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notesSlides/notesSlide2.xml" ContentType="application/vnd.openxmlformats-officedocument.presentationml.notesSlide+xml"/>
  <Override PartName="/ppt/notesSlides/notesSlide3.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4.bin" ContentType="application/vnd.openxmlformats-officedocument.oleObject"/>
  <Override PartName="/ppt/notesSlides/notesSlide7.xml" ContentType="application/vnd.openxmlformats-officedocument.presentationml.notesSlide+xml"/>
  <Override PartName="/ppt/embeddings/oleObject5.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3"/>
  </p:notesMasterIdLst>
  <p:sldIdLst>
    <p:sldId id="256" r:id="rId2"/>
    <p:sldId id="257" r:id="rId3"/>
    <p:sldId id="258" r:id="rId4"/>
    <p:sldId id="259" r:id="rId5"/>
    <p:sldId id="261" r:id="rId6"/>
    <p:sldId id="263" r:id="rId7"/>
    <p:sldId id="275" r:id="rId8"/>
    <p:sldId id="276" r:id="rId9"/>
    <p:sldId id="277" r:id="rId10"/>
    <p:sldId id="278" r:id="rId11"/>
    <p:sldId id="280" r:id="rId12"/>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2" autoAdjust="0"/>
    <p:restoredTop sz="94625" autoAdjust="0"/>
  </p:normalViewPr>
  <p:slideViewPr>
    <p:cSldViewPr snapToGrid="0" snapToObjects="1">
      <p:cViewPr varScale="1">
        <p:scale>
          <a:sx n="112" d="100"/>
          <a:sy n="112" d="100"/>
        </p:scale>
        <p:origin x="-1352" y="-104"/>
      </p:cViewPr>
      <p:guideLst>
        <p:guide orient="horz" pos="2160"/>
        <p:guide pos="2880"/>
      </p:guideLst>
    </p:cSldViewPr>
  </p:slideViewPr>
  <p:outlineViewPr>
    <p:cViewPr>
      <p:scale>
        <a:sx n="33" d="100"/>
        <a:sy n="33" d="100"/>
      </p:scale>
      <p:origin x="0" y="727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 Id="rId2"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E8DEAE-BD54-A149-A78B-96BA3E1B77B6}" type="datetimeFigureOut">
              <a:rPr lang="en-US" smtClean="0"/>
              <a:t>11/4/11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CC1EB-259C-8746-8509-7D94127CDF5D}" type="slidenum">
              <a:rPr lang="en-US" smtClean="0"/>
              <a:t>‹#›</a:t>
            </a:fld>
            <a:endParaRPr lang="en-US"/>
          </a:p>
        </p:txBody>
      </p:sp>
    </p:spTree>
    <p:extLst>
      <p:ext uri="{BB962C8B-B14F-4D97-AF65-F5344CB8AC3E}">
        <p14:creationId xmlns:p14="http://schemas.microsoft.com/office/powerpoint/2010/main" val="29187857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Rot="1" noChangeAspect="1" noChangeArrowheads="1" noTextEdit="1"/>
          </p:cNvSpPr>
          <p:nvPr>
            <p:ph type="sldImg"/>
          </p:nvPr>
        </p:nvSpPr>
        <p:spPr>
          <a:xfrm>
            <a:off x="1150938" y="692150"/>
            <a:ext cx="4556125" cy="3416300"/>
          </a:xfrm>
          <a:ln/>
        </p:spPr>
      </p:sp>
      <p:sp>
        <p:nvSpPr>
          <p:cNvPr id="2365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problem with this ratio is that revenues belong to the entire firm rather than just the equity investors in the firm.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noTextEdit="1"/>
          </p:cNvSpPr>
          <p:nvPr>
            <p:ph type="sldImg"/>
          </p:nvPr>
        </p:nvSpPr>
        <p:spPr>
          <a:xfrm>
            <a:off x="1150938" y="692150"/>
            <a:ext cx="4556125" cy="3416300"/>
          </a:xfrm>
          <a:ln/>
        </p:spPr>
      </p:sp>
      <p:sp>
        <p:nvSpPr>
          <p:cNvPr id="2385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Perhaps the most skewed of all multiples….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noTextEdit="1"/>
          </p:cNvSpPr>
          <p:nvPr>
            <p:ph type="sldImg"/>
          </p:nvPr>
        </p:nvSpPr>
        <p:spPr>
          <a:xfrm>
            <a:off x="1150938" y="692150"/>
            <a:ext cx="4556125" cy="3416300"/>
          </a:xfrm>
          <a:ln/>
        </p:spPr>
      </p:sp>
      <p:sp>
        <p:nvSpPr>
          <p:cNvPr id="240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determinant of the price to sales ratio is the net margin.. The other 3 determinants - payout, growth and cost of equity - are common to all equity multiples.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Rot="1" noChangeAspect="1" noChangeArrowheads="1" noTextEdit="1"/>
          </p:cNvSpPr>
          <p:nvPr>
            <p:ph type="sldImg"/>
          </p:nvPr>
        </p:nvSpPr>
        <p:spPr>
          <a:xfrm>
            <a:off x="1150938" y="692150"/>
            <a:ext cx="4556125" cy="3416300"/>
          </a:xfrm>
          <a:ln/>
        </p:spPr>
      </p:sp>
      <p:sp>
        <p:nvSpPr>
          <p:cNvPr id="2447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net margins change, the price to sales ratio will often change more than proportionately because of the effect on expected growth.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Rot="1" noChangeAspect="1" noChangeArrowheads="1" noTextEdit="1"/>
          </p:cNvSpPr>
          <p:nvPr>
            <p:ph type="sldImg"/>
          </p:nvPr>
        </p:nvSpPr>
        <p:spPr>
          <a:xfrm>
            <a:off x="1150938" y="692150"/>
            <a:ext cx="4556125" cy="3416300"/>
          </a:xfrm>
          <a:ln/>
        </p:spPr>
      </p:sp>
      <p:sp>
        <p:nvSpPr>
          <p:cNvPr id="2488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net margin changes, holding the Sales/BV of Equity ratio constant, the price to sales ratio will also change. Note that the growth will change with the net margin.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noTextEdit="1"/>
          </p:cNvSpPr>
          <p:nvPr>
            <p:ph type="sldImg"/>
          </p:nvPr>
        </p:nvSpPr>
        <p:spPr>
          <a:xfrm>
            <a:off x="1150938" y="692150"/>
            <a:ext cx="4556125" cy="3416300"/>
          </a:xfrm>
          <a:ln/>
        </p:spPr>
      </p:sp>
      <p:sp>
        <p:nvSpPr>
          <p:cNvPr id="2744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235200" algn="l"/>
              </a:tabLst>
            </a:pPr>
            <a:r>
              <a:rPr lang="en-US">
                <a:latin typeface="Times" charset="0"/>
                <a:ea typeface="ＭＳ Ｐゴシック" charset="0"/>
                <a:cs typeface="ＭＳ Ｐゴシック" charset="0"/>
              </a:rPr>
              <a:t>The determinants of the value to sales ratio mirror the determinants of the price to sales ratio:</a:t>
            </a:r>
          </a:p>
          <a:p>
            <a:pPr>
              <a:tabLst>
                <a:tab pos="2235200" algn="l"/>
              </a:tabLst>
            </a:pPr>
            <a:r>
              <a:rPr lang="en-US" i="1">
                <a:latin typeface="Times" charset="0"/>
                <a:ea typeface="ＭＳ Ｐゴシック" charset="0"/>
                <a:cs typeface="ＭＳ Ｐゴシック" charset="0"/>
              </a:rPr>
              <a:t>Price to Sales ratio	-&gt;	Value to Sales Ratio</a:t>
            </a:r>
          </a:p>
          <a:p>
            <a:pPr>
              <a:tabLst>
                <a:tab pos="2235200" algn="l"/>
              </a:tabLst>
            </a:pPr>
            <a:r>
              <a:rPr lang="en-US">
                <a:latin typeface="Times" charset="0"/>
                <a:ea typeface="ＭＳ Ｐゴシック" charset="0"/>
                <a:cs typeface="ＭＳ Ｐゴシック" charset="0"/>
              </a:rPr>
              <a:t>Net Margin (Net Income/Sales)	Operating Margin (EBIT(1-t)/Sales</a:t>
            </a:r>
          </a:p>
          <a:p>
            <a:pPr>
              <a:tabLst>
                <a:tab pos="2235200" algn="l"/>
              </a:tabLst>
            </a:pPr>
            <a:r>
              <a:rPr lang="en-US">
                <a:latin typeface="Times" charset="0"/>
                <a:ea typeface="ＭＳ Ｐゴシック" charset="0"/>
                <a:cs typeface="ＭＳ Ｐゴシック" charset="0"/>
              </a:rPr>
              <a:t>Payout ratio	1 - Reinvestment Rate</a:t>
            </a:r>
          </a:p>
          <a:p>
            <a:pPr>
              <a:tabLst>
                <a:tab pos="2235200" algn="l"/>
              </a:tabLst>
            </a:pPr>
            <a:r>
              <a:rPr lang="en-US">
                <a:latin typeface="Times" charset="0"/>
                <a:ea typeface="ＭＳ Ｐゴシック" charset="0"/>
                <a:cs typeface="ＭＳ Ｐゴシック" charset="0"/>
              </a:rPr>
              <a:t>Cost of equity	Cost of capital</a:t>
            </a:r>
          </a:p>
          <a:p>
            <a:pPr>
              <a:tabLst>
                <a:tab pos="2235200" algn="l"/>
              </a:tabLst>
            </a:pPr>
            <a:r>
              <a:rPr lang="en-US">
                <a:latin typeface="Times" charset="0"/>
                <a:ea typeface="ＭＳ Ｐゴシック" charset="0"/>
                <a:cs typeface="ＭＳ Ｐゴシック" charset="0"/>
              </a:rPr>
              <a:t>Growth rate in Net Income	Growth ate in Operating income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noTextEdit="1"/>
          </p:cNvSpPr>
          <p:nvPr>
            <p:ph type="sldImg"/>
          </p:nvPr>
        </p:nvSpPr>
        <p:spPr>
          <a:xfrm>
            <a:off x="1150938" y="692150"/>
            <a:ext cx="4556125" cy="3416300"/>
          </a:xfrm>
          <a:ln/>
        </p:spPr>
      </p:sp>
      <p:sp>
        <p:nvSpPr>
          <p:cNvPr id="276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Valuation is from 1999….The high operating margin translates into high return on capital which generates high growth (during the growth period) and a low reinvestment rate (in stable growth). 6.10 times revenues is a fair value for Coca Cola. </a:t>
            </a:r>
          </a:p>
          <a:p>
            <a:endParaRPr lang="en-US">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noTextEdit="1"/>
          </p:cNvSpPr>
          <p:nvPr>
            <p:ph type="sldImg"/>
          </p:nvPr>
        </p:nvSpPr>
        <p:spPr>
          <a:xfrm>
            <a:off x="1150938" y="692150"/>
            <a:ext cx="4556125" cy="3416300"/>
          </a:xfrm>
          <a:ln/>
        </p:spPr>
      </p:sp>
      <p:sp>
        <p:nvSpPr>
          <p:cNvPr id="278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operating margin is the key determinant of the value to sales ratio…. Again, the effect is at two levels - the direct effect of changing margins on revenue multiples and the indirect effect is on growth.</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noTextEdit="1"/>
          </p:cNvSpPr>
          <p:nvPr>
            <p:ph type="sldImg"/>
          </p:nvPr>
        </p:nvSpPr>
        <p:spPr>
          <a:xfrm>
            <a:off x="1150938" y="692150"/>
            <a:ext cx="4556125" cy="3416300"/>
          </a:xfrm>
          <a:ln/>
        </p:spPr>
      </p:sp>
      <p:sp>
        <p:nvSpPr>
          <p:cNvPr id="280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 If you do the valuation right, the brand name premium is already built into the valuation in the margin, growth and return on capital. Of course, it is possible that the brand name is not being fully utilized by a firm. But you could say that about any asset. The premium then is for control and not for the brand name.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noTextEdit="1"/>
          </p:cNvSpPr>
          <p:nvPr>
            <p:ph type="sldImg"/>
          </p:nvPr>
        </p:nvSpPr>
        <p:spPr>
          <a:xfrm>
            <a:off x="1150938" y="692150"/>
            <a:ext cx="4556125" cy="3416300"/>
          </a:xfrm>
          <a:ln/>
        </p:spPr>
      </p:sp>
      <p:sp>
        <p:nvSpPr>
          <p:cNvPr id="2846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In the first column, Coca Cola is valued with its current characteristics - high margins, high returns, reasonably high growth - all of which can be traced to its brand name power. In the second column, we revalued Coke using the margins of a generic manufacturer (Cott). The ripple effects of the lower margins can be seen in lower return on capital (margin * sales to cap ratio) and lower growth. The net effect is a almost an 80% drop in value. That is the value of the brand name.</a:t>
            </a:r>
          </a:p>
          <a:p>
            <a:pPr marL="228600" indent="-228600"/>
            <a:r>
              <a:rPr lang="en-US">
                <a:latin typeface="Times" charset="0"/>
                <a:ea typeface="ＭＳ Ｐゴシック" charset="0"/>
                <a:cs typeface="ＭＳ Ｐゴシック" charset="0"/>
              </a:rPr>
              <a:t>Alternative approaches:</a:t>
            </a:r>
          </a:p>
          <a:p>
            <a:pPr marL="228600" indent="-228600">
              <a:buFontTx/>
              <a:buAutoNum type="arabicPeriod"/>
            </a:pPr>
            <a:r>
              <a:rPr lang="en-US">
                <a:latin typeface="Times" charset="0"/>
                <a:ea typeface="ＭＳ Ｐゴシック" charset="0"/>
                <a:cs typeface="ＭＳ Ｐゴシック" charset="0"/>
              </a:rPr>
              <a:t>Coke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ROC = Generic ROC (instead of magins)</a:t>
            </a:r>
          </a:p>
          <a:p>
            <a:pPr marL="228600" indent="-228600">
              <a:buFontTx/>
              <a:buAutoNum type="arabicPeriod"/>
            </a:pPr>
            <a:r>
              <a:rPr lang="en-US">
                <a:latin typeface="Times" charset="0"/>
                <a:ea typeface="ＭＳ Ｐゴシック" charset="0"/>
                <a:cs typeface="ＭＳ Ｐゴシック" charset="0"/>
              </a:rPr>
              <a:t>If no generic companies exist, the industry average can be used as a base to get a measure of relative brand name value.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1.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2.bin"/><Relationship Id="rId5" Type="http://schemas.openxmlformats.org/officeDocument/2006/relationships/image" Target="../media/image3.emf"/><Relationship Id="rId6" Type="http://schemas.openxmlformats.org/officeDocument/2006/relationships/oleObject" Target="../embeddings/oleObject3.bin"/><Relationship Id="rId7" Type="http://schemas.openxmlformats.org/officeDocument/2006/relationships/image" Target="../media/image4.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4.bin"/><Relationship Id="rId5" Type="http://schemas.openxmlformats.org/officeDocument/2006/relationships/image" Target="../media/image6.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5.bin"/><Relationship Id="rId5" Type="http://schemas.openxmlformats.org/officeDocument/2006/relationships/image" Target="../media/image7.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smtClean="0"/>
              <a:t>Session 18: </a:t>
            </a:r>
            <a:r>
              <a:rPr lang="en-US" sz="3600" dirty="0" smtClean="0"/>
              <a:t>Revenue Multiples</a:t>
            </a:r>
            <a:endParaRPr lang="en-US" sz="36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28555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Price Sales Ratio: Definition</a:t>
            </a:r>
          </a:p>
        </p:txBody>
      </p:sp>
      <p:sp>
        <p:nvSpPr>
          <p:cNvPr id="235522" name="Rectangle 3"/>
          <p:cNvSpPr>
            <a:spLocks noGrp="1" noChangeArrowheads="1"/>
          </p:cNvSpPr>
          <p:nvPr>
            <p:ph idx="1"/>
          </p:nvPr>
        </p:nvSpPr>
        <p:spPr/>
        <p:txBody>
          <a:bodyPr/>
          <a:lstStyle/>
          <a:p>
            <a:pPr eaLnBrk="1" hangingPunct="1"/>
            <a:r>
              <a:rPr lang="en-US" sz="1800" dirty="0">
                <a:latin typeface="Times" charset="0"/>
                <a:ea typeface="ＭＳ Ｐゴシック" charset="0"/>
                <a:cs typeface="ＭＳ Ｐゴシック" charset="0"/>
              </a:rPr>
              <a:t>The price/sales ratio is the ratio of the market value of equity to the sales.</a:t>
            </a:r>
          </a:p>
          <a:p>
            <a:pPr eaLnBrk="1" hangingPunct="1"/>
            <a:endParaRPr lang="en-US" sz="1800" dirty="0">
              <a:latin typeface="Times" charset="0"/>
              <a:ea typeface="ＭＳ Ｐゴシック" charset="0"/>
              <a:cs typeface="ＭＳ Ｐゴシック" charset="0"/>
            </a:endParaRPr>
          </a:p>
          <a:p>
            <a:pPr eaLnBrk="1" hangingPunct="1"/>
            <a:endParaRPr lang="en-US" sz="1800" dirty="0">
              <a:latin typeface="Times" charset="0"/>
              <a:ea typeface="ＭＳ Ｐゴシック" charset="0"/>
              <a:cs typeface="ＭＳ Ｐゴシック" charset="0"/>
            </a:endParaRPr>
          </a:p>
          <a:p>
            <a:pPr eaLnBrk="1" hangingPunct="1"/>
            <a:r>
              <a:rPr lang="en-US" sz="1800" dirty="0">
                <a:latin typeface="Times" charset="0"/>
                <a:ea typeface="ＭＳ Ｐゴシック" charset="0"/>
                <a:cs typeface="ＭＳ Ｐゴシック" charset="0"/>
              </a:rPr>
              <a:t>Price/ Sales= 	</a:t>
            </a:r>
          </a:p>
          <a:p>
            <a:pPr marL="0" indent="0" eaLnBrk="1" hangingPunct="1">
              <a:buNone/>
            </a:pPr>
            <a:endParaRPr lang="en-US" sz="1800" dirty="0">
              <a:latin typeface="Times" charset="0"/>
              <a:ea typeface="ＭＳ Ｐゴシック" charset="0"/>
              <a:cs typeface="ＭＳ Ｐゴシック" charset="0"/>
            </a:endParaRPr>
          </a:p>
          <a:p>
            <a:pPr eaLnBrk="1" hangingPunct="1"/>
            <a:r>
              <a:rPr lang="en-US" sz="1800" dirty="0">
                <a:latin typeface="Times" charset="0"/>
                <a:ea typeface="ＭＳ Ｐゴシック" charset="0"/>
                <a:cs typeface="ＭＳ Ｐゴシック" charset="0"/>
              </a:rPr>
              <a:t>Consistency Tests</a:t>
            </a:r>
          </a:p>
          <a:p>
            <a:pPr lvl="1" eaLnBrk="1" hangingPunct="1"/>
            <a:r>
              <a:rPr lang="en-US" dirty="0">
                <a:latin typeface="Times" charset="0"/>
                <a:ea typeface="ＭＳ Ｐゴシック" charset="0"/>
              </a:rPr>
              <a:t>The price/sales ratio is internally inconsistent, since the market value of equity is divided by the total revenues of the firm. </a:t>
            </a:r>
          </a:p>
        </p:txBody>
      </p:sp>
      <p:graphicFrame>
        <p:nvGraphicFramePr>
          <p:cNvPr id="235523" name="Object 2"/>
          <p:cNvGraphicFramePr>
            <a:graphicFrameLocks noChangeAspect="1"/>
          </p:cNvGraphicFramePr>
          <p:nvPr>
            <p:extLst>
              <p:ext uri="{D42A27DB-BD31-4B8C-83A1-F6EECF244321}">
                <p14:modId xmlns:p14="http://schemas.microsoft.com/office/powerpoint/2010/main" val="1030242178"/>
              </p:ext>
            </p:extLst>
          </p:nvPr>
        </p:nvGraphicFramePr>
        <p:xfrm>
          <a:off x="3105327" y="2743200"/>
          <a:ext cx="2200451" cy="559677"/>
        </p:xfrm>
        <a:graphic>
          <a:graphicData uri="http://schemas.openxmlformats.org/presentationml/2006/ole">
            <mc:AlternateContent xmlns:mc="http://schemas.openxmlformats.org/markup-compatibility/2006">
              <mc:Choice xmlns:v="urn:schemas-microsoft-com:vml" Requires="v">
                <p:oleObj spid="_x0000_s1031" name="Equation" r:id="rId4" imgW="1447800" imgH="368300" progId="Equation.3">
                  <p:embed/>
                </p:oleObj>
              </mc:Choice>
              <mc:Fallback>
                <p:oleObj name="Equation" r:id="rId4" imgW="1447800" imgH="3683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5327" y="2743200"/>
                        <a:ext cx="2200451" cy="559677"/>
                      </a:xfrm>
                      <a:prstGeom prst="rect">
                        <a:avLst/>
                      </a:prstGeom>
                      <a:solidFill>
                        <a:srgbClr val="FFFFFF"/>
                      </a:solidFill>
                      <a:ln>
                        <a:noFill/>
                      </a:ln>
                    </p:spPr>
                  </p:pic>
                </p:oleObj>
              </mc:Fallback>
            </mc:AlternateContent>
          </a:graphicData>
        </a:graphic>
      </p:graphicFrame>
    </p:spTree>
    <p:extLst>
      <p:ext uri="{BB962C8B-B14F-4D97-AF65-F5344CB8AC3E}">
        <p14:creationId xmlns:p14="http://schemas.microsoft.com/office/powerpoint/2010/main" val="236077558"/>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Revenue Multiples:  US stocks</a:t>
            </a:r>
          </a:p>
        </p:txBody>
      </p:sp>
      <p:pic>
        <p:nvPicPr>
          <p:cNvPr id="237570"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l="-12987" r="-12987"/>
          <a:stretch>
            <a:fillRect/>
          </a:stretch>
        </p:blipFill>
        <p:spPr/>
      </p:pic>
    </p:spTree>
    <p:extLst>
      <p:ext uri="{BB962C8B-B14F-4D97-AF65-F5344CB8AC3E}">
        <p14:creationId xmlns:p14="http://schemas.microsoft.com/office/powerpoint/2010/main" val="4029678642"/>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Price/Sales Ratio: Determinants</a:t>
            </a:r>
          </a:p>
        </p:txBody>
      </p:sp>
      <p:sp>
        <p:nvSpPr>
          <p:cNvPr id="239618"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The price/sales ratio of a stable growth firm can be estimated beginning with a 2-stage equity valuation model:</a:t>
            </a: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r>
              <a:rPr lang="en-US" sz="1800">
                <a:latin typeface="Times" charset="0"/>
                <a:ea typeface="ＭＳ Ｐゴシック" charset="0"/>
                <a:cs typeface="ＭＳ Ｐゴシック" charset="0"/>
              </a:rPr>
              <a:t>Dividing both sides by the sales per share:</a:t>
            </a:r>
          </a:p>
          <a:p>
            <a:pPr eaLnBrk="1" hangingPunct="1"/>
            <a:endParaRPr lang="en-US" sz="1800">
              <a:latin typeface="Times" charset="0"/>
              <a:ea typeface="ＭＳ Ｐゴシック" charset="0"/>
              <a:cs typeface="ＭＳ Ｐゴシック" charset="0"/>
            </a:endParaRPr>
          </a:p>
        </p:txBody>
      </p:sp>
      <p:graphicFrame>
        <p:nvGraphicFramePr>
          <p:cNvPr id="239619" name="Object 2"/>
          <p:cNvGraphicFramePr>
            <a:graphicFrameLocks/>
          </p:cNvGraphicFramePr>
          <p:nvPr/>
        </p:nvGraphicFramePr>
        <p:xfrm>
          <a:off x="3810000" y="2590800"/>
          <a:ext cx="962025" cy="498475"/>
        </p:xfrm>
        <a:graphic>
          <a:graphicData uri="http://schemas.openxmlformats.org/presentationml/2006/ole">
            <mc:AlternateContent xmlns:mc="http://schemas.openxmlformats.org/markup-compatibility/2006">
              <mc:Choice xmlns:v="urn:schemas-microsoft-com:vml" Requires="v">
                <p:oleObj spid="_x0000_s5130" name="Equation" r:id="rId4" imgW="749300" imgH="393700" progId="Equation.3">
                  <p:embed/>
                </p:oleObj>
              </mc:Choice>
              <mc:Fallback>
                <p:oleObj name="Equation" r:id="rId4" imgW="749300" imgH="3937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2590800"/>
                        <a:ext cx="962025"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9620" name="Object 3"/>
          <p:cNvGraphicFramePr>
            <a:graphicFrameLocks/>
          </p:cNvGraphicFramePr>
          <p:nvPr/>
        </p:nvGraphicFramePr>
        <p:xfrm>
          <a:off x="1828800" y="3886200"/>
          <a:ext cx="6902450" cy="673100"/>
        </p:xfrm>
        <a:graphic>
          <a:graphicData uri="http://schemas.openxmlformats.org/presentationml/2006/ole">
            <mc:AlternateContent xmlns:mc="http://schemas.openxmlformats.org/markup-compatibility/2006">
              <mc:Choice xmlns:v="urn:schemas-microsoft-com:vml" Requires="v">
                <p:oleObj spid="_x0000_s5131" name="Equation" r:id="rId6" imgW="4610100" imgH="457200" progId="Equation.3">
                  <p:embed/>
                </p:oleObj>
              </mc:Choice>
              <mc:Fallback>
                <p:oleObj name="Equation" r:id="rId6" imgW="4610100" imgH="457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3886200"/>
                        <a:ext cx="6902450" cy="673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92435885"/>
      </p:ext>
    </p:extLst>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Price Sales Ratios and Profit Margins</a:t>
            </a:r>
          </a:p>
        </p:txBody>
      </p:sp>
      <p:sp>
        <p:nvSpPr>
          <p:cNvPr id="243714"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The key determinant of price-sales ratios is the profit margin. </a:t>
            </a:r>
          </a:p>
          <a:p>
            <a:pPr eaLnBrk="1" hangingPunct="1"/>
            <a:r>
              <a:rPr lang="en-US" sz="1800">
                <a:latin typeface="Times" charset="0"/>
                <a:ea typeface="ＭＳ Ｐゴシック" charset="0"/>
                <a:cs typeface="ＭＳ Ｐゴシック" charset="0"/>
              </a:rPr>
              <a:t>A decline in profit margins has a two-fold effect.</a:t>
            </a:r>
          </a:p>
          <a:p>
            <a:pPr lvl="1" eaLnBrk="1" hangingPunct="1"/>
            <a:r>
              <a:rPr lang="en-US">
                <a:latin typeface="Times" charset="0"/>
                <a:ea typeface="ＭＳ Ｐゴシック" charset="0"/>
              </a:rPr>
              <a:t>First, the reduction in profit margins reduces the price-sales ratio directly. </a:t>
            </a:r>
          </a:p>
          <a:p>
            <a:pPr lvl="1" eaLnBrk="1" hangingPunct="1"/>
            <a:r>
              <a:rPr lang="en-US">
                <a:latin typeface="Times" charset="0"/>
                <a:ea typeface="ＭＳ Ｐゴシック" charset="0"/>
              </a:rPr>
              <a:t>Second, the lower profit margin can lead to lower growth and hence lower price-sales ratios. </a:t>
            </a:r>
          </a:p>
          <a:p>
            <a:pPr lvl="1" eaLnBrk="1" hangingPunct="1">
              <a:buFontTx/>
              <a:buNone/>
            </a:pPr>
            <a:r>
              <a:rPr lang="en-US">
                <a:latin typeface="Times" charset="0"/>
                <a:ea typeface="ＭＳ Ｐゴシック" charset="0"/>
              </a:rPr>
              <a:t>Expected growth rate 	= Retention ratio * Return on Equity</a:t>
            </a:r>
          </a:p>
          <a:p>
            <a:pPr lvl="1" eaLnBrk="1" hangingPunct="1">
              <a:buFontTx/>
              <a:buNone/>
            </a:pPr>
            <a:r>
              <a:rPr lang="en-US">
                <a:latin typeface="Times" charset="0"/>
                <a:ea typeface="ＭＳ Ｐゴシック" charset="0"/>
              </a:rPr>
              <a:t>		= Retention Ratio *(Net Profit / Sales) * ( Sales / BV of Equity)</a:t>
            </a:r>
          </a:p>
          <a:p>
            <a:pPr lvl="1" eaLnBrk="1" hangingPunct="1">
              <a:buFontTx/>
              <a:buNone/>
            </a:pPr>
            <a:r>
              <a:rPr lang="en-US">
                <a:latin typeface="Times" charset="0"/>
                <a:ea typeface="ＭＳ Ｐゴシック" charset="0"/>
              </a:rPr>
              <a:t>		= Retention Ratio * Profit Margin * Sales/BV of Equity</a:t>
            </a:r>
          </a:p>
        </p:txBody>
      </p:sp>
    </p:spTree>
    <p:extLst>
      <p:ext uri="{BB962C8B-B14F-4D97-AF65-F5344CB8AC3E}">
        <p14:creationId xmlns:p14="http://schemas.microsoft.com/office/powerpoint/2010/main" val="2451191374"/>
      </p:ext>
    </p:extLst>
  </p:cSld>
  <p:clrMapOvr>
    <a:masterClrMapping/>
  </p:clrMapOvr>
  <p:transition xmlns:p14="http://schemas.microsoft.com/office/powerpoint/2010/mai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Effect of Margin Changes</a:t>
            </a:r>
          </a:p>
        </p:txBody>
      </p:sp>
      <p:pic>
        <p:nvPicPr>
          <p:cNvPr id="247810" name="Picture 3"/>
          <p:cNvPicPr>
            <a:picLocks noGrp="1" noChangeArrowheads="1"/>
          </p:cNvPicPr>
          <p:nvPr>
            <p:ph idx="1"/>
          </p:nvPr>
        </p:nvPicPr>
        <p:blipFill>
          <a:blip r:embed="rId3">
            <a:extLst>
              <a:ext uri="{28A0092B-C50C-407E-A947-70E740481C1C}">
                <a14:useLocalDpi xmlns:a14="http://schemas.microsoft.com/office/drawing/2010/main" val="0"/>
              </a:ext>
            </a:extLst>
          </a:blip>
          <a:srcRect l="-13247" r="-13247"/>
          <a:stretch>
            <a:fillRect/>
          </a:stretch>
        </p:blipFill>
        <p:spPr>
          <a:solidFill>
            <a:srgbClr val="FFFFFF"/>
          </a:solidFill>
        </p:spPr>
      </p:pic>
    </p:spTree>
    <p:extLst>
      <p:ext uri="{BB962C8B-B14F-4D97-AF65-F5344CB8AC3E}">
        <p14:creationId xmlns:p14="http://schemas.microsoft.com/office/powerpoint/2010/main" val="1638173414"/>
      </p:ext>
    </p:extLst>
  </p:cSld>
  <p:clrMapOvr>
    <a:masterClrMapping/>
  </p:clrMapOvr>
  <p:transition xmlns:p14="http://schemas.microsoft.com/office/powerpoint/2010/mai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EV/Sales Ratios: Analysis of Determinants</a:t>
            </a:r>
          </a:p>
        </p:txBody>
      </p:sp>
      <p:sp>
        <p:nvSpPr>
          <p:cNvPr id="273410"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If pre-tax operating margins are used, the appropriate value estimate is that of the firm. In particular, if one makes the assumption that</a:t>
            </a:r>
          </a:p>
          <a:p>
            <a:pPr lvl="1" eaLnBrk="1" hangingPunct="1"/>
            <a:r>
              <a:rPr lang="en-US">
                <a:latin typeface="Times" charset="0"/>
                <a:ea typeface="ＭＳ Ｐゴシック" charset="0"/>
              </a:rPr>
              <a:t>Free Cash Flow to the Firm = EBIT (1 - tax rate) (1 - Reinvestment Rate)</a:t>
            </a:r>
          </a:p>
          <a:p>
            <a:pPr eaLnBrk="1" hangingPunct="1"/>
            <a:r>
              <a:rPr lang="en-US" sz="1800">
                <a:latin typeface="Times" charset="0"/>
                <a:ea typeface="ＭＳ Ｐゴシック" charset="0"/>
                <a:cs typeface="ＭＳ Ｐゴシック" charset="0"/>
              </a:rPr>
              <a:t>Then the Value of the Firm can be written as a function of the after-tax operating margin= (EBIT (1-t)/Sales</a:t>
            </a: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buFont typeface="Monotype Sorts" charset="0"/>
              <a:buNone/>
            </a:pPr>
            <a:r>
              <a:rPr lang="en-US" sz="1800">
                <a:latin typeface="Times" charset="0"/>
                <a:ea typeface="ＭＳ Ｐゴシック" charset="0"/>
                <a:cs typeface="ＭＳ Ｐゴシック" charset="0"/>
              </a:rPr>
              <a:t>	g = Growth rate in after-tax operating income for the first n years</a:t>
            </a:r>
          </a:p>
          <a:p>
            <a:pPr lvl="1" eaLnBrk="1" hangingPunct="1">
              <a:buFontTx/>
              <a:buNone/>
            </a:pPr>
            <a:r>
              <a:rPr lang="en-US">
                <a:latin typeface="Times" charset="0"/>
                <a:ea typeface="ＭＳ Ｐゴシック" charset="0"/>
              </a:rPr>
              <a:t>g</a:t>
            </a:r>
            <a:r>
              <a:rPr lang="en-US" baseline="-25000">
                <a:latin typeface="Times" charset="0"/>
                <a:ea typeface="ＭＳ Ｐゴシック" charset="0"/>
              </a:rPr>
              <a:t>n</a:t>
            </a:r>
            <a:r>
              <a:rPr lang="en-US">
                <a:latin typeface="Times" charset="0"/>
                <a:ea typeface="ＭＳ Ｐゴシック" charset="0"/>
              </a:rPr>
              <a:t> = Growth rate in after-tax operating income after n years forever (Stable growth rate)</a:t>
            </a:r>
          </a:p>
          <a:p>
            <a:pPr lvl="1" eaLnBrk="1" hangingPunct="1">
              <a:buFontTx/>
              <a:buNone/>
            </a:pPr>
            <a:r>
              <a:rPr lang="en-US">
                <a:latin typeface="Times" charset="0"/>
                <a:ea typeface="ＭＳ Ｐゴシック" charset="0"/>
              </a:rPr>
              <a:t>RIR</a:t>
            </a:r>
            <a:r>
              <a:rPr lang="en-US" baseline="-25000">
                <a:latin typeface="Times" charset="0"/>
                <a:ea typeface="ＭＳ Ｐゴシック" charset="0"/>
              </a:rPr>
              <a:t>Growth, Stable</a:t>
            </a:r>
            <a:r>
              <a:rPr lang="en-US">
                <a:latin typeface="Times" charset="0"/>
                <a:ea typeface="ＭＳ Ｐゴシック" charset="0"/>
              </a:rPr>
              <a:t> = Reinvestment rate in high growth and stable periods</a:t>
            </a:r>
          </a:p>
          <a:p>
            <a:pPr lvl="1" eaLnBrk="1" hangingPunct="1">
              <a:buFontTx/>
              <a:buNone/>
            </a:pPr>
            <a:r>
              <a:rPr lang="en-US">
                <a:latin typeface="Times" charset="0"/>
                <a:ea typeface="ＭＳ Ｐゴシック" charset="0"/>
              </a:rPr>
              <a:t>WACC = Weighted average cost of capital</a:t>
            </a:r>
          </a:p>
        </p:txBody>
      </p:sp>
      <p:graphicFrame>
        <p:nvGraphicFramePr>
          <p:cNvPr id="273411" name="Object 2"/>
          <p:cNvGraphicFramePr>
            <a:graphicFrameLocks/>
          </p:cNvGraphicFramePr>
          <p:nvPr/>
        </p:nvGraphicFramePr>
        <p:xfrm>
          <a:off x="1600200" y="3429000"/>
          <a:ext cx="6497638" cy="869950"/>
        </p:xfrm>
        <a:graphic>
          <a:graphicData uri="http://schemas.openxmlformats.org/presentationml/2006/ole">
            <mc:AlternateContent xmlns:mc="http://schemas.openxmlformats.org/markup-compatibility/2006">
              <mc:Choice xmlns:v="urn:schemas-microsoft-com:vml" Requires="v">
                <p:oleObj spid="_x0000_s35847" name="Equation" r:id="rId4" imgW="5918200" imgH="800100" progId="Equation.3">
                  <p:embed/>
                </p:oleObj>
              </mc:Choice>
              <mc:Fallback>
                <p:oleObj name="Equation" r:id="rId4" imgW="5918200" imgH="8001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3429000"/>
                        <a:ext cx="6497638" cy="8699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00795214"/>
      </p:ext>
    </p:extLst>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EV/Sales Ratio: An Example with Coca Cola</a:t>
            </a:r>
          </a:p>
        </p:txBody>
      </p:sp>
      <p:sp>
        <p:nvSpPr>
          <p:cNvPr id="275458"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Consider, for example, the Value/Sales ratio of Coca Cola. The company had the following characteristics:</a:t>
            </a:r>
          </a:p>
          <a:p>
            <a:pPr lvl="1" eaLnBrk="1" hangingPunct="1">
              <a:buFontTx/>
              <a:buNone/>
            </a:pPr>
            <a:r>
              <a:rPr lang="en-US">
                <a:latin typeface="Times" charset="0"/>
                <a:ea typeface="ＭＳ Ｐゴシック" charset="0"/>
              </a:rPr>
              <a:t>After-tax Operating Margin =18.56%	Sales/BV of Capital =  1.67 </a:t>
            </a:r>
          </a:p>
          <a:p>
            <a:pPr lvl="1" eaLnBrk="1" hangingPunct="1">
              <a:buFontTx/>
              <a:buNone/>
            </a:pPr>
            <a:r>
              <a:rPr lang="en-US">
                <a:latin typeface="Times" charset="0"/>
                <a:ea typeface="ＭＳ Ｐゴシック" charset="0"/>
              </a:rPr>
              <a:t>Return on Capital = 1.67* 18.56% = 31.02%		</a:t>
            </a:r>
          </a:p>
          <a:p>
            <a:pPr lvl="1" eaLnBrk="1" hangingPunct="1">
              <a:buFontTx/>
              <a:buNone/>
            </a:pPr>
            <a:r>
              <a:rPr lang="en-US">
                <a:latin typeface="Times" charset="0"/>
                <a:ea typeface="ＭＳ Ｐゴシック" charset="0"/>
              </a:rPr>
              <a:t>Reinvestment Rate= 65.00% in high growth; 20% in stable growth;</a:t>
            </a:r>
          </a:p>
          <a:p>
            <a:pPr lvl="1" eaLnBrk="1" hangingPunct="1">
              <a:buFontTx/>
              <a:buNone/>
            </a:pPr>
            <a:r>
              <a:rPr lang="en-US">
                <a:latin typeface="Times" charset="0"/>
                <a:ea typeface="ＭＳ Ｐゴシック" charset="0"/>
              </a:rPr>
              <a:t>Expected Growth = 31.02% * 0.65 =20.16%	 (Stable Growth Rate=6%)</a:t>
            </a:r>
          </a:p>
          <a:p>
            <a:pPr lvl="1" eaLnBrk="1" hangingPunct="1">
              <a:buFontTx/>
              <a:buNone/>
            </a:pPr>
            <a:r>
              <a:rPr lang="en-US">
                <a:latin typeface="Times" charset="0"/>
                <a:ea typeface="ＭＳ Ｐゴシック" charset="0"/>
              </a:rPr>
              <a:t>Length of High Growth Period = 10 years</a:t>
            </a:r>
          </a:p>
          <a:p>
            <a:pPr lvl="1" eaLnBrk="1" hangingPunct="1">
              <a:buFontTx/>
              <a:buNone/>
            </a:pPr>
            <a:r>
              <a:rPr lang="en-US">
                <a:latin typeface="Times" charset="0"/>
                <a:ea typeface="ＭＳ Ｐゴシック" charset="0"/>
              </a:rPr>
              <a:t>Cost of Equity	 =12.33%			E/(D+E) = 97.65%</a:t>
            </a:r>
          </a:p>
          <a:p>
            <a:pPr lvl="1" eaLnBrk="1" hangingPunct="1">
              <a:buFontTx/>
              <a:buNone/>
            </a:pPr>
            <a:r>
              <a:rPr lang="en-US">
                <a:latin typeface="Times" charset="0"/>
                <a:ea typeface="ＭＳ Ｐゴシック" charset="0"/>
              </a:rPr>
              <a:t>After-tax  Cost of Debt = 4.16%		D/(D+E)	2.35%</a:t>
            </a:r>
          </a:p>
          <a:p>
            <a:pPr lvl="1" eaLnBrk="1" hangingPunct="1">
              <a:buFontTx/>
              <a:buNone/>
            </a:pPr>
            <a:r>
              <a:rPr lang="en-US">
                <a:latin typeface="Times" charset="0"/>
                <a:ea typeface="ＭＳ Ｐゴシック" charset="0"/>
              </a:rPr>
              <a:t>Cost of Capital= 12.33% (.9765)+4.16% (.0235) =	12.13%</a:t>
            </a:r>
          </a:p>
          <a:p>
            <a:pPr eaLnBrk="1" hangingPunct="1"/>
            <a:endParaRPr lang="en-US" sz="1600">
              <a:latin typeface="Times" charset="0"/>
              <a:ea typeface="ＭＳ Ｐゴシック" charset="0"/>
              <a:cs typeface="ＭＳ Ｐゴシック" charset="0"/>
            </a:endParaRPr>
          </a:p>
        </p:txBody>
      </p:sp>
      <p:graphicFrame>
        <p:nvGraphicFramePr>
          <p:cNvPr id="275459" name="Object 2"/>
          <p:cNvGraphicFramePr>
            <a:graphicFrameLocks/>
          </p:cNvGraphicFramePr>
          <p:nvPr/>
        </p:nvGraphicFramePr>
        <p:xfrm>
          <a:off x="1905000" y="5029200"/>
          <a:ext cx="7542213" cy="1174750"/>
        </p:xfrm>
        <a:graphic>
          <a:graphicData uri="http://schemas.openxmlformats.org/presentationml/2006/ole">
            <mc:AlternateContent xmlns:mc="http://schemas.openxmlformats.org/markup-compatibility/2006">
              <mc:Choice xmlns:v="urn:schemas-microsoft-com:vml" Requires="v">
                <p:oleObj spid="_x0000_s37895" name="Equation" r:id="rId4" imgW="7048500" imgH="1079500" progId="Equation.3">
                  <p:embed/>
                </p:oleObj>
              </mc:Choice>
              <mc:Fallback>
                <p:oleObj name="Equation" r:id="rId4" imgW="7048500" imgH="10795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5029200"/>
                        <a:ext cx="7542213" cy="1174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445238814"/>
      </p:ext>
    </p:extLst>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EV/Sales Ratios and Operating Margins</a:t>
            </a:r>
          </a:p>
        </p:txBody>
      </p:sp>
      <p:pic>
        <p:nvPicPr>
          <p:cNvPr id="277506"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0043" r="-10043"/>
          <a:stretch>
            <a:fillRect/>
          </a:stretch>
        </p:blipFill>
        <p:spPr/>
      </p:pic>
    </p:spTree>
    <p:extLst>
      <p:ext uri="{BB962C8B-B14F-4D97-AF65-F5344CB8AC3E}">
        <p14:creationId xmlns:p14="http://schemas.microsoft.com/office/powerpoint/2010/main" val="3797686126"/>
      </p:ext>
    </p:extLst>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Brand Name Premiums in Valuation</a:t>
            </a:r>
          </a:p>
        </p:txBody>
      </p:sp>
      <p:sp>
        <p:nvSpPr>
          <p:cNvPr id="279554"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You have been hired to value Coca Cola for an analyst  reports and you have valued the firm at 6.10 times revenues, using the model described in the last few pages. Another analyst is arguing that there should be a premium added on to reflect the value of the brand name. Do you agree?</a:t>
            </a:r>
          </a:p>
          <a:p>
            <a:pPr eaLnBrk="1" hangingPunct="1">
              <a:buFont typeface="Monotype Sorts" charset="0"/>
              <a:buChar char=""/>
            </a:pPr>
            <a:r>
              <a:rPr lang="en-US" sz="1800">
                <a:latin typeface="Times" charset="0"/>
                <a:ea typeface="ＭＳ Ｐゴシック" charset="0"/>
                <a:cs typeface="ＭＳ Ｐゴシック" charset="0"/>
              </a:rPr>
              <a:t>Yes</a:t>
            </a:r>
          </a:p>
          <a:p>
            <a:pPr eaLnBrk="1" hangingPunct="1">
              <a:buFont typeface="Monotype Sorts" charset="0"/>
              <a:buChar char=""/>
            </a:pPr>
            <a:r>
              <a:rPr lang="en-US" sz="1800">
                <a:latin typeface="Times" charset="0"/>
                <a:ea typeface="ＭＳ Ｐゴシック" charset="0"/>
                <a:cs typeface="ＭＳ Ｐゴシック" charset="0"/>
              </a:rPr>
              <a:t>No</a:t>
            </a:r>
          </a:p>
          <a:p>
            <a:pPr eaLnBrk="1" hangingPunct="1"/>
            <a:r>
              <a:rPr lang="en-US" sz="1800">
                <a:latin typeface="Times" charset="0"/>
                <a:ea typeface="ＭＳ Ｐゴシック" charset="0"/>
                <a:cs typeface="ＭＳ Ｐゴシック" charset="0"/>
              </a:rPr>
              <a:t> Explain.</a:t>
            </a:r>
          </a:p>
        </p:txBody>
      </p:sp>
    </p:spTree>
    <p:extLst>
      <p:ext uri="{BB962C8B-B14F-4D97-AF65-F5344CB8AC3E}">
        <p14:creationId xmlns:p14="http://schemas.microsoft.com/office/powerpoint/2010/main" val="2447047752"/>
      </p:ext>
    </p:extLst>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Valuing Brand Name</a:t>
            </a:r>
          </a:p>
        </p:txBody>
      </p:sp>
      <p:sp>
        <p:nvSpPr>
          <p:cNvPr id="283650" name="Rectangle 3"/>
          <p:cNvSpPr>
            <a:spLocks noGrp="1" noChangeArrowheads="1"/>
          </p:cNvSpPr>
          <p:nvPr>
            <p:ph idx="1"/>
          </p:nvPr>
        </p:nvSpPr>
        <p:spPr/>
        <p:txBody>
          <a:bodyPr/>
          <a:lstStyle/>
          <a:p>
            <a:pPr eaLnBrk="1" hangingPunct="1">
              <a:lnSpc>
                <a:spcPct val="90000"/>
              </a:lnSpc>
              <a:buFont typeface="Monotype Sorts" charset="0"/>
              <a:buNone/>
              <a:tabLst>
                <a:tab pos="3027363" algn="l"/>
                <a:tab pos="5080000" algn="l"/>
              </a:tabLst>
            </a:pPr>
            <a:r>
              <a:rPr lang="en-US" sz="1000">
                <a:latin typeface="Times" charset="0"/>
                <a:ea typeface="ＭＳ Ｐゴシック" charset="0"/>
                <a:cs typeface="ＭＳ Ｐゴシック" charset="0"/>
              </a:rPr>
              <a:t>	</a:t>
            </a:r>
            <a:r>
              <a:rPr lang="en-US" sz="1400">
                <a:latin typeface="Times" charset="0"/>
                <a:ea typeface="ＭＳ Ｐゴシック" charset="0"/>
                <a:cs typeface="ＭＳ Ｐゴシック" charset="0"/>
              </a:rPr>
              <a:t>	Coca Cola	With Cott Margins</a:t>
            </a:r>
          </a:p>
          <a:p>
            <a:pPr eaLnBrk="1" hangingPunct="1">
              <a:lnSpc>
                <a:spcPct val="90000"/>
              </a:lnSpc>
              <a:buFont typeface="Monotype Sorts" charset="0"/>
              <a:buNone/>
              <a:tabLst>
                <a:tab pos="3027363" algn="l"/>
                <a:tab pos="5080000" algn="l"/>
              </a:tabLst>
            </a:pPr>
            <a:r>
              <a:rPr lang="en-US" sz="1400">
                <a:latin typeface="Times" charset="0"/>
                <a:ea typeface="ＭＳ Ｐゴシック" charset="0"/>
                <a:cs typeface="ＭＳ Ｐゴシック" charset="0"/>
              </a:rPr>
              <a:t>Current Revenues =	$21,962.00 	$21,962.00 </a:t>
            </a:r>
          </a:p>
          <a:p>
            <a:pPr eaLnBrk="1" hangingPunct="1">
              <a:lnSpc>
                <a:spcPct val="90000"/>
              </a:lnSpc>
              <a:buFont typeface="Monotype Sorts" charset="0"/>
              <a:buNone/>
              <a:tabLst>
                <a:tab pos="3027363" algn="l"/>
                <a:tab pos="5080000" algn="l"/>
              </a:tabLst>
            </a:pPr>
            <a:r>
              <a:rPr lang="en-US" sz="1400">
                <a:latin typeface="Times" charset="0"/>
                <a:ea typeface="ＭＳ Ｐゴシック" charset="0"/>
                <a:cs typeface="ＭＳ Ｐゴシック" charset="0"/>
              </a:rPr>
              <a:t>Length of high-growth period 	10	10</a:t>
            </a:r>
          </a:p>
          <a:p>
            <a:pPr eaLnBrk="1" hangingPunct="1">
              <a:lnSpc>
                <a:spcPct val="90000"/>
              </a:lnSpc>
              <a:buFont typeface="Monotype Sorts" charset="0"/>
              <a:buNone/>
              <a:tabLst>
                <a:tab pos="3027363" algn="l"/>
                <a:tab pos="5080000" algn="l"/>
              </a:tabLst>
            </a:pPr>
            <a:r>
              <a:rPr lang="en-US" sz="1400">
                <a:latin typeface="Times" charset="0"/>
                <a:ea typeface="ＭＳ Ｐゴシック" charset="0"/>
                <a:cs typeface="ＭＳ Ｐゴシック" charset="0"/>
              </a:rPr>
              <a:t>Reinvestment Rate  =	50%	50%</a:t>
            </a:r>
          </a:p>
          <a:p>
            <a:pPr eaLnBrk="1" hangingPunct="1">
              <a:lnSpc>
                <a:spcPct val="90000"/>
              </a:lnSpc>
              <a:buFont typeface="Monotype Sorts" charset="0"/>
              <a:buNone/>
              <a:tabLst>
                <a:tab pos="3027363" algn="l"/>
                <a:tab pos="5080000" algn="l"/>
              </a:tabLst>
            </a:pPr>
            <a:r>
              <a:rPr lang="en-US" sz="1400">
                <a:latin typeface="Times" charset="0"/>
                <a:ea typeface="ＭＳ Ｐゴシック" charset="0"/>
                <a:cs typeface="ＭＳ Ｐゴシック" charset="0"/>
              </a:rPr>
              <a:t>Operating Margin (after-tax)	15.57%	5.28%</a:t>
            </a:r>
          </a:p>
          <a:p>
            <a:pPr eaLnBrk="1" hangingPunct="1">
              <a:lnSpc>
                <a:spcPct val="90000"/>
              </a:lnSpc>
              <a:buFont typeface="Monotype Sorts" charset="0"/>
              <a:buNone/>
              <a:tabLst>
                <a:tab pos="3027363" algn="l"/>
                <a:tab pos="5080000" algn="l"/>
              </a:tabLst>
            </a:pPr>
            <a:r>
              <a:rPr lang="en-US" sz="1400">
                <a:latin typeface="Times" charset="0"/>
                <a:ea typeface="ＭＳ Ｐゴシック" charset="0"/>
                <a:cs typeface="ＭＳ Ｐゴシック" charset="0"/>
              </a:rPr>
              <a:t>Sales/Capital (Turnover ratio)	1.34	1.34</a:t>
            </a:r>
          </a:p>
          <a:p>
            <a:pPr eaLnBrk="1" hangingPunct="1">
              <a:lnSpc>
                <a:spcPct val="90000"/>
              </a:lnSpc>
              <a:buFont typeface="Monotype Sorts" charset="0"/>
              <a:buNone/>
              <a:tabLst>
                <a:tab pos="3027363" algn="l"/>
                <a:tab pos="5080000" algn="l"/>
              </a:tabLst>
            </a:pPr>
            <a:r>
              <a:rPr lang="en-US" sz="1400">
                <a:latin typeface="Times" charset="0"/>
                <a:ea typeface="ＭＳ Ｐゴシック" charset="0"/>
                <a:cs typeface="ＭＳ Ｐゴシック" charset="0"/>
              </a:rPr>
              <a:t>Return on capital (after-tax)	20.84%	7.06%</a:t>
            </a:r>
          </a:p>
          <a:p>
            <a:pPr eaLnBrk="1" hangingPunct="1">
              <a:lnSpc>
                <a:spcPct val="90000"/>
              </a:lnSpc>
              <a:buFont typeface="Monotype Sorts" charset="0"/>
              <a:buNone/>
              <a:tabLst>
                <a:tab pos="3027363" algn="l"/>
                <a:tab pos="5080000" algn="l"/>
              </a:tabLst>
            </a:pPr>
            <a:r>
              <a:rPr lang="en-US" sz="1400">
                <a:latin typeface="Times" charset="0"/>
                <a:ea typeface="ＭＳ Ｐゴシック" charset="0"/>
                <a:cs typeface="ＭＳ Ｐゴシック" charset="0"/>
              </a:rPr>
              <a:t>Growth rate during period (g) =	10.42%	3.53%</a:t>
            </a:r>
          </a:p>
          <a:p>
            <a:pPr eaLnBrk="1" hangingPunct="1">
              <a:lnSpc>
                <a:spcPct val="90000"/>
              </a:lnSpc>
              <a:buFont typeface="Monotype Sorts" charset="0"/>
              <a:buNone/>
              <a:tabLst>
                <a:tab pos="3027363" algn="l"/>
                <a:tab pos="5080000" algn="l"/>
              </a:tabLst>
            </a:pPr>
            <a:r>
              <a:rPr lang="en-US" sz="1400">
                <a:latin typeface="Times" charset="0"/>
                <a:ea typeface="ＭＳ Ｐゴシック" charset="0"/>
                <a:cs typeface="ＭＳ Ｐゴシック" charset="0"/>
              </a:rPr>
              <a:t>Cost of Capital during period  =	7.65%	7.65%</a:t>
            </a:r>
          </a:p>
          <a:p>
            <a:pPr eaLnBrk="1" hangingPunct="1">
              <a:lnSpc>
                <a:spcPct val="90000"/>
              </a:lnSpc>
              <a:buFont typeface="Monotype Sorts" charset="0"/>
              <a:buNone/>
              <a:tabLst>
                <a:tab pos="3027363" algn="l"/>
                <a:tab pos="5080000" algn="l"/>
              </a:tabLst>
            </a:pPr>
            <a:r>
              <a:rPr lang="en-US" sz="1400">
                <a:solidFill>
                  <a:schemeClr val="hlink"/>
                </a:solidFill>
                <a:latin typeface="Times" charset="0"/>
                <a:ea typeface="ＭＳ Ｐゴシック" charset="0"/>
                <a:cs typeface="ＭＳ Ｐゴシック" charset="0"/>
              </a:rPr>
              <a:t>Stable Growth Period</a:t>
            </a:r>
          </a:p>
          <a:p>
            <a:pPr eaLnBrk="1" hangingPunct="1">
              <a:lnSpc>
                <a:spcPct val="90000"/>
              </a:lnSpc>
              <a:buFont typeface="Monotype Sorts" charset="0"/>
              <a:buNone/>
              <a:tabLst>
                <a:tab pos="3027363" algn="l"/>
                <a:tab pos="5080000" algn="l"/>
              </a:tabLst>
            </a:pPr>
            <a:r>
              <a:rPr lang="en-US" sz="1400">
                <a:latin typeface="Times" charset="0"/>
                <a:ea typeface="ＭＳ Ｐゴシック" charset="0"/>
                <a:cs typeface="ＭＳ Ｐゴシック" charset="0"/>
              </a:rPr>
              <a:t>Growth rate in steady state =	4.00%	4.00%</a:t>
            </a:r>
          </a:p>
          <a:p>
            <a:pPr eaLnBrk="1" hangingPunct="1">
              <a:lnSpc>
                <a:spcPct val="90000"/>
              </a:lnSpc>
              <a:buFont typeface="Monotype Sorts" charset="0"/>
              <a:buNone/>
              <a:tabLst>
                <a:tab pos="3027363" algn="l"/>
                <a:tab pos="5080000" algn="l"/>
              </a:tabLst>
            </a:pPr>
            <a:r>
              <a:rPr lang="en-US" sz="1400">
                <a:latin typeface="Times" charset="0"/>
                <a:ea typeface="ＭＳ Ｐゴシック" charset="0"/>
                <a:cs typeface="ＭＳ Ｐゴシック" charset="0"/>
              </a:rPr>
              <a:t>Return on capital =	7.65%	7.65%</a:t>
            </a:r>
          </a:p>
          <a:p>
            <a:pPr eaLnBrk="1" hangingPunct="1">
              <a:lnSpc>
                <a:spcPct val="90000"/>
              </a:lnSpc>
              <a:buFont typeface="Monotype Sorts" charset="0"/>
              <a:buNone/>
              <a:tabLst>
                <a:tab pos="3027363" algn="l"/>
                <a:tab pos="5080000" algn="l"/>
              </a:tabLst>
            </a:pPr>
            <a:r>
              <a:rPr lang="en-US" sz="1400">
                <a:latin typeface="Times" charset="0"/>
                <a:ea typeface="ＭＳ Ｐゴシック" charset="0"/>
                <a:cs typeface="ＭＳ Ｐゴシック" charset="0"/>
              </a:rPr>
              <a:t>Reinvestment Rate =	52.28%	52.28%</a:t>
            </a:r>
          </a:p>
          <a:p>
            <a:pPr eaLnBrk="1" hangingPunct="1">
              <a:lnSpc>
                <a:spcPct val="90000"/>
              </a:lnSpc>
              <a:buFont typeface="Monotype Sorts" charset="0"/>
              <a:buNone/>
              <a:tabLst>
                <a:tab pos="3027363" algn="l"/>
                <a:tab pos="5080000" algn="l"/>
              </a:tabLst>
            </a:pPr>
            <a:r>
              <a:rPr lang="en-US" sz="1400">
                <a:latin typeface="Times" charset="0"/>
                <a:ea typeface="ＭＳ Ｐゴシック" charset="0"/>
                <a:cs typeface="ＭＳ Ｐゴシック" charset="0"/>
              </a:rPr>
              <a:t>Cost of Capital =	7.65%	7.65%</a:t>
            </a:r>
          </a:p>
          <a:p>
            <a:pPr eaLnBrk="1" hangingPunct="1">
              <a:lnSpc>
                <a:spcPct val="90000"/>
              </a:lnSpc>
              <a:buFont typeface="Monotype Sorts" charset="0"/>
              <a:buNone/>
              <a:tabLst>
                <a:tab pos="3027363" algn="l"/>
                <a:tab pos="5080000" algn="l"/>
              </a:tabLst>
            </a:pPr>
            <a:r>
              <a:rPr lang="en-US" sz="1400" b="1">
                <a:latin typeface="Times" charset="0"/>
                <a:ea typeface="ＭＳ Ｐゴシック" charset="0"/>
                <a:cs typeface="ＭＳ Ｐゴシック" charset="0"/>
              </a:rPr>
              <a:t>Value of Firm =	$79,611.25 	$15,371.24</a:t>
            </a:r>
            <a:r>
              <a:rPr lang="en-US" sz="1000">
                <a:latin typeface="Times" charset="0"/>
                <a:ea typeface="ＭＳ Ｐゴシック" charset="0"/>
                <a:cs typeface="ＭＳ Ｐゴシック" charset="0"/>
              </a:rPr>
              <a:t> </a:t>
            </a:r>
          </a:p>
          <a:p>
            <a:pPr eaLnBrk="1" hangingPunct="1">
              <a:lnSpc>
                <a:spcPct val="90000"/>
              </a:lnSpc>
              <a:buFont typeface="Monotype Sorts" charset="0"/>
              <a:buNone/>
              <a:tabLst>
                <a:tab pos="3027363" algn="l"/>
                <a:tab pos="5080000" algn="l"/>
              </a:tabLst>
            </a:pPr>
            <a:endParaRPr lang="en-US" sz="1000">
              <a:latin typeface="Times" charset="0"/>
              <a:ea typeface="ＭＳ Ｐゴシック" charset="0"/>
              <a:cs typeface="ＭＳ Ｐゴシック" charset="0"/>
            </a:endParaRPr>
          </a:p>
          <a:p>
            <a:pPr eaLnBrk="1" hangingPunct="1">
              <a:lnSpc>
                <a:spcPct val="90000"/>
              </a:lnSpc>
              <a:buFont typeface="Monotype Sorts" charset="0"/>
              <a:buNone/>
              <a:tabLst>
                <a:tab pos="3027363" algn="l"/>
                <a:tab pos="5080000" algn="l"/>
              </a:tabLst>
            </a:pPr>
            <a:r>
              <a:rPr lang="en-US" sz="1400">
                <a:latin typeface="Times" charset="0"/>
                <a:ea typeface="ＭＳ Ｐゴシック" charset="0"/>
                <a:cs typeface="ＭＳ Ｐゴシック" charset="0"/>
              </a:rPr>
              <a:t>Value of brand name = $79,611 -$15,371 = $64,240 million</a:t>
            </a:r>
            <a:endParaRPr lang="en-US" sz="1000">
              <a:latin typeface="Times" charset="0"/>
              <a:ea typeface="ＭＳ Ｐゴシック" charset="0"/>
              <a:cs typeface="ＭＳ Ｐゴシック" charset="0"/>
            </a:endParaRPr>
          </a:p>
        </p:txBody>
      </p:sp>
      <p:sp>
        <p:nvSpPr>
          <p:cNvPr id="283651"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i="1" baseline="0">
              <a:latin typeface="Helvetica" charset="0"/>
            </a:endParaRPr>
          </a:p>
        </p:txBody>
      </p:sp>
    </p:spTree>
    <p:extLst>
      <p:ext uri="{BB962C8B-B14F-4D97-AF65-F5344CB8AC3E}">
        <p14:creationId xmlns:p14="http://schemas.microsoft.com/office/powerpoint/2010/main" val="3443783263"/>
      </p:ext>
    </p:extLst>
  </p:cSld>
  <p:clrMapOvr>
    <a:masterClrMapping/>
  </p:clrMapOvr>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3</TotalTime>
  <Words>798</Words>
  <Application>Microsoft Macintosh PowerPoint</Application>
  <PresentationFormat>Letter Paper (8.5x11 in)</PresentationFormat>
  <Paragraphs>87</Paragraphs>
  <Slides>11</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HGV slides</vt:lpstr>
      <vt:lpstr>Equation</vt:lpstr>
      <vt:lpstr>Session 18: Revenue Multiples</vt:lpstr>
      <vt:lpstr>Price Sales Ratio: Definition</vt:lpstr>
      <vt:lpstr>Revenue Multiples:  US stocks</vt:lpstr>
      <vt:lpstr>Price/Sales Ratio: Determinants</vt:lpstr>
      <vt:lpstr>Price Sales Ratios and Profit Margins</vt:lpstr>
      <vt:lpstr>Effect of Margin Changes</vt:lpstr>
      <vt:lpstr>EV/Sales Ratios: Analysis of Determinants</vt:lpstr>
      <vt:lpstr>EV/Sales Ratio: An Example with Coca Cola</vt:lpstr>
      <vt:lpstr>EV/Sales Ratios and Operating Margins</vt:lpstr>
      <vt:lpstr>Brand Name Premiums in Valuation</vt:lpstr>
      <vt:lpstr>Valuing Brand Name</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17: Revenue Multiples</dc:title>
  <dc:creator>Aswath Damodaran</dc:creator>
  <cp:lastModifiedBy>Aswath Damodaran</cp:lastModifiedBy>
  <cp:revision>4</cp:revision>
  <dcterms:created xsi:type="dcterms:W3CDTF">2011-11-03T14:37:09Z</dcterms:created>
  <dcterms:modified xsi:type="dcterms:W3CDTF">2011-11-04T15:17:15Z</dcterms:modified>
</cp:coreProperties>
</file>