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6" r:id="rId11"/>
    <p:sldId id="267" r:id="rId12"/>
    <p:sldId id="275" r:id="rId13"/>
    <p:sldId id="277"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7" d="100"/>
          <a:sy n="97" d="100"/>
        </p:scale>
        <p:origin x="-1616"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700EF4-B61C-7246-B31D-54C1034AB8E0}" type="datetimeFigureOut">
              <a:rPr lang="en-US" smtClean="0"/>
              <a:t>11/4/11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719D28-E7E4-DC41-9A18-7AA3D431A796}" type="slidenum">
              <a:rPr lang="en-US" smtClean="0"/>
              <a:t>‹#›</a:t>
            </a:fld>
            <a:endParaRPr lang="en-US"/>
          </a:p>
        </p:txBody>
      </p:sp>
    </p:spTree>
    <p:extLst>
      <p:ext uri="{BB962C8B-B14F-4D97-AF65-F5344CB8AC3E}">
        <p14:creationId xmlns:p14="http://schemas.microsoft.com/office/powerpoint/2010/main" val="90905816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Slide Image Placeholder 1"/>
          <p:cNvSpPr>
            <a:spLocks noGrp="1" noRot="1" noChangeAspect="1"/>
          </p:cNvSpPr>
          <p:nvPr>
            <p:ph type="sldImg"/>
          </p:nvPr>
        </p:nvSpPr>
        <p:spPr>
          <a:xfrm>
            <a:off x="1150938" y="692150"/>
            <a:ext cx="4556125" cy="3416300"/>
          </a:xfrm>
          <a:ln/>
        </p:spPr>
      </p:sp>
      <p:sp>
        <p:nvSpPr>
          <p:cNvPr id="6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p:cNvSpPr>
          <p:nvPr>
            <p:ph type="sldImg"/>
          </p:nvPr>
        </p:nvSpPr>
        <p:spPr>
          <a:xfrm>
            <a:off x="1150938" y="692150"/>
            <a:ext cx="4556125" cy="3416300"/>
          </a:xfrm>
          <a:ln/>
        </p:spPr>
      </p:sp>
      <p:sp>
        <p:nvSpPr>
          <p:cNvPr id="8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The allure of real options is that they allow you to add a premium to traditional value estimates (NPV, discounted cash flow value) and override what are generally considered hard and fast rules in finance. Thus, you can use the real options argument to take a negative NPV investment, bid for a non-viable patent or pay more than fair value (estimated from cashflows) on an acquisition.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026"/>
          <p:cNvSpPr>
            <a:spLocks noGrp="1" noRot="1" noChangeAspect="1" noChangeArrowheads="1" noTextEdit="1"/>
          </p:cNvSpPr>
          <p:nvPr>
            <p:ph type="sldImg"/>
          </p:nvPr>
        </p:nvSpPr>
        <p:spPr>
          <a:xfrm>
            <a:off x="1150938" y="692150"/>
            <a:ext cx="4556125" cy="3416300"/>
          </a:xfrm>
          <a:ln/>
        </p:spPr>
      </p:sp>
      <p:sp>
        <p:nvSpPr>
          <p:cNvPr id="1024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Expected value of this investment = -10</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026"/>
          <p:cNvSpPr>
            <a:spLocks noGrp="1" noRot="1" noChangeAspect="1" noChangeArrowheads="1" noTextEdit="1"/>
          </p:cNvSpPr>
          <p:nvPr>
            <p:ph type="sldImg"/>
          </p:nvPr>
        </p:nvSpPr>
        <p:spPr>
          <a:xfrm>
            <a:off x="1150938" y="692150"/>
            <a:ext cx="4556125" cy="3416300"/>
          </a:xfrm>
          <a:ln/>
        </p:spPr>
      </p:sp>
      <p:sp>
        <p:nvSpPr>
          <p:cNvPr id="12290"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If you ignore time value, the cumulative probabilities of success and failure and the cumulative costs of each have not changed in this example but the expected value has become positive… </a:t>
            </a:r>
          </a:p>
          <a:p>
            <a:r>
              <a:rPr lang="en-US">
                <a:latin typeface="Helvetica" charset="0"/>
                <a:ea typeface="ＭＳ Ｐゴシック" charset="0"/>
                <a:cs typeface="ＭＳ Ｐゴシック" charset="0"/>
              </a:rPr>
              <a:t>The gain comes from the fact that what you </a:t>
            </a:r>
            <a:r>
              <a:rPr lang="en-US" u="sng">
                <a:latin typeface="Helvetica" charset="0"/>
                <a:ea typeface="ＭＳ Ｐゴシック" charset="0"/>
                <a:cs typeface="ＭＳ Ｐゴシック" charset="0"/>
              </a:rPr>
              <a:t>learn at the first stage </a:t>
            </a:r>
            <a:r>
              <a:rPr lang="en-US">
                <a:latin typeface="Helvetica" charset="0"/>
                <a:ea typeface="ＭＳ Ｐゴシック" charset="0"/>
                <a:cs typeface="ＭＳ Ｐゴシック" charset="0"/>
              </a:rPr>
              <a:t>allows you to </a:t>
            </a:r>
            <a:r>
              <a:rPr lang="en-US" u="sng">
                <a:latin typeface="Helvetica" charset="0"/>
                <a:ea typeface="ＭＳ Ｐゴシック" charset="0"/>
                <a:cs typeface="ＭＳ Ｐゴシック" charset="0"/>
              </a:rPr>
              <a:t>make better decisions in the second</a:t>
            </a:r>
            <a:r>
              <a:rPr lang="en-US">
                <a:latin typeface="Helvetica" charset="0"/>
                <a:ea typeface="ＭＳ Ｐゴシック" charset="0"/>
                <a:cs typeface="ＭＳ Ｐゴシック" charset="0"/>
              </a:rPr>
              <a:t>. This learning is the essence of the value of real options and is what often gets ignored in conventional discounted cashflow valuation, where we take the expected cashflows from today</a:t>
            </a:r>
            <a:r>
              <a:rPr lang="ja-JP" altLang="en-US">
                <a:latin typeface="Helvetica" charset="0"/>
                <a:ea typeface="ＭＳ Ｐゴシック" charset="0"/>
                <a:cs typeface="ＭＳ Ｐゴシック" charset="0"/>
              </a:rPr>
              <a:t>’</a:t>
            </a:r>
            <a:r>
              <a:rPr lang="en-US" altLang="ja-JP">
                <a:latin typeface="Helvetica" charset="0"/>
                <a:ea typeface="ＭＳ Ｐゴシック" charset="0"/>
                <a:cs typeface="ＭＳ Ｐゴシック" charset="0"/>
              </a:rPr>
              <a:t>s vantage point without considering other pathways that the firm might choose given what happens in the first year, the second year etc.</a:t>
            </a:r>
          </a:p>
          <a:p>
            <a:r>
              <a:rPr lang="en-US">
                <a:latin typeface="Helvetica" charset="0"/>
                <a:ea typeface="ＭＳ Ｐゴシック" charset="0"/>
                <a:cs typeface="ＭＳ Ｐゴシック" charset="0"/>
              </a:rPr>
              <a:t>The keys to real option value then come from learning and adaptive behavior.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p:cNvSpPr>
            <a:spLocks noGrp="1" noRot="1" noChangeAspect="1"/>
          </p:cNvSpPr>
          <p:nvPr>
            <p:ph type="sldImg"/>
          </p:nvPr>
        </p:nvSpPr>
        <p:spPr>
          <a:xfrm>
            <a:off x="1150938" y="692150"/>
            <a:ext cx="4556125" cy="3416300"/>
          </a:xfrm>
          <a:ln/>
        </p:spPr>
      </p:sp>
      <p:sp>
        <p:nvSpPr>
          <p:cNvPr id="14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To prevent real options arguments from overwhelming common sense, we have to ensure that all three questions get answered in the affirmative before we use the argument in the first place.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a:xfrm>
            <a:off x="1150938" y="692150"/>
            <a:ext cx="4556125" cy="3416300"/>
          </a:xfrm>
          <a:ln/>
        </p:spPr>
      </p:sp>
      <p:sp>
        <p:nvSpPr>
          <p:cNvPr id="16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You are looking for all three to exist before you attach the option moniker on an asset:</a:t>
            </a:r>
          </a:p>
          <a:p>
            <a:pPr>
              <a:buFontTx/>
              <a:buAutoNum type="arabicPeriod"/>
            </a:pPr>
            <a:r>
              <a:rPr lang="en-US">
                <a:latin typeface="Helvetica" charset="0"/>
                <a:ea typeface="ＭＳ Ｐゴシック" charset="0"/>
                <a:cs typeface="ＭＳ Ｐゴシック" charset="0"/>
              </a:rPr>
              <a:t>There has to be an underlying asset</a:t>
            </a:r>
          </a:p>
          <a:p>
            <a:pPr>
              <a:buFontTx/>
              <a:buAutoNum type="arabicPeriod"/>
            </a:pPr>
            <a:r>
              <a:rPr lang="en-US">
                <a:latin typeface="Helvetica" charset="0"/>
                <a:ea typeface="ＭＳ Ｐゴシック" charset="0"/>
                <a:cs typeface="ＭＳ Ｐゴシック" charset="0"/>
              </a:rPr>
              <a:t>The payoff has to be contingent on an event happening</a:t>
            </a:r>
          </a:p>
          <a:p>
            <a:pPr>
              <a:buFontTx/>
              <a:buAutoNum type="arabicPeriod"/>
            </a:pPr>
            <a:r>
              <a:rPr lang="en-US">
                <a:latin typeface="Helvetica" charset="0"/>
                <a:ea typeface="ＭＳ Ｐゴシック" charset="0"/>
                <a:cs typeface="ＭＳ Ｐゴシック" charset="0"/>
              </a:rPr>
              <a:t>There has to be a finite life.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xfrm>
            <a:off x="1150938" y="692150"/>
            <a:ext cx="4556125" cy="3416300"/>
          </a:xfrm>
          <a:ln/>
        </p:spPr>
      </p:sp>
      <p:sp>
        <p:nvSpPr>
          <p:cNvPr id="18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Any asset with a cash flow payoff that resembles this has call option characteristics.</a:t>
            </a:r>
          </a:p>
          <a:p>
            <a:r>
              <a:rPr lang="en-US">
                <a:latin typeface="Helvetica" charset="0"/>
                <a:ea typeface="ＭＳ Ｐゴシック" charset="0"/>
                <a:cs typeface="ＭＳ Ｐゴシック" charset="0"/>
              </a:rPr>
              <a:t>The key is that losses are limited and profits are not.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xfrm>
            <a:off x="1150938" y="692150"/>
            <a:ext cx="4556125" cy="3416300"/>
          </a:xfrm>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Any asset with a cash flow payoff that resembles this has put option characteristics.</a:t>
            </a:r>
          </a:p>
          <a:p>
            <a:endParaRPr lang="en-US">
              <a:latin typeface="Helvetica" charset="0"/>
              <a:ea typeface="ＭＳ Ｐゴシック" charset="0"/>
              <a:cs typeface="ＭＳ Ｐゴシック" charset="0"/>
            </a:endParaRPr>
          </a:p>
          <a:p>
            <a:endParaRPr lang="en-US">
              <a:latin typeface="Helvetica"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xfrm>
            <a:off x="1150938" y="692150"/>
            <a:ext cx="4556125" cy="3416300"/>
          </a:xfrm>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Exclusivity is the defining variable determining whether an option has value. If you and only you can exercise the option, you get 100% of its value. If others also have the opportunity, you start losing value. In effect, opportunities that are available to every one are not options.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xfrm>
            <a:off x="1150938" y="692150"/>
            <a:ext cx="4556125" cy="3416300"/>
          </a:xfrm>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These six variables are constants in all option pricing models. The one variable that is key is risk. Unlike every other asset, options gain value as the underlying asset becomes riskier, because the downside is limited (see limited losses in cash flow diagram).</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xfrm>
            <a:off x="1150938" y="692150"/>
            <a:ext cx="4556125" cy="3416300"/>
          </a:xfrm>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xfrm>
            <a:off x="1150938" y="692150"/>
            <a:ext cx="4556125" cy="3416300"/>
          </a:xfrm>
          <a:ln/>
        </p:spPr>
      </p:sp>
      <p:sp>
        <p:nvSpPr>
          <p:cNvPr id="43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a:xfrm>
            <a:off x="1150938" y="692150"/>
            <a:ext cx="4556125" cy="3416300"/>
          </a:xfrm>
          <a:ln/>
        </p:spPr>
      </p:sp>
      <p:sp>
        <p:nvSpPr>
          <p:cNvPr id="47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a:xfrm>
            <a:off x="685800" y="2286000"/>
            <a:ext cx="7772400" cy="1143000"/>
          </a:xfrm>
        </p:spPr>
        <p:txBody>
          <a:bodyPr/>
          <a:lstStyle/>
          <a:p>
            <a:r>
              <a:rPr lang="en-US" sz="4000" dirty="0" smtClean="0">
                <a:latin typeface="Helvetica" charset="0"/>
                <a:ea typeface="ＭＳ Ｐゴシック" charset="0"/>
                <a:cs typeface="ＭＳ Ｐゴシック" charset="0"/>
              </a:rPr>
              <a:t>Session 19: The essence of real options</a:t>
            </a:r>
            <a:endParaRPr lang="en-US" sz="4000" dirty="0">
              <a:latin typeface="Helvetica" charset="0"/>
              <a:ea typeface="ＭＳ Ｐゴシック" charset="0"/>
              <a:cs typeface="ＭＳ Ｐゴシック" charset="0"/>
            </a:endParaRPr>
          </a:p>
        </p:txBody>
      </p:sp>
      <p:sp>
        <p:nvSpPr>
          <p:cNvPr id="5122" name="Rectangle 3"/>
          <p:cNvSpPr>
            <a:spLocks noGrp="1" noChangeArrowheads="1"/>
          </p:cNvSpPr>
          <p:nvPr>
            <p:ph type="subTitle" idx="1"/>
          </p:nvPr>
        </p:nvSpPr>
        <p:spPr>
          <a:noFill/>
        </p:spPr>
        <p:txBody>
          <a:bodyPr/>
          <a:lstStyle/>
          <a:p>
            <a:pPr marL="342900" indent="-342900"/>
            <a:r>
              <a:rPr lang="en-US">
                <a:latin typeface="Times" charset="0"/>
                <a:ea typeface="ＭＳ Ｐゴシック" charset="0"/>
                <a:cs typeface="ＭＳ Ｐゴシック" charset="0"/>
              </a:rPr>
              <a:t>Aswath Damodaran</a:t>
            </a:r>
          </a:p>
        </p:txBody>
      </p:sp>
    </p:spTree>
    <p:extLst>
      <p:ext uri="{BB962C8B-B14F-4D97-AF65-F5344CB8AC3E}">
        <p14:creationId xmlns:p14="http://schemas.microsoft.com/office/powerpoint/2010/main" val="3964011001"/>
      </p:ext>
    </p:extLst>
  </p:cSld>
  <p:clrMapOvr>
    <a:masterClrMapping/>
  </p:clrMapOvr>
  <p:transition xmlns:p14="http://schemas.microsoft.com/office/powerpoint/2010/mai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Underlying Theme: Searching for an Elusive Premium</a:t>
            </a:r>
          </a:p>
        </p:txBody>
      </p:sp>
      <p:sp>
        <p:nvSpPr>
          <p:cNvPr id="7170" name="Rectangle 3"/>
          <p:cNvSpPr>
            <a:spLocks noGrp="1" noChangeArrowheads="1"/>
          </p:cNvSpPr>
          <p:nvPr>
            <p:ph idx="1"/>
          </p:nvPr>
        </p:nvSpPr>
        <p:spPr/>
        <p:txBody>
          <a:bodyPr/>
          <a:lstStyle/>
          <a:p>
            <a:r>
              <a:rPr lang="en-US">
                <a:latin typeface="Times" charset="0"/>
                <a:ea typeface="ＭＳ Ｐゴシック" charset="0"/>
                <a:cs typeface="ＭＳ Ｐゴシック" charset="0"/>
              </a:rPr>
              <a:t>Traditional discounted cashflow models under estimate the value of investments, where there are options embedded in the investments to</a:t>
            </a:r>
          </a:p>
          <a:p>
            <a:pPr lvl="1"/>
            <a:r>
              <a:rPr lang="en-US">
                <a:latin typeface="Times" charset="0"/>
                <a:ea typeface="ＭＳ Ｐゴシック" charset="0"/>
              </a:rPr>
              <a:t>Delay or defer making the investment (delay)</a:t>
            </a:r>
          </a:p>
          <a:p>
            <a:pPr lvl="1"/>
            <a:r>
              <a:rPr lang="en-US">
                <a:latin typeface="Times" charset="0"/>
                <a:ea typeface="ＭＳ Ｐゴシック" charset="0"/>
              </a:rPr>
              <a:t>Adjust or alter production schedules as price changes (flexibility)</a:t>
            </a:r>
          </a:p>
          <a:p>
            <a:pPr lvl="1"/>
            <a:r>
              <a:rPr lang="en-US">
                <a:latin typeface="Times" charset="0"/>
                <a:ea typeface="ＭＳ Ｐゴシック" charset="0"/>
              </a:rPr>
              <a:t>Expand into new markets or products at later stages in the process, based upon observing favorable outcomes at the early stages (expansion)</a:t>
            </a:r>
          </a:p>
          <a:p>
            <a:pPr lvl="1"/>
            <a:r>
              <a:rPr lang="en-US">
                <a:latin typeface="Times" charset="0"/>
                <a:ea typeface="ＭＳ Ｐゴシック" charset="0"/>
              </a:rPr>
              <a:t>Stop production or abandon investments if the outcomes are unfavorable at early stages (abandonment)</a:t>
            </a:r>
          </a:p>
          <a:p>
            <a:r>
              <a:rPr lang="en-US">
                <a:latin typeface="Times" charset="0"/>
                <a:ea typeface="ＭＳ Ｐゴシック" charset="0"/>
                <a:cs typeface="ＭＳ Ｐゴシック" charset="0"/>
              </a:rPr>
              <a:t>Put another way, real option advocates believe that you should be paying a premium on discounted cashflow value estimates.</a:t>
            </a:r>
          </a:p>
        </p:txBody>
      </p:sp>
    </p:spTree>
    <p:extLst>
      <p:ext uri="{BB962C8B-B14F-4D97-AF65-F5344CB8AC3E}">
        <p14:creationId xmlns:p14="http://schemas.microsoft.com/office/powerpoint/2010/main" val="3975876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A bad investment…</a:t>
            </a:r>
          </a:p>
        </p:txBody>
      </p:sp>
      <p:pic>
        <p:nvPicPr>
          <p:cNvPr id="9218"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39480" r="-39480"/>
          <a:stretch>
            <a:fillRect/>
          </a:stretch>
        </p:blipFill>
        <p:spPr>
          <a:solidFill>
            <a:srgbClr val="FFFFFF"/>
          </a:solidFill>
        </p:spPr>
      </p:pic>
    </p:spTree>
    <p:extLst>
      <p:ext uri="{BB962C8B-B14F-4D97-AF65-F5344CB8AC3E}">
        <p14:creationId xmlns:p14="http://schemas.microsoft.com/office/powerpoint/2010/main" val="4065384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Becomes a good one…</a:t>
            </a:r>
          </a:p>
        </p:txBody>
      </p:sp>
      <p:pic>
        <p:nvPicPr>
          <p:cNvPr id="11266"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4258" r="-4258"/>
          <a:stretch>
            <a:fillRect/>
          </a:stretch>
        </p:blipFill>
        <p:spPr>
          <a:solidFill>
            <a:srgbClr val="FFFFFF"/>
          </a:solidFill>
        </p:spPr>
      </p:pic>
    </p:spTree>
    <p:extLst>
      <p:ext uri="{BB962C8B-B14F-4D97-AF65-F5344CB8AC3E}">
        <p14:creationId xmlns:p14="http://schemas.microsoft.com/office/powerpoint/2010/main" val="3761680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Three Basic Questions</a:t>
            </a:r>
          </a:p>
        </p:txBody>
      </p:sp>
      <p:sp>
        <p:nvSpPr>
          <p:cNvPr id="13314" name="Rectangle 3"/>
          <p:cNvSpPr>
            <a:spLocks noGrp="1" noChangeArrowheads="1"/>
          </p:cNvSpPr>
          <p:nvPr>
            <p:ph idx="1"/>
          </p:nvPr>
        </p:nvSpPr>
        <p:spPr/>
        <p:txBody>
          <a:bodyPr/>
          <a:lstStyle/>
          <a:p>
            <a:r>
              <a:rPr lang="en-US">
                <a:latin typeface="Times" charset="0"/>
                <a:ea typeface="ＭＳ Ｐゴシック" charset="0"/>
                <a:cs typeface="ＭＳ Ｐゴシック" charset="0"/>
              </a:rPr>
              <a:t>When is there a real option embedded in a decision or an asset?</a:t>
            </a:r>
          </a:p>
          <a:p>
            <a:r>
              <a:rPr lang="en-US">
                <a:latin typeface="Times" charset="0"/>
                <a:ea typeface="ＭＳ Ｐゴシック" charset="0"/>
                <a:cs typeface="ＭＳ Ｐゴシック" charset="0"/>
              </a:rPr>
              <a:t>When does that real option have significant economic value?</a:t>
            </a:r>
          </a:p>
          <a:p>
            <a:r>
              <a:rPr lang="en-US">
                <a:latin typeface="Times" charset="0"/>
                <a:ea typeface="ＭＳ Ｐゴシック" charset="0"/>
                <a:cs typeface="ＭＳ Ｐゴシック" charset="0"/>
              </a:rPr>
              <a:t>Can that value be estimated using an option pricing model?</a:t>
            </a:r>
          </a:p>
        </p:txBody>
      </p:sp>
    </p:spTree>
    <p:extLst>
      <p:ext uri="{BB962C8B-B14F-4D97-AF65-F5344CB8AC3E}">
        <p14:creationId xmlns:p14="http://schemas.microsoft.com/office/powerpoint/2010/main" val="729259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When is there an option embedded in an action?</a:t>
            </a:r>
          </a:p>
        </p:txBody>
      </p:sp>
      <p:sp>
        <p:nvSpPr>
          <p:cNvPr id="15362" name="Rectangle 3"/>
          <p:cNvSpPr>
            <a:spLocks noGrp="1" noChangeArrowheads="1"/>
          </p:cNvSpPr>
          <p:nvPr>
            <p:ph idx="1"/>
          </p:nvPr>
        </p:nvSpPr>
        <p:spPr/>
        <p:txBody>
          <a:bodyPr/>
          <a:lstStyle/>
          <a:p>
            <a:r>
              <a:rPr lang="en-US">
                <a:latin typeface="Times" charset="0"/>
                <a:ea typeface="ＭＳ Ｐゴシック" charset="0"/>
                <a:cs typeface="ＭＳ Ｐゴシック" charset="0"/>
              </a:rPr>
              <a:t>An option provides the holder with the </a:t>
            </a:r>
            <a:r>
              <a:rPr lang="en-US" b="1">
                <a:latin typeface="Times" charset="0"/>
                <a:ea typeface="ＭＳ Ｐゴシック" charset="0"/>
                <a:cs typeface="ＭＳ Ｐゴシック" charset="0"/>
              </a:rPr>
              <a:t>right</a:t>
            </a:r>
            <a:r>
              <a:rPr lang="en-US">
                <a:latin typeface="Times" charset="0"/>
                <a:ea typeface="ＭＳ Ｐゴシック" charset="0"/>
                <a:cs typeface="ＭＳ Ｐゴシック" charset="0"/>
              </a:rPr>
              <a:t> to buy or sell a specified quantity of an underlying asset at a fixed price (called a strike price or an exercise price) at or before the expiration date of the option. </a:t>
            </a:r>
          </a:p>
          <a:p>
            <a:r>
              <a:rPr lang="en-US">
                <a:latin typeface="Times" charset="0"/>
                <a:ea typeface="ＭＳ Ｐゴシック" charset="0"/>
                <a:cs typeface="ＭＳ Ｐゴシック" charset="0"/>
              </a:rPr>
              <a:t>There has to be a </a:t>
            </a:r>
            <a:r>
              <a:rPr lang="en-US" u="sng">
                <a:latin typeface="Times" charset="0"/>
                <a:ea typeface="ＭＳ Ｐゴシック" charset="0"/>
                <a:cs typeface="ＭＳ Ｐゴシック" charset="0"/>
              </a:rPr>
              <a:t>clearly defined underlying asset</a:t>
            </a:r>
            <a:r>
              <a:rPr lang="en-US">
                <a:latin typeface="Times" charset="0"/>
                <a:ea typeface="ＭＳ Ｐゴシック" charset="0"/>
                <a:cs typeface="ＭＳ Ｐゴシック" charset="0"/>
              </a:rPr>
              <a:t> whose value changes over time in unpredictable ways.</a:t>
            </a:r>
          </a:p>
          <a:p>
            <a:r>
              <a:rPr lang="en-US">
                <a:latin typeface="Times" charset="0"/>
                <a:ea typeface="ＭＳ Ｐゴシック" charset="0"/>
                <a:cs typeface="ＭＳ Ｐゴシック" charset="0"/>
              </a:rPr>
              <a:t>The </a:t>
            </a:r>
            <a:r>
              <a:rPr lang="en-US" u="sng">
                <a:latin typeface="Times" charset="0"/>
                <a:ea typeface="ＭＳ Ｐゴシック" charset="0"/>
                <a:cs typeface="ＭＳ Ｐゴシック" charset="0"/>
              </a:rPr>
              <a:t>payoffs on this asset</a:t>
            </a:r>
            <a:r>
              <a:rPr lang="en-US">
                <a:latin typeface="Times" charset="0"/>
                <a:ea typeface="ＭＳ Ｐゴシック" charset="0"/>
                <a:cs typeface="ＭＳ Ｐゴシック" charset="0"/>
              </a:rPr>
              <a:t> (real option) have to be </a:t>
            </a:r>
            <a:r>
              <a:rPr lang="en-US" u="sng">
                <a:latin typeface="Times" charset="0"/>
                <a:ea typeface="ＭＳ Ｐゴシック" charset="0"/>
                <a:cs typeface="ＭＳ Ｐゴシック" charset="0"/>
              </a:rPr>
              <a:t>contingent on an specified event</a:t>
            </a:r>
            <a:r>
              <a:rPr lang="en-US">
                <a:latin typeface="Times" charset="0"/>
                <a:ea typeface="ＭＳ Ｐゴシック" charset="0"/>
                <a:cs typeface="ＭＳ Ｐゴシック" charset="0"/>
              </a:rPr>
              <a:t> occurring within a finite period.</a:t>
            </a:r>
          </a:p>
        </p:txBody>
      </p:sp>
    </p:spTree>
    <p:extLst>
      <p:ext uri="{BB962C8B-B14F-4D97-AF65-F5344CB8AC3E}">
        <p14:creationId xmlns:p14="http://schemas.microsoft.com/office/powerpoint/2010/main" val="2456998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Payoff Diagram on a Call</a:t>
            </a:r>
          </a:p>
        </p:txBody>
      </p:sp>
      <p:sp>
        <p:nvSpPr>
          <p:cNvPr id="17410" name="Freeform 3"/>
          <p:cNvSpPr>
            <a:spLocks/>
          </p:cNvSpPr>
          <p:nvPr/>
        </p:nvSpPr>
        <p:spPr bwMode="auto">
          <a:xfrm>
            <a:off x="7831138" y="5156200"/>
            <a:ext cx="233362" cy="103188"/>
          </a:xfrm>
          <a:custGeom>
            <a:avLst/>
            <a:gdLst>
              <a:gd name="T0" fmla="*/ 2147483647 w 147"/>
              <a:gd name="T1" fmla="*/ 2147483647 h 65"/>
              <a:gd name="T2" fmla="*/ 0 w 147"/>
              <a:gd name="T3" fmla="*/ 2147483647 h 65"/>
              <a:gd name="T4" fmla="*/ 0 w 147"/>
              <a:gd name="T5" fmla="*/ 2147483647 h 65"/>
              <a:gd name="T6" fmla="*/ 0 w 147"/>
              <a:gd name="T7" fmla="*/ 0 h 65"/>
              <a:gd name="T8" fmla="*/ 2147483647 w 147"/>
              <a:gd name="T9" fmla="*/ 2147483647 h 65"/>
              <a:gd name="T10" fmla="*/ 0 60000 65536"/>
              <a:gd name="T11" fmla="*/ 0 60000 65536"/>
              <a:gd name="T12" fmla="*/ 0 60000 65536"/>
              <a:gd name="T13" fmla="*/ 0 60000 65536"/>
              <a:gd name="T14" fmla="*/ 0 60000 65536"/>
              <a:gd name="T15" fmla="*/ 0 w 147"/>
              <a:gd name="T16" fmla="*/ 0 h 65"/>
              <a:gd name="T17" fmla="*/ 147 w 147"/>
              <a:gd name="T18" fmla="*/ 65 h 65"/>
            </a:gdLst>
            <a:ahLst/>
            <a:cxnLst>
              <a:cxn ang="T10">
                <a:pos x="T0" y="T1"/>
              </a:cxn>
              <a:cxn ang="T11">
                <a:pos x="T2" y="T3"/>
              </a:cxn>
              <a:cxn ang="T12">
                <a:pos x="T4" y="T5"/>
              </a:cxn>
              <a:cxn ang="T13">
                <a:pos x="T6" y="T7"/>
              </a:cxn>
              <a:cxn ang="T14">
                <a:pos x="T8" y="T9"/>
              </a:cxn>
            </a:cxnLst>
            <a:rect l="T15" t="T16" r="T17" b="T18"/>
            <a:pathLst>
              <a:path w="147" h="65">
                <a:moveTo>
                  <a:pt x="146" y="36"/>
                </a:moveTo>
                <a:lnTo>
                  <a:pt x="0" y="64"/>
                </a:lnTo>
                <a:lnTo>
                  <a:pt x="0" y="36"/>
                </a:lnTo>
                <a:lnTo>
                  <a:pt x="0" y="0"/>
                </a:lnTo>
                <a:lnTo>
                  <a:pt x="146" y="36"/>
                </a:lnTo>
              </a:path>
            </a:pathLst>
          </a:custGeom>
          <a:solidFill>
            <a:srgbClr val="000000"/>
          </a:solidFill>
          <a:ln w="127000" cap="rnd">
            <a:solidFill>
              <a:schemeClr val="tx1"/>
            </a:solidFill>
            <a:round/>
            <a:headEnd/>
            <a:tailEnd/>
          </a:ln>
        </p:spPr>
        <p:txBody>
          <a:bodyPr/>
          <a:lstStyle/>
          <a:p>
            <a:endParaRPr lang="en-US"/>
          </a:p>
        </p:txBody>
      </p:sp>
      <p:sp>
        <p:nvSpPr>
          <p:cNvPr id="17411" name="Line 4"/>
          <p:cNvSpPr>
            <a:spLocks noChangeShapeType="1"/>
          </p:cNvSpPr>
          <p:nvPr/>
        </p:nvSpPr>
        <p:spPr bwMode="auto">
          <a:xfrm>
            <a:off x="1177925" y="5227638"/>
            <a:ext cx="6650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412" name="Line 5"/>
          <p:cNvSpPr>
            <a:spLocks noChangeShapeType="1"/>
          </p:cNvSpPr>
          <p:nvPr/>
        </p:nvSpPr>
        <p:spPr bwMode="auto">
          <a:xfrm>
            <a:off x="1177925" y="5667375"/>
            <a:ext cx="2635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413" name="Freeform 6"/>
          <p:cNvSpPr>
            <a:spLocks/>
          </p:cNvSpPr>
          <p:nvPr/>
        </p:nvSpPr>
        <p:spPr bwMode="auto">
          <a:xfrm>
            <a:off x="7129463" y="2136775"/>
            <a:ext cx="201612" cy="184150"/>
          </a:xfrm>
          <a:custGeom>
            <a:avLst/>
            <a:gdLst>
              <a:gd name="T0" fmla="*/ 2147483647 w 127"/>
              <a:gd name="T1" fmla="*/ 0 h 116"/>
              <a:gd name="T2" fmla="*/ 2147483647 w 127"/>
              <a:gd name="T3" fmla="*/ 2147483647 h 116"/>
              <a:gd name="T4" fmla="*/ 2147483647 w 127"/>
              <a:gd name="T5" fmla="*/ 2147483647 h 116"/>
              <a:gd name="T6" fmla="*/ 0 w 127"/>
              <a:gd name="T7" fmla="*/ 2147483647 h 116"/>
              <a:gd name="T8" fmla="*/ 2147483647 w 127"/>
              <a:gd name="T9" fmla="*/ 0 h 116"/>
              <a:gd name="T10" fmla="*/ 0 60000 65536"/>
              <a:gd name="T11" fmla="*/ 0 60000 65536"/>
              <a:gd name="T12" fmla="*/ 0 60000 65536"/>
              <a:gd name="T13" fmla="*/ 0 60000 65536"/>
              <a:gd name="T14" fmla="*/ 0 60000 65536"/>
              <a:gd name="T15" fmla="*/ 0 w 127"/>
              <a:gd name="T16" fmla="*/ 0 h 116"/>
              <a:gd name="T17" fmla="*/ 127 w 127"/>
              <a:gd name="T18" fmla="*/ 116 h 116"/>
            </a:gdLst>
            <a:ahLst/>
            <a:cxnLst>
              <a:cxn ang="T10">
                <a:pos x="T0" y="T1"/>
              </a:cxn>
              <a:cxn ang="T11">
                <a:pos x="T2" y="T3"/>
              </a:cxn>
              <a:cxn ang="T12">
                <a:pos x="T4" y="T5"/>
              </a:cxn>
              <a:cxn ang="T13">
                <a:pos x="T6" y="T7"/>
              </a:cxn>
              <a:cxn ang="T14">
                <a:pos x="T8" y="T9"/>
              </a:cxn>
            </a:cxnLst>
            <a:rect l="T15" t="T16" r="T17" b="T18"/>
            <a:pathLst>
              <a:path w="127" h="116">
                <a:moveTo>
                  <a:pt x="126" y="0"/>
                </a:moveTo>
                <a:lnTo>
                  <a:pt x="48" y="115"/>
                </a:lnTo>
                <a:lnTo>
                  <a:pt x="29" y="86"/>
                </a:lnTo>
                <a:lnTo>
                  <a:pt x="0" y="67"/>
                </a:lnTo>
                <a:lnTo>
                  <a:pt x="126" y="0"/>
                </a:lnTo>
              </a:path>
            </a:pathLst>
          </a:custGeom>
          <a:solidFill>
            <a:srgbClr val="000000"/>
          </a:solidFill>
          <a:ln w="127000" cap="rnd">
            <a:solidFill>
              <a:schemeClr val="tx1"/>
            </a:solidFill>
            <a:round/>
            <a:headEnd/>
            <a:tailEnd/>
          </a:ln>
        </p:spPr>
        <p:txBody>
          <a:bodyPr/>
          <a:lstStyle/>
          <a:p>
            <a:endParaRPr lang="en-US"/>
          </a:p>
        </p:txBody>
      </p:sp>
      <p:sp>
        <p:nvSpPr>
          <p:cNvPr id="17414" name="Line 7"/>
          <p:cNvSpPr>
            <a:spLocks noChangeShapeType="1"/>
          </p:cNvSpPr>
          <p:nvPr/>
        </p:nvSpPr>
        <p:spPr bwMode="auto">
          <a:xfrm flipV="1">
            <a:off x="3810000" y="2286000"/>
            <a:ext cx="3365500" cy="3394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415" name="Rectangle 8"/>
          <p:cNvSpPr>
            <a:spLocks noChangeArrowheads="1"/>
          </p:cNvSpPr>
          <p:nvPr/>
        </p:nvSpPr>
        <p:spPr bwMode="auto">
          <a:xfrm>
            <a:off x="6826250" y="5249863"/>
            <a:ext cx="2082800"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p>
            <a:r>
              <a:rPr lang="en-US" sz="1500" i="0">
                <a:latin typeface="Times" charset="0"/>
              </a:rPr>
              <a:t>Price of underlying asset</a:t>
            </a:r>
          </a:p>
        </p:txBody>
      </p:sp>
      <p:sp>
        <p:nvSpPr>
          <p:cNvPr id="17416" name="Rectangle 9"/>
          <p:cNvSpPr>
            <a:spLocks noChangeArrowheads="1"/>
          </p:cNvSpPr>
          <p:nvPr/>
        </p:nvSpPr>
        <p:spPr bwMode="auto">
          <a:xfrm>
            <a:off x="3448050" y="4662488"/>
            <a:ext cx="649288"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p>
            <a:r>
              <a:rPr lang="en-US" sz="1500" i="0">
                <a:latin typeface="Times" charset="0"/>
              </a:rPr>
              <a:t>Strike</a:t>
            </a:r>
          </a:p>
          <a:p>
            <a:endParaRPr lang="en-US" sz="1500" i="0">
              <a:latin typeface="Times" charset="0"/>
            </a:endParaRPr>
          </a:p>
        </p:txBody>
      </p:sp>
      <p:sp>
        <p:nvSpPr>
          <p:cNvPr id="17417" name="Rectangle 10"/>
          <p:cNvSpPr>
            <a:spLocks noChangeArrowheads="1"/>
          </p:cNvSpPr>
          <p:nvPr/>
        </p:nvSpPr>
        <p:spPr bwMode="auto">
          <a:xfrm>
            <a:off x="3448050" y="4857750"/>
            <a:ext cx="585788"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p>
            <a:r>
              <a:rPr lang="en-US" sz="1500" i="0">
                <a:latin typeface="Times" charset="0"/>
              </a:rPr>
              <a:t>Price</a:t>
            </a:r>
          </a:p>
        </p:txBody>
      </p:sp>
      <p:sp>
        <p:nvSpPr>
          <p:cNvPr id="17418" name="Line 11"/>
          <p:cNvSpPr>
            <a:spLocks noChangeShapeType="1"/>
          </p:cNvSpPr>
          <p:nvPr/>
        </p:nvSpPr>
        <p:spPr bwMode="auto">
          <a:xfrm>
            <a:off x="3822700" y="5080000"/>
            <a:ext cx="0" cy="2841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419" name="Rectangle 12"/>
          <p:cNvSpPr>
            <a:spLocks noChangeArrowheads="1"/>
          </p:cNvSpPr>
          <p:nvPr/>
        </p:nvSpPr>
        <p:spPr bwMode="auto">
          <a:xfrm>
            <a:off x="7121525" y="2312988"/>
            <a:ext cx="1071563"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p>
            <a:r>
              <a:rPr lang="en-US" sz="1500" i="0">
                <a:latin typeface="Times" charset="0"/>
              </a:rPr>
              <a:t>Net Payoff </a:t>
            </a:r>
          </a:p>
        </p:txBody>
      </p:sp>
      <p:sp>
        <p:nvSpPr>
          <p:cNvPr id="17420" name="Rectangle 13"/>
          <p:cNvSpPr>
            <a:spLocks noChangeArrowheads="1"/>
          </p:cNvSpPr>
          <p:nvPr/>
        </p:nvSpPr>
        <p:spPr bwMode="auto">
          <a:xfrm>
            <a:off x="7121525" y="2508250"/>
            <a:ext cx="749300"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p>
            <a:r>
              <a:rPr lang="en-US" sz="1500" i="0">
                <a:latin typeface="Times" charset="0"/>
              </a:rPr>
              <a:t>on Call</a:t>
            </a:r>
          </a:p>
          <a:p>
            <a:endParaRPr lang="en-US" sz="1500" i="0">
              <a:latin typeface="Times" charset="0"/>
            </a:endParaRPr>
          </a:p>
        </p:txBody>
      </p:sp>
    </p:spTree>
    <p:extLst>
      <p:ext uri="{BB962C8B-B14F-4D97-AF65-F5344CB8AC3E}">
        <p14:creationId xmlns:p14="http://schemas.microsoft.com/office/powerpoint/2010/main" val="4292429239"/>
      </p:ext>
    </p:extLst>
  </p:cSld>
  <p:clrMapOvr>
    <a:masterClrMapping/>
  </p:clrMapOvr>
  <p:transition xmlns:p14="http://schemas.microsoft.com/office/powerpoint/2010/mai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Payoff Diagram on Put Option</a:t>
            </a:r>
          </a:p>
        </p:txBody>
      </p:sp>
      <p:grpSp>
        <p:nvGrpSpPr>
          <p:cNvPr id="19458" name="Group 5"/>
          <p:cNvGrpSpPr>
            <a:grpSpLocks/>
          </p:cNvGrpSpPr>
          <p:nvPr/>
        </p:nvGrpSpPr>
        <p:grpSpPr bwMode="auto">
          <a:xfrm>
            <a:off x="1744663" y="4973638"/>
            <a:ext cx="6413500" cy="111125"/>
            <a:chOff x="1099" y="3133"/>
            <a:chExt cx="4040" cy="70"/>
          </a:xfrm>
        </p:grpSpPr>
        <p:sp>
          <p:nvSpPr>
            <p:cNvPr id="19467" name="Freeform 3"/>
            <p:cNvSpPr>
              <a:spLocks/>
            </p:cNvSpPr>
            <p:nvPr/>
          </p:nvSpPr>
          <p:spPr bwMode="auto">
            <a:xfrm>
              <a:off x="5002" y="3133"/>
              <a:ext cx="137" cy="70"/>
            </a:xfrm>
            <a:custGeom>
              <a:avLst/>
              <a:gdLst>
                <a:gd name="T0" fmla="*/ 136 w 137"/>
                <a:gd name="T1" fmla="*/ 34 h 70"/>
                <a:gd name="T2" fmla="*/ 0 w 137"/>
                <a:gd name="T3" fmla="*/ 69 h 70"/>
                <a:gd name="T4" fmla="*/ 0 w 137"/>
                <a:gd name="T5" fmla="*/ 34 h 70"/>
                <a:gd name="T6" fmla="*/ 0 w 137"/>
                <a:gd name="T7" fmla="*/ 0 h 70"/>
                <a:gd name="T8" fmla="*/ 136 w 137"/>
                <a:gd name="T9" fmla="*/ 34 h 70"/>
                <a:gd name="T10" fmla="*/ 0 60000 65536"/>
                <a:gd name="T11" fmla="*/ 0 60000 65536"/>
                <a:gd name="T12" fmla="*/ 0 60000 65536"/>
                <a:gd name="T13" fmla="*/ 0 60000 65536"/>
                <a:gd name="T14" fmla="*/ 0 60000 65536"/>
                <a:gd name="T15" fmla="*/ 0 w 137"/>
                <a:gd name="T16" fmla="*/ 0 h 70"/>
                <a:gd name="T17" fmla="*/ 137 w 137"/>
                <a:gd name="T18" fmla="*/ 70 h 70"/>
              </a:gdLst>
              <a:ahLst/>
              <a:cxnLst>
                <a:cxn ang="T10">
                  <a:pos x="T0" y="T1"/>
                </a:cxn>
                <a:cxn ang="T11">
                  <a:pos x="T2" y="T3"/>
                </a:cxn>
                <a:cxn ang="T12">
                  <a:pos x="T4" y="T5"/>
                </a:cxn>
                <a:cxn ang="T13">
                  <a:pos x="T6" y="T7"/>
                </a:cxn>
                <a:cxn ang="T14">
                  <a:pos x="T8" y="T9"/>
                </a:cxn>
              </a:cxnLst>
              <a:rect l="T15" t="T16" r="T17" b="T18"/>
              <a:pathLst>
                <a:path w="137" h="70">
                  <a:moveTo>
                    <a:pt x="136" y="34"/>
                  </a:moveTo>
                  <a:lnTo>
                    <a:pt x="0" y="69"/>
                  </a:lnTo>
                  <a:lnTo>
                    <a:pt x="0" y="34"/>
                  </a:lnTo>
                  <a:lnTo>
                    <a:pt x="0" y="0"/>
                  </a:lnTo>
                  <a:lnTo>
                    <a:pt x="136" y="34"/>
                  </a:lnTo>
                </a:path>
              </a:pathLst>
            </a:custGeom>
            <a:solidFill>
              <a:srgbClr val="000000"/>
            </a:solidFill>
            <a:ln w="127000" cap="rnd">
              <a:solidFill>
                <a:schemeClr val="tx1"/>
              </a:solidFill>
              <a:round/>
              <a:headEnd/>
              <a:tailEnd/>
            </a:ln>
          </p:spPr>
          <p:txBody>
            <a:bodyPr/>
            <a:lstStyle/>
            <a:p>
              <a:endParaRPr lang="en-US"/>
            </a:p>
          </p:txBody>
        </p:sp>
        <p:sp>
          <p:nvSpPr>
            <p:cNvPr id="19468" name="Line 4"/>
            <p:cNvSpPr>
              <a:spLocks noChangeShapeType="1"/>
            </p:cNvSpPr>
            <p:nvPr/>
          </p:nvSpPr>
          <p:spPr bwMode="auto">
            <a:xfrm>
              <a:off x="1099" y="3175"/>
              <a:ext cx="390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9459" name="Line 6"/>
          <p:cNvSpPr>
            <a:spLocks noChangeShapeType="1"/>
          </p:cNvSpPr>
          <p:nvPr/>
        </p:nvSpPr>
        <p:spPr bwMode="auto">
          <a:xfrm>
            <a:off x="4206875" y="5451475"/>
            <a:ext cx="38227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9460" name="Group 9"/>
          <p:cNvGrpSpPr>
            <a:grpSpLocks/>
          </p:cNvGrpSpPr>
          <p:nvPr/>
        </p:nvGrpSpPr>
        <p:grpSpPr bwMode="auto">
          <a:xfrm>
            <a:off x="1190625" y="2433638"/>
            <a:ext cx="3025775" cy="3027362"/>
            <a:chOff x="750" y="1533"/>
            <a:chExt cx="1906" cy="1907"/>
          </a:xfrm>
        </p:grpSpPr>
        <p:sp>
          <p:nvSpPr>
            <p:cNvPr id="19465" name="Freeform 7"/>
            <p:cNvSpPr>
              <a:spLocks/>
            </p:cNvSpPr>
            <p:nvPr/>
          </p:nvSpPr>
          <p:spPr bwMode="auto">
            <a:xfrm>
              <a:off x="750" y="1533"/>
              <a:ext cx="108" cy="108"/>
            </a:xfrm>
            <a:custGeom>
              <a:avLst/>
              <a:gdLst>
                <a:gd name="T0" fmla="*/ 0 w 108"/>
                <a:gd name="T1" fmla="*/ 0 h 108"/>
                <a:gd name="T2" fmla="*/ 107 w 108"/>
                <a:gd name="T3" fmla="*/ 62 h 108"/>
                <a:gd name="T4" fmla="*/ 80 w 108"/>
                <a:gd name="T5" fmla="*/ 89 h 108"/>
                <a:gd name="T6" fmla="*/ 62 w 108"/>
                <a:gd name="T7" fmla="*/ 107 h 108"/>
                <a:gd name="T8" fmla="*/ 0 w 108"/>
                <a:gd name="T9" fmla="*/ 0 h 108"/>
                <a:gd name="T10" fmla="*/ 0 60000 65536"/>
                <a:gd name="T11" fmla="*/ 0 60000 65536"/>
                <a:gd name="T12" fmla="*/ 0 60000 65536"/>
                <a:gd name="T13" fmla="*/ 0 60000 65536"/>
                <a:gd name="T14" fmla="*/ 0 60000 65536"/>
                <a:gd name="T15" fmla="*/ 0 w 108"/>
                <a:gd name="T16" fmla="*/ 0 h 108"/>
                <a:gd name="T17" fmla="*/ 108 w 108"/>
                <a:gd name="T18" fmla="*/ 108 h 108"/>
              </a:gdLst>
              <a:ahLst/>
              <a:cxnLst>
                <a:cxn ang="T10">
                  <a:pos x="T0" y="T1"/>
                </a:cxn>
                <a:cxn ang="T11">
                  <a:pos x="T2" y="T3"/>
                </a:cxn>
                <a:cxn ang="T12">
                  <a:pos x="T4" y="T5"/>
                </a:cxn>
                <a:cxn ang="T13">
                  <a:pos x="T6" y="T7"/>
                </a:cxn>
                <a:cxn ang="T14">
                  <a:pos x="T8" y="T9"/>
                </a:cxn>
              </a:cxnLst>
              <a:rect l="T15" t="T16" r="T17" b="T18"/>
              <a:pathLst>
                <a:path w="108" h="108">
                  <a:moveTo>
                    <a:pt x="0" y="0"/>
                  </a:moveTo>
                  <a:lnTo>
                    <a:pt x="107" y="62"/>
                  </a:lnTo>
                  <a:lnTo>
                    <a:pt x="80" y="89"/>
                  </a:lnTo>
                  <a:lnTo>
                    <a:pt x="62" y="107"/>
                  </a:lnTo>
                  <a:lnTo>
                    <a:pt x="0" y="0"/>
                  </a:lnTo>
                </a:path>
              </a:pathLst>
            </a:custGeom>
            <a:solidFill>
              <a:srgbClr val="000000"/>
            </a:solidFill>
            <a:ln w="127000" cap="rnd">
              <a:solidFill>
                <a:schemeClr val="tx1"/>
              </a:solidFill>
              <a:round/>
              <a:headEnd/>
              <a:tailEnd/>
            </a:ln>
          </p:spPr>
          <p:txBody>
            <a:bodyPr/>
            <a:lstStyle/>
            <a:p>
              <a:endParaRPr lang="en-US"/>
            </a:p>
          </p:txBody>
        </p:sp>
        <p:sp>
          <p:nvSpPr>
            <p:cNvPr id="19466" name="Line 8"/>
            <p:cNvSpPr>
              <a:spLocks noChangeShapeType="1"/>
            </p:cNvSpPr>
            <p:nvPr/>
          </p:nvSpPr>
          <p:spPr bwMode="auto">
            <a:xfrm flipH="1" flipV="1">
              <a:off x="836" y="1629"/>
              <a:ext cx="1820" cy="18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9461" name="Rectangle 10"/>
          <p:cNvSpPr>
            <a:spLocks noChangeArrowheads="1"/>
          </p:cNvSpPr>
          <p:nvPr/>
        </p:nvSpPr>
        <p:spPr bwMode="auto">
          <a:xfrm>
            <a:off x="6999288" y="5057775"/>
            <a:ext cx="1955800" cy="3143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p>
            <a:r>
              <a:rPr lang="en-US" sz="1400" i="0">
                <a:latin typeface="Times" charset="0"/>
              </a:rPr>
              <a:t>Price of underlying asset</a:t>
            </a:r>
          </a:p>
        </p:txBody>
      </p:sp>
      <p:sp>
        <p:nvSpPr>
          <p:cNvPr id="19462" name="Rectangle 11"/>
          <p:cNvSpPr>
            <a:spLocks noChangeArrowheads="1"/>
          </p:cNvSpPr>
          <p:nvPr/>
        </p:nvSpPr>
        <p:spPr bwMode="auto">
          <a:xfrm>
            <a:off x="3851275" y="4510088"/>
            <a:ext cx="61912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p>
            <a:r>
              <a:rPr lang="en-US" sz="1400" i="0">
                <a:latin typeface="Times" charset="0"/>
              </a:rPr>
              <a:t>Strike</a:t>
            </a:r>
          </a:p>
          <a:p>
            <a:r>
              <a:rPr lang="en-US" sz="1400" i="0">
                <a:latin typeface="Times" charset="0"/>
              </a:rPr>
              <a:t>Price</a:t>
            </a:r>
          </a:p>
          <a:p>
            <a:endParaRPr lang="en-US" sz="1400" i="0">
              <a:latin typeface="Times" charset="0"/>
            </a:endParaRPr>
          </a:p>
        </p:txBody>
      </p:sp>
      <p:sp>
        <p:nvSpPr>
          <p:cNvPr id="19463" name="Line 13"/>
          <p:cNvSpPr>
            <a:spLocks noChangeShapeType="1"/>
          </p:cNvSpPr>
          <p:nvPr/>
        </p:nvSpPr>
        <p:spPr bwMode="auto">
          <a:xfrm>
            <a:off x="4206875" y="4903788"/>
            <a:ext cx="0" cy="263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464" name="Rectangle 14"/>
          <p:cNvSpPr>
            <a:spLocks noChangeArrowheads="1"/>
          </p:cNvSpPr>
          <p:nvPr/>
        </p:nvSpPr>
        <p:spPr bwMode="auto">
          <a:xfrm>
            <a:off x="1525588" y="2320925"/>
            <a:ext cx="96837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p>
            <a:r>
              <a:rPr lang="en-US" sz="1400" i="0">
                <a:latin typeface="Times" charset="0"/>
              </a:rPr>
              <a:t>Net Payoff</a:t>
            </a:r>
          </a:p>
          <a:p>
            <a:r>
              <a:rPr lang="en-US" sz="1400" i="0">
                <a:latin typeface="Times" charset="0"/>
              </a:rPr>
              <a:t>On Put</a:t>
            </a:r>
          </a:p>
          <a:p>
            <a:endParaRPr lang="en-US" sz="1400" i="0">
              <a:latin typeface="Times" charset="0"/>
            </a:endParaRPr>
          </a:p>
        </p:txBody>
      </p:sp>
    </p:spTree>
    <p:extLst>
      <p:ext uri="{BB962C8B-B14F-4D97-AF65-F5344CB8AC3E}">
        <p14:creationId xmlns:p14="http://schemas.microsoft.com/office/powerpoint/2010/main" val="3330050528"/>
      </p:ext>
    </p:extLst>
  </p:cSld>
  <p:clrMapOvr>
    <a:masterClrMapping/>
  </p:clrMapOvr>
  <p:transition xmlns:p14="http://schemas.microsoft.com/office/powerpoint/2010/mai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When does the option have significant economic value?</a:t>
            </a:r>
          </a:p>
        </p:txBody>
      </p:sp>
      <p:sp>
        <p:nvSpPr>
          <p:cNvPr id="21506" name="Rectangle 3"/>
          <p:cNvSpPr>
            <a:spLocks noGrp="1" noChangeArrowheads="1"/>
          </p:cNvSpPr>
          <p:nvPr>
            <p:ph idx="1"/>
          </p:nvPr>
        </p:nvSpPr>
        <p:spPr/>
        <p:txBody>
          <a:bodyPr/>
          <a:lstStyle/>
          <a:p>
            <a:r>
              <a:rPr lang="en-US">
                <a:latin typeface="Times" charset="0"/>
                <a:ea typeface="ＭＳ Ｐゴシック" charset="0"/>
                <a:cs typeface="ＭＳ Ｐゴシック" charset="0"/>
              </a:rPr>
              <a:t>For an option to have significant economic value, there has to be a </a:t>
            </a:r>
            <a:r>
              <a:rPr lang="en-US" u="sng">
                <a:latin typeface="Times" charset="0"/>
                <a:ea typeface="ＭＳ Ｐゴシック" charset="0"/>
                <a:cs typeface="ＭＳ Ｐゴシック" charset="0"/>
              </a:rPr>
              <a:t>restriction on competition in the event of the contingency</a:t>
            </a:r>
            <a:r>
              <a:rPr lang="en-US">
                <a:latin typeface="Times" charset="0"/>
                <a:ea typeface="ＭＳ Ｐゴシック" charset="0"/>
                <a:cs typeface="ＭＳ Ｐゴシック" charset="0"/>
              </a:rPr>
              <a:t>. In a perfectly competitive product market, no contingency, no matter how positive, will generate positive net present value.</a:t>
            </a:r>
          </a:p>
          <a:p>
            <a:r>
              <a:rPr lang="en-US">
                <a:latin typeface="Times" charset="0"/>
                <a:ea typeface="ＭＳ Ｐゴシック" charset="0"/>
                <a:cs typeface="ＭＳ Ｐゴシック" charset="0"/>
              </a:rPr>
              <a:t>At the limit, real options are </a:t>
            </a:r>
            <a:r>
              <a:rPr lang="en-US" u="sng">
                <a:latin typeface="Times" charset="0"/>
                <a:ea typeface="ＭＳ Ｐゴシック" charset="0"/>
                <a:cs typeface="ＭＳ Ｐゴシック" charset="0"/>
              </a:rPr>
              <a:t>most valuable when you have exclusivity</a:t>
            </a:r>
            <a:r>
              <a:rPr lang="en-US">
                <a:latin typeface="Times" charset="0"/>
                <a:ea typeface="ＭＳ Ｐゴシック" charset="0"/>
                <a:cs typeface="ＭＳ Ｐゴシック" charset="0"/>
              </a:rPr>
              <a:t> - you and only you can take advantage of the contingency. They become less valuable as the barriers to competition become less steep.</a:t>
            </a:r>
          </a:p>
        </p:txBody>
      </p:sp>
    </p:spTree>
    <p:extLst>
      <p:ext uri="{BB962C8B-B14F-4D97-AF65-F5344CB8AC3E}">
        <p14:creationId xmlns:p14="http://schemas.microsoft.com/office/powerpoint/2010/main" val="2624544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Determinants of option value</a:t>
            </a:r>
          </a:p>
        </p:txBody>
      </p:sp>
      <p:sp>
        <p:nvSpPr>
          <p:cNvPr id="23554" name="Rectangle 3"/>
          <p:cNvSpPr>
            <a:spLocks noGrp="1" noChangeArrowheads="1"/>
          </p:cNvSpPr>
          <p:nvPr>
            <p:ph idx="1"/>
          </p:nvPr>
        </p:nvSpPr>
        <p:spPr/>
        <p:txBody>
          <a:bodyPr/>
          <a:lstStyle/>
          <a:p>
            <a:pPr>
              <a:lnSpc>
                <a:spcPct val="90000"/>
              </a:lnSpc>
            </a:pPr>
            <a:r>
              <a:rPr lang="en-US" sz="1800">
                <a:latin typeface="Times" charset="0"/>
                <a:ea typeface="ＭＳ Ｐゴシック" charset="0"/>
                <a:cs typeface="ＭＳ Ｐゴシック" charset="0"/>
              </a:rPr>
              <a:t>Variables Relating to Underlying Asset</a:t>
            </a:r>
          </a:p>
          <a:p>
            <a:pPr lvl="1">
              <a:lnSpc>
                <a:spcPct val="90000"/>
              </a:lnSpc>
            </a:pPr>
            <a:r>
              <a:rPr lang="en-US" u="sng">
                <a:latin typeface="Times" charset="0"/>
                <a:ea typeface="ＭＳ Ｐゴシック" charset="0"/>
              </a:rPr>
              <a:t>Value of Underlying Asset</a:t>
            </a:r>
            <a:r>
              <a:rPr lang="en-US">
                <a:latin typeface="Times" charset="0"/>
                <a:ea typeface="ＭＳ Ｐゴシック" charset="0"/>
              </a:rPr>
              <a:t>; as this value increases, the right to buy at a fixed price (calls) will become more valuable and the right to sell at a fixed price (puts) will become less valuable.</a:t>
            </a:r>
          </a:p>
          <a:p>
            <a:pPr lvl="1">
              <a:lnSpc>
                <a:spcPct val="90000"/>
              </a:lnSpc>
            </a:pPr>
            <a:r>
              <a:rPr lang="en-US" u="sng">
                <a:latin typeface="Times" charset="0"/>
                <a:ea typeface="ＭＳ Ｐゴシック" charset="0"/>
              </a:rPr>
              <a:t>Variance in that value</a:t>
            </a:r>
            <a:r>
              <a:rPr lang="en-US">
                <a:latin typeface="Times" charset="0"/>
                <a:ea typeface="ＭＳ Ｐゴシック" charset="0"/>
              </a:rPr>
              <a:t>; as the variance increases, both calls and puts will become more valuable because all options have limited downside and depend upon price volatility for upside.</a:t>
            </a:r>
          </a:p>
          <a:p>
            <a:pPr lvl="1">
              <a:lnSpc>
                <a:spcPct val="90000"/>
              </a:lnSpc>
            </a:pPr>
            <a:r>
              <a:rPr lang="en-US" u="sng">
                <a:latin typeface="Times" charset="0"/>
                <a:ea typeface="ＭＳ Ｐゴシック" charset="0"/>
              </a:rPr>
              <a:t>Expected dividends on the asset</a:t>
            </a:r>
            <a:r>
              <a:rPr lang="en-US">
                <a:latin typeface="Times" charset="0"/>
                <a:ea typeface="ＭＳ Ｐゴシック" charset="0"/>
              </a:rPr>
              <a:t>, which are likely to reduce the price appreciation component of the asset, reducing the value of calls and increasing the value of puts.</a:t>
            </a:r>
          </a:p>
          <a:p>
            <a:pPr>
              <a:lnSpc>
                <a:spcPct val="90000"/>
              </a:lnSpc>
            </a:pPr>
            <a:r>
              <a:rPr lang="en-US" sz="1800">
                <a:latin typeface="Times" charset="0"/>
                <a:ea typeface="ＭＳ Ｐゴシック" charset="0"/>
                <a:cs typeface="ＭＳ Ｐゴシック" charset="0"/>
              </a:rPr>
              <a:t>Variables Relating to Option</a:t>
            </a:r>
          </a:p>
          <a:p>
            <a:pPr lvl="1">
              <a:lnSpc>
                <a:spcPct val="90000"/>
              </a:lnSpc>
            </a:pPr>
            <a:r>
              <a:rPr lang="en-US" u="sng">
                <a:latin typeface="Times" charset="0"/>
                <a:ea typeface="ＭＳ Ｐゴシック" charset="0"/>
              </a:rPr>
              <a:t>Strike Price of Options</a:t>
            </a:r>
            <a:r>
              <a:rPr lang="en-US">
                <a:latin typeface="Times" charset="0"/>
                <a:ea typeface="ＭＳ Ｐゴシック" charset="0"/>
              </a:rPr>
              <a:t>; the right to buy (sell) at a fixed price becomes more (less) valuable at a lower price.</a:t>
            </a:r>
          </a:p>
          <a:p>
            <a:pPr lvl="1">
              <a:lnSpc>
                <a:spcPct val="90000"/>
              </a:lnSpc>
            </a:pPr>
            <a:r>
              <a:rPr lang="en-US" u="sng">
                <a:latin typeface="Times" charset="0"/>
                <a:ea typeface="ＭＳ Ｐゴシック" charset="0"/>
              </a:rPr>
              <a:t>Life of the Option</a:t>
            </a:r>
            <a:r>
              <a:rPr lang="en-US">
                <a:latin typeface="Times" charset="0"/>
                <a:ea typeface="ＭＳ Ｐゴシック" charset="0"/>
              </a:rPr>
              <a:t>; both calls and puts benefit from a longer life.</a:t>
            </a:r>
          </a:p>
          <a:p>
            <a:pPr>
              <a:lnSpc>
                <a:spcPct val="90000"/>
              </a:lnSpc>
            </a:pPr>
            <a:r>
              <a:rPr lang="en-US" sz="1800">
                <a:latin typeface="Times" charset="0"/>
                <a:ea typeface="ＭＳ Ｐゴシック" charset="0"/>
                <a:cs typeface="ＭＳ Ｐゴシック" charset="0"/>
              </a:rPr>
              <a:t>Level of Interest Rates; as rates increase, the right to buy (sell) at a fixed price in the future becomes more (less) valuable.</a:t>
            </a:r>
          </a:p>
        </p:txBody>
      </p:sp>
    </p:spTree>
    <p:extLst>
      <p:ext uri="{BB962C8B-B14F-4D97-AF65-F5344CB8AC3E}">
        <p14:creationId xmlns:p14="http://schemas.microsoft.com/office/powerpoint/2010/main" val="98487491"/>
      </p:ext>
    </p:extLst>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When can you use option pricing models to value real options?</a:t>
            </a:r>
          </a:p>
        </p:txBody>
      </p:sp>
      <p:sp>
        <p:nvSpPr>
          <p:cNvPr id="25602" name="Rectangle 3"/>
          <p:cNvSpPr>
            <a:spLocks noGrp="1" noChangeArrowheads="1"/>
          </p:cNvSpPr>
          <p:nvPr>
            <p:ph idx="1"/>
          </p:nvPr>
        </p:nvSpPr>
        <p:spPr/>
        <p:txBody>
          <a:bodyPr/>
          <a:lstStyle/>
          <a:p>
            <a:r>
              <a:rPr lang="en-US">
                <a:latin typeface="Times" charset="0"/>
                <a:ea typeface="ＭＳ Ｐゴシック" charset="0"/>
                <a:cs typeface="ＭＳ Ｐゴシック" charset="0"/>
              </a:rPr>
              <a:t>The notion of a replicating portfolio that drives option pricing models makes them most suited for valuing real options where</a:t>
            </a:r>
          </a:p>
          <a:p>
            <a:pPr lvl="1"/>
            <a:r>
              <a:rPr lang="en-US">
                <a:latin typeface="Times" charset="0"/>
                <a:ea typeface="ＭＳ Ｐゴシック" charset="0"/>
              </a:rPr>
              <a:t>The underlying asset is traded - this yield not only observable prices and volatility as inputs to option pricing models but allows for the possibility of creating replicating portfolios</a:t>
            </a:r>
          </a:p>
          <a:p>
            <a:pPr lvl="1"/>
            <a:r>
              <a:rPr lang="en-US">
                <a:latin typeface="Times" charset="0"/>
                <a:ea typeface="ＭＳ Ｐゴシック" charset="0"/>
              </a:rPr>
              <a:t>An active marketplace exists for the option itself.</a:t>
            </a:r>
          </a:p>
          <a:p>
            <a:pPr lvl="1"/>
            <a:r>
              <a:rPr lang="en-US">
                <a:latin typeface="Times" charset="0"/>
                <a:ea typeface="ＭＳ Ｐゴシック" charset="0"/>
              </a:rPr>
              <a:t>The cost of exercising the option is known with some degree of certainty.</a:t>
            </a:r>
          </a:p>
          <a:p>
            <a:r>
              <a:rPr lang="en-US">
                <a:latin typeface="Times" charset="0"/>
                <a:ea typeface="ＭＳ Ｐゴシック" charset="0"/>
                <a:cs typeface="ＭＳ Ｐゴシック" charset="0"/>
              </a:rPr>
              <a:t>When option pricing models are used to value real assets, we have to accept the fact that</a:t>
            </a:r>
          </a:p>
          <a:p>
            <a:pPr lvl="1"/>
            <a:r>
              <a:rPr lang="en-US">
                <a:latin typeface="Times" charset="0"/>
                <a:ea typeface="ＭＳ Ｐゴシック" charset="0"/>
              </a:rPr>
              <a:t>The value estimates that emerge will be far more imprecise.</a:t>
            </a:r>
          </a:p>
          <a:p>
            <a:pPr lvl="1"/>
            <a:r>
              <a:rPr lang="en-US">
                <a:latin typeface="Times" charset="0"/>
                <a:ea typeface="ＭＳ Ｐゴシック" charset="0"/>
              </a:rPr>
              <a:t>The value can deviate much more dramatically from market price because of the difficulty of arbitrage.</a:t>
            </a:r>
          </a:p>
        </p:txBody>
      </p:sp>
    </p:spTree>
    <p:extLst>
      <p:ext uri="{BB962C8B-B14F-4D97-AF65-F5344CB8AC3E}">
        <p14:creationId xmlns:p14="http://schemas.microsoft.com/office/powerpoint/2010/main" val="3522402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Choice of Option Pricing Models</a:t>
            </a:r>
          </a:p>
        </p:txBody>
      </p:sp>
      <p:sp>
        <p:nvSpPr>
          <p:cNvPr id="41986" name="Rectangle 3"/>
          <p:cNvSpPr>
            <a:spLocks noGrp="1" noChangeArrowheads="1"/>
          </p:cNvSpPr>
          <p:nvPr>
            <p:ph idx="1"/>
          </p:nvPr>
        </p:nvSpPr>
        <p:spPr/>
        <p:txBody>
          <a:bodyPr/>
          <a:lstStyle/>
          <a:p>
            <a:r>
              <a:rPr lang="en-US">
                <a:latin typeface="Times" charset="0"/>
                <a:ea typeface="ＭＳ Ｐゴシック" charset="0"/>
                <a:cs typeface="ＭＳ Ｐゴシック" charset="0"/>
              </a:rPr>
              <a:t>Most practitioners who use option pricing models to value real options argue for the binomial model over the Black-Scholes and justify this choice by noting that</a:t>
            </a:r>
          </a:p>
          <a:p>
            <a:pPr lvl="1"/>
            <a:r>
              <a:rPr lang="en-US">
                <a:latin typeface="Times" charset="0"/>
                <a:ea typeface="ＭＳ Ｐゴシック" charset="0"/>
              </a:rPr>
              <a:t>Early exercise is the rule rather than the exception with real options</a:t>
            </a:r>
          </a:p>
          <a:p>
            <a:pPr lvl="1"/>
            <a:r>
              <a:rPr lang="en-US">
                <a:latin typeface="Times" charset="0"/>
                <a:ea typeface="ＭＳ Ｐゴシック" charset="0"/>
              </a:rPr>
              <a:t>Underlying asset values are generally discontinous.</a:t>
            </a:r>
          </a:p>
          <a:p>
            <a:r>
              <a:rPr lang="en-US">
                <a:latin typeface="Times" charset="0"/>
                <a:ea typeface="ＭＳ Ｐゴシック" charset="0"/>
                <a:cs typeface="ＭＳ Ｐゴシック" charset="0"/>
              </a:rPr>
              <a:t>If you can develop a binomial tree with outcomes at each node, it looks a great deal like a decision tree from capital budgeting. The question then becomes when and why the two approaches yield different estimates of value.</a:t>
            </a:r>
          </a:p>
        </p:txBody>
      </p:sp>
    </p:spTree>
    <p:extLst>
      <p:ext uri="{BB962C8B-B14F-4D97-AF65-F5344CB8AC3E}">
        <p14:creationId xmlns:p14="http://schemas.microsoft.com/office/powerpoint/2010/main" val="2946103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026"/>
          <p:cNvSpPr>
            <a:spLocks noGrp="1" noChangeArrowheads="1"/>
          </p:cNvSpPr>
          <p:nvPr>
            <p:ph type="title"/>
          </p:nvPr>
        </p:nvSpPr>
        <p:spPr/>
        <p:txBody>
          <a:bodyPr/>
          <a:lstStyle/>
          <a:p>
            <a:r>
              <a:rPr lang="en-US">
                <a:latin typeface="Helvetica" charset="0"/>
                <a:ea typeface="ＭＳ Ｐゴシック" charset="0"/>
                <a:cs typeface="ＭＳ Ｐゴシック" charset="0"/>
              </a:rPr>
              <a:t>Key Tests for Real Options</a:t>
            </a:r>
          </a:p>
        </p:txBody>
      </p:sp>
      <p:sp>
        <p:nvSpPr>
          <p:cNvPr id="46082" name="Rectangle 1027"/>
          <p:cNvSpPr>
            <a:spLocks noGrp="1" noChangeArrowheads="1"/>
          </p:cNvSpPr>
          <p:nvPr>
            <p:ph idx="1"/>
          </p:nvPr>
        </p:nvSpPr>
        <p:spPr/>
        <p:txBody>
          <a:bodyPr/>
          <a:lstStyle/>
          <a:p>
            <a:pPr>
              <a:lnSpc>
                <a:spcPct val="90000"/>
              </a:lnSpc>
            </a:pPr>
            <a:r>
              <a:rPr lang="en-US">
                <a:latin typeface="Times" charset="0"/>
                <a:ea typeface="ＭＳ Ｐゴシック" charset="0"/>
                <a:cs typeface="ＭＳ Ｐゴシック" charset="0"/>
              </a:rPr>
              <a:t>Is there an option embedded in this asset/ decision?</a:t>
            </a:r>
          </a:p>
          <a:p>
            <a:pPr lvl="1">
              <a:lnSpc>
                <a:spcPct val="90000"/>
              </a:lnSpc>
            </a:pPr>
            <a:r>
              <a:rPr lang="en-US">
                <a:latin typeface="Times" charset="0"/>
                <a:ea typeface="ＭＳ Ｐゴシック" charset="0"/>
              </a:rPr>
              <a:t>Can you identify the underlying asset?</a:t>
            </a:r>
          </a:p>
          <a:p>
            <a:pPr lvl="1">
              <a:lnSpc>
                <a:spcPct val="90000"/>
              </a:lnSpc>
            </a:pPr>
            <a:r>
              <a:rPr lang="en-US">
                <a:latin typeface="Times" charset="0"/>
                <a:ea typeface="ＭＳ Ｐゴシック" charset="0"/>
              </a:rPr>
              <a:t>Can you specify the contigency under which you will get payoff?</a:t>
            </a:r>
          </a:p>
          <a:p>
            <a:pPr>
              <a:lnSpc>
                <a:spcPct val="90000"/>
              </a:lnSpc>
            </a:pPr>
            <a:r>
              <a:rPr lang="en-US">
                <a:latin typeface="Times" charset="0"/>
                <a:ea typeface="ＭＳ Ｐゴシック" charset="0"/>
                <a:cs typeface="ＭＳ Ｐゴシック" charset="0"/>
              </a:rPr>
              <a:t>Is there exclusivity?</a:t>
            </a:r>
          </a:p>
          <a:p>
            <a:pPr lvl="1">
              <a:lnSpc>
                <a:spcPct val="90000"/>
              </a:lnSpc>
            </a:pPr>
            <a:r>
              <a:rPr lang="en-US">
                <a:latin typeface="Times" charset="0"/>
                <a:ea typeface="ＭＳ Ｐゴシック" charset="0"/>
              </a:rPr>
              <a:t>If yes, there is option value.</a:t>
            </a:r>
          </a:p>
          <a:p>
            <a:pPr lvl="1">
              <a:lnSpc>
                <a:spcPct val="90000"/>
              </a:lnSpc>
            </a:pPr>
            <a:r>
              <a:rPr lang="en-US">
                <a:latin typeface="Times" charset="0"/>
                <a:ea typeface="ＭＳ Ｐゴシック" charset="0"/>
              </a:rPr>
              <a:t>If no, there is none.</a:t>
            </a:r>
          </a:p>
          <a:p>
            <a:pPr lvl="1">
              <a:lnSpc>
                <a:spcPct val="90000"/>
              </a:lnSpc>
            </a:pPr>
            <a:r>
              <a:rPr lang="en-US">
                <a:latin typeface="Times" charset="0"/>
                <a:ea typeface="ＭＳ Ｐゴシック" charset="0"/>
              </a:rPr>
              <a:t>If in between, you have to scale value.</a:t>
            </a:r>
          </a:p>
          <a:p>
            <a:pPr>
              <a:lnSpc>
                <a:spcPct val="90000"/>
              </a:lnSpc>
            </a:pPr>
            <a:r>
              <a:rPr lang="en-US">
                <a:latin typeface="Times" charset="0"/>
                <a:ea typeface="ＭＳ Ｐゴシック" charset="0"/>
                <a:cs typeface="ＭＳ Ｐゴシック" charset="0"/>
              </a:rPr>
              <a:t>Can you use an option pricing model to value the real option?</a:t>
            </a:r>
          </a:p>
          <a:p>
            <a:pPr lvl="1">
              <a:lnSpc>
                <a:spcPct val="90000"/>
              </a:lnSpc>
            </a:pPr>
            <a:r>
              <a:rPr lang="en-US">
                <a:latin typeface="Times" charset="0"/>
                <a:ea typeface="ＭＳ Ｐゴシック" charset="0"/>
              </a:rPr>
              <a:t>Is the underlying asset traded?</a:t>
            </a:r>
          </a:p>
          <a:p>
            <a:pPr lvl="1">
              <a:lnSpc>
                <a:spcPct val="90000"/>
              </a:lnSpc>
            </a:pPr>
            <a:r>
              <a:rPr lang="en-US">
                <a:latin typeface="Times" charset="0"/>
                <a:ea typeface="ＭＳ Ｐゴシック" charset="0"/>
              </a:rPr>
              <a:t>Can the option be bought and sold?</a:t>
            </a:r>
          </a:p>
          <a:p>
            <a:pPr lvl="1">
              <a:lnSpc>
                <a:spcPct val="90000"/>
              </a:lnSpc>
            </a:pPr>
            <a:r>
              <a:rPr lang="en-US">
                <a:latin typeface="Times" charset="0"/>
                <a:ea typeface="ＭＳ Ｐゴシック" charset="0"/>
              </a:rPr>
              <a:t>Is the cost of exercising the option known and clear?</a:t>
            </a:r>
          </a:p>
          <a:p>
            <a:pPr lvl="1">
              <a:lnSpc>
                <a:spcPct val="90000"/>
              </a:lnSpc>
            </a:pPr>
            <a:endParaRPr lang="en-US">
              <a:latin typeface="Times" charset="0"/>
              <a:ea typeface="ＭＳ Ｐゴシック" charset="0"/>
            </a:endParaRPr>
          </a:p>
          <a:p>
            <a:pPr lvl="1">
              <a:lnSpc>
                <a:spcPct val="90000"/>
              </a:lnSpc>
            </a:pPr>
            <a:endParaRPr lang="en-US">
              <a:latin typeface="Times" charset="0"/>
              <a:ea typeface="ＭＳ Ｐゴシック" charset="0"/>
            </a:endParaRPr>
          </a:p>
        </p:txBody>
      </p:sp>
    </p:spTree>
    <p:extLst>
      <p:ext uri="{BB962C8B-B14F-4D97-AF65-F5344CB8AC3E}">
        <p14:creationId xmlns:p14="http://schemas.microsoft.com/office/powerpoint/2010/main" val="2594622275"/>
      </p:ext>
    </p:extLst>
  </p:cSld>
  <p:clrMapOvr>
    <a:masterClrMapping/>
  </p:clrMapOvr>
</p:sld>
</file>

<file path=ppt/theme/theme1.xml><?xml version="1.0" encoding="utf-8"?>
<a:theme xmlns:a="http://schemas.openxmlformats.org/drawingml/2006/main" name="HGV slides">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HGV slides.thmx</Template>
  <TotalTime>1</TotalTime>
  <Words>1335</Words>
  <Application>Microsoft Macintosh PowerPoint</Application>
  <PresentationFormat>Letter Paper (8.5x11 in)</PresentationFormat>
  <Paragraphs>83</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HGV slides</vt:lpstr>
      <vt:lpstr>Session 19: The essence of real options</vt:lpstr>
      <vt:lpstr>Underlying Theme: Searching for an Elusive Premium</vt:lpstr>
      <vt:lpstr>A bad investment…</vt:lpstr>
      <vt:lpstr>Becomes a good one…</vt:lpstr>
      <vt:lpstr>Three Basic Questions</vt:lpstr>
      <vt:lpstr>When is there an option embedded in an action?</vt:lpstr>
      <vt:lpstr>Payoff Diagram on a Call</vt:lpstr>
      <vt:lpstr>Payoff Diagram on Put Option</vt:lpstr>
      <vt:lpstr>When does the option have significant economic value?</vt:lpstr>
      <vt:lpstr>Determinants of option value</vt:lpstr>
      <vt:lpstr>When can you use option pricing models to value real options?</vt:lpstr>
      <vt:lpstr>Choice of Option Pricing Models</vt:lpstr>
      <vt:lpstr>Key Tests for Real Options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19: The essence of real options</dc:title>
  <dc:creator>Aswath Damodaran</dc:creator>
  <cp:lastModifiedBy>Aswath Damodaran</cp:lastModifiedBy>
  <cp:revision>3</cp:revision>
  <dcterms:created xsi:type="dcterms:W3CDTF">2011-11-03T14:52:40Z</dcterms:created>
  <dcterms:modified xsi:type="dcterms:W3CDTF">2011-11-04T15:17:43Z</dcterms:modified>
</cp:coreProperties>
</file>