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11"/>
  </p:notesMasterIdLst>
  <p:sldIdLst>
    <p:sldId id="257" r:id="rId2"/>
    <p:sldId id="258" r:id="rId3"/>
    <p:sldId id="259" r:id="rId4"/>
    <p:sldId id="260" r:id="rId5"/>
    <p:sldId id="261" r:id="rId6"/>
    <p:sldId id="262" r:id="rId7"/>
    <p:sldId id="263" r:id="rId8"/>
    <p:sldId id="266" r:id="rId9"/>
    <p:sldId id="264" r:id="rId10"/>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8" d="100"/>
          <a:sy n="158" d="100"/>
        </p:scale>
        <p:origin x="-39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C8FBF9-9AC2-F14C-A640-FB1BC156863D}" type="datetimeFigureOut">
              <a:rPr lang="en-US" smtClean="0"/>
              <a:t>2/9/12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6325D-2451-3344-959F-A1C8DFF393D9}" type="slidenum">
              <a:rPr lang="en-US" smtClean="0"/>
              <a:t>‹#›</a:t>
            </a:fld>
            <a:endParaRPr lang="en-US"/>
          </a:p>
        </p:txBody>
      </p:sp>
    </p:spTree>
    <p:extLst>
      <p:ext uri="{BB962C8B-B14F-4D97-AF65-F5344CB8AC3E}">
        <p14:creationId xmlns:p14="http://schemas.microsoft.com/office/powerpoint/2010/main" val="27656525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1150938" y="692150"/>
            <a:ext cx="4556125"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p:cNvSpPr>
          <p:nvPr>
            <p:ph type="sldImg"/>
          </p:nvPr>
        </p:nvSpPr>
        <p:spPr>
          <a:xfrm>
            <a:off x="1150938" y="692150"/>
            <a:ext cx="4556125" cy="3416300"/>
          </a:xfrm>
          <a:ln/>
        </p:spPr>
      </p:sp>
      <p:sp>
        <p:nvSpPr>
          <p:cNvPr id="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Both approaches have the same objective and done right should yield the same value.</a:t>
            </a:r>
          </a:p>
          <a:p>
            <a:r>
              <a:rPr lang="en-US">
                <a:latin typeface="Times" charset="0"/>
                <a:ea typeface="ＭＳ Ｐゴシック" charset="0"/>
                <a:cs typeface="ＭＳ Ｐゴシック" charset="0"/>
              </a:rPr>
              <a:t>Both require the same information.</a:t>
            </a:r>
          </a:p>
          <a:p>
            <a:r>
              <a:rPr lang="en-US">
                <a:latin typeface="Times" charset="0"/>
                <a:ea typeface="ＭＳ Ｐゴシック" charset="0"/>
                <a:cs typeface="ＭＳ Ｐゴシック" charset="0"/>
              </a:rPr>
              <a:t>In practice, analysts often intentionally or unintentionally use mixed approaches, adjusting both the cash flows and the discount rate for risk. In the process, they end up miscounting or double counting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Rot="1" noChangeAspect="1" noChangeArrowheads="1" noTextEdit="1"/>
          </p:cNvSpPr>
          <p:nvPr>
            <p:ph type="sldImg"/>
          </p:nvPr>
        </p:nvSpPr>
        <p:spPr>
          <a:xfrm>
            <a:off x="1150938" y="692150"/>
            <a:ext cx="4556125" cy="3416300"/>
          </a:xfrm>
          <a:ln/>
        </p:spPr>
      </p:sp>
      <p:sp>
        <p:nvSpPr>
          <p:cNvPr id="10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ChangeArrowheads="1" noTextEdit="1"/>
          </p:cNvSpPr>
          <p:nvPr>
            <p:ph type="sldImg"/>
          </p:nvPr>
        </p:nvSpPr>
        <p:spPr>
          <a:xfrm>
            <a:off x="1150938" y="692150"/>
            <a:ext cx="4556125" cy="3416300"/>
          </a:xfrm>
          <a:ln/>
        </p:spPr>
      </p:sp>
      <p:sp>
        <p:nvSpPr>
          <p:cNvPr id="12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business and the equity in the business can be very different numbers…</a:t>
            </a:r>
          </a:p>
          <a:p>
            <a:pPr lvl="1">
              <a:buFontTx/>
              <a:buChar char="•"/>
            </a:pPr>
            <a:r>
              <a:rPr lang="en-US">
                <a:latin typeface="Times"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Times"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p:cNvSpPr>
          <p:nvPr>
            <p:ph type="sldImg"/>
          </p:nvPr>
        </p:nvSpPr>
        <p:spPr>
          <a:xfrm>
            <a:off x="1150938" y="692150"/>
            <a:ext cx="4556125" cy="3416300"/>
          </a:xfrm>
          <a:solidFill>
            <a:srgbClr val="FFFFFF"/>
          </a:solidFill>
          <a:ln/>
        </p:spPr>
      </p:sp>
      <p:sp>
        <p:nvSpPr>
          <p:cNvPr id="14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equity is the present value of cash flows to the equity investors discounted back at the rate of return that those equity investors need to make to break even (the cost of equity).</a:t>
            </a:r>
          </a:p>
          <a:p>
            <a:r>
              <a:rPr lang="en-US">
                <a:latin typeface="Times" charset="0"/>
                <a:ea typeface="ＭＳ Ｐゴシック" charset="0"/>
                <a:cs typeface="ＭＳ Ｐゴシック" charset="0"/>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p:cNvSpPr>
          <p:nvPr>
            <p:ph type="sldImg"/>
          </p:nvPr>
        </p:nvSpPr>
        <p:spPr>
          <a:xfrm>
            <a:off x="1150938" y="692150"/>
            <a:ext cx="4556125" cy="3416300"/>
          </a:xfrm>
          <a:solidFill>
            <a:srgbClr val="FFFFFF"/>
          </a:solidFill>
          <a:ln/>
        </p:spPr>
      </p:sp>
      <p:sp>
        <p:nvSpPr>
          <p:cNvPr id="16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four pillars of value:</a:t>
            </a:r>
          </a:p>
          <a:p>
            <a:pPr lvl="1"/>
            <a:r>
              <a:rPr lang="en-US">
                <a:latin typeface="Times" charset="0"/>
                <a:ea typeface="ＭＳ Ｐゴシック" charset="0"/>
              </a:rPr>
              <a:t>Cashflows</a:t>
            </a:r>
          </a:p>
          <a:p>
            <a:pPr lvl="1"/>
            <a:r>
              <a:rPr lang="en-US">
                <a:latin typeface="Times" charset="0"/>
                <a:ea typeface="ＭＳ Ｐゴシック" charset="0"/>
              </a:rPr>
              <a:t>Potential for high growth</a:t>
            </a:r>
          </a:p>
          <a:p>
            <a:pPr lvl="1"/>
            <a:r>
              <a:rPr lang="en-US">
                <a:latin typeface="Times" charset="0"/>
                <a:ea typeface="ＭＳ Ｐゴシック" charset="0"/>
              </a:rPr>
              <a:t>Length of the high growth period (before the firm starts growing at the same rate as the economy)</a:t>
            </a:r>
          </a:p>
          <a:p>
            <a:pPr lvl="1"/>
            <a:r>
              <a:rPr lang="en-US">
                <a:latin typeface="Times" charset="0"/>
                <a:ea typeface="ＭＳ Ｐゴシック" charset="0"/>
              </a:rPr>
              <a:t>Discount rate</a:t>
            </a:r>
          </a:p>
          <a:p>
            <a:r>
              <a:rPr lang="en-US">
                <a:latin typeface="Times" charset="0"/>
                <a:ea typeface="ＭＳ Ｐゴシック" charset="0"/>
                <a:cs typeface="ＭＳ Ｐゴシック" charset="0"/>
              </a:rPr>
              <a:t>Note the variations and the need for consistency:</a:t>
            </a:r>
          </a:p>
          <a:p>
            <a:pPr lvl="1"/>
            <a:r>
              <a:rPr lang="en-US">
                <a:latin typeface="Times" charset="0"/>
                <a:ea typeface="ＭＳ Ｐゴシック" charset="0"/>
              </a:rPr>
              <a:t>With equity -&gt; Cashflows to equity - &gt; Growth rate in net income -&gt; Discount at the cost of equity</a:t>
            </a:r>
          </a:p>
          <a:p>
            <a:pPr lvl="1"/>
            <a:r>
              <a:rPr lang="en-US">
                <a:latin typeface="Times" charset="0"/>
                <a:ea typeface="ＭＳ Ｐゴシック" charset="0"/>
              </a:rPr>
              <a:t>With firm -&gt; Cashflows to firm - &gt; Growth rate in operating income -&gt; Discount at the cost of capital</a:t>
            </a:r>
          </a:p>
          <a:p>
            <a:pPr lvl="1"/>
            <a:endParaRPr lang="en-US">
              <a:latin typeface="Times" charset="0"/>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150938" y="692150"/>
            <a:ext cx="4556125"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is a principle that is often violated because we often talk about discount rates and cashflows loosely and costs of capital and equity interchangeably. We need to be more precise about words like free cash flow (to whom? The firm? Equity?) and discount rates to avoid these problems.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Microsoft_Word_97_-_2004_Document1.doc"/><Relationship Id="rId5"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Microsoft_Word_97_-_2004_Document2.doc"/><Relationship Id="rId5" Type="http://schemas.openxmlformats.org/officeDocument/2006/relationships/image" Target="../media/image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Microsoft_Word_97_-_2004_Document3.doc"/><Relationship Id="rId5" Type="http://schemas.openxmlformats.org/officeDocument/2006/relationships/image" Target="../media/image5.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a:xfrm>
            <a:off x="685800" y="2286000"/>
            <a:ext cx="7772400" cy="1143000"/>
          </a:xfrm>
        </p:spPr>
        <p:txBody>
          <a:bodyPr/>
          <a:lstStyle/>
          <a:p>
            <a:pPr eaLnBrk="1" hangingPunct="1">
              <a:defRPr/>
            </a:pPr>
            <a:r>
              <a:rPr lang="en-US" sz="3600" dirty="0" smtClean="0">
                <a:latin typeface="Times" charset="0"/>
              </a:rPr>
              <a:t>Session 2: DCF Valuation</a:t>
            </a:r>
            <a:br>
              <a:rPr lang="en-US" sz="3600" dirty="0" smtClean="0">
                <a:latin typeface="Times" charset="0"/>
              </a:rPr>
            </a:br>
            <a:r>
              <a:rPr lang="en-US" sz="3600" dirty="0" smtClean="0">
                <a:latin typeface="Times" charset="0"/>
              </a:rPr>
              <a:t>Laying </a:t>
            </a:r>
            <a:r>
              <a:rPr lang="en-US" sz="3600" smtClean="0">
                <a:latin typeface="Times" charset="0"/>
              </a:rPr>
              <a:t>the Foundation</a:t>
            </a:r>
            <a:endParaRPr lang="en-US" sz="3600" dirty="0">
              <a:latin typeface="Times" charset="0"/>
            </a:endParaRPr>
          </a:p>
        </p:txBody>
      </p:sp>
      <p:sp>
        <p:nvSpPr>
          <p:cNvPr id="4098" name="Rectangle 3"/>
          <p:cNvSpPr>
            <a:spLocks noGrp="1" noChangeArrowheads="1"/>
          </p:cNvSpPr>
          <p:nvPr>
            <p:ph type="subTitle" idx="1"/>
          </p:nvPr>
        </p:nvSpPr>
        <p:spPr>
          <a:noFill/>
        </p:spPr>
        <p:txBody>
          <a:bodyPr/>
          <a:lstStyle/>
          <a:p>
            <a:pPr marL="342900" indent="-342900" eaLnBrk="1" hangingPunct="1"/>
            <a:r>
              <a:rPr lang="en-US" sz="1800" dirty="0" smtClean="0">
                <a:latin typeface="Times" charset="0"/>
              </a:rPr>
              <a:t>Aswath </a:t>
            </a:r>
            <a:r>
              <a:rPr lang="en-US" sz="1800" dirty="0">
                <a:latin typeface="Times" charset="0"/>
              </a:rPr>
              <a:t>Damodaran</a:t>
            </a:r>
          </a:p>
        </p:txBody>
      </p:sp>
    </p:spTree>
    <p:extLst>
      <p:ext uri="{BB962C8B-B14F-4D97-AF65-F5344CB8AC3E}">
        <p14:creationId xmlns:p14="http://schemas.microsoft.com/office/powerpoint/2010/main" val="32861552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essence of intrinsic value</a:t>
            </a:r>
            <a:endParaRPr lang="en-US" dirty="0"/>
          </a:p>
        </p:txBody>
      </p:sp>
      <p:sp>
        <p:nvSpPr>
          <p:cNvPr id="6146" name="Content Placeholder 2"/>
          <p:cNvSpPr>
            <a:spLocks noGrp="1"/>
          </p:cNvSpPr>
          <p:nvPr>
            <p:ph idx="1"/>
          </p:nvPr>
        </p:nvSpPr>
        <p:spPr/>
        <p:txBody>
          <a:bodyPr/>
          <a:lstStyle/>
          <a:p>
            <a:r>
              <a:rPr lang="en-US">
                <a:latin typeface="Times" charset="0"/>
              </a:rPr>
              <a:t>In intrinsic valuation, you value an asset based upon its intrinsic characteristics. </a:t>
            </a:r>
          </a:p>
          <a:p>
            <a:r>
              <a:rPr lang="en-US">
                <a:latin typeface="Times" charset="0"/>
              </a:rPr>
              <a:t>For cash flow generating assets, the intrinsic value will be a function of the magnitude of the expected cash flows on the asset over its lifetime and the uncertainty about receiving those cash flows.</a:t>
            </a:r>
          </a:p>
          <a:p>
            <a:r>
              <a:rPr lang="en-US">
                <a:latin typeface="Times" charset="0"/>
              </a:rPr>
              <a:t>Discounted cash flow valuation is a tool for estimating intrinsic value, where the expected value of an asset is written as the present value of the expected cash flows on the asset, </a:t>
            </a:r>
            <a:r>
              <a:rPr lang="en-US" u="sng">
                <a:latin typeface="Times" charset="0"/>
              </a:rPr>
              <a:t>with either the cash flows or the discount rate adjusted to reflect the risk</a:t>
            </a:r>
            <a:r>
              <a:rPr lang="en-US">
                <a:latin typeface="Times" charset="0"/>
              </a:rPr>
              <a:t>.</a:t>
            </a:r>
          </a:p>
        </p:txBody>
      </p:sp>
    </p:spTree>
    <p:extLst>
      <p:ext uri="{BB962C8B-B14F-4D97-AF65-F5344CB8AC3E}">
        <p14:creationId xmlns:p14="http://schemas.microsoft.com/office/powerpoint/2010/main" val="378363141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defRPr/>
            </a:pPr>
            <a:r>
              <a:rPr lang="en-US" dirty="0" smtClean="0">
                <a:latin typeface="Helvetica" charset="0"/>
              </a:rPr>
              <a:t>The two faces of discounted cash flow valuation</a:t>
            </a:r>
            <a:endParaRPr lang="en-US" dirty="0">
              <a:latin typeface="Helvetica" charset="0"/>
            </a:endParaRPr>
          </a:p>
        </p:txBody>
      </p:sp>
      <p:sp>
        <p:nvSpPr>
          <p:cNvPr id="7170" name="Content Placeholder 2"/>
          <p:cNvSpPr>
            <a:spLocks noGrp="1"/>
          </p:cNvSpPr>
          <p:nvPr>
            <p:ph idx="1"/>
          </p:nvPr>
        </p:nvSpPr>
        <p:spPr/>
        <p:txBody>
          <a:bodyPr/>
          <a:lstStyle/>
          <a:p>
            <a:pPr eaLnBrk="1" hangingPunct="1"/>
            <a:r>
              <a:rPr lang="en-US" dirty="0">
                <a:latin typeface="Times" charset="0"/>
              </a:rPr>
              <a:t>The value of a risky asset can be estimated by discounting the expected cash flows on the asset over its life at a risk-adjusted discount rate: </a:t>
            </a:r>
          </a:p>
          <a:p>
            <a:pPr eaLnBrk="1" hangingPunct="1">
              <a:buFont typeface="Monotype Sorts" charset="0"/>
              <a:buNone/>
            </a:pPr>
            <a:r>
              <a:rPr lang="en-US" dirty="0">
                <a:latin typeface="Times" charset="0"/>
              </a:rPr>
              <a:t> </a:t>
            </a:r>
          </a:p>
          <a:p>
            <a:pPr eaLnBrk="1" hangingPunct="1">
              <a:buFont typeface="Monotype Sorts" charset="0"/>
              <a:buNone/>
            </a:pPr>
            <a:r>
              <a:rPr lang="en-US" dirty="0">
                <a:latin typeface="Times" charset="0"/>
              </a:rPr>
              <a:t>	</a:t>
            </a:r>
          </a:p>
          <a:p>
            <a:pPr eaLnBrk="1" hangingPunct="1">
              <a:buFont typeface="Monotype Sorts" charset="0"/>
              <a:buNone/>
            </a:pPr>
            <a:r>
              <a:rPr lang="en-US" dirty="0">
                <a:latin typeface="Times" charset="0"/>
              </a:rPr>
              <a:t>where the asset has a n-year life, E(</a:t>
            </a:r>
            <a:r>
              <a:rPr lang="en-US" dirty="0" err="1">
                <a:latin typeface="Times" charset="0"/>
              </a:rPr>
              <a:t>CF</a:t>
            </a:r>
            <a:r>
              <a:rPr lang="en-US" baseline="-25000" dirty="0" err="1">
                <a:latin typeface="Times" charset="0"/>
              </a:rPr>
              <a:t>t</a:t>
            </a:r>
            <a:r>
              <a:rPr lang="en-US" dirty="0">
                <a:latin typeface="Times" charset="0"/>
              </a:rPr>
              <a:t>) is the expected cash flow in period t and r is a discount rate that reflects the risk of the cash flows.</a:t>
            </a:r>
          </a:p>
          <a:p>
            <a:pPr eaLnBrk="1" hangingPunct="1"/>
            <a:r>
              <a:rPr lang="en-US" dirty="0">
                <a:latin typeface="Times" charset="0"/>
              </a:rPr>
              <a:t>Alternatively, we can replace the expected cash flows with the guaranteed cash flows we would have accepted as an alternative (certainty equivalents) and discount these at the </a:t>
            </a:r>
            <a:r>
              <a:rPr lang="en-US" dirty="0" err="1">
                <a:latin typeface="Times" charset="0"/>
              </a:rPr>
              <a:t>riskfree</a:t>
            </a:r>
            <a:r>
              <a:rPr lang="en-US" dirty="0">
                <a:latin typeface="Times" charset="0"/>
              </a:rPr>
              <a:t> rate:</a:t>
            </a:r>
          </a:p>
          <a:p>
            <a:pPr eaLnBrk="1" hangingPunct="1"/>
            <a:endParaRPr lang="en-US" dirty="0">
              <a:latin typeface="Times" charset="0"/>
            </a:endParaRPr>
          </a:p>
          <a:p>
            <a:pPr eaLnBrk="1" hangingPunct="1">
              <a:buFont typeface="Monotype Sorts" charset="0"/>
              <a:buNone/>
            </a:pPr>
            <a:r>
              <a:rPr lang="en-US" dirty="0">
                <a:latin typeface="Times" charset="0"/>
              </a:rPr>
              <a:t>	</a:t>
            </a:r>
          </a:p>
          <a:p>
            <a:pPr eaLnBrk="1" hangingPunct="1">
              <a:buFont typeface="Monotype Sorts" charset="0"/>
              <a:buNone/>
            </a:pPr>
            <a:r>
              <a:rPr lang="en-US" dirty="0">
                <a:latin typeface="Times" charset="0"/>
              </a:rPr>
              <a:t>	where CE(</a:t>
            </a:r>
            <a:r>
              <a:rPr lang="en-US" dirty="0" err="1">
                <a:latin typeface="Times" charset="0"/>
              </a:rPr>
              <a:t>CF</a:t>
            </a:r>
            <a:r>
              <a:rPr lang="en-US" baseline="-25000" dirty="0" err="1">
                <a:latin typeface="Times" charset="0"/>
              </a:rPr>
              <a:t>t</a:t>
            </a:r>
            <a:r>
              <a:rPr lang="en-US" dirty="0">
                <a:latin typeface="Times" charset="0"/>
              </a:rPr>
              <a:t>) is the certainty equivalent of E(</a:t>
            </a:r>
            <a:r>
              <a:rPr lang="en-US" dirty="0" err="1">
                <a:latin typeface="Times" charset="0"/>
              </a:rPr>
              <a:t>CF</a:t>
            </a:r>
            <a:r>
              <a:rPr lang="en-US" baseline="-25000" dirty="0" err="1">
                <a:latin typeface="Times" charset="0"/>
              </a:rPr>
              <a:t>t</a:t>
            </a:r>
            <a:r>
              <a:rPr lang="en-US" dirty="0">
                <a:latin typeface="Times" charset="0"/>
              </a:rPr>
              <a:t>) and </a:t>
            </a:r>
            <a:r>
              <a:rPr lang="en-US" dirty="0" err="1">
                <a:latin typeface="Times" charset="0"/>
              </a:rPr>
              <a:t>r</a:t>
            </a:r>
            <a:r>
              <a:rPr lang="en-US" baseline="-25000" dirty="0" err="1">
                <a:latin typeface="Times" charset="0"/>
              </a:rPr>
              <a:t>f</a:t>
            </a:r>
            <a:r>
              <a:rPr lang="en-US" dirty="0">
                <a:latin typeface="Times" charset="0"/>
              </a:rPr>
              <a:t>  is the </a:t>
            </a:r>
            <a:r>
              <a:rPr lang="en-US" dirty="0" err="1">
                <a:latin typeface="Times" charset="0"/>
              </a:rPr>
              <a:t>riskfree</a:t>
            </a:r>
            <a:r>
              <a:rPr lang="en-US" dirty="0">
                <a:latin typeface="Times" charset="0"/>
              </a:rPr>
              <a:t> rate.</a:t>
            </a:r>
          </a:p>
          <a:p>
            <a:pPr eaLnBrk="1" hangingPunct="1"/>
            <a:endParaRPr lang="en-US" dirty="0">
              <a:latin typeface="Times" charset="0"/>
            </a:endParaRPr>
          </a:p>
        </p:txBody>
      </p:sp>
      <p:pic>
        <p:nvPicPr>
          <p:cNvPr id="717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1084" y="2897188"/>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5256511"/>
            <a:ext cx="5410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00749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lstStyle/>
          <a:p>
            <a:pPr eaLnBrk="1" hangingPunct="1">
              <a:defRPr/>
            </a:pPr>
            <a:r>
              <a:rPr lang="en-US" dirty="0" smtClean="0">
                <a:latin typeface="Times" charset="0"/>
              </a:rPr>
              <a:t>Risk Adjusted Value: Two Basic Propositions</a:t>
            </a:r>
            <a:endParaRPr lang="en-US" dirty="0">
              <a:latin typeface="Times" charset="0"/>
            </a:endParaRPr>
          </a:p>
        </p:txBody>
      </p:sp>
      <p:sp>
        <p:nvSpPr>
          <p:cNvPr id="9218" name="Rectangle 3"/>
          <p:cNvSpPr>
            <a:spLocks noGrp="1" noChangeArrowheads="1"/>
          </p:cNvSpPr>
          <p:nvPr>
            <p:ph idx="1"/>
          </p:nvPr>
        </p:nvSpPr>
        <p:spPr/>
        <p:txBody>
          <a:bodyPr/>
          <a:lstStyle/>
          <a:p>
            <a:pPr eaLnBrk="1" hangingPunct="1">
              <a:buFont typeface="Monotype Sorts" charset="0"/>
              <a:buNone/>
            </a:pPr>
            <a:endParaRPr lang="en-US" sz="1800">
              <a:latin typeface="Times" charset="0"/>
            </a:endParaRPr>
          </a:p>
          <a:p>
            <a:pPr lvl="1" eaLnBrk="1" hangingPunct="1">
              <a:buFontTx/>
              <a:buNone/>
            </a:pPr>
            <a:endParaRPr lang="en-US">
              <a:latin typeface="Times" charset="0"/>
              <a:ea typeface="ＭＳ Ｐゴシック" charset="0"/>
            </a:endParaRPr>
          </a:p>
          <a:p>
            <a:pPr lvl="1" eaLnBrk="1" hangingPunct="1">
              <a:buFontTx/>
              <a:buNone/>
            </a:pPr>
            <a:endParaRPr lang="en-US">
              <a:latin typeface="Times" charset="0"/>
              <a:ea typeface="ＭＳ Ｐゴシック" charset="0"/>
            </a:endParaRPr>
          </a:p>
          <a:p>
            <a:pPr lvl="1" eaLnBrk="1" hangingPunct="1"/>
            <a:endParaRPr lang="en-US">
              <a:latin typeface="Times" charset="0"/>
              <a:ea typeface="ＭＳ Ｐゴシック" charset="0"/>
            </a:endParaRPr>
          </a:p>
          <a:p>
            <a:pPr eaLnBrk="1" hangingPunct="1">
              <a:buFont typeface="Monotype Sorts" charset="0"/>
              <a:buNone/>
            </a:pPr>
            <a:endParaRPr lang="en-US" sz="1800" b="1">
              <a:latin typeface="Times" charset="0"/>
            </a:endParaRPr>
          </a:p>
          <a:p>
            <a:pPr eaLnBrk="1" hangingPunct="1">
              <a:buFont typeface="Monotype Sorts" charset="0"/>
              <a:buNone/>
            </a:pPr>
            <a:endParaRPr lang="en-US" sz="1800" b="1">
              <a:latin typeface="Times" charset="0"/>
            </a:endParaRPr>
          </a:p>
          <a:p>
            <a:pPr eaLnBrk="1" hangingPunct="1">
              <a:buFont typeface="Monotype Sorts" charset="0"/>
              <a:buNone/>
            </a:pPr>
            <a:endParaRPr lang="en-US" sz="1800" b="1">
              <a:latin typeface="Times" charset="0"/>
            </a:endParaRPr>
          </a:p>
          <a:p>
            <a:pPr eaLnBrk="1" hangingPunct="1">
              <a:buFont typeface="Monotype Sorts" charset="0"/>
              <a:buNone/>
            </a:pPr>
            <a:r>
              <a:rPr lang="en-US" sz="1800" b="1">
                <a:latin typeface="Times" charset="0"/>
              </a:rPr>
              <a:t>Proposition 1: For an asset to have value, the expected cash flows have to be positive some time over the life of the asset.</a:t>
            </a:r>
          </a:p>
          <a:p>
            <a:pPr eaLnBrk="1" hangingPunct="1">
              <a:buFont typeface="Monotype Sorts" charset="0"/>
              <a:buNone/>
            </a:pPr>
            <a:r>
              <a:rPr lang="en-US" sz="1800" b="1">
                <a:latin typeface="Times" charset="0"/>
              </a:rPr>
              <a:t>Proposition 2: Assets that generate cash flows early in their life will be worth more than assets that generate cash flows later; the latter may however have greater growth and higher cash flows to compensate.</a:t>
            </a:r>
          </a:p>
          <a:p>
            <a:pPr lvl="1" eaLnBrk="1" hangingPunct="1"/>
            <a:endParaRPr lang="en-US">
              <a:latin typeface="Times" charset="0"/>
              <a:ea typeface="ＭＳ Ｐゴシック" charset="0"/>
            </a:endParaRPr>
          </a:p>
        </p:txBody>
      </p:sp>
      <p:pic>
        <p:nvPicPr>
          <p:cNvPr id="92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943894"/>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921663"/>
            <a:ext cx="5410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486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lstStyle/>
          <a:p>
            <a:pPr eaLnBrk="1" hangingPunct="1">
              <a:defRPr/>
            </a:pPr>
            <a:r>
              <a:rPr lang="en-US">
                <a:latin typeface="Times" charset="0"/>
              </a:rPr>
              <a:t>DCF Choices: Equity Valuation versus Firm Valuation</a:t>
            </a:r>
          </a:p>
        </p:txBody>
      </p:sp>
      <p:graphicFrame>
        <p:nvGraphicFramePr>
          <p:cNvPr id="11266" name="Object 2"/>
          <p:cNvGraphicFramePr>
            <a:graphicFrameLocks noGrp="1" noChangeAspect="1"/>
          </p:cNvGraphicFramePr>
          <p:nvPr>
            <p:ph idx="1"/>
          </p:nvPr>
        </p:nvGraphicFramePr>
        <p:xfrm>
          <a:off x="990600" y="2365375"/>
          <a:ext cx="7753350" cy="2405063"/>
        </p:xfrm>
        <a:graphic>
          <a:graphicData uri="http://schemas.openxmlformats.org/presentationml/2006/ole">
            <mc:AlternateContent xmlns:mc="http://schemas.openxmlformats.org/markup-compatibility/2006">
              <mc:Choice xmlns:v="urn:schemas-microsoft-com:vml" Requires="v">
                <p:oleObj spid="_x0000_s8200" name="Document" r:id="rId4" imgW="5486400" imgH="1701800" progId="Word.Document.8">
                  <p:embed/>
                </p:oleObj>
              </mc:Choice>
              <mc:Fallback>
                <p:oleObj name="Document" r:id="rId4" imgW="5486400" imgH="1701800" progId="Word.Documen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3350" cy="2405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
        <p:nvSpPr>
          <p:cNvPr id="112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b="1"/>
              <a:t>Equity valuation</a:t>
            </a:r>
            <a:r>
              <a:rPr lang="en-US" sz="1800"/>
              <a:t>: Value just the equity claim in the business</a:t>
            </a:r>
            <a:endParaRPr lang="en-US"/>
          </a:p>
        </p:txBody>
      </p:sp>
      <p:sp>
        <p:nvSpPr>
          <p:cNvPr id="112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9" name="Rectangle 7"/>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sz="1800" b="1"/>
              <a:t>Firm Valuation</a:t>
            </a:r>
            <a:r>
              <a:rPr lang="en-US" sz="1800"/>
              <a:t>: Value the entire business</a:t>
            </a:r>
          </a:p>
        </p:txBody>
      </p:sp>
      <p:sp>
        <p:nvSpPr>
          <p:cNvPr id="11270" name="Line 8"/>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3614526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pPr eaLnBrk="1" hangingPunct="1">
              <a:defRPr/>
            </a:pPr>
            <a:r>
              <a:rPr lang="en-US">
                <a:latin typeface="Times" charset="0"/>
              </a:rPr>
              <a:t>Equity Valuation</a:t>
            </a:r>
          </a:p>
        </p:txBody>
      </p:sp>
      <p:graphicFrame>
        <p:nvGraphicFramePr>
          <p:cNvPr id="13314" name="Object 2"/>
          <p:cNvGraphicFramePr>
            <a:graphicFrameLocks noGrp="1" noChangeAspect="1"/>
          </p:cNvGraphicFramePr>
          <p:nvPr>
            <p:ph idx="1"/>
          </p:nvPr>
        </p:nvGraphicFramePr>
        <p:xfrm>
          <a:off x="1828800" y="2603500"/>
          <a:ext cx="5486400" cy="2413000"/>
        </p:xfrm>
        <a:graphic>
          <a:graphicData uri="http://schemas.openxmlformats.org/presentationml/2006/ole">
            <mc:AlternateContent xmlns:mc="http://schemas.openxmlformats.org/markup-compatibility/2006">
              <mc:Choice xmlns:v="urn:schemas-microsoft-com:vml" Requires="v">
                <p:oleObj spid="_x0000_s10248" name="Document" r:id="rId4" imgW="5486400" imgH="2413000" progId="Word.Document.8">
                  <p:embed/>
                </p:oleObj>
              </mc:Choice>
              <mc:Fallback>
                <p:oleObj name="Document" r:id="rId4" imgW="5486400" imgH="2413000" progId="Word.Documen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603500"/>
                        <a:ext cx="54864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048899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lstStyle/>
          <a:p>
            <a:pPr eaLnBrk="1" hangingPunct="1">
              <a:defRPr/>
            </a:pPr>
            <a:r>
              <a:rPr lang="en-US">
                <a:latin typeface="Times" charset="0"/>
              </a:rPr>
              <a:t>Firm Valuation</a:t>
            </a:r>
          </a:p>
        </p:txBody>
      </p:sp>
      <p:graphicFrame>
        <p:nvGraphicFramePr>
          <p:cNvPr id="15362" name="Object 2"/>
          <p:cNvGraphicFramePr>
            <a:graphicFrameLocks noGrp="1" noChangeAspect="1"/>
          </p:cNvGraphicFramePr>
          <p:nvPr>
            <p:ph idx="1"/>
          </p:nvPr>
        </p:nvGraphicFramePr>
        <p:xfrm>
          <a:off x="1828800" y="2603500"/>
          <a:ext cx="5486400" cy="2413000"/>
        </p:xfrm>
        <a:graphic>
          <a:graphicData uri="http://schemas.openxmlformats.org/presentationml/2006/ole">
            <mc:AlternateContent xmlns:mc="http://schemas.openxmlformats.org/markup-compatibility/2006">
              <mc:Choice xmlns:v="urn:schemas-microsoft-com:vml" Requires="v">
                <p:oleObj spid="_x0000_s12296" name="Document" r:id="rId4" imgW="5486400" imgH="2413000" progId="Word.Document.8">
                  <p:embed/>
                </p:oleObj>
              </mc:Choice>
              <mc:Fallback>
                <p:oleObj name="Document" r:id="rId4" imgW="5486400" imgH="2413000" progId="Word.Documen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603500"/>
                        <a:ext cx="54864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04518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defRPr/>
            </a:pPr>
            <a:r>
              <a:rPr lang="en-US">
                <a:latin typeface="Times" charset="0"/>
              </a:rPr>
              <a:t>Generic DCF Valuation Model</a:t>
            </a:r>
          </a:p>
        </p:txBody>
      </p:sp>
      <p:pic>
        <p:nvPicPr>
          <p:cNvPr id="29698"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61" r="-861"/>
          <a:stretch>
            <a:fillRect/>
          </a:stretch>
        </p:blipFill>
        <p:spPr>
          <a:solidFill>
            <a:srgbClr val="FFFFFF"/>
          </a:solidFill>
        </p:spPr>
      </p:pic>
    </p:spTree>
    <p:extLst>
      <p:ext uri="{BB962C8B-B14F-4D97-AF65-F5344CB8AC3E}">
        <p14:creationId xmlns:p14="http://schemas.microsoft.com/office/powerpoint/2010/main" val="3951938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defRPr/>
            </a:pPr>
            <a:r>
              <a:rPr lang="en-US">
                <a:latin typeface="Times" charset="0"/>
              </a:rPr>
              <a:t>First Principle of Valuation</a:t>
            </a:r>
          </a:p>
        </p:txBody>
      </p:sp>
      <p:sp>
        <p:nvSpPr>
          <p:cNvPr id="23554" name="Rectangle 3"/>
          <p:cNvSpPr>
            <a:spLocks noGrp="1" noChangeArrowheads="1"/>
          </p:cNvSpPr>
          <p:nvPr>
            <p:ph idx="1"/>
          </p:nvPr>
        </p:nvSpPr>
        <p:spPr/>
        <p:txBody>
          <a:bodyPr/>
          <a:lstStyle/>
          <a:p>
            <a:pPr eaLnBrk="1" hangingPunct="1"/>
            <a:r>
              <a:rPr lang="en-US" sz="1800" u="sng">
                <a:latin typeface="Times" charset="0"/>
              </a:rPr>
              <a:t>Never mix and match</a:t>
            </a:r>
            <a:r>
              <a:rPr lang="en-US" sz="1800">
                <a:latin typeface="Times" charset="0"/>
              </a:rPr>
              <a:t> cash flows and discount rates.  </a:t>
            </a:r>
          </a:p>
          <a:p>
            <a:pPr eaLnBrk="1" hangingPunct="1"/>
            <a:r>
              <a:rPr lang="en-US" sz="1800">
                <a:latin typeface="Times" charset="0"/>
              </a:rPr>
              <a:t>The key error to avoid is </a:t>
            </a:r>
            <a:r>
              <a:rPr lang="en-US" sz="1800" u="sng">
                <a:latin typeface="Times" charset="0"/>
              </a:rPr>
              <a:t>mismatching cashflows and discount rates</a:t>
            </a:r>
            <a:r>
              <a:rPr lang="en-US" sz="1800">
                <a:latin typeface="Times" charset="0"/>
              </a:rPr>
              <a:t>, since discounting cashflows to equity at the weighted average cost of capital will lead to an upwardly biased estimate of the value of equity,  while discounting cashflows to the firm at the cost of equity will yield a downward biased estimate of the value of the firm.</a:t>
            </a:r>
          </a:p>
        </p:txBody>
      </p:sp>
    </p:spTree>
    <p:extLst>
      <p:ext uri="{BB962C8B-B14F-4D97-AF65-F5344CB8AC3E}">
        <p14:creationId xmlns:p14="http://schemas.microsoft.com/office/powerpoint/2010/main" val="18411305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32</TotalTime>
  <Words>806</Words>
  <Application>Microsoft Macintosh PowerPoint</Application>
  <PresentationFormat>Letter Paper (8.5x11 in)</PresentationFormat>
  <Paragraphs>53</Paragraphs>
  <Slides>9</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Default Theme</vt:lpstr>
      <vt:lpstr>Document</vt:lpstr>
      <vt:lpstr>Session 2: DCF Valuation Laying the Foundation</vt:lpstr>
      <vt:lpstr>The essence of intrinsic value</vt:lpstr>
      <vt:lpstr>The two faces of discounted cash flow valuation</vt:lpstr>
      <vt:lpstr>Risk Adjusted Value: Two Basic Propositions</vt:lpstr>
      <vt:lpstr>DCF Choices: Equity Valuation versus Firm Valuation</vt:lpstr>
      <vt:lpstr>Equity Valuation</vt:lpstr>
      <vt:lpstr>Firm Valuation</vt:lpstr>
      <vt:lpstr>Generic DCF Valuation Model</vt:lpstr>
      <vt:lpstr>First Principle of Valuation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 DCF Valuation Laying the Foundation</dc:title>
  <dc:creator>Aswath Damodaran</dc:creator>
  <cp:lastModifiedBy>Aswath Damodaran</cp:lastModifiedBy>
  <cp:revision>5</cp:revision>
  <dcterms:created xsi:type="dcterms:W3CDTF">2011-11-03T12:05:34Z</dcterms:created>
  <dcterms:modified xsi:type="dcterms:W3CDTF">2012-02-09T16:48:06Z</dcterms:modified>
</cp:coreProperties>
</file>