
<file path=[Content_Types].xml><?xml version="1.0" encoding="utf-8"?>
<Types xmlns="http://schemas.openxmlformats.org/package/2006/content-types">
  <Default Extension="xml" ContentType="application/xml"/>
  <Default Extension="doc" ContentType="application/msword"/>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embeddings/oleObject1.bin" ContentType="application/vnd.openxmlformats-officedocument.oleObject"/>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embeddings/oleObject2.bin" ContentType="application/vnd.openxmlformats-officedocument.oleObject"/>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5" r:id="rId1"/>
  </p:sldMasterIdLst>
  <p:notesMasterIdLst>
    <p:notesMasterId r:id="rId15"/>
  </p:notesMasterIdLst>
  <p:sldIdLst>
    <p:sldId id="256" r:id="rId2"/>
    <p:sldId id="257" r:id="rId3"/>
    <p:sldId id="258" r:id="rId4"/>
    <p:sldId id="259" r:id="rId5"/>
    <p:sldId id="260" r:id="rId6"/>
    <p:sldId id="261" r:id="rId7"/>
    <p:sldId id="262" r:id="rId8"/>
    <p:sldId id="270" r:id="rId9"/>
    <p:sldId id="271" r:id="rId10"/>
    <p:sldId id="272" r:id="rId11"/>
    <p:sldId id="273" r:id="rId12"/>
    <p:sldId id="274" r:id="rId13"/>
    <p:sldId id="275" r:id="rId14"/>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97" d="100"/>
          <a:sy n="97" d="100"/>
        </p:scale>
        <p:origin x="-1616"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F697D2-8A43-704F-B19C-3F26F9E41B20}" type="datetimeFigureOut">
              <a:rPr lang="en-US" smtClean="0"/>
              <a:t>11/4/11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46C26AE-84FE-8648-BA17-2CCA4973F6F9}" type="slidenum">
              <a:rPr lang="en-US" smtClean="0"/>
              <a:t>‹#›</a:t>
            </a:fld>
            <a:endParaRPr lang="en-US"/>
          </a:p>
        </p:txBody>
      </p:sp>
    </p:spTree>
    <p:extLst>
      <p:ext uri="{BB962C8B-B14F-4D97-AF65-F5344CB8AC3E}">
        <p14:creationId xmlns:p14="http://schemas.microsoft.com/office/powerpoint/2010/main" val="341938722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Rot="1" noChangeAspect="1" noChangeArrowheads="1" noTextEdit="1"/>
          </p:cNvSpPr>
          <p:nvPr>
            <p:ph type="sldImg"/>
          </p:nvPr>
        </p:nvSpPr>
        <p:spPr>
          <a:xfrm>
            <a:off x="1150938" y="692150"/>
            <a:ext cx="4556125" cy="3416300"/>
          </a:xfrm>
          <a:ln/>
        </p:spPr>
      </p:sp>
      <p:sp>
        <p:nvSpPr>
          <p:cNvPr id="532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Traditional investment analysis just looks at the question of whether a project is a good one, if taken today. It does not say the rights to this project are worthless.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Rot="1" noChangeAspect="1" noChangeArrowheads="1" noTextEdit="1"/>
          </p:cNvSpPr>
          <p:nvPr>
            <p:ph type="sldImg"/>
          </p:nvPr>
        </p:nvSpPr>
        <p:spPr>
          <a:xfrm>
            <a:off x="1150938" y="692150"/>
            <a:ext cx="4556125" cy="3416300"/>
          </a:xfrm>
          <a:ln/>
        </p:spPr>
      </p:sp>
      <p:sp>
        <p:nvSpPr>
          <p:cNvPr id="552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This looks at the option to delay a project, to which you have exclusive rights. </a:t>
            </a:r>
          </a:p>
          <a:p>
            <a:r>
              <a:rPr lang="en-US">
                <a:latin typeface="Helvetica" charset="0"/>
                <a:ea typeface="ＭＳ Ｐゴシック" charset="0"/>
                <a:cs typeface="ＭＳ Ｐゴシック" charset="0"/>
              </a:rPr>
              <a:t>The initial investment in the project is what you would need to invest to convert this project from a right to a real project.</a:t>
            </a:r>
          </a:p>
          <a:p>
            <a:r>
              <a:rPr lang="en-US">
                <a:latin typeface="Helvetica" charset="0"/>
                <a:ea typeface="ＭＳ Ｐゴシック" charset="0"/>
                <a:cs typeface="ＭＳ Ｐゴシック" charset="0"/>
              </a:rPr>
              <a:t>The present value of the cash flows will change over time.</a:t>
            </a:r>
          </a:p>
          <a:p>
            <a:r>
              <a:rPr lang="en-US">
                <a:latin typeface="Helvetica" charset="0"/>
                <a:ea typeface="ＭＳ Ｐゴシック" charset="0"/>
                <a:cs typeface="ＭＳ Ｐゴシック" charset="0"/>
              </a:rPr>
              <a:t>If the perceived present value of the cash flows stays below the investment needed, the project should never be taken.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p:cNvSpPr>
          <p:nvPr>
            <p:ph type="sldImg"/>
          </p:nvPr>
        </p:nvSpPr>
        <p:spPr>
          <a:xfrm>
            <a:off x="1150938" y="692150"/>
            <a:ext cx="4556125" cy="3416300"/>
          </a:xfrm>
          <a:ln/>
        </p:spPr>
      </p:sp>
      <p:sp>
        <p:nvSpPr>
          <p:cNvPr id="573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p:cNvSpPr>
          <p:nvPr>
            <p:ph type="sldImg"/>
          </p:nvPr>
        </p:nvSpPr>
        <p:spPr>
          <a:xfrm>
            <a:off x="1150938" y="692150"/>
            <a:ext cx="4556125" cy="3416300"/>
          </a:xfrm>
          <a:ln/>
        </p:spPr>
      </p:sp>
      <p:sp>
        <p:nvSpPr>
          <p:cNvPr id="593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p:cNvSpPr>
          <p:nvPr>
            <p:ph type="sldImg"/>
          </p:nvPr>
        </p:nvSpPr>
        <p:spPr>
          <a:xfrm>
            <a:off x="1150938" y="692150"/>
            <a:ext cx="4556125" cy="3416300"/>
          </a:xfrm>
          <a:ln/>
        </p:spPr>
      </p:sp>
      <p:sp>
        <p:nvSpPr>
          <p:cNvPr id="614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p:cNvSpPr>
          <p:nvPr>
            <p:ph type="sldImg"/>
          </p:nvPr>
        </p:nvSpPr>
        <p:spPr>
          <a:xfrm>
            <a:off x="1150938" y="692150"/>
            <a:ext cx="4556125" cy="3416300"/>
          </a:xfrm>
          <a:ln/>
        </p:spPr>
      </p:sp>
      <p:sp>
        <p:nvSpPr>
          <p:cNvPr id="634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p:cNvSpPr>
            <a:spLocks noGrp="1" noRot="1" noChangeAspect="1"/>
          </p:cNvSpPr>
          <p:nvPr>
            <p:ph type="sldImg"/>
          </p:nvPr>
        </p:nvSpPr>
        <p:spPr>
          <a:xfrm>
            <a:off x="1150938" y="692150"/>
            <a:ext cx="4556125" cy="3416300"/>
          </a:xfrm>
          <a:ln/>
        </p:spPr>
      </p:sp>
      <p:sp>
        <p:nvSpPr>
          <p:cNvPr id="798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Image Placeholder 1"/>
          <p:cNvSpPr>
            <a:spLocks noGrp="1" noRot="1" noChangeAspect="1"/>
          </p:cNvSpPr>
          <p:nvPr>
            <p:ph type="sldImg"/>
          </p:nvPr>
        </p:nvSpPr>
        <p:spPr>
          <a:xfrm>
            <a:off x="1150938" y="692150"/>
            <a:ext cx="4556125" cy="3416300"/>
          </a:xfrm>
          <a:ln/>
        </p:spPr>
      </p:sp>
      <p:sp>
        <p:nvSpPr>
          <p:cNvPr id="81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p:cNvSpPr>
          <p:nvPr>
            <p:ph type="sldImg"/>
          </p:nvPr>
        </p:nvSpPr>
        <p:spPr>
          <a:xfrm>
            <a:off x="1150938" y="692150"/>
            <a:ext cx="4556125" cy="3416300"/>
          </a:xfrm>
          <a:ln/>
        </p:spPr>
      </p:sp>
      <p:sp>
        <p:nvSpPr>
          <p:cNvPr id="839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p:cNvSpPr>
            <a:spLocks noGrp="1" noRot="1" noChangeAspect="1"/>
          </p:cNvSpPr>
          <p:nvPr>
            <p:ph type="sldImg"/>
          </p:nvPr>
        </p:nvSpPr>
        <p:spPr>
          <a:xfrm>
            <a:off x="1150938" y="692150"/>
            <a:ext cx="4556125" cy="3416300"/>
          </a:xfrm>
          <a:ln/>
        </p:spPr>
      </p:sp>
      <p:sp>
        <p:nvSpPr>
          <p:cNvPr id="860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019867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06494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4117700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43000" y="1828800"/>
            <a:ext cx="3800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95875" y="1828800"/>
            <a:ext cx="3800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77897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46082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9271408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5115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66015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41288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93451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62763" y="228600"/>
            <a:ext cx="2033587" cy="5791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0" y="228600"/>
            <a:ext cx="5948363" cy="5791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47493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143000" y="1828800"/>
            <a:ext cx="7753350" cy="4191000"/>
          </a:xfrm>
        </p:spPr>
        <p:txBody>
          <a:bodyPr/>
          <a:lstStyle/>
          <a:p>
            <a:pPr lvl="0"/>
            <a:endParaRPr lang="en-US" noProof="0" smtClean="0"/>
          </a:p>
        </p:txBody>
      </p:sp>
    </p:spTree>
    <p:extLst>
      <p:ext uri="{BB962C8B-B14F-4D97-AF65-F5344CB8AC3E}">
        <p14:creationId xmlns:p14="http://schemas.microsoft.com/office/powerpoint/2010/main" val="366729190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236538" y="0"/>
            <a:ext cx="8896350" cy="6845300"/>
            <a:chOff x="149" y="0"/>
            <a:chExt cx="5604" cy="4312"/>
          </a:xfrm>
        </p:grpSpPr>
        <p:sp>
          <p:nvSpPr>
            <p:cNvPr id="1031" name="Rectangle 3"/>
            <p:cNvSpPr>
              <a:spLocks noChangeArrowheads="1"/>
            </p:cNvSpPr>
            <p:nvPr/>
          </p:nvSpPr>
          <p:spPr bwMode="auto">
            <a:xfrm>
              <a:off x="149" y="0"/>
              <a:ext cx="150" cy="4312"/>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2" name="Rectangle 4"/>
            <p:cNvSpPr>
              <a:spLocks noChangeArrowheads="1"/>
            </p:cNvSpPr>
            <p:nvPr/>
          </p:nvSpPr>
          <p:spPr bwMode="auto">
            <a:xfrm>
              <a:off x="277" y="0"/>
              <a:ext cx="235" cy="2940"/>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3" name="Rectangle 5"/>
            <p:cNvSpPr>
              <a:spLocks noChangeArrowheads="1"/>
            </p:cNvSpPr>
            <p:nvPr/>
          </p:nvSpPr>
          <p:spPr bwMode="auto">
            <a:xfrm>
              <a:off x="203" y="0"/>
              <a:ext cx="682" cy="2112"/>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4" name="Rectangle 6"/>
            <p:cNvSpPr>
              <a:spLocks noChangeArrowheads="1"/>
            </p:cNvSpPr>
            <p:nvPr/>
          </p:nvSpPr>
          <p:spPr bwMode="auto">
            <a:xfrm>
              <a:off x="256" y="0"/>
              <a:ext cx="192" cy="2448"/>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5" name="Rectangle 7"/>
            <p:cNvSpPr>
              <a:spLocks noChangeArrowheads="1"/>
            </p:cNvSpPr>
            <p:nvPr/>
          </p:nvSpPr>
          <p:spPr bwMode="auto">
            <a:xfrm>
              <a:off x="373" y="924"/>
              <a:ext cx="331" cy="768"/>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6" name="Rectangle 8"/>
            <p:cNvSpPr>
              <a:spLocks noChangeArrowheads="1"/>
            </p:cNvSpPr>
            <p:nvPr/>
          </p:nvSpPr>
          <p:spPr bwMode="auto">
            <a:xfrm>
              <a:off x="320" y="888"/>
              <a:ext cx="5433" cy="84"/>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7" name="Line 9"/>
            <p:cNvSpPr>
              <a:spLocks noChangeShapeType="1"/>
            </p:cNvSpPr>
            <p:nvPr/>
          </p:nvSpPr>
          <p:spPr bwMode="auto">
            <a:xfrm>
              <a:off x="153" y="888"/>
              <a:ext cx="559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27" name="Rectangle 10"/>
          <p:cNvSpPr>
            <a:spLocks noGrp="1" noChangeArrowheads="1"/>
          </p:cNvSpPr>
          <p:nvPr>
            <p:ph type="title"/>
          </p:nvPr>
        </p:nvSpPr>
        <p:spPr bwMode="auto">
          <a:xfrm>
            <a:off x="762000" y="228600"/>
            <a:ext cx="7696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0487" tIns="44450" rIns="90487" bIns="44450" numCol="1" anchor="b" anchorCtr="0" compatLnSpc="1">
            <a:prstTxWarp prst="textNoShape">
              <a:avLst/>
            </a:prstTxWarp>
          </a:bodyPr>
          <a:lstStyle/>
          <a:p>
            <a:pPr lvl="0"/>
            <a:r>
              <a:rPr lang="en-US" smtClean="0"/>
              <a:t>Click to edit Master title style</a:t>
            </a:r>
            <a:endParaRPr lang="en-US"/>
          </a:p>
        </p:txBody>
      </p:sp>
      <p:sp>
        <p:nvSpPr>
          <p:cNvPr id="1028" name="Rectangle 11"/>
          <p:cNvSpPr>
            <a:spLocks noGrp="1" noChangeArrowheads="1"/>
          </p:cNvSpPr>
          <p:nvPr>
            <p:ph type="body" idx="1"/>
          </p:nvPr>
        </p:nvSpPr>
        <p:spPr bwMode="auto">
          <a:xfrm>
            <a:off x="1143000" y="1828800"/>
            <a:ext cx="775335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0487" tIns="44450" rIns="90487"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29" name="Rectangle 12"/>
          <p:cNvSpPr>
            <a:spLocks noChangeArrowheads="1"/>
          </p:cNvSpPr>
          <p:nvPr/>
        </p:nvSpPr>
        <p:spPr bwMode="auto">
          <a:xfrm>
            <a:off x="92075" y="6486525"/>
            <a:ext cx="17383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nchor="ctr">
            <a:spAutoFit/>
          </a:bodyPr>
          <a:lstStyle/>
          <a:p>
            <a:r>
              <a:rPr lang="en-US" sz="1400"/>
              <a:t>Aswath Damodaran</a:t>
            </a:r>
          </a:p>
        </p:txBody>
      </p:sp>
      <p:sp>
        <p:nvSpPr>
          <p:cNvPr id="1030" name="Rectangle 13"/>
          <p:cNvSpPr>
            <a:spLocks noChangeArrowheads="1"/>
          </p:cNvSpPr>
          <p:nvPr/>
        </p:nvSpPr>
        <p:spPr bwMode="auto">
          <a:xfrm>
            <a:off x="8656638" y="6486525"/>
            <a:ext cx="39846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nchor="ctr">
            <a:spAutoFit/>
          </a:bodyPr>
          <a:lstStyle/>
          <a:p>
            <a:pPr algn="r"/>
            <a:fld id="{F62F6059-8E93-E949-9B55-C1316D116290}" type="slidenum">
              <a:rPr lang="en-US" sz="1400"/>
              <a:pPr algn="r"/>
              <a:t>‹#›</a:t>
            </a:fld>
            <a:endParaRPr lang="en-US" sz="1400"/>
          </a:p>
        </p:txBody>
      </p:sp>
    </p:spTree>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Lst>
  <p:txStyles>
    <p:titleStyle>
      <a:lvl1pPr algn="ctr" rtl="0" eaLnBrk="1" fontAlgn="base" hangingPunct="1">
        <a:spcBef>
          <a:spcPct val="0"/>
        </a:spcBef>
        <a:spcAft>
          <a:spcPct val="0"/>
        </a:spcAft>
        <a:defRPr sz="2400">
          <a:solidFill>
            <a:schemeClr val="tx2"/>
          </a:solidFill>
          <a:latin typeface="+mj-lt"/>
          <a:ea typeface="ＭＳ Ｐゴシック" pitchFamily="-65" charset="-128"/>
          <a:cs typeface="ＭＳ Ｐゴシック" pitchFamily="-65" charset="-128"/>
        </a:defRPr>
      </a:lvl1pPr>
      <a:lvl2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2pPr>
      <a:lvl3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3pPr>
      <a:lvl4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4pPr>
      <a:lvl5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5pPr>
      <a:lvl6pPr marL="457200" algn="ctr" rtl="0" eaLnBrk="1" fontAlgn="base" hangingPunct="1">
        <a:spcBef>
          <a:spcPct val="0"/>
        </a:spcBef>
        <a:spcAft>
          <a:spcPct val="0"/>
        </a:spcAft>
        <a:defRPr sz="2400">
          <a:solidFill>
            <a:schemeClr val="tx2"/>
          </a:solidFill>
          <a:latin typeface="Times" pitchFamily="-65" charset="0"/>
        </a:defRPr>
      </a:lvl6pPr>
      <a:lvl7pPr marL="914400" algn="ctr" rtl="0" eaLnBrk="1" fontAlgn="base" hangingPunct="1">
        <a:spcBef>
          <a:spcPct val="0"/>
        </a:spcBef>
        <a:spcAft>
          <a:spcPct val="0"/>
        </a:spcAft>
        <a:defRPr sz="2400">
          <a:solidFill>
            <a:schemeClr val="tx2"/>
          </a:solidFill>
          <a:latin typeface="Times" pitchFamily="-65" charset="0"/>
        </a:defRPr>
      </a:lvl7pPr>
      <a:lvl8pPr marL="1371600" algn="ctr" rtl="0" eaLnBrk="1" fontAlgn="base" hangingPunct="1">
        <a:spcBef>
          <a:spcPct val="0"/>
        </a:spcBef>
        <a:spcAft>
          <a:spcPct val="0"/>
        </a:spcAft>
        <a:defRPr sz="2400">
          <a:solidFill>
            <a:schemeClr val="tx2"/>
          </a:solidFill>
          <a:latin typeface="Times" pitchFamily="-65" charset="0"/>
        </a:defRPr>
      </a:lvl8pPr>
      <a:lvl9pPr marL="1828800" algn="ctr" rtl="0" eaLnBrk="1" fontAlgn="base" hangingPunct="1">
        <a:spcBef>
          <a:spcPct val="0"/>
        </a:spcBef>
        <a:spcAft>
          <a:spcPct val="0"/>
        </a:spcAft>
        <a:defRPr sz="2400">
          <a:solidFill>
            <a:schemeClr val="tx2"/>
          </a:solidFill>
          <a:latin typeface="Times" pitchFamily="-65" charset="0"/>
        </a:defRPr>
      </a:lvl9pPr>
    </p:titleStyle>
    <p:bodyStyle>
      <a:lvl1pPr marL="342900" indent="-342900" algn="l" rtl="0" eaLnBrk="1" fontAlgn="base" hangingPunct="1">
        <a:spcBef>
          <a:spcPct val="20000"/>
        </a:spcBef>
        <a:spcAft>
          <a:spcPct val="0"/>
        </a:spcAft>
        <a:buClr>
          <a:schemeClr val="tx1"/>
        </a:buClr>
        <a:buSzPct val="75000"/>
        <a:buFont typeface="Monotype Sorts" charset="0"/>
        <a:buChar char=""/>
        <a:defRPr sz="2000">
          <a:solidFill>
            <a:schemeClr val="tx1"/>
          </a:solidFill>
          <a:latin typeface="+mn-lt"/>
          <a:ea typeface="ＭＳ Ｐゴシック" pitchFamily="-65" charset="-128"/>
          <a:cs typeface="ＭＳ Ｐゴシック" pitchFamily="-65" charset="-128"/>
        </a:defRPr>
      </a:lvl1pPr>
      <a:lvl2pPr marL="742950" indent="-285750" algn="l" rtl="0" eaLnBrk="1" fontAlgn="base" hangingPunct="1">
        <a:spcBef>
          <a:spcPct val="20000"/>
        </a:spcBef>
        <a:spcAft>
          <a:spcPct val="0"/>
        </a:spcAft>
        <a:buClr>
          <a:schemeClr val="tx1"/>
        </a:buClr>
        <a:buSzPct val="100000"/>
        <a:buChar char="•"/>
        <a:defRPr sz="1600">
          <a:solidFill>
            <a:schemeClr val="tx1"/>
          </a:solidFill>
          <a:latin typeface="+mn-lt"/>
          <a:ea typeface="ＭＳ Ｐゴシック" pitchFamily="-65" charset="-128"/>
        </a:defRPr>
      </a:lvl2pPr>
      <a:lvl3pPr marL="1143000" indent="-228600" algn="l" rtl="0" eaLnBrk="1" fontAlgn="base" hangingPunct="1">
        <a:spcBef>
          <a:spcPct val="20000"/>
        </a:spcBef>
        <a:spcAft>
          <a:spcPct val="0"/>
        </a:spcAft>
        <a:buClr>
          <a:schemeClr val="tx1"/>
        </a:buClr>
        <a:buSzPct val="100000"/>
        <a:buChar char="–"/>
        <a:defRPr sz="1400">
          <a:solidFill>
            <a:schemeClr val="tx1"/>
          </a:solidFill>
          <a:latin typeface="+mn-lt"/>
          <a:ea typeface="ＭＳ Ｐゴシック" pitchFamily="-65" charset="-128"/>
        </a:defRPr>
      </a:lvl3pPr>
      <a:lvl4pPr marL="1600200" indent="-228600" algn="l" rtl="0" eaLnBrk="1" fontAlgn="base" hangingPunct="1">
        <a:spcBef>
          <a:spcPct val="20000"/>
        </a:spcBef>
        <a:spcAft>
          <a:spcPct val="0"/>
        </a:spcAft>
        <a:buClr>
          <a:schemeClr val="tx1"/>
        </a:buClr>
        <a:buSzPct val="100000"/>
        <a:buChar char="•"/>
        <a:defRPr sz="1400" i="1">
          <a:solidFill>
            <a:schemeClr val="tx1"/>
          </a:solidFill>
          <a:latin typeface="Helvetica" pitchFamily="-65" charset="0"/>
          <a:ea typeface="ＭＳ Ｐゴシック" pitchFamily="-65" charset="-128"/>
        </a:defRPr>
      </a:lvl4pPr>
      <a:lvl5pPr marL="20574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5pPr>
      <a:lvl6pPr marL="25146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6pPr>
      <a:lvl7pPr marL="29718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7pPr>
      <a:lvl8pPr marL="34290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8pPr>
      <a:lvl9pPr marL="38862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embeddings/oleObject1.bin"/><Relationship Id="rId5" Type="http://schemas.openxmlformats.org/officeDocument/2006/relationships/oleObject" Target="../embeddings/Microsoft_Word_97_-_2004_Document1.doc"/><Relationship Id="rId6" Type="http://schemas.openxmlformats.org/officeDocument/2006/relationships/image" Target="../media/image1.emf"/><Relationship Id="rId1" Type="http://schemas.openxmlformats.org/officeDocument/2006/relationships/vmlDrawing" Target="../drawings/vmlDrawing1.vml"/><Relationship Id="rId2"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oleObject" Target="../embeddings/oleObject2.bin"/><Relationship Id="rId5" Type="http://schemas.openxmlformats.org/officeDocument/2006/relationships/image" Target="../media/image2.emf"/><Relationship Id="rId1" Type="http://schemas.openxmlformats.org/officeDocument/2006/relationships/vmlDrawing" Target="../drawings/vmlDrawing2.vml"/><Relationship Id="rId2"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mtClean="0"/>
              <a:t>Session 20: </a:t>
            </a:r>
            <a:r>
              <a:rPr lang="en-US" dirty="0" smtClean="0"/>
              <a:t>The Option to Delay</a:t>
            </a:r>
            <a:br>
              <a:rPr lang="en-US" dirty="0" smtClean="0"/>
            </a:br>
            <a:r>
              <a:rPr lang="en-US" dirty="0" smtClean="0"/>
              <a:t>Valuing patents and natural resource reserves</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3341090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p:txBody>
          <a:bodyPr/>
          <a:lstStyle/>
          <a:p>
            <a:r>
              <a:rPr lang="en-US">
                <a:latin typeface="Helvetica" charset="0"/>
                <a:ea typeface="ＭＳ Ｐゴシック" charset="0"/>
                <a:cs typeface="ＭＳ Ｐゴシック" charset="0"/>
              </a:rPr>
              <a:t>The Option to Delay</a:t>
            </a:r>
          </a:p>
        </p:txBody>
      </p:sp>
      <p:sp>
        <p:nvSpPr>
          <p:cNvPr id="52226" name="Rectangle 3"/>
          <p:cNvSpPr>
            <a:spLocks noGrp="1" noChangeArrowheads="1"/>
          </p:cNvSpPr>
          <p:nvPr>
            <p:ph idx="1"/>
          </p:nvPr>
        </p:nvSpPr>
        <p:spPr/>
        <p:txBody>
          <a:bodyPr/>
          <a:lstStyle/>
          <a:p>
            <a:r>
              <a:rPr lang="en-US">
                <a:latin typeface="Times" charset="0"/>
                <a:ea typeface="ＭＳ Ｐゴシック" charset="0"/>
                <a:cs typeface="ＭＳ Ｐゴシック" charset="0"/>
              </a:rPr>
              <a:t>When a firm has exclusive rights to a project or product for a specific period, it can delay taking this project or product until a later date.</a:t>
            </a:r>
          </a:p>
          <a:p>
            <a:r>
              <a:rPr lang="en-US">
                <a:latin typeface="Times" charset="0"/>
                <a:ea typeface="ＭＳ Ｐゴシック" charset="0"/>
                <a:cs typeface="ＭＳ Ｐゴシック" charset="0"/>
              </a:rPr>
              <a:t>A traditional investment analysis just answers the question of whether the project is a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good</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one if taken today. </a:t>
            </a:r>
          </a:p>
          <a:p>
            <a:r>
              <a:rPr lang="en-US">
                <a:latin typeface="Times" charset="0"/>
                <a:ea typeface="ＭＳ Ｐゴシック" charset="0"/>
                <a:cs typeface="ＭＳ Ｐゴシック" charset="0"/>
              </a:rPr>
              <a:t>Thus, the fact that a project does not pass muster today (because its NPV is negative, or its IRR is less than its hurdle rate) does not mean that the rights to this project are not valuable.</a:t>
            </a:r>
          </a:p>
        </p:txBody>
      </p:sp>
    </p:spTree>
    <p:extLst>
      <p:ext uri="{BB962C8B-B14F-4D97-AF65-F5344CB8AC3E}">
        <p14:creationId xmlns:p14="http://schemas.microsoft.com/office/powerpoint/2010/main" val="3628245139"/>
      </p:ext>
    </p:extLst>
  </p:cSld>
  <p:clrMapOvr>
    <a:masterClrMapping/>
  </p:clrMapOvr>
  <p:transition xmlns:p14="http://schemas.microsoft.com/office/powerpoint/2010/mai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p:txBody>
          <a:bodyPr/>
          <a:lstStyle/>
          <a:p>
            <a:r>
              <a:rPr lang="en-US">
                <a:latin typeface="Helvetica" charset="0"/>
                <a:ea typeface="ＭＳ Ｐゴシック" charset="0"/>
                <a:cs typeface="ＭＳ Ｐゴシック" charset="0"/>
              </a:rPr>
              <a:t>Valuing the Option to Delay a Project</a:t>
            </a:r>
          </a:p>
        </p:txBody>
      </p:sp>
      <p:grpSp>
        <p:nvGrpSpPr>
          <p:cNvPr id="54274" name="Group 3"/>
          <p:cNvGrpSpPr>
            <a:grpSpLocks/>
          </p:cNvGrpSpPr>
          <p:nvPr/>
        </p:nvGrpSpPr>
        <p:grpSpPr bwMode="auto">
          <a:xfrm>
            <a:off x="762000" y="4891088"/>
            <a:ext cx="6707188" cy="115887"/>
            <a:chOff x="480" y="3081"/>
            <a:chExt cx="4225" cy="73"/>
          </a:xfrm>
        </p:grpSpPr>
        <p:sp>
          <p:nvSpPr>
            <p:cNvPr id="54291" name="Freeform 4"/>
            <p:cNvSpPr>
              <a:spLocks/>
            </p:cNvSpPr>
            <p:nvPr/>
          </p:nvSpPr>
          <p:spPr bwMode="auto">
            <a:xfrm>
              <a:off x="4562" y="3081"/>
              <a:ext cx="143" cy="73"/>
            </a:xfrm>
            <a:custGeom>
              <a:avLst/>
              <a:gdLst>
                <a:gd name="T0" fmla="*/ 142 w 143"/>
                <a:gd name="T1" fmla="*/ 36 h 73"/>
                <a:gd name="T2" fmla="*/ 0 w 143"/>
                <a:gd name="T3" fmla="*/ 72 h 73"/>
                <a:gd name="T4" fmla="*/ 0 w 143"/>
                <a:gd name="T5" fmla="*/ 36 h 73"/>
                <a:gd name="T6" fmla="*/ 0 w 143"/>
                <a:gd name="T7" fmla="*/ 0 h 73"/>
                <a:gd name="T8" fmla="*/ 142 w 143"/>
                <a:gd name="T9" fmla="*/ 36 h 73"/>
                <a:gd name="T10" fmla="*/ 0 60000 65536"/>
                <a:gd name="T11" fmla="*/ 0 60000 65536"/>
                <a:gd name="T12" fmla="*/ 0 60000 65536"/>
                <a:gd name="T13" fmla="*/ 0 60000 65536"/>
                <a:gd name="T14" fmla="*/ 0 60000 65536"/>
                <a:gd name="T15" fmla="*/ 0 w 143"/>
                <a:gd name="T16" fmla="*/ 0 h 73"/>
                <a:gd name="T17" fmla="*/ 143 w 143"/>
                <a:gd name="T18" fmla="*/ 73 h 73"/>
              </a:gdLst>
              <a:ahLst/>
              <a:cxnLst>
                <a:cxn ang="T10">
                  <a:pos x="T0" y="T1"/>
                </a:cxn>
                <a:cxn ang="T11">
                  <a:pos x="T2" y="T3"/>
                </a:cxn>
                <a:cxn ang="T12">
                  <a:pos x="T4" y="T5"/>
                </a:cxn>
                <a:cxn ang="T13">
                  <a:pos x="T6" y="T7"/>
                </a:cxn>
                <a:cxn ang="T14">
                  <a:pos x="T8" y="T9"/>
                </a:cxn>
              </a:cxnLst>
              <a:rect l="T15" t="T16" r="T17" b="T18"/>
              <a:pathLst>
                <a:path w="143" h="73">
                  <a:moveTo>
                    <a:pt x="142" y="36"/>
                  </a:moveTo>
                  <a:lnTo>
                    <a:pt x="0" y="72"/>
                  </a:lnTo>
                  <a:lnTo>
                    <a:pt x="0" y="36"/>
                  </a:lnTo>
                  <a:lnTo>
                    <a:pt x="0" y="0"/>
                  </a:lnTo>
                  <a:lnTo>
                    <a:pt x="142" y="3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54292" name="Line 5"/>
            <p:cNvSpPr>
              <a:spLocks noChangeShapeType="1"/>
            </p:cNvSpPr>
            <p:nvPr/>
          </p:nvSpPr>
          <p:spPr bwMode="auto">
            <a:xfrm>
              <a:off x="480" y="3125"/>
              <a:ext cx="408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54275" name="Line 6"/>
          <p:cNvSpPr>
            <a:spLocks noChangeShapeType="1"/>
          </p:cNvSpPr>
          <p:nvPr/>
        </p:nvSpPr>
        <p:spPr bwMode="auto">
          <a:xfrm>
            <a:off x="762000" y="5389563"/>
            <a:ext cx="25654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54276" name="Group 7"/>
          <p:cNvGrpSpPr>
            <a:grpSpLocks/>
          </p:cNvGrpSpPr>
          <p:nvPr/>
        </p:nvGrpSpPr>
        <p:grpSpPr bwMode="auto">
          <a:xfrm>
            <a:off x="3336925" y="1949450"/>
            <a:ext cx="3416300" cy="3449638"/>
            <a:chOff x="2102" y="1228"/>
            <a:chExt cx="2152" cy="2173"/>
          </a:xfrm>
        </p:grpSpPr>
        <p:sp>
          <p:nvSpPr>
            <p:cNvPr id="54289" name="Freeform 8"/>
            <p:cNvSpPr>
              <a:spLocks/>
            </p:cNvSpPr>
            <p:nvPr/>
          </p:nvSpPr>
          <p:spPr bwMode="auto">
            <a:xfrm>
              <a:off x="4131" y="1228"/>
              <a:ext cx="123" cy="113"/>
            </a:xfrm>
            <a:custGeom>
              <a:avLst/>
              <a:gdLst>
                <a:gd name="T0" fmla="*/ 122 w 123"/>
                <a:gd name="T1" fmla="*/ 0 h 113"/>
                <a:gd name="T2" fmla="*/ 47 w 123"/>
                <a:gd name="T3" fmla="*/ 112 h 113"/>
                <a:gd name="T4" fmla="*/ 28 w 123"/>
                <a:gd name="T5" fmla="*/ 93 h 113"/>
                <a:gd name="T6" fmla="*/ 0 w 123"/>
                <a:gd name="T7" fmla="*/ 65 h 113"/>
                <a:gd name="T8" fmla="*/ 122 w 123"/>
                <a:gd name="T9" fmla="*/ 0 h 113"/>
                <a:gd name="T10" fmla="*/ 0 60000 65536"/>
                <a:gd name="T11" fmla="*/ 0 60000 65536"/>
                <a:gd name="T12" fmla="*/ 0 60000 65536"/>
                <a:gd name="T13" fmla="*/ 0 60000 65536"/>
                <a:gd name="T14" fmla="*/ 0 60000 65536"/>
                <a:gd name="T15" fmla="*/ 0 w 123"/>
                <a:gd name="T16" fmla="*/ 0 h 113"/>
                <a:gd name="T17" fmla="*/ 123 w 123"/>
                <a:gd name="T18" fmla="*/ 113 h 113"/>
              </a:gdLst>
              <a:ahLst/>
              <a:cxnLst>
                <a:cxn ang="T10">
                  <a:pos x="T0" y="T1"/>
                </a:cxn>
                <a:cxn ang="T11">
                  <a:pos x="T2" y="T3"/>
                </a:cxn>
                <a:cxn ang="T12">
                  <a:pos x="T4" y="T5"/>
                </a:cxn>
                <a:cxn ang="T13">
                  <a:pos x="T6" y="T7"/>
                </a:cxn>
                <a:cxn ang="T14">
                  <a:pos x="T8" y="T9"/>
                </a:cxn>
              </a:cxnLst>
              <a:rect l="T15" t="T16" r="T17" b="T18"/>
              <a:pathLst>
                <a:path w="123" h="113">
                  <a:moveTo>
                    <a:pt x="122" y="0"/>
                  </a:moveTo>
                  <a:lnTo>
                    <a:pt x="47" y="112"/>
                  </a:lnTo>
                  <a:lnTo>
                    <a:pt x="28" y="93"/>
                  </a:lnTo>
                  <a:lnTo>
                    <a:pt x="0" y="65"/>
                  </a:lnTo>
                  <a:lnTo>
                    <a:pt x="122"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54290" name="Line 9"/>
            <p:cNvSpPr>
              <a:spLocks noChangeShapeType="1"/>
            </p:cNvSpPr>
            <p:nvPr/>
          </p:nvSpPr>
          <p:spPr bwMode="auto">
            <a:xfrm flipV="1">
              <a:off x="2102" y="1328"/>
              <a:ext cx="2065" cy="207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54277" name="Rectangle 10"/>
          <p:cNvSpPr>
            <a:spLocks noChangeArrowheads="1"/>
          </p:cNvSpPr>
          <p:nvPr/>
        </p:nvSpPr>
        <p:spPr bwMode="auto">
          <a:xfrm>
            <a:off x="6254750" y="4970463"/>
            <a:ext cx="2254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i="0">
                <a:latin typeface="Times" charset="0"/>
              </a:rPr>
              <a:t>Present Value of Expected </a:t>
            </a:r>
          </a:p>
        </p:txBody>
      </p:sp>
      <p:sp>
        <p:nvSpPr>
          <p:cNvPr id="54278" name="Rectangle 11"/>
          <p:cNvSpPr>
            <a:spLocks noChangeArrowheads="1"/>
          </p:cNvSpPr>
          <p:nvPr/>
        </p:nvSpPr>
        <p:spPr bwMode="auto">
          <a:xfrm>
            <a:off x="6254750" y="5160963"/>
            <a:ext cx="195421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i="0">
                <a:latin typeface="Times" charset="0"/>
              </a:rPr>
              <a:t>Cash Flows on Product</a:t>
            </a:r>
          </a:p>
        </p:txBody>
      </p:sp>
      <p:sp>
        <p:nvSpPr>
          <p:cNvPr id="54279" name="Line 12"/>
          <p:cNvSpPr>
            <a:spLocks noChangeShapeType="1"/>
          </p:cNvSpPr>
          <p:nvPr/>
        </p:nvSpPr>
        <p:spPr bwMode="auto">
          <a:xfrm>
            <a:off x="3336925" y="4818063"/>
            <a:ext cx="0" cy="2762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80" name="Rectangle 13"/>
          <p:cNvSpPr>
            <a:spLocks noChangeArrowheads="1"/>
          </p:cNvSpPr>
          <p:nvPr/>
        </p:nvSpPr>
        <p:spPr bwMode="auto">
          <a:xfrm>
            <a:off x="6540500" y="2109788"/>
            <a:ext cx="16208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i="0">
                <a:latin typeface="Times" charset="0"/>
              </a:rPr>
              <a:t>PV of Cash Flows </a:t>
            </a:r>
          </a:p>
        </p:txBody>
      </p:sp>
      <p:sp>
        <p:nvSpPr>
          <p:cNvPr id="54281" name="Rectangle 14"/>
          <p:cNvSpPr>
            <a:spLocks noChangeArrowheads="1"/>
          </p:cNvSpPr>
          <p:nvPr/>
        </p:nvSpPr>
        <p:spPr bwMode="auto">
          <a:xfrm>
            <a:off x="6540500" y="2300288"/>
            <a:ext cx="11382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i="0">
                <a:latin typeface="Times" charset="0"/>
              </a:rPr>
              <a:t>from Project</a:t>
            </a:r>
          </a:p>
        </p:txBody>
      </p:sp>
      <p:sp>
        <p:nvSpPr>
          <p:cNvPr id="54282" name="Rectangle 15"/>
          <p:cNvSpPr>
            <a:spLocks noChangeArrowheads="1"/>
          </p:cNvSpPr>
          <p:nvPr/>
        </p:nvSpPr>
        <p:spPr bwMode="auto">
          <a:xfrm>
            <a:off x="2392363" y="4256088"/>
            <a:ext cx="1773237"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i="0">
                <a:latin typeface="Times" charset="0"/>
              </a:rPr>
              <a:t>Initial Investment in </a:t>
            </a:r>
          </a:p>
        </p:txBody>
      </p:sp>
      <p:sp>
        <p:nvSpPr>
          <p:cNvPr id="54283" name="Rectangle 16"/>
          <p:cNvSpPr>
            <a:spLocks noChangeArrowheads="1"/>
          </p:cNvSpPr>
          <p:nvPr/>
        </p:nvSpPr>
        <p:spPr bwMode="auto">
          <a:xfrm>
            <a:off x="2392363" y="4446588"/>
            <a:ext cx="72072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i="0">
                <a:latin typeface="Times" charset="0"/>
              </a:rPr>
              <a:t>Project</a:t>
            </a:r>
          </a:p>
        </p:txBody>
      </p:sp>
      <p:sp>
        <p:nvSpPr>
          <p:cNvPr id="54284" name="Rectangle 17"/>
          <p:cNvSpPr>
            <a:spLocks noChangeArrowheads="1"/>
          </p:cNvSpPr>
          <p:nvPr/>
        </p:nvSpPr>
        <p:spPr bwMode="auto">
          <a:xfrm>
            <a:off x="1252538" y="1541463"/>
            <a:ext cx="345916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54285" name="Rectangle 18"/>
          <p:cNvSpPr>
            <a:spLocks noChangeArrowheads="1"/>
          </p:cNvSpPr>
          <p:nvPr/>
        </p:nvSpPr>
        <p:spPr bwMode="auto">
          <a:xfrm>
            <a:off x="817563" y="5543550"/>
            <a:ext cx="171450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i="0">
                <a:latin typeface="Times" charset="0"/>
              </a:rPr>
              <a:t>Project has negative</a:t>
            </a:r>
          </a:p>
          <a:p>
            <a:endParaRPr lang="en-US" sz="1500" i="0">
              <a:latin typeface="Times" charset="0"/>
            </a:endParaRPr>
          </a:p>
        </p:txBody>
      </p:sp>
      <p:sp>
        <p:nvSpPr>
          <p:cNvPr id="54286" name="Rectangle 19"/>
          <p:cNvSpPr>
            <a:spLocks noChangeArrowheads="1"/>
          </p:cNvSpPr>
          <p:nvPr/>
        </p:nvSpPr>
        <p:spPr bwMode="auto">
          <a:xfrm>
            <a:off x="817563" y="5734050"/>
            <a:ext cx="1668462"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i="0">
                <a:latin typeface="Times" charset="0"/>
              </a:rPr>
              <a:t>NPV in this section</a:t>
            </a:r>
          </a:p>
        </p:txBody>
      </p:sp>
      <p:sp>
        <p:nvSpPr>
          <p:cNvPr id="54287" name="Rectangle 20"/>
          <p:cNvSpPr>
            <a:spLocks noChangeArrowheads="1"/>
          </p:cNvSpPr>
          <p:nvPr/>
        </p:nvSpPr>
        <p:spPr bwMode="auto">
          <a:xfrm>
            <a:off x="4108450" y="5400675"/>
            <a:ext cx="173355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i="0">
                <a:latin typeface="Times" charset="0"/>
              </a:rPr>
              <a:t>Project's NPV turns </a:t>
            </a:r>
          </a:p>
          <a:p>
            <a:endParaRPr lang="en-US" sz="1500" i="0">
              <a:latin typeface="Times" charset="0"/>
            </a:endParaRPr>
          </a:p>
        </p:txBody>
      </p:sp>
      <p:sp>
        <p:nvSpPr>
          <p:cNvPr id="54288" name="Rectangle 21"/>
          <p:cNvSpPr>
            <a:spLocks noChangeArrowheads="1"/>
          </p:cNvSpPr>
          <p:nvPr/>
        </p:nvSpPr>
        <p:spPr bwMode="auto">
          <a:xfrm>
            <a:off x="4108450" y="5591175"/>
            <a:ext cx="189071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i="0">
                <a:latin typeface="Times" charset="0"/>
              </a:rPr>
              <a:t>positive in this section</a:t>
            </a:r>
          </a:p>
        </p:txBody>
      </p:sp>
    </p:spTree>
    <p:extLst>
      <p:ext uri="{BB962C8B-B14F-4D97-AF65-F5344CB8AC3E}">
        <p14:creationId xmlns:p14="http://schemas.microsoft.com/office/powerpoint/2010/main" val="601011323"/>
      </p:ext>
    </p:extLst>
  </p:cSld>
  <p:clrMapOvr>
    <a:masterClrMapping/>
  </p:clrMapOvr>
  <p:transition xmlns:p14="http://schemas.microsoft.com/office/powerpoint/2010/mai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p:txBody>
          <a:bodyPr/>
          <a:lstStyle/>
          <a:p>
            <a:r>
              <a:rPr lang="en-US">
                <a:latin typeface="Helvetica" charset="0"/>
                <a:ea typeface="ＭＳ Ｐゴシック" charset="0"/>
                <a:cs typeface="ＭＳ Ｐゴシック" charset="0"/>
              </a:rPr>
              <a:t>Example 1: Valuing product patents as options</a:t>
            </a:r>
          </a:p>
        </p:txBody>
      </p:sp>
      <p:sp>
        <p:nvSpPr>
          <p:cNvPr id="56322" name="Rectangle 3"/>
          <p:cNvSpPr>
            <a:spLocks noGrp="1" noChangeArrowheads="1"/>
          </p:cNvSpPr>
          <p:nvPr>
            <p:ph idx="1"/>
          </p:nvPr>
        </p:nvSpPr>
        <p:spPr/>
        <p:txBody>
          <a:bodyPr/>
          <a:lstStyle/>
          <a:p>
            <a:r>
              <a:rPr lang="en-US">
                <a:latin typeface="Times" charset="0"/>
                <a:ea typeface="ＭＳ Ｐゴシック" charset="0"/>
                <a:cs typeface="ＭＳ Ｐゴシック" charset="0"/>
              </a:rPr>
              <a:t>A product patent provides the firm with the right to develop the product and market it. </a:t>
            </a:r>
          </a:p>
          <a:p>
            <a:r>
              <a:rPr lang="en-US">
                <a:latin typeface="Times" charset="0"/>
                <a:ea typeface="ＭＳ Ｐゴシック" charset="0"/>
                <a:cs typeface="ＭＳ Ｐゴシック" charset="0"/>
              </a:rPr>
              <a:t>It will do so only if the present value of the expected cash flows from the product sales exceed the cost of development. </a:t>
            </a:r>
          </a:p>
          <a:p>
            <a:r>
              <a:rPr lang="en-US">
                <a:latin typeface="Times" charset="0"/>
                <a:ea typeface="ＭＳ Ｐゴシック" charset="0"/>
                <a:cs typeface="ＭＳ Ｐゴシック" charset="0"/>
              </a:rPr>
              <a:t>If this does not occur, the firm can shelve the patent and not incur any further costs. </a:t>
            </a:r>
          </a:p>
          <a:p>
            <a:r>
              <a:rPr lang="en-US">
                <a:latin typeface="Times" charset="0"/>
                <a:ea typeface="ＭＳ Ｐゴシック" charset="0"/>
                <a:cs typeface="ＭＳ Ｐゴシック" charset="0"/>
              </a:rPr>
              <a:t>If I is the present value of the costs of developing the product, and V is the present value of the expected cashflows from development, the payoffs from owning a product patent can be written as:</a:t>
            </a:r>
          </a:p>
          <a:p>
            <a:pPr>
              <a:buFont typeface="Monotype Sorts" charset="0"/>
              <a:buNone/>
            </a:pPr>
            <a:r>
              <a:rPr lang="en-US">
                <a:latin typeface="Times" charset="0"/>
                <a:ea typeface="ＭＳ Ｐゴシック" charset="0"/>
                <a:cs typeface="ＭＳ Ｐゴシック" charset="0"/>
              </a:rPr>
              <a:t>Payoff from owning a product patent 	= V - I		if V&gt; I</a:t>
            </a:r>
          </a:p>
          <a:p>
            <a:pPr>
              <a:buFont typeface="Monotype Sorts" charset="0"/>
              <a:buNone/>
            </a:pPr>
            <a:r>
              <a:rPr lang="en-US">
                <a:latin typeface="Times" charset="0"/>
                <a:ea typeface="ＭＳ Ｐゴシック" charset="0"/>
                <a:cs typeface="ＭＳ Ｐゴシック" charset="0"/>
              </a:rPr>
              <a:t>						= 0		if V ≤ I</a:t>
            </a:r>
          </a:p>
        </p:txBody>
      </p:sp>
    </p:spTree>
    <p:extLst>
      <p:ext uri="{BB962C8B-B14F-4D97-AF65-F5344CB8AC3E}">
        <p14:creationId xmlns:p14="http://schemas.microsoft.com/office/powerpoint/2010/main" val="2386373154"/>
      </p:ext>
    </p:extLst>
  </p:cSld>
  <p:clrMapOvr>
    <a:masterClrMapping/>
  </p:clrMapOvr>
  <p:transition xmlns:p14="http://schemas.microsoft.com/office/powerpoint/2010/mai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p:txBody>
          <a:bodyPr/>
          <a:lstStyle/>
          <a:p>
            <a:r>
              <a:rPr lang="en-US">
                <a:latin typeface="Helvetica" charset="0"/>
                <a:ea typeface="ＭＳ Ｐゴシック" charset="0"/>
                <a:cs typeface="ＭＳ Ｐゴシック" charset="0"/>
              </a:rPr>
              <a:t>Payoff on Product Option</a:t>
            </a:r>
          </a:p>
        </p:txBody>
      </p:sp>
      <p:grpSp>
        <p:nvGrpSpPr>
          <p:cNvPr id="58370" name="Group 3"/>
          <p:cNvGrpSpPr>
            <a:grpSpLocks/>
          </p:cNvGrpSpPr>
          <p:nvPr/>
        </p:nvGrpSpPr>
        <p:grpSpPr bwMode="auto">
          <a:xfrm>
            <a:off x="1181100" y="5141913"/>
            <a:ext cx="6759575" cy="100012"/>
            <a:chOff x="744" y="3239"/>
            <a:chExt cx="4258" cy="63"/>
          </a:xfrm>
        </p:grpSpPr>
        <p:sp>
          <p:nvSpPr>
            <p:cNvPr id="58379" name="Freeform 4"/>
            <p:cNvSpPr>
              <a:spLocks/>
            </p:cNvSpPr>
            <p:nvPr/>
          </p:nvSpPr>
          <p:spPr bwMode="auto">
            <a:xfrm>
              <a:off x="4857" y="3239"/>
              <a:ext cx="145" cy="63"/>
            </a:xfrm>
            <a:custGeom>
              <a:avLst/>
              <a:gdLst>
                <a:gd name="T0" fmla="*/ 144 w 145"/>
                <a:gd name="T1" fmla="*/ 35 h 63"/>
                <a:gd name="T2" fmla="*/ 0 w 145"/>
                <a:gd name="T3" fmla="*/ 62 h 63"/>
                <a:gd name="T4" fmla="*/ 0 w 145"/>
                <a:gd name="T5" fmla="*/ 35 h 63"/>
                <a:gd name="T6" fmla="*/ 0 w 145"/>
                <a:gd name="T7" fmla="*/ 0 h 63"/>
                <a:gd name="T8" fmla="*/ 144 w 145"/>
                <a:gd name="T9" fmla="*/ 35 h 63"/>
                <a:gd name="T10" fmla="*/ 0 60000 65536"/>
                <a:gd name="T11" fmla="*/ 0 60000 65536"/>
                <a:gd name="T12" fmla="*/ 0 60000 65536"/>
                <a:gd name="T13" fmla="*/ 0 60000 65536"/>
                <a:gd name="T14" fmla="*/ 0 60000 65536"/>
                <a:gd name="T15" fmla="*/ 0 w 145"/>
                <a:gd name="T16" fmla="*/ 0 h 63"/>
                <a:gd name="T17" fmla="*/ 145 w 145"/>
                <a:gd name="T18" fmla="*/ 63 h 63"/>
              </a:gdLst>
              <a:ahLst/>
              <a:cxnLst>
                <a:cxn ang="T10">
                  <a:pos x="T0" y="T1"/>
                </a:cxn>
                <a:cxn ang="T11">
                  <a:pos x="T2" y="T3"/>
                </a:cxn>
                <a:cxn ang="T12">
                  <a:pos x="T4" y="T5"/>
                </a:cxn>
                <a:cxn ang="T13">
                  <a:pos x="T6" y="T7"/>
                </a:cxn>
                <a:cxn ang="T14">
                  <a:pos x="T8" y="T9"/>
                </a:cxn>
              </a:cxnLst>
              <a:rect l="T15" t="T16" r="T17" b="T18"/>
              <a:pathLst>
                <a:path w="145" h="63">
                  <a:moveTo>
                    <a:pt x="144" y="35"/>
                  </a:moveTo>
                  <a:lnTo>
                    <a:pt x="0" y="62"/>
                  </a:lnTo>
                  <a:lnTo>
                    <a:pt x="0" y="35"/>
                  </a:lnTo>
                  <a:lnTo>
                    <a:pt x="0" y="0"/>
                  </a:lnTo>
                  <a:lnTo>
                    <a:pt x="144" y="35"/>
                  </a:lnTo>
                </a:path>
              </a:pathLst>
            </a:custGeom>
            <a:solidFill>
              <a:schemeClr val="accent1"/>
            </a:solidFill>
            <a:ln w="127000" cap="rnd">
              <a:solidFill>
                <a:schemeClr val="tx1"/>
              </a:solidFill>
              <a:round/>
              <a:headEnd/>
              <a:tailEnd/>
            </a:ln>
          </p:spPr>
          <p:txBody>
            <a:bodyPr/>
            <a:lstStyle/>
            <a:p>
              <a:endParaRPr lang="en-US"/>
            </a:p>
          </p:txBody>
        </p:sp>
        <p:sp>
          <p:nvSpPr>
            <p:cNvPr id="58380" name="Line 5"/>
            <p:cNvSpPr>
              <a:spLocks noChangeShapeType="1"/>
            </p:cNvSpPr>
            <p:nvPr/>
          </p:nvSpPr>
          <p:spPr bwMode="auto">
            <a:xfrm>
              <a:off x="744" y="3283"/>
              <a:ext cx="4111"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58371" name="Line 6"/>
          <p:cNvSpPr>
            <a:spLocks noChangeShapeType="1"/>
          </p:cNvSpPr>
          <p:nvPr/>
        </p:nvSpPr>
        <p:spPr bwMode="auto">
          <a:xfrm>
            <a:off x="1181100" y="5645150"/>
            <a:ext cx="25860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58372" name="Group 7"/>
          <p:cNvGrpSpPr>
            <a:grpSpLocks/>
          </p:cNvGrpSpPr>
          <p:nvPr/>
        </p:nvGrpSpPr>
        <p:grpSpPr bwMode="auto">
          <a:xfrm>
            <a:off x="3776663" y="2178050"/>
            <a:ext cx="3443287" cy="3476625"/>
            <a:chOff x="2379" y="1372"/>
            <a:chExt cx="2169" cy="2190"/>
          </a:xfrm>
        </p:grpSpPr>
        <p:sp>
          <p:nvSpPr>
            <p:cNvPr id="58377" name="Freeform 8"/>
            <p:cNvSpPr>
              <a:spLocks/>
            </p:cNvSpPr>
            <p:nvPr/>
          </p:nvSpPr>
          <p:spPr bwMode="auto">
            <a:xfrm>
              <a:off x="4423" y="1372"/>
              <a:ext cx="125" cy="114"/>
            </a:xfrm>
            <a:custGeom>
              <a:avLst/>
              <a:gdLst>
                <a:gd name="T0" fmla="*/ 124 w 125"/>
                <a:gd name="T1" fmla="*/ 0 h 114"/>
                <a:gd name="T2" fmla="*/ 48 w 125"/>
                <a:gd name="T3" fmla="*/ 113 h 114"/>
                <a:gd name="T4" fmla="*/ 29 w 125"/>
                <a:gd name="T5" fmla="*/ 85 h 114"/>
                <a:gd name="T6" fmla="*/ 0 w 125"/>
                <a:gd name="T7" fmla="*/ 66 h 114"/>
                <a:gd name="T8" fmla="*/ 124 w 125"/>
                <a:gd name="T9" fmla="*/ 0 h 114"/>
                <a:gd name="T10" fmla="*/ 0 60000 65536"/>
                <a:gd name="T11" fmla="*/ 0 60000 65536"/>
                <a:gd name="T12" fmla="*/ 0 60000 65536"/>
                <a:gd name="T13" fmla="*/ 0 60000 65536"/>
                <a:gd name="T14" fmla="*/ 0 60000 65536"/>
                <a:gd name="T15" fmla="*/ 0 w 125"/>
                <a:gd name="T16" fmla="*/ 0 h 114"/>
                <a:gd name="T17" fmla="*/ 125 w 125"/>
                <a:gd name="T18" fmla="*/ 114 h 114"/>
              </a:gdLst>
              <a:ahLst/>
              <a:cxnLst>
                <a:cxn ang="T10">
                  <a:pos x="T0" y="T1"/>
                </a:cxn>
                <a:cxn ang="T11">
                  <a:pos x="T2" y="T3"/>
                </a:cxn>
                <a:cxn ang="T12">
                  <a:pos x="T4" y="T5"/>
                </a:cxn>
                <a:cxn ang="T13">
                  <a:pos x="T6" y="T7"/>
                </a:cxn>
                <a:cxn ang="T14">
                  <a:pos x="T8" y="T9"/>
                </a:cxn>
              </a:cxnLst>
              <a:rect l="T15" t="T16" r="T17" b="T18"/>
              <a:pathLst>
                <a:path w="125" h="114">
                  <a:moveTo>
                    <a:pt x="124" y="0"/>
                  </a:moveTo>
                  <a:lnTo>
                    <a:pt x="48" y="113"/>
                  </a:lnTo>
                  <a:lnTo>
                    <a:pt x="29" y="85"/>
                  </a:lnTo>
                  <a:lnTo>
                    <a:pt x="0" y="66"/>
                  </a:lnTo>
                  <a:lnTo>
                    <a:pt x="124" y="0"/>
                  </a:lnTo>
                </a:path>
              </a:pathLst>
            </a:custGeom>
            <a:solidFill>
              <a:schemeClr val="accent1"/>
            </a:solidFill>
            <a:ln w="127000" cap="rnd">
              <a:solidFill>
                <a:schemeClr val="tx1"/>
              </a:solidFill>
              <a:round/>
              <a:headEnd/>
              <a:tailEnd/>
            </a:ln>
          </p:spPr>
          <p:txBody>
            <a:bodyPr/>
            <a:lstStyle/>
            <a:p>
              <a:endParaRPr lang="en-US"/>
            </a:p>
          </p:txBody>
        </p:sp>
        <p:sp>
          <p:nvSpPr>
            <p:cNvPr id="58378" name="Line 9"/>
            <p:cNvSpPr>
              <a:spLocks noChangeShapeType="1"/>
            </p:cNvSpPr>
            <p:nvPr/>
          </p:nvSpPr>
          <p:spPr bwMode="auto">
            <a:xfrm flipV="1">
              <a:off x="2379" y="1463"/>
              <a:ext cx="2081" cy="209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58373" name="Rectangle 10"/>
          <p:cNvSpPr>
            <a:spLocks noChangeArrowheads="1"/>
          </p:cNvSpPr>
          <p:nvPr/>
        </p:nvSpPr>
        <p:spPr bwMode="auto">
          <a:xfrm>
            <a:off x="6723063" y="5422900"/>
            <a:ext cx="1812925" cy="558800"/>
          </a:xfrm>
          <a:prstGeom prst="rect">
            <a:avLst/>
          </a:prstGeom>
          <a:solidFill>
            <a:schemeClr val="accent1"/>
          </a:solidFill>
          <a:ln w="12700">
            <a:solidFill>
              <a:schemeClr val="tx1"/>
            </a:solidFill>
            <a:miter lim="800000"/>
            <a:headEnd/>
            <a:tailEnd/>
          </a:ln>
        </p:spPr>
        <p:txBody>
          <a:bodyPr wrap="none" lIns="90487" tIns="44450" rIns="90487" bIns="44450">
            <a:spAutoFit/>
          </a:bodyPr>
          <a:lstStyle/>
          <a:p>
            <a:r>
              <a:rPr lang="en-US" sz="1500" i="0">
                <a:solidFill>
                  <a:srgbClr val="000000"/>
                </a:solidFill>
                <a:latin typeface="Times" charset="0"/>
              </a:rPr>
              <a:t>Present Value of</a:t>
            </a:r>
          </a:p>
          <a:p>
            <a:r>
              <a:rPr lang="en-US" sz="1500" i="0">
                <a:solidFill>
                  <a:srgbClr val="000000"/>
                </a:solidFill>
                <a:latin typeface="Times" charset="0"/>
              </a:rPr>
              <a:t>cashflows on product</a:t>
            </a:r>
          </a:p>
        </p:txBody>
      </p:sp>
      <p:sp>
        <p:nvSpPr>
          <p:cNvPr id="58374" name="Line 11"/>
          <p:cNvSpPr>
            <a:spLocks noChangeShapeType="1"/>
          </p:cNvSpPr>
          <p:nvPr/>
        </p:nvSpPr>
        <p:spPr bwMode="auto">
          <a:xfrm>
            <a:off x="3776663" y="5067300"/>
            <a:ext cx="0" cy="279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75" name="Rectangle 12"/>
          <p:cNvSpPr>
            <a:spLocks noChangeArrowheads="1"/>
          </p:cNvSpPr>
          <p:nvPr/>
        </p:nvSpPr>
        <p:spPr bwMode="auto">
          <a:xfrm>
            <a:off x="7011988" y="2346325"/>
            <a:ext cx="1220787" cy="558800"/>
          </a:xfrm>
          <a:prstGeom prst="rect">
            <a:avLst/>
          </a:prstGeom>
          <a:solidFill>
            <a:schemeClr val="accent1"/>
          </a:solidFill>
          <a:ln w="12700">
            <a:solidFill>
              <a:schemeClr val="tx1"/>
            </a:solidFill>
            <a:miter lim="800000"/>
            <a:headEnd/>
            <a:tailEnd/>
          </a:ln>
        </p:spPr>
        <p:txBody>
          <a:bodyPr wrap="none" lIns="90487" tIns="44450" rIns="90487" bIns="44450">
            <a:spAutoFit/>
          </a:bodyPr>
          <a:lstStyle/>
          <a:p>
            <a:r>
              <a:rPr lang="en-US" sz="1500" i="0">
                <a:solidFill>
                  <a:srgbClr val="000000"/>
                </a:solidFill>
                <a:latin typeface="Times" charset="0"/>
              </a:rPr>
              <a:t>Net Payoff to</a:t>
            </a:r>
          </a:p>
          <a:p>
            <a:r>
              <a:rPr lang="en-US" sz="1500" i="0">
                <a:solidFill>
                  <a:srgbClr val="000000"/>
                </a:solidFill>
                <a:latin typeface="Times" charset="0"/>
              </a:rPr>
              <a:t>introduction </a:t>
            </a:r>
          </a:p>
        </p:txBody>
      </p:sp>
      <p:sp>
        <p:nvSpPr>
          <p:cNvPr id="58376" name="Rectangle 13"/>
          <p:cNvSpPr>
            <a:spLocks noChangeArrowheads="1"/>
          </p:cNvSpPr>
          <p:nvPr/>
        </p:nvSpPr>
        <p:spPr bwMode="auto">
          <a:xfrm>
            <a:off x="2830513" y="4510088"/>
            <a:ext cx="1427162" cy="558800"/>
          </a:xfrm>
          <a:prstGeom prst="rect">
            <a:avLst/>
          </a:prstGeom>
          <a:solidFill>
            <a:schemeClr val="accent1"/>
          </a:solidFill>
          <a:ln w="12700">
            <a:solidFill>
              <a:schemeClr val="tx1"/>
            </a:solidFill>
            <a:miter lim="800000"/>
            <a:headEnd/>
            <a:tailEnd/>
          </a:ln>
        </p:spPr>
        <p:txBody>
          <a:bodyPr wrap="none" lIns="90487" tIns="44450" rIns="90487" bIns="44450">
            <a:spAutoFit/>
          </a:bodyPr>
          <a:lstStyle/>
          <a:p>
            <a:r>
              <a:rPr lang="en-US" sz="1500" i="0">
                <a:solidFill>
                  <a:srgbClr val="000000"/>
                </a:solidFill>
                <a:latin typeface="Times" charset="0"/>
              </a:rPr>
              <a:t>Cost of product </a:t>
            </a:r>
          </a:p>
          <a:p>
            <a:r>
              <a:rPr lang="en-US" sz="1500" i="0">
                <a:solidFill>
                  <a:srgbClr val="000000"/>
                </a:solidFill>
                <a:latin typeface="Times" charset="0"/>
              </a:rPr>
              <a:t>introduction</a:t>
            </a:r>
          </a:p>
        </p:txBody>
      </p:sp>
    </p:spTree>
    <p:extLst>
      <p:ext uri="{BB962C8B-B14F-4D97-AF65-F5344CB8AC3E}">
        <p14:creationId xmlns:p14="http://schemas.microsoft.com/office/powerpoint/2010/main" val="4146535655"/>
      </p:ext>
    </p:extLst>
  </p:cSld>
  <p:clrMapOvr>
    <a:masterClrMapping/>
  </p:clrMapOvr>
  <p:transition xmlns:p14="http://schemas.microsoft.com/office/powerpoint/2010/mai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p:txBody>
          <a:bodyPr/>
          <a:lstStyle/>
          <a:p>
            <a:r>
              <a:rPr lang="en-US">
                <a:latin typeface="Helvetica" charset="0"/>
                <a:ea typeface="ＭＳ Ｐゴシック" charset="0"/>
                <a:cs typeface="ＭＳ Ｐゴシック" charset="0"/>
              </a:rPr>
              <a:t>Obtaining Inputs for Patent Valuation</a:t>
            </a:r>
          </a:p>
        </p:txBody>
      </p:sp>
      <p:graphicFrame>
        <p:nvGraphicFramePr>
          <p:cNvPr id="60418" name="Object 2"/>
          <p:cNvGraphicFramePr>
            <a:graphicFrameLocks noGrp="1"/>
          </p:cNvGraphicFramePr>
          <p:nvPr>
            <p:ph type="tbl" idx="1"/>
          </p:nvPr>
        </p:nvGraphicFramePr>
        <p:xfrm>
          <a:off x="901700" y="1933575"/>
          <a:ext cx="8221663" cy="3967163"/>
        </p:xfrm>
        <a:graphic>
          <a:graphicData uri="http://schemas.openxmlformats.org/presentationml/2006/ole">
            <mc:AlternateContent xmlns:mc="http://schemas.openxmlformats.org/markup-compatibility/2006">
              <mc:Choice xmlns:v="urn:schemas-microsoft-com:vml" Requires="v">
                <p:oleObj spid="_x0000_s9222" name="Document" r:id="rId5" imgW="8369300" imgH="4038600" progId="Word.Document.8">
                  <p:embed/>
                </p:oleObj>
              </mc:Choice>
              <mc:Fallback>
                <p:oleObj name="Document" r:id="rId5" imgW="8369300" imgH="4038600" progId="Word.Document.8">
                  <p:embed/>
                  <p:pic>
                    <p:nvPicPr>
                      <p:cNvPr id="0" name=""/>
                      <p:cNvPicPr>
                        <a:picLocks noGrp="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1700" y="1933575"/>
                        <a:ext cx="8221663" cy="39671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106441126"/>
      </p:ext>
    </p:extLst>
  </p:cSld>
  <p:clrMapOvr>
    <a:masterClrMapping/>
  </p:clrMapOvr>
  <p:transition xmlns:p14="http://schemas.microsoft.com/office/powerpoint/2010/mai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p:txBody>
          <a:bodyPr/>
          <a:lstStyle/>
          <a:p>
            <a:r>
              <a:rPr lang="en-US">
                <a:latin typeface="Helvetica" charset="0"/>
                <a:ea typeface="ＭＳ Ｐゴシック" charset="0"/>
                <a:cs typeface="ＭＳ Ｐゴシック" charset="0"/>
              </a:rPr>
              <a:t>Valuing a Product Patent: Avonex</a:t>
            </a:r>
          </a:p>
        </p:txBody>
      </p:sp>
      <p:sp>
        <p:nvSpPr>
          <p:cNvPr id="62466" name="Rectangle 3"/>
          <p:cNvSpPr>
            <a:spLocks noGrp="1" noChangeArrowheads="1"/>
          </p:cNvSpPr>
          <p:nvPr>
            <p:ph idx="1"/>
          </p:nvPr>
        </p:nvSpPr>
        <p:spPr/>
        <p:txBody>
          <a:bodyPr/>
          <a:lstStyle/>
          <a:p>
            <a:r>
              <a:rPr lang="en-US">
                <a:latin typeface="Times" charset="0"/>
                <a:ea typeface="ＭＳ Ｐゴシック" charset="0"/>
                <a:cs typeface="ＭＳ Ｐゴシック" charset="0"/>
              </a:rPr>
              <a:t>Biogen, a bio-technology firm, has a patent on Avonex, a drug to treat multiple sclerosis, for the next 17 years, and it plans to produce and sell the drug by itself. The key inputs on the drug are as follows:</a:t>
            </a:r>
          </a:p>
          <a:p>
            <a:pPr lvl="1">
              <a:buFontTx/>
              <a:buNone/>
            </a:pPr>
            <a:r>
              <a:rPr lang="en-US">
                <a:latin typeface="Times" charset="0"/>
                <a:ea typeface="ＭＳ Ｐゴシック" charset="0"/>
              </a:rPr>
              <a:t>PV of Cash Flows from Introducing the Drug Now = S = $ 3.422 billion </a:t>
            </a:r>
          </a:p>
          <a:p>
            <a:pPr lvl="1">
              <a:buFontTx/>
              <a:buNone/>
            </a:pPr>
            <a:r>
              <a:rPr lang="en-US">
                <a:latin typeface="Times" charset="0"/>
                <a:ea typeface="ＭＳ Ｐゴシック" charset="0"/>
              </a:rPr>
              <a:t>PV of Cost of Developing Drug for Commercial Use = K = $ 2.875 billion</a:t>
            </a:r>
          </a:p>
          <a:p>
            <a:pPr lvl="1">
              <a:buFontTx/>
              <a:buNone/>
            </a:pPr>
            <a:r>
              <a:rPr lang="en-US">
                <a:latin typeface="Times" charset="0"/>
                <a:ea typeface="ＭＳ Ｐゴシック" charset="0"/>
              </a:rPr>
              <a:t>Patent Life = t = 17 years     Riskless Rate = r = 6.7% (17-year T.Bond rate)</a:t>
            </a:r>
          </a:p>
          <a:p>
            <a:pPr lvl="1">
              <a:buFontTx/>
              <a:buNone/>
            </a:pPr>
            <a:r>
              <a:rPr lang="en-US">
                <a:latin typeface="Times" charset="0"/>
                <a:ea typeface="ＭＳ Ｐゴシック" charset="0"/>
              </a:rPr>
              <a:t>Variance in Expected Present Values =</a:t>
            </a:r>
            <a:r>
              <a:rPr lang="en-US">
                <a:latin typeface="Symbol" charset="0"/>
                <a:ea typeface="ＭＳ Ｐゴシック" charset="0"/>
              </a:rPr>
              <a:t>s</a:t>
            </a:r>
            <a:r>
              <a:rPr lang="en-US" baseline="30000">
                <a:latin typeface="Times" charset="0"/>
                <a:ea typeface="ＭＳ Ｐゴシック" charset="0"/>
              </a:rPr>
              <a:t>2</a:t>
            </a:r>
            <a:r>
              <a:rPr lang="en-US">
                <a:latin typeface="Times" charset="0"/>
                <a:ea typeface="ＭＳ Ｐゴシック" charset="0"/>
              </a:rPr>
              <a:t> = 0.224 (Industry average firm variance for bio-tech firms)</a:t>
            </a:r>
          </a:p>
          <a:p>
            <a:pPr lvl="1">
              <a:buFontTx/>
              <a:buNone/>
            </a:pPr>
            <a:r>
              <a:rPr lang="en-US">
                <a:latin typeface="Times" charset="0"/>
                <a:ea typeface="ＭＳ Ｐゴシック" charset="0"/>
              </a:rPr>
              <a:t>Expected Cost of Delay = y = 1/17 = 5.89%</a:t>
            </a:r>
          </a:p>
          <a:p>
            <a:pPr lvl="1">
              <a:buFontTx/>
              <a:buNone/>
            </a:pPr>
            <a:r>
              <a:rPr lang="en-US">
                <a:latin typeface="Times" charset="0"/>
                <a:ea typeface="ＭＳ Ｐゴシック" charset="0"/>
              </a:rPr>
              <a:t>d1 = 1.1362	N(d1) = 0.8720</a:t>
            </a:r>
          </a:p>
          <a:p>
            <a:pPr lvl="1">
              <a:buFontTx/>
              <a:buNone/>
            </a:pPr>
            <a:r>
              <a:rPr lang="en-US">
                <a:latin typeface="Times" charset="0"/>
                <a:ea typeface="ＭＳ Ｐゴシック" charset="0"/>
              </a:rPr>
              <a:t>d2 = -0.8512	N(d2) = 0.2076</a:t>
            </a:r>
          </a:p>
          <a:p>
            <a:pPr>
              <a:buFont typeface="Monotype Sorts" charset="0"/>
              <a:buNone/>
            </a:pPr>
            <a:r>
              <a:rPr lang="en-US">
                <a:latin typeface="Times" charset="0"/>
                <a:ea typeface="ＭＳ Ｐゴシック" charset="0"/>
                <a:cs typeface="ＭＳ Ｐゴシック" charset="0"/>
              </a:rPr>
              <a:t>Call Value= 3,422 exp</a:t>
            </a:r>
            <a:r>
              <a:rPr lang="en-US" baseline="30000">
                <a:latin typeface="Times" charset="0"/>
                <a:ea typeface="ＭＳ Ｐゴシック" charset="0"/>
                <a:cs typeface="ＭＳ Ｐゴシック" charset="0"/>
              </a:rPr>
              <a:t>(-0.0589)(17)</a:t>
            </a:r>
            <a:r>
              <a:rPr lang="en-US">
                <a:latin typeface="Times" charset="0"/>
                <a:ea typeface="ＭＳ Ｐゴシック" charset="0"/>
                <a:cs typeface="ＭＳ Ｐゴシック" charset="0"/>
              </a:rPr>
              <a:t> (0.8720) - 2,875 (exp</a:t>
            </a:r>
            <a:r>
              <a:rPr lang="en-US" baseline="30000">
                <a:latin typeface="Times" charset="0"/>
                <a:ea typeface="ＭＳ Ｐゴシック" charset="0"/>
                <a:cs typeface="ＭＳ Ｐゴシック" charset="0"/>
              </a:rPr>
              <a:t>(-0.067)(17)</a:t>
            </a:r>
            <a:r>
              <a:rPr lang="en-US">
                <a:latin typeface="Times" charset="0"/>
                <a:ea typeface="ＭＳ Ｐゴシック" charset="0"/>
                <a:cs typeface="ＭＳ Ｐゴシック" charset="0"/>
              </a:rPr>
              <a:t> (0.2076)= $ 907  million</a:t>
            </a:r>
          </a:p>
        </p:txBody>
      </p:sp>
    </p:spTree>
    <p:extLst>
      <p:ext uri="{BB962C8B-B14F-4D97-AF65-F5344CB8AC3E}">
        <p14:creationId xmlns:p14="http://schemas.microsoft.com/office/powerpoint/2010/main" val="1400025920"/>
      </p:ext>
    </p:extLst>
  </p:cSld>
  <p:clrMapOvr>
    <a:masterClrMapping/>
  </p:clrMapOvr>
  <p:transition xmlns:p14="http://schemas.microsoft.com/office/powerpoint/2010/mai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title"/>
          </p:nvPr>
        </p:nvSpPr>
        <p:spPr/>
        <p:txBody>
          <a:bodyPr/>
          <a:lstStyle/>
          <a:p>
            <a:r>
              <a:rPr lang="en-US">
                <a:latin typeface="Helvetica" charset="0"/>
                <a:ea typeface="ＭＳ Ｐゴシック" charset="0"/>
                <a:cs typeface="ＭＳ Ｐゴシック" charset="0"/>
              </a:rPr>
              <a:t>Example 2:  Valuing Natural Resource Options</a:t>
            </a:r>
          </a:p>
        </p:txBody>
      </p:sp>
      <p:sp>
        <p:nvSpPr>
          <p:cNvPr id="78850" name="Rectangle 3"/>
          <p:cNvSpPr>
            <a:spLocks noGrp="1" noChangeArrowheads="1"/>
          </p:cNvSpPr>
          <p:nvPr>
            <p:ph idx="1"/>
          </p:nvPr>
        </p:nvSpPr>
        <p:spPr/>
        <p:txBody>
          <a:bodyPr/>
          <a:lstStyle/>
          <a:p>
            <a:pPr>
              <a:lnSpc>
                <a:spcPct val="90000"/>
              </a:lnSpc>
            </a:pPr>
            <a:r>
              <a:rPr lang="en-US">
                <a:latin typeface="Times" charset="0"/>
                <a:ea typeface="ＭＳ Ｐゴシック" charset="0"/>
                <a:cs typeface="ＭＳ Ｐゴシック" charset="0"/>
              </a:rPr>
              <a:t>In a natural resource investment, the underlying asset is the resource and the value of the asset is based upon two variables - the quantity of the resource that is available in the investment and the price of the resource. </a:t>
            </a:r>
          </a:p>
          <a:p>
            <a:pPr>
              <a:lnSpc>
                <a:spcPct val="90000"/>
              </a:lnSpc>
            </a:pPr>
            <a:r>
              <a:rPr lang="en-US">
                <a:latin typeface="Times" charset="0"/>
                <a:ea typeface="ＭＳ Ｐゴシック" charset="0"/>
                <a:cs typeface="ＭＳ Ｐゴシック" charset="0"/>
              </a:rPr>
              <a:t>In most such investments, there is a cost associated with developing the resource, and the difference between the value of the asset extracted and the cost of the development is the profit to the owner of the resource. </a:t>
            </a:r>
          </a:p>
          <a:p>
            <a:pPr>
              <a:lnSpc>
                <a:spcPct val="90000"/>
              </a:lnSpc>
            </a:pPr>
            <a:r>
              <a:rPr lang="en-US">
                <a:latin typeface="Times" charset="0"/>
                <a:ea typeface="ＭＳ Ｐゴシック" charset="0"/>
                <a:cs typeface="ＭＳ Ｐゴシック" charset="0"/>
              </a:rPr>
              <a:t>Defining the cost of development as X, and the estimated value of the resource as V, the potential payoffs on a natural resource option can be written as follows:</a:t>
            </a:r>
          </a:p>
          <a:p>
            <a:pPr lvl="1">
              <a:lnSpc>
                <a:spcPct val="90000"/>
              </a:lnSpc>
              <a:buFontTx/>
              <a:buNone/>
            </a:pPr>
            <a:r>
              <a:rPr lang="en-US">
                <a:latin typeface="Times" charset="0"/>
                <a:ea typeface="ＭＳ Ｐゴシック" charset="0"/>
              </a:rPr>
              <a:t>	Payoff on natural resource investment 	= V - X	if V &gt; X</a:t>
            </a:r>
          </a:p>
          <a:p>
            <a:pPr lvl="1">
              <a:lnSpc>
                <a:spcPct val="90000"/>
              </a:lnSpc>
              <a:buFontTx/>
              <a:buNone/>
            </a:pPr>
            <a:r>
              <a:rPr lang="en-US">
                <a:latin typeface="Times" charset="0"/>
                <a:ea typeface="ＭＳ Ｐゴシック" charset="0"/>
              </a:rPr>
              <a:t>						= 0	if V≤ X</a:t>
            </a:r>
          </a:p>
        </p:txBody>
      </p:sp>
    </p:spTree>
    <p:extLst>
      <p:ext uri="{BB962C8B-B14F-4D97-AF65-F5344CB8AC3E}">
        <p14:creationId xmlns:p14="http://schemas.microsoft.com/office/powerpoint/2010/main" val="1556151210"/>
      </p:ext>
    </p:extLst>
  </p:cSld>
  <p:clrMapOvr>
    <a:masterClrMapping/>
  </p:clrMapOvr>
  <p:transition xmlns:p14="http://schemas.microsoft.com/office/powerpoint/2010/mai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ChangeArrowheads="1"/>
          </p:cNvSpPr>
          <p:nvPr>
            <p:ph type="title"/>
          </p:nvPr>
        </p:nvSpPr>
        <p:spPr/>
        <p:txBody>
          <a:bodyPr/>
          <a:lstStyle/>
          <a:p>
            <a:r>
              <a:rPr lang="en-US">
                <a:latin typeface="Helvetica" charset="0"/>
                <a:ea typeface="ＭＳ Ｐゴシック" charset="0"/>
                <a:cs typeface="ＭＳ Ｐゴシック" charset="0"/>
              </a:rPr>
              <a:t>Payoff Diagram on Natural Resource Firms</a:t>
            </a:r>
          </a:p>
        </p:txBody>
      </p:sp>
      <p:grpSp>
        <p:nvGrpSpPr>
          <p:cNvPr id="80898" name="Group 3"/>
          <p:cNvGrpSpPr>
            <a:grpSpLocks/>
          </p:cNvGrpSpPr>
          <p:nvPr/>
        </p:nvGrpSpPr>
        <p:grpSpPr bwMode="auto">
          <a:xfrm>
            <a:off x="1181100" y="5141913"/>
            <a:ext cx="6759575" cy="100012"/>
            <a:chOff x="744" y="3239"/>
            <a:chExt cx="4258" cy="63"/>
          </a:xfrm>
        </p:grpSpPr>
        <p:sp>
          <p:nvSpPr>
            <p:cNvPr id="80907" name="Freeform 4"/>
            <p:cNvSpPr>
              <a:spLocks/>
            </p:cNvSpPr>
            <p:nvPr/>
          </p:nvSpPr>
          <p:spPr bwMode="auto">
            <a:xfrm>
              <a:off x="4857" y="3239"/>
              <a:ext cx="145" cy="63"/>
            </a:xfrm>
            <a:custGeom>
              <a:avLst/>
              <a:gdLst>
                <a:gd name="T0" fmla="*/ 144 w 145"/>
                <a:gd name="T1" fmla="*/ 35 h 63"/>
                <a:gd name="T2" fmla="*/ 0 w 145"/>
                <a:gd name="T3" fmla="*/ 62 h 63"/>
                <a:gd name="T4" fmla="*/ 0 w 145"/>
                <a:gd name="T5" fmla="*/ 35 h 63"/>
                <a:gd name="T6" fmla="*/ 0 w 145"/>
                <a:gd name="T7" fmla="*/ 0 h 63"/>
                <a:gd name="T8" fmla="*/ 144 w 145"/>
                <a:gd name="T9" fmla="*/ 35 h 63"/>
                <a:gd name="T10" fmla="*/ 0 60000 65536"/>
                <a:gd name="T11" fmla="*/ 0 60000 65536"/>
                <a:gd name="T12" fmla="*/ 0 60000 65536"/>
                <a:gd name="T13" fmla="*/ 0 60000 65536"/>
                <a:gd name="T14" fmla="*/ 0 60000 65536"/>
                <a:gd name="T15" fmla="*/ 0 w 145"/>
                <a:gd name="T16" fmla="*/ 0 h 63"/>
                <a:gd name="T17" fmla="*/ 145 w 145"/>
                <a:gd name="T18" fmla="*/ 63 h 63"/>
              </a:gdLst>
              <a:ahLst/>
              <a:cxnLst>
                <a:cxn ang="T10">
                  <a:pos x="T0" y="T1"/>
                </a:cxn>
                <a:cxn ang="T11">
                  <a:pos x="T2" y="T3"/>
                </a:cxn>
                <a:cxn ang="T12">
                  <a:pos x="T4" y="T5"/>
                </a:cxn>
                <a:cxn ang="T13">
                  <a:pos x="T6" y="T7"/>
                </a:cxn>
                <a:cxn ang="T14">
                  <a:pos x="T8" y="T9"/>
                </a:cxn>
              </a:cxnLst>
              <a:rect l="T15" t="T16" r="T17" b="T18"/>
              <a:pathLst>
                <a:path w="145" h="63">
                  <a:moveTo>
                    <a:pt x="144" y="35"/>
                  </a:moveTo>
                  <a:lnTo>
                    <a:pt x="0" y="62"/>
                  </a:lnTo>
                  <a:lnTo>
                    <a:pt x="0" y="35"/>
                  </a:lnTo>
                  <a:lnTo>
                    <a:pt x="0" y="0"/>
                  </a:lnTo>
                  <a:lnTo>
                    <a:pt x="144" y="35"/>
                  </a:lnTo>
                </a:path>
              </a:pathLst>
            </a:custGeom>
            <a:solidFill>
              <a:srgbClr val="000000"/>
            </a:solidFill>
            <a:ln w="127000" cap="rnd">
              <a:solidFill>
                <a:schemeClr val="tx1"/>
              </a:solidFill>
              <a:round/>
              <a:headEnd/>
              <a:tailEnd/>
            </a:ln>
          </p:spPr>
          <p:txBody>
            <a:bodyPr/>
            <a:lstStyle/>
            <a:p>
              <a:endParaRPr lang="en-US"/>
            </a:p>
          </p:txBody>
        </p:sp>
        <p:sp>
          <p:nvSpPr>
            <p:cNvPr id="80908" name="Line 5"/>
            <p:cNvSpPr>
              <a:spLocks noChangeShapeType="1"/>
            </p:cNvSpPr>
            <p:nvPr/>
          </p:nvSpPr>
          <p:spPr bwMode="auto">
            <a:xfrm>
              <a:off x="744" y="3283"/>
              <a:ext cx="4111"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80899" name="Line 6"/>
          <p:cNvSpPr>
            <a:spLocks noChangeShapeType="1"/>
          </p:cNvSpPr>
          <p:nvPr/>
        </p:nvSpPr>
        <p:spPr bwMode="auto">
          <a:xfrm>
            <a:off x="1181100" y="5645150"/>
            <a:ext cx="25860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80900" name="Group 7"/>
          <p:cNvGrpSpPr>
            <a:grpSpLocks/>
          </p:cNvGrpSpPr>
          <p:nvPr/>
        </p:nvGrpSpPr>
        <p:grpSpPr bwMode="auto">
          <a:xfrm>
            <a:off x="3776663" y="2178050"/>
            <a:ext cx="3443287" cy="3476625"/>
            <a:chOff x="2379" y="1372"/>
            <a:chExt cx="2169" cy="2190"/>
          </a:xfrm>
        </p:grpSpPr>
        <p:sp>
          <p:nvSpPr>
            <p:cNvPr id="80905" name="Freeform 8"/>
            <p:cNvSpPr>
              <a:spLocks/>
            </p:cNvSpPr>
            <p:nvPr/>
          </p:nvSpPr>
          <p:spPr bwMode="auto">
            <a:xfrm>
              <a:off x="4423" y="1372"/>
              <a:ext cx="125" cy="114"/>
            </a:xfrm>
            <a:custGeom>
              <a:avLst/>
              <a:gdLst>
                <a:gd name="T0" fmla="*/ 124 w 125"/>
                <a:gd name="T1" fmla="*/ 0 h 114"/>
                <a:gd name="T2" fmla="*/ 48 w 125"/>
                <a:gd name="T3" fmla="*/ 113 h 114"/>
                <a:gd name="T4" fmla="*/ 29 w 125"/>
                <a:gd name="T5" fmla="*/ 85 h 114"/>
                <a:gd name="T6" fmla="*/ 0 w 125"/>
                <a:gd name="T7" fmla="*/ 66 h 114"/>
                <a:gd name="T8" fmla="*/ 124 w 125"/>
                <a:gd name="T9" fmla="*/ 0 h 114"/>
                <a:gd name="T10" fmla="*/ 0 60000 65536"/>
                <a:gd name="T11" fmla="*/ 0 60000 65536"/>
                <a:gd name="T12" fmla="*/ 0 60000 65536"/>
                <a:gd name="T13" fmla="*/ 0 60000 65536"/>
                <a:gd name="T14" fmla="*/ 0 60000 65536"/>
                <a:gd name="T15" fmla="*/ 0 w 125"/>
                <a:gd name="T16" fmla="*/ 0 h 114"/>
                <a:gd name="T17" fmla="*/ 125 w 125"/>
                <a:gd name="T18" fmla="*/ 114 h 114"/>
              </a:gdLst>
              <a:ahLst/>
              <a:cxnLst>
                <a:cxn ang="T10">
                  <a:pos x="T0" y="T1"/>
                </a:cxn>
                <a:cxn ang="T11">
                  <a:pos x="T2" y="T3"/>
                </a:cxn>
                <a:cxn ang="T12">
                  <a:pos x="T4" y="T5"/>
                </a:cxn>
                <a:cxn ang="T13">
                  <a:pos x="T6" y="T7"/>
                </a:cxn>
                <a:cxn ang="T14">
                  <a:pos x="T8" y="T9"/>
                </a:cxn>
              </a:cxnLst>
              <a:rect l="T15" t="T16" r="T17" b="T18"/>
              <a:pathLst>
                <a:path w="125" h="114">
                  <a:moveTo>
                    <a:pt x="124" y="0"/>
                  </a:moveTo>
                  <a:lnTo>
                    <a:pt x="48" y="113"/>
                  </a:lnTo>
                  <a:lnTo>
                    <a:pt x="29" y="85"/>
                  </a:lnTo>
                  <a:lnTo>
                    <a:pt x="0" y="66"/>
                  </a:lnTo>
                  <a:lnTo>
                    <a:pt x="124" y="0"/>
                  </a:lnTo>
                </a:path>
              </a:pathLst>
            </a:custGeom>
            <a:solidFill>
              <a:srgbClr val="000000"/>
            </a:solidFill>
            <a:ln w="127000" cap="rnd">
              <a:solidFill>
                <a:schemeClr val="tx1"/>
              </a:solidFill>
              <a:round/>
              <a:headEnd/>
              <a:tailEnd/>
            </a:ln>
          </p:spPr>
          <p:txBody>
            <a:bodyPr/>
            <a:lstStyle/>
            <a:p>
              <a:endParaRPr lang="en-US"/>
            </a:p>
          </p:txBody>
        </p:sp>
        <p:sp>
          <p:nvSpPr>
            <p:cNvPr id="80906" name="Line 9"/>
            <p:cNvSpPr>
              <a:spLocks noChangeShapeType="1"/>
            </p:cNvSpPr>
            <p:nvPr/>
          </p:nvSpPr>
          <p:spPr bwMode="auto">
            <a:xfrm flipV="1">
              <a:off x="2379" y="1463"/>
              <a:ext cx="2081" cy="209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80901" name="Rectangle 10"/>
          <p:cNvSpPr>
            <a:spLocks noChangeArrowheads="1"/>
          </p:cNvSpPr>
          <p:nvPr/>
        </p:nvSpPr>
        <p:spPr bwMode="auto">
          <a:xfrm>
            <a:off x="5791200" y="5486400"/>
            <a:ext cx="2327275" cy="558800"/>
          </a:xfrm>
          <a:prstGeom prst="rect">
            <a:avLst/>
          </a:prstGeom>
          <a:solidFill>
            <a:schemeClr val="accent1"/>
          </a:solidFill>
          <a:ln w="12700">
            <a:solidFill>
              <a:schemeClr val="tx1"/>
            </a:solidFill>
            <a:miter lim="800000"/>
            <a:headEnd/>
            <a:tailEnd/>
          </a:ln>
        </p:spPr>
        <p:txBody>
          <a:bodyPr lIns="90487" tIns="44450" rIns="90487" bIns="44450">
            <a:spAutoFit/>
          </a:bodyPr>
          <a:lstStyle/>
          <a:p>
            <a:r>
              <a:rPr lang="en-US" sz="1500" i="0">
                <a:solidFill>
                  <a:srgbClr val="000000"/>
                </a:solidFill>
                <a:latin typeface="Times" charset="0"/>
              </a:rPr>
              <a:t>Value of estimated reserve of natural resource</a:t>
            </a:r>
          </a:p>
        </p:txBody>
      </p:sp>
      <p:sp>
        <p:nvSpPr>
          <p:cNvPr id="80902" name="Line 11"/>
          <p:cNvSpPr>
            <a:spLocks noChangeShapeType="1"/>
          </p:cNvSpPr>
          <p:nvPr/>
        </p:nvSpPr>
        <p:spPr bwMode="auto">
          <a:xfrm>
            <a:off x="3776663" y="5067300"/>
            <a:ext cx="0" cy="279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0903" name="Rectangle 12"/>
          <p:cNvSpPr>
            <a:spLocks noChangeArrowheads="1"/>
          </p:cNvSpPr>
          <p:nvPr/>
        </p:nvSpPr>
        <p:spPr bwMode="auto">
          <a:xfrm>
            <a:off x="7011988" y="2346325"/>
            <a:ext cx="1262062" cy="558800"/>
          </a:xfrm>
          <a:prstGeom prst="rect">
            <a:avLst/>
          </a:prstGeom>
          <a:solidFill>
            <a:schemeClr val="accent1"/>
          </a:solidFill>
          <a:ln w="12700">
            <a:solidFill>
              <a:schemeClr val="tx1"/>
            </a:solidFill>
            <a:miter lim="800000"/>
            <a:headEnd/>
            <a:tailEnd/>
          </a:ln>
        </p:spPr>
        <p:txBody>
          <a:bodyPr wrap="none" lIns="90487" tIns="44450" rIns="90487" bIns="44450">
            <a:spAutoFit/>
          </a:bodyPr>
          <a:lstStyle/>
          <a:p>
            <a:r>
              <a:rPr lang="en-US" sz="1500" i="0">
                <a:solidFill>
                  <a:srgbClr val="000000"/>
                </a:solidFill>
                <a:latin typeface="Times" charset="0"/>
              </a:rPr>
              <a:t>Net Payoff on</a:t>
            </a:r>
          </a:p>
          <a:p>
            <a:r>
              <a:rPr lang="en-US" sz="1500" i="0">
                <a:solidFill>
                  <a:srgbClr val="000000"/>
                </a:solidFill>
                <a:latin typeface="Times" charset="0"/>
              </a:rPr>
              <a:t>Extraction </a:t>
            </a:r>
          </a:p>
        </p:txBody>
      </p:sp>
      <p:sp>
        <p:nvSpPr>
          <p:cNvPr id="80904" name="Rectangle 13"/>
          <p:cNvSpPr>
            <a:spLocks noChangeArrowheads="1"/>
          </p:cNvSpPr>
          <p:nvPr/>
        </p:nvSpPr>
        <p:spPr bwMode="auto">
          <a:xfrm>
            <a:off x="2830513" y="4510088"/>
            <a:ext cx="1720850" cy="546100"/>
          </a:xfrm>
          <a:prstGeom prst="rect">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i="0">
                <a:solidFill>
                  <a:srgbClr val="000000"/>
                </a:solidFill>
                <a:latin typeface="Times" charset="0"/>
              </a:rPr>
              <a:t>Cost of Developing </a:t>
            </a:r>
          </a:p>
          <a:p>
            <a:r>
              <a:rPr lang="en-US" sz="1500" i="0">
                <a:solidFill>
                  <a:srgbClr val="000000"/>
                </a:solidFill>
                <a:latin typeface="Times" charset="0"/>
              </a:rPr>
              <a:t>Reserve</a:t>
            </a:r>
          </a:p>
        </p:txBody>
      </p:sp>
    </p:spTree>
    <p:extLst>
      <p:ext uri="{BB962C8B-B14F-4D97-AF65-F5344CB8AC3E}">
        <p14:creationId xmlns:p14="http://schemas.microsoft.com/office/powerpoint/2010/main" val="4051928724"/>
      </p:ext>
    </p:extLst>
  </p:cSld>
  <p:clrMapOvr>
    <a:masterClrMapping/>
  </p:clrMapOvr>
  <p:transition xmlns:p14="http://schemas.microsoft.com/office/powerpoint/2010/mai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ChangeArrowheads="1"/>
          </p:cNvSpPr>
          <p:nvPr>
            <p:ph type="title"/>
          </p:nvPr>
        </p:nvSpPr>
        <p:spPr/>
        <p:txBody>
          <a:bodyPr/>
          <a:lstStyle/>
          <a:p>
            <a:r>
              <a:rPr lang="en-US">
                <a:latin typeface="Helvetica" charset="0"/>
                <a:ea typeface="ＭＳ Ｐゴシック" charset="0"/>
                <a:cs typeface="ＭＳ Ｐゴシック" charset="0"/>
              </a:rPr>
              <a:t>Estimating Inputs for Natural Resource Options</a:t>
            </a:r>
          </a:p>
        </p:txBody>
      </p:sp>
      <p:graphicFrame>
        <p:nvGraphicFramePr>
          <p:cNvPr id="82946" name="Object 2"/>
          <p:cNvGraphicFramePr>
            <a:graphicFrameLocks noGrp="1"/>
          </p:cNvGraphicFramePr>
          <p:nvPr>
            <p:ph type="tbl" idx="1"/>
          </p:nvPr>
        </p:nvGraphicFramePr>
        <p:xfrm>
          <a:off x="314325" y="1828800"/>
          <a:ext cx="8202613" cy="3924300"/>
        </p:xfrm>
        <a:graphic>
          <a:graphicData uri="http://schemas.openxmlformats.org/presentationml/2006/ole">
            <mc:AlternateContent xmlns:mc="http://schemas.openxmlformats.org/markup-compatibility/2006">
              <mc:Choice xmlns:v="urn:schemas-microsoft-com:vml" Requires="v">
                <p:oleObj spid="_x0000_s31750" name="Document" r:id="rId4" imgW="8229600" imgH="3937000" progId="Word.Document.8">
                  <p:embed/>
                </p:oleObj>
              </mc:Choice>
              <mc:Fallback>
                <p:oleObj name="Document" r:id="rId4" imgW="8229600" imgH="3937000" progId="Word.Document.8">
                  <p:embed/>
                  <p:pic>
                    <p:nvPicPr>
                      <p:cNvPr id="0" name=""/>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4325" y="1828800"/>
                        <a:ext cx="8202613" cy="3924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4063413812"/>
      </p:ext>
    </p:extLst>
  </p:cSld>
  <p:clrMapOvr>
    <a:masterClrMapping/>
  </p:clrMapOvr>
  <p:transition xmlns:p14="http://schemas.microsoft.com/office/powerpoint/2010/mai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ChangeArrowheads="1"/>
          </p:cNvSpPr>
          <p:nvPr>
            <p:ph type="title"/>
          </p:nvPr>
        </p:nvSpPr>
        <p:spPr/>
        <p:txBody>
          <a:bodyPr/>
          <a:lstStyle/>
          <a:p>
            <a:r>
              <a:rPr lang="en-US">
                <a:latin typeface="Helvetica" charset="0"/>
                <a:ea typeface="ＭＳ Ｐゴシック" charset="0"/>
                <a:cs typeface="ＭＳ Ｐゴシック" charset="0"/>
              </a:rPr>
              <a:t>Valuing an Oil Reserve</a:t>
            </a:r>
          </a:p>
        </p:txBody>
      </p:sp>
      <p:sp>
        <p:nvSpPr>
          <p:cNvPr id="84994" name="Rectangle 3"/>
          <p:cNvSpPr>
            <a:spLocks noGrp="1" noChangeArrowheads="1"/>
          </p:cNvSpPr>
          <p:nvPr>
            <p:ph idx="1"/>
          </p:nvPr>
        </p:nvSpPr>
        <p:spPr/>
        <p:txBody>
          <a:bodyPr/>
          <a:lstStyle/>
          <a:p>
            <a:r>
              <a:rPr lang="en-US">
                <a:latin typeface="Times" charset="0"/>
                <a:ea typeface="ＭＳ Ｐゴシック" charset="0"/>
                <a:cs typeface="ＭＳ Ｐゴシック" charset="0"/>
              </a:rPr>
              <a:t> Consider an offshore oil property with an estimated oil reserve of 50 million barrels of oil, where the present value of the development cost is $12 per barrel and the development lag is two years. </a:t>
            </a:r>
          </a:p>
          <a:p>
            <a:r>
              <a:rPr lang="en-US">
                <a:latin typeface="Times" charset="0"/>
                <a:ea typeface="ＭＳ Ｐゴシック" charset="0"/>
                <a:cs typeface="ＭＳ Ｐゴシック" charset="0"/>
              </a:rPr>
              <a:t>The firm has the rights to exploit this reserve for the next twenty years and the marginal value per barrel of oil is $12 per barrel currently (Price per barrel - marginal cost per barrel). </a:t>
            </a:r>
          </a:p>
          <a:p>
            <a:r>
              <a:rPr lang="en-US">
                <a:latin typeface="Times" charset="0"/>
                <a:ea typeface="ＭＳ Ｐゴシック" charset="0"/>
                <a:cs typeface="ＭＳ Ｐゴシック" charset="0"/>
              </a:rPr>
              <a:t>Once developed, the net production revenue each year will be 5% of the value of the reserves. </a:t>
            </a:r>
          </a:p>
          <a:p>
            <a:r>
              <a:rPr lang="en-US">
                <a:latin typeface="Times" charset="0"/>
                <a:ea typeface="ＭＳ Ｐゴシック" charset="0"/>
                <a:cs typeface="ＭＳ Ｐゴシック" charset="0"/>
              </a:rPr>
              <a:t>The riskless rate is 8% and the variance in ln(oil prices) is 0.03.</a:t>
            </a:r>
          </a:p>
        </p:txBody>
      </p:sp>
    </p:spTree>
    <p:extLst>
      <p:ext uri="{BB962C8B-B14F-4D97-AF65-F5344CB8AC3E}">
        <p14:creationId xmlns:p14="http://schemas.microsoft.com/office/powerpoint/2010/main" val="2113914744"/>
      </p:ext>
    </p:extLst>
  </p:cSld>
  <p:clrMapOvr>
    <a:masterClrMapping/>
  </p:clrMapOvr>
  <p:transition xmlns:p14="http://schemas.microsoft.com/office/powerpoint/2010/mai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ChangeArrowheads="1"/>
          </p:cNvSpPr>
          <p:nvPr>
            <p:ph type="title"/>
          </p:nvPr>
        </p:nvSpPr>
        <p:spPr/>
        <p:txBody>
          <a:bodyPr/>
          <a:lstStyle/>
          <a:p>
            <a:r>
              <a:rPr lang="en-US">
                <a:latin typeface="Helvetica" charset="0"/>
                <a:ea typeface="ＭＳ Ｐゴシック" charset="0"/>
                <a:cs typeface="ＭＳ Ｐゴシック" charset="0"/>
              </a:rPr>
              <a:t>Inputs to Option Pricing Model</a:t>
            </a:r>
          </a:p>
        </p:txBody>
      </p:sp>
      <p:sp>
        <p:nvSpPr>
          <p:cNvPr id="87042" name="Rectangle 3"/>
          <p:cNvSpPr>
            <a:spLocks noGrp="1" noChangeArrowheads="1"/>
          </p:cNvSpPr>
          <p:nvPr>
            <p:ph idx="1"/>
          </p:nvPr>
        </p:nvSpPr>
        <p:spPr/>
        <p:txBody>
          <a:bodyPr/>
          <a:lstStyle/>
          <a:p>
            <a:r>
              <a:rPr lang="en-US">
                <a:latin typeface="Times" charset="0"/>
                <a:ea typeface="ＭＳ Ｐゴシック" charset="0"/>
                <a:cs typeface="ＭＳ Ｐゴシック" charset="0"/>
              </a:rPr>
              <a:t>Current Value of the asset = S = Value of the developed reserve discounted back the length of the  development lag at the dividend yield = $12 * 50 /(1.05)</a:t>
            </a:r>
            <a:r>
              <a:rPr lang="en-US" baseline="30000">
                <a:latin typeface="Times" charset="0"/>
                <a:ea typeface="ＭＳ Ｐゴシック" charset="0"/>
                <a:cs typeface="ＭＳ Ｐゴシック" charset="0"/>
              </a:rPr>
              <a:t>2</a:t>
            </a:r>
            <a:r>
              <a:rPr lang="en-US">
                <a:latin typeface="Times" charset="0"/>
                <a:ea typeface="ＭＳ Ｐゴシック" charset="0"/>
                <a:cs typeface="ＭＳ Ｐゴシック" charset="0"/>
              </a:rPr>
              <a:t> = $ 544.22</a:t>
            </a:r>
          </a:p>
          <a:p>
            <a:pPr lvl="1">
              <a:buFontTx/>
              <a:buNone/>
            </a:pPr>
            <a:r>
              <a:rPr lang="en-US">
                <a:latin typeface="Times" charset="0"/>
                <a:ea typeface="ＭＳ Ｐゴシック" charset="0"/>
              </a:rPr>
              <a:t>(If development is started today, the oil will not be available for sale until two years from now. The estimated opportunity cost of this delay is the lost production revenue over the delay period. Hence, the discounting of the reserve back at the dividend yield)</a:t>
            </a:r>
          </a:p>
          <a:p>
            <a:r>
              <a:rPr lang="en-US">
                <a:latin typeface="Times" charset="0"/>
                <a:ea typeface="ＭＳ Ｐゴシック" charset="0"/>
                <a:cs typeface="ＭＳ Ｐゴシック" charset="0"/>
              </a:rPr>
              <a:t>Exercise Price = Present Value of development cost = $12 * 50 = $600 million</a:t>
            </a:r>
          </a:p>
          <a:p>
            <a:r>
              <a:rPr lang="en-US">
                <a:latin typeface="Times" charset="0"/>
                <a:ea typeface="ＭＳ Ｐゴシック" charset="0"/>
                <a:cs typeface="ＭＳ Ｐゴシック" charset="0"/>
              </a:rPr>
              <a:t>Time to expiration on the option = 20 years</a:t>
            </a:r>
          </a:p>
          <a:p>
            <a:r>
              <a:rPr lang="en-US">
                <a:latin typeface="Times" charset="0"/>
                <a:ea typeface="ＭＳ Ｐゴシック" charset="0"/>
                <a:cs typeface="ＭＳ Ｐゴシック" charset="0"/>
              </a:rPr>
              <a:t>Variance in the value of the underlying asset = 0.03</a:t>
            </a:r>
          </a:p>
          <a:p>
            <a:r>
              <a:rPr lang="en-US">
                <a:latin typeface="Times" charset="0"/>
                <a:ea typeface="ＭＳ Ｐゴシック" charset="0"/>
                <a:cs typeface="ＭＳ Ｐゴシック" charset="0"/>
              </a:rPr>
              <a:t>Riskless rate =8%</a:t>
            </a:r>
          </a:p>
          <a:p>
            <a:r>
              <a:rPr lang="en-US">
                <a:latin typeface="Times" charset="0"/>
                <a:ea typeface="ＭＳ Ｐゴシック" charset="0"/>
                <a:cs typeface="ＭＳ Ｐゴシック" charset="0"/>
              </a:rPr>
              <a:t>Dividend Yield = Net production revenue / Value of reserve = 5%</a:t>
            </a:r>
          </a:p>
        </p:txBody>
      </p:sp>
    </p:spTree>
    <p:extLst>
      <p:ext uri="{BB962C8B-B14F-4D97-AF65-F5344CB8AC3E}">
        <p14:creationId xmlns:p14="http://schemas.microsoft.com/office/powerpoint/2010/main" val="3028636596"/>
      </p:ext>
    </p:extLst>
  </p:cSld>
  <p:clrMapOvr>
    <a:masterClrMapping/>
  </p:clrMapOvr>
  <p:transition xmlns:p14="http://schemas.microsoft.com/office/powerpoint/2010/mai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p:txBody>
          <a:bodyPr/>
          <a:lstStyle/>
          <a:p>
            <a:r>
              <a:rPr lang="en-US">
                <a:latin typeface="Helvetica" charset="0"/>
                <a:ea typeface="ＭＳ Ｐゴシック" charset="0"/>
                <a:cs typeface="ＭＳ Ｐゴシック" charset="0"/>
              </a:rPr>
              <a:t>Valuing the Option</a:t>
            </a:r>
          </a:p>
        </p:txBody>
      </p:sp>
      <p:sp>
        <p:nvSpPr>
          <p:cNvPr id="88066" name="Rectangle 3"/>
          <p:cNvSpPr>
            <a:spLocks noGrp="1" noChangeArrowheads="1"/>
          </p:cNvSpPr>
          <p:nvPr>
            <p:ph idx="1"/>
          </p:nvPr>
        </p:nvSpPr>
        <p:spPr/>
        <p:txBody>
          <a:bodyPr/>
          <a:lstStyle/>
          <a:p>
            <a:r>
              <a:rPr lang="en-US">
                <a:latin typeface="Times" charset="0"/>
                <a:ea typeface="ＭＳ Ｐゴシック" charset="0"/>
                <a:cs typeface="ＭＳ Ｐゴシック" charset="0"/>
              </a:rPr>
              <a:t>Based upon these inputs, the Black-Scholes model provides the following value for the call:</a:t>
            </a:r>
          </a:p>
          <a:p>
            <a:pPr lvl="1">
              <a:buFontTx/>
              <a:buNone/>
            </a:pPr>
            <a:r>
              <a:rPr lang="en-US">
                <a:latin typeface="Times" charset="0"/>
                <a:ea typeface="ＭＳ Ｐゴシック" charset="0"/>
              </a:rPr>
              <a:t>d1 = 1.0359	N(d1) = 0.8498</a:t>
            </a:r>
          </a:p>
          <a:p>
            <a:pPr lvl="1">
              <a:buFontTx/>
              <a:buNone/>
            </a:pPr>
            <a:r>
              <a:rPr lang="en-US">
                <a:latin typeface="Times" charset="0"/>
                <a:ea typeface="ＭＳ Ｐゴシック" charset="0"/>
              </a:rPr>
              <a:t>d2 = 0.2613	N(d2) = 0.6030</a:t>
            </a:r>
          </a:p>
          <a:p>
            <a:r>
              <a:rPr lang="en-US">
                <a:latin typeface="Times" charset="0"/>
                <a:ea typeface="ＭＳ Ｐゴシック" charset="0"/>
                <a:cs typeface="ＭＳ Ｐゴシック" charset="0"/>
              </a:rPr>
              <a:t>Call Value= 544 .22 exp</a:t>
            </a:r>
            <a:r>
              <a:rPr lang="en-US" baseline="30000">
                <a:latin typeface="Times" charset="0"/>
                <a:ea typeface="ＭＳ Ｐゴシック" charset="0"/>
                <a:cs typeface="ＭＳ Ｐゴシック" charset="0"/>
              </a:rPr>
              <a:t>(-0.05)(20)</a:t>
            </a:r>
            <a:r>
              <a:rPr lang="en-US">
                <a:latin typeface="Times" charset="0"/>
                <a:ea typeface="ＭＳ Ｐゴシック" charset="0"/>
                <a:cs typeface="ＭＳ Ｐゴシック" charset="0"/>
              </a:rPr>
              <a:t> (0.8498) -600 (exp</a:t>
            </a:r>
            <a:r>
              <a:rPr lang="en-US" baseline="30000">
                <a:latin typeface="Times" charset="0"/>
                <a:ea typeface="ＭＳ Ｐゴシック" charset="0"/>
                <a:cs typeface="ＭＳ Ｐゴシック" charset="0"/>
              </a:rPr>
              <a:t>(-0.08)(20) </a:t>
            </a:r>
            <a:r>
              <a:rPr lang="en-US">
                <a:latin typeface="Times" charset="0"/>
                <a:ea typeface="ＭＳ Ｐゴシック" charset="0"/>
                <a:cs typeface="ＭＳ Ｐゴシック" charset="0"/>
              </a:rPr>
              <a:t>(0.6030)= $ 97.08 million</a:t>
            </a:r>
          </a:p>
          <a:p>
            <a:r>
              <a:rPr lang="en-US">
                <a:latin typeface="Times" charset="0"/>
                <a:ea typeface="ＭＳ Ｐゴシック" charset="0"/>
                <a:cs typeface="ＭＳ Ｐゴシック" charset="0"/>
              </a:rPr>
              <a:t>This oil reserve, though not viable at current prices, still is a valuable property because of its potential to create value if oil prices go up.</a:t>
            </a:r>
          </a:p>
        </p:txBody>
      </p:sp>
    </p:spTree>
    <p:extLst>
      <p:ext uri="{BB962C8B-B14F-4D97-AF65-F5344CB8AC3E}">
        <p14:creationId xmlns:p14="http://schemas.microsoft.com/office/powerpoint/2010/main" val="3807903312"/>
      </p:ext>
    </p:extLst>
  </p:cSld>
  <p:clrMapOvr>
    <a:masterClrMapping/>
  </p:clrMapOvr>
  <p:transition xmlns:p14="http://schemas.microsoft.com/office/powerpoint/2010/main"/>
</p:sld>
</file>

<file path=ppt/theme/theme1.xml><?xml version="1.0" encoding="utf-8"?>
<a:theme xmlns:a="http://schemas.openxmlformats.org/drawingml/2006/main" name="HGV slides">
  <a:themeElements>
    <a:clrScheme name="">
      <a:dk1>
        <a:srgbClr val="000000"/>
      </a:dk1>
      <a:lt1>
        <a:srgbClr val="FFFFFF"/>
      </a:lt1>
      <a:dk2>
        <a:srgbClr val="000000"/>
      </a:dk2>
      <a:lt2>
        <a:srgbClr val="DADADA"/>
      </a:lt2>
      <a:accent1>
        <a:srgbClr val="919191"/>
      </a:accent1>
      <a:accent2>
        <a:srgbClr val="676767"/>
      </a:accent2>
      <a:accent3>
        <a:srgbClr val="FFFFFF"/>
      </a:accent3>
      <a:accent4>
        <a:srgbClr val="000000"/>
      </a:accent4>
      <a:accent5>
        <a:srgbClr val="C7C7C7"/>
      </a:accent5>
      <a:accent6>
        <a:srgbClr val="5D5D5D"/>
      </a:accent6>
      <a:hlink>
        <a:srgbClr val="474747"/>
      </a:hlink>
      <a:folHlink>
        <a:srgbClr val="CECECE"/>
      </a:folHlink>
    </a:clrScheme>
    <a:fontScheme name="AdvVal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a:ln>
              <a:noFill/>
            </a:ln>
            <a:solidFill>
              <a:schemeClr val="tx1"/>
            </a:solidFill>
            <a:effectLst/>
            <a:latin typeface="Helvetica" pitchFamily="-65"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a:ln>
              <a:noFill/>
            </a:ln>
            <a:solidFill>
              <a:schemeClr val="tx1"/>
            </a:solidFill>
            <a:effectLst/>
            <a:latin typeface="Helvetica" pitchFamily="-65" charset="0"/>
          </a:defRPr>
        </a:defPPr>
      </a:lstStyle>
    </a:lnDef>
  </a:objectDefaults>
  <a:extraClrSchemeLst>
    <a:extraClrScheme>
      <a:clrScheme name="AdvVal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dvVal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dvVal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dvVal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dvVal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dvVal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dvVal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HGV slides.thmx</Template>
  <TotalTime>9</TotalTime>
  <Words>971</Words>
  <Application>Microsoft Macintosh PowerPoint</Application>
  <PresentationFormat>Letter Paper (8.5x11 in)</PresentationFormat>
  <Paragraphs>78</Paragraphs>
  <Slides>13</Slides>
  <Notes>10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15" baseType="lpstr">
      <vt:lpstr>HGV slides</vt:lpstr>
      <vt:lpstr>Document</vt:lpstr>
      <vt:lpstr>Session 20: The Option to Delay Valuing patents and natural resource reserves</vt:lpstr>
      <vt:lpstr>The Option to Delay</vt:lpstr>
      <vt:lpstr>Valuing the Option to Delay a Project</vt:lpstr>
      <vt:lpstr>Example 1: Valuing product patents as options</vt:lpstr>
      <vt:lpstr>Payoff on Product Option</vt:lpstr>
      <vt:lpstr>Obtaining Inputs for Patent Valuation</vt:lpstr>
      <vt:lpstr>Valuing a Product Patent: Avonex</vt:lpstr>
      <vt:lpstr>Example 2:  Valuing Natural Resource Options</vt:lpstr>
      <vt:lpstr>Payoff Diagram on Natural Resource Firms</vt:lpstr>
      <vt:lpstr>Estimating Inputs for Natural Resource Options</vt:lpstr>
      <vt:lpstr>Valuing an Oil Reserve</vt:lpstr>
      <vt:lpstr>Inputs to Option Pricing Model</vt:lpstr>
      <vt:lpstr>Valuing the Option</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19: The Option to Delay Valuing patents and natural resource reserves</dc:title>
  <dc:creator>Aswath Damodaran</dc:creator>
  <cp:lastModifiedBy>Aswath Damodaran</cp:lastModifiedBy>
  <cp:revision>3</cp:revision>
  <dcterms:created xsi:type="dcterms:W3CDTF">2011-11-03T14:44:47Z</dcterms:created>
  <dcterms:modified xsi:type="dcterms:W3CDTF">2011-11-04T15:18:14Z</dcterms:modified>
</cp:coreProperties>
</file>