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4"/>
  </p:notesMasterIdLst>
  <p:sldIdLst>
    <p:sldId id="256" r:id="rId2"/>
    <p:sldId id="257" r:id="rId3"/>
    <p:sldId id="258" r:id="rId4"/>
    <p:sldId id="259" r:id="rId5"/>
    <p:sldId id="260" r:id="rId6"/>
    <p:sldId id="261" r:id="rId7"/>
    <p:sldId id="262" r:id="rId8"/>
    <p:sldId id="265" r:id="rId9"/>
    <p:sldId id="266" r:id="rId10"/>
    <p:sldId id="267" r:id="rId11"/>
    <p:sldId id="268" r:id="rId12"/>
    <p:sldId id="269"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61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FA273C-3F00-E845-8DB9-8929F3FCAB93}"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5E7F8-575B-2147-9543-DC84F4401235}" type="slidenum">
              <a:rPr lang="en-US" smtClean="0"/>
              <a:t>‹#›</a:t>
            </a:fld>
            <a:endParaRPr lang="en-US"/>
          </a:p>
        </p:txBody>
      </p:sp>
    </p:spTree>
    <p:extLst>
      <p:ext uri="{BB962C8B-B14F-4D97-AF65-F5344CB8AC3E}">
        <p14:creationId xmlns:p14="http://schemas.microsoft.com/office/powerpoint/2010/main" val="9640718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 project may be the first in a sequence.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Here, the initial project gives you the option to invest an additional amount in the future which you will do only if the present value of the additional cash flows you will get by expanding are greater than the investment needed.</a:t>
            </a:r>
          </a:p>
          <a:p>
            <a:r>
              <a:rPr lang="en-US">
                <a:latin typeface="Helvetica" charset="0"/>
                <a:ea typeface="ＭＳ Ｐゴシック" charset="0"/>
                <a:cs typeface="ＭＳ Ｐゴシック" charset="0"/>
              </a:rPr>
              <a:t>For this to work, you have to do the first project to be eligible for the option to expand.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values the option, using the Black Scholes model. </a:t>
            </a:r>
          </a:p>
          <a:p>
            <a:r>
              <a:rPr lang="en-US">
                <a:latin typeface="Helvetica" charset="0"/>
                <a:ea typeface="ＭＳ Ｐゴシック" charset="0"/>
                <a:cs typeface="ＭＳ Ｐゴシック" charset="0"/>
              </a:rPr>
              <a:t>The value from the model itself is affected not only by the assumptions made about volatility and value, but also by the asssumptions underlying the model.</a:t>
            </a:r>
          </a:p>
          <a:p>
            <a:r>
              <a:rPr lang="en-US">
                <a:latin typeface="Helvetica" charset="0"/>
                <a:ea typeface="ＭＳ Ｐゴシック" charset="0"/>
                <a:cs typeface="ＭＳ Ｐゴシック" charset="0"/>
              </a:rPr>
              <a:t>The value itself is not the key output from the model. It is the fact that strategic options, such as this one, can be valued, and that they can make a significant difference to your decision.</a:t>
            </a:r>
          </a:p>
          <a:p>
            <a:r>
              <a:rPr lang="en-US">
                <a:latin typeface="Helvetica" charset="0"/>
                <a:ea typeface="ＭＳ Ｐゴシック" charset="0"/>
                <a:cs typeface="ＭＳ Ｐゴシック"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 bad project, with options considered, becomes a good one.</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ln/>
        </p:spPr>
      </p:sp>
      <p:sp>
        <p:nvSpPr>
          <p:cNvPr id="1085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You would like to abandon a project, once you know that it will create only negative cash flows for you. This is not always possible, because of contracts you might have entered into with employees or customers.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We are assuming that the developer will be in a position to honor his or her commitment to buy back Disney</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share for $ 150 million.</a:t>
            </a:r>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These are the inputs to the model. The likelihood of abandonment will increase over time, as the value of the project decreases.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If you can negotiate this option into your investment projects, you increase their value. To the degree that you have to pay for this option, you would be willing to pay up to $ 7.86 million.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21: </a:t>
            </a:r>
            <a:r>
              <a:rPr lang="en-US" dirty="0" smtClean="0"/>
              <a:t>The options to expand and abandon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30622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The Option to Expand/Take Other Projects</a:t>
            </a:r>
          </a:p>
        </p:txBody>
      </p:sp>
      <p:sp>
        <p:nvSpPr>
          <p:cNvPr id="94210" name="Rectangle 3"/>
          <p:cNvSpPr>
            <a:spLocks noGrp="1" noChangeArrowheads="1"/>
          </p:cNvSpPr>
          <p:nvPr>
            <p:ph idx="1"/>
          </p:nvPr>
        </p:nvSpPr>
        <p:spPr/>
        <p:txBody>
          <a:bodyPr/>
          <a:lstStyle/>
          <a:p>
            <a:r>
              <a:rPr lang="en-US">
                <a:latin typeface="Times" charset="0"/>
                <a:ea typeface="ＭＳ Ｐゴシック" charset="0"/>
                <a:cs typeface="ＭＳ Ｐゴシック" charset="0"/>
              </a:rPr>
              <a:t>Taking a project today may allow a firm to consider and take other valuable projects in the future.</a:t>
            </a:r>
          </a:p>
          <a:p>
            <a:r>
              <a:rPr lang="en-US">
                <a:latin typeface="Times" charset="0"/>
                <a:ea typeface="ＭＳ Ｐゴシック" charset="0"/>
                <a:cs typeface="ＭＳ Ｐゴシック" charset="0"/>
              </a:rPr>
              <a:t>Thus, even though a project may have a negative NPV, it may be a project worth taking if the option it provides the firm (to take other projects in the future) provides a more-than-compensating value.</a:t>
            </a:r>
          </a:p>
          <a:p>
            <a:r>
              <a:rPr lang="en-US">
                <a:latin typeface="Times" charset="0"/>
                <a:ea typeface="ＭＳ Ｐゴシック" charset="0"/>
                <a:cs typeface="ＭＳ Ｐゴシック" charset="0"/>
              </a:rPr>
              <a:t>These are the options that firms often call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strategic options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use as a rationale for taking on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negative NPV</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or even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negative return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projects.</a:t>
            </a:r>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2139528391"/>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The Option to Expand</a:t>
            </a:r>
          </a:p>
        </p:txBody>
      </p:sp>
      <p:grpSp>
        <p:nvGrpSpPr>
          <p:cNvPr id="96258" name="Group 3"/>
          <p:cNvGrpSpPr>
            <a:grpSpLocks/>
          </p:cNvGrpSpPr>
          <p:nvPr/>
        </p:nvGrpSpPr>
        <p:grpSpPr bwMode="auto">
          <a:xfrm>
            <a:off x="762000" y="4891088"/>
            <a:ext cx="6707188" cy="115887"/>
            <a:chOff x="480" y="3081"/>
            <a:chExt cx="4225" cy="73"/>
          </a:xfrm>
        </p:grpSpPr>
        <p:sp>
          <p:nvSpPr>
            <p:cNvPr id="96275"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96276"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6259"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6260" name="Group 7"/>
          <p:cNvGrpSpPr>
            <a:grpSpLocks/>
          </p:cNvGrpSpPr>
          <p:nvPr/>
        </p:nvGrpSpPr>
        <p:grpSpPr bwMode="auto">
          <a:xfrm>
            <a:off x="3336925" y="1949450"/>
            <a:ext cx="3416300" cy="3449638"/>
            <a:chOff x="2102" y="1228"/>
            <a:chExt cx="2152" cy="2173"/>
          </a:xfrm>
        </p:grpSpPr>
        <p:sp>
          <p:nvSpPr>
            <p:cNvPr id="96273"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96274"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6261"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Present Value of Expected </a:t>
            </a:r>
          </a:p>
        </p:txBody>
      </p:sp>
      <p:sp>
        <p:nvSpPr>
          <p:cNvPr id="96262"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Cash Flows on Expansion</a:t>
            </a:r>
          </a:p>
        </p:txBody>
      </p:sp>
      <p:sp>
        <p:nvSpPr>
          <p:cNvPr id="96263"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64"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PV of Cash Flows </a:t>
            </a:r>
          </a:p>
        </p:txBody>
      </p:sp>
      <p:sp>
        <p:nvSpPr>
          <p:cNvPr id="96265"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from Expansion</a:t>
            </a:r>
          </a:p>
        </p:txBody>
      </p:sp>
      <p:sp>
        <p:nvSpPr>
          <p:cNvPr id="96266"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Additional Investment </a:t>
            </a:r>
          </a:p>
        </p:txBody>
      </p:sp>
      <p:sp>
        <p:nvSpPr>
          <p:cNvPr id="96267"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to Expand</a:t>
            </a:r>
          </a:p>
        </p:txBody>
      </p:sp>
      <p:sp>
        <p:nvSpPr>
          <p:cNvPr id="96268"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6269"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Firm will not expand in</a:t>
            </a:r>
          </a:p>
          <a:p>
            <a:endParaRPr lang="en-US" sz="1500" i="0">
              <a:latin typeface="Times" charset="0"/>
            </a:endParaRPr>
          </a:p>
        </p:txBody>
      </p:sp>
      <p:sp>
        <p:nvSpPr>
          <p:cNvPr id="96270"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this section</a:t>
            </a:r>
          </a:p>
        </p:txBody>
      </p:sp>
      <p:sp>
        <p:nvSpPr>
          <p:cNvPr id="96271"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Expansion becomes </a:t>
            </a:r>
          </a:p>
        </p:txBody>
      </p:sp>
      <p:sp>
        <p:nvSpPr>
          <p:cNvPr id="96272"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attractive in this section</a:t>
            </a:r>
          </a:p>
        </p:txBody>
      </p:sp>
    </p:spTree>
    <p:extLst>
      <p:ext uri="{BB962C8B-B14F-4D97-AF65-F5344CB8AC3E}">
        <p14:creationId xmlns:p14="http://schemas.microsoft.com/office/powerpoint/2010/main" val="3286406447"/>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An Example of an Expansion Option</a:t>
            </a:r>
          </a:p>
        </p:txBody>
      </p:sp>
      <p:sp>
        <p:nvSpPr>
          <p:cNvPr id="98306" name="Rectangle 3"/>
          <p:cNvSpPr>
            <a:spLocks noGrp="1" noChangeArrowheads="1"/>
          </p:cNvSpPr>
          <p:nvPr>
            <p:ph idx="1"/>
          </p:nvPr>
        </p:nvSpPr>
        <p:spPr/>
        <p:txBody>
          <a:bodyPr/>
          <a:lstStyle/>
          <a:p>
            <a:r>
              <a:rPr lang="en-US">
                <a:latin typeface="Times" charset="0"/>
                <a:ea typeface="ＭＳ Ｐゴシック" charset="0"/>
                <a:cs typeface="ＭＳ Ｐゴシック" charset="0"/>
              </a:rPr>
              <a:t>Ambev is considering introducing a soft drink to the U.S. market. The drink will initially be introduced only in the metropolitan areas of the U.S. and the cost of this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limited introduction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is $ 500 million. </a:t>
            </a:r>
          </a:p>
          <a:p>
            <a:r>
              <a:rPr lang="en-US">
                <a:latin typeface="Times" charset="0"/>
                <a:ea typeface="ＭＳ Ｐゴシック" charset="0"/>
                <a:cs typeface="ＭＳ Ｐゴシック" charset="0"/>
              </a:rPr>
              <a:t>A financial analysis of the cash flows from this investment suggests that the present value of the cash flows from this investment to Ambev will be only $ 400 million. Thus, by itself, the new investment has a </a:t>
            </a:r>
            <a:r>
              <a:rPr lang="en-US" b="1">
                <a:latin typeface="Times" charset="0"/>
                <a:ea typeface="ＭＳ Ｐゴシック" charset="0"/>
                <a:cs typeface="ＭＳ Ｐゴシック" charset="0"/>
              </a:rPr>
              <a:t>negative NPV of $ 100 million</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If the initial introduction works out well, Ambev </a:t>
            </a:r>
            <a:r>
              <a:rPr lang="en-US" b="1">
                <a:latin typeface="Times" charset="0"/>
                <a:ea typeface="ＭＳ Ｐゴシック" charset="0"/>
                <a:cs typeface="ＭＳ Ｐゴシック" charset="0"/>
              </a:rPr>
              <a:t>could go ahead with a full-scale introduction to the entire market</a:t>
            </a:r>
            <a:r>
              <a:rPr lang="en-US">
                <a:latin typeface="Times" charset="0"/>
                <a:ea typeface="ＭＳ Ｐゴシック" charset="0"/>
                <a:cs typeface="ＭＳ Ｐゴシック" charset="0"/>
              </a:rPr>
              <a:t> with </a:t>
            </a:r>
            <a:r>
              <a:rPr lang="en-US" b="1">
                <a:latin typeface="Times" charset="0"/>
                <a:ea typeface="ＭＳ Ｐゴシック" charset="0"/>
                <a:cs typeface="ＭＳ Ｐゴシック" charset="0"/>
              </a:rPr>
              <a:t>an additional investment of $ 1 billion </a:t>
            </a:r>
            <a:r>
              <a:rPr lang="en-US">
                <a:latin typeface="Times" charset="0"/>
                <a:ea typeface="ＭＳ Ｐゴシック" charset="0"/>
                <a:cs typeface="ＭＳ Ｐゴシック" charset="0"/>
              </a:rPr>
              <a:t>any time over the next 5 years. While the current expectation is that the cash flows from having this investment is only $ 750 million, there is considerable uncertainty about both the potential for the drink, leading to significant variance in this estimate.</a:t>
            </a:r>
          </a:p>
        </p:txBody>
      </p:sp>
    </p:spTree>
    <p:extLst>
      <p:ext uri="{BB962C8B-B14F-4D97-AF65-F5344CB8AC3E}">
        <p14:creationId xmlns:p14="http://schemas.microsoft.com/office/powerpoint/2010/main" val="1757364896"/>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the Expansion Option</a:t>
            </a:r>
          </a:p>
        </p:txBody>
      </p:sp>
      <p:sp>
        <p:nvSpPr>
          <p:cNvPr id="100354" name="Rectangle 3"/>
          <p:cNvSpPr>
            <a:spLocks noGrp="1" noChangeArrowheads="1"/>
          </p:cNvSpPr>
          <p:nvPr>
            <p:ph idx="1"/>
          </p:nvPr>
        </p:nvSpPr>
        <p:spPr/>
        <p:txBody>
          <a:bodyPr/>
          <a:lstStyle/>
          <a:p>
            <a:r>
              <a:rPr lang="en-US">
                <a:latin typeface="Times" charset="0"/>
                <a:ea typeface="ＭＳ Ｐゴシック" charset="0"/>
                <a:cs typeface="ＭＳ Ｐゴシック" charset="0"/>
              </a:rPr>
              <a:t>Value of the Underlying Asset (S) = PV of Cash Flows from Expansion to entire U.S. market, if done now =$ 750 Million</a:t>
            </a:r>
          </a:p>
          <a:p>
            <a:r>
              <a:rPr lang="en-US">
                <a:latin typeface="Times" charset="0"/>
                <a:ea typeface="ＭＳ Ｐゴシック" charset="0"/>
                <a:cs typeface="ＭＳ Ｐゴシック" charset="0"/>
              </a:rPr>
              <a:t>Strike Price (K) = Cost of Expansion into entire U.S market =  $ 1000 Million</a:t>
            </a:r>
          </a:p>
          <a:p>
            <a:r>
              <a:rPr lang="en-US">
                <a:latin typeface="Times" charset="0"/>
                <a:ea typeface="ＭＳ Ｐゴシック" charset="0"/>
                <a:cs typeface="ＭＳ Ｐゴシック" charset="0"/>
              </a:rPr>
              <a:t>We estimate the standard deviation in the estimate of the project value by using the annualized standard deviation in firm value of publicly traded firms in the beverage markets, which is approximately 34.25%. </a:t>
            </a:r>
          </a:p>
          <a:p>
            <a:pPr lvl="1"/>
            <a:r>
              <a:rPr lang="en-US">
                <a:latin typeface="Times" charset="0"/>
                <a:ea typeface="ＭＳ Ｐゴシック" charset="0"/>
              </a:rPr>
              <a:t>Standard Deviation in Underlying Asset</a:t>
            </a:r>
            <a:r>
              <a:rPr lang="ja-JP" altLang="en-US">
                <a:latin typeface="Times" charset="0"/>
                <a:ea typeface="ＭＳ Ｐゴシック" charset="0"/>
              </a:rPr>
              <a:t>’</a:t>
            </a:r>
            <a:r>
              <a:rPr lang="en-US" altLang="ja-JP">
                <a:latin typeface="Times" charset="0"/>
                <a:ea typeface="ＭＳ Ｐゴシック" charset="0"/>
              </a:rPr>
              <a:t>s Value = 34.25%</a:t>
            </a:r>
          </a:p>
          <a:p>
            <a:r>
              <a:rPr lang="en-US">
                <a:latin typeface="Times" charset="0"/>
                <a:ea typeface="ＭＳ Ｐゴシック" charset="0"/>
                <a:cs typeface="ＭＳ Ｐゴシック" charset="0"/>
              </a:rPr>
              <a:t>Time to expiration = Period for which expansion option applies = 5 years</a:t>
            </a:r>
          </a:p>
          <a:p>
            <a:pPr algn="ctr">
              <a:buFont typeface="Monotype Sorts" charset="0"/>
              <a:buNone/>
            </a:pPr>
            <a:r>
              <a:rPr lang="en-US" b="1">
                <a:latin typeface="Times" charset="0"/>
                <a:ea typeface="ＭＳ Ｐゴシック" charset="0"/>
                <a:cs typeface="ＭＳ Ｐゴシック" charset="0"/>
              </a:rPr>
              <a:t>Call Value= $ 234 Million</a:t>
            </a:r>
          </a:p>
        </p:txBody>
      </p:sp>
    </p:spTree>
    <p:extLst>
      <p:ext uri="{BB962C8B-B14F-4D97-AF65-F5344CB8AC3E}">
        <p14:creationId xmlns:p14="http://schemas.microsoft.com/office/powerpoint/2010/main" val="2749232298"/>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Considering the Project with Expansion Option</a:t>
            </a:r>
          </a:p>
        </p:txBody>
      </p:sp>
      <p:sp>
        <p:nvSpPr>
          <p:cNvPr id="102402" name="Rectangle 3"/>
          <p:cNvSpPr>
            <a:spLocks noGrp="1" noChangeArrowheads="1"/>
          </p:cNvSpPr>
          <p:nvPr>
            <p:ph idx="1"/>
          </p:nvPr>
        </p:nvSpPr>
        <p:spPr/>
        <p:txBody>
          <a:bodyPr/>
          <a:lstStyle/>
          <a:p>
            <a:r>
              <a:rPr lang="en-US">
                <a:latin typeface="Times" charset="0"/>
                <a:ea typeface="ＭＳ Ｐゴシック" charset="0"/>
                <a:cs typeface="ＭＳ Ｐゴシック" charset="0"/>
              </a:rPr>
              <a:t>NPV of Limited Introduction = $ 400 Million - $ 500 Million </a:t>
            </a:r>
          </a:p>
          <a:p>
            <a:pPr>
              <a:buFont typeface="Monotype Sorts" charset="0"/>
              <a:buNone/>
            </a:pPr>
            <a:r>
              <a:rPr lang="en-US">
                <a:latin typeface="Times" charset="0"/>
                <a:ea typeface="ＭＳ Ｐゴシック" charset="0"/>
                <a:cs typeface="ＭＳ Ｐゴシック" charset="0"/>
              </a:rPr>
              <a:t>					= - $ 100 Million</a:t>
            </a:r>
          </a:p>
          <a:p>
            <a:r>
              <a:rPr lang="en-US">
                <a:latin typeface="Times" charset="0"/>
                <a:ea typeface="ＭＳ Ｐゴシック" charset="0"/>
                <a:cs typeface="ＭＳ Ｐゴシック" charset="0"/>
              </a:rPr>
              <a:t>Value of Option to Expand to full market= $ 234 Million</a:t>
            </a:r>
          </a:p>
          <a:p>
            <a:r>
              <a:rPr lang="en-US">
                <a:latin typeface="Times" charset="0"/>
                <a:ea typeface="ＭＳ Ｐゴシック" charset="0"/>
                <a:cs typeface="ＭＳ Ｐゴシック" charset="0"/>
              </a:rPr>
              <a:t>NPV of Project with option to expand 	</a:t>
            </a:r>
          </a:p>
          <a:p>
            <a:pPr lvl="1">
              <a:buFontTx/>
              <a:buNone/>
            </a:pPr>
            <a:r>
              <a:rPr lang="en-US">
                <a:latin typeface="Times" charset="0"/>
                <a:ea typeface="ＭＳ Ｐゴシック" charset="0"/>
              </a:rPr>
              <a:t>= - $ 100 million + $ 234 million </a:t>
            </a:r>
          </a:p>
          <a:p>
            <a:pPr lvl="1">
              <a:buFontTx/>
              <a:buNone/>
            </a:pPr>
            <a:r>
              <a:rPr lang="en-US">
                <a:latin typeface="Times" charset="0"/>
                <a:ea typeface="ＭＳ Ｐゴシック" charset="0"/>
              </a:rPr>
              <a:t>= $ 134 million</a:t>
            </a:r>
          </a:p>
          <a:p>
            <a:r>
              <a:rPr lang="en-US" b="1">
                <a:latin typeface="Times" charset="0"/>
                <a:ea typeface="ＭＳ Ｐゴシック" charset="0"/>
                <a:cs typeface="ＭＳ Ｐゴシック" charset="0"/>
              </a:rPr>
              <a:t>Invest in the project</a:t>
            </a:r>
          </a:p>
        </p:txBody>
      </p:sp>
    </p:spTree>
    <p:extLst>
      <p:ext uri="{BB962C8B-B14F-4D97-AF65-F5344CB8AC3E}">
        <p14:creationId xmlns:p14="http://schemas.microsoft.com/office/powerpoint/2010/main" val="404743807"/>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Opportunities are not Options…</a:t>
            </a:r>
          </a:p>
        </p:txBody>
      </p:sp>
      <p:pic>
        <p:nvPicPr>
          <p:cNvPr id="104450" name="Picture 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605" r="-2605"/>
          <a:stretch>
            <a:fillRect/>
          </a:stretch>
        </p:blipFill>
        <p:spPr>
          <a:xfrm>
            <a:off x="1143000" y="1835150"/>
            <a:ext cx="6965950" cy="3754438"/>
          </a:xfrm>
          <a:solidFill>
            <a:srgbClr val="FFFFFF"/>
          </a:solidFill>
        </p:spPr>
      </p:pic>
    </p:spTree>
    <p:extLst>
      <p:ext uri="{BB962C8B-B14F-4D97-AF65-F5344CB8AC3E}">
        <p14:creationId xmlns:p14="http://schemas.microsoft.com/office/powerpoint/2010/main" val="1597409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The Option to Abandon</a:t>
            </a:r>
          </a:p>
        </p:txBody>
      </p:sp>
      <p:sp>
        <p:nvSpPr>
          <p:cNvPr id="107522" name="Rectangle 3"/>
          <p:cNvSpPr>
            <a:spLocks noGrp="1" noChangeArrowheads="1"/>
          </p:cNvSpPr>
          <p:nvPr>
            <p:ph idx="1"/>
          </p:nvPr>
        </p:nvSpPr>
        <p:spPr/>
        <p:txBody>
          <a:bodyPr/>
          <a:lstStyle/>
          <a:p>
            <a:r>
              <a:rPr lang="en-US">
                <a:latin typeface="Times" charset="0"/>
                <a:ea typeface="ＭＳ Ｐゴシック" charset="0"/>
                <a:cs typeface="ＭＳ Ｐゴシック" charset="0"/>
              </a:rPr>
              <a:t>A firm may sometimes have the option to abandon a project, if the cash flows do not measure up to expectations. </a:t>
            </a:r>
          </a:p>
          <a:p>
            <a:r>
              <a:rPr lang="en-US">
                <a:latin typeface="Times" charset="0"/>
                <a:ea typeface="ＭＳ Ｐゴシック" charset="0"/>
                <a:cs typeface="ＭＳ Ｐゴシック" charset="0"/>
              </a:rPr>
              <a:t>If abandoning the project allows the firm to save itself from further losses, this option can make  a project more valuable.</a:t>
            </a:r>
          </a:p>
          <a:p>
            <a:endParaRPr lang="en-US">
              <a:latin typeface="Times" charset="0"/>
              <a:ea typeface="ＭＳ Ｐゴシック" charset="0"/>
              <a:cs typeface="ＭＳ Ｐゴシック" charset="0"/>
            </a:endParaRPr>
          </a:p>
        </p:txBody>
      </p:sp>
      <p:grpSp>
        <p:nvGrpSpPr>
          <p:cNvPr id="107523" name="Group 4"/>
          <p:cNvGrpSpPr>
            <a:grpSpLocks/>
          </p:cNvGrpSpPr>
          <p:nvPr/>
        </p:nvGrpSpPr>
        <p:grpSpPr bwMode="auto">
          <a:xfrm>
            <a:off x="2051050" y="5257800"/>
            <a:ext cx="5354638" cy="90488"/>
            <a:chOff x="1292" y="3312"/>
            <a:chExt cx="3373" cy="57"/>
          </a:xfrm>
        </p:grpSpPr>
        <p:sp>
          <p:nvSpPr>
            <p:cNvPr id="107535"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7536"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7524"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7525" name="Group 8"/>
          <p:cNvGrpSpPr>
            <a:grpSpLocks/>
          </p:cNvGrpSpPr>
          <p:nvPr/>
        </p:nvGrpSpPr>
        <p:grpSpPr bwMode="auto">
          <a:xfrm>
            <a:off x="2273300" y="3937000"/>
            <a:ext cx="1835150" cy="1835150"/>
            <a:chOff x="1432" y="2480"/>
            <a:chExt cx="1156" cy="1156"/>
          </a:xfrm>
        </p:grpSpPr>
        <p:sp>
          <p:nvSpPr>
            <p:cNvPr id="107533"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7534"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7526"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Present Value of Expected </a:t>
            </a:r>
          </a:p>
        </p:txBody>
      </p:sp>
      <p:sp>
        <p:nvSpPr>
          <p:cNvPr id="107527"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Cash Flows on Project</a:t>
            </a:r>
          </a:p>
        </p:txBody>
      </p:sp>
      <p:sp>
        <p:nvSpPr>
          <p:cNvPr id="107528"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529"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PV of Cash Flows </a:t>
            </a:r>
          </a:p>
        </p:txBody>
      </p:sp>
      <p:sp>
        <p:nvSpPr>
          <p:cNvPr id="107530"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from Project</a:t>
            </a:r>
          </a:p>
        </p:txBody>
      </p:sp>
      <p:sp>
        <p:nvSpPr>
          <p:cNvPr id="107531"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Cost of Abandonment</a:t>
            </a:r>
          </a:p>
        </p:txBody>
      </p:sp>
      <p:sp>
        <p:nvSpPr>
          <p:cNvPr id="107532"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3898872364"/>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the Option to Abandon</a:t>
            </a:r>
          </a:p>
        </p:txBody>
      </p:sp>
      <p:sp>
        <p:nvSpPr>
          <p:cNvPr id="109570" name="Rectangle 3"/>
          <p:cNvSpPr>
            <a:spLocks noGrp="1" noChangeArrowheads="1"/>
          </p:cNvSpPr>
          <p:nvPr>
            <p:ph idx="1"/>
          </p:nvPr>
        </p:nvSpPr>
        <p:spPr/>
        <p:txBody>
          <a:bodyPr/>
          <a:lstStyle/>
          <a:p>
            <a:r>
              <a:rPr lang="en-US">
                <a:latin typeface="Times" charset="0"/>
                <a:ea typeface="ＭＳ Ｐゴシック" charset="0"/>
                <a:cs typeface="ＭＳ Ｐゴシック" charset="0"/>
              </a:rPr>
              <a:t>Airbus is considering a joint venture with Lear Aircraft to produce a small commercial airplane (capable of carrying 40-50 passengers on short haul flights)</a:t>
            </a:r>
          </a:p>
          <a:p>
            <a:pPr lvl="1"/>
            <a:r>
              <a:rPr lang="en-US">
                <a:latin typeface="Times" charset="0"/>
                <a:ea typeface="ＭＳ Ｐゴシック" charset="0"/>
              </a:rPr>
              <a:t>Airbus will have to invest $ 500 million for a 50% share of the venture</a:t>
            </a:r>
          </a:p>
          <a:p>
            <a:pPr lvl="1"/>
            <a:r>
              <a:rPr lang="en-US">
                <a:latin typeface="Times" charset="0"/>
                <a:ea typeface="ＭＳ Ｐゴシック" charset="0"/>
              </a:rPr>
              <a:t>Its share of the present value of expected cash flows is 480 million. </a:t>
            </a:r>
          </a:p>
          <a:p>
            <a:r>
              <a:rPr lang="en-US">
                <a:latin typeface="Times" charset="0"/>
                <a:ea typeface="ＭＳ Ｐゴシック" charset="0"/>
                <a:cs typeface="ＭＳ Ｐゴシック" charset="0"/>
              </a:rPr>
              <a:t>Lear Aircraft, which is eager to enter into the deal, offers to buy Airbus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50% share of the investment anytime over the next five years for  $ 400 million, if Airbus decides to get out of the venture.</a:t>
            </a:r>
          </a:p>
          <a:p>
            <a:r>
              <a:rPr lang="en-US">
                <a:latin typeface="Times" charset="0"/>
                <a:ea typeface="ＭＳ Ｐゴシック" charset="0"/>
                <a:cs typeface="ＭＳ Ｐゴシック" charset="0"/>
              </a:rPr>
              <a:t> A simulation of the cash flows on this time share investment yields a variance in the present value of the cash flows from being in the partnership is 0.16.</a:t>
            </a:r>
          </a:p>
          <a:p>
            <a:r>
              <a:rPr lang="en-US">
                <a:latin typeface="Times" charset="0"/>
                <a:ea typeface="ＭＳ Ｐゴシック" charset="0"/>
                <a:cs typeface="ＭＳ Ｐゴシック" charset="0"/>
              </a:rPr>
              <a:t>The project has a life of 30 years.</a:t>
            </a:r>
          </a:p>
        </p:txBody>
      </p:sp>
    </p:spTree>
    <p:extLst>
      <p:ext uri="{BB962C8B-B14F-4D97-AF65-F5344CB8AC3E}">
        <p14:creationId xmlns:p14="http://schemas.microsoft.com/office/powerpoint/2010/main" val="2018040749"/>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Project with Option to Abandon</a:t>
            </a:r>
          </a:p>
        </p:txBody>
      </p:sp>
      <p:sp>
        <p:nvSpPr>
          <p:cNvPr id="111618" name="Rectangle 3"/>
          <p:cNvSpPr>
            <a:spLocks noGrp="1" noChangeArrowheads="1"/>
          </p:cNvSpPr>
          <p:nvPr>
            <p:ph idx="1"/>
          </p:nvPr>
        </p:nvSpPr>
        <p:spPr/>
        <p:txBody>
          <a:bodyPr/>
          <a:lstStyle/>
          <a:p>
            <a:r>
              <a:rPr lang="en-US">
                <a:latin typeface="Times" charset="0"/>
                <a:ea typeface="ＭＳ Ｐゴシック" charset="0"/>
                <a:cs typeface="ＭＳ Ｐゴシック" charset="0"/>
              </a:rPr>
              <a:t>Value of the Underlying Asset (S) = PV of Cash Flows from Project						= $ 480 million</a:t>
            </a:r>
          </a:p>
          <a:p>
            <a:r>
              <a:rPr lang="en-US">
                <a:latin typeface="Times" charset="0"/>
                <a:ea typeface="ＭＳ Ｐゴシック" charset="0"/>
                <a:cs typeface="ＭＳ Ｐゴシック" charset="0"/>
              </a:rPr>
              <a:t>Strike Price (K) = Salvage Value from Abandonment = $ 400 million</a:t>
            </a:r>
          </a:p>
          <a:p>
            <a:r>
              <a:rPr lang="en-US">
                <a:latin typeface="Times" charset="0"/>
                <a:ea typeface="ＭＳ Ｐゴシック" charset="0"/>
                <a:cs typeface="ＭＳ Ｐゴシック" charset="0"/>
              </a:rPr>
              <a:t>Variance in Underlying Asset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Value = 0.16</a:t>
            </a:r>
          </a:p>
          <a:p>
            <a:r>
              <a:rPr lang="en-US">
                <a:latin typeface="Times" charset="0"/>
                <a:ea typeface="ＭＳ Ｐゴシック" charset="0"/>
                <a:cs typeface="ＭＳ Ｐゴシック" charset="0"/>
              </a:rPr>
              <a:t>Time to expiration = Life of the Project =5 years</a:t>
            </a:r>
          </a:p>
          <a:p>
            <a:r>
              <a:rPr lang="en-US">
                <a:latin typeface="Times" charset="0"/>
                <a:ea typeface="ＭＳ Ｐゴシック" charset="0"/>
                <a:cs typeface="ＭＳ Ｐゴシック" charset="0"/>
              </a:rPr>
              <a:t>Dividend Yield = 1/Life of the Project = 1/30 = 0.033 (We are assuming that the project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present value will drop by roughly 1/n each year into the project)</a:t>
            </a:r>
          </a:p>
          <a:p>
            <a:r>
              <a:rPr lang="en-US">
                <a:latin typeface="Times" charset="0"/>
                <a:ea typeface="ＭＳ Ｐゴシック" charset="0"/>
                <a:cs typeface="ＭＳ Ｐゴシック" charset="0"/>
              </a:rPr>
              <a:t>Assume that the five-year riskless rate is 6%. The value of the put option can be estimated as follows:</a:t>
            </a:r>
          </a:p>
        </p:txBody>
      </p:sp>
    </p:spTree>
    <p:extLst>
      <p:ext uri="{BB962C8B-B14F-4D97-AF65-F5344CB8AC3E}">
        <p14:creationId xmlns:p14="http://schemas.microsoft.com/office/powerpoint/2010/main" val="1535733632"/>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Should Airbus enter into the joint venture?</a:t>
            </a:r>
          </a:p>
        </p:txBody>
      </p:sp>
      <p:sp>
        <p:nvSpPr>
          <p:cNvPr id="113666" name="Rectangle 3"/>
          <p:cNvSpPr>
            <a:spLocks noGrp="1" noChangeArrowheads="1"/>
          </p:cNvSpPr>
          <p:nvPr>
            <p:ph idx="1"/>
          </p:nvPr>
        </p:nvSpPr>
        <p:spPr/>
        <p:txBody>
          <a:bodyPr/>
          <a:lstStyle/>
          <a:p>
            <a:r>
              <a:rPr lang="en-US">
                <a:latin typeface="Times" charset="0"/>
                <a:ea typeface="ＭＳ Ｐゴシック" charset="0"/>
                <a:cs typeface="ＭＳ Ｐゴシック" charset="0"/>
              </a:rPr>
              <a:t>Value of Put =Ke</a:t>
            </a:r>
            <a:r>
              <a:rPr lang="en-US" baseline="30000">
                <a:latin typeface="Times" charset="0"/>
                <a:ea typeface="ＭＳ Ｐゴシック" charset="0"/>
                <a:cs typeface="ＭＳ Ｐゴシック" charset="0"/>
              </a:rPr>
              <a:t>-rt</a:t>
            </a:r>
            <a:r>
              <a:rPr lang="en-US">
                <a:latin typeface="Times" charset="0"/>
                <a:ea typeface="ＭＳ Ｐゴシック" charset="0"/>
                <a:cs typeface="ＭＳ Ｐゴシック" charset="0"/>
              </a:rPr>
              <a:t> (1-N(d2))- Se</a:t>
            </a:r>
            <a:r>
              <a:rPr lang="en-US" baseline="30000">
                <a:latin typeface="Times" charset="0"/>
                <a:ea typeface="ＭＳ Ｐゴシック" charset="0"/>
                <a:cs typeface="ＭＳ Ｐゴシック" charset="0"/>
              </a:rPr>
              <a:t>-yt</a:t>
            </a:r>
            <a:r>
              <a:rPr lang="en-US">
                <a:latin typeface="Times" charset="0"/>
                <a:ea typeface="ＭＳ Ｐゴシック" charset="0"/>
                <a:cs typeface="ＭＳ Ｐゴシック" charset="0"/>
              </a:rPr>
              <a:t> (1-N(d1)) </a:t>
            </a:r>
          </a:p>
          <a:p>
            <a:pPr>
              <a:buFont typeface="Monotype Sorts" charset="0"/>
              <a:buNone/>
            </a:pPr>
            <a:r>
              <a:rPr lang="en-US">
                <a:latin typeface="Times" charset="0"/>
                <a:ea typeface="ＭＳ Ｐゴシック" charset="0"/>
                <a:cs typeface="ＭＳ Ｐゴシック" charset="0"/>
              </a:rPr>
              <a:t>	=400 (exp</a:t>
            </a:r>
            <a:r>
              <a:rPr lang="en-US" baseline="30000">
                <a:latin typeface="Times" charset="0"/>
                <a:ea typeface="ＭＳ Ｐゴシック" charset="0"/>
                <a:cs typeface="ＭＳ Ｐゴシック" charset="0"/>
              </a:rPr>
              <a:t>(-0.06)(5)</a:t>
            </a:r>
            <a:r>
              <a:rPr lang="en-US">
                <a:latin typeface="Times" charset="0"/>
                <a:ea typeface="ＭＳ Ｐゴシック" charset="0"/>
                <a:cs typeface="ＭＳ Ｐゴシック" charset="0"/>
              </a:rPr>
              <a:t> (1-0.4624) - 480 exp</a:t>
            </a:r>
            <a:r>
              <a:rPr lang="en-US" baseline="30000">
                <a:latin typeface="Times" charset="0"/>
                <a:ea typeface="ＭＳ Ｐゴシック" charset="0"/>
                <a:cs typeface="ＭＳ Ｐゴシック" charset="0"/>
              </a:rPr>
              <a:t>(-0.033)(5)</a:t>
            </a:r>
            <a:r>
              <a:rPr lang="en-US">
                <a:latin typeface="Times" charset="0"/>
                <a:ea typeface="ＭＳ Ｐゴシック" charset="0"/>
                <a:cs typeface="ＭＳ Ｐゴシック" charset="0"/>
              </a:rPr>
              <a:t> (1-0.7882) </a:t>
            </a:r>
          </a:p>
          <a:p>
            <a:pPr>
              <a:buFont typeface="Monotype Sorts" charset="0"/>
              <a:buNone/>
            </a:pPr>
            <a:r>
              <a:rPr lang="en-US">
                <a:latin typeface="Times" charset="0"/>
                <a:ea typeface="ＭＳ Ｐゴシック" charset="0"/>
                <a:cs typeface="ＭＳ Ｐゴシック" charset="0"/>
              </a:rPr>
              <a:t>	= $ 73.23 million</a:t>
            </a:r>
          </a:p>
          <a:p>
            <a:r>
              <a:rPr lang="en-US">
                <a:latin typeface="Times" charset="0"/>
                <a:ea typeface="ＭＳ Ｐゴシック" charset="0"/>
                <a:cs typeface="ＭＳ Ｐゴシック" charset="0"/>
              </a:rPr>
              <a:t>The value of this abandonment option has to be added on to the net present value of the project of -$ 20 million, yielding a total net present value with the abandonment option of $ 53.23 million.</a:t>
            </a:r>
          </a:p>
        </p:txBody>
      </p:sp>
    </p:spTree>
    <p:extLst>
      <p:ext uri="{BB962C8B-B14F-4D97-AF65-F5344CB8AC3E}">
        <p14:creationId xmlns:p14="http://schemas.microsoft.com/office/powerpoint/2010/main" val="469287701"/>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Implications for Investment Analysis/ Valuation</a:t>
            </a:r>
          </a:p>
        </p:txBody>
      </p:sp>
      <p:sp>
        <p:nvSpPr>
          <p:cNvPr id="115714" name="Rectangle 3"/>
          <p:cNvSpPr>
            <a:spLocks noGrp="1" noChangeArrowheads="1"/>
          </p:cNvSpPr>
          <p:nvPr>
            <p:ph idx="1"/>
          </p:nvPr>
        </p:nvSpPr>
        <p:spPr/>
        <p:txBody>
          <a:bodyPr/>
          <a:lstStyle/>
          <a:p>
            <a:r>
              <a:rPr lang="en-US">
                <a:latin typeface="Times" charset="0"/>
                <a:ea typeface="ＭＳ Ｐゴシック" charset="0"/>
                <a:cs typeface="ＭＳ Ｐゴシック" charset="0"/>
              </a:rPr>
              <a:t>Having a option to abandon a project can make otherwise unacceptable projects acceptable.</a:t>
            </a:r>
          </a:p>
          <a:p>
            <a:r>
              <a:rPr lang="en-US">
                <a:latin typeface="Times" charset="0"/>
                <a:ea typeface="ＭＳ Ｐゴシック" charset="0"/>
                <a:cs typeface="ＭＳ Ｐゴシック" charset="0"/>
              </a:rPr>
              <a:t>Other things remaining equal, you would attach more value to companies with</a:t>
            </a:r>
          </a:p>
          <a:p>
            <a:pPr lvl="1"/>
            <a:r>
              <a:rPr lang="en-US">
                <a:latin typeface="Times" charset="0"/>
                <a:ea typeface="ＭＳ Ｐゴシック" charset="0"/>
              </a:rPr>
              <a:t>More </a:t>
            </a:r>
            <a:r>
              <a:rPr lang="en-US" u="sng">
                <a:latin typeface="Times" charset="0"/>
                <a:ea typeface="ＭＳ Ｐゴシック" charset="0"/>
              </a:rPr>
              <a:t>cost flexibility</a:t>
            </a:r>
            <a:r>
              <a:rPr lang="en-US">
                <a:latin typeface="Times" charset="0"/>
                <a:ea typeface="ＭＳ Ｐゴシック" charset="0"/>
              </a:rPr>
              <a:t>, that is, making more of the costs of the projects into variable costs as opposed to fixed costs.</a:t>
            </a:r>
          </a:p>
          <a:p>
            <a:pPr lvl="1"/>
            <a:r>
              <a:rPr lang="en-US" u="sng">
                <a:latin typeface="Times" charset="0"/>
                <a:ea typeface="ＭＳ Ｐゴシック" charset="0"/>
              </a:rPr>
              <a:t>Fewer long-term contracts/obligations</a:t>
            </a:r>
            <a:r>
              <a:rPr lang="en-US">
                <a:latin typeface="Times" charset="0"/>
                <a:ea typeface="ＭＳ Ｐゴシック" charset="0"/>
              </a:rPr>
              <a:t> with employees and customers, since these add to the cost of abandoning a project.</a:t>
            </a:r>
          </a:p>
          <a:p>
            <a:r>
              <a:rPr lang="en-US">
                <a:latin typeface="Times" charset="0"/>
                <a:ea typeface="ＭＳ Ｐゴシック" charset="0"/>
                <a:cs typeface="ＭＳ Ｐゴシック" charset="0"/>
              </a:rPr>
              <a:t>These actions will undoubtedly cost the firm some value, but this has to be weighed off against the increase in the value of the abandonment option.</a:t>
            </a:r>
          </a:p>
        </p:txBody>
      </p:sp>
    </p:spTree>
    <p:extLst>
      <p:ext uri="{BB962C8B-B14F-4D97-AF65-F5344CB8AC3E}">
        <p14:creationId xmlns:p14="http://schemas.microsoft.com/office/powerpoint/2010/main" val="2876906444"/>
      </p:ext>
    </p:extLst>
  </p:cSld>
  <p:clrMapOvr>
    <a:masterClrMapping/>
  </p:clrMapOvr>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8</TotalTime>
  <Words>1190</Words>
  <Application>Microsoft Macintosh PowerPoint</Application>
  <PresentationFormat>Letter Paper (8.5x11 in)</PresentationFormat>
  <Paragraphs>82</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HGV slides</vt:lpstr>
      <vt:lpstr>Session 21: The options to expand and abandon</vt:lpstr>
      <vt:lpstr>The Option to Expand/Take Other Projects</vt:lpstr>
      <vt:lpstr>The Option to Expand</vt:lpstr>
      <vt:lpstr>An Example of an Expansion Option</vt:lpstr>
      <vt:lpstr>Valuing the Expansion Option</vt:lpstr>
      <vt:lpstr>Considering the Project with Expansion Option</vt:lpstr>
      <vt:lpstr>Opportunities are not Options…</vt:lpstr>
      <vt:lpstr>The Option to Abandon</vt:lpstr>
      <vt:lpstr>Valuing the Option to Abandon</vt:lpstr>
      <vt:lpstr>Project with Option to Abandon</vt:lpstr>
      <vt:lpstr>Should Airbus enter into the joint venture?</vt:lpstr>
      <vt:lpstr>Implications for Investment Analysis/ Valuation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20: The options to expand and abandon</dc:title>
  <dc:creator>Aswath Damodaran</dc:creator>
  <cp:lastModifiedBy>Aswath Damodaran</cp:lastModifiedBy>
  <cp:revision>3</cp:revision>
  <dcterms:created xsi:type="dcterms:W3CDTF">2011-11-03T14:46:44Z</dcterms:created>
  <dcterms:modified xsi:type="dcterms:W3CDTF">2011-11-04T15:25:35Z</dcterms:modified>
</cp:coreProperties>
</file>