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6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700E5-0B50-664B-B142-E8AC88C7D784}" type="datetimeFigureOut">
              <a:rPr lang="en-US" smtClean="0"/>
              <a:t>11/4/11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FDBD7B-9DCB-B245-BB82-1B92B129CCC3}" type="slidenum">
              <a:rPr lang="en-US" smtClean="0"/>
              <a:t>‹#›</a:t>
            </a:fld>
            <a:endParaRPr lang="en-US"/>
          </a:p>
        </p:txBody>
      </p:sp>
    </p:spTree>
    <p:extLst>
      <p:ext uri="{BB962C8B-B14F-4D97-AF65-F5344CB8AC3E}">
        <p14:creationId xmlns:p14="http://schemas.microsoft.com/office/powerpoint/2010/main" val="13765145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Grp="1" noRot="1" noChangeAspect="1" noChangeArrowheads="1" noTextEdit="1"/>
          </p:cNvSpPr>
          <p:nvPr>
            <p:ph type="sldImg"/>
          </p:nvPr>
        </p:nvSpPr>
        <p:spPr>
          <a:xfrm>
            <a:off x="1150938" y="692150"/>
            <a:ext cx="4556125" cy="3416300"/>
          </a:xfrm>
          <a:ln/>
        </p:spPr>
      </p:sp>
      <p:sp>
        <p:nvSpPr>
          <p:cNvPr id="5089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1150938" y="692150"/>
            <a:ext cx="4556125" cy="3416300"/>
          </a:xfrm>
          <a:ln/>
        </p:spPr>
      </p:sp>
      <p:sp>
        <p:nvSpPr>
          <p:cNvPr id="5109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1150938" y="692150"/>
            <a:ext cx="4556125" cy="3416300"/>
          </a:xfrm>
          <a:ln/>
        </p:spPr>
      </p:sp>
      <p:sp>
        <p:nvSpPr>
          <p:cNvPr id="5130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xfrm>
            <a:off x="1150938" y="692150"/>
            <a:ext cx="4556125" cy="3416300"/>
          </a:xfrm>
          <a:ln/>
        </p:spPr>
      </p:sp>
      <p:sp>
        <p:nvSpPr>
          <p:cNvPr id="5150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Rectangle 2"/>
          <p:cNvSpPr>
            <a:spLocks noGrp="1" noRot="1" noChangeAspect="1" noChangeArrowheads="1" noTextEdit="1"/>
          </p:cNvSpPr>
          <p:nvPr>
            <p:ph type="sldImg"/>
          </p:nvPr>
        </p:nvSpPr>
        <p:spPr>
          <a:xfrm>
            <a:off x="1150938" y="692150"/>
            <a:ext cx="4556125" cy="3416300"/>
          </a:xfrm>
          <a:ln/>
        </p:spPr>
      </p:sp>
      <p:sp>
        <p:nvSpPr>
          <p:cNvPr id="517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2"/>
          <p:cNvSpPr>
            <a:spLocks noGrp="1" noRot="1" noChangeAspect="1" noChangeArrowheads="1" noTextEdit="1"/>
          </p:cNvSpPr>
          <p:nvPr>
            <p:ph type="sldImg"/>
          </p:nvPr>
        </p:nvSpPr>
        <p:spPr>
          <a:xfrm>
            <a:off x="1150938" y="692150"/>
            <a:ext cx="4556125" cy="3416300"/>
          </a:xfrm>
          <a:ln/>
        </p:spPr>
      </p:sp>
      <p:sp>
        <p:nvSpPr>
          <p:cNvPr id="519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986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649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117700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95875" y="1828800"/>
            <a:ext cx="3800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7897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608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7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11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601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41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3451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2763" y="228600"/>
            <a:ext cx="20335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28600"/>
            <a:ext cx="5948363"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749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43000" y="1828800"/>
            <a:ext cx="7753350" cy="4191000"/>
          </a:xfrm>
        </p:spPr>
        <p:txBody>
          <a:bodyPr/>
          <a:lstStyle/>
          <a:p>
            <a:pPr lvl="0"/>
            <a:r>
              <a:rPr lang="en-US" noProof="0" smtClean="0"/>
              <a:t>Click icon to add table</a:t>
            </a:r>
          </a:p>
        </p:txBody>
      </p:sp>
    </p:spTree>
    <p:extLst>
      <p:ext uri="{BB962C8B-B14F-4D97-AF65-F5344CB8AC3E}">
        <p14:creationId xmlns:p14="http://schemas.microsoft.com/office/powerpoint/2010/main" val="31744954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36538" y="0"/>
            <a:ext cx="8896350" cy="6845300"/>
            <a:chOff x="149" y="0"/>
            <a:chExt cx="5604" cy="4312"/>
          </a:xfrm>
        </p:grpSpPr>
        <p:sp>
          <p:nvSpPr>
            <p:cNvPr id="1031" name="Rectangle 3"/>
            <p:cNvSpPr>
              <a:spLocks noChangeArrowheads="1"/>
            </p:cNvSpPr>
            <p:nvPr/>
          </p:nvSpPr>
          <p:spPr bwMode="auto">
            <a:xfrm>
              <a:off x="149" y="0"/>
              <a:ext cx="150" cy="43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2" name="Rectangle 4"/>
            <p:cNvSpPr>
              <a:spLocks noChangeArrowheads="1"/>
            </p:cNvSpPr>
            <p:nvPr/>
          </p:nvSpPr>
          <p:spPr bwMode="auto">
            <a:xfrm>
              <a:off x="277" y="0"/>
              <a:ext cx="235" cy="2940"/>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3" name="Rectangle 5"/>
            <p:cNvSpPr>
              <a:spLocks noChangeArrowheads="1"/>
            </p:cNvSpPr>
            <p:nvPr/>
          </p:nvSpPr>
          <p:spPr bwMode="auto">
            <a:xfrm>
              <a:off x="203" y="0"/>
              <a:ext cx="682" cy="2112"/>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4" name="Rectangle 6"/>
            <p:cNvSpPr>
              <a:spLocks noChangeArrowheads="1"/>
            </p:cNvSpPr>
            <p:nvPr/>
          </p:nvSpPr>
          <p:spPr bwMode="auto">
            <a:xfrm>
              <a:off x="256" y="0"/>
              <a:ext cx="192" cy="244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5" name="Rectangle 7"/>
            <p:cNvSpPr>
              <a:spLocks noChangeArrowheads="1"/>
            </p:cNvSpPr>
            <p:nvPr/>
          </p:nvSpPr>
          <p:spPr bwMode="auto">
            <a:xfrm>
              <a:off x="373" y="924"/>
              <a:ext cx="331" cy="768"/>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6" name="Rectangle 8"/>
            <p:cNvSpPr>
              <a:spLocks noChangeArrowheads="1"/>
            </p:cNvSpPr>
            <p:nvPr/>
          </p:nvSpPr>
          <p:spPr bwMode="auto">
            <a:xfrm>
              <a:off x="320" y="888"/>
              <a:ext cx="5433" cy="84"/>
            </a:xfrm>
            <a:prstGeom prst="rect">
              <a:avLst/>
            </a:prstGeom>
            <a:gradFill rotWithShape="0">
              <a:gsLst>
                <a:gs pos="0">
                  <a:srgbClr val="E9E9E9"/>
                </a:gs>
                <a:gs pos="100000">
                  <a:srgbClr val="919191"/>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37" name="Line 9"/>
            <p:cNvSpPr>
              <a:spLocks noChangeShapeType="1"/>
            </p:cNvSpPr>
            <p:nvPr/>
          </p:nvSpPr>
          <p:spPr bwMode="auto">
            <a:xfrm>
              <a:off x="153" y="888"/>
              <a:ext cx="559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27" name="Rectangle 10"/>
          <p:cNvSpPr>
            <a:spLocks noGrp="1" noChangeArrowheads="1"/>
          </p:cNvSpPr>
          <p:nvPr>
            <p:ph type="title"/>
          </p:nvPr>
        </p:nvSpPr>
        <p:spPr bwMode="auto">
          <a:xfrm>
            <a:off x="7620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b" anchorCtr="0" compatLnSpc="1">
            <a:prstTxWarp prst="textNoShape">
              <a:avLst/>
            </a:prstTxWarp>
          </a:bodyPr>
          <a:lstStyle/>
          <a:p>
            <a:pPr lvl="0"/>
            <a:r>
              <a:rPr lang="en-US" smtClean="0"/>
              <a:t>Click to edit Master title style</a:t>
            </a:r>
            <a:endParaRPr lang="en-US"/>
          </a:p>
        </p:txBody>
      </p:sp>
      <p:sp>
        <p:nvSpPr>
          <p:cNvPr id="1028" name="Rectangle 11"/>
          <p:cNvSpPr>
            <a:spLocks noGrp="1" noChangeArrowheads="1"/>
          </p:cNvSpPr>
          <p:nvPr>
            <p:ph type="body" idx="1"/>
          </p:nvPr>
        </p:nvSpPr>
        <p:spPr bwMode="auto">
          <a:xfrm>
            <a:off x="1143000" y="1828800"/>
            <a:ext cx="77533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29" name="Rectangle 12"/>
          <p:cNvSpPr>
            <a:spLocks noChangeArrowheads="1"/>
          </p:cNvSpPr>
          <p:nvPr/>
        </p:nvSpPr>
        <p:spPr bwMode="auto">
          <a:xfrm>
            <a:off x="92075" y="6486525"/>
            <a:ext cx="17383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r>
              <a:rPr lang="en-US" sz="1400"/>
              <a:t>Aswath Damodaran</a:t>
            </a:r>
          </a:p>
        </p:txBody>
      </p:sp>
      <p:sp>
        <p:nvSpPr>
          <p:cNvPr id="1030" name="Rectangle 13"/>
          <p:cNvSpPr>
            <a:spLocks noChangeArrowheads="1"/>
          </p:cNvSpPr>
          <p:nvPr/>
        </p:nvSpPr>
        <p:spPr bwMode="auto">
          <a:xfrm>
            <a:off x="8656638" y="6486525"/>
            <a:ext cx="3984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nchor="ctr">
            <a:spAutoFit/>
          </a:bodyPr>
          <a:lstStyle/>
          <a:p>
            <a:pPr algn="r"/>
            <a:fld id="{F62F6059-8E93-E949-9B55-C1316D116290}" type="slidenum">
              <a:rPr lang="en-US" sz="1400"/>
              <a:pPr algn="r"/>
              <a:t>‹#›</a:t>
            </a:fld>
            <a:endParaRPr lang="en-US" sz="1400"/>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ctr" rtl="0" eaLnBrk="1" fontAlgn="base" hangingPunct="1">
        <a:spcBef>
          <a:spcPct val="0"/>
        </a:spcBef>
        <a:spcAft>
          <a:spcPct val="0"/>
        </a:spcAft>
        <a:defRPr sz="2400">
          <a:solidFill>
            <a:schemeClr val="tx2"/>
          </a:solidFill>
          <a:latin typeface="+mj-lt"/>
          <a:ea typeface="ＭＳ Ｐゴシック" pitchFamily="-65" charset="-128"/>
          <a:cs typeface="ＭＳ Ｐゴシック" pitchFamily="-65" charset="-128"/>
        </a:defRPr>
      </a:lvl1pPr>
      <a:lvl2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2pPr>
      <a:lvl3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3pPr>
      <a:lvl4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4pPr>
      <a:lvl5pPr algn="ctr" rtl="0" eaLnBrk="1" fontAlgn="base" hangingPunct="1">
        <a:spcBef>
          <a:spcPct val="0"/>
        </a:spcBef>
        <a:spcAft>
          <a:spcPct val="0"/>
        </a:spcAft>
        <a:defRPr sz="2400">
          <a:solidFill>
            <a:schemeClr val="tx2"/>
          </a:solidFill>
          <a:latin typeface="Times" pitchFamily="-65" charset="0"/>
          <a:ea typeface="ＭＳ Ｐゴシック" pitchFamily="-65" charset="-128"/>
          <a:cs typeface="ＭＳ Ｐゴシック" pitchFamily="-65" charset="-128"/>
        </a:defRPr>
      </a:lvl5pPr>
      <a:lvl6pPr marL="457200" algn="ctr" rtl="0" eaLnBrk="1" fontAlgn="base" hangingPunct="1">
        <a:spcBef>
          <a:spcPct val="0"/>
        </a:spcBef>
        <a:spcAft>
          <a:spcPct val="0"/>
        </a:spcAft>
        <a:defRPr sz="2400">
          <a:solidFill>
            <a:schemeClr val="tx2"/>
          </a:solidFill>
          <a:latin typeface="Times" pitchFamily="-65" charset="0"/>
        </a:defRPr>
      </a:lvl6pPr>
      <a:lvl7pPr marL="914400" algn="ctr" rtl="0" eaLnBrk="1" fontAlgn="base" hangingPunct="1">
        <a:spcBef>
          <a:spcPct val="0"/>
        </a:spcBef>
        <a:spcAft>
          <a:spcPct val="0"/>
        </a:spcAft>
        <a:defRPr sz="2400">
          <a:solidFill>
            <a:schemeClr val="tx2"/>
          </a:solidFill>
          <a:latin typeface="Times" pitchFamily="-65" charset="0"/>
        </a:defRPr>
      </a:lvl7pPr>
      <a:lvl8pPr marL="1371600" algn="ctr" rtl="0" eaLnBrk="1" fontAlgn="base" hangingPunct="1">
        <a:spcBef>
          <a:spcPct val="0"/>
        </a:spcBef>
        <a:spcAft>
          <a:spcPct val="0"/>
        </a:spcAft>
        <a:defRPr sz="2400">
          <a:solidFill>
            <a:schemeClr val="tx2"/>
          </a:solidFill>
          <a:latin typeface="Times" pitchFamily="-65" charset="0"/>
        </a:defRPr>
      </a:lvl8pPr>
      <a:lvl9pPr marL="1828800" algn="ctr" rtl="0" eaLnBrk="1" fontAlgn="base" hangingPunct="1">
        <a:spcBef>
          <a:spcPct val="0"/>
        </a:spcBef>
        <a:spcAft>
          <a:spcPct val="0"/>
        </a:spcAft>
        <a:defRPr sz="2400">
          <a:solidFill>
            <a:schemeClr val="tx2"/>
          </a:solidFill>
          <a:latin typeface="Times" pitchFamily="-65" charset="0"/>
        </a:defRPr>
      </a:lvl9pPr>
    </p:titleStyle>
    <p:bodyStyle>
      <a:lvl1pPr marL="342900" indent="-342900" algn="l" rtl="0" eaLnBrk="1" fontAlgn="base" hangingPunct="1">
        <a:spcBef>
          <a:spcPct val="20000"/>
        </a:spcBef>
        <a:spcAft>
          <a:spcPct val="0"/>
        </a:spcAft>
        <a:buClr>
          <a:schemeClr val="tx1"/>
        </a:buClr>
        <a:buSzPct val="75000"/>
        <a:buFont typeface="Monotype Sorts" charset="0"/>
        <a:buChar char=""/>
        <a:defRPr sz="2000">
          <a:solidFill>
            <a:schemeClr val="tx1"/>
          </a:solidFill>
          <a:latin typeface="+mn-lt"/>
          <a:ea typeface="ＭＳ Ｐゴシック" pitchFamily="-65" charset="-128"/>
          <a:cs typeface="ＭＳ Ｐゴシック" pitchFamily="-65" charset="-128"/>
        </a:defRPr>
      </a:lvl1pPr>
      <a:lvl2pPr marL="742950" indent="-285750" algn="l" rtl="0" eaLnBrk="1" fontAlgn="base" hangingPunct="1">
        <a:spcBef>
          <a:spcPct val="20000"/>
        </a:spcBef>
        <a:spcAft>
          <a:spcPct val="0"/>
        </a:spcAft>
        <a:buClr>
          <a:schemeClr val="tx1"/>
        </a:buClr>
        <a:buSzPct val="100000"/>
        <a:buChar char="•"/>
        <a:defRPr sz="1600">
          <a:solidFill>
            <a:schemeClr val="tx1"/>
          </a:solidFill>
          <a:latin typeface="+mn-lt"/>
          <a:ea typeface="ＭＳ Ｐゴシック" pitchFamily="-65" charset="-128"/>
        </a:defRPr>
      </a:lvl2pPr>
      <a:lvl3pPr marL="1143000" indent="-228600" algn="l" rtl="0" eaLnBrk="1" fontAlgn="base" hangingPunct="1">
        <a:spcBef>
          <a:spcPct val="20000"/>
        </a:spcBef>
        <a:spcAft>
          <a:spcPct val="0"/>
        </a:spcAft>
        <a:buClr>
          <a:schemeClr val="tx1"/>
        </a:buClr>
        <a:buSzPct val="100000"/>
        <a:buChar char="–"/>
        <a:defRPr sz="1400">
          <a:solidFill>
            <a:schemeClr val="tx1"/>
          </a:solidFill>
          <a:latin typeface="+mn-lt"/>
          <a:ea typeface="ＭＳ Ｐゴシック" pitchFamily="-65" charset="-128"/>
        </a:defRPr>
      </a:lvl3pPr>
      <a:lvl4pPr marL="1600200" indent="-228600" algn="l" rtl="0" eaLnBrk="1" fontAlgn="base" hangingPunct="1">
        <a:spcBef>
          <a:spcPct val="20000"/>
        </a:spcBef>
        <a:spcAft>
          <a:spcPct val="0"/>
        </a:spcAft>
        <a:buClr>
          <a:schemeClr val="tx1"/>
        </a:buClr>
        <a:buSzPct val="100000"/>
        <a:buChar char="•"/>
        <a:defRPr sz="1400" i="1">
          <a:solidFill>
            <a:schemeClr val="tx1"/>
          </a:solidFill>
          <a:latin typeface="Helvetica" pitchFamily="-65" charset="0"/>
          <a:ea typeface="ＭＳ Ｐゴシック" pitchFamily="-65" charset="-128"/>
        </a:defRPr>
      </a:lvl4pPr>
      <a:lvl5pPr marL="20574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5pPr>
      <a:lvl6pPr marL="25146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6pPr>
      <a:lvl7pPr marL="29718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7pPr>
      <a:lvl8pPr marL="34290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8pPr>
      <a:lvl9pPr marL="3886200" indent="-228600" algn="l" rtl="0" eaLnBrk="1" fontAlgn="base" hangingPunct="1">
        <a:spcBef>
          <a:spcPct val="20000"/>
        </a:spcBef>
        <a:spcAft>
          <a:spcPct val="0"/>
        </a:spcAft>
        <a:buClr>
          <a:schemeClr val="tx1"/>
        </a:buClr>
        <a:buSzPct val="100000"/>
        <a:buChar char="–"/>
        <a:defRPr sz="1200" i="1">
          <a:solidFill>
            <a:schemeClr val="tx1"/>
          </a:solidFill>
          <a:latin typeface="Helvetica" pitchFamily="-65" charset="0"/>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22: </a:t>
            </a:r>
            <a:r>
              <a:rPr lang="en-US" dirty="0" smtClean="0"/>
              <a:t>Valuing Equity in Distressed Firms as an option</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51741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Valuing Equity as an option</a:t>
            </a:r>
          </a:p>
        </p:txBody>
      </p:sp>
      <p:sp>
        <p:nvSpPr>
          <p:cNvPr id="129026"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equity in a firm is a </a:t>
            </a:r>
            <a:r>
              <a:rPr lang="en-US" b="1">
                <a:latin typeface="Times" charset="0"/>
                <a:ea typeface="ＭＳ Ｐゴシック" charset="0"/>
                <a:cs typeface="ＭＳ Ｐゴシック" charset="0"/>
              </a:rPr>
              <a:t>residual claim</a:t>
            </a:r>
            <a:r>
              <a:rPr lang="en-US">
                <a:latin typeface="Times" charset="0"/>
                <a:ea typeface="ＭＳ Ｐゴシック" charset="0"/>
                <a:cs typeface="ＭＳ Ｐゴシック" charset="0"/>
              </a:rPr>
              <a:t>, i.e., equity holders lay claim to all cashflows left over after other financial claim-holders (debt, preferred stock etc.) have been satisfied. </a:t>
            </a:r>
          </a:p>
          <a:p>
            <a:r>
              <a:rPr lang="en-US">
                <a:latin typeface="Times" charset="0"/>
                <a:ea typeface="ＭＳ Ｐゴシック" charset="0"/>
                <a:cs typeface="ＭＳ Ｐゴシック" charset="0"/>
              </a:rPr>
              <a:t>If a firm is liquidated, the same principle applies, with equity investors </a:t>
            </a:r>
            <a:r>
              <a:rPr lang="en-US" b="1">
                <a:latin typeface="Times" charset="0"/>
                <a:ea typeface="ＭＳ Ｐゴシック" charset="0"/>
                <a:cs typeface="ＭＳ Ｐゴシック" charset="0"/>
              </a:rPr>
              <a:t>receiving whatever is left over in the firm</a:t>
            </a:r>
            <a:r>
              <a:rPr lang="en-US">
                <a:latin typeface="Times" charset="0"/>
                <a:ea typeface="ＭＳ Ｐゴシック" charset="0"/>
                <a:cs typeface="ＭＳ Ｐゴシック" charset="0"/>
              </a:rPr>
              <a:t> after all outstanding debts and other financial claims are paid off. </a:t>
            </a:r>
          </a:p>
          <a:p>
            <a:r>
              <a:rPr lang="en-US">
                <a:latin typeface="Times" charset="0"/>
                <a:ea typeface="ＭＳ Ｐゴシック" charset="0"/>
                <a:cs typeface="ＭＳ Ｐゴシック" charset="0"/>
              </a:rPr>
              <a:t>The </a:t>
            </a:r>
            <a:r>
              <a:rPr lang="en-US" b="1">
                <a:latin typeface="Times" charset="0"/>
                <a:ea typeface="ＭＳ Ｐゴシック" charset="0"/>
                <a:cs typeface="ＭＳ Ｐゴシック" charset="0"/>
              </a:rPr>
              <a:t>principle of limited liability</a:t>
            </a:r>
            <a:r>
              <a:rPr lang="en-US">
                <a:latin typeface="Times" charset="0"/>
                <a:ea typeface="ＭＳ Ｐゴシック" charset="0"/>
                <a:cs typeface="ＭＳ Ｐゴシック" charset="0"/>
              </a:rPr>
              <a:t>, however, protects equity investors in publicly traded firms if the value of the firm is less than the value of the outstanding debt, and they cannot lose more than their investment in the firm. </a:t>
            </a:r>
          </a:p>
        </p:txBody>
      </p:sp>
    </p:spTree>
    <p:extLst>
      <p:ext uri="{BB962C8B-B14F-4D97-AF65-F5344CB8AC3E}">
        <p14:creationId xmlns:p14="http://schemas.microsoft.com/office/powerpoint/2010/main" val="2413563578"/>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Equity as a call option</a:t>
            </a:r>
          </a:p>
        </p:txBody>
      </p:sp>
      <p:sp>
        <p:nvSpPr>
          <p:cNvPr id="130050" name="Rectangle 3"/>
          <p:cNvSpPr>
            <a:spLocks noGrp="1" noChangeArrowheads="1"/>
          </p:cNvSpPr>
          <p:nvPr>
            <p:ph idx="1"/>
          </p:nvPr>
        </p:nvSpPr>
        <p:spPr/>
        <p:txBody>
          <a:bodyPr/>
          <a:lstStyle/>
          <a:p>
            <a:r>
              <a:rPr lang="en-US">
                <a:latin typeface="Times" charset="0"/>
                <a:ea typeface="ＭＳ Ｐゴシック" charset="0"/>
                <a:cs typeface="ＭＳ Ｐゴシック" charset="0"/>
              </a:rPr>
              <a:t>The payoff to equity investors, on liquidation, can therefore be written as:</a:t>
            </a:r>
          </a:p>
          <a:p>
            <a:pPr lvl="1">
              <a:buFontTx/>
              <a:buNone/>
            </a:pPr>
            <a:r>
              <a:rPr lang="en-US">
                <a:latin typeface="Times" charset="0"/>
                <a:ea typeface="ＭＳ Ｐゴシック" charset="0"/>
              </a:rPr>
              <a:t>	Payoff to equity on liquidation 	= V - D		if V &gt; D</a:t>
            </a:r>
          </a:p>
          <a:p>
            <a:pPr lvl="1">
              <a:buFontTx/>
              <a:buNone/>
            </a:pPr>
            <a:r>
              <a:rPr lang="en-US">
                <a:latin typeface="Times" charset="0"/>
                <a:ea typeface="ＭＳ Ｐゴシック" charset="0"/>
              </a:rPr>
              <a:t>					= 0		if V ≤ D</a:t>
            </a:r>
          </a:p>
          <a:p>
            <a:pPr lvl="1">
              <a:buFontTx/>
              <a:buNone/>
            </a:pPr>
            <a:r>
              <a:rPr lang="en-US">
                <a:latin typeface="Times" charset="0"/>
                <a:ea typeface="ＭＳ Ｐゴシック" charset="0"/>
              </a:rPr>
              <a:t>where,</a:t>
            </a:r>
          </a:p>
          <a:p>
            <a:pPr lvl="1">
              <a:buFontTx/>
              <a:buNone/>
            </a:pPr>
            <a:r>
              <a:rPr lang="en-US">
                <a:latin typeface="Times" charset="0"/>
                <a:ea typeface="ＭＳ Ｐゴシック" charset="0"/>
              </a:rPr>
              <a:t>	V = Value of the firm</a:t>
            </a:r>
          </a:p>
          <a:p>
            <a:pPr lvl="1">
              <a:buFontTx/>
              <a:buNone/>
            </a:pPr>
            <a:r>
              <a:rPr lang="en-US">
                <a:latin typeface="Times" charset="0"/>
                <a:ea typeface="ＭＳ Ｐゴシック" charset="0"/>
              </a:rPr>
              <a:t>	D = Face Value of the outstanding debt and other external claims</a:t>
            </a:r>
          </a:p>
          <a:p>
            <a:r>
              <a:rPr lang="en-US">
                <a:latin typeface="Times" charset="0"/>
                <a:ea typeface="ＭＳ Ｐゴシック" charset="0"/>
                <a:cs typeface="ＭＳ Ｐゴシック" charset="0"/>
              </a:rPr>
              <a:t>A call option, with a strike price of K, on an asset with a current value of S, has the following payoffs:</a:t>
            </a:r>
          </a:p>
          <a:p>
            <a:pPr lvl="1">
              <a:buFontTx/>
              <a:buNone/>
            </a:pPr>
            <a:r>
              <a:rPr lang="en-US">
                <a:latin typeface="Times" charset="0"/>
                <a:ea typeface="ＭＳ Ｐゴシック" charset="0"/>
              </a:rPr>
              <a:t>	Payoff on exercise 		= S - K		if S &gt; K</a:t>
            </a:r>
          </a:p>
          <a:p>
            <a:pPr lvl="1">
              <a:buFontTx/>
              <a:buNone/>
            </a:pPr>
            <a:r>
              <a:rPr lang="en-US">
                <a:latin typeface="Times" charset="0"/>
                <a:ea typeface="ＭＳ Ｐゴシック" charset="0"/>
              </a:rPr>
              <a:t>					= 0		if S ≤ K</a:t>
            </a:r>
          </a:p>
        </p:txBody>
      </p:sp>
    </p:spTree>
    <p:extLst>
      <p:ext uri="{BB962C8B-B14F-4D97-AF65-F5344CB8AC3E}">
        <p14:creationId xmlns:p14="http://schemas.microsoft.com/office/powerpoint/2010/main" val="3761526701"/>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Payoff Diagram for Liquidation Option</a:t>
            </a:r>
          </a:p>
        </p:txBody>
      </p:sp>
      <p:pic>
        <p:nvPicPr>
          <p:cNvPr id="131074" name="Picture 3"/>
          <p:cNvPicPr>
            <a:picLocks noGrp="1" noChangeArrowheads="1"/>
          </p:cNvPicPr>
          <p:nvPr>
            <p:ph idx="1"/>
          </p:nvPr>
        </p:nvPicPr>
        <p:blipFill>
          <a:blip r:embed="rId2">
            <a:extLst>
              <a:ext uri="{28A0092B-C50C-407E-A947-70E740481C1C}">
                <a14:useLocalDpi xmlns:a14="http://schemas.microsoft.com/office/drawing/2010/main" val="0"/>
              </a:ext>
            </a:extLst>
          </a:blip>
          <a:srcRect l="3324" r="3324"/>
          <a:stretch>
            <a:fillRect/>
          </a:stretch>
        </p:blipFill>
        <p:spPr>
          <a:solidFill>
            <a:srgbClr val="FFFFFF"/>
          </a:solidFill>
        </p:spPr>
      </p:pic>
    </p:spTree>
    <p:extLst>
      <p:ext uri="{BB962C8B-B14F-4D97-AF65-F5344CB8AC3E}">
        <p14:creationId xmlns:p14="http://schemas.microsoft.com/office/powerpoint/2010/main" val="3533389072"/>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Application to valuation: A simple example</a:t>
            </a:r>
          </a:p>
        </p:txBody>
      </p:sp>
      <p:sp>
        <p:nvSpPr>
          <p:cNvPr id="132098" name="Rectangle 3"/>
          <p:cNvSpPr>
            <a:spLocks noGrp="1" noChangeArrowheads="1"/>
          </p:cNvSpPr>
          <p:nvPr>
            <p:ph idx="1"/>
          </p:nvPr>
        </p:nvSpPr>
        <p:spPr/>
        <p:txBody>
          <a:bodyPr/>
          <a:lstStyle/>
          <a:p>
            <a:r>
              <a:rPr lang="en-US">
                <a:latin typeface="Times" charset="0"/>
                <a:ea typeface="ＭＳ Ｐゴシック" charset="0"/>
                <a:cs typeface="ＭＳ Ｐゴシック" charset="0"/>
              </a:rPr>
              <a:t>Assume that you have a firm whose assets are currently valued at $100 million and that the standard deviation in this asset value is 40%.</a:t>
            </a:r>
          </a:p>
          <a:p>
            <a:r>
              <a:rPr lang="en-US">
                <a:latin typeface="Times" charset="0"/>
                <a:ea typeface="ＭＳ Ｐゴシック" charset="0"/>
                <a:cs typeface="ＭＳ Ｐゴシック" charset="0"/>
              </a:rPr>
              <a:t>Further, assume that the face value of debt is $80 million (It is zero coupon debt with 10 years left to maturity). </a:t>
            </a:r>
          </a:p>
          <a:p>
            <a:r>
              <a:rPr lang="en-US">
                <a:latin typeface="Times" charset="0"/>
                <a:ea typeface="ＭＳ Ｐゴシック" charset="0"/>
                <a:cs typeface="ＭＳ Ｐゴシック" charset="0"/>
              </a:rPr>
              <a:t>If the ten-year treasury bond rate is 10%, </a:t>
            </a:r>
          </a:p>
          <a:p>
            <a:pPr lvl="1"/>
            <a:r>
              <a:rPr lang="en-US">
                <a:latin typeface="Times" charset="0"/>
                <a:ea typeface="ＭＳ Ｐゴシック" charset="0"/>
              </a:rPr>
              <a:t>how much is the equity worth? </a:t>
            </a:r>
          </a:p>
          <a:p>
            <a:pPr lvl="1"/>
            <a:r>
              <a:rPr lang="en-US">
                <a:latin typeface="Times" charset="0"/>
                <a:ea typeface="ＭＳ Ｐゴシック" charset="0"/>
              </a:rPr>
              <a:t>What should the interest rate on debt be?</a:t>
            </a:r>
          </a:p>
        </p:txBody>
      </p:sp>
    </p:spTree>
    <p:extLst>
      <p:ext uri="{BB962C8B-B14F-4D97-AF65-F5344CB8AC3E}">
        <p14:creationId xmlns:p14="http://schemas.microsoft.com/office/powerpoint/2010/main" val="1258279794"/>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a:lstStyle/>
          <a:p>
            <a:r>
              <a:rPr lang="en-US">
                <a:latin typeface="Helvetica" charset="0"/>
                <a:ea typeface="ＭＳ Ｐゴシック" charset="0"/>
                <a:cs typeface="ＭＳ Ｐゴシック" charset="0"/>
              </a:rPr>
              <a:t>Model Parameters</a:t>
            </a:r>
          </a:p>
        </p:txBody>
      </p:sp>
      <p:sp>
        <p:nvSpPr>
          <p:cNvPr id="133122" name="Rectangle 3"/>
          <p:cNvSpPr>
            <a:spLocks noGrp="1" noChangeArrowheads="1"/>
          </p:cNvSpPr>
          <p:nvPr>
            <p:ph idx="1"/>
          </p:nvPr>
        </p:nvSpPr>
        <p:spPr/>
        <p:txBody>
          <a:bodyPr/>
          <a:lstStyle/>
          <a:p>
            <a:r>
              <a:rPr lang="en-US">
                <a:latin typeface="Times" charset="0"/>
                <a:ea typeface="ＭＳ Ｐゴシック" charset="0"/>
                <a:cs typeface="ＭＳ Ｐゴシック" charset="0"/>
              </a:rPr>
              <a:t>Value of the underlying asset = S = Value of the firm = $ 100 million</a:t>
            </a:r>
          </a:p>
          <a:p>
            <a:r>
              <a:rPr lang="en-US">
                <a:latin typeface="Times" charset="0"/>
                <a:ea typeface="ＭＳ Ｐゴシック" charset="0"/>
                <a:cs typeface="ＭＳ Ｐゴシック" charset="0"/>
              </a:rPr>
              <a:t>Exercise price = K = Face Value of outstanding debt = $ 80 million</a:t>
            </a:r>
          </a:p>
          <a:p>
            <a:r>
              <a:rPr lang="en-US">
                <a:latin typeface="Times" charset="0"/>
                <a:ea typeface="ＭＳ Ｐゴシック" charset="0"/>
                <a:cs typeface="ＭＳ Ｐゴシック" charset="0"/>
              </a:rPr>
              <a:t>Life of the option = t = Life of zero-coupon debt = 10 years</a:t>
            </a:r>
          </a:p>
          <a:p>
            <a:r>
              <a:rPr lang="en-US">
                <a:latin typeface="Times" charset="0"/>
                <a:ea typeface="ＭＳ Ｐゴシック" charset="0"/>
                <a:cs typeface="ＭＳ Ｐゴシック" charset="0"/>
              </a:rPr>
              <a:t>Variance in the value of the underlying asset = </a:t>
            </a:r>
            <a:r>
              <a:rPr lang="en-US">
                <a:latin typeface="Symbol" charset="0"/>
                <a:ea typeface="ＭＳ Ｐゴシック" charset="0"/>
                <a:cs typeface="ＭＳ Ｐゴシック" charset="0"/>
              </a:rPr>
              <a:t></a:t>
            </a:r>
            <a:r>
              <a:rPr lang="en-US" baseline="30000">
                <a:latin typeface="Times" charset="0"/>
                <a:ea typeface="ＭＳ Ｐゴシック" charset="0"/>
                <a:cs typeface="ＭＳ Ｐゴシック" charset="0"/>
              </a:rPr>
              <a:t>2</a:t>
            </a:r>
            <a:r>
              <a:rPr lang="en-US">
                <a:latin typeface="Times" charset="0"/>
                <a:ea typeface="ＭＳ Ｐゴシック" charset="0"/>
                <a:cs typeface="ＭＳ Ｐゴシック" charset="0"/>
              </a:rPr>
              <a:t> = Variance in firm value = 0.16</a:t>
            </a:r>
          </a:p>
          <a:p>
            <a:r>
              <a:rPr lang="en-US">
                <a:latin typeface="Times" charset="0"/>
                <a:ea typeface="ＭＳ Ｐゴシック" charset="0"/>
                <a:cs typeface="ＭＳ Ｐゴシック" charset="0"/>
              </a:rPr>
              <a:t>Riskless rate = r = Treasury bond rate corresponding to option life = 10%</a:t>
            </a:r>
          </a:p>
        </p:txBody>
      </p:sp>
    </p:spTree>
    <p:extLst>
      <p:ext uri="{BB962C8B-B14F-4D97-AF65-F5344CB8AC3E}">
        <p14:creationId xmlns:p14="http://schemas.microsoft.com/office/powerpoint/2010/main" val="2219473255"/>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Valuing Equity as a Call Option</a:t>
            </a:r>
          </a:p>
        </p:txBody>
      </p:sp>
      <p:sp>
        <p:nvSpPr>
          <p:cNvPr id="507906" name="Rectangle 3"/>
          <p:cNvSpPr>
            <a:spLocks noGrp="1" noChangeArrowheads="1"/>
          </p:cNvSpPr>
          <p:nvPr>
            <p:ph idx="1"/>
          </p:nvPr>
        </p:nvSpPr>
        <p:spPr/>
        <p:txBody>
          <a:bodyPr/>
          <a:lstStyle/>
          <a:p>
            <a:pPr eaLnBrk="1" hangingPunct="1"/>
            <a:r>
              <a:rPr lang="en-US" sz="1800">
                <a:latin typeface="Times" charset="0"/>
                <a:ea typeface="ＭＳ Ｐゴシック" charset="0"/>
                <a:cs typeface="ＭＳ Ｐゴシック" charset="0"/>
              </a:rPr>
              <a:t>Inputs to option pricing model</a:t>
            </a:r>
          </a:p>
          <a:p>
            <a:pPr lvl="1" eaLnBrk="1" hangingPunct="1"/>
            <a:r>
              <a:rPr lang="en-US">
                <a:latin typeface="Times" charset="0"/>
                <a:ea typeface="ＭＳ Ｐゴシック" charset="0"/>
              </a:rPr>
              <a:t>Value of the underlying asset = S = Value of the firm = $ 100 million</a:t>
            </a:r>
          </a:p>
          <a:p>
            <a:pPr lvl="1" eaLnBrk="1" hangingPunct="1"/>
            <a:r>
              <a:rPr lang="en-US">
                <a:latin typeface="Times" charset="0"/>
                <a:ea typeface="ＭＳ Ｐゴシック" charset="0"/>
              </a:rPr>
              <a:t>Exercise price = K = Face Value of outstanding debt = $ 80 million</a:t>
            </a:r>
          </a:p>
          <a:p>
            <a:pPr lvl="1" eaLnBrk="1" hangingPunct="1"/>
            <a:r>
              <a:rPr lang="en-US">
                <a:latin typeface="Times" charset="0"/>
                <a:ea typeface="ＭＳ Ｐゴシック" charset="0"/>
              </a:rPr>
              <a:t>Life of the option = t = Life of zero-coupon debt = 10 years</a:t>
            </a:r>
          </a:p>
          <a:p>
            <a:pPr lvl="1" eaLnBrk="1" hangingPunct="1"/>
            <a:r>
              <a:rPr lang="en-US">
                <a:latin typeface="Times" charset="0"/>
                <a:ea typeface="ＭＳ Ｐゴシック" charset="0"/>
              </a:rPr>
              <a:t>Variance in the value of the underlying asset = </a:t>
            </a:r>
            <a:r>
              <a:rPr lang="en-US">
                <a:latin typeface="Symbol" charset="0"/>
                <a:ea typeface="ＭＳ Ｐゴシック" charset="0"/>
              </a:rPr>
              <a:t></a:t>
            </a:r>
            <a:r>
              <a:rPr lang="en-US" baseline="30000">
                <a:latin typeface="Times" charset="0"/>
                <a:ea typeface="ＭＳ Ｐゴシック" charset="0"/>
              </a:rPr>
              <a:t>2</a:t>
            </a:r>
            <a:r>
              <a:rPr lang="en-US">
                <a:latin typeface="Times" charset="0"/>
                <a:ea typeface="ＭＳ Ｐゴシック" charset="0"/>
              </a:rPr>
              <a:t> = Variance in firm value = 0.16</a:t>
            </a:r>
          </a:p>
          <a:p>
            <a:pPr lvl="1" eaLnBrk="1" hangingPunct="1"/>
            <a:r>
              <a:rPr lang="en-US">
                <a:latin typeface="Times" charset="0"/>
                <a:ea typeface="ＭＳ Ｐゴシック" charset="0"/>
              </a:rPr>
              <a:t>Riskless rate = r = Treasury bond rate corresponding to option life = 10%</a:t>
            </a:r>
          </a:p>
          <a:p>
            <a:pPr eaLnBrk="1" hangingPunct="1"/>
            <a:r>
              <a:rPr lang="en-US" sz="1800">
                <a:latin typeface="Times" charset="0"/>
                <a:ea typeface="ＭＳ Ｐゴシック" charset="0"/>
                <a:cs typeface="ＭＳ Ｐゴシック" charset="0"/>
              </a:rPr>
              <a:t>Based upon these inputs, the Black-Scholes model provides the following value for the call:</a:t>
            </a:r>
          </a:p>
          <a:p>
            <a:pPr lvl="1" eaLnBrk="1" hangingPunct="1"/>
            <a:r>
              <a:rPr lang="en-US">
                <a:latin typeface="Times" charset="0"/>
                <a:ea typeface="ＭＳ Ｐゴシック" charset="0"/>
              </a:rPr>
              <a:t>d1 = 1.5994		N(d1) = 0.9451</a:t>
            </a:r>
          </a:p>
          <a:p>
            <a:pPr lvl="1" eaLnBrk="1" hangingPunct="1"/>
            <a:r>
              <a:rPr lang="en-US">
                <a:latin typeface="Times" charset="0"/>
                <a:ea typeface="ＭＳ Ｐゴシック" charset="0"/>
              </a:rPr>
              <a:t>d2 = 0.3345		N(d2) = 0.6310</a:t>
            </a:r>
          </a:p>
          <a:p>
            <a:pPr eaLnBrk="1" hangingPunct="1"/>
            <a:r>
              <a:rPr lang="en-US" sz="1800">
                <a:latin typeface="Times" charset="0"/>
                <a:ea typeface="ＭＳ Ｐゴシック" charset="0"/>
                <a:cs typeface="ＭＳ Ｐゴシック" charset="0"/>
              </a:rPr>
              <a:t>Value of the call = 100 (0.9451) - 80 exp</a:t>
            </a:r>
            <a:r>
              <a:rPr lang="en-US" sz="1800" baseline="30000">
                <a:latin typeface="Times" charset="0"/>
                <a:ea typeface="ＭＳ Ｐゴシック" charset="0"/>
                <a:cs typeface="ＭＳ Ｐゴシック" charset="0"/>
              </a:rPr>
              <a:t>(-0.10)(10) </a:t>
            </a:r>
            <a:r>
              <a:rPr lang="en-US" sz="1800">
                <a:latin typeface="Times" charset="0"/>
                <a:ea typeface="ＭＳ Ｐゴシック" charset="0"/>
                <a:cs typeface="ＭＳ Ｐゴシック" charset="0"/>
              </a:rPr>
              <a:t>(0.6310) = $75.94 million</a:t>
            </a:r>
          </a:p>
          <a:p>
            <a:pPr eaLnBrk="1" hangingPunct="1"/>
            <a:r>
              <a:rPr lang="en-US" sz="1800">
                <a:latin typeface="Times" charset="0"/>
                <a:ea typeface="ＭＳ Ｐゴシック" charset="0"/>
                <a:cs typeface="ＭＳ Ｐゴシック" charset="0"/>
              </a:rPr>
              <a:t>Value of the outstanding debt = $100 - $75.94 = $24.06 million</a:t>
            </a:r>
          </a:p>
          <a:p>
            <a:pPr eaLnBrk="1" hangingPunct="1"/>
            <a:r>
              <a:rPr lang="en-US" sz="1800">
                <a:latin typeface="Times" charset="0"/>
                <a:ea typeface="ＭＳ Ｐゴシック" charset="0"/>
                <a:cs typeface="ＭＳ Ｐゴシック" charset="0"/>
              </a:rPr>
              <a:t>Interest rate on debt = ($ 80 / $24.06)</a:t>
            </a:r>
            <a:r>
              <a:rPr lang="en-US" sz="1800" baseline="30000">
                <a:latin typeface="Times" charset="0"/>
                <a:ea typeface="ＭＳ Ｐゴシック" charset="0"/>
                <a:cs typeface="ＭＳ Ｐゴシック" charset="0"/>
              </a:rPr>
              <a:t>1/10 </a:t>
            </a:r>
            <a:r>
              <a:rPr lang="en-US" sz="1800">
                <a:latin typeface="Times" charset="0"/>
                <a:ea typeface="ＭＳ Ｐゴシック" charset="0"/>
                <a:cs typeface="ＭＳ Ｐゴシック" charset="0"/>
              </a:rPr>
              <a:t>-1 = 12.77%</a:t>
            </a:r>
          </a:p>
        </p:txBody>
      </p:sp>
    </p:spTree>
    <p:extLst>
      <p:ext uri="{BB962C8B-B14F-4D97-AF65-F5344CB8AC3E}">
        <p14:creationId xmlns:p14="http://schemas.microsoft.com/office/powerpoint/2010/main" val="17124597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The Effect of Catastrophic Drops in Value</a:t>
            </a:r>
          </a:p>
        </p:txBody>
      </p:sp>
      <p:sp>
        <p:nvSpPr>
          <p:cNvPr id="509954"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Assume now that a catastrophe wipes out half the value of this firm (the value drops to $ 50 million), while the face value of the debt remains at $ 80 million. What will happen to the equity value of this firm?</a:t>
            </a:r>
          </a:p>
          <a:p>
            <a:pPr eaLnBrk="1" hangingPunct="1">
              <a:buFont typeface="Monotype Sorts" charset="0"/>
              <a:buChar char="o"/>
            </a:pPr>
            <a:r>
              <a:rPr lang="en-US">
                <a:latin typeface="Times" charset="0"/>
                <a:ea typeface="ＭＳ Ｐゴシック" charset="0"/>
                <a:cs typeface="ＭＳ Ｐゴシック" charset="0"/>
              </a:rPr>
              <a:t>It will drop in value to $ 25.94 million [ $ 50 million - market value of debt from previous page]</a:t>
            </a:r>
          </a:p>
          <a:p>
            <a:pPr eaLnBrk="1" hangingPunct="1">
              <a:buFont typeface="Monotype Sorts" charset="0"/>
              <a:buChar char="o"/>
            </a:pPr>
            <a:r>
              <a:rPr lang="en-US">
                <a:latin typeface="Times" charset="0"/>
                <a:ea typeface="ＭＳ Ｐゴシック" charset="0"/>
                <a:cs typeface="ＭＳ Ｐゴシック" charset="0"/>
              </a:rPr>
              <a:t>It will be worth nothing since debt outstanding &gt; Firm Value</a:t>
            </a:r>
          </a:p>
          <a:p>
            <a:pPr eaLnBrk="1" hangingPunct="1">
              <a:buFont typeface="Monotype Sorts" charset="0"/>
              <a:buChar char="o"/>
            </a:pPr>
            <a:r>
              <a:rPr lang="en-US">
                <a:latin typeface="Times" charset="0"/>
                <a:ea typeface="ＭＳ Ｐゴシック" charset="0"/>
                <a:cs typeface="ＭＳ Ｐゴシック" charset="0"/>
              </a:rPr>
              <a:t>It will be worth more than $ 25.94 million</a:t>
            </a:r>
          </a:p>
        </p:txBody>
      </p:sp>
    </p:spTree>
    <p:extLst>
      <p:ext uri="{BB962C8B-B14F-4D97-AF65-F5344CB8AC3E}">
        <p14:creationId xmlns:p14="http://schemas.microsoft.com/office/powerpoint/2010/main" val="284524023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Valuing Equity in the Troubled Firm</a:t>
            </a:r>
          </a:p>
        </p:txBody>
      </p:sp>
      <p:sp>
        <p:nvSpPr>
          <p:cNvPr id="512002"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Value of the underlying asset = S = Value of the firm = $ 50 million</a:t>
            </a:r>
          </a:p>
          <a:p>
            <a:pPr eaLnBrk="1" hangingPunct="1"/>
            <a:r>
              <a:rPr lang="en-US">
                <a:latin typeface="Times" charset="0"/>
                <a:ea typeface="ＭＳ Ｐゴシック" charset="0"/>
                <a:cs typeface="ＭＳ Ｐゴシック" charset="0"/>
              </a:rPr>
              <a:t>Exercise price = K = Face Value of outstanding debt = $ 80 million</a:t>
            </a:r>
          </a:p>
          <a:p>
            <a:pPr eaLnBrk="1" hangingPunct="1"/>
            <a:r>
              <a:rPr lang="en-US">
                <a:latin typeface="Times" charset="0"/>
                <a:ea typeface="ＭＳ Ｐゴシック" charset="0"/>
                <a:cs typeface="ＭＳ Ｐゴシック" charset="0"/>
              </a:rPr>
              <a:t>Life of the option = t = Life of zero-coupon debt = 10 years</a:t>
            </a:r>
          </a:p>
          <a:p>
            <a:pPr eaLnBrk="1" hangingPunct="1"/>
            <a:r>
              <a:rPr lang="en-US">
                <a:latin typeface="Times" charset="0"/>
                <a:ea typeface="ＭＳ Ｐゴシック" charset="0"/>
                <a:cs typeface="ＭＳ Ｐゴシック" charset="0"/>
              </a:rPr>
              <a:t>Variance in the value of the underlying asset = </a:t>
            </a:r>
            <a:r>
              <a:rPr lang="en-US">
                <a:latin typeface="Symbol" charset="0"/>
                <a:ea typeface="ＭＳ Ｐゴシック" charset="0"/>
                <a:cs typeface="ＭＳ Ｐゴシック" charset="0"/>
              </a:rPr>
              <a:t></a:t>
            </a:r>
            <a:r>
              <a:rPr lang="en-US" baseline="30000">
                <a:latin typeface="Times" charset="0"/>
                <a:ea typeface="ＭＳ Ｐゴシック" charset="0"/>
                <a:cs typeface="ＭＳ Ｐゴシック" charset="0"/>
              </a:rPr>
              <a:t>2</a:t>
            </a:r>
            <a:r>
              <a:rPr lang="en-US">
                <a:latin typeface="Times" charset="0"/>
                <a:ea typeface="ＭＳ Ｐゴシック" charset="0"/>
                <a:cs typeface="ＭＳ Ｐゴシック" charset="0"/>
              </a:rPr>
              <a:t> = Variance in firm value = 0.16</a:t>
            </a:r>
          </a:p>
          <a:p>
            <a:pPr eaLnBrk="1" hangingPunct="1"/>
            <a:r>
              <a:rPr lang="en-US">
                <a:latin typeface="Times" charset="0"/>
                <a:ea typeface="ＭＳ Ｐゴシック" charset="0"/>
                <a:cs typeface="ＭＳ Ｐゴシック" charset="0"/>
              </a:rPr>
              <a:t>Riskless rate = r = Treasury bond rate corresponding to option life = 10%</a:t>
            </a:r>
          </a:p>
        </p:txBody>
      </p:sp>
    </p:spTree>
    <p:extLst>
      <p:ext uri="{BB962C8B-B14F-4D97-AF65-F5344CB8AC3E}">
        <p14:creationId xmlns:p14="http://schemas.microsoft.com/office/powerpoint/2010/main" val="14254126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The Value of Equity as an Option</a:t>
            </a:r>
          </a:p>
        </p:txBody>
      </p:sp>
      <p:sp>
        <p:nvSpPr>
          <p:cNvPr id="514050" name="Rectangle 3"/>
          <p:cNvSpPr>
            <a:spLocks noGrp="1" noChangeArrowheads="1"/>
          </p:cNvSpPr>
          <p:nvPr>
            <p:ph idx="1"/>
          </p:nvPr>
        </p:nvSpPr>
        <p:spPr/>
        <p:txBody>
          <a:bodyPr/>
          <a:lstStyle/>
          <a:p>
            <a:pPr eaLnBrk="1" hangingPunct="1"/>
            <a:r>
              <a:rPr lang="en-US">
                <a:latin typeface="Times" charset="0"/>
                <a:ea typeface="ＭＳ Ｐゴシック" charset="0"/>
                <a:cs typeface="ＭＳ Ｐゴシック" charset="0"/>
              </a:rPr>
              <a:t>Based upon these inputs, the Black-Scholes model provides the following value for the call:</a:t>
            </a:r>
          </a:p>
          <a:p>
            <a:pPr lvl="1" eaLnBrk="1" hangingPunct="1"/>
            <a:r>
              <a:rPr lang="en-US">
                <a:latin typeface="Times" charset="0"/>
                <a:ea typeface="ＭＳ Ｐゴシック" charset="0"/>
              </a:rPr>
              <a:t>d1 = 1.0515		N(d1) = 0.8534</a:t>
            </a:r>
          </a:p>
          <a:p>
            <a:pPr lvl="1" eaLnBrk="1" hangingPunct="1"/>
            <a:r>
              <a:rPr lang="en-US">
                <a:latin typeface="Times" charset="0"/>
                <a:ea typeface="ＭＳ Ｐゴシック" charset="0"/>
              </a:rPr>
              <a:t>d2 = -0.2135		N(d2) = 0.4155</a:t>
            </a:r>
          </a:p>
          <a:p>
            <a:pPr eaLnBrk="1" hangingPunct="1"/>
            <a:r>
              <a:rPr lang="en-US">
                <a:latin typeface="Times" charset="0"/>
                <a:ea typeface="ＭＳ Ｐゴシック" charset="0"/>
                <a:cs typeface="ＭＳ Ｐゴシック" charset="0"/>
              </a:rPr>
              <a:t>Value of the call = 50 (0.8534) - 80 exp</a:t>
            </a:r>
            <a:r>
              <a:rPr lang="en-US" baseline="30000">
                <a:latin typeface="Times" charset="0"/>
                <a:ea typeface="ＭＳ Ｐゴシック" charset="0"/>
                <a:cs typeface="ＭＳ Ｐゴシック" charset="0"/>
              </a:rPr>
              <a:t>(-0.10)(10) </a:t>
            </a:r>
            <a:r>
              <a:rPr lang="en-US">
                <a:latin typeface="Times" charset="0"/>
                <a:ea typeface="ＭＳ Ｐゴシック" charset="0"/>
                <a:cs typeface="ＭＳ Ｐゴシック" charset="0"/>
              </a:rPr>
              <a:t>(0.4155) = $30.44 million</a:t>
            </a:r>
          </a:p>
          <a:p>
            <a:pPr eaLnBrk="1" hangingPunct="1"/>
            <a:r>
              <a:rPr lang="en-US">
                <a:latin typeface="Times" charset="0"/>
                <a:ea typeface="ＭＳ Ｐゴシック" charset="0"/>
                <a:cs typeface="ＭＳ Ｐゴシック" charset="0"/>
              </a:rPr>
              <a:t>Value of the bond= $50 - $30.44 = $19.56 million</a:t>
            </a:r>
          </a:p>
          <a:p>
            <a:pPr eaLnBrk="1" hangingPunct="1"/>
            <a:r>
              <a:rPr lang="en-US">
                <a:latin typeface="Times" charset="0"/>
                <a:ea typeface="ＭＳ Ｐゴシック" charset="0"/>
                <a:cs typeface="ＭＳ Ｐゴシック" charset="0"/>
              </a:rPr>
              <a:t>The equity in this firm drops by, because of the option characteristics of equity. </a:t>
            </a:r>
          </a:p>
          <a:p>
            <a:pPr eaLnBrk="1" hangingPunct="1"/>
            <a:r>
              <a:rPr lang="en-US">
                <a:latin typeface="Times" charset="0"/>
                <a:ea typeface="ＭＳ Ｐゴシック" charset="0"/>
                <a:cs typeface="ＭＳ Ｐゴシック" charset="0"/>
              </a:rPr>
              <a:t>This might explain why stock in firms, which are in Chapter 11 and essentially bankrupt, still has value.</a:t>
            </a:r>
          </a:p>
        </p:txBody>
      </p:sp>
    </p:spTree>
    <p:extLst>
      <p:ext uri="{BB962C8B-B14F-4D97-AF65-F5344CB8AC3E}">
        <p14:creationId xmlns:p14="http://schemas.microsoft.com/office/powerpoint/2010/main" val="88586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Equity value persists ..</a:t>
            </a:r>
          </a:p>
        </p:txBody>
      </p:sp>
      <p:pic>
        <p:nvPicPr>
          <p:cNvPr id="516098" name="Picture 3"/>
          <p:cNvPicPr>
            <a:picLocks noGrp="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98600" y="1600200"/>
            <a:ext cx="6132513" cy="4406900"/>
          </a:xfrm>
          <a:solidFill>
            <a:schemeClr val="accent1"/>
          </a:solidFill>
        </p:spPr>
      </p:pic>
    </p:spTree>
    <p:extLst>
      <p:ext uri="{BB962C8B-B14F-4D97-AF65-F5344CB8AC3E}">
        <p14:creationId xmlns:p14="http://schemas.microsoft.com/office/powerpoint/2010/main" val="3456470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Rectangle 2"/>
          <p:cNvSpPr>
            <a:spLocks noGrp="1" noChangeArrowheads="1"/>
          </p:cNvSpPr>
          <p:nvPr>
            <p:ph type="title"/>
          </p:nvPr>
        </p:nvSpPr>
        <p:spPr/>
        <p:txBody>
          <a:bodyPr/>
          <a:lstStyle/>
          <a:p>
            <a:pPr eaLnBrk="1" hangingPunct="1"/>
            <a:r>
              <a:rPr lang="en-US">
                <a:latin typeface="Helvetica" charset="0"/>
                <a:ea typeface="ＭＳ Ｐゴシック" charset="0"/>
                <a:cs typeface="ＭＳ Ｐゴシック" charset="0"/>
              </a:rPr>
              <a:t>Obtaining option pricing inputs in the real worlds</a:t>
            </a:r>
          </a:p>
        </p:txBody>
      </p:sp>
      <p:graphicFrame>
        <p:nvGraphicFramePr>
          <p:cNvPr id="518146" name="Object 2"/>
          <p:cNvGraphicFramePr>
            <a:graphicFrameLocks noGrp="1"/>
          </p:cNvGraphicFramePr>
          <p:nvPr>
            <p:ph type="tbl" idx="1"/>
          </p:nvPr>
        </p:nvGraphicFramePr>
        <p:xfrm>
          <a:off x="1946275" y="1828800"/>
          <a:ext cx="6146800" cy="4191000"/>
        </p:xfrm>
        <a:graphic>
          <a:graphicData uri="http://schemas.openxmlformats.org/presentationml/2006/ole">
            <mc:AlternateContent xmlns:mc="http://schemas.openxmlformats.org/markup-compatibility/2006">
              <mc:Choice xmlns:v="urn:schemas-microsoft-com:vml" Requires="v">
                <p:oleObj spid="_x0000_s64519" name="Document" r:id="rId5" imgW="8382000" imgH="5715000" progId="Word.Document.8">
                  <p:embed/>
                </p:oleObj>
              </mc:Choice>
              <mc:Fallback>
                <p:oleObj name="Document" r:id="rId5" imgW="8382000" imgH="5715000" progId="Word.Documen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6275" y="1828800"/>
                        <a:ext cx="6146800"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65917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HGV slides">
  <a:themeElements>
    <a:clrScheme name="">
      <a:dk1>
        <a:srgbClr val="000000"/>
      </a:dk1>
      <a:lt1>
        <a:srgbClr val="FFFFFF"/>
      </a:lt1>
      <a:dk2>
        <a:srgbClr val="000000"/>
      </a:dk2>
      <a:lt2>
        <a:srgbClr val="DADADA"/>
      </a:lt2>
      <a:accent1>
        <a:srgbClr val="919191"/>
      </a:accent1>
      <a:accent2>
        <a:srgbClr val="676767"/>
      </a:accent2>
      <a:accent3>
        <a:srgbClr val="FFFFFF"/>
      </a:accent3>
      <a:accent4>
        <a:srgbClr val="000000"/>
      </a:accent4>
      <a:accent5>
        <a:srgbClr val="C7C7C7"/>
      </a:accent5>
      <a:accent6>
        <a:srgbClr val="5D5D5D"/>
      </a:accent6>
      <a:hlink>
        <a:srgbClr val="474747"/>
      </a:hlink>
      <a:folHlink>
        <a:srgbClr val="CECECE"/>
      </a:folHlink>
    </a:clrScheme>
    <a:fontScheme name="AdvVal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a:ln>
              <a:noFill/>
            </a:ln>
            <a:solidFill>
              <a:schemeClr val="tx1"/>
            </a:solidFill>
            <a:effectLst/>
            <a:latin typeface="Helvetica" pitchFamily="-65" charset="0"/>
          </a:defRPr>
        </a:defPPr>
      </a:lstStyle>
    </a:lnDef>
  </a:objectDefaults>
  <a:extraClrSchemeLst>
    <a:extraClrScheme>
      <a:clrScheme name="AdvVal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dvVal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dvVal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dvVal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dvVal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dvVal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dvVal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HGV slides.thmx</Template>
  <TotalTime>3</TotalTime>
  <Words>662</Words>
  <Application>Microsoft Macintosh PowerPoint</Application>
  <PresentationFormat>Letter Paper (8.5x11 in)</PresentationFormat>
  <Paragraphs>62</Paragraphs>
  <Slides>12</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HGV slides</vt:lpstr>
      <vt:lpstr>Document</vt:lpstr>
      <vt:lpstr>Session 22: Valuing Equity in Distressed Firms as an option</vt:lpstr>
      <vt:lpstr>Valuing Equity as an option</vt:lpstr>
      <vt:lpstr>Equity as a call option</vt:lpstr>
      <vt:lpstr>Payoff Diagram for Liquidation Option</vt:lpstr>
      <vt:lpstr>Application to valuation: A simple example</vt:lpstr>
      <vt:lpstr>Model Parameters</vt:lpstr>
      <vt:lpstr>Valuing Equity as a Call Option</vt:lpstr>
      <vt:lpstr>The Effect of Catastrophic Drops in Value</vt:lpstr>
      <vt:lpstr>Valuing Equity in the Troubled Firm</vt:lpstr>
      <vt:lpstr>The Value of Equity as an Option</vt:lpstr>
      <vt:lpstr>Equity value persists ..</vt:lpstr>
      <vt:lpstr>Obtaining option pricing inputs in the real worlds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21: Valuing Equity in Distressed Firms as an option</dc:title>
  <dc:creator>Aswath Damodaran</dc:creator>
  <cp:lastModifiedBy>Aswath Damodaran</cp:lastModifiedBy>
  <cp:revision>4</cp:revision>
  <dcterms:created xsi:type="dcterms:W3CDTF">2011-11-03T14:48:25Z</dcterms:created>
  <dcterms:modified xsi:type="dcterms:W3CDTF">2011-11-04T15:18:48Z</dcterms:modified>
</cp:coreProperties>
</file>