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24" r:id="rId1"/>
  </p:sldMasterIdLst>
  <p:notesMasterIdLst>
    <p:notesMasterId r:id="rId13"/>
  </p:notes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58" d="100"/>
          <a:sy n="158" d="100"/>
        </p:scale>
        <p:origin x="-392"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Macintosh%20HD:All%20My%20Stuff:TEACHING:EqFall2008:riskfre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US Treasuries</a:t>
            </a:r>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dLbls>
          <c:showLegendKey val="0"/>
          <c:showVal val="0"/>
          <c:showCatName val="0"/>
          <c:showSerName val="0"/>
          <c:showPercent val="0"/>
          <c:showBubbleSize val="0"/>
        </c:dLbls>
        <c:gapWidth val="150"/>
        <c:shape val="box"/>
        <c:axId val="-2111382024"/>
        <c:axId val="-2126106840"/>
        <c:axId val="0"/>
      </c:bar3DChart>
      <c:catAx>
        <c:axId val="-2111382024"/>
        <c:scaling>
          <c:orientation val="minMax"/>
        </c:scaling>
        <c:delete val="0"/>
        <c:axPos val="b"/>
        <c:majorTickMark val="out"/>
        <c:minorTickMark val="none"/>
        <c:tickLblPos val="nextTo"/>
        <c:crossAx val="-2126106840"/>
        <c:crosses val="autoZero"/>
        <c:auto val="1"/>
        <c:lblAlgn val="ctr"/>
        <c:lblOffset val="100"/>
        <c:noMultiLvlLbl val="0"/>
      </c:catAx>
      <c:valAx>
        <c:axId val="-2126106840"/>
        <c:scaling>
          <c:orientation val="minMax"/>
        </c:scaling>
        <c:delete val="0"/>
        <c:axPos val="l"/>
        <c:majorGridlines/>
        <c:numFmt formatCode="0.00%" sourceLinked="1"/>
        <c:majorTickMark val="out"/>
        <c:minorTickMark val="none"/>
        <c:tickLblPos val="nextTo"/>
        <c:crossAx val="-2111382024"/>
        <c:crosses val="autoZero"/>
        <c:crossBetween val="between"/>
      </c:valAx>
    </c:plotArea>
    <c:plotVisOnly val="1"/>
    <c:dispBlanksAs val="gap"/>
    <c:showDLblsOverMax val="0"/>
  </c:chart>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BFEEDD-5D12-AD4A-B0E5-CA19C4AC6B2F}" type="datetimeFigureOut">
              <a:rPr lang="en-US" smtClean="0"/>
              <a:t>2/9/12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7B93AA-4125-D045-98A1-B2A270A315A6}" type="slidenum">
              <a:rPr lang="en-US" smtClean="0"/>
              <a:t>‹#›</a:t>
            </a:fld>
            <a:endParaRPr lang="en-US"/>
          </a:p>
        </p:txBody>
      </p:sp>
    </p:spTree>
    <p:extLst>
      <p:ext uri="{BB962C8B-B14F-4D97-AF65-F5344CB8AC3E}">
        <p14:creationId xmlns:p14="http://schemas.microsoft.com/office/powerpoint/2010/main" val="64293755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noTextEdit="1"/>
          </p:cNvSpPr>
          <p:nvPr>
            <p:ph type="sldImg"/>
          </p:nvPr>
        </p:nvSpPr>
        <p:spPr>
          <a:xfrm>
            <a:off x="1150938" y="692150"/>
            <a:ext cx="4556125" cy="3416300"/>
          </a:xfrm>
          <a:ln/>
        </p:spPr>
      </p:sp>
      <p:sp>
        <p:nvSpPr>
          <p:cNvPr id="409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noTextEdit="1"/>
          </p:cNvSpPr>
          <p:nvPr>
            <p:ph type="sldImg"/>
          </p:nvPr>
        </p:nvSpPr>
        <p:spPr>
          <a:xfrm>
            <a:off x="1150938" y="692150"/>
            <a:ext cx="4556125" cy="3416300"/>
          </a:xfrm>
          <a:ln/>
        </p:spPr>
      </p:sp>
      <p:sp>
        <p:nvSpPr>
          <p:cNvPr id="430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While discount rates are a critical ingredient in discounted cashflow valuation, I think we spend far too much time on discount rates and far too little on cashflows. The most significant errors in valuation are often the result of failures to estimate cash flows correctly….</a:t>
            </a:r>
          </a:p>
          <a:p>
            <a:r>
              <a:rPr lang="en-US">
                <a:latin typeface="Times" charset="0"/>
                <a:ea typeface="ＭＳ Ｐゴシック" charset="0"/>
                <a:cs typeface="ＭＳ Ｐゴシック" charset="0"/>
              </a:rPr>
              <a:t>As companies increasingly become global, and multiple listings abound (Royal Dutch has six equity listings in different markets). the consistentcy principle becomes very important. The currency used in estimating cash flows should also be the currency in which you estimate discount rates - Euro discount rates for Euro cashflows and peso discount rates for peso cash flows.</a:t>
            </a:r>
          </a:p>
          <a:p>
            <a:r>
              <a:rPr lang="en-US">
                <a:latin typeface="Times" charset="0"/>
                <a:ea typeface="ＭＳ Ｐゴシック" charset="0"/>
                <a:cs typeface="ＭＳ Ｐゴシック" charset="0"/>
              </a:rPr>
              <a:t>Recently, I came across a valuation of a Mexican company, where the cashflows were in nominal pesos but the discount rate used was the dollar cost of capital of a U.S. acquirer…. As a result, the value was inflated by more than 300%….</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noChangeArrowheads="1" noTextEdit="1"/>
          </p:cNvSpPr>
          <p:nvPr>
            <p:ph type="sldImg"/>
          </p:nvPr>
        </p:nvSpPr>
        <p:spPr>
          <a:xfrm>
            <a:off x="1150938" y="692150"/>
            <a:ext cx="4556125" cy="3416300"/>
          </a:xfrm>
          <a:ln/>
        </p:spPr>
      </p:sp>
      <p:sp>
        <p:nvSpPr>
          <p:cNvPr id="450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Re-emphasizes a key assumption that we make in risk and return models in finance. It is not risk that matters, but non-diversifiable risk and the cost of equity will increase as the non-diversifiable risk in an investment increases.</a:t>
            </a:r>
          </a:p>
          <a:p>
            <a:r>
              <a:rPr lang="en-US">
                <a:latin typeface="Times" charset="0"/>
                <a:ea typeface="ＭＳ Ｐゴシック" charset="0"/>
                <a:cs typeface="ＭＳ Ｐゴシック" charset="0"/>
              </a:rPr>
              <a:t>This view of the world may pose a problem for us when valuing private companies or closely held, small publicly traded firms, where the marginal investor (owner, venture capitalist….)  may not be diversified.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ChangeArrowheads="1" noTextEdit="1"/>
          </p:cNvSpPr>
          <p:nvPr>
            <p:ph type="sldImg"/>
          </p:nvPr>
        </p:nvSpPr>
        <p:spPr>
          <a:xfrm>
            <a:off x="1150938" y="692150"/>
            <a:ext cx="4556125" cy="3416300"/>
          </a:xfrm>
          <a:ln/>
        </p:spPr>
      </p:sp>
      <p:sp>
        <p:nvSpPr>
          <p:cNvPr id="471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Lays out the four basic models and how non-diversifiable risk is measured in each model:</a:t>
            </a:r>
          </a:p>
          <a:p>
            <a:pPr lvl="1"/>
            <a:r>
              <a:rPr lang="en-US">
                <a:latin typeface="Times" charset="0"/>
                <a:ea typeface="ＭＳ Ｐゴシック" charset="0"/>
              </a:rPr>
              <a:t>The capital asset pricing model makes the most restrictive assumptions (no transactions costs, no private information) and arrives at the simplest model to estimate and use.</a:t>
            </a:r>
          </a:p>
          <a:p>
            <a:pPr lvl="1"/>
            <a:r>
              <a:rPr lang="en-US">
                <a:latin typeface="Times" charset="0"/>
                <a:ea typeface="ＭＳ Ｐゴシック" charset="0"/>
              </a:rPr>
              <a:t>The arbitrage pricing model and multi-factor model make less restrictive assumptions but yield more complicated models (with more inputs to estimate)</a:t>
            </a:r>
          </a:p>
          <a:p>
            <a:pPr lvl="1"/>
            <a:r>
              <a:rPr lang="en-US">
                <a:latin typeface="Times" charset="0"/>
                <a:ea typeface="ＭＳ Ｐゴシック" charset="0"/>
              </a:rPr>
              <a:t>The proxy model is dependent upon history and the view that firms that have earned higher returns over long periods must be riskier than firms that have lower returns. The characteristics of the firms that earn high returns - small market cap and low price to book value, for example in the Fama-French study - stand in as measures for risk.</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Rot="1" noChangeAspect="1" noChangeArrowheads="1" noTextEdit="1"/>
          </p:cNvSpPr>
          <p:nvPr>
            <p:ph type="sldImg"/>
          </p:nvPr>
        </p:nvSpPr>
        <p:spPr>
          <a:xfrm>
            <a:off x="1150938" y="692150"/>
            <a:ext cx="4556125" cy="3416300"/>
          </a:xfrm>
          <a:ln/>
        </p:spPr>
      </p:sp>
      <p:sp>
        <p:nvSpPr>
          <p:cNvPr id="491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While this equation is set up in terms of the capital asset pricing model, the issues raised with the CAPM apply to the more complex models as well -the APM and the multi-factor model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ChangeArrowheads="1" noTextEdit="1"/>
          </p:cNvSpPr>
          <p:nvPr>
            <p:ph type="sldImg"/>
          </p:nvPr>
        </p:nvSpPr>
        <p:spPr>
          <a:xfrm>
            <a:off x="1150938" y="692150"/>
            <a:ext cx="4556125" cy="3416300"/>
          </a:xfrm>
          <a:ln/>
        </p:spPr>
      </p:sp>
      <p:sp>
        <p:nvSpPr>
          <p:cNvPr id="512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Treasury bills may be default free but there is reinvestment risk when they are used as riskless rates for longer-term cashflows. A 6-month T.Bill is not riskless when looking at a 5-year cashflow.</a:t>
            </a:r>
          </a:p>
          <a:p>
            <a:r>
              <a:rPr lang="en-US">
                <a:latin typeface="Times" charset="0"/>
                <a:ea typeface="ＭＳ Ｐゴシック" charset="0"/>
                <a:cs typeface="ＭＳ Ｐゴシック" charset="0"/>
              </a:rPr>
              <a:t>Would a 5-year treasury be riskfree? Not really. The coupons would still expose you to reinvestment risk. Only a 5-year zero-coupon treasury would be riskfree for a 5-year cash flow.</a:t>
            </a:r>
          </a:p>
          <a:p>
            <a:r>
              <a:rPr lang="en-US">
                <a:latin typeface="Times" charset="0"/>
                <a:ea typeface="ＭＳ Ｐゴシック" charset="0"/>
                <a:cs typeface="ＭＳ Ｐゴシック" charset="0"/>
              </a:rPr>
              <a:t>If you were a purist, you would need different riskfree rates for different cashflows. A pragmatic solution would be to estimate the duration of the cashflows in a valuation and use a treasury of similar duration. (Since the duration is the weighted average of when the cashflows come in, this should be fairly long, especially when you count in the fact that the terminal value is the present value of cashflows forever).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p:cNvSpPr>
          <p:nvPr>
            <p:ph type="sldImg"/>
          </p:nvPr>
        </p:nvSpPr>
        <p:spPr>
          <a:xfrm>
            <a:off x="1150938" y="692150"/>
            <a:ext cx="4556125" cy="3416300"/>
          </a:xfrm>
          <a:ln/>
        </p:spPr>
      </p:sp>
      <p:sp>
        <p:nvSpPr>
          <p:cNvPr id="532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Since we are valuing cashflows for the long term, we want a long-term riskfree rate (so, rule out the 6-month T.Bill rate). Since the valuation is in US dollars (a nominal rate), we can also rule out the TIPS rate. In theory, the 30-year rate should be the best choice. In practice, I would go with the 20-year bond for the following reasons:</a:t>
            </a:r>
          </a:p>
          <a:p>
            <a:pPr>
              <a:buFontTx/>
              <a:buAutoNum type="arabicPeriod"/>
            </a:pPr>
            <a:r>
              <a:rPr lang="en-US">
                <a:latin typeface="Times" charset="0"/>
                <a:ea typeface="ＭＳ Ｐゴシック" charset="0"/>
                <a:cs typeface="ＭＳ Ｐゴシック" charset="0"/>
              </a:rPr>
              <a:t>It is the most liquid of the treasuries and there is always a fresh auction rate from the previous Monday,</a:t>
            </a:r>
          </a:p>
          <a:p>
            <a:pPr>
              <a:buFontTx/>
              <a:buAutoNum type="arabicPeriod"/>
            </a:pPr>
            <a:r>
              <a:rPr lang="en-US">
                <a:latin typeface="Times" charset="0"/>
                <a:ea typeface="ＭＳ Ｐゴシック" charset="0"/>
                <a:cs typeface="ＭＳ Ｐゴシック" charset="0"/>
              </a:rPr>
              <a:t>Getting other inputs such as equity risk premiums and default spreads is easier with a 10-year rate than a 30-year rate</a:t>
            </a:r>
          </a:p>
          <a:p>
            <a:pPr>
              <a:buFontTx/>
              <a:buAutoNum type="arabicPeriod"/>
            </a:pPr>
            <a:r>
              <a:rPr lang="en-US">
                <a:latin typeface="Times" charset="0"/>
                <a:ea typeface="ＭＳ Ｐゴシック" charset="0"/>
                <a:cs typeface="ＭＳ Ｐゴシック" charset="0"/>
              </a:rPr>
              <a:t>The term structure flattens out by the time you get to the 10-year rate…..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a:xfrm>
            <a:off x="1150938" y="692150"/>
            <a:ext cx="4556125" cy="3416300"/>
          </a:xfrm>
          <a:ln/>
        </p:spPr>
      </p:sp>
      <p:sp>
        <p:nvSpPr>
          <p:cNvPr id="552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only reason for differences in rates across these securities is default risk. Consequently, it makes sense to use the lowest of the rates (Germany) as the rsikfree rete, if you are valuing a company in Euros.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a:xfrm>
            <a:off x="1150938" y="692150"/>
            <a:ext cx="4556125" cy="3416300"/>
          </a:xfrm>
          <a:ln/>
        </p:spPr>
      </p:sp>
      <p:sp>
        <p:nvSpPr>
          <p:cNvPr id="573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government bond rate is not riskfree. To get to a riskfree rate, you would subtract out the default spread of 2.55% from the bond rate to get to a riskfree rate of 8%.</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019867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06494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117700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828800"/>
            <a:ext cx="3800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95875" y="1828800"/>
            <a:ext cx="3800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77897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4608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27140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511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66015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41288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93451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62763" y="228600"/>
            <a:ext cx="2033587"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228600"/>
            <a:ext cx="5948363"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474932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236538" y="0"/>
            <a:ext cx="8896350" cy="6845300"/>
            <a:chOff x="149" y="0"/>
            <a:chExt cx="5604" cy="4312"/>
          </a:xfrm>
        </p:grpSpPr>
        <p:sp>
          <p:nvSpPr>
            <p:cNvPr id="1031" name="Rectangle 3"/>
            <p:cNvSpPr>
              <a:spLocks noChangeArrowheads="1"/>
            </p:cNvSpPr>
            <p:nvPr/>
          </p:nvSpPr>
          <p:spPr bwMode="auto">
            <a:xfrm>
              <a:off x="149" y="0"/>
              <a:ext cx="150" cy="4312"/>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2" name="Rectangle 4"/>
            <p:cNvSpPr>
              <a:spLocks noChangeArrowheads="1"/>
            </p:cNvSpPr>
            <p:nvPr/>
          </p:nvSpPr>
          <p:spPr bwMode="auto">
            <a:xfrm>
              <a:off x="277" y="0"/>
              <a:ext cx="235" cy="2940"/>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3" name="Rectangle 5"/>
            <p:cNvSpPr>
              <a:spLocks noChangeArrowheads="1"/>
            </p:cNvSpPr>
            <p:nvPr/>
          </p:nvSpPr>
          <p:spPr bwMode="auto">
            <a:xfrm>
              <a:off x="203" y="0"/>
              <a:ext cx="682" cy="2112"/>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4" name="Rectangle 6"/>
            <p:cNvSpPr>
              <a:spLocks noChangeArrowheads="1"/>
            </p:cNvSpPr>
            <p:nvPr/>
          </p:nvSpPr>
          <p:spPr bwMode="auto">
            <a:xfrm>
              <a:off x="256" y="0"/>
              <a:ext cx="192" cy="2448"/>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5" name="Rectangle 7"/>
            <p:cNvSpPr>
              <a:spLocks noChangeArrowheads="1"/>
            </p:cNvSpPr>
            <p:nvPr/>
          </p:nvSpPr>
          <p:spPr bwMode="auto">
            <a:xfrm>
              <a:off x="373" y="924"/>
              <a:ext cx="331" cy="768"/>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6" name="Rectangle 8"/>
            <p:cNvSpPr>
              <a:spLocks noChangeArrowheads="1"/>
            </p:cNvSpPr>
            <p:nvPr/>
          </p:nvSpPr>
          <p:spPr bwMode="auto">
            <a:xfrm>
              <a:off x="320" y="888"/>
              <a:ext cx="5433" cy="84"/>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7" name="Line 9"/>
            <p:cNvSpPr>
              <a:spLocks noChangeShapeType="1"/>
            </p:cNvSpPr>
            <p:nvPr/>
          </p:nvSpPr>
          <p:spPr bwMode="auto">
            <a:xfrm>
              <a:off x="153" y="888"/>
              <a:ext cx="559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27" name="Rectangle 10"/>
          <p:cNvSpPr>
            <a:spLocks noGrp="1" noChangeArrowheads="1"/>
          </p:cNvSpPr>
          <p:nvPr>
            <p:ph type="title"/>
          </p:nvPr>
        </p:nvSpPr>
        <p:spPr bwMode="auto">
          <a:xfrm>
            <a:off x="762000" y="228600"/>
            <a:ext cx="7696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b" anchorCtr="0" compatLnSpc="1">
            <a:prstTxWarp prst="textNoShape">
              <a:avLst/>
            </a:prstTxWarp>
          </a:bodyPr>
          <a:lstStyle/>
          <a:p>
            <a:pPr lvl="0"/>
            <a:r>
              <a:rPr lang="en-US" smtClean="0"/>
              <a:t>Click to edit Master title style</a:t>
            </a:r>
            <a:endParaRPr lang="en-US"/>
          </a:p>
        </p:txBody>
      </p:sp>
      <p:sp>
        <p:nvSpPr>
          <p:cNvPr id="1028" name="Rectangle 11"/>
          <p:cNvSpPr>
            <a:spLocks noGrp="1" noChangeArrowheads="1"/>
          </p:cNvSpPr>
          <p:nvPr>
            <p:ph type="body" idx="1"/>
          </p:nvPr>
        </p:nvSpPr>
        <p:spPr bwMode="auto">
          <a:xfrm>
            <a:off x="1143000" y="18288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29" name="Rectangle 12"/>
          <p:cNvSpPr>
            <a:spLocks noChangeArrowheads="1"/>
          </p:cNvSpPr>
          <p:nvPr/>
        </p:nvSpPr>
        <p:spPr bwMode="auto">
          <a:xfrm>
            <a:off x="92075" y="6486525"/>
            <a:ext cx="17383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nchor="ctr">
            <a:spAutoFit/>
          </a:bodyPr>
          <a:lstStyle/>
          <a:p>
            <a:r>
              <a:rPr lang="en-US" sz="1400"/>
              <a:t>Aswath Damodaran</a:t>
            </a:r>
          </a:p>
        </p:txBody>
      </p:sp>
      <p:sp>
        <p:nvSpPr>
          <p:cNvPr id="1030" name="Rectangle 13"/>
          <p:cNvSpPr>
            <a:spLocks noChangeArrowheads="1"/>
          </p:cNvSpPr>
          <p:nvPr/>
        </p:nvSpPr>
        <p:spPr bwMode="auto">
          <a:xfrm>
            <a:off x="8656638" y="6486525"/>
            <a:ext cx="39846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nchor="ctr">
            <a:spAutoFit/>
          </a:bodyPr>
          <a:lstStyle/>
          <a:p>
            <a:pPr algn="r"/>
            <a:fld id="{F62F6059-8E93-E949-9B55-C1316D116290}" type="slidenum">
              <a:rPr lang="en-US" sz="1400"/>
              <a:pPr algn="r"/>
              <a:t>‹#›</a:t>
            </a:fld>
            <a:endParaRPr lang="en-US" sz="1400"/>
          </a:p>
        </p:txBody>
      </p:sp>
    </p:spTree>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xStyles>
    <p:titleStyle>
      <a:lvl1pPr algn="ctr" rtl="0" eaLnBrk="1" fontAlgn="base" hangingPunct="1">
        <a:spcBef>
          <a:spcPct val="0"/>
        </a:spcBef>
        <a:spcAft>
          <a:spcPct val="0"/>
        </a:spcAft>
        <a:defRPr sz="2400">
          <a:solidFill>
            <a:schemeClr val="tx2"/>
          </a:solidFill>
          <a:latin typeface="+mj-lt"/>
          <a:ea typeface="ＭＳ Ｐゴシック" pitchFamily="-65" charset="-128"/>
          <a:cs typeface="ＭＳ Ｐゴシック" pitchFamily="-65" charset="-128"/>
        </a:defRPr>
      </a:lvl1pPr>
      <a:lvl2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2pPr>
      <a:lvl3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3pPr>
      <a:lvl4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4pPr>
      <a:lvl5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5pPr>
      <a:lvl6pPr marL="457200" algn="ctr" rtl="0" eaLnBrk="1" fontAlgn="base" hangingPunct="1">
        <a:spcBef>
          <a:spcPct val="0"/>
        </a:spcBef>
        <a:spcAft>
          <a:spcPct val="0"/>
        </a:spcAft>
        <a:defRPr sz="2400">
          <a:solidFill>
            <a:schemeClr val="tx2"/>
          </a:solidFill>
          <a:latin typeface="Times" pitchFamily="-65" charset="0"/>
        </a:defRPr>
      </a:lvl6pPr>
      <a:lvl7pPr marL="914400" algn="ctr" rtl="0" eaLnBrk="1" fontAlgn="base" hangingPunct="1">
        <a:spcBef>
          <a:spcPct val="0"/>
        </a:spcBef>
        <a:spcAft>
          <a:spcPct val="0"/>
        </a:spcAft>
        <a:defRPr sz="2400">
          <a:solidFill>
            <a:schemeClr val="tx2"/>
          </a:solidFill>
          <a:latin typeface="Times" pitchFamily="-65" charset="0"/>
        </a:defRPr>
      </a:lvl7pPr>
      <a:lvl8pPr marL="1371600" algn="ctr" rtl="0" eaLnBrk="1" fontAlgn="base" hangingPunct="1">
        <a:spcBef>
          <a:spcPct val="0"/>
        </a:spcBef>
        <a:spcAft>
          <a:spcPct val="0"/>
        </a:spcAft>
        <a:defRPr sz="2400">
          <a:solidFill>
            <a:schemeClr val="tx2"/>
          </a:solidFill>
          <a:latin typeface="Times" pitchFamily="-65" charset="0"/>
        </a:defRPr>
      </a:lvl8pPr>
      <a:lvl9pPr marL="1828800" algn="ctr" rtl="0" eaLnBrk="1" fontAlgn="base" hangingPunct="1">
        <a:spcBef>
          <a:spcPct val="0"/>
        </a:spcBef>
        <a:spcAft>
          <a:spcPct val="0"/>
        </a:spcAft>
        <a:defRPr sz="2400">
          <a:solidFill>
            <a:schemeClr val="tx2"/>
          </a:solidFill>
          <a:latin typeface="Times" pitchFamily="-65" charset="0"/>
        </a:defRPr>
      </a:lvl9pPr>
    </p:titleStyle>
    <p:bodyStyle>
      <a:lvl1pPr marL="342900" indent="-342900" algn="l" rtl="0" eaLnBrk="1" fontAlgn="base" hangingPunct="1">
        <a:spcBef>
          <a:spcPct val="20000"/>
        </a:spcBef>
        <a:spcAft>
          <a:spcPct val="0"/>
        </a:spcAft>
        <a:buClr>
          <a:schemeClr val="tx1"/>
        </a:buClr>
        <a:buSzPct val="75000"/>
        <a:buFont typeface="Monotype Sorts" charset="0"/>
        <a:buChar char=""/>
        <a:defRPr sz="2000">
          <a:solidFill>
            <a:schemeClr val="tx1"/>
          </a:solidFill>
          <a:latin typeface="+mn-lt"/>
          <a:ea typeface="ＭＳ Ｐゴシック" pitchFamily="-65" charset="-128"/>
          <a:cs typeface="ＭＳ Ｐゴシック" pitchFamily="-65" charset="-128"/>
        </a:defRPr>
      </a:lvl1pPr>
      <a:lvl2pPr marL="742950" indent="-285750" algn="l" rtl="0" eaLnBrk="1" fontAlgn="base" hangingPunct="1">
        <a:spcBef>
          <a:spcPct val="20000"/>
        </a:spcBef>
        <a:spcAft>
          <a:spcPct val="0"/>
        </a:spcAft>
        <a:buClr>
          <a:schemeClr val="tx1"/>
        </a:buClr>
        <a:buSzPct val="100000"/>
        <a:buChar char="•"/>
        <a:defRPr sz="1600">
          <a:solidFill>
            <a:schemeClr val="tx1"/>
          </a:solidFill>
          <a:latin typeface="+mn-lt"/>
          <a:ea typeface="ＭＳ Ｐゴシック" pitchFamily="-65" charset="-128"/>
        </a:defRPr>
      </a:lvl2pPr>
      <a:lvl3pPr marL="1143000" indent="-228600" algn="l" rtl="0" eaLnBrk="1" fontAlgn="base" hangingPunct="1">
        <a:spcBef>
          <a:spcPct val="20000"/>
        </a:spcBef>
        <a:spcAft>
          <a:spcPct val="0"/>
        </a:spcAft>
        <a:buClr>
          <a:schemeClr val="tx1"/>
        </a:buClr>
        <a:buSzPct val="100000"/>
        <a:buChar char="–"/>
        <a:defRPr sz="1400">
          <a:solidFill>
            <a:schemeClr val="tx1"/>
          </a:solidFill>
          <a:latin typeface="+mn-lt"/>
          <a:ea typeface="ＭＳ Ｐゴシック" pitchFamily="-65" charset="-128"/>
        </a:defRPr>
      </a:lvl3pPr>
      <a:lvl4pPr marL="1600200" indent="-228600" algn="l" rtl="0" eaLnBrk="1" fontAlgn="base" hangingPunct="1">
        <a:spcBef>
          <a:spcPct val="20000"/>
        </a:spcBef>
        <a:spcAft>
          <a:spcPct val="0"/>
        </a:spcAft>
        <a:buClr>
          <a:schemeClr val="tx1"/>
        </a:buClr>
        <a:buSzPct val="100000"/>
        <a:buChar char="•"/>
        <a:defRPr sz="1400" i="1">
          <a:solidFill>
            <a:schemeClr val="tx1"/>
          </a:solidFill>
          <a:latin typeface="Helvetica" pitchFamily="-65" charset="0"/>
          <a:ea typeface="ＭＳ Ｐゴシック" pitchFamily="-65" charset="-128"/>
        </a:defRPr>
      </a:lvl4pPr>
      <a:lvl5pPr marL="20574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5pPr>
      <a:lvl6pPr marL="25146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6pPr>
      <a:lvl7pPr marL="29718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7pPr>
      <a:lvl8pPr marL="34290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8pPr>
      <a:lvl9pPr marL="38862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ctrTitle"/>
          </p:nvPr>
        </p:nvSpPr>
        <p:spPr>
          <a:xfrm>
            <a:off x="685800" y="2286000"/>
            <a:ext cx="7772400" cy="1143000"/>
          </a:xfrm>
        </p:spPr>
        <p:txBody>
          <a:bodyPr/>
          <a:lstStyle/>
          <a:p>
            <a:pPr eaLnBrk="1" hangingPunct="1">
              <a:defRPr/>
            </a:pPr>
            <a:r>
              <a:rPr lang="en-US" sz="3600" dirty="0" smtClean="0">
                <a:latin typeface="Times" charset="0"/>
              </a:rPr>
              <a:t>Session 3: Discount rate basics and the Risk </a:t>
            </a:r>
            <a:r>
              <a:rPr lang="en-US" dirty="0" smtClean="0">
                <a:latin typeface="Times" charset="0"/>
              </a:rPr>
              <a:t>f</a:t>
            </a:r>
            <a:r>
              <a:rPr lang="en-US" sz="3600" dirty="0" smtClean="0">
                <a:latin typeface="Times" charset="0"/>
              </a:rPr>
              <a:t>ree rate</a:t>
            </a:r>
            <a:endParaRPr lang="en-US" sz="3600" dirty="0">
              <a:latin typeface="Times" charset="0"/>
            </a:endParaRPr>
          </a:p>
        </p:txBody>
      </p:sp>
      <p:sp>
        <p:nvSpPr>
          <p:cNvPr id="39938" name="Rectangle 3"/>
          <p:cNvSpPr>
            <a:spLocks noGrp="1" noChangeArrowheads="1"/>
          </p:cNvSpPr>
          <p:nvPr>
            <p:ph type="subTitle" idx="1"/>
          </p:nvPr>
        </p:nvSpPr>
        <p:spPr>
          <a:noFill/>
        </p:spPr>
        <p:txBody>
          <a:bodyPr/>
          <a:lstStyle/>
          <a:p>
            <a:pPr marL="342900" indent="-342900" eaLnBrk="1" hangingPunct="1"/>
            <a:r>
              <a:rPr lang="en-US" sz="1800" dirty="0" smtClean="0">
                <a:latin typeface="Times" charset="0"/>
              </a:rPr>
              <a:t>Aswath Damodaran</a:t>
            </a:r>
            <a:endParaRPr lang="en-US" sz="1800" dirty="0">
              <a:latin typeface="Times" charset="0"/>
            </a:endParaRPr>
          </a:p>
        </p:txBody>
      </p:sp>
    </p:spTree>
    <p:extLst>
      <p:ext uri="{BB962C8B-B14F-4D97-AF65-F5344CB8AC3E}">
        <p14:creationId xmlns:p14="http://schemas.microsoft.com/office/powerpoint/2010/main" val="29176509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p:txBody>
          <a:bodyPr/>
          <a:lstStyle/>
          <a:p>
            <a:pPr eaLnBrk="1" hangingPunct="1">
              <a:defRPr/>
            </a:pPr>
            <a:r>
              <a:rPr lang="en-US">
                <a:latin typeface="Times" charset="0"/>
              </a:rPr>
              <a:t>Estimating Inputs: Discount Rates</a:t>
            </a:r>
          </a:p>
        </p:txBody>
      </p:sp>
      <p:sp>
        <p:nvSpPr>
          <p:cNvPr id="41986" name="Rectangle 3"/>
          <p:cNvSpPr>
            <a:spLocks noGrp="1" noChangeArrowheads="1"/>
          </p:cNvSpPr>
          <p:nvPr>
            <p:ph idx="1"/>
          </p:nvPr>
        </p:nvSpPr>
        <p:spPr/>
        <p:txBody>
          <a:bodyPr/>
          <a:lstStyle/>
          <a:p>
            <a:pPr eaLnBrk="1" hangingPunct="1"/>
            <a:r>
              <a:rPr lang="en-US" sz="1800" b="1">
                <a:latin typeface="Times" charset="0"/>
              </a:rPr>
              <a:t>Critical ingredient</a:t>
            </a:r>
            <a:r>
              <a:rPr lang="en-US" sz="1800">
                <a:latin typeface="Times" charset="0"/>
              </a:rPr>
              <a:t> in discounted cashflow valuation. Errors in estimating the discount rate or mismatching cashflows and discount rates can lead to serious errors in valuation. </a:t>
            </a:r>
          </a:p>
          <a:p>
            <a:pPr eaLnBrk="1" hangingPunct="1"/>
            <a:r>
              <a:rPr lang="en-US" sz="1800">
                <a:latin typeface="Times" charset="0"/>
              </a:rPr>
              <a:t>At an intuitive level, the discount rate used should be consistent with both the </a:t>
            </a:r>
            <a:r>
              <a:rPr lang="en-US" sz="1800" b="1">
                <a:latin typeface="Times" charset="0"/>
              </a:rPr>
              <a:t>riskiness</a:t>
            </a:r>
            <a:r>
              <a:rPr lang="en-US" sz="1800">
                <a:latin typeface="Times" charset="0"/>
              </a:rPr>
              <a:t> and the </a:t>
            </a:r>
            <a:r>
              <a:rPr lang="en-US" sz="1800" b="1">
                <a:latin typeface="Times" charset="0"/>
              </a:rPr>
              <a:t>type of cashflow</a:t>
            </a:r>
            <a:r>
              <a:rPr lang="en-US" sz="1800">
                <a:latin typeface="Times" charset="0"/>
              </a:rPr>
              <a:t> being discounted.</a:t>
            </a:r>
          </a:p>
          <a:p>
            <a:pPr lvl="1" eaLnBrk="1" hangingPunct="1"/>
            <a:r>
              <a:rPr lang="en-US" u="sng">
                <a:latin typeface="Times" charset="0"/>
                <a:ea typeface="ＭＳ Ｐゴシック" charset="0"/>
              </a:rPr>
              <a:t>Equity versus Firm</a:t>
            </a:r>
            <a:r>
              <a:rPr lang="en-US">
                <a:latin typeface="Times" charset="0"/>
                <a:ea typeface="ＭＳ Ｐゴシック" charset="0"/>
              </a:rPr>
              <a:t>: If the cash flows being discounted are cash flows to equity, the appropriate discount rate is a cost of equity. If the cash flows are cash flows to the firm, the appropriate discount rate is the cost of capital.</a:t>
            </a:r>
          </a:p>
          <a:p>
            <a:pPr lvl="1" eaLnBrk="1" hangingPunct="1"/>
            <a:r>
              <a:rPr lang="en-US" u="sng">
                <a:latin typeface="Times" charset="0"/>
                <a:ea typeface="ＭＳ Ｐゴシック" charset="0"/>
              </a:rPr>
              <a:t>Currency</a:t>
            </a:r>
            <a:r>
              <a:rPr lang="en-US">
                <a:latin typeface="Times" charset="0"/>
                <a:ea typeface="ＭＳ Ｐゴシック" charset="0"/>
              </a:rPr>
              <a:t>: The currency in which the cash flows are estimated should also be the currency in which the discount rate is estimated.</a:t>
            </a:r>
          </a:p>
          <a:p>
            <a:pPr lvl="1" eaLnBrk="1" hangingPunct="1"/>
            <a:r>
              <a:rPr lang="en-US" u="sng">
                <a:latin typeface="Times" charset="0"/>
                <a:ea typeface="ＭＳ Ｐゴシック" charset="0"/>
              </a:rPr>
              <a:t>Nominal versus Real</a:t>
            </a:r>
            <a:r>
              <a:rPr lang="en-US">
                <a:latin typeface="Times" charset="0"/>
                <a:ea typeface="ＭＳ Ｐゴシック" charset="0"/>
              </a:rPr>
              <a:t>: If the cash flows being discounted are nominal cash flows (i.e., reflect expected inflation), the discount rate should be nominal</a:t>
            </a:r>
          </a:p>
        </p:txBody>
      </p:sp>
    </p:spTree>
    <p:extLst>
      <p:ext uri="{BB962C8B-B14F-4D97-AF65-F5344CB8AC3E}">
        <p14:creationId xmlns:p14="http://schemas.microsoft.com/office/powerpoint/2010/main" val="15977147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p:txBody>
          <a:bodyPr/>
          <a:lstStyle/>
          <a:p>
            <a:pPr eaLnBrk="1" hangingPunct="1">
              <a:defRPr/>
            </a:pPr>
            <a:r>
              <a:rPr lang="en-US">
                <a:latin typeface="Times" charset="0"/>
              </a:rPr>
              <a:t>Cost of Equity</a:t>
            </a:r>
          </a:p>
        </p:txBody>
      </p:sp>
      <p:sp>
        <p:nvSpPr>
          <p:cNvPr id="44034" name="Rectangle 3"/>
          <p:cNvSpPr>
            <a:spLocks noGrp="1" noChangeArrowheads="1"/>
          </p:cNvSpPr>
          <p:nvPr>
            <p:ph idx="1"/>
          </p:nvPr>
        </p:nvSpPr>
        <p:spPr/>
        <p:txBody>
          <a:bodyPr/>
          <a:lstStyle/>
          <a:p>
            <a:pPr eaLnBrk="1" hangingPunct="1"/>
            <a:r>
              <a:rPr lang="en-US" sz="1800">
                <a:latin typeface="Times" charset="0"/>
              </a:rPr>
              <a:t>The cost of equity should be </a:t>
            </a:r>
            <a:r>
              <a:rPr lang="en-US" sz="1800" u="sng">
                <a:latin typeface="Times" charset="0"/>
              </a:rPr>
              <a:t>higher for riskier investments</a:t>
            </a:r>
            <a:r>
              <a:rPr lang="en-US" sz="1800">
                <a:latin typeface="Times" charset="0"/>
              </a:rPr>
              <a:t> and lower for safer investments</a:t>
            </a:r>
          </a:p>
          <a:p>
            <a:pPr eaLnBrk="1" hangingPunct="1"/>
            <a:r>
              <a:rPr lang="en-US" sz="1800">
                <a:latin typeface="Times" charset="0"/>
              </a:rPr>
              <a:t>While risk is usually defined in terms of the variance of actual returns around an expected return, risk and return models in finance assume that the risk that should be rewarded (and thus built into the discount rate) in valuation should be the risk perceived by the </a:t>
            </a:r>
            <a:r>
              <a:rPr lang="en-US" sz="1800" u="sng">
                <a:latin typeface="Times" charset="0"/>
              </a:rPr>
              <a:t>marginal investor</a:t>
            </a:r>
            <a:r>
              <a:rPr lang="en-US" sz="1800">
                <a:latin typeface="Times" charset="0"/>
              </a:rPr>
              <a:t> in the investment</a:t>
            </a:r>
          </a:p>
          <a:p>
            <a:pPr eaLnBrk="1" hangingPunct="1"/>
            <a:r>
              <a:rPr lang="en-US" sz="1800">
                <a:latin typeface="Times" charset="0"/>
              </a:rPr>
              <a:t>Most risk and return models in finance also assume that the marginal investor is </a:t>
            </a:r>
            <a:r>
              <a:rPr lang="en-US" sz="1800" u="sng">
                <a:latin typeface="Times" charset="0"/>
              </a:rPr>
              <a:t>well diversified</a:t>
            </a:r>
            <a:r>
              <a:rPr lang="en-US" sz="1800">
                <a:latin typeface="Times" charset="0"/>
              </a:rPr>
              <a:t>, and that the only risk that he or she perceives in an investment is risk that cannot be diversified away (I.e, market or non-diversifiable risk)</a:t>
            </a:r>
          </a:p>
        </p:txBody>
      </p:sp>
    </p:spTree>
    <p:extLst>
      <p:ext uri="{BB962C8B-B14F-4D97-AF65-F5344CB8AC3E}">
        <p14:creationId xmlns:p14="http://schemas.microsoft.com/office/powerpoint/2010/main" val="285996573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p:txBody>
          <a:bodyPr/>
          <a:lstStyle/>
          <a:p>
            <a:pPr eaLnBrk="1" hangingPunct="1">
              <a:defRPr/>
            </a:pPr>
            <a:r>
              <a:rPr lang="en-US">
                <a:latin typeface="Times" charset="0"/>
              </a:rPr>
              <a:t>The Cost of Equity: Competing Models</a:t>
            </a:r>
          </a:p>
        </p:txBody>
      </p:sp>
      <p:sp>
        <p:nvSpPr>
          <p:cNvPr id="46082" name="Rectangle 3"/>
          <p:cNvSpPr>
            <a:spLocks noGrp="1" noChangeArrowheads="1"/>
          </p:cNvSpPr>
          <p:nvPr>
            <p:ph idx="1"/>
          </p:nvPr>
        </p:nvSpPr>
        <p:spPr/>
        <p:txBody>
          <a:bodyPr/>
          <a:lstStyle/>
          <a:p>
            <a:pPr eaLnBrk="1" hangingPunct="1">
              <a:buFont typeface="Monotype Sorts" charset="0"/>
              <a:buNone/>
              <a:tabLst>
                <a:tab pos="1252538" algn="l"/>
                <a:tab pos="4284663" algn="l"/>
              </a:tabLst>
            </a:pPr>
            <a:r>
              <a:rPr lang="en-US" sz="1800" i="1">
                <a:latin typeface="Times" charset="0"/>
              </a:rPr>
              <a:t>Model	Expected Return	Inputs Needed</a:t>
            </a:r>
          </a:p>
          <a:p>
            <a:pPr eaLnBrk="1" hangingPunct="1">
              <a:buFont typeface="Monotype Sorts" charset="0"/>
              <a:buNone/>
              <a:tabLst>
                <a:tab pos="1252538" algn="l"/>
                <a:tab pos="4284663" algn="l"/>
              </a:tabLst>
            </a:pPr>
            <a:r>
              <a:rPr lang="en-US" sz="1800">
                <a:latin typeface="Times" charset="0"/>
              </a:rPr>
              <a:t>CAPM	E(R) = R</a:t>
            </a:r>
            <a:r>
              <a:rPr lang="en-US" sz="1800" baseline="-25000">
                <a:latin typeface="Times" charset="0"/>
              </a:rPr>
              <a:t>f </a:t>
            </a:r>
            <a:r>
              <a:rPr lang="en-US" sz="1800">
                <a:latin typeface="Times" charset="0"/>
              </a:rPr>
              <a:t>+ </a:t>
            </a:r>
            <a:r>
              <a:rPr lang="en-US" sz="1800">
                <a:latin typeface="Symbol" charset="0"/>
              </a:rPr>
              <a:t></a:t>
            </a:r>
            <a:r>
              <a:rPr lang="en-US" sz="1800">
                <a:latin typeface="Times" charset="0"/>
              </a:rPr>
              <a:t> (R</a:t>
            </a:r>
            <a:r>
              <a:rPr lang="en-US" sz="1800" baseline="-25000">
                <a:latin typeface="Times" charset="0"/>
              </a:rPr>
              <a:t>m</a:t>
            </a:r>
            <a:r>
              <a:rPr lang="en-US" sz="1800">
                <a:latin typeface="Times" charset="0"/>
              </a:rPr>
              <a:t>- R</a:t>
            </a:r>
            <a:r>
              <a:rPr lang="en-US" sz="1800" baseline="-25000">
                <a:latin typeface="Times" charset="0"/>
              </a:rPr>
              <a:t>f</a:t>
            </a:r>
            <a:r>
              <a:rPr lang="en-US" sz="1800">
                <a:latin typeface="Times" charset="0"/>
              </a:rPr>
              <a:t>)	Riskfree Rate</a:t>
            </a:r>
          </a:p>
          <a:p>
            <a:pPr eaLnBrk="1" hangingPunct="1">
              <a:buFont typeface="Monotype Sorts" charset="0"/>
              <a:buNone/>
              <a:tabLst>
                <a:tab pos="1252538" algn="l"/>
                <a:tab pos="4284663" algn="l"/>
              </a:tabLst>
            </a:pPr>
            <a:r>
              <a:rPr lang="en-US" sz="1800">
                <a:latin typeface="Times" charset="0"/>
              </a:rPr>
              <a:t>			Beta relative to market portfolio</a:t>
            </a:r>
          </a:p>
          <a:p>
            <a:pPr eaLnBrk="1" hangingPunct="1">
              <a:buFont typeface="Monotype Sorts" charset="0"/>
              <a:buNone/>
              <a:tabLst>
                <a:tab pos="1252538" algn="l"/>
                <a:tab pos="4284663" algn="l"/>
              </a:tabLst>
            </a:pPr>
            <a:r>
              <a:rPr lang="en-US" sz="1800">
                <a:latin typeface="Times" charset="0"/>
              </a:rPr>
              <a:t>			Market Risk Premium</a:t>
            </a:r>
          </a:p>
          <a:p>
            <a:pPr eaLnBrk="1" hangingPunct="1">
              <a:buFont typeface="Monotype Sorts" charset="0"/>
              <a:buNone/>
              <a:tabLst>
                <a:tab pos="1252538" algn="l"/>
                <a:tab pos="4284663" algn="l"/>
              </a:tabLst>
            </a:pPr>
            <a:r>
              <a:rPr lang="en-US" sz="1800">
                <a:latin typeface="Times" charset="0"/>
              </a:rPr>
              <a:t>APM	E(R) = R</a:t>
            </a:r>
            <a:r>
              <a:rPr lang="en-US" sz="1800" baseline="-25000">
                <a:latin typeface="Times" charset="0"/>
              </a:rPr>
              <a:t>f </a:t>
            </a:r>
            <a:r>
              <a:rPr lang="en-US" sz="1800">
                <a:latin typeface="Times" charset="0"/>
              </a:rPr>
              <a:t>+ </a:t>
            </a:r>
            <a:r>
              <a:rPr lang="en-US" sz="1800">
                <a:latin typeface="Symbol" charset="0"/>
              </a:rPr>
              <a:t></a:t>
            </a:r>
            <a:r>
              <a:rPr lang="en-US" sz="1800" baseline="-25000">
                <a:latin typeface="Times" charset="0"/>
              </a:rPr>
              <a:t>j=1</a:t>
            </a:r>
            <a:r>
              <a:rPr lang="en-US" sz="1800">
                <a:latin typeface="Symbol" charset="0"/>
              </a:rPr>
              <a:t></a:t>
            </a:r>
            <a:r>
              <a:rPr lang="en-US" sz="1800" baseline="-25000">
                <a:latin typeface="Times" charset="0"/>
              </a:rPr>
              <a:t>j</a:t>
            </a:r>
            <a:r>
              <a:rPr lang="en-US" sz="1800">
                <a:latin typeface="Times" charset="0"/>
              </a:rPr>
              <a:t> (R</a:t>
            </a:r>
            <a:r>
              <a:rPr lang="en-US" sz="1800" baseline="-25000">
                <a:latin typeface="Times" charset="0"/>
              </a:rPr>
              <a:t>j</a:t>
            </a:r>
            <a:r>
              <a:rPr lang="en-US" sz="1800">
                <a:latin typeface="Times" charset="0"/>
              </a:rPr>
              <a:t>- R</a:t>
            </a:r>
            <a:r>
              <a:rPr lang="en-US" sz="1800" baseline="-25000">
                <a:latin typeface="Times" charset="0"/>
              </a:rPr>
              <a:t>f</a:t>
            </a:r>
            <a:r>
              <a:rPr lang="en-US" sz="1800">
                <a:latin typeface="Times" charset="0"/>
              </a:rPr>
              <a:t>)	Riskfree Rate; # of Factors;</a:t>
            </a:r>
          </a:p>
          <a:p>
            <a:pPr eaLnBrk="1" hangingPunct="1">
              <a:buFont typeface="Monotype Sorts" charset="0"/>
              <a:buNone/>
              <a:tabLst>
                <a:tab pos="1252538" algn="l"/>
                <a:tab pos="4284663" algn="l"/>
              </a:tabLst>
            </a:pPr>
            <a:r>
              <a:rPr lang="en-US" sz="1800">
                <a:latin typeface="Times" charset="0"/>
              </a:rPr>
              <a:t>			Betas relative to each factor</a:t>
            </a:r>
          </a:p>
          <a:p>
            <a:pPr eaLnBrk="1" hangingPunct="1">
              <a:buFont typeface="Monotype Sorts" charset="0"/>
              <a:buNone/>
              <a:tabLst>
                <a:tab pos="1252538" algn="l"/>
                <a:tab pos="4284663" algn="l"/>
              </a:tabLst>
            </a:pPr>
            <a:r>
              <a:rPr lang="en-US" sz="1800">
                <a:latin typeface="Times" charset="0"/>
              </a:rPr>
              <a:t>			Factor risk premiums</a:t>
            </a:r>
          </a:p>
          <a:p>
            <a:pPr eaLnBrk="1" hangingPunct="1">
              <a:buFont typeface="Monotype Sorts" charset="0"/>
              <a:buNone/>
              <a:tabLst>
                <a:tab pos="1252538" algn="l"/>
                <a:tab pos="4284663" algn="l"/>
              </a:tabLst>
            </a:pPr>
            <a:r>
              <a:rPr lang="en-US" sz="1800">
                <a:latin typeface="Times" charset="0"/>
              </a:rPr>
              <a:t>Multi	 E(R) = R</a:t>
            </a:r>
            <a:r>
              <a:rPr lang="en-US" sz="1800" baseline="-25000">
                <a:latin typeface="Times" charset="0"/>
              </a:rPr>
              <a:t>f </a:t>
            </a:r>
            <a:r>
              <a:rPr lang="en-US" sz="1800">
                <a:latin typeface="Times" charset="0"/>
              </a:rPr>
              <a:t>+ </a:t>
            </a:r>
            <a:r>
              <a:rPr lang="en-US" sz="1800">
                <a:latin typeface="Symbol" charset="0"/>
              </a:rPr>
              <a:t></a:t>
            </a:r>
            <a:r>
              <a:rPr lang="en-US" sz="1800" baseline="-25000">
                <a:latin typeface="Times" charset="0"/>
              </a:rPr>
              <a:t>j=1,,N</a:t>
            </a:r>
            <a:r>
              <a:rPr lang="en-US" sz="1800">
                <a:latin typeface="Symbol" charset="0"/>
              </a:rPr>
              <a:t></a:t>
            </a:r>
            <a:r>
              <a:rPr lang="en-US" sz="1800" baseline="-25000">
                <a:latin typeface="Times" charset="0"/>
              </a:rPr>
              <a:t>j</a:t>
            </a:r>
            <a:r>
              <a:rPr lang="en-US" sz="1800">
                <a:latin typeface="Times" charset="0"/>
              </a:rPr>
              <a:t> (R</a:t>
            </a:r>
            <a:r>
              <a:rPr lang="en-US" sz="1800" baseline="-25000">
                <a:latin typeface="Times" charset="0"/>
              </a:rPr>
              <a:t>j</a:t>
            </a:r>
            <a:r>
              <a:rPr lang="en-US" sz="1800">
                <a:latin typeface="Times" charset="0"/>
              </a:rPr>
              <a:t>- R</a:t>
            </a:r>
            <a:r>
              <a:rPr lang="en-US" sz="1800" baseline="-25000">
                <a:latin typeface="Times" charset="0"/>
              </a:rPr>
              <a:t>f</a:t>
            </a:r>
            <a:r>
              <a:rPr lang="en-US" sz="1800">
                <a:latin typeface="Times" charset="0"/>
              </a:rPr>
              <a:t>)	Riskfree Rate; Macro factors</a:t>
            </a:r>
          </a:p>
          <a:p>
            <a:pPr eaLnBrk="1" hangingPunct="1">
              <a:buFont typeface="Monotype Sorts" charset="0"/>
              <a:buNone/>
              <a:tabLst>
                <a:tab pos="1252538" algn="l"/>
                <a:tab pos="4284663" algn="l"/>
              </a:tabLst>
            </a:pPr>
            <a:r>
              <a:rPr lang="en-US" sz="1800">
                <a:latin typeface="Times" charset="0"/>
              </a:rPr>
              <a:t>factor		Betas relative to macro factors</a:t>
            </a:r>
          </a:p>
          <a:p>
            <a:pPr eaLnBrk="1" hangingPunct="1">
              <a:buFont typeface="Monotype Sorts" charset="0"/>
              <a:buNone/>
              <a:tabLst>
                <a:tab pos="1252538" algn="l"/>
                <a:tab pos="4284663" algn="l"/>
              </a:tabLst>
            </a:pPr>
            <a:r>
              <a:rPr lang="en-US" sz="1800">
                <a:latin typeface="Times" charset="0"/>
              </a:rPr>
              <a:t>				Macro economic risk premiums</a:t>
            </a:r>
          </a:p>
          <a:p>
            <a:pPr eaLnBrk="1" hangingPunct="1">
              <a:buFont typeface="Monotype Sorts" charset="0"/>
              <a:buNone/>
              <a:tabLst>
                <a:tab pos="1252538" algn="l"/>
                <a:tab pos="4284663" algn="l"/>
              </a:tabLst>
            </a:pPr>
            <a:r>
              <a:rPr lang="en-US" sz="1800">
                <a:latin typeface="Times" charset="0"/>
              </a:rPr>
              <a:t>Proxy	E(R) = a + </a:t>
            </a:r>
            <a:r>
              <a:rPr lang="en-US" sz="1800">
                <a:latin typeface="Symbol" charset="0"/>
              </a:rPr>
              <a:t></a:t>
            </a:r>
            <a:r>
              <a:rPr lang="en-US" sz="1800" baseline="-25000">
                <a:latin typeface="Times" charset="0"/>
              </a:rPr>
              <a:t>j=1..N  </a:t>
            </a:r>
            <a:r>
              <a:rPr lang="en-US" sz="1800">
                <a:latin typeface="Times" charset="0"/>
              </a:rPr>
              <a:t>b</a:t>
            </a:r>
            <a:r>
              <a:rPr lang="en-US" sz="1800" baseline="-25000">
                <a:latin typeface="Times" charset="0"/>
              </a:rPr>
              <a:t>j</a:t>
            </a:r>
            <a:r>
              <a:rPr lang="en-US" sz="1800">
                <a:latin typeface="Times" charset="0"/>
              </a:rPr>
              <a:t> Y</a:t>
            </a:r>
            <a:r>
              <a:rPr lang="en-US" sz="1800" baseline="-25000">
                <a:latin typeface="Times" charset="0"/>
              </a:rPr>
              <a:t>j</a:t>
            </a:r>
            <a:r>
              <a:rPr lang="en-US" sz="1800">
                <a:latin typeface="Times" charset="0"/>
              </a:rPr>
              <a:t>	Proxies</a:t>
            </a:r>
          </a:p>
          <a:p>
            <a:pPr eaLnBrk="1" hangingPunct="1">
              <a:buFont typeface="Monotype Sorts" charset="0"/>
              <a:buNone/>
              <a:tabLst>
                <a:tab pos="1252538" algn="l"/>
                <a:tab pos="4284663" algn="l"/>
              </a:tabLst>
            </a:pPr>
            <a:r>
              <a:rPr lang="en-US" sz="1800">
                <a:latin typeface="Times" charset="0"/>
              </a:rPr>
              <a:t>				Regression coefficients</a:t>
            </a:r>
          </a:p>
        </p:txBody>
      </p:sp>
    </p:spTree>
    <p:extLst>
      <p:ext uri="{BB962C8B-B14F-4D97-AF65-F5344CB8AC3E}">
        <p14:creationId xmlns:p14="http://schemas.microsoft.com/office/powerpoint/2010/main" val="2798918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p:txBody>
          <a:bodyPr/>
          <a:lstStyle/>
          <a:p>
            <a:pPr eaLnBrk="1" hangingPunct="1">
              <a:spcBef>
                <a:spcPct val="96000"/>
              </a:spcBef>
              <a:defRPr/>
            </a:pPr>
            <a:r>
              <a:rPr lang="en-US">
                <a:latin typeface="Times" charset="0"/>
              </a:rPr>
              <a:t>The CAPM: Cost of Equity</a:t>
            </a:r>
          </a:p>
        </p:txBody>
      </p:sp>
      <p:sp>
        <p:nvSpPr>
          <p:cNvPr id="48130" name="Rectangle 3"/>
          <p:cNvSpPr>
            <a:spLocks noGrp="1" noChangeArrowheads="1"/>
          </p:cNvSpPr>
          <p:nvPr>
            <p:ph idx="1"/>
          </p:nvPr>
        </p:nvSpPr>
        <p:spPr/>
        <p:txBody>
          <a:bodyPr/>
          <a:lstStyle/>
          <a:p>
            <a:pPr eaLnBrk="1" hangingPunct="1"/>
            <a:r>
              <a:rPr lang="en-US" sz="1800" dirty="0" smtClean="0">
                <a:latin typeface="Times" charset="0"/>
              </a:rPr>
              <a:t>While the CAPM (and the CAPM beta) has come in for well-justified criticism over the last four decades (for making unrealistic assumptions, for having parameters that are tough to estimate and for not working well), it remains the most-widely used model in practice.</a:t>
            </a:r>
          </a:p>
          <a:p>
            <a:pPr eaLnBrk="1" hangingPunct="1"/>
            <a:r>
              <a:rPr lang="en-US" sz="1800" dirty="0" smtClean="0">
                <a:latin typeface="Times" charset="0"/>
              </a:rPr>
              <a:t>In the CAPM, the cost of equity is a function of three inputs</a:t>
            </a:r>
            <a:endParaRPr lang="en-US" sz="1800" dirty="0">
              <a:latin typeface="Times" charset="0"/>
            </a:endParaRPr>
          </a:p>
          <a:p>
            <a:pPr eaLnBrk="1" hangingPunct="1">
              <a:buFont typeface="Monotype Sorts" charset="0"/>
              <a:buNone/>
            </a:pPr>
            <a:r>
              <a:rPr lang="en-US" sz="1800" dirty="0">
                <a:latin typeface="Times" charset="0"/>
              </a:rPr>
              <a:t>	Cost of Equity = </a:t>
            </a:r>
            <a:r>
              <a:rPr lang="en-US" sz="1800" dirty="0" err="1">
                <a:latin typeface="Times" charset="0"/>
              </a:rPr>
              <a:t>Riskfree</a:t>
            </a:r>
            <a:r>
              <a:rPr lang="en-US" sz="1800" dirty="0">
                <a:latin typeface="Times" charset="0"/>
              </a:rPr>
              <a:t> Rate + Equity Beta * (Equity Risk Premium)</a:t>
            </a:r>
          </a:p>
          <a:p>
            <a:pPr eaLnBrk="1" hangingPunct="1"/>
            <a:r>
              <a:rPr lang="en-US" sz="1800" dirty="0">
                <a:latin typeface="Times" charset="0"/>
              </a:rPr>
              <a:t>In practice,</a:t>
            </a:r>
          </a:p>
          <a:p>
            <a:pPr lvl="1" eaLnBrk="1" hangingPunct="1"/>
            <a:r>
              <a:rPr lang="en-US" u="sng" dirty="0" err="1">
                <a:latin typeface="Times" charset="0"/>
                <a:ea typeface="ＭＳ Ｐゴシック" charset="0"/>
              </a:rPr>
              <a:t>Goverrnment</a:t>
            </a:r>
            <a:r>
              <a:rPr lang="en-US" u="sng" dirty="0">
                <a:latin typeface="Times" charset="0"/>
                <a:ea typeface="ＭＳ Ｐゴシック" charset="0"/>
              </a:rPr>
              <a:t> security rates</a:t>
            </a:r>
            <a:r>
              <a:rPr lang="en-US" dirty="0">
                <a:latin typeface="Times" charset="0"/>
                <a:ea typeface="ＭＳ Ｐゴシック" charset="0"/>
              </a:rPr>
              <a:t> are used as risk free rates</a:t>
            </a:r>
          </a:p>
          <a:p>
            <a:pPr lvl="1" eaLnBrk="1" hangingPunct="1"/>
            <a:r>
              <a:rPr lang="en-US" u="sng" dirty="0">
                <a:latin typeface="Times" charset="0"/>
                <a:ea typeface="ＭＳ Ｐゴシック" charset="0"/>
              </a:rPr>
              <a:t>Historical risk premiums</a:t>
            </a:r>
            <a:r>
              <a:rPr lang="en-US" dirty="0">
                <a:latin typeface="Times" charset="0"/>
                <a:ea typeface="ＭＳ Ｐゴシック" charset="0"/>
              </a:rPr>
              <a:t> are used for the risk premium</a:t>
            </a:r>
          </a:p>
          <a:p>
            <a:pPr lvl="1" eaLnBrk="1" hangingPunct="1"/>
            <a:r>
              <a:rPr lang="en-US" dirty="0">
                <a:latin typeface="Times" charset="0"/>
                <a:ea typeface="ＭＳ Ｐゴシック" charset="0"/>
              </a:rPr>
              <a:t>Betas are estimated by </a:t>
            </a:r>
            <a:r>
              <a:rPr lang="en-US" u="sng" dirty="0">
                <a:latin typeface="Times" charset="0"/>
                <a:ea typeface="ＭＳ Ｐゴシック" charset="0"/>
              </a:rPr>
              <a:t>regressing stock returns against market returns</a:t>
            </a:r>
            <a:endParaRPr lang="en-US" dirty="0">
              <a:latin typeface="Times" charset="0"/>
              <a:ea typeface="ＭＳ Ｐゴシック" charset="0"/>
            </a:endParaRPr>
          </a:p>
          <a:p>
            <a:pPr lvl="1" eaLnBrk="1" hangingPunct="1"/>
            <a:endParaRPr lang="en-US" dirty="0">
              <a:latin typeface="Times" charset="0"/>
              <a:ea typeface="ＭＳ Ｐゴシック" charset="0"/>
            </a:endParaRPr>
          </a:p>
        </p:txBody>
      </p:sp>
    </p:spTree>
    <p:extLst>
      <p:ext uri="{BB962C8B-B14F-4D97-AF65-F5344CB8AC3E}">
        <p14:creationId xmlns:p14="http://schemas.microsoft.com/office/powerpoint/2010/main" val="1055235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p:txBody>
          <a:bodyPr/>
          <a:lstStyle/>
          <a:p>
            <a:pPr eaLnBrk="1" hangingPunct="1">
              <a:defRPr/>
            </a:pPr>
            <a:r>
              <a:rPr lang="en-US">
                <a:latin typeface="Times" charset="0"/>
              </a:rPr>
              <a:t>A Riskfree Rate</a:t>
            </a:r>
          </a:p>
        </p:txBody>
      </p:sp>
      <p:sp>
        <p:nvSpPr>
          <p:cNvPr id="50178" name="Rectangle 3"/>
          <p:cNvSpPr>
            <a:spLocks noGrp="1" noChangeArrowheads="1"/>
          </p:cNvSpPr>
          <p:nvPr>
            <p:ph idx="1"/>
          </p:nvPr>
        </p:nvSpPr>
        <p:spPr/>
        <p:txBody>
          <a:bodyPr/>
          <a:lstStyle/>
          <a:p>
            <a:pPr eaLnBrk="1" hangingPunct="1"/>
            <a:r>
              <a:rPr lang="en-US" sz="1800">
                <a:latin typeface="Times" charset="0"/>
              </a:rPr>
              <a:t>On a riskfree asset, the actual return is equal to the expected return. Therefore, there is no variance around the expected return.</a:t>
            </a:r>
          </a:p>
          <a:p>
            <a:pPr eaLnBrk="1" hangingPunct="1"/>
            <a:r>
              <a:rPr lang="en-US" sz="1800">
                <a:latin typeface="Times" charset="0"/>
              </a:rPr>
              <a:t>For an investment to be riskfree, then, it has to have</a:t>
            </a:r>
          </a:p>
          <a:p>
            <a:pPr lvl="1" eaLnBrk="1" hangingPunct="1"/>
            <a:r>
              <a:rPr lang="en-US" u="sng">
                <a:latin typeface="Times" charset="0"/>
                <a:ea typeface="ＭＳ Ｐゴシック" charset="0"/>
              </a:rPr>
              <a:t>No default risk</a:t>
            </a:r>
            <a:endParaRPr lang="en-US">
              <a:latin typeface="Times" charset="0"/>
              <a:ea typeface="ＭＳ Ｐゴシック" charset="0"/>
            </a:endParaRPr>
          </a:p>
          <a:p>
            <a:pPr lvl="1" eaLnBrk="1" hangingPunct="1"/>
            <a:r>
              <a:rPr lang="en-US" u="sng">
                <a:latin typeface="Times" charset="0"/>
                <a:ea typeface="ＭＳ Ｐゴシック" charset="0"/>
              </a:rPr>
              <a:t>No reinvestment risk</a:t>
            </a:r>
            <a:endParaRPr lang="en-US">
              <a:latin typeface="Times" charset="0"/>
              <a:ea typeface="ＭＳ Ｐゴシック" charset="0"/>
            </a:endParaRPr>
          </a:p>
          <a:p>
            <a:pPr eaLnBrk="1" hangingPunct="1">
              <a:buFont typeface="Monotype Sorts" charset="0"/>
              <a:buAutoNum type="arabicPeriod"/>
            </a:pPr>
            <a:r>
              <a:rPr lang="en-US" sz="1800" u="sng">
                <a:latin typeface="Times" charset="0"/>
              </a:rPr>
              <a:t>Time horizon matters</a:t>
            </a:r>
            <a:r>
              <a:rPr lang="en-US" sz="1800">
                <a:latin typeface="Times" charset="0"/>
              </a:rPr>
              <a:t>: Thus, the riskfree rates in valuation will depend upon when the cash flow is expected to occur and will vary across time. </a:t>
            </a:r>
          </a:p>
          <a:p>
            <a:pPr eaLnBrk="1" hangingPunct="1">
              <a:buFont typeface="Monotype Sorts" charset="0"/>
              <a:buAutoNum type="arabicPeriod"/>
            </a:pPr>
            <a:r>
              <a:rPr lang="en-US" sz="1800" u="sng">
                <a:latin typeface="Times" charset="0"/>
              </a:rPr>
              <a:t>Not all government securities are riskfree</a:t>
            </a:r>
            <a:r>
              <a:rPr lang="en-US" sz="1800">
                <a:latin typeface="Times" charset="0"/>
              </a:rPr>
              <a:t>: Some governments face default risk and the rates on bonds issued by them will not be riskfree.</a:t>
            </a:r>
          </a:p>
        </p:txBody>
      </p:sp>
    </p:spTree>
    <p:extLst>
      <p:ext uri="{BB962C8B-B14F-4D97-AF65-F5344CB8AC3E}">
        <p14:creationId xmlns:p14="http://schemas.microsoft.com/office/powerpoint/2010/main" val="261743793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p:txBody>
          <a:bodyPr/>
          <a:lstStyle/>
          <a:p>
            <a:pPr eaLnBrk="1" hangingPunct="1">
              <a:defRPr/>
            </a:pPr>
            <a:r>
              <a:rPr lang="en-US">
                <a:latin typeface="Times" charset="0"/>
              </a:rPr>
              <a:t>Test 1: A riskfree rate in US dollars!</a:t>
            </a:r>
          </a:p>
        </p:txBody>
      </p:sp>
      <p:sp>
        <p:nvSpPr>
          <p:cNvPr id="52226" name="Content Placeholder 2"/>
          <p:cNvSpPr>
            <a:spLocks noGrp="1"/>
          </p:cNvSpPr>
          <p:nvPr>
            <p:ph idx="1"/>
          </p:nvPr>
        </p:nvSpPr>
        <p:spPr/>
        <p:txBody>
          <a:bodyPr/>
          <a:lstStyle/>
          <a:p>
            <a:pPr eaLnBrk="1" hangingPunct="1"/>
            <a:r>
              <a:rPr lang="en-US" sz="1800">
                <a:latin typeface="Times" charset="0"/>
              </a:rPr>
              <a:t>In valuation, we estimate cash flows forever (or at least for very long time periods). The right risk free rate to use in valuing a company in US dollars would be</a:t>
            </a:r>
          </a:p>
          <a:p>
            <a:pPr eaLnBrk="1" hangingPunct="1">
              <a:buFont typeface="Times" charset="0"/>
              <a:buAutoNum type="alphaLcParenR"/>
            </a:pPr>
            <a:r>
              <a:rPr lang="en-US" sz="1800">
                <a:latin typeface="Times" charset="0"/>
              </a:rPr>
              <a:t>A three-month Treasury bill rate</a:t>
            </a:r>
          </a:p>
          <a:p>
            <a:pPr eaLnBrk="1" hangingPunct="1">
              <a:buFont typeface="Times" charset="0"/>
              <a:buAutoNum type="alphaLcParenR"/>
            </a:pPr>
            <a:r>
              <a:rPr lang="en-US" sz="1800">
                <a:latin typeface="Times" charset="0"/>
              </a:rPr>
              <a:t>A ten-year Treasury bond rate</a:t>
            </a:r>
          </a:p>
          <a:p>
            <a:pPr eaLnBrk="1" hangingPunct="1">
              <a:buFont typeface="Times" charset="0"/>
              <a:buAutoNum type="alphaLcParenR"/>
            </a:pPr>
            <a:r>
              <a:rPr lang="en-US" sz="1800">
                <a:latin typeface="Times" charset="0"/>
              </a:rPr>
              <a:t>A thirty-year Treasury bond rate</a:t>
            </a:r>
          </a:p>
          <a:p>
            <a:pPr eaLnBrk="1" hangingPunct="1">
              <a:buFont typeface="Times" charset="0"/>
              <a:buAutoNum type="alphaLcParenR"/>
            </a:pPr>
            <a:r>
              <a:rPr lang="en-US" sz="1800">
                <a:latin typeface="Times" charset="0"/>
              </a:rPr>
              <a:t>A TIPs (inflation-indexed treasury) rate</a:t>
            </a:r>
          </a:p>
          <a:p>
            <a:pPr eaLnBrk="1" hangingPunct="1">
              <a:buFont typeface="Times" charset="0"/>
              <a:buAutoNum type="alphaLcParenR"/>
            </a:pPr>
            <a:r>
              <a:rPr lang="en-US" sz="1800">
                <a:latin typeface="Times" charset="0"/>
              </a:rPr>
              <a:t>None of the above</a:t>
            </a:r>
          </a:p>
        </p:txBody>
      </p:sp>
      <p:graphicFrame>
        <p:nvGraphicFramePr>
          <p:cNvPr id="6" name="Chart 5"/>
          <p:cNvGraphicFramePr/>
          <p:nvPr/>
        </p:nvGraphicFramePr>
        <p:xfrm>
          <a:off x="2362200" y="4114800"/>
          <a:ext cx="4572000" cy="2743200"/>
        </p:xfrm>
        <a:graphic>
          <a:graphicData uri="http://schemas.openxmlformats.org/drawingml/2006/chart">
            <c:chart xmlns:c="http://schemas.openxmlformats.org/drawingml/2006/chart" xmlns:r="http://schemas.openxmlformats.org/officeDocument/2006/relationships" r:id="rId3"/>
          </a:graphicData>
        </a:graphic>
      </p:graphicFrame>
      <p:pic>
        <p:nvPicPr>
          <p:cNvPr id="52228"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2362200"/>
            <a:ext cx="3751263" cy="255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479731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pPr eaLnBrk="1" hangingPunct="1">
              <a:defRPr/>
            </a:pPr>
            <a:r>
              <a:rPr lang="en-US">
                <a:latin typeface="Times" charset="0"/>
              </a:rPr>
              <a:t>Test 2: A Riskfree Rate in Euros</a:t>
            </a:r>
          </a:p>
        </p:txBody>
      </p:sp>
      <p:pic>
        <p:nvPicPr>
          <p:cNvPr id="54274"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l="-12944" r="-12944"/>
          <a:stretch>
            <a:fillRect/>
          </a:stretch>
        </p:blipFill>
        <p:spPr/>
      </p:pic>
    </p:spTree>
    <p:extLst>
      <p:ext uri="{BB962C8B-B14F-4D97-AF65-F5344CB8AC3E}">
        <p14:creationId xmlns:p14="http://schemas.microsoft.com/office/powerpoint/2010/main" val="76272651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pPr eaLnBrk="1" hangingPunct="1">
              <a:defRPr/>
            </a:pPr>
            <a:r>
              <a:rPr lang="en-US" dirty="0">
                <a:latin typeface="Times" charset="0"/>
              </a:rPr>
              <a:t>Test 3: A </a:t>
            </a:r>
            <a:r>
              <a:rPr lang="en-US" dirty="0" err="1">
                <a:latin typeface="Times" charset="0"/>
              </a:rPr>
              <a:t>Riskfree</a:t>
            </a:r>
            <a:r>
              <a:rPr lang="en-US" dirty="0">
                <a:latin typeface="Times" charset="0"/>
              </a:rPr>
              <a:t> Rate in </a:t>
            </a:r>
            <a:r>
              <a:rPr lang="en-US" dirty="0" smtClean="0">
                <a:latin typeface="Times" charset="0"/>
              </a:rPr>
              <a:t>nominal </a:t>
            </a:r>
            <a:r>
              <a:rPr lang="en-US" dirty="0" err="1" smtClean="0">
                <a:latin typeface="Times" charset="0"/>
              </a:rPr>
              <a:t>Reais</a:t>
            </a:r>
            <a:endParaRPr lang="en-US" dirty="0">
              <a:latin typeface="Times" charset="0"/>
            </a:endParaRPr>
          </a:p>
        </p:txBody>
      </p:sp>
      <p:sp>
        <p:nvSpPr>
          <p:cNvPr id="56322" name="Content Placeholder 2"/>
          <p:cNvSpPr>
            <a:spLocks noGrp="1"/>
          </p:cNvSpPr>
          <p:nvPr>
            <p:ph idx="1"/>
          </p:nvPr>
        </p:nvSpPr>
        <p:spPr/>
        <p:txBody>
          <a:bodyPr/>
          <a:lstStyle/>
          <a:p>
            <a:pPr eaLnBrk="1" hangingPunct="1"/>
            <a:r>
              <a:rPr lang="en-US" dirty="0">
                <a:latin typeface="Times" charset="0"/>
              </a:rPr>
              <a:t>The </a:t>
            </a:r>
            <a:r>
              <a:rPr lang="en-US" dirty="0" smtClean="0">
                <a:latin typeface="Times" charset="0"/>
              </a:rPr>
              <a:t>Brazilian government had 10-year BR$ denominated bonds outstanding in September 2011, with an interest rate of 10.5%. </a:t>
            </a:r>
            <a:endParaRPr lang="en-US" dirty="0">
              <a:latin typeface="Times" charset="0"/>
            </a:endParaRPr>
          </a:p>
          <a:p>
            <a:pPr eaLnBrk="1" hangingPunct="1"/>
            <a:r>
              <a:rPr lang="en-US" dirty="0">
                <a:latin typeface="Times" charset="0"/>
              </a:rPr>
              <a:t>In </a:t>
            </a:r>
            <a:r>
              <a:rPr lang="en-US" dirty="0" smtClean="0">
                <a:latin typeface="Times" charset="0"/>
              </a:rPr>
              <a:t>September </a:t>
            </a:r>
            <a:r>
              <a:rPr lang="en-US" dirty="0">
                <a:latin typeface="Times" charset="0"/>
              </a:rPr>
              <a:t>2011, the </a:t>
            </a:r>
            <a:r>
              <a:rPr lang="en-US" dirty="0" smtClean="0">
                <a:latin typeface="Times" charset="0"/>
              </a:rPr>
              <a:t>Brazilian </a:t>
            </a:r>
            <a:r>
              <a:rPr lang="en-US" dirty="0">
                <a:latin typeface="Times" charset="0"/>
              </a:rPr>
              <a:t>government had a </a:t>
            </a:r>
            <a:r>
              <a:rPr lang="en-US" u="sng" dirty="0">
                <a:latin typeface="Times" charset="0"/>
              </a:rPr>
              <a:t>local currency </a:t>
            </a:r>
            <a:r>
              <a:rPr lang="en-US" dirty="0">
                <a:latin typeface="Times" charset="0"/>
              </a:rPr>
              <a:t>sovereign rating of </a:t>
            </a:r>
            <a:r>
              <a:rPr lang="en-US" dirty="0" smtClean="0">
                <a:latin typeface="Times" charset="0"/>
              </a:rPr>
              <a:t>Baa2. </a:t>
            </a:r>
            <a:r>
              <a:rPr lang="en-US" dirty="0">
                <a:latin typeface="Times" charset="0"/>
              </a:rPr>
              <a:t>The typical default spread (over a default free rate) for </a:t>
            </a:r>
            <a:r>
              <a:rPr lang="en-US" dirty="0" smtClean="0">
                <a:latin typeface="Times" charset="0"/>
              </a:rPr>
              <a:t>Baa2 </a:t>
            </a:r>
            <a:r>
              <a:rPr lang="en-US" dirty="0">
                <a:latin typeface="Times" charset="0"/>
              </a:rPr>
              <a:t>rated country bonds in </a:t>
            </a:r>
            <a:r>
              <a:rPr lang="en-US" dirty="0" smtClean="0">
                <a:latin typeface="Times" charset="0"/>
              </a:rPr>
              <a:t>September 2011 was 1.75%. The risk free rate in nominal </a:t>
            </a:r>
            <a:r>
              <a:rPr lang="en-US" dirty="0" err="1" smtClean="0">
                <a:latin typeface="Times" charset="0"/>
              </a:rPr>
              <a:t>reais</a:t>
            </a:r>
            <a:r>
              <a:rPr lang="en-US" dirty="0" smtClean="0">
                <a:latin typeface="Times" charset="0"/>
              </a:rPr>
              <a:t> is therefore:</a:t>
            </a:r>
          </a:p>
          <a:p>
            <a:pPr lvl="1"/>
            <a:r>
              <a:rPr lang="en-US" dirty="0" err="1" smtClean="0">
                <a:latin typeface="Times" charset="0"/>
              </a:rPr>
              <a:t>Riskfree</a:t>
            </a:r>
            <a:r>
              <a:rPr lang="en-US" dirty="0" smtClean="0">
                <a:latin typeface="Times" charset="0"/>
              </a:rPr>
              <a:t> rate in </a:t>
            </a:r>
            <a:r>
              <a:rPr lang="en-US" dirty="0" err="1" smtClean="0">
                <a:latin typeface="Times" charset="0"/>
              </a:rPr>
              <a:t>Reais</a:t>
            </a:r>
            <a:r>
              <a:rPr lang="en-US" dirty="0" smtClean="0">
                <a:latin typeface="Times" charset="0"/>
              </a:rPr>
              <a:t> 	= Nominal 10-year BR$ rate – Default spread</a:t>
            </a:r>
          </a:p>
          <a:p>
            <a:pPr marL="457200" lvl="1" indent="0">
              <a:buNone/>
            </a:pPr>
            <a:r>
              <a:rPr lang="en-US" dirty="0" smtClean="0">
                <a:latin typeface="Times" charset="0"/>
              </a:rPr>
              <a:t>			= 10.5% - 1.75% = 8.75%</a:t>
            </a:r>
            <a:endParaRPr lang="en-US" dirty="0">
              <a:latin typeface="Times" charset="0"/>
            </a:endParaRPr>
          </a:p>
          <a:p>
            <a:pPr marL="0" indent="0" eaLnBrk="1" hangingPunct="1">
              <a:buNone/>
            </a:pPr>
            <a:endParaRPr lang="en-US" dirty="0">
              <a:latin typeface="Times" charset="0"/>
            </a:endParaRPr>
          </a:p>
        </p:txBody>
      </p:sp>
    </p:spTree>
    <p:extLst>
      <p:ext uri="{BB962C8B-B14F-4D97-AF65-F5344CB8AC3E}">
        <p14:creationId xmlns:p14="http://schemas.microsoft.com/office/powerpoint/2010/main" val="370129935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lstStyle/>
          <a:p>
            <a:pPr eaLnBrk="1" hangingPunct="1">
              <a:defRPr/>
            </a:pPr>
            <a:r>
              <a:rPr lang="en-US">
                <a:latin typeface="Times" charset="0"/>
              </a:rPr>
              <a:t>Sovereign Default Spread: Two paths to the same destination…</a:t>
            </a:r>
          </a:p>
        </p:txBody>
      </p:sp>
      <p:pic>
        <p:nvPicPr>
          <p:cNvPr id="2" name="Content Placeholder 1"/>
          <p:cNvPicPr>
            <a:picLocks noGrp="1" noChangeAspect="1"/>
          </p:cNvPicPr>
          <p:nvPr>
            <p:ph idx="1"/>
          </p:nvPr>
        </p:nvPicPr>
        <p:blipFill>
          <a:blip r:embed="rId2"/>
          <a:srcRect l="-13031" r="-13031"/>
          <a:stretch>
            <a:fillRect/>
          </a:stretch>
        </p:blipFill>
        <p:spPr/>
      </p:pic>
    </p:spTree>
    <p:extLst>
      <p:ext uri="{BB962C8B-B14F-4D97-AF65-F5344CB8AC3E}">
        <p14:creationId xmlns:p14="http://schemas.microsoft.com/office/powerpoint/2010/main" val="316723201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p:txBody>
          <a:bodyPr/>
          <a:lstStyle/>
          <a:p>
            <a:pPr eaLnBrk="1" hangingPunct="1">
              <a:defRPr/>
            </a:pPr>
            <a:r>
              <a:rPr lang="en-US" smtClean="0">
                <a:latin typeface="Times" charset="0"/>
              </a:rPr>
              <a:t>Average Sovereign </a:t>
            </a:r>
            <a:r>
              <a:rPr lang="en-US" dirty="0">
                <a:latin typeface="Times" charset="0"/>
              </a:rPr>
              <a:t>Default Spreads: </a:t>
            </a:r>
            <a:r>
              <a:rPr lang="en-US" dirty="0" smtClean="0">
                <a:latin typeface="Times" charset="0"/>
              </a:rPr>
              <a:t>September </a:t>
            </a:r>
            <a:r>
              <a:rPr lang="en-US" dirty="0">
                <a:latin typeface="Times" charset="0"/>
              </a:rPr>
              <a:t>2011</a:t>
            </a:r>
          </a:p>
        </p:txBody>
      </p:sp>
      <p:graphicFrame>
        <p:nvGraphicFramePr>
          <p:cNvPr id="4" name="Content Placeholder 3"/>
          <p:cNvGraphicFramePr>
            <a:graphicFrameLocks noGrp="1"/>
          </p:cNvGraphicFramePr>
          <p:nvPr>
            <p:ph idx="1"/>
          </p:nvPr>
        </p:nvGraphicFramePr>
        <p:xfrm>
          <a:off x="3276600" y="1752600"/>
          <a:ext cx="2184400" cy="3906841"/>
        </p:xfrm>
        <a:graphic>
          <a:graphicData uri="http://schemas.openxmlformats.org/drawingml/2006/table">
            <a:tbl>
              <a:tblPr/>
              <a:tblGrid>
                <a:gridCol w="444500"/>
                <a:gridCol w="1739900"/>
              </a:tblGrid>
              <a:tr h="190460">
                <a:tc>
                  <a:txBody>
                    <a:bodyPr/>
                    <a:lstStyle/>
                    <a:p>
                      <a:pPr algn="ctr" fontAlgn="b"/>
                      <a:r>
                        <a:rPr lang="en-US" sz="900" b="0" i="1" u="none" strike="noStrike">
                          <a:solidFill>
                            <a:srgbClr val="000000"/>
                          </a:solidFill>
                          <a:effectLst/>
                          <a:latin typeface="Geneva"/>
                        </a:rPr>
                        <a:t>Rating</a:t>
                      </a:r>
                    </a:p>
                  </a:txBody>
                  <a:tcPr marL="12700" marR="12700" marT="12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900" b="0" i="1" u="none" strike="noStrike">
                          <a:solidFill>
                            <a:srgbClr val="000000"/>
                          </a:solidFill>
                          <a:effectLst/>
                          <a:latin typeface="Geneva"/>
                        </a:rPr>
                        <a:t>Default spread in basis points</a:t>
                      </a:r>
                    </a:p>
                  </a:txBody>
                  <a:tcPr marL="12700" marR="12700" marT="12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99">
                <a:tc>
                  <a:txBody>
                    <a:bodyPr/>
                    <a:lstStyle/>
                    <a:p>
                      <a:pPr algn="ctr" fontAlgn="b"/>
                      <a:r>
                        <a:rPr lang="en-US" sz="1200" b="0" i="0" u="none" strike="noStrike">
                          <a:solidFill>
                            <a:srgbClr val="000000"/>
                          </a:solidFill>
                          <a:effectLst/>
                          <a:latin typeface="Calibri"/>
                        </a:rPr>
                        <a:t>Aaa</a:t>
                      </a:r>
                    </a:p>
                  </a:txBody>
                  <a:tcPr marL="12700" marR="12700" marT="12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a:rPr>
                        <a:t>0</a:t>
                      </a:r>
                    </a:p>
                  </a:txBody>
                  <a:tcPr marL="12700" marR="12700" marT="126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99">
                <a:tc>
                  <a:txBody>
                    <a:bodyPr/>
                    <a:lstStyle/>
                    <a:p>
                      <a:pPr algn="ctr" fontAlgn="b"/>
                      <a:r>
                        <a:rPr lang="en-US" sz="1200" b="0" i="0" u="none" strike="noStrike">
                          <a:solidFill>
                            <a:srgbClr val="000000"/>
                          </a:solidFill>
                          <a:effectLst/>
                          <a:latin typeface="Calibri"/>
                        </a:rPr>
                        <a:t>Aa1</a:t>
                      </a:r>
                    </a:p>
                  </a:txBody>
                  <a:tcPr marL="12700" marR="12700" marT="12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a:rPr>
                        <a:t>25</a:t>
                      </a:r>
                    </a:p>
                  </a:txBody>
                  <a:tcPr marL="12700" marR="12700" marT="126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99">
                <a:tc>
                  <a:txBody>
                    <a:bodyPr/>
                    <a:lstStyle/>
                    <a:p>
                      <a:pPr algn="ctr" fontAlgn="b"/>
                      <a:r>
                        <a:rPr lang="en-US" sz="1200" b="0" i="0" u="none" strike="noStrike">
                          <a:solidFill>
                            <a:srgbClr val="000000"/>
                          </a:solidFill>
                          <a:effectLst/>
                          <a:latin typeface="Calibri"/>
                        </a:rPr>
                        <a:t>Aa2</a:t>
                      </a:r>
                    </a:p>
                  </a:txBody>
                  <a:tcPr marL="12700" marR="12700" marT="12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a:rPr>
                        <a:t>50</a:t>
                      </a:r>
                    </a:p>
                  </a:txBody>
                  <a:tcPr marL="12700" marR="12700" marT="126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99">
                <a:tc>
                  <a:txBody>
                    <a:bodyPr/>
                    <a:lstStyle/>
                    <a:p>
                      <a:pPr algn="ctr" fontAlgn="b"/>
                      <a:r>
                        <a:rPr lang="en-US" sz="1200" b="0" i="0" u="none" strike="noStrike">
                          <a:solidFill>
                            <a:srgbClr val="000000"/>
                          </a:solidFill>
                          <a:effectLst/>
                          <a:latin typeface="Calibri"/>
                        </a:rPr>
                        <a:t>Aa3</a:t>
                      </a:r>
                    </a:p>
                  </a:txBody>
                  <a:tcPr marL="12700" marR="12700" marT="12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a:rPr>
                        <a:t>70</a:t>
                      </a:r>
                    </a:p>
                  </a:txBody>
                  <a:tcPr marL="12700" marR="12700" marT="126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99">
                <a:tc>
                  <a:txBody>
                    <a:bodyPr/>
                    <a:lstStyle/>
                    <a:p>
                      <a:pPr algn="ctr" fontAlgn="b"/>
                      <a:r>
                        <a:rPr lang="en-US" sz="1200" b="0" i="0" u="none" strike="noStrike">
                          <a:solidFill>
                            <a:srgbClr val="000000"/>
                          </a:solidFill>
                          <a:effectLst/>
                          <a:latin typeface="Calibri"/>
                        </a:rPr>
                        <a:t>A1</a:t>
                      </a:r>
                    </a:p>
                  </a:txBody>
                  <a:tcPr marL="12700" marR="12700" marT="12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a:rPr>
                        <a:t>85</a:t>
                      </a:r>
                    </a:p>
                  </a:txBody>
                  <a:tcPr marL="12700" marR="12700" marT="126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99">
                <a:tc>
                  <a:txBody>
                    <a:bodyPr/>
                    <a:lstStyle/>
                    <a:p>
                      <a:pPr algn="ctr" fontAlgn="b"/>
                      <a:r>
                        <a:rPr lang="en-US" sz="1200" b="0" i="0" u="none" strike="noStrike">
                          <a:solidFill>
                            <a:srgbClr val="000000"/>
                          </a:solidFill>
                          <a:effectLst/>
                          <a:latin typeface="Calibri"/>
                        </a:rPr>
                        <a:t>A2</a:t>
                      </a:r>
                    </a:p>
                  </a:txBody>
                  <a:tcPr marL="12700" marR="12700" marT="12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a:rPr>
                        <a:t>100</a:t>
                      </a:r>
                    </a:p>
                  </a:txBody>
                  <a:tcPr marL="12700" marR="12700" marT="126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99">
                <a:tc>
                  <a:txBody>
                    <a:bodyPr/>
                    <a:lstStyle/>
                    <a:p>
                      <a:pPr algn="ctr" fontAlgn="b"/>
                      <a:r>
                        <a:rPr lang="en-US" sz="1200" b="0" i="0" u="none" strike="noStrike">
                          <a:solidFill>
                            <a:srgbClr val="000000"/>
                          </a:solidFill>
                          <a:effectLst/>
                          <a:latin typeface="Calibri"/>
                        </a:rPr>
                        <a:t>A3</a:t>
                      </a:r>
                    </a:p>
                  </a:txBody>
                  <a:tcPr marL="12700" marR="12700" marT="12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a:rPr>
                        <a:t>115</a:t>
                      </a:r>
                    </a:p>
                  </a:txBody>
                  <a:tcPr marL="12700" marR="12700" marT="126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99">
                <a:tc>
                  <a:txBody>
                    <a:bodyPr/>
                    <a:lstStyle/>
                    <a:p>
                      <a:pPr algn="ctr" fontAlgn="b"/>
                      <a:r>
                        <a:rPr lang="en-US" sz="1200" b="0" i="0" u="none" strike="noStrike">
                          <a:solidFill>
                            <a:srgbClr val="000000"/>
                          </a:solidFill>
                          <a:effectLst/>
                          <a:latin typeface="Calibri"/>
                        </a:rPr>
                        <a:t>Baa1</a:t>
                      </a:r>
                    </a:p>
                  </a:txBody>
                  <a:tcPr marL="12700" marR="12700" marT="12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a:rPr>
                        <a:t>150</a:t>
                      </a:r>
                    </a:p>
                  </a:txBody>
                  <a:tcPr marL="12700" marR="12700" marT="126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99">
                <a:tc>
                  <a:txBody>
                    <a:bodyPr/>
                    <a:lstStyle/>
                    <a:p>
                      <a:pPr algn="ctr" fontAlgn="b"/>
                      <a:r>
                        <a:rPr lang="en-US" sz="1200" b="0" i="0" u="none" strike="noStrike">
                          <a:solidFill>
                            <a:srgbClr val="000000"/>
                          </a:solidFill>
                          <a:effectLst/>
                          <a:latin typeface="Calibri"/>
                        </a:rPr>
                        <a:t>Baa2</a:t>
                      </a:r>
                    </a:p>
                  </a:txBody>
                  <a:tcPr marL="12700" marR="12700" marT="12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a:rPr>
                        <a:t>175</a:t>
                      </a:r>
                    </a:p>
                  </a:txBody>
                  <a:tcPr marL="12700" marR="12700" marT="126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99">
                <a:tc>
                  <a:txBody>
                    <a:bodyPr/>
                    <a:lstStyle/>
                    <a:p>
                      <a:pPr algn="ctr" fontAlgn="b"/>
                      <a:r>
                        <a:rPr lang="en-US" sz="1200" b="0" i="0" u="none" strike="noStrike">
                          <a:solidFill>
                            <a:srgbClr val="000000"/>
                          </a:solidFill>
                          <a:effectLst/>
                          <a:latin typeface="Calibri"/>
                        </a:rPr>
                        <a:t>Baa3</a:t>
                      </a:r>
                    </a:p>
                  </a:txBody>
                  <a:tcPr marL="12700" marR="12700" marT="12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a:rPr>
                        <a:t>200</a:t>
                      </a:r>
                    </a:p>
                  </a:txBody>
                  <a:tcPr marL="12700" marR="12700" marT="126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99">
                <a:tc>
                  <a:txBody>
                    <a:bodyPr/>
                    <a:lstStyle/>
                    <a:p>
                      <a:pPr algn="ctr" fontAlgn="b"/>
                      <a:r>
                        <a:rPr lang="en-US" sz="1200" b="0" i="0" u="none" strike="noStrike">
                          <a:solidFill>
                            <a:srgbClr val="000000"/>
                          </a:solidFill>
                          <a:effectLst/>
                          <a:latin typeface="Calibri"/>
                        </a:rPr>
                        <a:t>Ba1</a:t>
                      </a:r>
                    </a:p>
                  </a:txBody>
                  <a:tcPr marL="12700" marR="12700" marT="12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a:rPr>
                        <a:t>240</a:t>
                      </a:r>
                    </a:p>
                  </a:txBody>
                  <a:tcPr marL="12700" marR="12700" marT="126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99">
                <a:tc>
                  <a:txBody>
                    <a:bodyPr/>
                    <a:lstStyle/>
                    <a:p>
                      <a:pPr algn="ctr" fontAlgn="b"/>
                      <a:r>
                        <a:rPr lang="en-US" sz="1200" b="0" i="0" u="none" strike="noStrike">
                          <a:solidFill>
                            <a:srgbClr val="000000"/>
                          </a:solidFill>
                          <a:effectLst/>
                          <a:latin typeface="Calibri"/>
                        </a:rPr>
                        <a:t>Ba2</a:t>
                      </a:r>
                    </a:p>
                  </a:txBody>
                  <a:tcPr marL="12700" marR="12700" marT="12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a:rPr>
                        <a:t>275</a:t>
                      </a:r>
                    </a:p>
                  </a:txBody>
                  <a:tcPr marL="12700" marR="12700" marT="126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99">
                <a:tc>
                  <a:txBody>
                    <a:bodyPr/>
                    <a:lstStyle/>
                    <a:p>
                      <a:pPr algn="ctr" fontAlgn="b"/>
                      <a:r>
                        <a:rPr lang="en-US" sz="1200" b="0" i="0" u="none" strike="noStrike">
                          <a:solidFill>
                            <a:srgbClr val="000000"/>
                          </a:solidFill>
                          <a:effectLst/>
                          <a:latin typeface="Calibri"/>
                        </a:rPr>
                        <a:t>Ba3</a:t>
                      </a:r>
                    </a:p>
                  </a:txBody>
                  <a:tcPr marL="12700" marR="12700" marT="12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a:rPr>
                        <a:t>325</a:t>
                      </a:r>
                    </a:p>
                  </a:txBody>
                  <a:tcPr marL="12700" marR="12700" marT="126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99">
                <a:tc>
                  <a:txBody>
                    <a:bodyPr/>
                    <a:lstStyle/>
                    <a:p>
                      <a:pPr algn="ctr" fontAlgn="b"/>
                      <a:r>
                        <a:rPr lang="en-US" sz="1200" b="0" i="0" u="none" strike="noStrike">
                          <a:solidFill>
                            <a:srgbClr val="000000"/>
                          </a:solidFill>
                          <a:effectLst/>
                          <a:latin typeface="Calibri"/>
                        </a:rPr>
                        <a:t>B1</a:t>
                      </a:r>
                    </a:p>
                  </a:txBody>
                  <a:tcPr marL="12700" marR="12700" marT="12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a:rPr>
                        <a:t>400</a:t>
                      </a:r>
                    </a:p>
                  </a:txBody>
                  <a:tcPr marL="12700" marR="12700" marT="126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99">
                <a:tc>
                  <a:txBody>
                    <a:bodyPr/>
                    <a:lstStyle/>
                    <a:p>
                      <a:pPr algn="ctr" fontAlgn="b"/>
                      <a:r>
                        <a:rPr lang="en-US" sz="1200" b="0" i="0" u="none" strike="noStrike">
                          <a:solidFill>
                            <a:srgbClr val="000000"/>
                          </a:solidFill>
                          <a:effectLst/>
                          <a:latin typeface="Calibri"/>
                        </a:rPr>
                        <a:t>B2</a:t>
                      </a:r>
                    </a:p>
                  </a:txBody>
                  <a:tcPr marL="12700" marR="12700" marT="12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a:rPr>
                        <a:t>500</a:t>
                      </a:r>
                    </a:p>
                  </a:txBody>
                  <a:tcPr marL="12700" marR="12700" marT="126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99">
                <a:tc>
                  <a:txBody>
                    <a:bodyPr/>
                    <a:lstStyle/>
                    <a:p>
                      <a:pPr algn="ctr" fontAlgn="b"/>
                      <a:r>
                        <a:rPr lang="en-US" sz="1200" b="0" i="0" u="none" strike="noStrike">
                          <a:solidFill>
                            <a:srgbClr val="000000"/>
                          </a:solidFill>
                          <a:effectLst/>
                          <a:latin typeface="Calibri"/>
                        </a:rPr>
                        <a:t>B3</a:t>
                      </a:r>
                    </a:p>
                  </a:txBody>
                  <a:tcPr marL="12700" marR="12700" marT="12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a:rPr>
                        <a:t>600</a:t>
                      </a:r>
                    </a:p>
                  </a:txBody>
                  <a:tcPr marL="12700" marR="12700" marT="126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99">
                <a:tc>
                  <a:txBody>
                    <a:bodyPr/>
                    <a:lstStyle/>
                    <a:p>
                      <a:pPr algn="ctr" fontAlgn="b"/>
                      <a:r>
                        <a:rPr lang="en-US" sz="1200" b="0" i="0" u="none" strike="noStrike">
                          <a:solidFill>
                            <a:srgbClr val="000000"/>
                          </a:solidFill>
                          <a:effectLst/>
                          <a:latin typeface="Calibri"/>
                        </a:rPr>
                        <a:t>Caa1</a:t>
                      </a:r>
                    </a:p>
                  </a:txBody>
                  <a:tcPr marL="12700" marR="12700" marT="12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a:rPr>
                        <a:t>700</a:t>
                      </a:r>
                    </a:p>
                  </a:txBody>
                  <a:tcPr marL="12700" marR="12700" marT="126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99">
                <a:tc>
                  <a:txBody>
                    <a:bodyPr/>
                    <a:lstStyle/>
                    <a:p>
                      <a:pPr algn="ctr" fontAlgn="b"/>
                      <a:r>
                        <a:rPr lang="en-US" sz="1200" b="0" i="0" u="none" strike="noStrike">
                          <a:solidFill>
                            <a:srgbClr val="000000"/>
                          </a:solidFill>
                          <a:effectLst/>
                          <a:latin typeface="Calibri"/>
                        </a:rPr>
                        <a:t>Caa2</a:t>
                      </a:r>
                    </a:p>
                  </a:txBody>
                  <a:tcPr marL="12700" marR="12700" marT="12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a:rPr>
                        <a:t>850</a:t>
                      </a:r>
                    </a:p>
                  </a:txBody>
                  <a:tcPr marL="12700" marR="12700" marT="126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99">
                <a:tc>
                  <a:txBody>
                    <a:bodyPr/>
                    <a:lstStyle/>
                    <a:p>
                      <a:pPr algn="ctr" fontAlgn="b"/>
                      <a:r>
                        <a:rPr lang="en-US" sz="1200" b="0" i="0" u="none" strike="noStrike">
                          <a:solidFill>
                            <a:srgbClr val="000000"/>
                          </a:solidFill>
                          <a:effectLst/>
                          <a:latin typeface="Calibri"/>
                        </a:rPr>
                        <a:t>Caa3</a:t>
                      </a:r>
                    </a:p>
                  </a:txBody>
                  <a:tcPr marL="12700" marR="12700" marT="12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a:rPr>
                        <a:t>1000</a:t>
                      </a:r>
                    </a:p>
                  </a:txBody>
                  <a:tcPr marL="12700" marR="12700" marT="126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125731306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Default Theme">
  <a:themeElements>
    <a:clrScheme name="">
      <a:dk1>
        <a:srgbClr val="000000"/>
      </a:dk1>
      <a:lt1>
        <a:srgbClr val="FFFFFF"/>
      </a:lt1>
      <a:dk2>
        <a:srgbClr val="000000"/>
      </a:dk2>
      <a:lt2>
        <a:srgbClr val="DADADA"/>
      </a:lt2>
      <a:accent1>
        <a:srgbClr val="919191"/>
      </a:accent1>
      <a:accent2>
        <a:srgbClr val="676767"/>
      </a:accent2>
      <a:accent3>
        <a:srgbClr val="FFFFFF"/>
      </a:accent3>
      <a:accent4>
        <a:srgbClr val="000000"/>
      </a:accent4>
      <a:accent5>
        <a:srgbClr val="C7C7C7"/>
      </a:accent5>
      <a:accent6>
        <a:srgbClr val="5D5D5D"/>
      </a:accent6>
      <a:hlink>
        <a:srgbClr val="474747"/>
      </a:hlink>
      <a:folHlink>
        <a:srgbClr val="CECECE"/>
      </a:folHlink>
    </a:clrScheme>
    <a:fontScheme name="AdvVal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1"/>
            </a:solidFill>
            <a:effectLst/>
            <a:latin typeface="Helvetica" pitchFamily="-65"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1"/>
            </a:solidFill>
            <a:effectLst/>
            <a:latin typeface="Helvetica" pitchFamily="-65" charset="0"/>
          </a:defRPr>
        </a:defPPr>
      </a:lstStyle>
    </a:lnDef>
  </a:objectDefaults>
  <a:extraClrSchemeLst>
    <a:extraClrScheme>
      <a:clrScheme name="AdvVal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dvVal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dvVal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dvVal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dvVal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dvVal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dvVal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
    <a:dk1>
      <a:srgbClr val="000000"/>
    </a:dk1>
    <a:lt1>
      <a:srgbClr val="FFFFFF"/>
    </a:lt1>
    <a:dk2>
      <a:srgbClr val="000000"/>
    </a:dk2>
    <a:lt2>
      <a:srgbClr val="DADADA"/>
    </a:lt2>
    <a:accent1>
      <a:srgbClr val="919191"/>
    </a:accent1>
    <a:accent2>
      <a:srgbClr val="676767"/>
    </a:accent2>
    <a:accent3>
      <a:srgbClr val="FFFFFF"/>
    </a:accent3>
    <a:accent4>
      <a:srgbClr val="000000"/>
    </a:accent4>
    <a:accent5>
      <a:srgbClr val="C7C7C7"/>
    </a:accent5>
    <a:accent6>
      <a:srgbClr val="5D5D5D"/>
    </a:accent6>
    <a:hlink>
      <a:srgbClr val="474747"/>
    </a:hlink>
    <a:folHlink>
      <a:srgbClr val="CECECE"/>
    </a:folHlink>
  </a:clrScheme>
  <a:fontScheme name="cfpacket1Print">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Default Theme.thmx</Template>
  <TotalTime>48</TotalTime>
  <Words>1532</Words>
  <Application>Microsoft Macintosh PowerPoint</Application>
  <PresentationFormat>Letter Paper (8.5x11 in)</PresentationFormat>
  <Paragraphs>115</Paragraphs>
  <Slides>11</Slides>
  <Notes>9</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Default Theme</vt:lpstr>
      <vt:lpstr>Session 3: Discount rate basics and the Risk free rate</vt:lpstr>
      <vt:lpstr>Estimating Inputs: Discount Rates</vt:lpstr>
      <vt:lpstr>Cost of Equity</vt:lpstr>
      <vt:lpstr>The Cost of Equity: Competing Models</vt:lpstr>
      <vt:lpstr>The CAPM: Cost of Equity</vt:lpstr>
      <vt:lpstr>A Riskfree Rate</vt:lpstr>
      <vt:lpstr>Test 1: A riskfree rate in US dollars!</vt:lpstr>
      <vt:lpstr>Test 2: A Riskfree Rate in Euros</vt:lpstr>
      <vt:lpstr>Test 3: A Riskfree Rate in nominal Reais</vt:lpstr>
      <vt:lpstr>Sovereign Default Spread: Two paths to the same destination…</vt:lpstr>
      <vt:lpstr>Average Sovereign Default Spreads: September 2011</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Risk free Rates, Risk Premiums and Betas</dc:title>
  <dc:creator>Aswath Damodaran</dc:creator>
  <cp:lastModifiedBy>Aswath Damodaran</cp:lastModifiedBy>
  <cp:revision>10</cp:revision>
  <dcterms:created xsi:type="dcterms:W3CDTF">2011-11-03T12:08:38Z</dcterms:created>
  <dcterms:modified xsi:type="dcterms:W3CDTF">2012-02-09T17:13:30Z</dcterms:modified>
</cp:coreProperties>
</file>