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3"/>
  </p:notesMasterIdLst>
  <p:sldIdLst>
    <p:sldId id="257" r:id="rId2"/>
    <p:sldId id="273" r:id="rId3"/>
    <p:sldId id="274" r:id="rId4"/>
    <p:sldId id="292" r:id="rId5"/>
    <p:sldId id="293" r:id="rId6"/>
    <p:sldId id="297" r:id="rId7"/>
    <p:sldId id="318" r:id="rId8"/>
    <p:sldId id="319" r:id="rId9"/>
    <p:sldId id="280" r:id="rId10"/>
    <p:sldId id="281" r:id="rId11"/>
    <p:sldId id="282" r:id="rId1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6" d="100"/>
          <a:sy n="156" d="100"/>
        </p:scale>
        <p:origin x="-74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All%20My%20Stuff:Datasets:Datasets11:To%20transfer:histimp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i="1"/>
            </a:pPr>
            <a:r>
              <a:rPr lang="en-US" sz="1400" i="1"/>
              <a:t> Implied Premium for US Equity Market</a:t>
            </a:r>
          </a:p>
        </c:rich>
      </c:tx>
      <c:layout>
        <c:manualLayout>
          <c:xMode val="edge"/>
          <c:yMode val="edge"/>
          <c:x val="0.245925925925926"/>
          <c:y val="0.00217859230478286"/>
        </c:manualLayout>
      </c:layout>
      <c:overlay val="0"/>
      <c:spPr>
        <a:solidFill>
          <a:srgbClr val="FFFFFF"/>
        </a:solid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Sheet1!$M$1</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Sheet1!$A$2:$A$52</c:f>
              <c:numCache>
                <c:formatCode>General</c:formatCode>
                <c:ptCount val="51"/>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numCache>
            </c:numRef>
          </c:cat>
          <c:val>
            <c:numRef>
              <c:f>Sheet1!$O$2:$O$52</c:f>
              <c:numCache>
                <c:formatCode>0.00%</c:formatCode>
                <c:ptCount val="51"/>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numCache>
            </c:numRef>
          </c:val>
          <c:smooth val="0"/>
        </c:ser>
        <c:dLbls>
          <c:showLegendKey val="0"/>
          <c:showVal val="0"/>
          <c:showCatName val="0"/>
          <c:showSerName val="0"/>
          <c:showPercent val="0"/>
          <c:showBubbleSize val="0"/>
        </c:dLbls>
        <c:marker val="1"/>
        <c:smooth val="0"/>
        <c:axId val="-2059946264"/>
        <c:axId val="-2059963320"/>
      </c:lineChart>
      <c:catAx>
        <c:axId val="-2059946264"/>
        <c:scaling>
          <c:orientation val="minMax"/>
        </c:scaling>
        <c:delete val="0"/>
        <c:axPos val="b"/>
        <c:majorGridlines>
          <c:spPr>
            <a:ln w="3175">
              <a:solidFill>
                <a:srgbClr val="808080"/>
              </a:solidFill>
              <a:prstDash val="solid"/>
            </a:ln>
          </c:spPr>
        </c:majorGridlines>
        <c:title>
          <c:tx>
            <c:rich>
              <a:bodyPr/>
              <a:lstStyle/>
              <a:p>
                <a:pPr>
                  <a:defRPr/>
                </a:pPr>
                <a:r>
                  <a:rPr lang="en-US"/>
                  <a:t>Year</a:t>
                </a:r>
              </a:p>
            </c:rich>
          </c:tx>
          <c:layout>
            <c:manualLayout>
              <c:xMode val="edge"/>
              <c:yMode val="edge"/>
              <c:x val="0.522962962962963"/>
              <c:y val="0.947712409311282"/>
            </c:manualLayout>
          </c:layout>
          <c:overlay val="0"/>
          <c:spPr>
            <a:noFill/>
            <a:ln w="25400">
              <a:noFill/>
            </a:ln>
          </c:spPr>
        </c:title>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2059963320"/>
        <c:crosses val="autoZero"/>
        <c:auto val="0"/>
        <c:lblAlgn val="ctr"/>
        <c:lblOffset val="100"/>
        <c:tickLblSkip val="1"/>
        <c:tickMarkSkip val="1"/>
        <c:noMultiLvlLbl val="0"/>
      </c:catAx>
      <c:valAx>
        <c:axId val="-2059963320"/>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03703704"/>
              <c:y val="0.427015266650621"/>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2059946264"/>
        <c:crosses val="autoZero"/>
        <c:crossBetween val="between"/>
      </c:valAx>
      <c:spPr>
        <a:solidFill>
          <a:srgbClr val="FFFFFF"/>
        </a:solidFill>
        <a:ln w="12700">
          <a:solidFill>
            <a:srgbClr val="808080"/>
          </a:solidFill>
          <a:prstDash val="solid"/>
        </a:ln>
      </c:spPr>
    </c:plotArea>
    <c:plotVisOnly val="1"/>
    <c:dispBlanksAs val="gap"/>
    <c:showDLblsOverMax val="0"/>
  </c:chart>
  <c:spPr>
    <a:solidFill>
      <a:srgbClr val="FFFFFF"/>
    </a:solidFill>
    <a:ln w="9525">
      <a:noFill/>
    </a:ln>
  </c:spPr>
  <c:txPr>
    <a:bodyPr/>
    <a:lstStyle/>
    <a:p>
      <a:pPr>
        <a:defRPr sz="1000" b="0" i="0" u="none" strike="noStrike" baseline="0">
          <a:solidFill>
            <a:srgbClr val="000000"/>
          </a:solidFill>
          <a:latin typeface="Times"/>
          <a:ea typeface="Geneva"/>
          <a:cs typeface="Times"/>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FEEDD-5D12-AD4A-B0E5-CA19C4AC6B2F}"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7B93AA-4125-D045-98A1-B2A270A315A6}" type="slidenum">
              <a:rPr lang="en-US" smtClean="0"/>
              <a:t>‹#›</a:t>
            </a:fld>
            <a:endParaRPr lang="en-US"/>
          </a:p>
        </p:txBody>
      </p:sp>
    </p:spTree>
    <p:extLst>
      <p:ext uri="{BB962C8B-B14F-4D97-AF65-F5344CB8AC3E}">
        <p14:creationId xmlns:p14="http://schemas.microsoft.com/office/powerpoint/2010/main" val="6429375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a:xfrm>
            <a:off x="1150938" y="692150"/>
            <a:ext cx="4556125" cy="3416300"/>
          </a:xfrm>
          <a:ln/>
        </p:spPr>
      </p:sp>
      <p:sp>
        <p:nvSpPr>
          <p:cNvPr id="716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everyone uses historical risk premiums, the actual premium in use can vary depending upon</a:t>
            </a:r>
          </a:p>
          <a:p>
            <a:pPr lvl="1">
              <a:buFontTx/>
              <a:buChar char="•"/>
            </a:pPr>
            <a:r>
              <a:rPr lang="en-US">
                <a:latin typeface="Times" charset="0"/>
                <a:ea typeface="ＭＳ Ｐゴシック" charset="0"/>
              </a:rPr>
              <a:t>How far back you go in time</a:t>
            </a:r>
          </a:p>
          <a:p>
            <a:pPr lvl="1">
              <a:buFontTx/>
              <a:buChar char="•"/>
            </a:pPr>
            <a:r>
              <a:rPr lang="en-US">
                <a:latin typeface="Times" charset="0"/>
                <a:ea typeface="ＭＳ Ｐゴシック" charset="0"/>
              </a:rPr>
              <a:t>Whether you T.Bills or T.Bonds</a:t>
            </a:r>
          </a:p>
          <a:p>
            <a:pPr lvl="1">
              <a:buFontTx/>
              <a:buChar char="•"/>
            </a:pPr>
            <a:r>
              <a:rPr lang="en-US">
                <a:latin typeface="Times" charset="0"/>
                <a:ea typeface="ＭＳ Ｐゴシック" charset="0"/>
              </a:rPr>
              <a:t>Whether you use arithmetic or geometric averages</a:t>
            </a:r>
          </a:p>
          <a:p>
            <a:pPr>
              <a:buFontTx/>
              <a:buChar char="•"/>
            </a:pPr>
            <a:r>
              <a:rPr lang="en-US">
                <a:latin typeface="Times" charset="0"/>
                <a:ea typeface="ＭＳ Ｐゴシック" charset="0"/>
                <a:cs typeface="ＭＳ Ｐゴシック" charset="0"/>
              </a:rPr>
              <a:t>This table was developed using data that is publicly accessible on the S&amp;P 500, treasury bills and 10-year treasury bonds on the Federal Reserve of St. Louis web site.</a:t>
            </a:r>
          </a:p>
          <a:p>
            <a:pPr algn="ctr"/>
            <a:r>
              <a:rPr lang="en-US" b="1">
                <a:latin typeface="Times" charset="0"/>
                <a:ea typeface="ＭＳ Ｐゴシック" charset="0"/>
                <a:cs typeface="ＭＳ Ｐゴシック" charset="0"/>
              </a:rPr>
              <a:t>Dataset: histretSP.xls</a:t>
            </a:r>
          </a:p>
          <a:p>
            <a:pPr>
              <a:buFontTx/>
              <a:buChar char="•"/>
            </a:pPr>
            <a:r>
              <a:rPr lang="en-US" b="1">
                <a:latin typeface="Times" charset="0"/>
                <a:ea typeface="ＭＳ Ｐゴシック" charset="0"/>
                <a:cs typeface="ＭＳ Ｐゴシック" charset="0"/>
              </a:rPr>
              <a:t> </a:t>
            </a:r>
            <a:r>
              <a:rPr lang="en-US">
                <a:latin typeface="Times" charset="0"/>
                <a:ea typeface="ＭＳ Ｐゴシック" charset="0"/>
                <a:cs typeface="ＭＳ Ｐゴシック" charset="0"/>
              </a:rPr>
              <a:t>An interesting issue that has been raised by some researchers is that there may be a selection bias here. The U.S. stock market was undoubtedly the most successful equity market of the 20th century. Not surprisingly, you find that it earned a healthy premium over riskless rates. A more realistic estimate of the premium would require looking at the ten largest equity markets in the early part of the century and estimating the average premium you would have earned over all ten markets. A study at the London Business School that did this found an average equity risk premium of only 4% across these markets.</a:t>
            </a:r>
            <a:endParaRPr lang="en-US" b="1">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1150938" y="692150"/>
            <a:ext cx="4556125"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noise in stock prices is such that you need 100-150 years of data to arrive at reasonably small standard errors. It is pointless estimating risk premiums with 10-20 years of data.</a:t>
            </a:r>
          </a:p>
          <a:p>
            <a:r>
              <a:rPr lang="en-US">
                <a:latin typeface="Times" charset="0"/>
                <a:ea typeface="ＭＳ Ｐゴシック" charset="0"/>
                <a:cs typeface="ＭＳ Ｐゴシック" charset="0"/>
              </a:rPr>
              <a:t>The survivorship bias will push historical risk premiums up, if you use the US as the base market.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a:xfrm>
            <a:off x="1150938" y="692150"/>
            <a:ext cx="4556125" cy="3416300"/>
          </a:xfrm>
          <a:ln/>
        </p:spPr>
      </p:sp>
      <p:sp>
        <p:nvSpPr>
          <p:cNvPr id="110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atin typeface="Times" charset="0"/>
                <a:ea typeface="ＭＳ Ｐゴシック" charset="0"/>
                <a:cs typeface="ＭＳ Ｐゴシック" charset="0"/>
              </a:rPr>
              <a:t>Would you settle for a 2% premium? If your answer is no, you believe that stocks are overvalued.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ln/>
        </p:spPr>
      </p:sp>
      <p:sp>
        <p:nvSpPr>
          <p:cNvPr id="1208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Everything will look cheap…</a:t>
            </a:r>
          </a:p>
          <a:p>
            <a:r>
              <a:rPr lang="en-US">
                <a:latin typeface="Times" charset="0"/>
                <a:ea typeface="ＭＳ Ｐゴシック" charset="0"/>
                <a:cs typeface="ＭＳ Ｐゴシック" charset="0"/>
              </a:rPr>
              <a:t>Using any premium higher than the implied premium today will bias values downwards (and most stocks will look overvalued). This is why risk premiums used in equity research departments tend to be different than those used in corporate finance.</a:t>
            </a:r>
          </a:p>
          <a:p>
            <a:r>
              <a:rPr lang="en-US">
                <a:latin typeface="Times" charset="0"/>
                <a:ea typeface="ＭＳ Ｐゴシック" charset="0"/>
                <a:cs typeface="ＭＳ Ｐゴシック" charset="0"/>
              </a:rPr>
              <a:t>So, how do analysts compensate for this bias?</a:t>
            </a:r>
          </a:p>
          <a:p>
            <a:r>
              <a:rPr lang="en-US">
                <a:latin typeface="Times" charset="0"/>
                <a:ea typeface="ＭＳ Ｐゴシック" charset="0"/>
                <a:cs typeface="ＭＳ Ｐゴシック" charset="0"/>
              </a:rPr>
              <a:t>They make unrealistic estimates of growth and reinvestment to arrive at what they feel are reasonable values. They then put pressure on management to deliver these unrealistic numbers. Managers bend the accounting rules to pull this off… and we have the makings of accounting scandals.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xfrm>
            <a:off x="1150938" y="692150"/>
            <a:ext cx="4556125" cy="3416300"/>
          </a:xfrm>
          <a:ln/>
        </p:spPr>
      </p:sp>
      <p:sp>
        <p:nvSpPr>
          <p:cNvPr id="59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xfrm>
            <a:off x="1150938" y="692150"/>
            <a:ext cx="4556125" cy="3416300"/>
          </a:xfrm>
          <a:ln/>
        </p:spPr>
      </p:sp>
      <p:sp>
        <p:nvSpPr>
          <p:cNvPr id="860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While many analysts use the first approach, it strikes us as unreasonable to tar all companies - large and small, domestic and export oriented - with the same brush.</a:t>
            </a:r>
          </a:p>
          <a:p>
            <a:r>
              <a:rPr lang="en-US">
                <a:latin typeface="Times" charset="0"/>
                <a:ea typeface="ＭＳ Ｐゴシック" charset="0"/>
                <a:cs typeface="ＭＳ Ｐゴシック" charset="0"/>
              </a:rPr>
              <a:t>The second approach tends to work well for all but the most extreme examples - firms that derive the bulk of their revenues outside an emerging market.</a:t>
            </a:r>
          </a:p>
          <a:p>
            <a:r>
              <a:rPr lang="en-US">
                <a:latin typeface="Times" charset="0"/>
                <a:ea typeface="ＭＳ Ｐゴシック" charset="0"/>
                <a:cs typeface="ＭＳ Ｐゴシック" charset="0"/>
              </a:rPr>
              <a:t>For companies that derive most of their revenues from markets other than their domestic market, the third approach offers the most promise, though we are left with the question of how to estimate lambda. Lambda will look a lot like beta, averaging one across all stocks. A stock with a lambda greater than one is more exposed to country risk than the average stock.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ln/>
        </p:spPr>
      </p:sp>
      <p:sp>
        <p:nvSpPr>
          <p:cNvPr id="880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not meant to be an all inclusive list. While there are undoubtedly other factors to consider, you also have to be able to obtain this information not only on your firm but on other firms in the market. In fact, of the three items listed above, revenue sources may be the only publicly available information on companies.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ln/>
        </p:spPr>
      </p:sp>
      <p:sp>
        <p:nvSpPr>
          <p:cNvPr id="901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is the easiest one to use. You can usually get the percent of revenues that your firm gets in the country from its annual report. </a:t>
            </a:r>
          </a:p>
          <a:p>
            <a:r>
              <a:rPr lang="en-US">
                <a:latin typeface="Times" charset="0"/>
                <a:ea typeface="ＭＳ Ｐゴシック" charset="0"/>
                <a:cs typeface="ＭＳ Ｐゴシック" charset="0"/>
              </a:rPr>
              <a:t>Notice that Embraer has a lambda close to zero since it gets so little of its revenues in Brazil. Since its factories and work force are still in Brazil, this estimate seems to be too low.</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Microsoft_Excel_97_-_2004_Worksheet1.xls"/><Relationship Id="rId5"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a:xfrm>
            <a:off x="685800" y="2286000"/>
            <a:ext cx="7772400" cy="1143000"/>
          </a:xfrm>
        </p:spPr>
        <p:txBody>
          <a:bodyPr/>
          <a:lstStyle/>
          <a:p>
            <a:pPr eaLnBrk="1" hangingPunct="1">
              <a:defRPr/>
            </a:pPr>
            <a:r>
              <a:rPr lang="en-US" sz="3600" dirty="0" smtClean="0">
                <a:latin typeface="Times" charset="0"/>
              </a:rPr>
              <a:t>Session 4: Equity Risk Premium</a:t>
            </a:r>
            <a:endParaRPr lang="en-US" sz="3600" dirty="0">
              <a:latin typeface="Times" charset="0"/>
            </a:endParaRPr>
          </a:p>
        </p:txBody>
      </p:sp>
      <p:sp>
        <p:nvSpPr>
          <p:cNvPr id="39938" name="Rectangle 3"/>
          <p:cNvSpPr>
            <a:spLocks noGrp="1" noChangeArrowheads="1"/>
          </p:cNvSpPr>
          <p:nvPr>
            <p:ph type="subTitle" idx="1"/>
          </p:nvPr>
        </p:nvSpPr>
        <p:spPr>
          <a:noFill/>
        </p:spPr>
        <p:txBody>
          <a:bodyPr/>
          <a:lstStyle/>
          <a:p>
            <a:pPr marL="342900" indent="-342900" eaLnBrk="1" hangingPunct="1"/>
            <a:r>
              <a:rPr lang="en-US" sz="1800">
                <a:latin typeface="Times" charset="0"/>
              </a:rPr>
              <a:t>DCF Valuation</a:t>
            </a:r>
          </a:p>
        </p:txBody>
      </p:sp>
    </p:spTree>
    <p:extLst>
      <p:ext uri="{BB962C8B-B14F-4D97-AF65-F5344CB8AC3E}">
        <p14:creationId xmlns:p14="http://schemas.microsoft.com/office/powerpoint/2010/main" val="29176509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defRPr/>
            </a:pPr>
            <a:r>
              <a:rPr lang="en-US" dirty="0" smtClean="0">
                <a:latin typeface="Times" charset="0"/>
              </a:rPr>
              <a:t>Equity Risk Premiums</a:t>
            </a:r>
            <a:br>
              <a:rPr lang="en-US" dirty="0" smtClean="0">
                <a:latin typeface="Times" charset="0"/>
              </a:rPr>
            </a:br>
            <a:r>
              <a:rPr lang="en-US" dirty="0" smtClean="0">
                <a:latin typeface="Times" charset="0"/>
              </a:rPr>
              <a:t>The ubiquitous historical risk premium</a:t>
            </a:r>
            <a:endParaRPr lang="en-US" dirty="0">
              <a:latin typeface="Times" charset="0"/>
            </a:endParaRPr>
          </a:p>
        </p:txBody>
      </p:sp>
      <p:sp>
        <p:nvSpPr>
          <p:cNvPr id="70658" name="Rectangle 3"/>
          <p:cNvSpPr>
            <a:spLocks noGrp="1" noChangeArrowheads="1"/>
          </p:cNvSpPr>
          <p:nvPr>
            <p:ph idx="1"/>
          </p:nvPr>
        </p:nvSpPr>
        <p:spPr/>
        <p:txBody>
          <a:bodyPr/>
          <a:lstStyle/>
          <a:p>
            <a:pPr eaLnBrk="1" hangingPunct="1">
              <a:lnSpc>
                <a:spcPct val="90000"/>
              </a:lnSpc>
              <a:tabLst>
                <a:tab pos="2281238" algn="l"/>
                <a:tab pos="3198813" algn="l"/>
              </a:tabLst>
            </a:pPr>
            <a:r>
              <a:rPr lang="en-US" sz="1800">
                <a:latin typeface="Times" charset="0"/>
              </a:rPr>
              <a:t>The historical premium is the premium that stocks have historically earned over riskless securities.</a:t>
            </a:r>
          </a:p>
          <a:p>
            <a:pPr eaLnBrk="1" hangingPunct="1">
              <a:lnSpc>
                <a:spcPct val="90000"/>
              </a:lnSpc>
              <a:tabLst>
                <a:tab pos="2281238" algn="l"/>
                <a:tab pos="3198813" algn="l"/>
              </a:tabLst>
            </a:pPr>
            <a:r>
              <a:rPr lang="en-US" sz="1800">
                <a:latin typeface="Times" charset="0"/>
              </a:rPr>
              <a:t>While the users of historical risk premiums act as if it is a fact (rather than an estimate), it is sensitive to </a:t>
            </a:r>
          </a:p>
          <a:p>
            <a:pPr lvl="1" eaLnBrk="1" hangingPunct="1">
              <a:lnSpc>
                <a:spcPct val="90000"/>
              </a:lnSpc>
              <a:tabLst>
                <a:tab pos="2281238" algn="l"/>
                <a:tab pos="3198813" algn="l"/>
              </a:tabLst>
            </a:pPr>
            <a:r>
              <a:rPr lang="en-US">
                <a:latin typeface="Times" charset="0"/>
                <a:ea typeface="ＭＳ Ｐゴシック" charset="0"/>
              </a:rPr>
              <a:t>How far back you go in history…</a:t>
            </a:r>
          </a:p>
          <a:p>
            <a:pPr lvl="1" eaLnBrk="1" hangingPunct="1">
              <a:lnSpc>
                <a:spcPct val="90000"/>
              </a:lnSpc>
              <a:tabLst>
                <a:tab pos="2281238" algn="l"/>
                <a:tab pos="3198813" algn="l"/>
              </a:tabLst>
            </a:pPr>
            <a:r>
              <a:rPr lang="en-US">
                <a:latin typeface="Times" charset="0"/>
                <a:ea typeface="ＭＳ Ｐゴシック" charset="0"/>
              </a:rPr>
              <a:t>Whether you use T.bill rates or T.Bond rates</a:t>
            </a:r>
          </a:p>
          <a:p>
            <a:pPr lvl="1" eaLnBrk="1" hangingPunct="1">
              <a:lnSpc>
                <a:spcPct val="90000"/>
              </a:lnSpc>
              <a:tabLst>
                <a:tab pos="2281238" algn="l"/>
                <a:tab pos="3198813" algn="l"/>
              </a:tabLst>
            </a:pPr>
            <a:r>
              <a:rPr lang="en-US">
                <a:latin typeface="Times" charset="0"/>
                <a:ea typeface="ＭＳ Ｐゴシック" charset="0"/>
              </a:rPr>
              <a:t>Whether you use geometric or arithmetic averages.</a:t>
            </a:r>
          </a:p>
          <a:p>
            <a:pPr eaLnBrk="1" hangingPunct="1">
              <a:lnSpc>
                <a:spcPct val="90000"/>
              </a:lnSpc>
              <a:tabLst>
                <a:tab pos="2281238" algn="l"/>
                <a:tab pos="3198813" algn="l"/>
              </a:tabLst>
            </a:pPr>
            <a:r>
              <a:rPr lang="en-US" sz="1800">
                <a:latin typeface="Times" charset="0"/>
              </a:rPr>
              <a:t>For instance, looking at the US:</a:t>
            </a:r>
          </a:p>
          <a:p>
            <a:pPr eaLnBrk="1" hangingPunct="1">
              <a:lnSpc>
                <a:spcPct val="90000"/>
              </a:lnSpc>
              <a:buFont typeface="Monotype Sorts" charset="0"/>
              <a:buNone/>
              <a:tabLst>
                <a:tab pos="2281238" algn="l"/>
                <a:tab pos="3198813" algn="l"/>
              </a:tabLst>
            </a:pPr>
            <a:r>
              <a:rPr lang="en-US" sz="1800" i="1">
                <a:latin typeface="Times" charset="0"/>
              </a:rPr>
              <a:t>		</a:t>
            </a:r>
          </a:p>
        </p:txBody>
      </p:sp>
      <p:graphicFrame>
        <p:nvGraphicFramePr>
          <p:cNvPr id="70659" name="Object 2"/>
          <p:cNvGraphicFramePr>
            <a:graphicFrameLocks noChangeAspect="1"/>
          </p:cNvGraphicFramePr>
          <p:nvPr>
            <p:extLst>
              <p:ext uri="{D42A27DB-BD31-4B8C-83A1-F6EECF244321}">
                <p14:modId xmlns:p14="http://schemas.microsoft.com/office/powerpoint/2010/main" val="4147120457"/>
              </p:ext>
            </p:extLst>
          </p:nvPr>
        </p:nvGraphicFramePr>
        <p:xfrm>
          <a:off x="1600200" y="4381500"/>
          <a:ext cx="6210300" cy="1638300"/>
        </p:xfrm>
        <a:graphic>
          <a:graphicData uri="http://schemas.openxmlformats.org/presentationml/2006/ole">
            <mc:AlternateContent xmlns:mc="http://schemas.openxmlformats.org/markup-compatibility/2006">
              <mc:Choice xmlns:v="urn:schemas-microsoft-com:vml" Requires="v">
                <p:oleObj spid="_x0000_s31755" name="Worksheet" r:id="rId4" imgW="6210071" imgH="1638240" progId="Excel.Sheet.8">
                  <p:embed/>
                </p:oleObj>
              </mc:Choice>
              <mc:Fallback>
                <p:oleObj name="Worksheet" r:id="rId4" imgW="6210071" imgH="163824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3815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574829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eaLnBrk="1" hangingPunct="1">
              <a:defRPr/>
            </a:pPr>
            <a:r>
              <a:rPr lang="en-US">
                <a:latin typeface="Times" charset="0"/>
              </a:rPr>
              <a:t>The perils of trusting the past…….</a:t>
            </a:r>
          </a:p>
        </p:txBody>
      </p:sp>
      <p:sp>
        <p:nvSpPr>
          <p:cNvPr id="72706" name="Rectangle 3"/>
          <p:cNvSpPr>
            <a:spLocks noGrp="1" noChangeArrowheads="1"/>
          </p:cNvSpPr>
          <p:nvPr>
            <p:ph idx="1"/>
          </p:nvPr>
        </p:nvSpPr>
        <p:spPr/>
        <p:txBody>
          <a:bodyPr/>
          <a:lstStyle/>
          <a:p>
            <a:pPr eaLnBrk="1" hangingPunct="1"/>
            <a:r>
              <a:rPr lang="en-US" sz="1800" u="sng">
                <a:latin typeface="Times" charset="0"/>
              </a:rPr>
              <a:t>Noisy estimates</a:t>
            </a:r>
            <a:r>
              <a:rPr lang="en-US" sz="1800">
                <a:latin typeface="Times" charset="0"/>
              </a:rPr>
              <a:t>: Even with long time periods of history, the risk premium that you derive will have substantial standard error. For instance, if you go back to 1928 (about 80 years of history) and you assume a standard deviation of 20% in annual stock returns, you arrive at a standard error of greater than 2%:  </a:t>
            </a:r>
          </a:p>
          <a:p>
            <a:pPr algn="ctr" eaLnBrk="1" hangingPunct="1">
              <a:buFont typeface="Monotype Sorts" charset="0"/>
              <a:buNone/>
            </a:pPr>
            <a:r>
              <a:rPr lang="en-US" sz="1800">
                <a:latin typeface="Times" charset="0"/>
              </a:rPr>
              <a:t>Standard Error in Premium = 20%/√80 = 2.26%</a:t>
            </a:r>
          </a:p>
          <a:p>
            <a:pPr algn="just" eaLnBrk="1" hangingPunct="1">
              <a:buFont typeface="Monotype Sorts" charset="0"/>
              <a:buNone/>
            </a:pPr>
            <a:r>
              <a:rPr lang="en-US" sz="1800">
                <a:latin typeface="Times" charset="0"/>
              </a:rPr>
              <a:t>(An aside: The implied standard deviation in equities rose to almost 50% during the last quarter of 2008. Think about the consequences for using historical risk premiums, if this volatility persisted)</a:t>
            </a:r>
          </a:p>
          <a:p>
            <a:pPr eaLnBrk="1" hangingPunct="1"/>
            <a:r>
              <a:rPr lang="en-US" sz="1800" u="sng">
                <a:latin typeface="Times" charset="0"/>
              </a:rPr>
              <a:t>Survivorship Bias</a:t>
            </a:r>
            <a:r>
              <a:rPr lang="en-US" sz="1800">
                <a:latin typeface="Times" charset="0"/>
              </a:rPr>
              <a:t>: Using historical data from the U.S. equity markets over the twentieth century does create a sampling bias. After all, the US economy and equity markets were among the most successful of the global economies that you could have invested in early in the century.</a:t>
            </a:r>
          </a:p>
        </p:txBody>
      </p:sp>
    </p:spTree>
    <p:extLst>
      <p:ext uri="{BB962C8B-B14F-4D97-AF65-F5344CB8AC3E}">
        <p14:creationId xmlns:p14="http://schemas.microsoft.com/office/powerpoint/2010/main" val="17837705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defRPr/>
            </a:pPr>
            <a:r>
              <a:rPr lang="en-US" dirty="0">
                <a:latin typeface="Times" charset="0"/>
              </a:rPr>
              <a:t>Equity Risk Premium: </a:t>
            </a:r>
            <a:r>
              <a:rPr lang="en-US" dirty="0" smtClean="0">
                <a:latin typeface="Times" charset="0"/>
              </a:rPr>
              <a:t>Watch what I pay, </a:t>
            </a:r>
            <a:r>
              <a:rPr lang="en-US" dirty="0" smtClean="0">
                <a:latin typeface="Times" charset="0"/>
              </a:rPr>
              <a:t>not what I say!</a:t>
            </a:r>
            <a:br>
              <a:rPr lang="en-US" dirty="0" smtClean="0">
                <a:latin typeface="Times" charset="0"/>
              </a:rPr>
            </a:br>
            <a:r>
              <a:rPr lang="en-US" dirty="0" smtClean="0">
                <a:latin typeface="Times" charset="0"/>
              </a:rPr>
              <a:t>A </a:t>
            </a:r>
            <a:r>
              <a:rPr lang="en-US" dirty="0">
                <a:latin typeface="Times" charset="0"/>
              </a:rPr>
              <a:t>January 2011 update </a:t>
            </a:r>
          </a:p>
        </p:txBody>
      </p:sp>
      <p:sp>
        <p:nvSpPr>
          <p:cNvPr id="109570" name="Content Placeholder 2"/>
          <p:cNvSpPr>
            <a:spLocks noGrp="1"/>
          </p:cNvSpPr>
          <p:nvPr>
            <p:ph idx="1"/>
          </p:nvPr>
        </p:nvSpPr>
        <p:spPr/>
        <p:txBody>
          <a:bodyPr/>
          <a:lstStyle/>
          <a:p>
            <a:pPr eaLnBrk="1" hangingPunct="1"/>
            <a:r>
              <a:rPr lang="en-US" sz="1800">
                <a:latin typeface="Times" charset="0"/>
              </a:rPr>
              <a:t>By January 1, 2011, the worst of the crisis seemed to be behind us. Fears of a depression had receded and banks looked like they were struggling back to a more stable setting. Default spreads started to drop and risk was no longer front and center in pricing.</a:t>
            </a:r>
          </a:p>
        </p:txBody>
      </p:sp>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9144000" cy="2628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6451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pPr eaLnBrk="1" hangingPunct="1">
              <a:defRPr/>
            </a:pPr>
            <a:r>
              <a:rPr lang="en-US">
                <a:latin typeface="Times" charset="0"/>
              </a:rPr>
              <a:t>Implied Premiums in the US: 1960-2010</a:t>
            </a:r>
          </a:p>
        </p:txBody>
      </p:sp>
      <p:graphicFrame>
        <p:nvGraphicFramePr>
          <p:cNvPr id="5" name="Content Placeholder 4"/>
          <p:cNvGraphicFramePr>
            <a:graphicFrameLocks noGrp="1"/>
          </p:cNvGraphicFramePr>
          <p:nvPr>
            <p:ph idx="1"/>
          </p:nvPr>
        </p:nvGraphicFramePr>
        <p:xfrm>
          <a:off x="685800" y="16002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28784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a:lstStyle/>
          <a:p>
            <a:pPr eaLnBrk="1" hangingPunct="1">
              <a:defRPr/>
            </a:pPr>
            <a:r>
              <a:rPr lang="en-US">
                <a:latin typeface="Times" charset="0"/>
              </a:rPr>
              <a:t>Why implied premiums matter?</a:t>
            </a:r>
          </a:p>
        </p:txBody>
      </p:sp>
      <p:sp>
        <p:nvSpPr>
          <p:cNvPr id="119810" name="Rectangle 3"/>
          <p:cNvSpPr>
            <a:spLocks noGrp="1" noChangeArrowheads="1"/>
          </p:cNvSpPr>
          <p:nvPr>
            <p:ph idx="1"/>
          </p:nvPr>
        </p:nvSpPr>
        <p:spPr/>
        <p:txBody>
          <a:bodyPr/>
          <a:lstStyle/>
          <a:p>
            <a:pPr eaLnBrk="1" hangingPunct="1"/>
            <a:r>
              <a:rPr lang="en-US" sz="1800">
                <a:latin typeface="Times" charset="0"/>
              </a:rPr>
              <a:t>In many investment banks, it is common practice (especially in corporate finance departments) to use historical risk premiums (and arithmetic averages at that) as risk premiums to compute cost of equity. If all analysts in the department used the geometric average premium for 1928-2008 of 3.9% to value stocks in January 2009, given the implied premium of 6.43%, what were they likely to find?</a:t>
            </a:r>
          </a:p>
          <a:p>
            <a:pPr eaLnBrk="1" hangingPunct="1">
              <a:buFont typeface="Monotype Sorts" charset="0"/>
              <a:buChar char="o"/>
            </a:pPr>
            <a:r>
              <a:rPr lang="en-US" sz="1800">
                <a:latin typeface="Times" charset="0"/>
              </a:rPr>
              <a:t>The values they obtain will be too low (most stocks will look overvalued)</a:t>
            </a:r>
          </a:p>
          <a:p>
            <a:pPr eaLnBrk="1" hangingPunct="1">
              <a:buFont typeface="Monotype Sorts" charset="0"/>
              <a:buChar char="o"/>
            </a:pPr>
            <a:r>
              <a:rPr lang="en-US" sz="1800">
                <a:latin typeface="Times" charset="0"/>
              </a:rPr>
              <a:t>The values they obtain will be too high (most stocks will look under valued) </a:t>
            </a:r>
          </a:p>
          <a:p>
            <a:pPr eaLnBrk="1" hangingPunct="1">
              <a:buFont typeface="Monotype Sorts" charset="0"/>
              <a:buChar char="o"/>
            </a:pPr>
            <a:r>
              <a:rPr lang="en-US" sz="1800">
                <a:latin typeface="Times" charset="0"/>
              </a:rPr>
              <a:t>There should be no systematic bias as long as they use the same premium (3.9%) to value all stocks.</a:t>
            </a:r>
          </a:p>
        </p:txBody>
      </p:sp>
    </p:spTree>
    <p:extLst>
      <p:ext uri="{BB962C8B-B14F-4D97-AF65-F5344CB8AC3E}">
        <p14:creationId xmlns:p14="http://schemas.microsoft.com/office/powerpoint/2010/main" val="364766946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dirty="0" smtClean="0">
                <a:latin typeface="Helvetica" charset="0"/>
                <a:ea typeface="ＭＳ Ｐゴシック" charset="0"/>
                <a:cs typeface="ＭＳ Ｐゴシック" charset="0"/>
              </a:rPr>
              <a:t>Estimating a risk premium for an emerging market</a:t>
            </a:r>
            <a:br>
              <a:rPr lang="en-US" dirty="0" smtClean="0">
                <a:latin typeface="Helvetica" charset="0"/>
                <a:ea typeface="ＭＳ Ｐゴシック" charset="0"/>
                <a:cs typeface="ＭＳ Ｐゴシック" charset="0"/>
              </a:rPr>
            </a:br>
            <a:r>
              <a:rPr lang="en-US" dirty="0" smtClean="0">
                <a:latin typeface="Helvetica" charset="0"/>
                <a:ea typeface="ＭＳ Ｐゴシック" charset="0"/>
                <a:cs typeface="ＭＳ Ｐゴシック" charset="0"/>
              </a:rPr>
              <a:t>Approach 1: Build off a mature market premium</a:t>
            </a:r>
            <a:endParaRPr lang="en-US" dirty="0">
              <a:latin typeface="Helvetica" charset="0"/>
              <a:ea typeface="ＭＳ Ｐゴシック" charset="0"/>
              <a:cs typeface="ＭＳ Ｐゴシック" charset="0"/>
            </a:endParaRPr>
          </a:p>
        </p:txBody>
      </p:sp>
      <p:sp>
        <p:nvSpPr>
          <p:cNvPr id="58370" name="Content Placeholder 3"/>
          <p:cNvSpPr>
            <a:spLocks noGrp="1"/>
          </p:cNvSpPr>
          <p:nvPr>
            <p:ph idx="1"/>
          </p:nvPr>
        </p:nvSpPr>
        <p:spPr/>
        <p:txBody>
          <a:bodyPr/>
          <a:lstStyle/>
          <a:p>
            <a:pPr eaLnBrk="1" hangingPunct="1"/>
            <a:r>
              <a:rPr lang="en-US" dirty="0">
                <a:latin typeface="Times" charset="0"/>
                <a:ea typeface="ＭＳ Ｐゴシック" charset="0"/>
                <a:cs typeface="ＭＳ Ｐゴシック" charset="0"/>
              </a:rPr>
              <a:t>Assume that the equity risk premium for the US and other mature equity markets was </a:t>
            </a:r>
            <a:r>
              <a:rPr lang="en-US" dirty="0" smtClean="0">
                <a:latin typeface="Times" charset="0"/>
                <a:ea typeface="ＭＳ Ｐゴシック" charset="0"/>
                <a:cs typeface="ＭＳ Ｐゴシック" charset="0"/>
              </a:rPr>
              <a:t>5% </a:t>
            </a:r>
            <a:r>
              <a:rPr lang="en-US" dirty="0">
                <a:latin typeface="Times" charset="0"/>
                <a:ea typeface="ＭＳ Ｐゴシック" charset="0"/>
                <a:cs typeface="ＭＳ Ｐゴシック" charset="0"/>
              </a:rPr>
              <a:t>in </a:t>
            </a:r>
            <a:r>
              <a:rPr lang="en-US" dirty="0" smtClean="0">
                <a:latin typeface="Times" charset="0"/>
                <a:ea typeface="ＭＳ Ｐゴシック" charset="0"/>
                <a:cs typeface="ＭＳ Ｐゴシック" charset="0"/>
              </a:rPr>
              <a:t>September 2011. </a:t>
            </a:r>
            <a:r>
              <a:rPr lang="en-US" dirty="0">
                <a:latin typeface="Times" charset="0"/>
                <a:ea typeface="ＭＳ Ｐゴシック" charset="0"/>
                <a:cs typeface="ＭＳ Ｐゴシック" charset="0"/>
              </a:rPr>
              <a:t>You could then add on an additional premium for investing in an emerging markets.</a:t>
            </a:r>
          </a:p>
          <a:p>
            <a:pPr eaLnBrk="1" hangingPunct="1"/>
            <a:r>
              <a:rPr lang="en-US" dirty="0">
                <a:latin typeface="Times" charset="0"/>
                <a:ea typeface="ＭＳ Ｐゴシック" charset="0"/>
                <a:cs typeface="ＭＳ Ｐゴシック" charset="0"/>
              </a:rPr>
              <a:t>Two ways of estimating the country risk premium:</a:t>
            </a:r>
          </a:p>
          <a:p>
            <a:pPr lvl="1" eaLnBrk="1" hangingPunct="1">
              <a:lnSpc>
                <a:spcPct val="90000"/>
              </a:lnSpc>
            </a:pPr>
            <a:r>
              <a:rPr lang="en-US" i="1" dirty="0">
                <a:latin typeface="Times" charset="0"/>
                <a:ea typeface="ＭＳ Ｐゴシック" charset="0"/>
                <a:cs typeface="ＭＳ Ｐゴシック" charset="0"/>
              </a:rPr>
              <a:t>Default spread on Country Bond</a:t>
            </a:r>
            <a:r>
              <a:rPr lang="en-US" dirty="0">
                <a:latin typeface="Times" charset="0"/>
                <a:ea typeface="ＭＳ Ｐゴシック" charset="0"/>
                <a:cs typeface="ＭＳ Ｐゴシック" charset="0"/>
              </a:rPr>
              <a:t>: In this approach, the country equity risk premium is set equal to the default spread of the bond issued by the country</a:t>
            </a:r>
            <a:r>
              <a:rPr lang="en-US" dirty="0" smtClean="0">
                <a:latin typeface="Times" charset="0"/>
                <a:ea typeface="ＭＳ Ｐゴシック" charset="0"/>
                <a:cs typeface="ＭＳ Ｐゴシック" charset="0"/>
              </a:rPr>
              <a:t>. Brazil’s default spread, based on its rating, in September 2011 was 1.75%.</a:t>
            </a:r>
            <a:endParaRPr lang="en-US" dirty="0">
              <a:latin typeface="Times" charset="0"/>
              <a:ea typeface="ＭＳ Ｐゴシック" charset="0"/>
              <a:cs typeface="ＭＳ Ｐゴシック" charset="0"/>
            </a:endParaRPr>
          </a:p>
          <a:p>
            <a:pPr lvl="2" eaLnBrk="1" hangingPunct="1">
              <a:lnSpc>
                <a:spcPct val="90000"/>
              </a:lnSpc>
            </a:pPr>
            <a:r>
              <a:rPr lang="en-US" dirty="0">
                <a:latin typeface="Times" charset="0"/>
                <a:ea typeface="ＭＳ Ｐゴシック" charset="0"/>
              </a:rPr>
              <a:t>Equity Risk Premium </a:t>
            </a:r>
            <a:r>
              <a:rPr lang="en-US" dirty="0" smtClean="0">
                <a:latin typeface="Times" charset="0"/>
                <a:ea typeface="ＭＳ Ｐゴシック" charset="0"/>
              </a:rPr>
              <a:t>for Brazil = 5% </a:t>
            </a:r>
            <a:r>
              <a:rPr lang="en-US" dirty="0">
                <a:latin typeface="Times" charset="0"/>
                <a:ea typeface="ＭＳ Ｐゴシック" charset="0"/>
              </a:rPr>
              <a:t>+ </a:t>
            </a:r>
            <a:r>
              <a:rPr lang="en-US" dirty="0" smtClean="0">
                <a:latin typeface="Times" charset="0"/>
                <a:ea typeface="ＭＳ Ｐゴシック" charset="0"/>
              </a:rPr>
              <a:t>1.75% </a:t>
            </a:r>
            <a:r>
              <a:rPr lang="en-US" dirty="0">
                <a:latin typeface="Times" charset="0"/>
                <a:ea typeface="ＭＳ Ｐゴシック" charset="0"/>
              </a:rPr>
              <a:t>= 6</a:t>
            </a:r>
            <a:r>
              <a:rPr lang="en-US" dirty="0" smtClean="0">
                <a:latin typeface="Times" charset="0"/>
                <a:ea typeface="ＭＳ Ｐゴシック" charset="0"/>
              </a:rPr>
              <a:t>.75%</a:t>
            </a:r>
            <a:endParaRPr lang="en-US" dirty="0">
              <a:latin typeface="Times" charset="0"/>
              <a:ea typeface="ＭＳ Ｐゴシック" charset="0"/>
            </a:endParaRPr>
          </a:p>
          <a:p>
            <a:pPr lvl="1" eaLnBrk="1" hangingPunct="1">
              <a:lnSpc>
                <a:spcPct val="90000"/>
              </a:lnSpc>
            </a:pPr>
            <a:r>
              <a:rPr lang="en-US" i="1" dirty="0">
                <a:latin typeface="Times" charset="0"/>
                <a:ea typeface="ＭＳ Ｐゴシック" charset="0"/>
                <a:cs typeface="ＭＳ Ｐゴシック" charset="0"/>
              </a:rPr>
              <a:t>Adjusted for equity risk</a:t>
            </a:r>
            <a:r>
              <a:rPr lang="en-US" dirty="0">
                <a:latin typeface="Times" charset="0"/>
                <a:ea typeface="ＭＳ Ｐゴシック" charset="0"/>
                <a:cs typeface="ＭＳ Ｐゴシック" charset="0"/>
              </a:rPr>
              <a:t>: The country equity risk premium is based upon the volatility of the equity market relative to the government bond  rate.</a:t>
            </a:r>
          </a:p>
          <a:p>
            <a:pPr lvl="2" eaLnBrk="1" hangingPunct="1"/>
            <a:r>
              <a:rPr lang="en-US" dirty="0">
                <a:latin typeface="Times" charset="0"/>
                <a:ea typeface="ＭＳ Ｐゴシック" charset="0"/>
              </a:rPr>
              <a:t>Standard Deviation in </a:t>
            </a:r>
            <a:r>
              <a:rPr lang="en-US" dirty="0" err="1" smtClean="0">
                <a:latin typeface="Times" charset="0"/>
                <a:ea typeface="ＭＳ Ｐゴシック" charset="0"/>
              </a:rPr>
              <a:t>Bovespa</a:t>
            </a:r>
            <a:r>
              <a:rPr lang="en-US" dirty="0" smtClean="0">
                <a:latin typeface="Times" charset="0"/>
                <a:ea typeface="ＭＳ Ｐゴシック" charset="0"/>
              </a:rPr>
              <a:t> </a:t>
            </a:r>
            <a:r>
              <a:rPr lang="en-US" dirty="0">
                <a:latin typeface="Times" charset="0"/>
                <a:ea typeface="ＭＳ Ｐゴシック" charset="0"/>
              </a:rPr>
              <a:t>= </a:t>
            </a:r>
            <a:r>
              <a:rPr lang="en-US" dirty="0" smtClean="0">
                <a:latin typeface="Times" charset="0"/>
                <a:ea typeface="ＭＳ Ｐゴシック" charset="0"/>
              </a:rPr>
              <a:t>21%</a:t>
            </a:r>
            <a:endParaRPr lang="en-US" dirty="0">
              <a:latin typeface="Times" charset="0"/>
              <a:ea typeface="ＭＳ Ｐゴシック" charset="0"/>
            </a:endParaRPr>
          </a:p>
          <a:p>
            <a:pPr lvl="2" eaLnBrk="1" hangingPunct="1"/>
            <a:r>
              <a:rPr lang="en-US" dirty="0">
                <a:latin typeface="Times" charset="0"/>
                <a:ea typeface="ＭＳ Ｐゴシック" charset="0"/>
              </a:rPr>
              <a:t>Standard Deviation in </a:t>
            </a:r>
            <a:r>
              <a:rPr lang="en-US" dirty="0" smtClean="0">
                <a:latin typeface="Times" charset="0"/>
                <a:ea typeface="ＭＳ Ｐゴシック" charset="0"/>
              </a:rPr>
              <a:t>Brazilian </a:t>
            </a:r>
            <a:r>
              <a:rPr lang="en-US" dirty="0">
                <a:latin typeface="Times" charset="0"/>
                <a:ea typeface="ＭＳ Ｐゴシック" charset="0"/>
              </a:rPr>
              <a:t>government bond= </a:t>
            </a:r>
            <a:r>
              <a:rPr lang="en-US" dirty="0" smtClean="0">
                <a:latin typeface="Times" charset="0"/>
                <a:ea typeface="ＭＳ Ｐゴシック" charset="0"/>
              </a:rPr>
              <a:t>14%</a:t>
            </a:r>
            <a:endParaRPr lang="en-US" dirty="0">
              <a:latin typeface="Times" charset="0"/>
              <a:ea typeface="ＭＳ Ｐゴシック" charset="0"/>
            </a:endParaRPr>
          </a:p>
          <a:p>
            <a:pPr lvl="2" eaLnBrk="1" hangingPunct="1"/>
            <a:r>
              <a:rPr lang="en-US" dirty="0">
                <a:latin typeface="Times" charset="0"/>
                <a:ea typeface="ＭＳ Ｐゴシック" charset="0"/>
              </a:rPr>
              <a:t>Default spread on </a:t>
            </a:r>
            <a:r>
              <a:rPr lang="en-US" dirty="0" smtClean="0">
                <a:latin typeface="Times" charset="0"/>
                <a:ea typeface="ＭＳ Ｐゴシック" charset="0"/>
              </a:rPr>
              <a:t>Brazilian </a:t>
            </a:r>
            <a:r>
              <a:rPr lang="en-US" dirty="0">
                <a:latin typeface="Times" charset="0"/>
                <a:ea typeface="ＭＳ Ｐゴシック" charset="0"/>
              </a:rPr>
              <a:t>Bond= </a:t>
            </a:r>
            <a:r>
              <a:rPr lang="en-US" dirty="0" smtClean="0">
                <a:latin typeface="Times" charset="0"/>
                <a:ea typeface="ＭＳ Ｐゴシック" charset="0"/>
              </a:rPr>
              <a:t>1.75%</a:t>
            </a:r>
            <a:endParaRPr lang="en-US" dirty="0">
              <a:latin typeface="Times" charset="0"/>
              <a:ea typeface="ＭＳ Ｐゴシック" charset="0"/>
            </a:endParaRPr>
          </a:p>
          <a:p>
            <a:pPr lvl="2" eaLnBrk="1" hangingPunct="1"/>
            <a:r>
              <a:rPr lang="en-US" dirty="0">
                <a:latin typeface="Times" charset="0"/>
                <a:ea typeface="ＭＳ Ｐゴシック" charset="0"/>
              </a:rPr>
              <a:t>Total equity risk premium for </a:t>
            </a:r>
            <a:r>
              <a:rPr lang="en-US" dirty="0" smtClean="0">
                <a:latin typeface="Times" charset="0"/>
                <a:ea typeface="ＭＳ Ｐゴシック" charset="0"/>
              </a:rPr>
              <a:t>Brazil </a:t>
            </a:r>
            <a:r>
              <a:rPr lang="en-US" dirty="0">
                <a:latin typeface="Times" charset="0"/>
                <a:ea typeface="ＭＳ Ｐゴシック" charset="0"/>
              </a:rPr>
              <a:t>= </a:t>
            </a:r>
            <a:r>
              <a:rPr lang="en-US" dirty="0" smtClean="0">
                <a:latin typeface="Times" charset="0"/>
                <a:ea typeface="ＭＳ Ｐゴシック" charset="0"/>
              </a:rPr>
              <a:t>5% </a:t>
            </a:r>
            <a:r>
              <a:rPr lang="en-US" dirty="0">
                <a:latin typeface="Times" charset="0"/>
                <a:ea typeface="ＭＳ Ｐゴシック" charset="0"/>
              </a:rPr>
              <a:t>+ </a:t>
            </a:r>
            <a:r>
              <a:rPr lang="en-US" dirty="0" smtClean="0">
                <a:latin typeface="Times" charset="0"/>
                <a:ea typeface="ＭＳ Ｐゴシック" charset="0"/>
              </a:rPr>
              <a:t>1.75% (21/14) </a:t>
            </a:r>
            <a:r>
              <a:rPr lang="en-US" dirty="0">
                <a:latin typeface="Times" charset="0"/>
                <a:ea typeface="ＭＳ Ｐゴシック" charset="0"/>
              </a:rPr>
              <a:t>= </a:t>
            </a:r>
            <a:r>
              <a:rPr lang="en-US" dirty="0" smtClean="0">
                <a:latin typeface="Times" charset="0"/>
                <a:ea typeface="ＭＳ Ｐゴシック" charset="0"/>
              </a:rPr>
              <a:t>7.63%</a:t>
            </a:r>
            <a:endParaRPr lang="en-US" dirty="0">
              <a:latin typeface="Times" charset="0"/>
              <a:ea typeface="ＭＳ Ｐゴシック" charset="0"/>
            </a:endParaRPr>
          </a:p>
          <a:p>
            <a:pPr eaLnBrk="1" hangingPunct="1"/>
            <a:endParaRPr lang="en-US" dirty="0">
              <a:latin typeface="Times" charset="0"/>
              <a:ea typeface="ＭＳ Ｐゴシック" charset="0"/>
              <a:cs typeface="ＭＳ Ｐゴシック" charset="0"/>
            </a:endParaRPr>
          </a:p>
          <a:p>
            <a:pPr eaLnBrk="1" hangingPunct="1"/>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3866140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2: Estimate an implied equity risk premium for Brazil</a:t>
            </a:r>
            <a:endParaRPr lang="en-US" dirty="0"/>
          </a:p>
        </p:txBody>
      </p:sp>
      <p:pic>
        <p:nvPicPr>
          <p:cNvPr id="4" name="Content Placeholder 3"/>
          <p:cNvPicPr>
            <a:picLocks noGrp="1" noChangeAspect="1"/>
          </p:cNvPicPr>
          <p:nvPr>
            <p:ph idx="1"/>
          </p:nvPr>
        </p:nvPicPr>
        <p:blipFill>
          <a:blip r:embed="rId2"/>
          <a:srcRect l="-12987" r="-12987"/>
          <a:stretch>
            <a:fillRect/>
          </a:stretch>
        </p:blipFill>
        <p:spPr/>
      </p:pic>
    </p:spTree>
    <p:extLst>
      <p:ext uri="{BB962C8B-B14F-4D97-AF65-F5344CB8AC3E}">
        <p14:creationId xmlns:p14="http://schemas.microsoft.com/office/powerpoint/2010/main" val="1055509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pPr eaLnBrk="1" hangingPunct="1">
              <a:defRPr/>
            </a:pPr>
            <a:r>
              <a:rPr lang="en-US" dirty="0">
                <a:latin typeface="Times" charset="0"/>
              </a:rPr>
              <a:t>From Country </a:t>
            </a:r>
            <a:r>
              <a:rPr lang="en-US" dirty="0" smtClean="0">
                <a:latin typeface="Times" charset="0"/>
              </a:rPr>
              <a:t>Risk </a:t>
            </a:r>
            <a:r>
              <a:rPr lang="en-US" dirty="0">
                <a:latin typeface="Times" charset="0"/>
              </a:rPr>
              <a:t>Premiums to Corporate Equity Risk premiums</a:t>
            </a:r>
          </a:p>
        </p:txBody>
      </p:sp>
      <p:sp>
        <p:nvSpPr>
          <p:cNvPr id="84994" name="Rectangle 3"/>
          <p:cNvSpPr>
            <a:spLocks noGrp="1" noChangeArrowheads="1"/>
          </p:cNvSpPr>
          <p:nvPr>
            <p:ph idx="1"/>
          </p:nvPr>
        </p:nvSpPr>
        <p:spPr/>
        <p:txBody>
          <a:bodyPr/>
          <a:lstStyle/>
          <a:p>
            <a:pPr eaLnBrk="1" hangingPunct="1"/>
            <a:r>
              <a:rPr lang="en-US" sz="1800">
                <a:latin typeface="Times" charset="0"/>
              </a:rPr>
              <a:t>Approach 1: Assume that every company in the country is equally exposed to country risk. In this case, </a:t>
            </a:r>
          </a:p>
          <a:p>
            <a:pPr algn="ctr" eaLnBrk="1" hangingPunct="1">
              <a:buFont typeface="Monotype Sorts" charset="0"/>
              <a:buNone/>
            </a:pPr>
            <a:r>
              <a:rPr lang="en-US" sz="1800">
                <a:latin typeface="Times" charset="0"/>
              </a:rPr>
              <a:t>E(Return) = Riskfree Rate + Country ERP + Beta (US premium)</a:t>
            </a:r>
          </a:p>
          <a:p>
            <a:pPr lvl="1" eaLnBrk="1" hangingPunct="1">
              <a:buFontTx/>
              <a:buNone/>
            </a:pPr>
            <a:r>
              <a:rPr lang="en-US">
                <a:latin typeface="Times" charset="0"/>
                <a:ea typeface="ＭＳ Ｐゴシック" charset="0"/>
              </a:rPr>
              <a:t>Implicitly, this is what you are assuming when you use the local Government</a:t>
            </a:r>
            <a:r>
              <a:rPr lang="ja-JP" altLang="en-US">
                <a:latin typeface="Times" charset="0"/>
                <a:ea typeface="ＭＳ Ｐゴシック" charset="0"/>
              </a:rPr>
              <a:t>’</a:t>
            </a:r>
            <a:r>
              <a:rPr lang="en-US" altLang="ja-JP">
                <a:latin typeface="Times" charset="0"/>
                <a:ea typeface="ＭＳ Ｐゴシック" charset="0"/>
              </a:rPr>
              <a:t>s dollar borrowing rate as your riskfree rate.</a:t>
            </a:r>
          </a:p>
          <a:p>
            <a:pPr eaLnBrk="1" hangingPunct="1"/>
            <a:r>
              <a:rPr lang="en-US" sz="1800">
                <a:latin typeface="Times" charset="0"/>
              </a:rPr>
              <a:t>Approach 2: Assume that a company</a:t>
            </a:r>
            <a:r>
              <a:rPr lang="ja-JP" altLang="en-US" sz="1800">
                <a:latin typeface="Times" charset="0"/>
              </a:rPr>
              <a:t>’</a:t>
            </a:r>
            <a:r>
              <a:rPr lang="en-US" altLang="ja-JP" sz="1800">
                <a:latin typeface="Times" charset="0"/>
              </a:rPr>
              <a:t>s exposure to country risk is similar to its exposure to other market risk.</a:t>
            </a:r>
          </a:p>
          <a:p>
            <a:pPr algn="ctr" eaLnBrk="1" hangingPunct="1">
              <a:buFont typeface="Monotype Sorts" charset="0"/>
              <a:buNone/>
            </a:pPr>
            <a:r>
              <a:rPr lang="en-US" sz="1800">
                <a:latin typeface="Times" charset="0"/>
              </a:rPr>
              <a:t>E(Return) = Riskfree Rate + Beta (US premium + Country ERP)</a:t>
            </a:r>
          </a:p>
          <a:p>
            <a:pPr eaLnBrk="1" hangingPunct="1"/>
            <a:r>
              <a:rPr lang="en-US" sz="1800">
                <a:latin typeface="Times" charset="0"/>
              </a:rPr>
              <a:t>Approach 3: Treat country risk as a separate risk factor and allow firms to have different exposures to country risk (perhaps based upon the proportion of their revenues come from non-domestic sales)</a:t>
            </a:r>
          </a:p>
          <a:p>
            <a:pPr algn="ctr" eaLnBrk="1" hangingPunct="1">
              <a:buFont typeface="Monotype Sorts" charset="0"/>
              <a:buNone/>
            </a:pPr>
            <a:r>
              <a:rPr lang="en-US" sz="1800">
                <a:latin typeface="Times" charset="0"/>
              </a:rPr>
              <a:t>E(Return)=Riskfree Rate+ </a:t>
            </a:r>
            <a:r>
              <a:rPr lang="en-US" sz="1800">
                <a:latin typeface="Symbol" charset="0"/>
              </a:rPr>
              <a:t> </a:t>
            </a:r>
            <a:r>
              <a:rPr lang="en-US" sz="1800">
                <a:latin typeface="Times" charset="0"/>
              </a:rPr>
              <a:t>(US premium) + </a:t>
            </a:r>
            <a:r>
              <a:rPr lang="en-US" sz="1800">
                <a:latin typeface="Symbol" charset="0"/>
              </a:rPr>
              <a:t> (</a:t>
            </a:r>
            <a:r>
              <a:rPr lang="en-US" sz="1800">
                <a:latin typeface="Times" charset="0"/>
              </a:rPr>
              <a:t>Country ERP)</a:t>
            </a:r>
          </a:p>
          <a:p>
            <a:pPr eaLnBrk="1" hangingPunct="1">
              <a:buFont typeface="Monotype Sorts" charset="0"/>
              <a:buNone/>
            </a:pPr>
            <a:r>
              <a:rPr lang="en-US" sz="1800" i="1">
                <a:latin typeface="Times" charset="0"/>
              </a:rPr>
              <a:t>ERP: Equity Risk Premium</a:t>
            </a:r>
            <a:endParaRPr lang="en-US" sz="1800">
              <a:latin typeface="Times" charset="0"/>
            </a:endParaRPr>
          </a:p>
        </p:txBody>
      </p:sp>
    </p:spTree>
    <p:extLst>
      <p:ext uri="{BB962C8B-B14F-4D97-AF65-F5344CB8AC3E}">
        <p14:creationId xmlns:p14="http://schemas.microsoft.com/office/powerpoint/2010/main" val="23912614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pPr eaLnBrk="1" hangingPunct="1">
              <a:defRPr/>
            </a:pPr>
            <a:r>
              <a:rPr lang="en-US">
                <a:latin typeface="Times" charset="0"/>
              </a:rPr>
              <a:t>Estimating Company Exposure to Country Risk: Determinants</a:t>
            </a:r>
          </a:p>
        </p:txBody>
      </p:sp>
      <p:sp>
        <p:nvSpPr>
          <p:cNvPr id="87042" name="Rectangle 3"/>
          <p:cNvSpPr>
            <a:spLocks noGrp="1" noChangeArrowheads="1"/>
          </p:cNvSpPr>
          <p:nvPr>
            <p:ph idx="1"/>
          </p:nvPr>
        </p:nvSpPr>
        <p:spPr/>
        <p:txBody>
          <a:bodyPr/>
          <a:lstStyle/>
          <a:p>
            <a:pPr eaLnBrk="1" hangingPunct="1"/>
            <a:r>
              <a:rPr lang="en-US" sz="1800" u="sng">
                <a:latin typeface="Times" charset="0"/>
              </a:rPr>
              <a:t>Source of revenues</a:t>
            </a:r>
            <a:r>
              <a:rPr lang="en-US" sz="1800">
                <a:latin typeface="Times" charset="0"/>
              </a:rPr>
              <a:t>: Other things remaining equal, a company should be more exposed to risk in a country if it generates more of its revenues from that country.  A Brazilian firm that generates the bulk of its revenues in Brazil should be more exposed to country risk than one that generates  a smaller percent of its business within Brazil.</a:t>
            </a:r>
          </a:p>
          <a:p>
            <a:pPr eaLnBrk="1" hangingPunct="1"/>
            <a:r>
              <a:rPr lang="en-US" sz="1800" u="sng">
                <a:latin typeface="Times" charset="0"/>
              </a:rPr>
              <a:t>Manufacturing facilities</a:t>
            </a:r>
            <a:r>
              <a:rPr lang="en-US" sz="1800">
                <a:latin typeface="Times" charset="0"/>
              </a:rPr>
              <a:t>: Other things remaining equal, a firm that has all of its production facilities in Brazil should be more exposed to country risk than one which has production facilities spread over multiple countries. The problem will be accented for companies that cannot move their production facilities (mining and petroleum companies, for instance).</a:t>
            </a:r>
          </a:p>
          <a:p>
            <a:pPr eaLnBrk="1" hangingPunct="1"/>
            <a:r>
              <a:rPr lang="en-US" sz="1800" u="sng">
                <a:latin typeface="Times" charset="0"/>
              </a:rPr>
              <a:t>Use of risk management products</a:t>
            </a:r>
            <a:r>
              <a:rPr lang="en-US" sz="1800">
                <a:latin typeface="Times" charset="0"/>
              </a:rPr>
              <a:t>: Companies can use both options/futures markets and insurance to hedge some or a significant portion of country risk.</a:t>
            </a:r>
          </a:p>
        </p:txBody>
      </p:sp>
    </p:spTree>
    <p:extLst>
      <p:ext uri="{BB962C8B-B14F-4D97-AF65-F5344CB8AC3E}">
        <p14:creationId xmlns:p14="http://schemas.microsoft.com/office/powerpoint/2010/main" val="111619282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pPr eaLnBrk="1" hangingPunct="1">
              <a:defRPr/>
            </a:pPr>
            <a:r>
              <a:rPr lang="en-US">
                <a:latin typeface="Times" charset="0"/>
              </a:rPr>
              <a:t>Estimating Lambdas: The Revenue Approach</a:t>
            </a:r>
          </a:p>
        </p:txBody>
      </p:sp>
      <p:sp>
        <p:nvSpPr>
          <p:cNvPr id="89090" name="Rectangle 3"/>
          <p:cNvSpPr>
            <a:spLocks noGrp="1" noChangeArrowheads="1"/>
          </p:cNvSpPr>
          <p:nvPr>
            <p:ph idx="1"/>
          </p:nvPr>
        </p:nvSpPr>
        <p:spPr/>
        <p:txBody>
          <a:bodyPr/>
          <a:lstStyle/>
          <a:p>
            <a:pPr eaLnBrk="1" hangingPunct="1">
              <a:lnSpc>
                <a:spcPct val="90000"/>
              </a:lnSpc>
            </a:pPr>
            <a:r>
              <a:rPr lang="en-US" sz="1600" dirty="0">
                <a:latin typeface="Times" charset="0"/>
              </a:rPr>
              <a:t>The easiest and most accessible data is on revenues. Most companies break their revenues down by region. </a:t>
            </a:r>
          </a:p>
          <a:p>
            <a:pPr eaLnBrk="1" hangingPunct="1">
              <a:lnSpc>
                <a:spcPct val="90000"/>
              </a:lnSpc>
              <a:buFont typeface="Monotype Sorts" charset="0"/>
              <a:buNone/>
            </a:pPr>
            <a:r>
              <a:rPr lang="en-US" sz="1600" dirty="0">
                <a:latin typeface="Symbol" charset="0"/>
              </a:rPr>
              <a:t>	 = </a:t>
            </a:r>
            <a:r>
              <a:rPr lang="en-US" sz="1600" dirty="0">
                <a:latin typeface="Times" charset="0"/>
              </a:rPr>
              <a:t>% of revenues </a:t>
            </a:r>
            <a:r>
              <a:rPr lang="en-US" sz="1600" dirty="0" err="1">
                <a:latin typeface="Times" charset="0"/>
              </a:rPr>
              <a:t>domestically</a:t>
            </a:r>
            <a:r>
              <a:rPr lang="en-US" sz="1600" baseline="-25000" dirty="0" err="1">
                <a:latin typeface="Times" charset="0"/>
              </a:rPr>
              <a:t>firm</a:t>
            </a:r>
            <a:r>
              <a:rPr lang="en-US" sz="1600" dirty="0">
                <a:latin typeface="Times" charset="0"/>
              </a:rPr>
              <a:t>/ % of revenues </a:t>
            </a:r>
            <a:r>
              <a:rPr lang="en-US" sz="1600" dirty="0" err="1">
                <a:latin typeface="Times" charset="0"/>
              </a:rPr>
              <a:t>domestically</a:t>
            </a:r>
            <a:r>
              <a:rPr lang="en-US" sz="1600" baseline="-25000" dirty="0" err="1">
                <a:latin typeface="Times" charset="0"/>
              </a:rPr>
              <a:t>avg</a:t>
            </a:r>
            <a:r>
              <a:rPr lang="en-US" sz="1600" baseline="-25000" dirty="0">
                <a:latin typeface="Times" charset="0"/>
              </a:rPr>
              <a:t> firm</a:t>
            </a:r>
          </a:p>
          <a:p>
            <a:pPr eaLnBrk="1" hangingPunct="1">
              <a:lnSpc>
                <a:spcPct val="90000"/>
              </a:lnSpc>
            </a:pPr>
            <a:r>
              <a:rPr lang="en-US" sz="1600" dirty="0">
                <a:latin typeface="Times" charset="0"/>
              </a:rPr>
              <a:t>Consider, for instance, Embraer and </a:t>
            </a:r>
            <a:r>
              <a:rPr lang="en-US" sz="1600" dirty="0" err="1">
                <a:latin typeface="Times" charset="0"/>
              </a:rPr>
              <a:t>Embratel</a:t>
            </a:r>
            <a:r>
              <a:rPr lang="en-US" sz="1600" dirty="0">
                <a:latin typeface="Times" charset="0"/>
              </a:rPr>
              <a:t>, both of which are incorporated and traded in Brazil. Embraer gets 3% of its revenues from Brazil whereas </a:t>
            </a:r>
            <a:r>
              <a:rPr lang="en-US" sz="1600" dirty="0" err="1">
                <a:latin typeface="Times" charset="0"/>
              </a:rPr>
              <a:t>Embratel</a:t>
            </a:r>
            <a:r>
              <a:rPr lang="en-US" sz="1600" dirty="0">
                <a:latin typeface="Times" charset="0"/>
              </a:rPr>
              <a:t> gets almost all of its revenues in Brazil. The average Brazilian company gets about 77% of its revenues in Brazil:</a:t>
            </a:r>
          </a:p>
          <a:p>
            <a:pPr lvl="1" eaLnBrk="1" hangingPunct="1">
              <a:lnSpc>
                <a:spcPct val="90000"/>
              </a:lnSpc>
            </a:pPr>
            <a:r>
              <a:rPr lang="en-US" sz="1400" dirty="0" err="1">
                <a:latin typeface="Times" charset="0"/>
                <a:ea typeface="ＭＳ Ｐゴシック" charset="0"/>
              </a:rPr>
              <a:t>Lambda</a:t>
            </a:r>
            <a:r>
              <a:rPr lang="en-US" sz="1400" baseline="-25000" dirty="0" err="1">
                <a:latin typeface="Times" charset="0"/>
                <a:ea typeface="ＭＳ Ｐゴシック" charset="0"/>
              </a:rPr>
              <a:t>Embraer</a:t>
            </a:r>
            <a:r>
              <a:rPr lang="en-US" sz="1400" dirty="0">
                <a:latin typeface="Times" charset="0"/>
                <a:ea typeface="ＭＳ Ｐゴシック" charset="0"/>
              </a:rPr>
              <a:t> = 3%/ 77% = .04</a:t>
            </a:r>
          </a:p>
          <a:p>
            <a:pPr lvl="1" eaLnBrk="1" hangingPunct="1">
              <a:lnSpc>
                <a:spcPct val="90000"/>
              </a:lnSpc>
            </a:pPr>
            <a:r>
              <a:rPr lang="en-US" sz="1400" dirty="0" err="1">
                <a:latin typeface="Times" charset="0"/>
                <a:ea typeface="ＭＳ Ｐゴシック" charset="0"/>
              </a:rPr>
              <a:t>Lambda</a:t>
            </a:r>
            <a:r>
              <a:rPr lang="en-US" sz="1400" baseline="-25000" dirty="0" err="1">
                <a:latin typeface="Times" charset="0"/>
                <a:ea typeface="ＭＳ Ｐゴシック" charset="0"/>
              </a:rPr>
              <a:t>Embratel</a:t>
            </a:r>
            <a:r>
              <a:rPr lang="en-US" sz="1400" baseline="-25000" dirty="0">
                <a:latin typeface="Times" charset="0"/>
                <a:ea typeface="ＭＳ Ｐゴシック" charset="0"/>
              </a:rPr>
              <a:t> </a:t>
            </a:r>
            <a:r>
              <a:rPr lang="en-US" sz="1400" dirty="0">
                <a:latin typeface="Times" charset="0"/>
                <a:ea typeface="ＭＳ Ｐゴシック" charset="0"/>
              </a:rPr>
              <a:t>= 100%/77% = 1.30</a:t>
            </a:r>
            <a:endParaRPr lang="en-US" sz="1400" baseline="-25000" dirty="0">
              <a:latin typeface="Times" charset="0"/>
              <a:ea typeface="ＭＳ Ｐゴシック" charset="0"/>
            </a:endParaRPr>
          </a:p>
          <a:p>
            <a:pPr eaLnBrk="1" hangingPunct="1">
              <a:lnSpc>
                <a:spcPct val="90000"/>
              </a:lnSpc>
            </a:pPr>
            <a:r>
              <a:rPr lang="en-US" sz="1600" dirty="0">
                <a:latin typeface="Times" charset="0"/>
              </a:rPr>
              <a:t>There are two implications</a:t>
            </a:r>
          </a:p>
          <a:p>
            <a:pPr lvl="1" eaLnBrk="1" hangingPunct="1">
              <a:lnSpc>
                <a:spcPct val="90000"/>
              </a:lnSpc>
            </a:pPr>
            <a:r>
              <a:rPr lang="en-US" sz="1400" dirty="0">
                <a:latin typeface="Times" charset="0"/>
                <a:ea typeface="ＭＳ Ｐゴシック" charset="0"/>
              </a:rPr>
              <a:t>A company</a:t>
            </a:r>
            <a:r>
              <a:rPr lang="ja-JP" altLang="en-US" sz="1400" dirty="0">
                <a:latin typeface="Times" charset="0"/>
                <a:ea typeface="ＭＳ Ｐゴシック" charset="0"/>
              </a:rPr>
              <a:t>’</a:t>
            </a:r>
            <a:r>
              <a:rPr lang="en-US" altLang="ja-JP" sz="1400" dirty="0">
                <a:latin typeface="Times" charset="0"/>
                <a:ea typeface="ＭＳ Ｐゴシック" charset="0"/>
              </a:rPr>
              <a:t>s risk exposure is determined by where it does business and not by where it is located</a:t>
            </a:r>
          </a:p>
          <a:p>
            <a:pPr lvl="1" eaLnBrk="1" hangingPunct="1">
              <a:lnSpc>
                <a:spcPct val="90000"/>
              </a:lnSpc>
            </a:pPr>
            <a:r>
              <a:rPr lang="en-US" sz="1400" dirty="0">
                <a:latin typeface="Times" charset="0"/>
                <a:ea typeface="ＭＳ Ｐゴシック" charset="0"/>
              </a:rPr>
              <a:t>Firms might be able to actively manage their country risk </a:t>
            </a:r>
            <a:r>
              <a:rPr lang="en-US" sz="1400" dirty="0" smtClean="0">
                <a:latin typeface="Times" charset="0"/>
                <a:ea typeface="ＭＳ Ｐゴシック" charset="0"/>
              </a:rPr>
              <a:t>exposure</a:t>
            </a:r>
            <a:endParaRPr lang="en-US" sz="1400" baseline="-25000" dirty="0">
              <a:latin typeface="Times" charset="0"/>
              <a:ea typeface="ＭＳ Ｐゴシック" charset="0"/>
            </a:endParaRPr>
          </a:p>
        </p:txBody>
      </p:sp>
    </p:spTree>
    <p:extLst>
      <p:ext uri="{BB962C8B-B14F-4D97-AF65-F5344CB8AC3E}">
        <p14:creationId xmlns:p14="http://schemas.microsoft.com/office/powerpoint/2010/main" val="409431754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cfpacket1Print">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HGV slides.thmx</Template>
  <TotalTime>25</TotalTime>
  <Words>1806</Words>
  <Application>Microsoft Macintosh PowerPoint</Application>
  <PresentationFormat>Letter Paper (8.5x11 in)</PresentationFormat>
  <Paragraphs>81</Paragraphs>
  <Slides>11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HGV slides</vt:lpstr>
      <vt:lpstr>Worksheet</vt:lpstr>
      <vt:lpstr>Session 4: Equity Risk Premium</vt:lpstr>
      <vt:lpstr>Equity Risk Premiums The ubiquitous historical risk premium</vt:lpstr>
      <vt:lpstr>The perils of trusting the past…….</vt:lpstr>
      <vt:lpstr>Equity Risk Premium: Watch what I pay, not what I say! A January 2011 update </vt:lpstr>
      <vt:lpstr>Implied Premiums in the US: 1960-2010</vt:lpstr>
      <vt:lpstr>Why implied premiums matter?</vt:lpstr>
      <vt:lpstr>Estimating a risk premium for an emerging market Approach 1: Build off a mature market premium</vt:lpstr>
      <vt:lpstr>Approach 2: Estimate an implied equity risk premium for Brazil</vt:lpstr>
      <vt:lpstr>From Country Risk Premiums to Corporate Equity Risk premiums</vt:lpstr>
      <vt:lpstr>Estimating Company Exposure to Country Risk: Determinants</vt:lpstr>
      <vt:lpstr>Estimating Lambdas: The Revenue Approach</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free Rates, Risk Premiums and Betas</dc:title>
  <dc:creator>Aswath Damodaran</dc:creator>
  <cp:lastModifiedBy>Aswath Damodaran</cp:lastModifiedBy>
  <cp:revision>7</cp:revision>
  <dcterms:created xsi:type="dcterms:W3CDTF">2011-11-03T12:08:38Z</dcterms:created>
  <dcterms:modified xsi:type="dcterms:W3CDTF">2011-11-04T12:40:41Z</dcterms:modified>
</cp:coreProperties>
</file>