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1"/>
  </p:notesMasterIdLst>
  <p:sldIdLst>
    <p:sldId id="257" r:id="rId2"/>
    <p:sldId id="301" r:id="rId3"/>
    <p:sldId id="302" r:id="rId4"/>
    <p:sldId id="321" r:id="rId5"/>
    <p:sldId id="303" r:id="rId6"/>
    <p:sldId id="306" r:id="rId7"/>
    <p:sldId id="317" r:id="rId8"/>
    <p:sldId id="311" r:id="rId9"/>
    <p:sldId id="318" r:id="rId10"/>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9" d="100"/>
          <a:sy n="139" d="100"/>
        </p:scale>
        <p:origin x="-376"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2/9/12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ln/>
        </p:spPr>
      </p:sp>
      <p:sp>
        <p:nvSpPr>
          <p:cNvPr id="1290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standard approach for estimating betas- regressions - leads to flawed and backward looking estimates of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Rot="1" noChangeAspect="1" noChangeArrowheads="1" noTextEdit="1"/>
          </p:cNvSpPr>
          <p:nvPr>
            <p:ph type="sldImg"/>
          </p:nvPr>
        </p:nvSpPr>
        <p:spPr>
          <a:xfrm>
            <a:off x="1150938" y="692150"/>
            <a:ext cx="4556125" cy="3416300"/>
          </a:xfrm>
          <a:ln/>
        </p:spPr>
      </p:sp>
      <p:sp>
        <p:nvSpPr>
          <p:cNvPr id="1310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the standard error problem. Amazon has a beta estimate of 2.23, but the standard error of 0.50 results in a considerable range around this estimate.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noTextEdit="1"/>
          </p:cNvSpPr>
          <p:nvPr>
            <p:ph type="sldImg"/>
          </p:nvPr>
        </p:nvSpPr>
        <p:spPr>
          <a:xfrm>
            <a:off x="1150938" y="692150"/>
            <a:ext cx="4556125" cy="3416300"/>
          </a:xfrm>
          <a:ln/>
        </p:spPr>
      </p:sp>
      <p:sp>
        <p:nvSpPr>
          <p:cNvPr id="133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beta looks much better (in terms of standard error) but it is misleading. Nokia dominates the Helisinki index (it was 70% of the index at the time of this regression). </a:t>
            </a:r>
          </a:p>
          <a:p>
            <a:r>
              <a:rPr lang="en-US">
                <a:latin typeface="Times" charset="0"/>
                <a:ea typeface="ＭＳ Ｐゴシック" charset="0"/>
                <a:cs typeface="ＭＳ Ｐゴシック" charset="0"/>
              </a:rPr>
              <a:t>The reason it is misleading is because Nokia</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largest single investor was Barclays, which manages one of the worlds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largest global index funds. Barclays would not view the beta of this regression as a good measure of risk. (They would probably prefer a beta estimate against a global equity index like the Morgan Stanley Capital Index).</a:t>
            </a:r>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1150938" y="692150"/>
            <a:ext cx="4556125" cy="3416300"/>
          </a:xfrm>
          <a:ln/>
        </p:spPr>
      </p:sp>
      <p:sp>
        <p:nvSpPr>
          <p:cNvPr id="1392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the three fundamentals that drive betas. </a:t>
            </a:r>
          </a:p>
          <a:p>
            <a:pPr>
              <a:buFontTx/>
              <a:buChar char="•"/>
            </a:pPr>
            <a:r>
              <a:rPr lang="en-US">
                <a:latin typeface="Times" charset="0"/>
                <a:ea typeface="ＭＳ Ｐゴシック" charset="0"/>
                <a:cs typeface="ＭＳ Ｐゴシック" charset="0"/>
              </a:rPr>
              <a:t>Firms that produce luxury goods (such as Gucci and Tiffanys) should have higher betas than firms that cater to more basic needs (Walmart). These firms tend to have revenues that are much more sensitive to changes in economic conditions.</a:t>
            </a:r>
          </a:p>
          <a:p>
            <a:pPr>
              <a:buFontTx/>
              <a:buChar char="•"/>
            </a:pPr>
            <a:r>
              <a:rPr lang="en-US">
                <a:latin typeface="Times" charset="0"/>
                <a:ea typeface="ＭＳ Ｐゴシック" charset="0"/>
                <a:cs typeface="ＭＳ Ｐゴシック" charset="0"/>
              </a:rPr>
              <a:t>Firms in businesses with high fixed cost structures (like airlines) should have higher betas than firms with more flexible cost structures.</a:t>
            </a:r>
          </a:p>
          <a:p>
            <a:pPr>
              <a:buFontTx/>
              <a:buChar char="•"/>
            </a:pPr>
            <a:r>
              <a:rPr lang="en-US">
                <a:latin typeface="Times" charset="0"/>
                <a:ea typeface="ＭＳ Ｐゴシック" charset="0"/>
                <a:cs typeface="ＭＳ Ｐゴシック" charset="0"/>
              </a:rPr>
              <a:t>Firms that borrow more money will have higher equity betas than otherwise similar firms that do not borrow money.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Three measurement issues come up:</a:t>
            </a:r>
          </a:p>
          <a:p>
            <a:pPr marL="228600" indent="-228600">
              <a:buFontTx/>
              <a:buAutoNum type="arabicPeriod"/>
            </a:pPr>
            <a:r>
              <a:rPr lang="en-US">
                <a:latin typeface="Times" charset="0"/>
                <a:ea typeface="ＭＳ Ｐゴシック" charset="0"/>
                <a:cs typeface="ＭＳ Ｐゴシック" charset="0"/>
              </a:rPr>
              <a:t>How broadly or narrowly do we define comparable firms?</a:t>
            </a:r>
          </a:p>
          <a:p>
            <a:pPr marL="685800" lvl="1" indent="-228600">
              <a:buFontTx/>
              <a:buAutoNum type="arabicPeriod"/>
            </a:pPr>
            <a:r>
              <a:rPr lang="en-US">
                <a:latin typeface="Times" charset="0"/>
                <a:ea typeface="ＭＳ Ｐゴシック" charset="0"/>
              </a:rPr>
              <a:t>We would argue for a broader rather than a narrow definition, because the savings in standard error increase with the number of firms.</a:t>
            </a:r>
          </a:p>
          <a:p>
            <a:pPr marL="228600" indent="-228600">
              <a:buFontTx/>
              <a:buAutoNum type="arabicPeriod"/>
            </a:pPr>
            <a:r>
              <a:rPr lang="en-US">
                <a:latin typeface="Times" charset="0"/>
                <a:ea typeface="ＭＳ Ｐゴシック" charset="0"/>
                <a:cs typeface="ＭＳ Ｐゴシック" charset="0"/>
              </a:rPr>
              <a:t>How do we deal with differences in operating leverage and business mix that may persist across these firms?</a:t>
            </a:r>
          </a:p>
          <a:p>
            <a:pPr marL="685800" lvl="1" indent="-228600">
              <a:buFontTx/>
              <a:buChar char="•"/>
            </a:pPr>
            <a:r>
              <a:rPr lang="en-US">
                <a:latin typeface="Times" charset="0"/>
                <a:ea typeface="ＭＳ Ｐゴシック" charset="0"/>
              </a:rPr>
              <a:t>Assume that there are no differences in operating leverage and business mix or that the differences average out.</a:t>
            </a:r>
          </a:p>
          <a:p>
            <a:pPr marL="685800" lvl="1" indent="-228600">
              <a:buFontTx/>
              <a:buChar char="•"/>
            </a:pPr>
            <a:r>
              <a:rPr lang="en-US">
                <a:latin typeface="Times" charset="0"/>
                <a:ea typeface="ＭＳ Ｐゴシック" charset="0"/>
              </a:rPr>
              <a:t>Adjust for the differences quantitatively. For instance, you could decompose the unlevered beta further into a business beta and the operating leverage effect:</a:t>
            </a:r>
          </a:p>
          <a:p>
            <a:pPr marL="685800" lvl="1" indent="-228600">
              <a:buFontTx/>
              <a:buChar char="•"/>
            </a:pPr>
            <a:r>
              <a:rPr lang="en-US">
                <a:latin typeface="Times" charset="0"/>
                <a:ea typeface="ＭＳ Ｐゴシック" charset="0"/>
              </a:rPr>
              <a:t>Unlevered beta = Business beta (1 + (Fixed Cost/Variable costs))</a:t>
            </a:r>
          </a:p>
          <a:p>
            <a:pPr marL="228600" indent="-228600">
              <a:buFontTx/>
              <a:buAutoNum type="arabicPeriod"/>
            </a:pPr>
            <a:r>
              <a:rPr lang="en-US">
                <a:latin typeface="Times" charset="0"/>
                <a:ea typeface="ＭＳ Ｐゴシック" charset="0"/>
                <a:cs typeface="ＭＳ Ｐゴシック" charset="0"/>
              </a:rPr>
              <a:t>How do we compute an average - simple or weighted?</a:t>
            </a:r>
          </a:p>
          <a:p>
            <a:pPr marL="228600" indent="-228600">
              <a:buFontTx/>
              <a:buChar char="•"/>
            </a:pPr>
            <a:r>
              <a:rPr lang="en-US">
                <a:latin typeface="Times" charset="0"/>
                <a:ea typeface="ＭＳ Ｐゴシック" charset="0"/>
                <a:cs typeface="ＭＳ Ｐゴシック" charset="0"/>
              </a:rPr>
              <a:t>I prefer simple averages. Otherwise, your betas reflect those of the largest and most stable firms in the business.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1150938" y="692150"/>
            <a:ext cx="4556125" cy="3416300"/>
          </a:xfrm>
          <a:ln/>
        </p:spPr>
      </p:sp>
      <p:sp>
        <p:nvSpPr>
          <p:cNvPr id="149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we still use regression betas to compute bottom-up betas, the law of large numbers works in your favor. The average of a large number of imprecise betas is more precise than any one regression beta. The reason we unlever and relever is because different firms may have different debt ratios.</a:t>
            </a:r>
          </a:p>
          <a:p>
            <a:r>
              <a:rPr lang="en-US">
                <a:latin typeface="Times" charset="0"/>
                <a:ea typeface="ＭＳ Ｐゴシック" charset="0"/>
                <a:cs typeface="ＭＳ Ｐゴシック" charset="0"/>
              </a:rPr>
              <a:t>Even if a company is in a single business and has not changed its business over time, the bottom up beta should dominate a regression beta. If a company has changed its business mix, the argument for bottom up betas becomes irrefutable.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ln/>
        </p:spPr>
      </p:sp>
      <p:sp>
        <p:nvSpPr>
          <p:cNvPr id="153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unlevered beta is the beta for aerospace companies globally. The debt to equity ratio is Embraer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market debt to equity ratio and the tax rate used is the marginal tax rate in Brazil.</a:t>
            </a:r>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a:xfrm>
            <a:off x="685800" y="2286000"/>
            <a:ext cx="7772400" cy="1143000"/>
          </a:xfrm>
        </p:spPr>
        <p:txBody>
          <a:bodyPr/>
          <a:lstStyle/>
          <a:p>
            <a:pPr eaLnBrk="1" hangingPunct="1">
              <a:defRPr/>
            </a:pPr>
            <a:r>
              <a:rPr lang="en-US" sz="3600" dirty="0" smtClean="0">
                <a:latin typeface="Times" charset="0"/>
              </a:rPr>
              <a:t>Session 5: Betas</a:t>
            </a:r>
            <a:endParaRPr lang="en-US" sz="3600" dirty="0">
              <a:latin typeface="Times" charset="0"/>
            </a:endParaRPr>
          </a:p>
        </p:txBody>
      </p:sp>
      <p:sp>
        <p:nvSpPr>
          <p:cNvPr id="39938" name="Rectangle 3"/>
          <p:cNvSpPr>
            <a:spLocks noGrp="1" noChangeArrowheads="1"/>
          </p:cNvSpPr>
          <p:nvPr>
            <p:ph type="subTitle" idx="1"/>
          </p:nvPr>
        </p:nvSpPr>
        <p:spPr>
          <a:noFill/>
        </p:spPr>
        <p:txBody>
          <a:bodyPr/>
          <a:lstStyle/>
          <a:p>
            <a:pPr marL="342900" indent="-342900" eaLnBrk="1" hangingPunct="1"/>
            <a:r>
              <a:rPr lang="en-US" sz="1800" dirty="0" smtClean="0">
                <a:latin typeface="Times" charset="0"/>
              </a:rPr>
              <a:t>Aswath Damodaran</a:t>
            </a:r>
            <a:endParaRPr lang="en-US" sz="1800" dirty="0">
              <a:latin typeface="Times" charset="0"/>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p:txBody>
          <a:bodyPr/>
          <a:lstStyle/>
          <a:p>
            <a:pPr eaLnBrk="1" hangingPunct="1">
              <a:defRPr/>
            </a:pPr>
            <a:r>
              <a:rPr lang="en-US">
                <a:latin typeface="Times" charset="0"/>
              </a:rPr>
              <a:t>Estimating Beta</a:t>
            </a:r>
          </a:p>
        </p:txBody>
      </p:sp>
      <p:sp>
        <p:nvSpPr>
          <p:cNvPr id="128002" name="Rectangle 3"/>
          <p:cNvSpPr>
            <a:spLocks noGrp="1" noChangeArrowheads="1"/>
          </p:cNvSpPr>
          <p:nvPr>
            <p:ph idx="1"/>
          </p:nvPr>
        </p:nvSpPr>
        <p:spPr/>
        <p:txBody>
          <a:bodyPr/>
          <a:lstStyle/>
          <a:p>
            <a:pPr eaLnBrk="1" hangingPunct="1"/>
            <a:r>
              <a:rPr lang="en-US" sz="1800">
                <a:latin typeface="Times" charset="0"/>
              </a:rPr>
              <a:t>The standard procedure for estimating betas is to regress stock returns (R</a:t>
            </a:r>
            <a:r>
              <a:rPr lang="en-US" sz="1800" baseline="-17000">
                <a:latin typeface="Times" charset="0"/>
              </a:rPr>
              <a:t>j</a:t>
            </a:r>
            <a:r>
              <a:rPr lang="en-US" sz="1800">
                <a:latin typeface="Times" charset="0"/>
              </a:rPr>
              <a:t>) against market returns (R</a:t>
            </a:r>
            <a:r>
              <a:rPr lang="en-US" sz="1800" baseline="-17000">
                <a:latin typeface="Times" charset="0"/>
              </a:rPr>
              <a:t>m</a:t>
            </a:r>
            <a:r>
              <a:rPr lang="en-US" sz="1800">
                <a:latin typeface="Times" charset="0"/>
              </a:rPr>
              <a:t>) -</a:t>
            </a:r>
          </a:p>
          <a:p>
            <a:pPr algn="ctr" eaLnBrk="1" hangingPunct="1">
              <a:buFont typeface="Monotype Sorts" charset="0"/>
              <a:buNone/>
            </a:pPr>
            <a:r>
              <a:rPr lang="en-US" sz="1800">
                <a:latin typeface="Times" charset="0"/>
              </a:rPr>
              <a:t>R</a:t>
            </a:r>
            <a:r>
              <a:rPr lang="en-US" sz="1800" baseline="-17000">
                <a:latin typeface="Times" charset="0"/>
              </a:rPr>
              <a:t>j</a:t>
            </a:r>
            <a:r>
              <a:rPr lang="en-US" sz="1800">
                <a:latin typeface="Times" charset="0"/>
              </a:rPr>
              <a:t> = a + b R</a:t>
            </a:r>
            <a:r>
              <a:rPr lang="en-US" sz="1800" baseline="-17000">
                <a:latin typeface="Times" charset="0"/>
              </a:rPr>
              <a:t>m</a:t>
            </a:r>
            <a:endParaRPr lang="en-US" sz="1800">
              <a:latin typeface="Times" charset="0"/>
            </a:endParaRPr>
          </a:p>
          <a:p>
            <a:pPr lvl="1" eaLnBrk="1" hangingPunct="1"/>
            <a:r>
              <a:rPr lang="en-US">
                <a:latin typeface="Times" charset="0"/>
                <a:ea typeface="ＭＳ Ｐゴシック" charset="0"/>
              </a:rPr>
              <a:t>where  a is the intercept and b is the slope of the regression. </a:t>
            </a:r>
          </a:p>
          <a:p>
            <a:pPr eaLnBrk="1" hangingPunct="1"/>
            <a:r>
              <a:rPr lang="en-US" sz="1800">
                <a:latin typeface="Times" charset="0"/>
              </a:rPr>
              <a:t>The slope of the regression corresponds to the beta of the stock, and measures the riskiness of the stock. </a:t>
            </a:r>
          </a:p>
          <a:p>
            <a:pPr eaLnBrk="1" hangingPunct="1"/>
            <a:r>
              <a:rPr lang="en-US" sz="1800">
                <a:latin typeface="Times" charset="0"/>
              </a:rPr>
              <a:t>This beta has three problems:</a:t>
            </a:r>
          </a:p>
          <a:p>
            <a:pPr lvl="1" eaLnBrk="1" hangingPunct="1"/>
            <a:r>
              <a:rPr lang="en-US">
                <a:latin typeface="Times" charset="0"/>
                <a:ea typeface="ＭＳ Ｐゴシック" charset="0"/>
              </a:rPr>
              <a:t>It has high standard error</a:t>
            </a:r>
          </a:p>
          <a:p>
            <a:pPr lvl="1" eaLnBrk="1" hangingPunct="1"/>
            <a:r>
              <a:rPr lang="en-US">
                <a:latin typeface="Times" charset="0"/>
                <a:ea typeface="ＭＳ Ｐゴシック" charset="0"/>
              </a:rPr>
              <a:t>It reflects the firm</a:t>
            </a:r>
            <a:r>
              <a:rPr lang="ja-JP" altLang="en-US">
                <a:latin typeface="Times" charset="0"/>
                <a:ea typeface="ＭＳ Ｐゴシック" charset="0"/>
              </a:rPr>
              <a:t>’</a:t>
            </a:r>
            <a:r>
              <a:rPr lang="en-US" altLang="ja-JP">
                <a:latin typeface="Times" charset="0"/>
                <a:ea typeface="ＭＳ Ｐゴシック" charset="0"/>
              </a:rPr>
              <a:t>s business mix over the period of the regression, not the current mix</a:t>
            </a:r>
          </a:p>
          <a:p>
            <a:pPr lvl="1" eaLnBrk="1" hangingPunct="1"/>
            <a:r>
              <a:rPr lang="en-US">
                <a:latin typeface="Times" charset="0"/>
                <a:ea typeface="ＭＳ Ｐゴシック" charset="0"/>
              </a:rPr>
              <a:t>It reflects the firm</a:t>
            </a:r>
            <a:r>
              <a:rPr lang="ja-JP" altLang="en-US">
                <a:latin typeface="Times" charset="0"/>
                <a:ea typeface="ＭＳ Ｐゴシック" charset="0"/>
              </a:rPr>
              <a:t>’</a:t>
            </a:r>
            <a:r>
              <a:rPr lang="en-US" altLang="ja-JP">
                <a:latin typeface="Times" charset="0"/>
                <a:ea typeface="ＭＳ Ｐゴシック" charset="0"/>
              </a:rPr>
              <a:t>s average financial leverage over the period rather than the current leverage.</a:t>
            </a:r>
            <a:endParaRPr lang="en-US">
              <a:latin typeface="Times" charset="0"/>
              <a:ea typeface="ＭＳ Ｐゴシック" charset="0"/>
            </a:endParaRPr>
          </a:p>
        </p:txBody>
      </p:sp>
    </p:spTree>
    <p:extLst>
      <p:ext uri="{BB962C8B-B14F-4D97-AF65-F5344CB8AC3E}">
        <p14:creationId xmlns:p14="http://schemas.microsoft.com/office/powerpoint/2010/main" val="2841405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p:txBody>
          <a:bodyPr/>
          <a:lstStyle/>
          <a:p>
            <a:pPr eaLnBrk="1" hangingPunct="1">
              <a:defRPr/>
            </a:pPr>
            <a:r>
              <a:rPr lang="en-US" dirty="0">
                <a:latin typeface="Times" charset="0"/>
              </a:rPr>
              <a:t>Beta Estimation: </a:t>
            </a:r>
            <a:r>
              <a:rPr lang="en-US" dirty="0" smtClean="0">
                <a:latin typeface="Times" charset="0"/>
              </a:rPr>
              <a:t>Is this Embraer’s beta?</a:t>
            </a:r>
            <a:endParaRPr lang="en-US" dirty="0">
              <a:latin typeface="Times" charset="0"/>
            </a:endParaRPr>
          </a:p>
        </p:txBody>
      </p:sp>
      <p:pic>
        <p:nvPicPr>
          <p:cNvPr id="3" name="Content Placeholder 2"/>
          <p:cNvPicPr>
            <a:picLocks noGrp="1" noChangeAspect="1"/>
          </p:cNvPicPr>
          <p:nvPr>
            <p:ph idx="1"/>
          </p:nvPr>
        </p:nvPicPr>
        <p:blipFill>
          <a:blip r:embed="rId3"/>
          <a:srcRect l="-14031" r="-14031"/>
          <a:stretch>
            <a:fillRect/>
          </a:stretch>
        </p:blipFill>
        <p:spPr/>
      </p:pic>
    </p:spTree>
    <p:extLst>
      <p:ext uri="{BB962C8B-B14F-4D97-AF65-F5344CB8AC3E}">
        <p14:creationId xmlns:p14="http://schemas.microsoft.com/office/powerpoint/2010/main" val="359527653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 is this it?</a:t>
            </a:r>
            <a:endParaRPr lang="en-US" dirty="0"/>
          </a:p>
        </p:txBody>
      </p:sp>
      <p:pic>
        <p:nvPicPr>
          <p:cNvPr id="4" name="Content Placeholder 3"/>
          <p:cNvPicPr>
            <a:picLocks noGrp="1" noChangeAspect="1"/>
          </p:cNvPicPr>
          <p:nvPr>
            <p:ph idx="1"/>
          </p:nvPr>
        </p:nvPicPr>
        <p:blipFill>
          <a:blip r:embed="rId2"/>
          <a:srcRect l="-15328" r="-15328"/>
          <a:stretch>
            <a:fillRect/>
          </a:stretch>
        </p:blipFill>
        <p:spPr/>
      </p:pic>
    </p:spTree>
    <p:extLst>
      <p:ext uri="{BB962C8B-B14F-4D97-AF65-F5344CB8AC3E}">
        <p14:creationId xmlns:p14="http://schemas.microsoft.com/office/powerpoint/2010/main" val="193600429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lstStyle/>
          <a:p>
            <a:pPr eaLnBrk="1" hangingPunct="1">
              <a:defRPr/>
            </a:pPr>
            <a:r>
              <a:rPr lang="en-US" dirty="0" smtClean="0">
                <a:latin typeface="Times" charset="0"/>
              </a:rPr>
              <a:t>And watch out if your regression looks too good…</a:t>
            </a:r>
            <a:endParaRPr lang="en-US" dirty="0">
              <a:latin typeface="Times" charset="0"/>
            </a:endParaRPr>
          </a:p>
        </p:txBody>
      </p:sp>
      <p:pic>
        <p:nvPicPr>
          <p:cNvPr id="132098"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0023" r="-20023"/>
          <a:stretch>
            <a:fillRect/>
          </a:stretch>
        </p:blipFill>
        <p:spPr>
          <a:noFill/>
        </p:spPr>
      </p:pic>
    </p:spTree>
    <p:extLst>
      <p:ext uri="{BB962C8B-B14F-4D97-AF65-F5344CB8AC3E}">
        <p14:creationId xmlns:p14="http://schemas.microsoft.com/office/powerpoint/2010/main" val="187857883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p:txBody>
          <a:bodyPr/>
          <a:lstStyle/>
          <a:p>
            <a:pPr eaLnBrk="1" hangingPunct="1">
              <a:defRPr/>
            </a:pPr>
            <a:r>
              <a:rPr lang="en-US">
                <a:latin typeface="Times" charset="0"/>
              </a:rPr>
              <a:t>Determinants of Betas</a:t>
            </a:r>
          </a:p>
        </p:txBody>
      </p:sp>
      <p:pic>
        <p:nvPicPr>
          <p:cNvPr id="138242"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6270" r="-6270"/>
          <a:stretch>
            <a:fillRect/>
          </a:stretch>
        </p:blipFill>
        <p:spPr>
          <a:solidFill>
            <a:srgbClr val="FFFFFF"/>
          </a:solidFill>
        </p:spPr>
      </p:pic>
    </p:spTree>
    <p:extLst>
      <p:ext uri="{BB962C8B-B14F-4D97-AF65-F5344CB8AC3E}">
        <p14:creationId xmlns:p14="http://schemas.microsoft.com/office/powerpoint/2010/main" val="8354591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Bottom-up Betas</a:t>
            </a:r>
          </a:p>
        </p:txBody>
      </p:sp>
      <p:pic>
        <p:nvPicPr>
          <p:cNvPr id="81922"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860" r="-1860"/>
          <a:stretch>
            <a:fillRect/>
          </a:stretch>
        </p:blipFill>
        <p:spPr>
          <a:solidFill>
            <a:srgbClr val="FFFFFF"/>
          </a:solidFill>
        </p:spPr>
      </p:pic>
    </p:spTree>
    <p:extLst>
      <p:ext uri="{BB962C8B-B14F-4D97-AF65-F5344CB8AC3E}">
        <p14:creationId xmlns:p14="http://schemas.microsoft.com/office/powerpoint/2010/main" val="435500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p:txBody>
          <a:bodyPr/>
          <a:lstStyle/>
          <a:p>
            <a:pPr eaLnBrk="1" hangingPunct="1">
              <a:defRPr/>
            </a:pPr>
            <a:r>
              <a:rPr lang="en-US">
                <a:latin typeface="Times" charset="0"/>
              </a:rPr>
              <a:t>Why bottom-up betas?</a:t>
            </a:r>
          </a:p>
        </p:txBody>
      </p:sp>
      <p:sp>
        <p:nvSpPr>
          <p:cNvPr id="148482" name="Rectangle 3"/>
          <p:cNvSpPr>
            <a:spLocks noGrp="1" noChangeArrowheads="1"/>
          </p:cNvSpPr>
          <p:nvPr>
            <p:ph idx="1"/>
          </p:nvPr>
        </p:nvSpPr>
        <p:spPr/>
        <p:txBody>
          <a:bodyPr/>
          <a:lstStyle/>
          <a:p>
            <a:pPr eaLnBrk="1" hangingPunct="1"/>
            <a:r>
              <a:rPr lang="en-US" sz="1800">
                <a:latin typeface="Times" charset="0"/>
              </a:rPr>
              <a:t>The standard error in a bottom-up beta will be significantly lower than the standard error in a single regression beta. Roughly speaking, the standard error of a bottom-up beta estimate can be written as follows:</a:t>
            </a:r>
          </a:p>
          <a:p>
            <a:pPr eaLnBrk="1" hangingPunct="1">
              <a:buFont typeface="Monotype Sorts" charset="0"/>
              <a:buNone/>
            </a:pPr>
            <a:r>
              <a:rPr lang="en-US" sz="1800">
                <a:latin typeface="Times" charset="0"/>
              </a:rPr>
              <a:t>Std error of bottom-up beta = </a:t>
            </a:r>
          </a:p>
          <a:p>
            <a:pPr eaLnBrk="1" hangingPunct="1">
              <a:buFont typeface="Monotype Sorts" charset="0"/>
              <a:buNone/>
            </a:pPr>
            <a:endParaRPr lang="en-US" sz="1800">
              <a:latin typeface="Times" charset="0"/>
            </a:endParaRPr>
          </a:p>
          <a:p>
            <a:pPr eaLnBrk="1" hangingPunct="1"/>
            <a:r>
              <a:rPr lang="en-US" sz="1800">
                <a:latin typeface="Times" charset="0"/>
              </a:rPr>
              <a:t>The bottom-up beta can be adjusted to reflect changes in the firm</a:t>
            </a:r>
            <a:r>
              <a:rPr lang="ja-JP" altLang="en-US" sz="1800">
                <a:latin typeface="Times" charset="0"/>
              </a:rPr>
              <a:t>’</a:t>
            </a:r>
            <a:r>
              <a:rPr lang="en-US" altLang="ja-JP" sz="1800">
                <a:latin typeface="Times" charset="0"/>
              </a:rPr>
              <a:t>s business mix and financial leverage. Regression betas reflect the past.</a:t>
            </a:r>
          </a:p>
          <a:p>
            <a:pPr eaLnBrk="1" hangingPunct="1"/>
            <a:r>
              <a:rPr lang="en-US" sz="1800">
                <a:latin typeface="Times" charset="0"/>
              </a:rPr>
              <a:t>You can estimate bottom-up betas even when you do not have historical stock prices. This is the case with initial public offerings, private businesses or divisions of companies.</a:t>
            </a:r>
          </a:p>
        </p:txBody>
      </p:sp>
      <p:graphicFrame>
        <p:nvGraphicFramePr>
          <p:cNvPr id="148483" name="Object 2"/>
          <p:cNvGraphicFramePr>
            <a:graphicFrameLocks noChangeAspect="1"/>
          </p:cNvGraphicFramePr>
          <p:nvPr>
            <p:extLst>
              <p:ext uri="{D42A27DB-BD31-4B8C-83A1-F6EECF244321}">
                <p14:modId xmlns:p14="http://schemas.microsoft.com/office/powerpoint/2010/main" val="4176894509"/>
              </p:ext>
            </p:extLst>
          </p:nvPr>
        </p:nvGraphicFramePr>
        <p:xfrm>
          <a:off x="3806140" y="2699463"/>
          <a:ext cx="3187700" cy="679450"/>
        </p:xfrm>
        <a:graphic>
          <a:graphicData uri="http://schemas.openxmlformats.org/presentationml/2006/ole">
            <mc:AlternateContent xmlns:mc="http://schemas.openxmlformats.org/markup-compatibility/2006">
              <mc:Choice xmlns:v="urn:schemas-microsoft-com:vml" Requires="v">
                <p:oleObj spid="_x0000_s109587" name="Equation" r:id="rId4" imgW="1968500" imgH="419100" progId="Equation.3">
                  <p:embed/>
                </p:oleObj>
              </mc:Choice>
              <mc:Fallback>
                <p:oleObj name="Equation" r:id="rId4" imgW="19685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6140" y="2699463"/>
                        <a:ext cx="3187700" cy="679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5089411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p:txBody>
          <a:bodyPr/>
          <a:lstStyle/>
          <a:p>
            <a:pPr eaLnBrk="1" hangingPunct="1">
              <a:defRPr/>
            </a:pPr>
            <a:r>
              <a:rPr lang="en-US" dirty="0" smtClean="0">
                <a:latin typeface="Times" charset="0"/>
              </a:rPr>
              <a:t>Estimating a bottom up beta for Embraer in 2004</a:t>
            </a:r>
            <a:endParaRPr lang="en-US" dirty="0">
              <a:latin typeface="Times" charset="0"/>
            </a:endParaRPr>
          </a:p>
        </p:txBody>
      </p:sp>
      <p:sp>
        <p:nvSpPr>
          <p:cNvPr id="152578" name="Rectangle 3"/>
          <p:cNvSpPr>
            <a:spLocks noGrp="1" noChangeArrowheads="1"/>
          </p:cNvSpPr>
          <p:nvPr>
            <p:ph idx="1"/>
          </p:nvPr>
        </p:nvSpPr>
        <p:spPr/>
        <p:txBody>
          <a:bodyPr/>
          <a:lstStyle/>
          <a:p>
            <a:pPr>
              <a:tabLst>
                <a:tab pos="1033463" algn="l"/>
                <a:tab pos="1658938" algn="l"/>
                <a:tab pos="1938338" algn="l"/>
                <a:tab pos="3090863" algn="l"/>
                <a:tab pos="4394200" algn="l"/>
                <a:tab pos="5367338" algn="l"/>
              </a:tabLst>
            </a:pPr>
            <a:r>
              <a:rPr lang="en-US" sz="1600" dirty="0" smtClean="0">
                <a:latin typeface="Times" charset="0"/>
              </a:rPr>
              <a:t>Embraer is in a single business, aerospace, where there are no other listed firms in Latin America and very few in emerging markets. To estimate the bottom up beta, we therefore used all publicly listed companies in the aerospace business (globally), averaged their betas and estimated an average unlevered beta for the business of 0.95</a:t>
            </a:r>
          </a:p>
          <a:p>
            <a:pPr>
              <a:tabLst>
                <a:tab pos="1033463" algn="l"/>
                <a:tab pos="1658938" algn="l"/>
                <a:tab pos="1938338" algn="l"/>
                <a:tab pos="3090863" algn="l"/>
                <a:tab pos="4394200" algn="l"/>
                <a:tab pos="5367338" algn="l"/>
              </a:tabLst>
            </a:pPr>
            <a:r>
              <a:rPr lang="en-US" sz="1600" dirty="0" smtClean="0">
                <a:latin typeface="Times" charset="0"/>
              </a:rPr>
              <a:t>We then applied Embraer’s gross debt to equity ratio of 18.95% and the Brazilian marginal tax rate of 34% to estimate a levered beta for the company.</a:t>
            </a:r>
          </a:p>
          <a:p>
            <a:pPr eaLnBrk="1" hangingPunct="1">
              <a:buFont typeface="Monotype Sorts" charset="0"/>
              <a:buNone/>
              <a:tabLst>
                <a:tab pos="1033463" algn="l"/>
                <a:tab pos="1658938" algn="l"/>
                <a:tab pos="1938338" algn="l"/>
                <a:tab pos="3090863" algn="l"/>
                <a:tab pos="4394200" algn="l"/>
                <a:tab pos="5367338" algn="l"/>
              </a:tabLst>
            </a:pPr>
            <a:r>
              <a:rPr lang="en-US" sz="1600" i="1" dirty="0" smtClean="0">
                <a:latin typeface="Times" charset="0"/>
              </a:rPr>
              <a:t>	Business</a:t>
            </a:r>
            <a:r>
              <a:rPr lang="en-US" sz="1600" i="1" dirty="0">
                <a:latin typeface="Times" charset="0"/>
              </a:rPr>
              <a:t>	Unlevered Beta	D/E Ratio	Levered beta</a:t>
            </a:r>
          </a:p>
          <a:p>
            <a:pPr eaLnBrk="1" hangingPunct="1">
              <a:buFont typeface="Monotype Sorts" charset="0"/>
              <a:buNone/>
              <a:tabLst>
                <a:tab pos="1033463" algn="l"/>
                <a:tab pos="1658938" algn="l"/>
                <a:tab pos="1938338" algn="l"/>
                <a:tab pos="3090863" algn="l"/>
                <a:tab pos="4394200" algn="l"/>
                <a:tab pos="5367338" algn="l"/>
              </a:tabLst>
            </a:pPr>
            <a:r>
              <a:rPr lang="en-US" sz="1600" dirty="0" smtClean="0">
                <a:latin typeface="Times" charset="0"/>
              </a:rPr>
              <a:t>	Aerospace</a:t>
            </a:r>
            <a:r>
              <a:rPr lang="en-US" sz="1600" dirty="0">
                <a:latin typeface="Times" charset="0"/>
              </a:rPr>
              <a:t>		0.95	18.95%	1.07	</a:t>
            </a:r>
            <a:endParaRPr lang="en-US" sz="1600" dirty="0" smtClean="0">
              <a:latin typeface="Times" charset="0"/>
            </a:endParaRPr>
          </a:p>
          <a:p>
            <a:pPr eaLnBrk="1" hangingPunct="1">
              <a:buFont typeface="Monotype Sorts" charset="0"/>
              <a:buNone/>
              <a:tabLst>
                <a:tab pos="1033463" algn="l"/>
                <a:tab pos="1658938" algn="l"/>
                <a:tab pos="1938338" algn="l"/>
                <a:tab pos="3090863" algn="l"/>
                <a:tab pos="4394200" algn="l"/>
                <a:tab pos="5367338" algn="l"/>
              </a:tabLst>
            </a:pPr>
            <a:endParaRPr lang="en-US" sz="1600" dirty="0">
              <a:latin typeface="Times" charset="0"/>
            </a:endParaRPr>
          </a:p>
          <a:p>
            <a:pPr eaLnBrk="1" hangingPunct="1">
              <a:buFont typeface="Monotype Sorts" charset="0"/>
              <a:buNone/>
              <a:tabLst>
                <a:tab pos="1033463" algn="l"/>
                <a:tab pos="1658938" algn="l"/>
                <a:tab pos="1938338" algn="l"/>
                <a:tab pos="3090863" algn="l"/>
                <a:tab pos="4394200" algn="l"/>
                <a:tab pos="5367338" algn="l"/>
              </a:tabLst>
            </a:pPr>
            <a:r>
              <a:rPr lang="en-US" sz="1600" dirty="0" smtClean="0">
                <a:latin typeface="Times" charset="0"/>
              </a:rPr>
              <a:t>	Levered </a:t>
            </a:r>
            <a:r>
              <a:rPr lang="en-US" sz="1600" dirty="0">
                <a:latin typeface="Times" charset="0"/>
              </a:rPr>
              <a:t>Beta	= Unlevered Beta ( 1 + (1- tax rate) (D/E Ratio)</a:t>
            </a:r>
          </a:p>
          <a:p>
            <a:pPr eaLnBrk="1" hangingPunct="1">
              <a:buFont typeface="Monotype Sorts" charset="0"/>
              <a:buNone/>
              <a:tabLst>
                <a:tab pos="1033463" algn="l"/>
                <a:tab pos="1658938" algn="l"/>
                <a:tab pos="1938338" algn="l"/>
                <a:tab pos="3090863" algn="l"/>
                <a:tab pos="4394200" algn="l"/>
                <a:tab pos="5367338" algn="l"/>
              </a:tabLst>
            </a:pPr>
            <a:r>
              <a:rPr lang="en-US" sz="1600" dirty="0">
                <a:latin typeface="Times" charset="0"/>
              </a:rPr>
              <a:t>		= 0.95 ( 1 + (1-.34) (.1895)) = 1.07</a:t>
            </a:r>
          </a:p>
          <a:p>
            <a:pPr>
              <a:tabLst>
                <a:tab pos="1033463" algn="l"/>
                <a:tab pos="1658938" algn="l"/>
                <a:tab pos="1938338" algn="l"/>
                <a:tab pos="3090863" algn="l"/>
                <a:tab pos="4394200" algn="l"/>
                <a:tab pos="5367338" algn="l"/>
              </a:tabLst>
            </a:pPr>
            <a:r>
              <a:rPr lang="en-US" sz="1600" dirty="0" smtClean="0">
                <a:latin typeface="Times" charset="0"/>
              </a:rPr>
              <a:t>The fact that most of the other companies in this business are listed on developed markets is not a deal breaker, since betas average to one in every market. The fact that Brazil may be a riskier market is captured in the equity risk premium, not in the beta.</a:t>
            </a:r>
            <a:endParaRPr lang="en-US" sz="1600" dirty="0">
              <a:latin typeface="Times" charset="0"/>
            </a:endParaRPr>
          </a:p>
        </p:txBody>
      </p:sp>
    </p:spTree>
    <p:extLst>
      <p:ext uri="{BB962C8B-B14F-4D97-AF65-F5344CB8AC3E}">
        <p14:creationId xmlns:p14="http://schemas.microsoft.com/office/powerpoint/2010/main" val="333957872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134</TotalTime>
  <Words>901</Words>
  <Application>Microsoft Macintosh PowerPoint</Application>
  <PresentationFormat>Letter Paper (8.5x11 in)</PresentationFormat>
  <Paragraphs>51</Paragraphs>
  <Slides>9</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HGV slides</vt:lpstr>
      <vt:lpstr>Equation</vt:lpstr>
      <vt:lpstr>Session 5: Betas</vt:lpstr>
      <vt:lpstr>Estimating Beta</vt:lpstr>
      <vt:lpstr>Beta Estimation: Is this Embraer’s beta?</vt:lpstr>
      <vt:lpstr>Or is this it?</vt:lpstr>
      <vt:lpstr>And watch out if your regression looks too good…</vt:lpstr>
      <vt:lpstr>Determinants of Betas</vt:lpstr>
      <vt:lpstr>Bottom-up Betas</vt:lpstr>
      <vt:lpstr>Why bottom-up betas?</vt:lpstr>
      <vt:lpstr>Estimating a bottom up beta for Embraer in 2004</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11</cp:revision>
  <dcterms:created xsi:type="dcterms:W3CDTF">2011-11-03T12:08:38Z</dcterms:created>
  <dcterms:modified xsi:type="dcterms:W3CDTF">2012-02-09T22:43:13Z</dcterms:modified>
</cp:coreProperties>
</file>