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vml" ContentType="application/vnd.openxmlformats-officedocument.vmlDrawi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embeddings/oleObject1.bin" ContentType="application/vnd.openxmlformats-officedocument.oleObject"/>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4" r:id="rId1"/>
  </p:sldMasterIdLst>
  <p:notesMasterIdLst>
    <p:notesMasterId r:id="rId13"/>
  </p:notesMasterIdLst>
  <p:sldIdLst>
    <p:sldId id="256" r:id="rId2"/>
    <p:sldId id="257" r:id="rId3"/>
    <p:sldId id="258" r:id="rId4"/>
    <p:sldId id="259" r:id="rId5"/>
    <p:sldId id="260" r:id="rId6"/>
    <p:sldId id="263" r:id="rId7"/>
    <p:sldId id="264" r:id="rId8"/>
    <p:sldId id="265" r:id="rId9"/>
    <p:sldId id="266" r:id="rId10"/>
    <p:sldId id="270" r:id="rId11"/>
    <p:sldId id="269" r:id="rId12"/>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58" d="100"/>
          <a:sy n="158" d="100"/>
        </p:scale>
        <p:origin x="-392"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interSettings" Target="printerSettings/printerSettings1.bin"/><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37C19D-81B2-2247-A3C3-C6A56B942EC3}" type="datetimeFigureOut">
              <a:rPr lang="en-US" smtClean="0"/>
              <a:t>2/9/12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04DF09-4431-8C44-A52B-1521175C8437}" type="slidenum">
              <a:rPr lang="en-US" smtClean="0"/>
              <a:t>‹#›</a:t>
            </a:fld>
            <a:endParaRPr lang="en-US"/>
          </a:p>
        </p:txBody>
      </p:sp>
    </p:spTree>
    <p:extLst>
      <p:ext uri="{BB962C8B-B14F-4D97-AF65-F5344CB8AC3E}">
        <p14:creationId xmlns:p14="http://schemas.microsoft.com/office/powerpoint/2010/main" val="66431887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Rot="1" noChangeAspect="1" noChangeArrowheads="1" noTextEdit="1"/>
          </p:cNvSpPr>
          <p:nvPr>
            <p:ph type="sldImg"/>
          </p:nvPr>
        </p:nvSpPr>
        <p:spPr>
          <a:xfrm>
            <a:off x="1150938" y="692150"/>
            <a:ext cx="4556125" cy="3416300"/>
          </a:xfrm>
          <a:ln/>
        </p:spPr>
      </p:sp>
      <p:sp>
        <p:nvSpPr>
          <p:cNvPr id="16179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cost of debt is not the rate at which you borrowed money historically. That is why you cannot use the book cost of debt in the cost of capital calculation. </a:t>
            </a:r>
          </a:p>
          <a:p>
            <a:r>
              <a:rPr lang="en-US">
                <a:latin typeface="Times" charset="0"/>
                <a:ea typeface="ＭＳ Ｐゴシック" charset="0"/>
                <a:cs typeface="ＭＳ Ｐゴシック" charset="0"/>
              </a:rPr>
              <a:t>While many companies have bonds outstanding, corporate bonds often have special features attached to them and are not liquid, making it difficult to use the yield to maturity as the cost of debt. </a:t>
            </a:r>
          </a:p>
          <a:p>
            <a:r>
              <a:rPr lang="en-US">
                <a:latin typeface="Times" charset="0"/>
                <a:ea typeface="ＭＳ Ｐゴシック" charset="0"/>
                <a:cs typeface="ＭＳ Ｐゴシック" charset="0"/>
              </a:rPr>
              <a:t>While ratings are often useful tools for coming up with the cost of debt, there can be problems:</a:t>
            </a:r>
          </a:p>
          <a:p>
            <a:pPr lvl="1">
              <a:buFontTx/>
              <a:buChar char="•"/>
            </a:pPr>
            <a:r>
              <a:rPr lang="en-US">
                <a:latin typeface="Times" charset="0"/>
                <a:ea typeface="ＭＳ Ｐゴシック" charset="0"/>
              </a:rPr>
              <a:t>A firm can have multiple ratings. You need a rating across all of a firm</a:t>
            </a:r>
            <a:r>
              <a:rPr lang="ja-JP" altLang="en-US">
                <a:latin typeface="Times" charset="0"/>
                <a:ea typeface="ＭＳ Ｐゴシック" charset="0"/>
              </a:rPr>
              <a:t>’</a:t>
            </a:r>
            <a:r>
              <a:rPr lang="en-US" altLang="ja-JP">
                <a:latin typeface="Times" charset="0"/>
                <a:ea typeface="ＭＳ Ｐゴシック" charset="0"/>
              </a:rPr>
              <a:t>s debt, not just its safest…</a:t>
            </a:r>
          </a:p>
          <a:p>
            <a:pPr lvl="1">
              <a:buFontTx/>
              <a:buChar char="•"/>
            </a:pPr>
            <a:r>
              <a:rPr lang="en-US">
                <a:latin typeface="Times" charset="0"/>
                <a:ea typeface="ＭＳ Ｐゴシック" charset="0"/>
              </a:rPr>
              <a:t>A firm</a:t>
            </a:r>
            <a:r>
              <a:rPr lang="ja-JP" altLang="en-US">
                <a:latin typeface="Times" charset="0"/>
                <a:ea typeface="ＭＳ Ｐゴシック" charset="0"/>
              </a:rPr>
              <a:t>’</a:t>
            </a:r>
            <a:r>
              <a:rPr lang="en-US" altLang="ja-JP">
                <a:latin typeface="Times" charset="0"/>
                <a:ea typeface="ＭＳ Ｐゴシック" charset="0"/>
              </a:rPr>
              <a:t>s bonds can be structured in such a way that they can be safer than the rest of the firm</a:t>
            </a:r>
            <a:r>
              <a:rPr lang="ja-JP" altLang="en-US">
                <a:latin typeface="Times" charset="0"/>
                <a:ea typeface="ＭＳ Ｐゴシック" charset="0"/>
              </a:rPr>
              <a:t>’</a:t>
            </a:r>
            <a:r>
              <a:rPr lang="en-US" altLang="ja-JP">
                <a:latin typeface="Times" charset="0"/>
                <a:ea typeface="ＭＳ Ｐゴシック" charset="0"/>
              </a:rPr>
              <a:t>s debt - they can be more senior or secured than the other debt of the firm.</a:t>
            </a:r>
          </a:p>
          <a:p>
            <a:pPr lvl="1">
              <a:buFontTx/>
              <a:buChar char="•"/>
            </a:pPr>
            <a:endParaRPr lang="en-US">
              <a:latin typeface="Times" charset="0"/>
              <a:ea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2"/>
          <p:cNvSpPr>
            <a:spLocks noGrp="1" noRot="1" noChangeAspect="1" noChangeArrowheads="1" noTextEdit="1"/>
          </p:cNvSpPr>
          <p:nvPr>
            <p:ph type="sldImg"/>
          </p:nvPr>
        </p:nvSpPr>
        <p:spPr>
          <a:xfrm>
            <a:off x="1150938" y="692150"/>
            <a:ext cx="4556125" cy="3416300"/>
          </a:xfrm>
          <a:ln/>
        </p:spPr>
      </p:sp>
      <p:sp>
        <p:nvSpPr>
          <p:cNvPr id="1638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is a simplistic approach but it uses the ratio that explains the largest proportion of the differences between ratings at non-financial service U.S. companies - I tried the 8 ratios that S&amp;P said it depends upon the most to rate companies (which are available on its web site) and correlated them with bond ratings in 1999. </a:t>
            </a:r>
          </a:p>
          <a:p>
            <a:r>
              <a:rPr lang="en-US">
                <a:latin typeface="Times" charset="0"/>
                <a:ea typeface="ＭＳ Ｐゴシック" charset="0"/>
                <a:cs typeface="ＭＳ Ｐゴシック" charset="0"/>
              </a:rPr>
              <a:t>You could expand this approach to incorporate other ratios and create a score - similar to the Altman Z score - but you have to decide on whether the trade off is worth it - more complexity for less transparency.</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Rectangle 2"/>
          <p:cNvSpPr>
            <a:spLocks noGrp="1" noRot="1" noChangeAspect="1" noChangeArrowheads="1"/>
          </p:cNvSpPr>
          <p:nvPr>
            <p:ph type="sldImg"/>
          </p:nvPr>
        </p:nvSpPr>
        <p:spPr>
          <a:xfrm>
            <a:off x="1150938" y="692150"/>
            <a:ext cx="4556125" cy="3416300"/>
          </a:xfrm>
          <a:solidFill>
            <a:srgbClr val="FFFFFF"/>
          </a:solidFill>
          <a:ln/>
        </p:spPr>
      </p:sp>
      <p:sp>
        <p:nvSpPr>
          <p:cNvPr id="16589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table was last updated in 2006 (for interest coverage ratios and ratings). The numbers in the first column are the ones I would use for larger market cap companies (&gt; $ 10 billion), whereas the numbers in the brackets are the ones for smaller or riskier firms. The default spreads get updated more frequently and the most recent ones can be obtained from http://www.bondsonline.com.</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Rectangle 2"/>
          <p:cNvSpPr>
            <a:spLocks noGrp="1" noRot="1" noChangeAspect="1" noChangeArrowheads="1" noTextEdit="1"/>
          </p:cNvSpPr>
          <p:nvPr>
            <p:ph type="sldImg"/>
          </p:nvPr>
        </p:nvSpPr>
        <p:spPr>
          <a:xfrm>
            <a:off x="1150938" y="692150"/>
            <a:ext cx="4556125" cy="3416300"/>
          </a:xfrm>
          <a:ln/>
        </p:spPr>
      </p:sp>
      <p:sp>
        <p:nvSpPr>
          <p:cNvPr id="16793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When estimating the cost of debt for an emerging market company, you have to decide whether to add the country default spread to the company default spread when estimating the cost of debt. </a:t>
            </a:r>
          </a:p>
          <a:p>
            <a:r>
              <a:rPr lang="en-US">
                <a:latin typeface="Times" charset="0"/>
                <a:ea typeface="ＭＳ Ｐゴシック" charset="0"/>
                <a:cs typeface="ＭＳ Ｐゴシック" charset="0"/>
              </a:rPr>
              <a:t>For smaller, less well known firms, it is safer to assume that firms cannot borrow at a rate lower than the countries in which they are incorporated. For larger firms, you could make the argument that firms can borrow at lower rates. In practical terms, you could ignore the country default spread or add only a fraction of that spread.</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Rectangle 2"/>
          <p:cNvSpPr>
            <a:spLocks noGrp="1" noRot="1" noChangeAspect="1" noChangeArrowheads="1" noTextEdit="1"/>
          </p:cNvSpPr>
          <p:nvPr>
            <p:ph type="sldImg"/>
          </p:nvPr>
        </p:nvSpPr>
        <p:spPr>
          <a:xfrm>
            <a:off x="1150938" y="692150"/>
            <a:ext cx="4556125" cy="3416300"/>
          </a:xfrm>
          <a:ln/>
        </p:spPr>
      </p:sp>
      <p:sp>
        <p:nvSpPr>
          <p:cNvPr id="1740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 would use the fair cost of debt in the cost of capital computation and compute the increase in value from the subsidy separately as a cash flow effect. The advantage of doing this is that it allows you to separate the value of the subsidy from the value of the firm and measure the trade off you are making in accepting the subsidy. (There are no free lunches. You get a subsidy for doing something that creates a cost for you elsewhere) It also allows you to keep the subsidy from becoming a perpetuity (which it tends to do once it gets built into the cost of capital)</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Rectangle 2"/>
          <p:cNvSpPr>
            <a:spLocks noGrp="1" noRot="1" noChangeAspect="1" noChangeArrowheads="1" noTextEdit="1"/>
          </p:cNvSpPr>
          <p:nvPr>
            <p:ph type="sldImg"/>
          </p:nvPr>
        </p:nvSpPr>
        <p:spPr>
          <a:xfrm>
            <a:off x="1150938" y="692150"/>
            <a:ext cx="4556125" cy="3416300"/>
          </a:xfrm>
          <a:ln/>
        </p:spPr>
      </p:sp>
      <p:sp>
        <p:nvSpPr>
          <p:cNvPr id="1761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rationale for using market values is simple. You are considering how much someone who would buy the company today should be willing to pay for the company. Since he or she can buy equity and debt at today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market value, you use those as weights. However, you could very well push the market values towards your estimated values in the process of buying the company. If this is a concern, you can iterate the weights in the cost of capital calculation to make the values used in the weights converge on the values estimated in the analysis.</a:t>
            </a:r>
            <a:endParaRPr lang="en-US">
              <a:latin typeface="Times" charset="0"/>
              <a:ea typeface="ＭＳ Ｐゴシック" charset="0"/>
              <a:cs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Rectangle 2"/>
          <p:cNvSpPr>
            <a:spLocks noGrp="1" noRot="1" noChangeAspect="1" noChangeArrowheads="1" noTextEdit="1"/>
          </p:cNvSpPr>
          <p:nvPr>
            <p:ph type="sldImg"/>
          </p:nvPr>
        </p:nvSpPr>
        <p:spPr>
          <a:xfrm>
            <a:off x="1150938" y="692150"/>
            <a:ext cx="4556125" cy="3416300"/>
          </a:xfrm>
          <a:ln/>
        </p:spPr>
      </p:sp>
      <p:sp>
        <p:nvSpPr>
          <p:cNvPr id="1781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Most of Embraer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debt is not traded. Many analysts assume that book value of debt is equal to market value. You can estimate the market value of debt fairly easily using the interest rate on the debt and the book value of debt.</a:t>
            </a:r>
            <a:endParaRPr lang="en-US">
              <a:latin typeface="Times" charset="0"/>
              <a:ea typeface="ＭＳ Ｐゴシック" charset="0"/>
              <a:cs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Rectangle 2"/>
          <p:cNvSpPr>
            <a:spLocks noGrp="1" noRot="1" noChangeAspect="1" noChangeArrowheads="1" noTextEdit="1"/>
          </p:cNvSpPr>
          <p:nvPr>
            <p:ph type="sldImg"/>
          </p:nvPr>
        </p:nvSpPr>
        <p:spPr>
          <a:xfrm>
            <a:off x="1150938" y="692150"/>
            <a:ext cx="4556125" cy="3416300"/>
          </a:xfrm>
          <a:ln/>
        </p:spPr>
      </p:sp>
      <p:sp>
        <p:nvSpPr>
          <p:cNvPr id="1802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two approaches will give you different answers because they make different assumptions about the equity risk premium. In the first approach, the risk premium remains a constant as you switch from one currency to another. In the second, you scale up the risk premium for higher interest rate currencies. The second approach will give you more consistent valuations as you switch from currency to currency.</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2"/>
          <p:cNvSpPr>
            <a:spLocks noGrp="1" noRot="1" noChangeAspect="1" noChangeArrowheads="1" noTextEdit="1"/>
          </p:cNvSpPr>
          <p:nvPr>
            <p:ph type="sldImg"/>
          </p:nvPr>
        </p:nvSpPr>
        <p:spPr>
          <a:xfrm>
            <a:off x="1150938" y="692150"/>
            <a:ext cx="4556125" cy="3416300"/>
          </a:xfrm>
          <a:ln/>
        </p:spPr>
      </p:sp>
      <p:sp>
        <p:nvSpPr>
          <p:cNvPr id="18125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Keep your cost of capital simple. If possible, consolidate all of your capital into either debt or equity. With convertible bonds, this is fairly simple to do. With preferred, you do have a problem since its non-tax deductible status makes it unlike debt and it certainly is not equity. Here, you would make the exception and allow for a third source of capital. (In practice, I would do this only if preferred stock were more than 5% of capital in market value terms. Otherwise, I would ignore it for purposes of analysis).</a:t>
            </a:r>
          </a:p>
          <a:p>
            <a:r>
              <a:rPr lang="en-US">
                <a:latin typeface="Times" charset="0"/>
                <a:ea typeface="ＭＳ Ｐゴシック" charset="0"/>
                <a:cs typeface="ＭＳ Ｐゴシック" charset="0"/>
              </a:rPr>
              <a:t>The cost of preferred stock is the preferred dividend yield.</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Rectangle 2"/>
          <p:cNvSpPr>
            <a:spLocks noGrp="1" noRot="1" noChangeAspect="1" noChangeArrowheads="1" noTextEdit="1"/>
          </p:cNvSpPr>
          <p:nvPr>
            <p:ph type="sldImg"/>
          </p:nvPr>
        </p:nvSpPr>
        <p:spPr>
          <a:xfrm>
            <a:off x="1150938" y="692150"/>
            <a:ext cx="4556125" cy="3416300"/>
          </a:xfrm>
          <a:ln/>
        </p:spPr>
      </p:sp>
      <p:sp>
        <p:nvSpPr>
          <p:cNvPr id="18637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Big picture of the cost of capital.</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019867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064946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41177008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43000" y="1828800"/>
            <a:ext cx="3800475"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95875" y="1828800"/>
            <a:ext cx="3800475"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778975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460828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9271408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5115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4660151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412880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934510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62763" y="228600"/>
            <a:ext cx="2033587" cy="5791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62000" y="228600"/>
            <a:ext cx="5948363" cy="5791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474932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236538" y="0"/>
            <a:ext cx="8896350" cy="6845300"/>
            <a:chOff x="149" y="0"/>
            <a:chExt cx="5604" cy="4312"/>
          </a:xfrm>
        </p:grpSpPr>
        <p:sp>
          <p:nvSpPr>
            <p:cNvPr id="1031" name="Rectangle 3"/>
            <p:cNvSpPr>
              <a:spLocks noChangeArrowheads="1"/>
            </p:cNvSpPr>
            <p:nvPr/>
          </p:nvSpPr>
          <p:spPr bwMode="auto">
            <a:xfrm>
              <a:off x="149" y="0"/>
              <a:ext cx="150" cy="4312"/>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2" name="Rectangle 4"/>
            <p:cNvSpPr>
              <a:spLocks noChangeArrowheads="1"/>
            </p:cNvSpPr>
            <p:nvPr/>
          </p:nvSpPr>
          <p:spPr bwMode="auto">
            <a:xfrm>
              <a:off x="277" y="0"/>
              <a:ext cx="235" cy="2940"/>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3" name="Rectangle 5"/>
            <p:cNvSpPr>
              <a:spLocks noChangeArrowheads="1"/>
            </p:cNvSpPr>
            <p:nvPr/>
          </p:nvSpPr>
          <p:spPr bwMode="auto">
            <a:xfrm>
              <a:off x="203" y="0"/>
              <a:ext cx="682" cy="2112"/>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4" name="Rectangle 6"/>
            <p:cNvSpPr>
              <a:spLocks noChangeArrowheads="1"/>
            </p:cNvSpPr>
            <p:nvPr/>
          </p:nvSpPr>
          <p:spPr bwMode="auto">
            <a:xfrm>
              <a:off x="256" y="0"/>
              <a:ext cx="192" cy="2448"/>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5" name="Rectangle 7"/>
            <p:cNvSpPr>
              <a:spLocks noChangeArrowheads="1"/>
            </p:cNvSpPr>
            <p:nvPr/>
          </p:nvSpPr>
          <p:spPr bwMode="auto">
            <a:xfrm>
              <a:off x="373" y="924"/>
              <a:ext cx="331" cy="768"/>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6" name="Rectangle 8"/>
            <p:cNvSpPr>
              <a:spLocks noChangeArrowheads="1"/>
            </p:cNvSpPr>
            <p:nvPr/>
          </p:nvSpPr>
          <p:spPr bwMode="auto">
            <a:xfrm>
              <a:off x="320" y="888"/>
              <a:ext cx="5433" cy="84"/>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7" name="Line 9"/>
            <p:cNvSpPr>
              <a:spLocks noChangeShapeType="1"/>
            </p:cNvSpPr>
            <p:nvPr/>
          </p:nvSpPr>
          <p:spPr bwMode="auto">
            <a:xfrm>
              <a:off x="153" y="888"/>
              <a:ext cx="5596"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027" name="Rectangle 10"/>
          <p:cNvSpPr>
            <a:spLocks noGrp="1" noChangeArrowheads="1"/>
          </p:cNvSpPr>
          <p:nvPr>
            <p:ph type="title"/>
          </p:nvPr>
        </p:nvSpPr>
        <p:spPr bwMode="auto">
          <a:xfrm>
            <a:off x="762000" y="228600"/>
            <a:ext cx="7696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0487" tIns="44450" rIns="90487" bIns="44450" numCol="1" anchor="b" anchorCtr="0" compatLnSpc="1">
            <a:prstTxWarp prst="textNoShape">
              <a:avLst/>
            </a:prstTxWarp>
          </a:bodyPr>
          <a:lstStyle/>
          <a:p>
            <a:pPr lvl="0"/>
            <a:r>
              <a:rPr lang="en-US" smtClean="0"/>
              <a:t>Click to edit Master title style</a:t>
            </a:r>
            <a:endParaRPr lang="en-US"/>
          </a:p>
        </p:txBody>
      </p:sp>
      <p:sp>
        <p:nvSpPr>
          <p:cNvPr id="1028" name="Rectangle 11"/>
          <p:cNvSpPr>
            <a:spLocks noGrp="1" noChangeArrowheads="1"/>
          </p:cNvSpPr>
          <p:nvPr>
            <p:ph type="body" idx="1"/>
          </p:nvPr>
        </p:nvSpPr>
        <p:spPr bwMode="auto">
          <a:xfrm>
            <a:off x="1143000" y="1828800"/>
            <a:ext cx="775335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0487" tIns="44450" rIns="90487" bIns="4445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29" name="Rectangle 12"/>
          <p:cNvSpPr>
            <a:spLocks noChangeArrowheads="1"/>
          </p:cNvSpPr>
          <p:nvPr/>
        </p:nvSpPr>
        <p:spPr bwMode="auto">
          <a:xfrm>
            <a:off x="92075" y="6486525"/>
            <a:ext cx="173831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nchor="ctr">
            <a:spAutoFit/>
          </a:bodyPr>
          <a:lstStyle/>
          <a:p>
            <a:r>
              <a:rPr lang="en-US" sz="1400"/>
              <a:t>Aswath Damodaran</a:t>
            </a:r>
          </a:p>
        </p:txBody>
      </p:sp>
      <p:sp>
        <p:nvSpPr>
          <p:cNvPr id="1030" name="Rectangle 13"/>
          <p:cNvSpPr>
            <a:spLocks noChangeArrowheads="1"/>
          </p:cNvSpPr>
          <p:nvPr/>
        </p:nvSpPr>
        <p:spPr bwMode="auto">
          <a:xfrm>
            <a:off x="8656638" y="6486525"/>
            <a:ext cx="39846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nchor="ctr">
            <a:spAutoFit/>
          </a:bodyPr>
          <a:lstStyle/>
          <a:p>
            <a:pPr algn="r"/>
            <a:fld id="{F62F6059-8E93-E949-9B55-C1316D116290}" type="slidenum">
              <a:rPr lang="en-US" sz="1400"/>
              <a:pPr algn="r"/>
              <a:t>‹#›</a:t>
            </a:fld>
            <a:endParaRPr lang="en-US" sz="1400"/>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txStyles>
    <p:titleStyle>
      <a:lvl1pPr algn="ctr" rtl="0" eaLnBrk="1" fontAlgn="base" hangingPunct="1">
        <a:spcBef>
          <a:spcPct val="0"/>
        </a:spcBef>
        <a:spcAft>
          <a:spcPct val="0"/>
        </a:spcAft>
        <a:defRPr sz="2400">
          <a:solidFill>
            <a:schemeClr val="tx2"/>
          </a:solidFill>
          <a:latin typeface="+mj-lt"/>
          <a:ea typeface="ＭＳ Ｐゴシック" pitchFamily="-65" charset="-128"/>
          <a:cs typeface="ＭＳ Ｐゴシック" pitchFamily="-65" charset="-128"/>
        </a:defRPr>
      </a:lvl1pPr>
      <a:lvl2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2pPr>
      <a:lvl3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3pPr>
      <a:lvl4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4pPr>
      <a:lvl5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5pPr>
      <a:lvl6pPr marL="457200" algn="ctr" rtl="0" eaLnBrk="1" fontAlgn="base" hangingPunct="1">
        <a:spcBef>
          <a:spcPct val="0"/>
        </a:spcBef>
        <a:spcAft>
          <a:spcPct val="0"/>
        </a:spcAft>
        <a:defRPr sz="2400">
          <a:solidFill>
            <a:schemeClr val="tx2"/>
          </a:solidFill>
          <a:latin typeface="Times" pitchFamily="-65" charset="0"/>
        </a:defRPr>
      </a:lvl6pPr>
      <a:lvl7pPr marL="914400" algn="ctr" rtl="0" eaLnBrk="1" fontAlgn="base" hangingPunct="1">
        <a:spcBef>
          <a:spcPct val="0"/>
        </a:spcBef>
        <a:spcAft>
          <a:spcPct val="0"/>
        </a:spcAft>
        <a:defRPr sz="2400">
          <a:solidFill>
            <a:schemeClr val="tx2"/>
          </a:solidFill>
          <a:latin typeface="Times" pitchFamily="-65" charset="0"/>
        </a:defRPr>
      </a:lvl7pPr>
      <a:lvl8pPr marL="1371600" algn="ctr" rtl="0" eaLnBrk="1" fontAlgn="base" hangingPunct="1">
        <a:spcBef>
          <a:spcPct val="0"/>
        </a:spcBef>
        <a:spcAft>
          <a:spcPct val="0"/>
        </a:spcAft>
        <a:defRPr sz="2400">
          <a:solidFill>
            <a:schemeClr val="tx2"/>
          </a:solidFill>
          <a:latin typeface="Times" pitchFamily="-65" charset="0"/>
        </a:defRPr>
      </a:lvl8pPr>
      <a:lvl9pPr marL="1828800" algn="ctr" rtl="0" eaLnBrk="1" fontAlgn="base" hangingPunct="1">
        <a:spcBef>
          <a:spcPct val="0"/>
        </a:spcBef>
        <a:spcAft>
          <a:spcPct val="0"/>
        </a:spcAft>
        <a:defRPr sz="2400">
          <a:solidFill>
            <a:schemeClr val="tx2"/>
          </a:solidFill>
          <a:latin typeface="Times" pitchFamily="-65" charset="0"/>
        </a:defRPr>
      </a:lvl9pPr>
    </p:titleStyle>
    <p:bodyStyle>
      <a:lvl1pPr marL="342900" indent="-342900" algn="l" rtl="0" eaLnBrk="1" fontAlgn="base" hangingPunct="1">
        <a:spcBef>
          <a:spcPct val="20000"/>
        </a:spcBef>
        <a:spcAft>
          <a:spcPct val="0"/>
        </a:spcAft>
        <a:buClr>
          <a:schemeClr val="tx1"/>
        </a:buClr>
        <a:buSzPct val="75000"/>
        <a:buFont typeface="Monotype Sorts" charset="0"/>
        <a:buChar char=""/>
        <a:defRPr sz="2000">
          <a:solidFill>
            <a:schemeClr val="tx1"/>
          </a:solidFill>
          <a:latin typeface="+mn-lt"/>
          <a:ea typeface="ＭＳ Ｐゴシック" pitchFamily="-65" charset="-128"/>
          <a:cs typeface="ＭＳ Ｐゴシック" pitchFamily="-65" charset="-128"/>
        </a:defRPr>
      </a:lvl1pPr>
      <a:lvl2pPr marL="742950" indent="-285750" algn="l" rtl="0" eaLnBrk="1" fontAlgn="base" hangingPunct="1">
        <a:spcBef>
          <a:spcPct val="20000"/>
        </a:spcBef>
        <a:spcAft>
          <a:spcPct val="0"/>
        </a:spcAft>
        <a:buClr>
          <a:schemeClr val="tx1"/>
        </a:buClr>
        <a:buSzPct val="100000"/>
        <a:buChar char="•"/>
        <a:defRPr sz="1600">
          <a:solidFill>
            <a:schemeClr val="tx1"/>
          </a:solidFill>
          <a:latin typeface="+mn-lt"/>
          <a:ea typeface="ＭＳ Ｐゴシック" pitchFamily="-65" charset="-128"/>
        </a:defRPr>
      </a:lvl2pPr>
      <a:lvl3pPr marL="1143000" indent="-228600" algn="l" rtl="0" eaLnBrk="1" fontAlgn="base" hangingPunct="1">
        <a:spcBef>
          <a:spcPct val="20000"/>
        </a:spcBef>
        <a:spcAft>
          <a:spcPct val="0"/>
        </a:spcAft>
        <a:buClr>
          <a:schemeClr val="tx1"/>
        </a:buClr>
        <a:buSzPct val="100000"/>
        <a:buChar char="–"/>
        <a:defRPr sz="1400">
          <a:solidFill>
            <a:schemeClr val="tx1"/>
          </a:solidFill>
          <a:latin typeface="+mn-lt"/>
          <a:ea typeface="ＭＳ Ｐゴシック" pitchFamily="-65" charset="-128"/>
        </a:defRPr>
      </a:lvl3pPr>
      <a:lvl4pPr marL="1600200" indent="-228600" algn="l" rtl="0" eaLnBrk="1" fontAlgn="base" hangingPunct="1">
        <a:spcBef>
          <a:spcPct val="20000"/>
        </a:spcBef>
        <a:spcAft>
          <a:spcPct val="0"/>
        </a:spcAft>
        <a:buClr>
          <a:schemeClr val="tx1"/>
        </a:buClr>
        <a:buSzPct val="100000"/>
        <a:buChar char="•"/>
        <a:defRPr sz="1400" i="1">
          <a:solidFill>
            <a:schemeClr val="tx1"/>
          </a:solidFill>
          <a:latin typeface="Helvetica" pitchFamily="-65" charset="0"/>
          <a:ea typeface="ＭＳ Ｐゴシック" pitchFamily="-65" charset="-128"/>
        </a:defRPr>
      </a:lvl4pPr>
      <a:lvl5pPr marL="20574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5pPr>
      <a:lvl6pPr marL="25146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6pPr>
      <a:lvl7pPr marL="29718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7pPr>
      <a:lvl8pPr marL="34290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8pPr>
      <a:lvl9pPr marL="38862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4" Type="http://schemas.openxmlformats.org/officeDocument/2006/relationships/oleObject" Target="../embeddings/oleObject1.bin"/><Relationship Id="rId5" Type="http://schemas.openxmlformats.org/officeDocument/2006/relationships/image" Target="../media/image1.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600" dirty="0" smtClean="0"/>
              <a:t>Session 6: Estimating cost of debt, debt ratios and cost of capital</a:t>
            </a:r>
            <a:endParaRPr lang="en-US" sz="3600"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8377835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2"/>
          <p:cNvSpPr>
            <a:spLocks noGrp="1" noChangeArrowheads="1"/>
          </p:cNvSpPr>
          <p:nvPr>
            <p:ph type="title"/>
          </p:nvPr>
        </p:nvSpPr>
        <p:spPr/>
        <p:txBody>
          <a:bodyPr/>
          <a:lstStyle/>
          <a:p>
            <a:pPr eaLnBrk="1" hangingPunct="1">
              <a:defRPr/>
            </a:pPr>
            <a:r>
              <a:rPr lang="en-US">
                <a:latin typeface="Times" charset="0"/>
              </a:rPr>
              <a:t>Estimating the Cost of Debt</a:t>
            </a:r>
          </a:p>
        </p:txBody>
      </p:sp>
      <p:sp>
        <p:nvSpPr>
          <p:cNvPr id="160770" name="Rectangle 3"/>
          <p:cNvSpPr>
            <a:spLocks noGrp="1" noChangeArrowheads="1"/>
          </p:cNvSpPr>
          <p:nvPr>
            <p:ph idx="1"/>
          </p:nvPr>
        </p:nvSpPr>
        <p:spPr/>
        <p:txBody>
          <a:bodyPr/>
          <a:lstStyle/>
          <a:p>
            <a:pPr eaLnBrk="1" hangingPunct="1"/>
            <a:r>
              <a:rPr lang="en-US" sz="1800">
                <a:latin typeface="Times" charset="0"/>
              </a:rPr>
              <a:t>The cost of debt is the rate at which you can borrow at currently, It will reflect not only your default risk but also the level of interest rates in the market.</a:t>
            </a:r>
          </a:p>
          <a:p>
            <a:pPr eaLnBrk="1" hangingPunct="1"/>
            <a:r>
              <a:rPr lang="en-US" sz="1800">
                <a:latin typeface="Times" charset="0"/>
              </a:rPr>
              <a:t>The two most widely used approaches to estimating cost of debt are:</a:t>
            </a:r>
          </a:p>
          <a:p>
            <a:pPr lvl="1" eaLnBrk="1" hangingPunct="1"/>
            <a:r>
              <a:rPr lang="en-US">
                <a:latin typeface="Times" charset="0"/>
                <a:ea typeface="ＭＳ Ｐゴシック" charset="0"/>
              </a:rPr>
              <a:t>Looking up the yield to maturity on a straight bond outstanding from the firm. The limitation of this approach is that very few firms have long term straight bonds that are liquid and widely traded</a:t>
            </a:r>
          </a:p>
          <a:p>
            <a:pPr lvl="1" eaLnBrk="1" hangingPunct="1"/>
            <a:r>
              <a:rPr lang="en-US">
                <a:latin typeface="Times" charset="0"/>
                <a:ea typeface="ＭＳ Ｐゴシック" charset="0"/>
              </a:rPr>
              <a:t>Looking up the rating for the firm and estimating a default spread based upon the rating. While this approach is more robust, different bonds from the same firm can have different ratings. You have to use a median rating for the firm</a:t>
            </a:r>
          </a:p>
          <a:p>
            <a:pPr eaLnBrk="1" hangingPunct="1"/>
            <a:r>
              <a:rPr lang="en-US" sz="1800">
                <a:latin typeface="Times" charset="0"/>
              </a:rPr>
              <a:t>When in trouble (either because you have no ratings or multiple ratings for a firm), estimate a synthetic rating for your firm and the cost of debt based upon that rating.</a:t>
            </a:r>
          </a:p>
        </p:txBody>
      </p:sp>
    </p:spTree>
    <p:extLst>
      <p:ext uri="{BB962C8B-B14F-4D97-AF65-F5344CB8AC3E}">
        <p14:creationId xmlns:p14="http://schemas.microsoft.com/office/powerpoint/2010/main" val="30589220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
          <p:cNvSpPr>
            <a:spLocks noGrp="1" noChangeArrowheads="1"/>
          </p:cNvSpPr>
          <p:nvPr>
            <p:ph type="title"/>
          </p:nvPr>
        </p:nvSpPr>
        <p:spPr/>
        <p:txBody>
          <a:bodyPr/>
          <a:lstStyle/>
          <a:p>
            <a:pPr eaLnBrk="1" hangingPunct="1">
              <a:defRPr/>
            </a:pPr>
            <a:r>
              <a:rPr lang="en-US">
                <a:latin typeface="Times" charset="0"/>
              </a:rPr>
              <a:t>Estimating Synthetic Ratings</a:t>
            </a:r>
          </a:p>
        </p:txBody>
      </p:sp>
      <p:sp>
        <p:nvSpPr>
          <p:cNvPr id="162818" name="Rectangle 3"/>
          <p:cNvSpPr>
            <a:spLocks noGrp="1" noChangeArrowheads="1"/>
          </p:cNvSpPr>
          <p:nvPr>
            <p:ph idx="1"/>
          </p:nvPr>
        </p:nvSpPr>
        <p:spPr/>
        <p:txBody>
          <a:bodyPr/>
          <a:lstStyle/>
          <a:p>
            <a:pPr eaLnBrk="1" hangingPunct="1"/>
            <a:r>
              <a:rPr lang="en-US" sz="1800">
                <a:latin typeface="Times" charset="0"/>
              </a:rPr>
              <a:t>The rating for a firm can be estimated using the financial characteristics of the firm. In its simplest form, the rating can be estimated from the interest coverage ratio</a:t>
            </a:r>
          </a:p>
          <a:p>
            <a:pPr algn="ctr" eaLnBrk="1" hangingPunct="1">
              <a:buFont typeface="Monotype Sorts" charset="0"/>
              <a:buNone/>
            </a:pPr>
            <a:r>
              <a:rPr lang="en-US" sz="1800">
                <a:latin typeface="Times" charset="0"/>
              </a:rPr>
              <a:t>Interest Coverage Ratio = EBIT / Interest Expenses</a:t>
            </a:r>
          </a:p>
          <a:p>
            <a:pPr eaLnBrk="1" hangingPunct="1"/>
            <a:r>
              <a:rPr lang="en-US" sz="1800">
                <a:latin typeface="Times" charset="0"/>
              </a:rPr>
              <a:t>For Embraer</a:t>
            </a:r>
            <a:r>
              <a:rPr lang="ja-JP" altLang="en-US" sz="1800">
                <a:latin typeface="Times" charset="0"/>
              </a:rPr>
              <a:t>’</a:t>
            </a:r>
            <a:r>
              <a:rPr lang="en-US" altLang="ja-JP" sz="1800">
                <a:latin typeface="Times" charset="0"/>
              </a:rPr>
              <a:t>s interest coverage ratio, we used the interest expenses from 2003 and the average EBIT from 2001 to 2003. (The aircraft business was badly affected by 9/11 and its aftermath. In 2002 and 2003, Embraer reported significant drops in operating income)</a:t>
            </a:r>
          </a:p>
          <a:p>
            <a:pPr lvl="1" eaLnBrk="1" hangingPunct="1"/>
            <a:r>
              <a:rPr lang="en-US">
                <a:latin typeface="Times" charset="0"/>
                <a:ea typeface="ＭＳ Ｐゴシック" charset="0"/>
              </a:rPr>
              <a:t>Interest Coverage Ratio = 462.1 /129.70 = 3.56</a:t>
            </a:r>
          </a:p>
          <a:p>
            <a:pPr algn="ctr" eaLnBrk="1" hangingPunct="1">
              <a:buFont typeface="Monotype Sorts" charset="0"/>
              <a:buNone/>
            </a:pPr>
            <a:endParaRPr lang="en-US" sz="1800">
              <a:latin typeface="Times" charset="0"/>
            </a:endParaRPr>
          </a:p>
        </p:txBody>
      </p:sp>
    </p:spTree>
    <p:extLst>
      <p:ext uri="{BB962C8B-B14F-4D97-AF65-F5344CB8AC3E}">
        <p14:creationId xmlns:p14="http://schemas.microsoft.com/office/powerpoint/2010/main" val="3010082892"/>
      </p:ext>
    </p:extLst>
  </p:cSld>
  <p:clrMapOvr>
    <a:masterClrMapping/>
  </p:clrMapOvr>
  <p:transition xmlns:p14="http://schemas.microsoft.com/office/powerpoint/2010/mai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ChangeArrowheads="1"/>
          </p:cNvSpPr>
          <p:nvPr>
            <p:ph type="title"/>
          </p:nvPr>
        </p:nvSpPr>
        <p:spPr/>
        <p:txBody>
          <a:bodyPr/>
          <a:lstStyle/>
          <a:p>
            <a:pPr eaLnBrk="1" hangingPunct="1">
              <a:defRPr/>
            </a:pPr>
            <a:r>
              <a:rPr lang="en-US">
                <a:latin typeface="Times" charset="0"/>
              </a:rPr>
              <a:t>Interest Coverage Ratios, Ratings and Default Spreads: 2003 &amp; 2004</a:t>
            </a:r>
          </a:p>
        </p:txBody>
      </p:sp>
      <p:sp>
        <p:nvSpPr>
          <p:cNvPr id="164866" name="Rectangle 3"/>
          <p:cNvSpPr>
            <a:spLocks noGrp="1" noChangeArrowheads="1"/>
          </p:cNvSpPr>
          <p:nvPr>
            <p:ph idx="1"/>
          </p:nvPr>
        </p:nvSpPr>
        <p:spPr/>
        <p:txBody>
          <a:bodyPr/>
          <a:lstStyle/>
          <a:p>
            <a:pPr marL="412750" lvl="1" indent="-280988" eaLnBrk="1" hangingPunct="1">
              <a:buFontTx/>
              <a:buNone/>
              <a:tabLst>
                <a:tab pos="1028700" algn="l"/>
                <a:tab pos="2287588" algn="l"/>
                <a:tab pos="4113213" algn="l"/>
                <a:tab pos="5719763" algn="l"/>
              </a:tabLst>
            </a:pPr>
            <a:r>
              <a:rPr lang="en-US" sz="1200">
                <a:latin typeface="Times" charset="0"/>
                <a:ea typeface="ＭＳ Ｐゴシック" charset="0"/>
              </a:rPr>
              <a:t>If Interest Coverage Ratio is	Estimated Bond Rating	Default Spread(2003)	Default Spread(2004)</a:t>
            </a:r>
          </a:p>
          <a:p>
            <a:pPr marL="412750" lvl="1" indent="-280988" eaLnBrk="1" hangingPunct="1">
              <a:buFontTx/>
              <a:buNone/>
              <a:tabLst>
                <a:tab pos="1028700" algn="l"/>
                <a:tab pos="2287588" algn="l"/>
                <a:tab pos="4113213" algn="l"/>
                <a:tab pos="5719763" algn="l"/>
              </a:tabLst>
            </a:pPr>
            <a:r>
              <a:rPr lang="en-US" sz="1200">
                <a:latin typeface="Times" charset="0"/>
                <a:ea typeface="ＭＳ Ｐゴシック" charset="0"/>
              </a:rPr>
              <a:t>&gt; 8.50	(&gt;12.50)	AAA	0.75%	0.35%</a:t>
            </a:r>
          </a:p>
          <a:p>
            <a:pPr marL="412750" lvl="1" indent="-280988" eaLnBrk="1" hangingPunct="1">
              <a:buFontTx/>
              <a:buNone/>
              <a:tabLst>
                <a:tab pos="1028700" algn="l"/>
                <a:tab pos="2287588" algn="l"/>
                <a:tab pos="4113213" algn="l"/>
                <a:tab pos="5719763" algn="l"/>
              </a:tabLst>
            </a:pPr>
            <a:r>
              <a:rPr lang="en-US" sz="1200">
                <a:latin typeface="Times" charset="0"/>
                <a:ea typeface="ＭＳ Ｐゴシック" charset="0"/>
              </a:rPr>
              <a:t>6.50 - 8.50	(9.5-12.5)	AA	1.00%	0.50%	</a:t>
            </a:r>
          </a:p>
          <a:p>
            <a:pPr marL="412750" lvl="1" indent="-280988" eaLnBrk="1" hangingPunct="1">
              <a:buFontTx/>
              <a:buNone/>
              <a:tabLst>
                <a:tab pos="1028700" algn="l"/>
                <a:tab pos="2287588" algn="l"/>
                <a:tab pos="4113213" algn="l"/>
                <a:tab pos="5719763" algn="l"/>
              </a:tabLst>
            </a:pPr>
            <a:r>
              <a:rPr lang="en-US" sz="1200">
                <a:latin typeface="Times" charset="0"/>
                <a:ea typeface="ＭＳ Ｐゴシック" charset="0"/>
              </a:rPr>
              <a:t>5.50 - 6.50	(7.5-9.5)	A+	1.50%	0.70%</a:t>
            </a:r>
          </a:p>
          <a:p>
            <a:pPr marL="412750" lvl="1" indent="-280988" eaLnBrk="1" hangingPunct="1">
              <a:buFontTx/>
              <a:buNone/>
              <a:tabLst>
                <a:tab pos="1028700" algn="l"/>
                <a:tab pos="2287588" algn="l"/>
                <a:tab pos="4113213" algn="l"/>
                <a:tab pos="5719763" algn="l"/>
              </a:tabLst>
            </a:pPr>
            <a:r>
              <a:rPr lang="en-US" sz="1200">
                <a:latin typeface="Times" charset="0"/>
                <a:ea typeface="ＭＳ Ｐゴシック" charset="0"/>
              </a:rPr>
              <a:t>4.25 - 5.50	(6-7.5)	A	1.80%	0.85%</a:t>
            </a:r>
          </a:p>
          <a:p>
            <a:pPr marL="412750" lvl="1" indent="-280988" eaLnBrk="1" hangingPunct="1">
              <a:buFontTx/>
              <a:buNone/>
              <a:tabLst>
                <a:tab pos="1028700" algn="l"/>
                <a:tab pos="2287588" algn="l"/>
                <a:tab pos="4113213" algn="l"/>
                <a:tab pos="5719763" algn="l"/>
              </a:tabLst>
            </a:pPr>
            <a:r>
              <a:rPr lang="en-US" sz="1200">
                <a:latin typeface="Times" charset="0"/>
                <a:ea typeface="ＭＳ Ｐゴシック" charset="0"/>
              </a:rPr>
              <a:t>3.00 - 4.25	(4.5-6)	A–	2.00%	1.00%</a:t>
            </a:r>
          </a:p>
          <a:p>
            <a:pPr marL="412750" lvl="1" indent="-280988" eaLnBrk="1" hangingPunct="1">
              <a:buFontTx/>
              <a:buNone/>
              <a:tabLst>
                <a:tab pos="1028700" algn="l"/>
                <a:tab pos="2287588" algn="l"/>
                <a:tab pos="4113213" algn="l"/>
                <a:tab pos="5719763" algn="l"/>
              </a:tabLst>
            </a:pPr>
            <a:r>
              <a:rPr lang="en-US" sz="1200">
                <a:latin typeface="Times" charset="0"/>
                <a:ea typeface="ＭＳ Ｐゴシック" charset="0"/>
              </a:rPr>
              <a:t>2.50 - 3.00	(4-4.5)	BBB	2.25%	1.50%</a:t>
            </a:r>
          </a:p>
          <a:p>
            <a:pPr marL="412750" lvl="1" indent="-280988" eaLnBrk="1" hangingPunct="1">
              <a:buFontTx/>
              <a:buNone/>
              <a:tabLst>
                <a:tab pos="1028700" algn="l"/>
                <a:tab pos="2287588" algn="l"/>
                <a:tab pos="4113213" algn="l"/>
                <a:tab pos="5719763" algn="l"/>
              </a:tabLst>
            </a:pPr>
            <a:r>
              <a:rPr lang="en-US" sz="1200">
                <a:latin typeface="Times" charset="0"/>
                <a:ea typeface="ＭＳ Ｐゴシック" charset="0"/>
              </a:rPr>
              <a:t>2.25- 2.50	(3.5-4)	BB+	2.75%	2.00%	</a:t>
            </a:r>
          </a:p>
          <a:p>
            <a:pPr marL="412750" lvl="1" indent="-280988" eaLnBrk="1" hangingPunct="1">
              <a:buFontTx/>
              <a:buNone/>
              <a:tabLst>
                <a:tab pos="1028700" algn="l"/>
                <a:tab pos="2287588" algn="l"/>
                <a:tab pos="4113213" algn="l"/>
                <a:tab pos="5719763" algn="l"/>
              </a:tabLst>
            </a:pPr>
            <a:r>
              <a:rPr lang="en-US" sz="1200">
                <a:latin typeface="Times" charset="0"/>
                <a:ea typeface="ＭＳ Ｐゴシック" charset="0"/>
              </a:rPr>
              <a:t>2.00 - 2.25	((3-3.5)	BB	3.50%	2.50%</a:t>
            </a:r>
          </a:p>
          <a:p>
            <a:pPr marL="412750" lvl="1" indent="-280988" eaLnBrk="1" hangingPunct="1">
              <a:buFontTx/>
              <a:buNone/>
              <a:tabLst>
                <a:tab pos="1028700" algn="l"/>
                <a:tab pos="2287588" algn="l"/>
                <a:tab pos="4113213" algn="l"/>
                <a:tab pos="5719763" algn="l"/>
              </a:tabLst>
            </a:pPr>
            <a:r>
              <a:rPr lang="en-US" sz="1200">
                <a:latin typeface="Times" charset="0"/>
                <a:ea typeface="ＭＳ Ｐゴシック" charset="0"/>
              </a:rPr>
              <a:t>1.75 - 2.00	(2.5-3)	B+	4.75%	3.25%</a:t>
            </a:r>
          </a:p>
          <a:p>
            <a:pPr marL="412750" lvl="1" indent="-280988" eaLnBrk="1" hangingPunct="1">
              <a:buFontTx/>
              <a:buNone/>
              <a:tabLst>
                <a:tab pos="1028700" algn="l"/>
                <a:tab pos="2287588" algn="l"/>
                <a:tab pos="4113213" algn="l"/>
                <a:tab pos="5719763" algn="l"/>
              </a:tabLst>
            </a:pPr>
            <a:r>
              <a:rPr lang="en-US" sz="1200">
                <a:latin typeface="Times" charset="0"/>
                <a:ea typeface="ＭＳ Ｐゴシック" charset="0"/>
              </a:rPr>
              <a:t>1.50 - 1.75	(2-2.5)	B	6.50%	4.00%</a:t>
            </a:r>
          </a:p>
          <a:p>
            <a:pPr marL="412750" lvl="1" indent="-280988" eaLnBrk="1" hangingPunct="1">
              <a:buFontTx/>
              <a:buNone/>
              <a:tabLst>
                <a:tab pos="1028700" algn="l"/>
                <a:tab pos="2287588" algn="l"/>
                <a:tab pos="4113213" algn="l"/>
                <a:tab pos="5719763" algn="l"/>
              </a:tabLst>
            </a:pPr>
            <a:r>
              <a:rPr lang="en-US" sz="1200">
                <a:latin typeface="Times" charset="0"/>
                <a:ea typeface="ＭＳ Ｐゴシック" charset="0"/>
              </a:rPr>
              <a:t>1.25 - 1.50	(1.5-2)	B –	8.00%	6.00%</a:t>
            </a:r>
          </a:p>
          <a:p>
            <a:pPr marL="412750" lvl="1" indent="-280988" eaLnBrk="1" hangingPunct="1">
              <a:buFontTx/>
              <a:buNone/>
              <a:tabLst>
                <a:tab pos="1028700" algn="l"/>
                <a:tab pos="2287588" algn="l"/>
                <a:tab pos="4113213" algn="l"/>
                <a:tab pos="5719763" algn="l"/>
              </a:tabLst>
            </a:pPr>
            <a:r>
              <a:rPr lang="en-US" sz="1200">
                <a:latin typeface="Times" charset="0"/>
                <a:ea typeface="ＭＳ Ｐゴシック" charset="0"/>
              </a:rPr>
              <a:t>0.80 - 1.25	(1.25-1.5)	CCC	10.00%	8.00%</a:t>
            </a:r>
          </a:p>
          <a:p>
            <a:pPr marL="412750" lvl="1" indent="-280988" eaLnBrk="1" hangingPunct="1">
              <a:buFontTx/>
              <a:buNone/>
              <a:tabLst>
                <a:tab pos="1028700" algn="l"/>
                <a:tab pos="2287588" algn="l"/>
                <a:tab pos="4113213" algn="l"/>
                <a:tab pos="5719763" algn="l"/>
              </a:tabLst>
            </a:pPr>
            <a:r>
              <a:rPr lang="en-US" sz="1200">
                <a:latin typeface="Times" charset="0"/>
                <a:ea typeface="ＭＳ Ｐゴシック" charset="0"/>
              </a:rPr>
              <a:t>0.65 - 0.80	(0.8-1.25)	CC	11.50%	10.00%</a:t>
            </a:r>
          </a:p>
          <a:p>
            <a:pPr marL="412750" lvl="1" indent="-280988" eaLnBrk="1" hangingPunct="1">
              <a:buFontTx/>
              <a:buNone/>
              <a:tabLst>
                <a:tab pos="1028700" algn="l"/>
                <a:tab pos="2287588" algn="l"/>
                <a:tab pos="4113213" algn="l"/>
                <a:tab pos="5719763" algn="l"/>
              </a:tabLst>
            </a:pPr>
            <a:r>
              <a:rPr lang="en-US" sz="1200">
                <a:latin typeface="Times" charset="0"/>
                <a:ea typeface="ＭＳ Ｐゴシック" charset="0"/>
              </a:rPr>
              <a:t>0.20 - 0.65	(0.5-0.8)	C	12.70%	12.00%</a:t>
            </a:r>
          </a:p>
          <a:p>
            <a:pPr marL="412750" lvl="1" indent="-280988" eaLnBrk="1" hangingPunct="1">
              <a:buFontTx/>
              <a:buNone/>
              <a:tabLst>
                <a:tab pos="1028700" algn="l"/>
                <a:tab pos="2287588" algn="l"/>
                <a:tab pos="4113213" algn="l"/>
                <a:tab pos="5719763" algn="l"/>
              </a:tabLst>
            </a:pPr>
            <a:r>
              <a:rPr lang="en-US" sz="1200">
                <a:latin typeface="Times" charset="0"/>
                <a:ea typeface="ＭＳ Ｐゴシック" charset="0"/>
              </a:rPr>
              <a:t>&lt; 0.20	(&lt;0.5)	D	15.00%	20.00%</a:t>
            </a:r>
          </a:p>
          <a:p>
            <a:pPr marL="412750" lvl="1" indent="-280988" eaLnBrk="1" hangingPunct="1">
              <a:buFontTx/>
              <a:buNone/>
              <a:tabLst>
                <a:tab pos="1028700" algn="l"/>
                <a:tab pos="2287588" algn="l"/>
                <a:tab pos="4113213" algn="l"/>
                <a:tab pos="5719763" algn="l"/>
              </a:tabLst>
            </a:pPr>
            <a:r>
              <a:rPr lang="en-US" sz="1200">
                <a:latin typeface="Times" charset="0"/>
                <a:ea typeface="ＭＳ Ｐゴシック" charset="0"/>
              </a:rPr>
              <a:t>The first number under interest coverage ratios is for larger market cap companies and the second in brackets is for smaller market cap companies. For Embraer , I used the interest coverage ratio table for smaller/riskier firms (the numbers in brackets) which yields a lower rating for the same interest coverage ratio.</a:t>
            </a:r>
          </a:p>
        </p:txBody>
      </p:sp>
    </p:spTree>
    <p:extLst>
      <p:ext uri="{BB962C8B-B14F-4D97-AF65-F5344CB8AC3E}">
        <p14:creationId xmlns:p14="http://schemas.microsoft.com/office/powerpoint/2010/main" val="1321074908"/>
      </p:ext>
    </p:extLst>
  </p:cSld>
  <p:clrMapOvr>
    <a:masterClrMapping/>
  </p:clrMapOvr>
  <p:transition xmlns:p14="http://schemas.microsoft.com/office/powerpoint/2010/mai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2"/>
          <p:cNvSpPr>
            <a:spLocks noGrp="1" noChangeArrowheads="1"/>
          </p:cNvSpPr>
          <p:nvPr>
            <p:ph type="title"/>
          </p:nvPr>
        </p:nvSpPr>
        <p:spPr/>
        <p:txBody>
          <a:bodyPr/>
          <a:lstStyle/>
          <a:p>
            <a:pPr eaLnBrk="1" hangingPunct="1">
              <a:defRPr/>
            </a:pPr>
            <a:r>
              <a:rPr lang="en-US">
                <a:latin typeface="Times" charset="0"/>
              </a:rPr>
              <a:t>Cost of Debt computations</a:t>
            </a:r>
          </a:p>
        </p:txBody>
      </p:sp>
      <p:sp>
        <p:nvSpPr>
          <p:cNvPr id="166914" name="Rectangle 3"/>
          <p:cNvSpPr>
            <a:spLocks noGrp="1" noChangeArrowheads="1"/>
          </p:cNvSpPr>
          <p:nvPr>
            <p:ph idx="1"/>
          </p:nvPr>
        </p:nvSpPr>
        <p:spPr/>
        <p:txBody>
          <a:bodyPr/>
          <a:lstStyle/>
          <a:p>
            <a:pPr eaLnBrk="1" hangingPunct="1"/>
            <a:r>
              <a:rPr lang="en-US" sz="1800">
                <a:latin typeface="Times" charset="0"/>
              </a:rPr>
              <a:t>Companies in countries with low bond ratings and high default risk might bear the burden of country default risk, especially if they are smaller or have all of their revenues within the country.</a:t>
            </a:r>
          </a:p>
          <a:p>
            <a:pPr eaLnBrk="1" hangingPunct="1"/>
            <a:r>
              <a:rPr lang="en-US" sz="1800">
                <a:latin typeface="Times" charset="0"/>
              </a:rPr>
              <a:t>Larger companies that derive a significant portion of their revenues in global markets may be less exposed to country default risk. In other words, they may be able to borrow at a rate lower than the government.</a:t>
            </a:r>
          </a:p>
          <a:p>
            <a:pPr eaLnBrk="1" hangingPunct="1">
              <a:lnSpc>
                <a:spcPct val="90000"/>
              </a:lnSpc>
            </a:pPr>
            <a:r>
              <a:rPr lang="en-US" sz="1800">
                <a:latin typeface="Times" charset="0"/>
              </a:rPr>
              <a:t>The synthetic rating for Embraer is A-. Using the 2004 default spread of 1.00%, we estimate a cost of debt of 9.29% (using a riskfree rate of 4.29% and adding in two thirds of the country default spread of 6.01%):</a:t>
            </a:r>
            <a:endParaRPr lang="en-US" sz="1600">
              <a:latin typeface="Times" charset="0"/>
            </a:endParaRPr>
          </a:p>
          <a:p>
            <a:pPr eaLnBrk="1" hangingPunct="1">
              <a:lnSpc>
                <a:spcPct val="90000"/>
              </a:lnSpc>
              <a:buFont typeface="Monotype Sorts" charset="0"/>
              <a:buNone/>
            </a:pPr>
            <a:r>
              <a:rPr lang="en-US" sz="1600">
                <a:latin typeface="Times" charset="0"/>
              </a:rPr>
              <a:t> Cost of debt </a:t>
            </a:r>
          </a:p>
          <a:p>
            <a:pPr eaLnBrk="1" hangingPunct="1">
              <a:lnSpc>
                <a:spcPct val="90000"/>
              </a:lnSpc>
              <a:buFont typeface="Monotype Sorts" charset="0"/>
              <a:buNone/>
            </a:pPr>
            <a:r>
              <a:rPr lang="en-US" sz="1600">
                <a:latin typeface="Times" charset="0"/>
              </a:rPr>
              <a:t>= Riskfree rate + 2/3(Brazil country default spread) + Company default spread =4.29% + 4.00%+ 1.00% = 9.29%</a:t>
            </a:r>
          </a:p>
        </p:txBody>
      </p:sp>
    </p:spTree>
    <p:extLst>
      <p:ext uri="{BB962C8B-B14F-4D97-AF65-F5344CB8AC3E}">
        <p14:creationId xmlns:p14="http://schemas.microsoft.com/office/powerpoint/2010/main" val="6280084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2"/>
          <p:cNvSpPr>
            <a:spLocks noGrp="1" noChangeArrowheads="1"/>
          </p:cNvSpPr>
          <p:nvPr>
            <p:ph type="title"/>
          </p:nvPr>
        </p:nvSpPr>
        <p:spPr/>
        <p:txBody>
          <a:bodyPr/>
          <a:lstStyle/>
          <a:p>
            <a:pPr eaLnBrk="1" hangingPunct="1">
              <a:defRPr/>
            </a:pPr>
            <a:r>
              <a:rPr lang="en-US">
                <a:latin typeface="Times" charset="0"/>
              </a:rPr>
              <a:t>Subsidized Debt: What should we do?</a:t>
            </a:r>
          </a:p>
        </p:txBody>
      </p:sp>
      <p:sp>
        <p:nvSpPr>
          <p:cNvPr id="173058" name="Rectangle 3"/>
          <p:cNvSpPr>
            <a:spLocks noGrp="1" noChangeArrowheads="1"/>
          </p:cNvSpPr>
          <p:nvPr>
            <p:ph idx="1"/>
          </p:nvPr>
        </p:nvSpPr>
        <p:spPr/>
        <p:txBody>
          <a:bodyPr/>
          <a:lstStyle/>
          <a:p>
            <a:pPr eaLnBrk="1" hangingPunct="1"/>
            <a:r>
              <a:rPr lang="en-US" sz="1800">
                <a:latin typeface="Times" charset="0"/>
              </a:rPr>
              <a:t>Assume that the Brazilian government lends money to Embraer at a subsidized interest rate (say 6% in dollar terms). In computing the cost of capital to value Embraer, should be we use the cost of debt based upon default risk or the subisidized cost of debt?</a:t>
            </a:r>
          </a:p>
          <a:p>
            <a:pPr eaLnBrk="1" hangingPunct="1">
              <a:buFont typeface="Monotype Sorts" charset="0"/>
              <a:buChar char="o"/>
            </a:pPr>
            <a:r>
              <a:rPr lang="en-US" sz="1800">
                <a:latin typeface="Times" charset="0"/>
              </a:rPr>
              <a:t>The subsidized cost of debt (6%). That is what the company is paying.</a:t>
            </a:r>
          </a:p>
          <a:p>
            <a:pPr eaLnBrk="1" hangingPunct="1">
              <a:buFont typeface="Monotype Sorts" charset="0"/>
              <a:buChar char="o"/>
            </a:pPr>
            <a:r>
              <a:rPr lang="en-US" sz="1800">
                <a:latin typeface="Times" charset="0"/>
              </a:rPr>
              <a:t>The fair cost of debt (9.25%). That is what the company should require its projects to cover.</a:t>
            </a:r>
          </a:p>
          <a:p>
            <a:pPr eaLnBrk="1" hangingPunct="1">
              <a:buFont typeface="Monotype Sorts" charset="0"/>
              <a:buChar char="o"/>
            </a:pPr>
            <a:r>
              <a:rPr lang="en-US" sz="1800">
                <a:latin typeface="Times" charset="0"/>
              </a:rPr>
              <a:t>A number in the middle.</a:t>
            </a:r>
          </a:p>
          <a:p>
            <a:pPr eaLnBrk="1" hangingPunct="1">
              <a:buFont typeface="Monotype Sorts" charset="0"/>
              <a:buNone/>
            </a:pPr>
            <a:endParaRPr lang="en-US" sz="1800">
              <a:latin typeface="Times" charset="0"/>
            </a:endParaRPr>
          </a:p>
        </p:txBody>
      </p:sp>
    </p:spTree>
    <p:extLst>
      <p:ext uri="{BB962C8B-B14F-4D97-AF65-F5344CB8AC3E}">
        <p14:creationId xmlns:p14="http://schemas.microsoft.com/office/powerpoint/2010/main" val="17636210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2"/>
          <p:cNvSpPr>
            <a:spLocks noGrp="1" noChangeArrowheads="1"/>
          </p:cNvSpPr>
          <p:nvPr>
            <p:ph type="title"/>
          </p:nvPr>
        </p:nvSpPr>
        <p:spPr/>
        <p:txBody>
          <a:bodyPr/>
          <a:lstStyle/>
          <a:p>
            <a:pPr eaLnBrk="1" hangingPunct="1">
              <a:defRPr/>
            </a:pPr>
            <a:r>
              <a:rPr lang="en-US">
                <a:latin typeface="Times" charset="0"/>
              </a:rPr>
              <a:t>Weights for the Cost of Capital Computation</a:t>
            </a:r>
          </a:p>
        </p:txBody>
      </p:sp>
      <p:sp>
        <p:nvSpPr>
          <p:cNvPr id="175106" name="Rectangle 3"/>
          <p:cNvSpPr>
            <a:spLocks noGrp="1" noChangeArrowheads="1"/>
          </p:cNvSpPr>
          <p:nvPr>
            <p:ph idx="1"/>
          </p:nvPr>
        </p:nvSpPr>
        <p:spPr/>
        <p:txBody>
          <a:bodyPr/>
          <a:lstStyle/>
          <a:p>
            <a:pPr eaLnBrk="1" hangingPunct="1">
              <a:buFont typeface="Monotype Sorts" charset="0"/>
              <a:buNone/>
            </a:pPr>
            <a:r>
              <a:rPr lang="en-US" sz="1800">
                <a:latin typeface="Times" charset="0"/>
              </a:rPr>
              <a:t>In computing the cost of capital for a publicly traded firm, the general rule for computing weights for debt and equity is that you use market value weights (and not book value weights). Why?</a:t>
            </a:r>
          </a:p>
          <a:p>
            <a:pPr eaLnBrk="1" hangingPunct="1">
              <a:buFont typeface="Monotype Sorts" charset="0"/>
              <a:buChar char="o"/>
            </a:pPr>
            <a:r>
              <a:rPr lang="en-US" sz="1800">
                <a:latin typeface="Times" charset="0"/>
              </a:rPr>
              <a:t>Because the market is usually right</a:t>
            </a:r>
          </a:p>
          <a:p>
            <a:pPr eaLnBrk="1" hangingPunct="1">
              <a:buFont typeface="Monotype Sorts" charset="0"/>
              <a:buChar char="o"/>
            </a:pPr>
            <a:r>
              <a:rPr lang="en-US" sz="1800">
                <a:latin typeface="Times" charset="0"/>
              </a:rPr>
              <a:t>Because market values are easy to obtain</a:t>
            </a:r>
          </a:p>
          <a:p>
            <a:pPr eaLnBrk="1" hangingPunct="1">
              <a:buFont typeface="Monotype Sorts" charset="0"/>
              <a:buChar char="o"/>
            </a:pPr>
            <a:r>
              <a:rPr lang="en-US" sz="1800">
                <a:latin typeface="Times" charset="0"/>
              </a:rPr>
              <a:t>Because book values of debt and equity are meaningless</a:t>
            </a:r>
          </a:p>
          <a:p>
            <a:pPr eaLnBrk="1" hangingPunct="1">
              <a:buFont typeface="Monotype Sorts" charset="0"/>
              <a:buChar char="o"/>
            </a:pPr>
            <a:r>
              <a:rPr lang="en-US" sz="1800">
                <a:latin typeface="Times" charset="0"/>
              </a:rPr>
              <a:t>None of the above</a:t>
            </a:r>
          </a:p>
          <a:p>
            <a:pPr eaLnBrk="1" hangingPunct="1">
              <a:buFont typeface="Monotype Sorts" charset="0"/>
              <a:buNone/>
            </a:pPr>
            <a:endParaRPr lang="en-US" sz="1800">
              <a:latin typeface="Times" charset="0"/>
            </a:endParaRPr>
          </a:p>
        </p:txBody>
      </p:sp>
    </p:spTree>
    <p:extLst>
      <p:ext uri="{BB962C8B-B14F-4D97-AF65-F5344CB8AC3E}">
        <p14:creationId xmlns:p14="http://schemas.microsoft.com/office/powerpoint/2010/main" val="37413762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Rectangle 2"/>
          <p:cNvSpPr>
            <a:spLocks noGrp="1" noChangeArrowheads="1"/>
          </p:cNvSpPr>
          <p:nvPr>
            <p:ph type="title"/>
          </p:nvPr>
        </p:nvSpPr>
        <p:spPr/>
        <p:txBody>
          <a:bodyPr/>
          <a:lstStyle/>
          <a:p>
            <a:pPr eaLnBrk="1" hangingPunct="1">
              <a:defRPr/>
            </a:pPr>
            <a:r>
              <a:rPr lang="en-US" dirty="0">
                <a:latin typeface="Times" charset="0"/>
              </a:rPr>
              <a:t>Estimating Cost of Capital: Embraer in </a:t>
            </a:r>
            <a:r>
              <a:rPr lang="en-US" dirty="0" smtClean="0">
                <a:latin typeface="Times" charset="0"/>
              </a:rPr>
              <a:t>2004</a:t>
            </a:r>
            <a:endParaRPr lang="en-US" dirty="0">
              <a:latin typeface="Times" charset="0"/>
            </a:endParaRPr>
          </a:p>
        </p:txBody>
      </p:sp>
      <p:sp>
        <p:nvSpPr>
          <p:cNvPr id="177154" name="Rectangle 3"/>
          <p:cNvSpPr>
            <a:spLocks noGrp="1" noChangeArrowheads="1"/>
          </p:cNvSpPr>
          <p:nvPr>
            <p:ph idx="1"/>
          </p:nvPr>
        </p:nvSpPr>
        <p:spPr/>
        <p:txBody>
          <a:bodyPr/>
          <a:lstStyle/>
          <a:p>
            <a:pPr eaLnBrk="1" hangingPunct="1"/>
            <a:r>
              <a:rPr lang="en-US" sz="1600">
                <a:latin typeface="Times" charset="0"/>
              </a:rPr>
              <a:t>Equity</a:t>
            </a:r>
          </a:p>
          <a:p>
            <a:pPr lvl="1" eaLnBrk="1" hangingPunct="1"/>
            <a:r>
              <a:rPr lang="en-US" sz="1600">
                <a:latin typeface="Times" charset="0"/>
                <a:ea typeface="ＭＳ Ｐゴシック" charset="0"/>
              </a:rPr>
              <a:t>Cost of Equity = 4.29% + 1.07 (4%) + 0.27 (7.89%) = 10.70% </a:t>
            </a:r>
          </a:p>
          <a:p>
            <a:pPr lvl="1" eaLnBrk="1" hangingPunct="1"/>
            <a:r>
              <a:rPr lang="en-US" sz="1600">
                <a:latin typeface="Times" charset="0"/>
                <a:ea typeface="ＭＳ Ｐゴシック" charset="0"/>
              </a:rPr>
              <a:t>Market Value of Equity =11,042 million BR ($ 3,781 million)</a:t>
            </a:r>
          </a:p>
          <a:p>
            <a:pPr eaLnBrk="1" hangingPunct="1"/>
            <a:r>
              <a:rPr lang="en-US" sz="1600">
                <a:latin typeface="Times" charset="0"/>
              </a:rPr>
              <a:t>Debt</a:t>
            </a:r>
          </a:p>
          <a:p>
            <a:pPr lvl="1" eaLnBrk="1" hangingPunct="1"/>
            <a:r>
              <a:rPr lang="en-US" sz="1600">
                <a:latin typeface="Times" charset="0"/>
                <a:ea typeface="ＭＳ Ｐゴシック" charset="0"/>
              </a:rPr>
              <a:t>Cost of debt = 4.29% + 4.00% +1.00%= 9.29% </a:t>
            </a:r>
          </a:p>
          <a:p>
            <a:pPr lvl="1" eaLnBrk="1" hangingPunct="1"/>
            <a:r>
              <a:rPr lang="en-US" sz="1600">
                <a:latin typeface="Times" charset="0"/>
                <a:ea typeface="ＭＳ Ｐゴシック" charset="0"/>
              </a:rPr>
              <a:t>Market Value of Debt = 2,083 million BR ($713 million)</a:t>
            </a:r>
          </a:p>
          <a:p>
            <a:pPr eaLnBrk="1" hangingPunct="1"/>
            <a:r>
              <a:rPr lang="en-US" sz="1600">
                <a:latin typeface="Times" charset="0"/>
              </a:rPr>
              <a:t>Cost of Capital</a:t>
            </a:r>
          </a:p>
          <a:p>
            <a:pPr algn="ctr" eaLnBrk="1" hangingPunct="1">
              <a:buFont typeface="Monotype Sorts" charset="0"/>
              <a:buNone/>
            </a:pPr>
            <a:r>
              <a:rPr lang="en-US" sz="1600">
                <a:latin typeface="Times" charset="0"/>
              </a:rPr>
              <a:t>Cost of Capital = 10.70 % (.84) + 9.29% (1- .34) (0.16)) = 9.97%</a:t>
            </a:r>
          </a:p>
          <a:p>
            <a:pPr eaLnBrk="1" hangingPunct="1">
              <a:buFont typeface="Monotype Sorts" charset="0"/>
              <a:buNone/>
            </a:pPr>
            <a:r>
              <a:rPr lang="en-US" sz="1600">
                <a:latin typeface="Times" charset="0"/>
              </a:rPr>
              <a:t>The book value of equity at Embraer is 3,350 million BR.</a:t>
            </a:r>
          </a:p>
          <a:p>
            <a:pPr eaLnBrk="1" hangingPunct="1">
              <a:buFont typeface="Monotype Sorts" charset="0"/>
              <a:buNone/>
            </a:pPr>
            <a:r>
              <a:rPr lang="en-US" sz="1600">
                <a:latin typeface="Times" charset="0"/>
              </a:rPr>
              <a:t>The book value of debt at Embraer is 1,953 million BR; Interest expense is 222 mil BR; Average maturity of debt = 4 years</a:t>
            </a:r>
          </a:p>
          <a:p>
            <a:pPr eaLnBrk="1" hangingPunct="1">
              <a:buFont typeface="Monotype Sorts" charset="0"/>
              <a:buNone/>
            </a:pPr>
            <a:r>
              <a:rPr lang="en-US" sz="1600">
                <a:latin typeface="Times" charset="0"/>
              </a:rPr>
              <a:t>Estimated market value of debt = 222  million (PV of annuity, 4 years, 9.29%) + $1,953 million/1.0929</a:t>
            </a:r>
            <a:r>
              <a:rPr lang="en-US" sz="1600" baseline="30000">
                <a:latin typeface="Times" charset="0"/>
              </a:rPr>
              <a:t>4</a:t>
            </a:r>
            <a:r>
              <a:rPr lang="en-US" sz="1600">
                <a:latin typeface="Times" charset="0"/>
              </a:rPr>
              <a:t> = 2,083 million BR</a:t>
            </a:r>
          </a:p>
        </p:txBody>
      </p:sp>
    </p:spTree>
    <p:extLst>
      <p:ext uri="{BB962C8B-B14F-4D97-AF65-F5344CB8AC3E}">
        <p14:creationId xmlns:p14="http://schemas.microsoft.com/office/powerpoint/2010/main" val="3293630447"/>
      </p:ext>
    </p:extLst>
  </p:cSld>
  <p:clrMapOvr>
    <a:masterClrMapping/>
  </p:clrMapOvr>
  <p:transition xmlns:p14="http://schemas.microsoft.com/office/powerpoint/2010/mai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Rectangle 2"/>
          <p:cNvSpPr>
            <a:spLocks noGrp="1" noChangeArrowheads="1"/>
          </p:cNvSpPr>
          <p:nvPr>
            <p:ph type="title"/>
          </p:nvPr>
        </p:nvSpPr>
        <p:spPr/>
        <p:txBody>
          <a:bodyPr/>
          <a:lstStyle/>
          <a:p>
            <a:pPr eaLnBrk="1" hangingPunct="1">
              <a:defRPr/>
            </a:pPr>
            <a:r>
              <a:rPr lang="en-US">
                <a:latin typeface="Times" charset="0"/>
              </a:rPr>
              <a:t>If you had to do it….Converting a Dollar Cost of Capital to a Nominal Real Cost of Capital</a:t>
            </a:r>
          </a:p>
        </p:txBody>
      </p:sp>
      <p:sp>
        <p:nvSpPr>
          <p:cNvPr id="179202" name="Rectangle 3"/>
          <p:cNvSpPr>
            <a:spLocks noGrp="1" noChangeArrowheads="1"/>
          </p:cNvSpPr>
          <p:nvPr>
            <p:ph idx="1"/>
          </p:nvPr>
        </p:nvSpPr>
        <p:spPr/>
        <p:txBody>
          <a:bodyPr/>
          <a:lstStyle/>
          <a:p>
            <a:pPr eaLnBrk="1" hangingPunct="1">
              <a:lnSpc>
                <a:spcPct val="90000"/>
              </a:lnSpc>
            </a:pPr>
            <a:r>
              <a:rPr lang="en-US" sz="1600" dirty="0">
                <a:latin typeface="Times" charset="0"/>
              </a:rPr>
              <a:t>Approach 1: Use a BR </a:t>
            </a:r>
            <a:r>
              <a:rPr lang="en-US" sz="1600" dirty="0" err="1">
                <a:latin typeface="Times" charset="0"/>
              </a:rPr>
              <a:t>riskfree</a:t>
            </a:r>
            <a:r>
              <a:rPr lang="en-US" sz="1600" dirty="0">
                <a:latin typeface="Times" charset="0"/>
              </a:rPr>
              <a:t> rate in all of the calculations above. For instance, if the BR </a:t>
            </a:r>
            <a:r>
              <a:rPr lang="en-US" sz="1600" dirty="0" err="1">
                <a:latin typeface="Times" charset="0"/>
              </a:rPr>
              <a:t>riskfree</a:t>
            </a:r>
            <a:r>
              <a:rPr lang="en-US" sz="1600" dirty="0">
                <a:latin typeface="Times" charset="0"/>
              </a:rPr>
              <a:t> rate was 12%, the cost of capital would be computed as follows:</a:t>
            </a:r>
          </a:p>
          <a:p>
            <a:pPr lvl="1" eaLnBrk="1" hangingPunct="1">
              <a:lnSpc>
                <a:spcPct val="90000"/>
              </a:lnSpc>
            </a:pPr>
            <a:r>
              <a:rPr lang="en-US" sz="1400" dirty="0">
                <a:latin typeface="Times" charset="0"/>
                <a:ea typeface="ＭＳ Ｐゴシック" charset="0"/>
              </a:rPr>
              <a:t>Cost of Equity = 12% + </a:t>
            </a:r>
            <a:r>
              <a:rPr lang="en-US" sz="1400" dirty="0">
                <a:latin typeface="Symbol" charset="0"/>
                <a:ea typeface="ＭＳ Ｐゴシック" charset="0"/>
              </a:rPr>
              <a:t>1.07</a:t>
            </a:r>
            <a:r>
              <a:rPr lang="en-US" sz="1400" dirty="0">
                <a:latin typeface="Times" charset="0"/>
                <a:ea typeface="ＭＳ Ｐゴシック" charset="0"/>
              </a:rPr>
              <a:t>(4%) + </a:t>
            </a:r>
            <a:r>
              <a:rPr lang="en-US" sz="1400" dirty="0">
                <a:latin typeface="Symbol" charset="0"/>
                <a:ea typeface="ＭＳ Ｐゴシック" charset="0"/>
              </a:rPr>
              <a:t>27 (7.</a:t>
            </a:r>
            <a:r>
              <a:rPr lang="en-US" sz="1400" dirty="0">
                <a:latin typeface="Times" charset="0"/>
                <a:ea typeface="ＭＳ Ｐゴシック" charset="0"/>
              </a:rPr>
              <a:t>%) = 18.41% </a:t>
            </a:r>
          </a:p>
          <a:p>
            <a:pPr lvl="1" eaLnBrk="1" hangingPunct="1">
              <a:lnSpc>
                <a:spcPct val="90000"/>
              </a:lnSpc>
            </a:pPr>
            <a:r>
              <a:rPr lang="en-US" sz="1400" dirty="0">
                <a:latin typeface="Times" charset="0"/>
                <a:ea typeface="ＭＳ Ｐゴシック" charset="0"/>
              </a:rPr>
              <a:t>Cost of Debt = 12% + 1% = 13% </a:t>
            </a:r>
          </a:p>
          <a:p>
            <a:pPr lvl="1" eaLnBrk="1" hangingPunct="1">
              <a:lnSpc>
                <a:spcPct val="90000"/>
              </a:lnSpc>
            </a:pPr>
            <a:r>
              <a:rPr lang="en-US" sz="1400" dirty="0">
                <a:latin typeface="Times" charset="0"/>
                <a:ea typeface="ＭＳ Ｐゴシック" charset="0"/>
              </a:rPr>
              <a:t>(This assumes the </a:t>
            </a:r>
            <a:r>
              <a:rPr lang="en-US" sz="1400" dirty="0" err="1">
                <a:latin typeface="Times" charset="0"/>
                <a:ea typeface="ＭＳ Ｐゴシック" charset="0"/>
              </a:rPr>
              <a:t>riskfree</a:t>
            </a:r>
            <a:r>
              <a:rPr lang="en-US" sz="1400" dirty="0">
                <a:latin typeface="Times" charset="0"/>
                <a:ea typeface="ＭＳ Ｐゴシック" charset="0"/>
              </a:rPr>
              <a:t> rate has no country risk premium embedded in it.)</a:t>
            </a:r>
          </a:p>
          <a:p>
            <a:pPr eaLnBrk="1" hangingPunct="1">
              <a:lnSpc>
                <a:spcPct val="90000"/>
              </a:lnSpc>
            </a:pPr>
            <a:r>
              <a:rPr lang="en-US" sz="1600" dirty="0">
                <a:latin typeface="Times" charset="0"/>
              </a:rPr>
              <a:t>Approach 2: Use the differential inflation rate to estimate the cost of capital. For instance, if the inflation rate in BR is 8% and the inflation rate in the U.S. is 2%</a:t>
            </a:r>
          </a:p>
          <a:p>
            <a:pPr eaLnBrk="1" hangingPunct="1">
              <a:lnSpc>
                <a:spcPct val="90000"/>
              </a:lnSpc>
              <a:buFont typeface="Monotype Sorts" charset="0"/>
              <a:buNone/>
            </a:pPr>
            <a:endParaRPr lang="en-US" sz="1600" dirty="0" smtClean="0">
              <a:latin typeface="Times" charset="0"/>
            </a:endParaRPr>
          </a:p>
          <a:p>
            <a:pPr eaLnBrk="1" hangingPunct="1">
              <a:lnSpc>
                <a:spcPct val="90000"/>
              </a:lnSpc>
              <a:buFont typeface="Monotype Sorts" charset="0"/>
              <a:buNone/>
            </a:pPr>
            <a:r>
              <a:rPr lang="en-US" sz="1600" dirty="0" smtClean="0">
                <a:latin typeface="Times" charset="0"/>
              </a:rPr>
              <a:t>Cost </a:t>
            </a:r>
            <a:r>
              <a:rPr lang="en-US" sz="1600" dirty="0">
                <a:latin typeface="Times" charset="0"/>
              </a:rPr>
              <a:t>of capital=</a:t>
            </a:r>
          </a:p>
          <a:p>
            <a:pPr eaLnBrk="1" hangingPunct="1">
              <a:lnSpc>
                <a:spcPct val="90000"/>
              </a:lnSpc>
              <a:buFont typeface="Monotype Sorts" charset="0"/>
              <a:buNone/>
            </a:pPr>
            <a:r>
              <a:rPr lang="en-US" sz="1600" dirty="0">
                <a:latin typeface="Times" charset="0"/>
              </a:rPr>
              <a:t>			</a:t>
            </a:r>
          </a:p>
          <a:p>
            <a:pPr eaLnBrk="1" hangingPunct="1">
              <a:lnSpc>
                <a:spcPct val="90000"/>
              </a:lnSpc>
              <a:buFont typeface="Monotype Sorts" charset="0"/>
              <a:buNone/>
            </a:pPr>
            <a:r>
              <a:rPr lang="en-US" sz="1600" dirty="0">
                <a:latin typeface="Times" charset="0"/>
              </a:rPr>
              <a:t>				</a:t>
            </a:r>
          </a:p>
          <a:p>
            <a:pPr eaLnBrk="1" hangingPunct="1">
              <a:lnSpc>
                <a:spcPct val="90000"/>
              </a:lnSpc>
              <a:buFont typeface="Monotype Sorts" charset="0"/>
              <a:buNone/>
            </a:pPr>
            <a:r>
              <a:rPr lang="en-US" sz="1600" dirty="0">
                <a:latin typeface="Times" charset="0"/>
              </a:rPr>
              <a:t>				</a:t>
            </a:r>
          </a:p>
          <a:p>
            <a:pPr eaLnBrk="1" hangingPunct="1">
              <a:lnSpc>
                <a:spcPct val="90000"/>
              </a:lnSpc>
              <a:buFont typeface="Monotype Sorts" charset="0"/>
              <a:buNone/>
            </a:pPr>
            <a:r>
              <a:rPr lang="en-US" sz="1600" dirty="0">
                <a:latin typeface="Times" charset="0"/>
              </a:rPr>
              <a:t>			= 1.0997 (1.08/1.02)-1   = 0.1644 or 16.44%</a:t>
            </a:r>
          </a:p>
          <a:p>
            <a:pPr eaLnBrk="1" hangingPunct="1">
              <a:lnSpc>
                <a:spcPct val="90000"/>
              </a:lnSpc>
              <a:buFont typeface="Monotype Sorts" charset="0"/>
              <a:buNone/>
            </a:pPr>
            <a:endParaRPr lang="en-US" sz="1600" dirty="0">
              <a:latin typeface="Times" charset="0"/>
            </a:endParaRPr>
          </a:p>
        </p:txBody>
      </p:sp>
      <p:graphicFrame>
        <p:nvGraphicFramePr>
          <p:cNvPr id="179203" name="Object 2"/>
          <p:cNvGraphicFramePr>
            <a:graphicFrameLocks noChangeAspect="1"/>
          </p:cNvGraphicFramePr>
          <p:nvPr>
            <p:extLst>
              <p:ext uri="{D42A27DB-BD31-4B8C-83A1-F6EECF244321}">
                <p14:modId xmlns:p14="http://schemas.microsoft.com/office/powerpoint/2010/main" val="3987398735"/>
              </p:ext>
            </p:extLst>
          </p:nvPr>
        </p:nvGraphicFramePr>
        <p:xfrm>
          <a:off x="3428628" y="3702771"/>
          <a:ext cx="2855965" cy="580012"/>
        </p:xfrm>
        <a:graphic>
          <a:graphicData uri="http://schemas.openxmlformats.org/presentationml/2006/ole">
            <mc:AlternateContent xmlns:mc="http://schemas.openxmlformats.org/markup-compatibility/2006">
              <mc:Choice xmlns:v="urn:schemas-microsoft-com:vml" Requires="v">
                <p:oleObj spid="_x0000_s19465" name="Equation" r:id="rId4" imgW="1943100" imgH="393700" progId="Equation.3">
                  <p:embed/>
                </p:oleObj>
              </mc:Choice>
              <mc:Fallback>
                <p:oleObj name="Equation" r:id="rId4" imgW="1943100" imgH="3937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28628" y="3702771"/>
                        <a:ext cx="2855965" cy="580012"/>
                      </a:xfrm>
                      <a:prstGeom prst="rect">
                        <a:avLst/>
                      </a:prstGeom>
                      <a:solidFill>
                        <a:srgbClr val="FFFFFF"/>
                      </a:solidFill>
                      <a:ln>
                        <a:noFill/>
                      </a:ln>
                      <a:extLst/>
                    </p:spPr>
                  </p:pic>
                </p:oleObj>
              </mc:Fallback>
            </mc:AlternateContent>
          </a:graphicData>
        </a:graphic>
      </p:graphicFrame>
    </p:spTree>
    <p:extLst>
      <p:ext uri="{BB962C8B-B14F-4D97-AF65-F5344CB8AC3E}">
        <p14:creationId xmlns:p14="http://schemas.microsoft.com/office/powerpoint/2010/main" val="42929421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Dealing with Hybrids and Preferred Stock</a:t>
            </a:r>
          </a:p>
        </p:txBody>
      </p:sp>
      <p:sp>
        <p:nvSpPr>
          <p:cNvPr id="180226" name="Rectangle 3"/>
          <p:cNvSpPr>
            <a:spLocks noGrp="1" noChangeArrowheads="1"/>
          </p:cNvSpPr>
          <p:nvPr>
            <p:ph idx="1"/>
          </p:nvPr>
        </p:nvSpPr>
        <p:spPr/>
        <p:txBody>
          <a:bodyPr/>
          <a:lstStyle/>
          <a:p>
            <a:r>
              <a:rPr lang="en-US">
                <a:latin typeface="Times" charset="0"/>
                <a:ea typeface="ＭＳ Ｐゴシック" charset="0"/>
                <a:cs typeface="ＭＳ Ｐゴシック" charset="0"/>
              </a:rPr>
              <a:t>When dealing with hybrids (convertible bonds, for instance), break the security down into debt and equity and allocate the amounts accordingly. Thus, if a firm has $ 125 million in convertible debt outstanding, break the $125 million into straight debt and conversion option components. The conversion option is equity.</a:t>
            </a:r>
          </a:p>
          <a:p>
            <a:r>
              <a:rPr lang="en-US">
                <a:latin typeface="Times" charset="0"/>
                <a:ea typeface="ＭＳ Ｐゴシック" charset="0"/>
                <a:cs typeface="ＭＳ Ｐゴシック" charset="0"/>
              </a:rPr>
              <a:t>When dealing with preferred stock, it is better to keep it as a separate component. The cost of preferred stock is the </a:t>
            </a:r>
            <a:r>
              <a:rPr lang="en-US" u="sng">
                <a:latin typeface="Times" charset="0"/>
                <a:ea typeface="ＭＳ Ｐゴシック" charset="0"/>
                <a:cs typeface="ＭＳ Ｐゴシック" charset="0"/>
              </a:rPr>
              <a:t>preferred dividend yield</a:t>
            </a:r>
            <a:r>
              <a:rPr lang="en-US">
                <a:latin typeface="Times" charset="0"/>
                <a:ea typeface="ＭＳ Ｐゴシック" charset="0"/>
                <a:cs typeface="ＭＳ Ｐゴシック" charset="0"/>
              </a:rPr>
              <a:t>. (As a rule of thumb, if the preferred stock is less than 5% of the outstanding market value of the firm, lumping it in with debt will make no significant impact on your valuation).</a:t>
            </a:r>
          </a:p>
        </p:txBody>
      </p:sp>
    </p:spTree>
    <p:extLst>
      <p:ext uri="{BB962C8B-B14F-4D97-AF65-F5344CB8AC3E}">
        <p14:creationId xmlns:p14="http://schemas.microsoft.com/office/powerpoint/2010/main" val="39568646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Rectangle 2"/>
          <p:cNvSpPr>
            <a:spLocks noGrp="1" noChangeArrowheads="1"/>
          </p:cNvSpPr>
          <p:nvPr>
            <p:ph type="title"/>
          </p:nvPr>
        </p:nvSpPr>
        <p:spPr/>
        <p:txBody>
          <a:bodyPr/>
          <a:lstStyle/>
          <a:p>
            <a:pPr eaLnBrk="1" hangingPunct="1">
              <a:defRPr/>
            </a:pPr>
            <a:r>
              <a:rPr lang="en-US">
                <a:latin typeface="Times" charset="0"/>
              </a:rPr>
              <a:t>Recapping the Cost of Capital</a:t>
            </a:r>
          </a:p>
        </p:txBody>
      </p:sp>
      <p:pic>
        <p:nvPicPr>
          <p:cNvPr id="185346" name="Picture 4"/>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066800" y="2057400"/>
            <a:ext cx="7753350" cy="2100263"/>
          </a:xfrm>
          <a:solidFill>
            <a:srgbClr val="FFFFFF"/>
          </a:solidFill>
        </p:spPr>
      </p:pic>
    </p:spTree>
    <p:extLst>
      <p:ext uri="{BB962C8B-B14F-4D97-AF65-F5344CB8AC3E}">
        <p14:creationId xmlns:p14="http://schemas.microsoft.com/office/powerpoint/2010/main" val="3228856274"/>
      </p:ext>
    </p:extLst>
  </p:cSld>
  <p:clrMapOvr>
    <a:masterClrMapping/>
  </p:clrMapOvr>
</p:sld>
</file>

<file path=ppt/theme/theme1.xml><?xml version="1.0" encoding="utf-8"?>
<a:theme xmlns:a="http://schemas.openxmlformats.org/drawingml/2006/main" name="HGV slides">
  <a:themeElements>
    <a:clrScheme name="">
      <a:dk1>
        <a:srgbClr val="000000"/>
      </a:dk1>
      <a:lt1>
        <a:srgbClr val="FFFFFF"/>
      </a:lt1>
      <a:dk2>
        <a:srgbClr val="000000"/>
      </a:dk2>
      <a:lt2>
        <a:srgbClr val="DADADA"/>
      </a:lt2>
      <a:accent1>
        <a:srgbClr val="919191"/>
      </a:accent1>
      <a:accent2>
        <a:srgbClr val="676767"/>
      </a:accent2>
      <a:accent3>
        <a:srgbClr val="FFFFFF"/>
      </a:accent3>
      <a:accent4>
        <a:srgbClr val="000000"/>
      </a:accent4>
      <a:accent5>
        <a:srgbClr val="C7C7C7"/>
      </a:accent5>
      <a:accent6>
        <a:srgbClr val="5D5D5D"/>
      </a:accent6>
      <a:hlink>
        <a:srgbClr val="474747"/>
      </a:hlink>
      <a:folHlink>
        <a:srgbClr val="CECECE"/>
      </a:folHlink>
    </a:clrScheme>
    <a:fontScheme name="AdvVal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1" u="none" strike="noStrike" cap="none" normalizeH="0" baseline="0">
            <a:ln>
              <a:noFill/>
            </a:ln>
            <a:solidFill>
              <a:schemeClr val="tx1"/>
            </a:solidFill>
            <a:effectLst/>
            <a:latin typeface="Helvetica" pitchFamily="-65"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1" u="none" strike="noStrike" cap="none" normalizeH="0" baseline="0">
            <a:ln>
              <a:noFill/>
            </a:ln>
            <a:solidFill>
              <a:schemeClr val="tx1"/>
            </a:solidFill>
            <a:effectLst/>
            <a:latin typeface="Helvetica" pitchFamily="-65" charset="0"/>
          </a:defRPr>
        </a:defPPr>
      </a:lstStyle>
    </a:lnDef>
  </a:objectDefaults>
  <a:extraClrSchemeLst>
    <a:extraClrScheme>
      <a:clrScheme name="AdvVal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AdvVal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AdvVal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AdvVal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dvVal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AdvVal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AdvVal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HGV slides.thmx</Template>
  <TotalTime>4</TotalTime>
  <Words>2004</Words>
  <Application>Microsoft Macintosh PowerPoint</Application>
  <PresentationFormat>Letter Paper (8.5x11 in)</PresentationFormat>
  <Paragraphs>92</Paragraphs>
  <Slides>11</Slides>
  <Notes>10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11</vt:i4>
      </vt:variant>
    </vt:vector>
  </HeadingPairs>
  <TitlesOfParts>
    <vt:vector size="13" baseType="lpstr">
      <vt:lpstr>HGV slides</vt:lpstr>
      <vt:lpstr>Equation</vt:lpstr>
      <vt:lpstr>Session 6: Estimating cost of debt, debt ratios and cost of capital</vt:lpstr>
      <vt:lpstr>Estimating the Cost of Debt</vt:lpstr>
      <vt:lpstr>Estimating Synthetic Ratings</vt:lpstr>
      <vt:lpstr>Interest Coverage Ratios, Ratings and Default Spreads: 2003 &amp; 2004</vt:lpstr>
      <vt:lpstr>Cost of Debt computations</vt:lpstr>
      <vt:lpstr>Subsidized Debt: What should we do?</vt:lpstr>
      <vt:lpstr>Weights for the Cost of Capital Computation</vt:lpstr>
      <vt:lpstr>Estimating Cost of Capital: Embraer in 2004</vt:lpstr>
      <vt:lpstr>If you had to do it….Converting a Dollar Cost of Capital to a Nominal Real Cost of Capital</vt:lpstr>
      <vt:lpstr>Dealing with Hybrids and Preferred Stock</vt:lpstr>
      <vt:lpstr>Recapping the Cost of Capital</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6: Estimating cost of debt, debt ratios and cost of capital</dc:title>
  <dc:creator>Aswath Damodaran</dc:creator>
  <cp:lastModifiedBy>Aswath Damodaran</cp:lastModifiedBy>
  <cp:revision>5</cp:revision>
  <dcterms:created xsi:type="dcterms:W3CDTF">2011-11-03T12:27:46Z</dcterms:created>
  <dcterms:modified xsi:type="dcterms:W3CDTF">2012-02-09T13:23:23Z</dcterms:modified>
</cp:coreProperties>
</file>