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png" ContentType="image/png"/>
  <Default Extension="rels" ContentType="application/vnd.openxmlformats-package.relationships+xml"/>
  <Default Extension="emf" ContentType="image/x-em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64" r:id="rId1"/>
  </p:sldMasterIdLst>
  <p:notesMasterIdLst>
    <p:notesMasterId r:id="rId15"/>
  </p:notesMasterIdLst>
  <p:sldIdLst>
    <p:sldId id="257" r:id="rId2"/>
    <p:sldId id="258" r:id="rId3"/>
    <p:sldId id="273" r:id="rId4"/>
    <p:sldId id="259" r:id="rId5"/>
    <p:sldId id="260" r:id="rId6"/>
    <p:sldId id="261" r:id="rId7"/>
    <p:sldId id="263" r:id="rId8"/>
    <p:sldId id="264" r:id="rId9"/>
    <p:sldId id="265" r:id="rId10"/>
    <p:sldId id="266" r:id="rId11"/>
    <p:sldId id="268" r:id="rId12"/>
    <p:sldId id="270" r:id="rId13"/>
    <p:sldId id="272" r:id="rId14"/>
  </p:sldIdLst>
  <p:sldSz cx="9144000" cy="6858000" type="letter"/>
  <p:notesSz cx="6858000" cy="9144000"/>
  <p:kinsoku lang="ja-JP" invalStChars="、。，．・：；？！゛゜ヽヾゝゞ々ー’”）〕］｝〉》」』】°‰′″℃￠％ぁぃぅぇぉっゃゅょゎァィゥェォッャュョヮヵヶ!%),.:;?]}｡｣､･ｧｨｩｪｫｬｭｮｯｰﾞﾟ" invalEndChars="‘“（〔［｛〈《「『【￥＄$([\{｢￡"/>
  <p:defaultTextStyle>
    <a:defPPr>
      <a:defRPr lang="en-US"/>
    </a:defPPr>
    <a:lvl1pPr algn="l" rtl="0" eaLnBrk="0" fontAlgn="base" hangingPunct="0">
      <a:spcBef>
        <a:spcPct val="0"/>
      </a:spcBef>
      <a:spcAft>
        <a:spcPct val="0"/>
      </a:spcAft>
      <a:defRPr sz="2400" i="1" kern="1200">
        <a:solidFill>
          <a:schemeClr val="tx1"/>
        </a:solidFill>
        <a:latin typeface="Helvetica" charset="0"/>
        <a:ea typeface="ＭＳ Ｐゴシック" charset="0"/>
        <a:cs typeface="ＭＳ Ｐゴシック" charset="0"/>
      </a:defRPr>
    </a:lvl1pPr>
    <a:lvl2pPr marL="457200" algn="l" rtl="0" eaLnBrk="0" fontAlgn="base" hangingPunct="0">
      <a:spcBef>
        <a:spcPct val="0"/>
      </a:spcBef>
      <a:spcAft>
        <a:spcPct val="0"/>
      </a:spcAft>
      <a:defRPr sz="2400" i="1" kern="1200">
        <a:solidFill>
          <a:schemeClr val="tx1"/>
        </a:solidFill>
        <a:latin typeface="Helvetica" charset="0"/>
        <a:ea typeface="ＭＳ Ｐゴシック" charset="0"/>
        <a:cs typeface="ＭＳ Ｐゴシック" charset="0"/>
      </a:defRPr>
    </a:lvl2pPr>
    <a:lvl3pPr marL="914400" algn="l" rtl="0" eaLnBrk="0" fontAlgn="base" hangingPunct="0">
      <a:spcBef>
        <a:spcPct val="0"/>
      </a:spcBef>
      <a:spcAft>
        <a:spcPct val="0"/>
      </a:spcAft>
      <a:defRPr sz="2400" i="1" kern="1200">
        <a:solidFill>
          <a:schemeClr val="tx1"/>
        </a:solidFill>
        <a:latin typeface="Helvetica" charset="0"/>
        <a:ea typeface="ＭＳ Ｐゴシック" charset="0"/>
        <a:cs typeface="ＭＳ Ｐゴシック" charset="0"/>
      </a:defRPr>
    </a:lvl3pPr>
    <a:lvl4pPr marL="1371600" algn="l" rtl="0" eaLnBrk="0" fontAlgn="base" hangingPunct="0">
      <a:spcBef>
        <a:spcPct val="0"/>
      </a:spcBef>
      <a:spcAft>
        <a:spcPct val="0"/>
      </a:spcAft>
      <a:defRPr sz="2400" i="1" kern="1200">
        <a:solidFill>
          <a:schemeClr val="tx1"/>
        </a:solidFill>
        <a:latin typeface="Helvetica" charset="0"/>
        <a:ea typeface="ＭＳ Ｐゴシック" charset="0"/>
        <a:cs typeface="ＭＳ Ｐゴシック" charset="0"/>
      </a:defRPr>
    </a:lvl4pPr>
    <a:lvl5pPr marL="1828800" algn="l" rtl="0" eaLnBrk="0" fontAlgn="base" hangingPunct="0">
      <a:spcBef>
        <a:spcPct val="0"/>
      </a:spcBef>
      <a:spcAft>
        <a:spcPct val="0"/>
      </a:spcAft>
      <a:defRPr sz="2400" i="1" kern="1200">
        <a:solidFill>
          <a:schemeClr val="tx1"/>
        </a:solidFill>
        <a:latin typeface="Helvetica" charset="0"/>
        <a:ea typeface="ＭＳ Ｐゴシック" charset="0"/>
        <a:cs typeface="ＭＳ Ｐゴシック" charset="0"/>
      </a:defRPr>
    </a:lvl5pPr>
    <a:lvl6pPr marL="2286000" algn="l" defTabSz="457200" rtl="0" eaLnBrk="1" latinLnBrk="0" hangingPunct="1">
      <a:defRPr sz="2400" i="1" kern="1200">
        <a:solidFill>
          <a:schemeClr val="tx1"/>
        </a:solidFill>
        <a:latin typeface="Helvetica" charset="0"/>
        <a:ea typeface="ＭＳ Ｐゴシック" charset="0"/>
        <a:cs typeface="ＭＳ Ｐゴシック" charset="0"/>
      </a:defRPr>
    </a:lvl6pPr>
    <a:lvl7pPr marL="2743200" algn="l" defTabSz="457200" rtl="0" eaLnBrk="1" latinLnBrk="0" hangingPunct="1">
      <a:defRPr sz="2400" i="1" kern="1200">
        <a:solidFill>
          <a:schemeClr val="tx1"/>
        </a:solidFill>
        <a:latin typeface="Helvetica" charset="0"/>
        <a:ea typeface="ＭＳ Ｐゴシック" charset="0"/>
        <a:cs typeface="ＭＳ Ｐゴシック" charset="0"/>
      </a:defRPr>
    </a:lvl7pPr>
    <a:lvl8pPr marL="3200400" algn="l" defTabSz="457200" rtl="0" eaLnBrk="1" latinLnBrk="0" hangingPunct="1">
      <a:defRPr sz="2400" i="1" kern="1200">
        <a:solidFill>
          <a:schemeClr val="tx1"/>
        </a:solidFill>
        <a:latin typeface="Helvetica" charset="0"/>
        <a:ea typeface="ＭＳ Ｐゴシック" charset="0"/>
        <a:cs typeface="ＭＳ Ｐゴシック" charset="0"/>
      </a:defRPr>
    </a:lvl8pPr>
    <a:lvl9pPr marL="3657600" algn="l" defTabSz="457200" rtl="0" eaLnBrk="1" latinLnBrk="0" hangingPunct="1">
      <a:defRPr sz="2400" i="1" kern="1200">
        <a:solidFill>
          <a:schemeClr val="tx1"/>
        </a:solidFill>
        <a:latin typeface="Helvetica" charset="0"/>
        <a:ea typeface="ＭＳ Ｐゴシック" charset="0"/>
        <a:cs typeface="ＭＳ Ｐゴシック"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snapToObjects="1">
      <p:cViewPr varScale="1">
        <p:scale>
          <a:sx n="158" d="100"/>
          <a:sy n="158" d="100"/>
        </p:scale>
        <p:origin x="-392" y="-104"/>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notesMaster" Target="notesMasters/notesMaster1.xml"/><Relationship Id="rId16" Type="http://schemas.openxmlformats.org/officeDocument/2006/relationships/printerSettings" Target="printerSettings/printerSettings1.bin"/><Relationship Id="rId17" Type="http://schemas.openxmlformats.org/officeDocument/2006/relationships/presProps" Target="presProps.xml"/><Relationship Id="rId18" Type="http://schemas.openxmlformats.org/officeDocument/2006/relationships/viewProps" Target="viewProps.xml"/><Relationship Id="rId19" Type="http://schemas.openxmlformats.org/officeDocument/2006/relationships/theme" Target="theme/theme1.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89FC5D47-28DE-7243-BE95-21A8D1D628ED}" type="datetimeFigureOut">
              <a:rPr lang="en-US" smtClean="0"/>
              <a:t>2/9/12</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CE29F73-474D-1C4C-8CC7-79F717FCC431}" type="slidenum">
              <a:rPr lang="en-US" smtClean="0"/>
              <a:t>‹#›</a:t>
            </a:fld>
            <a:endParaRPr lang="en-US"/>
          </a:p>
        </p:txBody>
      </p:sp>
    </p:spTree>
    <p:extLst>
      <p:ext uri="{BB962C8B-B14F-4D97-AF65-F5344CB8AC3E}">
        <p14:creationId xmlns:p14="http://schemas.microsoft.com/office/powerpoint/2010/main" val="3031157302"/>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1" name="Rectangle 2"/>
          <p:cNvSpPr>
            <a:spLocks noGrp="1" noRot="1" noChangeAspect="1" noChangeArrowheads="1" noTextEdit="1"/>
          </p:cNvSpPr>
          <p:nvPr>
            <p:ph type="sldImg"/>
          </p:nvPr>
        </p:nvSpPr>
        <p:spPr>
          <a:xfrm>
            <a:off x="1150938" y="692150"/>
            <a:ext cx="4556125" cy="3416300"/>
          </a:xfrm>
          <a:ln/>
        </p:spPr>
      </p:sp>
      <p:sp>
        <p:nvSpPr>
          <p:cNvPr id="112642"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endParaRPr lang="en-US">
              <a:latin typeface="Times" charset="0"/>
              <a:ea typeface="ＭＳ Ｐゴシック" charset="0"/>
              <a:cs typeface="ＭＳ Ｐゴシック"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89" name="Rectangle 2"/>
          <p:cNvSpPr>
            <a:spLocks noGrp="1" noRot="1" noChangeAspect="1" noChangeArrowheads="1"/>
          </p:cNvSpPr>
          <p:nvPr>
            <p:ph type="sldImg"/>
          </p:nvPr>
        </p:nvSpPr>
        <p:spPr>
          <a:xfrm>
            <a:off x="1150938" y="692150"/>
            <a:ext cx="4556125" cy="3416300"/>
          </a:xfrm>
          <a:solidFill>
            <a:srgbClr val="FFFFFF"/>
          </a:solidFill>
          <a:ln/>
        </p:spPr>
      </p:sp>
      <p:sp>
        <p:nvSpPr>
          <p:cNvPr id="114690"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Lays out the three definitions of cashflows. The strictest measure is the dividend measure. (In fact, there are some who do not count stock buybacks.) The more expansive equity measure is the free cashflow to equity, which you can think off as potential dividends. The free cashflow to the firm is the cash available for all claimholders in the firm - it is before cashflows to any of the claimholders in the firm - debt or equity. </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7" name="Rectangle 2"/>
          <p:cNvSpPr>
            <a:spLocks noGrp="1" noRot="1" noChangeAspect="1" noChangeArrowheads="1"/>
          </p:cNvSpPr>
          <p:nvPr>
            <p:ph type="sldImg"/>
          </p:nvPr>
        </p:nvSpPr>
        <p:spPr>
          <a:xfrm>
            <a:off x="1150938" y="692150"/>
            <a:ext cx="4556125" cy="3416300"/>
          </a:xfrm>
          <a:solidFill>
            <a:srgbClr val="FFFFFF"/>
          </a:solidFill>
          <a:ln/>
        </p:spPr>
      </p:sp>
      <p:sp>
        <p:nvSpPr>
          <p:cNvPr id="116738" name="Rectangle 3"/>
          <p:cNvSpPr>
            <a:spLocks noGrp="1" noChangeArrowheads="1"/>
          </p:cNvSpPr>
          <p:nvPr>
            <p:ph type="body" idx="1"/>
          </p:nvPr>
        </p:nvSpPr>
        <p:spPr>
          <a:solidFill>
            <a:srgbClr val="FFFFFF"/>
          </a:solidFill>
          <a:ln>
            <a:solidFill>
              <a:srgbClr val="000000"/>
            </a:solidFill>
          </a:ln>
        </p:spPr>
        <p:txBody>
          <a:bodyPr/>
          <a:lstStyle/>
          <a:p>
            <a:pPr marL="228600" indent="-228600"/>
            <a:r>
              <a:rPr lang="en-US">
                <a:latin typeface="Times" charset="0"/>
                <a:ea typeface="ＭＳ Ｐゴシック" charset="0"/>
                <a:cs typeface="ＭＳ Ｐゴシック" charset="0"/>
              </a:rPr>
              <a:t>Very seldom can you use the reported earnings in the annual report in valuation. This lays out the three adjustments that you usually have to make before you start doing valuation:</a:t>
            </a:r>
          </a:p>
          <a:p>
            <a:pPr marL="228600" indent="-228600">
              <a:buFontTx/>
              <a:buAutoNum type="arabicPeriod"/>
            </a:pPr>
            <a:r>
              <a:rPr lang="en-US">
                <a:latin typeface="Times" charset="0"/>
                <a:ea typeface="ＭＳ Ｐゴシック" charset="0"/>
                <a:cs typeface="ＭＳ Ｐゴシック" charset="0"/>
              </a:rPr>
              <a:t>You might need to update the accounting information for most recent reports that have come from the firm or other sources.</a:t>
            </a:r>
          </a:p>
          <a:p>
            <a:pPr marL="228600" indent="-228600">
              <a:buFontTx/>
              <a:buAutoNum type="arabicPeriod"/>
            </a:pPr>
            <a:r>
              <a:rPr lang="en-US">
                <a:latin typeface="Times" charset="0"/>
                <a:ea typeface="ＭＳ Ｐゴシック" charset="0"/>
                <a:cs typeface="ＭＳ Ｐゴシック" charset="0"/>
              </a:rPr>
              <a:t>If you have a cyclical or commodity firm, you have to adjust the earnings for where in the cycle (of the economy, for a cyclical firm, or for the commodity price, for a commodity firm) you are currently.</a:t>
            </a:r>
          </a:p>
          <a:p>
            <a:pPr marL="228600" indent="-228600">
              <a:buFontTx/>
              <a:buAutoNum type="arabicPeriod"/>
            </a:pPr>
            <a:r>
              <a:rPr lang="en-US">
                <a:latin typeface="Times" charset="0"/>
                <a:ea typeface="ＭＳ Ｐゴシック" charset="0"/>
                <a:cs typeface="ＭＳ Ｐゴシック" charset="0"/>
              </a:rPr>
              <a:t>You have to clean up for obvious shortcomings in accounting rules. </a:t>
            </a:r>
          </a:p>
          <a:p>
            <a:pPr marL="228600" indent="-228600">
              <a:buFontTx/>
              <a:buAutoNum type="arabicPeriod"/>
            </a:pPr>
            <a:endParaRPr lang="en-US">
              <a:latin typeface="Times" charset="0"/>
              <a:ea typeface="ＭＳ Ｐゴシック" charset="0"/>
              <a:cs typeface="ＭＳ Ｐゴシック"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5" name="Rectangle 2"/>
          <p:cNvSpPr>
            <a:spLocks noGrp="1" noRot="1" noChangeAspect="1" noChangeArrowheads="1"/>
          </p:cNvSpPr>
          <p:nvPr>
            <p:ph type="sldImg"/>
          </p:nvPr>
        </p:nvSpPr>
        <p:spPr>
          <a:xfrm>
            <a:off x="1150938" y="692150"/>
            <a:ext cx="4556125" cy="3416300"/>
          </a:xfrm>
          <a:solidFill>
            <a:srgbClr val="FFFFFF"/>
          </a:solidFill>
          <a:ln/>
        </p:spPr>
      </p:sp>
      <p:sp>
        <p:nvSpPr>
          <p:cNvPr id="118786"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From an intuitive standpoint, there is little difference between a term loan (where you pay off a loan in equal annual installments) and an operating lease. It may be more like unsecured debt than secured debt but it is debt.</a:t>
            </a:r>
          </a:p>
          <a:p>
            <a:r>
              <a:rPr lang="en-US">
                <a:latin typeface="Times" charset="0"/>
                <a:ea typeface="ＭＳ Ｐゴシック" charset="0"/>
                <a:cs typeface="ＭＳ Ｐゴシック" charset="0"/>
              </a:rPr>
              <a:t>It is not just debt that is affected when you convert operating leases to debt. The operating income also will change.</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3" name="Rectangle 2"/>
          <p:cNvSpPr>
            <a:spLocks noGrp="1" noRot="1" noChangeAspect="1" noChangeArrowheads="1"/>
          </p:cNvSpPr>
          <p:nvPr>
            <p:ph type="sldImg"/>
          </p:nvPr>
        </p:nvSpPr>
        <p:spPr>
          <a:xfrm>
            <a:off x="1150938" y="692150"/>
            <a:ext cx="4556125" cy="3416300"/>
          </a:xfrm>
          <a:solidFill>
            <a:srgbClr val="FFFFFF"/>
          </a:solidFill>
          <a:ln/>
        </p:spPr>
      </p:sp>
      <p:sp>
        <p:nvSpPr>
          <p:cNvPr id="120834"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The Home Depot reports its lease commitments in its financial statements. The present value of operating lease expenses is computed using the pre-tax cost of debt. (An argument can be made that the unsecured cost of debt should be used.)</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29" name="Rectangle 2"/>
          <p:cNvSpPr>
            <a:spLocks noGrp="1" noRot="1" noChangeAspect="1" noChangeArrowheads="1"/>
          </p:cNvSpPr>
          <p:nvPr>
            <p:ph type="sldImg"/>
          </p:nvPr>
        </p:nvSpPr>
        <p:spPr>
          <a:xfrm>
            <a:off x="1150938" y="692150"/>
            <a:ext cx="4556125" cy="3416300"/>
          </a:xfrm>
          <a:solidFill>
            <a:srgbClr val="FFFFFF"/>
          </a:solidFill>
          <a:ln/>
        </p:spPr>
      </p:sp>
      <p:sp>
        <p:nvSpPr>
          <p:cNvPr id="124930"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The argument used by accountants - that R&amp;D yields uncertain benefits - is specious. You could make the same argument about other investments - investing in a factory in an emerging market, deciding to build a concept car - and you are forced to treat these as capital expenditures.</a:t>
            </a:r>
          </a:p>
          <a:p>
            <a:r>
              <a:rPr lang="en-US">
                <a:latin typeface="Times" charset="0"/>
                <a:ea typeface="ＭＳ Ｐゴシック" charset="0"/>
                <a:cs typeface="ＭＳ Ｐゴシック" charset="0"/>
              </a:rPr>
              <a:t>To capitalize R&amp;D, you need to specify</a:t>
            </a:r>
          </a:p>
          <a:p>
            <a:pPr lvl="1">
              <a:buFontTx/>
              <a:buChar char="•"/>
            </a:pPr>
            <a:r>
              <a:rPr lang="en-US">
                <a:latin typeface="Times" charset="0"/>
                <a:ea typeface="ＭＳ Ｐゴシック" charset="0"/>
              </a:rPr>
              <a:t>On average, how long it takes between the time you do research and a commercial product </a:t>
            </a:r>
            <a:r>
              <a:rPr lang="en-US" u="sng">
                <a:latin typeface="Times" charset="0"/>
                <a:ea typeface="ＭＳ Ｐゴシック" charset="0"/>
              </a:rPr>
              <a:t>emerges</a:t>
            </a:r>
            <a:r>
              <a:rPr lang="en-US">
                <a:latin typeface="Times" charset="0"/>
                <a:ea typeface="ＭＳ Ｐゴシック" charset="0"/>
              </a:rPr>
              <a:t> from the research. (This is the amortizable life)</a:t>
            </a:r>
          </a:p>
          <a:p>
            <a:pPr lvl="1">
              <a:buFontTx/>
              <a:buChar char="•"/>
            </a:pPr>
            <a:r>
              <a:rPr lang="en-US">
                <a:latin typeface="Times" charset="0"/>
                <a:ea typeface="ＭＳ Ｐゴシック" charset="0"/>
              </a:rPr>
              <a:t>R&amp;D expenses from the past (for a period equivalent to the amortizable life). If your firm has not been in existence for that long, you would go back for as many years as you can.</a:t>
            </a:r>
          </a:p>
          <a:p>
            <a:pPr lvl="1">
              <a:buFontTx/>
              <a:buChar char="•"/>
            </a:pPr>
            <a:r>
              <a:rPr lang="en-US">
                <a:latin typeface="Times" charset="0"/>
                <a:ea typeface="ＭＳ Ｐゴシック" charset="0"/>
              </a:rPr>
              <a:t>Depreciation schedules - stick with the simplest which is straight line depreciation.</a:t>
            </a:r>
          </a:p>
          <a:p>
            <a:pPr lvl="1">
              <a:buFontTx/>
              <a:buChar char="•"/>
            </a:pPr>
            <a:endParaRPr lang="en-US">
              <a:latin typeface="Times" charset="0"/>
              <a:ea typeface="ＭＳ Ｐゴシック" charset="0"/>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7" name="Rectangle 2"/>
          <p:cNvSpPr>
            <a:spLocks noGrp="1" noRot="1" noChangeAspect="1" noChangeArrowheads="1"/>
          </p:cNvSpPr>
          <p:nvPr>
            <p:ph type="sldImg"/>
          </p:nvPr>
        </p:nvSpPr>
        <p:spPr>
          <a:xfrm>
            <a:off x="1150938" y="692150"/>
            <a:ext cx="4556125" cy="3416300"/>
          </a:xfrm>
          <a:solidFill>
            <a:srgbClr val="FFFFFF"/>
          </a:solidFill>
          <a:ln/>
        </p:spPr>
      </p:sp>
      <p:sp>
        <p:nvSpPr>
          <p:cNvPr id="126978"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The amortizable life is an assumption based upon Cisco</a:t>
            </a:r>
            <a:r>
              <a:rPr lang="ja-JP" altLang="en-US">
                <a:latin typeface="Times" charset="0"/>
                <a:ea typeface="ＭＳ Ｐゴシック" charset="0"/>
                <a:cs typeface="ＭＳ Ｐゴシック" charset="0"/>
              </a:rPr>
              <a:t>’</a:t>
            </a:r>
            <a:r>
              <a:rPr lang="en-US" altLang="ja-JP">
                <a:latin typeface="Times" charset="0"/>
                <a:ea typeface="ＭＳ Ｐゴシック" charset="0"/>
                <a:cs typeface="ＭＳ Ｐゴシック" charset="0"/>
              </a:rPr>
              <a:t>s business (telecom equipment and software). It would be shorter in other businesses (such as computer chips) and longer in businesses that need regulatory approval (such as pharmaceuticals).</a:t>
            </a:r>
          </a:p>
          <a:p>
            <a:r>
              <a:rPr lang="en-US">
                <a:latin typeface="Times" charset="0"/>
                <a:ea typeface="ＭＳ Ｐゴシック" charset="0"/>
                <a:cs typeface="ＭＳ Ｐゴシック" charset="0"/>
              </a:rPr>
              <a:t>Note that the amortization is 1/5 of the R&amp;D expense each year.</a:t>
            </a:r>
          </a:p>
          <a:p>
            <a:r>
              <a:rPr lang="en-US">
                <a:latin typeface="Times" charset="0"/>
                <a:ea typeface="ＭＳ Ｐゴシック" charset="0"/>
                <a:cs typeface="ＭＳ Ｐゴシック" charset="0"/>
              </a:rPr>
              <a:t>We are also assuming that R&amp;D expenses are spent at the end of each year - not realistic, but simplifies analysis - that is why there is no amortization of the current year</a:t>
            </a:r>
            <a:r>
              <a:rPr lang="ja-JP" altLang="en-US">
                <a:latin typeface="Times" charset="0"/>
                <a:ea typeface="ＭＳ Ｐゴシック" charset="0"/>
                <a:cs typeface="ＭＳ Ｐゴシック" charset="0"/>
              </a:rPr>
              <a:t>’</a:t>
            </a:r>
            <a:r>
              <a:rPr lang="en-US" altLang="ja-JP">
                <a:latin typeface="Times" charset="0"/>
                <a:ea typeface="ＭＳ Ｐゴシック" charset="0"/>
                <a:cs typeface="ＭＳ Ｐゴシック" charset="0"/>
              </a:rPr>
              <a:t>s expense.</a:t>
            </a:r>
          </a:p>
          <a:p>
            <a:r>
              <a:rPr lang="en-US">
                <a:latin typeface="Times" charset="0"/>
                <a:ea typeface="ＭＳ Ｐゴシック" charset="0"/>
                <a:cs typeface="ＭＳ Ｐゴシック" charset="0"/>
              </a:rPr>
              <a:t>The effect of capitalizing R&amp;D will be greatest at firms where R&amp;D is growing over time and be non-existent at firms with flat R&amp;D.</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49" name="Rectangle 2"/>
          <p:cNvSpPr>
            <a:spLocks noGrp="1" noRot="1" noChangeAspect="1" noChangeArrowheads="1"/>
          </p:cNvSpPr>
          <p:nvPr>
            <p:ph type="sldImg"/>
          </p:nvPr>
        </p:nvSpPr>
        <p:spPr>
          <a:xfrm>
            <a:off x="1150938" y="692150"/>
            <a:ext cx="4556125" cy="3416300"/>
          </a:xfrm>
          <a:solidFill>
            <a:srgbClr val="FFFFFF"/>
          </a:solidFill>
          <a:ln/>
        </p:spPr>
      </p:sp>
      <p:sp>
        <p:nvSpPr>
          <p:cNvPr id="130050"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The effective tax rate is defined as taxes paid/ taxable income, as defined in the reporting books. The marginal tax rate is the tax rate on the last dollar of income. The effective tax rate is lower than the marginal tax rate for most firms. Why?</a:t>
            </a:r>
          </a:p>
          <a:p>
            <a:pPr lvl="1">
              <a:buFontTx/>
              <a:buChar char="•"/>
            </a:pPr>
            <a:r>
              <a:rPr lang="en-US">
                <a:latin typeface="Times" charset="0"/>
                <a:ea typeface="ＭＳ Ｐゴシック" charset="0"/>
              </a:rPr>
              <a:t>Bracket creep: Can be a reason for small private businesses but not for large publicly traded firms where most of the income is at the highest marginal tax rate anyway.</a:t>
            </a:r>
          </a:p>
          <a:p>
            <a:pPr lvl="1">
              <a:buFontTx/>
              <a:buChar char="•"/>
            </a:pPr>
            <a:r>
              <a:rPr lang="en-US">
                <a:latin typeface="Times" charset="0"/>
                <a:ea typeface="ＭＳ Ｐゴシック" charset="0"/>
              </a:rPr>
              <a:t>Cosmetic factors: Two sets of books with different accounting standards for tax and reporting books.</a:t>
            </a:r>
          </a:p>
          <a:p>
            <a:pPr lvl="1">
              <a:buFontTx/>
              <a:buChar char="•"/>
            </a:pPr>
            <a:r>
              <a:rPr lang="en-US">
                <a:latin typeface="Times" charset="0"/>
                <a:ea typeface="ＭＳ Ｐゴシック" charset="0"/>
              </a:rPr>
              <a:t>Real factors: Capacity to defer taxes to the future.</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1" name="Rectangle 2"/>
          <p:cNvSpPr>
            <a:spLocks noGrp="1" noRot="1" noChangeAspect="1" noChangeArrowheads="1"/>
          </p:cNvSpPr>
          <p:nvPr>
            <p:ph type="sldImg"/>
          </p:nvPr>
        </p:nvSpPr>
        <p:spPr>
          <a:xfrm>
            <a:off x="1150938" y="692150"/>
            <a:ext cx="4556125" cy="3416300"/>
          </a:xfrm>
          <a:solidFill>
            <a:srgbClr val="FFFFFF"/>
          </a:solidFill>
          <a:ln/>
        </p:spPr>
      </p:sp>
      <p:sp>
        <p:nvSpPr>
          <p:cNvPr id="133122"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The accounting definition of cap ex is too narrow. It excludes external cap ex (which is what acquisitions are) and intangible cap ex (which is what R&amp;D is).</a:t>
            </a:r>
          </a:p>
          <a:p>
            <a:r>
              <a:rPr lang="en-US">
                <a:latin typeface="Times" charset="0"/>
                <a:ea typeface="ＭＳ Ｐゴシック" charset="0"/>
                <a:cs typeface="ＭＳ Ｐゴシック" charset="0"/>
              </a:rPr>
              <a:t>We would include all acquisitions, including stock swaps acquisitions. To those who would argue that there is no cashflow associated with stock swaps, we would suggest that all that has occurred is that the firm has just skipped a step - the firm could have issued the stock to the market and used the cash on the acquisitions. </a:t>
            </a:r>
          </a:p>
          <a:p>
            <a:r>
              <a:rPr lang="en-US">
                <a:latin typeface="Times" charset="0"/>
                <a:ea typeface="ＭＳ Ｐゴシック" charset="0"/>
                <a:cs typeface="ＭＳ Ｐゴシック" charset="0"/>
              </a:rPr>
              <a:t>It is true that incorporating acquisitions into valuation can be messy for firms that do relatively few and very diverse acquisitions over time. You have the option of ignoring these acquisitions when you do valuation but make sure that the expected growth rate in earnings does not then include the expected growth from acquisitions. You are implicitly assuming that acquisitions in the future will be done at fair value and hence have no value impact.</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7" name="Rectangle 2"/>
          <p:cNvSpPr>
            <a:spLocks noGrp="1" noRot="1" noChangeAspect="1" noChangeArrowheads="1"/>
          </p:cNvSpPr>
          <p:nvPr>
            <p:ph type="sldImg"/>
          </p:nvPr>
        </p:nvSpPr>
        <p:spPr>
          <a:xfrm>
            <a:off x="1150938" y="692150"/>
            <a:ext cx="4556125" cy="3416300"/>
          </a:xfrm>
          <a:solidFill>
            <a:srgbClr val="FFFFFF"/>
          </a:solidFill>
          <a:ln/>
        </p:spPr>
      </p:sp>
      <p:sp>
        <p:nvSpPr>
          <p:cNvPr id="137218"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We remove cash from current assets because cash is not a wasting asset for most firms with substantial cash balances. Cash today tends to be invested in treasuries or commercial paper which yields a fair return for the risk taken (which is little or none). There are some analysts who still use operating cash (which they estimate as a percent of revenues) as part of working capital, but we believe that this is no longer appropriate for firms in markets with well developed banking systems and investment alternatives.</a:t>
            </a:r>
          </a:p>
          <a:p>
            <a:r>
              <a:rPr lang="en-US">
                <a:latin typeface="Times" charset="0"/>
                <a:ea typeface="ＭＳ Ｐゴシック" charset="0"/>
                <a:cs typeface="ＭＳ Ｐゴシック" charset="0"/>
              </a:rPr>
              <a:t>The debt in current liabilities is included in the debt used for cost of capital.</a:t>
            </a:r>
          </a:p>
          <a:p>
            <a:endParaRPr lang="en-US">
              <a:latin typeface="Times" charset="0"/>
              <a:ea typeface="ＭＳ Ｐゴシック" charset="0"/>
              <a:cs typeface="ＭＳ Ｐゴシック"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lvl1pPr>
              <a:defRPr sz="3600"/>
            </a:lvl1pPr>
          </a:lstStyle>
          <a:p>
            <a:r>
              <a:rPr lang="en-US" smtClean="0"/>
              <a:t>Click to edit Master title style</a:t>
            </a:r>
            <a:endParaRPr lang="en-US" dirty="0"/>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Tree>
    <p:extLst>
      <p:ext uri="{BB962C8B-B14F-4D97-AF65-F5344CB8AC3E}">
        <p14:creationId xmlns:p14="http://schemas.microsoft.com/office/powerpoint/2010/main" val="201986719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60649464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extLst>
      <p:ext uri="{BB962C8B-B14F-4D97-AF65-F5344CB8AC3E}">
        <p14:creationId xmlns:p14="http://schemas.microsoft.com/office/powerpoint/2010/main" val="411770087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1143000" y="1828800"/>
            <a:ext cx="3800475" cy="41910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5095875" y="1828800"/>
            <a:ext cx="3800475" cy="41910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137789750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174608284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292714088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82511581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346601519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Drag picture to placeholder or click icon to add</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164128808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309345109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62763" y="228600"/>
            <a:ext cx="2033587" cy="57912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762000" y="228600"/>
            <a:ext cx="5948363" cy="57912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354749328"/>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1026" name="Group 2"/>
          <p:cNvGrpSpPr>
            <a:grpSpLocks/>
          </p:cNvGrpSpPr>
          <p:nvPr/>
        </p:nvGrpSpPr>
        <p:grpSpPr bwMode="auto">
          <a:xfrm>
            <a:off x="236538" y="0"/>
            <a:ext cx="8896350" cy="6845300"/>
            <a:chOff x="149" y="0"/>
            <a:chExt cx="5604" cy="4312"/>
          </a:xfrm>
        </p:grpSpPr>
        <p:sp>
          <p:nvSpPr>
            <p:cNvPr id="1031" name="Rectangle 3"/>
            <p:cNvSpPr>
              <a:spLocks noChangeArrowheads="1"/>
            </p:cNvSpPr>
            <p:nvPr/>
          </p:nvSpPr>
          <p:spPr bwMode="auto">
            <a:xfrm>
              <a:off x="149" y="0"/>
              <a:ext cx="150" cy="4312"/>
            </a:xfrm>
            <a:prstGeom prst="rect">
              <a:avLst/>
            </a:prstGeom>
            <a:gradFill rotWithShape="0">
              <a:gsLst>
                <a:gs pos="0">
                  <a:srgbClr val="E9E9E9"/>
                </a:gs>
                <a:gs pos="100000">
                  <a:srgbClr val="919191"/>
                </a:gs>
              </a:gsLst>
              <a:lin ang="5400000" scaled="1"/>
            </a:gra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p>
              <a:endParaRPr lang="en-US"/>
            </a:p>
          </p:txBody>
        </p:sp>
        <p:sp>
          <p:nvSpPr>
            <p:cNvPr id="1032" name="Rectangle 4"/>
            <p:cNvSpPr>
              <a:spLocks noChangeArrowheads="1"/>
            </p:cNvSpPr>
            <p:nvPr/>
          </p:nvSpPr>
          <p:spPr bwMode="auto">
            <a:xfrm>
              <a:off x="277" y="0"/>
              <a:ext cx="235" cy="2940"/>
            </a:xfrm>
            <a:prstGeom prst="rect">
              <a:avLst/>
            </a:prstGeom>
            <a:gradFill rotWithShape="0">
              <a:gsLst>
                <a:gs pos="0">
                  <a:srgbClr val="E9E9E9"/>
                </a:gs>
                <a:gs pos="100000">
                  <a:srgbClr val="919191"/>
                </a:gs>
              </a:gsLst>
              <a:lin ang="5400000" scaled="1"/>
            </a:gra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p>
              <a:endParaRPr lang="en-US"/>
            </a:p>
          </p:txBody>
        </p:sp>
        <p:sp>
          <p:nvSpPr>
            <p:cNvPr id="1033" name="Rectangle 5"/>
            <p:cNvSpPr>
              <a:spLocks noChangeArrowheads="1"/>
            </p:cNvSpPr>
            <p:nvPr/>
          </p:nvSpPr>
          <p:spPr bwMode="auto">
            <a:xfrm>
              <a:off x="203" y="0"/>
              <a:ext cx="682" cy="2112"/>
            </a:xfrm>
            <a:prstGeom prst="rect">
              <a:avLst/>
            </a:prstGeom>
            <a:gradFill rotWithShape="0">
              <a:gsLst>
                <a:gs pos="0">
                  <a:srgbClr val="E9E9E9"/>
                </a:gs>
                <a:gs pos="100000">
                  <a:srgbClr val="919191"/>
                </a:gs>
              </a:gsLst>
              <a:lin ang="5400000" scaled="1"/>
            </a:gra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p>
              <a:endParaRPr lang="en-US"/>
            </a:p>
          </p:txBody>
        </p:sp>
        <p:sp>
          <p:nvSpPr>
            <p:cNvPr id="1034" name="Rectangle 6"/>
            <p:cNvSpPr>
              <a:spLocks noChangeArrowheads="1"/>
            </p:cNvSpPr>
            <p:nvPr/>
          </p:nvSpPr>
          <p:spPr bwMode="auto">
            <a:xfrm>
              <a:off x="256" y="0"/>
              <a:ext cx="192" cy="2448"/>
            </a:xfrm>
            <a:prstGeom prst="rect">
              <a:avLst/>
            </a:prstGeom>
            <a:gradFill rotWithShape="0">
              <a:gsLst>
                <a:gs pos="0">
                  <a:srgbClr val="E9E9E9"/>
                </a:gs>
                <a:gs pos="100000">
                  <a:srgbClr val="919191"/>
                </a:gs>
              </a:gsLst>
              <a:lin ang="5400000" scaled="1"/>
            </a:gra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p>
              <a:endParaRPr lang="en-US"/>
            </a:p>
          </p:txBody>
        </p:sp>
        <p:sp>
          <p:nvSpPr>
            <p:cNvPr id="1035" name="Rectangle 7"/>
            <p:cNvSpPr>
              <a:spLocks noChangeArrowheads="1"/>
            </p:cNvSpPr>
            <p:nvPr/>
          </p:nvSpPr>
          <p:spPr bwMode="auto">
            <a:xfrm>
              <a:off x="373" y="924"/>
              <a:ext cx="331" cy="768"/>
            </a:xfrm>
            <a:prstGeom prst="rect">
              <a:avLst/>
            </a:prstGeom>
            <a:gradFill rotWithShape="0">
              <a:gsLst>
                <a:gs pos="0">
                  <a:srgbClr val="E9E9E9"/>
                </a:gs>
                <a:gs pos="100000">
                  <a:srgbClr val="919191"/>
                </a:gs>
              </a:gsLst>
              <a:lin ang="5400000" scaled="1"/>
            </a:gra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p>
              <a:endParaRPr lang="en-US"/>
            </a:p>
          </p:txBody>
        </p:sp>
        <p:sp>
          <p:nvSpPr>
            <p:cNvPr id="1036" name="Rectangle 8"/>
            <p:cNvSpPr>
              <a:spLocks noChangeArrowheads="1"/>
            </p:cNvSpPr>
            <p:nvPr/>
          </p:nvSpPr>
          <p:spPr bwMode="auto">
            <a:xfrm>
              <a:off x="320" y="888"/>
              <a:ext cx="5433" cy="84"/>
            </a:xfrm>
            <a:prstGeom prst="rect">
              <a:avLst/>
            </a:prstGeom>
            <a:gradFill rotWithShape="0">
              <a:gsLst>
                <a:gs pos="0">
                  <a:srgbClr val="E9E9E9"/>
                </a:gs>
                <a:gs pos="100000">
                  <a:srgbClr val="919191"/>
                </a:gs>
              </a:gsLst>
              <a:lin ang="5400000" scaled="1"/>
            </a:gra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p>
              <a:endParaRPr lang="en-US"/>
            </a:p>
          </p:txBody>
        </p:sp>
        <p:sp>
          <p:nvSpPr>
            <p:cNvPr id="1037" name="Line 9"/>
            <p:cNvSpPr>
              <a:spLocks noChangeShapeType="1"/>
            </p:cNvSpPr>
            <p:nvPr/>
          </p:nvSpPr>
          <p:spPr bwMode="auto">
            <a:xfrm>
              <a:off x="153" y="888"/>
              <a:ext cx="5596"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sp>
        <p:nvSpPr>
          <p:cNvPr id="1027" name="Rectangle 10"/>
          <p:cNvSpPr>
            <a:spLocks noGrp="1" noChangeArrowheads="1"/>
          </p:cNvSpPr>
          <p:nvPr>
            <p:ph type="title"/>
          </p:nvPr>
        </p:nvSpPr>
        <p:spPr bwMode="auto">
          <a:xfrm>
            <a:off x="762000" y="228600"/>
            <a:ext cx="76962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0487" tIns="44450" rIns="90487" bIns="44450" numCol="1" anchor="b" anchorCtr="0" compatLnSpc="1">
            <a:prstTxWarp prst="textNoShape">
              <a:avLst/>
            </a:prstTxWarp>
          </a:bodyPr>
          <a:lstStyle/>
          <a:p>
            <a:pPr lvl="0"/>
            <a:r>
              <a:rPr lang="en-US" smtClean="0"/>
              <a:t>Click to edit Master title style</a:t>
            </a:r>
            <a:endParaRPr lang="en-US"/>
          </a:p>
        </p:txBody>
      </p:sp>
      <p:sp>
        <p:nvSpPr>
          <p:cNvPr id="1028" name="Rectangle 11"/>
          <p:cNvSpPr>
            <a:spLocks noGrp="1" noChangeArrowheads="1"/>
          </p:cNvSpPr>
          <p:nvPr>
            <p:ph type="body" idx="1"/>
          </p:nvPr>
        </p:nvSpPr>
        <p:spPr bwMode="auto">
          <a:xfrm>
            <a:off x="1143000" y="1828800"/>
            <a:ext cx="7753350" cy="419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0487" tIns="44450" rIns="90487" bIns="4445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029" name="Rectangle 12"/>
          <p:cNvSpPr>
            <a:spLocks noChangeArrowheads="1"/>
          </p:cNvSpPr>
          <p:nvPr/>
        </p:nvSpPr>
        <p:spPr bwMode="auto">
          <a:xfrm>
            <a:off x="92075" y="6486525"/>
            <a:ext cx="1738313" cy="30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nchor="ctr">
            <a:spAutoFit/>
          </a:bodyPr>
          <a:lstStyle/>
          <a:p>
            <a:r>
              <a:rPr lang="en-US" sz="1400"/>
              <a:t>Aswath Damodaran</a:t>
            </a:r>
          </a:p>
        </p:txBody>
      </p:sp>
      <p:sp>
        <p:nvSpPr>
          <p:cNvPr id="1030" name="Rectangle 13"/>
          <p:cNvSpPr>
            <a:spLocks noChangeArrowheads="1"/>
          </p:cNvSpPr>
          <p:nvPr/>
        </p:nvSpPr>
        <p:spPr bwMode="auto">
          <a:xfrm>
            <a:off x="8656638" y="6486525"/>
            <a:ext cx="398462" cy="30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nchor="ctr">
            <a:spAutoFit/>
          </a:bodyPr>
          <a:lstStyle/>
          <a:p>
            <a:pPr algn="r"/>
            <a:fld id="{F62F6059-8E93-E949-9B55-C1316D116290}" type="slidenum">
              <a:rPr lang="en-US" sz="1400"/>
              <a:pPr algn="r"/>
              <a:t>‹#›</a:t>
            </a:fld>
            <a:endParaRPr lang="en-US" sz="1400"/>
          </a:p>
        </p:txBody>
      </p:sp>
    </p:spTree>
  </p:cSld>
  <p:clrMap bg1="lt1" tx1="dk1" bg2="lt2" tx2="dk2" accent1="accent1" accent2="accent2" accent3="accent3" accent4="accent4" accent5="accent5" accent6="accent6" hlink="hlink" folHlink="folHlink"/>
  <p:sldLayoutIdLst>
    <p:sldLayoutId id="2147483665" r:id="rId1"/>
    <p:sldLayoutId id="2147483666" r:id="rId2"/>
    <p:sldLayoutId id="2147483667" r:id="rId3"/>
    <p:sldLayoutId id="2147483668" r:id="rId4"/>
    <p:sldLayoutId id="2147483669" r:id="rId5"/>
    <p:sldLayoutId id="2147483670" r:id="rId6"/>
    <p:sldLayoutId id="2147483671" r:id="rId7"/>
    <p:sldLayoutId id="2147483672" r:id="rId8"/>
    <p:sldLayoutId id="2147483673" r:id="rId9"/>
    <p:sldLayoutId id="2147483674" r:id="rId10"/>
    <p:sldLayoutId id="2147483675" r:id="rId11"/>
  </p:sldLayoutIdLst>
  <p:txStyles>
    <p:titleStyle>
      <a:lvl1pPr algn="ctr" rtl="0" eaLnBrk="1" fontAlgn="base" hangingPunct="1">
        <a:spcBef>
          <a:spcPct val="0"/>
        </a:spcBef>
        <a:spcAft>
          <a:spcPct val="0"/>
        </a:spcAft>
        <a:defRPr sz="2400">
          <a:solidFill>
            <a:schemeClr val="tx2"/>
          </a:solidFill>
          <a:latin typeface="+mj-lt"/>
          <a:ea typeface="ＭＳ Ｐゴシック" pitchFamily="-65" charset="-128"/>
          <a:cs typeface="ＭＳ Ｐゴシック" pitchFamily="-65" charset="-128"/>
        </a:defRPr>
      </a:lvl1pPr>
      <a:lvl2pPr algn="ctr" rtl="0" eaLnBrk="1" fontAlgn="base" hangingPunct="1">
        <a:spcBef>
          <a:spcPct val="0"/>
        </a:spcBef>
        <a:spcAft>
          <a:spcPct val="0"/>
        </a:spcAft>
        <a:defRPr sz="2400">
          <a:solidFill>
            <a:schemeClr val="tx2"/>
          </a:solidFill>
          <a:latin typeface="Times" pitchFamily="-65" charset="0"/>
          <a:ea typeface="ＭＳ Ｐゴシック" pitchFamily="-65" charset="-128"/>
          <a:cs typeface="ＭＳ Ｐゴシック" pitchFamily="-65" charset="-128"/>
        </a:defRPr>
      </a:lvl2pPr>
      <a:lvl3pPr algn="ctr" rtl="0" eaLnBrk="1" fontAlgn="base" hangingPunct="1">
        <a:spcBef>
          <a:spcPct val="0"/>
        </a:spcBef>
        <a:spcAft>
          <a:spcPct val="0"/>
        </a:spcAft>
        <a:defRPr sz="2400">
          <a:solidFill>
            <a:schemeClr val="tx2"/>
          </a:solidFill>
          <a:latin typeface="Times" pitchFamily="-65" charset="0"/>
          <a:ea typeface="ＭＳ Ｐゴシック" pitchFamily="-65" charset="-128"/>
          <a:cs typeface="ＭＳ Ｐゴシック" pitchFamily="-65" charset="-128"/>
        </a:defRPr>
      </a:lvl3pPr>
      <a:lvl4pPr algn="ctr" rtl="0" eaLnBrk="1" fontAlgn="base" hangingPunct="1">
        <a:spcBef>
          <a:spcPct val="0"/>
        </a:spcBef>
        <a:spcAft>
          <a:spcPct val="0"/>
        </a:spcAft>
        <a:defRPr sz="2400">
          <a:solidFill>
            <a:schemeClr val="tx2"/>
          </a:solidFill>
          <a:latin typeface="Times" pitchFamily="-65" charset="0"/>
          <a:ea typeface="ＭＳ Ｐゴシック" pitchFamily="-65" charset="-128"/>
          <a:cs typeface="ＭＳ Ｐゴシック" pitchFamily="-65" charset="-128"/>
        </a:defRPr>
      </a:lvl4pPr>
      <a:lvl5pPr algn="ctr" rtl="0" eaLnBrk="1" fontAlgn="base" hangingPunct="1">
        <a:spcBef>
          <a:spcPct val="0"/>
        </a:spcBef>
        <a:spcAft>
          <a:spcPct val="0"/>
        </a:spcAft>
        <a:defRPr sz="2400">
          <a:solidFill>
            <a:schemeClr val="tx2"/>
          </a:solidFill>
          <a:latin typeface="Times" pitchFamily="-65" charset="0"/>
          <a:ea typeface="ＭＳ Ｐゴシック" pitchFamily="-65" charset="-128"/>
          <a:cs typeface="ＭＳ Ｐゴシック" pitchFamily="-65" charset="-128"/>
        </a:defRPr>
      </a:lvl5pPr>
      <a:lvl6pPr marL="457200" algn="ctr" rtl="0" eaLnBrk="1" fontAlgn="base" hangingPunct="1">
        <a:spcBef>
          <a:spcPct val="0"/>
        </a:spcBef>
        <a:spcAft>
          <a:spcPct val="0"/>
        </a:spcAft>
        <a:defRPr sz="2400">
          <a:solidFill>
            <a:schemeClr val="tx2"/>
          </a:solidFill>
          <a:latin typeface="Times" pitchFamily="-65" charset="0"/>
        </a:defRPr>
      </a:lvl6pPr>
      <a:lvl7pPr marL="914400" algn="ctr" rtl="0" eaLnBrk="1" fontAlgn="base" hangingPunct="1">
        <a:spcBef>
          <a:spcPct val="0"/>
        </a:spcBef>
        <a:spcAft>
          <a:spcPct val="0"/>
        </a:spcAft>
        <a:defRPr sz="2400">
          <a:solidFill>
            <a:schemeClr val="tx2"/>
          </a:solidFill>
          <a:latin typeface="Times" pitchFamily="-65" charset="0"/>
        </a:defRPr>
      </a:lvl7pPr>
      <a:lvl8pPr marL="1371600" algn="ctr" rtl="0" eaLnBrk="1" fontAlgn="base" hangingPunct="1">
        <a:spcBef>
          <a:spcPct val="0"/>
        </a:spcBef>
        <a:spcAft>
          <a:spcPct val="0"/>
        </a:spcAft>
        <a:defRPr sz="2400">
          <a:solidFill>
            <a:schemeClr val="tx2"/>
          </a:solidFill>
          <a:latin typeface="Times" pitchFamily="-65" charset="0"/>
        </a:defRPr>
      </a:lvl8pPr>
      <a:lvl9pPr marL="1828800" algn="ctr" rtl="0" eaLnBrk="1" fontAlgn="base" hangingPunct="1">
        <a:spcBef>
          <a:spcPct val="0"/>
        </a:spcBef>
        <a:spcAft>
          <a:spcPct val="0"/>
        </a:spcAft>
        <a:defRPr sz="2400">
          <a:solidFill>
            <a:schemeClr val="tx2"/>
          </a:solidFill>
          <a:latin typeface="Times" pitchFamily="-65" charset="0"/>
        </a:defRPr>
      </a:lvl9pPr>
    </p:titleStyle>
    <p:bodyStyle>
      <a:lvl1pPr marL="342900" indent="-342900" algn="l" rtl="0" eaLnBrk="1" fontAlgn="base" hangingPunct="1">
        <a:spcBef>
          <a:spcPct val="20000"/>
        </a:spcBef>
        <a:spcAft>
          <a:spcPct val="0"/>
        </a:spcAft>
        <a:buClr>
          <a:schemeClr val="tx1"/>
        </a:buClr>
        <a:buSzPct val="75000"/>
        <a:buFont typeface="Monotype Sorts" charset="0"/>
        <a:buChar char=""/>
        <a:defRPr sz="2000">
          <a:solidFill>
            <a:schemeClr val="tx1"/>
          </a:solidFill>
          <a:latin typeface="+mn-lt"/>
          <a:ea typeface="ＭＳ Ｐゴシック" pitchFamily="-65" charset="-128"/>
          <a:cs typeface="ＭＳ Ｐゴシック" pitchFamily="-65" charset="-128"/>
        </a:defRPr>
      </a:lvl1pPr>
      <a:lvl2pPr marL="742950" indent="-285750" algn="l" rtl="0" eaLnBrk="1" fontAlgn="base" hangingPunct="1">
        <a:spcBef>
          <a:spcPct val="20000"/>
        </a:spcBef>
        <a:spcAft>
          <a:spcPct val="0"/>
        </a:spcAft>
        <a:buClr>
          <a:schemeClr val="tx1"/>
        </a:buClr>
        <a:buSzPct val="100000"/>
        <a:buChar char="•"/>
        <a:defRPr sz="1600">
          <a:solidFill>
            <a:schemeClr val="tx1"/>
          </a:solidFill>
          <a:latin typeface="+mn-lt"/>
          <a:ea typeface="ＭＳ Ｐゴシック" pitchFamily="-65" charset="-128"/>
        </a:defRPr>
      </a:lvl2pPr>
      <a:lvl3pPr marL="1143000" indent="-228600" algn="l" rtl="0" eaLnBrk="1" fontAlgn="base" hangingPunct="1">
        <a:spcBef>
          <a:spcPct val="20000"/>
        </a:spcBef>
        <a:spcAft>
          <a:spcPct val="0"/>
        </a:spcAft>
        <a:buClr>
          <a:schemeClr val="tx1"/>
        </a:buClr>
        <a:buSzPct val="100000"/>
        <a:buChar char="–"/>
        <a:defRPr sz="1400">
          <a:solidFill>
            <a:schemeClr val="tx1"/>
          </a:solidFill>
          <a:latin typeface="+mn-lt"/>
          <a:ea typeface="ＭＳ Ｐゴシック" pitchFamily="-65" charset="-128"/>
        </a:defRPr>
      </a:lvl3pPr>
      <a:lvl4pPr marL="1600200" indent="-228600" algn="l" rtl="0" eaLnBrk="1" fontAlgn="base" hangingPunct="1">
        <a:spcBef>
          <a:spcPct val="20000"/>
        </a:spcBef>
        <a:spcAft>
          <a:spcPct val="0"/>
        </a:spcAft>
        <a:buClr>
          <a:schemeClr val="tx1"/>
        </a:buClr>
        <a:buSzPct val="100000"/>
        <a:buChar char="•"/>
        <a:defRPr sz="1400" i="1">
          <a:solidFill>
            <a:schemeClr val="tx1"/>
          </a:solidFill>
          <a:latin typeface="Helvetica" pitchFamily="-65" charset="0"/>
          <a:ea typeface="ＭＳ Ｐゴシック" pitchFamily="-65" charset="-128"/>
        </a:defRPr>
      </a:lvl4pPr>
      <a:lvl5pPr marL="2057400" indent="-228600" algn="l" rtl="0" eaLnBrk="1" fontAlgn="base" hangingPunct="1">
        <a:spcBef>
          <a:spcPct val="20000"/>
        </a:spcBef>
        <a:spcAft>
          <a:spcPct val="0"/>
        </a:spcAft>
        <a:buClr>
          <a:schemeClr val="tx1"/>
        </a:buClr>
        <a:buSzPct val="100000"/>
        <a:buChar char="–"/>
        <a:defRPr sz="1200" i="1">
          <a:solidFill>
            <a:schemeClr val="tx1"/>
          </a:solidFill>
          <a:latin typeface="Helvetica" pitchFamily="-65" charset="0"/>
          <a:ea typeface="ＭＳ Ｐゴシック" pitchFamily="-65" charset="-128"/>
        </a:defRPr>
      </a:lvl5pPr>
      <a:lvl6pPr marL="2514600" indent="-228600" algn="l" rtl="0" eaLnBrk="1" fontAlgn="base" hangingPunct="1">
        <a:spcBef>
          <a:spcPct val="20000"/>
        </a:spcBef>
        <a:spcAft>
          <a:spcPct val="0"/>
        </a:spcAft>
        <a:buClr>
          <a:schemeClr val="tx1"/>
        </a:buClr>
        <a:buSzPct val="100000"/>
        <a:buChar char="–"/>
        <a:defRPr sz="1200" i="1">
          <a:solidFill>
            <a:schemeClr val="tx1"/>
          </a:solidFill>
          <a:latin typeface="Helvetica" pitchFamily="-65" charset="0"/>
          <a:ea typeface="ＭＳ Ｐゴシック" pitchFamily="-65" charset="-128"/>
        </a:defRPr>
      </a:lvl6pPr>
      <a:lvl7pPr marL="2971800" indent="-228600" algn="l" rtl="0" eaLnBrk="1" fontAlgn="base" hangingPunct="1">
        <a:spcBef>
          <a:spcPct val="20000"/>
        </a:spcBef>
        <a:spcAft>
          <a:spcPct val="0"/>
        </a:spcAft>
        <a:buClr>
          <a:schemeClr val="tx1"/>
        </a:buClr>
        <a:buSzPct val="100000"/>
        <a:buChar char="–"/>
        <a:defRPr sz="1200" i="1">
          <a:solidFill>
            <a:schemeClr val="tx1"/>
          </a:solidFill>
          <a:latin typeface="Helvetica" pitchFamily="-65" charset="0"/>
          <a:ea typeface="ＭＳ Ｐゴシック" pitchFamily="-65" charset="-128"/>
        </a:defRPr>
      </a:lvl7pPr>
      <a:lvl8pPr marL="3429000" indent="-228600" algn="l" rtl="0" eaLnBrk="1" fontAlgn="base" hangingPunct="1">
        <a:spcBef>
          <a:spcPct val="20000"/>
        </a:spcBef>
        <a:spcAft>
          <a:spcPct val="0"/>
        </a:spcAft>
        <a:buClr>
          <a:schemeClr val="tx1"/>
        </a:buClr>
        <a:buSzPct val="100000"/>
        <a:buChar char="–"/>
        <a:defRPr sz="1200" i="1">
          <a:solidFill>
            <a:schemeClr val="tx1"/>
          </a:solidFill>
          <a:latin typeface="Helvetica" pitchFamily="-65" charset="0"/>
          <a:ea typeface="ＭＳ Ｐゴシック" pitchFamily="-65" charset="-128"/>
        </a:defRPr>
      </a:lvl8pPr>
      <a:lvl9pPr marL="3886200" indent="-228600" algn="l" rtl="0" eaLnBrk="1" fontAlgn="base" hangingPunct="1">
        <a:spcBef>
          <a:spcPct val="20000"/>
        </a:spcBef>
        <a:spcAft>
          <a:spcPct val="0"/>
        </a:spcAft>
        <a:buClr>
          <a:schemeClr val="tx1"/>
        </a:buClr>
        <a:buSzPct val="100000"/>
        <a:buChar char="–"/>
        <a:defRPr sz="1200" i="1">
          <a:solidFill>
            <a:schemeClr val="tx1"/>
          </a:solidFill>
          <a:latin typeface="Helvetica" pitchFamily="-65" charset="0"/>
          <a:ea typeface="ＭＳ Ｐゴシック" pitchFamily="-65"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1.emf"/></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2.emf"/></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9.xml.rels><?xml version="1.0" encoding="UTF-8" standalone="yes"?>
<Relationships xmlns="http://schemas.openxmlformats.org/package/2006/relationships"><Relationship Id="rId3" Type="http://schemas.openxmlformats.org/officeDocument/2006/relationships/image" Target="../media/image4.png"/><Relationship Id="rId4" Type="http://schemas.openxmlformats.org/officeDocument/2006/relationships/image" Target="../media/image5.emf"/><Relationship Id="rId1" Type="http://schemas.openxmlformats.org/officeDocument/2006/relationships/slideLayout" Target="../slideLayouts/slideLayout2.xml"/><Relationship Id="rId2" Type="http://schemas.openxmlformats.org/officeDocument/2006/relationships/image" Target="../media/image3.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Rectangle 2"/>
          <p:cNvSpPr>
            <a:spLocks noGrp="1" noChangeArrowheads="1"/>
          </p:cNvSpPr>
          <p:nvPr>
            <p:ph type="ctrTitle"/>
          </p:nvPr>
        </p:nvSpPr>
        <p:spPr>
          <a:xfrm>
            <a:off x="685800" y="2286000"/>
            <a:ext cx="7772400" cy="1143000"/>
          </a:xfrm>
        </p:spPr>
        <p:txBody>
          <a:bodyPr/>
          <a:lstStyle/>
          <a:p>
            <a:pPr eaLnBrk="1" hangingPunct="1">
              <a:defRPr/>
            </a:pPr>
            <a:r>
              <a:rPr lang="en-US" sz="3600" dirty="0" smtClean="0">
                <a:latin typeface="Helvetica" charset="0"/>
                <a:ea typeface="ＭＳ Ｐゴシック" charset="0"/>
                <a:cs typeface="ＭＳ Ｐゴシック" charset="0"/>
              </a:rPr>
              <a:t>Session 7: Estimating Cash flows</a:t>
            </a:r>
            <a:endParaRPr lang="en-US" sz="3600" dirty="0">
              <a:latin typeface="Helvetica" charset="0"/>
              <a:ea typeface="ＭＳ Ｐゴシック" charset="0"/>
              <a:cs typeface="ＭＳ Ｐゴシック" charset="0"/>
            </a:endParaRPr>
          </a:p>
        </p:txBody>
      </p:sp>
      <p:sp>
        <p:nvSpPr>
          <p:cNvPr id="111618" name="Rectangle 3"/>
          <p:cNvSpPr>
            <a:spLocks noGrp="1" noChangeArrowheads="1"/>
          </p:cNvSpPr>
          <p:nvPr>
            <p:ph type="subTitle" idx="1"/>
          </p:nvPr>
        </p:nvSpPr>
        <p:spPr/>
        <p:txBody>
          <a:bodyPr/>
          <a:lstStyle/>
          <a:p>
            <a:pPr eaLnBrk="1" hangingPunct="1"/>
            <a:endParaRPr lang="en-US">
              <a:latin typeface="Times" charset="0"/>
              <a:ea typeface="ＭＳ Ｐゴシック" charset="0"/>
              <a:cs typeface="ＭＳ Ｐゴシック" charset="0"/>
            </a:endParaRPr>
          </a:p>
        </p:txBody>
      </p:sp>
    </p:spTree>
    <p:extLst>
      <p:ext uri="{BB962C8B-B14F-4D97-AF65-F5344CB8AC3E}">
        <p14:creationId xmlns:p14="http://schemas.microsoft.com/office/powerpoint/2010/main" val="1095248074"/>
      </p:ext>
    </p:extLst>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Rectangle 2"/>
          <p:cNvSpPr>
            <a:spLocks noGrp="1" noChangeArrowheads="1"/>
          </p:cNvSpPr>
          <p:nvPr>
            <p:ph type="title"/>
          </p:nvPr>
        </p:nvSpPr>
        <p:spPr/>
        <p:txBody>
          <a:bodyPr/>
          <a:lstStyle/>
          <a:p>
            <a:pPr eaLnBrk="1" hangingPunct="1">
              <a:defRPr/>
            </a:pPr>
            <a:r>
              <a:rPr lang="en-US">
                <a:latin typeface="Helvetica" charset="0"/>
                <a:ea typeface="ＭＳ Ｐゴシック" charset="0"/>
                <a:cs typeface="ＭＳ Ｐゴシック" charset="0"/>
              </a:rPr>
              <a:t>Defining Cashflow</a:t>
            </a:r>
          </a:p>
        </p:txBody>
      </p:sp>
      <p:pic>
        <p:nvPicPr>
          <p:cNvPr id="113666" name="Picture 3"/>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a:xfrm>
            <a:off x="990600" y="2057400"/>
            <a:ext cx="7753350" cy="1995488"/>
          </a:xfrm>
          <a:solidFill>
            <a:schemeClr val="accent1"/>
          </a:solidFill>
        </p:spPr>
      </p:pic>
    </p:spTree>
    <p:extLst>
      <p:ext uri="{BB962C8B-B14F-4D97-AF65-F5344CB8AC3E}">
        <p14:creationId xmlns:p14="http://schemas.microsoft.com/office/powerpoint/2010/main" val="4149110027"/>
      </p:ext>
    </p:extLst>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basic ingredients for free cash flows..</a:t>
            </a:r>
            <a:endParaRPr lang="en-US" dirty="0"/>
          </a:p>
        </p:txBody>
      </p:sp>
      <p:sp>
        <p:nvSpPr>
          <p:cNvPr id="3" name="Content Placeholder 2"/>
          <p:cNvSpPr>
            <a:spLocks noGrp="1"/>
          </p:cNvSpPr>
          <p:nvPr>
            <p:ph idx="1"/>
          </p:nvPr>
        </p:nvSpPr>
        <p:spPr/>
        <p:txBody>
          <a:bodyPr/>
          <a:lstStyle/>
          <a:p>
            <a:r>
              <a:rPr lang="en-US" dirty="0">
                <a:latin typeface="Times" charset="0"/>
                <a:ea typeface="ＭＳ Ｐゴシック" charset="0"/>
                <a:cs typeface="ＭＳ Ｐゴシック" charset="0"/>
              </a:rPr>
              <a:t>Estimate the current earnings of the firm</a:t>
            </a:r>
          </a:p>
          <a:p>
            <a:pPr lvl="1"/>
            <a:r>
              <a:rPr lang="en-US" dirty="0">
                <a:latin typeface="Times" charset="0"/>
                <a:ea typeface="ＭＳ Ｐゴシック" charset="0"/>
              </a:rPr>
              <a:t>If looking at cash flows to equity, look at earnings after interest expenses - i.e. net income</a:t>
            </a:r>
          </a:p>
          <a:p>
            <a:pPr lvl="1"/>
            <a:r>
              <a:rPr lang="en-US" dirty="0">
                <a:latin typeface="Times" charset="0"/>
                <a:ea typeface="ＭＳ Ｐゴシック" charset="0"/>
              </a:rPr>
              <a:t>If looking at cash flows to the firm, look at operating earnings after taxes</a:t>
            </a:r>
          </a:p>
          <a:p>
            <a:r>
              <a:rPr lang="en-US" dirty="0">
                <a:latin typeface="Times" charset="0"/>
                <a:ea typeface="ＭＳ Ｐゴシック" charset="0"/>
                <a:cs typeface="ＭＳ Ｐゴシック" charset="0"/>
              </a:rPr>
              <a:t>Consider how much the firm invested to create future growth</a:t>
            </a:r>
          </a:p>
          <a:p>
            <a:pPr lvl="1"/>
            <a:r>
              <a:rPr lang="en-US" dirty="0">
                <a:latin typeface="Times" charset="0"/>
                <a:ea typeface="ＭＳ Ｐゴシック" charset="0"/>
              </a:rPr>
              <a:t>If the investment is not expensed, it will be categorized as capital expenditures. To the extent that depreciation provides a cash flow, it will cover some of these expenditures.</a:t>
            </a:r>
          </a:p>
          <a:p>
            <a:pPr lvl="1"/>
            <a:r>
              <a:rPr lang="en-US" dirty="0">
                <a:latin typeface="Times" charset="0"/>
                <a:ea typeface="ＭＳ Ｐゴシック" charset="0"/>
              </a:rPr>
              <a:t>Increasing working capital needs are also investments for future growth</a:t>
            </a:r>
          </a:p>
          <a:p>
            <a:r>
              <a:rPr lang="en-US" dirty="0">
                <a:latin typeface="Times" charset="0"/>
                <a:ea typeface="ＭＳ Ｐゴシック" charset="0"/>
                <a:cs typeface="ＭＳ Ｐゴシック" charset="0"/>
              </a:rPr>
              <a:t>If looking at cash flows to equity, consider the cash flows from net debt issues (debt issued - debt repaid)</a:t>
            </a:r>
          </a:p>
        </p:txBody>
      </p:sp>
    </p:spTree>
    <p:extLst>
      <p:ext uri="{BB962C8B-B14F-4D97-AF65-F5344CB8AC3E}">
        <p14:creationId xmlns:p14="http://schemas.microsoft.com/office/powerpoint/2010/main" val="82668693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Rectangle 2"/>
          <p:cNvSpPr>
            <a:spLocks noGrp="1" noChangeArrowheads="1"/>
          </p:cNvSpPr>
          <p:nvPr>
            <p:ph type="title"/>
          </p:nvPr>
        </p:nvSpPr>
        <p:spPr/>
        <p:txBody>
          <a:bodyPr/>
          <a:lstStyle/>
          <a:p>
            <a:pPr eaLnBrk="1" hangingPunct="1">
              <a:defRPr/>
            </a:pPr>
            <a:r>
              <a:rPr lang="en-US" dirty="0" smtClean="0">
                <a:latin typeface="Helvetica" charset="0"/>
                <a:ea typeface="ＭＳ Ｐゴシック" charset="0"/>
                <a:cs typeface="ＭＳ Ｐゴシック" charset="0"/>
              </a:rPr>
              <a:t>Step 1: Get your earnings “right”</a:t>
            </a:r>
            <a:endParaRPr lang="en-US" dirty="0">
              <a:latin typeface="Helvetica" charset="0"/>
              <a:ea typeface="ＭＳ Ｐゴシック" charset="0"/>
              <a:cs typeface="ＭＳ Ｐゴシック" charset="0"/>
            </a:endParaRPr>
          </a:p>
        </p:txBody>
      </p:sp>
      <p:pic>
        <p:nvPicPr>
          <p:cNvPr id="115714" name="Picture 3"/>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t="-1351" b="-1351"/>
          <a:stretch>
            <a:fillRect/>
          </a:stretch>
        </p:blipFill>
        <p:spPr>
          <a:solidFill>
            <a:schemeClr val="accent1"/>
          </a:solidFill>
        </p:spPr>
      </p:pic>
    </p:spTree>
    <p:extLst>
      <p:ext uri="{BB962C8B-B14F-4D97-AF65-F5344CB8AC3E}">
        <p14:creationId xmlns:p14="http://schemas.microsoft.com/office/powerpoint/2010/main" val="955140513"/>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6" name="Rectangle 2"/>
          <p:cNvSpPr>
            <a:spLocks noGrp="1" noChangeArrowheads="1"/>
          </p:cNvSpPr>
          <p:nvPr>
            <p:ph type="title"/>
          </p:nvPr>
        </p:nvSpPr>
        <p:spPr/>
        <p:txBody>
          <a:bodyPr/>
          <a:lstStyle/>
          <a:p>
            <a:pPr eaLnBrk="1" hangingPunct="1">
              <a:defRPr/>
            </a:pPr>
            <a:r>
              <a:rPr lang="en-US">
                <a:latin typeface="Helvetica" charset="0"/>
                <a:ea typeface="ＭＳ Ｐゴシック" charset="0"/>
                <a:cs typeface="ＭＳ Ｐゴシック" charset="0"/>
              </a:rPr>
              <a:t>Dealing with Operating Lease Expenses</a:t>
            </a:r>
          </a:p>
        </p:txBody>
      </p:sp>
      <p:sp>
        <p:nvSpPr>
          <p:cNvPr id="117762" name="Rectangle 3"/>
          <p:cNvSpPr>
            <a:spLocks noGrp="1" noChangeArrowheads="1"/>
          </p:cNvSpPr>
          <p:nvPr>
            <p:ph idx="1"/>
          </p:nvPr>
        </p:nvSpPr>
        <p:spPr/>
        <p:txBody>
          <a:bodyPr/>
          <a:lstStyle/>
          <a:p>
            <a:pPr eaLnBrk="1" hangingPunct="1">
              <a:lnSpc>
                <a:spcPct val="90000"/>
              </a:lnSpc>
            </a:pPr>
            <a:r>
              <a:rPr lang="en-US">
                <a:latin typeface="Times" charset="0"/>
                <a:ea typeface="ＭＳ Ｐゴシック" charset="0"/>
                <a:cs typeface="ＭＳ Ｐゴシック" charset="0"/>
              </a:rPr>
              <a:t>Operating Lease Expenses are treated as operating expenses in computing operating income. In reality, operating lease expenses should be treated as financing expenses, with the following adjustments to earnings and capital:</a:t>
            </a:r>
          </a:p>
          <a:p>
            <a:pPr eaLnBrk="1" hangingPunct="1">
              <a:lnSpc>
                <a:spcPct val="90000"/>
              </a:lnSpc>
            </a:pPr>
            <a:r>
              <a:rPr lang="en-US">
                <a:latin typeface="Times" charset="0"/>
                <a:ea typeface="ＭＳ Ｐゴシック" charset="0"/>
                <a:cs typeface="ＭＳ Ｐゴシック" charset="0"/>
              </a:rPr>
              <a:t>Debt Value of Operating Leases = Present value of Operating Lease </a:t>
            </a:r>
            <a:r>
              <a:rPr lang="en-US" u="sng">
                <a:latin typeface="Times" charset="0"/>
                <a:ea typeface="ＭＳ Ｐゴシック" charset="0"/>
                <a:cs typeface="ＭＳ Ｐゴシック" charset="0"/>
              </a:rPr>
              <a:t>Commitments</a:t>
            </a:r>
            <a:r>
              <a:rPr lang="en-US">
                <a:latin typeface="Times" charset="0"/>
                <a:ea typeface="ＭＳ Ｐゴシック" charset="0"/>
                <a:cs typeface="ＭＳ Ｐゴシック" charset="0"/>
              </a:rPr>
              <a:t> at the pre-tax cost of debt</a:t>
            </a:r>
          </a:p>
          <a:p>
            <a:pPr eaLnBrk="1" hangingPunct="1">
              <a:lnSpc>
                <a:spcPct val="90000"/>
              </a:lnSpc>
            </a:pPr>
            <a:r>
              <a:rPr lang="en-US">
                <a:latin typeface="Times" charset="0"/>
                <a:ea typeface="ＭＳ Ｐゴシック" charset="0"/>
                <a:cs typeface="ＭＳ Ｐゴシック" charset="0"/>
              </a:rPr>
              <a:t>When you convert operating leases into debt, you also create an asset to counter it of exactly the same value.</a:t>
            </a:r>
          </a:p>
          <a:p>
            <a:pPr eaLnBrk="1" hangingPunct="1">
              <a:lnSpc>
                <a:spcPct val="90000"/>
              </a:lnSpc>
            </a:pPr>
            <a:r>
              <a:rPr lang="en-US">
                <a:latin typeface="Times" charset="0"/>
                <a:ea typeface="ＭＳ Ｐゴシック" charset="0"/>
                <a:cs typeface="ＭＳ Ｐゴシック" charset="0"/>
              </a:rPr>
              <a:t>Adjusted Operating Earnings</a:t>
            </a:r>
          </a:p>
          <a:p>
            <a:pPr lvl="1" eaLnBrk="1" hangingPunct="1">
              <a:lnSpc>
                <a:spcPct val="90000"/>
              </a:lnSpc>
              <a:buFontTx/>
              <a:buNone/>
            </a:pPr>
            <a:r>
              <a:rPr lang="en-US">
                <a:latin typeface="Times" charset="0"/>
                <a:ea typeface="ＭＳ Ｐゴシック" charset="0"/>
              </a:rPr>
              <a:t>Adjusted Operating Earnings = Operating Earnings + Operating Lease Expenses - Depreciation on Leased Asset</a:t>
            </a:r>
          </a:p>
          <a:p>
            <a:pPr lvl="1" eaLnBrk="1" hangingPunct="1">
              <a:lnSpc>
                <a:spcPct val="90000"/>
              </a:lnSpc>
            </a:pPr>
            <a:r>
              <a:rPr lang="en-US">
                <a:latin typeface="Times" charset="0"/>
                <a:ea typeface="ＭＳ Ｐゴシック" charset="0"/>
              </a:rPr>
              <a:t>As an approximation, this works:</a:t>
            </a:r>
          </a:p>
          <a:p>
            <a:pPr lvl="1" eaLnBrk="1" hangingPunct="1">
              <a:lnSpc>
                <a:spcPct val="90000"/>
              </a:lnSpc>
              <a:buFontTx/>
              <a:buNone/>
            </a:pPr>
            <a:r>
              <a:rPr lang="en-US">
                <a:latin typeface="Times" charset="0"/>
                <a:ea typeface="ＭＳ Ｐゴシック" charset="0"/>
              </a:rPr>
              <a:t>Adjusted Operating Earnings = Operating Earnings + Pre-tax cost of Debt * PV of Operating Leases.</a:t>
            </a:r>
          </a:p>
        </p:txBody>
      </p:sp>
    </p:spTree>
    <p:extLst>
      <p:ext uri="{BB962C8B-B14F-4D97-AF65-F5344CB8AC3E}">
        <p14:creationId xmlns:p14="http://schemas.microsoft.com/office/powerpoint/2010/main" val="1656236586"/>
      </p:ext>
    </p:extLst>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Rectangle 2"/>
          <p:cNvSpPr>
            <a:spLocks noGrp="1" noChangeArrowheads="1"/>
          </p:cNvSpPr>
          <p:nvPr>
            <p:ph type="title"/>
          </p:nvPr>
        </p:nvSpPr>
        <p:spPr/>
        <p:txBody>
          <a:bodyPr/>
          <a:lstStyle/>
          <a:p>
            <a:pPr eaLnBrk="1" hangingPunct="1">
              <a:defRPr/>
            </a:pPr>
            <a:r>
              <a:rPr lang="en-US">
                <a:latin typeface="Helvetica" charset="0"/>
                <a:ea typeface="ＭＳ Ｐゴシック" charset="0"/>
                <a:cs typeface="ＭＳ Ｐゴシック" charset="0"/>
              </a:rPr>
              <a:t>Operating Leases at Amgen</a:t>
            </a:r>
          </a:p>
        </p:txBody>
      </p:sp>
      <p:sp>
        <p:nvSpPr>
          <p:cNvPr id="119810" name="Rectangle 3"/>
          <p:cNvSpPr>
            <a:spLocks noGrp="1" noChangeArrowheads="1"/>
          </p:cNvSpPr>
          <p:nvPr>
            <p:ph idx="1"/>
          </p:nvPr>
        </p:nvSpPr>
        <p:spPr/>
        <p:txBody>
          <a:bodyPr/>
          <a:lstStyle/>
          <a:p>
            <a:pPr eaLnBrk="1" hangingPunct="1">
              <a:lnSpc>
                <a:spcPct val="90000"/>
              </a:lnSpc>
              <a:tabLst>
                <a:tab pos="2286000" algn="l"/>
                <a:tab pos="3894138" algn="l"/>
              </a:tabLst>
            </a:pPr>
            <a:r>
              <a:rPr lang="en-US" sz="1800">
                <a:latin typeface="Times" charset="0"/>
                <a:ea typeface="ＭＳ Ｐゴシック" charset="0"/>
                <a:cs typeface="ＭＳ Ｐゴシック" charset="0"/>
              </a:rPr>
              <a:t>Amgen has lease commitments and its pre-tax cost of debt is 5.63%. It also has $7,402 million in conventional debt.</a:t>
            </a:r>
          </a:p>
          <a:p>
            <a:pPr eaLnBrk="1" hangingPunct="1">
              <a:buFont typeface="Monotype Sorts" charset="0"/>
              <a:buNone/>
              <a:tabLst>
                <a:tab pos="2286000" algn="l"/>
                <a:tab pos="3894138" algn="l"/>
              </a:tabLst>
            </a:pPr>
            <a:r>
              <a:rPr lang="en-US" sz="1800">
                <a:latin typeface="Times" charset="0"/>
                <a:ea typeface="ＭＳ Ｐゴシック" charset="0"/>
                <a:cs typeface="ＭＳ Ｐゴシック" charset="0"/>
              </a:rPr>
              <a:t>Year	Commitment	Present Value</a:t>
            </a:r>
          </a:p>
          <a:p>
            <a:pPr eaLnBrk="1" hangingPunct="1">
              <a:buFont typeface="Monotype Sorts" charset="0"/>
              <a:buNone/>
              <a:tabLst>
                <a:tab pos="2286000" algn="l"/>
                <a:tab pos="3894138" algn="l"/>
              </a:tabLst>
            </a:pPr>
            <a:r>
              <a:rPr lang="en-US" sz="1800">
                <a:latin typeface="Times" charset="0"/>
                <a:ea typeface="ＭＳ Ｐゴシック" charset="0"/>
                <a:cs typeface="ＭＳ Ｐゴシック" charset="0"/>
              </a:rPr>
              <a:t>1	 	$96.00 	$90.88 </a:t>
            </a:r>
          </a:p>
          <a:p>
            <a:pPr eaLnBrk="1" hangingPunct="1">
              <a:buFont typeface="Monotype Sorts" charset="0"/>
              <a:buNone/>
              <a:tabLst>
                <a:tab pos="2286000" algn="l"/>
                <a:tab pos="3894138" algn="l"/>
              </a:tabLst>
            </a:pPr>
            <a:r>
              <a:rPr lang="en-US" sz="1800">
                <a:latin typeface="Times" charset="0"/>
                <a:ea typeface="ＭＳ Ｐゴシック" charset="0"/>
                <a:cs typeface="ＭＳ Ｐゴシック" charset="0"/>
              </a:rPr>
              <a:t>2		 $95.00 	$85.14 </a:t>
            </a:r>
          </a:p>
          <a:p>
            <a:pPr eaLnBrk="1" hangingPunct="1">
              <a:buFont typeface="Monotype Sorts" charset="0"/>
              <a:buNone/>
              <a:tabLst>
                <a:tab pos="2286000" algn="l"/>
                <a:tab pos="3894138" algn="l"/>
              </a:tabLst>
            </a:pPr>
            <a:r>
              <a:rPr lang="en-US" sz="1800">
                <a:latin typeface="Times" charset="0"/>
                <a:ea typeface="ＭＳ Ｐゴシック" charset="0"/>
                <a:cs typeface="ＭＳ Ｐゴシック" charset="0"/>
              </a:rPr>
              <a:t>3	 	$102.00 	$86.54 </a:t>
            </a:r>
          </a:p>
          <a:p>
            <a:pPr eaLnBrk="1" hangingPunct="1">
              <a:buFont typeface="Monotype Sorts" charset="0"/>
              <a:buNone/>
              <a:tabLst>
                <a:tab pos="2286000" algn="l"/>
                <a:tab pos="3894138" algn="l"/>
              </a:tabLst>
            </a:pPr>
            <a:r>
              <a:rPr lang="en-US" sz="1800">
                <a:latin typeface="Times" charset="0"/>
                <a:ea typeface="ＭＳ Ｐゴシック" charset="0"/>
                <a:cs typeface="ＭＳ Ｐゴシック" charset="0"/>
              </a:rPr>
              <a:t>4		 $98.00 	$78.72 </a:t>
            </a:r>
          </a:p>
          <a:p>
            <a:pPr eaLnBrk="1" hangingPunct="1">
              <a:buFont typeface="Monotype Sorts" charset="0"/>
              <a:buNone/>
              <a:tabLst>
                <a:tab pos="2286000" algn="l"/>
                <a:tab pos="3894138" algn="l"/>
              </a:tabLst>
            </a:pPr>
            <a:r>
              <a:rPr lang="en-US" sz="1800">
                <a:latin typeface="Times" charset="0"/>
                <a:ea typeface="ＭＳ Ｐゴシック" charset="0"/>
                <a:cs typeface="ＭＳ Ｐゴシック" charset="0"/>
              </a:rPr>
              <a:t>5	 	 $87.00 	$66.16 </a:t>
            </a:r>
          </a:p>
          <a:p>
            <a:pPr eaLnBrk="1" hangingPunct="1">
              <a:buFont typeface="Monotype Sorts" charset="0"/>
              <a:buNone/>
              <a:tabLst>
                <a:tab pos="2286000" algn="l"/>
                <a:tab pos="3894138" algn="l"/>
              </a:tabLst>
            </a:pPr>
            <a:r>
              <a:rPr lang="en-US" sz="1800">
                <a:latin typeface="Times" charset="0"/>
                <a:ea typeface="ＭＳ Ｐゴシック" charset="0"/>
                <a:cs typeface="ＭＳ Ｐゴシック" charset="0"/>
              </a:rPr>
              <a:t>6-12	 $107.43 	$462.10 ($752 million prorated)</a:t>
            </a:r>
          </a:p>
          <a:p>
            <a:pPr eaLnBrk="1" hangingPunct="1">
              <a:buFont typeface="Monotype Sorts" charset="0"/>
              <a:buNone/>
              <a:tabLst>
                <a:tab pos="2286000" algn="l"/>
                <a:tab pos="3894138" algn="l"/>
              </a:tabLst>
            </a:pPr>
            <a:r>
              <a:rPr lang="en-US" sz="1800">
                <a:latin typeface="Times" charset="0"/>
                <a:ea typeface="ＭＳ Ｐゴシック" charset="0"/>
                <a:cs typeface="ＭＳ Ｐゴシック" charset="0"/>
              </a:rPr>
              <a:t>Debt Value of leases =		$869.55 </a:t>
            </a:r>
          </a:p>
          <a:p>
            <a:pPr eaLnBrk="1" hangingPunct="1">
              <a:lnSpc>
                <a:spcPct val="90000"/>
              </a:lnSpc>
              <a:tabLst>
                <a:tab pos="2286000" algn="l"/>
                <a:tab pos="3894138" algn="l"/>
              </a:tabLst>
            </a:pPr>
            <a:r>
              <a:rPr lang="en-US" sz="1800">
                <a:latin typeface="Times" charset="0"/>
                <a:ea typeface="ＭＳ Ｐゴシック" charset="0"/>
                <a:cs typeface="ＭＳ Ｐゴシック" charset="0"/>
              </a:rPr>
              <a:t>Debt outstanding at Amgen = $7,402 + $ 870 = $8,272 million</a:t>
            </a:r>
          </a:p>
          <a:p>
            <a:pPr eaLnBrk="1" hangingPunct="1">
              <a:lnSpc>
                <a:spcPct val="90000"/>
              </a:lnSpc>
              <a:tabLst>
                <a:tab pos="2286000" algn="l"/>
                <a:tab pos="3894138" algn="l"/>
              </a:tabLst>
            </a:pPr>
            <a:r>
              <a:rPr lang="en-US" sz="1800">
                <a:latin typeface="Times" charset="0"/>
                <a:ea typeface="ＭＳ Ｐゴシック" charset="0"/>
                <a:cs typeface="ＭＳ Ｐゴシック" charset="0"/>
              </a:rPr>
              <a:t>Adjusted Operating Income = Stated OI + Lease exp this year - Depreciation</a:t>
            </a:r>
          </a:p>
          <a:p>
            <a:pPr eaLnBrk="1" hangingPunct="1">
              <a:lnSpc>
                <a:spcPct val="90000"/>
              </a:lnSpc>
              <a:buFont typeface="Monotype Sorts" charset="0"/>
              <a:buNone/>
              <a:tabLst>
                <a:tab pos="2286000" algn="l"/>
                <a:tab pos="3894138" algn="l"/>
              </a:tabLst>
            </a:pPr>
            <a:r>
              <a:rPr lang="en-US" sz="1800">
                <a:latin typeface="Times" charset="0"/>
                <a:ea typeface="ＭＳ Ｐゴシック" charset="0"/>
                <a:cs typeface="ＭＳ Ｐゴシック" charset="0"/>
              </a:rPr>
              <a:t>	= 5,071 m + 69 m - 870/12 = $5,068 million (12 year life for assets)</a:t>
            </a:r>
          </a:p>
          <a:p>
            <a:pPr eaLnBrk="1" hangingPunct="1">
              <a:lnSpc>
                <a:spcPct val="90000"/>
              </a:lnSpc>
              <a:tabLst>
                <a:tab pos="2286000" algn="l"/>
                <a:tab pos="3894138" algn="l"/>
              </a:tabLst>
            </a:pPr>
            <a:r>
              <a:rPr lang="en-US" sz="1800">
                <a:latin typeface="Times" charset="0"/>
                <a:ea typeface="ＭＳ Ｐゴシック" charset="0"/>
                <a:cs typeface="ＭＳ Ｐゴシック" charset="0"/>
              </a:rPr>
              <a:t>Approximate Operating income= $5,071 m + 870 m (.0563) = $ 5,120 million</a:t>
            </a:r>
          </a:p>
        </p:txBody>
      </p:sp>
    </p:spTree>
    <p:extLst>
      <p:ext uri="{BB962C8B-B14F-4D97-AF65-F5344CB8AC3E}">
        <p14:creationId xmlns:p14="http://schemas.microsoft.com/office/powerpoint/2010/main" val="3003451191"/>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Rectangle 2"/>
          <p:cNvSpPr>
            <a:spLocks noGrp="1" noChangeArrowheads="1"/>
          </p:cNvSpPr>
          <p:nvPr>
            <p:ph type="title"/>
          </p:nvPr>
        </p:nvSpPr>
        <p:spPr/>
        <p:txBody>
          <a:bodyPr/>
          <a:lstStyle/>
          <a:p>
            <a:pPr eaLnBrk="1" hangingPunct="1">
              <a:defRPr/>
            </a:pPr>
            <a:r>
              <a:rPr lang="en-US">
                <a:latin typeface="Helvetica" charset="0"/>
                <a:ea typeface="ＭＳ Ｐゴシック" charset="0"/>
                <a:cs typeface="ＭＳ Ｐゴシック" charset="0"/>
              </a:rPr>
              <a:t>R&amp;D Expenses: Operating or Capital Expenses</a:t>
            </a:r>
          </a:p>
        </p:txBody>
      </p:sp>
      <p:sp>
        <p:nvSpPr>
          <p:cNvPr id="123906" name="Rectangle 3"/>
          <p:cNvSpPr>
            <a:spLocks noGrp="1" noChangeArrowheads="1"/>
          </p:cNvSpPr>
          <p:nvPr>
            <p:ph idx="1"/>
          </p:nvPr>
        </p:nvSpPr>
        <p:spPr/>
        <p:txBody>
          <a:bodyPr/>
          <a:lstStyle/>
          <a:p>
            <a:pPr eaLnBrk="1" hangingPunct="1"/>
            <a:r>
              <a:rPr lang="en-US">
                <a:latin typeface="Times" charset="0"/>
                <a:ea typeface="ＭＳ Ｐゴシック" charset="0"/>
                <a:cs typeface="ＭＳ Ｐゴシック" charset="0"/>
              </a:rPr>
              <a:t>Accounting standards require us to consider R&amp;D as an operating expense even though it is designed to generate future growth. It is more logical to treat it as capital expenditures.</a:t>
            </a:r>
          </a:p>
          <a:p>
            <a:pPr eaLnBrk="1" hangingPunct="1"/>
            <a:r>
              <a:rPr lang="en-US">
                <a:latin typeface="Times" charset="0"/>
                <a:ea typeface="ＭＳ Ｐゴシック" charset="0"/>
                <a:cs typeface="ＭＳ Ｐゴシック" charset="0"/>
              </a:rPr>
              <a:t>To capitalize R&amp;D,</a:t>
            </a:r>
          </a:p>
          <a:p>
            <a:pPr lvl="1" eaLnBrk="1" hangingPunct="1"/>
            <a:r>
              <a:rPr lang="en-US">
                <a:latin typeface="Times" charset="0"/>
                <a:ea typeface="ＭＳ Ｐゴシック" charset="0"/>
              </a:rPr>
              <a:t>Specify an amortizable life for R&amp;D (2 - 10 years)</a:t>
            </a:r>
          </a:p>
          <a:p>
            <a:pPr lvl="1" eaLnBrk="1" hangingPunct="1"/>
            <a:r>
              <a:rPr lang="en-US">
                <a:latin typeface="Times" charset="0"/>
                <a:ea typeface="ＭＳ Ｐゴシック" charset="0"/>
              </a:rPr>
              <a:t>Collect past R&amp;D expenses for as long as the amortizable life</a:t>
            </a:r>
          </a:p>
          <a:p>
            <a:pPr lvl="1" eaLnBrk="1" hangingPunct="1"/>
            <a:r>
              <a:rPr lang="en-US">
                <a:latin typeface="Times" charset="0"/>
                <a:ea typeface="ＭＳ Ｐゴシック" charset="0"/>
              </a:rPr>
              <a:t>Sum up the unamortized R&amp;D over the period. (Thus, if the amortizable life is 5 years, the research asset can be obtained by adding up 1/5th of the R&amp;D expense from five years ago, 2/5th of the R&amp;D expense from four years ago...:</a:t>
            </a:r>
          </a:p>
        </p:txBody>
      </p:sp>
    </p:spTree>
    <p:extLst>
      <p:ext uri="{BB962C8B-B14F-4D97-AF65-F5344CB8AC3E}">
        <p14:creationId xmlns:p14="http://schemas.microsoft.com/office/powerpoint/2010/main" val="1997302495"/>
      </p:ext>
    </p:extLst>
  </p:cSld>
  <p:clrMapOvr>
    <a:masterClrMapping/>
  </p:clrMapOvr>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Rectangle 2"/>
          <p:cNvSpPr>
            <a:spLocks noGrp="1" noChangeArrowheads="1"/>
          </p:cNvSpPr>
          <p:nvPr>
            <p:ph type="title"/>
          </p:nvPr>
        </p:nvSpPr>
        <p:spPr/>
        <p:txBody>
          <a:bodyPr/>
          <a:lstStyle/>
          <a:p>
            <a:pPr eaLnBrk="1" hangingPunct="1">
              <a:defRPr/>
            </a:pPr>
            <a:r>
              <a:rPr lang="en-US">
                <a:latin typeface="Helvetica" charset="0"/>
                <a:ea typeface="ＭＳ Ｐゴシック" charset="0"/>
                <a:cs typeface="ＭＳ Ｐゴシック" charset="0"/>
              </a:rPr>
              <a:t>Capitalizing R&amp;D Expenses: Amgen</a:t>
            </a:r>
          </a:p>
        </p:txBody>
      </p:sp>
      <p:sp>
        <p:nvSpPr>
          <p:cNvPr id="125954" name="Rectangle 3"/>
          <p:cNvSpPr>
            <a:spLocks noGrp="1" noChangeArrowheads="1"/>
          </p:cNvSpPr>
          <p:nvPr>
            <p:ph idx="1"/>
          </p:nvPr>
        </p:nvSpPr>
        <p:spPr/>
        <p:txBody>
          <a:bodyPr/>
          <a:lstStyle/>
          <a:p>
            <a:pPr eaLnBrk="1" hangingPunct="1">
              <a:lnSpc>
                <a:spcPct val="90000"/>
              </a:lnSpc>
              <a:tabLst>
                <a:tab pos="1487488" algn="l"/>
                <a:tab pos="3090863" algn="l"/>
                <a:tab pos="4060825" algn="l"/>
                <a:tab pos="5372100" algn="l"/>
              </a:tabLst>
            </a:pPr>
            <a:r>
              <a:rPr lang="en-US" sz="1600">
                <a:latin typeface="Times" charset="0"/>
                <a:ea typeface="ＭＳ Ｐゴシック" charset="0"/>
                <a:cs typeface="ＭＳ Ｐゴシック" charset="0"/>
              </a:rPr>
              <a:t>R &amp; D was assumed to have a 10-year life. </a:t>
            </a:r>
          </a:p>
          <a:p>
            <a:pPr eaLnBrk="1" hangingPunct="1">
              <a:lnSpc>
                <a:spcPct val="90000"/>
              </a:lnSpc>
              <a:buFont typeface="Monotype Sorts" charset="0"/>
              <a:buNone/>
              <a:tabLst>
                <a:tab pos="1487488" algn="l"/>
                <a:tab pos="3090863" algn="l"/>
                <a:tab pos="4060825" algn="l"/>
                <a:tab pos="5372100" algn="l"/>
              </a:tabLst>
            </a:pPr>
            <a:r>
              <a:rPr lang="en-US" sz="1600">
                <a:latin typeface="Times" charset="0"/>
                <a:ea typeface="ＭＳ Ｐゴシック" charset="0"/>
                <a:cs typeface="ＭＳ Ｐゴシック" charset="0"/>
              </a:rPr>
              <a:t>Year	R&amp;D Expense	Unamortized portion		Amortization this year</a:t>
            </a:r>
          </a:p>
          <a:p>
            <a:pPr eaLnBrk="1" hangingPunct="1">
              <a:lnSpc>
                <a:spcPct val="90000"/>
              </a:lnSpc>
              <a:buFont typeface="Monotype Sorts" charset="0"/>
              <a:buNone/>
              <a:tabLst>
                <a:tab pos="1487488" algn="l"/>
                <a:tab pos="3090863" algn="l"/>
                <a:tab pos="4060825" algn="l"/>
                <a:tab pos="5372100" algn="l"/>
              </a:tabLst>
            </a:pPr>
            <a:r>
              <a:rPr lang="en-US" sz="1600">
                <a:latin typeface="Times" charset="0"/>
                <a:ea typeface="ＭＳ Ｐゴシック" charset="0"/>
                <a:cs typeface="ＭＳ Ｐゴシック" charset="0"/>
              </a:rPr>
              <a:t>Current	3366.00	1.00	3366.00	</a:t>
            </a:r>
          </a:p>
          <a:p>
            <a:pPr eaLnBrk="1" hangingPunct="1">
              <a:lnSpc>
                <a:spcPct val="90000"/>
              </a:lnSpc>
              <a:buFont typeface="Monotype Sorts" charset="0"/>
              <a:buNone/>
              <a:tabLst>
                <a:tab pos="1487488" algn="l"/>
                <a:tab pos="3090863" algn="l"/>
                <a:tab pos="4060825" algn="l"/>
                <a:tab pos="5372100" algn="l"/>
              </a:tabLst>
            </a:pPr>
            <a:r>
              <a:rPr lang="en-US" sz="1600">
                <a:latin typeface="Times" charset="0"/>
                <a:ea typeface="ＭＳ Ｐゴシック" charset="0"/>
                <a:cs typeface="ＭＳ Ｐゴシック" charset="0"/>
              </a:rPr>
              <a:t>-1		2314.00	0.90	2082.60	$231.40 </a:t>
            </a:r>
          </a:p>
          <a:p>
            <a:pPr eaLnBrk="1" hangingPunct="1">
              <a:lnSpc>
                <a:spcPct val="90000"/>
              </a:lnSpc>
              <a:buFont typeface="Monotype Sorts" charset="0"/>
              <a:buNone/>
              <a:tabLst>
                <a:tab pos="1487488" algn="l"/>
                <a:tab pos="3090863" algn="l"/>
                <a:tab pos="4060825" algn="l"/>
                <a:tab pos="5372100" algn="l"/>
              </a:tabLst>
            </a:pPr>
            <a:r>
              <a:rPr lang="en-US" sz="1600">
                <a:latin typeface="Times" charset="0"/>
                <a:ea typeface="ＭＳ Ｐゴシック" charset="0"/>
                <a:cs typeface="ＭＳ Ｐゴシック" charset="0"/>
              </a:rPr>
              <a:t>-2		2028.00	0.80	1622.40	$202.80 </a:t>
            </a:r>
          </a:p>
          <a:p>
            <a:pPr eaLnBrk="1" hangingPunct="1">
              <a:lnSpc>
                <a:spcPct val="90000"/>
              </a:lnSpc>
              <a:buFont typeface="Monotype Sorts" charset="0"/>
              <a:buNone/>
              <a:tabLst>
                <a:tab pos="1487488" algn="l"/>
                <a:tab pos="3090863" algn="l"/>
                <a:tab pos="4060825" algn="l"/>
                <a:tab pos="5372100" algn="l"/>
              </a:tabLst>
            </a:pPr>
            <a:r>
              <a:rPr lang="en-US" sz="1600">
                <a:latin typeface="Times" charset="0"/>
                <a:ea typeface="ＭＳ Ｐゴシック" charset="0"/>
                <a:cs typeface="ＭＳ Ｐゴシック" charset="0"/>
              </a:rPr>
              <a:t>-3		1655.00	0.70	1158.50	$165.50 </a:t>
            </a:r>
          </a:p>
          <a:p>
            <a:pPr eaLnBrk="1" hangingPunct="1">
              <a:lnSpc>
                <a:spcPct val="90000"/>
              </a:lnSpc>
              <a:buFont typeface="Monotype Sorts" charset="0"/>
              <a:buNone/>
              <a:tabLst>
                <a:tab pos="1487488" algn="l"/>
                <a:tab pos="3090863" algn="l"/>
                <a:tab pos="4060825" algn="l"/>
                <a:tab pos="5372100" algn="l"/>
              </a:tabLst>
            </a:pPr>
            <a:r>
              <a:rPr lang="en-US" sz="1600">
                <a:latin typeface="Times" charset="0"/>
                <a:ea typeface="ＭＳ Ｐゴシック" charset="0"/>
                <a:cs typeface="ＭＳ Ｐゴシック" charset="0"/>
              </a:rPr>
              <a:t>-4		1117.00	0.60	670.20	$111.70 </a:t>
            </a:r>
          </a:p>
          <a:p>
            <a:pPr eaLnBrk="1" hangingPunct="1">
              <a:lnSpc>
                <a:spcPct val="90000"/>
              </a:lnSpc>
              <a:buFont typeface="Monotype Sorts" charset="0"/>
              <a:buNone/>
              <a:tabLst>
                <a:tab pos="1487488" algn="l"/>
                <a:tab pos="3090863" algn="l"/>
                <a:tab pos="4060825" algn="l"/>
                <a:tab pos="5372100" algn="l"/>
              </a:tabLst>
            </a:pPr>
            <a:r>
              <a:rPr lang="en-US" sz="1600">
                <a:latin typeface="Times" charset="0"/>
                <a:ea typeface="ＭＳ Ｐゴシック" charset="0"/>
                <a:cs typeface="ＭＳ Ｐゴシック" charset="0"/>
              </a:rPr>
              <a:t>-5		865.00	0.50	432.50	$86.50 </a:t>
            </a:r>
          </a:p>
          <a:p>
            <a:pPr eaLnBrk="1" hangingPunct="1">
              <a:lnSpc>
                <a:spcPct val="90000"/>
              </a:lnSpc>
              <a:buFont typeface="Monotype Sorts" charset="0"/>
              <a:buNone/>
              <a:tabLst>
                <a:tab pos="1487488" algn="l"/>
                <a:tab pos="3090863" algn="l"/>
                <a:tab pos="4060825" algn="l"/>
                <a:tab pos="5372100" algn="l"/>
              </a:tabLst>
            </a:pPr>
            <a:r>
              <a:rPr lang="en-US" sz="1600">
                <a:latin typeface="Times" charset="0"/>
                <a:ea typeface="ＭＳ Ｐゴシック" charset="0"/>
                <a:cs typeface="ＭＳ Ｐゴシック" charset="0"/>
              </a:rPr>
              <a:t>-6		845.00	0.40	338.00	$84.50 </a:t>
            </a:r>
          </a:p>
          <a:p>
            <a:pPr eaLnBrk="1" hangingPunct="1">
              <a:lnSpc>
                <a:spcPct val="90000"/>
              </a:lnSpc>
              <a:buFont typeface="Monotype Sorts" charset="0"/>
              <a:buNone/>
              <a:tabLst>
                <a:tab pos="1487488" algn="l"/>
                <a:tab pos="3090863" algn="l"/>
                <a:tab pos="4060825" algn="l"/>
                <a:tab pos="5372100" algn="l"/>
              </a:tabLst>
            </a:pPr>
            <a:r>
              <a:rPr lang="en-US" sz="1600">
                <a:latin typeface="Times" charset="0"/>
                <a:ea typeface="ＭＳ Ｐゴシック" charset="0"/>
                <a:cs typeface="ＭＳ Ｐゴシック" charset="0"/>
              </a:rPr>
              <a:t>-7		823.00	0.30	246.90	$82.30 </a:t>
            </a:r>
          </a:p>
          <a:p>
            <a:pPr eaLnBrk="1" hangingPunct="1">
              <a:lnSpc>
                <a:spcPct val="90000"/>
              </a:lnSpc>
              <a:buFont typeface="Monotype Sorts" charset="0"/>
              <a:buNone/>
              <a:tabLst>
                <a:tab pos="1487488" algn="l"/>
                <a:tab pos="3090863" algn="l"/>
                <a:tab pos="4060825" algn="l"/>
                <a:tab pos="5372100" algn="l"/>
              </a:tabLst>
            </a:pPr>
            <a:r>
              <a:rPr lang="en-US" sz="1600">
                <a:latin typeface="Times" charset="0"/>
                <a:ea typeface="ＭＳ Ｐゴシック" charset="0"/>
                <a:cs typeface="ＭＳ Ｐゴシック" charset="0"/>
              </a:rPr>
              <a:t>-8		663.00	0.20	132.60	$66.30 </a:t>
            </a:r>
          </a:p>
          <a:p>
            <a:pPr eaLnBrk="1" hangingPunct="1">
              <a:lnSpc>
                <a:spcPct val="90000"/>
              </a:lnSpc>
              <a:buFont typeface="Monotype Sorts" charset="0"/>
              <a:buNone/>
              <a:tabLst>
                <a:tab pos="1487488" algn="l"/>
                <a:tab pos="3090863" algn="l"/>
                <a:tab pos="4060825" algn="l"/>
                <a:tab pos="5372100" algn="l"/>
              </a:tabLst>
            </a:pPr>
            <a:r>
              <a:rPr lang="en-US" sz="1600">
                <a:latin typeface="Times" charset="0"/>
                <a:ea typeface="ＭＳ Ｐゴシック" charset="0"/>
                <a:cs typeface="ＭＳ Ｐゴシック" charset="0"/>
              </a:rPr>
              <a:t>-9		631.00	0.10	63.10	$63.10 </a:t>
            </a:r>
          </a:p>
          <a:p>
            <a:pPr eaLnBrk="1" hangingPunct="1">
              <a:lnSpc>
                <a:spcPct val="90000"/>
              </a:lnSpc>
              <a:buFont typeface="Monotype Sorts" charset="0"/>
              <a:buNone/>
              <a:tabLst>
                <a:tab pos="1487488" algn="l"/>
                <a:tab pos="3090863" algn="l"/>
                <a:tab pos="4060825" algn="l"/>
                <a:tab pos="5372100" algn="l"/>
              </a:tabLst>
            </a:pPr>
            <a:r>
              <a:rPr lang="en-US" sz="1600">
                <a:latin typeface="Times" charset="0"/>
                <a:ea typeface="ＭＳ Ｐゴシック" charset="0"/>
                <a:cs typeface="ＭＳ Ｐゴシック" charset="0"/>
              </a:rPr>
              <a:t>-10		558.00	0.00	0.00	$55.80 </a:t>
            </a:r>
          </a:p>
          <a:p>
            <a:pPr eaLnBrk="1" hangingPunct="1">
              <a:lnSpc>
                <a:spcPct val="90000"/>
              </a:lnSpc>
              <a:buFont typeface="Monotype Sorts" charset="0"/>
              <a:buNone/>
              <a:tabLst>
                <a:tab pos="1487488" algn="l"/>
                <a:tab pos="3090863" algn="l"/>
                <a:tab pos="4060825" algn="l"/>
                <a:tab pos="5372100" algn="l"/>
              </a:tabLst>
            </a:pPr>
            <a:r>
              <a:rPr lang="en-US" sz="1600">
                <a:latin typeface="Times" charset="0"/>
                <a:ea typeface="ＭＳ Ｐゴシック" charset="0"/>
                <a:cs typeface="ＭＳ Ｐゴシック" charset="0"/>
              </a:rPr>
              <a:t>Value of Research Asset =		$10,112.80	$1,149.90 </a:t>
            </a:r>
          </a:p>
          <a:p>
            <a:pPr eaLnBrk="1" hangingPunct="1">
              <a:lnSpc>
                <a:spcPct val="90000"/>
              </a:lnSpc>
              <a:buFont typeface="Monotype Sorts" charset="0"/>
              <a:buNone/>
              <a:tabLst>
                <a:tab pos="1487488" algn="l"/>
                <a:tab pos="3090863" algn="l"/>
                <a:tab pos="4060825" algn="l"/>
                <a:tab pos="5372100" algn="l"/>
              </a:tabLst>
            </a:pPr>
            <a:r>
              <a:rPr lang="en-US" sz="1600">
                <a:latin typeface="Times" charset="0"/>
                <a:ea typeface="ＭＳ Ｐゴシック" charset="0"/>
                <a:cs typeface="ＭＳ Ｐゴシック" charset="0"/>
              </a:rPr>
              <a:t>Adjusted Operating Income = $5,120 + 3,366 - 1,150 = $7,336 million</a:t>
            </a:r>
          </a:p>
        </p:txBody>
      </p:sp>
    </p:spTree>
    <p:extLst>
      <p:ext uri="{BB962C8B-B14F-4D97-AF65-F5344CB8AC3E}">
        <p14:creationId xmlns:p14="http://schemas.microsoft.com/office/powerpoint/2010/main" val="313918914"/>
      </p:ext>
    </p:extLst>
  </p:cSld>
  <p:clrMapOvr>
    <a:masterClrMapping/>
  </p:clrMapOvr>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7" name="Title 1"/>
          <p:cNvSpPr>
            <a:spLocks noGrp="1"/>
          </p:cNvSpPr>
          <p:nvPr>
            <p:ph type="title"/>
          </p:nvPr>
        </p:nvSpPr>
        <p:spPr/>
        <p:txBody>
          <a:bodyPr/>
          <a:lstStyle/>
          <a:p>
            <a:pPr eaLnBrk="1" hangingPunct="1">
              <a:defRPr/>
            </a:pPr>
            <a:r>
              <a:rPr lang="en-US">
                <a:latin typeface="Helvetica" charset="0"/>
                <a:ea typeface="ＭＳ Ｐゴシック" charset="0"/>
                <a:cs typeface="ＭＳ Ｐゴシック" charset="0"/>
              </a:rPr>
              <a:t>And the consequences…</a:t>
            </a:r>
          </a:p>
        </p:txBody>
      </p:sp>
      <p:pic>
        <p:nvPicPr>
          <p:cNvPr id="128002" name="Content Placeholder 5"/>
          <p:cNvPicPr>
            <a:picLocks noGrp="1" noChangeAspect="1"/>
          </p:cNvPicPr>
          <p:nvPr>
            <p:ph idx="1"/>
          </p:nvPr>
        </p:nvPicPr>
        <p:blipFill>
          <a:blip r:embed="rId2">
            <a:extLst>
              <a:ext uri="{28A0092B-C50C-407E-A947-70E740481C1C}">
                <a14:useLocalDpi xmlns:a14="http://schemas.microsoft.com/office/drawing/2010/main" val="0"/>
              </a:ext>
            </a:extLst>
          </a:blip>
          <a:srcRect t="-32045" b="-32045"/>
          <a:stretch>
            <a:fillRect/>
          </a:stretch>
        </p:blipFill>
        <p:spPr>
          <a:xfrm>
            <a:off x="685800" y="1981200"/>
            <a:ext cx="7772400" cy="4419600"/>
          </a:xfrm>
        </p:spPr>
      </p:pic>
      <p:pic>
        <p:nvPicPr>
          <p:cNvPr id="128003" name="Picture 5"/>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600200" y="2286000"/>
            <a:ext cx="6413500" cy="33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8004" name="Picture 5"/>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2133600" y="1676400"/>
            <a:ext cx="5041900" cy="393700"/>
          </a:xfrm>
          <a:prstGeom prst="rect">
            <a:avLst/>
          </a:prstGeom>
          <a:solidFill>
            <a:schemeClr val="bg1"/>
          </a:solidFill>
          <a:ln>
            <a:noFill/>
          </a:ln>
        </p:spPr>
      </p:pic>
    </p:spTree>
    <p:extLst>
      <p:ext uri="{BB962C8B-B14F-4D97-AF65-F5344CB8AC3E}">
        <p14:creationId xmlns:p14="http://schemas.microsoft.com/office/powerpoint/2010/main" val="2193955852"/>
      </p:ext>
    </p:extLst>
  </p:cSld>
  <p:clrMapOvr>
    <a:masterClrMapping/>
  </p:clrMapOvr>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Rectangle 2"/>
          <p:cNvSpPr>
            <a:spLocks noGrp="1" noChangeArrowheads="1"/>
          </p:cNvSpPr>
          <p:nvPr>
            <p:ph type="title"/>
          </p:nvPr>
        </p:nvSpPr>
        <p:spPr/>
        <p:txBody>
          <a:bodyPr/>
          <a:lstStyle/>
          <a:p>
            <a:pPr eaLnBrk="1" hangingPunct="1">
              <a:defRPr/>
            </a:pPr>
            <a:r>
              <a:rPr lang="en-US" dirty="0" smtClean="0">
                <a:latin typeface="Helvetica" charset="0"/>
                <a:ea typeface="ＭＳ Ｐゴシック" charset="0"/>
                <a:cs typeface="ＭＳ Ｐゴシック" charset="0"/>
              </a:rPr>
              <a:t>Step 2: Consider the effect of taxes…</a:t>
            </a:r>
            <a:endParaRPr lang="en-US" dirty="0">
              <a:latin typeface="Helvetica" charset="0"/>
              <a:ea typeface="ＭＳ Ｐゴシック" charset="0"/>
              <a:cs typeface="ＭＳ Ｐゴシック" charset="0"/>
            </a:endParaRPr>
          </a:p>
        </p:txBody>
      </p:sp>
      <p:sp>
        <p:nvSpPr>
          <p:cNvPr id="129026" name="Rectangle 3"/>
          <p:cNvSpPr>
            <a:spLocks noGrp="1" noChangeArrowheads="1"/>
          </p:cNvSpPr>
          <p:nvPr>
            <p:ph idx="1"/>
          </p:nvPr>
        </p:nvSpPr>
        <p:spPr/>
        <p:txBody>
          <a:bodyPr/>
          <a:lstStyle/>
          <a:p>
            <a:pPr eaLnBrk="1" hangingPunct="1"/>
            <a:r>
              <a:rPr lang="en-US" dirty="0" smtClean="0">
                <a:latin typeface="Times" charset="0"/>
                <a:ea typeface="ＭＳ Ｐゴシック" charset="0"/>
                <a:cs typeface="ＭＳ Ｐゴシック" charset="0"/>
              </a:rPr>
              <a:t>Your earnings and cash flows should be after corporate taxes. With cash flow to equity, you start with net income, which is already after taxes. So, you are set.</a:t>
            </a:r>
          </a:p>
          <a:p>
            <a:pPr eaLnBrk="1" hangingPunct="1"/>
            <a:r>
              <a:rPr lang="en-US" dirty="0" smtClean="0">
                <a:latin typeface="Times" charset="0"/>
                <a:ea typeface="ＭＳ Ｐゴシック" charset="0"/>
                <a:cs typeface="ＭＳ Ｐゴシック" charset="0"/>
              </a:rPr>
              <a:t>When you do free cash flow to the firm, you are computing your cash flows “as if you had no debt”. That is why it is called an unlevered cash flow.</a:t>
            </a:r>
          </a:p>
          <a:p>
            <a:pPr eaLnBrk="1" hangingPunct="1"/>
            <a:r>
              <a:rPr lang="en-US" dirty="0" smtClean="0">
                <a:latin typeface="Times" charset="0"/>
                <a:ea typeface="ＭＳ Ｐゴシック" charset="0"/>
                <a:cs typeface="ＭＳ Ｐゴシック" charset="0"/>
              </a:rPr>
              <a:t>Consequently, you have to compute the tax you would have paid on your operating income, as if it were taxable income. </a:t>
            </a:r>
          </a:p>
          <a:p>
            <a:pPr eaLnBrk="1" hangingPunct="1"/>
            <a:r>
              <a:rPr lang="en-US" dirty="0" smtClean="0">
                <a:latin typeface="Times" charset="0"/>
                <a:ea typeface="ＭＳ Ｐゴシック" charset="0"/>
                <a:cs typeface="ＭＳ Ｐゴシック" charset="0"/>
              </a:rPr>
              <a:t>For the short term, you can use the effective tax rate, since it is the tax rate you paid on average on your taxable income. Over time, though, you would expect this tax rate to climb towards your marginal tax rate.</a:t>
            </a:r>
            <a:endParaRPr lang="en-US" dirty="0">
              <a:latin typeface="Times" charset="0"/>
              <a:ea typeface="ＭＳ Ｐゴシック" charset="0"/>
              <a:cs typeface="ＭＳ Ｐゴシック" charset="0"/>
            </a:endParaRPr>
          </a:p>
        </p:txBody>
      </p:sp>
    </p:spTree>
    <p:extLst>
      <p:ext uri="{BB962C8B-B14F-4D97-AF65-F5344CB8AC3E}">
        <p14:creationId xmlns:p14="http://schemas.microsoft.com/office/powerpoint/2010/main" val="3909101488"/>
      </p:ext>
    </p:extLst>
  </p:cSld>
  <p:clrMapOvr>
    <a:masterClrMapping/>
  </p:clrMapOvr>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2" name="Rectangle 2"/>
          <p:cNvSpPr>
            <a:spLocks noGrp="1" noChangeArrowheads="1"/>
          </p:cNvSpPr>
          <p:nvPr>
            <p:ph type="title"/>
          </p:nvPr>
        </p:nvSpPr>
        <p:spPr/>
        <p:txBody>
          <a:bodyPr/>
          <a:lstStyle/>
          <a:p>
            <a:pPr eaLnBrk="1" hangingPunct="1">
              <a:defRPr/>
            </a:pPr>
            <a:r>
              <a:rPr lang="en-US" dirty="0" smtClean="0">
                <a:latin typeface="Helvetica" charset="0"/>
                <a:ea typeface="ＭＳ Ｐゴシック" charset="0"/>
                <a:cs typeface="ＭＳ Ｐゴシック" charset="0"/>
              </a:rPr>
              <a:t>Step 3: Define reinvestment broadly</a:t>
            </a:r>
            <a:br>
              <a:rPr lang="en-US" dirty="0" smtClean="0">
                <a:latin typeface="Helvetica" charset="0"/>
                <a:ea typeface="ＭＳ Ｐゴシック" charset="0"/>
                <a:cs typeface="ＭＳ Ｐゴシック" charset="0"/>
              </a:rPr>
            </a:br>
            <a:r>
              <a:rPr lang="en-US" dirty="0" smtClean="0">
                <a:latin typeface="Helvetica" charset="0"/>
                <a:ea typeface="ＭＳ Ｐゴシック" charset="0"/>
                <a:cs typeface="ＭＳ Ｐゴシック" charset="0"/>
              </a:rPr>
              <a:t>For long term assets…</a:t>
            </a:r>
            <a:endParaRPr lang="en-US" dirty="0">
              <a:latin typeface="Helvetica" charset="0"/>
              <a:ea typeface="ＭＳ Ｐゴシック" charset="0"/>
              <a:cs typeface="ＭＳ Ｐゴシック" charset="0"/>
            </a:endParaRPr>
          </a:p>
        </p:txBody>
      </p:sp>
      <p:sp>
        <p:nvSpPr>
          <p:cNvPr id="132098" name="Rectangle 3"/>
          <p:cNvSpPr>
            <a:spLocks noGrp="1" noChangeArrowheads="1"/>
          </p:cNvSpPr>
          <p:nvPr>
            <p:ph idx="1"/>
          </p:nvPr>
        </p:nvSpPr>
        <p:spPr/>
        <p:txBody>
          <a:bodyPr/>
          <a:lstStyle/>
          <a:p>
            <a:pPr eaLnBrk="1" hangingPunct="1">
              <a:lnSpc>
                <a:spcPct val="90000"/>
              </a:lnSpc>
            </a:pPr>
            <a:r>
              <a:rPr lang="en-US" u="sng">
                <a:latin typeface="Times" charset="0"/>
                <a:ea typeface="ＭＳ Ｐゴシック" charset="0"/>
                <a:cs typeface="ＭＳ Ｐゴシック" charset="0"/>
              </a:rPr>
              <a:t>Research and development expenses</a:t>
            </a:r>
            <a:r>
              <a:rPr lang="en-US">
                <a:latin typeface="Times" charset="0"/>
                <a:ea typeface="ＭＳ Ｐゴシック" charset="0"/>
                <a:cs typeface="ＭＳ Ｐゴシック" charset="0"/>
              </a:rPr>
              <a:t>, once they have been re-categorized as capital expenses. The adjusted net cap ex will be</a:t>
            </a:r>
          </a:p>
          <a:p>
            <a:pPr lvl="1" eaLnBrk="1" hangingPunct="1">
              <a:lnSpc>
                <a:spcPct val="90000"/>
              </a:lnSpc>
              <a:buFontTx/>
              <a:buNone/>
            </a:pPr>
            <a:r>
              <a:rPr lang="en-US">
                <a:latin typeface="Times" charset="0"/>
                <a:ea typeface="ＭＳ Ｐゴシック" charset="0"/>
              </a:rPr>
              <a:t>Adjusted Net Capital Expenditures = Net Capital Expenditures + Current year</a:t>
            </a:r>
            <a:r>
              <a:rPr lang="ja-JP" altLang="en-US">
                <a:latin typeface="Times" charset="0"/>
                <a:ea typeface="ＭＳ Ｐゴシック" charset="0"/>
              </a:rPr>
              <a:t>’</a:t>
            </a:r>
            <a:r>
              <a:rPr lang="en-US" altLang="ja-JP">
                <a:latin typeface="Times" charset="0"/>
                <a:ea typeface="ＭＳ Ｐゴシック" charset="0"/>
              </a:rPr>
              <a:t>s R&amp;D expenses - Amortization of Research Asset</a:t>
            </a:r>
          </a:p>
          <a:p>
            <a:pPr eaLnBrk="1" hangingPunct="1">
              <a:lnSpc>
                <a:spcPct val="90000"/>
              </a:lnSpc>
            </a:pPr>
            <a:r>
              <a:rPr lang="en-US" u="sng">
                <a:latin typeface="Times" charset="0"/>
                <a:ea typeface="ＭＳ Ｐゴシック" charset="0"/>
                <a:cs typeface="ＭＳ Ｐゴシック" charset="0"/>
              </a:rPr>
              <a:t>Acquisitions of other firms</a:t>
            </a:r>
            <a:r>
              <a:rPr lang="en-US">
                <a:latin typeface="Times" charset="0"/>
                <a:ea typeface="ＭＳ Ｐゴシック" charset="0"/>
                <a:cs typeface="ＭＳ Ｐゴシック" charset="0"/>
              </a:rPr>
              <a:t>, since these are like capital expenditures. The adjusted net cap ex will be</a:t>
            </a:r>
          </a:p>
          <a:p>
            <a:pPr lvl="1" eaLnBrk="1" hangingPunct="1">
              <a:lnSpc>
                <a:spcPct val="90000"/>
              </a:lnSpc>
              <a:buFontTx/>
              <a:buNone/>
            </a:pPr>
            <a:r>
              <a:rPr lang="en-US">
                <a:latin typeface="Times" charset="0"/>
                <a:ea typeface="ＭＳ Ｐゴシック" charset="0"/>
              </a:rPr>
              <a:t>Adjusted Net Cap Ex = Net Capital Expenditures + Acquisitions of other firms - Amortization of such acquisitions</a:t>
            </a:r>
          </a:p>
          <a:p>
            <a:pPr lvl="1" eaLnBrk="1" hangingPunct="1">
              <a:lnSpc>
                <a:spcPct val="90000"/>
              </a:lnSpc>
              <a:buFontTx/>
              <a:buNone/>
            </a:pPr>
            <a:r>
              <a:rPr lang="en-US">
                <a:latin typeface="Times" charset="0"/>
                <a:ea typeface="ＭＳ Ｐゴシック" charset="0"/>
              </a:rPr>
              <a:t>Two caveats:</a:t>
            </a:r>
          </a:p>
          <a:p>
            <a:pPr lvl="1" eaLnBrk="1" hangingPunct="1">
              <a:lnSpc>
                <a:spcPct val="90000"/>
              </a:lnSpc>
              <a:buFontTx/>
              <a:buNone/>
            </a:pPr>
            <a:r>
              <a:rPr lang="en-US">
                <a:latin typeface="Times" charset="0"/>
                <a:ea typeface="ＭＳ Ｐゴシック" charset="0"/>
              </a:rPr>
              <a:t>1. Most firms do not do acquisitions every year. Hence, a </a:t>
            </a:r>
            <a:r>
              <a:rPr lang="en-US" u="sng">
                <a:latin typeface="Times" charset="0"/>
                <a:ea typeface="ＭＳ Ｐゴシック" charset="0"/>
              </a:rPr>
              <a:t>normalized measure of acquisitions</a:t>
            </a:r>
            <a:r>
              <a:rPr lang="en-US">
                <a:latin typeface="Times" charset="0"/>
                <a:ea typeface="ＭＳ Ｐゴシック" charset="0"/>
              </a:rPr>
              <a:t> (looking at an average over time) should be used</a:t>
            </a:r>
          </a:p>
          <a:p>
            <a:pPr lvl="1" eaLnBrk="1" hangingPunct="1">
              <a:lnSpc>
                <a:spcPct val="90000"/>
              </a:lnSpc>
              <a:buFontTx/>
              <a:buNone/>
            </a:pPr>
            <a:r>
              <a:rPr lang="en-US">
                <a:latin typeface="Times" charset="0"/>
                <a:ea typeface="ＭＳ Ｐゴシック" charset="0"/>
              </a:rPr>
              <a:t>2. The best place to find acquisitions is in the statement of cash flows, usually categorized under </a:t>
            </a:r>
            <a:r>
              <a:rPr lang="en-US" u="sng">
                <a:latin typeface="Times" charset="0"/>
                <a:ea typeface="ＭＳ Ｐゴシック" charset="0"/>
              </a:rPr>
              <a:t>other investment activities</a:t>
            </a:r>
            <a:endParaRPr lang="en-US">
              <a:latin typeface="Times" charset="0"/>
              <a:ea typeface="ＭＳ Ｐゴシック" charset="0"/>
            </a:endParaRPr>
          </a:p>
          <a:p>
            <a:pPr lvl="1" eaLnBrk="1" hangingPunct="1">
              <a:lnSpc>
                <a:spcPct val="90000"/>
              </a:lnSpc>
            </a:pPr>
            <a:endParaRPr lang="en-US">
              <a:latin typeface="Times" charset="0"/>
              <a:ea typeface="ＭＳ Ｐゴシック" charset="0"/>
            </a:endParaRPr>
          </a:p>
        </p:txBody>
      </p:sp>
    </p:spTree>
    <p:extLst>
      <p:ext uri="{BB962C8B-B14F-4D97-AF65-F5344CB8AC3E}">
        <p14:creationId xmlns:p14="http://schemas.microsoft.com/office/powerpoint/2010/main" val="1418438536"/>
      </p:ext>
    </p:extLst>
  </p:cSld>
  <p:clrMapOvr>
    <a:masterClrMapping/>
  </p:clrMapOvr>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8" name="Rectangle 2"/>
          <p:cNvSpPr>
            <a:spLocks noGrp="1" noChangeArrowheads="1"/>
          </p:cNvSpPr>
          <p:nvPr>
            <p:ph type="title"/>
          </p:nvPr>
        </p:nvSpPr>
        <p:spPr/>
        <p:txBody>
          <a:bodyPr/>
          <a:lstStyle/>
          <a:p>
            <a:pPr eaLnBrk="1" hangingPunct="1">
              <a:defRPr/>
            </a:pPr>
            <a:r>
              <a:rPr lang="en-US" dirty="0" smtClean="0">
                <a:latin typeface="Helvetica" charset="0"/>
                <a:ea typeface="ＭＳ Ｐゴシック" charset="0"/>
                <a:cs typeface="ＭＳ Ｐゴシック" charset="0"/>
              </a:rPr>
              <a:t>And short term assets</a:t>
            </a:r>
            <a:endParaRPr lang="en-US" dirty="0">
              <a:latin typeface="Helvetica" charset="0"/>
              <a:ea typeface="ＭＳ Ｐゴシック" charset="0"/>
              <a:cs typeface="ＭＳ Ｐゴシック" charset="0"/>
            </a:endParaRPr>
          </a:p>
        </p:txBody>
      </p:sp>
      <p:sp>
        <p:nvSpPr>
          <p:cNvPr id="136194" name="Rectangle 3"/>
          <p:cNvSpPr>
            <a:spLocks noGrp="1" noChangeArrowheads="1"/>
          </p:cNvSpPr>
          <p:nvPr>
            <p:ph idx="1"/>
          </p:nvPr>
        </p:nvSpPr>
        <p:spPr/>
        <p:txBody>
          <a:bodyPr/>
          <a:lstStyle/>
          <a:p>
            <a:pPr eaLnBrk="1" hangingPunct="1">
              <a:lnSpc>
                <a:spcPct val="90000"/>
              </a:lnSpc>
            </a:pPr>
            <a:r>
              <a:rPr lang="en-US">
                <a:latin typeface="Times" charset="0"/>
                <a:ea typeface="ＭＳ Ｐゴシック" charset="0"/>
                <a:cs typeface="ＭＳ Ｐゴシック" charset="0"/>
              </a:rPr>
              <a:t>In accounting terms, the working capital is the difference between current assets (inventory, cash and accounts receivable) and current liabilities (accounts payables, short term debt and debt due within the next year)</a:t>
            </a:r>
          </a:p>
          <a:p>
            <a:pPr eaLnBrk="1" hangingPunct="1">
              <a:lnSpc>
                <a:spcPct val="90000"/>
              </a:lnSpc>
            </a:pPr>
            <a:r>
              <a:rPr lang="en-US">
                <a:latin typeface="Times" charset="0"/>
                <a:ea typeface="ＭＳ Ｐゴシック" charset="0"/>
                <a:cs typeface="ＭＳ Ｐゴシック" charset="0"/>
              </a:rPr>
              <a:t>A cleaner definition of working capital from a cash flow perspective is the difference between </a:t>
            </a:r>
            <a:r>
              <a:rPr lang="en-US" u="sng">
                <a:latin typeface="Times" charset="0"/>
                <a:ea typeface="ＭＳ Ｐゴシック" charset="0"/>
                <a:cs typeface="ＭＳ Ｐゴシック" charset="0"/>
              </a:rPr>
              <a:t>non-cash current assets</a:t>
            </a:r>
            <a:r>
              <a:rPr lang="en-US">
                <a:latin typeface="Times" charset="0"/>
                <a:ea typeface="ＭＳ Ｐゴシック" charset="0"/>
                <a:cs typeface="ＭＳ Ｐゴシック" charset="0"/>
              </a:rPr>
              <a:t> (inventory and accounts receivable) and </a:t>
            </a:r>
            <a:r>
              <a:rPr lang="en-US" u="sng">
                <a:latin typeface="Times" charset="0"/>
                <a:ea typeface="ＭＳ Ｐゴシック" charset="0"/>
                <a:cs typeface="ＭＳ Ｐゴシック" charset="0"/>
              </a:rPr>
              <a:t>non-debt current liabilities</a:t>
            </a:r>
            <a:r>
              <a:rPr lang="en-US">
                <a:latin typeface="Times" charset="0"/>
                <a:ea typeface="ＭＳ Ｐゴシック" charset="0"/>
                <a:cs typeface="ＭＳ Ｐゴシック" charset="0"/>
              </a:rPr>
              <a:t> (accounts payable)</a:t>
            </a:r>
          </a:p>
          <a:p>
            <a:pPr eaLnBrk="1" hangingPunct="1">
              <a:lnSpc>
                <a:spcPct val="90000"/>
              </a:lnSpc>
            </a:pPr>
            <a:r>
              <a:rPr lang="en-US">
                <a:latin typeface="Times" charset="0"/>
                <a:ea typeface="ＭＳ Ｐゴシック" charset="0"/>
                <a:cs typeface="ＭＳ Ｐゴシック" charset="0"/>
              </a:rPr>
              <a:t>Any investment in this measure of working capital ties up cash. Therefore, any increases (decreases) in working capital will reduce (increase) cash flows in that period.</a:t>
            </a:r>
          </a:p>
          <a:p>
            <a:pPr eaLnBrk="1" hangingPunct="1">
              <a:lnSpc>
                <a:spcPct val="90000"/>
              </a:lnSpc>
            </a:pPr>
            <a:r>
              <a:rPr lang="en-US">
                <a:latin typeface="Times" charset="0"/>
                <a:ea typeface="ＭＳ Ｐゴシック" charset="0"/>
                <a:cs typeface="ＭＳ Ｐゴシック" charset="0"/>
              </a:rPr>
              <a:t>When forecasting future growth, it is important to forecast the effects of such growth on working capital needs, and building these effects into the cash flows.</a:t>
            </a:r>
          </a:p>
        </p:txBody>
      </p:sp>
    </p:spTree>
    <p:extLst>
      <p:ext uri="{BB962C8B-B14F-4D97-AF65-F5344CB8AC3E}">
        <p14:creationId xmlns:p14="http://schemas.microsoft.com/office/powerpoint/2010/main" val="1422854230"/>
      </p:ext>
    </p:extLst>
  </p:cSld>
  <p:clrMapOvr>
    <a:masterClrMapping/>
  </p:clrMapOvr>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30" name="Title 1"/>
          <p:cNvSpPr>
            <a:spLocks noGrp="1"/>
          </p:cNvSpPr>
          <p:nvPr>
            <p:ph type="title"/>
          </p:nvPr>
        </p:nvSpPr>
        <p:spPr/>
        <p:txBody>
          <a:bodyPr/>
          <a:lstStyle/>
          <a:p>
            <a:pPr eaLnBrk="1" hangingPunct="1">
              <a:defRPr/>
            </a:pPr>
            <a:r>
              <a:rPr lang="en-US" dirty="0" smtClean="0">
                <a:latin typeface="Helvetica" charset="0"/>
                <a:ea typeface="ＭＳ Ｐゴシック" charset="0"/>
                <a:cs typeface="ＭＳ Ｐゴシック" charset="0"/>
              </a:rPr>
              <a:t>Step 4: To get </a:t>
            </a:r>
            <a:r>
              <a:rPr lang="en-US" dirty="0">
                <a:latin typeface="Helvetica" charset="0"/>
                <a:ea typeface="ＭＳ Ｐゴシック" charset="0"/>
                <a:cs typeface="ＭＳ Ｐゴシック" charset="0"/>
              </a:rPr>
              <a:t>f</a:t>
            </a:r>
            <a:r>
              <a:rPr lang="en-US" dirty="0" smtClean="0">
                <a:latin typeface="Helvetica" charset="0"/>
                <a:ea typeface="ＭＳ Ｐゴシック" charset="0"/>
                <a:cs typeface="ＭＳ Ｐゴシック" charset="0"/>
              </a:rPr>
              <a:t>rom </a:t>
            </a:r>
            <a:r>
              <a:rPr lang="en-US" dirty="0">
                <a:latin typeface="Helvetica" charset="0"/>
                <a:ea typeface="ＭＳ Ｐゴシック" charset="0"/>
                <a:cs typeface="ＭＳ Ｐゴシック" charset="0"/>
              </a:rPr>
              <a:t>FCFF to </a:t>
            </a:r>
            <a:r>
              <a:rPr lang="en-US" dirty="0" smtClean="0">
                <a:latin typeface="Helvetica" charset="0"/>
                <a:ea typeface="ＭＳ Ｐゴシック" charset="0"/>
                <a:cs typeface="ＭＳ Ｐゴシック" charset="0"/>
              </a:rPr>
              <a:t>FCFE</a:t>
            </a:r>
            <a:r>
              <a:rPr lang="en-US" smtClean="0">
                <a:latin typeface="Helvetica" charset="0"/>
                <a:ea typeface="ＭＳ Ｐゴシック" charset="0"/>
                <a:cs typeface="ＭＳ Ｐゴシック" charset="0"/>
              </a:rPr>
              <a:t>, consider </a:t>
            </a:r>
            <a:r>
              <a:rPr lang="en-US" smtClean="0">
                <a:latin typeface="Helvetica" charset="0"/>
                <a:ea typeface="ＭＳ Ｐゴシック" charset="0"/>
                <a:cs typeface="ＭＳ Ｐゴシック" charset="0"/>
              </a:rPr>
              <a:t>debt </a:t>
            </a:r>
            <a:r>
              <a:rPr lang="en-US" dirty="0">
                <a:latin typeface="Helvetica" charset="0"/>
                <a:ea typeface="ＭＳ Ｐゴシック" charset="0"/>
                <a:cs typeface="ＭＳ Ｐゴシック" charset="0"/>
              </a:rPr>
              <a:t>cash flows….</a:t>
            </a:r>
          </a:p>
        </p:txBody>
      </p:sp>
      <p:sp>
        <p:nvSpPr>
          <p:cNvPr id="139266" name="Content Placeholder 2"/>
          <p:cNvSpPr>
            <a:spLocks noGrp="1"/>
          </p:cNvSpPr>
          <p:nvPr>
            <p:ph idx="1"/>
          </p:nvPr>
        </p:nvSpPr>
        <p:spPr/>
        <p:txBody>
          <a:bodyPr/>
          <a:lstStyle/>
          <a:p>
            <a:pPr eaLnBrk="1" hangingPunct="1"/>
            <a:r>
              <a:rPr lang="en-US" sz="1800">
                <a:latin typeface="Times" charset="0"/>
                <a:ea typeface="ＭＳ Ｐゴシック" charset="0"/>
                <a:cs typeface="ＭＳ Ｐゴシック" charset="0"/>
              </a:rPr>
              <a:t>In the strictest sense, the </a:t>
            </a:r>
            <a:r>
              <a:rPr lang="en-US" sz="1800" u="sng">
                <a:latin typeface="Times" charset="0"/>
                <a:ea typeface="ＭＳ Ｐゴシック" charset="0"/>
                <a:cs typeface="ＭＳ Ｐゴシック" charset="0"/>
              </a:rPr>
              <a:t>only cash flow </a:t>
            </a:r>
            <a:r>
              <a:rPr lang="en-US" sz="1800">
                <a:latin typeface="Times" charset="0"/>
                <a:ea typeface="ＭＳ Ｐゴシック" charset="0"/>
                <a:cs typeface="ＭＳ Ｐゴシック" charset="0"/>
              </a:rPr>
              <a:t>that an investor will receive from an equity investment in a publicly traded firm is the </a:t>
            </a:r>
            <a:r>
              <a:rPr lang="en-US" sz="1800" u="sng">
                <a:latin typeface="Times" charset="0"/>
                <a:ea typeface="ＭＳ Ｐゴシック" charset="0"/>
                <a:cs typeface="ＭＳ Ｐゴシック" charset="0"/>
              </a:rPr>
              <a:t>dividend</a:t>
            </a:r>
            <a:r>
              <a:rPr lang="en-US" sz="1800">
                <a:latin typeface="Times" charset="0"/>
                <a:ea typeface="ＭＳ Ｐゴシック" charset="0"/>
                <a:cs typeface="ＭＳ Ｐゴシック" charset="0"/>
              </a:rPr>
              <a:t> that will be paid on the stock.</a:t>
            </a:r>
          </a:p>
          <a:p>
            <a:pPr eaLnBrk="1" hangingPunct="1"/>
            <a:r>
              <a:rPr lang="en-US" sz="1800" u="sng">
                <a:latin typeface="Times" charset="0"/>
                <a:ea typeface="ＭＳ Ｐゴシック" charset="0"/>
                <a:cs typeface="ＭＳ Ｐゴシック" charset="0"/>
              </a:rPr>
              <a:t>Actual dividends</a:t>
            </a:r>
            <a:r>
              <a:rPr lang="en-US" sz="1800">
                <a:latin typeface="Times" charset="0"/>
                <a:ea typeface="ＭＳ Ｐゴシック" charset="0"/>
                <a:cs typeface="ＭＳ Ｐゴシック" charset="0"/>
              </a:rPr>
              <a:t>, however, are set by the managers of the firm and may be much</a:t>
            </a:r>
            <a:r>
              <a:rPr lang="en-US" sz="1800" u="sng">
                <a:latin typeface="Times" charset="0"/>
                <a:ea typeface="ＭＳ Ｐゴシック" charset="0"/>
                <a:cs typeface="ＭＳ Ｐゴシック" charset="0"/>
              </a:rPr>
              <a:t> lower than the potential dividends (</a:t>
            </a:r>
            <a:r>
              <a:rPr lang="en-US" sz="1800">
                <a:latin typeface="Times" charset="0"/>
                <a:ea typeface="ＭＳ Ｐゴシック" charset="0"/>
                <a:cs typeface="ＭＳ Ｐゴシック" charset="0"/>
              </a:rPr>
              <a:t>that could have been paid out)</a:t>
            </a:r>
          </a:p>
          <a:p>
            <a:pPr lvl="1" eaLnBrk="1" hangingPunct="1"/>
            <a:r>
              <a:rPr lang="en-US">
                <a:latin typeface="Times" charset="0"/>
                <a:ea typeface="ＭＳ Ｐゴシック" charset="0"/>
              </a:rPr>
              <a:t>managers are </a:t>
            </a:r>
            <a:r>
              <a:rPr lang="en-US" u="sng">
                <a:latin typeface="Times" charset="0"/>
                <a:ea typeface="ＭＳ Ｐゴシック" charset="0"/>
              </a:rPr>
              <a:t>conservative</a:t>
            </a:r>
            <a:r>
              <a:rPr lang="en-US">
                <a:latin typeface="Times" charset="0"/>
                <a:ea typeface="ＭＳ Ｐゴシック" charset="0"/>
              </a:rPr>
              <a:t> and try to smooth out dividends</a:t>
            </a:r>
          </a:p>
          <a:p>
            <a:pPr lvl="1" eaLnBrk="1" hangingPunct="1"/>
            <a:r>
              <a:rPr lang="en-US">
                <a:latin typeface="Times" charset="0"/>
                <a:ea typeface="ＭＳ Ｐゴシック" charset="0"/>
              </a:rPr>
              <a:t>managers </a:t>
            </a:r>
            <a:r>
              <a:rPr lang="en-US" u="sng">
                <a:latin typeface="Times" charset="0"/>
                <a:ea typeface="ＭＳ Ｐゴシック" charset="0"/>
              </a:rPr>
              <a:t>like to hold on to cash </a:t>
            </a:r>
            <a:r>
              <a:rPr lang="en-US">
                <a:latin typeface="Times" charset="0"/>
                <a:ea typeface="ＭＳ Ｐゴシック" charset="0"/>
              </a:rPr>
              <a:t>to meet unforeseen future contingencies and investment opportunities</a:t>
            </a:r>
          </a:p>
          <a:p>
            <a:pPr eaLnBrk="1" hangingPunct="1"/>
            <a:r>
              <a:rPr lang="en-US" sz="1800">
                <a:latin typeface="Times" charset="0"/>
                <a:ea typeface="ＭＳ Ｐゴシック" charset="0"/>
                <a:cs typeface="ＭＳ Ｐゴシック" charset="0"/>
              </a:rPr>
              <a:t>The potential dividends of a firm are the cash flows left over after the firm has made any </a:t>
            </a:r>
            <a:r>
              <a:rPr lang="ja-JP" altLang="en-US" sz="1800">
                <a:latin typeface="Times" charset="0"/>
                <a:ea typeface="ＭＳ Ｐゴシック" charset="0"/>
                <a:cs typeface="ＭＳ Ｐゴシック" charset="0"/>
              </a:rPr>
              <a:t>“</a:t>
            </a:r>
            <a:r>
              <a:rPr lang="en-US" altLang="ja-JP" sz="1800">
                <a:latin typeface="Times" charset="0"/>
                <a:ea typeface="ＭＳ Ｐゴシック" charset="0"/>
                <a:cs typeface="ＭＳ Ｐゴシック" charset="0"/>
              </a:rPr>
              <a:t>investments</a:t>
            </a:r>
            <a:r>
              <a:rPr lang="ja-JP" altLang="en-US" sz="1800">
                <a:latin typeface="Times" charset="0"/>
                <a:ea typeface="ＭＳ Ｐゴシック" charset="0"/>
                <a:cs typeface="ＭＳ Ｐゴシック" charset="0"/>
              </a:rPr>
              <a:t>”</a:t>
            </a:r>
            <a:r>
              <a:rPr lang="en-US" altLang="ja-JP" sz="1800">
                <a:latin typeface="Times" charset="0"/>
                <a:ea typeface="ＭＳ Ｐゴシック" charset="0"/>
                <a:cs typeface="ＭＳ Ｐゴシック" charset="0"/>
              </a:rPr>
              <a:t> it needs to make to create future growth and net debt repayments (debt repayments - new debt issues):</a:t>
            </a:r>
          </a:p>
          <a:p>
            <a:pPr lvl="1" eaLnBrk="1" hangingPunct="1">
              <a:buFontTx/>
              <a:buNone/>
            </a:pPr>
            <a:r>
              <a:rPr lang="en-US">
                <a:latin typeface="Times" charset="0"/>
                <a:ea typeface="ＭＳ Ｐゴシック" charset="0"/>
              </a:rPr>
              <a:t>	Net Income</a:t>
            </a:r>
          </a:p>
          <a:p>
            <a:pPr lvl="1" eaLnBrk="1" hangingPunct="1">
              <a:buFontTx/>
              <a:buNone/>
            </a:pPr>
            <a:r>
              <a:rPr lang="en-US">
                <a:latin typeface="Times" charset="0"/>
                <a:ea typeface="ＭＳ Ｐゴシック" charset="0"/>
              </a:rPr>
              <a:t>	- (Capital Expenditures - Depreciation)</a:t>
            </a:r>
          </a:p>
          <a:p>
            <a:pPr lvl="1" eaLnBrk="1" hangingPunct="1">
              <a:buFontTx/>
              <a:buNone/>
            </a:pPr>
            <a:r>
              <a:rPr lang="en-US">
                <a:latin typeface="Times" charset="0"/>
                <a:ea typeface="ＭＳ Ｐゴシック" charset="0"/>
              </a:rPr>
              <a:t>	- Changes in non-cash Working Capital</a:t>
            </a:r>
          </a:p>
          <a:p>
            <a:pPr lvl="1" eaLnBrk="1" hangingPunct="1">
              <a:buFontTx/>
              <a:buNone/>
            </a:pPr>
            <a:r>
              <a:rPr lang="en-US">
                <a:latin typeface="Times" charset="0"/>
                <a:ea typeface="ＭＳ Ｐゴシック" charset="0"/>
              </a:rPr>
              <a:t>	- (Principal Repayments - New Debt Issues) 	</a:t>
            </a:r>
          </a:p>
          <a:p>
            <a:pPr lvl="1" eaLnBrk="1" hangingPunct="1">
              <a:buFontTx/>
              <a:buNone/>
            </a:pPr>
            <a:r>
              <a:rPr lang="en-US">
                <a:latin typeface="Times" charset="0"/>
                <a:ea typeface="ＭＳ Ｐゴシック" charset="0"/>
              </a:rPr>
              <a:t>	= Free Cash flow to Equity</a:t>
            </a:r>
          </a:p>
          <a:p>
            <a:pPr eaLnBrk="1" hangingPunct="1"/>
            <a:endParaRPr lang="en-US">
              <a:latin typeface="Times" charset="0"/>
              <a:ea typeface="ＭＳ Ｐゴシック" charset="0"/>
              <a:cs typeface="ＭＳ Ｐゴシック" charset="0"/>
            </a:endParaRPr>
          </a:p>
        </p:txBody>
      </p:sp>
    </p:spTree>
    <p:extLst>
      <p:ext uri="{BB962C8B-B14F-4D97-AF65-F5344CB8AC3E}">
        <p14:creationId xmlns:p14="http://schemas.microsoft.com/office/powerpoint/2010/main" val="886838791"/>
      </p:ext>
    </p:extLst>
  </p:cSld>
  <p:clrMapOvr>
    <a:masterClrMapping/>
  </p:clrMapOvr>
  <p:timing>
    <p:tnLst>
      <p:par>
        <p:cTn xmlns:p14="http://schemas.microsoft.com/office/powerpoint/2010/main" id="1" dur="indefinite" restart="never" nodeType="tmRoot"/>
      </p:par>
    </p:tnLst>
  </p:timing>
</p:sld>
</file>

<file path=ppt/theme/theme1.xml><?xml version="1.0" encoding="utf-8"?>
<a:theme xmlns:a="http://schemas.openxmlformats.org/drawingml/2006/main" name="HGV slides">
  <a:themeElements>
    <a:clrScheme name="">
      <a:dk1>
        <a:srgbClr val="000000"/>
      </a:dk1>
      <a:lt1>
        <a:srgbClr val="FFFFFF"/>
      </a:lt1>
      <a:dk2>
        <a:srgbClr val="000000"/>
      </a:dk2>
      <a:lt2>
        <a:srgbClr val="DADADA"/>
      </a:lt2>
      <a:accent1>
        <a:srgbClr val="919191"/>
      </a:accent1>
      <a:accent2>
        <a:srgbClr val="676767"/>
      </a:accent2>
      <a:accent3>
        <a:srgbClr val="FFFFFF"/>
      </a:accent3>
      <a:accent4>
        <a:srgbClr val="000000"/>
      </a:accent4>
      <a:accent5>
        <a:srgbClr val="C7C7C7"/>
      </a:accent5>
      <a:accent6>
        <a:srgbClr val="5D5D5D"/>
      </a:accent6>
      <a:hlink>
        <a:srgbClr val="474747"/>
      </a:hlink>
      <a:folHlink>
        <a:srgbClr val="CECECE"/>
      </a:folHlink>
    </a:clrScheme>
    <a:fontScheme name="AdvValn">
      <a:majorFont>
        <a:latin typeface="Times"/>
        <a:ea typeface=""/>
        <a:cs typeface=""/>
      </a:majorFont>
      <a:minorFont>
        <a:latin typeface="Time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1" u="none" strike="noStrike" cap="none" normalizeH="0" baseline="0">
            <a:ln>
              <a:noFill/>
            </a:ln>
            <a:solidFill>
              <a:schemeClr val="tx1"/>
            </a:solidFill>
            <a:effectLst/>
            <a:latin typeface="Helvetica" pitchFamily="-65" charset="0"/>
          </a:defRPr>
        </a:defPPr>
      </a:lstStyle>
    </a:spDef>
    <a:ln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1" u="none" strike="noStrike" cap="none" normalizeH="0" baseline="0">
            <a:ln>
              <a:noFill/>
            </a:ln>
            <a:solidFill>
              <a:schemeClr val="tx1"/>
            </a:solidFill>
            <a:effectLst/>
            <a:latin typeface="Helvetica" pitchFamily="-65" charset="0"/>
          </a:defRPr>
        </a:defPPr>
      </a:lstStyle>
    </a:lnDef>
  </a:objectDefaults>
  <a:extraClrSchemeLst>
    <a:extraClrScheme>
      <a:clrScheme name="AdvVal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AdvVal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AdvVal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AdvVal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AdvVal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AdvVal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AdvVal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HGV slides.thmx</Template>
  <TotalTime>33</TotalTime>
  <Words>2034</Words>
  <Application>Microsoft Macintosh PowerPoint</Application>
  <PresentationFormat>Letter Paper (8.5x11 in)</PresentationFormat>
  <Paragraphs>111</Paragraphs>
  <Slides>13</Slides>
  <Notes>10</Notes>
  <HiddenSlides>0</HiddenSlides>
  <MMClips>0</MMClips>
  <ScaleCrop>false</ScaleCrop>
  <HeadingPairs>
    <vt:vector size="4" baseType="variant">
      <vt:variant>
        <vt:lpstr>Theme</vt:lpstr>
      </vt:variant>
      <vt:variant>
        <vt:i4>1</vt:i4>
      </vt:variant>
      <vt:variant>
        <vt:lpstr>Slide Titles</vt:lpstr>
      </vt:variant>
      <vt:variant>
        <vt:i4>13</vt:i4>
      </vt:variant>
    </vt:vector>
  </HeadingPairs>
  <TitlesOfParts>
    <vt:vector size="14" baseType="lpstr">
      <vt:lpstr>HGV slides</vt:lpstr>
      <vt:lpstr>Session 7: Estimating Cash flows</vt:lpstr>
      <vt:lpstr>Defining Cashflow</vt:lpstr>
      <vt:lpstr>The basic ingredients for free cash flows..</vt:lpstr>
      <vt:lpstr>Step 1: Get your earnings “right”</vt:lpstr>
      <vt:lpstr>Dealing with Operating Lease Expenses</vt:lpstr>
      <vt:lpstr>Operating Leases at Amgen</vt:lpstr>
      <vt:lpstr>R&amp;D Expenses: Operating or Capital Expenses</vt:lpstr>
      <vt:lpstr>Capitalizing R&amp;D Expenses: Amgen</vt:lpstr>
      <vt:lpstr>And the consequences…</vt:lpstr>
      <vt:lpstr>Step 2: Consider the effect of taxes…</vt:lpstr>
      <vt:lpstr>Step 3: Define reinvestment broadly For long term assets…</vt:lpstr>
      <vt:lpstr>And short term assets</vt:lpstr>
      <vt:lpstr>Step 4: To get from FCFF to FCFE, consider debt cash flows….</vt:lpstr>
    </vt:vector>
  </TitlesOfParts>
  <Company>Stern School of Business</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Session 7: Estimating Cash flows</dc:title>
  <dc:creator>Aswath Damodaran</dc:creator>
  <cp:lastModifiedBy>Aswath Damodaran</cp:lastModifiedBy>
  <cp:revision>7</cp:revision>
  <dcterms:created xsi:type="dcterms:W3CDTF">2011-11-03T12:30:19Z</dcterms:created>
  <dcterms:modified xsi:type="dcterms:W3CDTF">2012-02-09T13:24:36Z</dcterms:modified>
</cp:coreProperties>
</file>