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1"/>
  </p:notesMasterIdLst>
  <p:sldIdLst>
    <p:sldId id="264" r:id="rId2"/>
    <p:sldId id="257" r:id="rId3"/>
    <p:sldId id="266" r:id="rId4"/>
    <p:sldId id="267" r:id="rId5"/>
    <p:sldId id="268" r:id="rId6"/>
    <p:sldId id="269" r:id="rId7"/>
    <p:sldId id="259" r:id="rId8"/>
    <p:sldId id="261" r:id="rId9"/>
    <p:sldId id="262" r:id="rId10"/>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58" d="100"/>
          <a:sy n="158" d="100"/>
        </p:scale>
        <p:origin x="-392"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724093-4D5B-6E47-886B-B0CEE0F7F785}" type="datetimeFigureOut">
              <a:rPr lang="en-US" smtClean="0"/>
              <a:t>2/9/12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19CB2F-0DDA-F14D-A16D-C4EE53A4F711}" type="slidenum">
              <a:rPr lang="en-US" smtClean="0"/>
              <a:t>‹#›</a:t>
            </a:fld>
            <a:endParaRPr lang="en-US"/>
          </a:p>
        </p:txBody>
      </p:sp>
    </p:spTree>
    <p:extLst>
      <p:ext uri="{BB962C8B-B14F-4D97-AF65-F5344CB8AC3E}">
        <p14:creationId xmlns:p14="http://schemas.microsoft.com/office/powerpoint/2010/main" val="27450193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ChangeArrowheads="1"/>
          </p:cNvSpPr>
          <p:nvPr>
            <p:ph type="sldImg"/>
          </p:nvPr>
        </p:nvSpPr>
        <p:spPr>
          <a:xfrm>
            <a:off x="1150938" y="692150"/>
            <a:ext cx="4556125" cy="3416300"/>
          </a:xfrm>
          <a:solidFill>
            <a:srgbClr val="FFFFFF"/>
          </a:solidFill>
          <a:ln/>
        </p:spPr>
      </p:sp>
      <p:sp>
        <p:nvSpPr>
          <p:cNvPr id="1464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Three basic approaches for estimating growth. We tend to use all three but the degree to which we weight each in will depend upon the company that we are looking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noTextEdit="1"/>
          </p:cNvSpPr>
          <p:nvPr>
            <p:ph type="sldImg"/>
          </p:nvPr>
        </p:nvSpPr>
        <p:spPr>
          <a:xfrm>
            <a:off x="1150938" y="692150"/>
            <a:ext cx="4556125" cy="3416300"/>
          </a:xfrm>
          <a:ln/>
        </p:spPr>
      </p:sp>
      <p:sp>
        <p:nvSpPr>
          <p:cNvPr id="2652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Estimating historical growth rates may seem to be trivial, but there are a number of estimation issues that can lead different analysts to estimate different historical growth rates for the same firm.</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noTextEdit="1"/>
          </p:cNvSpPr>
          <p:nvPr>
            <p:ph type="sldImg"/>
          </p:nvPr>
        </p:nvSpPr>
        <p:spPr>
          <a:xfrm>
            <a:off x="1150938" y="692150"/>
            <a:ext cx="4556125" cy="3416300"/>
          </a:xfrm>
          <a:ln/>
        </p:spPr>
      </p:sp>
      <p:sp>
        <p:nvSpPr>
          <p:cNvPr id="1505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noTextEdit="1"/>
          </p:cNvSpPr>
          <p:nvPr>
            <p:ph type="sldImg"/>
          </p:nvPr>
        </p:nvSpPr>
        <p:spPr>
          <a:xfrm>
            <a:off x="1150938" y="692150"/>
            <a:ext cx="4556125" cy="3416300"/>
          </a:xfrm>
          <a:ln/>
        </p:spPr>
      </p:sp>
      <p:sp>
        <p:nvSpPr>
          <p:cNvPr id="1546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noTextEdit="1"/>
          </p:cNvSpPr>
          <p:nvPr>
            <p:ph type="sldImg"/>
          </p:nvPr>
        </p:nvSpPr>
        <p:spPr>
          <a:xfrm>
            <a:off x="1150938" y="692150"/>
            <a:ext cx="4556125" cy="3416300"/>
          </a:xfrm>
          <a:ln/>
        </p:spPr>
      </p:sp>
      <p:sp>
        <p:nvSpPr>
          <p:cNvPr id="1566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Session 8: Estimating Growth</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824867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pPr eaLnBrk="1" hangingPunct="1">
              <a:defRPr/>
            </a:pPr>
            <a:r>
              <a:rPr lang="en-US">
                <a:latin typeface="Helvetica" charset="0"/>
                <a:ea typeface="ＭＳ Ｐゴシック" charset="0"/>
                <a:cs typeface="ＭＳ Ｐゴシック" charset="0"/>
              </a:rPr>
              <a:t>Growth in Earnings</a:t>
            </a:r>
          </a:p>
        </p:txBody>
      </p:sp>
      <p:sp>
        <p:nvSpPr>
          <p:cNvPr id="145410" name="Rectangle 3"/>
          <p:cNvSpPr>
            <a:spLocks noGrp="1" noChangeArrowheads="1"/>
          </p:cNvSpPr>
          <p:nvPr>
            <p:ph idx="1"/>
          </p:nvPr>
        </p:nvSpPr>
        <p:spPr/>
        <p:txBody>
          <a:bodyPr/>
          <a:lstStyle/>
          <a:p>
            <a:pPr eaLnBrk="1" hangingPunct="1"/>
            <a:r>
              <a:rPr lang="en-US">
                <a:latin typeface="Times" charset="0"/>
                <a:ea typeface="ＭＳ Ｐゴシック" charset="0"/>
                <a:cs typeface="ＭＳ Ｐゴシック" charset="0"/>
              </a:rPr>
              <a:t>Look at the past</a:t>
            </a:r>
          </a:p>
          <a:p>
            <a:pPr lvl="1" eaLnBrk="1" hangingPunct="1"/>
            <a:r>
              <a:rPr lang="en-US">
                <a:latin typeface="Times" charset="0"/>
                <a:ea typeface="ＭＳ Ｐゴシック" charset="0"/>
              </a:rPr>
              <a:t>The historical growth in earnings per share is usually a good starting point for growth estimation</a:t>
            </a:r>
          </a:p>
          <a:p>
            <a:pPr eaLnBrk="1" hangingPunct="1"/>
            <a:r>
              <a:rPr lang="en-US">
                <a:latin typeface="Times" charset="0"/>
                <a:ea typeface="ＭＳ Ｐゴシック" charset="0"/>
                <a:cs typeface="ＭＳ Ｐゴシック" charset="0"/>
              </a:rPr>
              <a:t>Look at what others are estimating</a:t>
            </a:r>
          </a:p>
          <a:p>
            <a:pPr lvl="1" eaLnBrk="1" hangingPunct="1"/>
            <a:r>
              <a:rPr lang="en-US">
                <a:latin typeface="Times" charset="0"/>
                <a:ea typeface="ＭＳ Ｐゴシック" charset="0"/>
              </a:rPr>
              <a:t>Analysts estimate growth in earnings per share for many firms. It is useful to know what their estimates are.</a:t>
            </a:r>
          </a:p>
          <a:p>
            <a:pPr eaLnBrk="1" hangingPunct="1"/>
            <a:r>
              <a:rPr lang="en-US">
                <a:latin typeface="Times" charset="0"/>
                <a:ea typeface="ＭＳ Ｐゴシック" charset="0"/>
                <a:cs typeface="ＭＳ Ｐゴシック" charset="0"/>
              </a:rPr>
              <a:t>Look at fundamentals</a:t>
            </a:r>
          </a:p>
          <a:p>
            <a:pPr lvl="1" eaLnBrk="1" hangingPunct="1"/>
            <a:r>
              <a:rPr lang="en-US">
                <a:latin typeface="Times" charset="0"/>
                <a:ea typeface="ＭＳ Ｐゴシック" charset="0"/>
              </a:rPr>
              <a:t>Ultimately, all growth in earnings can be traced to two fundamentals - how much the firm is investing in new projects, and what returns these projects are making for the firm.</a:t>
            </a:r>
          </a:p>
        </p:txBody>
      </p:sp>
    </p:spTree>
    <p:extLst>
      <p:ext uri="{BB962C8B-B14F-4D97-AF65-F5344CB8AC3E}">
        <p14:creationId xmlns:p14="http://schemas.microsoft.com/office/powerpoint/2010/main" val="39877662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ChangeArrowheads="1"/>
          </p:cNvSpPr>
          <p:nvPr>
            <p:ph type="title"/>
          </p:nvPr>
        </p:nvSpPr>
        <p:spPr/>
        <p:txBody>
          <a:bodyPr/>
          <a:lstStyle/>
          <a:p>
            <a:r>
              <a:rPr lang="en-US">
                <a:latin typeface="Times" charset="0"/>
                <a:ea typeface="ＭＳ Ｐゴシック" charset="0"/>
                <a:cs typeface="ＭＳ Ｐゴシック" charset="0"/>
              </a:rPr>
              <a:t>I. Historical Growth in EPS</a:t>
            </a:r>
          </a:p>
        </p:txBody>
      </p:sp>
      <p:sp>
        <p:nvSpPr>
          <p:cNvPr id="264194" name="Rectangle 3"/>
          <p:cNvSpPr>
            <a:spLocks noGrp="1" noChangeArrowheads="1"/>
          </p:cNvSpPr>
          <p:nvPr>
            <p:ph idx="1"/>
          </p:nvPr>
        </p:nvSpPr>
        <p:spPr/>
        <p:txBody>
          <a:bodyPr/>
          <a:lstStyle/>
          <a:p>
            <a:r>
              <a:rPr lang="en-US" dirty="0" smtClean="0">
                <a:latin typeface="Times" charset="0"/>
                <a:ea typeface="ＭＳ Ｐゴシック" charset="0"/>
                <a:cs typeface="ＭＳ Ｐゴシック" charset="0"/>
              </a:rPr>
              <a:t>The historical growth rate in earnings for a company may seem like a fact but it is an estimate. In fact, it is sensitive to </a:t>
            </a:r>
            <a:endParaRPr lang="en-US" dirty="0">
              <a:latin typeface="Times" charset="0"/>
              <a:ea typeface="ＭＳ Ｐゴシック" charset="0"/>
              <a:cs typeface="ＭＳ Ｐゴシック" charset="0"/>
            </a:endParaRPr>
          </a:p>
          <a:p>
            <a:pPr lvl="1"/>
            <a:r>
              <a:rPr lang="en-US" dirty="0" smtClean="0">
                <a:latin typeface="Times" charset="0"/>
                <a:ea typeface="ＭＳ Ｐゴシック" charset="0"/>
              </a:rPr>
              <a:t>How it is computed: The growth rates in earnings will be different, depending upon how you compute the average. An simple (arithmetic) average growth rate will tend to be higher than a compounded (geometric) average growth rate. </a:t>
            </a:r>
          </a:p>
          <a:p>
            <a:pPr lvl="1"/>
            <a:r>
              <a:rPr lang="en-US" dirty="0" smtClean="0">
                <a:latin typeface="Times" charset="0"/>
                <a:ea typeface="ＭＳ Ｐゴシック" charset="0"/>
              </a:rPr>
              <a:t>Estimation period: The starting point for the computation can make a big difference. Using a bad year as the base year will generate much higher growth rates.</a:t>
            </a:r>
            <a:endParaRPr lang="en-US" dirty="0">
              <a:latin typeface="Times" charset="0"/>
              <a:ea typeface="ＭＳ Ｐゴシック" charset="0"/>
            </a:endParaRPr>
          </a:p>
          <a:p>
            <a:r>
              <a:rPr lang="en-US" dirty="0">
                <a:latin typeface="Times" charset="0"/>
                <a:ea typeface="ＭＳ Ｐゴシック" charset="0"/>
                <a:cs typeface="ＭＳ Ｐゴシック" charset="0"/>
              </a:rPr>
              <a:t>In using historical growth rates, </a:t>
            </a:r>
            <a:r>
              <a:rPr lang="en-US" dirty="0" smtClean="0">
                <a:latin typeface="Times" charset="0"/>
                <a:ea typeface="ＭＳ Ｐゴシック" charset="0"/>
                <a:cs typeface="ＭＳ Ｐゴシック" charset="0"/>
              </a:rPr>
              <a:t>recognize the following:</a:t>
            </a:r>
            <a:endParaRPr lang="en-US" dirty="0">
              <a:latin typeface="Times" charset="0"/>
              <a:ea typeface="ＭＳ Ｐゴシック" charset="0"/>
              <a:cs typeface="ＭＳ Ｐゴシック" charset="0"/>
            </a:endParaRPr>
          </a:p>
          <a:p>
            <a:pPr lvl="1"/>
            <a:r>
              <a:rPr lang="en-US" dirty="0" smtClean="0">
                <a:latin typeface="Times" charset="0"/>
                <a:ea typeface="ＭＳ Ｐゴシック" charset="0"/>
              </a:rPr>
              <a:t>Growth rates become meaningless when earnings go from negative values to positive values</a:t>
            </a:r>
            <a:endParaRPr lang="en-US" dirty="0">
              <a:latin typeface="Times" charset="0"/>
              <a:ea typeface="ＭＳ Ｐゴシック" charset="0"/>
            </a:endParaRPr>
          </a:p>
          <a:p>
            <a:pPr lvl="1"/>
            <a:r>
              <a:rPr lang="en-US" dirty="0" smtClean="0">
                <a:latin typeface="Times" charset="0"/>
                <a:ea typeface="ＭＳ Ｐゴシック" charset="0"/>
              </a:rPr>
              <a:t>Growth rates will go down as companies get larger</a:t>
            </a:r>
          </a:p>
          <a:p>
            <a:r>
              <a:rPr lang="en-US" dirty="0" smtClean="0">
                <a:latin typeface="Times" charset="0"/>
                <a:ea typeface="ＭＳ Ｐゴシック" charset="0"/>
              </a:rPr>
              <a:t>Worst of all, there is evidence that historical growth rates in earnings are not very good predictors of future earnings…</a:t>
            </a:r>
            <a:endParaRPr lang="en-US" dirty="0">
              <a:latin typeface="Times" charset="0"/>
              <a:ea typeface="ＭＳ Ｐゴシック" charset="0"/>
            </a:endParaRPr>
          </a:p>
        </p:txBody>
      </p:sp>
    </p:spTree>
    <p:extLst>
      <p:ext uri="{BB962C8B-B14F-4D97-AF65-F5344CB8AC3E}">
        <p14:creationId xmlns:p14="http://schemas.microsoft.com/office/powerpoint/2010/main" val="3286423795"/>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 Management/Analyst Forecasts</a:t>
            </a:r>
            <a:endParaRPr lang="en-US" dirty="0"/>
          </a:p>
        </p:txBody>
      </p:sp>
      <p:sp>
        <p:nvSpPr>
          <p:cNvPr id="3" name="Content Placeholder 2"/>
          <p:cNvSpPr>
            <a:spLocks noGrp="1"/>
          </p:cNvSpPr>
          <p:nvPr>
            <p:ph idx="1"/>
          </p:nvPr>
        </p:nvSpPr>
        <p:spPr/>
        <p:txBody>
          <a:bodyPr/>
          <a:lstStyle/>
          <a:p>
            <a:r>
              <a:rPr lang="en-US" dirty="0" smtClean="0"/>
              <a:t>When valuing companies, we often fall back on management forecasts for the future (after all, they know the company better than we do) or forecasts of other analysts.</a:t>
            </a:r>
          </a:p>
          <a:p>
            <a:r>
              <a:rPr lang="en-US" dirty="0" smtClean="0"/>
              <a:t>Management forecasts may reflect their “superior” knowledge, but they have a fatal flaw. They are biased.</a:t>
            </a:r>
          </a:p>
          <a:p>
            <a:r>
              <a:rPr lang="en-US" dirty="0" smtClean="0"/>
              <a:t>Analyst forecasts may seem like a simple way to avoid the problem, but not only are they also biased but using them represents an abandonment of a basic requirement in valuation: that you make your own best judgment of growth.</a:t>
            </a:r>
            <a:endParaRPr lang="en-US" dirty="0"/>
          </a:p>
        </p:txBody>
      </p:sp>
    </p:spTree>
    <p:extLst>
      <p:ext uri="{BB962C8B-B14F-4D97-AF65-F5344CB8AC3E}">
        <p14:creationId xmlns:p14="http://schemas.microsoft.com/office/powerpoint/2010/main" val="3948834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III. Fundamental Growth</a:t>
            </a:r>
            <a:endParaRPr lang="en-US" dirty="0"/>
          </a:p>
        </p:txBody>
      </p:sp>
      <p:sp>
        <p:nvSpPr>
          <p:cNvPr id="3" name="Content Placeholder 2"/>
          <p:cNvSpPr>
            <a:spLocks noGrp="1"/>
          </p:cNvSpPr>
          <p:nvPr>
            <p:ph idx="1"/>
          </p:nvPr>
        </p:nvSpPr>
        <p:spPr/>
        <p:txBody>
          <a:bodyPr/>
          <a:lstStyle/>
          <a:p>
            <a:r>
              <a:rPr lang="en-US" dirty="0" smtClean="0"/>
              <a:t>Growth has to be earned by a company. You and I do not have the power to endow a company with growth.</a:t>
            </a:r>
          </a:p>
          <a:p>
            <a:r>
              <a:rPr lang="en-US" dirty="0" smtClean="0"/>
              <a:t>In terms of basic fundamentals, for a company to grow its earnings, it has to</a:t>
            </a:r>
          </a:p>
          <a:p>
            <a:pPr lvl="1"/>
            <a:r>
              <a:rPr lang="en-US" dirty="0" smtClean="0"/>
              <a:t>Add to its asset or capital base and generate returns on that added capital (new investment growth)</a:t>
            </a:r>
          </a:p>
          <a:p>
            <a:pPr lvl="1"/>
            <a:r>
              <a:rPr lang="en-US" dirty="0" smtClean="0"/>
              <a:t>Manage its existing assets more efficiently, generating higher margins and higher returns on existing assets (efficiency growth)</a:t>
            </a:r>
            <a:endParaRPr lang="en-US" dirty="0"/>
          </a:p>
        </p:txBody>
      </p:sp>
    </p:spTree>
    <p:extLst>
      <p:ext uri="{BB962C8B-B14F-4D97-AF65-F5344CB8AC3E}">
        <p14:creationId xmlns:p14="http://schemas.microsoft.com/office/powerpoint/2010/main" val="1510658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New Investment Growth</a:t>
            </a:r>
            <a:endParaRPr lang="en-US" dirty="0"/>
          </a:p>
        </p:txBody>
      </p:sp>
      <p:sp>
        <p:nvSpPr>
          <p:cNvPr id="3" name="Content Placeholder 2"/>
          <p:cNvSpPr>
            <a:spLocks noGrp="1"/>
          </p:cNvSpPr>
          <p:nvPr>
            <p:ph idx="1"/>
          </p:nvPr>
        </p:nvSpPr>
        <p:spPr/>
        <p:txBody>
          <a:bodyPr/>
          <a:lstStyle/>
          <a:p>
            <a:r>
              <a:rPr lang="en-US" dirty="0" smtClean="0"/>
              <a:t>The growth in earnings for a firm from new investments is a function of two decisions that the firm makes:</a:t>
            </a:r>
          </a:p>
          <a:p>
            <a:pPr lvl="1"/>
            <a:r>
              <a:rPr lang="en-US" dirty="0" smtClean="0"/>
              <a:t>How much to reinvest back into the business in both long term assets and short term assets</a:t>
            </a:r>
          </a:p>
          <a:p>
            <a:pPr lvl="2"/>
            <a:r>
              <a:rPr lang="en-US" dirty="0" smtClean="0"/>
              <a:t>With equity earnings, this is the portion of net income put back into the business</a:t>
            </a:r>
          </a:p>
          <a:p>
            <a:pPr lvl="2"/>
            <a:r>
              <a:rPr lang="en-US" dirty="0" smtClean="0"/>
              <a:t>With operating earnings, this is the portion of after-tax operating income that is invested in the business.</a:t>
            </a:r>
          </a:p>
          <a:p>
            <a:pPr lvl="1"/>
            <a:r>
              <a:rPr lang="en-US" dirty="0" smtClean="0"/>
              <a:t>How well it reinvests its money, defined again</a:t>
            </a:r>
          </a:p>
          <a:p>
            <a:pPr lvl="2"/>
            <a:r>
              <a:rPr lang="en-US" dirty="0" smtClean="0"/>
              <a:t>With equity earnings, the return on equity</a:t>
            </a:r>
          </a:p>
          <a:p>
            <a:pPr lvl="2"/>
            <a:r>
              <a:rPr lang="en-US" dirty="0" smtClean="0"/>
              <a:t>With operating earnings, the return on invested capital</a:t>
            </a:r>
            <a:endParaRPr lang="en-US"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t="-5" b="-5"/>
          <a:stretch>
            <a:fillRect/>
          </a:stretch>
        </p:blipFill>
        <p:spPr bwMode="auto">
          <a:xfrm>
            <a:off x="1682557" y="4727091"/>
            <a:ext cx="6466248" cy="1669521"/>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pic>
    </p:spTree>
    <p:extLst>
      <p:ext uri="{BB962C8B-B14F-4D97-AF65-F5344CB8AC3E}">
        <p14:creationId xmlns:p14="http://schemas.microsoft.com/office/powerpoint/2010/main" val="3390185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pPr eaLnBrk="1" hangingPunct="1">
              <a:defRPr/>
            </a:pPr>
            <a:r>
              <a:rPr lang="en-US" dirty="0" smtClean="0">
                <a:latin typeface="Helvetica" charset="0"/>
                <a:ea typeface="ＭＳ Ｐゴシック" charset="0"/>
                <a:cs typeface="ＭＳ Ｐゴシック" charset="0"/>
              </a:rPr>
              <a:t>The key number</a:t>
            </a:r>
            <a:br>
              <a:rPr lang="en-US" dirty="0" smtClean="0">
                <a:latin typeface="Helvetica" charset="0"/>
                <a:ea typeface="ＭＳ Ｐゴシック" charset="0"/>
                <a:cs typeface="ＭＳ Ｐゴシック" charset="0"/>
              </a:rPr>
            </a:br>
            <a:r>
              <a:rPr lang="en-US" dirty="0" smtClean="0">
                <a:latin typeface="Helvetica" charset="0"/>
                <a:ea typeface="ＭＳ Ｐゴシック" charset="0"/>
                <a:cs typeface="ＭＳ Ｐゴシック" charset="0"/>
              </a:rPr>
              <a:t>Return </a:t>
            </a:r>
            <a:r>
              <a:rPr lang="en-US" dirty="0">
                <a:latin typeface="Helvetica" charset="0"/>
                <a:ea typeface="ＭＳ Ｐゴシック" charset="0"/>
                <a:cs typeface="ＭＳ Ｐゴシック" charset="0"/>
              </a:rPr>
              <a:t>on Capital (Equity)</a:t>
            </a:r>
          </a:p>
        </p:txBody>
      </p:sp>
      <p:pic>
        <p:nvPicPr>
          <p:cNvPr id="149506"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2789" b="-2789"/>
          <a:stretch>
            <a:fillRect/>
          </a:stretch>
        </p:blipFill>
        <p:spPr>
          <a:solidFill>
            <a:srgbClr val="FFFFFF"/>
          </a:solidFill>
        </p:spPr>
      </p:pic>
    </p:spTree>
    <p:extLst>
      <p:ext uri="{BB962C8B-B14F-4D97-AF65-F5344CB8AC3E}">
        <p14:creationId xmlns:p14="http://schemas.microsoft.com/office/powerpoint/2010/main" val="322462921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pPr eaLnBrk="1" hangingPunct="1">
              <a:defRPr/>
            </a:pPr>
            <a:r>
              <a:rPr lang="en-US" dirty="0" smtClean="0">
                <a:latin typeface="Helvetica" charset="0"/>
                <a:ea typeface="ＭＳ Ｐゴシック" charset="0"/>
                <a:cs typeface="ＭＳ Ｐゴシック" charset="0"/>
              </a:rPr>
              <a:t>b. Efficiency Growth</a:t>
            </a:r>
            <a:endParaRPr lang="en-US" dirty="0">
              <a:latin typeface="Helvetica" charset="0"/>
              <a:ea typeface="ＭＳ Ｐゴシック" charset="0"/>
              <a:cs typeface="ＭＳ Ｐゴシック" charset="0"/>
            </a:endParaRPr>
          </a:p>
        </p:txBody>
      </p:sp>
      <p:sp>
        <p:nvSpPr>
          <p:cNvPr id="153602" name="Rectangle 3"/>
          <p:cNvSpPr>
            <a:spLocks noGrp="1" noChangeArrowheads="1"/>
          </p:cNvSpPr>
          <p:nvPr>
            <p:ph idx="1"/>
          </p:nvPr>
        </p:nvSpPr>
        <p:spPr/>
        <p:txBody>
          <a:bodyPr/>
          <a:lstStyle/>
          <a:p>
            <a:pPr eaLnBrk="1" hangingPunct="1"/>
            <a:r>
              <a:rPr lang="en-US" sz="1800" dirty="0">
                <a:latin typeface="Times" charset="0"/>
                <a:ea typeface="ＭＳ Ｐゴシック" charset="0"/>
                <a:cs typeface="ＭＳ Ｐゴシック" charset="0"/>
              </a:rPr>
              <a:t>When the return on equity or capital is changing, there will be a second component to growth, positive if the return is increasing and negative if the return is decreasing. If </a:t>
            </a:r>
            <a:r>
              <a:rPr lang="en-US" sz="1800" dirty="0" err="1">
                <a:latin typeface="Times" charset="0"/>
                <a:ea typeface="ＭＳ Ｐゴシック" charset="0"/>
                <a:cs typeface="ＭＳ Ｐゴシック" charset="0"/>
              </a:rPr>
              <a:t>ROC</a:t>
            </a:r>
            <a:r>
              <a:rPr lang="en-US" sz="1800" baseline="-25000" dirty="0" err="1">
                <a:latin typeface="Times" charset="0"/>
                <a:ea typeface="ＭＳ Ｐゴシック" charset="0"/>
                <a:cs typeface="ＭＳ Ｐゴシック" charset="0"/>
              </a:rPr>
              <a:t>t</a:t>
            </a:r>
            <a:r>
              <a:rPr lang="en-US" sz="1800" dirty="0">
                <a:latin typeface="Times" charset="0"/>
                <a:ea typeface="ＭＳ Ｐゴシック" charset="0"/>
                <a:cs typeface="ＭＳ Ｐゴシック" charset="0"/>
              </a:rPr>
              <a:t> is the return on capital in period t and ROC</a:t>
            </a:r>
            <a:r>
              <a:rPr lang="en-US" sz="1800" baseline="-25000" dirty="0">
                <a:latin typeface="Times" charset="0"/>
                <a:ea typeface="ＭＳ Ｐゴシック" charset="0"/>
                <a:cs typeface="ＭＳ Ｐゴシック" charset="0"/>
              </a:rPr>
              <a:t>t+1</a:t>
            </a:r>
            <a:r>
              <a:rPr lang="en-US" sz="1800" dirty="0">
                <a:latin typeface="Times" charset="0"/>
                <a:ea typeface="ＭＳ Ｐゴシック" charset="0"/>
                <a:cs typeface="ＭＳ Ｐゴシック" charset="0"/>
              </a:rPr>
              <a:t> is the return on capital in period t+1, the </a:t>
            </a:r>
            <a:r>
              <a:rPr lang="en-US" sz="1800" dirty="0" smtClean="0">
                <a:latin typeface="Times" charset="0"/>
                <a:ea typeface="ＭＳ Ｐゴシック" charset="0"/>
                <a:cs typeface="ＭＳ Ｐゴシック" charset="0"/>
              </a:rPr>
              <a:t>growth </a:t>
            </a:r>
            <a:r>
              <a:rPr lang="en-US" sz="1800" dirty="0">
                <a:latin typeface="Times" charset="0"/>
                <a:ea typeface="ＭＳ Ｐゴシック" charset="0"/>
                <a:cs typeface="ＭＳ Ｐゴシック" charset="0"/>
              </a:rPr>
              <a:t>rate in operating income will be:</a:t>
            </a:r>
          </a:p>
          <a:p>
            <a:pPr lvl="1" eaLnBrk="1" hangingPunct="1">
              <a:buFontTx/>
              <a:buNone/>
            </a:pPr>
            <a:r>
              <a:rPr lang="en-US" dirty="0">
                <a:latin typeface="Times" charset="0"/>
                <a:ea typeface="ＭＳ Ｐゴシック" charset="0"/>
              </a:rPr>
              <a:t>Expected Growth Rate  = ROC</a:t>
            </a:r>
            <a:r>
              <a:rPr lang="en-US" baseline="-25000" dirty="0">
                <a:latin typeface="Times" charset="0"/>
                <a:ea typeface="ＭＳ Ｐゴシック" charset="0"/>
              </a:rPr>
              <a:t>t+1</a:t>
            </a:r>
            <a:r>
              <a:rPr lang="en-US" dirty="0">
                <a:latin typeface="Times" charset="0"/>
                <a:ea typeface="ＭＳ Ｐゴシック" charset="0"/>
              </a:rPr>
              <a:t> * Reinvestment rate 	</a:t>
            </a:r>
          </a:p>
          <a:p>
            <a:pPr eaLnBrk="1" hangingPunct="1">
              <a:buFont typeface="Monotype Sorts" charset="0"/>
              <a:buNone/>
            </a:pPr>
            <a:r>
              <a:rPr lang="en-US" sz="1800" dirty="0">
                <a:latin typeface="Times" charset="0"/>
                <a:ea typeface="ＭＳ Ｐゴシック" charset="0"/>
                <a:cs typeface="ＭＳ Ｐゴシック" charset="0"/>
              </a:rPr>
              <a:t>				+(ROC</a:t>
            </a:r>
            <a:r>
              <a:rPr lang="en-US" sz="1800" baseline="-25000" dirty="0">
                <a:latin typeface="Times" charset="0"/>
                <a:ea typeface="ＭＳ Ｐゴシック" charset="0"/>
                <a:cs typeface="ＭＳ Ｐゴシック" charset="0"/>
              </a:rPr>
              <a:t>t+1</a:t>
            </a:r>
            <a:r>
              <a:rPr lang="en-US" sz="1800" dirty="0">
                <a:latin typeface="Times" charset="0"/>
                <a:ea typeface="ＭＳ Ｐゴシック" charset="0"/>
                <a:cs typeface="ＭＳ Ｐゴシック" charset="0"/>
              </a:rPr>
              <a:t> – </a:t>
            </a:r>
            <a:r>
              <a:rPr lang="en-US" sz="1800" dirty="0" err="1">
                <a:latin typeface="Times" charset="0"/>
                <a:ea typeface="ＭＳ Ｐゴシック" charset="0"/>
                <a:cs typeface="ＭＳ Ｐゴシック" charset="0"/>
              </a:rPr>
              <a:t>ROC</a:t>
            </a:r>
            <a:r>
              <a:rPr lang="en-US" sz="1800" baseline="-25000" dirty="0" err="1">
                <a:latin typeface="Times" charset="0"/>
                <a:ea typeface="ＭＳ Ｐゴシック" charset="0"/>
                <a:cs typeface="ＭＳ Ｐゴシック" charset="0"/>
              </a:rPr>
              <a:t>t</a:t>
            </a:r>
            <a:r>
              <a:rPr lang="en-US" sz="1800" dirty="0">
                <a:latin typeface="Times" charset="0"/>
                <a:ea typeface="ＭＳ Ｐゴシック" charset="0"/>
                <a:cs typeface="ＭＳ Ｐゴシック" charset="0"/>
              </a:rPr>
              <a:t>) / </a:t>
            </a:r>
            <a:r>
              <a:rPr lang="en-US" sz="1800" dirty="0" err="1">
                <a:latin typeface="Times" charset="0"/>
                <a:ea typeface="ＭＳ Ｐゴシック" charset="0"/>
                <a:cs typeface="ＭＳ Ｐゴシック" charset="0"/>
              </a:rPr>
              <a:t>ROC</a:t>
            </a:r>
            <a:r>
              <a:rPr lang="en-US" sz="1800" baseline="-25000" dirty="0" err="1">
                <a:latin typeface="Times" charset="0"/>
                <a:ea typeface="ＭＳ Ｐゴシック" charset="0"/>
                <a:cs typeface="ＭＳ Ｐゴシック" charset="0"/>
              </a:rPr>
              <a:t>t</a:t>
            </a:r>
            <a:r>
              <a:rPr lang="en-US" sz="1800" dirty="0">
                <a:latin typeface="Times" charset="0"/>
                <a:ea typeface="ＭＳ Ｐゴシック" charset="0"/>
                <a:cs typeface="ＭＳ Ｐゴシック" charset="0"/>
              </a:rPr>
              <a:t> </a:t>
            </a:r>
          </a:p>
          <a:p>
            <a:pPr eaLnBrk="1" hangingPunct="1"/>
            <a:r>
              <a:rPr lang="en-US" sz="1800" dirty="0">
                <a:latin typeface="Times" charset="0"/>
                <a:ea typeface="ＭＳ Ｐゴシック" charset="0"/>
                <a:cs typeface="ＭＳ Ｐゴシック" charset="0"/>
              </a:rPr>
              <a:t>For example, assume that you have a firm that is generating a return on capital of 8% on its existing assets and expects to increase this return to 10% next year. The efficiency growth for this firm is</a:t>
            </a:r>
          </a:p>
          <a:p>
            <a:pPr algn="ctr" eaLnBrk="1" hangingPunct="1">
              <a:buFont typeface="Monotype Sorts" charset="0"/>
              <a:buNone/>
            </a:pPr>
            <a:r>
              <a:rPr lang="en-US" sz="1800" dirty="0">
                <a:latin typeface="Times" charset="0"/>
                <a:ea typeface="ＭＳ Ｐゴシック" charset="0"/>
                <a:cs typeface="ＭＳ Ｐゴシック" charset="0"/>
              </a:rPr>
              <a:t>Efficiency growth = (10% -8%)/ 8% = 25%</a:t>
            </a:r>
          </a:p>
          <a:p>
            <a:pPr eaLnBrk="1" hangingPunct="1">
              <a:buFont typeface="Monotype Sorts" charset="0"/>
              <a:buNone/>
            </a:pPr>
            <a:r>
              <a:rPr lang="en-US" sz="1800" dirty="0">
                <a:latin typeface="Times" charset="0"/>
                <a:ea typeface="ＭＳ Ｐゴシック" charset="0"/>
                <a:cs typeface="ＭＳ Ｐゴシック" charset="0"/>
              </a:rPr>
              <a:t>	Thus, if this firm has a reinvestment rate of 50% and makes a 10% return on capital on its new investments as well, its total growth next year will be 30%</a:t>
            </a:r>
          </a:p>
          <a:p>
            <a:pPr algn="ctr" eaLnBrk="1" hangingPunct="1">
              <a:buFont typeface="Monotype Sorts" charset="0"/>
              <a:buNone/>
            </a:pPr>
            <a:r>
              <a:rPr lang="en-US" sz="1800" dirty="0">
                <a:latin typeface="Times" charset="0"/>
                <a:ea typeface="ＭＳ Ｐゴシック" charset="0"/>
                <a:cs typeface="ＭＳ Ｐゴシック" charset="0"/>
              </a:rPr>
              <a:t>Growth rate = .50 * 10% + 25% = 30%</a:t>
            </a:r>
          </a:p>
          <a:p>
            <a:pPr eaLnBrk="1" hangingPunct="1">
              <a:buFont typeface="Monotype Sorts" charset="0"/>
              <a:buNone/>
            </a:pPr>
            <a:r>
              <a:rPr lang="en-US" sz="1800" dirty="0">
                <a:latin typeface="Times" charset="0"/>
                <a:ea typeface="ＭＳ Ｐゴシック" charset="0"/>
                <a:cs typeface="ＭＳ Ｐゴシック" charset="0"/>
              </a:rPr>
              <a:t>	The key difference is that growth from new investments is sustainable whereas returns from efficiency are short term (or transitory).</a:t>
            </a:r>
          </a:p>
          <a:p>
            <a:pPr eaLnBrk="1" hangingPunct="1">
              <a:buFont typeface="Monotype Sorts" charset="0"/>
              <a:buNone/>
            </a:pP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247970608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pPr eaLnBrk="1" hangingPunct="1">
              <a:defRPr/>
            </a:pPr>
            <a:r>
              <a:rPr lang="en-US">
                <a:latin typeface="Helvetica" charset="0"/>
                <a:ea typeface="ＭＳ Ｐゴシック" charset="0"/>
                <a:cs typeface="ＭＳ Ｐゴシック" charset="0"/>
              </a:rPr>
              <a:t>Revenue Growth and Operating Margins</a:t>
            </a:r>
          </a:p>
        </p:txBody>
      </p:sp>
      <p:sp>
        <p:nvSpPr>
          <p:cNvPr id="155650" name="Rectangle 3"/>
          <p:cNvSpPr>
            <a:spLocks noGrp="1" noChangeArrowheads="1"/>
          </p:cNvSpPr>
          <p:nvPr>
            <p:ph idx="1"/>
          </p:nvPr>
        </p:nvSpPr>
        <p:spPr/>
        <p:txBody>
          <a:bodyPr/>
          <a:lstStyle/>
          <a:p>
            <a:pPr eaLnBrk="1" hangingPunct="1"/>
            <a:r>
              <a:rPr lang="en-US" dirty="0" smtClean="0">
                <a:latin typeface="Times" charset="0"/>
                <a:ea typeface="ＭＳ Ｐゴシック" charset="0"/>
                <a:cs typeface="ＭＳ Ｐゴシック" charset="0"/>
              </a:rPr>
              <a:t>Both efficiency and new investment growth are predicated on the return on equity (or capital). If a firm is losing money or its margins are changing dramatically over time, it makes far more sense to start with revenues and work down.</a:t>
            </a:r>
          </a:p>
          <a:p>
            <a:pPr eaLnBrk="1" hangingPunct="1"/>
            <a:r>
              <a:rPr lang="en-US" dirty="0" smtClean="0">
                <a:latin typeface="Times" charset="0"/>
                <a:ea typeface="ＭＳ Ｐゴシック" charset="0"/>
                <a:cs typeface="ＭＳ Ｐゴシック" charset="0"/>
              </a:rPr>
              <a:t>Input 1: Revenue growth: This growth rate allows small revenues to become bigger, but it has to be reasonable, given the size of the market and potential competition.</a:t>
            </a:r>
          </a:p>
          <a:p>
            <a:pPr eaLnBrk="1" hangingPunct="1"/>
            <a:r>
              <a:rPr lang="en-US" dirty="0" smtClean="0">
                <a:latin typeface="Times" charset="0"/>
                <a:ea typeface="ＭＳ Ｐゴシック" charset="0"/>
                <a:cs typeface="ＭＳ Ｐゴシック" charset="0"/>
              </a:rPr>
              <a:t>Input 2: Operating margins: You have to pick a target margin that you expect the firm’s margin to move towards over time.</a:t>
            </a:r>
          </a:p>
          <a:p>
            <a:pPr eaLnBrk="1" hangingPunct="1"/>
            <a:r>
              <a:rPr lang="en-US" dirty="0" smtClean="0">
                <a:latin typeface="Times" charset="0"/>
                <a:ea typeface="ＭＳ Ｐゴシック" charset="0"/>
                <a:cs typeface="ＭＳ Ｐゴシック" charset="0"/>
              </a:rPr>
              <a:t>Input 3: Reinvestment: Since revenue growth does not come easily, you should tie reinvestment to revenue changes each period. One simple way to do this is to estimate a sales to capital ratio.</a:t>
            </a:r>
          </a:p>
          <a:p>
            <a:pPr algn="ctr" eaLnBrk="1" hangingPunct="1">
              <a:buFont typeface="Monotype Sorts" charset="0"/>
              <a:buNone/>
            </a:pPr>
            <a:r>
              <a:rPr lang="en-US" dirty="0" smtClean="0">
                <a:latin typeface="Times" charset="0"/>
                <a:ea typeface="ＭＳ Ｐゴシック" charset="0"/>
                <a:cs typeface="ＭＳ Ｐゴシック" charset="0"/>
              </a:rPr>
              <a:t>Expected Reinvestment </a:t>
            </a:r>
            <a:r>
              <a:rPr lang="en-US" dirty="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Change </a:t>
            </a:r>
            <a:r>
              <a:rPr lang="en-US" smtClean="0">
                <a:latin typeface="Times" charset="0"/>
                <a:ea typeface="ＭＳ Ｐゴシック" charset="0"/>
                <a:cs typeface="ＭＳ Ｐゴシック" charset="0"/>
              </a:rPr>
              <a:t>in Revenue (</a:t>
            </a:r>
            <a:r>
              <a:rPr lang="en-US" dirty="0">
                <a:latin typeface="Times" charset="0"/>
                <a:ea typeface="ＭＳ Ｐゴシック" charset="0"/>
                <a:cs typeface="ＭＳ Ｐゴシック" charset="0"/>
              </a:rPr>
              <a:t>in $ terms</a:t>
            </a:r>
            <a:r>
              <a:rPr lang="en-US">
                <a:latin typeface="Times" charset="0"/>
                <a:ea typeface="ＭＳ Ｐゴシック" charset="0"/>
                <a:cs typeface="ＭＳ Ｐゴシック" charset="0"/>
              </a:rPr>
              <a:t>) /</a:t>
            </a:r>
            <a:r>
              <a:rPr lang="en-US"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(Sales/ Capital</a:t>
            </a:r>
            <a:r>
              <a:rPr lang="en-US" dirty="0" smtClean="0">
                <a:latin typeface="Times" charset="0"/>
                <a:ea typeface="ＭＳ Ｐゴシック" charset="0"/>
                <a:cs typeface="ＭＳ Ｐゴシック" charset="0"/>
              </a:rPr>
              <a:t>)</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391648002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HGV slides">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HGV slides.thmx</Template>
  <TotalTime>101</TotalTime>
  <Words>862</Words>
  <Application>Microsoft Macintosh PowerPoint</Application>
  <PresentationFormat>Letter Paper (8.5x11 in)</PresentationFormat>
  <Paragraphs>51</Paragraphs>
  <Slides>9</Slides>
  <Notes>5</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HGV slides</vt:lpstr>
      <vt:lpstr>Session 8: Estimating Growth</vt:lpstr>
      <vt:lpstr>Growth in Earnings</vt:lpstr>
      <vt:lpstr>I. Historical Growth in EPS</vt:lpstr>
      <vt:lpstr>II. Management/Analyst Forecasts</vt:lpstr>
      <vt:lpstr>III. Fundamental Growth</vt:lpstr>
      <vt:lpstr>a. New Investment Growth</vt:lpstr>
      <vt:lpstr>The key number Return on Capital (Equity)</vt:lpstr>
      <vt:lpstr>b. Efficiency Growth</vt:lpstr>
      <vt:lpstr>Revenue Growth and Operating Margins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8: Estimating Growth</dc:title>
  <dc:creator>Aswath Damodaran</dc:creator>
  <cp:lastModifiedBy>Aswath Damodaran</cp:lastModifiedBy>
  <cp:revision>6</cp:revision>
  <dcterms:created xsi:type="dcterms:W3CDTF">2011-11-03T12:32:59Z</dcterms:created>
  <dcterms:modified xsi:type="dcterms:W3CDTF">2012-02-09T13:25:16Z</dcterms:modified>
</cp:coreProperties>
</file>