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1.bin" ContentType="application/vnd.openxmlformats-officedocument.oleObject"/>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embeddings/oleObject2.bin" ContentType="application/vnd.openxmlformats-officedocument.oleObject"/>
  <Override PartName="/ppt/notesSlides/notesSlide64.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embeddings/oleObject5.bin" ContentType="application/vnd.openxmlformats-officedocument.oleObject"/>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embeddings/oleObject6.bin" ContentType="application/vnd.openxmlformats-officedocument.oleObject"/>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embeddings/oleObject7.bin" ContentType="application/vnd.openxmlformats-officedocument.oleObject"/>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embeddings/oleObject8.bin" ContentType="application/vnd.openxmlformats-officedocument.oleObject"/>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embeddings/oleObject9.bin" ContentType="application/vnd.openxmlformats-officedocument.oleObject"/>
  <Override PartName="/ppt/notesSlides/notesSlide129.xml" ContentType="application/vnd.openxmlformats-officedocument.presentationml.notesSlide+xml"/>
  <Override PartName="/ppt/notesSlides/notesSlide130.xml" ContentType="application/vnd.openxmlformats-officedocument.presentationml.notesSlide+xml"/>
  <Override PartName="/ppt/embeddings/oleObject10.bin" ContentType="application/vnd.openxmlformats-officedocument.oleObject"/>
  <Override PartName="/ppt/notesSlides/notesSlide131.xml" ContentType="application/vnd.openxmlformats-officedocument.presentationml.notesSlide+xml"/>
  <Override PartName="/ppt/notesSlides/notesSlide132.xml" ContentType="application/vnd.openxmlformats-officedocument.presentationml.notesSlide+xml"/>
  <Override PartName="/ppt/embeddings/oleObject11.bin" ContentType="application/vnd.openxmlformats-officedocument.oleObject"/>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notesSlides/notesSlide143.xml" ContentType="application/vnd.openxmlformats-officedocument.presentationml.notesSlide+xml"/>
  <Override PartName="/ppt/embeddings/oleObject14.bin" ContentType="application/vnd.openxmlformats-officedocument.oleObject"/>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comments/comment1.xml" ContentType="application/vnd.openxmlformats-officedocument.presentationml.comments+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embeddings/oleObject15.bin" ContentType="application/vnd.openxmlformats-officedocument.oleObject"/>
  <Override PartName="/ppt/notesSlides/notesSlide202.xml" ContentType="application/vnd.openxmlformats-officedocument.presentationml.notesSlide+xml"/>
  <Override PartName="/ppt/embeddings/oleObject16.bin" ContentType="application/vnd.openxmlformats-officedocument.oleObject"/>
  <Override PartName="/ppt/notesSlides/notesSlide203.xml" ContentType="application/vnd.openxmlformats-officedocument.presentationml.notesSlide+xml"/>
  <Override PartName="/ppt/embeddings/oleObject17.bin" ContentType="application/vnd.openxmlformats-officedocument.oleObject"/>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embeddings/oleObject18.bin" ContentType="application/vnd.openxmlformats-officedocument.oleObject"/>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213.xml" ContentType="application/vnd.openxmlformats-officedocument.presentationml.notesSlide+xml"/>
  <Override PartName="/ppt/embeddings/oleObject22.bin" ContentType="application/vnd.openxmlformats-officedocument.oleObject"/>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embeddings/oleObject23.bin" ContentType="application/vnd.openxmlformats-officedocument.oleObject"/>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24"/>
  </p:notesMasterIdLst>
  <p:handoutMasterIdLst>
    <p:handoutMasterId r:id="rId225"/>
  </p:handoutMasterIdLst>
  <p:sldIdLst>
    <p:sldId id="256" r:id="rId2"/>
    <p:sldId id="258" r:id="rId3"/>
    <p:sldId id="274" r:id="rId4"/>
    <p:sldId id="287" r:id="rId5"/>
    <p:sldId id="290" r:id="rId6"/>
    <p:sldId id="291" r:id="rId7"/>
    <p:sldId id="298" r:id="rId8"/>
    <p:sldId id="302" r:id="rId9"/>
    <p:sldId id="307" r:id="rId10"/>
    <p:sldId id="308" r:id="rId11"/>
    <p:sldId id="309" r:id="rId12"/>
    <p:sldId id="310" r:id="rId13"/>
    <p:sldId id="311" r:id="rId14"/>
    <p:sldId id="328" r:id="rId15"/>
    <p:sldId id="329" r:id="rId16"/>
    <p:sldId id="330" r:id="rId17"/>
    <p:sldId id="343" r:id="rId18"/>
    <p:sldId id="897" r:id="rId19"/>
    <p:sldId id="346" r:id="rId20"/>
    <p:sldId id="347" r:id="rId21"/>
    <p:sldId id="349" r:id="rId22"/>
    <p:sldId id="369" r:id="rId23"/>
    <p:sldId id="368" r:id="rId24"/>
    <p:sldId id="370" r:id="rId25"/>
    <p:sldId id="363" r:id="rId26"/>
    <p:sldId id="898" r:id="rId27"/>
    <p:sldId id="371" r:id="rId28"/>
    <p:sldId id="373" r:id="rId29"/>
    <p:sldId id="374" r:id="rId30"/>
    <p:sldId id="376" r:id="rId31"/>
    <p:sldId id="899" r:id="rId32"/>
    <p:sldId id="378" r:id="rId33"/>
    <p:sldId id="379" r:id="rId34"/>
    <p:sldId id="386" r:id="rId35"/>
    <p:sldId id="387" r:id="rId36"/>
    <p:sldId id="388" r:id="rId37"/>
    <p:sldId id="389" r:id="rId38"/>
    <p:sldId id="905" r:id="rId39"/>
    <p:sldId id="393" r:id="rId40"/>
    <p:sldId id="394" r:id="rId41"/>
    <p:sldId id="397" r:id="rId42"/>
    <p:sldId id="896" r:id="rId43"/>
    <p:sldId id="392" r:id="rId44"/>
    <p:sldId id="398" r:id="rId45"/>
    <p:sldId id="403" r:id="rId46"/>
    <p:sldId id="405" r:id="rId47"/>
    <p:sldId id="408" r:id="rId48"/>
    <p:sldId id="409" r:id="rId49"/>
    <p:sldId id="410" r:id="rId50"/>
    <p:sldId id="412" r:id="rId51"/>
    <p:sldId id="413" r:id="rId52"/>
    <p:sldId id="414" r:id="rId53"/>
    <p:sldId id="415" r:id="rId54"/>
    <p:sldId id="416" r:id="rId55"/>
    <p:sldId id="424" r:id="rId56"/>
    <p:sldId id="425" r:id="rId57"/>
    <p:sldId id="427" r:id="rId58"/>
    <p:sldId id="431" r:id="rId59"/>
    <p:sldId id="433" r:id="rId60"/>
    <p:sldId id="434" r:id="rId61"/>
    <p:sldId id="435" r:id="rId62"/>
    <p:sldId id="440" r:id="rId63"/>
    <p:sldId id="441" r:id="rId64"/>
    <p:sldId id="442" r:id="rId65"/>
    <p:sldId id="443" r:id="rId66"/>
    <p:sldId id="444" r:id="rId67"/>
    <p:sldId id="445" r:id="rId68"/>
    <p:sldId id="446" r:id="rId69"/>
    <p:sldId id="449" r:id="rId70"/>
    <p:sldId id="450" r:id="rId71"/>
    <p:sldId id="451" r:id="rId72"/>
    <p:sldId id="455" r:id="rId73"/>
    <p:sldId id="456" r:id="rId74"/>
    <p:sldId id="457" r:id="rId75"/>
    <p:sldId id="458" r:id="rId76"/>
    <p:sldId id="459" r:id="rId77"/>
    <p:sldId id="460" r:id="rId78"/>
    <p:sldId id="461" r:id="rId79"/>
    <p:sldId id="462" r:id="rId80"/>
    <p:sldId id="463" r:id="rId81"/>
    <p:sldId id="466" r:id="rId82"/>
    <p:sldId id="468" r:id="rId83"/>
    <p:sldId id="470" r:id="rId84"/>
    <p:sldId id="472" r:id="rId85"/>
    <p:sldId id="473" r:id="rId86"/>
    <p:sldId id="474" r:id="rId87"/>
    <p:sldId id="476" r:id="rId88"/>
    <p:sldId id="479" r:id="rId89"/>
    <p:sldId id="480" r:id="rId90"/>
    <p:sldId id="481" r:id="rId91"/>
    <p:sldId id="482" r:id="rId92"/>
    <p:sldId id="483" r:id="rId93"/>
    <p:sldId id="484" r:id="rId94"/>
    <p:sldId id="485" r:id="rId95"/>
    <p:sldId id="488" r:id="rId96"/>
    <p:sldId id="489" r:id="rId97"/>
    <p:sldId id="495" r:id="rId98"/>
    <p:sldId id="496" r:id="rId99"/>
    <p:sldId id="497" r:id="rId100"/>
    <p:sldId id="498" r:id="rId101"/>
    <p:sldId id="499" r:id="rId102"/>
    <p:sldId id="500" r:id="rId103"/>
    <p:sldId id="501" r:id="rId104"/>
    <p:sldId id="502" r:id="rId105"/>
    <p:sldId id="503" r:id="rId106"/>
    <p:sldId id="504" r:id="rId107"/>
    <p:sldId id="510" r:id="rId108"/>
    <p:sldId id="516" r:id="rId109"/>
    <p:sldId id="518" r:id="rId110"/>
    <p:sldId id="519" r:id="rId111"/>
    <p:sldId id="520" r:id="rId112"/>
    <p:sldId id="521" r:id="rId113"/>
    <p:sldId id="522" r:id="rId114"/>
    <p:sldId id="523" r:id="rId115"/>
    <p:sldId id="524" r:id="rId116"/>
    <p:sldId id="527" r:id="rId117"/>
    <p:sldId id="579" r:id="rId118"/>
    <p:sldId id="620" r:id="rId119"/>
    <p:sldId id="621" r:id="rId120"/>
    <p:sldId id="622" r:id="rId121"/>
    <p:sldId id="629" r:id="rId122"/>
    <p:sldId id="648" r:id="rId123"/>
    <p:sldId id="650" r:id="rId124"/>
    <p:sldId id="651" r:id="rId125"/>
    <p:sldId id="652" r:id="rId126"/>
    <p:sldId id="662" r:id="rId127"/>
    <p:sldId id="663" r:id="rId128"/>
    <p:sldId id="667" r:id="rId129"/>
    <p:sldId id="668" r:id="rId130"/>
    <p:sldId id="669" r:id="rId131"/>
    <p:sldId id="670" r:id="rId132"/>
    <p:sldId id="671" r:id="rId133"/>
    <p:sldId id="672" r:id="rId134"/>
    <p:sldId id="673" r:id="rId135"/>
    <p:sldId id="674" r:id="rId136"/>
    <p:sldId id="675" r:id="rId137"/>
    <p:sldId id="676" r:id="rId138"/>
    <p:sldId id="677" r:id="rId139"/>
    <p:sldId id="678" r:id="rId140"/>
    <p:sldId id="679" r:id="rId141"/>
    <p:sldId id="682" r:id="rId142"/>
    <p:sldId id="683" r:id="rId143"/>
    <p:sldId id="684" r:id="rId144"/>
    <p:sldId id="685" r:id="rId145"/>
    <p:sldId id="687" r:id="rId146"/>
    <p:sldId id="688" r:id="rId147"/>
    <p:sldId id="689" r:id="rId148"/>
    <p:sldId id="691" r:id="rId149"/>
    <p:sldId id="692" r:id="rId150"/>
    <p:sldId id="693" r:id="rId151"/>
    <p:sldId id="714" r:id="rId152"/>
    <p:sldId id="715" r:id="rId153"/>
    <p:sldId id="716" r:id="rId154"/>
    <p:sldId id="717" r:id="rId155"/>
    <p:sldId id="718" r:id="rId156"/>
    <p:sldId id="725" r:id="rId157"/>
    <p:sldId id="726" r:id="rId158"/>
    <p:sldId id="734" r:id="rId159"/>
    <p:sldId id="735" r:id="rId160"/>
    <p:sldId id="736" r:id="rId161"/>
    <p:sldId id="737" r:id="rId162"/>
    <p:sldId id="742" r:id="rId163"/>
    <p:sldId id="745" r:id="rId164"/>
    <p:sldId id="746" r:id="rId165"/>
    <p:sldId id="747" r:id="rId166"/>
    <p:sldId id="748" r:id="rId167"/>
    <p:sldId id="750" r:id="rId168"/>
    <p:sldId id="751" r:id="rId169"/>
    <p:sldId id="754" r:id="rId170"/>
    <p:sldId id="775" r:id="rId171"/>
    <p:sldId id="776" r:id="rId172"/>
    <p:sldId id="777" r:id="rId173"/>
    <p:sldId id="755" r:id="rId174"/>
    <p:sldId id="779" r:id="rId175"/>
    <p:sldId id="780" r:id="rId176"/>
    <p:sldId id="782" r:id="rId177"/>
    <p:sldId id="784" r:id="rId178"/>
    <p:sldId id="785" r:id="rId179"/>
    <p:sldId id="786" r:id="rId180"/>
    <p:sldId id="787" r:id="rId181"/>
    <p:sldId id="794" r:id="rId182"/>
    <p:sldId id="795" r:id="rId183"/>
    <p:sldId id="819" r:id="rId184"/>
    <p:sldId id="820" r:id="rId185"/>
    <p:sldId id="821" r:id="rId186"/>
    <p:sldId id="822" r:id="rId187"/>
    <p:sldId id="823" r:id="rId188"/>
    <p:sldId id="833" r:id="rId189"/>
    <p:sldId id="836" r:id="rId190"/>
    <p:sldId id="837" r:id="rId191"/>
    <p:sldId id="839" r:id="rId192"/>
    <p:sldId id="840" r:id="rId193"/>
    <p:sldId id="841" r:id="rId194"/>
    <p:sldId id="843" r:id="rId195"/>
    <p:sldId id="844" r:id="rId196"/>
    <p:sldId id="845" r:id="rId197"/>
    <p:sldId id="851" r:id="rId198"/>
    <p:sldId id="857" r:id="rId199"/>
    <p:sldId id="858" r:id="rId200"/>
    <p:sldId id="859" r:id="rId201"/>
    <p:sldId id="860" r:id="rId202"/>
    <p:sldId id="861" r:id="rId203"/>
    <p:sldId id="862" r:id="rId204"/>
    <p:sldId id="864" r:id="rId205"/>
    <p:sldId id="863" r:id="rId206"/>
    <p:sldId id="865" r:id="rId207"/>
    <p:sldId id="868" r:id="rId208"/>
    <p:sldId id="869" r:id="rId209"/>
    <p:sldId id="872" r:id="rId210"/>
    <p:sldId id="873" r:id="rId211"/>
    <p:sldId id="874" r:id="rId212"/>
    <p:sldId id="879" r:id="rId213"/>
    <p:sldId id="880" r:id="rId214"/>
    <p:sldId id="881" r:id="rId215"/>
    <p:sldId id="883" r:id="rId216"/>
    <p:sldId id="884" r:id="rId217"/>
    <p:sldId id="904" r:id="rId218"/>
    <p:sldId id="891" r:id="rId219"/>
    <p:sldId id="892" r:id="rId220"/>
    <p:sldId id="893" r:id="rId221"/>
    <p:sldId id="894" r:id="rId222"/>
    <p:sldId id="895" r:id="rId2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50" d="100"/>
          <a:sy n="150" d="100"/>
        </p:scale>
        <p:origin x="-2064"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224" Type="http://schemas.openxmlformats.org/officeDocument/2006/relationships/notesMaster" Target="notesMasters/notesMaster1.xml"/><Relationship Id="rId225" Type="http://schemas.openxmlformats.org/officeDocument/2006/relationships/handoutMaster" Target="handoutMasters/handoutMaster1.xml"/><Relationship Id="rId226" Type="http://schemas.openxmlformats.org/officeDocument/2006/relationships/printerSettings" Target="printerSettings/printerSettings1.bin"/><Relationship Id="rId227" Type="http://schemas.openxmlformats.org/officeDocument/2006/relationships/commentAuthors" Target="commentAuthors.xml"/><Relationship Id="rId228" Type="http://schemas.openxmlformats.org/officeDocument/2006/relationships/presProps" Target="presProps.xml"/><Relationship Id="rId229" Type="http://schemas.openxmlformats.org/officeDocument/2006/relationships/viewProps" Target="viewProps.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30" Type="http://schemas.openxmlformats.org/officeDocument/2006/relationships/theme" Target="theme/theme1.xml"/><Relationship Id="rId231"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9-12-09T14:59:16.530"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9.emf"/><Relationship Id="rId2" Type="http://schemas.openxmlformats.org/officeDocument/2006/relationships/image" Target="../media/image8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3.emf"/><Relationship Id="rId2" Type="http://schemas.openxmlformats.org/officeDocument/2006/relationships/image" Target="../media/image114.emf"/><Relationship Id="rId3" Type="http://schemas.openxmlformats.org/officeDocument/2006/relationships/image" Target="../media/image11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114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35878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 Id="rId3" Type="http://schemas.openxmlformats.org/officeDocument/2006/relationships/image" Target="../media/image76.png"/></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p:cNvSpPr>
          <p:nvPr>
            <p:ph type="sldImg"/>
          </p:nvPr>
        </p:nvSpPr>
        <p:spPr>
          <a:xfrm>
            <a:off x="1150938" y="692150"/>
            <a:ext cx="4556125" cy="3416300"/>
          </a:xfrm>
          <a:ln/>
        </p:spPr>
      </p:sp>
      <p:sp>
        <p:nvSpPr>
          <p:cNvPr id="7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introduce my syllabus after this slide with session numbers framed in the big picture)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is the answer to the question posed in the previous overhead.</a:t>
            </a:r>
          </a:p>
          <a:p>
            <a:pPr marL="228600" indent="-228600">
              <a:buFontTx/>
              <a:buAutoNum type="arabicPeriod"/>
            </a:pPr>
            <a:r>
              <a:rPr lang="en-US">
                <a:latin typeface="Times" charset="0"/>
                <a:ea typeface="ＭＳ Ｐゴシック" charset="0"/>
                <a:cs typeface="ＭＳ Ｐゴシック" charset="0"/>
              </a:rPr>
              <a:t>Maximizing the value of the business is the most general objective function. </a:t>
            </a:r>
          </a:p>
          <a:p>
            <a:pPr marL="228600" indent="-228600">
              <a:buFontTx/>
              <a:buAutoNum type="arabicPeriod"/>
            </a:pPr>
            <a:r>
              <a:rPr lang="en-US">
                <a:latin typeface="Times" charset="0"/>
                <a:ea typeface="ＭＳ Ｐゴシック" charset="0"/>
                <a:cs typeface="ＭＳ Ｐゴシック" charset="0"/>
              </a:rPr>
              <a:t>Managers answer to stockholders. Consequently, the objective gets narrowed down to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maximizing equity value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(Implicit assumption: Bondholders/ Banks can protect themselves by writing in covenants and setting interest rates).</a:t>
            </a:r>
          </a:p>
          <a:p>
            <a:pPr marL="228600" indent="-228600">
              <a:buFontTx/>
              <a:buAutoNum type="arabicPeriod"/>
            </a:pPr>
            <a:r>
              <a:rPr lang="en-US">
                <a:latin typeface="Times" charset="0"/>
                <a:ea typeface="ＭＳ Ｐゴシック" charset="0"/>
                <a:cs typeface="ＭＳ Ｐゴシック" charset="0"/>
              </a:rPr>
              <a:t>It is tough to assess equity value objectively. It would be nice to have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third party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estimate that is objective. For publicly traded firms, the market (in spite of all its limitations) provides such an estimate. (Implicit assumption: Markets are rational and reasonably efficient).</a:t>
            </a:r>
            <a:endParaRPr lang="en-US">
              <a:latin typeface="Times" charset="0"/>
              <a:ea typeface="ＭＳ Ｐゴシック" charset="0"/>
              <a:cs typeface="ＭＳ Ｐゴシック" charset="0"/>
            </a:endParaRPr>
          </a:p>
        </p:txBody>
      </p:sp>
      <p:sp>
        <p:nvSpPr>
          <p:cNvPr id="11266"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a:xfrm>
            <a:off x="1150938" y="692150"/>
            <a:ext cx="4556125" cy="3416300"/>
          </a:xfrm>
          <a:ln/>
        </p:spPr>
      </p:sp>
      <p:sp>
        <p:nvSpPr>
          <p:cNvPr id="133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utopian world. None of the assumptions are really defensible as written, and skepticism is clearly justified:</a:t>
            </a:r>
          </a:p>
          <a:p>
            <a:r>
              <a:rPr lang="en-US">
                <a:latin typeface="Times" charset="0"/>
                <a:ea typeface="ＭＳ Ｐゴシック" charset="0"/>
                <a:cs typeface="ＭＳ Ｐゴシック" charset="0"/>
              </a:rPr>
              <a:t>Why do we need these assumptions?</a:t>
            </a:r>
          </a:p>
          <a:p>
            <a:pPr lvl="1">
              <a:buFontTx/>
              <a:buChar char="•"/>
            </a:pPr>
            <a:r>
              <a:rPr lang="en-US">
                <a:latin typeface="Times" charset="0"/>
                <a:ea typeface="ＭＳ Ｐゴシック" charset="0"/>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atin typeface="Times" charset="0"/>
                <a:ea typeface="ＭＳ Ｐゴシック" charset="0"/>
              </a:rPr>
              <a:t>If bondholders are not protected, stockholders can steal from them and make themselves better off, even as they make the firm less valuable.</a:t>
            </a:r>
          </a:p>
          <a:p>
            <a:pPr lvl="1">
              <a:buFontTx/>
              <a:buChar char="•"/>
            </a:pPr>
            <a:r>
              <a:rPr lang="en-US">
                <a:latin typeface="Times" charset="0"/>
                <a:ea typeface="ＭＳ Ｐゴシック" charset="0"/>
              </a:rPr>
              <a:t>If markets are not efficient, maximizing stock prices may not have anything to do with maximizing stockholder wealth or firm value.</a:t>
            </a:r>
          </a:p>
          <a:p>
            <a:pPr lvl="1">
              <a:buFontTx/>
              <a:buChar char="•"/>
            </a:pPr>
            <a:r>
              <a:rPr lang="en-US">
                <a:latin typeface="Times" charset="0"/>
                <a:ea typeface="ＭＳ Ｐゴシック" charset="0"/>
              </a:rPr>
              <a:t>If substantial social costs are created, maximizing stock prices may create large side costs for society (of which stockholders are members).</a:t>
            </a:r>
          </a:p>
          <a:p>
            <a:r>
              <a:rPr lang="en-US">
                <a:latin typeface="Times" charset="0"/>
                <a:ea typeface="ＭＳ Ｐゴシック" charset="0"/>
                <a:cs typeface="ＭＳ Ｐゴシック" charset="0"/>
              </a:rPr>
              <a:t>Note that corporate finance, done right, is not about stealing from other groups (bondholders, other stockholders or society)  but about making the firm more productive and valuable.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1150938" y="692150"/>
            <a:ext cx="4556125" cy="3416300"/>
          </a:xfrm>
          <a:ln/>
        </p:spPr>
      </p:sp>
      <p:sp>
        <p:nvSpPr>
          <p:cNvPr id="153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lvl="1">
              <a:buFontTx/>
              <a:buChar char="•"/>
            </a:pPr>
            <a:r>
              <a:rPr lang="en-US">
                <a:latin typeface="Times" charset="0"/>
                <a:ea typeface="ＭＳ Ｐゴシック" charset="0"/>
              </a:rPr>
              <a:t>Stockholders have little or no control over managers. Managers, consequently, put their interests above stockholder interests.</a:t>
            </a:r>
          </a:p>
          <a:p>
            <a:pPr lvl="1">
              <a:buFontTx/>
              <a:buChar char="•"/>
            </a:pPr>
            <a:r>
              <a:rPr lang="en-US">
                <a:latin typeface="Times" charset="0"/>
                <a:ea typeface="ＭＳ Ｐゴシック" charset="0"/>
              </a:rPr>
              <a:t>Bondholders who do not protect themselves find stockholders expropriating their wealth.</a:t>
            </a:r>
          </a:p>
          <a:p>
            <a:pPr lvl="1">
              <a:buFontTx/>
              <a:buChar char="•"/>
            </a:pPr>
            <a:r>
              <a:rPr lang="en-US">
                <a:latin typeface="Times" charset="0"/>
                <a:ea typeface="ＭＳ Ｐゴシック" charset="0"/>
              </a:rPr>
              <a:t>Information conveyed to markets is noisy, biases and sometimes misleading. Markets do not do a very good job of assimilating this information and market price changes have little to do with true value.</a:t>
            </a:r>
          </a:p>
          <a:p>
            <a:pPr lvl="1">
              <a:buFontTx/>
              <a:buChar char="•"/>
            </a:pPr>
            <a:r>
              <a:rPr lang="en-US">
                <a:latin typeface="Times" charset="0"/>
                <a:ea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may be going back in time but it may help understanding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standing. This was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at the height of Michael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(Eisner became CEO of Disney in 1985 and consolidated power in the years after.)</a:t>
            </a:r>
          </a:p>
          <a:p>
            <a:r>
              <a:rPr lang="en-US">
                <a:latin typeface="Times" charset="0"/>
                <a:ea typeface="ＭＳ Ｐゴシック" charset="0"/>
                <a:cs typeface="ＭＳ Ｐゴシック" charset="0"/>
              </a:rPr>
              <a:t>Note the number of insiders on the board. (Seven out of 16; five current employees &amp; two ex-employees)</a:t>
            </a:r>
          </a:p>
          <a:p>
            <a:r>
              <a:rPr lang="en-US">
                <a:latin typeface="Times" charset="0"/>
                <a:ea typeface="ＭＳ Ｐゴシック" charset="0"/>
                <a:cs typeface="ＭＳ Ｐゴシック" charset="0"/>
              </a:rPr>
              <a:t>Also note the presence of Mr.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private attorney (Irwin Russell) and the principal of his childrens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elementary school (Reveta Bowers)  on the board. </a:t>
            </a:r>
          </a:p>
          <a:p>
            <a:r>
              <a:rPr lang="en-US">
                <a:latin typeface="Times" charset="0"/>
                <a:ea typeface="ＭＳ Ｐゴシック" charset="0"/>
                <a:cs typeface="ＭＳ Ｐゴシック" charset="0"/>
              </a:rPr>
              <a:t>How independent was this board likely to be of Mr. Eisner? This may explain some of the actions taken by Disney (and specifically Eisner) during the 1990s… (Read Disney War by James Stewart for the gory details)</a:t>
            </a:r>
          </a:p>
          <a:p>
            <a:pPr>
              <a:buFontTx/>
              <a:buChar char="-"/>
            </a:pPr>
            <a:r>
              <a:rPr lang="en-US">
                <a:latin typeface="Times" charset="0"/>
                <a:ea typeface="ＭＳ Ｐゴシック" charset="0"/>
                <a:cs typeface="ＭＳ Ｐゴシック" charset="0"/>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atin typeface="Times" charset="0"/>
                <a:ea typeface="ＭＳ Ｐゴシック" charset="0"/>
                <a:cs typeface="ＭＳ Ｐゴシック" charset="0"/>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lying</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incompetence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However, rather than argue that this was just cause for firing, he paid Ovitz $ 100 million to leave.</a:t>
            </a:r>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best interests)</a:t>
            </a:r>
          </a:p>
          <a:p>
            <a:r>
              <a:rPr lang="en-US">
                <a:latin typeface="Times" charset="0"/>
                <a:ea typeface="ＭＳ Ｐゴシック" charset="0"/>
                <a:cs typeface="ＭＳ Ｐゴシック" charset="0"/>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atin typeface="Times" charset="0"/>
                <a:ea typeface="ＭＳ Ｐゴシック" charset="0"/>
                <a:cs typeface="ＭＳ Ｐゴシック" charset="0"/>
              </a:rPr>
              <a:t>You can also get this information from Yahoo! Finance by going into company profiles and clicking on institutional investors…</a:t>
            </a:r>
          </a:p>
          <a:p>
            <a:r>
              <a:rPr lang="en-US">
                <a:latin typeface="Times" charset="0"/>
                <a:ea typeface="ＭＳ Ｐゴシック" charset="0"/>
                <a:cs typeface="ＭＳ Ｐゴシック" charset="0"/>
              </a:rPr>
              <a:t>As you look at the list of top stockholders, you should be also considering the potential conflicts of interest created by the stockholder structure.</a:t>
            </a:r>
          </a:p>
          <a:p>
            <a:pPr>
              <a:buFontTx/>
              <a:buChar char="-"/>
            </a:pPr>
            <a:r>
              <a:rPr lang="en-US">
                <a:latin typeface="Times" charset="0"/>
                <a:ea typeface="ＭＳ Ｐゴシック" charset="0"/>
                <a:cs typeface="ＭＳ Ｐゴシック" charset="0"/>
              </a:rPr>
              <a:t>Inside stockholders (Founding family, controlling stockholder/manager) versus outside stockholders</a:t>
            </a:r>
          </a:p>
          <a:p>
            <a:pPr>
              <a:buFontTx/>
              <a:buChar char="-"/>
            </a:pPr>
            <a:r>
              <a:rPr lang="en-US">
                <a:latin typeface="Times" charset="0"/>
                <a:ea typeface="ＭＳ Ｐゴシック" charset="0"/>
                <a:cs typeface="ＭＳ Ｐゴシック" charset="0"/>
              </a:rPr>
              <a:t>Government as major stockholder (or holder of golden vote)</a:t>
            </a:r>
          </a:p>
          <a:p>
            <a:pPr>
              <a:buFontTx/>
              <a:buChar char="-"/>
            </a:pPr>
            <a:r>
              <a:rPr lang="en-US">
                <a:latin typeface="Times" charset="0"/>
                <a:ea typeface="ＭＳ Ｐゴシック" charset="0"/>
                <a:cs typeface="ＭＳ Ｐゴシック" charset="0"/>
              </a:rPr>
              <a:t>Employees as major stockholders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atin typeface="Times" charset="0"/>
                <a:ea typeface="ＭＳ Ｐゴシック" charset="0"/>
                <a:cs typeface="ＭＳ Ｐゴシック" charset="0"/>
              </a:rPr>
              <a:t>Managers are not significant stockholders in the firm: Significant potential for conflicts of interest between managers and stockholders.</a:t>
            </a:r>
          </a:p>
          <a:p>
            <a:pPr marL="228600" indent="-228600">
              <a:buFontTx/>
              <a:buAutoNum type="arabicPeriod"/>
            </a:pPr>
            <a:r>
              <a:rPr lang="en-US">
                <a:latin typeface="Times" charset="0"/>
                <a:ea typeface="ＭＳ Ｐゴシック" charset="0"/>
                <a:cs typeface="ＭＳ Ｐゴシック" charset="0"/>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atin typeface="Times" charset="0"/>
                <a:ea typeface="ＭＳ Ｐゴシック" charset="0"/>
                <a:cs typeface="ＭＳ Ｐゴシック" charset="0"/>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atin typeface="Times" charset="0"/>
                <a:ea typeface="ＭＳ Ｐゴシック" charset="0"/>
                <a:cs typeface="ＭＳ Ｐゴシック" charset="0"/>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atin typeface="Times" charset="0"/>
                <a:ea typeface="ＭＳ Ｐゴシック" charset="0"/>
                <a:cs typeface="ＭＳ Ｐゴシック" charset="0"/>
              </a:rPr>
              <a:t>Another company is largest stockholder in firm. In this case, trace out who owns stock in the other company….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voting rights vary across shares, incumbent managers can consolidate their hold on a company with relatively small holdings. This reduces the power that stockholders have in these companies.</a:t>
            </a:r>
          </a:p>
          <a:p>
            <a:r>
              <a:rPr lang="en-US">
                <a:latin typeface="Times" charset="0"/>
                <a:ea typeface="ＭＳ Ｐゴシック" charset="0"/>
                <a:cs typeface="ＭＳ Ｐゴシック" charset="0"/>
              </a:rPr>
              <a:t>Differences in voting rights are common outside the U.S. In Asia and Latin America, incumbent managers or family members can control companies with relatively small holdings with complete impunity.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Chemicals, other Tata companies (which are part of the Tata family group) represent 5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Things can change… This is Disney in 2009. Note that there is now an individual at the top of the list – Steve Jobs, whose holdings come from his majority ownership at Pixar that was acquired by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As a stockholder in Disney, what are your thoughts about Jobs at the top of the list?</a:t>
            </a:r>
          </a:p>
          <a:p>
            <a:r>
              <a:rPr lang="en-US">
                <a:latin typeface="Times" charset="0"/>
                <a:ea typeface="ＭＳ Ｐゴシック" charset="0"/>
                <a:cs typeface="ＭＳ Ｐゴシック" charset="0"/>
              </a:rPr>
              <a:t>I think that it will shake the company up. Jobs has many shortcomings, but he is a visionary who will push Disney to take another look at its established business practices.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failures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nurse them back to health, rather than exposing themselves to the costs associated with failure. </a:t>
            </a:r>
          </a:p>
          <a:p>
            <a:r>
              <a:rPr lang="en-US">
                <a:latin typeface="Times" charset="0"/>
                <a:ea typeface="ＭＳ Ｐゴシック" charset="0"/>
                <a:cs typeface="ＭＳ Ｐゴシック" charset="0"/>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atin typeface="Times" charset="0"/>
                <a:ea typeface="ＭＳ Ｐゴシック" charset="0"/>
                <a:cs typeface="ＭＳ Ｐゴシック" charset="0"/>
              </a:rPr>
              <a:t>In recent years, people have pointed to the Chinese system (centrally planned, quasi market) as the success story.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each of these objectives. If you put them through the same tests that we did stock price maximization, you come up with far more problems with each.</a:t>
            </a:r>
          </a:p>
          <a:p>
            <a:r>
              <a:rPr lang="en-US">
                <a:latin typeface="Times" charset="0"/>
                <a:ea typeface="ＭＳ Ｐゴシック" charset="0"/>
                <a:cs typeface="ＭＳ Ｐゴシック" charset="0"/>
              </a:rPr>
              <a:t>Note that firms might pick an intermediate objective (like market share) when it is correlated with firm value but continue to use it, even after it loses this link. Do you want a 100% market share of a losing business?</a:t>
            </a:r>
          </a:p>
          <a:p>
            <a:r>
              <a:rPr lang="en-US">
                <a:latin typeface="Times" charset="0"/>
                <a:ea typeface="ＭＳ Ｐゴシック" charset="0"/>
                <a:cs typeface="ＭＳ Ｐゴシック" charset="0"/>
              </a:rPr>
              <a:t>In the 1980s, American Airlines (under Robert Crandall) set itself the objective of becoming the number one domestic airline in the United States. It succeeded but by 1989, it was losing billions.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objective function of maximizing stockholder wealth, with the fixes noted on the last few pages.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atin typeface="Times" charset="0"/>
                <a:ea typeface="ＭＳ Ｐゴシック" charset="0"/>
                <a:cs typeface="ＭＳ Ｐゴシック" charset="0"/>
              </a:rPr>
              <a:t>It is smaller, 12 members instead of 18.</a:t>
            </a:r>
          </a:p>
          <a:p>
            <a:pPr>
              <a:buFontTx/>
              <a:buAutoNum type="arabicPeriod"/>
            </a:pPr>
            <a:r>
              <a:rPr lang="en-US">
                <a:latin typeface="Times" charset="0"/>
                <a:ea typeface="ＭＳ Ｐゴシック" charset="0"/>
                <a:cs typeface="ＭＳ Ｐゴシック" charset="0"/>
              </a:rPr>
              <a:t>There is little overlap between this board and the 2003 board, reflecting the fact that this is now Iger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and not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a:t>
            </a:r>
          </a:p>
          <a:p>
            <a:pPr>
              <a:buFontTx/>
              <a:buAutoNum type="arabicPeriod"/>
            </a:pPr>
            <a:r>
              <a:rPr lang="en-US">
                <a:latin typeface="Times" charset="0"/>
                <a:ea typeface="ＭＳ Ｐゴシック" charset="0"/>
                <a:cs typeface="ＭＳ Ｐゴシック" charset="0"/>
              </a:rPr>
              <a:t>The directors with the most obvious conflicts of interests are gone.</a:t>
            </a:r>
          </a:p>
          <a:p>
            <a:r>
              <a:rPr lang="en-US">
                <a:latin typeface="Times" charset="0"/>
                <a:ea typeface="ＭＳ Ｐゴシック" charset="0"/>
                <a:cs typeface="ＭＳ Ｐゴシック" charset="0"/>
              </a:rPr>
              <a:t>The question, though, is an open one. As Iger becomes entrenched as CEO, will be find directors who are beholden to him?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general presumption is that risk is a bad thing and some seek to avoid it at any cost, the reality is that businesses will not only always be exposed to risk but success may sometimes ride on seeking out and taking specific risks.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focus of the first part of this investment analysis section is on coming up with a minimum acceptable hurdle rate. In the process, we have to grapple with the question of what risk is and how to bring risk into the hurdle rate.</a:t>
            </a:r>
          </a:p>
        </p:txBody>
      </p:sp>
      <p:sp>
        <p:nvSpPr>
          <p:cNvPr id="44034"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p:cNvSpPr>
          <p:nvPr>
            <p:ph type="sldImg"/>
          </p:nvPr>
        </p:nvSpPr>
        <p:spPr>
          <a:xfrm>
            <a:off x="1150938" y="692150"/>
            <a:ext cx="4556125" cy="3416300"/>
          </a:xfrm>
          <a:solidFill>
            <a:srgbClr val="FFFFFF"/>
          </a:solidFill>
          <a:ln/>
        </p:spPr>
      </p:sp>
      <p:sp>
        <p:nvSpPr>
          <p:cNvPr id="48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atin typeface="Times" charset="0"/>
                <a:ea typeface="ＭＳ Ｐゴシック" charset="0"/>
                <a:cs typeface="ＭＳ Ｐゴシック" charset="0"/>
              </a:rPr>
              <a:t>When businesses want opportunity (higher returns), they have to live with the higher risk.</a:t>
            </a:r>
          </a:p>
          <a:p>
            <a:r>
              <a:rPr lang="en-US">
                <a:latin typeface="Times" charset="0"/>
                <a:ea typeface="ＭＳ Ｐゴシック" charset="0"/>
                <a:cs typeface="ＭＳ Ｐゴシック" charset="0"/>
              </a:rPr>
              <a:t>Any sales pitch that offers returns without risk is a pipe dream. </a:t>
            </a:r>
          </a:p>
          <a:p>
            <a:pPr>
              <a:buFontTx/>
              <a:buChar char="-"/>
            </a:pPr>
            <a:r>
              <a:rPr lang="en-US">
                <a:latin typeface="Times" charset="0"/>
                <a:ea typeface="ＭＳ Ｐゴシック" charset="0"/>
                <a:cs typeface="ＭＳ Ｐゴシック" charset="0"/>
              </a:rPr>
              <a:t>Bob Citron, treasurer of Orange County (CA), after he lost a chunk of the county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pension fund money after investing in interest rate derivatives claimed that he was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not a finance person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that Merrill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strategist (Charlie Clough) had told him he could make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15% with no risk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p>
          <a:p>
            <a:pPr>
              <a:buFontTx/>
              <a:buChar char="-"/>
            </a:pPr>
            <a:r>
              <a:rPr lang="en-US">
                <a:latin typeface="Times" charset="0"/>
                <a:ea typeface="ＭＳ Ｐゴシック" charset="0"/>
                <a:cs typeface="ＭＳ Ｐゴシック" charset="0"/>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 really did not understand what he was doing, but he said was going to do something with calls, something with puts and earn 12% every year. It sounded plausible (and all my friends were investing with him too). </a:t>
            </a:r>
            <a:endParaRPr lang="en-US">
              <a:latin typeface="Times"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p:cNvSpPr>
          <p:nvPr>
            <p:ph type="sldImg"/>
          </p:nvPr>
        </p:nvSpPr>
        <p:spPr>
          <a:xfrm>
            <a:off x="1150938" y="692150"/>
            <a:ext cx="4556125" cy="3416300"/>
          </a:xfrm>
          <a:solidFill>
            <a:srgbClr val="FFFFFF"/>
          </a:solidFill>
          <a:ln/>
        </p:spPr>
      </p:sp>
      <p:sp>
        <p:nvSpPr>
          <p:cNvPr id="50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all of the models of risk and return in finance agree on the first two steps. They deviate at the last step in the way they measure market risk, with</a:t>
            </a:r>
          </a:p>
          <a:p>
            <a:pPr lvl="1"/>
            <a:r>
              <a:rPr lang="en-US">
                <a:latin typeface="Times" charset="0"/>
                <a:ea typeface="ＭＳ Ｐゴシック" charset="0"/>
              </a:rPr>
              <a:t>The CAPM, capturing all of it in one beta, relative to the market portfolio</a:t>
            </a:r>
          </a:p>
          <a:p>
            <a:pPr lvl="1"/>
            <a:r>
              <a:rPr lang="en-US">
                <a:latin typeface="Times" charset="0"/>
                <a:ea typeface="ＭＳ Ｐゴシック" charset="0"/>
              </a:rPr>
              <a:t>The APM, capturing the market risk in multiple betas against unspecified economic factors</a:t>
            </a:r>
          </a:p>
          <a:p>
            <a:pPr lvl="1"/>
            <a:r>
              <a:rPr lang="en-US">
                <a:latin typeface="Times" charset="0"/>
                <a:ea typeface="ＭＳ Ｐゴシック" charset="0"/>
              </a:rPr>
              <a:t>The Multi-Factor model, capturing the market risk in multiple betas against specified macro economic factors</a:t>
            </a:r>
          </a:p>
          <a:p>
            <a:pPr lvl="1"/>
            <a:r>
              <a:rPr lang="en-US">
                <a:latin typeface="Times" charset="0"/>
                <a:ea typeface="ＭＳ Ｐゴシック" charset="0"/>
              </a:rPr>
              <a:t>The Regression model, capturing the market risk in proxies such as market capitalization and price/book ratios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p:cNvSpPr>
          <p:nvPr>
            <p:ph type="sldImg"/>
          </p:nvPr>
        </p:nvSpPr>
        <p:spPr>
          <a:xfrm>
            <a:off x="1150938" y="692150"/>
            <a:ext cx="4556125" cy="3416300"/>
          </a:xfrm>
          <a:solidFill>
            <a:srgbClr val="FFFFFF"/>
          </a:solidFill>
          <a:ln/>
        </p:spPr>
      </p:sp>
      <p:sp>
        <p:nvSpPr>
          <p:cNvPr id="52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two critiques can be lowered against any model in finance.</a:t>
            </a:r>
          </a:p>
          <a:p>
            <a:r>
              <a:rPr lang="en-US">
                <a:latin typeface="Times" charset="0"/>
                <a:ea typeface="ＭＳ Ｐゴシック" charset="0"/>
                <a:cs typeface="ＭＳ Ｐゴシック" charset="0"/>
              </a:rPr>
              <a:t>The last critique is the most damaging. Fama and French (1991) noted that</a:t>
            </a:r>
          </a:p>
          <a:p>
            <a:pPr lvl="1"/>
            <a:r>
              <a:rPr lang="en-US">
                <a:latin typeface="Times" charset="0"/>
                <a:ea typeface="ＭＳ Ｐゴシック" charset="0"/>
              </a:rPr>
              <a:t>Betas explained little of the difference in returns across stocks between 1962 and 1991. (Over long time periods, it should, if the CAPM is right and betas are correctly estimated), explain almost all of the difference)</a:t>
            </a:r>
          </a:p>
          <a:p>
            <a:pPr lvl="1"/>
            <a:r>
              <a:rPr lang="en-US">
                <a:latin typeface="Times" charset="0"/>
                <a:ea typeface="ＭＳ Ｐゴシック" charset="0"/>
              </a:rPr>
              <a:t>Market Capitalization and price to book value ratios explained a significant portion of the differences in returns.</a:t>
            </a:r>
          </a:p>
          <a:p>
            <a:pPr lvl="1"/>
            <a:r>
              <a:rPr lang="en-US">
                <a:latin typeface="Times" charset="0"/>
                <a:ea typeface="ＭＳ Ｐゴシック" charset="0"/>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p:cNvSpPr>
          <p:nvPr>
            <p:ph type="sldImg"/>
          </p:nvPr>
        </p:nvSpPr>
        <p:spPr>
          <a:xfrm>
            <a:off x="1150938" y="692150"/>
            <a:ext cx="4556125" cy="3416300"/>
          </a:xfrm>
          <a:solidFill>
            <a:srgbClr val="FFFFFF"/>
          </a:solidFill>
          <a:ln/>
        </p:spPr>
      </p:sp>
      <p:sp>
        <p:nvSpPr>
          <p:cNvPr id="54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takes a model to beat a model… The CAPM may not be a very good model at predicting expected returns but the alternative models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atin typeface="Times" charset="0"/>
                <a:ea typeface="ＭＳ Ｐゴシック" charset="0"/>
                <a:cs typeface="ＭＳ Ｐゴシック" charset="0"/>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p:cNvSpPr>
          <p:nvPr>
            <p:ph type="sldImg"/>
          </p:nvPr>
        </p:nvSpPr>
        <p:spPr>
          <a:xfrm>
            <a:off x="1150938" y="692150"/>
            <a:ext cx="4556125" cy="3416300"/>
          </a:xfrm>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17 investors, only 1 is an individual…. And Steve Jobs does not trade often (as an insider, he is constrained), making the remaining institutional investors the marginal investors…</a:t>
            </a:r>
            <a:endParaRPr lang="en-US">
              <a:latin typeface="Times"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1150938" y="692150"/>
            <a:ext cx="4556125" cy="3416300"/>
          </a:xfrm>
          <a:ln/>
        </p:spPr>
      </p:sp>
      <p:sp>
        <p:nvSpPr>
          <p:cNvPr id="583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Chemicals, other Tata companies (which are part of the Tata family group) represent 5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p:cNvSpPr>
          <p:nvPr>
            <p:ph type="sldImg"/>
          </p:nvPr>
        </p:nvSpPr>
        <p:spPr>
          <a:xfrm>
            <a:off x="1150938" y="692150"/>
            <a:ext cx="4556125" cy="3416300"/>
          </a:xfrm>
          <a:solidFill>
            <a:srgbClr val="FFFFFF"/>
          </a:solidFill>
          <a:ln/>
        </p:spPr>
      </p:sp>
      <p:sp>
        <p:nvSpPr>
          <p:cNvPr id="60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p:cNvSpPr>
          <p:nvPr>
            <p:ph type="sldImg"/>
          </p:nvPr>
        </p:nvSpPr>
        <p:spPr>
          <a:xfrm>
            <a:off x="1150938" y="692150"/>
            <a:ext cx="4556125" cy="3416300"/>
          </a:xfrm>
          <a:solidFill>
            <a:srgbClr val="FFFFFF"/>
          </a:solidFill>
          <a:ln/>
        </p:spPr>
      </p:sp>
      <p:sp>
        <p:nvSpPr>
          <p:cNvPr id="624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inputs. Note that we are replacing the last component (E(Rm)-Rf) with the expected equity risk premium..</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p:cNvSpPr>
          <p:nvPr>
            <p:ph type="sldImg"/>
          </p:nvPr>
        </p:nvSpPr>
        <p:spPr>
          <a:xfrm>
            <a:off x="1150938" y="692150"/>
            <a:ext cx="4556125" cy="3416300"/>
          </a:xfrm>
          <a:solidFill>
            <a:srgbClr val="FFFFFF"/>
          </a:solidFill>
          <a:ln/>
        </p:spPr>
      </p:sp>
      <p:sp>
        <p:nvSpPr>
          <p:cNvPr id="64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Reemphasize that you need to know the expected returns with certainty for something to be riskless.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 default risk and no reinvestment risk. Most people understand the first point, but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get the second. </a:t>
            </a:r>
          </a:p>
          <a:p>
            <a:r>
              <a:rPr lang="en-US">
                <a:latin typeface="Times" charset="0"/>
                <a:ea typeface="ＭＳ Ｐゴシック" charset="0"/>
                <a:cs typeface="ＭＳ Ｐゴシック" charset="0"/>
              </a:rPr>
              <a:t>If you need an investment where you will know the expected returns with certainty over a 5-year time horizon, what would that investment be?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From  a present value standpoint, using different riskfree rates for each cash flow may be overkill, except in those cases where your interest rates are very different for different time horizons (a very upward sloping or downward sloping yield curve)</a:t>
            </a:r>
          </a:p>
          <a:p>
            <a:endParaRPr lang="en-US">
              <a:latin typeface="Times" charset="0"/>
              <a:ea typeface="ＭＳ Ｐゴシック" charset="0"/>
              <a:cs typeface="ＭＳ Ｐゴシック" charset="0"/>
            </a:endParaRPr>
          </a:p>
          <a:p>
            <a:pPr lvl="1"/>
            <a:r>
              <a:rPr lang="en-US">
                <a:latin typeface="Times" charset="0"/>
                <a:ea typeface="ＭＳ Ｐゴシック" charset="0"/>
              </a:rPr>
              <a:t>A T.Bill would not work - there is reinvestment risk.</a:t>
            </a:r>
          </a:p>
          <a:p>
            <a:pPr lvl="1"/>
            <a:r>
              <a:rPr lang="en-US">
                <a:latin typeface="Times" charset="0"/>
                <a:ea typeface="ＭＳ Ｐゴシック" charset="0"/>
              </a:rPr>
              <a:t>Even a 5-year T.Bond would not work, because the coupons will cause the actual return to deviate from the expected return.</a:t>
            </a:r>
          </a:p>
          <a:p>
            <a:pPr lvl="1"/>
            <a:r>
              <a:rPr lang="en-US">
                <a:latin typeface="Times" charset="0"/>
                <a:ea typeface="ＭＳ Ｐゴシック" charset="0"/>
              </a:rPr>
              <a:t>Thus, you need a 5-year zero coupon T.Bond</a:t>
            </a:r>
          </a:p>
          <a:p>
            <a:endParaRPr lang="en-US">
              <a:latin typeface="Times"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p:cNvSpPr>
          <p:nvPr>
            <p:ph type="sldImg"/>
          </p:nvPr>
        </p:nvSpPr>
        <p:spPr>
          <a:xfrm>
            <a:off x="1150938" y="692150"/>
            <a:ext cx="4556125" cy="3416300"/>
          </a:xfrm>
          <a:solidFill>
            <a:srgbClr val="FFFFFF"/>
          </a:solidFill>
          <a:ln/>
        </p:spPr>
      </p:sp>
      <p:sp>
        <p:nvSpPr>
          <p:cNvPr id="66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corporate finance generally looks at long term decisions, we will for the most part use the long term government bond rate.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xfrm>
            <a:off x="1150938" y="692150"/>
            <a:ext cx="4556125" cy="3416300"/>
          </a:xfrm>
          <a:ln/>
        </p:spPr>
      </p:sp>
      <p:sp>
        <p:nvSpPr>
          <p:cNvPr id="68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there are a dozen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3.60%.</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purist can argue that even the German Euro bond has some default risk embedded in it. The Euro riskfree rate would therefore have to be lower than 3.60%.</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p:cNvSpPr>
          <p:nvPr>
            <p:ph type="sldImg"/>
          </p:nvPr>
        </p:nvSpPr>
        <p:spPr>
          <a:xfrm>
            <a:off x="1150938" y="692150"/>
            <a:ext cx="4556125" cy="3416300"/>
          </a:xfrm>
          <a:solidFill>
            <a:srgbClr val="FFFFFF"/>
          </a:solidFill>
          <a:ln/>
        </p:spPr>
      </p:sp>
      <p:sp>
        <p:nvSpPr>
          <p:cNvPr id="70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atin typeface="Times" charset="0"/>
                <a:ea typeface="ＭＳ Ｐゴシック" charset="0"/>
                <a:cs typeface="ＭＳ Ｐゴシック" charset="0"/>
              </a:rPr>
              <a:t>Work with a  currency where you can get a riskfree rate</a:t>
            </a:r>
          </a:p>
          <a:p>
            <a:pPr>
              <a:buFontTx/>
              <a:buChar char="-"/>
            </a:pPr>
            <a:r>
              <a:rPr lang="en-US">
                <a:latin typeface="Times" charset="0"/>
                <a:ea typeface="ＭＳ Ｐゴシック" charset="0"/>
                <a:cs typeface="ＭＳ Ｐゴシック" charset="0"/>
              </a:rPr>
              <a:t> Do everything in real terms</a:t>
            </a:r>
          </a:p>
          <a:p>
            <a:r>
              <a:rPr lang="en-US">
                <a:latin typeface="Times" charset="0"/>
                <a:ea typeface="ＭＳ Ｐゴシック" charset="0"/>
                <a:cs typeface="ＭＳ Ｐゴシック" charset="0"/>
              </a:rPr>
              <a:t>For a real riskfree rate, an expected real growth rate for the economy should provide a reasonable approximation.</a:t>
            </a:r>
          </a:p>
          <a:p>
            <a:pPr lvl="1"/>
            <a:r>
              <a:rPr lang="en-US">
                <a:latin typeface="Times" charset="0"/>
                <a:ea typeface="ＭＳ Ｐゴシック" charset="0"/>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atin typeface="Times"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p:cNvSpPr>
          <p:nvPr>
            <p:ph type="sldImg"/>
          </p:nvPr>
        </p:nvSpPr>
        <p:spPr>
          <a:xfrm>
            <a:off x="1150938" y="692150"/>
            <a:ext cx="4556125" cy="3416300"/>
          </a:xfrm>
          <a:solidFill>
            <a:srgbClr val="FFFFFF"/>
          </a:solidFill>
          <a:ln/>
        </p:spPr>
      </p:sp>
      <p:sp>
        <p:nvSpPr>
          <p:cNvPr id="727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Implicit here are two questions - Which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premium? What is the average risk investment?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r>
              <a:rPr lang="en-US">
                <a:latin typeface="Times" charset="0"/>
                <a:ea typeface="ＭＳ Ｐゴシック" charset="0"/>
                <a:cs typeface="ＭＳ Ｐゴシック" charset="0"/>
              </a:rPr>
              <a:t>We are trusting mean reversion, i.e., that numbers revert back to historical averages over time.. </a:t>
            </a:r>
          </a:p>
          <a:p>
            <a:r>
              <a:rPr lang="en-US">
                <a:latin typeface="Times" charset="0"/>
                <a:ea typeface="ＭＳ Ｐゴシック" charset="0"/>
                <a:cs typeface="ＭＳ Ｐゴシック" charset="0"/>
              </a:rPr>
              <a:t>This is based upon historical data available on the Federal Reserve site in St. Louis. There are three reasons for why the premium estimated may differ:</a:t>
            </a:r>
          </a:p>
          <a:p>
            <a:pPr lvl="1"/>
            <a:r>
              <a:rPr lang="en-US">
                <a:latin typeface="Times" charset="0"/>
                <a:ea typeface="ＭＳ Ｐゴシック" charset="0"/>
              </a:rPr>
              <a:t>1. How far back you go (My personal bias is to go back as far as possible. Stock prices are so noisy that you need very long time periods to get reasonable estimates)</a:t>
            </a:r>
          </a:p>
          <a:p>
            <a:pPr lvl="1"/>
            <a:r>
              <a:rPr lang="en-US">
                <a:latin typeface="Times" charset="0"/>
                <a:ea typeface="ＭＳ Ｐゴシック" charset="0"/>
              </a:rPr>
              <a:t>2. Whether you use T.Bill or T.Bond rates ( You have to be consistent. Since I will be using the T.Bond rate as my riskfree rate,  I will use the premium over that rate)</a:t>
            </a:r>
          </a:p>
          <a:p>
            <a:pPr lvl="1"/>
            <a:r>
              <a:rPr lang="en-US">
                <a:latin typeface="Times" charset="0"/>
                <a:ea typeface="ＭＳ Ｐゴシック" charset="0"/>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atin typeface="Times" charset="0"/>
                <a:ea typeface="ＭＳ Ｐゴシック" charset="0"/>
                <a:cs typeface="ＭＳ Ｐゴシック" charset="0"/>
              </a:rPr>
              <a:t>Thus, I should be using the updated geometric average for stocks over bonds.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atin typeface="Times" charset="0"/>
                <a:ea typeface="ＭＳ Ｐゴシック" charset="0"/>
                <a:cs typeface="ＭＳ Ｐゴシック" charset="0"/>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xfrm>
            <a:off x="1150938" y="692150"/>
            <a:ext cx="4556125" cy="3416300"/>
          </a:xfrm>
          <a:ln/>
        </p:spPr>
      </p:sp>
      <p:sp>
        <p:nvSpPr>
          <p:cNvPr id="49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after the crisis. The premiums are much higher than they were in January 2008…</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markets plummeted in 2008, the equity risk premium shot up…  The increase fro, 4.37% to 6.43% over the course of a year is the largest one-year increase since 1960.</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judgment call and will depend upon your point of view in May 2009.</a:t>
            </a:r>
          </a:p>
          <a:p>
            <a:pPr>
              <a:buFontTx/>
              <a:buAutoNum type="alphaLcPeriod"/>
            </a:pPr>
            <a:r>
              <a:rPr lang="en-US">
                <a:latin typeface="Times" charset="0"/>
                <a:ea typeface="ＭＳ Ｐゴシック" charset="0"/>
                <a:cs typeface="ＭＳ Ｐゴシック" charset="0"/>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atin typeface="Times" charset="0"/>
                <a:ea typeface="ＭＳ Ｐゴシック" charset="0"/>
                <a:cs typeface="ＭＳ Ｐゴシック" charset="0"/>
              </a:rPr>
              <a:t>If you thought that the crisis would continue and perhaps even worsen, you would stick with 6.43%.</a:t>
            </a:r>
          </a:p>
          <a:p>
            <a:pPr>
              <a:buFontTx/>
              <a:buAutoNum type="alphaLcPeriod"/>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hindsight, equity risk premiums dropped dramatically over the rest of 2009 to reach about 4.73% in December 2009.</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p:cNvSpPr>
          <p:nvPr>
            <p:ph type="sldImg"/>
          </p:nvPr>
        </p:nvSpPr>
        <p:spPr>
          <a:xfrm>
            <a:off x="1150938" y="692150"/>
            <a:ext cx="4556125" cy="3416300"/>
          </a:xfrm>
          <a:solidFill>
            <a:srgbClr val="FFFFFF"/>
          </a:solidFill>
          <a:ln/>
        </p:spPr>
      </p:sp>
      <p:sp>
        <p:nvSpPr>
          <p:cNvPr id="99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p:cNvSpPr>
          <p:nvPr>
            <p:ph type="sldImg"/>
          </p:nvPr>
        </p:nvSpPr>
        <p:spPr>
          <a:xfrm>
            <a:off x="1150938" y="692150"/>
            <a:ext cx="4556125" cy="3416300"/>
          </a:xfrm>
          <a:solidFill>
            <a:srgbClr val="FFFFFF"/>
          </a:solidFill>
          <a:ln/>
        </p:spPr>
      </p:sp>
      <p:sp>
        <p:nvSpPr>
          <p:cNvPr id="103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reflect not just the volatility of the underlying investment but also how it moves with the market:</a:t>
            </a:r>
          </a:p>
          <a:p>
            <a:r>
              <a:rPr lang="en-US">
                <a:latin typeface="Times" charset="0"/>
                <a:ea typeface="ＭＳ Ｐゴシック" charset="0"/>
                <a:cs typeface="ＭＳ Ｐゴシック" charset="0"/>
              </a:rPr>
              <a:t>Beta (Slope) = Correlation</a:t>
            </a:r>
            <a:r>
              <a:rPr lang="en-US" baseline="-25000">
                <a:latin typeface="Times" charset="0"/>
                <a:ea typeface="ＭＳ Ｐゴシック" charset="0"/>
                <a:cs typeface="ＭＳ Ｐゴシック" charset="0"/>
              </a:rPr>
              <a:t>jm</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m</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Note that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a:t>
            </a:r>
            <a:r>
              <a:rPr lang="en-US">
                <a:latin typeface="Times" charset="0"/>
                <a:ea typeface="ＭＳ Ｐゴシック" charset="0"/>
                <a:cs typeface="ＭＳ Ｐゴシック" charset="0"/>
              </a:rPr>
              <a:t> can be high but beta can be low (because the asset is not very highly correlated with the market)</a:t>
            </a:r>
          </a:p>
          <a:p>
            <a:r>
              <a:rPr lang="en-US">
                <a:latin typeface="Times" charset="0"/>
                <a:ea typeface="ＭＳ Ｐゴシック" charset="0"/>
                <a:cs typeface="ＭＳ Ｐゴシック" charset="0"/>
              </a:rPr>
              <a:t>Key point: Betas may be estimated from regressions but they should never be considered purely statistical numbers. They convey economic weight - they measure the risk added on by an asset to a diversified portfolio.</a:t>
            </a:r>
          </a:p>
          <a:p>
            <a:endParaRPr lang="en-US" baseline="-25000">
              <a:latin typeface="Times"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atin typeface="Times" charset="0"/>
              <a:ea typeface="ＭＳ Ｐゴシック" charset="0"/>
              <a:cs typeface="ＭＳ Ｐゴシック" charset="0"/>
            </a:endParaRPr>
          </a:p>
        </p:txBody>
      </p:sp>
      <p:sp>
        <p:nvSpPr>
          <p:cNvPr id="11161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p:cNvSpPr>
          <p:nvPr>
            <p:ph type="sldImg"/>
          </p:nvPr>
        </p:nvSpPr>
        <p:spPr>
          <a:xfrm>
            <a:off x="1150938" y="692150"/>
            <a:ext cx="4556125" cy="3416300"/>
          </a:xfrm>
          <a:solidFill>
            <a:srgbClr val="FFFFFF"/>
          </a:solidFill>
          <a:ln/>
        </p:spPr>
      </p:sp>
      <p:sp>
        <p:nvSpPr>
          <p:cNvPr id="1136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atin typeface="Times" charset="0"/>
                <a:ea typeface="ＭＳ Ｐゴシック" charset="0"/>
                <a:cs typeface="ＭＳ Ｐゴシック" charset="0"/>
              </a:rPr>
              <a:t>Disney did 5.62% better than expected on an annual basis between 2004 and 2008.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5.62%, it earned 30% + 5.62% = 35.62%.)</a:t>
            </a:r>
          </a:p>
          <a:p>
            <a:pPr marL="228600" indent="-228600">
              <a:buFontTx/>
              <a:buAutoNum type="alphaLcPeriod"/>
            </a:pPr>
            <a:r>
              <a:rPr lang="en-US">
                <a:latin typeface="Times" charset="0"/>
                <a:ea typeface="ＭＳ Ｐゴシック" charset="0"/>
                <a:cs typeface="ＭＳ Ｐゴシック" charset="0"/>
              </a:rPr>
              <a:t>If the regression is run using excess returns on the stock and market (over an above the riskfree rate), the intercept is already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pPr marL="228600" indent="-228600"/>
            <a:r>
              <a:rPr lang="en-US">
                <a:latin typeface="Times" charset="0"/>
                <a:ea typeface="ＭＳ Ｐゴシック" charset="0"/>
                <a:cs typeface="ＭＳ Ｐゴシック" charset="0"/>
              </a:rPr>
              <a:t>	Return on stock - Rf = a + b (Rm - Rf)</a:t>
            </a:r>
          </a:p>
          <a:p>
            <a:pPr marL="228600" indent="-228600"/>
            <a:r>
              <a:rPr lang="en-US">
                <a:latin typeface="Times" charset="0"/>
                <a:ea typeface="ＭＳ Ｐゴシック" charset="0"/>
                <a:cs typeface="ＭＳ Ｐゴシック" charset="0"/>
              </a:rPr>
              <a:t>b. An alternate approach to estimating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to use the average monthly return on the stock and subtract out the expected return using the risk free rate during the period, the beta and the average monthly return on the market. You should get an identical answer:</a:t>
            </a:r>
            <a:endParaRPr lang="en-US">
              <a:latin typeface="Times"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p:cNvSpPr>
          <p:nvPr>
            <p:ph type="sldImg"/>
          </p:nvPr>
        </p:nvSpPr>
        <p:spPr>
          <a:xfrm>
            <a:off x="1150938" y="692150"/>
            <a:ext cx="4556125" cy="3416300"/>
          </a:xfrm>
          <a:solidFill>
            <a:srgbClr val="FFFFFF"/>
          </a:solidFill>
          <a:ln/>
        </p:spPr>
      </p:sp>
      <p:sp>
        <p:nvSpPr>
          <p:cNvPr id="115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Best point estimate: 0.95</a:t>
            </a:r>
          </a:p>
          <a:p>
            <a:r>
              <a:rPr lang="en-US">
                <a:latin typeface="Times" charset="0"/>
                <a:ea typeface="ＭＳ Ｐゴシック" charset="0"/>
                <a:cs typeface="ＭＳ Ｐゴシック" charset="0"/>
              </a:rPr>
              <a:t>Range with 67% confidence: 0.79-1.11</a:t>
            </a:r>
          </a:p>
          <a:p>
            <a:r>
              <a:rPr lang="en-US">
                <a:latin typeface="Times" charset="0"/>
                <a:ea typeface="ＭＳ Ｐゴシック" charset="0"/>
                <a:cs typeface="ＭＳ Ｐゴシック" charset="0"/>
              </a:rPr>
              <a:t>Range with 95% confidence: 0.63 – 1.27</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p:cNvSpPr>
          <p:nvPr>
            <p:ph type="sldImg"/>
          </p:nvPr>
        </p:nvSpPr>
        <p:spPr>
          <a:xfrm>
            <a:off x="1150938" y="692150"/>
            <a:ext cx="4556125" cy="3416300"/>
          </a:xfrm>
          <a:solidFill>
            <a:srgbClr val="FFFFFF"/>
          </a:solidFill>
          <a:ln/>
        </p:spPr>
      </p:sp>
      <p:sp>
        <p:nvSpPr>
          <p:cNvPr id="117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p:cNvSpPr>
          <p:nvPr>
            <p:ph type="sldImg"/>
          </p:nvPr>
        </p:nvSpPr>
        <p:spPr>
          <a:xfrm>
            <a:off x="1150938" y="692150"/>
            <a:ext cx="4556125" cy="3416300"/>
          </a:xfrm>
          <a:solidFill>
            <a:srgbClr val="FFFFFF"/>
          </a:solidFill>
          <a:ln/>
        </p:spPr>
      </p:sp>
      <p:sp>
        <p:nvSpPr>
          <p:cNvPr id="119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suggests that Disney is exposed to more macro risk than the typical firm in the US. The typical firm has an R squared of between 20-25%. Hence, the allure of diversification.</a:t>
            </a:r>
          </a:p>
          <a:p>
            <a:r>
              <a:rPr lang="en-US">
                <a:latin typeface="Times" charset="0"/>
                <a:ea typeface="ＭＳ Ｐゴシック" charset="0"/>
                <a:cs typeface="ＭＳ Ｐゴシック" charset="0"/>
              </a:rPr>
              <a:t>(Why might this be? Size and having a more diversified business mix may explain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high R-squared.)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About 20% of firms have R-squared of less than 10%…</a:t>
            </a:r>
          </a:p>
          <a:p>
            <a:r>
              <a:rPr lang="en-US">
                <a:latin typeface="Times" charset="0"/>
                <a:ea typeface="ＭＳ Ｐゴシック" charset="0"/>
                <a:cs typeface="ＭＳ Ｐゴシック" charset="0"/>
              </a:rPr>
              <a:t>Very few firms have R-squared approaching 50%…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 has an R-squared for the 2004-2008 time period of about 55%.</a:t>
            </a:r>
          </a:p>
          <a:p>
            <a:r>
              <a:rPr lang="en-US">
                <a:latin typeface="Times" charset="0"/>
                <a:ea typeface="ＭＳ Ｐゴシック" charset="0"/>
                <a:cs typeface="ＭＳ Ｐゴシック" charset="0"/>
              </a:rPr>
              <a:t>Google The R-squared is about 10% over the same period</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page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using the same period as the regression run earlier, from Bloomberg.</a:t>
            </a:r>
          </a:p>
          <a:p>
            <a:r>
              <a:rPr lang="en-US">
                <a:latin typeface="Times" charset="0"/>
                <a:ea typeface="ＭＳ Ｐゴシック" charset="0"/>
                <a:cs typeface="ＭＳ Ｐゴシック" charset="0"/>
              </a:rPr>
              <a:t>Bloomberg, however, uses only price returns (it ignores dividends both in the stock and the index).  Hence the intercept is different.</a:t>
            </a:r>
          </a:p>
          <a:p>
            <a:r>
              <a:rPr lang="en-US">
                <a:latin typeface="Times" charset="0"/>
                <a:ea typeface="ＭＳ Ｐゴシック" charset="0"/>
                <a:cs typeface="ＭＳ Ｐゴシック" charset="0"/>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p:cNvSpPr>
          <p:nvPr>
            <p:ph type="sldImg"/>
          </p:nvPr>
        </p:nvSpPr>
        <p:spPr>
          <a:xfrm>
            <a:off x="1150938" y="692150"/>
            <a:ext cx="4556125" cy="3416300"/>
          </a:xfrm>
          <a:solidFill>
            <a:srgbClr val="FFFFFF"/>
          </a:solidFill>
          <a:ln/>
        </p:spPr>
      </p:sp>
      <p:sp>
        <p:nvSpPr>
          <p:cNvPr id="123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p:cNvSpPr>
          <p:nvPr>
            <p:ph type="sldImg"/>
          </p:nvPr>
        </p:nvSpPr>
        <p:spPr>
          <a:xfrm>
            <a:off x="1150938" y="692150"/>
            <a:ext cx="4556125" cy="3416300"/>
          </a:xfrm>
          <a:solidFill>
            <a:srgbClr val="FFFFFF"/>
          </a:solidFill>
          <a:ln/>
        </p:spPr>
      </p:sp>
      <p:sp>
        <p:nvSpPr>
          <p:cNvPr id="125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make higher returns when the market is going up, you will find yourself falling behind when the market is going down.</a:t>
            </a:r>
          </a:p>
          <a:p>
            <a:r>
              <a:rPr lang="en-US">
                <a:latin typeface="Times" charset="0"/>
                <a:ea typeface="ＭＳ Ｐゴシック" charset="0"/>
                <a:cs typeface="ＭＳ Ｐゴシック" charset="0"/>
              </a:rPr>
              <a:t>Buy the stock, since you think you can make more than the hurdle rate.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p:cNvSpPr>
          <p:nvPr>
            <p:ph type="sldImg"/>
          </p:nvPr>
        </p:nvSpPr>
        <p:spPr>
          <a:xfrm>
            <a:off x="1150938" y="692150"/>
            <a:ext cx="4556125" cy="3416300"/>
          </a:xfrm>
          <a:solidFill>
            <a:srgbClr val="FFFFFF"/>
          </a:solidFill>
          <a:ln/>
        </p:spPr>
      </p:sp>
      <p:sp>
        <p:nvSpPr>
          <p:cNvPr id="1280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is what equity investors in your company view as their required return.</a:t>
            </a:r>
          </a:p>
          <a:p>
            <a:r>
              <a:rPr lang="en-US">
                <a:latin typeface="Times" charset="0"/>
                <a:ea typeface="ＭＳ Ｐゴシック" charset="0"/>
                <a:cs typeface="ＭＳ Ｐゴシック" charset="0"/>
              </a:rPr>
              <a:t>The cost of not delivering this return is more unhappy stockholders, a lower stock price, and if you are a manager, maybe your job.</a:t>
            </a:r>
          </a:p>
          <a:p>
            <a:r>
              <a:rPr lang="en-US">
                <a:latin typeface="Times" charset="0"/>
                <a:ea typeface="ＭＳ Ｐゴシック" charset="0"/>
                <a:cs typeface="ＭＳ Ｐゴシック" charset="0"/>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Try this on your company.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p:cNvSpPr>
          <p:nvPr>
            <p:ph type="sldImg"/>
          </p:nvPr>
        </p:nvSpPr>
        <p:spPr>
          <a:xfrm>
            <a:off x="1150938" y="692150"/>
            <a:ext cx="4556125" cy="3416300"/>
          </a:xfrm>
          <a:solidFill>
            <a:srgbClr val="FFFFFF"/>
          </a:solidFill>
          <a:ln/>
        </p:spPr>
      </p:sp>
      <p:sp>
        <p:nvSpPr>
          <p:cNvPr id="140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cross selection of regression betas for companies… Lets try a story for each one:</a:t>
            </a:r>
          </a:p>
          <a:p>
            <a:r>
              <a:rPr lang="en-US">
                <a:latin typeface="Times" charset="0"/>
                <a:ea typeface="ＭＳ Ｐゴシック" charset="0"/>
                <a:cs typeface="ＭＳ Ｐゴシック" charset="0"/>
              </a:rPr>
              <a:t>Real Networks: Small, high growth company in risky business</a:t>
            </a:r>
          </a:p>
          <a:p>
            <a:r>
              <a:rPr lang="en-US">
                <a:latin typeface="Times" charset="0"/>
                <a:ea typeface="ＭＳ Ｐゴシック" charset="0"/>
                <a:cs typeface="ＭＳ Ｐゴシック" charset="0"/>
              </a:rPr>
              <a:t>Qwest: Some business risk but much more substantial overlay of financial risk created by borrowing  billions.</a:t>
            </a:r>
          </a:p>
          <a:p>
            <a:r>
              <a:rPr lang="en-US">
                <a:latin typeface="Times" charset="0"/>
                <a:ea typeface="ＭＳ Ｐゴシック" charset="0"/>
                <a:cs typeface="ＭＳ Ｐゴシック" charset="0"/>
              </a:rPr>
              <a:t>Microsoft: Example of beta drift towards one as companies get larger and their product base (and customer base) becomes more diversified.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in the lat 1980s was much higher than 2.</a:t>
            </a:r>
          </a:p>
          <a:p>
            <a:r>
              <a:rPr lang="en-US">
                <a:latin typeface="Times" charset="0"/>
                <a:ea typeface="ＭＳ Ｐゴシック" charset="0"/>
                <a:cs typeface="ＭＳ Ｐゴシック" charset="0"/>
              </a:rPr>
              <a:t>GE: Most diversified US company you will find.. Beta will drift towards one for diversified companies. GE Capital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acts as ballast on beta</a:t>
            </a:r>
          </a:p>
          <a:p>
            <a:r>
              <a:rPr lang="en-US">
                <a:latin typeface="Times" charset="0"/>
                <a:ea typeface="ＭＳ Ｐゴシック" charset="0"/>
                <a:cs typeface="ＭＳ Ｐゴシック" charset="0"/>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atin typeface="Times" charset="0"/>
                <a:ea typeface="ＭＳ Ｐゴシック" charset="0"/>
                <a:cs typeface="ＭＳ Ｐゴシック" charset="0"/>
              </a:rPr>
              <a:t>Harmony Gold Mining Company: A negative beta implies that adding this stock on to a diversified portfolio will actually reduce risk (acts as insurance). Gold has historically been an insurance against inflation. </a:t>
            </a:r>
          </a:p>
          <a:p>
            <a:r>
              <a:rPr lang="en-US">
                <a:latin typeface="Times" charset="0"/>
                <a:ea typeface="ＭＳ Ｐゴシック" charset="0"/>
                <a:cs typeface="ＭＳ Ｐゴシック" charset="0"/>
              </a:rPr>
              <a:t>(Consequences of a negative beta: Expected return &lt; Riskfree rate)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p:cNvSpPr>
          <p:nvPr>
            <p:ph type="sldImg"/>
          </p:nvPr>
        </p:nvSpPr>
        <p:spPr>
          <a:xfrm>
            <a:off x="1150938" y="692150"/>
            <a:ext cx="4556125" cy="3416300"/>
          </a:xfrm>
          <a:solidFill>
            <a:srgbClr val="FFFFFF"/>
          </a:solidFill>
          <a:ln/>
        </p:spPr>
      </p:sp>
      <p:sp>
        <p:nvSpPr>
          <p:cNvPr id="142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measure risk relative to the market. </a:t>
            </a:r>
          </a:p>
          <a:p>
            <a:r>
              <a:rPr lang="en-US">
                <a:latin typeface="Times" charset="0"/>
                <a:ea typeface="ＭＳ Ｐゴシック" charset="0"/>
                <a:cs typeface="ＭＳ Ｐゴシック" charset="0"/>
              </a:rPr>
              <a:t>Firms which are cyclical or sell discretionary products tend to do much better when the economy is doing well (and the market is doing well) and much worse when the economy is doing badly than other firms in the market.</a:t>
            </a:r>
          </a:p>
          <a:p>
            <a:r>
              <a:rPr lang="en-US">
                <a:latin typeface="Times" charset="0"/>
                <a:ea typeface="ＭＳ Ｐゴシック" charset="0"/>
                <a:cs typeface="ＭＳ Ｐゴシック" charset="0"/>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p:cNvSpPr>
          <p:nvPr>
            <p:ph type="sldImg"/>
          </p:nvPr>
        </p:nvSpPr>
        <p:spPr>
          <a:xfrm>
            <a:off x="1150938" y="692150"/>
            <a:ext cx="4556125" cy="3416300"/>
          </a:xfrm>
          <a:solidFill>
            <a:srgbClr val="FFFFFF"/>
          </a:solidFill>
          <a:ln/>
        </p:spPr>
      </p:sp>
      <p:sp>
        <p:nvSpPr>
          <p:cNvPr id="144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with high fixed costs tend to see much bigger swings in operating income (and stock prices) for a given change in revenues than firms with more flexible cost structures.</a:t>
            </a:r>
          </a:p>
          <a:p>
            <a:r>
              <a:rPr lang="en-US">
                <a:latin typeface="Times" charset="0"/>
                <a:ea typeface="ＭＳ Ｐゴシック" charset="0"/>
                <a:cs typeface="ＭＳ Ｐゴシック" charset="0"/>
              </a:rPr>
              <a:t>Consider the case of the airline sector, which tends to have cost structures which are almost entirely fixed (plane lease expenses, fuel costs …). Firms in the sector have high betas.</a:t>
            </a:r>
          </a:p>
          <a:p>
            <a:r>
              <a:rPr lang="en-US">
                <a:latin typeface="Times" charset="0"/>
                <a:ea typeface="ＭＳ Ｐゴシック" charset="0"/>
                <a:cs typeface="ＭＳ Ｐゴシック" charset="0"/>
              </a:rPr>
              <a:t>Are you destined to have a high beta, once you pick a sector?</a:t>
            </a:r>
          </a:p>
          <a:p>
            <a:r>
              <a:rPr lang="en-US">
                <a:latin typeface="Times" charset="0"/>
                <a:ea typeface="ＭＳ Ｐゴシック" charset="0"/>
                <a:cs typeface="ＭＳ Ｐゴシック" charset="0"/>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rationale as operating leverage but the focus here is on equity earnings. Put another way, a firm with stable operating income can make its equity income much more volatile by borrowing large sums of money.</a:t>
            </a:r>
          </a:p>
          <a:p>
            <a:r>
              <a:rPr lang="en-US">
                <a:latin typeface="Times" charset="0"/>
                <a:ea typeface="ＭＳ Ｐゴシック" charset="0"/>
                <a:cs typeface="ＭＳ Ｐゴシック" charset="0"/>
              </a:rPr>
              <a:t>This is based upon two assumptions</a:t>
            </a:r>
          </a:p>
          <a:p>
            <a:pPr lvl="1">
              <a:buFontTx/>
              <a:buChar char="•"/>
            </a:pPr>
            <a:r>
              <a:rPr lang="en-US">
                <a:latin typeface="Times" charset="0"/>
                <a:ea typeface="ＭＳ Ｐゴシック" charset="0"/>
              </a:rPr>
              <a:t>Debt bears no market risk (which is consistent with studies that have found that default risk is non-systematic)</a:t>
            </a:r>
          </a:p>
          <a:p>
            <a:pPr lvl="1">
              <a:buFontTx/>
              <a:buChar char="•"/>
            </a:pPr>
            <a:r>
              <a:rPr lang="en-US">
                <a:latin typeface="Times" charset="0"/>
                <a:ea typeface="ＭＳ Ｐゴシック" charset="0"/>
              </a:rPr>
              <a:t>Debt creates a tax benefit</a:t>
            </a:r>
          </a:p>
          <a:p>
            <a:pPr lvl="1"/>
            <a:r>
              <a:rPr lang="en-US" i="1">
                <a:latin typeface="Times" charset="0"/>
                <a:ea typeface="ＭＳ Ｐゴシック" charset="0"/>
              </a:rPr>
              <a:t>	Assets			Liabilities</a:t>
            </a:r>
          </a:p>
          <a:p>
            <a:pPr lvl="1"/>
            <a:r>
              <a:rPr lang="en-US">
                <a:latin typeface="Times" charset="0"/>
                <a:ea typeface="ＭＳ Ｐゴシック" charset="0"/>
              </a:rPr>
              <a:t>	Assets	A  (</a:t>
            </a:r>
            <a:r>
              <a:rPr lang="en-US">
                <a:latin typeface="Symbol" charset="0"/>
                <a:ea typeface="ＭＳ Ｐゴシック" charset="0"/>
              </a:rPr>
              <a:t>b</a:t>
            </a:r>
            <a:r>
              <a:rPr lang="en-US" baseline="-25000">
                <a:latin typeface="Times" charset="0"/>
                <a:ea typeface="ＭＳ Ｐゴシック" charset="0"/>
              </a:rPr>
              <a:t>u</a:t>
            </a:r>
            <a:r>
              <a:rPr lang="en-US">
                <a:latin typeface="Times" charset="0"/>
                <a:ea typeface="ＭＳ Ｐゴシック" charset="0"/>
              </a:rPr>
              <a:t>)	Debt	D (</a:t>
            </a:r>
            <a:r>
              <a:rPr lang="en-US">
                <a:latin typeface="Symbol" charset="0"/>
                <a:ea typeface="ＭＳ Ｐゴシック" charset="0"/>
              </a:rPr>
              <a:t>b</a:t>
            </a:r>
            <a:r>
              <a:rPr lang="en-US" baseline="-25000">
                <a:latin typeface="Times" charset="0"/>
                <a:ea typeface="ＭＳ Ｐゴシック" charset="0"/>
              </a:rPr>
              <a:t>D</a:t>
            </a:r>
            <a:r>
              <a:rPr lang="en-US">
                <a:latin typeface="Symbol" charset="0"/>
                <a:ea typeface="ＭＳ Ｐゴシック" charset="0"/>
              </a:rPr>
              <a:t> </a:t>
            </a:r>
            <a:r>
              <a:rPr lang="en-US">
                <a:latin typeface="Times" charset="0"/>
                <a:ea typeface="ＭＳ Ｐゴシック" charset="0"/>
              </a:rPr>
              <a:t>=0)</a:t>
            </a:r>
          </a:p>
          <a:p>
            <a:pPr lvl="1"/>
            <a:r>
              <a:rPr lang="en-US">
                <a:latin typeface="Times" charset="0"/>
                <a:ea typeface="ＭＳ Ｐゴシック" charset="0"/>
              </a:rPr>
              <a:t>	Tax Benefits	tD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=0)	Equity	E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r>
              <a:rPr lang="en-US">
                <a:latin typeface="Times" charset="0"/>
                <a:ea typeface="ＭＳ Ｐゴシック" charset="0"/>
              </a:rPr>
              <a:t>Betas are weighted averages,</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a:t>
            </a:r>
          </a:p>
          <a:p>
            <a:pPr lvl="1"/>
            <a:r>
              <a:rPr lang="en-US">
                <a:latin typeface="Times" charset="0"/>
                <a:ea typeface="ＭＳ Ｐゴシック" charset="0"/>
              </a:rPr>
              <a:t>Solve for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tD)/E=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a:t>
            </a:r>
          </a:p>
          <a:p>
            <a:pPr lvl="1"/>
            <a:r>
              <a:rPr lang="en-US">
                <a:latin typeface="Times" charset="0"/>
                <a:ea typeface="ＭＳ Ｐゴシック" charset="0"/>
              </a:rPr>
              <a:t>If debt has a beta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D/(D+E)</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(1-t) [D/(D+E)]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equity investors bear all of the non-diversifiable risk,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will increase as the leverage increases. </a:t>
            </a:r>
            <a:endParaRPr lang="en-US">
              <a:latin typeface="Times" charset="0"/>
              <a:ea typeface="ＭＳ Ｐゴシック" charset="0"/>
              <a:cs typeface="ＭＳ Ｐゴシック"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are always weighted averages - where the weights are based upon market value. This is because betas measure risk relative to a market index.</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Bottom-up betas build up to the beta from the fundamentals, rather than trusting the regression. </a:t>
            </a:r>
          </a:p>
          <a:p>
            <a:r>
              <a:rPr lang="en-US">
                <a:latin typeface="Times" charset="0"/>
                <a:ea typeface="ＭＳ Ｐゴシック" charset="0"/>
                <a:cs typeface="ＭＳ Ｐゴシック" charset="0"/>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Disney has other businesses (like cruise lines) which are not broken out separately because they are too small… There is also a trade off to breaking businesses down too much into subsectors, since it becomes more difficult to find comparable firms.</a:t>
            </a:r>
          </a:p>
          <a:p>
            <a:pPr marL="228600" indent="-228600"/>
            <a:r>
              <a:rPr lang="en-US">
                <a:latin typeface="Times" charset="0"/>
                <a:ea typeface="ＭＳ Ｐゴシック" charset="0"/>
                <a:cs typeface="ＭＳ Ｐゴシック" charset="0"/>
              </a:rPr>
              <a:t>Estimating details:</a:t>
            </a:r>
          </a:p>
          <a:p>
            <a:pPr marL="228600" indent="-228600">
              <a:buFontTx/>
              <a:buAutoNum type="arabicPeriod"/>
            </a:pPr>
            <a:r>
              <a:rPr lang="en-US">
                <a:latin typeface="Times" charset="0"/>
                <a:ea typeface="ＭＳ Ｐゴシック" charset="0"/>
                <a:cs typeface="ＭＳ Ｐゴシック" charset="0"/>
              </a:rPr>
              <a:t>Comparable firms: are publicly traded companies in each of these businesses. However, we had a difficult time getting enough companies in two businesses:</a:t>
            </a:r>
          </a:p>
          <a:p>
            <a:pPr marL="685800" lvl="1" indent="-228600">
              <a:buFontTx/>
              <a:buAutoNum type="arabicPeriod"/>
            </a:pPr>
            <a:r>
              <a:rPr lang="en-US">
                <a:latin typeface="Times" charset="0"/>
                <a:ea typeface="ＭＳ Ｐゴシック" charset="0"/>
                <a:cs typeface="ＭＳ Ｐゴシック" charset="0"/>
              </a:rPr>
              <a:t>Media networks, since the major networks (CBS, ABC, NBC and Fox) are all parts of much larger firms. We expanded the sample to include firms that fed into the network business (such as Nielsen and King World)</a:t>
            </a:r>
          </a:p>
          <a:p>
            <a:pPr marL="685800" lvl="1" indent="-228600">
              <a:buFontTx/>
              <a:buAutoNum type="arabicPeriod"/>
            </a:pPr>
            <a:r>
              <a:rPr lang="en-US">
                <a:latin typeface="Times" charset="0"/>
                <a:ea typeface="ＭＳ Ｐゴシック" charset="0"/>
                <a:cs typeface="ＭＳ Ｐゴシック" charset="0"/>
              </a:rPr>
              <a:t>Theme parks: There are very few publicly traded theme parks in the US. We expanded the sample by looking globally; we were able to find a few in Europe</a:t>
            </a:r>
          </a:p>
          <a:p>
            <a:pPr marL="228600" indent="-228600">
              <a:buFontTx/>
              <a:buAutoNum type="arabicPeriod"/>
            </a:pPr>
            <a:r>
              <a:rPr lang="en-US">
                <a:latin typeface="Times" charset="0"/>
                <a:ea typeface="ＭＳ Ｐゴシック" charset="0"/>
                <a:cs typeface="ＭＳ Ｐゴシック" charset="0"/>
              </a:rPr>
              <a:t>Average levered beta: Simple average of two-year weekly return betas for comparable firms.</a:t>
            </a:r>
          </a:p>
          <a:p>
            <a:pPr marL="228600" indent="-228600">
              <a:buFontTx/>
              <a:buAutoNum type="arabicPeriod"/>
            </a:pPr>
            <a:r>
              <a:rPr lang="en-US">
                <a:latin typeface="Times" charset="0"/>
                <a:ea typeface="ＭＳ Ｐゴシック" charset="0"/>
                <a:cs typeface="ＭＳ Ｐゴシック" charset="0"/>
              </a:rPr>
              <a:t>Cash / Firm value: Cash holdings as a percent of firm value at comparable firms</a:t>
            </a:r>
          </a:p>
          <a:p>
            <a:pPr marL="228600" indent="-228600">
              <a:buFontTx/>
              <a:buAutoNum type="arabicPeriod"/>
            </a:pPr>
            <a:r>
              <a:rPr lang="en-US">
                <a:latin typeface="Times" charset="0"/>
                <a:ea typeface="ＭＳ Ｐゴシック" charset="0"/>
                <a:cs typeface="ＭＳ Ｐゴシック" charset="0"/>
              </a:rPr>
              <a:t>Unlevered beta corrected for cash: Unlevered beta/ (1 - Cash/ Firm Value). We are assuming that cash has a beta of zero. We are doing this to get a beta for just the operating businesses of these companies.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EV/Sales = (Market Value of Equity + Market value of debt - Cash)/Sales. The number reported here is the average across the comparable firms. We are assuming that this will give us an approximate value for each business.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You can use revenue weights, if you are not inclined to estimate value, but you are then assuming that value is always proportional to revenue…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we have computed two unlevered betas for Disney: one for just its operating assets and one for the firm, with its cash balance. Each will have it use later in the analysis.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 does not break its debt down by division. We therefore used the information we had 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consolidated debt, the values we had estimated for each business and the average debt ratios of other publicly traded firms in each business to make our allocation.</a:t>
            </a:r>
          </a:p>
          <a:p>
            <a:r>
              <a:rPr lang="en-US">
                <a:latin typeface="Times" charset="0"/>
                <a:ea typeface="ＭＳ Ｐゴシック" charset="0"/>
                <a:cs typeface="ＭＳ Ｐゴシック" charset="0"/>
              </a:rPr>
              <a:t>Step 1a: We estimated the debt for each division by multiplying the EV by the industry average debt ratio to get the estimated debt (in the second to last column). We used this estimated debt to get the proportions of debt in each division.</a:t>
            </a:r>
          </a:p>
          <a:p>
            <a:r>
              <a:rPr lang="en-US">
                <a:latin typeface="Times" charset="0"/>
                <a:ea typeface="ＭＳ Ｐゴシック" charset="0"/>
                <a:cs typeface="ＭＳ Ｐゴシック" charset="0"/>
              </a:rPr>
              <a:t>Example: Media networks: 34,328* (.3871/1.3871) = 9,581 (Note that 38.71% is a debt to equity ratio. 38.71/138.71 gives you a debt to capital ratio)</a:t>
            </a:r>
          </a:p>
          <a:p>
            <a:r>
              <a:rPr lang="en-US">
                <a:latin typeface="Times" charset="0"/>
                <a:ea typeface="ＭＳ Ｐゴシック" charset="0"/>
                <a:cs typeface="ＭＳ Ｐゴシック" charset="0"/>
              </a:rPr>
              <a:t>Step 1b:: We applied these proportions to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actual total debt to get the allocated debt in the third column. </a:t>
            </a:r>
          </a:p>
          <a:p>
            <a:r>
              <a:rPr lang="en-US">
                <a:latin typeface="Times" charset="0"/>
                <a:ea typeface="ＭＳ Ｐゴシック" charset="0"/>
                <a:cs typeface="ＭＳ Ｐゴシック" charset="0"/>
              </a:rPr>
              <a:t>Example: Total debt at Disney is $16,682 million</a:t>
            </a:r>
          </a:p>
          <a:p>
            <a:r>
              <a:rPr lang="en-US">
                <a:latin typeface="Times" charset="0"/>
                <a:ea typeface="ＭＳ Ｐゴシック" charset="0"/>
                <a:cs typeface="ＭＳ Ｐゴシック" charset="0"/>
              </a:rPr>
              <a:t>	Media Networks Debt= 16,682*.5144 = $8582 million</a:t>
            </a:r>
          </a:p>
          <a:p>
            <a:r>
              <a:rPr lang="en-US">
                <a:latin typeface="Times" charset="0"/>
                <a:ea typeface="ＭＳ Ｐゴシック" charset="0"/>
                <a:cs typeface="ＭＳ Ｐゴシック" charset="0"/>
              </a:rPr>
              <a:t>Step 1c: We subtracted this allocated debt from the estimated value to get to equity value.</a:t>
            </a:r>
          </a:p>
          <a:p>
            <a:r>
              <a:rPr lang="en-US">
                <a:latin typeface="Times" charset="0"/>
                <a:ea typeface="ＭＳ Ｐゴシック" charset="0"/>
                <a:cs typeface="ＭＳ Ｐゴシック" charset="0"/>
              </a:rPr>
              <a:t>Example: Equity in media networks: 34,328 – 8582 = 25,746</a:t>
            </a:r>
          </a:p>
          <a:p>
            <a:r>
              <a:rPr lang="en-US">
                <a:latin typeface="Times" charset="0"/>
                <a:ea typeface="ＭＳ Ｐゴシック" charset="0"/>
                <a:cs typeface="ＭＳ Ｐゴシック" charset="0"/>
              </a:rPr>
              <a:t>Step 1d: We estimated a D/E ratio based on the debt from step 2 and equity from step 3.</a:t>
            </a:r>
          </a:p>
          <a:p>
            <a:r>
              <a:rPr lang="en-US">
                <a:latin typeface="Times" charset="0"/>
                <a:ea typeface="ＭＳ Ｐゴシック" charset="0"/>
                <a:cs typeface="ＭＳ Ｐゴシック" charset="0"/>
              </a:rPr>
              <a:t>Example: Media Networks D/E = 8582/25,746 = 33.33%</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for each division should be used. Otherwise, the riskier divisions will over invest and the safest divisions will under invest.</a:t>
            </a:r>
          </a:p>
          <a:p>
            <a:r>
              <a:rPr lang="en-US">
                <a:latin typeface="Times" charset="0"/>
                <a:ea typeface="ＭＳ Ｐゴシック" charset="0"/>
                <a:cs typeface="ＭＳ Ｐゴシック" charset="0"/>
              </a:rPr>
              <a:t>Over time, the firm will become a riskier firm. Think of Bankers Trust from 1980, when it was a commercial bank, to 1992, when it had become primarily an investment bank. </a:t>
            </a:r>
          </a:p>
          <a:p>
            <a:r>
              <a:rPr lang="en-US">
                <a:latin typeface="Times" charset="0"/>
                <a:ea typeface="ＭＳ Ｐゴシック" charset="0"/>
                <a:cs typeface="ＭＳ Ｐゴシック" charset="0"/>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rates used were 32% for emerging market companies, 40% for U.S. companies and 35% for Global companies, based upon averaging the marginal tax rates in each group.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chose to use the emerging market company average, to reflect the possibility that the paper and pulp business in emerging markets may face different market risks than in developed markets. We would have been just as comfortable using a global average.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is a solution to the problems associated with estimating betas for emerging markets. Use bottom-up betas and lever up.</a:t>
            </a:r>
          </a:p>
          <a:p>
            <a:r>
              <a:rPr lang="en-US">
                <a:latin typeface="Times" charset="0"/>
                <a:ea typeface="ＭＳ Ｐゴシック" charset="0"/>
                <a:cs typeface="ＭＳ Ｐゴシック" charset="0"/>
              </a:rPr>
              <a:t>Note that</a:t>
            </a:r>
          </a:p>
          <a:p>
            <a:pPr lvl="1"/>
            <a:r>
              <a:rPr lang="en-US">
                <a:latin typeface="Times" charset="0"/>
                <a:ea typeface="ＭＳ Ｐゴシック" charset="0"/>
              </a:rPr>
              <a:t>Firms which carry disproportionate amounts of cash (greater than is typical for the sector) should have lower betas.</a:t>
            </a:r>
          </a:p>
          <a:p>
            <a:pPr lvl="1"/>
            <a:r>
              <a:rPr lang="en-US">
                <a:latin typeface="Times" charset="0"/>
                <a:ea typeface="ＭＳ Ｐゴシック" charset="0"/>
              </a:rPr>
              <a:t>If they hold marketable securities (or stocks) the beta of these securities can be used in computing the weighted average.</a:t>
            </a:r>
          </a:p>
          <a:p>
            <a:pPr lvl="1"/>
            <a:endParaRPr lang="en-US">
              <a:latin typeface="Times" charset="0"/>
              <a:ea typeface="ＭＳ Ｐゴシック"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can be stated in different currencies. When computing the nominal BR cost of equity, we scale up the risk premium to reflect the fact the the inflation rates (and risk free rates in BR) are much higher.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we replace the US dollar riskfree rate with a nominal Brazilian Real riskfere rate (estimated to be 8.5% in illustration 4.1):</a:t>
            </a:r>
          </a:p>
          <a:p>
            <a:r>
              <a:rPr lang="en-US">
                <a:latin typeface="Times" charset="0"/>
                <a:ea typeface="ＭＳ Ｐゴシック" charset="0"/>
                <a:cs typeface="ＭＳ Ｐゴシック" charset="0"/>
              </a:rPr>
              <a:t>Cost of Equity</a:t>
            </a:r>
            <a:r>
              <a:rPr lang="en-US" baseline="-25000">
                <a:latin typeface="Times" charset="0"/>
                <a:ea typeface="ＭＳ Ｐゴシック" charset="0"/>
                <a:cs typeface="ＭＳ Ｐゴシック" charset="0"/>
              </a:rPr>
              <a:t>Nominal $R</a:t>
            </a:r>
            <a:r>
              <a:rPr lang="en-US">
                <a:latin typeface="Times" charset="0"/>
                <a:ea typeface="ＭＳ Ｐゴシック" charset="0"/>
                <a:cs typeface="ＭＳ Ｐゴシック" charset="0"/>
              </a:rPr>
              <a:t> = Riskfree Rate</a:t>
            </a:r>
            <a:r>
              <a:rPr lang="en-US" baseline="-25000">
                <a:latin typeface="Times" charset="0"/>
                <a:ea typeface="ＭＳ Ｐゴシック" charset="0"/>
                <a:cs typeface="ＭＳ Ｐゴシック" charset="0"/>
              </a:rPr>
              <a:t>R$</a:t>
            </a:r>
            <a:r>
              <a:rPr lang="en-US">
                <a:latin typeface="Times" charset="0"/>
                <a:ea typeface="ＭＳ Ｐゴシック" charset="0"/>
                <a:cs typeface="ＭＳ Ｐゴシック" charset="0"/>
              </a:rPr>
              <a:t> + Beta* Risk Premium = 8.5% + 1.74 (9.95%) = 25.82% </a:t>
            </a:r>
          </a:p>
          <a:p>
            <a:r>
              <a:rPr lang="en-US">
                <a:latin typeface="Times" charset="0"/>
                <a:ea typeface="ＭＳ Ｐゴシック" charset="0"/>
                <a:cs typeface="ＭＳ Ｐゴシック" charset="0"/>
              </a:rPr>
              <a:t>Note that this lower than the 26.75% we estimated in the slide, because of the assumption that the risk premiums will not change as you move to higher inflation currencies.</a:t>
            </a:r>
          </a:p>
          <a:p>
            <a:endParaRPr lang="en-US">
              <a:latin typeface="Times" charset="0"/>
              <a:ea typeface="ＭＳ Ｐゴシック" charset="0"/>
              <a:cs typeface="ＭＳ Ｐゴシック"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Private firms are not traded. There are no historical price records to compute betas from.</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bottom up beta, we initially looked at publicly traded book retail firms but found only three firms. To add to the sample, we looked at publishing firms, arguing that their risk should be similar to that of book retailers (We are open to the critique that the operating leverage can be different in the two businesses).</a:t>
            </a:r>
          </a:p>
          <a:p>
            <a:r>
              <a:rPr lang="en-US">
                <a:latin typeface="Times" charset="0"/>
                <a:ea typeface="ＭＳ Ｐゴシック" charset="0"/>
                <a:cs typeface="ＭＳ Ｐゴシック" charset="0"/>
              </a:rPr>
              <a:t>To avoid outliers, we will use median values for the firms in the sample.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a:p>
            <a:r>
              <a:rPr lang="en-US">
                <a:latin typeface="Times" charset="0"/>
                <a:ea typeface="ＭＳ Ｐゴシック" charset="0"/>
                <a:cs typeface="ＭＳ Ｐゴシック" charset="0"/>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portfolio with the market. As the investor gets more diversified, the correlation will rise and the total beta will fall towards the market beta.</a:t>
            </a:r>
            <a:endParaRPr lang="en-US">
              <a:latin typeface="Times" charset="0"/>
              <a:ea typeface="ＭＳ Ｐゴシック" charset="0"/>
              <a:cs typeface="ＭＳ Ｐゴシック"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breakdown of a firm into businesses is available in the 10-K. The unlevered betas are available on my web site.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Capital is more than just equity. It also includes other financing sources, particularly debt.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Debt is not restricted to what gets called debt in the balance sheet. It includes any financing with these characteristics. </a:t>
            </a:r>
          </a:p>
          <a:p>
            <a:r>
              <a:rPr lang="en-US">
                <a:latin typeface="Times" charset="0"/>
                <a:ea typeface="ＭＳ Ｐゴシック" charset="0"/>
                <a:cs typeface="ＭＳ Ｐゴシック" charset="0"/>
              </a:rPr>
              <a:t>Applying this test to items on the liability side of the balance sheet, we would conclude that</a:t>
            </a:r>
          </a:p>
          <a:p>
            <a:pPr>
              <a:buFontTx/>
              <a:buChar char="-"/>
            </a:pPr>
            <a:r>
              <a:rPr lang="en-US">
                <a:latin typeface="Times" charset="0"/>
                <a:ea typeface="ＭＳ Ｐゴシック" charset="0"/>
                <a:cs typeface="ＭＳ Ｐゴシック" charset="0"/>
              </a:rPr>
              <a:t>All interest bearing debt, short term as well as long term, is debt</a:t>
            </a:r>
          </a:p>
          <a:p>
            <a:pPr>
              <a:buFontTx/>
              <a:buChar char="-"/>
            </a:pPr>
            <a:r>
              <a:rPr lang="en-US">
                <a:latin typeface="Times" charset="0"/>
                <a:ea typeface="ＭＳ Ｐゴシック" charset="0"/>
                <a:cs typeface="ＭＳ Ｐゴシック" charset="0"/>
              </a:rPr>
              <a:t>Accounts payable and suppliers should not be considered debt because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atin typeface="Times" charset="0"/>
                <a:ea typeface="ＭＳ Ｐゴシック" charset="0"/>
                <a:cs typeface="ＭＳ Ｐゴシック" charset="0"/>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There are two key components to the cost of debt:</a:t>
            </a:r>
          </a:p>
          <a:p>
            <a:pPr marL="228600" indent="-228600">
              <a:buFontTx/>
              <a:buAutoNum type="alphaLcPeriod"/>
            </a:pPr>
            <a:r>
              <a:rPr lang="en-US">
                <a:latin typeface="Times" charset="0"/>
                <a:ea typeface="ＭＳ Ｐゴシック" charset="0"/>
                <a:cs typeface="ＭＳ Ｐゴシック" charset="0"/>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atin typeface="Times" charset="0"/>
                <a:ea typeface="ＭＳ Ｐゴシック" charset="0"/>
                <a:cs typeface="ＭＳ Ｐゴシック" charset="0"/>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atin typeface="Times" charset="0"/>
                <a:ea typeface="ＭＳ Ｐゴシック" charset="0"/>
                <a:cs typeface="ＭＳ Ｐゴシック" charset="0"/>
              </a:rPr>
              <a:t>While the cost of debt can be estimated easily for some firms, by looking up traded bonds, it can be more difficult for non-rated firms. The default spreads can be obtained from</a:t>
            </a:r>
          </a:p>
          <a:p>
            <a:pPr marL="228600" indent="-228600"/>
            <a:r>
              <a:rPr lang="en-US">
                <a:latin typeface="Times" charset="0"/>
                <a:ea typeface="ＭＳ Ｐゴシック" charset="0"/>
                <a:cs typeface="ＭＳ Ｐゴシック" charset="0"/>
              </a:rPr>
              <a:t>http://www.bondsonline.com</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atin typeface="Times" charset="0"/>
                <a:ea typeface="ＭＳ Ｐゴシック" charset="0"/>
                <a:cs typeface="ＭＳ Ｐゴシック" charset="0"/>
              </a:rPr>
              <a:t>The operating income used to compute the rating does not have to be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 It can be an average over time or a normalized value.</a:t>
            </a:r>
            <a:endParaRPr lang="en-US">
              <a:latin typeface="Times" charset="0"/>
              <a:ea typeface="ＭＳ Ｐゴシック" charset="0"/>
              <a:cs typeface="ＭＳ Ｐゴシック"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is constructed, using smaller non-financial service companies (&lt;$5 billion market cap) that are rated, and their interest coverage ratios. The firms were sorted based upon their ratings, and the interest coverage range was estimated.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ranges will change over time, especially as the economy strengthens or weakens. You can get the updated ranges on my web site.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atin typeface="Times" charset="0"/>
                <a:ea typeface="ＭＳ Ｐゴシック" charset="0"/>
                <a:cs typeface="ＭＳ Ｐゴシック" charset="0"/>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atin typeface="Times" charset="0"/>
                <a:ea typeface="ＭＳ Ｐゴシック" charset="0"/>
                <a:cs typeface="ＭＳ Ｐゴシック" charset="0"/>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atin typeface="Times" charset="0"/>
              <a:ea typeface="ＭＳ Ｐゴシック" charset="0"/>
              <a:cs typeface="ＭＳ Ｐゴシック"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rate used is the marginal tax rate…. Interest saves you taxes on your marginal income, not the first or average dollar of income….</a:t>
            </a:r>
          </a:p>
          <a:p>
            <a:r>
              <a:rPr lang="en-US">
                <a:latin typeface="Times" charset="0"/>
                <a:ea typeface="ＭＳ Ｐゴシック" charset="0"/>
                <a:cs typeface="ＭＳ Ｐゴシック" charset="0"/>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atin typeface="Times" charset="0"/>
                <a:ea typeface="ＭＳ Ｐゴシック" charset="0"/>
                <a:cs typeface="ＭＳ Ｐゴシック" charset="0"/>
              </a:rPr>
              <a:t>For Tata Chemicals,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atin typeface="Times" charset="0"/>
                <a:ea typeface="ＭＳ Ｐゴシック" charset="0"/>
                <a:cs typeface="ＭＳ Ｐゴシック" charset="0"/>
              </a:rPr>
              <a:t>For Disney, Deutsche Bank and Aracruz, we chose to use the actual ratings rather than the synthetic rating, because it does contain more information. </a:t>
            </a:r>
          </a:p>
          <a:p>
            <a:endParaRPr lang="en-US">
              <a:latin typeface="Times" charset="0"/>
              <a:ea typeface="ＭＳ Ｐゴシック" charset="0"/>
              <a:cs typeface="ＭＳ Ｐゴシック"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Rot="1" noChangeAspect="1" noChangeArrowheads="1"/>
          </p:cNvSpPr>
          <p:nvPr>
            <p:ph type="sldImg"/>
          </p:nvPr>
        </p:nvSpPr>
        <p:spPr>
          <a:xfrm>
            <a:off x="1150938" y="692150"/>
            <a:ext cx="4556125" cy="3416300"/>
          </a:xfrm>
          <a:solidFill>
            <a:srgbClr val="FFFFFF"/>
          </a:solidFill>
          <a:ln/>
        </p:spPr>
      </p:sp>
      <p:sp>
        <p:nvSpPr>
          <p:cNvPr id="209922" name="Rectangle 3"/>
          <p:cNvSpPr>
            <a:spLocks noGrp="1" noChangeArrowheads="1"/>
          </p:cNvSpPr>
          <p:nvPr>
            <p:ph type="body" idx="1"/>
          </p:nvPr>
        </p:nvSpPr>
        <p:spPr>
          <a:solidFill>
            <a:srgbClr val="FFFFFF"/>
          </a:solidFill>
          <a:ln>
            <a:solidFill>
              <a:srgbClr val="000000"/>
            </a:solidFill>
          </a:ln>
        </p:spPr>
        <p:txBody>
          <a:bodyPr/>
          <a:lstStyle/>
          <a:p>
            <a:pPr algn="just"/>
            <a:r>
              <a:rPr lang="en-US">
                <a:latin typeface="Times New Roman" charset="0"/>
                <a:ea typeface="ＭＳ Ｐゴシック" charset="0"/>
                <a:cs typeface="ＭＳ Ｐゴシック" charset="0"/>
              </a:rPr>
              <a:t>Assume that the market value debt ratio is 10%, while the book value debt ratio is 30%, for a firm with a cost of equity of 15% and an after-tax cost of debt of 5%. The cost of capital can be calculated as follows –</a:t>
            </a:r>
          </a:p>
          <a:p>
            <a:pPr algn="just"/>
            <a:r>
              <a:rPr lang="en-US">
                <a:latin typeface="Times New Roman" charset="0"/>
                <a:ea typeface="ＭＳ Ｐゴシック" charset="0"/>
                <a:cs typeface="ＭＳ Ｐゴシック" charset="0"/>
              </a:rPr>
              <a:t>With market value debt ratios:	15% (.9) + 5% (.1) = 14%</a:t>
            </a:r>
          </a:p>
          <a:p>
            <a:pPr algn="just"/>
            <a:r>
              <a:rPr lang="en-US">
                <a:latin typeface="Times New Roman" charset="0"/>
                <a:ea typeface="ＭＳ Ｐゴシック" charset="0"/>
                <a:cs typeface="ＭＳ Ｐゴシック" charset="0"/>
              </a:rPr>
              <a:t>With book value debt ratios:		15% (.7) + 5% (.3) = 12%</a:t>
            </a:r>
          </a:p>
          <a:p>
            <a:pPr algn="just"/>
            <a:r>
              <a:rPr lang="en-US">
                <a:latin typeface="Times New Roman" charset="0"/>
                <a:ea typeface="ＭＳ Ｐゴシック" charset="0"/>
                <a:cs typeface="ＭＳ Ｐゴシック" charset="0"/>
              </a:rPr>
              <a:t>Which is the more conservative estimate?</a:t>
            </a:r>
          </a:p>
          <a:p>
            <a:endParaRPr lang="en-US">
              <a:latin typeface="Times" charset="0"/>
              <a:ea typeface="ＭＳ Ｐゴシック" charset="0"/>
              <a:cs typeface="ＭＳ Ｐゴシック"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Image Placeholder 1"/>
          <p:cNvSpPr>
            <a:spLocks noGrp="1" noRot="1" noChangeAspect="1"/>
          </p:cNvSpPr>
          <p:nvPr>
            <p:ph type="sldImg"/>
          </p:nvPr>
        </p:nvSpPr>
        <p:spPr>
          <a:xfrm>
            <a:off x="1150938" y="692150"/>
            <a:ext cx="4556125" cy="3416300"/>
          </a:xfrm>
          <a:ln/>
        </p:spPr>
      </p:sp>
      <p:sp>
        <p:nvSpPr>
          <p:cNvPr id="211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first consolidate all of the debt outstanding and obtain an face value weighted average maturity for the debt of 5.38 years.</a:t>
            </a:r>
          </a:p>
          <a:p>
            <a:r>
              <a:rPr lang="en-US">
                <a:latin typeface="Times" charset="0"/>
                <a:ea typeface="ＭＳ Ｐゴシック" charset="0"/>
                <a:cs typeface="ＭＳ Ｐゴシック" charset="0"/>
              </a:rPr>
              <a:t>We then compute the market value of debt, setting the book value = face value, the interest expense = coupon, the average maturity = debt maturity and the pre-tax cost of debt based on the synthetic rating as the cost of debt. </a:t>
            </a:r>
          </a:p>
          <a:p>
            <a:r>
              <a:rPr lang="en-US">
                <a:latin typeface="Times" charset="0"/>
                <a:ea typeface="ＭＳ Ｐゴシック" charset="0"/>
                <a:cs typeface="ＭＳ Ｐゴシック" charset="0"/>
              </a:rPr>
              <a:t>Alternatively, we can compute the market value of each debt item separately and add up the values.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pre-tax cost of debt was based upon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rating.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atin typeface="Times" charset="0"/>
                <a:ea typeface="ＭＳ Ｐゴシック" charset="0"/>
                <a:cs typeface="ＭＳ Ｐゴシック" charset="0"/>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7.51%?</a:t>
            </a:r>
            <a:endParaRPr lang="en-US">
              <a:latin typeface="Times" charset="0"/>
              <a:ea typeface="ＭＳ Ｐゴシック" charset="0"/>
              <a:cs typeface="ＭＳ Ｐゴシック"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Disney, we used the division specific debt ratio weights we estimated earlier (when estimating the levered beta). We did assume that all divisions borrow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pre-tax cost of debt. If the divisions issued debt independently, we would have considered using division-specific costs of debt.</a:t>
            </a:r>
          </a:p>
          <a:p>
            <a:r>
              <a:rPr lang="en-US">
                <a:latin typeface="Times" charset="0"/>
                <a:ea typeface="ＭＳ Ｐゴシック" charset="0"/>
                <a:cs typeface="ＭＳ Ｐゴシック" charset="0"/>
              </a:rPr>
              <a:t>For Tata Chemicals, we used the same debt ratio and cost of debt for both divisions.</a:t>
            </a:r>
          </a:p>
          <a:p>
            <a:r>
              <a:rPr lang="en-US">
                <a:latin typeface="Times" charset="0"/>
                <a:ea typeface="ＭＳ Ｐゴシック" charset="0"/>
                <a:cs typeface="ＭＳ Ｐゴシック" charset="0"/>
              </a:rPr>
              <a:t>The cost of capital for Aracruz will be higher in $R, because we expect inflation to be 7% in $R and only 2% in US dollars. In real terms, we remove inflation entirely from the mix.</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go from unlevered to levered betas and then to the cost of capital, you have to</a:t>
            </a:r>
          </a:p>
          <a:p>
            <a:pPr>
              <a:buFontTx/>
              <a:buAutoNum type="alphaLcPeriod"/>
            </a:pPr>
            <a:r>
              <a:rPr lang="en-US">
                <a:latin typeface="Times" charset="0"/>
                <a:ea typeface="ＭＳ Ｐゴシック" charset="0"/>
                <a:cs typeface="ＭＳ Ｐゴシック" charset="0"/>
              </a:rPr>
              <a:t>Define debt and compute market value</a:t>
            </a:r>
          </a:p>
          <a:p>
            <a:pPr>
              <a:buFontTx/>
              <a:buAutoNum type="alphaLcPeriod"/>
            </a:pPr>
            <a:r>
              <a:rPr lang="en-US">
                <a:latin typeface="Times" charset="0"/>
                <a:ea typeface="ＭＳ Ｐゴシック" charset="0"/>
                <a:cs typeface="ＭＳ Ｐゴシック" charset="0"/>
              </a:rPr>
              <a:t>Compute the present value of operating leases</a:t>
            </a:r>
          </a:p>
          <a:p>
            <a:pPr>
              <a:buFontTx/>
              <a:buAutoNum type="alphaLcPeriod"/>
            </a:pPr>
            <a:r>
              <a:rPr lang="en-US">
                <a:latin typeface="Times" charset="0"/>
                <a:ea typeface="ＭＳ Ｐゴシック" charset="0"/>
                <a:cs typeface="ＭＳ Ｐゴシック" charset="0"/>
              </a:rPr>
              <a:t>Compute the levered beta, using the market value of equity and the consolidated market value of debt (including lease commitmetns)</a:t>
            </a:r>
          </a:p>
          <a:p>
            <a:pPr>
              <a:buFontTx/>
              <a:buAutoNum type="alphaLcPeriod"/>
            </a:pPr>
            <a:r>
              <a:rPr lang="en-US">
                <a:latin typeface="Times" charset="0"/>
                <a:ea typeface="ＭＳ Ｐゴシック" charset="0"/>
                <a:cs typeface="ＭＳ Ｐゴシック" charset="0"/>
              </a:rPr>
              <a:t>Compute the cost of capital, using the debt and equity weights.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cost of equity and capital can be very different numbers, they can both be used as hurdle rates, as long as the returns and cash flows are defined consistently.</a:t>
            </a:r>
          </a:p>
          <a:p>
            <a:r>
              <a:rPr lang="en-US">
                <a:latin typeface="Times" charset="0"/>
                <a:ea typeface="ＭＳ Ｐゴシック" charset="0"/>
                <a:cs typeface="ＭＳ Ｐゴシック" charset="0"/>
              </a:rPr>
              <a:t>If returns and cash flows are equity based (return on equity or cash flow to equity), the appropriate hurdle rate is the cost of equity.</a:t>
            </a:r>
          </a:p>
          <a:p>
            <a:r>
              <a:rPr lang="en-US">
                <a:latin typeface="Times" charset="0"/>
                <a:ea typeface="ＭＳ Ｐゴシック" charset="0"/>
                <a:cs typeface="ＭＳ Ｐゴシック" charset="0"/>
              </a:rPr>
              <a:t>If returns and cash flows are firm or operating asset based (return on capital or cashflows to firm), the appropriate hurdle rate is the cost of capital.</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Took us a while but we have the mechanics of the hurdle rate down..</a:t>
            </a:r>
          </a:p>
        </p:txBody>
      </p:sp>
      <p:sp>
        <p:nvSpPr>
          <p:cNvPr id="22630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there is a theme to how we think about returns in corporate finance, this line from Jerry Maguire brings it home. We trust the concrete over the vague and cash flows over earnings.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Accrual accounting income is designed to measure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atin typeface="Times" charset="0"/>
                <a:ea typeface="ＭＳ Ｐゴシック" charset="0"/>
                <a:cs typeface="ＭＳ Ｐゴシック" charset="0"/>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financial principles underlying the measurement of investment returns.</a:t>
            </a:r>
          </a:p>
          <a:p>
            <a:pPr lvl="1"/>
            <a:r>
              <a:rPr lang="en-US">
                <a:latin typeface="Times" charset="0"/>
                <a:ea typeface="ＭＳ Ｐゴシック" charset="0"/>
              </a:rPr>
              <a:t>We focus on cash flows, because when cash flows and earnings are different, cash flows provide a more reliable measure of what an investment generates.</a:t>
            </a:r>
          </a:p>
          <a:p>
            <a:pPr lvl="1"/>
            <a:r>
              <a:rPr lang="en-US">
                <a:latin typeface="Times" charset="0"/>
                <a:ea typeface="ＭＳ Ｐゴシック" charset="0"/>
              </a:rPr>
              <a:t>We focus on </a:t>
            </a:r>
            <a:r>
              <a:rPr lang="ja-JP" altLang="en-US">
                <a:latin typeface="Times" charset="0"/>
                <a:ea typeface="ＭＳ Ｐゴシック" charset="0"/>
              </a:rPr>
              <a:t>“</a:t>
            </a:r>
            <a:r>
              <a:rPr lang="en-US" altLang="ja-JP">
                <a:latin typeface="Times" charset="0"/>
                <a:ea typeface="ＭＳ Ｐゴシック" charset="0"/>
              </a:rPr>
              <a:t>incremental</a:t>
            </a:r>
            <a:r>
              <a:rPr lang="ja-JP" altLang="en-US">
                <a:latin typeface="Times" charset="0"/>
                <a:ea typeface="ＭＳ Ｐゴシック" charset="0"/>
              </a:rPr>
              <a:t>”</a:t>
            </a:r>
            <a:r>
              <a:rPr lang="en-US" altLang="ja-JP">
                <a:latin typeface="Times" charset="0"/>
                <a:ea typeface="ＭＳ Ｐゴシック" charset="0"/>
              </a:rPr>
              <a:t> effects on the overall business, since we care about the overall health and value of the business, not just individual projects.</a:t>
            </a:r>
          </a:p>
          <a:p>
            <a:pPr lvl="1"/>
            <a:r>
              <a:rPr lang="en-US">
                <a:latin typeface="Times" charset="0"/>
                <a:ea typeface="ＭＳ Ｐゴシック" charset="0"/>
              </a:rPr>
              <a:t>We use time-weighted returns, since returns made earlier are worth more than the same returns made later.</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p:cNvSpPr>
          <p:nvPr>
            <p:ph type="sldImg"/>
          </p:nvPr>
        </p:nvSpPr>
        <p:spPr>
          <a:xfrm>
            <a:off x="1150938" y="692150"/>
            <a:ext cx="4556125" cy="3416300"/>
          </a:xfrm>
          <a:solidFill>
            <a:srgbClr val="FFFFFF"/>
          </a:solidFill>
          <a:ln/>
        </p:spPr>
      </p:sp>
      <p:sp>
        <p:nvSpPr>
          <p:cNvPr id="236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earnings and cash flows will really be in Brazilian $R. We will consider later the effects of looking at all the cash flows in a different currency.</a:t>
            </a:r>
          </a:p>
          <a:p>
            <a:r>
              <a:rPr lang="en-US">
                <a:latin typeface="Times" charset="0"/>
                <a:ea typeface="ＭＳ Ｐゴシック" charset="0"/>
                <a:cs typeface="ＭＳ Ｐゴシック" charset="0"/>
              </a:rPr>
              <a:t>Note that this investment is not going to be fully operational  until the fourth year.</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emphasis in the second item should be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already spent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While we often classify all these investments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initial investments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they occur over time. Companies seldom make large investments at an instant in time.</a:t>
            </a:r>
          </a:p>
          <a:p>
            <a:r>
              <a:rPr lang="en-US">
                <a:latin typeface="Times" charset="0"/>
                <a:ea typeface="ＭＳ Ｐゴシック" charset="0"/>
                <a:cs typeface="ＭＳ Ｐゴシック" charset="0"/>
              </a:rPr>
              <a:t>Also worth adding: Disney will fund this investment using the same mix of debt and equity that it uses for theme parks currently.</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accounting earnings calculations for the next 10 years. Note the increasing after-tax operating income over time.</a:t>
            </a:r>
          </a:p>
          <a:p>
            <a:r>
              <a:rPr lang="en-US">
                <a:latin typeface="Times" charset="0"/>
                <a:ea typeface="ＭＳ Ｐゴシック" charset="0"/>
                <a:cs typeface="ＭＳ Ｐゴシック" charset="0"/>
              </a:rPr>
              <a:t>Note that loss in year 1. While this loss can be carried forward and offset against profits in future years, we have chosen to claim the losses against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profits from other projects in year 1. (You would rather save taxes now than the same taxes in the future…)</a:t>
            </a:r>
          </a:p>
          <a:p>
            <a:r>
              <a:rPr lang="en-US">
                <a:latin typeface="Times" charset="0"/>
                <a:ea typeface="ＭＳ Ｐゴシック" charset="0"/>
                <a:cs typeface="ＭＳ Ｐゴシック" charset="0"/>
              </a:rPr>
              <a:t>Where are the interest expenses? They do not show up because we are computing earnings to the firm - operating income - rather than earnings to equity -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Rot="1" noChangeAspect="1" noChangeArrowheads="1"/>
          </p:cNvSpPr>
          <p:nvPr>
            <p:ph type="sldImg"/>
          </p:nvPr>
        </p:nvSpPr>
        <p:spPr>
          <a:xfrm>
            <a:off x="1150938" y="692150"/>
            <a:ext cx="4556125" cy="3416300"/>
          </a:xfrm>
          <a:solidFill>
            <a:srgbClr val="FFFFFF"/>
          </a:solidFill>
          <a:ln/>
        </p:spPr>
      </p:sp>
      <p:sp>
        <p:nvSpPr>
          <p:cNvPr id="242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accounting income into a percentage return (to enable us to do the comparison to the hurdle rate, which is a percentage rate). We have computed a simple average return on capital over the next 10 years…</a:t>
            </a:r>
          </a:p>
          <a:p>
            <a:r>
              <a:rPr lang="en-US">
                <a:latin typeface="Times" charset="0"/>
                <a:ea typeface="ＭＳ Ｐゴシック" charset="0"/>
                <a:cs typeface="ＭＳ Ｐゴシック" charset="0"/>
              </a:rPr>
              <a:t>The average book value is computed each year using the beginning and ending book values. The book values  themselves are computed as follows:</a:t>
            </a:r>
          </a:p>
          <a:p>
            <a:r>
              <a:rPr lang="en-US">
                <a:latin typeface="Times" charset="0"/>
                <a:ea typeface="ＭＳ Ｐゴシック" charset="0"/>
                <a:cs typeface="ＭＳ Ｐゴシック" charset="0"/>
              </a:rPr>
              <a:t>Ending BV = Beginning BV - Depreciation + Capital Expenditures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a:xfrm>
            <a:off x="1150938" y="692150"/>
            <a:ext cx="4556125" cy="3416300"/>
          </a:xfrm>
          <a:ln/>
        </p:spPr>
      </p:sp>
      <p:sp>
        <p:nvSpPr>
          <p:cNvPr id="244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First, since we have computed return on capital, the comparison should be to the cost of capital.</a:t>
            </a:r>
          </a:p>
          <a:p>
            <a:r>
              <a:rPr lang="en-US">
                <a:latin typeface="Times" charset="0"/>
                <a:ea typeface="ＭＳ Ｐゴシック" charset="0"/>
                <a:cs typeface="ＭＳ Ｐゴシック" charset="0"/>
              </a:rPr>
              <a:t>Second, since it is a theme park investment, it should be the cost of capital for theme parks.</a:t>
            </a:r>
          </a:p>
          <a:p>
            <a:r>
              <a:rPr lang="en-US">
                <a:latin typeface="Times" charset="0"/>
                <a:ea typeface="ＭＳ Ｐゴシック" charset="0"/>
                <a:cs typeface="ＭＳ Ｐゴシック" charset="0"/>
              </a:rPr>
              <a:t>Here is the catch. This theme park is in Brazil, an emerging market. Thus, the cost of capital of 6.62% that we estimated for existing theme parks, which are in developed markets, may be too low.</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Here is the other half of the equation:</a:t>
            </a:r>
          </a:p>
          <a:p>
            <a:pPr marL="228600" indent="-228600">
              <a:buFontTx/>
              <a:buAutoNum type="arabicPeriod"/>
            </a:pPr>
            <a:r>
              <a:rPr lang="en-US">
                <a:latin typeface="Times" charset="0"/>
                <a:ea typeface="ＭＳ Ｐゴシック" charset="0"/>
                <a:cs typeface="ＭＳ Ｐゴシック" charset="0"/>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atin typeface="Times" charset="0"/>
                <a:ea typeface="ＭＳ Ｐゴシック" charset="0"/>
                <a:cs typeface="ＭＳ Ｐゴシック" charset="0"/>
              </a:rPr>
              <a:t>We use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atin typeface="Times" charset="0"/>
              <a:ea typeface="ＭＳ Ｐゴシック" charset="0"/>
              <a:cs typeface="ＭＳ Ｐゴシック"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not. I think the accounting return, which cuts off the analysis arbitrarily after 10 years, understates the true return on projects like this one, which have longer expected lives.</a:t>
            </a:r>
          </a:p>
          <a:p>
            <a:r>
              <a:rPr lang="en-US">
                <a:latin typeface="Times" charset="0"/>
                <a:ea typeface="ＭＳ Ｐゴシック" charset="0"/>
                <a:cs typeface="ＭＳ Ｐゴシック" charset="0"/>
              </a:rPr>
              <a:t>In general, while firms claim that using the same life for all projects is not discriminatory, it clearly creates a bias against longer term projects.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atin typeface="Times" charset="0"/>
                <a:ea typeface="ＭＳ Ｐゴシック" charset="0"/>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atin typeface="Times" charset="0"/>
                <a:ea typeface="ＭＳ Ｐゴシック" charset="0"/>
              </a:rPr>
              <a:t>The book value of capital is a good measure of what is invested in current projects.</a:t>
            </a:r>
          </a:p>
          <a:p>
            <a:pPr>
              <a:buFontTx/>
              <a:buChar char="•"/>
            </a:pPr>
            <a:r>
              <a:rPr lang="en-US">
                <a:latin typeface="Times" charset="0"/>
                <a:ea typeface="ＭＳ Ｐゴシック" charset="0"/>
                <a:cs typeface="ＭＳ Ｐゴシック" charset="0"/>
              </a:rPr>
              <a:t>Some computational details:</a:t>
            </a:r>
          </a:p>
          <a:p>
            <a:pPr lvl="1">
              <a:buFontTx/>
              <a:buChar char="•"/>
            </a:pPr>
            <a:r>
              <a:rPr lang="en-US">
                <a:latin typeface="Times" charset="0"/>
                <a:ea typeface="ＭＳ Ｐゴシック" charset="0"/>
              </a:rPr>
              <a:t>Why do we use book value of debt and equity?</a:t>
            </a:r>
          </a:p>
          <a:p>
            <a:pPr lvl="1"/>
            <a:r>
              <a:rPr lang="en-US">
                <a:latin typeface="Times" charset="0"/>
                <a:ea typeface="ＭＳ Ｐゴシック" charset="0"/>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atin typeface="Times" charset="0"/>
                <a:ea typeface="ＭＳ Ｐゴシック" charset="0"/>
              </a:rPr>
              <a:t>Why end of last year?</a:t>
            </a:r>
          </a:p>
          <a:p>
            <a:pPr lvl="1"/>
            <a:r>
              <a:rPr lang="en-US">
                <a:latin typeface="Times" charset="0"/>
                <a:ea typeface="ＭＳ Ｐゴシック" charset="0"/>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EVA is a measure of dollar value created in a single time period. Thus, it will be affected by how capital is measured and the ups and downs of year-to-year operating income.</a:t>
            </a:r>
          </a:p>
          <a:p>
            <a:r>
              <a:rPr lang="en-US">
                <a:latin typeface="Times" charset="0"/>
                <a:ea typeface="ＭＳ Ｐゴシック" charset="0"/>
                <a:cs typeface="ＭＳ Ｐゴシック" charset="0"/>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 of investment quality is only as good as the measures of operating income and book value that go into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also that:</a:t>
            </a:r>
          </a:p>
          <a:p>
            <a:pPr>
              <a:buFontTx/>
              <a:buAutoNum type="arabicPeriod"/>
            </a:pPr>
            <a:r>
              <a:rPr lang="en-US">
                <a:latin typeface="Times" charset="0"/>
                <a:ea typeface="ＭＳ Ｐゴシック" charset="0"/>
                <a:cs typeface="ＭＳ Ｐゴシック" charset="0"/>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atin typeface="Times" charset="0"/>
                <a:ea typeface="ＭＳ Ｐゴシック" charset="0"/>
                <a:cs typeface="ＭＳ Ｐゴシック" charset="0"/>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earnings to cash flows. </a:t>
            </a:r>
          </a:p>
          <a:p>
            <a:r>
              <a:rPr lang="en-US">
                <a:latin typeface="Times" charset="0"/>
                <a:ea typeface="ＭＳ Ｐゴシック" charset="0"/>
                <a:cs typeface="ＭＳ Ｐゴシック" charset="0"/>
              </a:rPr>
              <a:t>Depreciation and amortization are just two of the most common non-cash charges.</a:t>
            </a:r>
          </a:p>
          <a:p>
            <a:r>
              <a:rPr lang="en-US">
                <a:latin typeface="Times" charset="0"/>
                <a:ea typeface="ＭＳ Ｐゴシック" charset="0"/>
                <a:cs typeface="ＭＳ Ｐゴシック" charset="0"/>
              </a:rPr>
              <a:t>Any capital expenditures (whether initial or maintenance) need to be subtracted out.</a:t>
            </a:r>
          </a:p>
          <a:p>
            <a:r>
              <a:rPr lang="en-US">
                <a:latin typeface="Times" charset="0"/>
                <a:ea typeface="ＭＳ Ｐゴシック" charset="0"/>
                <a:cs typeface="ＭＳ Ｐゴシック" charset="0"/>
              </a:rPr>
              <a:t>It is only the </a:t>
            </a:r>
            <a:r>
              <a:rPr lang="en-US" u="sng">
                <a:latin typeface="Times" charset="0"/>
                <a:ea typeface="ＭＳ Ｐゴシック" charset="0"/>
                <a:cs typeface="ＭＳ Ｐゴシック" charset="0"/>
              </a:rPr>
              <a:t>change in non-cash working capital</a:t>
            </a:r>
            <a:r>
              <a:rPr lang="en-US">
                <a:latin typeface="Times" charset="0"/>
                <a:ea typeface="ＭＳ Ｐゴシック" charset="0"/>
                <a:cs typeface="ＭＳ Ｐゴシック" charset="0"/>
              </a:rPr>
              <a:t> that needs to be subtracted out. </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sunk cost is any cost that has already been incurred and will not be recovered even if the project under consideration is rejected.</a:t>
            </a:r>
          </a:p>
          <a:p>
            <a:r>
              <a:rPr lang="en-US">
                <a:latin typeface="Times" charset="0"/>
                <a:ea typeface="ＭＳ Ｐゴシック" charset="0"/>
                <a:cs typeface="ＭＳ Ｐゴシック" charset="0"/>
              </a:rPr>
              <a:t>The tax savings on the depreciation on the sunk cost is also subtracted out, since that tax savings would accrue to the firm even if it did not take this investment.</a:t>
            </a:r>
          </a:p>
          <a:p>
            <a:r>
              <a:rPr lang="en-US">
                <a:latin typeface="Times" charset="0"/>
                <a:ea typeface="ＭＳ Ｐゴシック" charset="0"/>
                <a:cs typeface="ＭＳ Ｐゴシック" charset="0"/>
              </a:rPr>
              <a:t>Only the after-tax amount of the non-incremental allocated costs are added back because the cash flows are after-tax cash flows.</a:t>
            </a:r>
          </a:p>
          <a:p>
            <a:r>
              <a:rPr lang="en-US">
                <a:latin typeface="Times" charset="0"/>
                <a:ea typeface="ＭＳ Ｐゴシック" charset="0"/>
                <a:cs typeface="ＭＳ Ｐゴシック" charset="0"/>
              </a:rPr>
              <a:t>Alternatively, the cash flows can be estimated from scratch using only the incremental cash flows.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Cash flows across time cannot be compared. Discounting brings cash flows back to the same point in time.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key difference between these approaches is that Net Present Value is a dollar measure, and it measures surplus value created. Thus, even a small net present value is over and above your hurdle rate.</a:t>
            </a:r>
          </a:p>
          <a:p>
            <a:r>
              <a:rPr lang="en-US">
                <a:latin typeface="Times" charset="0"/>
                <a:ea typeface="ＭＳ Ｐゴシック" charset="0"/>
                <a:cs typeface="ＭＳ Ｐゴシック" charset="0"/>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atin typeface="Times" charset="0"/>
                <a:ea typeface="ＭＳ Ｐゴシック" charset="0"/>
                <a:cs typeface="ＭＳ Ｐゴシック" charset="0"/>
              </a:rPr>
              <a:t>If you assume that the project is liquidated, any investments in working capital have to be salvaged. This does not necessarily mean that you will get 100% back.</a:t>
            </a:r>
          </a:p>
          <a:p>
            <a:r>
              <a:rPr lang="en-US">
                <a:latin typeface="Times" charset="0"/>
                <a:ea typeface="ＭＳ Ｐゴシック" charset="0"/>
                <a:cs typeface="ＭＳ Ｐゴシック" charset="0"/>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net present value calculation using the cost of capital of 8.62%, the theme park cost of capital adjusted for emerging market risk in Brazil.</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net present value calculation suggests that this project is a good one. </a:t>
            </a:r>
          </a:p>
          <a:p>
            <a:r>
              <a:rPr lang="en-US">
                <a:latin typeface="Times" charset="0"/>
                <a:ea typeface="ＭＳ Ｐゴシック" charset="0"/>
                <a:cs typeface="ＭＳ Ｐゴシック" charset="0"/>
              </a:rPr>
              <a:t>The increase in firm value will not necessarily translate into an increase in market value, since market values reflect expectations. If expectations were such that the market expected Disney to take large positive NPV projects, the $ 2,877 million will have to be measured against these expectations.</a:t>
            </a:r>
          </a:p>
          <a:p>
            <a:r>
              <a:rPr lang="en-US">
                <a:latin typeface="Times" charset="0"/>
                <a:ea typeface="ＭＳ Ｐゴシック" charset="0"/>
                <a:cs typeface="ＭＳ Ｐゴシック" charset="0"/>
              </a:rPr>
              <a:t>The additive nature of NPV is useful in a variety of contexts:</a:t>
            </a:r>
          </a:p>
          <a:p>
            <a:pPr>
              <a:buFontTx/>
              <a:buAutoNum type="alphaLcPeriod"/>
            </a:pPr>
            <a:r>
              <a:rPr lang="en-US">
                <a:latin typeface="Times" charset="0"/>
                <a:ea typeface="ＭＳ Ｐゴシック" charset="0"/>
                <a:cs typeface="ＭＳ Ｐゴシック" charset="0"/>
              </a:rPr>
              <a:t>The value of a business that is composed of many projects can be written as the sum of the NPVs of the projects.</a:t>
            </a:r>
          </a:p>
          <a:p>
            <a:pPr>
              <a:buFontTx/>
              <a:buAutoNum type="alphaLcPeriod"/>
            </a:pPr>
            <a:r>
              <a:rPr lang="en-US">
                <a:latin typeface="Times" charset="0"/>
                <a:ea typeface="ＭＳ Ｐゴシック" charset="0"/>
                <a:cs typeface="ＭＳ Ｐゴシック" charset="0"/>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net present value profile, where NPV is plotted against discount rates. The IRR is that discount rate at which NPV is zero. </a:t>
            </a:r>
          </a:p>
          <a:p>
            <a:r>
              <a:rPr lang="en-US">
                <a:latin typeface="Times" charset="0"/>
                <a:ea typeface="ＭＳ Ｐゴシック" charset="0"/>
                <a:cs typeface="ＭＳ Ｐゴシック" charset="0"/>
              </a:rPr>
              <a:t>The steepness of the slope tells us something about how sensitive this investment is to changes in the discount rate. (It is the equivalent of the duration of a bond, which tells you how sensitive bond prices are to changes in interest rates).</a:t>
            </a:r>
          </a:p>
          <a:p>
            <a:r>
              <a:rPr lang="en-US">
                <a:latin typeface="Times" charset="0"/>
                <a:ea typeface="ＭＳ Ｐゴシック" charset="0"/>
                <a:cs typeface="ＭＳ Ｐゴシック" charset="0"/>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information needed to use IRR in investment analysis is the same as the information need to use NPV.</a:t>
            </a:r>
          </a:p>
          <a:p>
            <a:r>
              <a:rPr lang="en-US">
                <a:latin typeface="Times" charset="0"/>
                <a:ea typeface="ＭＳ Ｐゴシック" charset="0"/>
                <a:cs typeface="ＭＳ Ｐゴシック" charset="0"/>
              </a:rPr>
              <a:t>If the hurdle rate is changing over time, IRR becomes more complicated to use. It has to be compared to the geometric average of the hurdle rates over time.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is identical because what we lose by using a higher discount rate is exactly offset by what we gain in growth in the cash flows.</a:t>
            </a:r>
          </a:p>
          <a:p>
            <a:r>
              <a:rPr lang="en-US">
                <a:latin typeface="Times" charset="0"/>
                <a:ea typeface="ＭＳ Ｐゴシック" charset="0"/>
                <a:cs typeface="ＭＳ Ｐゴシック" charset="0"/>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Rot="1" noChangeAspect="1" noChangeArrowheads="1"/>
          </p:cNvSpPr>
          <p:nvPr>
            <p:ph type="sldImg"/>
          </p:nvPr>
        </p:nvSpPr>
        <p:spPr>
          <a:xfrm>
            <a:off x="1150938" y="692150"/>
            <a:ext cx="4556125" cy="3416300"/>
          </a:xfrm>
          <a:solidFill>
            <a:srgbClr val="FFFFFF"/>
          </a:solidFill>
          <a:ln/>
        </p:spPr>
      </p:sp>
      <p:sp>
        <p:nvSpPr>
          <p:cNvPr id="2959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costs and benefits should be incorporated, but that is easier said than done.</a:t>
            </a:r>
          </a:p>
          <a:p>
            <a:r>
              <a:rPr lang="en-US">
                <a:latin typeface="Times" charset="0"/>
                <a:ea typeface="ＭＳ Ｐゴシック" charset="0"/>
                <a:cs typeface="ＭＳ Ｐゴシック" charset="0"/>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Rot="1" noChangeAspect="1" noChangeArrowheads="1"/>
          </p:cNvSpPr>
          <p:nvPr>
            <p:ph type="sldImg"/>
          </p:nvPr>
        </p:nvSpPr>
        <p:spPr>
          <a:xfrm>
            <a:off x="1150938" y="692150"/>
            <a:ext cx="4556125" cy="3416300"/>
          </a:xfrm>
          <a:solidFill>
            <a:srgbClr val="FFFFFF"/>
          </a:solidFill>
          <a:ln/>
        </p:spPr>
      </p:sp>
      <p:sp>
        <p:nvSpPr>
          <p:cNvPr id="297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Reviewing the big picture…</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Rot="1" noChangeAspect="1" noChangeArrowheads="1"/>
          </p:cNvSpPr>
          <p:nvPr>
            <p:ph type="sldImg"/>
          </p:nvPr>
        </p:nvSpPr>
        <p:spPr>
          <a:xfrm>
            <a:off x="1150938" y="692150"/>
            <a:ext cx="4556125" cy="3416300"/>
          </a:xfrm>
          <a:solidFill>
            <a:srgbClr val="FFFFFF"/>
          </a:solidFill>
          <a:ln/>
        </p:spPr>
      </p:sp>
      <p:sp>
        <p:nvSpPr>
          <p:cNvPr id="300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shift from the investment principle to the financing principle.</a:t>
            </a:r>
          </a:p>
        </p:txBody>
      </p:sp>
      <p:sp>
        <p:nvSpPr>
          <p:cNvPr id="302082"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forms that debt and equity take will change as a firm moves through its lifecycle. Early in the process, equity will take the form of owner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wealth or savings and debt will be bank debt. As the firm evolves, the equity choices will expand first to include venture capital and private equity. When the firm goes public, its choices expand further.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xfrm>
            <a:off x="1150938" y="692150"/>
            <a:ext cx="4556125" cy="3416300"/>
          </a:xfrm>
          <a:ln/>
        </p:spPr>
      </p:sp>
      <p:sp>
        <p:nvSpPr>
          <p:cNvPr id="310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Brings together the costs and the benefits of debt, with the implications.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With the assumptions on the previous page:</a:t>
            </a:r>
          </a:p>
          <a:p>
            <a:pPr lvl="1"/>
            <a:r>
              <a:rPr lang="en-US">
                <a:latin typeface="Times" charset="0"/>
                <a:ea typeface="ＭＳ Ｐゴシック" charset="0"/>
              </a:rPr>
              <a:t>The cost of capital will remain unchanged as the debt ratio changes</a:t>
            </a:r>
          </a:p>
          <a:p>
            <a:pPr lvl="1"/>
            <a:r>
              <a:rPr lang="en-US">
                <a:latin typeface="Times" charset="0"/>
                <a:ea typeface="ＭＳ Ｐゴシック" charset="0"/>
              </a:rPr>
              <a:t>The value of the firm will not be a function of leverage</a:t>
            </a:r>
          </a:p>
          <a:p>
            <a:pPr lvl="1"/>
            <a:r>
              <a:rPr lang="en-US">
                <a:latin typeface="Times" charset="0"/>
                <a:ea typeface="ＭＳ Ｐゴシック" charset="0"/>
              </a:rPr>
              <a:t>Investment decisions can be made independently of financing decisions</a:t>
            </a:r>
          </a:p>
          <a:p>
            <a:r>
              <a:rPr lang="en-US">
                <a:latin typeface="Times" charset="0"/>
                <a:ea typeface="ＭＳ Ｐゴシック" charset="0"/>
                <a:cs typeface="ＭＳ Ｐゴシック" charset="0"/>
              </a:rPr>
              <a:t>Note that if we allow for tax benefits, and keep the other assumptions, the optimal debt ratio will go to 100%.</a:t>
            </a:r>
          </a:p>
          <a:p>
            <a:endParaRPr lang="en-US">
              <a:latin typeface="Times" charset="0"/>
              <a:ea typeface="ＭＳ Ｐゴシック" charset="0"/>
              <a:cs typeface="ＭＳ Ｐゴシック"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noTextEdit="1"/>
          </p:cNvSpPr>
          <p:nvPr>
            <p:ph type="sldImg"/>
          </p:nvPr>
        </p:nvSpPr>
        <p:spPr>
          <a:xfrm>
            <a:off x="1150938" y="692150"/>
            <a:ext cx="4556125" cy="3416300"/>
          </a:xfrm>
          <a:ln/>
        </p:spPr>
      </p:sp>
      <p:sp>
        <p:nvSpPr>
          <p:cNvPr id="318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will look at all the approaches, other than APV, though they may yield different results. </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conventional valuation model for a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the cash flows are the same, and the discount rate is lowered, the present value has to go up. (The key is that cash flows have to remain the same. If this is not true, then minimizing cost of capital may not maximize firm value)</a:t>
            </a:r>
          </a:p>
          <a:p>
            <a:endParaRPr lang="en-US">
              <a:latin typeface="Times" charset="0"/>
              <a:ea typeface="ＭＳ Ｐゴシック" charset="0"/>
              <a:cs typeface="ＭＳ Ｐゴシック"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atin typeface="Times" charset="0"/>
                <a:ea typeface="ＭＳ Ｐゴシック" charset="0"/>
                <a:cs typeface="ＭＳ Ｐゴシック" charset="0"/>
              </a:rPr>
              <a:t>At 40%, the cost of capital is minimized. It is the optimal debt ratio.</a:t>
            </a:r>
          </a:p>
          <a:p>
            <a:r>
              <a:rPr lang="en-US">
                <a:latin typeface="Times" charset="0"/>
                <a:ea typeface="ＭＳ Ｐゴシック" charset="0"/>
                <a:cs typeface="ＭＳ Ｐゴシック" charset="0"/>
              </a:rPr>
              <a:t>To get firm value, we used the same cash flow ($200 million) and same growth rate and changed the cost of capital.</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Really adds nothing to the previous page.. But it is in every text book… the famous U-shaped cost of capital graph..</a:t>
            </a:r>
          </a:p>
          <a:p>
            <a:r>
              <a:rPr lang="en-US">
                <a:latin typeface="Times" charset="0"/>
                <a:ea typeface="ＭＳ Ｐゴシック" charset="0"/>
                <a:cs typeface="ＭＳ Ｐゴシック" charset="0"/>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8.59%?</a:t>
            </a:r>
            <a:endParaRPr lang="en-US">
              <a:latin typeface="Times" charset="0"/>
              <a:ea typeface="ＭＳ Ｐゴシック" charset="0"/>
              <a:cs typeface="ＭＳ Ｐゴシック"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basic inputs for computing cost of capital are cost of equity and cost of debt. This summarizes the basic approach we will use to estimate each.</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Slide Image Placeholder 1"/>
          <p:cNvSpPr>
            <a:spLocks noGrp="1" noRot="1" noChangeAspect="1"/>
          </p:cNvSpPr>
          <p:nvPr>
            <p:ph type="sldImg"/>
          </p:nvPr>
        </p:nvSpPr>
        <p:spPr>
          <a:xfrm>
            <a:off x="1150938" y="692150"/>
            <a:ext cx="4556125" cy="3416300"/>
          </a:xfrm>
          <a:ln/>
        </p:spPr>
      </p:sp>
      <p:sp>
        <p:nvSpPr>
          <p:cNvPr id="330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will be changing the debt ratio, we need to estimate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businesses… We can then use this unlevered beta to get to the beta at every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key step, Since you are determining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borrow long term, this is the stage at which you can modify these numbers to reflect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long term earning capacity rather than the vagaries of a single year of operations. With commodity companies, you may choose to use an average income across a commodity price cycle.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numbers also reflect our efforts to bring leases into the financial expense column and to treat lease commitments as debt.</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reproduces the levered beta, using the formula developed during the risk and return section. The unlevered beta of 1.0674 is the bottom-up unlevered beta.</a:t>
            </a:r>
          </a:p>
          <a:p>
            <a:r>
              <a:rPr lang="en-US">
                <a:latin typeface="Times" charset="0"/>
                <a:ea typeface="ＭＳ Ｐゴシック" charset="0"/>
                <a:cs typeface="ＭＳ Ｐゴシック" charset="0"/>
              </a:rPr>
              <a:t>Beta</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[1+(1-t)D/E] -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debt</a:t>
            </a:r>
            <a:r>
              <a:rPr lang="en-US">
                <a:latin typeface="Times" charset="0"/>
                <a:ea typeface="ＭＳ Ｐゴシック" charset="0"/>
                <a:cs typeface="ＭＳ Ｐゴシック" charset="0"/>
              </a:rPr>
              <a:t>  (1-t) D/E</a:t>
            </a:r>
          </a:p>
          <a:p>
            <a:pPr algn="just"/>
            <a:r>
              <a:rPr lang="en-US">
                <a:latin typeface="Times" charset="0"/>
                <a:ea typeface="ＭＳ Ｐゴシック" charset="0"/>
                <a:cs typeface="ＭＳ Ｐゴシック" charset="0"/>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atin typeface="Times" charset="0"/>
              <a:ea typeface="ＭＳ Ｐゴシック" charset="0"/>
              <a:cs typeface="ＭＳ Ｐゴシック"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p:cNvSpPr>
          <p:nvPr>
            <p:ph type="sldImg"/>
          </p:nvPr>
        </p:nvSpPr>
        <p:spPr>
          <a:xfrm>
            <a:off x="1150938" y="692150"/>
            <a:ext cx="4556125" cy="3416300"/>
          </a:xfrm>
          <a:solidFill>
            <a:srgbClr val="FFFFFF"/>
          </a:solidFill>
          <a:ln/>
        </p:spPr>
      </p:sp>
      <p:sp>
        <p:nvSpPr>
          <p:cNvPr id="3368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manual computation of the cost of debt. Note the circularity in the argument, since the interest expense is needed to compute the rating, and the rating is needed to compute the cost of debt.</a:t>
            </a:r>
          </a:p>
          <a:p>
            <a:r>
              <a:rPr lang="en-US">
                <a:latin typeface="Times" charset="0"/>
                <a:ea typeface="ＭＳ Ｐゴシック" charset="0"/>
                <a:cs typeface="ＭＳ Ｐゴシック" charset="0"/>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atin typeface="Times" charset="0"/>
                <a:ea typeface="ＭＳ Ｐゴシック" charset="0"/>
                <a:cs typeface="ＭＳ Ｐゴシック" charset="0"/>
              </a:rPr>
              <a:t>We assume that whatever is borrowed is used to buy back equity, and that the operating assets of the firm remain unchanged (EBITDA and EBIT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change…). This allows us to isolate the effect of the recapitalization.</a:t>
            </a:r>
            <a:endParaRPr lang="en-US">
              <a:latin typeface="Times" charset="0"/>
              <a:ea typeface="ＭＳ Ｐゴシック" charset="0"/>
              <a:cs typeface="ＭＳ Ｐゴシック"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atin typeface="Times" charset="0"/>
                <a:ea typeface="ＭＳ Ｐゴシック" charset="0"/>
                <a:cs typeface="ＭＳ Ｐゴシック" charset="0"/>
              </a:rPr>
              <a:t>These default spreads can be obtained in one of two ways:</a:t>
            </a:r>
          </a:p>
          <a:p>
            <a:pPr marL="228600" indent="-228600">
              <a:buFontTx/>
              <a:buAutoNum type="alphaLcPeriod"/>
            </a:pPr>
            <a:r>
              <a:rPr lang="en-US">
                <a:latin typeface="Times" charset="0"/>
                <a:ea typeface="ＭＳ Ｐゴシック" charset="0"/>
                <a:cs typeface="ＭＳ Ｐゴシック" charset="0"/>
              </a:rPr>
              <a:t>Getting a sampling of liquid bonds within each ratings class and averaging out their yields to maturity.</a:t>
            </a:r>
          </a:p>
          <a:p>
            <a:pPr marL="228600" indent="-228600">
              <a:buFontTx/>
              <a:buAutoNum type="alphaLcPeriod"/>
            </a:pPr>
            <a:r>
              <a:rPr lang="en-US">
                <a:latin typeface="Times" charset="0"/>
                <a:ea typeface="ＭＳ Ｐゴシック" charset="0"/>
                <a:cs typeface="ＭＳ Ｐゴシック" charset="0"/>
              </a:rPr>
              <a:t>Finding a source that provides default spreads by ratings class (bondsonline.com used to provide these for free but now requires a fee)</a:t>
            </a:r>
          </a:p>
          <a:p>
            <a:pPr marL="228600" indent="-228600"/>
            <a:r>
              <a:rPr lang="en-US">
                <a:latin typeface="Times" charset="0"/>
                <a:ea typeface="ＭＳ Ｐゴシック" charset="0"/>
                <a:cs typeface="ＭＳ Ｐゴシック" charset="0"/>
              </a:rPr>
              <a:t>The interest coverage ratio needs to be much higher for smaller firms to get similar ratings. (See ratings.xls spreadsheet)</a:t>
            </a:r>
          </a:p>
          <a:p>
            <a:pPr marL="228600" indent="-228600"/>
            <a:r>
              <a:rPr lang="en-US">
                <a:latin typeface="Times" charset="0"/>
                <a:ea typeface="ＭＳ Ｐゴシック" charset="0"/>
                <a:cs typeface="ＭＳ Ｐゴシック" charset="0"/>
              </a:rPr>
              <a:t>Special cases:</a:t>
            </a:r>
          </a:p>
          <a:p>
            <a:pPr marL="228600" indent="-228600">
              <a:buFontTx/>
              <a:buAutoNum type="arabicPeriod"/>
            </a:pPr>
            <a:r>
              <a:rPr lang="en-US">
                <a:latin typeface="Times" charset="0"/>
                <a:ea typeface="ＭＳ Ｐゴシック" charset="0"/>
                <a:cs typeface="ＭＳ Ｐゴシック" charset="0"/>
              </a:rPr>
              <a:t>If you have no interest expenses, your interest coverage ratio will be infinite: AAA rating (does not matter anyway, since you probably have no debt)</a:t>
            </a:r>
          </a:p>
          <a:p>
            <a:pPr marL="228600" indent="-228600">
              <a:buFontTx/>
              <a:buAutoNum type="arabicPeriod"/>
            </a:pPr>
            <a:r>
              <a:rPr lang="en-US">
                <a:latin typeface="Times" charset="0"/>
                <a:ea typeface="ＭＳ Ｐゴシック" charset="0"/>
                <a:cs typeface="ＭＳ Ｐゴシック" charset="0"/>
              </a:rPr>
              <a:t>2. If you have negative operating income, interest coverage ratio is negative: D rating. You may want to modify by using average operating income over last few years.</a:t>
            </a:r>
          </a:p>
          <a:p>
            <a:pPr marL="228600" indent="-228600"/>
            <a:endParaRPr lang="en-US">
              <a:latin typeface="Times" charset="0"/>
              <a:ea typeface="ＭＳ Ｐゴシック" charset="0"/>
              <a:cs typeface="ＭＳ Ｐゴシック"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 have to start by assuming the AAA rate but you will end up with a rating that is different (AA)</a:t>
            </a:r>
          </a:p>
          <a:p>
            <a:r>
              <a:rPr lang="en-US">
                <a:latin typeface="Times" charset="0"/>
                <a:ea typeface="ＭＳ Ｐゴシック" charset="0"/>
                <a:cs typeface="ＭＳ Ｐゴシック" charset="0"/>
              </a:rPr>
              <a:t>You can redo the analysis using the AA rate and you can stop because you end up with the same rating at the end. (Sometimes you will need a third iteration&gt;</a:t>
            </a:r>
          </a:p>
        </p:txBody>
      </p:sp>
      <p:pic>
        <p:nvPicPr>
          <p:cNvPr id="34099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completed schedule of interest coverage ratios, ratings and costs of debt at different debt ratios ranging up to 90%.</a:t>
            </a:r>
          </a:p>
          <a:p>
            <a:r>
              <a:rPr lang="en-US">
                <a:latin typeface="Times" charset="0"/>
                <a:ea typeface="ＭＳ Ｐゴシック" charset="0"/>
                <a:cs typeface="ＭＳ Ｐゴシック" charset="0"/>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atin typeface="Times" charset="0"/>
                <a:ea typeface="ＭＳ Ｐゴシック" charset="0"/>
                <a:cs typeface="ＭＳ Ｐゴシック" charset="0"/>
              </a:rPr>
              <a:t>We are being simplistic in assuming that the interest coverage ratio solely determines the ratings. We could use more than one ratio, create a consolidated score (like the Altman Z score) and make the rating a function of this score.</a:t>
            </a:r>
          </a:p>
          <a:p>
            <a:r>
              <a:rPr lang="en-US">
                <a:latin typeface="Times" charset="0"/>
                <a:ea typeface="ＭＳ Ｐゴシック" charset="0"/>
                <a:cs typeface="ＭＳ Ｐゴシック" charset="0"/>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being conservative. The interest that is not tax deductible can be carried forward and will probably earn some tax benefit in future periods. </a:t>
            </a:r>
          </a:p>
          <a:p>
            <a:r>
              <a:rPr lang="en-US">
                <a:latin typeface="Times" charset="0"/>
                <a:ea typeface="ＭＳ Ｐゴシック" charset="0"/>
                <a:cs typeface="ＭＳ Ｐゴシック" charset="0"/>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Summarizes the cost of equity and debt from prior pages, as well as the cost of capital at different debt ratios.</a:t>
            </a:r>
          </a:p>
          <a:p>
            <a:r>
              <a:rPr lang="en-US">
                <a:latin typeface="Times" charset="0"/>
                <a:ea typeface="ＭＳ Ｐゴシック" charset="0"/>
                <a:cs typeface="ＭＳ Ｐゴシック" charset="0"/>
              </a:rPr>
              <a:t>If the objective is to minimize cost of capital, it occurs at 30 and 40%... We did try for a more precise answer by working in 1% increments and arrived at an optimal of 43% with a cost of capital of 7.28%. (We moved in 1% increments from 30% top 50%)</a:t>
            </a:r>
          </a:p>
          <a:p>
            <a:r>
              <a:rPr lang="en-US">
                <a:latin typeface="Times" charset="0"/>
                <a:ea typeface="ＭＳ Ｐゴシック" charset="0"/>
                <a:cs typeface="ＭＳ Ｐゴシック" charset="0"/>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atin typeface="Times" charset="0"/>
              <a:ea typeface="ＭＳ Ｐゴシック" charset="0"/>
              <a:cs typeface="ＭＳ Ｐゴシック"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expectations are now (realistic or unrealistic), those expectations stay unchanged as we move from the old to the new capital structure.</a:t>
            </a:r>
          </a:p>
          <a:p>
            <a:r>
              <a:rPr lang="en-US">
                <a:latin typeface="Times" charset="0"/>
                <a:ea typeface="ＭＳ Ｐゴシック" charset="0"/>
                <a:cs typeface="ＭＳ Ｐゴシック" charset="0"/>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a:xfrm>
            <a:off x="1150938" y="692150"/>
            <a:ext cx="4556125" cy="3416300"/>
          </a:xfrm>
          <a:ln/>
        </p:spPr>
      </p:sp>
      <p:sp>
        <p:nvSpPr>
          <p:cNvPr id="357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reduction in the cost of capital translates into annual savings. Most of these savings are implicit, being savings in the cost of equity. Thus,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accounting earnings will not reflect these savings directly.</a:t>
            </a:r>
          </a:p>
          <a:p>
            <a:r>
              <a:rPr lang="en-US">
                <a:latin typeface="Times" charset="0"/>
                <a:ea typeface="ＭＳ Ｐゴシック" charset="0"/>
                <a:cs typeface="ＭＳ Ｐゴシック" charset="0"/>
              </a:rPr>
              <a:t>These savings can be converted into a present value by discounting back at the new cost of capital. </a:t>
            </a:r>
          </a:p>
          <a:p>
            <a:r>
              <a:rPr lang="en-US">
                <a:latin typeface="Times" charset="0"/>
                <a:ea typeface="ＭＳ Ｐゴシック" charset="0"/>
                <a:cs typeface="ＭＳ Ｐゴシック" charset="0"/>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atin typeface="Times" charset="0"/>
                <a:ea typeface="ＭＳ Ｐゴシック" charset="0"/>
                <a:cs typeface="ＭＳ Ｐゴシック" charset="0"/>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4% (the nominal growth rate of the US economy).</a:t>
            </a:r>
          </a:p>
          <a:p>
            <a:r>
              <a:rPr lang="en-US">
                <a:latin typeface="Times" charset="0"/>
                <a:ea typeface="ＭＳ Ｐゴシック" charset="0"/>
                <a:cs typeface="ＭＳ Ｐゴシック" charset="0"/>
              </a:rPr>
              <a:t>In this case, maximizing firm value also maximizes stock price, because we assume that </a:t>
            </a:r>
          </a:p>
          <a:p>
            <a:pPr lvl="1"/>
            <a:r>
              <a:rPr lang="en-US">
                <a:latin typeface="Times" charset="0"/>
                <a:ea typeface="ＭＳ Ｐゴシック" charset="0"/>
              </a:rPr>
              <a:t>Debt is refinanced at current market rates, thus protecting bondholders</a:t>
            </a:r>
          </a:p>
          <a:p>
            <a:pPr lvl="1"/>
            <a:r>
              <a:rPr lang="en-US">
                <a:latin typeface="Times" charset="0"/>
                <a:ea typeface="ＭＳ Ｐゴシック" charset="0"/>
              </a:rPr>
              <a:t>Markets are rational and efficient.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we divide the increase in firm value by the total number of shares, we are implicitly assuming that all stockholders (including those who sell back their shares) will get an equal share of the firm value increase(since the announcement is public). Thus, we are assuming that the stock will be bought back at 25.29</a:t>
            </a:r>
          </a:p>
          <a:p>
            <a:r>
              <a:rPr lang="en-US">
                <a:latin typeface="Times" charset="0"/>
                <a:ea typeface="ＭＳ Ｐゴシック" charset="0"/>
                <a:cs typeface="ＭＳ Ｐゴシック" charset="0"/>
              </a:rPr>
              <a:t>If the firm can buy the stock back at the current price of $ 24.34, the remaining stockholders will get a much greater increase in the stock price. To compute this change in value per share, we first compute how many shares we would buy back with the additional debt taken on of $ 8,068 billion (Debt at 40% optimal – Current Debt) and the stock price of $ 24.34. We then divide the increase in firm value of $ 1,763  million by the remaining shares outstanding:</a:t>
            </a:r>
          </a:p>
          <a:p>
            <a:r>
              <a:rPr lang="en-US">
                <a:latin typeface="Times" charset="0"/>
                <a:ea typeface="ＭＳ Ｐゴシック" charset="0"/>
                <a:cs typeface="ＭＳ Ｐゴシック" charset="0"/>
              </a:rPr>
              <a:t>Change in Stock Price = $1,763 million/(– [8068/24.34]) = $1.16 per share </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analysis is based upon the firm continuing as a going concern. To the extent that more debt can put this survival at risk, it is important to do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what-if</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analyses or build in survival constraints into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percentage changes in operating income at Disney.</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are designed to measure how much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will drop in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downside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scenario. The first approach gives a more intuitive estimate than the latter.</a:t>
            </a:r>
          </a:p>
          <a:p>
            <a:r>
              <a:rPr lang="en-US">
                <a:latin typeface="Times" charset="0"/>
                <a:ea typeface="ＭＳ Ｐゴシック" charset="0"/>
                <a:cs typeface="ＭＳ Ｐゴシック" charset="0"/>
              </a:rPr>
              <a:t>Note that the downside does not have to be framed in terms of a recession. It could be in terms of something that the firm fears (the loss of a large contract, for instance)</a:t>
            </a:r>
          </a:p>
          <a:p>
            <a:r>
              <a:rPr lang="en-US">
                <a:latin typeface="Times" charset="0"/>
                <a:ea typeface="ＭＳ Ｐゴシック" charset="0"/>
                <a:cs typeface="ＭＳ Ｐゴシック" charset="0"/>
              </a:rPr>
              <a:t>Alternatively, this entire analysis could have been based upon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normalized operating 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which would be the operating income that the firm will earn in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normal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rather than on current operating income. </a:t>
            </a:r>
            <a:endParaRPr lang="en-US">
              <a:latin typeface="Times" charset="0"/>
              <a:ea typeface="ＭＳ Ｐゴシック" charset="0"/>
              <a:cs typeface="ＭＳ Ｐゴシック"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atin typeface="Times" charset="0"/>
                <a:ea typeface="ＭＳ Ｐゴシック" charset="0"/>
                <a:cs typeface="ＭＳ Ｐゴシック" charset="0"/>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bragging rights.</a:t>
            </a:r>
            <a:endParaRPr lang="en-US">
              <a:latin typeface="Times" charset="0"/>
              <a:ea typeface="ＭＳ Ｐゴシック" charset="0"/>
              <a:cs typeface="ＭＳ Ｐゴシック"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little unfair, since it is based upon the assumption that operating income is unaffected by the change in ratings. To the degree that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will drop if its rating drops below BBB, this will overstate the cost of the constraint.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atin typeface="Times" charset="0"/>
              <a:ea typeface="ＭＳ Ｐゴシック" charset="0"/>
              <a:cs typeface="ＭＳ Ｐゴシック"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analysis is built on the assumption that debt is used to buy back stock. Many firms would rather use the debt to take projects, or might be barred from buying back stock (as is the case in markets like Germany)</a:t>
            </a:r>
          </a:p>
          <a:p>
            <a:r>
              <a:rPr lang="en-US">
                <a:latin typeface="Times" charset="0"/>
                <a:ea typeface="ＭＳ Ｐゴシック" charset="0"/>
                <a:cs typeface="ＭＳ Ｐゴシック" charset="0"/>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atin typeface="Times" charset="0"/>
                <a:ea typeface="ＭＳ Ｐゴシック" charset="0"/>
                <a:cs typeface="ＭＳ Ｐゴシック" charset="0"/>
              </a:rPr>
              <a:t>If the business you are expanding into has more risk and more negative cashflows, your optimal will decrease.</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zero taxes, the optimal debt ratio goes to zero. Intuitively, if the costs of borrowing (higher bankruptcy cost, agency costs) and the primary benefit disappears, there will always by a net cost to borrowing.</a:t>
            </a: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If debt is cheaper than equity on a pre-tax basis (and it generally is), why do we not gain by borrowing?</a:t>
            </a:r>
          </a:p>
          <a:p>
            <a:r>
              <a:rPr lang="en-US">
                <a:latin typeface="Times" charset="0"/>
                <a:ea typeface="ＭＳ Ｐゴシック" charset="0"/>
                <a:cs typeface="ＭＳ Ｐゴシック" charset="0"/>
              </a:rPr>
              <a:t>Because the additional debt makes both debt and equity more expensive. (Ratings drop and betas increase…)</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p:cNvSpPr>
            <a:spLocks noGrp="1" noRot="1" noChangeAspect="1"/>
          </p:cNvSpPr>
          <p:nvPr>
            <p:ph type="sldImg"/>
          </p:nvPr>
        </p:nvSpPr>
        <p:spPr>
          <a:xfrm>
            <a:off x="1150938" y="692150"/>
            <a:ext cx="4556125" cy="3416300"/>
          </a:xfrm>
          <a:ln/>
        </p:spPr>
      </p:sp>
      <p:sp>
        <p:nvSpPr>
          <p:cNvPr id="388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equity is determined by the equity risk premium and the cost of debt by the default spread. When ERP rise (fall) relative to default spreads, firms will borrow more (less). </a:t>
            </a:r>
          </a:p>
          <a:p>
            <a:r>
              <a:rPr lang="en-US">
                <a:latin typeface="Times" charset="0"/>
                <a:ea typeface="ＭＳ Ｐゴシック" charset="0"/>
                <a:cs typeface="ＭＳ Ｐゴシック" charset="0"/>
              </a:rPr>
              <a:t>This graph has the implied equity risk premium and the default spread on a Baa rated bond going back to 1960. While they generally move together, there have been periods of disconnect between the two.</a:t>
            </a:r>
          </a:p>
          <a:p>
            <a:r>
              <a:rPr lang="en-US">
                <a:latin typeface="Times" charset="0"/>
                <a:ea typeface="ＭＳ Ｐゴシック" charset="0"/>
                <a:cs typeface="ＭＳ Ｐゴシック" charset="0"/>
              </a:rPr>
              <a:t>In the late 1990s, equity risk premiums dropped relative to default spreads: Firms should have shifted to equity from debt and optimal debt ratios should have decreased.</a:t>
            </a:r>
          </a:p>
          <a:p>
            <a:r>
              <a:rPr lang="en-US">
                <a:latin typeface="Times" charset="0"/>
                <a:ea typeface="ＭＳ Ｐゴシック" charset="0"/>
                <a:cs typeface="ＭＳ Ｐゴシック" charset="0"/>
              </a:rPr>
              <a:t>Between 2004 and 2007, default spreads dropped while equity risk premiums remained unchanged. It was a golden age for leveraged transactions.</a:t>
            </a:r>
          </a:p>
          <a:p>
            <a:r>
              <a:rPr lang="en-US">
                <a:latin typeface="Times" charset="0"/>
                <a:ea typeface="ＭＳ Ｐゴシック" charset="0"/>
                <a:cs typeface="ＭＳ Ｐゴシック" charset="0"/>
              </a:rPr>
              <a:t>In 2008, risk premia climbed across the board but default spreads increased at a far faster pace than equity risk premium. On a relative basis, debt became more expensive relative to equity.</a:t>
            </a:r>
          </a:p>
          <a:p>
            <a:r>
              <a:rPr lang="en-US">
                <a:latin typeface="Times" charset="0"/>
                <a:ea typeface="ＭＳ Ｐゴシック" charset="0"/>
                <a:cs typeface="ＭＳ Ｐゴシック" charset="0"/>
              </a:rPr>
              <a:t>We would expect optimal debt ratios to decrease across the board as a consequence. . (Between 2004 and 2007, default spreads fell while equity risk premiums stagnated… ushering in the age of leveraged recaps and buyouts)</a:t>
            </a:r>
          </a:p>
          <a:p>
            <a:endParaRPr lang="en-US">
              <a:latin typeface="Times" charset="0"/>
              <a:ea typeface="ＭＳ Ｐゴシック" charset="0"/>
              <a:cs typeface="ＭＳ Ｐゴシック"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pick their debt ratios by looking at industry averages. By staying close to the average, managers get cover in case they make mistakes - everyone else has made the same mistake. </a:t>
            </a:r>
          </a:p>
          <a:p>
            <a:r>
              <a:rPr lang="en-US">
                <a:latin typeface="Times" charset="0"/>
                <a:ea typeface="ＭＳ Ｐゴシック" charset="0"/>
                <a:cs typeface="ＭＳ Ｐゴシック" charset="0"/>
              </a:rPr>
              <a:t>Managers also try to stay close to the industry average, because ratings agencies and equity research analysts look at these averages.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atin typeface="Times" charset="0"/>
                <a:ea typeface="ＭＳ Ｐゴシック" charset="0"/>
                <a:cs typeface="ＭＳ Ｐゴシック" charset="0"/>
              </a:rPr>
              <a:t>The underlying assumptions in this comparison are that firms within the same industry are </a:t>
            </a:r>
            <a:r>
              <a:rPr lang="en-US" b="1">
                <a:latin typeface="Times" charset="0"/>
                <a:ea typeface="ＭＳ Ｐゴシック" charset="0"/>
                <a:cs typeface="ＭＳ Ｐゴシック" charset="0"/>
              </a:rPr>
              <a:t>comparable</a:t>
            </a:r>
            <a:r>
              <a:rPr lang="en-US">
                <a:latin typeface="Times" charset="0"/>
                <a:ea typeface="ＭＳ Ｐゴシック" charset="0"/>
                <a:cs typeface="ＭＳ Ｐゴシック" charset="0"/>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Gate, which is primarily a movie company, or Liberty Media, which is primarily a cable broadcasting company. Furthermore,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size and risk characteristics are very different from that of Westwood One, which is also considered part of the same industry group. The other problem is that, as we noted in Chapter 4, both Disney and Tata Chemicals are multi-business companies and picking a sector to compare these firms is difficult to do. </a:t>
            </a:r>
            <a:endParaRPr lang="en-US">
              <a:latin typeface="Times" charset="0"/>
              <a:ea typeface="ＭＳ Ｐゴシック" charset="0"/>
              <a:cs typeface="ＭＳ Ｐゴシック" charset="0"/>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atin typeface="Times" charset="0"/>
                <a:ea typeface="ＭＳ Ｐゴシック" charset="0"/>
                <a:cs typeface="ＭＳ Ｐゴシック" charset="0"/>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atin typeface="Times" charset="0"/>
                <a:ea typeface="ＭＳ Ｐゴシック" charset="0"/>
                <a:cs typeface="ＭＳ Ｐゴシック" charset="0"/>
              </a:rPr>
              <a:t>Macro variables may shift: If there is a shift in the macro environment (interest rates and risk premiums could change), your recommendations can be wrong in hindisight</a:t>
            </a:r>
          </a:p>
          <a:p>
            <a:pPr>
              <a:buFontTx/>
              <a:buAutoNum type="alphaLcPeriod"/>
            </a:pPr>
            <a:r>
              <a:rPr lang="en-US">
                <a:latin typeface="Times" charset="0"/>
                <a:ea typeface="ＭＳ Ｐゴシック" charset="0"/>
                <a:cs typeface="ＭＳ Ｐゴシック" charset="0"/>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that have looked at the likelihood of a firm being taken over (in a hostile takeover) have concluded that</a:t>
            </a:r>
          </a:p>
          <a:p>
            <a:pPr lvl="1"/>
            <a:r>
              <a:rPr lang="en-US" u="sng">
                <a:latin typeface="Times" charset="0"/>
                <a:ea typeface="ＭＳ Ｐゴシック" charset="0"/>
              </a:rPr>
              <a:t>Small firms</a:t>
            </a:r>
            <a:r>
              <a:rPr lang="en-US">
                <a:latin typeface="Times" charset="0"/>
                <a:ea typeface="ＭＳ Ｐゴシック" charset="0"/>
              </a:rPr>
              <a:t> are more likely to be taken over than larger firms</a:t>
            </a:r>
          </a:p>
          <a:p>
            <a:pPr lvl="1"/>
            <a:r>
              <a:rPr lang="en-US" u="sng">
                <a:latin typeface="Times" charset="0"/>
                <a:ea typeface="ＭＳ Ｐゴシック" charset="0"/>
              </a:rPr>
              <a:t>Closely held firms</a:t>
            </a:r>
            <a:r>
              <a:rPr lang="en-US">
                <a:latin typeface="Times" charset="0"/>
                <a:ea typeface="ＭＳ Ｐゴシック" charset="0"/>
              </a:rPr>
              <a:t> are less likely to be taken over than widely held firms</a:t>
            </a:r>
          </a:p>
          <a:p>
            <a:pPr lvl="1"/>
            <a:r>
              <a:rPr lang="en-US">
                <a:latin typeface="Times" charset="0"/>
                <a:ea typeface="ＭＳ Ｐゴシック" charset="0"/>
              </a:rPr>
              <a:t>Firms with </a:t>
            </a:r>
            <a:r>
              <a:rPr lang="en-US" u="sng">
                <a:latin typeface="Times" charset="0"/>
                <a:ea typeface="ＭＳ Ｐゴシック" charset="0"/>
              </a:rPr>
              <a:t>anti-takeover restrictions</a:t>
            </a:r>
            <a:r>
              <a:rPr lang="en-US">
                <a:latin typeface="Times" charset="0"/>
                <a:ea typeface="ＭＳ Ｐゴシック" charset="0"/>
              </a:rPr>
              <a:t> in the corporate charter (or from the state) are less likely to be taken over than firms without these restrictions</a:t>
            </a:r>
          </a:p>
          <a:p>
            <a:pPr lvl="1"/>
            <a:r>
              <a:rPr lang="en-US">
                <a:latin typeface="Times" charset="0"/>
                <a:ea typeface="ＭＳ Ｐゴシック" charset="0"/>
              </a:rPr>
              <a:t>Firms which have </a:t>
            </a:r>
            <a:r>
              <a:rPr lang="en-US" u="sng">
                <a:latin typeface="Times" charset="0"/>
                <a:ea typeface="ＭＳ Ｐゴシック" charset="0"/>
              </a:rPr>
              <a:t>done well</a:t>
            </a:r>
            <a:r>
              <a:rPr lang="en-US">
                <a:latin typeface="Times" charset="0"/>
                <a:ea typeface="ＭＳ Ｐゴシック" charset="0"/>
              </a:rPr>
              <a:t> for their stockholders (positive Jensen</a:t>
            </a:r>
            <a:r>
              <a:rPr lang="ja-JP" altLang="en-US">
                <a:latin typeface="Times" charset="0"/>
                <a:ea typeface="ＭＳ Ｐゴシック" charset="0"/>
              </a:rPr>
              <a:t>’</a:t>
            </a:r>
            <a:r>
              <a:rPr lang="en-US" altLang="ja-JP">
                <a:latin typeface="Times" charset="0"/>
                <a:ea typeface="ＭＳ Ｐゴシック" charset="0"/>
              </a:rPr>
              <a:t>s alpha, Positive EVA) are less  likely to be taken over than firms which have done badly.</a:t>
            </a:r>
          </a:p>
          <a:p>
            <a:r>
              <a:rPr lang="en-US">
                <a:latin typeface="Times" charset="0"/>
                <a:ea typeface="ＭＳ Ｐゴシック" charset="0"/>
                <a:cs typeface="ＭＳ Ｐゴシック" charset="0"/>
              </a:rPr>
              <a:t>Whether a firm is under bankruptcy threat can be assessed by looking at its rating. If its rating is BB or less, you can argue that the bankruptcy threat is real.</a:t>
            </a:r>
          </a:p>
          <a:p>
            <a:r>
              <a:rPr lang="en-US">
                <a:latin typeface="Times" charset="0"/>
                <a:ea typeface="ＭＳ Ｐゴシック" charset="0"/>
                <a:cs typeface="ＭＳ Ｐゴシック" charset="0"/>
              </a:rPr>
              <a:t>Looking at historical ROE or ROC, relative to the cost of equity and capital, does assume that the future will look like the past.</a:t>
            </a:r>
          </a:p>
          <a:p>
            <a:endParaRPr lang="en-US">
              <a:latin typeface="Times" charset="0"/>
              <a:ea typeface="ＭＳ Ｐゴシック" charset="0"/>
              <a:cs typeface="ＭＳ Ｐゴシック"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analysis for Disney in 2009.</a:t>
            </a:r>
          </a:p>
          <a:p>
            <a:r>
              <a:rPr lang="en-US">
                <a:latin typeface="Times" charset="0"/>
                <a:ea typeface="ＭＳ Ｐゴシック" charset="0"/>
                <a:cs typeface="ＭＳ Ｐゴシック" charset="0"/>
              </a:rPr>
              <a:t>I am assuming that future projects will be more successful than current projects..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Over time, our assessments have changed:</a:t>
            </a:r>
          </a:p>
          <a:p>
            <a:r>
              <a:rPr lang="en-US">
                <a:latin typeface="Times" charset="0"/>
                <a:ea typeface="ＭＳ Ｐゴシック" charset="0"/>
                <a:cs typeface="ＭＳ Ｐゴシック" charset="0"/>
              </a:rPr>
              <a:t>In 2003, we would have pushed for higher dividends (since Disney was earning terrible returns on capital and we did not trust management)</a:t>
            </a:r>
          </a:p>
          <a:p>
            <a:r>
              <a:rPr lang="en-US">
                <a:latin typeface="Times" charset="0"/>
                <a:ea typeface="ＭＳ Ｐゴシック" charset="0"/>
                <a:cs typeface="ＭＳ Ｐゴシック" charset="0"/>
              </a:rPr>
              <a:t>In 2000, Disney would have been a takeover target (because its market cap had dropped and its performance was awful on both accounting and stock price returns)</a:t>
            </a:r>
          </a:p>
          <a:p>
            <a:r>
              <a:rPr lang="en-US">
                <a:latin typeface="Times" charset="0"/>
                <a:ea typeface="ＭＳ Ｐゴシック" charset="0"/>
                <a:cs typeface="ＭＳ Ｐゴシック" charset="0"/>
              </a:rPr>
              <a:t>In 1997, Disney would not have been a takeover target (high market cap, good performance) and its excess debt capacity would have been directed to good investments.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Map out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path to the optimal debt ratio depending upon</a:t>
            </a:r>
          </a:p>
          <a:p>
            <a:pPr marL="228600" indent="-228600">
              <a:buFontTx/>
              <a:buAutoNum type="arabicPeriod"/>
            </a:pPr>
            <a:r>
              <a:rPr lang="en-US">
                <a:latin typeface="Times" charset="0"/>
                <a:ea typeface="ＭＳ Ｐゴシック" charset="0"/>
                <a:cs typeface="ＭＳ Ｐゴシック" charset="0"/>
              </a:rPr>
              <a:t>Urgency: If your is a likely target for an acquisition or bankruptcy, go for an immediate change. If not, go for a gradual change.</a:t>
            </a:r>
          </a:p>
          <a:p>
            <a:pPr marL="228600" indent="-228600">
              <a:buFontTx/>
              <a:buAutoNum type="arabicPeriod"/>
            </a:pPr>
            <a:r>
              <a:rPr lang="en-US">
                <a:latin typeface="Times" charset="0"/>
                <a:ea typeface="ＭＳ Ｐゴシック" charset="0"/>
                <a:cs typeface="ＭＳ Ｐゴシック" charset="0"/>
              </a:rPr>
              <a:t>If your stock price performance has been poor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&lt; 0) and your project choice has yielded negative excess returns (EVA &lt;0) , go for recapitalization (paying off debt or buying back equity). If you have good projects, go for good investments.</a:t>
            </a:r>
            <a:endParaRPr lang="en-US">
              <a:latin typeface="Times" charset="0"/>
              <a:ea typeface="ＭＳ Ｐゴシック" charset="0"/>
              <a:cs typeface="ＭＳ Ｐゴシック" charset="0"/>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ample scope for creativity in trying to design the perfect bond. The idea is to design debt that looks and acts like equity, in terms of the cash flows.</a:t>
            </a:r>
          </a:p>
          <a:p>
            <a:r>
              <a:rPr lang="en-US">
                <a:latin typeface="Times" charset="0"/>
                <a:ea typeface="ＭＳ Ｐゴシック" charset="0"/>
                <a:cs typeface="ＭＳ Ｐゴシック" charset="0"/>
              </a:rPr>
              <a:t>Consider each aspect;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Duration: Companies with long term projects (Boeing) should use long term debt. Companies with short term projects (Dell) should use short term debt.</a:t>
            </a:r>
          </a:p>
          <a:p>
            <a:r>
              <a:rPr lang="en-US">
                <a:latin typeface="Times" charset="0"/>
                <a:ea typeface="ＭＳ Ｐゴシック" charset="0"/>
                <a:cs typeface="ＭＳ Ｐゴシック" charset="0"/>
              </a:rPr>
              <a:t>Currency: Companies that get a high proportion of their revenues from non-domestic operations should use more foreign currency debt (especially if the currency mix is stable.</a:t>
            </a:r>
          </a:p>
          <a:p>
            <a:r>
              <a:rPr lang="en-US">
                <a:latin typeface="Times" charset="0"/>
                <a:ea typeface="ＭＳ Ｐゴシック" charset="0"/>
                <a:cs typeface="ＭＳ Ｐゴシック" charset="0"/>
              </a:rPr>
              <a:t>Inflation: Companies with pricing power can pass inflation through into their cash flows. These companies should be much better candidates for floating rate debt (because interest expenses on the debt will rise and fall with inflation).</a:t>
            </a:r>
          </a:p>
          <a:p>
            <a:r>
              <a:rPr lang="en-US">
                <a:latin typeface="Times" charset="0"/>
                <a:ea typeface="ＭＳ Ｐゴシック" charset="0"/>
                <a:cs typeface="ＭＳ Ｐゴシック" charset="0"/>
              </a:rPr>
              <a:t>Growth pattern: Mature companies with level , steady cash flows should be much better candidates for straight debt, whereas growth companies are much better candidates for convertible debt.</a:t>
            </a:r>
          </a:p>
          <a:p>
            <a:endParaRPr lang="en-US">
              <a:latin typeface="Times" charset="0"/>
              <a:ea typeface="ＭＳ Ｐゴシック" charset="0"/>
              <a:cs typeface="ＭＳ Ｐゴシック" charset="0"/>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though that all is lost if the tax authorities do not allow you to subtract interest expenses for tax purposes.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tough balancing act to pull off. You have to issue a security that looks like equity to the ratings agency, debt to the equity research analysts and equity again to your regulatory authorities (if you are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it may seem impossible, trust preferred and several other very profitable innovations (at least to investment bankers) have succeeded in doing this.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Ratings agencies have learnt over time, but slowly. As they have learnt, investment banks have come up with new securities that have the same objective.</a:t>
            </a:r>
          </a:p>
          <a:p>
            <a:r>
              <a:rPr lang="en-US">
                <a:latin typeface="Times" charset="0"/>
                <a:ea typeface="ＭＳ Ｐゴシック" charset="0"/>
                <a:cs typeface="ＭＳ Ｐゴシック" charset="0"/>
              </a:rPr>
              <a:t>I would expect under levered firms to gain, and over levered firms to lose by doing this. The latter might fool the ratings agencies but they lose because of the expected default cost that they create for themselves.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adding these conditions to debt may make it less attractive to the firm, it may be only way they can borrow.</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plenty of room to be creative in this approach.</a:t>
            </a:r>
          </a:p>
          <a:p>
            <a:r>
              <a:rPr lang="en-US">
                <a:latin typeface="Times" charset="0"/>
                <a:ea typeface="ＭＳ Ｐゴシック" charset="0"/>
                <a:cs typeface="ＭＳ Ｐゴシック" charset="0"/>
              </a:rPr>
              <a:t>Look at firms which operate in each of these businesses and see what financing they use. That might be useful in designing the right kind of debt.</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ln/>
        </p:spPr>
      </p:sp>
      <p:sp>
        <p:nvSpPr>
          <p:cNvPr id="420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Converts the numbers into tangible recommendations…</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may be good reasons for the mismatch but for most firms, the existing debt structure is more a result of history and inertia.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significantly over the last decade - more broadcasting, less theme park - and it is not surprising that the debt structure has not kept pace.</a:t>
            </a:r>
          </a:p>
          <a:p>
            <a:r>
              <a:rPr lang="en-US">
                <a:latin typeface="Times" charset="0"/>
                <a:ea typeface="ＭＳ Ｐゴシック" charset="0"/>
                <a:cs typeface="ＭＳ Ｐゴシック" charset="0"/>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 size and access to capital markets give it lots of options. Smaller firms and emerging market firms will have fewer options. In the extreme scenario, it may take more time to adjust the debt.</a:t>
            </a:r>
            <a:endParaRPr lang="en-US">
              <a:latin typeface="Times" charset="0"/>
              <a:ea typeface="ＭＳ Ｐゴシック" charset="0"/>
              <a:cs typeface="ＭＳ Ｐゴシック" charset="0"/>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upon what a typical investment looks like, assess the right type of debt for your firm….</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Third and final principle of corporate finance.</a:t>
            </a:r>
          </a:p>
        </p:txBody>
      </p:sp>
      <p:sp>
        <p:nvSpPr>
          <p:cNvPr id="43110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companies in most years pay out what they did last year as dividends. Among firms that change dividends, increases are more common than decreases.</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Dividends tend to follow earnings.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lead them and they are not contemporaneous. In other words,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expect a company to pay out more in dividends if their earnings go up… If earnings go up two years in a row, maybe.. Three years in a row and the odds increase.</a:t>
            </a:r>
            <a:endParaRPr lang="en-US">
              <a:latin typeface="Times" charset="0"/>
              <a:ea typeface="ＭＳ Ｐゴシック" charset="0"/>
              <a:cs typeface="ＭＳ Ｐゴシック"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2003, for the first time in decades, the tax rate on dividends was cut to 15% to match the tax rate on capital gains. How firms responded in terms of dividend policy is a good test of the tax effect. </a:t>
            </a:r>
          </a:p>
          <a:p>
            <a:r>
              <a:rPr lang="en-US">
                <a:latin typeface="Times" charset="0"/>
                <a:ea typeface="ＭＳ Ｐゴシック" charset="0"/>
                <a:cs typeface="ＭＳ Ｐゴシック" charset="0"/>
              </a:rPr>
              <a:t>More firms initiated dividends in 2003 and more dividends were paid, but the effect was muted. Stock buybacks still overwhelmed dividends.</a:t>
            </a:r>
          </a:p>
          <a:p>
            <a:r>
              <a:rPr lang="en-US">
                <a:latin typeface="Times" charset="0"/>
                <a:ea typeface="ＭＳ Ｐゴシック" charset="0"/>
                <a:cs typeface="ＭＳ Ｐゴシック" charset="0"/>
              </a:rPr>
              <a:t>The lesson: Taxes may affect dividend policy but they are not the key determinant.</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This trend accelerated through the 1990s. It can be partially explained by</a:t>
            </a:r>
          </a:p>
          <a:p>
            <a:pPr marL="228600" indent="-228600">
              <a:buFontTx/>
              <a:buAutoNum type="arabicPeriod"/>
            </a:pPr>
            <a:r>
              <a:rPr lang="en-US">
                <a:latin typeface="Times" charset="0"/>
                <a:ea typeface="ＭＳ Ｐゴシック" charset="0"/>
                <a:cs typeface="ＭＳ Ｐゴシック" charset="0"/>
              </a:rPr>
              <a:t>An increase in the volatility of earnings at all companies, making dividends much more difficult to maintain</a:t>
            </a:r>
          </a:p>
          <a:p>
            <a:pPr marL="228600" indent="-228600">
              <a:buFontTx/>
              <a:buAutoNum type="arabicPeriod"/>
            </a:pPr>
            <a:r>
              <a:rPr lang="en-US">
                <a:latin typeface="Times" charset="0"/>
                <a:ea typeface="ＭＳ Ｐゴシック" charset="0"/>
                <a:cs typeface="ＭＳ Ｐゴシック" charset="0"/>
              </a:rPr>
              <a:t> An increasing proportion of investors who invested primarily for capital gains</a:t>
            </a:r>
          </a:p>
          <a:p>
            <a:pPr marL="228600" indent="-228600">
              <a:buFontTx/>
              <a:buAutoNum type="arabicPeriod"/>
            </a:pPr>
            <a:r>
              <a:rPr lang="en-US">
                <a:latin typeface="Times" charset="0"/>
                <a:ea typeface="ＭＳ Ｐゴシック" charset="0"/>
                <a:cs typeface="ＭＳ Ｐゴシック" charset="0"/>
              </a:rPr>
              <a:t>Managers being compensated with options like stock buybacks more than dividends since the latter leads to lower stock prices.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a:latin typeface="Times" charset="0"/>
                <a:ea typeface="ＭＳ Ｐゴシック" charset="0"/>
                <a:cs typeface="ＭＳ Ｐゴシック" charset="0"/>
              </a:rPr>
              <a:t>Dividend policy vary across countries.</a:t>
            </a:r>
          </a:p>
          <a:p>
            <a:pPr>
              <a:lnSpc>
                <a:spcPct val="90000"/>
              </a:lnSpc>
            </a:pPr>
            <a:r>
              <a:rPr lang="en-US" sz="1100">
                <a:latin typeface="Times" charset="0"/>
                <a:ea typeface="ＭＳ Ｐゴシック" charset="0"/>
                <a:cs typeface="ＭＳ Ｐゴシック" charset="0"/>
              </a:rPr>
              <a:t>1. </a:t>
            </a:r>
            <a:r>
              <a:rPr lang="en-US" sz="1100" i="1">
                <a:latin typeface="Times" charset="0"/>
                <a:ea typeface="ＭＳ Ｐゴシック" charset="0"/>
                <a:cs typeface="ＭＳ Ｐゴシック" charset="0"/>
              </a:rPr>
              <a:t>Differences in Stage of Growth</a:t>
            </a:r>
            <a:r>
              <a:rPr lang="en-US" sz="1100" b="1">
                <a:latin typeface="Times" charset="0"/>
                <a:ea typeface="ＭＳ Ｐゴシック" charset="0"/>
                <a:cs typeface="ＭＳ Ｐゴシック" charset="0"/>
              </a:rPr>
              <a:t>: </a:t>
            </a:r>
            <a:r>
              <a:rPr lang="en-US" sz="1100">
                <a:latin typeface="Times" charset="0"/>
                <a:ea typeface="ＭＳ Ｐゴシック" charset="0"/>
                <a:cs typeface="ＭＳ Ｐゴシック" charset="0"/>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0"/>
                <a:cs typeface="ＭＳ Ｐゴシック" charset="0"/>
              </a:rPr>
              <a:t>’</a:t>
            </a:r>
            <a:r>
              <a:rPr lang="en-US" altLang="ja-JP" sz="1100">
                <a:latin typeface="Times" charset="0"/>
                <a:ea typeface="ＭＳ Ｐゴシック" charset="0"/>
                <a:cs typeface="ＭＳ Ｐゴシック" charset="0"/>
              </a:rPr>
              <a:t>s growth declined, its payout ratio has risen. </a:t>
            </a:r>
          </a:p>
          <a:p>
            <a:pPr>
              <a:lnSpc>
                <a:spcPct val="90000"/>
              </a:lnSpc>
            </a:pPr>
            <a:r>
              <a:rPr lang="en-US" sz="1100">
                <a:latin typeface="Times" charset="0"/>
                <a:ea typeface="ＭＳ Ｐゴシック" charset="0"/>
                <a:cs typeface="ＭＳ Ｐゴシック" charset="0"/>
              </a:rPr>
              <a:t>2.</a:t>
            </a:r>
            <a:r>
              <a:rPr lang="en-US" sz="1100" i="1">
                <a:latin typeface="Times" charset="0"/>
                <a:ea typeface="ＭＳ Ｐゴシック" charset="0"/>
                <a:cs typeface="ＭＳ Ｐゴシック" charset="0"/>
              </a:rPr>
              <a:t> Differences in Tax Treatment</a:t>
            </a:r>
            <a:r>
              <a:rPr lang="en-US" sz="1100" b="1">
                <a:latin typeface="Times" charset="0"/>
                <a:ea typeface="ＭＳ Ｐゴシック" charset="0"/>
                <a:cs typeface="ＭＳ Ｐゴシック" charset="0"/>
              </a:rPr>
              <a:t>:</a:t>
            </a:r>
            <a:r>
              <a:rPr lang="en-US" sz="1100">
                <a:latin typeface="Times" charset="0"/>
                <a:ea typeface="ＭＳ Ｐゴシック" charset="0"/>
                <a:cs typeface="ＭＳ Ｐゴシック" charset="0"/>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sz="1100">
                <a:latin typeface="Times" charset="0"/>
                <a:ea typeface="ＭＳ Ｐゴシック" charset="0"/>
                <a:cs typeface="ＭＳ Ｐゴシック" charset="0"/>
              </a:rPr>
              <a:t>3. </a:t>
            </a:r>
            <a:r>
              <a:rPr lang="en-US" sz="1100" i="1">
                <a:latin typeface="Times" charset="0"/>
                <a:ea typeface="ＭＳ Ｐゴシック" charset="0"/>
                <a:cs typeface="ＭＳ Ｐゴシック" charset="0"/>
              </a:rPr>
              <a:t>Differences in Corporate Control:</a:t>
            </a:r>
            <a:r>
              <a:rPr lang="en-US" sz="1100">
                <a:latin typeface="Times" charset="0"/>
                <a:ea typeface="ＭＳ Ｐゴシック" charset="0"/>
                <a:cs typeface="ＭＳ Ｐゴシック" charset="0"/>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sz="1100">
                <a:latin typeface="Times" charset="0"/>
                <a:ea typeface="ＭＳ Ｐゴシック" charset="0"/>
                <a:cs typeface="ＭＳ Ｐゴシック" charset="0"/>
              </a:rPr>
              <a:t>4. Stock buyback restrictions: Especially in earlier perods, non_US companies faced restrictions on stock buybacks.</a:t>
            </a:r>
          </a:p>
          <a:p>
            <a:pPr>
              <a:lnSpc>
                <a:spcPct val="90000"/>
              </a:lnSpc>
            </a:pPr>
            <a:r>
              <a:rPr lang="en-US" sz="1100">
                <a:latin typeface="Times" charset="0"/>
                <a:ea typeface="ＭＳ Ｐゴシック" charset="0"/>
                <a:cs typeface="ＭＳ Ｐゴシック" charset="0"/>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sz="1100">
              <a:latin typeface="Times" charset="0"/>
              <a:ea typeface="ＭＳ Ｐゴシック" charset="0"/>
              <a:cs typeface="ＭＳ Ｐゴシック"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schools span the spectrum. Firms which increase, decrease or do nothing on dividends can all find something in one of these schools to justify their actions.</a:t>
            </a:r>
          </a:p>
          <a:p>
            <a:r>
              <a:rPr lang="en-US">
                <a:latin typeface="Times" charset="0"/>
                <a:ea typeface="ＭＳ Ｐゴシック" charset="0"/>
                <a:cs typeface="ＭＳ Ｐゴシック" charset="0"/>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Two very different approaches to assessing dividend policy. The first is more comprehensive but the second is simpler.</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By paid out to stockholders in this phase of the analysis, we mean both dividends and stock buybacks.</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Slide Image Placeholder 1"/>
          <p:cNvSpPr>
            <a:spLocks noGrp="1" noRot="1" noChangeAspect="1"/>
          </p:cNvSpPr>
          <p:nvPr>
            <p:ph type="sldImg"/>
          </p:nvPr>
        </p:nvSpPr>
        <p:spPr>
          <a:xfrm>
            <a:off x="1150938" y="692150"/>
            <a:ext cx="4556125" cy="3416300"/>
          </a:xfrm>
          <a:ln/>
        </p:spPr>
      </p:sp>
      <p:sp>
        <p:nvSpPr>
          <p:cNvPr id="461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four companies paid dividends over the five-year period, but there are interesting differences between the companies. Disney, and Tata Chemicals increased dividends in each of the five years, but Aracruz had more volatile dividends over the period, with dividends dropping significantly in 2007. This reflects the convention of focusing on absolute dividends in the United States and India, but the practice of maintaining payout ratios in Brazil. Deutsche Bank had a precipitous drop in dividends in 2008, reflecting the effects of the market crisis and the desire to maintain regulatory capital ratios.</a:t>
            </a:r>
          </a:p>
          <a:p>
            <a:r>
              <a:rPr lang="en-US">
                <a:latin typeface="Times" charset="0"/>
                <a:ea typeface="ＭＳ Ｐゴシック" charset="0"/>
                <a:cs typeface="ＭＳ Ｐゴシック" charset="0"/>
              </a:rPr>
              <a:t>Looking at stock buybacks, Disney has been the most active player buying stock in all five years, with buybacks exceeding $ 6 billion in 2006 and 2007. None of the other companies have bought back stock. The key difference with treasury stock that stays on the books is that the number of shares in the company remains unchanged. In the U.S., companies are not allowed to keep treasury stock on their books for extended periods.</a:t>
            </a:r>
          </a:p>
          <a:p>
            <a:endParaRPr lang="en-US">
              <a:latin typeface="Times" charset="0"/>
              <a:ea typeface="ＭＳ Ｐゴシック" charset="0"/>
              <a:cs typeface="ＭＳ Ｐゴシック" charset="0"/>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cashflow is</a:t>
            </a:r>
          </a:p>
          <a:p>
            <a:pPr lvl="1"/>
            <a:r>
              <a:rPr lang="en-US">
                <a:latin typeface="Times" charset="0"/>
                <a:ea typeface="ＭＳ Ｐゴシック" charset="0"/>
              </a:rPr>
              <a:t>Free: because it cashflow left over after debt payments and investment needs have been met</a:t>
            </a:r>
          </a:p>
          <a:p>
            <a:pPr lvl="1"/>
            <a:r>
              <a:rPr lang="en-US">
                <a:latin typeface="Times" charset="0"/>
                <a:ea typeface="ＭＳ Ｐゴシック" charset="0"/>
              </a:rPr>
              <a:t>To Equity Investors: because it is after payments to all non-equity claimholders</a:t>
            </a:r>
          </a:p>
          <a:p>
            <a:r>
              <a:rPr lang="en-US">
                <a:latin typeface="Times" charset="0"/>
                <a:ea typeface="ＭＳ Ｐゴシック" charset="0"/>
                <a:cs typeface="ＭＳ Ｐゴシック" charset="0"/>
              </a:rPr>
              <a:t>In coming up with the numbers, we define</a:t>
            </a:r>
          </a:p>
          <a:p>
            <a:pPr lvl="1"/>
            <a:r>
              <a:rPr lang="en-US">
                <a:latin typeface="Times" charset="0"/>
                <a:ea typeface="ＭＳ Ｐゴシック" charset="0"/>
              </a:rPr>
              <a:t>Capital expenditures as including all capital investments. We do not distinguish between discretionary and non-discretionary cap ex. Once we assume growth in earnings, all cap ex is non-discretionary.</a:t>
            </a:r>
          </a:p>
          <a:p>
            <a:pPr lvl="1"/>
            <a:r>
              <a:rPr lang="en-US">
                <a:latin typeface="Times" charset="0"/>
                <a:ea typeface="ＭＳ Ｐゴシック" charset="0"/>
              </a:rPr>
              <a:t>Working capital needs refers to the increase in non-cash working capital.</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1999, for example, noncash working capital decreased by $363 million,  increasing the cash available for stockholders in that year by the same amount. Finally, the net cash flow from debt is the cash generated by the issuance of new debt, netted out against the cash outflow from the repayment of old debt. Again, using 1999 as an example, Disney issued $176 million more in new debt than it paid off on old debt, and this represents a positive cash flow in that year. We have computed two measures of FCFE, one before the net debt cash flow and one after. Using 1999 as an illustration, we compute each as follows:</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Net Income + Depreciation – Capital Expenditures – Change in Noncash Working Capital = 1300+3779-6113-(-363) = -$ 671 million</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After Debt CF</a:t>
            </a:r>
            <a:r>
              <a:rPr lang="en-US">
                <a:latin typeface="Times" charset="0"/>
                <a:ea typeface="ＭＳ Ｐゴシック" charset="0"/>
                <a:cs typeface="ＭＳ Ｐゴシック" charset="0"/>
              </a:rPr>
              <a:t>= 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 Net Debt CF = -$671 + $176 = -$495 million</a:t>
            </a:r>
          </a:p>
          <a:p>
            <a:endParaRPr lang="en-US">
              <a:latin typeface="Times" charset="0"/>
              <a:ea typeface="ＭＳ Ｐゴシック" charset="0"/>
              <a:cs typeface="ＭＳ Ｐゴシック" charset="0"/>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atin typeface="Times" charset="0"/>
                <a:ea typeface="ＭＳ Ｐゴシック" charset="0"/>
                <a:cs typeface="ＭＳ Ｐゴシック" charset="0"/>
              </a:rPr>
              <a:t>Stockholders will tend to be less aggressive about demanding that the cash be returned to them for firms</a:t>
            </a:r>
          </a:p>
          <a:p>
            <a:pPr lvl="1"/>
            <a:r>
              <a:rPr lang="en-US">
                <a:latin typeface="Times" charset="0"/>
                <a:ea typeface="ＭＳ Ｐゴシック" charset="0"/>
              </a:rPr>
              <a:t>With a good investment track record</a:t>
            </a:r>
          </a:p>
          <a:p>
            <a:pPr lvl="1"/>
            <a:r>
              <a:rPr lang="en-US">
                <a:latin typeface="Times" charset="0"/>
                <a:ea typeface="ＭＳ Ｐゴシック" charset="0"/>
              </a:rPr>
              <a:t>In a sector with high returns</a:t>
            </a:r>
          </a:p>
          <a:p>
            <a:pPr lvl="1"/>
            <a:r>
              <a:rPr lang="en-US">
                <a:latin typeface="Times" charset="0"/>
                <a:ea typeface="ＭＳ Ｐゴシック" charset="0"/>
              </a:rPr>
              <a:t>Where managers have substantial equity stakes in the firm</a:t>
            </a:r>
          </a:p>
          <a:p>
            <a:r>
              <a:rPr lang="en-US">
                <a:latin typeface="Times" charset="0"/>
                <a:ea typeface="ＭＳ Ｐゴシック" charset="0"/>
                <a:cs typeface="ＭＳ Ｐゴシック" charset="0"/>
              </a:rPr>
              <a:t>They will tend to be most aggressive when these conditions do not hold.</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atin typeface="Times" charset="0"/>
                <a:ea typeface="ＭＳ Ｐゴシック" charset="0"/>
                <a:cs typeface="ＭＳ Ｐゴシック" charset="0"/>
              </a:rPr>
              <a:t>That conclusion is reinforced by the fact that the managers responsible for the damage are still at the helm of the firm.</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would trust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management more now than I used to. I would probably agree that they should retain more cash, especially in light of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liquidity crisis, but it would not be a blank check. I would watch their new investments (say the acquisition of Marvel to see if they are continue to be deserving of my trust.</a:t>
            </a:r>
            <a:endParaRPr lang="en-US">
              <a:latin typeface="Times" charset="0"/>
              <a:ea typeface="ＭＳ Ｐゴシック" charset="0"/>
              <a:cs typeface="ＭＳ Ｐゴシック" charset="0"/>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Aracruz was clearly paying too much in dividends and seemed to be performing well both in terms of operating measures and stock returns.</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Aracruz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atin typeface="Times" charset="0"/>
                <a:ea typeface="ＭＳ Ｐゴシック" charset="0"/>
                <a:cs typeface="ＭＳ Ｐゴシック" charset="0"/>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reason that Aracruz is still in the hole is because the company has been unwilling to revisit the voting/non-voting share divergence. In fact, the same managers who own the voting shares and have driven the firm to the brink of ruin want the non-voting shareholders to bail them out. If the answer was no in 2003, it is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Hell, no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in 2009.</a:t>
            </a:r>
            <a:endParaRPr lang="en-US">
              <a:latin typeface="Times" charset="0"/>
              <a:ea typeface="ＭＳ Ｐゴシック" charset="0"/>
              <a:cs typeface="ＭＳ Ｐゴシック" charset="0"/>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case, its history of high dividends had attracted investors who liked the high dividends. When they cut the dividends, these investors sold and a new clientele moved in, but not immediately. (It took a few months)</a:t>
            </a:r>
          </a:p>
          <a:p>
            <a:r>
              <a:rPr lang="en-US">
                <a:latin typeface="Times" charset="0"/>
                <a:ea typeface="ＭＳ Ｐゴシック" charset="0"/>
                <a:cs typeface="ＭＳ Ｐゴシック" charset="0"/>
              </a:rPr>
              <a:t>In hindsight, by cutting dividends, BP became a much healthier firm, with higher returns and lower leverage, after the dividend cut.</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Customize a solution for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 but think about your earlier analysis of its capital structure as well.</a:t>
            </a:r>
            <a:endParaRPr lang="en-US">
              <a:latin typeface="Times" charset="0"/>
              <a:ea typeface="ＭＳ Ｐゴシック" charset="0"/>
              <a:cs typeface="ＭＳ Ｐゴシック" charset="0"/>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corporate finance is all about maximizing value, you do have to know how to estimate value.</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Back, full circle to the objective.</a:t>
            </a:r>
          </a:p>
        </p:txBody>
      </p:sp>
      <p:sp>
        <p:nvSpPr>
          <p:cNvPr id="517122"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Slide Image Placeholder 1"/>
          <p:cNvSpPr>
            <a:spLocks noGrp="1" noRot="1" noChangeAspect="1"/>
          </p:cNvSpPr>
          <p:nvPr>
            <p:ph type="sldImg"/>
          </p:nvPr>
        </p:nvSpPr>
        <p:spPr>
          <a:xfrm>
            <a:off x="1150938" y="692150"/>
            <a:ext cx="4556125" cy="3416300"/>
          </a:xfrm>
          <a:ln/>
        </p:spPr>
      </p:sp>
      <p:sp>
        <p:nvSpPr>
          <p:cNvPr id="519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Rot="1" noChangeAspect="1" noChangeArrowheads="1"/>
          </p:cNvSpPr>
          <p:nvPr>
            <p:ph type="sldImg"/>
          </p:nvPr>
        </p:nvSpPr>
        <p:spPr>
          <a:xfrm>
            <a:off x="1150938" y="692150"/>
            <a:ext cx="4556125" cy="3416300"/>
          </a:xfrm>
          <a:solidFill>
            <a:srgbClr val="FFFFFF"/>
          </a:solidFill>
          <a:ln/>
        </p:spPr>
      </p:sp>
      <p:sp>
        <p:nvSpPr>
          <p:cNvPr id="521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discounted cash flow, the value of any asset is the present value of the expected cash flows on the assets. The discount rate becomes the vehicle for considering risks and the cash flow is an expectation across all possible outcomes.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There is a misconception that computing the expected cash flow across multiple scenarios is somehow risk adjusting the cash flow. It is not. </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Rectangle 2"/>
          <p:cNvSpPr>
            <a:spLocks noGrp="1" noRot="1" noChangeAspect="1" noChangeArrowheads="1"/>
          </p:cNvSpPr>
          <p:nvPr>
            <p:ph type="sldImg"/>
          </p:nvPr>
        </p:nvSpPr>
        <p:spPr>
          <a:xfrm>
            <a:off x="1150938" y="692150"/>
            <a:ext cx="4556125" cy="3416300"/>
          </a:xfrm>
          <a:solidFill>
            <a:srgbClr val="FFFFFF"/>
          </a:solidFill>
          <a:ln/>
        </p:spPr>
      </p:sp>
      <p:sp>
        <p:nvSpPr>
          <p:cNvPr id="523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Rot="1" noChangeAspect="1" noChangeArrowheads="1"/>
          </p:cNvSpPr>
          <p:nvPr>
            <p:ph type="sldImg"/>
          </p:nvPr>
        </p:nvSpPr>
        <p:spPr>
          <a:xfrm>
            <a:off x="1150938" y="692150"/>
            <a:ext cx="4556125" cy="3416300"/>
          </a:xfrm>
          <a:solidFill>
            <a:srgbClr val="FFFFFF"/>
          </a:solidFill>
          <a:ln/>
        </p:spPr>
      </p:sp>
      <p:sp>
        <p:nvSpPr>
          <p:cNvPr id="525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Sets up the basic inputs:</a:t>
            </a:r>
          </a:p>
          <a:p>
            <a:r>
              <a:rPr lang="en-US">
                <a:latin typeface="Times" charset="0"/>
                <a:ea typeface="ＭＳ Ｐゴシック" charset="0"/>
                <a:cs typeface="ＭＳ Ｐゴシック" charset="0"/>
              </a:rPr>
              <a:t>1. Discount rates</a:t>
            </a:r>
          </a:p>
          <a:p>
            <a:r>
              <a:rPr lang="en-US">
                <a:latin typeface="Times" charset="0"/>
                <a:ea typeface="ＭＳ Ｐゴシック" charset="0"/>
                <a:cs typeface="ＭＳ Ｐゴシック" charset="0"/>
              </a:rPr>
              <a:t>2. Cash flows</a:t>
            </a:r>
          </a:p>
          <a:p>
            <a:r>
              <a:rPr lang="en-US">
                <a:latin typeface="Times" charset="0"/>
                <a:ea typeface="ＭＳ Ｐゴシック" charset="0"/>
                <a:cs typeface="ＭＳ Ｐゴシック" charset="0"/>
              </a:rPr>
              <a:t>3. Expected Growth</a:t>
            </a:r>
          </a:p>
          <a:p>
            <a:r>
              <a:rPr lang="en-US">
                <a:latin typeface="Times" charset="0"/>
                <a:ea typeface="ＭＳ Ｐゴシック" charset="0"/>
                <a:cs typeface="ＭＳ Ｐゴシック" charset="0"/>
              </a:rPr>
              <a:t>4. Length of the period that they can sustain a growth rate higher than the growth rate of the economy.</a:t>
            </a:r>
          </a:p>
          <a:p>
            <a:r>
              <a:rPr lang="en-US">
                <a:latin typeface="Times" charset="0"/>
                <a:ea typeface="ＭＳ Ｐゴシック" charset="0"/>
                <a:cs typeface="ＭＳ Ｐゴシック" charset="0"/>
              </a:rPr>
              <a:t>How we estimate each of these numbers depends on whether we are taking an equity perspective or a firm perspective.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a general rule, we should use a free cash flow (rather than a dividend) to discount, if we can estimate the free cash flow. It is difficult to estimate cap ex and working capital for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When leverage is changing, we need to forecast debt repayments and new debt issues to estimate the free cash flow to equity. The free cash flow to the firm can be estimated much more directly.</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different cash flows that can be used in valuation.</a:t>
            </a:r>
          </a:p>
          <a:p>
            <a:r>
              <a:rPr lang="en-US">
                <a:latin typeface="Times" charset="0"/>
                <a:ea typeface="ＭＳ Ｐゴシック" charset="0"/>
                <a:cs typeface="ＭＳ Ｐゴシック" charset="0"/>
              </a:rPr>
              <a:t>In equity valuation,</a:t>
            </a:r>
          </a:p>
          <a:p>
            <a:pPr>
              <a:buFontTx/>
              <a:buChar char="-"/>
            </a:pPr>
            <a:r>
              <a:rPr lang="en-US">
                <a:latin typeface="Times" charset="0"/>
                <a:ea typeface="ＭＳ Ｐゴシック" charset="0"/>
                <a:cs typeface="ＭＳ Ｐゴシック" charset="0"/>
              </a:rPr>
              <a:t>The simplest and most direct measure of cash flow is dividends paid (Implicitly we are assuming that companies pay out their residual cash flows as dividends)</a:t>
            </a:r>
          </a:p>
          <a:p>
            <a:pPr>
              <a:buFontTx/>
              <a:buChar char="-"/>
            </a:pPr>
            <a:r>
              <a:rPr lang="en-US">
                <a:latin typeface="Times" charset="0"/>
                <a:ea typeface="ＭＳ Ｐゴシック" charset="0"/>
                <a:cs typeface="ＭＳ Ｐゴシック" charset="0"/>
              </a:rPr>
              <a:t>A slightly modified approach is to add stock buybacks to dividends. Since buybacks tend to be lumpy, you may need to average buybacks over time.</a:t>
            </a:r>
          </a:p>
          <a:p>
            <a:pPr>
              <a:buFontTx/>
              <a:buChar char="-"/>
            </a:pPr>
            <a:r>
              <a:rPr lang="en-US">
                <a:latin typeface="Times" charset="0"/>
                <a:ea typeface="ＭＳ Ｐゴシック" charset="0"/>
                <a:cs typeface="ＭＳ Ｐゴシック" charset="0"/>
              </a:rPr>
              <a:t>FCFE: You estimate the residual cash flow, after every conceivable need has been met. Again, there can be volatility in the reinvestment numbers that may need to be normalized.</a:t>
            </a:r>
          </a:p>
          <a:p>
            <a:r>
              <a:rPr lang="en-US">
                <a:latin typeface="Times" charset="0"/>
                <a:ea typeface="ＭＳ Ｐゴシック" charset="0"/>
                <a:cs typeface="ＭＳ Ｐゴシック" charset="0"/>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Cap Ex includes acquisitions and the effect of R&amp;D. (R&amp;D is capitalized)</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Rot="1" noChangeAspect="1" noChangeArrowheads="1"/>
          </p:cNvSpPr>
          <p:nvPr>
            <p:ph type="sldImg"/>
          </p:nvPr>
        </p:nvSpPr>
        <p:spPr>
          <a:xfrm>
            <a:off x="1150938" y="692150"/>
            <a:ext cx="4556125" cy="3416300"/>
          </a:xfrm>
          <a:solidFill>
            <a:srgbClr val="FFFFFF"/>
          </a:solidFill>
          <a:ln/>
        </p:spPr>
      </p:sp>
      <p:sp>
        <p:nvSpPr>
          <p:cNvPr id="535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include $516 million in acquisitions made during 2008 in capital expenditures, but this is a volatile item. Disney does not make large acquisitions every year, but it does so infrequently - $ 7.5 billion to buy Pixar in 2006 and $ 11.5 billion to buy Capital Cities in 1996. Averaging out acquisitions from 1994-2008, we estimate an average annual value of $1,761 million for acquisitions over this period. Replacing the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with this normalized value yields a higher reinvestment rate </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Recaps what we stated when we talked about investment analysis. </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8.59%?</a:t>
            </a:r>
            <a:endParaRPr lang="en-US">
              <a:latin typeface="Times" charset="0"/>
              <a:ea typeface="ＭＳ Ｐゴシック" charset="0"/>
              <a:cs typeface="ＭＳ Ｐゴシック" charset="0"/>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Grp="1" noRot="1" noChangeAspect="1" noChangeArrowheads="1"/>
          </p:cNvSpPr>
          <p:nvPr>
            <p:ph type="sldImg"/>
          </p:nvPr>
        </p:nvSpPr>
        <p:spPr>
          <a:xfrm>
            <a:off x="1150938" y="692150"/>
            <a:ext cx="4556125" cy="3416300"/>
          </a:xfrm>
          <a:solidFill>
            <a:srgbClr val="FFFFFF"/>
          </a:solidFill>
          <a:ln/>
        </p:spPr>
      </p:sp>
      <p:sp>
        <p:nvSpPr>
          <p:cNvPr id="5437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the case of Disney, the only input I changed was the beta but every input can shift. (The reason the shift is relatively minor for Disney is because it is a large and fairly mature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evolving firms, with rapidly changing growth rates, the beta, the cost of debt and the debt ratio can all change over time as the firm matures.</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approaches are similar, with the only difference being in how we define how much the firm reinvests and how well it reinvests.</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Rectangle 2"/>
          <p:cNvSpPr>
            <a:spLocks noGrp="1" noRot="1" noChangeAspect="1" noChangeArrowheads="1"/>
          </p:cNvSpPr>
          <p:nvPr>
            <p:ph type="sldImg"/>
          </p:nvPr>
        </p:nvSpPr>
        <p:spPr>
          <a:xfrm>
            <a:off x="1150938" y="692150"/>
            <a:ext cx="4556125" cy="3416300"/>
          </a:xfrm>
          <a:solidFill>
            <a:srgbClr val="FFFFFF"/>
          </a:solidFill>
          <a:ln/>
        </p:spPr>
      </p:sp>
      <p:sp>
        <p:nvSpPr>
          <p:cNvPr id="549890" name="Rectangle 3"/>
          <p:cNvSpPr>
            <a:spLocks noGrp="1"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The book value of debt is augmented by the $1,720 million in present value of operating lease commitments. The unadjusted operating income for Disney was $6,726 million. The operating lease adjustment adds the current year</a:t>
            </a:r>
            <a:r>
              <a:rPr lang="ja-JP" altLang="en-US">
                <a:latin typeface="Times" charset="0"/>
                <a:ea typeface="ＭＳ Ｐゴシック" charset="0"/>
              </a:rPr>
              <a:t>’</a:t>
            </a:r>
            <a:r>
              <a:rPr lang="en-US" altLang="ja-JP">
                <a:latin typeface="Times" charset="0"/>
                <a:ea typeface="ＭＳ Ｐゴシック" charset="0"/>
              </a:rPr>
              <a:t>s operating lease expense to capital expenditures ($550 million), and subtracts out the depreciation on the leased asset to depreciation ($246 million) to arrive at an adjusted operating income of $7,030 million. See earlier FCFF page for details on cap ex and working capital.</a:t>
            </a:r>
          </a:p>
          <a:p>
            <a:pPr lvl="1"/>
            <a:r>
              <a:rPr lang="en-US">
                <a:latin typeface="Times New Roman" charset="0"/>
                <a:ea typeface="ＭＳ Ｐゴシック" charset="0"/>
              </a:rPr>
              <a:t>We considered normalizing the ROC as well but Disney has been on an upward trend and we believe that the changes made at the firm over the last 5 years will allow this ROC to be sustained in the future.</a:t>
            </a:r>
          </a:p>
          <a:p>
            <a:pPr lvl="1"/>
            <a:endParaRPr lang="en-US">
              <a:latin typeface="Times New Roman" charset="0"/>
              <a:ea typeface="ＭＳ Ｐゴシック" charset="0"/>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Rectangle 2"/>
          <p:cNvSpPr>
            <a:spLocks noGrp="1" noRot="1" noChangeAspect="1" noChangeArrowheads="1"/>
          </p:cNvSpPr>
          <p:nvPr>
            <p:ph type="sldImg"/>
          </p:nvPr>
        </p:nvSpPr>
        <p:spPr>
          <a:xfrm>
            <a:off x="1150938" y="692150"/>
            <a:ext cx="4556125" cy="3416300"/>
          </a:xfrm>
          <a:solidFill>
            <a:srgbClr val="FFFFFF"/>
          </a:solidFill>
          <a:ln/>
        </p:spPr>
      </p:sp>
      <p:sp>
        <p:nvSpPr>
          <p:cNvPr id="5519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endParaRPr lang="en-US">
              <a:latin typeface="Times" charset="0"/>
              <a:ea typeface="ＭＳ Ｐゴシック" charset="0"/>
              <a:cs typeface="ＭＳ Ｐゴシック" charset="0"/>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Rectangle 2"/>
          <p:cNvSpPr>
            <a:spLocks noGrp="1" noRot="1" noChangeAspect="1" noChangeArrowheads="1"/>
          </p:cNvSpPr>
          <p:nvPr>
            <p:ph type="sldImg"/>
          </p:nvPr>
        </p:nvSpPr>
        <p:spPr>
          <a:xfrm>
            <a:off x="1150938" y="692150"/>
            <a:ext cx="4556125" cy="3416300"/>
          </a:xfrm>
          <a:solidFill>
            <a:srgbClr val="FFFFFF"/>
          </a:solidFill>
          <a:ln/>
        </p:spPr>
      </p:sp>
      <p:sp>
        <p:nvSpPr>
          <p:cNvPr id="553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shakiest area of valuation. The high growth period should be a function of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earn excess returns and erect and maintain barriers to entry. This is where corporate strategy meets corporate valuation.</a:t>
            </a:r>
            <a:endParaRPr lang="en-US">
              <a:latin typeface="Times" charset="0"/>
              <a:ea typeface="ＭＳ Ｐゴシック" charset="0"/>
              <a:cs typeface="ＭＳ Ｐゴシック" charset="0"/>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Rectangle 2"/>
          <p:cNvSpPr>
            <a:spLocks noGrp="1" noRot="1" noChangeAspect="1" noChangeArrowheads="1"/>
          </p:cNvSpPr>
          <p:nvPr>
            <p:ph type="sldImg"/>
          </p:nvPr>
        </p:nvSpPr>
        <p:spPr>
          <a:xfrm>
            <a:off x="1150938" y="692150"/>
            <a:ext cx="4556125" cy="3416300"/>
          </a:xfrm>
          <a:solidFill>
            <a:srgbClr val="FFFFFF"/>
          </a:solidFill>
          <a:ln/>
        </p:spPr>
      </p:sp>
      <p:sp>
        <p:nvSpPr>
          <p:cNvPr id="556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Disney moves into stable growth, it should exhibit the characteristics of stable growth firms. If you want to be conservative in your estimates, you could set the return on capital = cost of capital in stable growth.</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riskfree rate is a useful proxy for the nominal growth rate in the economy.</a:t>
            </a:r>
          </a:p>
          <a:p>
            <a:r>
              <a:rPr lang="en-US">
                <a:latin typeface="Times" charset="0"/>
                <a:ea typeface="ＭＳ Ｐゴシック" charset="0"/>
                <a:cs typeface="ＭＳ Ｐゴシック" charset="0"/>
              </a:rPr>
              <a:t>Riskfree rate = Expected inflation + Expected real interest rate</a:t>
            </a:r>
          </a:p>
          <a:p>
            <a:r>
              <a:rPr lang="en-US">
                <a:latin typeface="Times" charset="0"/>
                <a:ea typeface="ＭＳ Ｐゴシック" charset="0"/>
                <a:cs typeface="ＭＳ Ｐゴシック" charset="0"/>
              </a:rPr>
              <a:t>Nominal growth rate in economy = Expected inflation + Expected real growth rate</a:t>
            </a:r>
          </a:p>
          <a:p>
            <a:r>
              <a:rPr lang="en-US">
                <a:latin typeface="Times" charset="0"/>
                <a:ea typeface="ＭＳ Ｐゴシック" charset="0"/>
                <a:cs typeface="ＭＳ Ｐゴシック" charset="0"/>
              </a:rPr>
              <a:t>In the long term, expected real growth rate should converge on the expected real interest rate</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Rectangle 2"/>
          <p:cNvSpPr>
            <a:spLocks noGrp="1" noRot="1" noChangeAspect="1" noChangeArrowheads="1"/>
          </p:cNvSpPr>
          <p:nvPr>
            <p:ph type="sldImg"/>
          </p:nvPr>
        </p:nvSpPr>
        <p:spPr>
          <a:xfrm>
            <a:off x="1150938" y="692150"/>
            <a:ext cx="4556125" cy="3416300"/>
          </a:xfrm>
          <a:solidFill>
            <a:srgbClr val="FFFFFF"/>
          </a:solidFill>
          <a:ln/>
        </p:spPr>
      </p:sp>
      <p:sp>
        <p:nvSpPr>
          <p:cNvPr id="564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transition period is used as a phase where the inputs from the high growth period can be adjusted towards stable growth levels (which reflect industry or market averages). </a:t>
            </a:r>
          </a:p>
          <a:p>
            <a:r>
              <a:rPr lang="en-US">
                <a:latin typeface="Times" charset="0"/>
                <a:ea typeface="ＭＳ Ｐゴシック" charset="0"/>
                <a:cs typeface="ＭＳ Ｐゴシック" charset="0"/>
              </a:rPr>
              <a:t>Note that we estimate reinvestment needs using the expected growth rate and the return on capital.</a:t>
            </a:r>
          </a:p>
          <a:p>
            <a:r>
              <a:rPr lang="en-US">
                <a:latin typeface="Times" charset="0"/>
                <a:ea typeface="ＭＳ Ｐゴシック" charset="0"/>
                <a:cs typeface="ＭＳ Ｐゴシック" charset="0"/>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atin typeface="Times" charset="0"/>
                <a:ea typeface="ＭＳ Ｐゴシック" charset="0"/>
                <a:cs typeface="ＭＳ Ｐゴシック" charset="0"/>
              </a:rPr>
              <a:t>The leverage is pushed up to 30%, which was the constrained optimal we arrived at in the capital structure section.</a:t>
            </a:r>
          </a:p>
          <a:p>
            <a:endParaRPr lang="en-US">
              <a:latin typeface="Times" charset="0"/>
              <a:ea typeface="ＭＳ Ｐゴシック" charset="0"/>
              <a:cs typeface="ＭＳ Ｐゴシック" charset="0"/>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66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Brings it all together. Stock looks under valued… or maybe the valuation is wrong…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the non operating investment is the value of their minority holdings in Hong Kong Disney (they own 43% and the Chinese government owns 57%) and the minority interests represents the value of external equity investors in fully consolidated ventures. In both cases, we used book value because we had no way of accessing the market value.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equity options is the value of management options, valued using an option pricing model, and adjusted for taxes.</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68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link between our valuation and the earlier corporate financial analysis.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value, you have to take actions that affect one of four inputs:</a:t>
            </a:r>
          </a:p>
          <a:p>
            <a:pPr>
              <a:buFontTx/>
              <a:buAutoNum type="alphaLcPeriod"/>
            </a:pPr>
            <a:r>
              <a:rPr lang="en-US">
                <a:latin typeface="Times" charset="0"/>
                <a:ea typeface="ＭＳ Ｐゴシック" charset="0"/>
                <a:cs typeface="ＭＳ Ｐゴシック" charset="0"/>
              </a:rPr>
              <a:t>Cash flows from existing assets</a:t>
            </a:r>
          </a:p>
          <a:p>
            <a:pPr>
              <a:buFontTx/>
              <a:buAutoNum type="alphaLcPeriod"/>
            </a:pPr>
            <a:r>
              <a:rPr lang="en-US">
                <a:latin typeface="Times" charset="0"/>
                <a:ea typeface="ＭＳ Ｐゴシック" charset="0"/>
                <a:cs typeface="ＭＳ Ｐゴシック" charset="0"/>
              </a:rPr>
              <a:t>Expected growth</a:t>
            </a:r>
          </a:p>
          <a:p>
            <a:pPr>
              <a:buFontTx/>
              <a:buAutoNum type="alphaLcPeriod"/>
            </a:pPr>
            <a:r>
              <a:rPr lang="en-US">
                <a:latin typeface="Times" charset="0"/>
                <a:ea typeface="ＭＳ Ｐゴシック" charset="0"/>
                <a:cs typeface="ＭＳ Ｐゴシック" charset="0"/>
              </a:rPr>
              <a:t>Cost of capital</a:t>
            </a:r>
          </a:p>
          <a:p>
            <a:pPr>
              <a:buFontTx/>
              <a:buAutoNum type="alphaLcPeriod"/>
            </a:pPr>
            <a:r>
              <a:rPr lang="en-US">
                <a:latin typeface="Times" charset="0"/>
                <a:ea typeface="ＭＳ Ｐゴシック" charset="0"/>
                <a:cs typeface="ＭＳ Ｐゴシック" charset="0"/>
              </a:rPr>
              <a:t>Length of the growth period</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two changes, a higher return on capital on new investments over the high growth phase (from 9,.91% to 12%) and moving to the optimal debt ratio of 40%, we can raise the value per share from $28.16 to $36.67. The difference of $8.51 can be viewed as the value of control. In general, the better managed a firm is, the lower will be the value of control.</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we begin, so we end.</a:t>
            </a:r>
          </a:p>
        </p:txBody>
      </p:sp>
      <p:sp>
        <p:nvSpPr>
          <p:cNvPr id="57446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321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01498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5543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9307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4222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7751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340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2625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82972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32658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5443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lstStyle/>
          <a:p>
            <a:pPr lvl="0"/>
            <a:endParaRPr lang="en-US" noProof="0" smtClean="0"/>
          </a:p>
        </p:txBody>
      </p:sp>
    </p:spTree>
    <p:extLst>
      <p:ext uri="{BB962C8B-B14F-4D97-AF65-F5344CB8AC3E}">
        <p14:creationId xmlns:p14="http://schemas.microsoft.com/office/powerpoint/2010/main" val="32085173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9804"/>
                <a:invGamma/>
              </a:schemeClr>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7938"/>
            <a:ext cx="9132888" cy="6838950"/>
            <a:chOff x="0" y="5"/>
            <a:chExt cx="5753" cy="4308"/>
          </a:xfrm>
        </p:grpSpPr>
        <p:sp>
          <p:nvSpPr>
            <p:cNvPr id="617475"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rgbClr val="0000FF">
                    <a:gamma/>
                    <a:shade val="80000"/>
                    <a:invGamma/>
                  </a:srgbClr>
                </a:gs>
                <a:gs pos="100000">
                  <a:srgbClr val="0000FF"/>
                </a:gs>
              </a:gsLst>
              <a:lin ang="0" scaled="1"/>
            </a:gradFill>
            <a:ln w="12700" cap="rnd" cmpd="sng">
              <a:noFill/>
              <a:prstDash val="solid"/>
              <a:round/>
              <a:headEnd type="none" w="med" len="med"/>
              <a:tailEnd type="none" w="med" len="med"/>
            </a:ln>
            <a:effectLst/>
          </p:spPr>
          <p:txBody>
            <a:bodyPr/>
            <a:lstStyle/>
            <a:p>
              <a:endParaRPr lang="en-US"/>
            </a:p>
          </p:txBody>
        </p:sp>
        <p:sp>
          <p:nvSpPr>
            <p:cNvPr id="617476" name="Arc 4"/>
            <p:cNvSpPr>
              <a:spLocks/>
            </p:cNvSpPr>
            <p:nvPr/>
          </p:nvSpPr>
          <p:spPr bwMode="auto">
            <a:xfrm>
              <a:off x="0" y="5"/>
              <a:ext cx="5294" cy="43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chemeClr val="folHlink"/>
              </a:solidFill>
              <a:round/>
              <a:headEnd/>
              <a:tailEnd/>
            </a:ln>
            <a:effectLst/>
          </p:spPr>
          <p:txBody>
            <a:bodyPr wrap="none" anchor="ctr"/>
            <a:lstStyle/>
            <a:p>
              <a:endParaRPr lang="en-US"/>
            </a:p>
          </p:txBody>
        </p:sp>
      </p:grpSp>
      <p:sp>
        <p:nvSpPr>
          <p:cNvPr id="617477" name="Rectangle 5"/>
          <p:cNvSpPr>
            <a:spLocks noGrp="1" noChangeArrowheads="1"/>
          </p:cNvSpPr>
          <p:nvPr>
            <p:ph type="title"/>
          </p:nvPr>
        </p:nvSpPr>
        <p:spPr bwMode="auto">
          <a:xfrm>
            <a:off x="685800" y="609600"/>
            <a:ext cx="7620000" cy="838200"/>
          </a:xfrm>
          <a:prstGeom prst="rect">
            <a:avLst/>
          </a:prstGeom>
          <a:noFill/>
          <a:ln w="12700">
            <a:noFill/>
            <a:miter lim="800000"/>
            <a:headEnd/>
            <a:tailEnd/>
          </a:ln>
          <a:effectLst/>
        </p:spPr>
        <p:txBody>
          <a:bodyPr vert="horz" wrap="square" lIns="90487" tIns="44450" rIns="90487" bIns="44450" numCol="1" anchor="ctr" anchorCtr="0" compatLnSpc="1">
            <a:prstTxWarp prst="textNoShape">
              <a:avLst/>
            </a:prstTxWarp>
          </a:bodyPr>
          <a:lstStyle/>
          <a:p>
            <a:pPr lvl="0"/>
            <a:r>
              <a:rPr lang="en-US" smtClean="0"/>
              <a:t>Click to edit Master title style</a:t>
            </a:r>
            <a:endParaRPr lang="en-US"/>
          </a:p>
        </p:txBody>
      </p:sp>
      <p:sp>
        <p:nvSpPr>
          <p:cNvPr id="1028" name="Rectangle 6"/>
          <p:cNvSpPr>
            <a:spLocks noGrp="1" noChangeArrowheads="1"/>
          </p:cNvSpPr>
          <p:nvPr>
            <p:ph type="body" idx="1"/>
          </p:nvPr>
        </p:nvSpPr>
        <p:spPr bwMode="auto">
          <a:xfrm>
            <a:off x="685800" y="16002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17479" name="Rectangle 7"/>
          <p:cNvSpPr>
            <a:spLocks noChangeArrowheads="1"/>
          </p:cNvSpPr>
          <p:nvPr/>
        </p:nvSpPr>
        <p:spPr bwMode="auto">
          <a:xfrm>
            <a:off x="8437563" y="6303963"/>
            <a:ext cx="536575" cy="454025"/>
          </a:xfrm>
          <a:prstGeom prst="rect">
            <a:avLst/>
          </a:prstGeom>
          <a:noFill/>
          <a:ln w="12700">
            <a:noFill/>
            <a:miter lim="800000"/>
            <a:headEnd/>
            <a:tailEnd/>
          </a:ln>
          <a:effectLst/>
        </p:spPr>
        <p:txBody>
          <a:bodyPr wrap="none" lIns="90487" tIns="44450" rIns="90487" bIns="44450">
            <a:spAutoFit/>
          </a:bodyPr>
          <a:lstStyle/>
          <a:p>
            <a:fld id="{D74E3EB5-58D1-E74D-986F-8588C4A17109}"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mj-lt"/>
          <a:ea typeface="ＭＳ Ｐゴシック" charset="0"/>
          <a:cs typeface="ＭＳ Ｐゴシック" charset="0"/>
        </a:defRPr>
      </a:lvl1pPr>
      <a:lvl2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2pPr>
      <a:lvl3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3pPr>
      <a:lvl4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4pPr>
      <a:lvl5pPr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ea typeface="ＭＳ Ｐゴシック" charset="0"/>
          <a:cs typeface="ＭＳ Ｐゴシック" charset="0"/>
        </a:defRPr>
      </a:lvl5pPr>
      <a:lvl6pPr marL="4572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6pPr>
      <a:lvl7pPr marL="9144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7pPr>
      <a:lvl8pPr marL="13716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8pPr>
      <a:lvl9pPr marL="1828800" algn="ctr" rtl="0" eaLnBrk="1" fontAlgn="base" hangingPunct="1">
        <a:spcBef>
          <a:spcPct val="0"/>
        </a:spcBef>
        <a:spcAft>
          <a:spcPct val="0"/>
        </a:spcAft>
        <a:defRPr sz="2800">
          <a:solidFill>
            <a:schemeClr val="tx2"/>
          </a:solidFill>
          <a:effectLst>
            <a:outerShdw blurRad="38100" dist="38100" dir="2700000" algn="tl">
              <a:srgbClr val="000000"/>
            </a:outerShdw>
          </a:effectLst>
          <a:latin typeface="Helvetica" charset="0"/>
        </a:defRPr>
      </a:lvl9pPr>
    </p:titleStyle>
    <p:bodyStyle>
      <a:lvl1pPr marL="342900" indent="-342900" algn="l" rtl="0" eaLnBrk="1" fontAlgn="base" hangingPunct="1">
        <a:spcBef>
          <a:spcPct val="20000"/>
        </a:spcBef>
        <a:spcAft>
          <a:spcPct val="0"/>
        </a:spcAft>
        <a:buClr>
          <a:schemeClr val="accent2"/>
        </a:buClr>
        <a:buSzPct val="75000"/>
        <a:buFont typeface="Monotype Sorts" charset="0"/>
        <a:buChar char=""/>
        <a:defRPr sz="18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charset="-128"/>
        </a:defRPr>
      </a:lvl2pPr>
      <a:lvl3pPr marL="1143000" indent="-228600" algn="l" rtl="0" eaLnBrk="1" fontAlgn="base" hangingPunct="1">
        <a:spcBef>
          <a:spcPct val="20000"/>
        </a:spcBef>
        <a:spcAft>
          <a:spcPct val="0"/>
        </a:spcAft>
        <a:buClr>
          <a:schemeClr val="accent1"/>
        </a:buClr>
        <a:buSzPct val="65000"/>
        <a:buFont typeface="Monotype Sorts" charset="0"/>
        <a:buChar char=""/>
        <a:defRPr sz="1400">
          <a:solidFill>
            <a:schemeClr val="tx1"/>
          </a:solidFill>
          <a:latin typeface="+mn-lt"/>
          <a:ea typeface="ＭＳ Ｐゴシック" charset="-128"/>
        </a:defRPr>
      </a:lvl3pPr>
      <a:lvl4pPr marL="16002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charset="-128"/>
        </a:defRPr>
      </a:lvl4pPr>
      <a:lvl5pPr marL="20574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5pPr>
      <a:lvl6pPr marL="25146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accent1"/>
        </a:buClr>
        <a:buSzPct val="100000"/>
        <a:buChar char="•"/>
        <a:defRPr sz="12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amodara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1.bin"/><Relationship Id="rId5" Type="http://schemas.openxmlformats.org/officeDocument/2006/relationships/image" Target="../media/image21.emf"/><Relationship Id="rId6" Type="http://schemas.openxmlformats.org/officeDocument/2006/relationships/oleObject" Target="../embeddings/Microsoft_Excel_97_-_2004_Worksheet1.xls"/><Relationship Id="rId7" Type="http://schemas.openxmlformats.org/officeDocument/2006/relationships/image" Target="../media/image2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2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oleObject" Target="file:///\\localhost\All%20My%20Stuff\Home%20Page%202002\pptfiles\acf3E\!OLE_LINK11" TargetMode="External"/><Relationship Id="rId5" Type="http://schemas.openxmlformats.org/officeDocument/2006/relationships/image" Target="../media/image30.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1.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4" Type="http://schemas.openxmlformats.org/officeDocument/2006/relationships/oleObject" Target="file:///\\localhost\All%20My%20Stuff\Home%20Page%202002\pptfiles\acf3E\!OLE_LINK16" TargetMode="External"/><Relationship Id="rId5" Type="http://schemas.openxmlformats.org/officeDocument/2006/relationships/image" Target="../media/image32.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4" Type="http://schemas.openxmlformats.org/officeDocument/2006/relationships/oleObject" Target="../embeddings/oleObject2.bin"/><Relationship Id="rId5" Type="http://schemas.openxmlformats.org/officeDocument/2006/relationships/image" Target="../media/image3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4" Type="http://schemas.openxmlformats.org/officeDocument/2006/relationships/image" Target="../media/image36.png"/><Relationship Id="rId5" Type="http://schemas.openxmlformats.org/officeDocument/2006/relationships/oleObject" Target="../embeddings/oleObject3.bin"/><Relationship Id="rId6" Type="http://schemas.openxmlformats.org/officeDocument/2006/relationships/image" Target="../media/image34.emf"/><Relationship Id="rId7" Type="http://schemas.openxmlformats.org/officeDocument/2006/relationships/oleObject" Target="../embeddings/oleObject4.bin"/><Relationship Id="rId8" Type="http://schemas.openxmlformats.org/officeDocument/2006/relationships/image" Target="../media/image3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oleObject" Target="file:///\\localhost\All%20My%20Stuff\Home%20Page%202002\pptfiles\acf3E\!OLE_LINK17" TargetMode="External"/><Relationship Id="rId5" Type="http://schemas.openxmlformats.org/officeDocument/2006/relationships/image" Target="../media/image39.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oleObject" Target="../embeddings/oleObject5.bin"/><Relationship Id="rId5" Type="http://schemas.openxmlformats.org/officeDocument/2006/relationships/image" Target="../media/image40.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4" Type="http://schemas.openxmlformats.org/officeDocument/2006/relationships/oleObject" Target="file:///\\localhost\All%20My%20Stuff\Home%20Page%202002\pptfiles\acf3E\!OLE_LINK15" TargetMode="External"/><Relationship Id="rId5" Type="http://schemas.openxmlformats.org/officeDocument/2006/relationships/image" Target="../media/image41.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oleObject6.bin"/><Relationship Id="rId5" Type="http://schemas.openxmlformats.org/officeDocument/2006/relationships/image" Target="../media/image42.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file:///\\localhost\All%20My%20Stuff\Home%20Page%202002\pptfiles\acf3E\!OLE_LINK19" TargetMode="External"/><Relationship Id="rId5" Type="http://schemas.openxmlformats.org/officeDocument/2006/relationships/image" Target="../media/image43.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file:///\\localhost\All%20My%20Stuff\Home%20Page%202002\pptfiles\acf3E\!OLE_LINK17" TargetMode="External"/><Relationship Id="rId5" Type="http://schemas.openxmlformats.org/officeDocument/2006/relationships/image" Target="../media/image44.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file:///\\localhost\All%20My%20Stuff\Home%20Page%202002\pptfiles\acf3E\!OLE_LINK20" TargetMode="External"/><Relationship Id="rId5" Type="http://schemas.openxmlformats.org/officeDocument/2006/relationships/image" Target="../media/image45.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file:///\\localhost\All%20My%20Stuff\Home%20Page%202002\pptfiles\acf3E\!OLE_LINK21" TargetMode="External"/><Relationship Id="rId5" Type="http://schemas.openxmlformats.org/officeDocument/2006/relationships/image" Target="../media/image46.png"/><Relationship Id="rId6" Type="http://schemas.openxmlformats.org/officeDocument/2006/relationships/oleObject" Target="../embeddings/oleObject7.bin"/><Relationship Id="rId7" Type="http://schemas.openxmlformats.org/officeDocument/2006/relationships/image" Target="../media/image47.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oleObject" Target="../embeddings/oleObject8.bin"/><Relationship Id="rId8" Type="http://schemas.openxmlformats.org/officeDocument/2006/relationships/image" Target="../media/image48.emf"/><Relationship Id="rId9" Type="http://schemas.openxmlformats.org/officeDocument/2006/relationships/image" Target="../media/image52.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1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5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5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5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3" Type="http://schemas.openxmlformats.org/officeDocument/2006/relationships/image" Target="../media/image56.emf"/><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5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6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6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6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6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5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6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 Id="rId3" Type="http://schemas.openxmlformats.org/officeDocument/2006/relationships/image" Target="../media/image66.e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6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8.xml"/><Relationship Id="rId4" Type="http://schemas.openxmlformats.org/officeDocument/2006/relationships/image" Target="../media/image69.png"/><Relationship Id="rId5" Type="http://schemas.openxmlformats.org/officeDocument/2006/relationships/oleObject" Target="../embeddings/oleObject9.bin"/><Relationship Id="rId6" Type="http://schemas.openxmlformats.org/officeDocument/2006/relationships/image" Target="../media/image68.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70.png"/></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30.xml"/><Relationship Id="rId4" Type="http://schemas.openxmlformats.org/officeDocument/2006/relationships/oleObject" Target="../embeddings/oleObject10.bin"/><Relationship Id="rId5" Type="http://schemas.openxmlformats.org/officeDocument/2006/relationships/image" Target="../media/image71.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2.xml"/><Relationship Id="rId4" Type="http://schemas.openxmlformats.org/officeDocument/2006/relationships/oleObject" Target="../embeddings/oleObject11.bin"/><Relationship Id="rId5" Type="http://schemas.openxmlformats.org/officeDocument/2006/relationships/image" Target="../media/image72.emf"/><Relationship Id="rId6" Type="http://schemas.openxmlformats.org/officeDocument/2006/relationships/image" Target="../media/image36.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73.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 Id="rId3" Type="http://schemas.openxmlformats.org/officeDocument/2006/relationships/image" Target="../media/image74.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7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7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7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2.xml"/><Relationship Id="rId4" Type="http://schemas.openxmlformats.org/officeDocument/2006/relationships/oleObject" Target="../embeddings/oleObject12.bin"/><Relationship Id="rId5" Type="http://schemas.openxmlformats.org/officeDocument/2006/relationships/image" Target="../media/image79.emf"/><Relationship Id="rId6" Type="http://schemas.openxmlformats.org/officeDocument/2006/relationships/oleObject" Target="../embeddings/oleObject13.bin"/><Relationship Id="rId7" Type="http://schemas.openxmlformats.org/officeDocument/2006/relationships/image" Target="../media/image80.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43.xml"/><Relationship Id="rId4" Type="http://schemas.openxmlformats.org/officeDocument/2006/relationships/oleObject" Target="../embeddings/oleObject14.bin"/><Relationship Id="rId5" Type="http://schemas.openxmlformats.org/officeDocument/2006/relationships/image" Target="../media/image81.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image" Target="../media/image82.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83.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51.xml"/><Relationship Id="rId4" Type="http://schemas.openxmlformats.org/officeDocument/2006/relationships/oleObject" Target="file:///\\localhost\All%20My%20Stuff\Home%20Page%202002\pptfiles\acf3E\!OLE_LINK3" TargetMode="External"/><Relationship Id="rId5" Type="http://schemas.openxmlformats.org/officeDocument/2006/relationships/image" Target="../media/image84.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85.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86.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3" Type="http://schemas.openxmlformats.org/officeDocument/2006/relationships/image" Target="../media/image87.emf"/><Relationship Id="rId4" Type="http://schemas.openxmlformats.org/officeDocument/2006/relationships/image" Target="../media/image88.emf"/><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 Id="rId3" Type="http://schemas.openxmlformats.org/officeDocument/2006/relationships/image" Target="../media/image89.emf"/></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 Id="rId3" Type="http://schemas.openxmlformats.org/officeDocument/2006/relationships/image" Target="../media/image90.emf"/></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 Id="rId3" Type="http://schemas.openxmlformats.org/officeDocument/2006/relationships/image" Target="../media/image91.emf"/></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 Id="rId3" Type="http://schemas.openxmlformats.org/officeDocument/2006/relationships/image" Target="../media/image92.emf"/></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9.xml"/><Relationship Id="rId4" Type="http://schemas.openxmlformats.org/officeDocument/2006/relationships/oleObject" Target="file:///\\localhost\All%20My%20Stuff\Home%20Page%202002\pptfiles\acf3E\Document1!OLE_LINK5" TargetMode="External"/><Relationship Id="rId5" Type="http://schemas.openxmlformats.org/officeDocument/2006/relationships/image" Target="../media/image93.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image" Target="../media/image94.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 Id="rId3" Type="http://schemas.openxmlformats.org/officeDocument/2006/relationships/image" Target="../media/image95.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 Id="rId3" Type="http://schemas.openxmlformats.org/officeDocument/2006/relationships/image" Target="../media/image96.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 Id="rId3" Type="http://schemas.openxmlformats.org/officeDocument/2006/relationships/image" Target="../media/image97.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98.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99.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 Id="rId3" Type="http://schemas.openxmlformats.org/officeDocument/2006/relationships/image" Target="../media/image100.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 Id="rId3" Type="http://schemas.openxmlformats.org/officeDocument/2006/relationships/image" Target="../media/image101.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comments" Target="../comments/commen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102.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 Id="rId3" Type="http://schemas.openxmlformats.org/officeDocument/2006/relationships/image" Target="../media/image103.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3" Type="http://schemas.openxmlformats.org/officeDocument/2006/relationships/notesSlide" Target="../notesSlides/notesSlide201.xml"/><Relationship Id="rId4" Type="http://schemas.openxmlformats.org/officeDocument/2006/relationships/oleObject" Target="../embeddings/oleObject15.bin"/><Relationship Id="rId5" Type="http://schemas.openxmlformats.org/officeDocument/2006/relationships/image" Target="../media/image104.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notesSlide" Target="../notesSlides/notesSlide202.xml"/><Relationship Id="rId4" Type="http://schemas.openxmlformats.org/officeDocument/2006/relationships/oleObject" Target="../embeddings/oleObject16.bin"/><Relationship Id="rId5" Type="http://schemas.openxmlformats.org/officeDocument/2006/relationships/image" Target="../media/image105.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notesSlide" Target="../notesSlides/notesSlide203.xml"/><Relationship Id="rId4" Type="http://schemas.openxmlformats.org/officeDocument/2006/relationships/oleObject" Target="../embeddings/oleObject17.bin"/><Relationship Id="rId5" Type="http://schemas.openxmlformats.org/officeDocument/2006/relationships/image" Target="../media/image106.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 Id="rId3" Type="http://schemas.openxmlformats.org/officeDocument/2006/relationships/image" Target="../media/image107.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108.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109.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209.xml"/><Relationship Id="rId4" Type="http://schemas.openxmlformats.org/officeDocument/2006/relationships/oleObject" Target="../embeddings/oleObject18.bin"/><Relationship Id="rId5" Type="http://schemas.openxmlformats.org/officeDocument/2006/relationships/image" Target="../media/image110.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image" Target="../media/image111.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 Id="rId3" Type="http://schemas.openxmlformats.org/officeDocument/2006/relationships/image" Target="../media/image112.emf"/></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212.xml"/><Relationship Id="rId4" Type="http://schemas.openxmlformats.org/officeDocument/2006/relationships/oleObject" Target="../embeddings/oleObject19.bin"/><Relationship Id="rId5" Type="http://schemas.openxmlformats.org/officeDocument/2006/relationships/image" Target="../media/image113.emf"/><Relationship Id="rId6" Type="http://schemas.openxmlformats.org/officeDocument/2006/relationships/oleObject" Target="../embeddings/oleObject20.bin"/><Relationship Id="rId7" Type="http://schemas.openxmlformats.org/officeDocument/2006/relationships/image" Target="../media/image114.emf"/><Relationship Id="rId8" Type="http://schemas.openxmlformats.org/officeDocument/2006/relationships/oleObject" Target="../embeddings/oleObject21.bin"/><Relationship Id="rId9" Type="http://schemas.openxmlformats.org/officeDocument/2006/relationships/image" Target="../media/image115.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notesSlide" Target="../notesSlides/notesSlide213.xml"/><Relationship Id="rId4" Type="http://schemas.openxmlformats.org/officeDocument/2006/relationships/oleObject" Target="../embeddings/oleObject22.bin"/><Relationship Id="rId5" Type="http://schemas.openxmlformats.org/officeDocument/2006/relationships/image" Target="../media/image116.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7.xml"/><Relationship Id="rId4" Type="http://schemas.openxmlformats.org/officeDocument/2006/relationships/oleObject" Target="../embeddings/oleObject23.bin"/><Relationship Id="rId5" Type="http://schemas.openxmlformats.org/officeDocument/2006/relationships/image" Target="../media/image117.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8.xml"/><Relationship Id="rId3" Type="http://schemas.openxmlformats.org/officeDocument/2006/relationships/image" Target="../media/image118.emf"/></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9.xml"/><Relationship Id="rId3" Type="http://schemas.openxmlformats.org/officeDocument/2006/relationships/image" Target="../media/image119.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120.emf"/></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1.xml"/><Relationship Id="rId3" Type="http://schemas.openxmlformats.org/officeDocument/2006/relationships/image" Target="../media/image121.emf"/></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sz="3600">
                <a:latin typeface="Times" charset="0"/>
                <a:ea typeface="ＭＳ Ｐゴシック" charset="0"/>
                <a:cs typeface="ＭＳ Ｐゴシック" charset="0"/>
              </a:rPr>
              <a:t>Applied Corporate Finance</a:t>
            </a:r>
          </a:p>
        </p:txBody>
      </p:sp>
      <p:sp>
        <p:nvSpPr>
          <p:cNvPr id="4098" name="Rectangle 3"/>
          <p:cNvSpPr>
            <a:spLocks noGrp="1" noChangeArrowheads="1"/>
          </p:cNvSpPr>
          <p:nvPr>
            <p:ph type="subTitle" idx="1"/>
          </p:nvPr>
        </p:nvSpPr>
        <p:spPr/>
        <p:txBody>
          <a:bodyPr/>
          <a:lstStyle/>
          <a:p>
            <a:r>
              <a:rPr lang="en-US" dirty="0">
                <a:latin typeface="Times" charset="0"/>
                <a:ea typeface="ＭＳ Ｐゴシック" charset="0"/>
                <a:cs typeface="ＭＳ Ｐゴシック" charset="0"/>
              </a:rPr>
              <a:t>Aswath Damodaran</a:t>
            </a:r>
          </a:p>
          <a:p>
            <a:r>
              <a:rPr lang="en-US" dirty="0">
                <a:latin typeface="Times" charset="0"/>
                <a:ea typeface="ＭＳ Ｐゴシック" charset="0"/>
                <a:cs typeface="ＭＳ Ｐゴシック" charset="0"/>
                <a:hlinkClick r:id="rId3"/>
              </a:rPr>
              <a:t>www.damodaran.com</a:t>
            </a:r>
            <a:endParaRPr lang="en-US" dirty="0">
              <a:latin typeface="Times" charset="0"/>
              <a:ea typeface="ＭＳ Ｐゴシック" charset="0"/>
              <a:cs typeface="ＭＳ Ｐゴシック" charset="0"/>
            </a:endParaRPr>
          </a:p>
          <a:p>
            <a:r>
              <a:rPr lang="en-US" dirty="0" err="1">
                <a:latin typeface="Times" charset="0"/>
                <a:ea typeface="ＭＳ Ｐゴシック" charset="0"/>
                <a:cs typeface="ＭＳ Ｐゴシック" charset="0"/>
              </a:rPr>
              <a:t>www.stern.nyu.edu</a:t>
            </a:r>
            <a:r>
              <a:rPr lang="en-US" dirty="0">
                <a:latin typeface="Times" charset="0"/>
                <a:ea typeface="ＭＳ Ｐゴシック" charset="0"/>
                <a:cs typeface="ＭＳ Ｐゴシック" charset="0"/>
              </a:rPr>
              <a:t>/~</a:t>
            </a:r>
            <a:r>
              <a:rPr lang="en-US" dirty="0" err="1">
                <a:latin typeface="Times" charset="0"/>
                <a:ea typeface="ＭＳ Ｐゴシック" charset="0"/>
                <a:cs typeface="ＭＳ Ｐゴシック" charset="0"/>
              </a:rPr>
              <a:t>adamodar</a:t>
            </a:r>
            <a:r>
              <a:rPr lang="en-US" dirty="0">
                <a:latin typeface="Times" charset="0"/>
                <a:ea typeface="ＭＳ Ｐゴシック" charset="0"/>
                <a:cs typeface="ＭＳ Ｐゴシック" charset="0"/>
              </a:rPr>
              <a:t>/</a:t>
            </a:r>
            <a:r>
              <a:rPr lang="en-US" dirty="0" err="1">
                <a:latin typeface="Times" charset="0"/>
                <a:ea typeface="ＭＳ Ｐゴシック" charset="0"/>
                <a:cs typeface="ＭＳ Ｐゴシック" charset="0"/>
              </a:rPr>
              <a:t>New_Home_Page</a:t>
            </a:r>
            <a:r>
              <a:rPr lang="en-US" dirty="0">
                <a:latin typeface="Times" charset="0"/>
                <a:ea typeface="ＭＳ Ｐゴシック" charset="0"/>
                <a:cs typeface="ＭＳ Ｐゴシック" charset="0"/>
              </a:rPr>
              <a:t>/</a:t>
            </a:r>
            <a:r>
              <a:rPr lang="en-US" smtClean="0">
                <a:latin typeface="Times" charset="0"/>
                <a:ea typeface="ＭＳ Ｐゴシック" charset="0"/>
                <a:cs typeface="ＭＳ Ｐゴシック" charset="0"/>
              </a:rPr>
              <a:t>triumdesc.html</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corporate finance?</a:t>
            </a:r>
          </a:p>
        </p:txBody>
      </p:sp>
      <p:sp>
        <p:nvSpPr>
          <p:cNvPr id="61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Every decision that a business makes has financial implications, and any decision which affects the finances of a business is a corporate finance decision. </a:t>
            </a:r>
          </a:p>
          <a:p>
            <a:r>
              <a:rPr lang="en-US">
                <a:latin typeface="Times" charset="0"/>
                <a:ea typeface="ＭＳ Ｐゴシック" charset="0"/>
                <a:cs typeface="ＭＳ Ｐゴシック" charset="0"/>
              </a:rPr>
              <a:t>Defined broadly, everything that a business does fits under the rubric of corporate finance.</a:t>
            </a:r>
          </a:p>
        </p:txBody>
      </p:sp>
      <p:pic>
        <p:nvPicPr>
          <p:cNvPr id="614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p:cNvSpPr>
            <a:spLocks noGrp="1" noChangeArrowheads="1"/>
          </p:cNvSpPr>
          <p:nvPr>
            <p:ph type="title"/>
          </p:nvPr>
        </p:nvSpPr>
        <p:spPr/>
        <p:txBody>
          <a:bodyPr/>
          <a:lstStyle/>
          <a:p>
            <a:r>
              <a:rPr lang="en-US">
                <a:latin typeface="Times" charset="0"/>
                <a:ea typeface="ＭＳ Ｐゴシック" charset="0"/>
                <a:cs typeface="ＭＳ Ｐゴシック" charset="0"/>
              </a:rPr>
              <a:t>First Principles</a:t>
            </a:r>
          </a:p>
        </p:txBody>
      </p:sp>
      <p:sp>
        <p:nvSpPr>
          <p:cNvPr id="8194" name="Rectangle 1027"/>
          <p:cNvSpPr>
            <a:spLocks noGrp="1" noChangeArrowheads="1"/>
          </p:cNvSpPr>
          <p:nvPr>
            <p:ph idx="1"/>
          </p:nvPr>
        </p:nvSpPr>
        <p:spPr/>
        <p:txBody>
          <a:bodyPr/>
          <a:lstStyle/>
          <a:p>
            <a:endParaRPr lang="en-US">
              <a:latin typeface="Times" charset="0"/>
              <a:ea typeface="ＭＳ Ｐゴシック" charset="0"/>
              <a:cs typeface="ＭＳ Ｐゴシック" charset="0"/>
            </a:endParaRPr>
          </a:p>
        </p:txBody>
      </p:sp>
      <p:pic>
        <p:nvPicPr>
          <p:cNvPr id="819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721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Objective in Decision Making</a:t>
            </a:r>
          </a:p>
        </p:txBody>
      </p:sp>
      <p:sp>
        <p:nvSpPr>
          <p:cNvPr id="102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 traditional corporate finance, the objective in decision making is to </a:t>
            </a:r>
            <a:r>
              <a:rPr lang="en-US" u="sng">
                <a:latin typeface="Times" charset="0"/>
                <a:ea typeface="ＭＳ Ｐゴシック" charset="0"/>
                <a:cs typeface="ＭＳ Ｐゴシック" charset="0"/>
              </a:rPr>
              <a:t>maximize the value of the firm</a:t>
            </a:r>
            <a:r>
              <a:rPr lang="en-US">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A narrower objective is to </a:t>
            </a:r>
            <a:r>
              <a:rPr lang="en-US" u="sng">
                <a:latin typeface="Times" charset="0"/>
                <a:ea typeface="ＭＳ Ｐゴシック" charset="0"/>
                <a:cs typeface="ＭＳ Ｐゴシック" charset="0"/>
              </a:rPr>
              <a:t>maximize stockholder wealth</a:t>
            </a:r>
            <a:r>
              <a:rPr lang="en-US">
                <a:latin typeface="Times" charset="0"/>
                <a:ea typeface="ＭＳ Ｐゴシック" charset="0"/>
                <a:cs typeface="ＭＳ Ｐゴシック" charset="0"/>
              </a:rPr>
              <a:t>. When the stock is traded and markets are viewed to be efficient, the objective is to </a:t>
            </a:r>
            <a:r>
              <a:rPr lang="en-US" u="sng">
                <a:latin typeface="Times" charset="0"/>
                <a:ea typeface="ＭＳ Ｐゴシック" charset="0"/>
                <a:cs typeface="ＭＳ Ｐゴシック" charset="0"/>
              </a:rPr>
              <a:t>maximize the stock price</a:t>
            </a:r>
            <a:r>
              <a:rPr lang="en-US">
                <a:latin typeface="Times" charset="0"/>
                <a:ea typeface="ＭＳ Ｐゴシック" charset="0"/>
                <a:cs typeface="ＭＳ Ｐゴシック" charset="0"/>
              </a:rPr>
              <a:t>.</a:t>
            </a:r>
          </a:p>
        </p:txBody>
      </p:sp>
      <p:pic>
        <p:nvPicPr>
          <p:cNvPr id="102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1024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firm value</a:t>
            </a:r>
            <a:endParaRPr lang="en-US"/>
          </a:p>
        </p:txBody>
      </p:sp>
      <p:sp>
        <p:nvSpPr>
          <p:cNvPr id="1024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equity value</a:t>
            </a:r>
            <a:endParaRPr lang="en-US"/>
          </a:p>
        </p:txBody>
      </p:sp>
      <p:sp>
        <p:nvSpPr>
          <p:cNvPr id="1024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4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4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market estimate of equity value</a:t>
            </a:r>
            <a:endParaRPr lang="en-US">
              <a:solidFill>
                <a:schemeClr val="accent2"/>
              </a:solidFill>
            </a:endParaRPr>
          </a:p>
        </p:txBody>
      </p:sp>
      <p:sp>
        <p:nvSpPr>
          <p:cNvPr id="1024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Classical Objective Function</a:t>
            </a:r>
          </a:p>
        </p:txBody>
      </p:sp>
      <p:sp>
        <p:nvSpPr>
          <p:cNvPr id="12290"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1"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2292"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3"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4"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5"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6"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297"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98"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99"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300"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1"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2"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3"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4"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5"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Maximize</a:t>
            </a:r>
          </a:p>
          <a:p>
            <a:r>
              <a:rPr lang="en-US" sz="1600"/>
              <a:t>stockholder wealth</a:t>
            </a:r>
          </a:p>
          <a:p>
            <a:pPr algn="ctr"/>
            <a:endParaRPr lang="en-US" sz="1600"/>
          </a:p>
        </p:txBody>
      </p:sp>
      <p:sp>
        <p:nvSpPr>
          <p:cNvPr id="12306"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7"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08"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309"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2310"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11"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2312"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Hire &amp; fire</a:t>
            </a:r>
          </a:p>
          <a:p>
            <a:r>
              <a:rPr lang="en-US" sz="1600"/>
              <a:t>managers</a:t>
            </a:r>
          </a:p>
          <a:p>
            <a:r>
              <a:rPr lang="en-US" sz="1600"/>
              <a:t>- Board</a:t>
            </a:r>
          </a:p>
          <a:p>
            <a:r>
              <a:rPr lang="en-US" sz="1600"/>
              <a:t>- Annual Meeting</a:t>
            </a:r>
          </a:p>
        </p:txBody>
      </p:sp>
      <p:sp>
        <p:nvSpPr>
          <p:cNvPr id="12313"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2314"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2315"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a:t>
            </a:r>
          </a:p>
          <a:p>
            <a:r>
              <a:rPr lang="en-US" sz="1600"/>
              <a:t>bondholder</a:t>
            </a:r>
          </a:p>
          <a:p>
            <a:r>
              <a:rPr lang="en-US" sz="1600"/>
              <a:t>Interests</a:t>
            </a:r>
          </a:p>
        </p:txBody>
      </p:sp>
      <p:sp>
        <p:nvSpPr>
          <p:cNvPr id="12316"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2317"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2318"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2319"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20"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21"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22"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23"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Reveal</a:t>
            </a:r>
          </a:p>
          <a:p>
            <a:r>
              <a:rPr lang="en-US" sz="1600"/>
              <a:t>information</a:t>
            </a:r>
          </a:p>
          <a:p>
            <a:r>
              <a:rPr lang="en-US" sz="1600"/>
              <a:t>honestly and</a:t>
            </a:r>
          </a:p>
          <a:p>
            <a:r>
              <a:rPr lang="en-US" sz="1600"/>
              <a:t>on time</a:t>
            </a:r>
          </a:p>
        </p:txBody>
      </p:sp>
      <p:sp>
        <p:nvSpPr>
          <p:cNvPr id="12324"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are</a:t>
            </a:r>
          </a:p>
          <a:p>
            <a:r>
              <a:rPr lang="en-US" sz="1600"/>
              <a:t>efficient and</a:t>
            </a:r>
          </a:p>
          <a:p>
            <a:r>
              <a:rPr lang="en-US" sz="1600"/>
              <a:t>assess effect on</a:t>
            </a:r>
          </a:p>
          <a:p>
            <a:r>
              <a:rPr lang="en-US" sz="1600"/>
              <a:t>value</a:t>
            </a:r>
          </a:p>
        </p:txBody>
      </p:sp>
      <p:sp>
        <p:nvSpPr>
          <p:cNvPr id="12325"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No Social Costs</a:t>
            </a:r>
          </a:p>
        </p:txBody>
      </p:sp>
      <p:sp>
        <p:nvSpPr>
          <p:cNvPr id="12326"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Costs can be</a:t>
            </a:r>
          </a:p>
          <a:p>
            <a:r>
              <a:rPr lang="en-US" sz="1600"/>
              <a:t>traced to firm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can go wrong?</a:t>
            </a:r>
          </a:p>
        </p:txBody>
      </p:sp>
      <p:sp>
        <p:nvSpPr>
          <p:cNvPr id="14338"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39"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4340"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1"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2"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3"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4"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14345"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346"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7"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8"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49"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50"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51"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14352"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53"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354"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355"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56"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357"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14358"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4359"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4360"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14361"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4362"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4363"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4364"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65"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66"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67"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68"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14369"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14370"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14371"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noFill/>
        </p:spPr>
        <p:txBody>
          <a:bodyPr anchor="ctr"/>
          <a:lstStyle/>
          <a:p>
            <a:r>
              <a:rPr lang="en-US" dirty="0" smtClean="0">
                <a:latin typeface="Times" charset="0"/>
                <a:ea typeface="ＭＳ Ｐゴシック" charset="0"/>
                <a:cs typeface="ＭＳ Ｐゴシック" charset="0"/>
              </a:rPr>
              <a:t>Who</a:t>
            </a:r>
            <a:r>
              <a:rPr lang="en-US" dirty="0">
                <a:latin typeface="Times" charset="0"/>
              </a:rPr>
              <a:t> </a:t>
            </a:r>
            <a:r>
              <a:rPr lang="en-US" dirty="0" smtClean="0">
                <a:latin typeface="Times" charset="0"/>
              </a:rPr>
              <a:t>i</a:t>
            </a:r>
            <a:r>
              <a:rPr lang="en-US" altLang="ja-JP" dirty="0" smtClean="0">
                <a:latin typeface="Times" charset="0"/>
                <a:ea typeface="ＭＳ Ｐゴシック" charset="0"/>
                <a:cs typeface="ＭＳ Ｐゴシック" charset="0"/>
              </a:rPr>
              <a:t>s </a:t>
            </a:r>
            <a:r>
              <a:rPr lang="en-US" altLang="ja-JP" dirty="0">
                <a:latin typeface="Times" charset="0"/>
                <a:ea typeface="ＭＳ Ｐゴシック" charset="0"/>
                <a:cs typeface="ＭＳ Ｐゴシック" charset="0"/>
              </a:rPr>
              <a:t>on Board? The Disney Experience - 1997</a:t>
            </a:r>
            <a:endParaRPr lang="en-US" dirty="0">
              <a:latin typeface="Times" charset="0"/>
              <a:ea typeface="ＭＳ Ｐゴシック" charset="0"/>
              <a:cs typeface="ＭＳ Ｐゴシック" charset="0"/>
            </a:endParaRPr>
          </a:p>
        </p:txBody>
      </p:sp>
      <p:pic>
        <p:nvPicPr>
          <p:cNvPr id="16386"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2587" r="-2587"/>
          <a:stretch>
            <a:fillRect/>
          </a:stretch>
        </p:blipFill>
        <p:spPr>
          <a:xfrm>
            <a:off x="2909888" y="1930400"/>
            <a:ext cx="4179887" cy="3948113"/>
          </a:xfr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So, what next? When the cat is idle, the mice will play ....</a:t>
            </a:r>
          </a:p>
        </p:txBody>
      </p:sp>
      <p:sp>
        <p:nvSpPr>
          <p:cNvPr id="18434"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When managers do not fear stockholders, they will often put their interests over stockholder interests</a:t>
            </a:r>
          </a:p>
          <a:p>
            <a:pPr lvl="1">
              <a:lnSpc>
                <a:spcPct val="90000"/>
              </a:lnSpc>
            </a:pPr>
            <a:r>
              <a:rPr lang="en-US" b="1">
                <a:latin typeface="Times" charset="0"/>
                <a:ea typeface="ＭＳ Ｐゴシック" charset="0"/>
              </a:rPr>
              <a:t>Greenmail</a:t>
            </a:r>
            <a:r>
              <a:rPr lang="en-US">
                <a:latin typeface="Times" charset="0"/>
                <a:ea typeface="ＭＳ Ｐゴシック" charset="0"/>
              </a:rPr>
              <a:t>: The (managers of ) target of a hostile takeover buy out the potential acquirer's existing stake, at a price much greater than the price paid by the raider, in return for the signing of a 'standstill' agreement.</a:t>
            </a:r>
          </a:p>
          <a:p>
            <a:pPr lvl="1">
              <a:lnSpc>
                <a:spcPct val="90000"/>
              </a:lnSpc>
            </a:pPr>
            <a:r>
              <a:rPr lang="en-US" b="1">
                <a:latin typeface="Times" charset="0"/>
                <a:ea typeface="ＭＳ Ｐゴシック" charset="0"/>
              </a:rPr>
              <a:t>Golden Parachutes</a:t>
            </a:r>
            <a:r>
              <a:rPr lang="en-US">
                <a:latin typeface="Times" charset="0"/>
                <a:ea typeface="ＭＳ Ｐゴシック" charset="0"/>
              </a:rPr>
              <a:t>: Provisions in employment contracts, that allows for the payment of a lump-sum or cash flows over a period, if managers covered by these contracts lose their jobs in a takeover. </a:t>
            </a:r>
          </a:p>
          <a:p>
            <a:pPr lvl="1">
              <a:lnSpc>
                <a:spcPct val="90000"/>
              </a:lnSpc>
            </a:pPr>
            <a:r>
              <a:rPr lang="en-US" b="1">
                <a:latin typeface="Times" charset="0"/>
                <a:ea typeface="ＭＳ Ｐゴシック" charset="0"/>
              </a:rPr>
              <a:t>Poison Pills</a:t>
            </a:r>
            <a:r>
              <a:rPr lang="en-US">
                <a:latin typeface="Times" charset="0"/>
                <a:ea typeface="ＭＳ Ｐゴシック" charset="0"/>
              </a:rPr>
              <a:t>: A security,  the rights or cashflows on which are triggered by an outside event, generally a hostile takeover, is called a poison pill.</a:t>
            </a:r>
          </a:p>
          <a:p>
            <a:pPr lvl="1">
              <a:lnSpc>
                <a:spcPct val="90000"/>
              </a:lnSpc>
            </a:pPr>
            <a:r>
              <a:rPr lang="en-US" b="1">
                <a:latin typeface="Times" charset="0"/>
                <a:ea typeface="ＭＳ Ｐゴシック" charset="0"/>
              </a:rPr>
              <a:t>Shark Repellents</a:t>
            </a:r>
            <a:r>
              <a:rPr lang="en-US">
                <a:latin typeface="Times" charset="0"/>
                <a:ea typeface="ＭＳ Ｐゴシック" charset="0"/>
              </a:rPr>
              <a:t>: Anti-takeover amendments are also aimed at dissuading hostile takeovers, but differ on one very important count. They require the assent of stockholders to be instituted. </a:t>
            </a:r>
          </a:p>
          <a:p>
            <a:pPr lvl="1">
              <a:lnSpc>
                <a:spcPct val="90000"/>
              </a:lnSpc>
            </a:pPr>
            <a:r>
              <a:rPr lang="en-US" b="1">
                <a:latin typeface="Times" charset="0"/>
                <a:ea typeface="ＭＳ Ｐゴシック" charset="0"/>
              </a:rPr>
              <a:t>Overpaying on takeovers: </a:t>
            </a:r>
            <a:r>
              <a:rPr lang="en-US">
                <a:latin typeface="Times" charset="0"/>
                <a:ea typeface="ＭＳ Ｐゴシック" charset="0"/>
              </a:rPr>
              <a:t>Acquisitions often are driven by management interests rather than stockholder interests.</a:t>
            </a:r>
          </a:p>
        </p:txBody>
      </p:sp>
      <p:sp>
        <p:nvSpPr>
          <p:cNvPr id="18435" name="Line 4"/>
          <p:cNvSpPr>
            <a:spLocks noChangeShapeType="1"/>
          </p:cNvSpPr>
          <p:nvPr/>
        </p:nvSpPr>
        <p:spPr bwMode="auto">
          <a:xfrm>
            <a:off x="14478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436" name="Text Box 5"/>
          <p:cNvSpPr txBox="1">
            <a:spLocks noChangeArrowheads="1"/>
          </p:cNvSpPr>
          <p:nvPr/>
        </p:nvSpPr>
        <p:spPr bwMode="auto">
          <a:xfrm rot="5400000">
            <a:off x="-971550" y="4164013"/>
            <a:ext cx="44942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200" b="1"/>
              <a:t>No stockholder approval needed….. Stockholder Approval needed</a:t>
            </a:r>
          </a:p>
        </p:txBody>
      </p:sp>
      <p:sp>
        <p:nvSpPr>
          <p:cNvPr id="18437" name="Line 6"/>
          <p:cNvSpPr>
            <a:spLocks noChangeShapeType="1"/>
          </p:cNvSpPr>
          <p:nvPr/>
        </p:nvSpPr>
        <p:spPr bwMode="auto">
          <a:xfrm>
            <a:off x="1447800" y="4876800"/>
            <a:ext cx="533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Who owns/runs your firm?</a:t>
            </a:r>
          </a:p>
        </p:txBody>
      </p:sp>
      <p:sp>
        <p:nvSpPr>
          <p:cNvPr id="20482" name="Rectangle 3"/>
          <p:cNvSpPr>
            <a:spLocks noGrp="1" noChangeArrowheads="1"/>
          </p:cNvSpPr>
          <p:nvPr>
            <p:ph idx="1"/>
          </p:nvPr>
        </p:nvSpPr>
        <p:spPr/>
        <p:txBody>
          <a:bodyPr/>
          <a:lstStyle/>
          <a:p>
            <a:pPr>
              <a:buFont typeface="Monotype Sorts" charset="0"/>
              <a:buNone/>
            </a:pPr>
            <a:r>
              <a:rPr lang="en-US" dirty="0">
                <a:latin typeface="Times" charset="0"/>
                <a:ea typeface="ＭＳ Ｐゴシック" charset="0"/>
                <a:cs typeface="ＭＳ Ｐゴシック" charset="0"/>
              </a:rPr>
              <a:t>Look at: Bloomberg printout </a:t>
            </a:r>
            <a:r>
              <a:rPr lang="en-US" b="1" dirty="0" smtClean="0">
                <a:latin typeface="Times" charset="0"/>
                <a:ea typeface="ＭＳ Ｐゴシック" charset="0"/>
                <a:cs typeface="ＭＳ Ｐゴシック" charset="0"/>
              </a:rPr>
              <a:t>HDS or annual report </a:t>
            </a:r>
            <a:r>
              <a:rPr lang="en-US" dirty="0">
                <a:latin typeface="Times" charset="0"/>
                <a:ea typeface="ＭＳ Ｐゴシック" charset="0"/>
                <a:cs typeface="ＭＳ Ｐゴシック" charset="0"/>
              </a:rPr>
              <a:t>for your firm</a:t>
            </a:r>
          </a:p>
          <a:p>
            <a:r>
              <a:rPr lang="en-US" sz="1600" dirty="0">
                <a:latin typeface="Times" charset="0"/>
                <a:ea typeface="ＭＳ Ｐゴシック" charset="0"/>
                <a:cs typeface="ＭＳ Ｐゴシック" charset="0"/>
              </a:rPr>
              <a:t>Who are the top stockholders in your firm?</a:t>
            </a:r>
          </a:p>
          <a:p>
            <a:r>
              <a:rPr lang="en-US" sz="1600" dirty="0">
                <a:latin typeface="Times" charset="0"/>
                <a:ea typeface="ＭＳ Ｐゴシック" charset="0"/>
                <a:cs typeface="ＭＳ Ｐゴシック" charset="0"/>
              </a:rPr>
              <a:t>What are the potential conflicts of interests that you see emerging from this stockholding structure?</a:t>
            </a:r>
            <a:endParaRPr lang="en-US" sz="1000" dirty="0">
              <a:latin typeface="Times" charset="0"/>
              <a:ea typeface="ＭＳ Ｐゴシック" charset="0"/>
              <a:cs typeface="ＭＳ Ｐゴシック" charset="0"/>
            </a:endParaRPr>
          </a:p>
        </p:txBody>
      </p:sp>
      <p:sp>
        <p:nvSpPr>
          <p:cNvPr id="20483"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204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1: Splintering of Stockholders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2003</a:t>
            </a:r>
            <a:endParaRPr lang="en-US">
              <a:latin typeface="Times" charset="0"/>
              <a:ea typeface="ＭＳ Ｐゴシック" charset="0"/>
              <a:cs typeface="ＭＳ Ｐゴシック" charset="0"/>
            </a:endParaRPr>
          </a:p>
        </p:txBody>
      </p:sp>
      <p:pic>
        <p:nvPicPr>
          <p:cNvPr id="22530"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9142" r="-19142"/>
          <a:stretch>
            <a:fillRect/>
          </a:stretch>
        </p:blipFill>
        <p:spPr>
          <a:noFill/>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2: Voting versus Non-voting Shares: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Aracruz</a:t>
            </a:r>
          </a:p>
        </p:txBody>
      </p:sp>
      <p:sp>
        <p:nvSpPr>
          <p:cNvPr id="24578"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Aracruz Cellulose, like most Brazilian companies, had multiple classes of shares. </a:t>
            </a:r>
          </a:p>
          <a:p>
            <a:pPr lvl="1" algn="just"/>
            <a:r>
              <a:rPr lang="en-US">
                <a:latin typeface="Times" charset="0"/>
                <a:ea typeface="ＭＳ Ｐゴシック" charset="0"/>
              </a:rPr>
              <a:t>The common shares had all of the voting rights and were held by incumbent management, lenders to the company and the Brazilian government. </a:t>
            </a:r>
          </a:p>
          <a:p>
            <a:pPr lvl="1" algn="just"/>
            <a:r>
              <a:rPr lang="en-US">
                <a:latin typeface="Times" charset="0"/>
                <a:ea typeface="ＭＳ Ｐゴシック" charset="0"/>
              </a:rPr>
              <a:t>Outside investors held the non-voting shares, which were called preferred shares, and had no say in the election of the board of directors. At the end of 2002, </a:t>
            </a:r>
          </a:p>
          <a:p>
            <a:pPr algn="just"/>
            <a:r>
              <a:rPr lang="en-US">
                <a:latin typeface="Times" charset="0"/>
                <a:ea typeface="ＭＳ Ｐゴシック" charset="0"/>
                <a:cs typeface="ＭＳ Ｐゴシック" charset="0"/>
              </a:rPr>
              <a:t>Aracruz was managed by a board of seven directors, composed primarily of representatives of those who own the common (voting) shares, and an executive board, composed of three managers of the company.</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Case 3: Cross and Pyramid Holdings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Tata Chemical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2008 </a:t>
            </a:r>
            <a:endParaRPr lang="en-US">
              <a:latin typeface="Times" charset="0"/>
              <a:ea typeface="ＭＳ Ｐゴシック" charset="0"/>
              <a:cs typeface="ＭＳ Ｐゴシック" charset="0"/>
            </a:endParaRPr>
          </a:p>
        </p:txBody>
      </p:sp>
      <p:pic>
        <p:nvPicPr>
          <p:cNvPr id="26627"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
        <p:nvSpPr>
          <p:cNvPr id="26626"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atin typeface="Times" charset="0"/>
                <a:ea typeface="ＭＳ Ｐゴシック" charset="0"/>
                <a:cs typeface="ＭＳ Ｐゴシック" charset="0"/>
              </a:rPr>
              <a:t>Things change..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2009</a:t>
            </a:r>
            <a:endParaRPr lang="en-US">
              <a:latin typeface="Times" charset="0"/>
              <a:ea typeface="ＭＳ Ｐゴシック" charset="0"/>
              <a:cs typeface="ＭＳ Ｐゴシック" charset="0"/>
            </a:endParaRPr>
          </a:p>
        </p:txBody>
      </p:sp>
      <p:pic>
        <p:nvPicPr>
          <p:cNvPr id="2867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When traditional corporate financial theory breaks down, the solution is:</a:t>
            </a:r>
          </a:p>
        </p:txBody>
      </p:sp>
      <p:sp>
        <p:nvSpPr>
          <p:cNvPr id="3072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To choose a </a:t>
            </a:r>
            <a:r>
              <a:rPr lang="en-US" u="sng">
                <a:latin typeface="Times" charset="0"/>
                <a:ea typeface="ＭＳ Ｐゴシック" charset="0"/>
                <a:cs typeface="ＭＳ Ｐゴシック" charset="0"/>
              </a:rPr>
              <a:t>different mechanism for corporate governance</a:t>
            </a:r>
            <a:r>
              <a:rPr lang="en-US">
                <a:latin typeface="Times" charset="0"/>
                <a:ea typeface="ＭＳ Ｐゴシック" charset="0"/>
                <a:cs typeface="ＭＳ Ｐゴシック" charset="0"/>
              </a:rPr>
              <a:t>, i.e, assign the responsibility for monitoring managers to someone other than stockholders.</a:t>
            </a:r>
          </a:p>
          <a:p>
            <a:r>
              <a:rPr lang="en-US">
                <a:latin typeface="Times" charset="0"/>
                <a:ea typeface="ＭＳ Ｐゴシック" charset="0"/>
                <a:cs typeface="ＭＳ Ｐゴシック" charset="0"/>
              </a:rPr>
              <a:t>To choose a </a:t>
            </a:r>
            <a:r>
              <a:rPr lang="en-US" u="sng">
                <a:latin typeface="Times" charset="0"/>
                <a:ea typeface="ＭＳ Ｐゴシック" charset="0"/>
                <a:cs typeface="ＭＳ Ｐゴシック" charset="0"/>
              </a:rPr>
              <a:t>different objective</a:t>
            </a:r>
            <a:r>
              <a:rPr lang="en-US">
                <a:latin typeface="Times" charset="0"/>
                <a:ea typeface="ＭＳ Ｐゴシック" charset="0"/>
                <a:cs typeface="ＭＳ Ｐゴシック" charset="0"/>
              </a:rPr>
              <a:t> for the firm.</a:t>
            </a:r>
          </a:p>
          <a:p>
            <a:r>
              <a:rPr lang="en-US">
                <a:latin typeface="Times" charset="0"/>
                <a:ea typeface="ＭＳ Ｐゴシック" charset="0"/>
                <a:cs typeface="ＭＳ Ｐゴシック" charset="0"/>
              </a:rPr>
              <a:t>To maximize stock price, but reduce the potential for conflict and breakdown:</a:t>
            </a:r>
          </a:p>
          <a:p>
            <a:pPr lvl="1"/>
            <a:r>
              <a:rPr lang="en-US">
                <a:latin typeface="Times" charset="0"/>
                <a:ea typeface="ＭＳ Ｐゴシック" charset="0"/>
              </a:rPr>
              <a:t>Making managers (decision makers) and employees into stockholders</a:t>
            </a:r>
          </a:p>
          <a:p>
            <a:pPr lvl="1"/>
            <a:r>
              <a:rPr lang="en-US">
                <a:latin typeface="Times" charset="0"/>
                <a:ea typeface="ＭＳ Ｐゴシック" charset="0"/>
              </a:rPr>
              <a:t>Protect lenders from expropriation</a:t>
            </a:r>
          </a:p>
          <a:p>
            <a:pPr lvl="1"/>
            <a:r>
              <a:rPr lang="en-US">
                <a:latin typeface="Times" charset="0"/>
                <a:ea typeface="ＭＳ Ｐゴシック" charset="0"/>
              </a:rPr>
              <a:t>By providing information honestly and promptly to financial markets</a:t>
            </a:r>
          </a:p>
          <a:p>
            <a:pPr lvl="1"/>
            <a:r>
              <a:rPr lang="en-US">
                <a:latin typeface="Times" charset="0"/>
                <a:ea typeface="ＭＳ Ｐゴシック" charset="0"/>
              </a:rPr>
              <a:t>Minimize social costs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 An Alternative Corporate Governance System</a:t>
            </a:r>
          </a:p>
        </p:txBody>
      </p:sp>
      <p:sp>
        <p:nvSpPr>
          <p:cNvPr id="3277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Germany and Japan developed a different mechanism for corporate governance, based upon corporate cross holdings. </a:t>
            </a:r>
          </a:p>
          <a:p>
            <a:pPr lvl="1"/>
            <a:r>
              <a:rPr lang="en-US">
                <a:latin typeface="Times" charset="0"/>
                <a:ea typeface="ＭＳ Ｐゴシック" charset="0"/>
              </a:rPr>
              <a:t>In Germany, the banks form the core of this system.</a:t>
            </a:r>
          </a:p>
          <a:p>
            <a:pPr lvl="1"/>
            <a:r>
              <a:rPr lang="en-US">
                <a:latin typeface="Times" charset="0"/>
                <a:ea typeface="ＭＳ Ｐゴシック" charset="0"/>
              </a:rPr>
              <a:t>In Japan, it is the keiretsus</a:t>
            </a:r>
          </a:p>
          <a:p>
            <a:pPr lvl="1"/>
            <a:r>
              <a:rPr lang="en-US">
                <a:latin typeface="Times" charset="0"/>
                <a:ea typeface="ＭＳ Ｐゴシック" charset="0"/>
              </a:rPr>
              <a:t>Other Asian countries have modeled their system after Japan, with family companies forming the core of the new corporate families</a:t>
            </a:r>
          </a:p>
          <a:p>
            <a:r>
              <a:rPr lang="en-US">
                <a:latin typeface="Times" charset="0"/>
                <a:ea typeface="ＭＳ Ｐゴシック" charset="0"/>
                <a:cs typeface="ＭＳ Ｐゴシック" charset="0"/>
              </a:rPr>
              <a:t>At their best, the most efficient firms in the group work at bringing the less efficient  firms up to par. They provide a corporate welfare system that makes for a more stable corporate structure</a:t>
            </a:r>
          </a:p>
          <a:p>
            <a:r>
              <a:rPr lang="en-US">
                <a:latin typeface="Times" charset="0"/>
                <a:ea typeface="ＭＳ Ｐゴシック" charset="0"/>
                <a:cs typeface="ＭＳ Ｐゴシック" charset="0"/>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 Choose a Different Objective Function</a:t>
            </a:r>
          </a:p>
        </p:txBody>
      </p:sp>
      <p:sp>
        <p:nvSpPr>
          <p:cNvPr id="3481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Firms can always focus on a different objective function. Examples would include</a:t>
            </a:r>
          </a:p>
          <a:p>
            <a:pPr lvl="1"/>
            <a:r>
              <a:rPr lang="en-US">
                <a:latin typeface="Times" charset="0"/>
                <a:ea typeface="ＭＳ Ｐゴシック" charset="0"/>
              </a:rPr>
              <a:t>maximizing earnings</a:t>
            </a:r>
          </a:p>
          <a:p>
            <a:pPr lvl="1"/>
            <a:r>
              <a:rPr lang="en-US">
                <a:latin typeface="Times" charset="0"/>
                <a:ea typeface="ＭＳ Ｐゴシック" charset="0"/>
              </a:rPr>
              <a:t>maximizing revenues</a:t>
            </a:r>
          </a:p>
          <a:p>
            <a:pPr lvl="1"/>
            <a:r>
              <a:rPr lang="en-US">
                <a:latin typeface="Times" charset="0"/>
                <a:ea typeface="ＭＳ Ｐゴシック" charset="0"/>
              </a:rPr>
              <a:t>maximizing firm size</a:t>
            </a:r>
          </a:p>
          <a:p>
            <a:pPr lvl="1"/>
            <a:r>
              <a:rPr lang="en-US">
                <a:latin typeface="Times" charset="0"/>
                <a:ea typeface="ＭＳ Ｐゴシック" charset="0"/>
              </a:rPr>
              <a:t>maximizing market share</a:t>
            </a:r>
          </a:p>
          <a:p>
            <a:pPr lvl="1"/>
            <a:r>
              <a:rPr lang="en-US">
                <a:latin typeface="Times" charset="0"/>
                <a:ea typeface="ＭＳ Ｐゴシック" charset="0"/>
              </a:rPr>
              <a:t>maximizing EVA</a:t>
            </a:r>
          </a:p>
          <a:p>
            <a:r>
              <a:rPr lang="en-US">
                <a:latin typeface="Times" charset="0"/>
                <a:ea typeface="ＭＳ Ｐゴシック" charset="0"/>
                <a:cs typeface="ＭＳ Ｐゴシック" charset="0"/>
              </a:rPr>
              <a:t>The key thing to remember is that these are intermediate objective functions. </a:t>
            </a:r>
          </a:p>
          <a:p>
            <a:pPr lvl="1"/>
            <a:r>
              <a:rPr lang="en-US">
                <a:latin typeface="Times" charset="0"/>
                <a:ea typeface="ＭＳ Ｐゴシック" charset="0"/>
              </a:rPr>
              <a:t>To the degree that they are correlated with the long term health and value of the company, they work well.</a:t>
            </a:r>
          </a:p>
          <a:p>
            <a:pPr lvl="1"/>
            <a:r>
              <a:rPr lang="en-US">
                <a:latin typeface="Times" charset="0"/>
                <a:ea typeface="ＭＳ Ｐゴシック" charset="0"/>
              </a:rPr>
              <a:t>To the degree that they do not, the firm can end up with a disaster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III. A Market Based Solution</a:t>
            </a:r>
          </a:p>
        </p:txBody>
      </p:sp>
      <p:sp>
        <p:nvSpPr>
          <p:cNvPr id="36866"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6867"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36868"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69"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0"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1"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2"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873"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6874"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5"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6"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7"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8"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79"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of poorly </a:t>
            </a:r>
          </a:p>
          <a:p>
            <a:r>
              <a:rPr lang="en-US" sz="1600"/>
              <a:t>run firms are put</a:t>
            </a:r>
          </a:p>
          <a:p>
            <a:r>
              <a:rPr lang="en-US" sz="1600"/>
              <a:t>on notice.</a:t>
            </a:r>
          </a:p>
          <a:p>
            <a:pPr algn="ctr"/>
            <a:endParaRPr lang="en-US" sz="1600"/>
          </a:p>
        </p:txBody>
      </p:sp>
      <p:sp>
        <p:nvSpPr>
          <p:cNvPr id="36880"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81"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6882"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6883"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84"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6885"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activist</a:t>
            </a:r>
          </a:p>
          <a:p>
            <a:r>
              <a:rPr lang="en-US" sz="1600"/>
              <a:t>investors</a:t>
            </a:r>
          </a:p>
          <a:p>
            <a:r>
              <a:rPr lang="en-US" sz="1600"/>
              <a:t>2. Hostile takeovers</a:t>
            </a:r>
          </a:p>
        </p:txBody>
      </p:sp>
      <p:sp>
        <p:nvSpPr>
          <p:cNvPr id="36886"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36887"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 themselves</a:t>
            </a:r>
          </a:p>
        </p:txBody>
      </p:sp>
      <p:sp>
        <p:nvSpPr>
          <p:cNvPr id="36888"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Covenants</a:t>
            </a:r>
          </a:p>
          <a:p>
            <a:r>
              <a:rPr lang="en-US" sz="1600"/>
              <a:t>2. New Types</a:t>
            </a:r>
          </a:p>
        </p:txBody>
      </p:sp>
      <p:sp>
        <p:nvSpPr>
          <p:cNvPr id="36889"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36890"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36891"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36892"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893"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894"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895"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6896"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Firms are</a:t>
            </a:r>
          </a:p>
          <a:p>
            <a:r>
              <a:rPr lang="en-US" sz="1600"/>
              <a:t>punished</a:t>
            </a:r>
          </a:p>
          <a:p>
            <a:r>
              <a:rPr lang="en-US" sz="1600"/>
              <a:t>for misleading</a:t>
            </a:r>
          </a:p>
          <a:p>
            <a:r>
              <a:rPr lang="en-US" sz="1600"/>
              <a:t>markets</a:t>
            </a:r>
          </a:p>
        </p:txBody>
      </p:sp>
      <p:sp>
        <p:nvSpPr>
          <p:cNvPr id="36897"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Investors and</a:t>
            </a:r>
          </a:p>
          <a:p>
            <a:r>
              <a:rPr lang="en-US" sz="1600"/>
              <a:t>analysts become</a:t>
            </a:r>
          </a:p>
          <a:p>
            <a:r>
              <a:rPr lang="en-US" sz="1600"/>
              <a:t>more skeptical</a:t>
            </a:r>
          </a:p>
        </p:txBody>
      </p:sp>
      <p:sp>
        <p:nvSpPr>
          <p:cNvPr id="36898"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Corporate Good Citizen Constraints</a:t>
            </a:r>
          </a:p>
        </p:txBody>
      </p:sp>
      <p:sp>
        <p:nvSpPr>
          <p:cNvPr id="36899"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laws</a:t>
            </a:r>
          </a:p>
          <a:p>
            <a:r>
              <a:rPr lang="en-US" sz="1600"/>
              <a:t>2. Investor/Customer Backlash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atin typeface="Times" charset="0"/>
                <a:ea typeface="ＭＳ Ｐゴシック" charset="0"/>
                <a:cs typeface="ＭＳ Ｐゴシック" charset="0"/>
              </a:rPr>
              <a:t>A Market Solution: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exit… and a new age dawns?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in 2008</a:t>
            </a:r>
            <a:endParaRPr lang="en-US">
              <a:latin typeface="Times" charset="0"/>
              <a:ea typeface="ＭＳ Ｐゴシック" charset="0"/>
              <a:cs typeface="ＭＳ Ｐゴシック" charset="0"/>
            </a:endParaRPr>
          </a:p>
        </p:txBody>
      </p:sp>
      <p:pic>
        <p:nvPicPr>
          <p:cNvPr id="3891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5610" b="-5610"/>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a:xfrm>
            <a:off x="685800" y="2286000"/>
            <a:ext cx="7772400" cy="1143000"/>
          </a:xfrm>
          <a:noFill/>
        </p:spPr>
        <p:txBody>
          <a:bodyPr anchor="ctr"/>
          <a:lstStyle/>
          <a:p>
            <a:r>
              <a:rPr lang="en-US" sz="3200">
                <a:latin typeface="Times" charset="0"/>
                <a:ea typeface="ＭＳ Ｐゴシック" charset="0"/>
                <a:cs typeface="ＭＳ Ｐゴシック" charset="0"/>
              </a:rPr>
              <a:t>The Investment Principle: Risk and Return Models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endParaRPr lang="en-US" sz="3200">
              <a:latin typeface="Times" charset="0"/>
              <a:ea typeface="ＭＳ Ｐゴシック" charset="0"/>
              <a:cs typeface="ＭＳ Ｐゴシック" charset="0"/>
            </a:endParaRPr>
          </a:p>
        </p:txBody>
      </p:sp>
      <p:sp>
        <p:nvSpPr>
          <p:cNvPr id="40962" name="Rectangle 3"/>
          <p:cNvSpPr>
            <a:spLocks noGrp="1" noChangeArrowheads="1"/>
          </p:cNvSpPr>
          <p:nvPr>
            <p:ph type="subTitle" idx="1"/>
          </p:nvPr>
        </p:nvSpPr>
        <p:spPr>
          <a:xfrm>
            <a:off x="1371600" y="4495800"/>
            <a:ext cx="6324600" cy="1219200"/>
          </a:xfrm>
          <a:noFill/>
        </p:spPr>
        <p:txBody>
          <a:bodyPr/>
          <a:lstStyle/>
          <a:p>
            <a:pPr marL="342900" indent="-342900" algn="l"/>
            <a:r>
              <a:rPr lang="ja-JP" altLang="en-US">
                <a:latin typeface="Arial" charset="0"/>
                <a:ea typeface="ＭＳ Ｐゴシック" charset="0"/>
                <a:cs typeface="ＭＳ Ｐゴシック" charset="0"/>
              </a:rPr>
              <a:t>“</a:t>
            </a:r>
            <a:r>
              <a:rPr lang="en-US" altLang="ja-JP">
                <a:latin typeface="Arial" charset="0"/>
                <a:ea typeface="ＭＳ Ｐゴシック" charset="0"/>
                <a:cs typeface="ＭＳ Ｐゴシック" charset="0"/>
              </a:rPr>
              <a:t>You cannot swing upon a rope that is attached only to your own belt.</a:t>
            </a:r>
            <a:r>
              <a:rPr lang="ja-JP" altLang="en-US">
                <a:latin typeface="Arial" charset="0"/>
                <a:ea typeface="ＭＳ Ｐゴシック" charset="0"/>
                <a:cs typeface="ＭＳ Ｐゴシック" charset="0"/>
              </a:rPr>
              <a:t>”</a:t>
            </a:r>
            <a:endParaRPr lang="en-US">
              <a:latin typeface="Arial"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sp>
        <p:nvSpPr>
          <p:cNvPr id="43010" name="Rectangle 3"/>
          <p:cNvSpPr>
            <a:spLocks noGrp="1" noChangeArrowheads="1"/>
          </p:cNvSpPr>
          <p:nvPr>
            <p:ph idx="1"/>
          </p:nvPr>
        </p:nvSpPr>
        <p:spPr>
          <a:noFill/>
        </p:spPr>
        <p:txBody>
          <a:bodyPr/>
          <a:lstStyle/>
          <a:p>
            <a:pPr>
              <a:lnSpc>
                <a:spcPct val="90000"/>
              </a:lnSpc>
            </a:pPr>
            <a:endParaRPr lang="en-US">
              <a:latin typeface="Times" charset="0"/>
              <a:ea typeface="ＭＳ Ｐゴシック" charset="0"/>
              <a:cs typeface="ＭＳ Ｐゴシック" charset="0"/>
            </a:endParaRPr>
          </a:p>
        </p:txBody>
      </p:sp>
      <p:pic>
        <p:nvPicPr>
          <p:cNvPr id="4301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76400"/>
            <a:ext cx="74168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Risk?</a:t>
            </a:r>
          </a:p>
        </p:txBody>
      </p:sp>
      <p:sp>
        <p:nvSpPr>
          <p:cNvPr id="4710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Risk, in traditional terms, is viewed as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negative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Webster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dictionary, for instance, defines risk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exposing to danger or hazard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 Chinese symbols for risk, reproduced below, give a much better description of risk</a:t>
            </a: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first symbol is the symbol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danger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while the second is the symbol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opportunity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making risk a mix of danger and opportunity. You cannot have one, without the other.</a:t>
            </a:r>
            <a:endParaRPr lang="en-US">
              <a:latin typeface="Times" charset="0"/>
              <a:ea typeface="ＭＳ Ｐゴシック" charset="0"/>
              <a:cs typeface="ＭＳ Ｐゴシック" charset="0"/>
            </a:endParaRPr>
          </a:p>
        </p:txBody>
      </p:sp>
      <p:pic>
        <p:nvPicPr>
          <p:cNvPr id="4710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7900" y="2832100"/>
            <a:ext cx="19431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08"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7900" y="2982913"/>
            <a:ext cx="19431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09"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7900" y="3135313"/>
            <a:ext cx="19431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10" name="Pictur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7900" y="3286125"/>
            <a:ext cx="19431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11"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7900" y="3438525"/>
            <a:ext cx="19431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12" name="Picture 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7900" y="3589338"/>
            <a:ext cx="19431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13" name="Picture 10"/>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7900" y="3740150"/>
            <a:ext cx="19431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pic>
        <p:nvPicPr>
          <p:cNvPr id="47114" name="Picture 1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17900" y="3892550"/>
            <a:ext cx="194310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Alternatives to the CAPM</a:t>
            </a:r>
          </a:p>
        </p:txBody>
      </p:sp>
      <p:pic>
        <p:nvPicPr>
          <p:cNvPr id="49154"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16973" r="-16973"/>
          <a:stretch>
            <a:fillRect/>
          </a:stretch>
        </p:blipFill>
        <p:spPr>
          <a:solidFill>
            <a:schemeClr val="accent1"/>
          </a:solidFill>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Limitations of the CAPM</a:t>
            </a:r>
          </a:p>
        </p:txBody>
      </p:sp>
      <p:sp>
        <p:nvSpPr>
          <p:cNvPr id="51202" name="Rectangle 3"/>
          <p:cNvSpPr>
            <a:spLocks noGrp="1" noChangeArrowheads="1"/>
          </p:cNvSpPr>
          <p:nvPr>
            <p:ph idx="1"/>
          </p:nvPr>
        </p:nvSpPr>
        <p:spPr>
          <a:noFill/>
        </p:spPr>
        <p:txBody>
          <a:bodyPr/>
          <a:lstStyle/>
          <a:p>
            <a:pPr>
              <a:buFont typeface="Monotype Sorts" charset="0"/>
              <a:buNone/>
            </a:pPr>
            <a:r>
              <a:rPr lang="en-US">
                <a:latin typeface="Times" charset="0"/>
                <a:ea typeface="ＭＳ Ｐゴシック" charset="0"/>
                <a:cs typeface="ＭＳ Ｐゴシック" charset="0"/>
              </a:rPr>
              <a:t>1. The model makes unrealistic assumptions</a:t>
            </a:r>
          </a:p>
          <a:p>
            <a:pPr>
              <a:buFont typeface="Monotype Sorts" charset="0"/>
              <a:buNone/>
            </a:pPr>
            <a:r>
              <a:rPr lang="en-US">
                <a:latin typeface="Times" charset="0"/>
                <a:ea typeface="ＭＳ Ｐゴシック" charset="0"/>
                <a:cs typeface="ＭＳ Ｐゴシック" charset="0"/>
              </a:rPr>
              <a:t>2. The parameters of the model cannot be estimated precisely</a:t>
            </a:r>
          </a:p>
          <a:p>
            <a:pPr lvl="1">
              <a:buFontTx/>
              <a:buNone/>
            </a:pPr>
            <a:r>
              <a:rPr lang="en-US">
                <a:latin typeface="Times" charset="0"/>
                <a:ea typeface="ＭＳ Ｐゴシック" charset="0"/>
              </a:rPr>
              <a:t>- Definition of a market index</a:t>
            </a:r>
          </a:p>
          <a:p>
            <a:pPr lvl="1">
              <a:buFontTx/>
              <a:buNone/>
            </a:pPr>
            <a:r>
              <a:rPr lang="en-US">
                <a:latin typeface="Times" charset="0"/>
                <a:ea typeface="ＭＳ Ｐゴシック" charset="0"/>
              </a:rPr>
              <a:t>- Firm may have changed during the 'estimation' period'</a:t>
            </a:r>
          </a:p>
          <a:p>
            <a:pPr>
              <a:buFont typeface="Monotype Sorts" charset="0"/>
              <a:buNone/>
            </a:pPr>
            <a:r>
              <a:rPr lang="en-US">
                <a:latin typeface="Times" charset="0"/>
                <a:ea typeface="ＭＳ Ｐゴシック" charset="0"/>
                <a:cs typeface="ＭＳ Ｐゴシック" charset="0"/>
              </a:rPr>
              <a:t>3. The model does not work well</a:t>
            </a:r>
          </a:p>
          <a:p>
            <a:pPr lvl="1">
              <a:buFontTx/>
              <a:buNone/>
            </a:pPr>
            <a:r>
              <a:rPr lang="en-US">
                <a:latin typeface="Times" charset="0"/>
                <a:ea typeface="ＭＳ Ｐゴシック" charset="0"/>
              </a:rPr>
              <a:t>- If the model is right, there should be  </a:t>
            </a:r>
          </a:p>
          <a:p>
            <a:pPr lvl="2">
              <a:buFontTx/>
              <a:buNone/>
            </a:pPr>
            <a:r>
              <a:rPr lang="en-US">
                <a:latin typeface="Times" charset="0"/>
                <a:ea typeface="ＭＳ Ｐゴシック" charset="0"/>
              </a:rPr>
              <a:t> a linear relationship between returns and betas</a:t>
            </a:r>
          </a:p>
          <a:p>
            <a:pPr lvl="2">
              <a:buFontTx/>
              <a:buNone/>
            </a:pPr>
            <a:r>
              <a:rPr lang="en-US">
                <a:latin typeface="Times" charset="0"/>
                <a:ea typeface="ＭＳ Ｐゴシック" charset="0"/>
              </a:rPr>
              <a:t> the only variable that should explain returns is betas</a:t>
            </a:r>
          </a:p>
          <a:p>
            <a:pPr lvl="1">
              <a:buFontTx/>
              <a:buNone/>
            </a:pPr>
            <a:r>
              <a:rPr lang="en-US">
                <a:latin typeface="Times" charset="0"/>
                <a:ea typeface="ＭＳ Ｐゴシック" charset="0"/>
              </a:rPr>
              <a:t>- The reality is that</a:t>
            </a:r>
          </a:p>
          <a:p>
            <a:pPr lvl="2">
              <a:buFontTx/>
              <a:buNone/>
            </a:pPr>
            <a:r>
              <a:rPr lang="en-US">
                <a:latin typeface="Times" charset="0"/>
                <a:ea typeface="ＭＳ Ｐゴシック" charset="0"/>
              </a:rPr>
              <a:t> the relationship between betas and returns is weak </a:t>
            </a:r>
          </a:p>
          <a:p>
            <a:pPr lvl="2">
              <a:buFontTx/>
              <a:buNone/>
            </a:pPr>
            <a:r>
              <a:rPr lang="en-US">
                <a:latin typeface="Times" charset="0"/>
                <a:ea typeface="ＭＳ Ｐゴシック" charset="0"/>
              </a:rPr>
              <a:t> Other variables (size, price/book value) seem to explain differences in returns better.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Why the CAPM persists…</a:t>
            </a:r>
          </a:p>
        </p:txBody>
      </p:sp>
      <p:sp>
        <p:nvSpPr>
          <p:cNvPr id="53250" name="Rectangle 3"/>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a:lnSpc>
                <a:spcPct val="90000"/>
              </a:lnSpc>
            </a:pPr>
            <a:r>
              <a:rPr lang="en-US">
                <a:latin typeface="Times" charset="0"/>
                <a:ea typeface="ＭＳ Ｐゴシック" charset="0"/>
              </a:rPr>
              <a:t>The alternative models (which are richer) do a much better job than the CAPM in explaining past return, but their effectiveness drops off when it comes to estimating expected future returns (because the models tend to shift and change).</a:t>
            </a:r>
          </a:p>
          <a:p>
            <a:pPr lvl="1">
              <a:lnSpc>
                <a:spcPct val="90000"/>
              </a:lnSpc>
            </a:pPr>
            <a:r>
              <a:rPr lang="en-US">
                <a:latin typeface="Times" charset="0"/>
                <a:ea typeface="ＭＳ Ｐゴシック" charset="0"/>
              </a:rPr>
              <a:t>The alternative models are more complicated and require more information than the CAPM.</a:t>
            </a:r>
          </a:p>
          <a:p>
            <a:pPr lvl="1">
              <a:lnSpc>
                <a:spcPct val="90000"/>
              </a:lnSpc>
            </a:pPr>
            <a:r>
              <a:rPr lang="en-US">
                <a:latin typeface="Times" charset="0"/>
                <a:ea typeface="ＭＳ Ｐゴシック" charset="0"/>
              </a:rPr>
              <a:t>For most companies, the expected returns you get with the the alternative models is not different enough to be worth the extra trouble of estimating four additional betas.</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Looking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2009 (again)</a:t>
            </a:r>
            <a:endParaRPr lang="en-US">
              <a:latin typeface="Times" charset="0"/>
              <a:ea typeface="ＭＳ Ｐゴシック" charset="0"/>
              <a:cs typeface="ＭＳ Ｐゴシック" charset="0"/>
            </a:endParaRPr>
          </a:p>
        </p:txBody>
      </p:sp>
      <p:pic>
        <p:nvPicPr>
          <p:cNvPr id="5529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Cross and Pyramid Holdings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Tata Chemical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stockholders in 2008 </a:t>
            </a:r>
            <a:endParaRPr lang="en-US">
              <a:latin typeface="Times" charset="0"/>
              <a:ea typeface="ＭＳ Ｐゴシック" charset="0"/>
              <a:cs typeface="ＭＳ Ｐゴシック" charset="0"/>
            </a:endParaRPr>
          </a:p>
        </p:txBody>
      </p:sp>
      <p:pic>
        <p:nvPicPr>
          <p:cNvPr id="57347"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12961" r="-12961"/>
          <a:stretch>
            <a:fillRect/>
          </a:stretch>
        </p:blipFill>
        <p:spPr/>
      </p:pic>
      <p:sp>
        <p:nvSpPr>
          <p:cNvPr id="57346"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Who is the marginal investor in your firm?</a:t>
            </a:r>
          </a:p>
        </p:txBody>
      </p:sp>
      <p:sp>
        <p:nvSpPr>
          <p:cNvPr id="59394" name="Rectangle 3"/>
          <p:cNvSpPr>
            <a:spLocks noGrp="1" noChangeArrowheads="1"/>
          </p:cNvSpPr>
          <p:nvPr>
            <p:ph idx="1"/>
          </p:nvPr>
        </p:nvSpPr>
        <p:spPr/>
        <p:txBody>
          <a:bodyPr/>
          <a:lstStyle/>
          <a:p>
            <a:pPr marL="800100" lvl="1" indent="-342900">
              <a:buSzPct val="80000"/>
              <a:buFont typeface="Monotype Sorts" charset="0"/>
              <a:buNone/>
            </a:pPr>
            <a:r>
              <a:rPr lang="en-US">
                <a:latin typeface="Times" charset="0"/>
                <a:ea typeface="ＭＳ Ｐゴシック" charset="0"/>
              </a:rPr>
              <a:t>You can get information on insider and institutional holdings in your firm from:</a:t>
            </a:r>
          </a:p>
          <a:p>
            <a:pPr marL="800100" lvl="1" indent="-342900">
              <a:buSzPct val="80000"/>
              <a:buFont typeface="Monotype Sorts" charset="0"/>
              <a:buNone/>
            </a:pPr>
            <a:r>
              <a:rPr lang="en-US">
                <a:latin typeface="Times" charset="0"/>
                <a:ea typeface="ＭＳ Ｐゴシック" charset="0"/>
                <a:hlinkClick r:id=""/>
              </a:rPr>
              <a:t>http://finance.yahoo.com/</a:t>
            </a:r>
            <a:r>
              <a:rPr lang="en-US">
                <a:latin typeface="Times" charset="0"/>
                <a:ea typeface="ＭＳ Ｐゴシック" charset="0"/>
              </a:rPr>
              <a:t> </a:t>
            </a:r>
          </a:p>
          <a:p>
            <a:pPr marL="800100" lvl="1" indent="-342900">
              <a:buSzPct val="80000"/>
              <a:buFont typeface="Monotype Sorts" charset="0"/>
              <a:buNone/>
            </a:pPr>
            <a:r>
              <a:rPr lang="en-US">
                <a:latin typeface="Times" charset="0"/>
                <a:ea typeface="ＭＳ Ｐゴシック" charset="0"/>
              </a:rPr>
              <a:t>Enter your company</a:t>
            </a:r>
            <a:r>
              <a:rPr lang="ja-JP" altLang="en-US">
                <a:latin typeface="Times" charset="0"/>
                <a:ea typeface="ＭＳ Ｐゴシック" charset="0"/>
              </a:rPr>
              <a:t>’</a:t>
            </a:r>
            <a:r>
              <a:rPr lang="en-US" altLang="ja-JP">
                <a:latin typeface="Times" charset="0"/>
                <a:ea typeface="ＭＳ Ｐゴシック" charset="0"/>
              </a:rPr>
              <a:t>s symbol and choose profile.</a:t>
            </a:r>
          </a:p>
          <a:p>
            <a:pPr marL="381000" indent="-381000"/>
            <a:r>
              <a:rPr lang="en-US">
                <a:latin typeface="Times" charset="0"/>
                <a:ea typeface="ＭＳ Ｐゴシック" charset="0"/>
                <a:cs typeface="ＭＳ Ｐゴシック" charset="0"/>
              </a:rPr>
              <a:t>Looking at the breakdown of stockholders in your firm, consider whether the marginal investor is</a:t>
            </a:r>
          </a:p>
          <a:p>
            <a:pPr marL="800100" lvl="1" indent="-342900">
              <a:buSzPct val="80000"/>
              <a:buFont typeface="Times" charset="0"/>
              <a:buAutoNum type="alphaLcParenR"/>
            </a:pPr>
            <a:r>
              <a:rPr lang="en-US">
                <a:latin typeface="Times" charset="0"/>
                <a:ea typeface="ＭＳ Ｐゴシック" charset="0"/>
              </a:rPr>
              <a:t>An institutional investor </a:t>
            </a:r>
          </a:p>
          <a:p>
            <a:pPr marL="800100" lvl="1" indent="-342900">
              <a:buSzPct val="80000"/>
              <a:buFont typeface="Times" charset="0"/>
              <a:buAutoNum type="alphaLcParenR"/>
            </a:pPr>
            <a:r>
              <a:rPr lang="en-US">
                <a:latin typeface="Times" charset="0"/>
                <a:ea typeface="ＭＳ Ｐゴシック" charset="0"/>
              </a:rPr>
              <a:t>An individual investor</a:t>
            </a:r>
          </a:p>
          <a:p>
            <a:pPr marL="800100" lvl="1" indent="-342900">
              <a:buSzPct val="80000"/>
              <a:buFont typeface="Times" charset="0"/>
              <a:buAutoNum type="alphaLcParenR"/>
            </a:pPr>
            <a:r>
              <a:rPr lang="en-US">
                <a:latin typeface="Times" charset="0"/>
                <a:ea typeface="ＭＳ Ｐゴシック" charset="0"/>
              </a:rPr>
              <a:t>An insider</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Inputs required to use the CAPM - </a:t>
            </a:r>
          </a:p>
        </p:txBody>
      </p:sp>
      <p:sp>
        <p:nvSpPr>
          <p:cNvPr id="61442" name="Rectangle 3"/>
          <p:cNvSpPr>
            <a:spLocks noGrp="1" noChangeArrowheads="1"/>
          </p:cNvSpPr>
          <p:nvPr>
            <p:ph idx="1"/>
          </p:nvPr>
        </p:nvSpPr>
        <p:spPr>
          <a:noFill/>
        </p:spPr>
        <p:txBody>
          <a:bodyPr/>
          <a:lstStyle/>
          <a:p>
            <a:pPr marL="381000" indent="-381000">
              <a:buFont typeface="Wingdings" charset="0"/>
              <a:buChar char="§"/>
            </a:pPr>
            <a:r>
              <a:rPr lang="en-US">
                <a:latin typeface="Times" charset="0"/>
                <a:ea typeface="ＭＳ Ｐゴシック" charset="0"/>
                <a:cs typeface="ＭＳ Ｐゴシック" charset="0"/>
              </a:rPr>
              <a:t>The capital asset pricing model yields the following expected return:</a:t>
            </a:r>
          </a:p>
          <a:p>
            <a:pPr marL="800100" lvl="1" indent="-342900">
              <a:buFontTx/>
              <a:buNone/>
            </a:pPr>
            <a:r>
              <a:rPr lang="en-US">
                <a:latin typeface="Times" charset="0"/>
                <a:ea typeface="ＭＳ Ｐゴシック" charset="0"/>
              </a:rPr>
              <a:t>Expected Return = Riskfree Rate+ Beta * (Expected Return on the Market Portfolio - Riskfree Rate)</a:t>
            </a:r>
          </a:p>
          <a:p>
            <a:pPr marL="381000" indent="-381000">
              <a:buFontTx/>
              <a:buChar char="§"/>
            </a:pPr>
            <a:r>
              <a:rPr lang="en-US">
                <a:latin typeface="Times" charset="0"/>
                <a:ea typeface="ＭＳ Ｐゴシック" charset="0"/>
                <a:cs typeface="ＭＳ Ｐゴシック" charset="0"/>
              </a:rPr>
              <a:t>To use the model we need three inputs:</a:t>
            </a:r>
          </a:p>
          <a:p>
            <a:pPr marL="800100" lvl="1" indent="-342900">
              <a:buFontTx/>
              <a:buAutoNum type="alphaLcParenBoth"/>
            </a:pPr>
            <a:r>
              <a:rPr lang="en-US">
                <a:latin typeface="Times" charset="0"/>
                <a:ea typeface="ＭＳ Ｐゴシック" charset="0"/>
              </a:rPr>
              <a:t>The current risk-free rate</a:t>
            </a:r>
          </a:p>
          <a:p>
            <a:pPr marL="800100" lvl="1" indent="-342900">
              <a:buFontTx/>
              <a:buNone/>
            </a:pPr>
            <a:r>
              <a:rPr lang="en-US">
                <a:latin typeface="Times" charset="0"/>
                <a:ea typeface="ＭＳ Ｐゴシック" charset="0"/>
              </a:rPr>
              <a:t>(b) The expected market risk premium (the premium expected for investing in risky assets (market portfolio) over the riskless asset) </a:t>
            </a:r>
          </a:p>
          <a:p>
            <a:pPr marL="800100" lvl="1" indent="-342900">
              <a:buFontTx/>
              <a:buNone/>
            </a:pPr>
            <a:r>
              <a:rPr lang="en-US">
                <a:latin typeface="Times" charset="0"/>
                <a:ea typeface="ＭＳ Ｐゴシック" charset="0"/>
              </a:rPr>
              <a:t>(c) The beta of the asset being analyzed.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Riskfree Rate and Time Horizon</a:t>
            </a:r>
          </a:p>
        </p:txBody>
      </p:sp>
      <p:sp>
        <p:nvSpPr>
          <p:cNvPr id="63490" name="Rectangle 3"/>
          <p:cNvSpPr>
            <a:spLocks noGrp="1" noChangeArrowheads="1"/>
          </p:cNvSpPr>
          <p:nvPr>
            <p:ph idx="1"/>
          </p:nvPr>
        </p:nvSpPr>
        <p:spPr>
          <a:noFill/>
        </p:spPr>
        <p:txBody>
          <a:bodyPr/>
          <a:lstStyle/>
          <a:p>
            <a:r>
              <a:rPr lang="en-US" dirty="0">
                <a:latin typeface="Times" charset="0"/>
                <a:ea typeface="ＭＳ Ｐゴシック" charset="0"/>
                <a:cs typeface="ＭＳ Ｐゴシック" charset="0"/>
              </a:rPr>
              <a:t>On a riskfree asset, the actual return is equal to the expected return. Therefore, there is no variance around the expected return.</a:t>
            </a:r>
          </a:p>
          <a:p>
            <a:r>
              <a:rPr lang="en-US" dirty="0">
                <a:latin typeface="Times" charset="0"/>
                <a:ea typeface="ＭＳ Ｐゴシック" charset="0"/>
                <a:cs typeface="ＭＳ Ｐゴシック" charset="0"/>
              </a:rPr>
              <a:t>For an investment to be riskfree, i.e., to have an actual return be equal to the expected return, two conditions have to be met –</a:t>
            </a:r>
          </a:p>
          <a:p>
            <a:pPr lvl="1"/>
            <a:r>
              <a:rPr lang="en-US" dirty="0">
                <a:latin typeface="Times" charset="0"/>
                <a:ea typeface="ＭＳ Ｐゴシック" charset="0"/>
              </a:rPr>
              <a:t>There has to be </a:t>
            </a:r>
            <a:r>
              <a:rPr lang="en-US" u="sng" dirty="0">
                <a:latin typeface="Times" charset="0"/>
                <a:ea typeface="ＭＳ Ｐゴシック" charset="0"/>
              </a:rPr>
              <a:t>no default risk</a:t>
            </a:r>
            <a:r>
              <a:rPr lang="en-US" dirty="0">
                <a:latin typeface="Times" charset="0"/>
                <a:ea typeface="ＭＳ Ｐゴシック" charset="0"/>
              </a:rPr>
              <a:t>, which generally implies that the security has to be issued by the government. Note, however, that not all governments can be viewed as default free.</a:t>
            </a:r>
          </a:p>
          <a:p>
            <a:pPr lvl="1"/>
            <a:r>
              <a:rPr lang="en-US" dirty="0">
                <a:latin typeface="Times" charset="0"/>
                <a:ea typeface="ＭＳ Ｐゴシック" charset="0"/>
              </a:rPr>
              <a:t>There can be </a:t>
            </a:r>
            <a:r>
              <a:rPr lang="en-US" u="sng" dirty="0">
                <a:latin typeface="Times" charset="0"/>
                <a:ea typeface="ＭＳ Ｐゴシック" charset="0"/>
              </a:rPr>
              <a:t>no uncertainty about reinvestment rates</a:t>
            </a:r>
            <a:r>
              <a:rPr lang="en-US" dirty="0">
                <a:latin typeface="Times" charset="0"/>
                <a:ea typeface="ＭＳ Ｐゴシック" charset="0"/>
              </a:rPr>
              <a:t>, which implies that it is a zero coupon security with the same maturity as the cash flow being analyzed.</a:t>
            </a:r>
          </a:p>
          <a:p>
            <a:r>
              <a:rPr lang="en-US" dirty="0">
                <a:latin typeface="Times" charset="0"/>
                <a:ea typeface="ＭＳ Ｐゴシック" charset="0"/>
                <a:cs typeface="ＭＳ Ｐゴシック" charset="0"/>
              </a:rPr>
              <a:t>Theoretically, this translates into using different riskfree rates for each cash flow - the 1 year zero coupon rate for the cash flow in  year 1, the 2-year zero coupon rate for the cash flow in year 2  ...</a:t>
            </a:r>
          </a:p>
          <a:p>
            <a:r>
              <a:rPr lang="en-US" dirty="0">
                <a:latin typeface="Times" charset="0"/>
                <a:ea typeface="ＭＳ Ｐゴシック" charset="0"/>
                <a:cs typeface="ＭＳ Ｐゴシック" charset="0"/>
              </a:rPr>
              <a:t>Practically speaking, if there is substantial uncertainty about expected  cash flows, the present value effect of using time varying riskfree rates is small enough that it may not be worth it.</a:t>
            </a:r>
          </a:p>
          <a:p>
            <a:endParaRPr lang="en-US" dirty="0">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Bottom Line on Riskfree Rates</a:t>
            </a:r>
          </a:p>
        </p:txBody>
      </p:sp>
      <p:sp>
        <p:nvSpPr>
          <p:cNvPr id="6553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Using a</a:t>
            </a:r>
            <a:r>
              <a:rPr lang="en-US" u="sng">
                <a:latin typeface="Times" charset="0"/>
                <a:ea typeface="ＭＳ Ｐゴシック" charset="0"/>
                <a:cs typeface="ＭＳ Ｐゴシック" charset="0"/>
              </a:rPr>
              <a:t> long term government rate </a:t>
            </a:r>
            <a:r>
              <a:rPr lang="en-US">
                <a:latin typeface="Times" charset="0"/>
                <a:ea typeface="ＭＳ Ｐゴシック" charset="0"/>
                <a:cs typeface="ＭＳ Ｐゴシック" charset="0"/>
              </a:rPr>
              <a:t>(even on a coupon bond) as the riskfree rate on all of the cash flows in a long term analysis will yield a close approximation of the true value. For short term analysis, it is entirely appropriate to use a </a:t>
            </a:r>
            <a:r>
              <a:rPr lang="en-US" u="sng">
                <a:latin typeface="Times" charset="0"/>
                <a:ea typeface="ＭＳ Ｐゴシック" charset="0"/>
                <a:cs typeface="ＭＳ Ｐゴシック" charset="0"/>
              </a:rPr>
              <a:t>short term government security rate </a:t>
            </a:r>
            <a:r>
              <a:rPr lang="en-US">
                <a:latin typeface="Times" charset="0"/>
                <a:ea typeface="ＭＳ Ｐゴシック" charset="0"/>
                <a:cs typeface="ＭＳ Ｐゴシック" charset="0"/>
              </a:rPr>
              <a:t>as the riskfree rate.</a:t>
            </a:r>
          </a:p>
          <a:p>
            <a:r>
              <a:rPr lang="en-US">
                <a:latin typeface="Times" charset="0"/>
                <a:ea typeface="ＭＳ Ｐゴシック" charset="0"/>
                <a:cs typeface="ＭＳ Ｐゴシック" charset="0"/>
              </a:rPr>
              <a:t>The riskfree rate that you use in an analysis should be in the </a:t>
            </a:r>
            <a:r>
              <a:rPr lang="en-US" u="sng">
                <a:latin typeface="Times" charset="0"/>
                <a:ea typeface="ＭＳ Ｐゴシック" charset="0"/>
                <a:cs typeface="ＭＳ Ｐゴシック" charset="0"/>
              </a:rPr>
              <a:t>same currency that your cashflows</a:t>
            </a:r>
            <a:r>
              <a:rPr lang="en-US">
                <a:latin typeface="Times" charset="0"/>
                <a:ea typeface="ＭＳ Ｐゴシック" charset="0"/>
                <a:cs typeface="ＭＳ Ｐゴシック" charset="0"/>
              </a:rPr>
              <a:t> are estimated in. </a:t>
            </a:r>
          </a:p>
          <a:p>
            <a:pPr lvl="1"/>
            <a:r>
              <a:rPr lang="en-US">
                <a:latin typeface="Times" charset="0"/>
                <a:ea typeface="ＭＳ Ｐゴシック" charset="0"/>
              </a:rPr>
              <a:t>In other words, if your cashflows are in U.S. dollars, your riskfree rate has to be in U.S. dollars as well.</a:t>
            </a:r>
          </a:p>
          <a:p>
            <a:pPr lvl="1"/>
            <a:r>
              <a:rPr lang="en-US">
                <a:latin typeface="Times" charset="0"/>
                <a:ea typeface="ＭＳ Ｐゴシック" charset="0"/>
              </a:rPr>
              <a:t>If your cash flows are in Euros, your riskfree rate should be a Euro riskfree rate.</a:t>
            </a:r>
          </a:p>
          <a:p>
            <a:r>
              <a:rPr lang="en-US" sz="2000">
                <a:latin typeface="Times" charset="0"/>
                <a:ea typeface="ＭＳ Ｐゴシック" charset="0"/>
                <a:cs typeface="ＭＳ Ｐゴシック" charset="0"/>
              </a:rPr>
              <a:t>The conventional practice of estimating riskfree rates is to use the government bond rate, with the government being the one that is in control of issuing that currency. In US dollars, this has translated into using the US treasury rate as the riskfree rate. In May 2009, for instance, the ten-year US treasury bond rate was 3.5%.</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a:latin typeface="Times" charset="0"/>
                <a:ea typeface="ＭＳ Ｐゴシック" charset="0"/>
                <a:cs typeface="ＭＳ Ｐゴシック" charset="0"/>
              </a:rPr>
              <a:t>What is the Euro riskfree rate?</a:t>
            </a:r>
          </a:p>
        </p:txBody>
      </p:sp>
      <p:pic>
        <p:nvPicPr>
          <p:cNvPr id="67586"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9705" r="-9705"/>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What if there is no default-free entity?</a:t>
            </a:r>
          </a:p>
        </p:txBody>
      </p:sp>
      <p:sp>
        <p:nvSpPr>
          <p:cNvPr id="69634" name="Rectangle 3"/>
          <p:cNvSpPr>
            <a:spLocks noGrp="1" noChangeArrowheads="1"/>
          </p:cNvSpPr>
          <p:nvPr>
            <p:ph idx="1"/>
          </p:nvPr>
        </p:nvSpPr>
        <p:spPr/>
        <p:txBody>
          <a:bodyPr/>
          <a:lstStyle/>
          <a:p>
            <a:pPr algn="just"/>
            <a:r>
              <a:rPr lang="en-US">
                <a:latin typeface="Times" charset="0"/>
                <a:ea typeface="ＭＳ Ｐゴシック" charset="0"/>
                <a:cs typeface="ＭＳ Ｐゴシック" charset="0"/>
              </a:rPr>
              <a:t>If the government is perceived to have default risk, the government bond rate will have a default spread component in it and not be riskfree. There are three choices we have, when this is the case.</a:t>
            </a:r>
          </a:p>
          <a:p>
            <a:pPr lvl="1" algn="just"/>
            <a:r>
              <a:rPr lang="en-US">
                <a:latin typeface="Times" charset="0"/>
                <a:ea typeface="ＭＳ Ｐゴシック" charset="0"/>
              </a:rPr>
              <a:t>Adjust the local currency government borrowing rate for default risk to get a riskless local currency rate. </a:t>
            </a:r>
          </a:p>
          <a:p>
            <a:pPr lvl="2" algn="just"/>
            <a:r>
              <a:rPr lang="en-US">
                <a:latin typeface="Times" charset="0"/>
                <a:ea typeface="ＭＳ Ｐゴシック" charset="0"/>
              </a:rPr>
              <a:t>In May 2009, the Indian government rupee bond rate was 7%. the local currency rating from Moody</a:t>
            </a:r>
            <a:r>
              <a:rPr lang="ja-JP" altLang="en-US">
                <a:latin typeface="Times" charset="0"/>
                <a:ea typeface="ＭＳ Ｐゴシック" charset="0"/>
              </a:rPr>
              <a:t>’</a:t>
            </a:r>
            <a:r>
              <a:rPr lang="en-US" altLang="ja-JP">
                <a:latin typeface="Times" charset="0"/>
                <a:ea typeface="ＭＳ Ｐゴシック" charset="0"/>
              </a:rPr>
              <a:t>s was Ba2 and the default spread for a Ba2 rated country bond was 3%.</a:t>
            </a:r>
          </a:p>
          <a:p>
            <a:pPr lvl="2" algn="just">
              <a:buFontTx/>
              <a:buNone/>
            </a:pPr>
            <a:r>
              <a:rPr lang="en-US">
                <a:latin typeface="Times" charset="0"/>
                <a:ea typeface="ＭＳ Ｐゴシック" charset="0"/>
              </a:rPr>
              <a:t>	Riskfree rate in Rupees = 7% - 3% = 4%</a:t>
            </a:r>
          </a:p>
          <a:p>
            <a:pPr lvl="2" algn="just"/>
            <a:r>
              <a:rPr lang="en-US">
                <a:latin typeface="Times" charset="0"/>
                <a:ea typeface="ＭＳ Ｐゴシック" charset="0"/>
              </a:rPr>
              <a:t>In May 2009, the Brazilian government $R bond rate was 11% and the local currency rating was Ba1, with a default spread of 2.5%.</a:t>
            </a:r>
          </a:p>
          <a:p>
            <a:pPr lvl="2" algn="just">
              <a:buFontTx/>
              <a:buNone/>
            </a:pPr>
            <a:r>
              <a:rPr lang="en-US">
                <a:latin typeface="Times" charset="0"/>
                <a:ea typeface="ＭＳ Ｐゴシック" charset="0"/>
              </a:rPr>
              <a:t>	Riskfree rate in $R = 11% - 2.5% = 8.5%</a:t>
            </a:r>
          </a:p>
          <a:p>
            <a:pPr lvl="1" algn="just"/>
            <a:r>
              <a:rPr lang="en-US">
                <a:latin typeface="Times" charset="0"/>
                <a:ea typeface="ＭＳ Ｐゴシック" charset="0"/>
              </a:rPr>
              <a:t>Do the analysis in an alternate currency, where getting the riskfree rate is easier. With Aracruz in 2009, we could chose to do the analysis in US dollars (rather than estimate a riskfree rate in R$). The riskfree rate is then the US treasury bond rate.</a:t>
            </a:r>
          </a:p>
          <a:p>
            <a:pPr lvl="1" algn="just"/>
            <a:r>
              <a:rPr lang="en-US">
                <a:latin typeface="Times New Roman" charset="0"/>
                <a:ea typeface="ＭＳ Ｐゴシック" charset="0"/>
              </a:rPr>
              <a:t>Do your analysis in real terms, in which case the riskfree rate has to be a real riskfree rate. The inflation-indexed treasury rate is a measure of a real riskfree rate.</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Measurement of the risk premium</a:t>
            </a:r>
          </a:p>
        </p:txBody>
      </p:sp>
      <p:sp>
        <p:nvSpPr>
          <p:cNvPr id="716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risk premium is the premium that investors demand for investing in an </a:t>
            </a:r>
            <a:r>
              <a:rPr lang="en-US" u="sng">
                <a:latin typeface="Times" charset="0"/>
                <a:ea typeface="ＭＳ Ｐゴシック" charset="0"/>
                <a:cs typeface="ＭＳ Ｐゴシック" charset="0"/>
              </a:rPr>
              <a:t>average risk investment</a:t>
            </a:r>
            <a:r>
              <a:rPr lang="en-US">
                <a:latin typeface="Times" charset="0"/>
                <a:ea typeface="ＭＳ Ｐゴシック" charset="0"/>
                <a:cs typeface="ＭＳ Ｐゴシック" charset="0"/>
              </a:rPr>
              <a:t>, relative to the riskfree rate.</a:t>
            </a:r>
          </a:p>
          <a:p>
            <a:r>
              <a:rPr lang="en-US">
                <a:latin typeface="Times" charset="0"/>
                <a:ea typeface="ＭＳ Ｐゴシック" charset="0"/>
                <a:cs typeface="ＭＳ Ｐゴシック" charset="0"/>
              </a:rPr>
              <a:t>As a general proposition, this premium should be</a:t>
            </a:r>
          </a:p>
          <a:p>
            <a:pPr lvl="1"/>
            <a:r>
              <a:rPr lang="en-US">
                <a:latin typeface="Times" charset="0"/>
                <a:ea typeface="ＭＳ Ｐゴシック" charset="0"/>
              </a:rPr>
              <a:t>greater than zero</a:t>
            </a:r>
          </a:p>
          <a:p>
            <a:pPr lvl="1"/>
            <a:r>
              <a:rPr lang="en-US">
                <a:latin typeface="Times" charset="0"/>
                <a:ea typeface="ＭＳ Ｐゴシック" charset="0"/>
              </a:rPr>
              <a:t>increase with the risk aversion of the investors in that market</a:t>
            </a:r>
          </a:p>
          <a:p>
            <a:pPr lvl="1"/>
            <a:r>
              <a:rPr lang="en-US">
                <a:latin typeface="Times" charset="0"/>
                <a:ea typeface="ＭＳ Ｐゴシック" charset="0"/>
              </a:rPr>
              <a:t>increase with the riskiness of the </a:t>
            </a:r>
            <a:r>
              <a:rPr lang="ja-JP" altLang="en-US">
                <a:latin typeface="Times" charset="0"/>
                <a:ea typeface="ＭＳ Ｐゴシック" charset="0"/>
              </a:rPr>
              <a:t>“</a:t>
            </a:r>
            <a:r>
              <a:rPr lang="en-US" altLang="ja-JP">
                <a:latin typeface="Times" charset="0"/>
                <a:ea typeface="ＭＳ Ｐゴシック" charset="0"/>
              </a:rPr>
              <a:t>average</a:t>
            </a:r>
            <a:r>
              <a:rPr lang="ja-JP" altLang="en-US">
                <a:latin typeface="Times" charset="0"/>
                <a:ea typeface="ＭＳ Ｐゴシック" charset="0"/>
              </a:rPr>
              <a:t>”</a:t>
            </a:r>
            <a:r>
              <a:rPr lang="en-US" altLang="ja-JP">
                <a:latin typeface="Times" charset="0"/>
                <a:ea typeface="ＭＳ Ｐゴシック" charset="0"/>
              </a:rPr>
              <a:t> risk investment</a:t>
            </a:r>
            <a:endParaRPr lang="en-US">
              <a:latin typeface="Times" charset="0"/>
              <a:ea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pPr eaLnBrk="1" hangingPunct="1"/>
            <a:r>
              <a:rPr lang="en-US" dirty="0">
                <a:latin typeface="Times" charset="0"/>
              </a:rPr>
              <a:t>A</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The Historical Risk Premium</a:t>
            </a:r>
            <a:br>
              <a:rPr lang="en-US" dirty="0">
                <a:latin typeface="Times" charset="0"/>
                <a:ea typeface="ＭＳ Ｐゴシック" charset="0"/>
                <a:cs typeface="ＭＳ Ｐゴシック" charset="0"/>
              </a:rPr>
            </a:br>
            <a:r>
              <a:rPr lang="en-US" dirty="0">
                <a:latin typeface="Times" charset="0"/>
                <a:ea typeface="ＭＳ Ｐゴシック" charset="0"/>
                <a:cs typeface="ＭＳ Ｐゴシック" charset="0"/>
              </a:rPr>
              <a:t>Evidence from the United States</a:t>
            </a:r>
          </a:p>
        </p:txBody>
      </p:sp>
      <p:sp>
        <p:nvSpPr>
          <p:cNvPr id="81922" name="Rectangle 3"/>
          <p:cNvSpPr>
            <a:spLocks noGrp="1" noChangeArrowheads="1"/>
          </p:cNvSpPr>
          <p:nvPr>
            <p:ph idx="1"/>
          </p:nvPr>
        </p:nvSpPr>
        <p:spPr>
          <a:xfrm>
            <a:off x="990600" y="1524000"/>
            <a:ext cx="7753350" cy="4191000"/>
          </a:xfrm>
        </p:spPr>
        <p:txBody>
          <a:bodyPr/>
          <a:lstStyle/>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endParaRPr lang="en-US" sz="1600" i="1">
              <a:latin typeface="Times" charset="0"/>
              <a:ea typeface="ＭＳ Ｐゴシック" charset="0"/>
              <a:cs typeface="ＭＳ Ｐゴシック" charset="0"/>
            </a:endParaRPr>
          </a:p>
          <a:p>
            <a:pPr eaLnBrk="1" hangingPunct="1">
              <a:lnSpc>
                <a:spcPct val="90000"/>
              </a:lnSpc>
              <a:buFont typeface="Monotype Sorts" charset="0"/>
              <a:buNone/>
              <a:tabLst>
                <a:tab pos="1887538" algn="l"/>
                <a:tab pos="2968625" algn="l"/>
                <a:tab pos="4565650" algn="l"/>
                <a:tab pos="5664200" algn="l"/>
              </a:tabLst>
            </a:pPr>
            <a:r>
              <a:rPr lang="en-US" sz="1600" i="1">
                <a:latin typeface="Times" charset="0"/>
                <a:ea typeface="ＭＳ Ｐゴシック" charset="0"/>
                <a:cs typeface="ＭＳ Ｐゴシック" charset="0"/>
              </a:rPr>
              <a:t>What is the right premium?</a:t>
            </a: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Go back as far as you can. Otherwise, the standard error in the estimate will be large. </a:t>
            </a:r>
          </a:p>
          <a:p>
            <a:pPr eaLnBrk="1" hangingPunct="1">
              <a:lnSpc>
                <a:spcPct val="90000"/>
              </a:lnSpc>
              <a:tabLst>
                <a:tab pos="1887538" algn="l"/>
                <a:tab pos="2968625" algn="l"/>
                <a:tab pos="4565650" algn="l"/>
                <a:tab pos="5664200" algn="l"/>
              </a:tabLst>
            </a:pP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endParaRPr lang="en-US" sz="1600">
              <a:latin typeface="Times" charset="0"/>
              <a:ea typeface="ＭＳ Ｐゴシック" charset="0"/>
              <a:cs typeface="ＭＳ Ｐゴシック" charset="0"/>
            </a:endParaRP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Be consistent in your use of a riskfree rate.</a:t>
            </a:r>
          </a:p>
          <a:p>
            <a:pPr eaLnBrk="1" hangingPunct="1">
              <a:lnSpc>
                <a:spcPct val="90000"/>
              </a:lnSpc>
              <a:tabLst>
                <a:tab pos="1887538" algn="l"/>
                <a:tab pos="2968625" algn="l"/>
                <a:tab pos="4565650" algn="l"/>
                <a:tab pos="5664200" algn="l"/>
              </a:tabLst>
            </a:pPr>
            <a:r>
              <a:rPr lang="en-US" sz="1600">
                <a:latin typeface="Times" charset="0"/>
                <a:ea typeface="ＭＳ Ｐゴシック" charset="0"/>
                <a:cs typeface="ＭＳ Ｐゴシック" charset="0"/>
              </a:rPr>
              <a:t>Use arithmetic premiums for one-year estimates of costs of equity and geometric premiums for estimates of long term costs of equity.</a:t>
            </a:r>
          </a:p>
        </p:txBody>
      </p:sp>
      <p:graphicFrame>
        <p:nvGraphicFramePr>
          <p:cNvPr id="81923" name="Object 4"/>
          <p:cNvGraphicFramePr>
            <a:graphicFrameLocks noChangeAspect="1"/>
          </p:cNvGraphicFramePr>
          <p:nvPr>
            <p:extLst>
              <p:ext uri="{D42A27DB-BD31-4B8C-83A1-F6EECF244321}">
                <p14:modId xmlns:p14="http://schemas.microsoft.com/office/powerpoint/2010/main" val="1136502252"/>
              </p:ext>
            </p:extLst>
          </p:nvPr>
        </p:nvGraphicFramePr>
        <p:xfrm>
          <a:off x="2362200" y="4343400"/>
          <a:ext cx="4114800" cy="419100"/>
        </p:xfrm>
        <a:graphic>
          <a:graphicData uri="http://schemas.openxmlformats.org/presentationml/2006/ole">
            <mc:AlternateContent xmlns:mc="http://schemas.openxmlformats.org/markup-compatibility/2006">
              <mc:Choice xmlns:v="urn:schemas-microsoft-com:vml" Requires="v">
                <p:oleObj spid="_x0000_s81963" name="Equation" r:id="rId4" imgW="4114800" imgH="419100" progId="Equation.3">
                  <p:embed/>
                </p:oleObj>
              </mc:Choice>
              <mc:Fallback>
                <p:oleObj name="Equation" r:id="rId4" imgW="41148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343400"/>
                        <a:ext cx="4114800" cy="419100"/>
                      </a:xfrm>
                      <a:prstGeom prst="rect">
                        <a:avLst/>
                      </a:prstGeom>
                      <a:solidFill>
                        <a:schemeClr val="tx1"/>
                      </a:solidFill>
                      <a:ln>
                        <a:noFill/>
                      </a:ln>
                      <a:effectLst/>
                    </p:spPr>
                  </p:pic>
                </p:oleObj>
              </mc:Fallback>
            </mc:AlternateContent>
          </a:graphicData>
        </a:graphic>
      </p:graphicFrame>
      <p:graphicFrame>
        <p:nvGraphicFramePr>
          <p:cNvPr id="81924" name="Object 2"/>
          <p:cNvGraphicFramePr>
            <a:graphicFrameLocks noChangeAspect="1"/>
          </p:cNvGraphicFramePr>
          <p:nvPr/>
        </p:nvGraphicFramePr>
        <p:xfrm>
          <a:off x="1447800" y="1905000"/>
          <a:ext cx="6210300" cy="1638300"/>
        </p:xfrm>
        <a:graphic>
          <a:graphicData uri="http://schemas.openxmlformats.org/presentationml/2006/ole">
            <mc:AlternateContent xmlns:mc="http://schemas.openxmlformats.org/markup-compatibility/2006">
              <mc:Choice xmlns:v="urn:schemas-microsoft-com:vml" Requires="v">
                <p:oleObj spid="_x0000_s81964" name="Worksheet" r:id="rId6" imgW="6210071" imgH="1638240" progId="Excel.Sheet.8">
                  <p:embed/>
                </p:oleObj>
              </mc:Choice>
              <mc:Fallback>
                <p:oleObj name="Worksheet" r:id="rId6" imgW="6210071" imgH="1638240" progId="Excel.Sheet.8">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19050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about historical premiums for other markets?</a:t>
            </a:r>
          </a:p>
        </p:txBody>
      </p:sp>
      <p:sp>
        <p:nvSpPr>
          <p:cNvPr id="8397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Historical data for markets outside the United States is available for much shorter time periods. The problem is even greater in emerging markets.</a:t>
            </a:r>
          </a:p>
          <a:p>
            <a:r>
              <a:rPr lang="en-US">
                <a:latin typeface="Times" charset="0"/>
                <a:ea typeface="ＭＳ Ｐゴシック" charset="0"/>
                <a:cs typeface="ＭＳ Ｐゴシック" charset="0"/>
              </a:rPr>
              <a:t>The historical premiums that emerge from this data reflects this data problem and there is much greater error associated with the estimates of the premiums.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One solution: Look at a country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rating and default spreads as a start</a:t>
            </a:r>
            <a:endParaRPr lang="en-US">
              <a:latin typeface="Times" charset="0"/>
              <a:ea typeface="ＭＳ Ｐゴシック" charset="0"/>
              <a:cs typeface="ＭＳ Ｐゴシック" charset="0"/>
            </a:endParaRPr>
          </a:p>
        </p:txBody>
      </p:sp>
      <p:sp>
        <p:nvSpPr>
          <p:cNvPr id="86018" name="Rectangle 3"/>
          <p:cNvSpPr>
            <a:spLocks noGrp="1" noChangeArrowheads="1"/>
          </p:cNvSpPr>
          <p:nvPr>
            <p:ph idx="1"/>
          </p:nvPr>
        </p:nvSpPr>
        <p:spPr/>
        <p:txBody>
          <a:bodyPr/>
          <a:lstStyle/>
          <a:p>
            <a:r>
              <a:rPr lang="en-US">
                <a:latin typeface="Times" charset="0"/>
                <a:ea typeface="ＭＳ Ｐゴシック" charset="0"/>
                <a:cs typeface="ＭＳ Ｐゴシック" charset="0"/>
              </a:rPr>
              <a:t>Ratings agencies assign ratings to countries that reflect their assessment of the default risk of these countries. These ratings reflect the political and economic stability of these countries and thus provide a useful measure of country risk.</a:t>
            </a:r>
          </a:p>
          <a:p>
            <a:pPr lvl="1"/>
            <a:r>
              <a:rPr lang="en-US">
                <a:latin typeface="Times" charset="0"/>
                <a:ea typeface="ＭＳ Ｐゴシック" charset="0"/>
                <a:cs typeface="ＭＳ Ｐゴシック" charset="0"/>
              </a:rPr>
              <a:t>In May 2009, the local currency rating, from Moody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for Brazil was Ba1. In May 2009, Brazil had dollar denominated 10-year Bonds, trading at an interest rate of 6%. The US treasury bond rate that day was 3.5%, yielding a default spread of 2.50% for Brazil. </a:t>
            </a:r>
          </a:p>
          <a:p>
            <a:pPr lvl="1"/>
            <a:r>
              <a:rPr lang="en-US">
                <a:latin typeface="Times" charset="0"/>
                <a:ea typeface="ＭＳ Ｐゴシック" charset="0"/>
                <a:cs typeface="ＭＳ Ｐゴシック" charset="0"/>
              </a:rPr>
              <a:t>India has a rating of Ba2 from Moody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but has no dollar denominated bonds. The typical default spread for Ba2 rated sovereign bonds is 3%.</a:t>
            </a:r>
          </a:p>
          <a:p>
            <a:r>
              <a:rPr lang="en-US">
                <a:latin typeface="Times" charset="0"/>
                <a:ea typeface="ＭＳ Ｐゴシック" charset="0"/>
                <a:cs typeface="ＭＳ Ｐゴシック" charset="0"/>
              </a:rPr>
              <a:t>Many analysts add this default spread to the US risk premium to come up with a risk premium for a country. This would yield a risk premium of 6.38% for Brazil and 6.88% for India, if we use 3.88% as the premium for the US .</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Beyond the default spread</a:t>
            </a:r>
          </a:p>
        </p:txBody>
      </p:sp>
      <p:sp>
        <p:nvSpPr>
          <p:cNvPr id="88066" name="Rectangle 3"/>
          <p:cNvSpPr>
            <a:spLocks noGrp="1" noChangeArrowheads="1"/>
          </p:cNvSpPr>
          <p:nvPr>
            <p:ph idx="1"/>
          </p:nvPr>
        </p:nvSpPr>
        <p:spPr/>
        <p:txBody>
          <a:bodyPr/>
          <a:lstStyle/>
          <a:p>
            <a:r>
              <a:rPr lang="en-US">
                <a:latin typeface="Times" charset="0"/>
                <a:ea typeface="ＭＳ Ｐゴシック" charset="0"/>
                <a:cs typeface="ＭＳ Ｐゴシック" charset="0"/>
              </a:rPr>
              <a:t>While default risk spreads and equity risk premiums are highly correlated, one would expect equity spreads to be higher than debt spreads. </a:t>
            </a:r>
          </a:p>
          <a:p>
            <a:r>
              <a:rPr lang="en-US">
                <a:latin typeface="Times" charset="0"/>
                <a:ea typeface="ＭＳ Ｐゴシック" charset="0"/>
                <a:cs typeface="ＭＳ Ｐゴシック" charset="0"/>
              </a:rPr>
              <a:t>Risk Premium for Brazil in early 2009</a:t>
            </a:r>
          </a:p>
          <a:p>
            <a:pPr lvl="1"/>
            <a:r>
              <a:rPr lang="en-US">
                <a:latin typeface="Times" charset="0"/>
                <a:ea typeface="ＭＳ Ｐゴシック" charset="0"/>
              </a:rPr>
              <a:t>Standard Deviation in Bovespa (Equity) = 34%</a:t>
            </a:r>
          </a:p>
          <a:p>
            <a:pPr lvl="1"/>
            <a:r>
              <a:rPr lang="en-US">
                <a:latin typeface="Times" charset="0"/>
                <a:ea typeface="ＭＳ Ｐゴシック" charset="0"/>
              </a:rPr>
              <a:t>Standard Deviation in Brazil $ denominated Bond = 21.5%</a:t>
            </a:r>
          </a:p>
          <a:p>
            <a:pPr lvl="1"/>
            <a:r>
              <a:rPr lang="en-US">
                <a:latin typeface="Times" charset="0"/>
                <a:ea typeface="ＭＳ Ｐゴシック" charset="0"/>
              </a:rPr>
              <a:t>Default spread on $ denominated Bond = 2.5%</a:t>
            </a:r>
          </a:p>
          <a:p>
            <a:pPr lvl="1"/>
            <a:r>
              <a:rPr lang="en-US">
                <a:latin typeface="Times" charset="0"/>
                <a:ea typeface="ＭＳ Ｐゴシック" charset="0"/>
              </a:rPr>
              <a:t>Country Risk Premium (CRP) for Brazil = 2.5% (34%/21.5%) =  3.95% </a:t>
            </a:r>
          </a:p>
          <a:p>
            <a:pPr lvl="1"/>
            <a:r>
              <a:rPr lang="en-US">
                <a:latin typeface="Times" charset="0"/>
                <a:ea typeface="ＭＳ Ｐゴシック" charset="0"/>
              </a:rPr>
              <a:t>Total Risk Premium for Brazil = US risk premium (in </a:t>
            </a:r>
            <a:r>
              <a:rPr lang="ja-JP" altLang="en-US">
                <a:latin typeface="Times" charset="0"/>
                <a:ea typeface="ＭＳ Ｐゴシック" charset="0"/>
              </a:rPr>
              <a:t>‘</a:t>
            </a:r>
            <a:r>
              <a:rPr lang="en-US" altLang="ja-JP">
                <a:latin typeface="Times" charset="0"/>
                <a:ea typeface="ＭＳ Ｐゴシック" charset="0"/>
              </a:rPr>
              <a:t>09) + CRP for Brazil</a:t>
            </a:r>
          </a:p>
          <a:p>
            <a:pPr lvl="1">
              <a:buFontTx/>
              <a:buNone/>
            </a:pPr>
            <a:r>
              <a:rPr lang="en-US">
                <a:latin typeface="Times" charset="0"/>
                <a:ea typeface="ＭＳ Ｐゴシック" charset="0"/>
              </a:rPr>
              <a:t>						= 3.88% + 3.95% = 7.83%</a:t>
            </a:r>
          </a:p>
          <a:p>
            <a:r>
              <a:rPr lang="en-US">
                <a:latin typeface="Times" charset="0"/>
                <a:ea typeface="ＭＳ Ｐゴシック" charset="0"/>
                <a:cs typeface="ＭＳ Ｐゴシック" charset="0"/>
              </a:rPr>
              <a:t>Risk Premium for India in May 2009</a:t>
            </a:r>
          </a:p>
          <a:p>
            <a:pPr lvl="1" eaLnBrk="1" hangingPunct="1"/>
            <a:r>
              <a:rPr lang="en-US">
                <a:latin typeface="Times" charset="0"/>
                <a:ea typeface="ＭＳ Ｐゴシック" charset="0"/>
              </a:rPr>
              <a:t>Standard Deviation in Sensex (Equity) = 32%</a:t>
            </a:r>
          </a:p>
          <a:p>
            <a:pPr lvl="1" eaLnBrk="1" hangingPunct="1"/>
            <a:r>
              <a:rPr lang="en-US">
                <a:latin typeface="Times" charset="0"/>
                <a:ea typeface="ＭＳ Ｐゴシック" charset="0"/>
              </a:rPr>
              <a:t>Standard Deviation in Indian government bond = 21.3%</a:t>
            </a:r>
          </a:p>
          <a:p>
            <a:pPr lvl="1" eaLnBrk="1" hangingPunct="1"/>
            <a:r>
              <a:rPr lang="en-US">
                <a:latin typeface="Times" charset="0"/>
                <a:ea typeface="ＭＳ Ｐゴシック" charset="0"/>
              </a:rPr>
              <a:t>Default spread based upon rating= 3%</a:t>
            </a:r>
          </a:p>
          <a:p>
            <a:pPr lvl="1" eaLnBrk="1" hangingPunct="1"/>
            <a:r>
              <a:rPr lang="en-US">
                <a:latin typeface="Times" charset="0"/>
                <a:ea typeface="ＭＳ Ｐゴシック" charset="0"/>
              </a:rPr>
              <a:t>Country Risk Premium for India = 3% (32%/21.3%) =  4.51%  </a:t>
            </a:r>
          </a:p>
          <a:p>
            <a:pPr lvl="1"/>
            <a:r>
              <a:rPr lang="en-US">
                <a:latin typeface="Times" charset="0"/>
                <a:ea typeface="ＭＳ Ｐゴシック" charset="0"/>
              </a:rPr>
              <a:t>Total Risk Premium for India = US risk premium (in </a:t>
            </a:r>
            <a:r>
              <a:rPr lang="ja-JP" altLang="en-US">
                <a:latin typeface="Times" charset="0"/>
                <a:ea typeface="ＭＳ Ｐゴシック" charset="0"/>
              </a:rPr>
              <a:t>‘</a:t>
            </a:r>
            <a:r>
              <a:rPr lang="en-US" altLang="ja-JP">
                <a:latin typeface="Times" charset="0"/>
                <a:ea typeface="ＭＳ Ｐゴシック" charset="0"/>
              </a:rPr>
              <a:t>09) + CRP for India</a:t>
            </a:r>
          </a:p>
          <a:p>
            <a:pPr lvl="1">
              <a:buFontTx/>
              <a:buNone/>
            </a:pPr>
            <a:r>
              <a:rPr lang="en-US">
                <a:latin typeface="Times" charset="0"/>
                <a:ea typeface="ＭＳ Ｐゴシック" charset="0"/>
              </a:rPr>
              <a:t>						= 3.88% + 4.51%= 8.39%</a:t>
            </a:r>
          </a:p>
          <a:p>
            <a:pPr lvl="1">
              <a:buFontTx/>
              <a:buNone/>
            </a:pPr>
            <a:endParaRPr lang="en-US">
              <a:latin typeface="Times"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TextBox 29"/>
          <p:cNvSpPr txBox="1">
            <a:spLocks noChangeArrowheads="1"/>
          </p:cNvSpPr>
          <p:nvPr/>
        </p:nvSpPr>
        <p:spPr bwMode="auto">
          <a:xfrm>
            <a:off x="76200" y="609600"/>
            <a:ext cx="2657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eaLnBrk="1" hangingPunct="1"/>
            <a:r>
              <a:rPr lang="en-US" sz="1800">
                <a:solidFill>
                  <a:srgbClr val="000000"/>
                </a:solidFill>
              </a:rPr>
              <a:t>Country Risk Premiums</a:t>
            </a:r>
          </a:p>
          <a:p>
            <a:pPr eaLnBrk="1" hangingPunct="1"/>
            <a:r>
              <a:rPr lang="en-US" sz="1800">
                <a:solidFill>
                  <a:srgbClr val="000000"/>
                </a:solidFill>
              </a:rPr>
              <a:t>July 2011</a:t>
            </a:r>
          </a:p>
        </p:txBody>
      </p:sp>
      <p:graphicFrame>
        <p:nvGraphicFramePr>
          <p:cNvPr id="12" name="Table 11"/>
          <p:cNvGraphicFramePr>
            <a:graphicFrameLocks noGrp="1"/>
          </p:cNvGraphicFramePr>
          <p:nvPr/>
        </p:nvGraphicFramePr>
        <p:xfrm>
          <a:off x="228600" y="1676400"/>
          <a:ext cx="2362200" cy="392114"/>
        </p:xfrm>
        <a:graphic>
          <a:graphicData uri="http://schemas.openxmlformats.org/drawingml/2006/table">
            <a:tbl>
              <a:tblPr/>
              <a:tblGrid>
                <a:gridCol w="1171800"/>
                <a:gridCol w="1190400"/>
              </a:tblGrid>
              <a:tr h="196057">
                <a:tc>
                  <a:txBody>
                    <a:bodyPr/>
                    <a:lstStyle/>
                    <a:p>
                      <a:pPr algn="l" fontAlgn="b"/>
                      <a:r>
                        <a:rPr lang="en-US" sz="1200" b="0" i="0" u="none" strike="noStrike">
                          <a:solidFill>
                            <a:srgbClr val="000000"/>
                          </a:solidFill>
                          <a:effectLst/>
                          <a:latin typeface="Times"/>
                        </a:rPr>
                        <a:t>Canada</a:t>
                      </a:r>
                    </a:p>
                  </a:txBody>
                  <a:tcPr marL="12700" marR="12700" marT="127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5.00%</a:t>
                      </a:r>
                    </a:p>
                  </a:txBody>
                  <a:tcPr marL="12700" marR="12700" marT="127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057">
                <a:tc>
                  <a:txBody>
                    <a:bodyPr/>
                    <a:lstStyle/>
                    <a:p>
                      <a:pPr algn="l" fontAlgn="b"/>
                      <a:r>
                        <a:rPr lang="en-US" sz="1200" b="0" i="0" u="none" strike="noStrike" dirty="0">
                          <a:solidFill>
                            <a:srgbClr val="000000"/>
                          </a:solidFill>
                          <a:effectLst/>
                          <a:latin typeface="Times"/>
                        </a:rPr>
                        <a:t>United </a:t>
                      </a:r>
                      <a:r>
                        <a:rPr lang="en-US" sz="1200" b="0" i="0" u="none" strike="noStrike" dirty="0" smtClean="0">
                          <a:solidFill>
                            <a:srgbClr val="000000"/>
                          </a:solidFill>
                          <a:effectLst/>
                          <a:latin typeface="Times"/>
                        </a:rPr>
                        <a:t>States</a:t>
                      </a:r>
                      <a:endParaRPr lang="en-US" sz="1200" b="0" i="0" u="none" strike="noStrike" dirty="0">
                        <a:solidFill>
                          <a:srgbClr val="000000"/>
                        </a:solidFill>
                        <a:effectLst/>
                        <a:latin typeface="Times"/>
                      </a:endParaRPr>
                    </a:p>
                  </a:txBody>
                  <a:tcPr marL="12700" marR="12700" marT="127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5.00%</a:t>
                      </a:r>
                    </a:p>
                  </a:txBody>
                  <a:tcPr marL="12700" marR="12700" marT="127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Table 14"/>
          <p:cNvGraphicFramePr>
            <a:graphicFrameLocks noGrp="1"/>
          </p:cNvGraphicFramePr>
          <p:nvPr/>
        </p:nvGraphicFramePr>
        <p:xfrm>
          <a:off x="7467600" y="4938713"/>
          <a:ext cx="1447800" cy="471488"/>
        </p:xfrm>
        <a:graphic>
          <a:graphicData uri="http://schemas.openxmlformats.org/drawingml/2006/table">
            <a:tbl>
              <a:tblPr/>
              <a:tblGrid>
                <a:gridCol w="990600"/>
                <a:gridCol w="457200"/>
              </a:tblGrid>
              <a:tr h="275919">
                <a:tc>
                  <a:txBody>
                    <a:bodyPr/>
                    <a:lstStyle/>
                    <a:p>
                      <a:pPr algn="l" fontAlgn="b"/>
                      <a:r>
                        <a:rPr lang="en-US" sz="1200" b="0" i="0" u="none" strike="noStrike">
                          <a:solidFill>
                            <a:srgbClr val="000000"/>
                          </a:solidFill>
                          <a:effectLst/>
                          <a:latin typeface="Times"/>
                        </a:rPr>
                        <a:t>Australia</a:t>
                      </a:r>
                    </a:p>
                  </a:txBody>
                  <a:tcPr marL="12700" marR="12700" marT="12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5.00%</a:t>
                      </a:r>
                    </a:p>
                  </a:txBody>
                  <a:tcPr marL="12700" marR="12700" marT="12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Times"/>
                        </a:rPr>
                        <a:t>New Zealand</a:t>
                      </a:r>
                    </a:p>
                  </a:txBody>
                  <a:tcPr marL="12700" marR="12700" marT="12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5.00%</a:t>
                      </a:r>
                    </a:p>
                  </a:txBody>
                  <a:tcPr marL="12700" marR="12700" marT="12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 name="Table 1"/>
          <p:cNvGraphicFramePr>
            <a:graphicFrameLocks noGrp="1"/>
          </p:cNvGraphicFramePr>
          <p:nvPr/>
        </p:nvGraphicFramePr>
        <p:xfrm>
          <a:off x="2743200" y="4572000"/>
          <a:ext cx="2057400" cy="1447803"/>
        </p:xfrm>
        <a:graphic>
          <a:graphicData uri="http://schemas.openxmlformats.org/drawingml/2006/table">
            <a:tbl>
              <a:tblPr/>
              <a:tblGrid>
                <a:gridCol w="1577695"/>
                <a:gridCol w="479705"/>
              </a:tblGrid>
              <a:tr h="206829">
                <a:tc>
                  <a:txBody>
                    <a:bodyPr/>
                    <a:lstStyle/>
                    <a:p>
                      <a:pPr algn="l" fontAlgn="b"/>
                      <a:r>
                        <a:rPr lang="en-US" sz="1200" b="0" i="0" u="none" strike="noStrike">
                          <a:solidFill>
                            <a:srgbClr val="000000"/>
                          </a:solidFill>
                          <a:effectLst/>
                          <a:latin typeface="Times"/>
                        </a:rPr>
                        <a:t>Angola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Botswana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Egypt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7.63%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Morocco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South 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829">
                <a:tc>
                  <a:txBody>
                    <a:bodyPr/>
                    <a:lstStyle/>
                    <a:p>
                      <a:pPr algn="l" fontAlgn="b"/>
                      <a:r>
                        <a:rPr lang="en-US" sz="1200" b="0" i="0" u="none" strike="noStrike">
                          <a:solidFill>
                            <a:srgbClr val="000000"/>
                          </a:solidFill>
                          <a:effectLst/>
                          <a:latin typeface="Times"/>
                        </a:rPr>
                        <a:t>Tunisia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7086600" y="304800"/>
          <a:ext cx="1752600" cy="3911600"/>
        </p:xfrm>
        <a:graphic>
          <a:graphicData uri="http://schemas.openxmlformats.org/drawingml/2006/table">
            <a:tbl>
              <a:tblPr/>
              <a:tblGrid>
                <a:gridCol w="1066800"/>
                <a:gridCol w="685800"/>
              </a:tblGrid>
              <a:tr h="190500">
                <a:tc>
                  <a:txBody>
                    <a:bodyPr/>
                    <a:lstStyle/>
                    <a:p>
                      <a:pPr algn="l" fontAlgn="b"/>
                      <a:r>
                        <a:rPr lang="en-US" sz="1200" b="0" i="0" u="none" strike="noStrike">
                          <a:solidFill>
                            <a:srgbClr val="000000"/>
                          </a:solidFill>
                          <a:effectLst/>
                          <a:latin typeface="Times"/>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Fiji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5.38%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dirty="0" smtClean="0">
                          <a:solidFill>
                            <a:srgbClr val="000000"/>
                          </a:solidFill>
                          <a:effectLst/>
                          <a:latin typeface="Times"/>
                        </a:rPr>
                        <a:t>New </a:t>
                      </a:r>
                      <a:r>
                        <a:rPr lang="en-US" sz="1200" b="0" i="0" u="none" strike="noStrike" dirty="0">
                          <a:solidFill>
                            <a:srgbClr val="000000"/>
                          </a:solidFill>
                          <a:effectLst/>
                          <a:latin typeface="Times"/>
                        </a:rPr>
                        <a:t>Guinea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Times"/>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609600" y="2133600"/>
          <a:ext cx="1752600" cy="3838575"/>
        </p:xfrm>
        <a:graphic>
          <a:graphicData uri="http://schemas.openxmlformats.org/drawingml/2006/table">
            <a:tbl>
              <a:tblPr/>
              <a:tblGrid>
                <a:gridCol w="838200"/>
                <a:gridCol w="914400"/>
              </a:tblGrid>
              <a:tr h="195605">
                <a:tc>
                  <a:txBody>
                    <a:bodyPr/>
                    <a:lstStyle/>
                    <a:p>
                      <a:pPr algn="l" fontAlgn="b"/>
                      <a:r>
                        <a:rPr lang="en-US" sz="1200" b="0" i="0" u="none" strike="noStrike">
                          <a:solidFill>
                            <a:srgbClr val="000000"/>
                          </a:solidFill>
                          <a:effectLst/>
                          <a:latin typeface="Times"/>
                        </a:rPr>
                        <a:t>Argentina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14.00%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Belize</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14.00%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Bolivia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Brazil</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7.63%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Chile</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6.05%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Colombia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500">
                <a:tc>
                  <a:txBody>
                    <a:bodyPr/>
                    <a:lstStyle/>
                    <a:p>
                      <a:pPr algn="l" fontAlgn="b"/>
                      <a:r>
                        <a:rPr lang="en-US" sz="1200" b="0" i="0" u="none" strike="noStrike">
                          <a:solidFill>
                            <a:srgbClr val="000000"/>
                          </a:solidFill>
                          <a:effectLst/>
                          <a:latin typeface="Times"/>
                        </a:rPr>
                        <a:t>Costa Rica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Ecuador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17.75%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500">
                <a:tc>
                  <a:txBody>
                    <a:bodyPr/>
                    <a:lstStyle/>
                    <a:p>
                      <a:pPr algn="l" fontAlgn="b"/>
                      <a:r>
                        <a:rPr lang="en-US" sz="1200" b="0" i="0" u="none" strike="noStrike">
                          <a:solidFill>
                            <a:srgbClr val="000000"/>
                          </a:solidFill>
                          <a:effectLst/>
                          <a:latin typeface="Times"/>
                        </a:rPr>
                        <a:t>El Salvador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9.13%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500">
                <a:tc>
                  <a:txBody>
                    <a:bodyPr/>
                    <a:lstStyle/>
                    <a:p>
                      <a:pPr algn="l" fontAlgn="b"/>
                      <a:r>
                        <a:rPr lang="en-US" sz="1200" b="0" i="0" u="none" strike="noStrike" dirty="0">
                          <a:solidFill>
                            <a:srgbClr val="000000"/>
                          </a:solidFill>
                          <a:effectLst/>
                          <a:latin typeface="Times"/>
                        </a:rPr>
                        <a:t>Guatemala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Honduras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12.50%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Mexico</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7.25%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Nicaragua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14.00%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Panama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Paraguay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11.00%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Peru</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a:solidFill>
                            <a:srgbClr val="000000"/>
                          </a:solidFill>
                          <a:effectLst/>
                          <a:latin typeface="Times"/>
                        </a:rPr>
                        <a:t>Uruguay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Times"/>
                        </a:rPr>
                        <a:t>8.60%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5">
                <a:tc>
                  <a:txBody>
                    <a:bodyPr/>
                    <a:lstStyle/>
                    <a:p>
                      <a:pPr algn="l" fontAlgn="b"/>
                      <a:r>
                        <a:rPr lang="en-US" sz="1200" b="0" i="0" u="none" strike="noStrike" dirty="0">
                          <a:solidFill>
                            <a:srgbClr val="000000"/>
                          </a:solidFill>
                          <a:effectLst/>
                          <a:latin typeface="Times"/>
                        </a:rPr>
                        <a:t>Venezuela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Times"/>
                        </a:rPr>
                        <a:t>11.00%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4876800" y="228600"/>
          <a:ext cx="2057400" cy="4435641"/>
        </p:xfrm>
        <a:graphic>
          <a:graphicData uri="http://schemas.openxmlformats.org/drawingml/2006/table">
            <a:tbl>
              <a:tblPr/>
              <a:tblGrid>
                <a:gridCol w="1524000"/>
                <a:gridCol w="533400"/>
              </a:tblGrid>
              <a:tr h="243118">
                <a:tc>
                  <a:txBody>
                    <a:bodyPr/>
                    <a:lstStyle/>
                    <a:p>
                      <a:pPr algn="l" fontAlgn="b"/>
                      <a:r>
                        <a:rPr lang="en-US" sz="1200" b="0" i="0" u="none" strike="noStrike">
                          <a:solidFill>
                            <a:srgbClr val="000000"/>
                          </a:solidFill>
                          <a:effectLst/>
                          <a:latin typeface="Times"/>
                        </a:rPr>
                        <a:t>Albania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11.00%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Armenia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9.13%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Azerbaijan</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8.60%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6655">
                <a:tc>
                  <a:txBody>
                    <a:bodyPr/>
                    <a:lstStyle/>
                    <a:p>
                      <a:pPr algn="l" fontAlgn="b"/>
                      <a:r>
                        <a:rPr lang="en-US" sz="1200" b="0" i="0" u="none" strike="noStrike" dirty="0">
                          <a:solidFill>
                            <a:srgbClr val="000000"/>
                          </a:solidFill>
                          <a:effectLst/>
                          <a:latin typeface="Times"/>
                        </a:rPr>
                        <a:t>Belarus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12.50%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dirty="0">
                          <a:solidFill>
                            <a:srgbClr val="000000"/>
                          </a:solidFill>
                          <a:effectLst/>
                          <a:latin typeface="Times"/>
                        </a:rPr>
                        <a:t>Bosnia and Herzegovina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12.50%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Bulgaria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Croatia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Czech Republic</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Estonia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Georgia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9.88%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Hungary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Kazakhstan</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7.63%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Latvia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Lithuania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7.25%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Moldova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14.00%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Montenegro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9.88%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Poland</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Romania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Russia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7.25%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a:solidFill>
                            <a:srgbClr val="000000"/>
                          </a:solidFill>
                          <a:effectLst/>
                          <a:latin typeface="Times"/>
                        </a:rPr>
                        <a:t>Slovakia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0000">
                <a:tc>
                  <a:txBody>
                    <a:bodyPr/>
                    <a:lstStyle/>
                    <a:p>
                      <a:pPr algn="l" fontAlgn="b"/>
                      <a:r>
                        <a:rPr lang="en-US" sz="1200" b="0" i="0" u="none" strike="noStrike">
                          <a:solidFill>
                            <a:srgbClr val="000000"/>
                          </a:solidFill>
                          <a:effectLst/>
                          <a:latin typeface="Times"/>
                        </a:rPr>
                        <a:t>Slovenia [1]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63">
                <a:tc>
                  <a:txBody>
                    <a:bodyPr/>
                    <a:lstStyle/>
                    <a:p>
                      <a:pPr algn="l" fontAlgn="b"/>
                      <a:r>
                        <a:rPr lang="en-US" sz="1200" b="0" i="0" u="none" strike="noStrike" dirty="0">
                          <a:solidFill>
                            <a:srgbClr val="000000"/>
                          </a:solidFill>
                          <a:effectLst/>
                          <a:latin typeface="Times"/>
                        </a:rPr>
                        <a:t>Ukraine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a:solidFill>
                            <a:srgbClr val="000000"/>
                          </a:solidFill>
                          <a:effectLst/>
                          <a:latin typeface="Times"/>
                        </a:rPr>
                        <a:t>12.50%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6" name="Table 5"/>
          <p:cNvGraphicFramePr>
            <a:graphicFrameLocks noGrp="1"/>
          </p:cNvGraphicFramePr>
          <p:nvPr/>
        </p:nvGraphicFramePr>
        <p:xfrm>
          <a:off x="4953000" y="4724400"/>
          <a:ext cx="2451100" cy="1955800"/>
        </p:xfrm>
        <a:graphic>
          <a:graphicData uri="http://schemas.openxmlformats.org/drawingml/2006/table">
            <a:tbl>
              <a:tblPr/>
              <a:tblGrid>
                <a:gridCol w="1879600"/>
                <a:gridCol w="571500"/>
              </a:tblGrid>
              <a:tr h="190500">
                <a:tc>
                  <a:txBody>
                    <a:bodyPr/>
                    <a:lstStyle/>
                    <a:p>
                      <a:pPr algn="l" fontAlgn="b"/>
                      <a:r>
                        <a:rPr lang="en-US" sz="1200" b="0" i="0" u="none" strike="noStrike">
                          <a:solidFill>
                            <a:srgbClr val="000000"/>
                          </a:solidFill>
                          <a:effectLst/>
                          <a:latin typeface="Times"/>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9.13%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Senegal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US" sz="1200" b="0" i="0" u="none" strike="noStrike">
                          <a:solidFill>
                            <a:srgbClr val="000000"/>
                          </a:solidFill>
                          <a:effectLst/>
                          <a:latin typeface="Times"/>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7" name="Table 6"/>
          <p:cNvGraphicFramePr>
            <a:graphicFrameLocks noGrp="1"/>
          </p:cNvGraphicFramePr>
          <p:nvPr/>
        </p:nvGraphicFramePr>
        <p:xfrm>
          <a:off x="2971800" y="228600"/>
          <a:ext cx="1752600" cy="3716343"/>
        </p:xfrm>
        <a:graphic>
          <a:graphicData uri="http://schemas.openxmlformats.org/drawingml/2006/table">
            <a:tbl>
              <a:tblPr/>
              <a:tblGrid>
                <a:gridCol w="1219200"/>
                <a:gridCol w="533400"/>
              </a:tblGrid>
              <a:tr h="195597">
                <a:tc>
                  <a:txBody>
                    <a:bodyPr/>
                    <a:lstStyle/>
                    <a:p>
                      <a:pPr algn="l" fontAlgn="b"/>
                      <a:r>
                        <a:rPr lang="en-US" sz="1200" b="0" i="0" u="none" strike="noStrike">
                          <a:solidFill>
                            <a:srgbClr val="000000"/>
                          </a:solidFill>
                          <a:effectLst/>
                          <a:latin typeface="Times"/>
                        </a:rPr>
                        <a:t>Austria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Belgium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5.38%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Cyprus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Denmark</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Finland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France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Germany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Greece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15.50%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Iceland</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Ireland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8.60%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cs-CZ" sz="1200" b="0" i="0" u="none" strike="noStrike">
                          <a:solidFill>
                            <a:srgbClr val="000000"/>
                          </a:solidFill>
                          <a:effectLst/>
                          <a:latin typeface="Times"/>
                        </a:rPr>
                        <a:t>Italy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5.75%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s-ES_tradnl" sz="1200" b="0" i="0" u="none" strike="noStrike">
                          <a:solidFill>
                            <a:srgbClr val="000000"/>
                          </a:solidFill>
                          <a:effectLst/>
                          <a:latin typeface="Times"/>
                        </a:rPr>
                        <a:t>Malta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6.28%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Netherlands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Norway</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Portugal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9.13%</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Spain [1]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5.75%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Sweden</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Switzerland</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5597">
                <a:tc>
                  <a:txBody>
                    <a:bodyPr/>
                    <a:lstStyle/>
                    <a:p>
                      <a:pPr algn="l" fontAlgn="b"/>
                      <a:r>
                        <a:rPr lang="en-US" sz="1200" b="0" i="0" u="none" strike="noStrike">
                          <a:solidFill>
                            <a:srgbClr val="000000"/>
                          </a:solidFill>
                          <a:effectLst/>
                          <a:latin typeface="Times"/>
                        </a:rPr>
                        <a:t>United Kingdom</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dirty="0">
                          <a:solidFill>
                            <a:srgbClr val="000000"/>
                          </a:solidFill>
                          <a:effectLst/>
                          <a:latin typeface="Times"/>
                        </a:rPr>
                        <a:t>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8120539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a:lstStyle/>
          <a:p>
            <a:pPr eaLnBrk="1" hangingPunct="1"/>
            <a:r>
              <a:rPr lang="en-US" dirty="0">
                <a:latin typeface="Times" charset="0"/>
              </a:rPr>
              <a:t>B</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Implied Premiums: Watch what I pay, not what I say..</a:t>
            </a:r>
            <a:br>
              <a:rPr lang="en-US" dirty="0">
                <a:latin typeface="Times" charset="0"/>
                <a:ea typeface="ＭＳ Ｐゴシック" charset="0"/>
                <a:cs typeface="ＭＳ Ｐゴシック" charset="0"/>
              </a:rPr>
            </a:br>
            <a:r>
              <a:rPr lang="en-US" dirty="0">
                <a:latin typeface="Times" charset="0"/>
                <a:ea typeface="ＭＳ Ｐゴシック" charset="0"/>
                <a:cs typeface="ＭＳ Ｐゴシック" charset="0"/>
              </a:rPr>
              <a:t>The implied premium in January 2009</a:t>
            </a:r>
          </a:p>
        </p:txBody>
      </p:sp>
      <p:graphicFrame>
        <p:nvGraphicFramePr>
          <p:cNvPr id="9" name="Content Placeholder 8"/>
          <p:cNvGraphicFramePr>
            <a:graphicFrameLocks noGrp="1"/>
          </p:cNvGraphicFramePr>
          <p:nvPr>
            <p:ph idx="1"/>
          </p:nvPr>
        </p:nvGraphicFramePr>
        <p:xfrm>
          <a:off x="609600" y="1752600"/>
          <a:ext cx="7772400" cy="1755870"/>
        </p:xfrm>
        <a:graphic>
          <a:graphicData uri="http://schemas.openxmlformats.org/drawingml/2006/table">
            <a:tbl>
              <a:tblPr/>
              <a:tblGrid>
                <a:gridCol w="915988"/>
                <a:gridCol w="1357312"/>
                <a:gridCol w="915988"/>
                <a:gridCol w="917575"/>
                <a:gridCol w="915987"/>
                <a:gridCol w="915988"/>
                <a:gridCol w="917575"/>
                <a:gridCol w="915987"/>
              </a:tblGrid>
              <a:tr h="15857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Geneva" charset="0"/>
                          <a:ea typeface="ＭＳ Ｐゴシック" charset="0"/>
                          <a:cs typeface="ＭＳ Ｐゴシック" charset="0"/>
                        </a:rPr>
                        <a:t>Market value of index</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Cash to equity</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Dividend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Buyback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Total yield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1148.09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14.34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30.08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2.62%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879.82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13.87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29.83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1.81%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1111.91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13.70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1.61%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1211.92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19.01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21.59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40.60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1.57%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1248.29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22.34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38.82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61.17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4.90%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1418.30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25.04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48.12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73.16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1.77%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3.39%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5.16%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57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Geneva" charset="0"/>
                          <a:ea typeface="ＭＳ Ｐゴシック" charset="0"/>
                          <a:cs typeface="ＭＳ Ｐゴシック" charset="0"/>
                        </a:rPr>
                        <a:t>1468.36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28.14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67.22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95.36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1.92%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4.58%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86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2008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Times" charset="0"/>
                          <a:ea typeface="ＭＳ Ｐゴシック" charset="0"/>
                          <a:cs typeface="ＭＳ Ｐゴシック" charset="0"/>
                        </a:rPr>
                        <a:t>903.25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40.25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68.72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4.61%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7.77%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57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Normalized</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903.25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28.47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24.11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52.584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3.15%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2.67%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Geneva" charset="0"/>
                          <a:ea typeface="ＭＳ Ｐゴシック" charset="0"/>
                          <a:cs typeface="ＭＳ Ｐゴシック" charset="0"/>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0114"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90216"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86200"/>
            <a:ext cx="8737600" cy="2476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r>
              <a:rPr lang="en-US">
                <a:latin typeface="Times" charset="0"/>
                <a:ea typeface="ＭＳ Ｐゴシック" charset="0"/>
                <a:cs typeface="ＭＳ Ｐゴシック" charset="0"/>
              </a:rPr>
              <a:t>The Anatomy of a Crisis: Implied ERP from September 12, 2008 to January 1, 2009</a:t>
            </a:r>
          </a:p>
        </p:txBody>
      </p:sp>
      <p:pic>
        <p:nvPicPr>
          <p:cNvPr id="9216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r>
              <a:rPr lang="en-US">
                <a:latin typeface="Times" charset="0"/>
                <a:ea typeface="ＭＳ Ｐゴシック" charset="0"/>
                <a:cs typeface="ＭＳ Ｐゴシック" charset="0"/>
              </a:rPr>
              <a:t>The bottom line on Equity Risk Premiums in early 2009</a:t>
            </a:r>
          </a:p>
        </p:txBody>
      </p:sp>
      <p:sp>
        <p:nvSpPr>
          <p:cNvPr id="94210" name="Content Placeholder 2"/>
          <p:cNvSpPr>
            <a:spLocks noGrp="1"/>
          </p:cNvSpPr>
          <p:nvPr>
            <p:ph idx="1"/>
          </p:nvPr>
        </p:nvSpPr>
        <p:spPr/>
        <p:txBody>
          <a:bodyPr/>
          <a:lstStyle/>
          <a:p>
            <a:r>
              <a:rPr lang="en-US" sz="2000" u="sng">
                <a:latin typeface="Times" charset="0"/>
                <a:ea typeface="ＭＳ Ｐゴシック" charset="0"/>
                <a:cs typeface="ＭＳ Ｐゴシック" charset="0"/>
              </a:rPr>
              <a:t>Mature Markets</a:t>
            </a:r>
            <a:r>
              <a:rPr lang="en-US" sz="2000">
                <a:latin typeface="Times" charset="0"/>
                <a:ea typeface="ＭＳ Ｐゴシック" charset="0"/>
                <a:cs typeface="ＭＳ Ｐゴシック" charset="0"/>
              </a:rPr>
              <a:t>: In May 2009, the number that we chose to use as the equity risk premium for all mature markets was 6%. While lower than the implied premium at the start of the year 6.43%, it is still much higher than the historical risk premium of 3.88%. It reflected our beliefs then that while the crisis was abating, it would leave a longer term impact on risk premiums. </a:t>
            </a:r>
          </a:p>
          <a:p>
            <a:r>
              <a:rPr lang="en-US" sz="2000">
                <a:latin typeface="Times" charset="0"/>
                <a:ea typeface="ＭＳ Ｐゴシック" charset="0"/>
                <a:cs typeface="ＭＳ Ｐゴシック" charset="0"/>
              </a:rPr>
              <a:t>For emerging markets, we will use the melded default spread approach (where default spreads are scaled up to reflect additional equity risk) to come up with the additional risk premium. </a:t>
            </a:r>
          </a:p>
          <a:p>
            <a:pPr lvl="1"/>
            <a:r>
              <a:rPr lang="en-US" sz="1800">
                <a:latin typeface="Times" charset="0"/>
                <a:ea typeface="ＭＳ Ｐゴシック" charset="0"/>
                <a:cs typeface="ＭＳ Ｐゴシック" charset="0"/>
              </a:rPr>
              <a:t>ERP for Brazil = Mature market premium + CRP for Brazil = 6% + 3.95% = 9.95%</a:t>
            </a:r>
          </a:p>
          <a:p>
            <a:pPr lvl="1"/>
            <a:r>
              <a:rPr lang="en-US" sz="1800">
                <a:latin typeface="Times" charset="0"/>
                <a:ea typeface="ＭＳ Ｐゴシック" charset="0"/>
                <a:cs typeface="ＭＳ Ｐゴシック" charset="0"/>
              </a:rPr>
              <a:t>ERP for India = Mature market premium + CRP for India = 6% + 4.51% = 10.51%</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r>
              <a:rPr lang="en-US">
                <a:latin typeface="Times" charset="0"/>
                <a:ea typeface="ＭＳ Ｐゴシック" charset="0"/>
                <a:cs typeface="ＭＳ Ｐゴシック" charset="0"/>
              </a:rPr>
              <a:t>An Updated Equity Risk Premium: </a:t>
            </a:r>
          </a:p>
        </p:txBody>
      </p:sp>
      <p:sp>
        <p:nvSpPr>
          <p:cNvPr id="96258" name="Content Placeholder 2"/>
          <p:cNvSpPr>
            <a:spLocks noGrp="1"/>
          </p:cNvSpPr>
          <p:nvPr>
            <p:ph idx="1"/>
          </p:nvPr>
        </p:nvSpPr>
        <p:spPr/>
        <p:txBody>
          <a:bodyPr/>
          <a:lstStyle/>
          <a:p>
            <a:r>
              <a:rPr lang="en-US">
                <a:latin typeface="Times" charset="0"/>
                <a:ea typeface="ＭＳ Ｐゴシック" charset="0"/>
                <a:cs typeface="ＭＳ Ｐゴシック" charset="0"/>
              </a:rPr>
              <a:t>By January 1, 2011, the worst of the crisis seemed to be behind us. Fears of a depression had receded and banks looked like they were struggling back to a more stable setting. Default spreads started to drop and risk was no longer front and center in pricing.</a:t>
            </a:r>
          </a:p>
        </p:txBody>
      </p:sp>
      <p:pic>
        <p:nvPicPr>
          <p:cNvPr id="9625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3352800"/>
            <a:ext cx="9144000" cy="2628900"/>
          </a:xfrm>
          <a:prstGeom prst="rect">
            <a:avLst/>
          </a:prstGeom>
          <a:solidFill>
            <a:schemeClr val="tx1"/>
          </a:solidFill>
          <a:ln w="9525">
            <a:solidFill>
              <a:srgbClr val="000000"/>
            </a:solidFill>
            <a:miter lim="800000"/>
            <a:headEnd/>
            <a:tailEnd/>
          </a:ln>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Implied Premiums in the US: 1960-2010</a:t>
            </a:r>
          </a:p>
        </p:txBody>
      </p:sp>
      <p:pic>
        <p:nvPicPr>
          <p:cNvPr id="3" name="Content Placeholder 2"/>
          <p:cNvPicPr>
            <a:picLocks noGrp="1" noChangeAspect="1"/>
          </p:cNvPicPr>
          <p:nvPr>
            <p:ph idx="1"/>
          </p:nvPr>
        </p:nvPicPr>
        <p:blipFill>
          <a:blip r:embed="rId3"/>
          <a:srcRect/>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Beta</a:t>
            </a:r>
          </a:p>
        </p:txBody>
      </p:sp>
      <p:sp>
        <p:nvSpPr>
          <p:cNvPr id="102402" name="Rectangle 3"/>
          <p:cNvSpPr>
            <a:spLocks noGrp="1" noChangeArrowheads="1"/>
          </p:cNvSpPr>
          <p:nvPr>
            <p:ph idx="1"/>
          </p:nvPr>
        </p:nvSpPr>
        <p:spPr>
          <a:noFill/>
        </p:spPr>
        <p:txBody>
          <a:bodyPr/>
          <a:lstStyle/>
          <a:p>
            <a:r>
              <a:rPr lang="en-US" dirty="0">
                <a:latin typeface="Times" charset="0"/>
                <a:ea typeface="ＭＳ Ｐゴシック" charset="0"/>
                <a:cs typeface="ＭＳ Ｐゴシック" charset="0"/>
              </a:rPr>
              <a:t>The standard procedure for estimating betas is to regress stock returns (</a:t>
            </a:r>
            <a:r>
              <a:rPr lang="en-US" dirty="0" err="1">
                <a:latin typeface="Times" charset="0"/>
                <a:ea typeface="ＭＳ Ｐゴシック" charset="0"/>
                <a:cs typeface="ＭＳ Ｐゴシック" charset="0"/>
              </a:rPr>
              <a:t>R</a:t>
            </a:r>
            <a:r>
              <a:rPr lang="en-US" baseline="-17000" dirty="0" err="1">
                <a:latin typeface="Times" charset="0"/>
                <a:ea typeface="ＭＳ Ｐゴシック" charset="0"/>
                <a:cs typeface="ＭＳ Ｐゴシック" charset="0"/>
              </a:rPr>
              <a:t>j</a:t>
            </a:r>
            <a:r>
              <a:rPr lang="en-US" dirty="0">
                <a:latin typeface="Times" charset="0"/>
                <a:ea typeface="ＭＳ Ｐゴシック" charset="0"/>
                <a:cs typeface="ＭＳ Ｐゴシック" charset="0"/>
              </a:rPr>
              <a:t>) against market returns (</a:t>
            </a:r>
            <a:r>
              <a:rPr lang="en-US" dirty="0" err="1">
                <a:latin typeface="Times" charset="0"/>
                <a:ea typeface="ＭＳ Ｐゴシック" charset="0"/>
                <a:cs typeface="ＭＳ Ｐゴシック" charset="0"/>
              </a:rPr>
              <a:t>R</a:t>
            </a:r>
            <a:r>
              <a:rPr lang="en-US" baseline="-17000" dirty="0" err="1">
                <a:latin typeface="Times" charset="0"/>
                <a:ea typeface="ＭＳ Ｐゴシック" charset="0"/>
                <a:cs typeface="ＭＳ Ｐゴシック" charset="0"/>
              </a:rPr>
              <a:t>m</a:t>
            </a:r>
            <a:r>
              <a:rPr lang="en-US" dirty="0">
                <a:latin typeface="Times" charset="0"/>
                <a:ea typeface="ＭＳ Ｐゴシック" charset="0"/>
                <a:cs typeface="ＭＳ Ｐゴシック" charset="0"/>
              </a:rPr>
              <a:t>) -</a:t>
            </a:r>
          </a:p>
          <a:p>
            <a:pPr algn="ctr">
              <a:buFont typeface="Monotype Sorts" charset="0"/>
              <a:buNone/>
            </a:pPr>
            <a:r>
              <a:rPr lang="en-US" dirty="0" err="1">
                <a:latin typeface="Times" charset="0"/>
                <a:ea typeface="ＭＳ Ｐゴシック" charset="0"/>
                <a:cs typeface="ＭＳ Ｐゴシック" charset="0"/>
              </a:rPr>
              <a:t>R</a:t>
            </a:r>
            <a:r>
              <a:rPr lang="en-US" baseline="-17000" dirty="0" err="1">
                <a:latin typeface="Times" charset="0"/>
                <a:ea typeface="ＭＳ Ｐゴシック" charset="0"/>
                <a:cs typeface="ＭＳ Ｐゴシック" charset="0"/>
              </a:rPr>
              <a:t>j</a:t>
            </a:r>
            <a:r>
              <a:rPr lang="en-US" dirty="0">
                <a:latin typeface="Times" charset="0"/>
                <a:ea typeface="ＭＳ Ｐゴシック" charset="0"/>
                <a:cs typeface="ＭＳ Ｐゴシック" charset="0"/>
              </a:rPr>
              <a:t> = a + b </a:t>
            </a:r>
            <a:r>
              <a:rPr lang="en-US" dirty="0" err="1">
                <a:latin typeface="Times" charset="0"/>
                <a:ea typeface="ＭＳ Ｐゴシック" charset="0"/>
                <a:cs typeface="ＭＳ Ｐゴシック" charset="0"/>
              </a:rPr>
              <a:t>R</a:t>
            </a:r>
            <a:r>
              <a:rPr lang="en-US" baseline="-17000" dirty="0" err="1">
                <a:latin typeface="Times" charset="0"/>
                <a:ea typeface="ＭＳ Ｐゴシック" charset="0"/>
                <a:cs typeface="ＭＳ Ｐゴシック" charset="0"/>
              </a:rPr>
              <a:t>m</a:t>
            </a:r>
            <a:endParaRPr lang="en-US" dirty="0">
              <a:latin typeface="Times" charset="0"/>
              <a:ea typeface="ＭＳ Ｐゴシック" charset="0"/>
              <a:cs typeface="ＭＳ Ｐゴシック" charset="0"/>
            </a:endParaRPr>
          </a:p>
          <a:p>
            <a:pPr lvl="1"/>
            <a:r>
              <a:rPr lang="en-US" dirty="0">
                <a:latin typeface="Times" charset="0"/>
                <a:ea typeface="ＭＳ Ｐゴシック" charset="0"/>
              </a:rPr>
              <a:t>where  a is the intercept and b is the slope of the regression. </a:t>
            </a:r>
          </a:p>
          <a:p>
            <a:r>
              <a:rPr lang="en-US" dirty="0">
                <a:latin typeface="Times" charset="0"/>
                <a:ea typeface="ＭＳ Ｐゴシック" charset="0"/>
                <a:cs typeface="ＭＳ Ｐゴシック" charset="0"/>
              </a:rPr>
              <a:t>The slope of the regression corresponds to the beta of the stock, and </a:t>
            </a:r>
            <a:r>
              <a:rPr lang="en-US" u="sng" dirty="0">
                <a:latin typeface="Times" charset="0"/>
                <a:ea typeface="ＭＳ Ｐゴシック" charset="0"/>
                <a:cs typeface="ＭＳ Ｐゴシック" charset="0"/>
              </a:rPr>
              <a:t>measures the riskiness of the stock. </a:t>
            </a:r>
            <a:endParaRPr lang="en-US" u="sng"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The intercept of the regression becomes a </a:t>
            </a:r>
            <a:r>
              <a:rPr lang="en-US" u="sng" dirty="0" smtClean="0">
                <a:latin typeface="Times" charset="0"/>
                <a:ea typeface="ＭＳ Ｐゴシック" charset="0"/>
                <a:cs typeface="ＭＳ Ｐゴシック" charset="0"/>
              </a:rPr>
              <a:t>measure of performance</a:t>
            </a:r>
            <a:r>
              <a:rPr lang="en-US" dirty="0" smtClean="0">
                <a:latin typeface="Times" charset="0"/>
                <a:ea typeface="ＭＳ Ｐゴシック" charset="0"/>
                <a:cs typeface="ＭＳ Ｐゴシック" charset="0"/>
              </a:rPr>
              <a:t>, when compared to what the stock would hav</a:t>
            </a:r>
            <a:r>
              <a:rPr lang="en-US" dirty="0" smtClean="0">
                <a:latin typeface="Times" charset="0"/>
              </a:rPr>
              <a:t>e made under the CAPM.</a:t>
            </a:r>
            <a:r>
              <a:rPr lang="en-US" dirty="0">
                <a:latin typeface="Times" charset="0"/>
              </a:rPr>
              <a:t>	</a:t>
            </a:r>
          </a:p>
          <a:p>
            <a:pPr lvl="1">
              <a:lnSpc>
                <a:spcPct val="90000"/>
              </a:lnSpc>
              <a:buFontTx/>
              <a:buNone/>
            </a:pPr>
            <a:r>
              <a:rPr lang="en-US" dirty="0">
                <a:latin typeface="Times" charset="0"/>
                <a:ea typeface="ＭＳ Ｐゴシック" charset="0"/>
              </a:rPr>
              <a:t>a &gt;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better than expected during regression period</a:t>
            </a:r>
          </a:p>
          <a:p>
            <a:pPr lvl="1">
              <a:lnSpc>
                <a:spcPct val="90000"/>
              </a:lnSpc>
              <a:buFontTx/>
              <a:buNone/>
            </a:pPr>
            <a:r>
              <a:rPr lang="en-US" dirty="0">
                <a:latin typeface="Times" charset="0"/>
                <a:ea typeface="ＭＳ Ｐゴシック" charset="0"/>
              </a:rPr>
              <a:t>a =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as well as expected during regression period</a:t>
            </a:r>
          </a:p>
          <a:p>
            <a:pPr lvl="1">
              <a:lnSpc>
                <a:spcPct val="90000"/>
              </a:lnSpc>
              <a:buFontTx/>
              <a:buNone/>
            </a:pPr>
            <a:r>
              <a:rPr lang="en-US" dirty="0">
                <a:latin typeface="Times" charset="0"/>
                <a:ea typeface="ＭＳ Ｐゴシック" charset="0"/>
              </a:rPr>
              <a:t>a &lt; </a:t>
            </a:r>
            <a:r>
              <a:rPr lang="en-US" dirty="0" err="1">
                <a:latin typeface="Times" charset="0"/>
                <a:ea typeface="ＭＳ Ｐゴシック" charset="0"/>
              </a:rPr>
              <a:t>R</a:t>
            </a:r>
            <a:r>
              <a:rPr lang="en-US" baseline="-17000" dirty="0" err="1">
                <a:latin typeface="Times" charset="0"/>
                <a:ea typeface="ＭＳ Ｐゴシック" charset="0"/>
              </a:rPr>
              <a:t>f</a:t>
            </a:r>
            <a:r>
              <a:rPr lang="en-US" dirty="0">
                <a:latin typeface="Times" charset="0"/>
                <a:ea typeface="ＭＳ Ｐゴシック" charset="0"/>
              </a:rPr>
              <a:t> (1-b) ....	Stock did worse than expected during regression </a:t>
            </a:r>
            <a:r>
              <a:rPr lang="en-US" dirty="0" smtClean="0">
                <a:latin typeface="Times" charset="0"/>
                <a:ea typeface="ＭＳ Ｐゴシック" charset="0"/>
              </a:rPr>
              <a:t>period</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R squared (R</a:t>
            </a:r>
            <a:r>
              <a:rPr lang="en-US" baseline="33000" dirty="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of the regression provides an estimate of the proportion of the risk (variance) of a firm that can be attributed to </a:t>
            </a:r>
            <a:r>
              <a:rPr lang="en-US" u="sng" dirty="0">
                <a:latin typeface="Times" charset="0"/>
                <a:ea typeface="ＭＳ Ｐゴシック" charset="0"/>
                <a:cs typeface="ＭＳ Ｐゴシック" charset="0"/>
              </a:rPr>
              <a:t>market risk</a:t>
            </a:r>
            <a:r>
              <a:rPr lang="en-US" dirty="0">
                <a:latin typeface="Times" charset="0"/>
                <a:ea typeface="ＭＳ Ｐゴシック" charset="0"/>
                <a:cs typeface="ＭＳ Ｐゴシック" charset="0"/>
              </a:rPr>
              <a:t>.  The balance (1 - R</a:t>
            </a:r>
            <a:r>
              <a:rPr lang="en-US" baseline="33000" dirty="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can be attributed to </a:t>
            </a:r>
            <a:r>
              <a:rPr lang="en-US" u="sng" dirty="0">
                <a:latin typeface="Times" charset="0"/>
                <a:ea typeface="ＭＳ Ｐゴシック" charset="0"/>
                <a:cs typeface="ＭＳ Ｐゴシック" charset="0"/>
              </a:rPr>
              <a:t>firm specific risk</a:t>
            </a:r>
            <a:r>
              <a:rPr lang="en-US" dirty="0">
                <a:latin typeface="Times" charset="0"/>
                <a:ea typeface="ＭＳ Ｐゴシック" charset="0"/>
                <a:cs typeface="ＭＳ Ｐゴシック" charset="0"/>
              </a:rPr>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Historical Beta</a:t>
            </a:r>
            <a:endParaRPr lang="en-US">
              <a:latin typeface="Times" charset="0"/>
              <a:ea typeface="ＭＳ Ｐゴシック" charset="0"/>
              <a:cs typeface="ＭＳ Ｐゴシック" charset="0"/>
            </a:endParaRPr>
          </a:p>
        </p:txBody>
      </p:sp>
      <p:pic>
        <p:nvPicPr>
          <p:cNvPr id="110594" name="Chart Placeholder 6"/>
          <p:cNvPicPr>
            <a:picLocks noGrp="1" noChangeAspect="1"/>
          </p:cNvPicPr>
          <p:nvPr>
            <p:ph type="chart" idx="1"/>
          </p:nvPr>
        </p:nvPicPr>
        <p:blipFill>
          <a:blip r:embed="rId3">
            <a:extLst>
              <a:ext uri="{28A0092B-C50C-407E-A947-70E740481C1C}">
                <a14:useLocalDpi xmlns:a14="http://schemas.microsoft.com/office/drawing/2010/main" val="0"/>
              </a:ext>
            </a:extLst>
          </a:blip>
          <a:srcRect l="-12987" r="-12987"/>
          <a:stretch>
            <a:fillRect/>
          </a:stretch>
        </p:blipFill>
        <p:spPr>
          <a:xfrm>
            <a:off x="990600" y="1524000"/>
            <a:ext cx="7753350" cy="4191000"/>
          </a:xfrm>
        </p:spPr>
      </p:pic>
      <p:pic>
        <p:nvPicPr>
          <p:cNvPr id="11059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5715000"/>
            <a:ext cx="7213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Analyzing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Performance</a:t>
            </a:r>
            <a:endParaRPr lang="en-US">
              <a:latin typeface="Times" charset="0"/>
              <a:ea typeface="ＭＳ Ｐゴシック" charset="0"/>
              <a:cs typeface="ＭＳ Ｐゴシック" charset="0"/>
            </a:endParaRPr>
          </a:p>
        </p:txBody>
      </p:sp>
      <p:sp>
        <p:nvSpPr>
          <p:cNvPr id="112642" name="Rectangle 3"/>
          <p:cNvSpPr>
            <a:spLocks noGrp="1" noChangeArrowheads="1"/>
          </p:cNvSpPr>
          <p:nvPr>
            <p:ph idx="1"/>
          </p:nvPr>
        </p:nvSpPr>
        <p:spPr/>
        <p:txBody>
          <a:bodyPr/>
          <a:lstStyle/>
          <a:p>
            <a:pPr>
              <a:lnSpc>
                <a:spcPct val="90000"/>
              </a:lnSpc>
            </a:pPr>
            <a:r>
              <a:rPr lang="en-US">
                <a:latin typeface="Times" charset="0"/>
                <a:ea typeface="ＭＳ Ｐゴシック" charset="0"/>
                <a:cs typeface="ＭＳ Ｐゴシック" charset="0"/>
              </a:rPr>
              <a:t>Intercept = 0.47%</a:t>
            </a:r>
          </a:p>
          <a:p>
            <a:pPr lvl="1">
              <a:lnSpc>
                <a:spcPct val="90000"/>
              </a:lnSpc>
            </a:pPr>
            <a:r>
              <a:rPr lang="en-US">
                <a:latin typeface="Times" charset="0"/>
                <a:ea typeface="ＭＳ Ｐゴシック" charset="0"/>
              </a:rPr>
              <a:t>This is an intercept based on monthly returns. Thus, it has to be compared to a monthly riskfree rate.</a:t>
            </a:r>
          </a:p>
          <a:p>
            <a:pPr lvl="1">
              <a:lnSpc>
                <a:spcPct val="90000"/>
              </a:lnSpc>
            </a:pPr>
            <a:r>
              <a:rPr lang="en-US">
                <a:latin typeface="Times" charset="0"/>
                <a:ea typeface="ＭＳ Ｐゴシック" charset="0"/>
              </a:rPr>
              <a:t>Between 2004 and 2008</a:t>
            </a:r>
          </a:p>
          <a:p>
            <a:pPr lvl="2">
              <a:lnSpc>
                <a:spcPct val="90000"/>
              </a:lnSpc>
            </a:pPr>
            <a:r>
              <a:rPr lang="en-US">
                <a:latin typeface="Times" charset="0"/>
                <a:ea typeface="ＭＳ Ｐゴシック" charset="0"/>
              </a:rPr>
              <a:t>Average Annualized T.Bill rate = 3.27%</a:t>
            </a:r>
          </a:p>
          <a:p>
            <a:pPr lvl="2">
              <a:lnSpc>
                <a:spcPct val="90000"/>
              </a:lnSpc>
            </a:pPr>
            <a:r>
              <a:rPr lang="en-US">
                <a:latin typeface="Times" charset="0"/>
                <a:ea typeface="ＭＳ Ｐゴシック" charset="0"/>
              </a:rPr>
              <a:t>Monthly Riskfree Rate = 0.272% (=3.27%/12)</a:t>
            </a:r>
          </a:p>
          <a:p>
            <a:pPr lvl="2">
              <a:lnSpc>
                <a:spcPct val="90000"/>
              </a:lnSpc>
            </a:pPr>
            <a:r>
              <a:rPr lang="en-US">
                <a:latin typeface="Times" charset="0"/>
                <a:ea typeface="ＭＳ Ｐゴシック" charset="0"/>
              </a:rPr>
              <a:t>Riskfree Rate (1-Beta) = 0.272% (1-0.95) =  0.01%</a:t>
            </a:r>
          </a:p>
          <a:p>
            <a:pPr>
              <a:lnSpc>
                <a:spcPct val="90000"/>
              </a:lnSpc>
            </a:pPr>
            <a:r>
              <a:rPr lang="en-US">
                <a:latin typeface="Times" charset="0"/>
                <a:ea typeface="ＭＳ Ｐゴシック" charset="0"/>
                <a:cs typeface="ＭＳ Ｐゴシック" charset="0"/>
              </a:rPr>
              <a:t>The Comparison is then between</a:t>
            </a:r>
          </a:p>
          <a:p>
            <a:pPr lvl="1">
              <a:lnSpc>
                <a:spcPct val="90000"/>
              </a:lnSpc>
              <a:buFontTx/>
              <a:buNone/>
            </a:pPr>
            <a:r>
              <a:rPr lang="en-US">
                <a:latin typeface="Times" charset="0"/>
                <a:ea typeface="ＭＳ Ｐゴシック" charset="0"/>
              </a:rPr>
              <a:t>Intercept	versus	Riskfree Rate (1 - Beta)</a:t>
            </a:r>
          </a:p>
          <a:p>
            <a:pPr lvl="1">
              <a:lnSpc>
                <a:spcPct val="90000"/>
              </a:lnSpc>
              <a:buFontTx/>
              <a:buNone/>
            </a:pPr>
            <a:r>
              <a:rPr lang="en-US">
                <a:latin typeface="Times" charset="0"/>
                <a:ea typeface="ＭＳ Ｐゴシック" charset="0"/>
              </a:rPr>
              <a:t>0.47%	versus	0.01%</a:t>
            </a:r>
          </a:p>
          <a:p>
            <a:pPr lvl="1">
              <a:lnSpc>
                <a:spcPct val="90000"/>
              </a:lnSpc>
            </a:pPr>
            <a:r>
              <a:rPr lang="en-US">
                <a:latin typeface="Times" charset="0"/>
                <a:ea typeface="ＭＳ Ｐゴシック" charset="0"/>
              </a:rPr>
              <a:t>Jensen</a:t>
            </a:r>
            <a:r>
              <a:rPr lang="ja-JP" altLang="en-US">
                <a:latin typeface="Times" charset="0"/>
                <a:ea typeface="ＭＳ Ｐゴシック" charset="0"/>
              </a:rPr>
              <a:t>’</a:t>
            </a:r>
            <a:r>
              <a:rPr lang="en-US" altLang="ja-JP">
                <a:latin typeface="Times" charset="0"/>
                <a:ea typeface="ＭＳ Ｐゴシック" charset="0"/>
              </a:rPr>
              <a:t>s Alpha = 0.47% -0.01% = 0.46%</a:t>
            </a:r>
          </a:p>
          <a:p>
            <a:pPr>
              <a:lnSpc>
                <a:spcPct val="90000"/>
              </a:lnSpc>
            </a:pPr>
            <a:r>
              <a:rPr lang="en-US">
                <a:latin typeface="Times" charset="0"/>
                <a:ea typeface="ＭＳ Ｐゴシック" charset="0"/>
                <a:cs typeface="ＭＳ Ｐゴシック" charset="0"/>
              </a:rPr>
              <a:t>Disney did 0.46% better than expected, per month, between 2004 and 2008.</a:t>
            </a:r>
          </a:p>
          <a:p>
            <a:pPr lvl="1">
              <a:lnSpc>
                <a:spcPct val="90000"/>
              </a:lnSpc>
            </a:pPr>
            <a:r>
              <a:rPr lang="en-US">
                <a:latin typeface="Times" charset="0"/>
                <a:ea typeface="ＭＳ Ｐゴシック" charset="0"/>
              </a:rPr>
              <a:t>Annualized, Disney</a:t>
            </a:r>
            <a:r>
              <a:rPr lang="ja-JP" altLang="en-US">
                <a:latin typeface="Times" charset="0"/>
                <a:ea typeface="ＭＳ Ｐゴシック" charset="0"/>
              </a:rPr>
              <a:t>’</a:t>
            </a:r>
            <a:r>
              <a:rPr lang="en-US" altLang="ja-JP">
                <a:latin typeface="Times" charset="0"/>
                <a:ea typeface="ＭＳ Ｐゴシック" charset="0"/>
              </a:rPr>
              <a:t>s annual excess return = (1.0046)</a:t>
            </a:r>
            <a:r>
              <a:rPr lang="en-US" altLang="ja-JP" baseline="30000">
                <a:latin typeface="Times" charset="0"/>
                <a:ea typeface="ＭＳ Ｐゴシック" charset="0"/>
              </a:rPr>
              <a:t>12</a:t>
            </a:r>
            <a:r>
              <a:rPr lang="en-US" altLang="ja-JP">
                <a:latin typeface="Times" charset="0"/>
                <a:ea typeface="ＭＳ Ｐゴシック" charset="0"/>
              </a:rPr>
              <a:t>-1= 5.62%</a:t>
            </a:r>
          </a:p>
          <a:p>
            <a:r>
              <a:rPr lang="en-US">
                <a:latin typeface="Times" charset="0"/>
                <a:ea typeface="ＭＳ Ｐゴシック" charset="0"/>
                <a:cs typeface="ＭＳ Ｐゴシック" charset="0"/>
              </a:rPr>
              <a:t>This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sign of good management at the firm.</a:t>
            </a:r>
          </a:p>
          <a:p>
            <a:pPr lvl="1">
              <a:buFontTx/>
              <a:buAutoNum type="alphaLcParenR"/>
            </a:pPr>
            <a:r>
              <a:rPr lang="en-US">
                <a:latin typeface="Times" charset="0"/>
                <a:ea typeface="ＭＳ Ｐゴシック" charset="0"/>
              </a:rPr>
              <a:t>True</a:t>
            </a:r>
          </a:p>
          <a:p>
            <a:pPr lvl="1">
              <a:buFontTx/>
              <a:buAutoNum type="alphaLcParenR"/>
            </a:pPr>
            <a:r>
              <a:rPr lang="en-US">
                <a:latin typeface="Times" charset="0"/>
                <a:ea typeface="ＭＳ Ｐゴシック" charset="0"/>
              </a:rPr>
              <a:t>False</a:t>
            </a:r>
          </a:p>
          <a:p>
            <a:pPr lvl="1">
              <a:lnSpc>
                <a:spcPct val="90000"/>
              </a:lnSpc>
            </a:pPr>
            <a:endParaRPr lang="en-US">
              <a:latin typeface="Times" charset="0"/>
              <a:ea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a:t>
            </a:r>
            <a:endParaRPr lang="en-US">
              <a:latin typeface="Times" charset="0"/>
              <a:ea typeface="ＭＳ Ｐゴシック" charset="0"/>
              <a:cs typeface="ＭＳ Ｐゴシック" charset="0"/>
            </a:endParaRPr>
          </a:p>
        </p:txBody>
      </p:sp>
      <p:sp>
        <p:nvSpPr>
          <p:cNvPr id="1146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Slope of the Regression of 0.95 is the beta</a:t>
            </a:r>
          </a:p>
          <a:p>
            <a:r>
              <a:rPr lang="en-US">
                <a:latin typeface="Times" charset="0"/>
                <a:ea typeface="ＭＳ Ｐゴシック" charset="0"/>
                <a:cs typeface="ＭＳ Ｐゴシック" charset="0"/>
              </a:rPr>
              <a:t>Regression parameters are always estimated with error. The error is captured in the standard error of the beta estimate, which in the case of Disney is 0.16.</a:t>
            </a:r>
          </a:p>
          <a:p>
            <a:r>
              <a:rPr lang="en-US">
                <a:latin typeface="Times" charset="0"/>
                <a:ea typeface="ＭＳ Ｐゴシック" charset="0"/>
                <a:cs typeface="ＭＳ Ｐゴシック" charset="0"/>
              </a:rPr>
              <a:t>Assume that I asked you what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true beta is, after this regression. </a:t>
            </a:r>
          </a:p>
          <a:p>
            <a:pPr lvl="1"/>
            <a:r>
              <a:rPr lang="en-US">
                <a:latin typeface="Times" charset="0"/>
                <a:ea typeface="ＭＳ Ｐゴシック" charset="0"/>
              </a:rPr>
              <a:t>What is your best point estimate?</a:t>
            </a:r>
          </a:p>
          <a:p>
            <a:pPr lvl="1">
              <a:buFontTx/>
              <a:buNone/>
            </a:pPr>
            <a:endParaRPr lang="en-US">
              <a:latin typeface="Times" charset="0"/>
              <a:ea typeface="ＭＳ Ｐゴシック" charset="0"/>
            </a:endParaRPr>
          </a:p>
          <a:p>
            <a:pPr lvl="1"/>
            <a:r>
              <a:rPr lang="en-US">
                <a:latin typeface="Times" charset="0"/>
                <a:ea typeface="ＭＳ Ｐゴシック" charset="0"/>
              </a:rPr>
              <a:t>What range would you give me, with 67% confidence?</a:t>
            </a:r>
          </a:p>
          <a:p>
            <a:pPr lvl="1">
              <a:buFontTx/>
              <a:buNone/>
            </a:pPr>
            <a:endParaRPr lang="en-US">
              <a:latin typeface="Times" charset="0"/>
              <a:ea typeface="ＭＳ Ｐゴシック" charset="0"/>
            </a:endParaRPr>
          </a:p>
          <a:p>
            <a:pPr lvl="1"/>
            <a:r>
              <a:rPr lang="en-US">
                <a:latin typeface="Times" charset="0"/>
                <a:ea typeface="ＭＳ Ｐゴシック" charset="0"/>
              </a:rPr>
              <a:t>What range would you give me, with 95% confidence?</a:t>
            </a:r>
          </a:p>
          <a:p>
            <a:endParaRPr lang="en-US" sz="1600">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Dirty Secret of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Standard Error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endParaRPr lang="en-US">
              <a:latin typeface="Times" charset="0"/>
              <a:ea typeface="ＭＳ Ｐゴシック" charset="0"/>
              <a:cs typeface="ＭＳ Ｐゴシック" charset="0"/>
            </a:endParaRPr>
          </a:p>
        </p:txBody>
      </p:sp>
      <p:sp>
        <p:nvSpPr>
          <p:cNvPr id="116738"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116739"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0"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1"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2"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3"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4"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5"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6"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7"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48"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749"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0"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1"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2"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3"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4"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5"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16756"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757"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58"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59"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0"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1"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2"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3"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4"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5"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6"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7"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8"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69"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70"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71"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72"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73"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774"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Distribution of Standard Errors: Beta Estimates for U.S. stocks</a:t>
            </a:r>
          </a:p>
        </p:txBody>
      </p:sp>
      <p:sp>
        <p:nvSpPr>
          <p:cNvPr id="116775"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0</a:t>
            </a:r>
          </a:p>
        </p:txBody>
      </p:sp>
      <p:sp>
        <p:nvSpPr>
          <p:cNvPr id="116776"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200</a:t>
            </a:r>
          </a:p>
        </p:txBody>
      </p:sp>
      <p:sp>
        <p:nvSpPr>
          <p:cNvPr id="116777"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400</a:t>
            </a:r>
          </a:p>
        </p:txBody>
      </p:sp>
      <p:sp>
        <p:nvSpPr>
          <p:cNvPr id="116778"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600</a:t>
            </a:r>
          </a:p>
        </p:txBody>
      </p:sp>
      <p:sp>
        <p:nvSpPr>
          <p:cNvPr id="116779"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800</a:t>
            </a:r>
          </a:p>
        </p:txBody>
      </p:sp>
      <p:sp>
        <p:nvSpPr>
          <p:cNvPr id="116780"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1000</a:t>
            </a:r>
          </a:p>
        </p:txBody>
      </p:sp>
      <p:sp>
        <p:nvSpPr>
          <p:cNvPr id="116781"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1200</a:t>
            </a:r>
          </a:p>
        </p:txBody>
      </p:sp>
      <p:sp>
        <p:nvSpPr>
          <p:cNvPr id="116782"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1400</a:t>
            </a:r>
          </a:p>
        </p:txBody>
      </p:sp>
      <p:sp>
        <p:nvSpPr>
          <p:cNvPr id="116783"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1600</a:t>
            </a:r>
          </a:p>
        </p:txBody>
      </p:sp>
      <p:sp>
        <p:nvSpPr>
          <p:cNvPr id="116784"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&lt;.10</a:t>
            </a:r>
          </a:p>
        </p:txBody>
      </p:sp>
      <p:sp>
        <p:nvSpPr>
          <p:cNvPr id="116785"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.10 - .20</a:t>
            </a:r>
          </a:p>
        </p:txBody>
      </p:sp>
      <p:sp>
        <p:nvSpPr>
          <p:cNvPr id="116786"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.20 - .30</a:t>
            </a:r>
          </a:p>
        </p:txBody>
      </p:sp>
      <p:sp>
        <p:nvSpPr>
          <p:cNvPr id="116787"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.30 - .40</a:t>
            </a:r>
          </a:p>
        </p:txBody>
      </p:sp>
      <p:sp>
        <p:nvSpPr>
          <p:cNvPr id="116788"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.40 -.50</a:t>
            </a:r>
          </a:p>
        </p:txBody>
      </p:sp>
      <p:sp>
        <p:nvSpPr>
          <p:cNvPr id="116789"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.50 - .75</a:t>
            </a:r>
          </a:p>
        </p:txBody>
      </p:sp>
      <p:sp>
        <p:nvSpPr>
          <p:cNvPr id="116790"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&gt; .75</a:t>
            </a:r>
          </a:p>
        </p:txBody>
      </p:sp>
      <p:sp>
        <p:nvSpPr>
          <p:cNvPr id="116791"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Standard Error in Beta Estimate</a:t>
            </a:r>
          </a:p>
        </p:txBody>
      </p:sp>
      <p:sp>
        <p:nvSpPr>
          <p:cNvPr id="116792"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Number of Firms</a:t>
            </a:r>
          </a:p>
        </p:txBody>
      </p:sp>
      <p:sp>
        <p:nvSpPr>
          <p:cNvPr id="116793"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Breaking down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a:t>
            </a:r>
            <a:endParaRPr lang="en-US">
              <a:latin typeface="Times" charset="0"/>
              <a:ea typeface="ＭＳ Ｐゴシック" charset="0"/>
              <a:cs typeface="ＭＳ Ｐゴシック" charset="0"/>
            </a:endParaRPr>
          </a:p>
        </p:txBody>
      </p:sp>
      <p:sp>
        <p:nvSpPr>
          <p:cNvPr id="11878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R Squared = 41%</a:t>
            </a:r>
          </a:p>
          <a:p>
            <a:r>
              <a:rPr lang="en-US">
                <a:latin typeface="Times" charset="0"/>
                <a:ea typeface="ＭＳ Ｐゴシック" charset="0"/>
                <a:cs typeface="ＭＳ Ｐゴシック" charset="0"/>
              </a:rPr>
              <a:t>This implies that</a:t>
            </a:r>
          </a:p>
          <a:p>
            <a:pPr lvl="1"/>
            <a:r>
              <a:rPr lang="en-US">
                <a:latin typeface="Times" charset="0"/>
                <a:ea typeface="ＭＳ Ｐゴシック" charset="0"/>
              </a:rPr>
              <a:t>41% of the risk at Disney comes from market sources</a:t>
            </a:r>
          </a:p>
          <a:p>
            <a:pPr lvl="1"/>
            <a:r>
              <a:rPr lang="en-US">
                <a:latin typeface="Times" charset="0"/>
                <a:ea typeface="ＭＳ Ｐゴシック" charset="0"/>
              </a:rPr>
              <a:t>59%, therefore, comes from firm-specific sources</a:t>
            </a:r>
          </a:p>
          <a:p>
            <a:r>
              <a:rPr lang="en-US">
                <a:latin typeface="Times" charset="0"/>
                <a:ea typeface="ＭＳ Ｐゴシック" charset="0"/>
                <a:cs typeface="ＭＳ Ｐゴシック" charset="0"/>
              </a:rPr>
              <a:t>The firm-specific risk is diversifiable and will not be rewarded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Beta Estimation: Using a Service (Bloomberg)</a:t>
            </a:r>
          </a:p>
        </p:txBody>
      </p:sp>
      <p:graphicFrame>
        <p:nvGraphicFramePr>
          <p:cNvPr id="5" name="Object 2"/>
          <p:cNvGraphicFramePr>
            <a:graphicFrameLocks noGrp="1" noChangeAspect="1"/>
          </p:cNvGraphicFramePr>
          <p:nvPr>
            <p:ph idx="1"/>
            <p:extLst>
              <p:ext uri="{D42A27DB-BD31-4B8C-83A1-F6EECF244321}">
                <p14:modId xmlns:p14="http://schemas.microsoft.com/office/powerpoint/2010/main" val="3691619924"/>
              </p:ext>
            </p:extLst>
          </p:nvPr>
        </p:nvGraphicFramePr>
        <p:xfrm>
          <a:off x="1482706" y="1600200"/>
          <a:ext cx="6178588" cy="4419600"/>
        </p:xfrm>
        <a:graphic>
          <a:graphicData uri="http://schemas.openxmlformats.org/presentationml/2006/ole">
            <mc:AlternateContent xmlns:mc="http://schemas.openxmlformats.org/markup-compatibility/2006">
              <mc:Choice xmlns:v="urn:schemas-microsoft-com:vml" Requires="v">
                <p:oleObj spid="_x0000_s120858" name="Document" r:id="rId4" imgW="21942857" imgH="15695238" progId="Word.Document.12">
                  <p:link updateAutomatic="1"/>
                </p:oleObj>
              </mc:Choice>
              <mc:Fallback>
                <p:oleObj name="Document" r:id="rId4" imgW="21942857" imgH="15695238"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2706" y="1600200"/>
                        <a:ext cx="6178588"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Expected Returns for Disney in May 2009</a:t>
            </a:r>
          </a:p>
        </p:txBody>
      </p:sp>
      <p:sp>
        <p:nvSpPr>
          <p:cNvPr id="12288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Inputs to the expected return calculation</a:t>
            </a:r>
          </a:p>
          <a:p>
            <a:pPr lvl="1"/>
            <a:r>
              <a:rPr lang="en-US">
                <a:latin typeface="Times" charset="0"/>
                <a:ea typeface="ＭＳ Ｐゴシック" charset="0"/>
              </a:rPr>
              <a:t>Disney</a:t>
            </a:r>
            <a:r>
              <a:rPr lang="ja-JP" altLang="en-US">
                <a:latin typeface="Times" charset="0"/>
                <a:ea typeface="ＭＳ Ｐゴシック" charset="0"/>
              </a:rPr>
              <a:t>’</a:t>
            </a:r>
            <a:r>
              <a:rPr lang="en-US" altLang="ja-JP">
                <a:latin typeface="Times" charset="0"/>
                <a:ea typeface="ＭＳ Ｐゴシック" charset="0"/>
              </a:rPr>
              <a:t>s Beta = 0.95</a:t>
            </a:r>
          </a:p>
          <a:p>
            <a:pPr lvl="1"/>
            <a:r>
              <a:rPr lang="en-US">
                <a:latin typeface="Times" charset="0"/>
                <a:ea typeface="ＭＳ Ｐゴシック" charset="0"/>
              </a:rPr>
              <a:t>Riskfree Rate = 3.50% (U.S. ten-year T.Bond rate in May 2009)</a:t>
            </a:r>
          </a:p>
          <a:p>
            <a:pPr lvl="1"/>
            <a:r>
              <a:rPr lang="en-US">
                <a:latin typeface="Times" charset="0"/>
                <a:ea typeface="ＭＳ Ｐゴシック" charset="0"/>
              </a:rPr>
              <a:t>Risk Premium = 6% (Based on updated implied premium at the start of 2009)</a:t>
            </a:r>
          </a:p>
          <a:p>
            <a:r>
              <a:rPr lang="en-US">
                <a:latin typeface="Times" charset="0"/>
                <a:ea typeface="ＭＳ Ｐゴシック" charset="0"/>
                <a:cs typeface="ＭＳ Ｐゴシック" charset="0"/>
              </a:rPr>
              <a:t>Expected Return 	=  Riskfree Rate + Beta (Risk Premium)</a:t>
            </a:r>
          </a:p>
          <a:p>
            <a:pPr>
              <a:buFont typeface="Monotype Sorts" charset="0"/>
              <a:buNone/>
            </a:pPr>
            <a:r>
              <a:rPr lang="en-US">
                <a:latin typeface="Times" charset="0"/>
                <a:ea typeface="ＭＳ Ｐゴシック" charset="0"/>
                <a:cs typeface="ＭＳ Ｐゴシック" charset="0"/>
              </a:rPr>
              <a:t>				=   3.50%            + 0.95 (6.00%) = 9.2%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Use to a Potential Investor in Disney</a:t>
            </a:r>
          </a:p>
        </p:txBody>
      </p:sp>
      <p:sp>
        <p:nvSpPr>
          <p:cNvPr id="124930" name="Rectangle 3"/>
          <p:cNvSpPr>
            <a:spLocks noGrp="1" noChangeArrowheads="1"/>
          </p:cNvSpPr>
          <p:nvPr>
            <p:ph idx="1"/>
          </p:nvPr>
        </p:nvSpPr>
        <p:spPr>
          <a:noFill/>
        </p:spPr>
        <p:txBody>
          <a:bodyPr/>
          <a:lstStyle/>
          <a:p>
            <a:pPr marL="381000" indent="-381000">
              <a:buFont typeface="Monotype Sorts" charset="0"/>
              <a:buNone/>
            </a:pPr>
            <a:r>
              <a:rPr lang="en-US">
                <a:latin typeface="Times" charset="0"/>
                <a:ea typeface="ＭＳ Ｐゴシック" charset="0"/>
                <a:cs typeface="ＭＳ Ｐゴシック" charset="0"/>
              </a:rPr>
              <a:t>As a potential investor in Disney, what does this expected return of 9.2% tell you?</a:t>
            </a:r>
          </a:p>
          <a:p>
            <a:pPr marL="800100" lvl="1" indent="-342900">
              <a:buFont typeface="Times" charset="0"/>
              <a:buAutoNum type="alphaLcParenR"/>
            </a:pPr>
            <a:r>
              <a:rPr lang="en-US">
                <a:latin typeface="Times" charset="0"/>
                <a:ea typeface="ＭＳ Ｐゴシック" charset="0"/>
              </a:rPr>
              <a:t>This is the return that I can expect to make in the long term on Disney, if the stock is correctly priced and the CAPM is the right model for risk,</a:t>
            </a:r>
          </a:p>
          <a:p>
            <a:pPr marL="800100" lvl="1" indent="-342900">
              <a:buFont typeface="Times" charset="0"/>
              <a:buAutoNum type="alphaLcParenR"/>
            </a:pPr>
            <a:r>
              <a:rPr lang="en-US">
                <a:latin typeface="Times" charset="0"/>
                <a:ea typeface="ＭＳ Ｐゴシック" charset="0"/>
              </a:rPr>
              <a:t>This is the return that I need to make on Disney in the long term to break even on my investment in the stock</a:t>
            </a:r>
          </a:p>
          <a:p>
            <a:pPr marL="800100" lvl="1" indent="-342900">
              <a:buFont typeface="Times" charset="0"/>
              <a:buAutoNum type="alphaLcParenR"/>
            </a:pPr>
            <a:r>
              <a:rPr lang="en-US">
                <a:latin typeface="Times" charset="0"/>
                <a:ea typeface="ＭＳ Ｐゴシック" charset="0"/>
              </a:rPr>
              <a:t>Both</a:t>
            </a:r>
          </a:p>
          <a:p>
            <a:pPr marL="381000" indent="-381000">
              <a:buFont typeface="Monotype Sorts" charset="0"/>
              <a:buNone/>
            </a:pPr>
            <a:r>
              <a:rPr lang="en-US">
                <a:latin typeface="Times" charset="0"/>
                <a:ea typeface="ＭＳ Ｐゴシック" charset="0"/>
                <a:cs typeface="ＭＳ Ｐゴシック" charset="0"/>
              </a:rPr>
              <a:t>Assume now that you are an active investor and that your research suggests that an investment in Disney will yield 12.5% a year for the next 5 years. Based upon the expected return of 9.2%, you would</a:t>
            </a:r>
          </a:p>
          <a:p>
            <a:pPr marL="800100" lvl="1" indent="-342900">
              <a:buFont typeface="Times" charset="0"/>
              <a:buAutoNum type="alphaLcParenR"/>
            </a:pPr>
            <a:r>
              <a:rPr lang="en-US">
                <a:latin typeface="Times" charset="0"/>
                <a:ea typeface="ＭＳ Ｐゴシック" charset="0"/>
              </a:rPr>
              <a:t>Buy the stock</a:t>
            </a:r>
          </a:p>
          <a:p>
            <a:pPr marL="800100" lvl="1" indent="-342900">
              <a:buFont typeface="Times" charset="0"/>
              <a:buAutoNum type="alphaLcParenR"/>
            </a:pPr>
            <a:r>
              <a:rPr lang="en-US">
                <a:latin typeface="Times" charset="0"/>
                <a:ea typeface="ＭＳ Ｐゴシック" charset="0"/>
              </a:rPr>
              <a:t>Sell the stock</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How managers use this expected return</a:t>
            </a:r>
          </a:p>
        </p:txBody>
      </p:sp>
      <p:sp>
        <p:nvSpPr>
          <p:cNvPr id="1269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Managers at Disney</a:t>
            </a:r>
          </a:p>
          <a:p>
            <a:pPr lvl="1"/>
            <a:r>
              <a:rPr lang="en-US">
                <a:latin typeface="Times" charset="0"/>
                <a:ea typeface="ＭＳ Ｐゴシック" charset="0"/>
              </a:rPr>
              <a:t>need to make at least 9.2% as a return for their equity investors to break even.</a:t>
            </a:r>
          </a:p>
          <a:p>
            <a:pPr lvl="1"/>
            <a:r>
              <a:rPr lang="en-US">
                <a:latin typeface="Times" charset="0"/>
                <a:ea typeface="ＭＳ Ｐゴシック" charset="0"/>
              </a:rPr>
              <a:t>this is the hurdle rate for projects, when the investment is analyzed from an equity standpoint</a:t>
            </a:r>
          </a:p>
          <a:p>
            <a:r>
              <a:rPr lang="en-US">
                <a:latin typeface="Times" charset="0"/>
                <a:ea typeface="ＭＳ Ｐゴシック" charset="0"/>
                <a:cs typeface="ＭＳ Ｐゴシック" charset="0"/>
              </a:rPr>
              <a:t>In other words,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equity is 9.2%.</a:t>
            </a:r>
          </a:p>
          <a:p>
            <a:r>
              <a:rPr lang="en-US">
                <a:latin typeface="Times" charset="0"/>
                <a:ea typeface="ＭＳ Ｐゴシック" charset="0"/>
                <a:cs typeface="ＭＳ Ｐゴシック" charset="0"/>
              </a:rPr>
              <a:t>What is the cost of not delivering this cost of equity?</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Analyzing the Risk Regression</a:t>
            </a:r>
          </a:p>
        </p:txBody>
      </p:sp>
      <p:sp>
        <p:nvSpPr>
          <p:cNvPr id="129026" name="Rectangle 3"/>
          <p:cNvSpPr>
            <a:spLocks noGrp="1" noChangeArrowheads="1"/>
          </p:cNvSpPr>
          <p:nvPr>
            <p:ph idx="1"/>
          </p:nvPr>
        </p:nvSpPr>
        <p:spPr/>
        <p:txBody>
          <a:bodyPr/>
          <a:lstStyle/>
          <a:p>
            <a:r>
              <a:rPr lang="en-US">
                <a:latin typeface="Times" charset="0"/>
                <a:ea typeface="ＭＳ Ｐゴシック" charset="0"/>
                <a:cs typeface="ＭＳ Ｐゴシック" charset="0"/>
              </a:rPr>
              <a:t>Using your Bloomberg risk and return print out, answer the following questions:</a:t>
            </a:r>
          </a:p>
          <a:p>
            <a:pPr lvl="1"/>
            <a:r>
              <a:rPr lang="en-US">
                <a:latin typeface="Times" charset="0"/>
                <a:ea typeface="ＭＳ Ｐゴシック" charset="0"/>
              </a:rPr>
              <a:t>How well or badly did your stock do, relative to the market, during the period of the regression? </a:t>
            </a:r>
          </a:p>
          <a:p>
            <a:pPr lvl="1" algn="ctr">
              <a:buFontTx/>
              <a:buNone/>
            </a:pPr>
            <a:r>
              <a:rPr lang="en-US">
                <a:latin typeface="Times" charset="0"/>
                <a:ea typeface="ＭＳ Ｐゴシック" charset="0"/>
              </a:rPr>
              <a:t>Intercept - (Riskfree Rate/n) (1- Beta) = Jensen</a:t>
            </a:r>
            <a:r>
              <a:rPr lang="ja-JP" altLang="en-US">
                <a:latin typeface="Times" charset="0"/>
                <a:ea typeface="ＭＳ Ｐゴシック" charset="0"/>
              </a:rPr>
              <a:t>’</a:t>
            </a:r>
            <a:r>
              <a:rPr lang="en-US" altLang="ja-JP">
                <a:latin typeface="Times" charset="0"/>
                <a:ea typeface="ＭＳ Ｐゴシック" charset="0"/>
              </a:rPr>
              <a:t>s Alpha</a:t>
            </a:r>
          </a:p>
          <a:p>
            <a:pPr lvl="2" algn="just">
              <a:buFontTx/>
              <a:buNone/>
            </a:pPr>
            <a:r>
              <a:rPr lang="en-US">
                <a:latin typeface="Times" charset="0"/>
                <a:ea typeface="ＭＳ Ｐゴシック" charset="0"/>
              </a:rPr>
              <a:t>where n is the number of return periods in a year (12 if monthly; 52 if weekly)</a:t>
            </a:r>
          </a:p>
          <a:p>
            <a:pPr lvl="1"/>
            <a:r>
              <a:rPr lang="en-US">
                <a:latin typeface="Times" charset="0"/>
                <a:ea typeface="ＭＳ Ｐゴシック" charset="0"/>
              </a:rPr>
              <a:t>What proportion of the risk in your stock is attributable to the market? What proportion is firm-specific?</a:t>
            </a:r>
          </a:p>
          <a:p>
            <a:pPr lvl="1"/>
            <a:r>
              <a:rPr lang="en-US">
                <a:latin typeface="Times" charset="0"/>
                <a:ea typeface="ＭＳ Ｐゴシック" charset="0"/>
              </a:rPr>
              <a:t>What is the historical estimate of beta for your stock? What is the range on this estimate with 67% probability? With 95% probability?</a:t>
            </a:r>
          </a:p>
          <a:p>
            <a:pPr lvl="1"/>
            <a:r>
              <a:rPr lang="en-US">
                <a:latin typeface="Times" charset="0"/>
                <a:ea typeface="ＭＳ Ｐゴシック" charset="0"/>
              </a:rPr>
              <a:t>Based upon this beta, what is your estimate of the required return on this stock?</a:t>
            </a:r>
          </a:p>
          <a:p>
            <a:pPr lvl="1" algn="ctr">
              <a:buFontTx/>
              <a:buNone/>
            </a:pPr>
            <a:r>
              <a:rPr lang="en-US">
                <a:latin typeface="Times" charset="0"/>
                <a:ea typeface="ＭＳ Ｐゴシック" charset="0"/>
              </a:rPr>
              <a:t>Riskless Rate + Beta * Risk Premium</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Beta: Exploring Fundamentals</a:t>
            </a:r>
          </a:p>
        </p:txBody>
      </p:sp>
      <p:pic>
        <p:nvPicPr>
          <p:cNvPr id="139266"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53005" r="-53005"/>
          <a:stretch>
            <a:fillRect/>
          </a:stretch>
        </p:blipFill>
        <p:spPr>
          <a:solidFill>
            <a:srgbClr val="FFFFFF"/>
          </a:solidFill>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1: Product Type</a:t>
            </a:r>
          </a:p>
        </p:txBody>
      </p:sp>
      <p:sp>
        <p:nvSpPr>
          <p:cNvPr id="141314"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Industry Effects</a:t>
            </a:r>
            <a:r>
              <a:rPr lang="en-US">
                <a:latin typeface="Times" charset="0"/>
                <a:ea typeface="ＭＳ Ｐゴシック" charset="0"/>
                <a:cs typeface="ＭＳ Ｐゴシック" charset="0"/>
              </a:rPr>
              <a:t>: The beta value for a firm depends upon the sensitivity of the demand for its products and services and of its costs to macroeconomic factors that affect the overall market. </a:t>
            </a:r>
          </a:p>
          <a:p>
            <a:pPr lvl="1"/>
            <a:r>
              <a:rPr lang="en-US" u="sng">
                <a:latin typeface="Times" charset="0"/>
                <a:ea typeface="ＭＳ Ｐゴシック" charset="0"/>
              </a:rPr>
              <a:t>Cyclical companies</a:t>
            </a:r>
            <a:r>
              <a:rPr lang="en-US">
                <a:latin typeface="Times" charset="0"/>
                <a:ea typeface="ＭＳ Ｐゴシック" charset="0"/>
              </a:rPr>
              <a:t> have higher betas than non-cyclical firms</a:t>
            </a:r>
          </a:p>
          <a:p>
            <a:pPr lvl="1"/>
            <a:r>
              <a:rPr lang="en-US">
                <a:latin typeface="Times" charset="0"/>
                <a:ea typeface="ＭＳ Ｐゴシック" charset="0"/>
              </a:rPr>
              <a:t>Firms which sell </a:t>
            </a:r>
            <a:r>
              <a:rPr lang="en-US" u="sng">
                <a:latin typeface="Times" charset="0"/>
                <a:ea typeface="ＭＳ Ｐゴシック" charset="0"/>
              </a:rPr>
              <a:t>more discretionary products</a:t>
            </a:r>
            <a:r>
              <a:rPr lang="en-US">
                <a:latin typeface="Times" charset="0"/>
                <a:ea typeface="ＭＳ Ｐゴシック" charset="0"/>
              </a:rPr>
              <a:t> will have higher betas than firms that sell less discretionary products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2: Operating Leverage Effects</a:t>
            </a:r>
          </a:p>
        </p:txBody>
      </p:sp>
      <p:sp>
        <p:nvSpPr>
          <p:cNvPr id="14336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Operating leverage refers to the proportion of the total costs of the firm that are fixed. </a:t>
            </a:r>
          </a:p>
          <a:p>
            <a:r>
              <a:rPr lang="en-US">
                <a:latin typeface="Times" charset="0"/>
                <a:ea typeface="ＭＳ Ｐゴシック" charset="0"/>
                <a:cs typeface="ＭＳ Ｐゴシック" charset="0"/>
              </a:rPr>
              <a:t>Other things remaining equal, higher operating leverage results in greater earnings variability which in turn results in higher betas.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Determinant 3: Financial Leverage</a:t>
            </a:r>
          </a:p>
        </p:txBody>
      </p:sp>
      <p:sp>
        <p:nvSpPr>
          <p:cNvPr id="14950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As firms borrow, they create fixed costs (interest payments) that make their earnings to equity investors more volatile.</a:t>
            </a:r>
          </a:p>
          <a:p>
            <a:r>
              <a:rPr lang="en-US">
                <a:latin typeface="Times" charset="0"/>
                <a:ea typeface="ＭＳ Ｐゴシック" charset="0"/>
                <a:cs typeface="ＭＳ Ｐゴシック" charset="0"/>
              </a:rPr>
              <a:t>This increased earnings volatility which increases the equity beta. </a:t>
            </a:r>
          </a:p>
          <a:p>
            <a:r>
              <a:rPr lang="en-US">
                <a:latin typeface="Times" charset="0"/>
                <a:ea typeface="ＭＳ Ｐゴシック" charset="0"/>
                <a:cs typeface="ＭＳ Ｐゴシック" charset="0"/>
              </a:rPr>
              <a:t>The beta of equity alone can be written as a function of the unlevered beta and the debt-equity ratio</a:t>
            </a:r>
          </a:p>
          <a:p>
            <a:pPr algn="ctr">
              <a:buFont typeface="Monotype Sorts" charset="0"/>
              <a:buNone/>
            </a:pPr>
            <a:r>
              <a:rPr lang="en-US">
                <a:latin typeface="Symbol" charset="0"/>
                <a:ea typeface="ＭＳ Ｐゴシック" charset="0"/>
                <a:cs typeface="ＭＳ Ｐゴシック" charset="0"/>
              </a:rPr>
              <a:t></a:t>
            </a:r>
            <a:r>
              <a:rPr lang="en-US" baseline="-33000">
                <a:latin typeface="Times" charset="0"/>
                <a:ea typeface="ＭＳ Ｐゴシック" charset="0"/>
                <a:cs typeface="ＭＳ Ｐゴシック" charset="0"/>
              </a:rPr>
              <a:t>L</a:t>
            </a:r>
            <a:r>
              <a:rPr lang="en-US">
                <a:latin typeface="Times" charset="0"/>
                <a:ea typeface="ＭＳ Ｐゴシック" charset="0"/>
                <a:cs typeface="ＭＳ Ｐゴシック" charset="0"/>
              </a:rPr>
              <a:t> = </a:t>
            </a:r>
            <a:r>
              <a:rPr lang="en-US">
                <a:latin typeface="Symbol" charset="0"/>
                <a:ea typeface="ＭＳ Ｐゴシック" charset="0"/>
                <a:cs typeface="ＭＳ Ｐゴシック" charset="0"/>
              </a:rPr>
              <a:t></a:t>
            </a:r>
            <a:r>
              <a:rPr lang="en-US" baseline="-33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 ((1-t)D/E))</a:t>
            </a:r>
          </a:p>
          <a:p>
            <a:pPr>
              <a:buFont typeface="Monotype Sorts" charset="0"/>
              <a:buNone/>
            </a:pPr>
            <a:r>
              <a:rPr lang="en-US">
                <a:latin typeface="Times" charset="0"/>
                <a:ea typeface="ＭＳ Ｐゴシック" charset="0"/>
                <a:cs typeface="ＭＳ Ｐゴシック" charset="0"/>
              </a:rPr>
              <a:t>where</a:t>
            </a:r>
          </a:p>
          <a:p>
            <a:pPr lvl="1">
              <a:buFontTx/>
              <a:buNone/>
            </a:pPr>
            <a:r>
              <a:rPr lang="en-US">
                <a:latin typeface="Symbol" charset="0"/>
                <a:ea typeface="ＭＳ Ｐゴシック" charset="0"/>
              </a:rPr>
              <a:t></a:t>
            </a:r>
            <a:r>
              <a:rPr lang="en-US" baseline="-33000">
                <a:latin typeface="Times" charset="0"/>
                <a:ea typeface="ＭＳ Ｐゴシック" charset="0"/>
              </a:rPr>
              <a:t>L</a:t>
            </a:r>
            <a:r>
              <a:rPr lang="en-US">
                <a:latin typeface="Times" charset="0"/>
                <a:ea typeface="ＭＳ Ｐゴシック" charset="0"/>
              </a:rPr>
              <a:t> = Levered or Equity Beta	D/E = Market value Debt to equity ratio</a:t>
            </a:r>
          </a:p>
          <a:p>
            <a:pPr lvl="1">
              <a:buFontTx/>
              <a:buNone/>
            </a:pPr>
            <a:r>
              <a:rPr lang="en-US">
                <a:latin typeface="Symbol" charset="0"/>
                <a:ea typeface="ＭＳ Ｐゴシック" charset="0"/>
              </a:rPr>
              <a:t></a:t>
            </a:r>
            <a:r>
              <a:rPr lang="en-US" baseline="-33000">
                <a:latin typeface="Times" charset="0"/>
                <a:ea typeface="ＭＳ Ｐゴシック" charset="0"/>
              </a:rPr>
              <a:t>u</a:t>
            </a:r>
            <a:r>
              <a:rPr lang="en-US">
                <a:latin typeface="Times" charset="0"/>
                <a:ea typeface="ＭＳ Ｐゴシック" charset="0"/>
              </a:rPr>
              <a:t> = Unlevered or Asset Beta	t = Marginal tax rate</a:t>
            </a:r>
          </a:p>
          <a:p>
            <a:pPr>
              <a:buFont typeface="Monotype Sorts" charset="0"/>
              <a:buNone/>
            </a:pPr>
            <a:r>
              <a:rPr lang="en-US">
                <a:latin typeface="Times" charset="0"/>
                <a:ea typeface="ＭＳ Ｐゴシック" charset="0"/>
                <a:cs typeface="ＭＳ Ｐゴシック" charset="0"/>
              </a:rPr>
              <a:t>Earlier, we estimated the beta for Disney from a regression. Was that beta a levered or unlevered beta?</a:t>
            </a:r>
          </a:p>
          <a:p>
            <a:pPr>
              <a:buFont typeface="Times" charset="0"/>
              <a:buAutoNum type="alphaLcParenR"/>
            </a:pPr>
            <a:r>
              <a:rPr lang="en-US">
                <a:latin typeface="Times" charset="0"/>
                <a:ea typeface="ＭＳ Ｐゴシック" charset="0"/>
                <a:cs typeface="ＭＳ Ｐゴシック" charset="0"/>
              </a:rPr>
              <a:t>Levered</a:t>
            </a:r>
          </a:p>
          <a:p>
            <a:pPr>
              <a:buFont typeface="Times" charset="0"/>
              <a:buAutoNum type="alphaLcParenR"/>
            </a:pPr>
            <a:r>
              <a:rPr lang="en-US">
                <a:latin typeface="Times" charset="0"/>
                <a:ea typeface="ＭＳ Ｐゴシック" charset="0"/>
                <a:cs typeface="ＭＳ Ｐゴシック" charset="0"/>
              </a:rPr>
              <a:t>Unlevered</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Effects of leverage on betas: Disney</a:t>
            </a:r>
          </a:p>
        </p:txBody>
      </p:sp>
      <p:sp>
        <p:nvSpPr>
          <p:cNvPr id="1515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regression beta for Disney is 0.95. This beta is a levered beta (because it is based on stock prices, which reflect leverage) and the leverage implicit in the beta estimate is the average market debt equity ratio during the period of the regression (2004 to 2008)</a:t>
            </a:r>
          </a:p>
          <a:p>
            <a:r>
              <a:rPr lang="en-US">
                <a:latin typeface="Times" charset="0"/>
                <a:ea typeface="ＭＳ Ｐゴシック" charset="0"/>
                <a:cs typeface="ＭＳ Ｐゴシック" charset="0"/>
              </a:rPr>
              <a:t>The average debt equity ratio during this period was 24.64%.</a:t>
            </a:r>
          </a:p>
          <a:p>
            <a:r>
              <a:rPr lang="en-US">
                <a:latin typeface="Times" charset="0"/>
                <a:ea typeface="ＭＳ Ｐゴシック" charset="0"/>
                <a:cs typeface="ＭＳ Ｐゴシック" charset="0"/>
              </a:rPr>
              <a:t>The unlevered beta for Disney can then be estimated (using a marginal tax rate of 38%)	</a:t>
            </a:r>
          </a:p>
          <a:p>
            <a:pPr lvl="1">
              <a:buFontTx/>
              <a:buNone/>
            </a:pPr>
            <a:r>
              <a:rPr lang="en-US">
                <a:latin typeface="Times" charset="0"/>
                <a:ea typeface="ＭＳ Ｐゴシック" charset="0"/>
              </a:rPr>
              <a:t>= Current Beta / (1 + (1 - tax rate) (Average Debt/Equity))</a:t>
            </a:r>
          </a:p>
          <a:p>
            <a:pPr lvl="1">
              <a:buFontTx/>
              <a:buNone/>
            </a:pPr>
            <a:r>
              <a:rPr lang="en-US">
                <a:latin typeface="Times" charset="0"/>
                <a:ea typeface="ＭＳ Ｐゴシック" charset="0"/>
              </a:rPr>
              <a:t>= 0.95 / (1 + (1 - 0.38)(0.2464))= 0.8241</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 Beta and Leverage</a:t>
            </a:r>
          </a:p>
        </p:txBody>
      </p:sp>
      <p:sp>
        <p:nvSpPr>
          <p:cNvPr id="153602" name="Rectangle 3"/>
          <p:cNvSpPr>
            <a:spLocks noGrp="1" noChangeArrowheads="1"/>
          </p:cNvSpPr>
          <p:nvPr>
            <p:ph idx="1"/>
          </p:nvPr>
        </p:nvSpPr>
        <p:spPr>
          <a:noFill/>
        </p:spPr>
        <p:txBody>
          <a:bodyPr/>
          <a:lstStyle/>
          <a:p>
            <a:pPr>
              <a:buFont typeface="Monotype Sorts" charset="0"/>
              <a:buNone/>
              <a:tabLst>
                <a:tab pos="1998663" algn="l"/>
                <a:tab pos="3944938" algn="l"/>
                <a:tab pos="5199063" algn="l"/>
              </a:tabLst>
            </a:pPr>
            <a:endParaRPr lang="en-US">
              <a:latin typeface="Times" charset="0"/>
              <a:ea typeface="ＭＳ Ｐゴシック" charset="0"/>
              <a:cs typeface="ＭＳ Ｐゴシック" charset="0"/>
            </a:endParaRPr>
          </a:p>
        </p:txBody>
      </p:sp>
      <p:graphicFrame>
        <p:nvGraphicFramePr>
          <p:cNvPr id="153603" name="Object 2"/>
          <p:cNvGraphicFramePr>
            <a:graphicFrameLocks noChangeAspect="1"/>
          </p:cNvGraphicFramePr>
          <p:nvPr/>
        </p:nvGraphicFramePr>
        <p:xfrm>
          <a:off x="1371600" y="2209800"/>
          <a:ext cx="7021513" cy="3276600"/>
        </p:xfrm>
        <a:graphic>
          <a:graphicData uri="http://schemas.openxmlformats.org/presentationml/2006/ole">
            <mc:AlternateContent xmlns:mc="http://schemas.openxmlformats.org/markup-compatibility/2006">
              <mc:Choice xmlns:v="urn:schemas-microsoft-com:vml" Requires="v">
                <p:oleObj spid="_x0000_s153626" name="Document" r:id="rId4" imgW="22095238" imgH="10311111" progId="Word.Document.12">
                  <p:link updateAutomatic="1"/>
                </p:oleObj>
              </mc:Choice>
              <mc:Fallback>
                <p:oleObj name="Document" r:id="rId4" imgW="22095238" imgH="10311111"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09800"/>
                        <a:ext cx="702151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Betas are weighted Averages</a:t>
            </a:r>
          </a:p>
        </p:txBody>
      </p:sp>
      <p:sp>
        <p:nvSpPr>
          <p:cNvPr id="1556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beta of a portfolio is always the market-value weighted average of the betas of the individual investments in that portfolio.</a:t>
            </a:r>
          </a:p>
          <a:p>
            <a:r>
              <a:rPr lang="en-US">
                <a:latin typeface="Times" charset="0"/>
                <a:ea typeface="ＭＳ Ｐゴシック" charset="0"/>
                <a:cs typeface="ＭＳ Ｐゴシック" charset="0"/>
              </a:rPr>
              <a:t>Thus,</a:t>
            </a:r>
          </a:p>
          <a:p>
            <a:pPr lvl="1"/>
            <a:r>
              <a:rPr lang="en-US">
                <a:latin typeface="Times" charset="0"/>
                <a:ea typeface="ＭＳ Ｐゴシック" charset="0"/>
              </a:rPr>
              <a:t>the beta of a mutual fund is the weighted average of the betas of the stocks and other investment in that portfolio</a:t>
            </a:r>
          </a:p>
          <a:p>
            <a:pPr lvl="1"/>
            <a:r>
              <a:rPr lang="en-US">
                <a:latin typeface="Times" charset="0"/>
                <a:ea typeface="ＭＳ Ｐゴシック" charset="0"/>
              </a:rPr>
              <a:t>the beta of a firm after a merger is the market-value weighted average of the betas of the companies involved in the merger.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Bottom-up versus Top-down Beta</a:t>
            </a:r>
          </a:p>
        </p:txBody>
      </p:sp>
      <p:sp>
        <p:nvSpPr>
          <p:cNvPr id="15769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top-down beta for a firm comes from a regression</a:t>
            </a:r>
          </a:p>
          <a:p>
            <a:r>
              <a:rPr lang="en-US">
                <a:latin typeface="Times" charset="0"/>
                <a:ea typeface="ＭＳ Ｐゴシック" charset="0"/>
                <a:cs typeface="ＭＳ Ｐゴシック" charset="0"/>
              </a:rPr>
              <a:t>The bottom up beta can be estimated by doing the following:</a:t>
            </a:r>
          </a:p>
          <a:p>
            <a:pPr lvl="1"/>
            <a:r>
              <a:rPr lang="en-US">
                <a:latin typeface="Times" charset="0"/>
                <a:ea typeface="ＭＳ Ｐゴシック" charset="0"/>
              </a:rPr>
              <a:t>Find out the businesses that a firm operates in</a:t>
            </a:r>
          </a:p>
          <a:p>
            <a:pPr lvl="1"/>
            <a:r>
              <a:rPr lang="en-US">
                <a:latin typeface="Times" charset="0"/>
                <a:ea typeface="ＭＳ Ｐゴシック" charset="0"/>
              </a:rPr>
              <a:t>Find the unlevered betas of other firms in these businesses</a:t>
            </a:r>
          </a:p>
          <a:p>
            <a:pPr lvl="1"/>
            <a:r>
              <a:rPr lang="en-US">
                <a:latin typeface="Times" charset="0"/>
                <a:ea typeface="ＭＳ Ｐゴシック" charset="0"/>
              </a:rPr>
              <a:t>Take a weighted (by sales or operating income) average of these unlevered betas</a:t>
            </a:r>
          </a:p>
          <a:p>
            <a:pPr lvl="1"/>
            <a:r>
              <a:rPr lang="en-US">
                <a:latin typeface="Times" charset="0"/>
                <a:ea typeface="ＭＳ Ｐゴシック" charset="0"/>
              </a:rPr>
              <a:t>Lever up using the firm</a:t>
            </a:r>
            <a:r>
              <a:rPr lang="ja-JP" altLang="en-US">
                <a:latin typeface="Times" charset="0"/>
                <a:ea typeface="ＭＳ Ｐゴシック" charset="0"/>
              </a:rPr>
              <a:t>’</a:t>
            </a:r>
            <a:r>
              <a:rPr lang="en-US" altLang="ja-JP">
                <a:latin typeface="Times" charset="0"/>
                <a:ea typeface="ＭＳ Ｐゴシック" charset="0"/>
              </a:rPr>
              <a:t>s debt/equity ratio</a:t>
            </a:r>
          </a:p>
          <a:p>
            <a:r>
              <a:rPr lang="en-US">
                <a:latin typeface="Times" charset="0"/>
                <a:ea typeface="ＭＳ Ｐゴシック" charset="0"/>
                <a:cs typeface="ＭＳ Ｐゴシック" charset="0"/>
              </a:rPr>
              <a:t>The bottom up beta is a better estimate than the top down beta for the following reasons</a:t>
            </a:r>
          </a:p>
          <a:p>
            <a:pPr lvl="1"/>
            <a:r>
              <a:rPr lang="en-US">
                <a:latin typeface="Times" charset="0"/>
                <a:ea typeface="ＭＳ Ｐゴシック" charset="0"/>
              </a:rPr>
              <a:t>The standard error of the beta estimate will be much lower</a:t>
            </a:r>
          </a:p>
          <a:p>
            <a:pPr lvl="1"/>
            <a:r>
              <a:rPr lang="en-US">
                <a:latin typeface="Times" charset="0"/>
                <a:ea typeface="ＭＳ Ｐゴシック" charset="0"/>
              </a:rPr>
              <a:t>The betas  can reflect the current (and even expected future) mix of businesses that the firm is in rather than the historical mix</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breakdown</a:t>
            </a:r>
            <a:endParaRPr lang="en-US">
              <a:latin typeface="Times" charset="0"/>
              <a:ea typeface="ＭＳ Ｐゴシック" charset="0"/>
              <a:cs typeface="ＭＳ Ｐゴシック" charset="0"/>
            </a:endParaRPr>
          </a:p>
        </p:txBody>
      </p:sp>
      <p:graphicFrame>
        <p:nvGraphicFramePr>
          <p:cNvPr id="39" name="Content Placeholder 38"/>
          <p:cNvGraphicFramePr>
            <a:graphicFrameLocks noGrp="1"/>
          </p:cNvGraphicFramePr>
          <p:nvPr>
            <p:ph idx="1"/>
            <p:extLst>
              <p:ext uri="{D42A27DB-BD31-4B8C-83A1-F6EECF244321}">
                <p14:modId xmlns:p14="http://schemas.microsoft.com/office/powerpoint/2010/main" val="3416871769"/>
              </p:ext>
            </p:extLst>
          </p:nvPr>
        </p:nvGraphicFramePr>
        <p:xfrm>
          <a:off x="533400" y="1981200"/>
          <a:ext cx="8382000" cy="3846514"/>
        </p:xfrm>
        <a:graphic>
          <a:graphicData uri="http://schemas.openxmlformats.org/drawingml/2006/table">
            <a:tbl>
              <a:tblPr/>
              <a:tblGrid>
                <a:gridCol w="1063625"/>
                <a:gridCol w="1603375"/>
                <a:gridCol w="914400"/>
                <a:gridCol w="990600"/>
                <a:gridCol w="838200"/>
                <a:gridCol w="914400"/>
                <a:gridCol w="914400"/>
                <a:gridCol w="1143000"/>
              </a:tblGrid>
              <a:tr h="1325432">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Business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Comparable firms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Number of firms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levered beta</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D/E</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Unlevered beta</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Median Cash/Firm Value</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Unlevered beta corrected for cash</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4801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Media Networks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Radio and TV broadcasting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38.71%</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0.6735</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charset="0"/>
                          <a:ea typeface="ＭＳ Ｐゴシック" charset="0"/>
                          <a:cs typeface="ＭＳ Ｐゴシック" charset="0"/>
                        </a:rPr>
                        <a:t>0.6735/</a:t>
                      </a:r>
                      <a:r>
                        <a:rPr kumimoji="0" lang="en-US" sz="1400" b="0" i="0" u="none" strike="noStrike" cap="none" normalizeH="0" baseline="0" dirty="0" smtClean="0">
                          <a:ln>
                            <a:noFill/>
                          </a:ln>
                          <a:solidFill>
                            <a:schemeClr val="tx1"/>
                          </a:solidFill>
                          <a:effectLst/>
                          <a:latin typeface="Times" charset="0"/>
                          <a:ea typeface="ＭＳ Ｐゴシック" charset="0"/>
                          <a:cs typeface="ＭＳ Ｐゴシック" charset="0"/>
                        </a:rPr>
                        <a:t>(1-.0454) =0.7056</a:t>
                      </a:r>
                      <a:endPar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endParaRP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3652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Parks and Resorts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Theme park &amp; Resort companies - Global</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26</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65.10%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0.5753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1.64%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0.5849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00021">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Studio Entertainment</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Movie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1.57</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53.89%</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1.1864</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8.93%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1.3027</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3652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Consumer Products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Toy companies- US</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12</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0.83</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27.21%</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0.7092</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33.66%</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1.0690</a:t>
                      </a:r>
                    </a:p>
                  </a:txBody>
                  <a:tcPr marL="7936" marR="7936" marT="7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9746" name="Text Box 4"/>
          <p:cNvSpPr txBox="1">
            <a:spLocks noChangeArrowheads="1"/>
          </p:cNvSpPr>
          <p:nvPr/>
        </p:nvSpPr>
        <p:spPr bwMode="auto">
          <a:xfrm>
            <a:off x="7299325" y="441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47" name="Text Box 5"/>
          <p:cNvSpPr txBox="1">
            <a:spLocks noChangeArrowheads="1"/>
          </p:cNvSpPr>
          <p:nvPr/>
        </p:nvSpPr>
        <p:spPr bwMode="auto">
          <a:xfrm>
            <a:off x="7908925" y="1127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48" name="Text Box 6"/>
          <p:cNvSpPr txBox="1">
            <a:spLocks noChangeArrowheads="1"/>
          </p:cNvSpPr>
          <p:nvPr/>
        </p:nvSpPr>
        <p:spPr bwMode="auto">
          <a:xfrm>
            <a:off x="7223125" y="136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49" name="Text Box 7"/>
          <p:cNvSpPr txBox="1">
            <a:spLocks noChangeArrowheads="1"/>
          </p:cNvSpPr>
          <p:nvPr/>
        </p:nvSpPr>
        <p:spPr bwMode="auto">
          <a:xfrm>
            <a:off x="7299325" y="-3206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0" name="Text Box 8"/>
          <p:cNvSpPr txBox="1">
            <a:spLocks noChangeArrowheads="1"/>
          </p:cNvSpPr>
          <p:nvPr/>
        </p:nvSpPr>
        <p:spPr bwMode="auto">
          <a:xfrm>
            <a:off x="7527925" y="-625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1" name="Text Box 9"/>
          <p:cNvSpPr txBox="1">
            <a:spLocks noChangeArrowheads="1"/>
          </p:cNvSpPr>
          <p:nvPr/>
        </p:nvSpPr>
        <p:spPr bwMode="auto">
          <a:xfrm>
            <a:off x="73755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2" name="Text Box 10"/>
          <p:cNvSpPr txBox="1">
            <a:spLocks noChangeArrowheads="1"/>
          </p:cNvSpPr>
          <p:nvPr/>
        </p:nvSpPr>
        <p:spPr bwMode="auto">
          <a:xfrm>
            <a:off x="5775325" y="5622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3" name="Text Box 11"/>
          <p:cNvSpPr txBox="1">
            <a:spLocks noChangeArrowheads="1"/>
          </p:cNvSpPr>
          <p:nvPr/>
        </p:nvSpPr>
        <p:spPr bwMode="auto">
          <a:xfrm>
            <a:off x="3641725" y="5699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4" name="Text Box 12"/>
          <p:cNvSpPr txBox="1">
            <a:spLocks noChangeArrowheads="1"/>
          </p:cNvSpPr>
          <p:nvPr/>
        </p:nvSpPr>
        <p:spPr bwMode="auto">
          <a:xfrm>
            <a:off x="6080125" y="6308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5" name="Text Box 13"/>
          <p:cNvSpPr txBox="1">
            <a:spLocks noChangeArrowheads="1"/>
          </p:cNvSpPr>
          <p:nvPr/>
        </p:nvSpPr>
        <p:spPr bwMode="auto">
          <a:xfrm>
            <a:off x="3946525" y="5622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6" name="Text Box 14"/>
          <p:cNvSpPr txBox="1">
            <a:spLocks noChangeArrowheads="1"/>
          </p:cNvSpPr>
          <p:nvPr/>
        </p:nvSpPr>
        <p:spPr bwMode="auto">
          <a:xfrm>
            <a:off x="6994525" y="365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7" name="Text Box 15"/>
          <p:cNvSpPr txBox="1">
            <a:spLocks noChangeArrowheads="1"/>
          </p:cNvSpPr>
          <p:nvPr/>
        </p:nvSpPr>
        <p:spPr bwMode="auto">
          <a:xfrm>
            <a:off x="6003925" y="-625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8" name="Text Box 16"/>
          <p:cNvSpPr txBox="1">
            <a:spLocks noChangeArrowheads="1"/>
          </p:cNvSpPr>
          <p:nvPr/>
        </p:nvSpPr>
        <p:spPr bwMode="auto">
          <a:xfrm>
            <a:off x="6994525" y="6308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59" name="Rectangle 17"/>
          <p:cNvSpPr>
            <a:spLocks noChangeArrowheads="1"/>
          </p:cNvSpPr>
          <p:nvPr/>
        </p:nvSpPr>
        <p:spPr bwMode="auto">
          <a:xfrm>
            <a:off x="6905625" y="620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159760" name="Text Box 18"/>
          <p:cNvSpPr txBox="1">
            <a:spLocks noChangeArrowheads="1"/>
          </p:cNvSpPr>
          <p:nvPr/>
        </p:nvSpPr>
        <p:spPr bwMode="auto">
          <a:xfrm>
            <a:off x="7010400" y="5867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159761" name="Text Box 19"/>
          <p:cNvSpPr txBox="1">
            <a:spLocks noChangeArrowheads="1"/>
          </p:cNvSpPr>
          <p:nvPr/>
        </p:nvSpPr>
        <p:spPr bwMode="auto">
          <a:xfrm>
            <a:off x="6232525" y="5927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2" name="Text Box 20"/>
          <p:cNvSpPr txBox="1">
            <a:spLocks noChangeArrowheads="1"/>
          </p:cNvSpPr>
          <p:nvPr/>
        </p:nvSpPr>
        <p:spPr bwMode="auto">
          <a:xfrm>
            <a:off x="45561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3" name="Text Box 21"/>
          <p:cNvSpPr txBox="1">
            <a:spLocks noChangeArrowheads="1"/>
          </p:cNvSpPr>
          <p:nvPr/>
        </p:nvSpPr>
        <p:spPr bwMode="auto">
          <a:xfrm>
            <a:off x="3962400" y="58674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159764" name="Text Box 22"/>
          <p:cNvSpPr txBox="1">
            <a:spLocks noChangeArrowheads="1"/>
          </p:cNvSpPr>
          <p:nvPr/>
        </p:nvSpPr>
        <p:spPr bwMode="auto">
          <a:xfrm>
            <a:off x="4327525" y="-15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5" name="Text Box 23"/>
          <p:cNvSpPr txBox="1">
            <a:spLocks noChangeArrowheads="1"/>
          </p:cNvSpPr>
          <p:nvPr/>
        </p:nvSpPr>
        <p:spPr bwMode="auto">
          <a:xfrm>
            <a:off x="8001000" y="6164263"/>
            <a:ext cx="22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159766" name="Text Box 24"/>
          <p:cNvSpPr txBox="1">
            <a:spLocks noChangeArrowheads="1"/>
          </p:cNvSpPr>
          <p:nvPr/>
        </p:nvSpPr>
        <p:spPr bwMode="auto">
          <a:xfrm>
            <a:off x="8137525" y="5851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7" name="Text Box 25"/>
          <p:cNvSpPr txBox="1">
            <a:spLocks noChangeArrowheads="1"/>
          </p:cNvSpPr>
          <p:nvPr/>
        </p:nvSpPr>
        <p:spPr bwMode="auto">
          <a:xfrm>
            <a:off x="8747125" y="5165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8" name="Text Box 26"/>
          <p:cNvSpPr txBox="1">
            <a:spLocks noChangeArrowheads="1"/>
          </p:cNvSpPr>
          <p:nvPr/>
        </p:nvSpPr>
        <p:spPr bwMode="auto">
          <a:xfrm>
            <a:off x="8594725" y="44037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69" name="Text Box 27"/>
          <p:cNvSpPr txBox="1">
            <a:spLocks noChangeArrowheads="1"/>
          </p:cNvSpPr>
          <p:nvPr/>
        </p:nvSpPr>
        <p:spPr bwMode="auto">
          <a:xfrm>
            <a:off x="7223125" y="1050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70" name="Text Box 28"/>
          <p:cNvSpPr txBox="1">
            <a:spLocks noChangeArrowheads="1"/>
          </p:cNvSpPr>
          <p:nvPr/>
        </p:nvSpPr>
        <p:spPr bwMode="auto">
          <a:xfrm>
            <a:off x="4022725" y="60039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71" name="Text Box 29"/>
          <p:cNvSpPr txBox="1">
            <a:spLocks noChangeArrowheads="1"/>
          </p:cNvSpPr>
          <p:nvPr/>
        </p:nvSpPr>
        <p:spPr bwMode="auto">
          <a:xfrm>
            <a:off x="4708525" y="577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9772" name="Rectangle 30"/>
          <p:cNvSpPr>
            <a:spLocks noChangeArrowheads="1"/>
          </p:cNvSpPr>
          <p:nvPr/>
        </p:nvSpPr>
        <p:spPr bwMode="auto">
          <a:xfrm>
            <a:off x="4743450" y="59197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159773" name="Text Box 31"/>
          <p:cNvSpPr txBox="1">
            <a:spLocks noChangeArrowheads="1"/>
          </p:cNvSpPr>
          <p:nvPr/>
        </p:nvSpPr>
        <p:spPr bwMode="auto">
          <a:xfrm>
            <a:off x="4800600" y="6164263"/>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en-US"/>
          </a:p>
        </p:txBody>
      </p:sp>
      <p:sp>
        <p:nvSpPr>
          <p:cNvPr id="159774" name="Text Box 32"/>
          <p:cNvSpPr txBox="1">
            <a:spLocks noChangeArrowheads="1"/>
          </p:cNvSpPr>
          <p:nvPr/>
        </p:nvSpPr>
        <p:spPr bwMode="auto">
          <a:xfrm>
            <a:off x="5927725" y="5851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graphicFrame>
        <p:nvGraphicFramePr>
          <p:cNvPr id="159775" name="Object 2"/>
          <p:cNvGraphicFramePr>
            <a:graphicFrameLocks noChangeAspect="1"/>
          </p:cNvGraphicFramePr>
          <p:nvPr>
            <p:extLst>
              <p:ext uri="{D42A27DB-BD31-4B8C-83A1-F6EECF244321}">
                <p14:modId xmlns:p14="http://schemas.microsoft.com/office/powerpoint/2010/main" val="991663702"/>
              </p:ext>
            </p:extLst>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59855"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ffectLst/>
                    </p:spPr>
                  </p:pic>
                </p:oleObj>
              </mc:Fallback>
            </mc:AlternateContent>
          </a:graphicData>
        </a:graphic>
      </p:graphicFrame>
      <p:sp>
        <p:nvSpPr>
          <p:cNvPr id="159776" name="Line 34"/>
          <p:cNvSpPr>
            <a:spLocks noChangeShapeType="1"/>
          </p:cNvSpPr>
          <p:nvPr/>
        </p:nvSpPr>
        <p:spPr bwMode="auto">
          <a:xfrm flipH="1">
            <a:off x="8534400" y="1295400"/>
            <a:ext cx="2286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bottom up beta</a:t>
            </a:r>
            <a:endParaRPr lang="en-US">
              <a:latin typeface="Times" charset="0"/>
              <a:ea typeface="ＭＳ Ｐゴシック" charset="0"/>
              <a:cs typeface="ＭＳ Ｐゴシック" charset="0"/>
            </a:endParaRPr>
          </a:p>
        </p:txBody>
      </p:sp>
      <p:sp>
        <p:nvSpPr>
          <p:cNvPr id="163842" name="Content Placeholder 5"/>
          <p:cNvSpPr>
            <a:spLocks noGrp="1"/>
          </p:cNvSpPr>
          <p:nvPr>
            <p:ph idx="1"/>
          </p:nvPr>
        </p:nvSpPr>
        <p:spPr>
          <a:xfrm>
            <a:off x="914400" y="1752600"/>
            <a:ext cx="7772400" cy="4419600"/>
          </a:xfrm>
        </p:spPr>
        <p:txBody>
          <a:bodyPr/>
          <a:lstStyle/>
          <a:p>
            <a:r>
              <a:rPr lang="en-US" sz="2000">
                <a:latin typeface="Times" charset="0"/>
                <a:ea typeface="ＭＳ Ｐゴシック" charset="0"/>
                <a:cs typeface="ＭＳ Ｐゴシック" charset="0"/>
              </a:rPr>
              <a:t>Estimate the bottom up unlevered beta for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operating assets.</a:t>
            </a: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pPr>
              <a:buFont typeface="Monotype Sorts" charset="0"/>
              <a:buNone/>
            </a:pPr>
            <a:r>
              <a:rPr lang="en-US" sz="1600">
                <a:latin typeface="Times" charset="0"/>
                <a:ea typeface="ＭＳ Ｐゴシック" charset="0"/>
                <a:cs typeface="ＭＳ Ｐゴシック" charset="0"/>
              </a:rPr>
              <a:t>Step 1: Start with Disney</a:t>
            </a:r>
            <a:r>
              <a:rPr lang="ja-JP" altLang="en-US" sz="1600">
                <a:latin typeface="Times" charset="0"/>
                <a:ea typeface="ＭＳ Ｐゴシック" charset="0"/>
                <a:cs typeface="ＭＳ Ｐゴシック" charset="0"/>
              </a:rPr>
              <a:t>’</a:t>
            </a:r>
            <a:r>
              <a:rPr lang="en-US" altLang="ja-JP" sz="1600">
                <a:latin typeface="Times" charset="0"/>
                <a:ea typeface="ＭＳ Ｐゴシック" charset="0"/>
                <a:cs typeface="ＭＳ Ｐゴシック" charset="0"/>
              </a:rPr>
              <a:t>s revenues by business.</a:t>
            </a:r>
          </a:p>
          <a:p>
            <a:pPr>
              <a:buFont typeface="Monotype Sorts" charset="0"/>
              <a:buNone/>
            </a:pPr>
            <a:r>
              <a:rPr lang="en-US" sz="1600">
                <a:latin typeface="Times" charset="0"/>
                <a:ea typeface="ＭＳ Ｐゴシック" charset="0"/>
                <a:cs typeface="ＭＳ Ｐゴシック" charset="0"/>
              </a:rPr>
              <a:t>Step 2: Estimate the value as a multiple of revenues by looking at what the market value of publicly traded firms in each business is, relative to revenues.</a:t>
            </a:r>
          </a:p>
          <a:p>
            <a:pPr>
              <a:buFont typeface="Monotype Sorts" charset="0"/>
              <a:buNone/>
            </a:pPr>
            <a:r>
              <a:rPr lang="en-US" sz="1600">
                <a:latin typeface="Times" charset="0"/>
                <a:ea typeface="ＭＳ Ｐゴシック" charset="0"/>
                <a:cs typeface="ＭＳ Ｐゴシック" charset="0"/>
              </a:rPr>
              <a:t>		 EV/Sales = </a:t>
            </a:r>
          </a:p>
          <a:p>
            <a:pPr>
              <a:buFont typeface="Monotype Sorts" charset="0"/>
              <a:buNone/>
            </a:pPr>
            <a:r>
              <a:rPr lang="en-US" sz="1600">
                <a:latin typeface="Times" charset="0"/>
                <a:ea typeface="ＭＳ Ｐゴシック" charset="0"/>
                <a:cs typeface="ＭＳ Ｐゴシック" charset="0"/>
              </a:rPr>
              <a:t>Step 3: Multiply the revenues in step 1 by the industry average multiple in step 2.</a:t>
            </a:r>
          </a:p>
          <a:p>
            <a:r>
              <a:rPr lang="en-US" sz="2000">
                <a:latin typeface="Times" charset="0"/>
                <a:ea typeface="ＭＳ Ｐゴシック" charset="0"/>
                <a:cs typeface="ＭＳ Ｐゴシック" charset="0"/>
              </a:rPr>
              <a:t>Disney has a cash balance of $3,795 million. If we wanted a beta for all of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assets (and not just the operating assets), we would compute a weighted average:</a:t>
            </a:r>
          </a:p>
          <a:p>
            <a:endParaRPr lang="en-US" sz="2000">
              <a:latin typeface="Times" charset="0"/>
              <a:ea typeface="ＭＳ Ｐゴシック" charset="0"/>
              <a:cs typeface="ＭＳ Ｐゴシック" charset="0"/>
            </a:endParaRPr>
          </a:p>
        </p:txBody>
      </p:sp>
      <p:pic>
        <p:nvPicPr>
          <p:cNvPr id="16384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33600"/>
            <a:ext cx="7862888"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3844" name="Object 2"/>
          <p:cNvGraphicFramePr>
            <a:graphicFrameLocks noChangeAspect="1"/>
          </p:cNvGraphicFramePr>
          <p:nvPr>
            <p:extLst>
              <p:ext uri="{D42A27DB-BD31-4B8C-83A1-F6EECF244321}">
                <p14:modId xmlns:p14="http://schemas.microsoft.com/office/powerpoint/2010/main" val="105304592"/>
              </p:ext>
            </p:extLst>
          </p:nvPr>
        </p:nvGraphicFramePr>
        <p:xfrm>
          <a:off x="1676400" y="5638800"/>
          <a:ext cx="6245225" cy="501650"/>
        </p:xfrm>
        <a:graphic>
          <a:graphicData uri="http://schemas.openxmlformats.org/presentationml/2006/ole">
            <mc:AlternateContent xmlns:mc="http://schemas.openxmlformats.org/markup-compatibility/2006">
              <mc:Choice xmlns:v="urn:schemas-microsoft-com:vml" Requires="v">
                <p:oleObj spid="_x0000_s163884" name="Equation" r:id="rId5" imgW="5219700" imgH="419100" progId="Equation.3">
                  <p:embed/>
                </p:oleObj>
              </mc:Choice>
              <mc:Fallback>
                <p:oleObj name="Equation" r:id="rId5" imgW="5219700" imgH="4191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5638800"/>
                        <a:ext cx="6245225" cy="501650"/>
                      </a:xfrm>
                      <a:prstGeom prst="rect">
                        <a:avLst/>
                      </a:prstGeom>
                      <a:solidFill>
                        <a:srgbClr val="FFFFFF"/>
                      </a:solidFill>
                      <a:ln>
                        <a:noFill/>
                      </a:ln>
                      <a:effectLst/>
                    </p:spPr>
                  </p:pic>
                </p:oleObj>
              </mc:Fallback>
            </mc:AlternateContent>
          </a:graphicData>
        </a:graphic>
      </p:graphicFrame>
      <p:graphicFrame>
        <p:nvGraphicFramePr>
          <p:cNvPr id="163845" name="Object 3"/>
          <p:cNvGraphicFramePr>
            <a:graphicFrameLocks noChangeAspect="1"/>
          </p:cNvGraphicFramePr>
          <p:nvPr>
            <p:extLst>
              <p:ext uri="{D42A27DB-BD31-4B8C-83A1-F6EECF244321}">
                <p14:modId xmlns:p14="http://schemas.microsoft.com/office/powerpoint/2010/main" val="3648628780"/>
              </p:ext>
            </p:extLst>
          </p:nvPr>
        </p:nvGraphicFramePr>
        <p:xfrm>
          <a:off x="3124200" y="4038600"/>
          <a:ext cx="1600200" cy="355600"/>
        </p:xfrm>
        <a:graphic>
          <a:graphicData uri="http://schemas.openxmlformats.org/presentationml/2006/ole">
            <mc:AlternateContent xmlns:mc="http://schemas.openxmlformats.org/markup-compatibility/2006">
              <mc:Choice xmlns:v="urn:schemas-microsoft-com:vml" Requires="v">
                <p:oleObj spid="_x0000_s163885" name="Equation" r:id="rId7" imgW="1600200" imgH="355600" progId="Equation.3">
                  <p:embed/>
                </p:oleObj>
              </mc:Choice>
              <mc:Fallback>
                <p:oleObj name="Equation" r:id="rId7" imgW="1600200" imgH="3556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4038600"/>
                        <a:ext cx="1600200" cy="355600"/>
                      </a:xfrm>
                      <a:prstGeom prst="rect">
                        <a:avLst/>
                      </a:prstGeom>
                      <a:solidFill>
                        <a:srgbClr val="FFFFFF"/>
                      </a:solidFill>
                      <a:ln>
                        <a:noFill/>
                      </a:ln>
                      <a:effec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p:txBody>
          <a:bodyPr/>
          <a:lstStyle/>
          <a:p>
            <a:pPr>
              <a:tabLst>
                <a:tab pos="5832475" algn="l"/>
              </a:tabLst>
            </a:pPr>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Equity</a:t>
            </a:r>
            <a:endParaRPr lang="en-US">
              <a:latin typeface="Times" charset="0"/>
              <a:ea typeface="ＭＳ Ｐゴシック" charset="0"/>
              <a:cs typeface="ＭＳ Ｐゴシック" charset="0"/>
            </a:endParaRPr>
          </a:p>
        </p:txBody>
      </p:sp>
      <p:sp>
        <p:nvSpPr>
          <p:cNvPr id="165891" name="Content Placeholder 5"/>
          <p:cNvSpPr>
            <a:spLocks noGrp="1"/>
          </p:cNvSpPr>
          <p:nvPr>
            <p:ph idx="1"/>
          </p:nvPr>
        </p:nvSpPr>
        <p:spPr>
          <a:xfrm>
            <a:off x="1143000" y="1676400"/>
            <a:ext cx="7753350" cy="4343400"/>
          </a:xfrm>
        </p:spPr>
        <p:txBody>
          <a:bodyPr/>
          <a:lstStyle/>
          <a:p>
            <a:r>
              <a:rPr lang="en-US" sz="2000">
                <a:latin typeface="Times" charset="0"/>
                <a:ea typeface="ＭＳ Ｐゴシック" charset="0"/>
                <a:cs typeface="ＭＳ Ｐゴシック" charset="0"/>
              </a:rPr>
              <a:t>Step 1: Allocate debt across businesses</a:t>
            </a: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pPr>
              <a:buFont typeface="Monotype Sorts" charset="0"/>
              <a:buNone/>
            </a:pPr>
            <a:endParaRPr lang="en-US" sz="2000">
              <a:latin typeface="Times" charset="0"/>
              <a:ea typeface="ＭＳ Ｐゴシック" charset="0"/>
              <a:cs typeface="ＭＳ Ｐゴシック" charset="0"/>
            </a:endParaRPr>
          </a:p>
          <a:p>
            <a:r>
              <a:rPr lang="en-US" sz="2000">
                <a:latin typeface="Times" charset="0"/>
                <a:ea typeface="ＭＳ Ｐゴシック" charset="0"/>
                <a:cs typeface="ＭＳ Ｐゴシック" charset="0"/>
              </a:rPr>
              <a:t>Step 2: Compute levered betas and costs of equity for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operating businesses.</a:t>
            </a: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endParaRPr lang="en-US" sz="2000">
              <a:latin typeface="Times" charset="0"/>
              <a:ea typeface="ＭＳ Ｐゴシック" charset="0"/>
              <a:cs typeface="ＭＳ Ｐゴシック" charset="0"/>
            </a:endParaRPr>
          </a:p>
          <a:p>
            <a:r>
              <a:rPr lang="en-US" sz="2000">
                <a:latin typeface="Times" charset="0"/>
                <a:ea typeface="ＭＳ Ｐゴシック" charset="0"/>
                <a:cs typeface="ＭＳ Ｐゴシック" charset="0"/>
              </a:rPr>
              <a:t>Step 2a: Compute the cost of equity for all of Disney</a:t>
            </a:r>
            <a:r>
              <a:rPr lang="ja-JP" altLang="en-US" sz="2000">
                <a:latin typeface="Times" charset="0"/>
                <a:ea typeface="ＭＳ Ｐゴシック" charset="0"/>
                <a:cs typeface="ＭＳ Ｐゴシック" charset="0"/>
              </a:rPr>
              <a:t>’</a:t>
            </a:r>
            <a:r>
              <a:rPr lang="en-US" altLang="ja-JP" sz="2000">
                <a:latin typeface="Times" charset="0"/>
                <a:ea typeface="ＭＳ Ｐゴシック" charset="0"/>
                <a:cs typeface="ＭＳ Ｐゴシック" charset="0"/>
              </a:rPr>
              <a:t>s assets:</a:t>
            </a:r>
          </a:p>
          <a:p>
            <a:pPr lvl="1">
              <a:buFontTx/>
              <a:buNone/>
            </a:pPr>
            <a:r>
              <a:rPr lang="en-US">
                <a:latin typeface="Times" charset="0"/>
                <a:ea typeface="ＭＳ Ｐゴシック" charset="0"/>
              </a:rPr>
              <a:t>Equity Beta</a:t>
            </a:r>
            <a:r>
              <a:rPr lang="en-US" baseline="-25000">
                <a:latin typeface="Times" charset="0"/>
                <a:ea typeface="ＭＳ Ｐゴシック" charset="0"/>
              </a:rPr>
              <a:t>Disney as company</a:t>
            </a:r>
            <a:r>
              <a:rPr lang="en-US">
                <a:latin typeface="Times" charset="0"/>
                <a:ea typeface="ＭＳ Ｐゴシック" charset="0"/>
              </a:rPr>
              <a:t> = 0.6885  (1 + (1 – 0.38)(0.3691)) = 0.8460</a:t>
            </a:r>
          </a:p>
          <a:p>
            <a:pPr>
              <a:buFont typeface="Monotype Sorts" charset="0"/>
              <a:buNone/>
            </a:pPr>
            <a:endParaRPr lang="en-US" sz="2000">
              <a:latin typeface="Times" charset="0"/>
              <a:ea typeface="ＭＳ Ｐゴシック" charset="0"/>
              <a:cs typeface="ＭＳ Ｐゴシック" charset="0"/>
            </a:endParaRPr>
          </a:p>
        </p:txBody>
      </p:sp>
      <p:sp>
        <p:nvSpPr>
          <p:cNvPr id="165890" name="Text Box 4"/>
          <p:cNvSpPr txBox="1">
            <a:spLocks noChangeArrowheads="1"/>
          </p:cNvSpPr>
          <p:nvPr/>
        </p:nvSpPr>
        <p:spPr bwMode="auto">
          <a:xfrm>
            <a:off x="6705600" y="5791200"/>
            <a:ext cx="2238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Riskfree Rate = 3.5%</a:t>
            </a:r>
          </a:p>
          <a:p>
            <a:r>
              <a:rPr lang="en-US" sz="1800"/>
              <a:t>Risk Premium = 6%</a:t>
            </a:r>
            <a:endParaRPr lang="en-US"/>
          </a:p>
        </p:txBody>
      </p:sp>
      <p:pic>
        <p:nvPicPr>
          <p:cNvPr id="16589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962400"/>
            <a:ext cx="51943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893" name="Straight Arrow Connector 8"/>
          <p:cNvCxnSpPr>
            <a:cxnSpLocks noChangeShapeType="1"/>
          </p:cNvCxnSpPr>
          <p:nvPr/>
        </p:nvCxnSpPr>
        <p:spPr bwMode="auto">
          <a:xfrm rot="16200000" flipV="1">
            <a:off x="7848600" y="5105400"/>
            <a:ext cx="8382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16589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2133600"/>
            <a:ext cx="8864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 Discussion Issue</a:t>
            </a:r>
          </a:p>
        </p:txBody>
      </p:sp>
      <p:sp>
        <p:nvSpPr>
          <p:cNvPr id="167938"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Assume now that you are the CFO of Disney. The head of the movie business has come to you with a new big budget movie that he would like you to fund. He claims that his analysis of the movie indicates that it will generate a return on equity of 12%. Would you fund it?</a:t>
            </a:r>
          </a:p>
          <a:p>
            <a:pPr marL="800100" lvl="1" indent="-342900">
              <a:buFont typeface="Times" charset="0"/>
              <a:buAutoNum type="alphaLcParenR"/>
            </a:pPr>
            <a:r>
              <a:rPr lang="en-US">
                <a:latin typeface="Times" charset="0"/>
                <a:ea typeface="ＭＳ Ｐゴシック" charset="0"/>
              </a:rPr>
              <a:t>Yes. It is higher than the cost of equity for Disney as a company</a:t>
            </a:r>
          </a:p>
          <a:p>
            <a:pPr marL="800100" lvl="1" indent="-342900">
              <a:buFont typeface="Times" charset="0"/>
              <a:buAutoNum type="alphaLcParenR"/>
            </a:pPr>
            <a:r>
              <a:rPr lang="en-US">
                <a:latin typeface="Times" charset="0"/>
                <a:ea typeface="ＭＳ Ｐゴシック" charset="0"/>
              </a:rPr>
              <a:t>No. It is lower than the cost of equity for the movie business.</a:t>
            </a:r>
          </a:p>
          <a:p>
            <a:pPr marL="800100" lvl="1" indent="-342900">
              <a:buFontTx/>
              <a:buNone/>
            </a:pPr>
            <a:r>
              <a:rPr lang="en-US">
                <a:latin typeface="Times" charset="0"/>
                <a:ea typeface="ＭＳ Ｐゴシック" charset="0"/>
              </a:rPr>
              <a:t>What are the broader implications of your choice?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Bottom Up Beta</a:t>
            </a:r>
            <a:endParaRPr lang="en-US">
              <a:latin typeface="Times" charset="0"/>
              <a:ea typeface="ＭＳ Ｐゴシック" charset="0"/>
              <a:cs typeface="ＭＳ Ｐゴシック" charset="0"/>
            </a:endParaRPr>
          </a:p>
        </p:txBody>
      </p:sp>
      <p:sp>
        <p:nvSpPr>
          <p:cNvPr id="169986" name="Rectangle 3"/>
          <p:cNvSpPr>
            <a:spLocks noGrp="1" noChangeArrowheads="1"/>
          </p:cNvSpPr>
          <p:nvPr>
            <p:ph idx="1"/>
          </p:nvPr>
        </p:nvSpPr>
        <p:spPr>
          <a:noFill/>
        </p:spPr>
        <p:txBody>
          <a:bodyPr/>
          <a:lstStyle/>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buFont typeface="Monotype Sorts" charset="0"/>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cs typeface="ＭＳ Ｐゴシック" charset="0"/>
            </a:endParaRPr>
          </a:p>
          <a:p>
            <a:pPr>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cs typeface="ＭＳ Ｐゴシック" charset="0"/>
              </a:rPr>
              <a:t>The beta for emerging market paper and pulp companies of 1.01 was used as the unlevered beta for Aracruz.</a:t>
            </a:r>
          </a:p>
          <a:p>
            <a:pPr>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cs typeface="ＭＳ Ｐゴシック" charset="0"/>
              </a:rPr>
              <a:t>When computing the levered beta for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paper and pulp business, we used the gross debt outstanding of 9,805 million BR and the market value of equity of 8907 million BR, in conjunction with the marginal tax rate of 34% for Brazil:</a:t>
            </a:r>
          </a:p>
          <a:p>
            <a:pPr lvl="1">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rPr>
              <a:t>Gross Debt to Equity ratio = Debt/Equity = 9805/8907 = 110.08%</a:t>
            </a:r>
          </a:p>
          <a:p>
            <a:pPr lvl="1">
              <a:tabLst>
                <a:tab pos="1941513" algn="l"/>
                <a:tab pos="2516188" algn="l"/>
                <a:tab pos="3541713" algn="l"/>
                <a:tab pos="4457700" algn="l"/>
                <a:tab pos="4738688" algn="l"/>
                <a:tab pos="5373688" algn="l"/>
                <a:tab pos="6569075" algn="l"/>
                <a:tab pos="6862763" algn="l"/>
              </a:tabLst>
            </a:pPr>
            <a:r>
              <a:rPr lang="en-US">
                <a:latin typeface="Times" charset="0"/>
                <a:ea typeface="ＭＳ Ｐゴシック" charset="0"/>
              </a:rPr>
              <a:t>Levered Beta for Aracruz Paper business = 1.01 (1+(1-.34)(1.1008)) = 1.74</a:t>
            </a:r>
          </a:p>
          <a:p>
            <a:pPr lvl="1" algn="just">
              <a:buFontTx/>
              <a:buNone/>
              <a:tabLst>
                <a:tab pos="1941513" algn="l"/>
                <a:tab pos="2516188" algn="l"/>
                <a:tab pos="3541713" algn="l"/>
                <a:tab pos="4457700" algn="l"/>
                <a:tab pos="4738688" algn="l"/>
                <a:tab pos="5373688" algn="l"/>
                <a:tab pos="6569075" algn="l"/>
                <a:tab pos="6862763" algn="l"/>
              </a:tabLst>
            </a:pPr>
            <a:endParaRPr lang="en-US">
              <a:latin typeface="Times" charset="0"/>
              <a:ea typeface="ＭＳ Ｐゴシック" charset="0"/>
            </a:endParaRPr>
          </a:p>
        </p:txBody>
      </p:sp>
      <p:graphicFrame>
        <p:nvGraphicFramePr>
          <p:cNvPr id="169987" name="Object 2"/>
          <p:cNvGraphicFramePr>
            <a:graphicFrameLocks noChangeAspect="1"/>
          </p:cNvGraphicFramePr>
          <p:nvPr>
            <p:extLst>
              <p:ext uri="{D42A27DB-BD31-4B8C-83A1-F6EECF244321}">
                <p14:modId xmlns:p14="http://schemas.microsoft.com/office/powerpoint/2010/main" val="2374562084"/>
              </p:ext>
            </p:extLst>
          </p:nvPr>
        </p:nvGraphicFramePr>
        <p:xfrm>
          <a:off x="1828800" y="1828800"/>
          <a:ext cx="5524500" cy="1765300"/>
        </p:xfrm>
        <a:graphic>
          <a:graphicData uri="http://schemas.openxmlformats.org/presentationml/2006/ole">
            <mc:AlternateContent xmlns:mc="http://schemas.openxmlformats.org/markup-compatibility/2006">
              <mc:Choice xmlns:v="urn:schemas-microsoft-com:vml" Requires="v">
                <p:oleObj spid="_x0000_s170011" name="Document" r:id="rId4" imgW="22095238" imgH="7060317" progId="Word.Document.12">
                  <p:link updateAutomatic="1"/>
                </p:oleObj>
              </mc:Choice>
              <mc:Fallback>
                <p:oleObj name="Document" r:id="rId4" imgW="22095238" imgH="706031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5524500"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69988" name="TextBox 5"/>
          <p:cNvSpPr txBox="1">
            <a:spLocks noChangeArrowheads="1"/>
          </p:cNvSpPr>
          <p:nvPr/>
        </p:nvSpPr>
        <p:spPr bwMode="auto">
          <a:xfrm>
            <a:off x="2971800" y="137160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Bottom up Betas for Paper &amp; Pulp</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Aracruz: Cost of Equity Calculation</a:t>
            </a:r>
          </a:p>
        </p:txBody>
      </p:sp>
      <p:sp>
        <p:nvSpPr>
          <p:cNvPr id="172034" name="Rectangle 3"/>
          <p:cNvSpPr>
            <a:spLocks noGrp="1" noChangeArrowheads="1"/>
          </p:cNvSpPr>
          <p:nvPr>
            <p:ph idx="1"/>
          </p:nvPr>
        </p:nvSpPr>
        <p:spPr/>
        <p:txBody>
          <a:bodyPr/>
          <a:lstStyle/>
          <a:p>
            <a:pPr>
              <a:lnSpc>
                <a:spcPct val="90000"/>
              </a:lnSpc>
            </a:pPr>
            <a:r>
              <a:rPr lang="en-US" sz="1600" dirty="0">
                <a:latin typeface="Times" charset="0"/>
                <a:ea typeface="ＭＳ Ｐゴシック" charset="0"/>
                <a:cs typeface="ＭＳ Ｐゴシック" charset="0"/>
              </a:rPr>
              <a:t>We will use a risk premium of 9.95% in computing the cost of equity, composed of the mature market equity risk premium (6%) and the Brazil country risk premium of 3.95% (estimated earlier).</a:t>
            </a:r>
          </a:p>
          <a:p>
            <a:pPr>
              <a:lnSpc>
                <a:spcPct val="90000"/>
              </a:lnSpc>
            </a:pPr>
            <a:r>
              <a:rPr lang="en-US" sz="1600" dirty="0">
                <a:latin typeface="Times" charset="0"/>
                <a:ea typeface="ＭＳ Ｐゴシック" charset="0"/>
                <a:cs typeface="ＭＳ Ｐゴシック" charset="0"/>
              </a:rPr>
              <a:t>U.S. $ Cost of Equity</a:t>
            </a:r>
          </a:p>
          <a:p>
            <a:pPr lvl="1" algn="ctr">
              <a:lnSpc>
                <a:spcPct val="90000"/>
              </a:lnSpc>
              <a:buFontTx/>
              <a:buNone/>
            </a:pPr>
            <a:r>
              <a:rPr lang="en-US" sz="1400" dirty="0">
                <a:latin typeface="Times" charset="0"/>
                <a:ea typeface="ＭＳ Ｐゴシック" charset="0"/>
              </a:rPr>
              <a:t>Cost of Equity = 10-yr </a:t>
            </a:r>
            <a:r>
              <a:rPr lang="en-US" sz="1400" dirty="0" err="1">
                <a:latin typeface="Times" charset="0"/>
                <a:ea typeface="ＭＳ Ｐゴシック" charset="0"/>
              </a:rPr>
              <a:t>T.Bond</a:t>
            </a:r>
            <a:r>
              <a:rPr lang="en-US" sz="1400" dirty="0">
                <a:latin typeface="Times" charset="0"/>
                <a:ea typeface="ＭＳ Ｐゴシック" charset="0"/>
              </a:rPr>
              <a:t> rate + Beta * Risk Premium 		</a:t>
            </a:r>
          </a:p>
          <a:p>
            <a:pPr lvl="1" algn="ctr">
              <a:lnSpc>
                <a:spcPct val="90000"/>
              </a:lnSpc>
              <a:buFontTx/>
              <a:buNone/>
            </a:pPr>
            <a:r>
              <a:rPr lang="en-US" sz="1400" dirty="0">
                <a:latin typeface="Times" charset="0"/>
                <a:ea typeface="ＭＳ Ｐゴシック" charset="0"/>
              </a:rPr>
              <a:t>= 3.5% + 1.74 (9.95%) = 20.82%</a:t>
            </a:r>
            <a:endParaRPr lang="en-US" sz="3000" dirty="0">
              <a:latin typeface="Times" charset="0"/>
              <a:ea typeface="ＭＳ Ｐゴシック" charset="0"/>
            </a:endParaRPr>
          </a:p>
          <a:p>
            <a:pPr>
              <a:lnSpc>
                <a:spcPct val="90000"/>
              </a:lnSpc>
            </a:pPr>
            <a:r>
              <a:rPr lang="en-US" sz="1600" dirty="0">
                <a:latin typeface="Times" charset="0"/>
                <a:ea typeface="ＭＳ Ｐゴシック" charset="0"/>
                <a:cs typeface="ＭＳ Ｐゴシック" charset="0"/>
              </a:rPr>
              <a:t>To convert to a Nominal $R Cost of Equity</a:t>
            </a:r>
          </a:p>
          <a:p>
            <a:pPr lvl="1">
              <a:lnSpc>
                <a:spcPct val="90000"/>
              </a:lnSpc>
              <a:buFontTx/>
              <a:buNone/>
            </a:pPr>
            <a:r>
              <a:rPr lang="en-US" sz="1400" dirty="0">
                <a:latin typeface="Times" charset="0"/>
                <a:ea typeface="ＭＳ Ｐゴシック" charset="0"/>
              </a:rPr>
              <a:t>Cost of Equity =</a:t>
            </a:r>
          </a:p>
          <a:p>
            <a:pPr lvl="1">
              <a:lnSpc>
                <a:spcPct val="90000"/>
              </a:lnSpc>
              <a:buFontTx/>
              <a:buNone/>
            </a:pPr>
            <a:endParaRPr lang="en-US" sz="1400" dirty="0">
              <a:latin typeface="Times" charset="0"/>
              <a:ea typeface="ＭＳ Ｐゴシック" charset="0"/>
            </a:endParaRPr>
          </a:p>
          <a:p>
            <a:pPr lvl="1">
              <a:lnSpc>
                <a:spcPct val="90000"/>
              </a:lnSpc>
              <a:buFontTx/>
              <a:buNone/>
            </a:pPr>
            <a:r>
              <a:rPr lang="en-US" sz="1400" dirty="0">
                <a:latin typeface="Times" charset="0"/>
                <a:ea typeface="ＭＳ Ｐゴシック" charset="0"/>
              </a:rPr>
              <a:t>			</a:t>
            </a:r>
          </a:p>
          <a:p>
            <a:pPr lvl="1">
              <a:lnSpc>
                <a:spcPct val="90000"/>
              </a:lnSpc>
              <a:buFontTx/>
              <a:buNone/>
            </a:pPr>
            <a:r>
              <a:rPr lang="en-US" sz="1400" dirty="0">
                <a:latin typeface="Times" charset="0"/>
                <a:ea typeface="ＭＳ Ｐゴシック" charset="0"/>
              </a:rPr>
              <a:t>				= 1.2082 (1.07/1.02) -1 = .2675 or 26.75%</a:t>
            </a:r>
          </a:p>
          <a:p>
            <a:pPr lvl="1">
              <a:lnSpc>
                <a:spcPct val="90000"/>
              </a:lnSpc>
              <a:buFontTx/>
              <a:buNone/>
            </a:pPr>
            <a:r>
              <a:rPr lang="en-US" sz="1400" dirty="0">
                <a:latin typeface="Times" charset="0"/>
                <a:ea typeface="ＭＳ Ｐゴシック" charset="0"/>
              </a:rPr>
              <a:t>(Alternatively, you could just replace the riskfree rate with a nominal $R riskfree rate, but you would then be keeping risk premiums which were computed in dollar terms fixed while moving to a higher inflation currency)</a:t>
            </a:r>
          </a:p>
        </p:txBody>
      </p:sp>
      <p:graphicFrame>
        <p:nvGraphicFramePr>
          <p:cNvPr id="172035" name="Object 2"/>
          <p:cNvGraphicFramePr>
            <a:graphicFrameLocks noChangeAspect="1"/>
          </p:cNvGraphicFramePr>
          <p:nvPr>
            <p:extLst>
              <p:ext uri="{D42A27DB-BD31-4B8C-83A1-F6EECF244321}">
                <p14:modId xmlns:p14="http://schemas.microsoft.com/office/powerpoint/2010/main" val="3484028207"/>
              </p:ext>
            </p:extLst>
          </p:nvPr>
        </p:nvGraphicFramePr>
        <p:xfrm>
          <a:off x="3276600" y="3352800"/>
          <a:ext cx="4562475" cy="622300"/>
        </p:xfrm>
        <a:graphic>
          <a:graphicData uri="http://schemas.openxmlformats.org/presentationml/2006/ole">
            <mc:AlternateContent xmlns:mc="http://schemas.openxmlformats.org/markup-compatibility/2006">
              <mc:Choice xmlns:v="urn:schemas-microsoft-com:vml" Requires="v">
                <p:oleObj spid="_x0000_s172058"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3352800"/>
                        <a:ext cx="4562475" cy="622300"/>
                      </a:xfrm>
                      <a:prstGeom prst="rect">
                        <a:avLst/>
                      </a:prstGeom>
                      <a:solidFill>
                        <a:srgbClr val="FFFFFF"/>
                      </a:solidFill>
                      <a:ln>
                        <a:noFill/>
                      </a:ln>
                      <a:effec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Betas for Non-Traded Assets</a:t>
            </a:r>
          </a:p>
        </p:txBody>
      </p:sp>
      <p:sp>
        <p:nvSpPr>
          <p:cNvPr id="17613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conventional approaches of estimating betas from regressions do not work for assets  that are not traded. There are no stock prices or historical returns that can be used to compute regression betas.</a:t>
            </a:r>
          </a:p>
          <a:p>
            <a:r>
              <a:rPr lang="en-US">
                <a:latin typeface="Times" charset="0"/>
                <a:ea typeface="ＭＳ Ｐゴシック" charset="0"/>
                <a:cs typeface="ＭＳ Ｐゴシック" charset="0"/>
              </a:rPr>
              <a:t>There are two ways in which betas can be estimated for non-traded assets</a:t>
            </a:r>
          </a:p>
          <a:p>
            <a:pPr lvl="1"/>
            <a:r>
              <a:rPr lang="en-US">
                <a:latin typeface="Times" charset="0"/>
                <a:ea typeface="ＭＳ Ｐゴシック" charset="0"/>
              </a:rPr>
              <a:t>Using comparable firms</a:t>
            </a:r>
          </a:p>
          <a:p>
            <a:pPr lvl="1"/>
            <a:r>
              <a:rPr lang="en-US">
                <a:latin typeface="Times" charset="0"/>
                <a:ea typeface="ＭＳ Ｐゴシック" charset="0"/>
              </a:rPr>
              <a:t>Using accounting earnings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noFill/>
        </p:spPr>
        <p:txBody>
          <a:bodyPr anchor="ctr"/>
          <a:lstStyle/>
          <a:p>
            <a:pPr>
              <a:spcBef>
                <a:spcPct val="96000"/>
              </a:spcBef>
            </a:pPr>
            <a:r>
              <a:rPr lang="en-US">
                <a:latin typeface="Times" charset="0"/>
                <a:ea typeface="ＭＳ Ｐゴシック" charset="0"/>
                <a:cs typeface="ＭＳ Ｐゴシック" charset="0"/>
              </a:rPr>
              <a:t>Using comparable firms to estimate beta for Bookscape</a:t>
            </a:r>
          </a:p>
        </p:txBody>
      </p:sp>
      <p:sp>
        <p:nvSpPr>
          <p:cNvPr id="178178" name="Rectangle 3"/>
          <p:cNvSpPr>
            <a:spLocks noGrp="1" noChangeArrowheads="1"/>
          </p:cNvSpPr>
          <p:nvPr>
            <p:ph idx="1"/>
          </p:nvPr>
        </p:nvSpPr>
        <p:spPr>
          <a:noFill/>
        </p:spPr>
        <p:txBody>
          <a:bodyPr/>
          <a:lstStyle/>
          <a:p>
            <a:pPr>
              <a:lnSpc>
                <a:spcPct val="90000"/>
              </a:lnSpc>
              <a:buFont typeface="Monotype Sorts" charset="0"/>
              <a:buNone/>
              <a:tabLst>
                <a:tab pos="1879600" algn="l"/>
                <a:tab pos="2913063" algn="l"/>
                <a:tab pos="4233863" algn="l"/>
              </a:tabLst>
            </a:pPr>
            <a:endParaRPr lang="en-US" sz="1600">
              <a:latin typeface="Times" charset="0"/>
              <a:ea typeface="ＭＳ Ｐゴシック" charset="0"/>
              <a:cs typeface="ＭＳ Ｐゴシック" charset="0"/>
            </a:endParaRPr>
          </a:p>
        </p:txBody>
      </p:sp>
      <p:graphicFrame>
        <p:nvGraphicFramePr>
          <p:cNvPr id="178179" name="Object 2"/>
          <p:cNvGraphicFramePr>
            <a:graphicFrameLocks noChangeAspect="1"/>
          </p:cNvGraphicFramePr>
          <p:nvPr/>
        </p:nvGraphicFramePr>
        <p:xfrm>
          <a:off x="1905000" y="1905000"/>
          <a:ext cx="5626100" cy="4000500"/>
        </p:xfrm>
        <a:graphic>
          <a:graphicData uri="http://schemas.openxmlformats.org/presentationml/2006/ole">
            <mc:AlternateContent xmlns:mc="http://schemas.openxmlformats.org/markup-compatibility/2006">
              <mc:Choice xmlns:v="urn:schemas-microsoft-com:vml" Requires="v">
                <p:oleObj spid="_x0000_s178202" name="Document" r:id="rId4" imgW="22501587" imgH="16000000" progId="Word.Document.12">
                  <p:link updateAutomatic="1"/>
                </p:oleObj>
              </mc:Choice>
              <mc:Fallback>
                <p:oleObj name="Document" r:id="rId4" imgW="22501587" imgH="16000000"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905000"/>
                        <a:ext cx="5626100"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Bookscape Levered Beta and Cost of Equity</a:t>
            </a:r>
          </a:p>
        </p:txBody>
      </p:sp>
      <p:sp>
        <p:nvSpPr>
          <p:cNvPr id="180226" name="Rectangle 3"/>
          <p:cNvSpPr>
            <a:spLocks noGrp="1" noChangeArrowheads="1"/>
          </p:cNvSpPr>
          <p:nvPr>
            <p:ph idx="1"/>
          </p:nvPr>
        </p:nvSpPr>
        <p:spPr/>
        <p:txBody>
          <a:bodyPr/>
          <a:lstStyle/>
          <a:p>
            <a:r>
              <a:rPr lang="en-US">
                <a:latin typeface="Times" charset="0"/>
                <a:ea typeface="ＭＳ Ｐゴシック" charset="0"/>
                <a:cs typeface="ＭＳ Ｐゴシック" charset="0"/>
              </a:rPr>
              <a:t>Because the debt/equity ratios used in computing levered betas are market debt equity ratios, and the only debt equity ratio we can compute for Bookscape is a book value debt equity ratio, we have assumed that Bookscape is </a:t>
            </a:r>
            <a:r>
              <a:rPr lang="en-US" i="1">
                <a:latin typeface="Times" charset="0"/>
                <a:ea typeface="ＭＳ Ｐゴシック" charset="0"/>
                <a:cs typeface="ＭＳ Ｐゴシック" charset="0"/>
              </a:rPr>
              <a:t>close to the book industry median </a:t>
            </a:r>
            <a:r>
              <a:rPr lang="en-US">
                <a:latin typeface="Times" charset="0"/>
                <a:ea typeface="ＭＳ Ｐゴシック" charset="0"/>
                <a:cs typeface="ＭＳ Ｐゴシック" charset="0"/>
              </a:rPr>
              <a:t>market</a:t>
            </a:r>
            <a:r>
              <a:rPr lang="en-US" i="1">
                <a:latin typeface="Times" charset="0"/>
                <a:ea typeface="ＭＳ Ｐゴシック" charset="0"/>
                <a:cs typeface="ＭＳ Ｐゴシック" charset="0"/>
              </a:rPr>
              <a:t> </a:t>
            </a:r>
            <a:r>
              <a:rPr lang="en-US">
                <a:latin typeface="Times" charset="0"/>
                <a:ea typeface="ＭＳ Ｐゴシック" charset="0"/>
                <a:cs typeface="ＭＳ Ｐゴシック" charset="0"/>
              </a:rPr>
              <a:t>debt to equity ratio of 53.47 percent. </a:t>
            </a:r>
          </a:p>
          <a:p>
            <a:r>
              <a:rPr lang="en-US">
                <a:latin typeface="Times" charset="0"/>
                <a:ea typeface="ＭＳ Ｐゴシック" charset="0"/>
                <a:cs typeface="ＭＳ Ｐゴシック" charset="0"/>
              </a:rPr>
              <a:t>Using a marginal tax rate of 40 percent for Bookscape, we get a levered beta of 1.35.</a:t>
            </a:r>
          </a:p>
          <a:p>
            <a:pPr lvl="1">
              <a:buFontTx/>
              <a:buNone/>
            </a:pPr>
            <a:r>
              <a:rPr lang="en-US">
                <a:latin typeface="Times" charset="0"/>
                <a:ea typeface="ＭＳ Ｐゴシック" charset="0"/>
              </a:rPr>
              <a:t>Levered beta for Bookscape = 1.02 [1 + (1 – 0.40) (0.5347)] = 1.35 </a:t>
            </a:r>
          </a:p>
          <a:p>
            <a:r>
              <a:rPr lang="en-US">
                <a:latin typeface="Times" charset="0"/>
                <a:ea typeface="ＭＳ Ｐゴシック" charset="0"/>
                <a:cs typeface="ＭＳ Ｐゴシック" charset="0"/>
              </a:rPr>
              <a:t>Using a riskfree rate of 3.5% (US treasury bond rate) and an equity risk premium of 6%:</a:t>
            </a:r>
          </a:p>
          <a:p>
            <a:pPr lvl="1">
              <a:buFontTx/>
              <a:buNone/>
            </a:pPr>
            <a:r>
              <a:rPr lang="en-US">
                <a:latin typeface="Times" charset="0"/>
                <a:ea typeface="ＭＳ Ｐゴシック" charset="0"/>
              </a:rPr>
              <a:t>Cost of Equity = 3.5% + 1.35 (6%) = 11.60%</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Total Risk versus Market Risk</a:t>
            </a:r>
          </a:p>
        </p:txBody>
      </p:sp>
      <p:sp>
        <p:nvSpPr>
          <p:cNvPr id="18432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Adjust the beta to reflect total risk rather than market risk. This adjustment is a relatively simple one, since the R squared of the regression measures the proportion of the risk that is market risk. </a:t>
            </a:r>
          </a:p>
          <a:p>
            <a:pPr lvl="1">
              <a:buFontTx/>
              <a:buNone/>
            </a:pPr>
            <a:r>
              <a:rPr lang="en-US">
                <a:latin typeface="Times" charset="0"/>
                <a:ea typeface="ＭＳ Ｐゴシック" charset="0"/>
              </a:rPr>
              <a:t> Total Beta = Market Beta / Correlation of the sector with the market</a:t>
            </a:r>
          </a:p>
          <a:p>
            <a:r>
              <a:rPr lang="en-US">
                <a:latin typeface="Times" charset="0"/>
                <a:ea typeface="ＭＳ Ｐゴシック" charset="0"/>
                <a:cs typeface="ＭＳ Ｐゴシック" charset="0"/>
              </a:rPr>
              <a:t> In the Bookscape example, where the market beta is 1.35 and the average R-squared of the comparable publicly traded firms is 21.58%; the correlation with the market is 46.45%.</a:t>
            </a:r>
          </a:p>
          <a:p>
            <a:pPr lvl="1"/>
            <a:endParaRPr lang="en-US">
              <a:latin typeface="Times" charset="0"/>
              <a:ea typeface="ＭＳ Ｐゴシック" charset="0"/>
            </a:endParaRPr>
          </a:p>
          <a:p>
            <a:pPr lvl="1"/>
            <a:endParaRPr lang="en-US">
              <a:latin typeface="Times" charset="0"/>
              <a:ea typeface="ＭＳ Ｐゴシック" charset="0"/>
            </a:endParaRPr>
          </a:p>
          <a:p>
            <a:pPr lvl="1"/>
            <a:endParaRPr lang="en-US">
              <a:latin typeface="Times" charset="0"/>
              <a:ea typeface="ＭＳ Ｐゴシック" charset="0"/>
            </a:endParaRPr>
          </a:p>
          <a:p>
            <a:pPr lvl="1"/>
            <a:r>
              <a:rPr lang="en-US">
                <a:latin typeface="Times" charset="0"/>
                <a:ea typeface="ＭＳ Ｐゴシック" charset="0"/>
              </a:rPr>
              <a:t>Total Cost of Equity = 3.5% + 2.91 (6%) = 20.94%</a:t>
            </a:r>
          </a:p>
        </p:txBody>
      </p:sp>
      <p:graphicFrame>
        <p:nvGraphicFramePr>
          <p:cNvPr id="184323" name="Object 2"/>
          <p:cNvGraphicFramePr>
            <a:graphicFrameLocks noChangeAspect="1"/>
          </p:cNvGraphicFramePr>
          <p:nvPr>
            <p:extLst>
              <p:ext uri="{D42A27DB-BD31-4B8C-83A1-F6EECF244321}">
                <p14:modId xmlns:p14="http://schemas.microsoft.com/office/powerpoint/2010/main" val="3805394020"/>
              </p:ext>
            </p:extLst>
          </p:nvPr>
        </p:nvGraphicFramePr>
        <p:xfrm>
          <a:off x="3505200" y="3733800"/>
          <a:ext cx="3082925" cy="720725"/>
        </p:xfrm>
        <a:graphic>
          <a:graphicData uri="http://schemas.openxmlformats.org/presentationml/2006/ole">
            <mc:AlternateContent xmlns:mc="http://schemas.openxmlformats.org/markup-compatibility/2006">
              <mc:Choice xmlns:v="urn:schemas-microsoft-com:vml" Requires="v">
                <p:oleObj spid="_x0000_s184346" name="Equation" r:id="rId4" imgW="1739900" imgH="406400" progId="Equation.3">
                  <p:embed/>
                </p:oleObj>
              </mc:Choice>
              <mc:Fallback>
                <p:oleObj name="Equation" r:id="rId4" imgW="17399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3733800"/>
                        <a:ext cx="3082925" cy="720725"/>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a Bottom-up Beta</a:t>
            </a:r>
          </a:p>
        </p:txBody>
      </p:sp>
      <p:sp>
        <p:nvSpPr>
          <p:cNvPr id="186370"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the business or businesses that your firm is in right now, and its current financial leverage, estimate the bottom-up unlevered beta for your firm.</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Data Source</a:t>
            </a:r>
            <a:r>
              <a:rPr lang="en-US">
                <a:latin typeface="Times" charset="0"/>
                <a:ea typeface="ＭＳ Ｐゴシック" charset="0"/>
                <a:cs typeface="ＭＳ Ｐゴシック" charset="0"/>
              </a:rPr>
              <a:t>: You can get a listing of unlevered betas by industry on my web site by going to updated data.</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From Cost of Equity to Cost of Capital</a:t>
            </a:r>
          </a:p>
        </p:txBody>
      </p:sp>
      <p:sp>
        <p:nvSpPr>
          <p:cNvPr id="18841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cost of capital is a composite cost to the firm of raising financing to fund its projects. </a:t>
            </a:r>
          </a:p>
          <a:p>
            <a:r>
              <a:rPr lang="en-US">
                <a:latin typeface="Times" charset="0"/>
                <a:ea typeface="ＭＳ Ｐゴシック" charset="0"/>
                <a:cs typeface="ＭＳ Ｐゴシック" charset="0"/>
              </a:rPr>
              <a:t>In addition to equity, firms can raise capital from debt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What is debt?</a:t>
            </a:r>
          </a:p>
        </p:txBody>
      </p:sp>
      <p:sp>
        <p:nvSpPr>
          <p:cNvPr id="1904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General Rule: Debt generally has the following characteristics:</a:t>
            </a:r>
          </a:p>
          <a:p>
            <a:pPr lvl="1"/>
            <a:r>
              <a:rPr lang="en-US">
                <a:latin typeface="Times" charset="0"/>
                <a:ea typeface="ＭＳ Ｐゴシック" charset="0"/>
              </a:rPr>
              <a:t>Commitment to make fixed payments in the future</a:t>
            </a:r>
          </a:p>
          <a:p>
            <a:pPr lvl="1"/>
            <a:r>
              <a:rPr lang="en-US">
                <a:latin typeface="Times" charset="0"/>
                <a:ea typeface="ＭＳ Ｐゴシック" charset="0"/>
              </a:rPr>
              <a:t>The fixed payments are tax deductible</a:t>
            </a:r>
          </a:p>
          <a:p>
            <a:pPr lvl="1"/>
            <a:r>
              <a:rPr lang="en-US">
                <a:latin typeface="Times" charset="0"/>
                <a:ea typeface="ＭＳ Ｐゴシック" charset="0"/>
              </a:rPr>
              <a:t>Failure to make the payments can lead to either default or loss of control of the firm to the party to whom payments are due.</a:t>
            </a:r>
          </a:p>
          <a:p>
            <a:r>
              <a:rPr lang="en-US">
                <a:latin typeface="Times" charset="0"/>
                <a:ea typeface="ＭＳ Ｐゴシック" charset="0"/>
                <a:cs typeface="ＭＳ Ｐゴシック" charset="0"/>
              </a:rPr>
              <a:t>As a consequence, debt should include</a:t>
            </a:r>
          </a:p>
          <a:p>
            <a:pPr lvl="1"/>
            <a:r>
              <a:rPr lang="en-US">
                <a:latin typeface="Times" charset="0"/>
                <a:ea typeface="ＭＳ Ｐゴシック" charset="0"/>
              </a:rPr>
              <a:t>Any interest-bearing liability, whether short term or long term.</a:t>
            </a:r>
          </a:p>
          <a:p>
            <a:pPr lvl="1"/>
            <a:r>
              <a:rPr lang="en-US">
                <a:latin typeface="Times" charset="0"/>
                <a:ea typeface="ＭＳ Ｐゴシック" charset="0"/>
              </a:rPr>
              <a:t>Any lease obligation, whether operating or capital.</a:t>
            </a:r>
          </a:p>
          <a:p>
            <a:pPr lvl="1"/>
            <a:endParaRPr lang="en-US">
              <a:latin typeface="Times" charset="0"/>
              <a:ea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the Cost of Debt</a:t>
            </a:r>
          </a:p>
        </p:txBody>
      </p:sp>
      <p:sp>
        <p:nvSpPr>
          <p:cNvPr id="19251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the firm has bonds outstanding, and the bonds are traded, the </a:t>
            </a:r>
            <a:r>
              <a:rPr lang="en-US" u="sng">
                <a:latin typeface="Times" charset="0"/>
                <a:ea typeface="ＭＳ Ｐゴシック" charset="0"/>
                <a:cs typeface="ＭＳ Ｐゴシック" charset="0"/>
              </a:rPr>
              <a:t>yield to maturity </a:t>
            </a:r>
            <a:r>
              <a:rPr lang="en-US">
                <a:latin typeface="Times" charset="0"/>
                <a:ea typeface="ＭＳ Ｐゴシック" charset="0"/>
                <a:cs typeface="ＭＳ Ｐゴシック" charset="0"/>
              </a:rPr>
              <a:t>on a long-term, straight (no special features) bond can be used as the interest rate.</a:t>
            </a:r>
          </a:p>
          <a:p>
            <a:r>
              <a:rPr lang="en-US">
                <a:latin typeface="Times" charset="0"/>
                <a:ea typeface="ＭＳ Ｐゴシック" charset="0"/>
                <a:cs typeface="ＭＳ Ｐゴシック" charset="0"/>
              </a:rPr>
              <a:t>If the firm is rated, use </a:t>
            </a:r>
            <a:r>
              <a:rPr lang="en-US" u="sng">
                <a:latin typeface="Times" charset="0"/>
                <a:ea typeface="ＭＳ Ｐゴシック" charset="0"/>
                <a:cs typeface="ＭＳ Ｐゴシック" charset="0"/>
              </a:rPr>
              <a:t>the rating and a typical default spread </a:t>
            </a:r>
            <a:r>
              <a:rPr lang="en-US">
                <a:latin typeface="Times" charset="0"/>
                <a:ea typeface="ＭＳ Ｐゴシック" charset="0"/>
                <a:cs typeface="ＭＳ Ｐゴシック" charset="0"/>
              </a:rPr>
              <a:t>on bonds with that rating to estimate the cost of debt.</a:t>
            </a:r>
          </a:p>
          <a:p>
            <a:r>
              <a:rPr lang="en-US">
                <a:latin typeface="Times" charset="0"/>
                <a:ea typeface="ＭＳ Ｐゴシック" charset="0"/>
                <a:cs typeface="ＭＳ Ｐゴシック" charset="0"/>
              </a:rPr>
              <a:t>If the firm is not rated, </a:t>
            </a:r>
          </a:p>
          <a:p>
            <a:pPr lvl="1"/>
            <a:r>
              <a:rPr lang="en-US">
                <a:latin typeface="Times" charset="0"/>
                <a:ea typeface="ＭＳ Ｐゴシック" charset="0"/>
              </a:rPr>
              <a:t>and it has recently borrowed long term from a bank, </a:t>
            </a:r>
            <a:r>
              <a:rPr lang="en-US" u="sng">
                <a:latin typeface="Times" charset="0"/>
                <a:ea typeface="ＭＳ Ｐゴシック" charset="0"/>
              </a:rPr>
              <a:t>use the interest rate on the borrowing</a:t>
            </a:r>
            <a:r>
              <a:rPr lang="en-US">
                <a:latin typeface="Times" charset="0"/>
                <a:ea typeface="ＭＳ Ｐゴシック" charset="0"/>
              </a:rPr>
              <a:t> or</a:t>
            </a:r>
          </a:p>
          <a:p>
            <a:pPr lvl="1"/>
            <a:r>
              <a:rPr lang="en-US">
                <a:latin typeface="Times" charset="0"/>
                <a:ea typeface="ＭＳ Ｐゴシック" charset="0"/>
              </a:rPr>
              <a:t>estimate a synthetic rating for the company, and use the </a:t>
            </a:r>
            <a:r>
              <a:rPr lang="en-US" u="sng">
                <a:latin typeface="Times" charset="0"/>
                <a:ea typeface="ＭＳ Ｐゴシック" charset="0"/>
              </a:rPr>
              <a:t>synthetic rating </a:t>
            </a:r>
            <a:r>
              <a:rPr lang="en-US">
                <a:latin typeface="Times" charset="0"/>
                <a:ea typeface="ＭＳ Ｐゴシック" charset="0"/>
              </a:rPr>
              <a:t>to arrive at a default spread and a cost of debt</a:t>
            </a:r>
          </a:p>
          <a:p>
            <a:r>
              <a:rPr lang="en-US">
                <a:latin typeface="Times" charset="0"/>
                <a:ea typeface="ＭＳ Ｐゴシック" charset="0"/>
                <a:cs typeface="ＭＳ Ｐゴシック" charset="0"/>
              </a:rPr>
              <a:t>The cost of debt has to be estimated in the same currency as the cost of equity and the cash flows in the valuation.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Synthetic Ratings</a:t>
            </a:r>
          </a:p>
        </p:txBody>
      </p:sp>
      <p:sp>
        <p:nvSpPr>
          <p:cNvPr id="194562"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The rating for a firm can be estimated using the financial characteristics of the firm. In its simplest form, we can use just the interest coverage ratio:</a:t>
            </a:r>
          </a:p>
          <a:p>
            <a:pPr algn="ctr">
              <a:lnSpc>
                <a:spcPct val="90000"/>
              </a:lnSpc>
              <a:buFont typeface="Monotype Sorts" charset="0"/>
              <a:buNone/>
            </a:pPr>
            <a:r>
              <a:rPr lang="en-US">
                <a:latin typeface="Times" charset="0"/>
                <a:ea typeface="ＭＳ Ｐゴシック" charset="0"/>
                <a:cs typeface="ＭＳ Ｐゴシック" charset="0"/>
              </a:rPr>
              <a:t>Interest Coverage Ratio = EBIT / Interest Expenses</a:t>
            </a:r>
          </a:p>
          <a:p>
            <a:pPr>
              <a:lnSpc>
                <a:spcPct val="90000"/>
              </a:lnSpc>
            </a:pPr>
            <a:r>
              <a:rPr lang="en-US">
                <a:latin typeface="Times" charset="0"/>
                <a:ea typeface="ＭＳ Ｐゴシック" charset="0"/>
                <a:cs typeface="ＭＳ Ｐゴシック" charset="0"/>
              </a:rPr>
              <a:t>For the four non-financial service companies, we obtain the following:</a:t>
            </a:r>
          </a:p>
          <a:p>
            <a:pPr>
              <a:lnSpc>
                <a:spcPct val="90000"/>
              </a:lnSpc>
              <a:buFont typeface="Monotype Sorts" charset="0"/>
              <a:buNone/>
            </a:pPr>
            <a:endParaRPr lang="en-US">
              <a:latin typeface="Times" charset="0"/>
              <a:ea typeface="ＭＳ Ｐゴシック" charset="0"/>
              <a:cs typeface="ＭＳ Ｐゴシック" charset="0"/>
            </a:endParaRPr>
          </a:p>
          <a:p>
            <a:pPr>
              <a:lnSpc>
                <a:spcPct val="90000"/>
              </a:lnSpc>
              <a:buFont typeface="Monotype Sorts" charset="0"/>
              <a:buNone/>
            </a:pPr>
            <a:endParaRPr lang="en-US">
              <a:latin typeface="Times" charset="0"/>
              <a:ea typeface="ＭＳ Ｐゴシック" charset="0"/>
              <a:cs typeface="ＭＳ Ｐゴシック" charset="0"/>
            </a:endParaRPr>
          </a:p>
          <a:p>
            <a:pPr lvl="1" algn="just">
              <a:lnSpc>
                <a:spcPct val="90000"/>
              </a:lnSpc>
            </a:pPr>
            <a:endParaRPr lang="en-US">
              <a:latin typeface="Times" charset="0"/>
              <a:ea typeface="ＭＳ Ｐゴシック" charset="0"/>
            </a:endParaRPr>
          </a:p>
        </p:txBody>
      </p:sp>
      <p:graphicFrame>
        <p:nvGraphicFramePr>
          <p:cNvPr id="194563" name="Object 2"/>
          <p:cNvGraphicFramePr>
            <a:graphicFrameLocks noChangeAspect="1"/>
          </p:cNvGraphicFramePr>
          <p:nvPr/>
        </p:nvGraphicFramePr>
        <p:xfrm>
          <a:off x="2057400" y="3124200"/>
          <a:ext cx="5626100" cy="1130300"/>
        </p:xfrm>
        <a:graphic>
          <a:graphicData uri="http://schemas.openxmlformats.org/presentationml/2006/ole">
            <mc:AlternateContent xmlns:mc="http://schemas.openxmlformats.org/markup-compatibility/2006">
              <mc:Choice xmlns:v="urn:schemas-microsoft-com:vml" Requires="v">
                <p:oleObj spid="_x0000_s194586" name="Document" r:id="rId4" imgW="22501587" imgH="4520635" progId="Word.Document.8">
                  <p:link updateAutomatic="1"/>
                </p:oleObj>
              </mc:Choice>
              <mc:Fallback>
                <p:oleObj name="Document" r:id="rId4" imgW="22501587" imgH="4520635"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124200"/>
                        <a:ext cx="56261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Interest Coverage Ratios, Ratings and Default Spreads- Early 2009</a:t>
            </a:r>
          </a:p>
        </p:txBody>
      </p:sp>
      <p:sp>
        <p:nvSpPr>
          <p:cNvPr id="196610" name="Rectangle 3"/>
          <p:cNvSpPr>
            <a:spLocks noGrp="1" noChangeArrowheads="1"/>
          </p:cNvSpPr>
          <p:nvPr>
            <p:ph idx="1"/>
          </p:nvPr>
        </p:nvSpPr>
        <p:spPr>
          <a:noFill/>
        </p:spPr>
        <p:txBody>
          <a:bodyPr/>
          <a:lstStyle/>
          <a:p>
            <a:pPr marL="0" indent="0">
              <a:lnSpc>
                <a:spcPct val="90000"/>
              </a:lnSpc>
              <a:buFont typeface="Monotype Sorts" charset="0"/>
              <a:buNone/>
              <a:tabLst>
                <a:tab pos="3030538" algn="l"/>
                <a:tab pos="5656263" algn="l"/>
              </a:tabLst>
            </a:pPr>
            <a:endParaRPr lang="en-US" sz="1200">
              <a:latin typeface="Times" charset="0"/>
              <a:ea typeface="ＭＳ Ｐゴシック" charset="0"/>
              <a:cs typeface="ＭＳ Ｐゴシック" charset="0"/>
            </a:endParaRPr>
          </a:p>
        </p:txBody>
      </p:sp>
      <p:graphicFrame>
        <p:nvGraphicFramePr>
          <p:cNvPr id="196611" name="Object 2"/>
          <p:cNvGraphicFramePr>
            <a:graphicFrameLocks noChangeAspect="1"/>
          </p:cNvGraphicFramePr>
          <p:nvPr>
            <p:extLst>
              <p:ext uri="{D42A27DB-BD31-4B8C-83A1-F6EECF244321}">
                <p14:modId xmlns:p14="http://schemas.microsoft.com/office/powerpoint/2010/main" val="3268529050"/>
              </p:ext>
            </p:extLst>
          </p:nvPr>
        </p:nvGraphicFramePr>
        <p:xfrm>
          <a:off x="1828800" y="1676400"/>
          <a:ext cx="5537200" cy="3365500"/>
        </p:xfrm>
        <a:graphic>
          <a:graphicData uri="http://schemas.openxmlformats.org/presentationml/2006/ole">
            <mc:AlternateContent xmlns:mc="http://schemas.openxmlformats.org/markup-compatibility/2006">
              <mc:Choice xmlns:v="urn:schemas-microsoft-com:vml" Requires="v">
                <p:oleObj spid="_x0000_s196635" name="Document" r:id="rId4" imgW="22146032" imgH="13460317" progId="Word.Document.12">
                  <p:link updateAutomatic="1"/>
                </p:oleObj>
              </mc:Choice>
              <mc:Fallback>
                <p:oleObj name="Document" r:id="rId4" imgW="22146032" imgH="1346031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676400"/>
                        <a:ext cx="553720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96612" name="TextBox 8"/>
          <p:cNvSpPr txBox="1">
            <a:spLocks noChangeArrowheads="1"/>
          </p:cNvSpPr>
          <p:nvPr/>
        </p:nvSpPr>
        <p:spPr bwMode="auto">
          <a:xfrm>
            <a:off x="1524000" y="5181600"/>
            <a:ext cx="632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Disney, Market Cap &gt; $ 5 billion: 	8.31  	</a:t>
            </a:r>
            <a:r>
              <a:rPr lang="en-US" sz="1800">
                <a:sym typeface="Wingdings" charset="0"/>
              </a:rPr>
              <a:t></a:t>
            </a:r>
            <a:r>
              <a:rPr lang="en-US" sz="1800"/>
              <a:t> 	AA</a:t>
            </a:r>
          </a:p>
          <a:p>
            <a:r>
              <a:rPr lang="en-US" sz="1800"/>
              <a:t>Aracruz: Market Cap&lt; $5 billion: 	3.70 	</a:t>
            </a:r>
            <a:r>
              <a:rPr lang="en-US" sz="1800">
                <a:sym typeface="Wingdings" charset="0"/>
              </a:rPr>
              <a:t>	BB+</a:t>
            </a:r>
          </a:p>
          <a:p>
            <a:r>
              <a:rPr lang="en-US" sz="1800">
                <a:sym typeface="Wingdings" charset="0"/>
              </a:rPr>
              <a:t>Tata: Market Cap&lt; $ 5 billion: 	5.15		A-</a:t>
            </a:r>
          </a:p>
          <a:p>
            <a:r>
              <a:rPr lang="en-US" sz="1800">
                <a:sym typeface="Wingdings" charset="0"/>
              </a:rPr>
              <a:t>Bookscape: Market Cap&lt;$5 billion:	6.22		A</a:t>
            </a:r>
            <a:endParaRPr lang="en-US" sz="180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Synthetic versus Actual Ratings: Disney and Aracruz</a:t>
            </a:r>
          </a:p>
        </p:txBody>
      </p:sp>
      <p:sp>
        <p:nvSpPr>
          <p:cNvPr id="198658" name="Rectangle 3"/>
          <p:cNvSpPr>
            <a:spLocks noGrp="1" noChangeArrowheads="1"/>
          </p:cNvSpPr>
          <p:nvPr>
            <p:ph idx="1"/>
          </p:nvPr>
        </p:nvSpPr>
        <p:spPr/>
        <p:txBody>
          <a:bodyPr/>
          <a:lstStyle/>
          <a:p>
            <a:r>
              <a:rPr lang="en-US">
                <a:latin typeface="Times" charset="0"/>
                <a:ea typeface="ＭＳ Ｐゴシック" charset="0"/>
                <a:cs typeface="ＭＳ Ｐゴシック" charset="0"/>
              </a:rPr>
              <a:t>Disney and Aracruz are rated companies and their actual ratings are different from the synthetic rating.</a:t>
            </a:r>
          </a:p>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synthetic rating is AA, whereas its actual rating is A. The difference can be attributed to any of the following:</a:t>
            </a:r>
          </a:p>
          <a:p>
            <a:pPr lvl="1"/>
            <a:r>
              <a:rPr lang="en-US">
                <a:latin typeface="Times" charset="0"/>
                <a:ea typeface="ＭＳ Ｐゴシック" charset="0"/>
              </a:rPr>
              <a:t>Synthetic ratings reflect only the interest coverage ratio whereas actual ratings incorporate all of the other ratios and qualitative factors</a:t>
            </a:r>
          </a:p>
          <a:p>
            <a:pPr lvl="1"/>
            <a:r>
              <a:rPr lang="en-US">
                <a:latin typeface="Times" charset="0"/>
                <a:ea typeface="ＭＳ Ｐゴシック" charset="0"/>
              </a:rPr>
              <a:t>Synthetic ratings do not allow for sector-wide biases in ratings</a:t>
            </a:r>
          </a:p>
          <a:p>
            <a:pPr lvl="1"/>
            <a:r>
              <a:rPr lang="en-US">
                <a:latin typeface="Times" charset="0"/>
                <a:ea typeface="ＭＳ Ｐゴシック" charset="0"/>
              </a:rPr>
              <a:t>Synthetic rating was based on 2008 operating income whereas actual rating reflects normalized earnings</a:t>
            </a:r>
          </a:p>
          <a:p>
            <a:r>
              <a:rPr lang="en-US">
                <a:latin typeface="Times" charset="0"/>
                <a:ea typeface="ＭＳ Ｐゴシック" charset="0"/>
                <a:cs typeface="ＭＳ Ｐゴシック" charset="0"/>
              </a:rPr>
              <a:t>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synthetic rating is BB+, but the actual rating for dollar debt is BB. The biggest factor behind the difference is the presence of country risk but the derivatives losses at the firm in 2008 may also be playing a role.</a:t>
            </a:r>
          </a:p>
          <a:p>
            <a:r>
              <a:rPr lang="en-US">
                <a:latin typeface="Times" charset="0"/>
                <a:ea typeface="ＭＳ Ｐゴシック" charset="0"/>
                <a:cs typeface="ＭＳ Ｐゴシック" charset="0"/>
              </a:rPr>
              <a:t>Deutsche Bank had an A+ rating. We will not try to estimate a synthetic rating for the bank. Defining interest expenses on debt for a bank is difficult…</a:t>
            </a: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Cost of Debt</a:t>
            </a:r>
          </a:p>
        </p:txBody>
      </p:sp>
      <p:sp>
        <p:nvSpPr>
          <p:cNvPr id="200706" name="Rectangle 3"/>
          <p:cNvSpPr>
            <a:spLocks noGrp="1" noChangeArrowheads="1"/>
          </p:cNvSpPr>
          <p:nvPr>
            <p:ph idx="1"/>
          </p:nvPr>
        </p:nvSpPr>
        <p:spPr/>
        <p:txBody>
          <a:bodyPr/>
          <a:lstStyle/>
          <a:p>
            <a:pPr>
              <a:lnSpc>
                <a:spcPct val="90000"/>
              </a:lnSpc>
              <a:tabLst>
                <a:tab pos="1319213" algn="l"/>
                <a:tab pos="2516188" algn="l"/>
                <a:tab pos="3883025" algn="l"/>
                <a:tab pos="4970463" algn="l"/>
                <a:tab pos="5824538" algn="l"/>
              </a:tabLst>
            </a:pPr>
            <a:r>
              <a:rPr lang="en-US" sz="1600">
                <a:latin typeface="Times" charset="0"/>
                <a:ea typeface="ＭＳ Ｐゴシック" charset="0"/>
                <a:cs typeface="ＭＳ Ｐゴシック" charset="0"/>
              </a:rPr>
              <a:t>For Bookscape, we will use the synthetic rating (A) to estimate the cost of debt:</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Default Spread based upon A rating = 2.50%</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Pre-tax cost of debt = Riskfree Rate + Default Spread = 3.5% + 2.50% = 6.00%</a:t>
            </a:r>
          </a:p>
          <a:p>
            <a:pPr lvl="1">
              <a:lnSpc>
                <a:spcPct val="90000"/>
              </a:lnSpc>
              <a:tabLst>
                <a:tab pos="1319213" algn="l"/>
                <a:tab pos="2516188" algn="l"/>
                <a:tab pos="3883025" algn="l"/>
                <a:tab pos="4970463" algn="l"/>
                <a:tab pos="5824538" algn="l"/>
              </a:tabLst>
            </a:pPr>
            <a:r>
              <a:rPr lang="en-US" sz="1400">
                <a:latin typeface="Times" charset="0"/>
                <a:ea typeface="ＭＳ Ｐゴシック" charset="0"/>
              </a:rPr>
              <a:t>After-tax cost of debt = Pre-tax cost of debt (1- tax rate) = 6.00% (1-.40) = 3.60%</a:t>
            </a:r>
          </a:p>
          <a:p>
            <a:pPr>
              <a:lnSpc>
                <a:spcPct val="90000"/>
              </a:lnSpc>
              <a:tabLst>
                <a:tab pos="1319213" algn="l"/>
                <a:tab pos="2516188" algn="l"/>
                <a:tab pos="3883025" algn="l"/>
                <a:tab pos="4970463" algn="l"/>
                <a:tab pos="5824538" algn="l"/>
              </a:tabLst>
            </a:pPr>
            <a:r>
              <a:rPr lang="en-US" sz="1600">
                <a:latin typeface="Times" charset="0"/>
                <a:ea typeface="ＭＳ Ｐゴシック" charset="0"/>
                <a:cs typeface="ＭＳ Ｐゴシック" charset="0"/>
              </a:rPr>
              <a:t>For the three publicly traded firms that are rated in our sample, we will use the actual bond ratings to estimate the costs of debt:</a:t>
            </a:r>
          </a:p>
          <a:p>
            <a:pPr>
              <a:lnSpc>
                <a:spcPct val="90000"/>
              </a:lnSpc>
              <a:buFont typeface="Monotype Sorts" charset="0"/>
              <a:buNone/>
              <a:tabLst>
                <a:tab pos="1319213" algn="l"/>
                <a:tab pos="2516188" algn="l"/>
                <a:tab pos="3883025" algn="l"/>
                <a:tab pos="4970463" algn="l"/>
                <a:tab pos="5824538" algn="l"/>
              </a:tabLst>
            </a:pPr>
            <a:r>
              <a:rPr lang="en-US" sz="1200" i="1">
                <a:latin typeface="Times" charset="0"/>
                <a:ea typeface="ＭＳ Ｐゴシック" charset="0"/>
                <a:cs typeface="ＭＳ Ｐゴシック" charset="0"/>
              </a:rPr>
              <a:t>	</a:t>
            </a: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a:p>
            <a:pPr eaLnBrk="1" hangingPunct="1">
              <a:lnSpc>
                <a:spcPct val="90000"/>
              </a:lnSpc>
              <a:buFont typeface="Monotype Sorts" charset="0"/>
              <a:buNone/>
              <a:tabLst>
                <a:tab pos="1319213" algn="l"/>
                <a:tab pos="2516188" algn="l"/>
                <a:tab pos="3883025" algn="l"/>
                <a:tab pos="4970463" algn="l"/>
                <a:tab pos="5824538" algn="l"/>
              </a:tabLst>
            </a:pPr>
            <a:endParaRPr lang="en-US">
              <a:latin typeface="Times" charset="0"/>
              <a:ea typeface="ＭＳ Ｐゴシック" charset="0"/>
              <a:cs typeface="ＭＳ Ｐゴシック" charset="0"/>
            </a:endParaRPr>
          </a:p>
          <a:p>
            <a:pPr eaLnBrk="1" hangingPunct="1">
              <a:lnSpc>
                <a:spcPct val="90000"/>
              </a:lnSpc>
              <a:tabLst>
                <a:tab pos="1319213" algn="l"/>
                <a:tab pos="2516188" algn="l"/>
                <a:tab pos="3883025" algn="l"/>
                <a:tab pos="4970463" algn="l"/>
                <a:tab pos="5824538" algn="l"/>
              </a:tabLst>
            </a:pPr>
            <a:endParaRPr lang="en-US">
              <a:latin typeface="Times" charset="0"/>
              <a:ea typeface="ＭＳ Ｐゴシック" charset="0"/>
              <a:cs typeface="ＭＳ Ｐゴシック" charset="0"/>
            </a:endParaRPr>
          </a:p>
          <a:p>
            <a:pPr eaLnBrk="1" hangingPunct="1">
              <a:lnSpc>
                <a:spcPct val="90000"/>
              </a:lnSpc>
              <a:tabLst>
                <a:tab pos="1319213" algn="l"/>
                <a:tab pos="2516188" algn="l"/>
                <a:tab pos="3883025" algn="l"/>
                <a:tab pos="4970463" algn="l"/>
                <a:tab pos="5824538" algn="l"/>
              </a:tabLst>
            </a:pPr>
            <a:r>
              <a:rPr lang="en-US">
                <a:latin typeface="Times" charset="0"/>
                <a:ea typeface="ＭＳ Ｐゴシック" charset="0"/>
                <a:cs typeface="ＭＳ Ｐゴシック" charset="0"/>
              </a:rPr>
              <a:t>For Tata Chemicals, we will use the synthetic rating of A-, but we also consider the fact that India faces default risk (and a spread of 3%).</a:t>
            </a:r>
          </a:p>
          <a:p>
            <a:pPr lvl="1" eaLnBrk="1" hangingPunct="1">
              <a:lnSpc>
                <a:spcPct val="90000"/>
              </a:lnSpc>
              <a:tabLst>
                <a:tab pos="1319213" algn="l"/>
                <a:tab pos="2516188" algn="l"/>
                <a:tab pos="3883025" algn="l"/>
                <a:tab pos="4970463" algn="l"/>
                <a:tab pos="5824538" algn="l"/>
              </a:tabLst>
            </a:pPr>
            <a:r>
              <a:rPr lang="en-US">
                <a:latin typeface="Times" charset="0"/>
                <a:ea typeface="ＭＳ Ｐゴシック" charset="0"/>
              </a:rPr>
              <a:t>Pre-tax cost of debt = Riskfree Rate(Rs) + Country Spread + Company spread</a:t>
            </a:r>
          </a:p>
          <a:p>
            <a:pPr lvl="1" eaLnBrk="1" hangingPunct="1">
              <a:lnSpc>
                <a:spcPct val="90000"/>
              </a:lnSpc>
              <a:buFontTx/>
              <a:buNone/>
              <a:tabLst>
                <a:tab pos="1319213" algn="l"/>
                <a:tab pos="2516188" algn="l"/>
                <a:tab pos="3883025" algn="l"/>
                <a:tab pos="4970463" algn="l"/>
                <a:tab pos="5824538" algn="l"/>
              </a:tabLst>
            </a:pPr>
            <a:r>
              <a:rPr lang="en-US">
                <a:latin typeface="Times" charset="0"/>
                <a:ea typeface="ＭＳ Ｐゴシック" charset="0"/>
              </a:rPr>
              <a:t>			=  4% + 3% + 3% = 10%</a:t>
            </a:r>
          </a:p>
          <a:p>
            <a:pPr lvl="1" eaLnBrk="1" hangingPunct="1">
              <a:lnSpc>
                <a:spcPct val="90000"/>
              </a:lnSpc>
              <a:tabLst>
                <a:tab pos="1319213" algn="l"/>
                <a:tab pos="2516188" algn="l"/>
                <a:tab pos="3883025" algn="l"/>
                <a:tab pos="4970463" algn="l"/>
                <a:tab pos="5824538" algn="l"/>
              </a:tabLst>
            </a:pPr>
            <a:r>
              <a:rPr lang="en-US">
                <a:latin typeface="Times" charset="0"/>
                <a:ea typeface="ＭＳ Ｐゴシック" charset="0"/>
              </a:rPr>
              <a:t>After-tax cost of debt = Pre-tax cost of debt (1- tax rate) = 10% (1-.34) = 6.6%</a:t>
            </a:r>
          </a:p>
          <a:p>
            <a:pPr>
              <a:lnSpc>
                <a:spcPct val="90000"/>
              </a:lnSpc>
              <a:buFont typeface="Monotype Sorts" charset="0"/>
              <a:buNone/>
              <a:tabLst>
                <a:tab pos="1319213" algn="l"/>
                <a:tab pos="2516188" algn="l"/>
                <a:tab pos="3883025" algn="l"/>
                <a:tab pos="4970463" algn="l"/>
                <a:tab pos="5824538" algn="l"/>
              </a:tabLst>
            </a:pPr>
            <a:endParaRPr lang="en-US" sz="1200" i="1">
              <a:latin typeface="Times" charset="0"/>
              <a:ea typeface="ＭＳ Ｐゴシック" charset="0"/>
              <a:cs typeface="ＭＳ Ｐゴシック" charset="0"/>
            </a:endParaRPr>
          </a:p>
        </p:txBody>
      </p:sp>
      <p:graphicFrame>
        <p:nvGraphicFramePr>
          <p:cNvPr id="200707" name="Object 2"/>
          <p:cNvGraphicFramePr>
            <a:graphicFrameLocks noChangeAspect="1"/>
          </p:cNvGraphicFramePr>
          <p:nvPr/>
        </p:nvGraphicFramePr>
        <p:xfrm>
          <a:off x="2133600" y="3429000"/>
          <a:ext cx="5638800" cy="1476375"/>
        </p:xfrm>
        <a:graphic>
          <a:graphicData uri="http://schemas.openxmlformats.org/presentationml/2006/ole">
            <mc:AlternateContent xmlns:mc="http://schemas.openxmlformats.org/markup-compatibility/2006">
              <mc:Choice xmlns:v="urn:schemas-microsoft-com:vml" Requires="v">
                <p:oleObj spid="_x0000_s200730" name="Document" r:id="rId4" imgW="22501587" imgH="5892063" progId="Word.Document.8">
                  <p:link updateAutomatic="1"/>
                </p:oleObj>
              </mc:Choice>
              <mc:Fallback>
                <p:oleObj name="Document" r:id="rId4" imgW="22501587" imgH="5892063"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429000"/>
                        <a:ext cx="56388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a Cost of Debt</a:t>
            </a:r>
          </a:p>
        </p:txBody>
      </p:sp>
      <p:sp>
        <p:nvSpPr>
          <p:cNvPr id="206850"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earnings before interest and taxes, its interest expenses, estimate</a:t>
            </a:r>
          </a:p>
          <a:p>
            <a:pPr lvl="1"/>
            <a:r>
              <a:rPr lang="en-US">
                <a:latin typeface="Times" charset="0"/>
                <a:ea typeface="ＭＳ Ｐゴシック" charset="0"/>
              </a:rPr>
              <a:t>An interest coverage ratio for your firm</a:t>
            </a:r>
          </a:p>
          <a:p>
            <a:pPr lvl="1"/>
            <a:r>
              <a:rPr lang="en-US">
                <a:latin typeface="Times" charset="0"/>
                <a:ea typeface="ＭＳ Ｐゴシック" charset="0"/>
              </a:rPr>
              <a:t>A synthetic rating for your firm (use the tables from prior pages)</a:t>
            </a:r>
          </a:p>
          <a:p>
            <a:pPr lvl="1"/>
            <a:r>
              <a:rPr lang="en-US">
                <a:latin typeface="Times" charset="0"/>
                <a:ea typeface="ＭＳ Ｐゴシック" charset="0"/>
              </a:rPr>
              <a:t>A pre-tax cost of debt for your firm</a:t>
            </a:r>
          </a:p>
          <a:p>
            <a:pPr lvl="1"/>
            <a:r>
              <a:rPr lang="en-US">
                <a:latin typeface="Times" charset="0"/>
                <a:ea typeface="ＭＳ Ｐゴシック" charset="0"/>
              </a:rPr>
              <a:t>An after-tax cost of debt for your firm</a:t>
            </a:r>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Weights for Cost of Capital Calculation</a:t>
            </a:r>
          </a:p>
        </p:txBody>
      </p:sp>
      <p:sp>
        <p:nvSpPr>
          <p:cNvPr id="208898"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weights used in the cost of capital computation should be market values. </a:t>
            </a:r>
          </a:p>
          <a:p>
            <a:r>
              <a:rPr lang="en-US">
                <a:latin typeface="Times" charset="0"/>
                <a:ea typeface="ＭＳ Ｐゴシック" charset="0"/>
                <a:cs typeface="ＭＳ Ｐゴシック" charset="0"/>
              </a:rPr>
              <a:t>There are three specious arguments used against market value</a:t>
            </a:r>
          </a:p>
          <a:p>
            <a:pPr lvl="1" algn="just"/>
            <a:r>
              <a:rPr lang="en-US" i="1">
                <a:latin typeface="Times" charset="0"/>
                <a:ea typeface="ＭＳ Ｐゴシック" charset="0"/>
              </a:rPr>
              <a:t>Book value is more reliable than market value because it is not as volatile</a:t>
            </a:r>
            <a:r>
              <a:rPr lang="en-US">
                <a:latin typeface="Times" charset="0"/>
                <a:ea typeface="ＭＳ Ｐゴシック" charset="0"/>
              </a:rPr>
              <a:t>: While it is true that book value does not change as much as market value, this is more a reflection of weakness than strength</a:t>
            </a:r>
            <a:endParaRPr lang="en-US">
              <a:latin typeface="Symbol" charset="0"/>
              <a:ea typeface="ヒラギノ角ゴ Pro W3" charset="0"/>
              <a:cs typeface="ヒラギノ角ゴ Pro W3" charset="0"/>
              <a:sym typeface="Symbol" charset="0"/>
            </a:endParaRPr>
          </a:p>
          <a:p>
            <a:pPr lvl="1" algn="just"/>
            <a:r>
              <a:rPr lang="en-US" i="1">
                <a:latin typeface="Times" charset="0"/>
                <a:ea typeface="ＭＳ Ｐゴシック" charset="0"/>
              </a:rPr>
              <a:t>Using book value rather than market value is a more conservative approach to estimating debt ratios: </a:t>
            </a:r>
            <a:r>
              <a:rPr lang="en-US">
                <a:latin typeface="Times" charset="0"/>
                <a:ea typeface="ＭＳ Ｐゴシック" charset="0"/>
              </a:rPr>
              <a:t>For most companies, using book values will yield a lower cost of capital than using market value weights.</a:t>
            </a:r>
            <a:endParaRPr lang="en-US">
              <a:latin typeface="Symbol" charset="0"/>
              <a:ea typeface="ヒラギノ角ゴ Pro W3" charset="0"/>
              <a:cs typeface="ヒラギノ角ゴ Pro W3" charset="0"/>
              <a:sym typeface="Symbol" charset="0"/>
            </a:endParaRPr>
          </a:p>
          <a:p>
            <a:pPr lvl="1" algn="just"/>
            <a:r>
              <a:rPr lang="en-US" i="1">
                <a:latin typeface="Times" charset="0"/>
                <a:ea typeface="ＭＳ Ｐゴシック" charset="0"/>
              </a:rPr>
              <a:t>Since accounting returns are computed based upon book value, consistency requires the use of book value in computing cost of capital: </a:t>
            </a:r>
            <a:r>
              <a:rPr lang="en-US">
                <a:latin typeface="Times" charset="0"/>
                <a:ea typeface="ＭＳ Ｐゴシック" charset="0"/>
              </a:rPr>
              <a:t>While it may seem consistent to use book values for both accounting return and cost of capital calculations, it does not make economic sense.</a:t>
            </a:r>
          </a:p>
          <a:p>
            <a:pPr algn="just"/>
            <a:r>
              <a:rPr lang="en-US">
                <a:latin typeface="Times" charset="0"/>
                <a:ea typeface="ＭＳ Ｐゴシック" charset="0"/>
                <a:cs typeface="ＭＳ Ｐゴシック" charset="0"/>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p:txBody>
          <a:bodyPr/>
          <a:lstStyle/>
          <a:p>
            <a:r>
              <a:rPr lang="en-US">
                <a:latin typeface="Times" charset="0"/>
                <a:ea typeface="ＭＳ Ｐゴシック" charset="0"/>
                <a:cs typeface="ＭＳ Ｐゴシック" charset="0"/>
              </a:rPr>
              <a:t>Disney: From book value to market value for interest bearing debt…</a:t>
            </a:r>
          </a:p>
        </p:txBody>
      </p:sp>
      <p:sp>
        <p:nvSpPr>
          <p:cNvPr id="210946" name="Content Placeholder 2"/>
          <p:cNvSpPr>
            <a:spLocks noGrp="1"/>
          </p:cNvSpPr>
          <p:nvPr>
            <p:ph idx="1"/>
          </p:nvPr>
        </p:nvSpPr>
        <p:spPr/>
        <p:txBody>
          <a:bodyPr/>
          <a:lstStyle/>
          <a:p>
            <a:r>
              <a:rPr lang="en-US" dirty="0">
                <a:latin typeface="Times" charset="0"/>
                <a:ea typeface="ＭＳ Ｐゴシック" charset="0"/>
                <a:cs typeface="ＭＳ Ｐゴシック" charset="0"/>
              </a:rPr>
              <a:t>In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2008 financial statements, the debt due over time was footnoted.</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total debt due, in book value terms, on the balance sheet is $16,003 million and the total interest expense for the year was $728 million. Assuming that the maturity that we computed above still holds and using 6% as the pre-tax cost of debt:</a:t>
            </a:r>
          </a:p>
          <a:p>
            <a:pPr>
              <a:buFont typeface="Monotype Sorts" charset="0"/>
              <a:buNone/>
            </a:pPr>
            <a:r>
              <a:rPr lang="en-US" dirty="0">
                <a:latin typeface="Times" charset="0"/>
                <a:ea typeface="ＭＳ Ｐゴシック" charset="0"/>
                <a:cs typeface="ＭＳ Ｐゴシック" charset="0"/>
              </a:rPr>
              <a:t>Estimated MV of Disney Debt = </a:t>
            </a:r>
          </a:p>
          <a:p>
            <a:pPr>
              <a:buFont typeface="Monotype Sorts" charset="0"/>
              <a:buNone/>
            </a:pPr>
            <a:endParaRPr lang="en-US" dirty="0">
              <a:latin typeface="Times" charset="0"/>
              <a:ea typeface="ＭＳ Ｐゴシック" charset="0"/>
              <a:cs typeface="ＭＳ Ｐゴシック" charset="0"/>
            </a:endParaRPr>
          </a:p>
        </p:txBody>
      </p:sp>
      <p:graphicFrame>
        <p:nvGraphicFramePr>
          <p:cNvPr id="210947" name="Object 2"/>
          <p:cNvGraphicFramePr>
            <a:graphicFrameLocks noChangeAspect="1"/>
          </p:cNvGraphicFramePr>
          <p:nvPr>
            <p:extLst>
              <p:ext uri="{D42A27DB-BD31-4B8C-83A1-F6EECF244321}">
                <p14:modId xmlns:p14="http://schemas.microsoft.com/office/powerpoint/2010/main" val="901799386"/>
              </p:ext>
            </p:extLst>
          </p:nvPr>
        </p:nvGraphicFramePr>
        <p:xfrm>
          <a:off x="228600" y="1981200"/>
          <a:ext cx="5626100" cy="1727200"/>
        </p:xfrm>
        <a:graphic>
          <a:graphicData uri="http://schemas.openxmlformats.org/presentationml/2006/ole">
            <mc:AlternateContent xmlns:mc="http://schemas.openxmlformats.org/markup-compatibility/2006">
              <mc:Choice xmlns:v="urn:schemas-microsoft-com:vml" Requires="v">
                <p:oleObj spid="_x0000_s210988" name="Document" r:id="rId4" imgW="22501587" imgH="6907937" progId="Word.Document.8">
                  <p:link updateAutomatic="1"/>
                </p:oleObj>
              </mc:Choice>
              <mc:Fallback>
                <p:oleObj name="Document" r:id="rId4" imgW="22501587" imgH="6907937" progId="Word.Document.8">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981200"/>
                        <a:ext cx="5626100"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10948" name="TextBox 4"/>
          <p:cNvSpPr txBox="1">
            <a:spLocks noChangeArrowheads="1"/>
          </p:cNvSpPr>
          <p:nvPr/>
        </p:nvSpPr>
        <p:spPr bwMode="auto">
          <a:xfrm>
            <a:off x="5943600" y="25146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No maturity was given for debt due after 5 years. I assumed 10 years.</a:t>
            </a:r>
          </a:p>
        </p:txBody>
      </p:sp>
      <p:graphicFrame>
        <p:nvGraphicFramePr>
          <p:cNvPr id="210949" name="Object 3"/>
          <p:cNvGraphicFramePr>
            <a:graphicFrameLocks noChangeAspect="1"/>
          </p:cNvGraphicFramePr>
          <p:nvPr>
            <p:extLst>
              <p:ext uri="{D42A27DB-BD31-4B8C-83A1-F6EECF244321}">
                <p14:modId xmlns:p14="http://schemas.microsoft.com/office/powerpoint/2010/main" val="536716050"/>
              </p:ext>
            </p:extLst>
          </p:nvPr>
        </p:nvGraphicFramePr>
        <p:xfrm>
          <a:off x="4343400" y="5029200"/>
          <a:ext cx="3581400" cy="995363"/>
        </p:xfrm>
        <a:graphic>
          <a:graphicData uri="http://schemas.openxmlformats.org/presentationml/2006/ole">
            <mc:AlternateContent xmlns:mc="http://schemas.openxmlformats.org/markup-compatibility/2006">
              <mc:Choice xmlns:v="urn:schemas-microsoft-com:vml" Requires="v">
                <p:oleObj spid="_x0000_s210989" name="Equation" r:id="rId6" imgW="2971800" imgH="825500" progId="Equation.3">
                  <p:embed/>
                </p:oleObj>
              </mc:Choice>
              <mc:Fallback>
                <p:oleObj name="Equation" r:id="rId6" imgW="2971800" imgH="825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5029200"/>
                        <a:ext cx="3581400" cy="995363"/>
                      </a:xfrm>
                      <a:prstGeom prst="rect">
                        <a:avLst/>
                      </a:prstGeom>
                      <a:solidFill>
                        <a:srgbClr val="FFFFFF"/>
                      </a:solidFill>
                      <a:ln>
                        <a:noFill/>
                      </a:ln>
                      <a:effec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Operating Leases at Disney</a:t>
            </a:r>
          </a:p>
        </p:txBody>
      </p:sp>
      <p:sp>
        <p:nvSpPr>
          <p:cNvPr id="212994" name="Rectangle 3"/>
          <p:cNvSpPr>
            <a:spLocks noGrp="1" noChangeArrowheads="1"/>
          </p:cNvSpPr>
          <p:nvPr>
            <p:ph idx="1"/>
          </p:nvPr>
        </p:nvSpPr>
        <p:spPr>
          <a:xfrm>
            <a:off x="990600" y="1600200"/>
            <a:ext cx="7905750" cy="4419600"/>
          </a:xfrm>
          <a:noFill/>
        </p:spPr>
        <p:txBody>
          <a:bodyPr/>
          <a:lstStyle/>
          <a:p>
            <a:pPr>
              <a:lnSpc>
                <a:spcPct val="90000"/>
              </a:lnSpc>
              <a:tabLst>
                <a:tab pos="2344738" algn="l"/>
                <a:tab pos="4860925" algn="l"/>
              </a:tabLst>
            </a:pPr>
            <a:r>
              <a:rPr lang="en-US" dirty="0">
                <a:latin typeface="Times" charset="0"/>
                <a:ea typeface="ＭＳ Ｐゴシック" charset="0"/>
                <a:cs typeface="ＭＳ Ｐゴシック" charset="0"/>
              </a:rPr>
              <a:t>The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debt value</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of operating leases is the present value of the lease payments, at a rate that reflects their risk, usually the pre-tax cost of debt.</a:t>
            </a:r>
          </a:p>
          <a:p>
            <a:pPr>
              <a:lnSpc>
                <a:spcPct val="90000"/>
              </a:lnSpc>
              <a:tabLst>
                <a:tab pos="2344738" algn="l"/>
                <a:tab pos="4860925" algn="l"/>
              </a:tabLst>
            </a:pPr>
            <a:r>
              <a:rPr lang="en-US" dirty="0">
                <a:latin typeface="Times" charset="0"/>
                <a:ea typeface="ＭＳ Ｐゴシック" charset="0"/>
                <a:cs typeface="ＭＳ Ｐゴシック" charset="0"/>
              </a:rPr>
              <a:t>The pre-tax cost of debt at Disney  is 6%. </a:t>
            </a: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endParaRPr lang="en-US" dirty="0">
              <a:latin typeface="Times" charset="0"/>
              <a:ea typeface="ＭＳ Ｐゴシック" charset="0"/>
              <a:cs typeface="ＭＳ Ｐゴシック" charset="0"/>
            </a:endParaRPr>
          </a:p>
          <a:p>
            <a:pPr>
              <a:lnSpc>
                <a:spcPct val="90000"/>
              </a:lnSpc>
              <a:tabLst>
                <a:tab pos="2344738" algn="l"/>
                <a:tab pos="4860925" algn="l"/>
              </a:tabLst>
            </a:pPr>
            <a:r>
              <a:rPr lang="en-US" dirty="0">
                <a:latin typeface="Times" charset="0"/>
                <a:ea typeface="ＭＳ Ｐゴシック" charset="0"/>
                <a:cs typeface="ＭＳ Ｐゴシック" charset="0"/>
              </a:rPr>
              <a:t>Debt outstanding at Disney </a:t>
            </a:r>
          </a:p>
          <a:p>
            <a:pPr>
              <a:lnSpc>
                <a:spcPct val="90000"/>
              </a:lnSpc>
              <a:buFont typeface="Monotype Sorts" charset="0"/>
              <a:buNone/>
              <a:tabLst>
                <a:tab pos="2344738" algn="l"/>
                <a:tab pos="4860925" algn="l"/>
              </a:tabLst>
            </a:pPr>
            <a:r>
              <a:rPr lang="en-US" dirty="0">
                <a:latin typeface="Times" charset="0"/>
                <a:ea typeface="ＭＳ Ｐゴシック" charset="0"/>
                <a:cs typeface="ＭＳ Ｐゴシック" charset="0"/>
              </a:rPr>
              <a:t>= MV of Interest bearing Debt + PV of Operating Leases</a:t>
            </a:r>
          </a:p>
          <a:p>
            <a:pPr>
              <a:lnSpc>
                <a:spcPct val="90000"/>
              </a:lnSpc>
              <a:buFont typeface="Monotype Sorts" charset="0"/>
              <a:buNone/>
              <a:tabLst>
                <a:tab pos="2344738" algn="l"/>
                <a:tab pos="4860925" algn="l"/>
              </a:tabLst>
            </a:pPr>
            <a:r>
              <a:rPr lang="en-US" dirty="0">
                <a:latin typeface="Times" charset="0"/>
                <a:ea typeface="ＭＳ Ｐゴシック" charset="0"/>
                <a:cs typeface="ＭＳ Ｐゴシック" charset="0"/>
              </a:rPr>
              <a:t>= $14,962 + $ 1,720= $16,682 million</a:t>
            </a:r>
          </a:p>
        </p:txBody>
      </p:sp>
      <p:graphicFrame>
        <p:nvGraphicFramePr>
          <p:cNvPr id="5" name="Table 4"/>
          <p:cNvGraphicFramePr>
            <a:graphicFrameLocks noGrp="1"/>
          </p:cNvGraphicFramePr>
          <p:nvPr/>
        </p:nvGraphicFramePr>
        <p:xfrm>
          <a:off x="1524000" y="2590800"/>
          <a:ext cx="4522788" cy="2233613"/>
        </p:xfrm>
        <a:graphic>
          <a:graphicData uri="http://schemas.openxmlformats.org/drawingml/2006/table">
            <a:tbl>
              <a:tblPr/>
              <a:tblGrid>
                <a:gridCol w="1406525"/>
                <a:gridCol w="1406525"/>
                <a:gridCol w="1709738"/>
              </a:tblGrid>
              <a:tr h="36994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Commitment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Present Value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$392.00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$369.81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$351.00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$312.39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$305.00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$256.08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$265.00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$209.90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21339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$198.00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$147.96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1"/>
                    </a:solidFill>
                  </a:tcPr>
                </a:tc>
              </a:tr>
              <a:tr h="36994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Year 6 &amp; 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$309.50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$424.02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26781">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Debt Value of leases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 $1,720.17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13037" name="TextBox 5"/>
          <p:cNvSpPr txBox="1">
            <a:spLocks noChangeArrowheads="1"/>
          </p:cNvSpPr>
          <p:nvPr/>
        </p:nvSpPr>
        <p:spPr bwMode="auto">
          <a:xfrm>
            <a:off x="6248400" y="2514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Disney reported $619 million in commitments after year 5. Given that their average commitment over the first 5 years of $302 million, we assumed two years @ $309.5 million each.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Market Value</a:t>
            </a:r>
          </a:p>
        </p:txBody>
      </p:sp>
      <p:sp>
        <p:nvSpPr>
          <p:cNvPr id="215042" name="Rectangle 3"/>
          <p:cNvSpPr>
            <a:spLocks noGrp="1" noChangeArrowheads="1"/>
          </p:cNvSpPr>
          <p:nvPr>
            <p:ph idx="1"/>
          </p:nvPr>
        </p:nvSpPr>
        <p:spPr/>
        <p:txBody>
          <a:bodyPr/>
          <a:lstStyle/>
          <a:p>
            <a:r>
              <a:rPr lang="en-US">
                <a:latin typeface="Times" charset="0"/>
                <a:ea typeface="ＭＳ Ｐゴシック" charset="0"/>
                <a:cs typeface="ＭＳ Ｐゴシック" charset="0"/>
              </a:rPr>
              <a:t>Estimate the </a:t>
            </a:r>
          </a:p>
          <a:p>
            <a:pPr lvl="1"/>
            <a:r>
              <a:rPr lang="en-US">
                <a:latin typeface="Times" charset="0"/>
                <a:ea typeface="ＭＳ Ｐゴシック" charset="0"/>
              </a:rPr>
              <a:t>Market value of equity at your firm and Book Value of equity</a:t>
            </a:r>
          </a:p>
          <a:p>
            <a:pPr lvl="1"/>
            <a:r>
              <a:rPr lang="en-US">
                <a:latin typeface="Times" charset="0"/>
                <a:ea typeface="ＭＳ Ｐゴシック" charset="0"/>
              </a:rPr>
              <a:t>Market value of debt and book value of debt (If you cannot find the average maturity of your debt, use 3 years): Remember to capitalize the value of operating leases and add them on to both the book value and the market value of debt.</a:t>
            </a:r>
          </a:p>
          <a:p>
            <a:r>
              <a:rPr lang="en-US">
                <a:latin typeface="Times" charset="0"/>
                <a:ea typeface="ＭＳ Ｐゴシック" charset="0"/>
                <a:cs typeface="ＭＳ Ｐゴシック" charset="0"/>
              </a:rPr>
              <a:t>Estimate the</a:t>
            </a:r>
          </a:p>
          <a:p>
            <a:pPr lvl="1"/>
            <a:r>
              <a:rPr lang="en-US">
                <a:latin typeface="Times" charset="0"/>
                <a:ea typeface="ＭＳ Ｐゴシック" charset="0"/>
              </a:rPr>
              <a:t>Weights for equity and debt based upon market value</a:t>
            </a:r>
          </a:p>
          <a:p>
            <a:pPr lvl="1"/>
            <a:r>
              <a:rPr lang="en-US">
                <a:latin typeface="Times" charset="0"/>
                <a:ea typeface="ＭＳ Ｐゴシック" charset="0"/>
              </a:rPr>
              <a:t>Weights for equity and debt based upon book value</a:t>
            </a:r>
          </a:p>
          <a:p>
            <a:pPr lvl="1"/>
            <a:endParaRPr lang="en-US">
              <a:latin typeface="Times" charset="0"/>
              <a:ea typeface="ＭＳ Ｐゴシック" charset="0"/>
            </a:endParaRPr>
          </a:p>
        </p:txBody>
      </p:sp>
      <p:sp>
        <p:nvSpPr>
          <p:cNvPr id="215043"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Current Cost of Capital: Disney</a:t>
            </a:r>
          </a:p>
        </p:txBody>
      </p:sp>
      <p:sp>
        <p:nvSpPr>
          <p:cNvPr id="2170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Equity</a:t>
            </a:r>
          </a:p>
          <a:p>
            <a:pPr lvl="1"/>
            <a:r>
              <a:rPr lang="en-US">
                <a:latin typeface="Times" charset="0"/>
                <a:ea typeface="ＭＳ Ｐゴシック" charset="0"/>
              </a:rPr>
              <a:t>Cost of Equity = Riskfree rate + Beta * Risk Premium				=  3.5% + 0.9011 (6%) =  8.91%</a:t>
            </a:r>
          </a:p>
          <a:p>
            <a:pPr lvl="1"/>
            <a:r>
              <a:rPr lang="en-US">
                <a:latin typeface="Times" charset="0"/>
                <a:ea typeface="ＭＳ Ｐゴシック" charset="0"/>
              </a:rPr>
              <a:t>Market Value of Equity = 		$45.193 Billion</a:t>
            </a:r>
          </a:p>
          <a:p>
            <a:pPr lvl="1"/>
            <a:r>
              <a:rPr lang="en-US">
                <a:latin typeface="Times" charset="0"/>
                <a:ea typeface="ＭＳ Ｐゴシック" charset="0"/>
              </a:rPr>
              <a:t>Equity/(Debt+Equity ) =		73.04%</a:t>
            </a:r>
          </a:p>
          <a:p>
            <a:r>
              <a:rPr lang="en-US">
                <a:latin typeface="Times" charset="0"/>
                <a:ea typeface="ＭＳ Ｐゴシック" charset="0"/>
                <a:cs typeface="ＭＳ Ｐゴシック" charset="0"/>
              </a:rPr>
              <a:t>Debt</a:t>
            </a:r>
          </a:p>
          <a:p>
            <a:pPr lvl="1"/>
            <a:r>
              <a:rPr lang="en-US">
                <a:latin typeface="Times" charset="0"/>
                <a:ea typeface="ＭＳ Ｐゴシック" charset="0"/>
              </a:rPr>
              <a:t>After-tax Cost of debt =(Riskfree rate + Default Spread) (1-t)</a:t>
            </a:r>
          </a:p>
          <a:p>
            <a:pPr lvl="1">
              <a:buFontTx/>
              <a:buNone/>
            </a:pPr>
            <a:r>
              <a:rPr lang="en-US">
                <a:latin typeface="Times" charset="0"/>
                <a:ea typeface="ＭＳ Ｐゴシック" charset="0"/>
              </a:rPr>
              <a:t>				=  (3.5%+2.5%) (1-.38) =	3.72%</a:t>
            </a:r>
          </a:p>
          <a:p>
            <a:pPr lvl="1"/>
            <a:r>
              <a:rPr lang="en-US">
                <a:latin typeface="Times" charset="0"/>
                <a:ea typeface="ＭＳ Ｐゴシック" charset="0"/>
              </a:rPr>
              <a:t>Market Value of Debt =		$ 16.682 Billion</a:t>
            </a:r>
          </a:p>
          <a:p>
            <a:pPr lvl="1"/>
            <a:r>
              <a:rPr lang="en-US">
                <a:latin typeface="Times" charset="0"/>
                <a:ea typeface="ＭＳ Ｐゴシック" charset="0"/>
              </a:rPr>
              <a:t>Debt/(Debt +Equity) =			26.96%</a:t>
            </a:r>
          </a:p>
          <a:p>
            <a:r>
              <a:rPr lang="en-US">
                <a:latin typeface="Times" charset="0"/>
                <a:ea typeface="ＭＳ Ｐゴシック" charset="0"/>
                <a:cs typeface="ＭＳ Ｐゴシック" charset="0"/>
              </a:rPr>
              <a:t>Cost of Capital = 8.91%(.7304)+3.72%(.2696) = 7.51%</a:t>
            </a:r>
          </a:p>
        </p:txBody>
      </p:sp>
      <p:sp>
        <p:nvSpPr>
          <p:cNvPr id="217091" name="Text Box 4"/>
          <p:cNvSpPr txBox="1">
            <a:spLocks noChangeArrowheads="1"/>
          </p:cNvSpPr>
          <p:nvPr/>
        </p:nvSpPr>
        <p:spPr bwMode="auto">
          <a:xfrm>
            <a:off x="3276600" y="5715000"/>
            <a:ext cx="2438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45.193/ (45.193+16.682)</a:t>
            </a:r>
          </a:p>
        </p:txBody>
      </p:sp>
      <p:sp>
        <p:nvSpPr>
          <p:cNvPr id="217092" name="Line 5"/>
          <p:cNvSpPr>
            <a:spLocks noChangeShapeType="1"/>
          </p:cNvSpPr>
          <p:nvPr/>
        </p:nvSpPr>
        <p:spPr bwMode="auto">
          <a:xfrm flipV="1">
            <a:off x="3962400" y="5181600"/>
            <a:ext cx="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Divisional Costs of Capital: Disney and Tata Chemicals</a:t>
            </a:r>
          </a:p>
        </p:txBody>
      </p:sp>
      <p:sp>
        <p:nvSpPr>
          <p:cNvPr id="219138" name="Rectangle 3"/>
          <p:cNvSpPr>
            <a:spLocks noGrp="1" noChangeArrowheads="1"/>
          </p:cNvSpPr>
          <p:nvPr>
            <p:ph idx="1"/>
          </p:nvPr>
        </p:nvSpPr>
        <p:spPr>
          <a:xfrm>
            <a:off x="1143000" y="1600200"/>
            <a:ext cx="7753350" cy="4419600"/>
          </a:xfrm>
          <a:noFill/>
        </p:spPr>
        <p:txBody>
          <a:bodyPr/>
          <a:lstStyle/>
          <a:p>
            <a:pPr algn="ctr">
              <a:buFont typeface="Monotype Sorts" charset="0"/>
              <a:buNone/>
              <a:tabLst>
                <a:tab pos="1879600" algn="l"/>
                <a:tab pos="2862263" algn="l"/>
                <a:tab pos="3894138" algn="l"/>
                <a:tab pos="4978400" algn="l"/>
                <a:tab pos="6113463" algn="l"/>
              </a:tabLst>
            </a:pPr>
            <a:r>
              <a:rPr lang="en-US" dirty="0">
                <a:latin typeface="Times" charset="0"/>
                <a:ea typeface="ＭＳ Ｐゴシック" charset="0"/>
                <a:cs typeface="ＭＳ Ｐゴシック" charset="0"/>
              </a:rPr>
              <a:t>Disney</a:t>
            </a: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r>
              <a:rPr lang="en-US" b="1" dirty="0">
                <a:latin typeface="Times" charset="0"/>
                <a:ea typeface="ＭＳ Ｐゴシック" charset="0"/>
                <a:cs typeface="ＭＳ Ｐゴシック" charset="0"/>
              </a:rPr>
              <a:t>Tata  Chemicals</a:t>
            </a: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a:p>
            <a:pPr algn="ctr">
              <a:buFont typeface="Monotype Sorts" charset="0"/>
              <a:buNone/>
              <a:tabLst>
                <a:tab pos="1879600" algn="l"/>
                <a:tab pos="2862263" algn="l"/>
                <a:tab pos="3894138" algn="l"/>
                <a:tab pos="4978400" algn="l"/>
                <a:tab pos="6113463" algn="l"/>
              </a:tabLst>
            </a:pPr>
            <a:endParaRPr lang="en-US" b="1" dirty="0">
              <a:latin typeface="Times" charset="0"/>
              <a:ea typeface="ＭＳ Ｐゴシック" charset="0"/>
              <a:cs typeface="ＭＳ Ｐゴシック" charset="0"/>
            </a:endParaRPr>
          </a:p>
        </p:txBody>
      </p:sp>
      <p:pic>
        <p:nvPicPr>
          <p:cNvPr id="219139"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05000"/>
            <a:ext cx="55245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0"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3733800"/>
            <a:ext cx="563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1" name="TextBox 8"/>
          <p:cNvSpPr txBox="1">
            <a:spLocks noChangeArrowheads="1"/>
          </p:cNvSpPr>
          <p:nvPr/>
        </p:nvSpPr>
        <p:spPr bwMode="auto">
          <a:xfrm>
            <a:off x="4267200" y="3429000"/>
            <a:ext cx="1611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Tata Chemicals</a:t>
            </a:r>
          </a:p>
        </p:txBody>
      </p:sp>
      <p:pic>
        <p:nvPicPr>
          <p:cNvPr id="219142"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5334000"/>
            <a:ext cx="71326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3" name="TextBox 7"/>
          <p:cNvSpPr txBox="1">
            <a:spLocks noChangeArrowheads="1"/>
          </p:cNvSpPr>
          <p:nvPr/>
        </p:nvSpPr>
        <p:spPr bwMode="auto">
          <a:xfrm>
            <a:off x="4572000" y="49530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Aracruz</a:t>
            </a:r>
          </a:p>
        </p:txBody>
      </p:sp>
      <p:graphicFrame>
        <p:nvGraphicFramePr>
          <p:cNvPr id="219144" name="Object 2"/>
          <p:cNvGraphicFramePr>
            <a:graphicFrameLocks noChangeAspect="1"/>
          </p:cNvGraphicFramePr>
          <p:nvPr>
            <p:extLst>
              <p:ext uri="{D42A27DB-BD31-4B8C-83A1-F6EECF244321}">
                <p14:modId xmlns:p14="http://schemas.microsoft.com/office/powerpoint/2010/main" val="2648191661"/>
              </p:ext>
            </p:extLst>
          </p:nvPr>
        </p:nvGraphicFramePr>
        <p:xfrm>
          <a:off x="7493000" y="4953000"/>
          <a:ext cx="1651000" cy="381000"/>
        </p:xfrm>
        <a:graphic>
          <a:graphicData uri="http://schemas.openxmlformats.org/presentationml/2006/ole">
            <mc:AlternateContent xmlns:mc="http://schemas.openxmlformats.org/markup-compatibility/2006">
              <mc:Choice xmlns:v="urn:schemas-microsoft-com:vml" Requires="v">
                <p:oleObj spid="_x0000_s219170" name="Equation" r:id="rId7" imgW="1651000" imgH="381000" progId="Equation.3">
                  <p:embed/>
                </p:oleObj>
              </mc:Choice>
              <mc:Fallback>
                <p:oleObj name="Equation" r:id="rId7" imgW="1651000" imgH="381000"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3000" y="4953000"/>
                        <a:ext cx="1651000" cy="381000"/>
                      </a:xfrm>
                      <a:prstGeom prst="rect">
                        <a:avLst/>
                      </a:prstGeom>
                      <a:solidFill>
                        <a:srgbClr val="FFFFFF"/>
                      </a:solidFill>
                      <a:ln>
                        <a:noFill/>
                      </a:ln>
                      <a:effectLst/>
                    </p:spPr>
                  </p:pic>
                </p:oleObj>
              </mc:Fallback>
            </mc:AlternateContent>
          </a:graphicData>
        </a:graphic>
      </p:graphicFrame>
      <p:cxnSp>
        <p:nvCxnSpPr>
          <p:cNvPr id="219145" name="Straight Arrow Connector 10"/>
          <p:cNvCxnSpPr>
            <a:cxnSpLocks noChangeShapeType="1"/>
          </p:cNvCxnSpPr>
          <p:nvPr/>
        </p:nvCxnSpPr>
        <p:spPr bwMode="auto">
          <a:xfrm rot="10800000" flipV="1">
            <a:off x="7894638" y="5257800"/>
            <a:ext cx="792162" cy="4953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19146" name="Picture 1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6324600"/>
            <a:ext cx="165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9147" name="Straight Arrow Connector 13"/>
          <p:cNvCxnSpPr>
            <a:cxnSpLocks noChangeShapeType="1"/>
          </p:cNvCxnSpPr>
          <p:nvPr/>
        </p:nvCxnSpPr>
        <p:spPr bwMode="auto">
          <a:xfrm flipV="1">
            <a:off x="7391400" y="6172200"/>
            <a:ext cx="304800" cy="152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Estimating Cost of Capital</a:t>
            </a:r>
          </a:p>
        </p:txBody>
      </p:sp>
      <p:sp>
        <p:nvSpPr>
          <p:cNvPr id="221186" name="Rectangle 3"/>
          <p:cNvSpPr>
            <a:spLocks noGrp="1" noChangeArrowheads="1"/>
          </p:cNvSpPr>
          <p:nvPr>
            <p:ph idx="1"/>
          </p:nvPr>
        </p:nvSpPr>
        <p:spPr/>
        <p:txBody>
          <a:bodyPr/>
          <a:lstStyle/>
          <a:p>
            <a:r>
              <a:rPr lang="en-US">
                <a:latin typeface="Times" charset="0"/>
                <a:ea typeface="ＭＳ Ｐゴシック" charset="0"/>
                <a:cs typeface="ＭＳ Ｐゴシック" charset="0"/>
              </a:rPr>
              <a:t>Using the bottom-up unlevered beta that you computed for your firm, and the values of debt and equity you have estimated for your firm, estimate a bottom-up levered beta and cost of equity for your firm.</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Based upon the costs of equity and debt that you have estimated, and the weights for each, estimate the cost of capital for your firm. </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How different would your cost of capital have been, if you used book value weights?</a:t>
            </a: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Choosing a Hurdle Rate</a:t>
            </a:r>
          </a:p>
        </p:txBody>
      </p:sp>
      <p:sp>
        <p:nvSpPr>
          <p:cNvPr id="22323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Either the cost of equity or the cost of capital can be used as a hurdle rate, depending upon whether the returns measured are to equity investors or to all claimholders on the firm (capital)</a:t>
            </a:r>
          </a:p>
          <a:p>
            <a:r>
              <a:rPr lang="en-US">
                <a:latin typeface="Times" charset="0"/>
                <a:ea typeface="ＭＳ Ｐゴシック" charset="0"/>
                <a:cs typeface="ＭＳ Ｐゴシック" charset="0"/>
              </a:rPr>
              <a:t>If returns are measured to equity investors, the appropriate hurdle rate is the cost of equity.</a:t>
            </a:r>
          </a:p>
          <a:p>
            <a:r>
              <a:rPr lang="en-US">
                <a:latin typeface="Times" charset="0"/>
                <a:ea typeface="ＭＳ Ｐゴシック" charset="0"/>
                <a:cs typeface="ＭＳ Ｐゴシック" charset="0"/>
              </a:rPr>
              <a:t>If returns are measured to capital (or the firm), the appropriate hurdle rate is the cost of capital.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Back to First Principles</a:t>
            </a:r>
          </a:p>
        </p:txBody>
      </p:sp>
      <p:sp>
        <p:nvSpPr>
          <p:cNvPr id="225282" name="Rectangle 3"/>
          <p:cNvSpPr>
            <a:spLocks noGrp="1" noChangeArrowheads="1"/>
          </p:cNvSpPr>
          <p:nvPr>
            <p:ph idx="1"/>
          </p:nvPr>
        </p:nvSpPr>
        <p:spPr>
          <a:noFill/>
        </p:spPr>
        <p:txBody>
          <a:bodyPr/>
          <a:lstStyle/>
          <a:p>
            <a:pPr>
              <a:lnSpc>
                <a:spcPct val="90000"/>
              </a:lnSpc>
            </a:pPr>
            <a:endParaRPr lang="en-US">
              <a:latin typeface="Times" charset="0"/>
              <a:ea typeface="ＭＳ Ｐゴシック" charset="0"/>
              <a:cs typeface="ＭＳ Ｐゴシック" charset="0"/>
            </a:endParaRPr>
          </a:p>
        </p:txBody>
      </p:sp>
      <p:pic>
        <p:nvPicPr>
          <p:cNvPr id="2252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76400"/>
            <a:ext cx="74168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ctrTitle"/>
          </p:nvPr>
        </p:nvSpPr>
        <p:spPr>
          <a:xfrm>
            <a:off x="914400" y="2819400"/>
            <a:ext cx="7924800" cy="1066800"/>
          </a:xfrm>
          <a:noFill/>
        </p:spPr>
        <p:txBody>
          <a:bodyPr anchor="ctr"/>
          <a:lstStyle/>
          <a:p>
            <a:r>
              <a:rPr lang="en-US" sz="3200">
                <a:latin typeface="Times" charset="0"/>
                <a:ea typeface="ＭＳ Ｐゴシック" charset="0"/>
                <a:cs typeface="ＭＳ Ｐゴシック" charset="0"/>
              </a:rPr>
              <a:t>Measuring Investment Returns</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r>
              <a:rPr lang="en-US" sz="3200">
                <a:latin typeface="Times" charset="0"/>
                <a:ea typeface="ＭＳ Ｐゴシック" charset="0"/>
                <a:cs typeface="ＭＳ Ｐゴシック" charset="0"/>
              </a:rPr>
              <a:t/>
            </a:r>
            <a:br>
              <a:rPr lang="en-US" sz="3200">
                <a:latin typeface="Times" charset="0"/>
                <a:ea typeface="ＭＳ Ｐゴシック" charset="0"/>
                <a:cs typeface="ＭＳ Ｐゴシック" charset="0"/>
              </a:rPr>
            </a:br>
            <a:endParaRPr lang="en-US" sz="3200">
              <a:latin typeface="Times" charset="0"/>
              <a:ea typeface="ＭＳ Ｐゴシック" charset="0"/>
              <a:cs typeface="ＭＳ Ｐゴシック" charset="0"/>
            </a:endParaRPr>
          </a:p>
        </p:txBody>
      </p:sp>
      <p:sp>
        <p:nvSpPr>
          <p:cNvPr id="227330" name="Rectangle 3"/>
          <p:cNvSpPr>
            <a:spLocks noGrp="1" noChangeArrowheads="1"/>
          </p:cNvSpPr>
          <p:nvPr>
            <p:ph type="subTitle" idx="1"/>
          </p:nvPr>
        </p:nvSpPr>
        <p:spPr>
          <a:xfrm>
            <a:off x="1371600" y="4495800"/>
            <a:ext cx="6324600" cy="1219200"/>
          </a:xfrm>
          <a:noFill/>
        </p:spPr>
        <p:txBody>
          <a:bodyPr/>
          <a:lstStyle/>
          <a:p>
            <a:pPr marL="342900" indent="-342900" algn="l"/>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Show me the money</a:t>
            </a:r>
            <a:r>
              <a:rPr lang="ja-JP" altLang="en-US">
                <a:latin typeface="Times" charset="0"/>
                <a:ea typeface="ＭＳ Ｐゴシック" charset="0"/>
                <a:cs typeface="ＭＳ Ｐゴシック" charset="0"/>
              </a:rPr>
              <a:t>”</a:t>
            </a:r>
            <a:endParaRPr lang="en-US" altLang="ja-JP">
              <a:latin typeface="Times" charset="0"/>
              <a:ea typeface="ＭＳ Ｐゴシック" charset="0"/>
              <a:cs typeface="ＭＳ Ｐゴシック" charset="0"/>
            </a:endParaRPr>
          </a:p>
          <a:p>
            <a:pPr marL="342900" indent="-342900" algn="l"/>
            <a:r>
              <a:rPr lang="en-US">
                <a:latin typeface="Times" charset="0"/>
                <a:ea typeface="ＭＳ Ｐゴシック" charset="0"/>
                <a:cs typeface="ＭＳ Ｐゴシック" charset="0"/>
              </a:rPr>
              <a:t>					from </a:t>
            </a:r>
            <a:r>
              <a:rPr lang="en-US" i="1">
                <a:latin typeface="Times" charset="0"/>
                <a:ea typeface="ＭＳ Ｐゴシック" charset="0"/>
                <a:cs typeface="ＭＳ Ｐゴシック" charset="0"/>
              </a:rPr>
              <a:t>Jerry Maguire</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First Principles</a:t>
            </a:r>
          </a:p>
        </p:txBody>
      </p:sp>
      <p:sp>
        <p:nvSpPr>
          <p:cNvPr id="229378" name="Rectangle 3"/>
          <p:cNvSpPr>
            <a:spLocks noGrp="1" noChangeArrowheads="1"/>
          </p:cNvSpPr>
          <p:nvPr>
            <p:ph idx="1"/>
          </p:nvPr>
        </p:nvSpPr>
        <p:spPr/>
        <p:txBody>
          <a:bodyPr/>
          <a:lstStyle/>
          <a:p>
            <a:endParaRPr lang="en-US">
              <a:latin typeface="Times" charset="0"/>
              <a:ea typeface="ＭＳ Ｐゴシック" charset="0"/>
              <a:cs typeface="ＭＳ Ｐゴシック" charset="0"/>
            </a:endParaRPr>
          </a:p>
        </p:txBody>
      </p:sp>
      <p:pic>
        <p:nvPicPr>
          <p:cNvPr id="22937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12888"/>
            <a:ext cx="7759700"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Measures of return: earnings versus cash flows</a:t>
            </a:r>
          </a:p>
        </p:txBody>
      </p:sp>
      <p:sp>
        <p:nvSpPr>
          <p:cNvPr id="231426"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Principles Governing Accounting Earnings Measurement</a:t>
            </a:r>
          </a:p>
          <a:p>
            <a:pPr lvl="1"/>
            <a:r>
              <a:rPr lang="en-US" u="sng">
                <a:latin typeface="Times" charset="0"/>
                <a:ea typeface="ＭＳ Ｐゴシック" charset="0"/>
              </a:rPr>
              <a:t>Accrual Accounting</a:t>
            </a:r>
            <a:r>
              <a:rPr lang="en-US">
                <a:latin typeface="Times" charset="0"/>
                <a:ea typeface="ＭＳ Ｐゴシック" charset="0"/>
              </a:rPr>
              <a:t>: Show revenues when products and services are sold or provided, not when they are paid for. Show expenses associated with these revenues rather than cash expenses.</a:t>
            </a:r>
          </a:p>
          <a:p>
            <a:pPr lvl="1"/>
            <a:r>
              <a:rPr lang="en-US" u="sng">
                <a:latin typeface="Times" charset="0"/>
                <a:ea typeface="ＭＳ Ｐゴシック" charset="0"/>
              </a:rPr>
              <a:t>Operating versus Capital Expenditures</a:t>
            </a:r>
            <a:r>
              <a:rPr lang="en-US">
                <a:latin typeface="Times" charset="0"/>
                <a:ea typeface="ＭＳ Ｐゴシック" charset="0"/>
              </a:rPr>
              <a:t>: Only expenses associated with creating revenues in the current period should be treated as operating expenses. Expenses that create benefits over several periods are written off over multiple periods (as depreciation or amortization)</a:t>
            </a:r>
          </a:p>
          <a:p>
            <a:pPr>
              <a:lnSpc>
                <a:spcPct val="90000"/>
              </a:lnSpc>
            </a:pPr>
            <a:r>
              <a:rPr lang="en-US">
                <a:latin typeface="Times" charset="0"/>
                <a:ea typeface="ＭＳ Ｐゴシック" charset="0"/>
                <a:cs typeface="ＭＳ Ｐゴシック" charset="0"/>
              </a:rPr>
              <a:t>To get from accounting earnings to cash flows:</a:t>
            </a:r>
          </a:p>
          <a:p>
            <a:pPr lvl="1">
              <a:lnSpc>
                <a:spcPct val="90000"/>
              </a:lnSpc>
            </a:pPr>
            <a:r>
              <a:rPr lang="en-US">
                <a:latin typeface="Times" charset="0"/>
                <a:ea typeface="ＭＳ Ｐゴシック" charset="0"/>
              </a:rPr>
              <a:t>you have to add back non-cash expenses (like depreciation)</a:t>
            </a:r>
          </a:p>
          <a:p>
            <a:pPr lvl="1">
              <a:lnSpc>
                <a:spcPct val="90000"/>
              </a:lnSpc>
            </a:pPr>
            <a:r>
              <a:rPr lang="en-US">
                <a:latin typeface="Times" charset="0"/>
                <a:ea typeface="ＭＳ Ｐゴシック" charset="0"/>
              </a:rPr>
              <a:t>you have to subtract out cash outflows which are not expensed (such as capital expenditures)</a:t>
            </a:r>
          </a:p>
          <a:p>
            <a:pPr lvl="1">
              <a:lnSpc>
                <a:spcPct val="90000"/>
              </a:lnSpc>
            </a:pPr>
            <a:r>
              <a:rPr lang="en-US">
                <a:latin typeface="Times" charset="0"/>
                <a:ea typeface="ＭＳ Ｐゴシック" charset="0"/>
              </a:rPr>
              <a:t>you have to make accrual revenues and expenses into cash revenues and expenses (by considering changes in working capital).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Measuring Returns Right: The Basic Principles</a:t>
            </a:r>
          </a:p>
        </p:txBody>
      </p:sp>
      <p:sp>
        <p:nvSpPr>
          <p:cNvPr id="2334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Use cash flows rather than earnings. You cannot spend earnings.</a:t>
            </a:r>
          </a:p>
          <a:p>
            <a:r>
              <a:rPr lang="en-US">
                <a:latin typeface="Times" charset="0"/>
                <a:ea typeface="ＭＳ Ｐゴシック" charset="0"/>
                <a:cs typeface="ＭＳ Ｐゴシック" charset="0"/>
              </a:rPr>
              <a:t>Use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incremental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cash flows relating to the investment decision, i.e., cashflows that occur as a consequence of the decision, rather than total cash flows.</a:t>
            </a:r>
          </a:p>
          <a:p>
            <a:r>
              <a:rPr lang="en-US">
                <a:latin typeface="Times" charset="0"/>
                <a:ea typeface="ＭＳ Ｐゴシック" charset="0"/>
                <a:cs typeface="ＭＳ Ｐゴシック" charset="0"/>
              </a:rPr>
              <a:t>Use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time weighted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returns, i.e., value cash flows that occur earlier more than cash flows that occur later.</a:t>
            </a:r>
          </a:p>
          <a:p>
            <a:pPr algn="ctr">
              <a:buFont typeface="Monotype Sorts" charset="0"/>
              <a:buNone/>
            </a:pPr>
            <a:r>
              <a:rPr lang="en-US" sz="2000">
                <a:solidFill>
                  <a:schemeClr val="accent2"/>
                </a:solidFill>
                <a:latin typeface="Times" charset="0"/>
                <a:ea typeface="ＭＳ Ｐゴシック" charset="0"/>
                <a:cs typeface="ＭＳ Ｐゴシック" charset="0"/>
              </a:rPr>
              <a:t>The Return Mantra: </a:t>
            </a:r>
            <a:r>
              <a:rPr lang="ja-JP" altLang="en-US" sz="2000">
                <a:solidFill>
                  <a:schemeClr val="accent2"/>
                </a:solidFill>
                <a:latin typeface="Times" charset="0"/>
                <a:ea typeface="ＭＳ Ｐゴシック" charset="0"/>
                <a:cs typeface="ＭＳ Ｐゴシック" charset="0"/>
              </a:rPr>
              <a:t>“</a:t>
            </a:r>
            <a:r>
              <a:rPr lang="en-US" altLang="ja-JP" sz="2000">
                <a:solidFill>
                  <a:schemeClr val="accent2"/>
                </a:solidFill>
                <a:latin typeface="Times" charset="0"/>
                <a:ea typeface="ＭＳ Ｐゴシック" charset="0"/>
                <a:cs typeface="ＭＳ Ｐゴシック" charset="0"/>
              </a:rPr>
              <a:t>Time-weighted, Incremental Cash Flow Return</a:t>
            </a:r>
            <a:r>
              <a:rPr lang="ja-JP" altLang="en-US" sz="2000">
                <a:solidFill>
                  <a:schemeClr val="accent2"/>
                </a:solidFill>
                <a:latin typeface="Times" charset="0"/>
                <a:ea typeface="ＭＳ Ｐゴシック" charset="0"/>
                <a:cs typeface="ＭＳ Ｐゴシック" charset="0"/>
              </a:rPr>
              <a:t>”</a:t>
            </a:r>
            <a:endParaRPr lang="en-US" sz="2000">
              <a:solidFill>
                <a:schemeClr val="accent2"/>
              </a:solidFill>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Earnings versus Cash Flows: A Disney Theme Park</a:t>
            </a:r>
          </a:p>
        </p:txBody>
      </p:sp>
      <p:sp>
        <p:nvSpPr>
          <p:cNvPr id="23552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theme parks to be built near Rio, modeled on Euro Disney in Paris and Disney World in Orlando.</a:t>
            </a:r>
          </a:p>
          <a:p>
            <a:r>
              <a:rPr lang="en-US">
                <a:latin typeface="Times" charset="0"/>
                <a:ea typeface="ＭＳ Ｐゴシック" charset="0"/>
                <a:cs typeface="ＭＳ Ｐゴシック" charset="0"/>
              </a:rPr>
              <a:t>The complex will include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Magic Kingdom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r>
              <a:rPr lang="en-US">
                <a:latin typeface="Times" charset="0"/>
                <a:ea typeface="ＭＳ Ｐゴシック" charset="0"/>
                <a:cs typeface="ＭＳ Ｐゴシック" charset="0"/>
              </a:rPr>
              <a:t>The earnings and cash flows are estimated in nominal U.S. Dollars.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Key Assumptions on Start Up and Construction</a:t>
            </a:r>
          </a:p>
        </p:txBody>
      </p:sp>
      <p:sp>
        <p:nvSpPr>
          <p:cNvPr id="237570" name="Rectangle 3"/>
          <p:cNvSpPr>
            <a:spLocks noGrp="1" noChangeArrowheads="1"/>
          </p:cNvSpPr>
          <p:nvPr>
            <p:ph idx="1"/>
          </p:nvPr>
        </p:nvSpPr>
        <p:spPr>
          <a:noFill/>
        </p:spPr>
        <p:txBody>
          <a:bodyPr/>
          <a:lstStyle/>
          <a:p>
            <a:pPr algn="just"/>
            <a:r>
              <a:rPr lang="en-US">
                <a:latin typeface="Times" charset="0"/>
                <a:ea typeface="ＭＳ Ｐゴシック" charset="0"/>
                <a:cs typeface="ＭＳ Ｐゴシック" charset="0"/>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algn="just"/>
            <a:r>
              <a:rPr lang="en-US">
                <a:latin typeface="Times" charset="0"/>
                <a:ea typeface="ＭＳ Ｐゴシック" charset="0"/>
                <a:cs typeface="ＭＳ Ｐゴシック" charset="0"/>
              </a:rPr>
              <a:t>Disney will face substantial construction costs, if it chooses to build the theme parks.</a:t>
            </a:r>
          </a:p>
          <a:p>
            <a:pPr lvl="1" algn="just"/>
            <a:r>
              <a:rPr lang="en-US">
                <a:latin typeface="Times" charset="0"/>
                <a:ea typeface="ＭＳ Ｐゴシック" charset="0"/>
                <a:cs typeface="ＭＳ Ｐゴシック" charset="0"/>
              </a:rPr>
              <a:t>The cost of constructing Magic Kingdom will be $3 billion, with $ 2 billion to be spent right now, and $1 Billion to be spent one year from now. </a:t>
            </a:r>
          </a:p>
          <a:p>
            <a:pPr lvl="1" algn="just"/>
            <a:r>
              <a:rPr lang="en-US">
                <a:latin typeface="Times" charset="0"/>
                <a:ea typeface="ＭＳ Ｐゴシック" charset="0"/>
                <a:cs typeface="ＭＳ Ｐゴシック" charset="0"/>
              </a:rPr>
              <a:t>The cost of constructing Epcot II will be $ 1.5 billion, with $ 1 billion to be spent at the end of the second year and $0.5 billion at the end of the third year.</a:t>
            </a:r>
          </a:p>
          <a:p>
            <a:pPr lvl="1" algn="just"/>
            <a:r>
              <a:rPr lang="en-US">
                <a:latin typeface="Times" charset="0"/>
                <a:ea typeface="ＭＳ Ｐゴシック" charset="0"/>
                <a:cs typeface="ＭＳ Ｐゴシック" charset="0"/>
              </a:rPr>
              <a:t>These investments will be depreciated based upon a depreciation schedule in the tax code, where depreciation will be different each year.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Step 1: Estimate Accounting Earnings on Project</a:t>
            </a:r>
          </a:p>
        </p:txBody>
      </p:sp>
      <p:sp>
        <p:nvSpPr>
          <p:cNvPr id="239618"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239619"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81153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0" name="TextBox 5"/>
          <p:cNvSpPr txBox="1">
            <a:spLocks noChangeArrowheads="1"/>
          </p:cNvSpPr>
          <p:nvPr/>
        </p:nvSpPr>
        <p:spPr bwMode="auto">
          <a:xfrm>
            <a:off x="838200" y="51054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Direct expenses: 60% of revenues for theme parks, 75% of revenues for resort properties</a:t>
            </a:r>
          </a:p>
          <a:p>
            <a:r>
              <a:rPr lang="en-US" sz="1600"/>
              <a:t>Allocated G&amp;A: Company G&amp;A allocated to project, based on projected revenues. Two thirds of expense is fixed, rest is variable.</a:t>
            </a:r>
          </a:p>
          <a:p>
            <a:r>
              <a:rPr lang="en-US" sz="1600"/>
              <a:t>Taxes: Based on marginal tax rate of 38%</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And the Accounting View of Return</a:t>
            </a:r>
          </a:p>
        </p:txBody>
      </p:sp>
      <p:pic>
        <p:nvPicPr>
          <p:cNvPr id="241667" name="Picture 4"/>
          <p:cNvPicPr>
            <a:picLocks noGrp="1" noChangeAspect="1"/>
          </p:cNvPicPr>
          <p:nvPr>
            <p:ph idx="1"/>
          </p:nvPr>
        </p:nvPicPr>
        <p:blipFill>
          <a:blip r:embed="rId3">
            <a:extLst>
              <a:ext uri="{28A0092B-C50C-407E-A947-70E740481C1C}">
                <a14:useLocalDpi xmlns:a14="http://schemas.microsoft.com/office/drawing/2010/main" val="0"/>
              </a:ext>
            </a:extLst>
          </a:blip>
          <a:srcRect t="-732" b="-732"/>
          <a:stretch>
            <a:fillRect/>
          </a:stretch>
        </p:blipFill>
        <p:spPr>
          <a:xfrm>
            <a:off x="1066800" y="1828800"/>
            <a:ext cx="7753350" cy="4191000"/>
          </a:xfrm>
          <a:noFill/>
        </p:spPr>
      </p:pic>
      <p:sp>
        <p:nvSpPr>
          <p:cNvPr id="241666" name="TextBox 5"/>
          <p:cNvSpPr txBox="1">
            <a:spLocks noChangeArrowheads="1"/>
          </p:cNvSpPr>
          <p:nvPr/>
        </p:nvSpPr>
        <p:spPr bwMode="auto">
          <a:xfrm>
            <a:off x="2895600" y="5943600"/>
            <a:ext cx="4621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Tx/>
              <a:buAutoNum type="alphaLcParenBoth"/>
            </a:pPr>
            <a:r>
              <a:rPr lang="en-US" sz="1600"/>
              <a:t>Based upon book capital at the start of each year</a:t>
            </a:r>
          </a:p>
          <a:p>
            <a:pPr>
              <a:buFontTx/>
              <a:buAutoNum type="alphaLcParenBoth"/>
            </a:pPr>
            <a:r>
              <a:rPr lang="en-US" sz="1600"/>
              <a:t>Based upon average book capital over the year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What should this return be compared to?</a:t>
            </a:r>
          </a:p>
        </p:txBody>
      </p:sp>
      <p:sp>
        <p:nvSpPr>
          <p:cNvPr id="243714"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computed return on capital on this investment is about 4%. To make a judgment on whether this is a sufficient return, we need to compare this return to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hurdle rate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Which of the following is the right hurdle rate? Why or why not?</a:t>
            </a:r>
          </a:p>
          <a:p>
            <a:pPr lvl="1">
              <a:buFont typeface="Monotype Sorts" charset="0"/>
              <a:buChar char="o"/>
            </a:pPr>
            <a:r>
              <a:rPr lang="en-US">
                <a:latin typeface="Times" charset="0"/>
                <a:ea typeface="ＭＳ Ｐゴシック" charset="0"/>
              </a:rPr>
              <a:t>The riskfree rate of 3.5% (T. Bond rate)</a:t>
            </a:r>
          </a:p>
          <a:p>
            <a:pPr lvl="1">
              <a:buFont typeface="Monotype Sorts" charset="0"/>
              <a:buChar char="o"/>
            </a:pPr>
            <a:r>
              <a:rPr lang="en-US">
                <a:latin typeface="Times" charset="0"/>
                <a:ea typeface="ＭＳ Ｐゴシック" charset="0"/>
              </a:rPr>
              <a:t>The cost of equity for Disney as a company (8.91%)</a:t>
            </a:r>
          </a:p>
          <a:p>
            <a:pPr lvl="1">
              <a:buFont typeface="Monotype Sorts" charset="0"/>
              <a:buChar char="o"/>
            </a:pPr>
            <a:r>
              <a:rPr lang="en-US">
                <a:latin typeface="Times" charset="0"/>
                <a:ea typeface="ＭＳ Ｐゴシック" charset="0"/>
              </a:rPr>
              <a:t>The cost of equity for Disney theme parks (8.20%)</a:t>
            </a:r>
          </a:p>
          <a:p>
            <a:pPr lvl="1">
              <a:buFont typeface="Monotype Sorts" charset="0"/>
              <a:buChar char="o"/>
            </a:pPr>
            <a:r>
              <a:rPr lang="en-US">
                <a:latin typeface="Times" charset="0"/>
                <a:ea typeface="ＭＳ Ｐゴシック" charset="0"/>
              </a:rPr>
              <a:t>The cost of capital for Disney as a company (7.51%) </a:t>
            </a:r>
          </a:p>
          <a:p>
            <a:pPr lvl="1">
              <a:buFont typeface="Monotype Sorts" charset="0"/>
              <a:buChar char="o"/>
            </a:pPr>
            <a:r>
              <a:rPr lang="en-US">
                <a:latin typeface="Times" charset="0"/>
                <a:ea typeface="ＭＳ Ｐゴシック" charset="0"/>
              </a:rPr>
              <a:t>The cost of capital for Disney theme parks (6.62%)</a:t>
            </a:r>
          </a:p>
          <a:p>
            <a:pPr lvl="1">
              <a:buFont typeface="Monotype Sorts" charset="0"/>
              <a:buChar char="o"/>
            </a:pPr>
            <a:r>
              <a:rPr lang="en-US">
                <a:latin typeface="Times" charset="0"/>
                <a:ea typeface="ＭＳ Ｐゴシック" charset="0"/>
              </a:rPr>
              <a:t>None of the above</a:t>
            </a:r>
          </a:p>
        </p:txBody>
      </p:sp>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Should there be a risk premium for foreign projects?</a:t>
            </a:r>
          </a:p>
        </p:txBody>
      </p:sp>
      <p:sp>
        <p:nvSpPr>
          <p:cNvPr id="24576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exchange rate risk should be diversifiable risk (and hence should not command a premium) if</a:t>
            </a:r>
          </a:p>
          <a:p>
            <a:pPr lvl="1"/>
            <a:r>
              <a:rPr lang="en-US">
                <a:latin typeface="Times" charset="0"/>
                <a:ea typeface="ＭＳ Ｐゴシック" charset="0"/>
              </a:rPr>
              <a:t>the company has projects is a large number of countries (or)</a:t>
            </a:r>
          </a:p>
          <a:p>
            <a:pPr lvl="1"/>
            <a:r>
              <a:rPr lang="en-US">
                <a:latin typeface="Times" charset="0"/>
                <a:ea typeface="ＭＳ Ｐゴシック" charset="0"/>
              </a:rPr>
              <a:t>the investors in the company are globally diversified.</a:t>
            </a:r>
          </a:p>
          <a:p>
            <a:pPr lvl="1">
              <a:buFontTx/>
              <a:buNone/>
            </a:pPr>
            <a:r>
              <a:rPr lang="en-US">
                <a:solidFill>
                  <a:schemeClr val="accent2"/>
                </a:solidFill>
                <a:latin typeface="Times" charset="0"/>
                <a:ea typeface="ＭＳ Ｐゴシック" charset="0"/>
              </a:rPr>
              <a:t>For Disney, this risk should not affect the cost of capital used. Consequently, we would not adjust the cost of capital for Disney</a:t>
            </a:r>
            <a:r>
              <a:rPr lang="ja-JP" altLang="en-US">
                <a:solidFill>
                  <a:schemeClr val="accent2"/>
                </a:solidFill>
                <a:latin typeface="Times" charset="0"/>
                <a:ea typeface="ＭＳ Ｐゴシック" charset="0"/>
              </a:rPr>
              <a:t>’</a:t>
            </a:r>
            <a:r>
              <a:rPr lang="en-US" altLang="ja-JP">
                <a:solidFill>
                  <a:schemeClr val="accent2"/>
                </a:solidFill>
                <a:latin typeface="Times" charset="0"/>
                <a:ea typeface="ＭＳ Ｐゴシック" charset="0"/>
              </a:rPr>
              <a:t>s investments in other mature markets (Germany, UK, France)</a:t>
            </a:r>
          </a:p>
          <a:p>
            <a:r>
              <a:rPr lang="en-US">
                <a:latin typeface="Times" charset="0"/>
                <a:ea typeface="ＭＳ Ｐゴシック" charset="0"/>
                <a:cs typeface="ＭＳ Ｐゴシック" charset="0"/>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algn="ctr">
              <a:buFont typeface="Monotype Sorts" charset="0"/>
              <a:buNone/>
            </a:pPr>
            <a:r>
              <a:rPr lang="en-US">
                <a:solidFill>
                  <a:schemeClr val="accent2"/>
                </a:solidFill>
                <a:latin typeface="Times" charset="0"/>
                <a:ea typeface="ＭＳ Ｐゴシック" charset="0"/>
                <a:cs typeface="ＭＳ Ｐゴシック" charset="0"/>
              </a:rPr>
              <a:t>For Disney, this is the risk that we are incorporating into the cost of capital when it invests in Brazil (or any other emerging market)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Estimating a hurdle rate for Rio Disney</a:t>
            </a:r>
          </a:p>
        </p:txBody>
      </p:sp>
      <p:sp>
        <p:nvSpPr>
          <p:cNvPr id="247810" name="Rectangle 3"/>
          <p:cNvSpPr>
            <a:spLocks noGrp="1" noChangeArrowheads="1"/>
          </p:cNvSpPr>
          <p:nvPr>
            <p:ph idx="1"/>
          </p:nvPr>
        </p:nvSpPr>
        <p:spPr/>
        <p:txBody>
          <a:bodyPr/>
          <a:lstStyle/>
          <a:p>
            <a:pPr algn="just">
              <a:lnSpc>
                <a:spcPct val="90000"/>
              </a:lnSpc>
            </a:pPr>
            <a:r>
              <a:rPr lang="en-US">
                <a:latin typeface="Times" charset="0"/>
                <a:ea typeface="ＭＳ Ｐゴシック" charset="0"/>
                <a:cs typeface="ＭＳ Ｐゴシック" charset="0"/>
              </a:rPr>
              <a:t>We did estimate a cost of capital of 6.62% for the Disney theme park business, using a bottom-up levered beta of 0.7829 for the business.</a:t>
            </a:r>
          </a:p>
          <a:p>
            <a:pPr algn="just">
              <a:lnSpc>
                <a:spcPct val="90000"/>
              </a:lnSpc>
            </a:pPr>
            <a:r>
              <a:rPr lang="en-US">
                <a:latin typeface="Times" charset="0"/>
                <a:ea typeface="ＭＳ Ｐゴシック" charset="0"/>
                <a:cs typeface="ＭＳ Ｐゴシック" charset="0"/>
              </a:rPr>
              <a:t>This cost of equity may not adequately reflect the additional risk associated with the theme park being in an emerging market. </a:t>
            </a:r>
          </a:p>
          <a:p>
            <a:r>
              <a:rPr lang="en-US">
                <a:latin typeface="Times" charset="0"/>
                <a:ea typeface="ＭＳ Ｐゴシック" charset="0"/>
                <a:cs typeface="ＭＳ Ｐゴシック" charset="0"/>
              </a:rPr>
              <a:t>The only concern we would have with using this cost of equity for this project is that it may not adequately reflect the additional risk associated with the theme park being in an emerging market (Brazil). </a:t>
            </a:r>
          </a:p>
          <a:p>
            <a:pPr algn="ctr">
              <a:buFont typeface="Monotype Sorts" charset="0"/>
              <a:buNone/>
            </a:pPr>
            <a:r>
              <a:rPr lang="en-US" sz="1600">
                <a:latin typeface="Times" charset="0"/>
                <a:ea typeface="ＭＳ Ｐゴシック" charset="0"/>
                <a:cs typeface="ＭＳ Ｐゴシック" charset="0"/>
              </a:rPr>
              <a:t>Country risk premium for Brazil = 2.50% (34/21.5) = 3.95%</a:t>
            </a:r>
          </a:p>
          <a:p>
            <a:pPr algn="ctr">
              <a:buFont typeface="Monotype Sorts" charset="0"/>
              <a:buNone/>
            </a:pPr>
            <a:r>
              <a:rPr lang="en-US" sz="1600">
                <a:latin typeface="Times" charset="0"/>
                <a:ea typeface="ＭＳ Ｐゴシック" charset="0"/>
                <a:cs typeface="ＭＳ Ｐゴシック" charset="0"/>
              </a:rPr>
              <a:t>Cost of Equity in US$= 3.5% + 0.7829 (6%+3.95%) = 11.29%</a:t>
            </a:r>
          </a:p>
          <a:p>
            <a:pPr lvl="1" algn="just">
              <a:buFontTx/>
              <a:buNone/>
            </a:pPr>
            <a:r>
              <a:rPr lang="en-US">
                <a:latin typeface="Times" charset="0"/>
                <a:ea typeface="ＭＳ Ｐゴシック" charset="0"/>
              </a:rPr>
              <a:t>We multiplied the default spread for Brazil (2.50%) by the relative volatility of Brazil</a:t>
            </a:r>
            <a:r>
              <a:rPr lang="ja-JP" altLang="en-US">
                <a:latin typeface="Times" charset="0"/>
                <a:ea typeface="ＭＳ Ｐゴシック" charset="0"/>
              </a:rPr>
              <a:t>’</a:t>
            </a:r>
            <a:r>
              <a:rPr lang="en-US" altLang="ja-JP">
                <a:latin typeface="Times" charset="0"/>
                <a:ea typeface="ＭＳ Ｐゴシック" charset="0"/>
              </a:rPr>
              <a:t>s equity index to the Brazilian government bond. (34%/21.5%)</a:t>
            </a:r>
          </a:p>
          <a:p>
            <a:r>
              <a:rPr lang="en-US">
                <a:latin typeface="Times" charset="0"/>
                <a:ea typeface="ＭＳ Ｐゴシック" charset="0"/>
                <a:cs typeface="ＭＳ Ｐゴシック" charset="0"/>
              </a:rPr>
              <a:t>Using this estimate of the cost of equity,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of 35.32% and its after-tax cost of debt of 3.72% (see chapter 4), we can estimate the cost of capital for the project:</a:t>
            </a:r>
          </a:p>
          <a:p>
            <a:pPr lvl="1">
              <a:buFontTx/>
              <a:buNone/>
            </a:pPr>
            <a:r>
              <a:rPr lang="en-US">
                <a:latin typeface="Times" charset="0"/>
                <a:ea typeface="ＭＳ Ｐゴシック" charset="0"/>
              </a:rPr>
              <a:t>Cost of Capital in US$ = 11.29% (0.6468) + 3.72% (0.3532) = 8.62%</a:t>
            </a:r>
          </a:p>
        </p:txBody>
      </p:sp>
    </p:spTree>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Would lead us to conclude that...</a:t>
            </a:r>
          </a:p>
        </p:txBody>
      </p:sp>
      <p:sp>
        <p:nvSpPr>
          <p:cNvPr id="249858"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Do not invest in this park. The</a:t>
            </a:r>
            <a:r>
              <a:rPr lang="en-US" b="1">
                <a:latin typeface="Times" charset="0"/>
                <a:ea typeface="ＭＳ Ｐゴシック" charset="0"/>
                <a:cs typeface="ＭＳ Ｐゴシック" charset="0"/>
              </a:rPr>
              <a:t> return on capital of 4.05% </a:t>
            </a:r>
            <a:r>
              <a:rPr lang="en-US">
                <a:latin typeface="Times" charset="0"/>
                <a:ea typeface="ＭＳ Ｐゴシック" charset="0"/>
                <a:cs typeface="ＭＳ Ｐゴシック" charset="0"/>
              </a:rPr>
              <a:t>is lower than the </a:t>
            </a:r>
            <a:r>
              <a:rPr lang="en-US" b="1">
                <a:latin typeface="Times" charset="0"/>
                <a:ea typeface="ＭＳ Ｐゴシック" charset="0"/>
                <a:cs typeface="ＭＳ Ｐゴシック" charset="0"/>
              </a:rPr>
              <a:t>cost of capital for theme parks of 8.62%</a:t>
            </a:r>
            <a:r>
              <a:rPr lang="en-US">
                <a:latin typeface="Times" charset="0"/>
                <a:ea typeface="ＭＳ Ｐゴシック" charset="0"/>
                <a:cs typeface="ＭＳ Ｐゴシック" charset="0"/>
              </a:rPr>
              <a:t>; This would suggest that the project should not be taken.</a:t>
            </a:r>
          </a:p>
          <a:p>
            <a:pPr marL="381000" indent="-381000"/>
            <a:r>
              <a:rPr lang="en-US">
                <a:latin typeface="Times" charset="0"/>
                <a:ea typeface="ＭＳ Ｐゴシック" charset="0"/>
                <a:cs typeface="ＭＳ Ｐゴシック" charset="0"/>
              </a:rPr>
              <a:t>Given that we have computed the average over an arbitrary period of 10 years, while the theme park itself would have a life greater than 10 years, would you feel comfortable with this conclusion?</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Tangent: From New to Existing Investments: ROC for the entire firm</a:t>
            </a:r>
          </a:p>
        </p:txBody>
      </p:sp>
      <p:sp>
        <p:nvSpPr>
          <p:cNvPr id="251906" name="Rectangle 3"/>
          <p:cNvSpPr>
            <a:spLocks noGrp="1" noChangeArrowheads="1"/>
          </p:cNvSpPr>
          <p:nvPr>
            <p:ph idx="1"/>
          </p:nvPr>
        </p:nvSpPr>
        <p:spPr>
          <a:noFill/>
        </p:spPr>
        <p:txBody>
          <a:bodyPr/>
          <a:lstStyle/>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buFont typeface="Monotype Sorts" charset="0"/>
              <a:buNone/>
            </a:pPr>
            <a:endParaRPr lang="en-US">
              <a:latin typeface="Times" charset="0"/>
              <a:ea typeface="ＭＳ Ｐゴシック" charset="0"/>
              <a:cs typeface="ＭＳ Ｐゴシック" charset="0"/>
            </a:endParaRPr>
          </a:p>
        </p:txBody>
      </p:sp>
      <p:pic>
        <p:nvPicPr>
          <p:cNvPr id="2519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600200"/>
            <a:ext cx="5715000" cy="1693863"/>
          </a:xfrm>
          <a:prstGeom prst="rect">
            <a:avLst/>
          </a:prstGeom>
          <a:solidFill>
            <a:srgbClr val="FFFFFF"/>
          </a:solidFill>
          <a:ln>
            <a:noFill/>
          </a:ln>
        </p:spPr>
      </p:pic>
      <p:sp>
        <p:nvSpPr>
          <p:cNvPr id="251908"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How </a:t>
            </a:r>
            <a:r>
              <a:rPr lang="ja-JP" altLang="en-US" sz="1600"/>
              <a:t>“</a:t>
            </a:r>
            <a:r>
              <a:rPr lang="en-US" altLang="ja-JP" sz="1600"/>
              <a:t>good</a:t>
            </a:r>
            <a:r>
              <a:rPr lang="ja-JP" altLang="en-US" sz="1600"/>
              <a:t>”</a:t>
            </a:r>
            <a:r>
              <a:rPr lang="en-US" altLang="ja-JP" sz="1600"/>
              <a:t> are the existing investments of the firm?</a:t>
            </a:r>
            <a:endParaRPr lang="en-US" sz="1600"/>
          </a:p>
        </p:txBody>
      </p:sp>
      <p:sp>
        <p:nvSpPr>
          <p:cNvPr id="251909"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Measuring ROC for existing investments..</a:t>
            </a:r>
          </a:p>
        </p:txBody>
      </p:sp>
      <p:pic>
        <p:nvPicPr>
          <p:cNvPr id="251910"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191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Times" charset="0"/>
                <a:ea typeface="ＭＳ Ｐゴシック" charset="0"/>
                <a:cs typeface="ＭＳ Ｐゴシック" charset="0"/>
              </a:rPr>
              <a:t>Old wine in a new bottle.. Another way of presenting the same results…</a:t>
            </a:r>
          </a:p>
        </p:txBody>
      </p:sp>
      <p:sp>
        <p:nvSpPr>
          <p:cNvPr id="253954" name="Content Placeholder 2"/>
          <p:cNvSpPr>
            <a:spLocks noGrp="1"/>
          </p:cNvSpPr>
          <p:nvPr>
            <p:ph idx="1"/>
          </p:nvPr>
        </p:nvSpPr>
        <p:spPr/>
        <p:txBody>
          <a:bodyPr/>
          <a:lstStyle/>
          <a:p>
            <a:r>
              <a:rPr lang="en-US">
                <a:latin typeface="Times" charset="0"/>
                <a:ea typeface="ＭＳ Ｐゴシック" charset="0"/>
                <a:cs typeface="ＭＳ Ｐゴシック" charset="0"/>
              </a:rPr>
              <a:t>The key to value is earning excess returns. Over time, there have been attempts to restate this obvious fact in new and different ways. For instance, Economic Value Added (EVA) developed a wide following in the the 1990s:</a:t>
            </a:r>
          </a:p>
          <a:p>
            <a:pPr>
              <a:buFont typeface="Monotype Sorts" charset="0"/>
              <a:buNone/>
            </a:pPr>
            <a:r>
              <a:rPr lang="en-US">
                <a:latin typeface="Times" charset="0"/>
                <a:ea typeface="ＭＳ Ｐゴシック" charset="0"/>
                <a:cs typeface="ＭＳ Ｐゴシック" charset="0"/>
              </a:rPr>
              <a:t>EVA = (ROC – Cost of Capital ) (Book Value of Capital Invested)</a:t>
            </a:r>
          </a:p>
          <a:p>
            <a:r>
              <a:rPr lang="en-US">
                <a:latin typeface="Times" charset="0"/>
                <a:ea typeface="ＭＳ Ｐゴシック" charset="0"/>
                <a:cs typeface="ＭＳ Ｐゴシック" charset="0"/>
              </a:rPr>
              <a:t>The excess returns for the four firms can be restated as follows:</a:t>
            </a:r>
          </a:p>
        </p:txBody>
      </p:sp>
      <p:pic>
        <p:nvPicPr>
          <p:cNvPr id="25395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810000"/>
            <a:ext cx="41275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Assessing Investment Quality</a:t>
            </a:r>
          </a:p>
        </p:txBody>
      </p:sp>
      <p:sp>
        <p:nvSpPr>
          <p:cNvPr id="256002" name="Rectangle 3"/>
          <p:cNvSpPr>
            <a:spLocks noGrp="1" noChangeArrowheads="1"/>
          </p:cNvSpPr>
          <p:nvPr>
            <p:ph idx="1"/>
          </p:nvPr>
        </p:nvSpPr>
        <p:spPr/>
        <p:txBody>
          <a:bodyPr/>
          <a:lstStyle/>
          <a:p>
            <a:r>
              <a:rPr lang="en-US">
                <a:latin typeface="Times" charset="0"/>
                <a:ea typeface="ＭＳ Ｐゴシック" charset="0"/>
                <a:cs typeface="ＭＳ Ｐゴシック" charset="0"/>
              </a:rPr>
              <a:t>For the most recent period for which you have data, compute the after-tax return on capital earned by your firm, where after-tax return on capital is computed to be</a:t>
            </a:r>
          </a:p>
          <a:p>
            <a:pPr>
              <a:buFont typeface="Monotype Sorts" charset="0"/>
              <a:buNone/>
            </a:pPr>
            <a:r>
              <a:rPr lang="en-US">
                <a:latin typeface="Times" charset="0"/>
                <a:ea typeface="ＭＳ Ｐゴシック" charset="0"/>
                <a:cs typeface="ＭＳ Ｐゴシック" charset="0"/>
              </a:rPr>
              <a:t>After-tax ROC = EBIT (1-tax rate)/ (BV of debt + BV of Equity-Cash)</a:t>
            </a:r>
            <a:r>
              <a:rPr lang="en-US" baseline="-25000">
                <a:latin typeface="Times" charset="0"/>
                <a:ea typeface="ＭＳ Ｐゴシック" charset="0"/>
                <a:cs typeface="ＭＳ Ｐゴシック" charset="0"/>
              </a:rPr>
              <a:t>previous year</a:t>
            </a:r>
          </a:p>
          <a:p>
            <a:r>
              <a:rPr lang="en-US">
                <a:latin typeface="Times" charset="0"/>
                <a:ea typeface="ＭＳ Ｐゴシック" charset="0"/>
                <a:cs typeface="ＭＳ Ｐゴシック" charset="0"/>
              </a:rPr>
              <a:t>For the most recent period for which you have data, compute the return spread earned by your firm:</a:t>
            </a:r>
          </a:p>
          <a:p>
            <a:pPr algn="ctr">
              <a:buFont typeface="Monotype Sorts" charset="0"/>
              <a:buNone/>
            </a:pPr>
            <a:r>
              <a:rPr lang="en-US">
                <a:latin typeface="Times" charset="0"/>
                <a:ea typeface="ＭＳ Ｐゴシック" charset="0"/>
                <a:cs typeface="ＭＳ Ｐゴシック" charset="0"/>
              </a:rPr>
              <a:t>Return Spread = After-tax ROC - Cost of Capital</a:t>
            </a:r>
          </a:p>
          <a:p>
            <a:r>
              <a:rPr lang="en-US">
                <a:latin typeface="Times" charset="0"/>
                <a:ea typeface="ＭＳ Ｐゴシック" charset="0"/>
                <a:cs typeface="ＭＳ Ｐゴシック" charset="0"/>
              </a:rPr>
              <a:t>For the most recent period, compute the EVA earned by your firm</a:t>
            </a:r>
          </a:p>
          <a:p>
            <a:pPr algn="ctr">
              <a:buFont typeface="Monotype Sorts" charset="0"/>
              <a:buNone/>
            </a:pPr>
            <a:r>
              <a:rPr lang="en-US">
                <a:latin typeface="Times" charset="0"/>
                <a:ea typeface="ＭＳ Ｐゴシック" charset="0"/>
                <a:cs typeface="ＭＳ Ｐゴシック" charset="0"/>
              </a:rPr>
              <a:t>EVA = Return Spread * ((BV of debt + BV of Equity-Cash)</a:t>
            </a:r>
            <a:r>
              <a:rPr lang="en-US" baseline="-25000">
                <a:latin typeface="Times" charset="0"/>
                <a:ea typeface="ＭＳ Ｐゴシック" charset="0"/>
                <a:cs typeface="ＭＳ Ｐゴシック" charset="0"/>
              </a:rPr>
              <a:t>previous year</a:t>
            </a:r>
          </a:p>
        </p:txBody>
      </p:sp>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cash flow view of this project..</a:t>
            </a:r>
          </a:p>
        </p:txBody>
      </p:sp>
      <p:sp>
        <p:nvSpPr>
          <p:cNvPr id="258050" name="Rectangle 3"/>
          <p:cNvSpPr>
            <a:spLocks noGrp="1" noChangeArrowheads="1"/>
          </p:cNvSpPr>
          <p:nvPr>
            <p:ph idx="1"/>
          </p:nvPr>
        </p:nvSpPr>
        <p:spPr>
          <a:noFill/>
        </p:spPr>
        <p:txBody>
          <a:bodyPr/>
          <a:lstStyle/>
          <a:p>
            <a:pPr lvl="1">
              <a:buFontTx/>
              <a:buNone/>
            </a:pPr>
            <a:r>
              <a:rPr lang="en-US">
                <a:latin typeface="Times" charset="0"/>
                <a:ea typeface="ＭＳ Ｐゴシック" charset="0"/>
              </a:rPr>
              <a:t>	</a:t>
            </a:r>
          </a:p>
        </p:txBody>
      </p:sp>
      <p:sp>
        <p:nvSpPr>
          <p:cNvPr id="258051" name="Rectangle 4"/>
          <p:cNvSpPr>
            <a:spLocks noChangeArrowheads="1"/>
          </p:cNvSpPr>
          <p:nvPr/>
        </p:nvSpPr>
        <p:spPr bwMode="auto">
          <a:xfrm>
            <a:off x="990600" y="3657600"/>
            <a:ext cx="7239000"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pPr>
            <a:r>
              <a:rPr lang="en-US" sz="2000"/>
              <a:t>To get from income to cash flow, we</a:t>
            </a:r>
          </a:p>
          <a:p>
            <a:pPr>
              <a:spcBef>
                <a:spcPct val="20000"/>
              </a:spcBef>
              <a:buClr>
                <a:schemeClr val="accent2"/>
              </a:buClr>
              <a:buSzPct val="75000"/>
              <a:buFont typeface="Monotype Sorts" charset="0"/>
              <a:buChar char=""/>
            </a:pPr>
            <a:r>
              <a:rPr lang="en-US" sz="2000"/>
              <a:t>added back all non-cash charges such as depreciation. Tax benefits:</a:t>
            </a:r>
          </a:p>
          <a:p>
            <a:pPr>
              <a:spcBef>
                <a:spcPct val="20000"/>
              </a:spcBef>
              <a:buClr>
                <a:schemeClr val="accent2"/>
              </a:buClr>
              <a:buSzPct val="75000"/>
              <a:buFont typeface="Monotype Sorts" charset="0"/>
              <a:buChar char=""/>
            </a:pPr>
            <a:endParaRPr lang="en-US" sz="2000"/>
          </a:p>
          <a:p>
            <a:pPr>
              <a:spcBef>
                <a:spcPct val="20000"/>
              </a:spcBef>
              <a:buClr>
                <a:schemeClr val="accent2"/>
              </a:buClr>
              <a:buSzPct val="75000"/>
            </a:pPr>
            <a:endParaRPr lang="en-US" sz="2000"/>
          </a:p>
          <a:p>
            <a:pPr>
              <a:spcBef>
                <a:spcPct val="20000"/>
              </a:spcBef>
              <a:buClr>
                <a:schemeClr val="accent2"/>
              </a:buClr>
              <a:buSzPct val="75000"/>
              <a:buFont typeface="Monotype Sorts" charset="0"/>
              <a:buChar char=""/>
            </a:pPr>
            <a:r>
              <a:rPr lang="en-US" sz="2000"/>
              <a:t>subtracted out the capital expenditures</a:t>
            </a:r>
          </a:p>
          <a:p>
            <a:pPr>
              <a:spcBef>
                <a:spcPct val="20000"/>
              </a:spcBef>
              <a:buClr>
                <a:schemeClr val="accent2"/>
              </a:buClr>
              <a:buSzPct val="75000"/>
              <a:buFont typeface="Monotype Sorts" charset="0"/>
              <a:buChar char=""/>
            </a:pPr>
            <a:r>
              <a:rPr lang="en-US" sz="2000"/>
              <a:t>subtracted out the change in non-cash working capital</a:t>
            </a:r>
          </a:p>
        </p:txBody>
      </p:sp>
      <p:pic>
        <p:nvPicPr>
          <p:cNvPr id="25805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52600"/>
            <a:ext cx="82581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805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495800"/>
            <a:ext cx="6553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incremental cash flows on the project</a:t>
            </a:r>
          </a:p>
        </p:txBody>
      </p:sp>
      <p:sp>
        <p:nvSpPr>
          <p:cNvPr id="260098" name="Rectangle 4"/>
          <p:cNvSpPr>
            <a:spLocks noGrp="1" noChangeArrowheads="1"/>
          </p:cNvSpPr>
          <p:nvPr>
            <p:ph idx="1"/>
          </p:nvPr>
        </p:nvSpPr>
        <p:spPr/>
        <p:txBody>
          <a:bodyPr/>
          <a:lstStyle/>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p:txBody>
      </p:sp>
      <p:sp>
        <p:nvSpPr>
          <p:cNvPr id="260099" name="Text Box 6"/>
          <p:cNvSpPr txBox="1">
            <a:spLocks noChangeArrowheads="1"/>
          </p:cNvSpPr>
          <p:nvPr/>
        </p:nvSpPr>
        <p:spPr bwMode="auto">
          <a:xfrm>
            <a:off x="0" y="533400"/>
            <a:ext cx="19812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$ 500 million has already been spent &amp; $ 50 million in depreciation will exist anyway</a:t>
            </a:r>
          </a:p>
        </p:txBody>
      </p:sp>
      <p:sp>
        <p:nvSpPr>
          <p:cNvPr id="260100" name="Text Box 8"/>
          <p:cNvSpPr txBox="1">
            <a:spLocks noChangeArrowheads="1"/>
          </p:cNvSpPr>
          <p:nvPr/>
        </p:nvSpPr>
        <p:spPr bwMode="auto">
          <a:xfrm>
            <a:off x="152400" y="4038600"/>
            <a:ext cx="28146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2/3rd of allocated G&amp;A is fixed.</a:t>
            </a:r>
          </a:p>
          <a:p>
            <a:r>
              <a:rPr lang="en-US" sz="1600"/>
              <a:t>Add back this amount (1-t)</a:t>
            </a:r>
          </a:p>
          <a:p>
            <a:r>
              <a:rPr lang="en-US" sz="1600"/>
              <a:t>Tax rate = 38%</a:t>
            </a:r>
            <a:endParaRPr lang="en-US"/>
          </a:p>
        </p:txBody>
      </p:sp>
      <p:cxnSp>
        <p:nvCxnSpPr>
          <p:cNvPr id="260101" name="Straight Arrow Connector 11"/>
          <p:cNvCxnSpPr>
            <a:cxnSpLocks noChangeShapeType="1"/>
          </p:cNvCxnSpPr>
          <p:nvPr/>
        </p:nvCxnSpPr>
        <p:spPr bwMode="auto">
          <a:xfrm rot="16200000" flipH="1">
            <a:off x="-38100" y="2247900"/>
            <a:ext cx="1828800" cy="381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60102" name="Straight Arrow Connector 13"/>
          <p:cNvCxnSpPr>
            <a:cxnSpLocks noChangeShapeType="1"/>
          </p:cNvCxnSpPr>
          <p:nvPr/>
        </p:nvCxnSpPr>
        <p:spPr bwMode="auto">
          <a:xfrm flipV="1">
            <a:off x="381000" y="3581400"/>
            <a:ext cx="6096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60103"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828800"/>
            <a:ext cx="72898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To Time-Weighted Cash Flows</a:t>
            </a:r>
          </a:p>
        </p:txBody>
      </p:sp>
      <p:sp>
        <p:nvSpPr>
          <p:cNvPr id="26214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Incremental cash flows in the earlier years are worth more than incremental cash flows in later years.</a:t>
            </a:r>
          </a:p>
          <a:p>
            <a:r>
              <a:rPr lang="en-US">
                <a:latin typeface="Times" charset="0"/>
                <a:ea typeface="ＭＳ Ｐゴシック" charset="0"/>
                <a:cs typeface="ＭＳ Ｐゴシック" charset="0"/>
              </a:rPr>
              <a:t>In fact, cash flows across time cannot be added up. They have to be brought to the same point in time before aggregation.</a:t>
            </a:r>
          </a:p>
          <a:p>
            <a:r>
              <a:rPr lang="en-US">
                <a:latin typeface="Times" charset="0"/>
                <a:ea typeface="ＭＳ Ｐゴシック" charset="0"/>
                <a:cs typeface="ＭＳ Ｐゴシック" charset="0"/>
              </a:rPr>
              <a:t>This process of moving cash flows through time is</a:t>
            </a:r>
          </a:p>
          <a:p>
            <a:pPr lvl="1"/>
            <a:r>
              <a:rPr lang="en-US">
                <a:latin typeface="Times" charset="0"/>
                <a:ea typeface="ＭＳ Ｐゴシック" charset="0"/>
              </a:rPr>
              <a:t>discounting, when future cash flows are brought to the present</a:t>
            </a:r>
          </a:p>
          <a:p>
            <a:pPr lvl="1"/>
            <a:r>
              <a:rPr lang="en-US">
                <a:latin typeface="Times" charset="0"/>
                <a:ea typeface="ＭＳ Ｐゴシック" charset="0"/>
              </a:rPr>
              <a:t>compounding, when present cash flows are taken to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Discounted cash flow measures of return</a:t>
            </a:r>
          </a:p>
        </p:txBody>
      </p:sp>
      <p:sp>
        <p:nvSpPr>
          <p:cNvPr id="266242"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Net Present Value (NPV)</a:t>
            </a:r>
            <a:r>
              <a:rPr lang="en-US">
                <a:latin typeface="Times" charset="0"/>
                <a:ea typeface="ＭＳ Ｐゴシック" charset="0"/>
                <a:cs typeface="ＭＳ Ｐゴシック" charset="0"/>
              </a:rPr>
              <a:t>: The net present value is the sum of the present values of all cash flows from the project (including initial investment).</a:t>
            </a:r>
          </a:p>
          <a:p>
            <a:pPr lvl="1">
              <a:buFontTx/>
              <a:buNone/>
            </a:pPr>
            <a:r>
              <a:rPr lang="en-US">
                <a:latin typeface="Times" charset="0"/>
                <a:ea typeface="ＭＳ Ｐゴシック" charset="0"/>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a:r>
              <a:rPr lang="en-US">
                <a:latin typeface="Times" charset="0"/>
                <a:ea typeface="ＭＳ Ｐゴシック" charset="0"/>
              </a:rPr>
              <a:t>Decision Rule: Accept if NPV &gt; 0</a:t>
            </a:r>
          </a:p>
          <a:p>
            <a:r>
              <a:rPr lang="en-US" b="1">
                <a:latin typeface="Times" charset="0"/>
                <a:ea typeface="ＭＳ Ｐゴシック" charset="0"/>
                <a:cs typeface="ＭＳ Ｐゴシック" charset="0"/>
              </a:rPr>
              <a:t>Internal Rate of Return (IRR)</a:t>
            </a:r>
            <a:r>
              <a:rPr lang="en-US">
                <a:latin typeface="Times" charset="0"/>
                <a:ea typeface="ＭＳ Ｐゴシック" charset="0"/>
                <a:cs typeface="ＭＳ Ｐゴシック" charset="0"/>
              </a:rPr>
              <a:t>: The internal rate of return is the discount rate that sets the net present value equal to zero. It is the percentage  rate of return, based upon incremental time-weighted cash flows.</a:t>
            </a:r>
          </a:p>
          <a:p>
            <a:pPr lvl="1"/>
            <a:r>
              <a:rPr lang="en-US">
                <a:latin typeface="Times" charset="0"/>
                <a:ea typeface="ＭＳ Ｐゴシック" charset="0"/>
              </a:rPr>
              <a:t>Decision Rule: Accept if IRR &gt; hurdle rate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Closure on Cash Flows</a:t>
            </a:r>
          </a:p>
        </p:txBody>
      </p:sp>
      <p:sp>
        <p:nvSpPr>
          <p:cNvPr id="268290"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In a project with a finite and short life, you would need to compute a </a:t>
            </a:r>
            <a:r>
              <a:rPr lang="en-US" b="1">
                <a:latin typeface="Times" charset="0"/>
                <a:ea typeface="ＭＳ Ｐゴシック" charset="0"/>
                <a:cs typeface="ＭＳ Ｐゴシック" charset="0"/>
              </a:rPr>
              <a:t>salvage value</a:t>
            </a:r>
            <a:r>
              <a:rPr lang="en-US">
                <a:latin typeface="Times" charset="0"/>
                <a:ea typeface="ＭＳ Ｐゴシック" charset="0"/>
                <a:cs typeface="ＭＳ Ｐゴシック" charset="0"/>
              </a:rPr>
              <a:t>, which is the expected proceeds from selling all of the investment in the project at the end of the project life. It is usually set equal to book value of fixed assets and working capital </a:t>
            </a:r>
          </a:p>
          <a:p>
            <a:pPr>
              <a:lnSpc>
                <a:spcPct val="90000"/>
              </a:lnSpc>
            </a:pPr>
            <a:r>
              <a:rPr lang="en-US">
                <a:latin typeface="Times" charset="0"/>
                <a:ea typeface="ＭＳ Ｐゴシック" charset="0"/>
                <a:cs typeface="ＭＳ Ｐゴシック" charset="0"/>
              </a:rPr>
              <a:t>In a project with an infinite or very long life, we compute cash flows for a reasonable period, and then compute a </a:t>
            </a:r>
            <a:r>
              <a:rPr lang="en-US" b="1">
                <a:latin typeface="Times" charset="0"/>
                <a:ea typeface="ＭＳ Ｐゴシック" charset="0"/>
                <a:cs typeface="ＭＳ Ｐゴシック" charset="0"/>
              </a:rPr>
              <a:t>terminal value </a:t>
            </a:r>
            <a:r>
              <a:rPr lang="en-US">
                <a:latin typeface="Times" charset="0"/>
                <a:ea typeface="ＭＳ Ｐゴシック" charset="0"/>
                <a:cs typeface="ＭＳ Ｐゴシック" charset="0"/>
              </a:rPr>
              <a:t>for this project, which is the present value of all cash flows that occur after the estimation period ends..</a:t>
            </a:r>
          </a:p>
          <a:p>
            <a:pPr>
              <a:lnSpc>
                <a:spcPct val="90000"/>
              </a:lnSpc>
            </a:pPr>
            <a:r>
              <a:rPr lang="en-US">
                <a:latin typeface="Times" charset="0"/>
                <a:ea typeface="ＭＳ Ｐゴシック" charset="0"/>
                <a:cs typeface="ＭＳ Ｐゴシック" charset="0"/>
              </a:rPr>
              <a:t>Assuming the project lasts forever, and that cash flows after year 10 grow 2% (the inflation rate) forever, the present value at the end of year 10 of cash flows after that can be written as:</a:t>
            </a:r>
          </a:p>
          <a:p>
            <a:pPr lvl="1">
              <a:lnSpc>
                <a:spcPct val="90000"/>
              </a:lnSpc>
            </a:pPr>
            <a:r>
              <a:rPr lang="en-US">
                <a:latin typeface="Times" charset="0"/>
                <a:ea typeface="ＭＳ Ｐゴシック" charset="0"/>
              </a:rPr>
              <a:t>Terminal Value in year 10= CF in year 11/(Cost of Capital - Growth Rate)</a:t>
            </a:r>
          </a:p>
          <a:p>
            <a:pPr lvl="1">
              <a:lnSpc>
                <a:spcPct val="90000"/>
              </a:lnSpc>
              <a:buFontTx/>
              <a:buNone/>
            </a:pPr>
            <a:r>
              <a:rPr lang="en-US">
                <a:latin typeface="Times" charset="0"/>
                <a:ea typeface="ＭＳ Ｐゴシック" charset="0"/>
              </a:rPr>
              <a:t>				=692 (1.02) /(.0862-.02) = $ 10,669  million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Which yields a NPV of..</a:t>
            </a:r>
          </a:p>
        </p:txBody>
      </p:sp>
      <p:sp>
        <p:nvSpPr>
          <p:cNvPr id="270338"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pic>
        <p:nvPicPr>
          <p:cNvPr id="27033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0"/>
            <a:ext cx="6172200"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0" name="TextBox 5"/>
          <p:cNvSpPr txBox="1">
            <a:spLocks noChangeArrowheads="1"/>
          </p:cNvSpPr>
          <p:nvPr/>
        </p:nvSpPr>
        <p:spPr bwMode="auto">
          <a:xfrm>
            <a:off x="6172200" y="1143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Rio Disney cost of capital of 8.62%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Which makes the argument that..</a:t>
            </a:r>
          </a:p>
        </p:txBody>
      </p:sp>
      <p:sp>
        <p:nvSpPr>
          <p:cNvPr id="272386"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The project should be accepted</a:t>
            </a:r>
            <a:r>
              <a:rPr lang="en-US">
                <a:latin typeface="Times" charset="0"/>
                <a:ea typeface="ＭＳ Ｐゴシック" charset="0"/>
                <a:cs typeface="ＭＳ Ｐゴシック" charset="0"/>
              </a:rPr>
              <a:t>. The positive net present value suggests that the project will add value to the firm, and earn a return in excess of the cost of capital.</a:t>
            </a:r>
          </a:p>
          <a:p>
            <a:r>
              <a:rPr lang="en-US">
                <a:latin typeface="Times" charset="0"/>
                <a:ea typeface="ＭＳ Ｐゴシック" charset="0"/>
                <a:cs typeface="ＭＳ Ｐゴシック" charset="0"/>
              </a:rPr>
              <a:t>By taking the project, Disney will increase its value as a firm by $2,877 million.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IRR of this project</a:t>
            </a:r>
          </a:p>
        </p:txBody>
      </p:sp>
      <p:pic>
        <p:nvPicPr>
          <p:cNvPr id="274434"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IRR suggests..</a:t>
            </a:r>
          </a:p>
        </p:txBody>
      </p:sp>
      <p:sp>
        <p:nvSpPr>
          <p:cNvPr id="276482"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The project is a good one</a:t>
            </a:r>
            <a:r>
              <a:rPr lang="en-US">
                <a:latin typeface="Times" charset="0"/>
                <a:ea typeface="ＭＳ Ｐゴシック" charset="0"/>
                <a:cs typeface="ＭＳ Ｐゴシック" charset="0"/>
              </a:rPr>
              <a:t>. Using time-weighted, incremental cash flows, this project provides a return of 12.35%. This is greater than the cost of capital of 8.62%.</a:t>
            </a:r>
          </a:p>
          <a:p>
            <a:r>
              <a:rPr lang="en-US">
                <a:latin typeface="Times" charset="0"/>
                <a:ea typeface="ＭＳ Ｐゴシック" charset="0"/>
                <a:cs typeface="ＭＳ Ｐゴシック" charset="0"/>
              </a:rPr>
              <a:t>The IRR and the NPV will yield </a:t>
            </a:r>
            <a:r>
              <a:rPr lang="en-US" b="1">
                <a:latin typeface="Times" charset="0"/>
                <a:ea typeface="ＭＳ Ｐゴシック" charset="0"/>
                <a:cs typeface="ＭＳ Ｐゴシック" charset="0"/>
              </a:rPr>
              <a:t>similar results </a:t>
            </a:r>
            <a:r>
              <a:rPr lang="en-US">
                <a:latin typeface="Times" charset="0"/>
                <a:ea typeface="ＭＳ Ｐゴシック" charset="0"/>
                <a:cs typeface="ＭＳ Ｐゴシック" charset="0"/>
              </a:rPr>
              <a:t>most of the time, though there are differences between the two approaches that may cause project rankings to vary depending upon the approach used. They can yield different results, especially why comparing across projects because</a:t>
            </a:r>
          </a:p>
          <a:p>
            <a:pPr lvl="1"/>
            <a:r>
              <a:rPr lang="en-US">
                <a:latin typeface="Times" charset="0"/>
                <a:ea typeface="ＭＳ Ｐゴシック" charset="0"/>
                <a:cs typeface="ＭＳ Ｐゴシック" charset="0"/>
              </a:rPr>
              <a:t>A project can have only one NPV, whereas it can have more than one IRR.</a:t>
            </a:r>
          </a:p>
          <a:p>
            <a:pPr lvl="1"/>
            <a:r>
              <a:rPr lang="en-US">
                <a:latin typeface="Times" charset="0"/>
                <a:ea typeface="ＭＳ Ｐゴシック" charset="0"/>
                <a:cs typeface="ＭＳ Ｐゴシック" charset="0"/>
              </a:rPr>
              <a:t>The NPV is a dollar surplus value, whereas the IRR is a percentage measure of return. The NPV is therefore likely to be larger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large scale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projects, while the IRR is higher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small-scale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projects.</a:t>
            </a:r>
          </a:p>
          <a:p>
            <a:pPr lvl="1"/>
            <a:r>
              <a:rPr lang="en-US">
                <a:latin typeface="Times" charset="0"/>
                <a:ea typeface="ＭＳ Ｐゴシック" charset="0"/>
                <a:cs typeface="ＭＳ Ｐゴシック" charset="0"/>
              </a:rPr>
              <a:t>The NPV assumes that intermediate cash flows get reinvested at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hurdle rate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which is based upon what you can make on investments of comparable risk, while the IRR assumes that intermediate cash flows get reinvested at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IRR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Does the currency matter?</a:t>
            </a:r>
          </a:p>
        </p:txBody>
      </p:sp>
      <p:sp>
        <p:nvSpPr>
          <p:cNvPr id="278530" name="Rectangle 3"/>
          <p:cNvSpPr>
            <a:spLocks noGrp="1" noChangeArrowheads="1"/>
          </p:cNvSpPr>
          <p:nvPr>
            <p:ph idx="1"/>
          </p:nvPr>
        </p:nvSpPr>
        <p:spPr>
          <a:noFill/>
        </p:spPr>
        <p:txBody>
          <a:bodyPr/>
          <a:lstStyle/>
          <a:p>
            <a:pPr marL="381000" indent="-381000"/>
            <a:r>
              <a:rPr lang="en-US">
                <a:latin typeface="Times" charset="0"/>
                <a:ea typeface="ＭＳ Ｐゴシック" charset="0"/>
                <a:cs typeface="ＭＳ Ｐゴシック" charset="0"/>
              </a:rPr>
              <a:t>The analysis was done in dollars. Would the conclusions have been any different if we had done the analysis in Brazilian Reais?</a:t>
            </a:r>
          </a:p>
          <a:p>
            <a:pPr marL="800100" lvl="1" indent="-342900">
              <a:buFont typeface="Times" charset="0"/>
              <a:buAutoNum type="alphaLcParenR"/>
            </a:pPr>
            <a:r>
              <a:rPr lang="en-US">
                <a:latin typeface="Times" charset="0"/>
                <a:ea typeface="ＭＳ Ｐゴシック" charset="0"/>
              </a:rPr>
              <a:t>Yes</a:t>
            </a:r>
          </a:p>
          <a:p>
            <a:pPr marL="800100" lvl="1" indent="-342900">
              <a:buFont typeface="Times" charset="0"/>
              <a:buAutoNum type="alphaLcParenR"/>
            </a:pPr>
            <a:r>
              <a:rPr lang="en-US">
                <a:latin typeface="Times" charset="0"/>
                <a:ea typeface="ＭＳ Ｐゴシック" charset="0"/>
              </a:rPr>
              <a:t>No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Theme Park: $R NPV</a:t>
            </a:r>
          </a:p>
        </p:txBody>
      </p:sp>
      <p:pic>
        <p:nvPicPr>
          <p:cNvPr id="280581"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t="-7562" b="-7562"/>
          <a:stretch>
            <a:fillRect/>
          </a:stretch>
        </p:blipFill>
        <p:spPr>
          <a:xfrm>
            <a:off x="990600" y="1676400"/>
            <a:ext cx="7753350" cy="4191000"/>
          </a:xfrm>
        </p:spPr>
      </p:pic>
      <p:sp>
        <p:nvSpPr>
          <p:cNvPr id="280578" name="Rectangle 3"/>
          <p:cNvSpPr>
            <a:spLocks noChangeArrowheads="1"/>
          </p:cNvSpPr>
          <p:nvPr/>
        </p:nvSpPr>
        <p:spPr bwMode="auto">
          <a:xfrm>
            <a:off x="2895600" y="5486400"/>
            <a:ext cx="383698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spcBef>
                <a:spcPct val="20000"/>
              </a:spcBef>
            </a:pPr>
            <a:r>
              <a:rPr lang="en-US" sz="1800">
                <a:solidFill>
                  <a:schemeClr val="accent2"/>
                </a:solidFill>
              </a:rPr>
              <a:t>NPV = R$ 5,870/2.04= $ 2,877 Million</a:t>
            </a:r>
          </a:p>
          <a:p>
            <a:pPr>
              <a:spcBef>
                <a:spcPct val="20000"/>
              </a:spcBef>
            </a:pPr>
            <a:r>
              <a:rPr lang="en-US" sz="1800">
                <a:solidFill>
                  <a:schemeClr val="accent2"/>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 at $R cost of capital</a:t>
            </a:r>
          </a:p>
          <a:p>
            <a:r>
              <a:rPr lang="en-US" sz="1600"/>
              <a:t>= (1.0862) (1.07/1.02) – 1 = 13.94% </a:t>
            </a:r>
          </a:p>
        </p:txBody>
      </p:sp>
      <p:sp>
        <p:nvSpPr>
          <p:cNvPr id="280580"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r>
              <a:rPr lang="en-US" sz="1400"/>
              <a:t>Expected Exchange Rate</a:t>
            </a:r>
            <a:r>
              <a:rPr lang="en-US" sz="1400" baseline="-25000"/>
              <a:t>t</a:t>
            </a:r>
            <a:r>
              <a:rPr lang="en-US" sz="1400"/>
              <a:t> </a:t>
            </a:r>
          </a:p>
          <a:p>
            <a:pPr marL="0" lvl="1"/>
            <a:r>
              <a:rPr lang="en-US" sz="1400"/>
              <a:t>= Exchange Rate today * (1.07/1.02)</a:t>
            </a:r>
            <a:r>
              <a:rPr lang="en-US" sz="1400" baseline="30000"/>
              <a:t>t</a:t>
            </a:r>
            <a:endParaRPr lang="en-US" sz="1400"/>
          </a:p>
          <a:p>
            <a:endParaRPr lang="en-US"/>
          </a:p>
        </p:txBody>
      </p:sp>
      <p:cxnSp>
        <p:nvCxnSpPr>
          <p:cNvPr id="280583"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final thought: Side Costs and Benefits</a:t>
            </a:r>
          </a:p>
        </p:txBody>
      </p:sp>
      <p:sp>
        <p:nvSpPr>
          <p:cNvPr id="29491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Most projects considered by any business create side costs and benefits for that business. </a:t>
            </a:r>
          </a:p>
          <a:p>
            <a:pPr lvl="1"/>
            <a:r>
              <a:rPr lang="en-US">
                <a:latin typeface="Times" charset="0"/>
                <a:ea typeface="ＭＳ Ｐゴシック" charset="0"/>
                <a:cs typeface="ＭＳ Ｐゴシック" charset="0"/>
              </a:rPr>
              <a:t>The side costs include the costs created by the use of resources that the business already owns (opportunity costs) and lost revenues for other projects that the firm may have. </a:t>
            </a:r>
          </a:p>
          <a:p>
            <a:pPr lvl="1"/>
            <a:r>
              <a:rPr lang="en-US">
                <a:latin typeface="Times" charset="0"/>
                <a:ea typeface="ＭＳ Ｐゴシック" charset="0"/>
                <a:cs typeface="ＭＳ Ｐゴシック" charset="0"/>
              </a:rPr>
              <a:t>The benefits that may not be captured in the traditional capital budgeting analysis include project synergies (where cash flow benefits may accrue to other projects) and options embedded in projects (including the options to delay, expand or abandon a project).</a:t>
            </a:r>
          </a:p>
          <a:p>
            <a:r>
              <a:rPr lang="en-US">
                <a:latin typeface="Times" charset="0"/>
                <a:ea typeface="ＭＳ Ｐゴシック" charset="0"/>
                <a:cs typeface="ＭＳ Ｐゴシック" charset="0"/>
              </a:rPr>
              <a:t>The returns on a project should incorporate these costs and benefits.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First Principles</a:t>
            </a:r>
          </a:p>
        </p:txBody>
      </p:sp>
      <p:sp>
        <p:nvSpPr>
          <p:cNvPr id="296962" name="Rectangle 3"/>
          <p:cNvSpPr>
            <a:spLocks noGrp="1" noChangeArrowheads="1"/>
          </p:cNvSpPr>
          <p:nvPr>
            <p:ph idx="1"/>
          </p:nvPr>
        </p:nvSpPr>
        <p:spPr/>
        <p:txBody>
          <a:bodyPr/>
          <a:lstStyle/>
          <a:p>
            <a:endParaRPr lang="en-US">
              <a:latin typeface="Times" charset="0"/>
              <a:ea typeface="ＭＳ Ｐゴシック" charset="0"/>
              <a:cs typeface="ＭＳ Ｐゴシック" charset="0"/>
            </a:endParaRPr>
          </a:p>
        </p:txBody>
      </p:sp>
      <p:pic>
        <p:nvPicPr>
          <p:cNvPr id="296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76400"/>
            <a:ext cx="7454900"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ctrTitle"/>
          </p:nvPr>
        </p:nvSpPr>
        <p:spPr>
          <a:xfrm>
            <a:off x="685800" y="2286000"/>
            <a:ext cx="7772400" cy="1143000"/>
          </a:xfrm>
          <a:noFill/>
        </p:spPr>
        <p:txBody>
          <a:bodyPr anchor="ctr"/>
          <a:lstStyle/>
          <a:p>
            <a:r>
              <a:rPr lang="en-US" sz="3600">
                <a:latin typeface="Times" charset="0"/>
                <a:ea typeface="ＭＳ Ｐゴシック" charset="0"/>
                <a:cs typeface="ＭＳ Ｐゴシック" charset="0"/>
              </a:rPr>
              <a:t>Capital Structure: The Choices and the Trade off</a:t>
            </a:r>
          </a:p>
        </p:txBody>
      </p:sp>
      <p:sp>
        <p:nvSpPr>
          <p:cNvPr id="299010" name="Rectangle 3"/>
          <p:cNvSpPr>
            <a:spLocks noGrp="1" noChangeArrowheads="1"/>
          </p:cNvSpPr>
          <p:nvPr>
            <p:ph type="subTitle" idx="1"/>
          </p:nvPr>
        </p:nvSpPr>
        <p:spPr>
          <a:noFill/>
        </p:spPr>
        <p:txBody>
          <a:bodyPr/>
          <a:lstStyle/>
          <a:p>
            <a:pPr marL="342900" indent="-342900" algn="l"/>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Neither a borrower nor a lender be</a:t>
            </a:r>
            <a:r>
              <a:rPr lang="ja-JP" altLang="en-US">
                <a:latin typeface="Times" charset="0"/>
                <a:ea typeface="ＭＳ Ｐゴシック" charset="0"/>
                <a:cs typeface="ＭＳ Ｐゴシック" charset="0"/>
              </a:rPr>
              <a:t>”</a:t>
            </a:r>
            <a:endParaRPr lang="en-US" altLang="ja-JP">
              <a:latin typeface="Times" charset="0"/>
              <a:ea typeface="ＭＳ Ｐゴシック" charset="0"/>
              <a:cs typeface="ＭＳ Ｐゴシック" charset="0"/>
            </a:endParaRPr>
          </a:p>
          <a:p>
            <a:pPr marL="342900" indent="-342900"/>
            <a:r>
              <a:rPr lang="en-US" i="1">
                <a:latin typeface="Times" charset="0"/>
                <a:ea typeface="ＭＳ Ｐゴシック" charset="0"/>
                <a:cs typeface="ＭＳ Ｐゴシック" charset="0"/>
              </a:rPr>
              <a:t>Someone who obviously hated this part of corporate finance</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sp>
        <p:nvSpPr>
          <p:cNvPr id="301058" name="Rectangle 3"/>
          <p:cNvSpPr>
            <a:spLocks noGrp="1" noChangeArrowheads="1"/>
          </p:cNvSpPr>
          <p:nvPr>
            <p:ph idx="1"/>
          </p:nvPr>
        </p:nvSpPr>
        <p:spPr>
          <a:noFill/>
        </p:spPr>
        <p:txBody>
          <a:bodyPr/>
          <a:lstStyle/>
          <a:p>
            <a:pPr>
              <a:lnSpc>
                <a:spcPct val="90000"/>
              </a:lnSpc>
            </a:pPr>
            <a:endParaRPr lang="en-US" b="1">
              <a:latin typeface="Times" charset="0"/>
              <a:ea typeface="ＭＳ Ｐゴシック" charset="0"/>
              <a:cs typeface="ＭＳ Ｐゴシック" charset="0"/>
            </a:endParaRPr>
          </a:p>
        </p:txBody>
      </p:sp>
      <p:pic>
        <p:nvPicPr>
          <p:cNvPr id="3010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3300" y="1143000"/>
            <a:ext cx="8140700"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249238"/>
            <a:ext cx="7670800" cy="6362700"/>
          </a:xfrm>
          <a:prstGeom prst="rect">
            <a:avLst/>
          </a:prstGeom>
          <a:solidFill>
            <a:srgbClr val="FFFFFF"/>
          </a:solidFill>
          <a:ln>
            <a:noFill/>
          </a:ln>
        </p:spPr>
      </p:pic>
    </p:spTree>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Title 1"/>
          <p:cNvSpPr>
            <a:spLocks noGrp="1"/>
          </p:cNvSpPr>
          <p:nvPr>
            <p:ph type="title"/>
          </p:nvPr>
        </p:nvSpPr>
        <p:spPr/>
        <p:txBody>
          <a:bodyPr/>
          <a:lstStyle/>
          <a:p>
            <a:r>
              <a:rPr lang="en-US">
                <a:latin typeface="Times" charset="0"/>
                <a:ea typeface="ＭＳ Ｐゴシック" charset="0"/>
                <a:cs typeface="ＭＳ Ｐゴシック" charset="0"/>
              </a:rPr>
              <a:t>Debt: Summarizing the trade off</a:t>
            </a:r>
          </a:p>
        </p:txBody>
      </p:sp>
      <p:pic>
        <p:nvPicPr>
          <p:cNvPr id="309250" name="Picture 8"/>
          <p:cNvPicPr>
            <a:picLocks noGrp="1" noChangeAspect="1"/>
          </p:cNvPicPr>
          <p:nvPr>
            <p:ph idx="1"/>
          </p:nvPr>
        </p:nvPicPr>
        <p:blipFill>
          <a:blip r:embed="rId3">
            <a:extLst>
              <a:ext uri="{28A0092B-C50C-407E-A947-70E740481C1C}">
                <a14:useLocalDpi xmlns:a14="http://schemas.microsoft.com/office/drawing/2010/main" val="0"/>
              </a:ext>
            </a:extLst>
          </a:blip>
          <a:srcRect l="-6041" r="-6041"/>
          <a:stretch>
            <a:fillRect/>
          </a:stretch>
        </p:blipFill>
        <p:spPr>
          <a:noFill/>
        </p:spPr>
      </p:pic>
    </p:spTree>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Application Test: Would you expect your firm to gain or lose from using a lot of debt?</a:t>
            </a:r>
          </a:p>
        </p:txBody>
      </p:sp>
      <p:sp>
        <p:nvSpPr>
          <p:cNvPr id="311298" name="Rectangle 3"/>
          <p:cNvSpPr>
            <a:spLocks noGrp="1" noChangeArrowheads="1"/>
          </p:cNvSpPr>
          <p:nvPr>
            <p:ph idx="1"/>
          </p:nvPr>
        </p:nvSpPr>
        <p:spPr/>
        <p:txBody>
          <a:bodyPr/>
          <a:lstStyle/>
          <a:p>
            <a:r>
              <a:rPr lang="en-US">
                <a:latin typeface="Times" charset="0"/>
                <a:ea typeface="ＭＳ Ｐゴシック" charset="0"/>
                <a:cs typeface="ＭＳ Ｐゴシック" charset="0"/>
              </a:rPr>
              <a:t>Considering, for your firm,</a:t>
            </a:r>
          </a:p>
          <a:p>
            <a:pPr lvl="1"/>
            <a:r>
              <a:rPr lang="en-US" sz="1800">
                <a:latin typeface="Times" charset="0"/>
                <a:ea typeface="ＭＳ Ｐゴシック" charset="0"/>
              </a:rPr>
              <a:t>The potential tax benefits of borrowing</a:t>
            </a:r>
          </a:p>
          <a:p>
            <a:pPr lvl="1"/>
            <a:r>
              <a:rPr lang="en-US" sz="1800">
                <a:latin typeface="Times" charset="0"/>
                <a:ea typeface="ＭＳ Ｐゴシック" charset="0"/>
              </a:rPr>
              <a:t>The benefits of using debt as a disciplinary mechanism</a:t>
            </a:r>
          </a:p>
          <a:p>
            <a:pPr lvl="1"/>
            <a:r>
              <a:rPr lang="en-US" sz="1800">
                <a:latin typeface="Times" charset="0"/>
                <a:ea typeface="ＭＳ Ｐゴシック" charset="0"/>
              </a:rPr>
              <a:t>The potential for expected bankruptcy costs</a:t>
            </a:r>
          </a:p>
          <a:p>
            <a:pPr lvl="1"/>
            <a:r>
              <a:rPr lang="en-US" sz="1800">
                <a:latin typeface="Times" charset="0"/>
                <a:ea typeface="ＭＳ Ｐゴシック" charset="0"/>
              </a:rPr>
              <a:t>The potential for agency costs</a:t>
            </a:r>
          </a:p>
          <a:p>
            <a:pPr lvl="1"/>
            <a:r>
              <a:rPr lang="en-US" sz="1800">
                <a:latin typeface="Times" charset="0"/>
                <a:ea typeface="ＭＳ Ｐゴシック" charset="0"/>
              </a:rPr>
              <a:t>The need for financial flexibility</a:t>
            </a:r>
          </a:p>
          <a:p>
            <a:r>
              <a:rPr lang="en-US">
                <a:latin typeface="Times" charset="0"/>
                <a:ea typeface="ＭＳ Ｐゴシック" charset="0"/>
                <a:cs typeface="ＭＳ Ｐゴシック" charset="0"/>
              </a:rPr>
              <a:t>Would you expect your firm to have a high debt ratio or a low debt ratio?</a:t>
            </a:r>
          </a:p>
          <a:p>
            <a:r>
              <a:rPr lang="en-US">
                <a:latin typeface="Times" charset="0"/>
                <a:ea typeface="ＭＳ Ｐゴシック" charset="0"/>
                <a:cs typeface="ＭＳ Ｐゴシック" charset="0"/>
              </a:rPr>
              <a:t>Does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debt ratio meet your expectations?</a:t>
            </a:r>
          </a:p>
          <a:p>
            <a:pPr lvl="1"/>
            <a:endParaRPr lang="en-US" sz="1800">
              <a:latin typeface="Times"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Hypothetical Scenario</a:t>
            </a:r>
          </a:p>
        </p:txBody>
      </p:sp>
      <p:sp>
        <p:nvSpPr>
          <p:cNvPr id="313346" name="Rectangle 3"/>
          <p:cNvSpPr>
            <a:spLocks noGrp="1" noChangeArrowheads="1"/>
          </p:cNvSpPr>
          <p:nvPr>
            <p:ph idx="1"/>
          </p:nvPr>
        </p:nvSpPr>
        <p:spPr>
          <a:noFill/>
        </p:spPr>
        <p:txBody>
          <a:bodyPr/>
          <a:lstStyle/>
          <a:p>
            <a:pPr>
              <a:buFont typeface="Arial" charset="0"/>
              <a:buNone/>
            </a:pPr>
            <a:r>
              <a:rPr lang="en-US">
                <a:latin typeface="Times" charset="0"/>
                <a:ea typeface="ＭＳ Ｐゴシック" charset="0"/>
                <a:cs typeface="ＭＳ Ｐゴシック" charset="0"/>
              </a:rPr>
              <a:t>(a) There are no taxes</a:t>
            </a:r>
          </a:p>
          <a:p>
            <a:pPr>
              <a:buFont typeface="Arial" charset="0"/>
              <a:buNone/>
            </a:pPr>
            <a:r>
              <a:rPr lang="en-US">
                <a:latin typeface="Times" charset="0"/>
                <a:ea typeface="ＭＳ Ｐゴシック" charset="0"/>
                <a:cs typeface="ＭＳ Ｐゴシック" charset="0"/>
              </a:rPr>
              <a:t>(b) Managers have stockholder interests at heart and do what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best for stockholders.</a:t>
            </a:r>
          </a:p>
          <a:p>
            <a:pPr>
              <a:buFont typeface="Arial" charset="0"/>
              <a:buNone/>
            </a:pPr>
            <a:r>
              <a:rPr lang="en-US">
                <a:latin typeface="Times" charset="0"/>
                <a:ea typeface="ＭＳ Ｐゴシック" charset="0"/>
                <a:cs typeface="ＭＳ Ｐゴシック" charset="0"/>
              </a:rPr>
              <a:t>(c) No firm ever goes bankrupt</a:t>
            </a:r>
          </a:p>
          <a:p>
            <a:pPr>
              <a:buFont typeface="Arial" charset="0"/>
              <a:buNone/>
            </a:pPr>
            <a:r>
              <a:rPr lang="en-US">
                <a:latin typeface="Times" charset="0"/>
                <a:ea typeface="ＭＳ Ｐゴシック" charset="0"/>
                <a:cs typeface="ＭＳ Ｐゴシック" charset="0"/>
              </a:rPr>
              <a:t>(d) Equity investors are honest with lenders; there is no subterfuge or attempt to find loopholes in loan agreements.</a:t>
            </a:r>
          </a:p>
          <a:p>
            <a:pPr>
              <a:buFont typeface="Arial" charset="0"/>
              <a:buNone/>
            </a:pPr>
            <a:r>
              <a:rPr lang="en-US">
                <a:latin typeface="Times" charset="0"/>
                <a:ea typeface="ＭＳ Ｐゴシック" charset="0"/>
                <a:cs typeface="ＭＳ Ｐゴシック" charset="0"/>
              </a:rPr>
              <a:t>(e) Firms know their future financing needs with certainty</a:t>
            </a:r>
          </a:p>
          <a:p>
            <a:pPr>
              <a:buFont typeface="Arial" charset="0"/>
              <a:buNone/>
            </a:pPr>
            <a:endParaRPr lang="en-US">
              <a:latin typeface="Times" charset="0"/>
              <a:ea typeface="ＭＳ Ｐゴシック" charset="0"/>
              <a:cs typeface="ＭＳ Ｐゴシック" charset="0"/>
            </a:endParaRPr>
          </a:p>
          <a:p>
            <a:pPr>
              <a:buFont typeface="Arial" charset="0"/>
              <a:buNone/>
            </a:pPr>
            <a:r>
              <a:rPr lang="en-US">
                <a:solidFill>
                  <a:schemeClr val="accent2"/>
                </a:solidFill>
                <a:latin typeface="Times" charset="0"/>
                <a:ea typeface="ＭＳ Ｐゴシック" charset="0"/>
                <a:cs typeface="ＭＳ Ｐゴシック" charset="0"/>
              </a:rPr>
              <a:t>What happens to the trade off between debt and equity? How much should a firm borrow?</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Miller-Modigliani Theorem</a:t>
            </a:r>
          </a:p>
        </p:txBody>
      </p:sp>
      <p:sp>
        <p:nvSpPr>
          <p:cNvPr id="3153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In an environment, where there are no taxes, default risk or agency costs, capital structure is irrelevant. </a:t>
            </a:r>
          </a:p>
          <a:p>
            <a:r>
              <a:rPr lang="en-US">
                <a:latin typeface="Times" charset="0"/>
                <a:ea typeface="ＭＳ Ｐゴシック" charset="0"/>
                <a:cs typeface="ＭＳ Ｐゴシック" charset="0"/>
              </a:rPr>
              <a:t>In this world,</a:t>
            </a:r>
          </a:p>
          <a:p>
            <a:pPr lvl="1"/>
            <a:r>
              <a:rPr lang="en-US">
                <a:latin typeface="Times" charset="0"/>
                <a:ea typeface="ＭＳ Ｐゴシック" charset="0"/>
                <a:cs typeface="ＭＳ Ｐゴシック" charset="0"/>
              </a:rPr>
              <a:t>Leverage is irrelevant. A firm's value will be determined by its project cash flows.</a:t>
            </a:r>
          </a:p>
          <a:p>
            <a:pPr lvl="1"/>
            <a:r>
              <a:rPr lang="en-US">
                <a:latin typeface="Times" charset="0"/>
                <a:ea typeface="ＭＳ Ｐゴシック" charset="0"/>
                <a:cs typeface="ＭＳ Ｐゴシック" charset="0"/>
              </a:rPr>
              <a:t>The cost of capital of the firm will not change with leverage. As a firm increases its leverage, the cost of equity will increase just enough to offset any gains to the leverage</a:t>
            </a: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Pathways to the Optimal</a:t>
            </a:r>
          </a:p>
        </p:txBody>
      </p:sp>
      <p:sp>
        <p:nvSpPr>
          <p:cNvPr id="317442" name="Rectangle 3"/>
          <p:cNvSpPr>
            <a:spLocks noGrp="1" noChangeArrowheads="1"/>
          </p:cNvSpPr>
          <p:nvPr>
            <p:ph idx="1"/>
          </p:nvPr>
        </p:nvSpPr>
        <p:spPr/>
        <p:txBody>
          <a:bodyPr/>
          <a:lstStyle/>
          <a:p>
            <a:r>
              <a:rPr lang="en-US" u="sng">
                <a:latin typeface="Times" charset="0"/>
                <a:ea typeface="ＭＳ Ｐゴシック" charset="0"/>
                <a:cs typeface="ＭＳ Ｐゴシック" charset="0"/>
              </a:rPr>
              <a:t>The Cost of Capital Approach</a:t>
            </a:r>
            <a:r>
              <a:rPr lang="en-US">
                <a:latin typeface="Times" charset="0"/>
                <a:ea typeface="ＭＳ Ｐゴシック" charset="0"/>
                <a:cs typeface="ＭＳ Ｐゴシック" charset="0"/>
              </a:rPr>
              <a:t>: The optimal debt ratio is the one that minimizes the cost of capital for a firm.</a:t>
            </a:r>
          </a:p>
          <a:p>
            <a:r>
              <a:rPr lang="en-US" u="sng">
                <a:latin typeface="Times" charset="0"/>
                <a:ea typeface="ＭＳ Ｐゴシック" charset="0"/>
                <a:cs typeface="ＭＳ Ｐゴシック" charset="0"/>
              </a:rPr>
              <a:t>The Sector Approach</a:t>
            </a:r>
            <a:r>
              <a:rPr lang="en-US">
                <a:latin typeface="Times" charset="0"/>
                <a:ea typeface="ＭＳ Ｐゴシック" charset="0"/>
                <a:cs typeface="ＭＳ Ｐゴシック" charset="0"/>
              </a:rPr>
              <a:t>: The optimal debt ratio is the one that brings the firm closes to its peer group in terms of financing mix.</a:t>
            </a:r>
          </a:p>
        </p:txBody>
      </p:sp>
    </p:spTree>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 The Cost of Capital Approach</a:t>
            </a:r>
          </a:p>
        </p:txBody>
      </p:sp>
      <p:sp>
        <p:nvSpPr>
          <p:cNvPr id="3194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Value of a Firm = Present Value of Cash Flows to the Firm, discounted back at the cost of capital.</a:t>
            </a:r>
          </a:p>
          <a:p>
            <a:r>
              <a:rPr lang="en-US">
                <a:latin typeface="Times" charset="0"/>
                <a:ea typeface="ＭＳ Ｐゴシック" charset="0"/>
                <a:cs typeface="ＭＳ Ｐゴシック" charset="0"/>
              </a:rPr>
              <a:t>If the cash flows to the firm are held constant, and the cost of capital is minimized, the value of the firm will be maximized.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Applying Cost of Capital Approach: The Textbook Example</a:t>
            </a:r>
          </a:p>
        </p:txBody>
      </p:sp>
      <p:pic>
        <p:nvPicPr>
          <p:cNvPr id="321539" name="Content Placeholder 9"/>
          <p:cNvPicPr>
            <a:picLocks noGrp="1" noChangeAspect="1"/>
          </p:cNvPicPr>
          <p:nvPr>
            <p:ph idx="1"/>
          </p:nvPr>
        </p:nvPicPr>
        <p:blipFill>
          <a:blip r:embed="rId4">
            <a:extLst>
              <a:ext uri="{28A0092B-C50C-407E-A947-70E740481C1C}">
                <a14:useLocalDpi xmlns:a14="http://schemas.microsoft.com/office/drawing/2010/main" val="0"/>
              </a:ext>
            </a:extLst>
          </a:blip>
          <a:srcRect t="-13563" b="-13563"/>
          <a:stretch>
            <a:fillRect/>
          </a:stretch>
        </p:blipFill>
        <p:spPr/>
      </p:pic>
      <p:graphicFrame>
        <p:nvGraphicFramePr>
          <p:cNvPr id="321538" name="Object 2"/>
          <p:cNvGraphicFramePr>
            <a:graphicFrameLocks noChangeAspect="1"/>
          </p:cNvGraphicFramePr>
          <p:nvPr>
            <p:extLst>
              <p:ext uri="{D42A27DB-BD31-4B8C-83A1-F6EECF244321}">
                <p14:modId xmlns:p14="http://schemas.microsoft.com/office/powerpoint/2010/main" val="2254232354"/>
              </p:ext>
            </p:extLst>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1562"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U-shaped Cost of Capital Graph…</a:t>
            </a:r>
          </a:p>
        </p:txBody>
      </p:sp>
      <p:pic>
        <p:nvPicPr>
          <p:cNvPr id="32358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Current Cost of Capital: Disney</a:t>
            </a:r>
          </a:p>
        </p:txBody>
      </p:sp>
      <p:sp>
        <p:nvSpPr>
          <p:cNvPr id="32563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beta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in May 2009 was 0.9011. The T. bond rate at that time was 3.5%. Using an estimated equity risk premium of 6%, we estimated the cost of equity for Disney to be 8.91%:</a:t>
            </a:r>
          </a:p>
          <a:p>
            <a:pPr>
              <a:buFont typeface="Monotype Sorts" charset="0"/>
              <a:buNone/>
            </a:pPr>
            <a:r>
              <a:rPr lang="en-US">
                <a:latin typeface="Times" charset="0"/>
                <a:ea typeface="ＭＳ Ｐゴシック" charset="0"/>
                <a:cs typeface="ＭＳ Ｐゴシック" charset="0"/>
              </a:rPr>
              <a:t>	Cost of Equity = 3.5% + 0.9011(6%) = 8.91%</a:t>
            </a:r>
          </a:p>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rating in May 2009 was A, and based on this rating, the estimated pretax cost of debt for Disney is 6%. Using a marginal tax rate of 38%, the after-tax cost of debt for Disney is 3.72%.</a:t>
            </a:r>
          </a:p>
          <a:p>
            <a:pPr>
              <a:buFont typeface="Monotype Sorts" charset="0"/>
              <a:buNone/>
            </a:pPr>
            <a:r>
              <a:rPr lang="en-US">
                <a:latin typeface="Times" charset="0"/>
                <a:ea typeface="ＭＳ Ｐゴシック" charset="0"/>
                <a:cs typeface="ＭＳ Ｐゴシック" charset="0"/>
              </a:rPr>
              <a:t>	After-Tax Cost of Debt 	= 6.00% (1 – 0.38) = 3.72%</a:t>
            </a:r>
          </a:p>
          <a:p>
            <a:r>
              <a:rPr lang="en-US">
                <a:latin typeface="Times" charset="0"/>
                <a:ea typeface="ＭＳ Ｐゴシック" charset="0"/>
                <a:cs typeface="ＭＳ Ｐゴシック" charset="0"/>
              </a:rPr>
              <a:t>The cost of capital was calculated using these costs and the weights based on market values of equity (45,193) and debt (16,682):</a:t>
            </a:r>
          </a:p>
          <a:p>
            <a:pPr>
              <a:buFont typeface="Monotype Sorts" charset="0"/>
              <a:buNone/>
            </a:pPr>
            <a:r>
              <a:rPr lang="en-US">
                <a:latin typeface="Times" charset="0"/>
                <a:ea typeface="ＭＳ Ｐゴシック" charset="0"/>
                <a:cs typeface="ＭＳ Ｐゴシック" charset="0"/>
              </a:rPr>
              <a:t>	Cost of capital = </a:t>
            </a:r>
          </a:p>
        </p:txBody>
      </p:sp>
      <p:graphicFrame>
        <p:nvGraphicFramePr>
          <p:cNvPr id="325635" name="Object 2"/>
          <p:cNvGraphicFramePr>
            <a:graphicFrameLocks noChangeAspect="1"/>
          </p:cNvGraphicFramePr>
          <p:nvPr>
            <p:extLst>
              <p:ext uri="{D42A27DB-BD31-4B8C-83A1-F6EECF244321}">
                <p14:modId xmlns:p14="http://schemas.microsoft.com/office/powerpoint/2010/main" val="3330087485"/>
              </p:ext>
            </p:extLst>
          </p:nvPr>
        </p:nvGraphicFramePr>
        <p:xfrm>
          <a:off x="2971800" y="4800600"/>
          <a:ext cx="5062538" cy="503238"/>
        </p:xfrm>
        <a:graphic>
          <a:graphicData uri="http://schemas.openxmlformats.org/presentationml/2006/ole">
            <mc:AlternateContent xmlns:mc="http://schemas.openxmlformats.org/markup-compatibility/2006">
              <mc:Choice xmlns:v="urn:schemas-microsoft-com:vml" Requires="v">
                <p:oleObj spid="_x0000_s325658" name="Equation" r:id="rId4" imgW="3835400" imgH="381000" progId="Equation.3">
                  <p:embed/>
                </p:oleObj>
              </mc:Choice>
              <mc:Fallback>
                <p:oleObj name="Equation" r:id="rId4" imgW="38354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800600"/>
                        <a:ext cx="5062538" cy="503238"/>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Mechanics of Cost of Capital Estimation</a:t>
            </a:r>
          </a:p>
        </p:txBody>
      </p:sp>
      <p:sp>
        <p:nvSpPr>
          <p:cNvPr id="327682" name="Rectangle 3"/>
          <p:cNvSpPr>
            <a:spLocks noGrp="1" noChangeArrowheads="1"/>
          </p:cNvSpPr>
          <p:nvPr>
            <p:ph idx="1"/>
          </p:nvPr>
        </p:nvSpPr>
        <p:spPr>
          <a:noFill/>
        </p:spPr>
        <p:txBody>
          <a:bodyPr/>
          <a:lstStyle/>
          <a:p>
            <a:pPr>
              <a:buFont typeface="Monotype Sorts" charset="0"/>
              <a:buNone/>
            </a:pPr>
            <a:r>
              <a:rPr lang="en-US">
                <a:latin typeface="Times" charset="0"/>
                <a:ea typeface="ＭＳ Ｐゴシック" charset="0"/>
                <a:cs typeface="ＭＳ Ｐゴシック" charset="0"/>
              </a:rPr>
              <a:t>1. Estimate the Cost of Equity at different levels of debt: </a:t>
            </a:r>
          </a:p>
          <a:p>
            <a:pPr lvl="1">
              <a:buFontTx/>
              <a:buNone/>
            </a:pPr>
            <a:r>
              <a:rPr lang="en-US" sz="1800">
                <a:latin typeface="Times" charset="0"/>
                <a:ea typeface="ＭＳ Ｐゴシック" charset="0"/>
              </a:rPr>
              <a:t>Equity will become riskier -&gt; Beta will increase -&gt; Cost of Equity will increase.</a:t>
            </a:r>
          </a:p>
          <a:p>
            <a:pPr lvl="1">
              <a:buFontTx/>
              <a:buNone/>
            </a:pPr>
            <a:r>
              <a:rPr lang="en-US" sz="1800">
                <a:latin typeface="Times" charset="0"/>
                <a:ea typeface="ＭＳ Ｐゴシック" charset="0"/>
              </a:rPr>
              <a:t>Estimation will use levered beta calculation</a:t>
            </a:r>
          </a:p>
          <a:p>
            <a:pPr>
              <a:buFont typeface="Monotype Sorts" charset="0"/>
              <a:buNone/>
            </a:pPr>
            <a:r>
              <a:rPr lang="en-US">
                <a:latin typeface="Times" charset="0"/>
                <a:ea typeface="ＭＳ Ｐゴシック" charset="0"/>
                <a:cs typeface="ＭＳ Ｐゴシック" charset="0"/>
              </a:rPr>
              <a:t>2. Estimate the Cost of Debt at different levels of debt: </a:t>
            </a:r>
          </a:p>
          <a:p>
            <a:pPr lvl="1">
              <a:buFontTx/>
              <a:buNone/>
            </a:pPr>
            <a:r>
              <a:rPr lang="en-US" sz="1800">
                <a:latin typeface="Times" charset="0"/>
                <a:ea typeface="ＭＳ Ｐゴシック" charset="0"/>
              </a:rPr>
              <a:t>Default risk will go up and bond ratings will go down as debt goes up -&gt; Cost of Debt will increase.</a:t>
            </a:r>
          </a:p>
          <a:p>
            <a:pPr lvl="1">
              <a:buFontTx/>
              <a:buNone/>
            </a:pPr>
            <a:r>
              <a:rPr lang="en-US" sz="1800">
                <a:latin typeface="Times" charset="0"/>
                <a:ea typeface="ＭＳ Ｐゴシック" charset="0"/>
              </a:rPr>
              <a:t>To estimating bond ratings, we will use the interest coverage ratio (EBIT/Interest expense)</a:t>
            </a:r>
          </a:p>
          <a:p>
            <a:pPr>
              <a:buFont typeface="Monotype Sorts" charset="0"/>
              <a:buNone/>
            </a:pPr>
            <a:r>
              <a:rPr lang="en-US">
                <a:latin typeface="Times" charset="0"/>
                <a:ea typeface="ＭＳ Ｐゴシック" charset="0"/>
                <a:cs typeface="ＭＳ Ｐゴシック" charset="0"/>
              </a:rPr>
              <a:t>3. Estimate the Cost of Capital at different levels of debt</a:t>
            </a:r>
          </a:p>
          <a:p>
            <a:pPr>
              <a:buFont typeface="Monotype Sorts" charset="0"/>
              <a:buNone/>
            </a:pPr>
            <a:r>
              <a:rPr lang="en-US">
                <a:latin typeface="Times" charset="0"/>
                <a:ea typeface="ＭＳ Ｐゴシック" charset="0"/>
                <a:cs typeface="ＭＳ Ｐゴシック" charset="0"/>
              </a:rPr>
              <a:t>4. Calculate the effect on Firm Value and Stock Price.</a:t>
            </a:r>
          </a:p>
        </p:txBody>
      </p:sp>
    </p:spTree>
  </p:cSld>
  <p:clrMapOvr>
    <a:masterClrMapping/>
  </p:clrMapOvr>
  <p:transition xmlns:p14="http://schemas.microsoft.com/office/powerpoint/2010/mai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Title 1"/>
          <p:cNvSpPr>
            <a:spLocks noGrp="1"/>
          </p:cNvSpPr>
          <p:nvPr>
            <p:ph type="title"/>
          </p:nvPr>
        </p:nvSpPr>
        <p:spPr/>
        <p:txBody>
          <a:bodyPr/>
          <a:lstStyle/>
          <a:p>
            <a:r>
              <a:rPr lang="en-US">
                <a:latin typeface="Times" charset="0"/>
                <a:ea typeface="ＭＳ Ｐゴシック" charset="0"/>
                <a:cs typeface="ＭＳ Ｐゴシック" charset="0"/>
              </a:rPr>
              <a:t>Laying the groundwork:</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1. Estimate the unlevered beta for the firm</a:t>
            </a:r>
          </a:p>
        </p:txBody>
      </p:sp>
      <p:sp>
        <p:nvSpPr>
          <p:cNvPr id="329730" name="Content Placeholder 2"/>
          <p:cNvSpPr>
            <a:spLocks noGrp="1"/>
          </p:cNvSpPr>
          <p:nvPr>
            <p:ph idx="1"/>
          </p:nvPr>
        </p:nvSpPr>
        <p:spPr/>
        <p:txBody>
          <a:bodyPr/>
          <a:lstStyle/>
          <a:p>
            <a:r>
              <a:rPr lang="en-US" dirty="0">
                <a:latin typeface="Times" charset="0"/>
                <a:ea typeface="ＭＳ Ｐゴシック" charset="0"/>
                <a:cs typeface="ＭＳ Ｐゴシック" charset="0"/>
              </a:rPr>
              <a:t>To get to the unlevered beta, we can start with the levered beta (0.9011) and work back to an unlevered beta:</a:t>
            </a:r>
          </a:p>
          <a:p>
            <a:pPr>
              <a:buFont typeface="Monotype Sorts" charset="0"/>
              <a:buNone/>
            </a:pPr>
            <a:r>
              <a:rPr lang="en-US" dirty="0">
                <a:latin typeface="Times" charset="0"/>
                <a:ea typeface="ＭＳ Ｐゴシック" charset="0"/>
                <a:cs typeface="ＭＳ Ｐゴシック" charset="0"/>
              </a:rPr>
              <a:t>	Unlevered beta = </a:t>
            </a:r>
          </a:p>
          <a:p>
            <a:pPr>
              <a:buFont typeface="Monotype Sorts" charset="0"/>
              <a:buNone/>
            </a:pPr>
            <a:endParaRPr lang="en-US" dirty="0">
              <a:latin typeface="Times" charset="0"/>
              <a:ea typeface="ＭＳ Ｐゴシック" charset="0"/>
              <a:cs typeface="ＭＳ Ｐゴシック" charset="0"/>
            </a:endParaRPr>
          </a:p>
          <a:p>
            <a:pPr>
              <a:buFont typeface="Monotype Sorts" charset="0"/>
              <a:buNone/>
            </a:pP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Alternatively, we can back to the source and estimate it from the betas of the businesses.</a:t>
            </a:r>
          </a:p>
          <a:p>
            <a:pPr>
              <a:buFont typeface="Monotype Sorts" charset="0"/>
              <a:buNone/>
            </a:pPr>
            <a:endParaRPr lang="en-US" dirty="0">
              <a:latin typeface="Times" charset="0"/>
              <a:ea typeface="ＭＳ Ｐゴシック" charset="0"/>
              <a:cs typeface="ＭＳ Ｐゴシック" charset="0"/>
            </a:endParaRPr>
          </a:p>
        </p:txBody>
      </p:sp>
      <p:graphicFrame>
        <p:nvGraphicFramePr>
          <p:cNvPr id="329731" name="Object 2"/>
          <p:cNvGraphicFramePr>
            <a:graphicFrameLocks noChangeAspect="1"/>
          </p:cNvGraphicFramePr>
          <p:nvPr>
            <p:extLst>
              <p:ext uri="{D42A27DB-BD31-4B8C-83A1-F6EECF244321}">
                <p14:modId xmlns:p14="http://schemas.microsoft.com/office/powerpoint/2010/main" val="2576697788"/>
              </p:ext>
            </p:extLst>
          </p:nvPr>
        </p:nvGraphicFramePr>
        <p:xfrm>
          <a:off x="3048000" y="2209800"/>
          <a:ext cx="4495800" cy="931863"/>
        </p:xfrm>
        <a:graphic>
          <a:graphicData uri="http://schemas.openxmlformats.org/presentationml/2006/ole">
            <mc:AlternateContent xmlns:mc="http://schemas.openxmlformats.org/markup-compatibility/2006">
              <mc:Choice xmlns:v="urn:schemas-microsoft-com:vml" Requires="v">
                <p:oleObj spid="_x0000_s329755" name="Equation" r:id="rId4" imgW="3124200" imgH="647700" progId="Equation.3">
                  <p:embed/>
                </p:oleObj>
              </mc:Choice>
              <mc:Fallback>
                <p:oleObj name="Equation" r:id="rId4" imgW="3124200" imgH="647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209800"/>
                        <a:ext cx="4495800" cy="931863"/>
                      </a:xfrm>
                      <a:prstGeom prst="rect">
                        <a:avLst/>
                      </a:prstGeom>
                      <a:solidFill>
                        <a:srgbClr val="FFFFFF"/>
                      </a:solidFill>
                      <a:ln>
                        <a:noFill/>
                      </a:ln>
                      <a:effectLst/>
                    </p:spPr>
                  </p:pic>
                </p:oleObj>
              </mc:Fallback>
            </mc:AlternateContent>
          </a:graphicData>
        </a:graphic>
      </p:graphicFrame>
      <p:pic>
        <p:nvPicPr>
          <p:cNvPr id="329732"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0600" y="4419600"/>
            <a:ext cx="7862888"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p:cNvSpPr>
            <a:spLocks noGrp="1"/>
          </p:cNvSpPr>
          <p:nvPr>
            <p:ph type="title"/>
          </p:nvPr>
        </p:nvSpPr>
        <p:spPr/>
        <p:txBody>
          <a:bodyPr/>
          <a:lstStyle/>
          <a:p>
            <a:r>
              <a:rPr lang="en-US">
                <a:latin typeface="Times" charset="0"/>
                <a:ea typeface="ＭＳ Ｐゴシック" charset="0"/>
                <a:cs typeface="ＭＳ Ｐゴシック" charset="0"/>
              </a:rPr>
              <a:t>2. Get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financials…</a:t>
            </a:r>
            <a:endParaRPr lang="en-US">
              <a:latin typeface="Times" charset="0"/>
              <a:ea typeface="ＭＳ Ｐゴシック" charset="0"/>
              <a:cs typeface="ＭＳ Ｐゴシック" charset="0"/>
            </a:endParaRPr>
          </a:p>
        </p:txBody>
      </p:sp>
      <p:pic>
        <p:nvPicPr>
          <p:cNvPr id="33177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30224" b="-30224"/>
          <a:stretch>
            <a:fillRect/>
          </a:stretch>
        </p:blipFill>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p:txBody>
          <a:bodyPr/>
          <a:lstStyle/>
          <a:p>
            <a:r>
              <a:rPr lang="en-US">
                <a:latin typeface="Times" charset="0"/>
                <a:ea typeface="ＭＳ Ｐゴシック" charset="0"/>
                <a:cs typeface="ＭＳ Ｐゴシック" charset="0"/>
              </a:rPr>
              <a:t>I. Cost of Equity</a:t>
            </a:r>
          </a:p>
        </p:txBody>
      </p:sp>
      <p:pic>
        <p:nvPicPr>
          <p:cNvPr id="333826"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17146" b="-17146"/>
          <a:stretch>
            <a:fillRect/>
          </a:stretch>
        </p:blipFill>
        <p:spPr/>
      </p:pic>
      <p:sp>
        <p:nvSpPr>
          <p:cNvPr id="2" name="TextBox 1"/>
          <p:cNvSpPr txBox="1"/>
          <p:nvPr/>
        </p:nvSpPr>
        <p:spPr>
          <a:xfrm>
            <a:off x="1676400" y="5410200"/>
            <a:ext cx="4010934" cy="954107"/>
          </a:xfrm>
          <a:prstGeom prst="rect">
            <a:avLst/>
          </a:prstGeom>
          <a:noFill/>
        </p:spPr>
        <p:txBody>
          <a:bodyPr wrap="none" rtlCol="0">
            <a:spAutoFit/>
          </a:bodyPr>
          <a:lstStyle/>
          <a:p>
            <a:r>
              <a:rPr lang="en-US" sz="1600" dirty="0"/>
              <a:t>Levered Beta = 0.7333 (1 + (1-tax rate) (D/E))</a:t>
            </a:r>
          </a:p>
          <a:p>
            <a:r>
              <a:rPr lang="en-US" sz="1600" dirty="0"/>
              <a:t>Cost of equity = 3.5% + Levered beta * 6%</a:t>
            </a:r>
          </a:p>
          <a:p>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Cost of Debt</a:t>
            </a:r>
          </a:p>
        </p:txBody>
      </p:sp>
      <p:sp>
        <p:nvSpPr>
          <p:cNvPr id="335874" name="Rectangle 3"/>
          <p:cNvSpPr>
            <a:spLocks noGrp="1" noChangeArrowheads="1"/>
          </p:cNvSpPr>
          <p:nvPr>
            <p:ph idx="1"/>
          </p:nvPr>
        </p:nvSpPr>
        <p:spPr>
          <a:noFill/>
        </p:spPr>
        <p:txBody>
          <a:bodyPr/>
          <a:lstStyle/>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Start with the current market value of the firm = 45,193 + $16,682 = $61,875 million </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D/(D+E)	0.00%	10.00%	Debt to capital</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D/</a:t>
            </a:r>
            <a:r>
              <a:rPr lang="en-US" sz="1600" dirty="0" smtClean="0">
                <a:latin typeface="Times" charset="0"/>
                <a:ea typeface="ＭＳ Ｐゴシック" charset="0"/>
                <a:cs typeface="ＭＳ Ｐゴシック" charset="0"/>
              </a:rPr>
              <a:t>E	</a:t>
            </a:r>
            <a:r>
              <a:rPr lang="en-US" sz="1600" dirty="0">
                <a:latin typeface="Times" charset="0"/>
                <a:ea typeface="ＭＳ Ｐゴシック" charset="0"/>
                <a:cs typeface="ＭＳ Ｐゴシック" charset="0"/>
              </a:rPr>
              <a:t>	0.00%	11.11%	D/E = 10/90 = .1111</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 Debt	$0 	$6,188 	10% of $61,875</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 	 	 </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EBITDA	$8,422	$8,422 	Same as 0% debt</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Depreciation	$1,593 	$1,593 	Same as 0% debt</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EBIT	$6,829 	$6,829 	Same as 0% debt</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Interest	$0 	$294 	Pre-tax cost of debt * $ Debt</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 	 	 </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Pre-tax Int. </a:t>
            </a:r>
            <a:r>
              <a:rPr lang="en-US" sz="1600" dirty="0" err="1">
                <a:latin typeface="Times" charset="0"/>
                <a:ea typeface="ＭＳ Ｐゴシック" charset="0"/>
                <a:cs typeface="ＭＳ Ｐゴシック" charset="0"/>
              </a:rPr>
              <a:t>cov</a:t>
            </a:r>
            <a:r>
              <a:rPr lang="en-US" sz="1600" dirty="0">
                <a:latin typeface="Times" charset="0"/>
                <a:ea typeface="ＭＳ Ｐゴシック" charset="0"/>
                <a:cs typeface="ＭＳ Ｐゴシック" charset="0"/>
              </a:rPr>
              <a:t>	∞	23.24	EBIT/ Interest Expenses</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Likely Rating	AAA	AAA	From Ratings table</a:t>
            </a:r>
          </a:p>
          <a:p>
            <a:pPr>
              <a:buFont typeface="Monotype Sorts" charset="0"/>
              <a:buNone/>
              <a:tabLst>
                <a:tab pos="2112963" algn="l"/>
                <a:tab pos="3833813" algn="l"/>
                <a:tab pos="4799013" algn="l"/>
              </a:tabLst>
            </a:pPr>
            <a:r>
              <a:rPr lang="en-US" sz="1600" dirty="0">
                <a:latin typeface="Times" charset="0"/>
                <a:ea typeface="ＭＳ Ｐゴシック" charset="0"/>
                <a:cs typeface="ＭＳ Ｐゴシック" charset="0"/>
              </a:rPr>
              <a:t>Pre-tax cost of debt	4.75%	4.75%	Riskless Rate + Spread</a:t>
            </a:r>
            <a:endParaRPr lang="en-US" dirty="0">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Ratings Table</a:t>
            </a:r>
          </a:p>
        </p:txBody>
      </p:sp>
      <p:pic>
        <p:nvPicPr>
          <p:cNvPr id="337922"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l="-40631" r="-40631"/>
          <a:stretch>
            <a:fillRect/>
          </a:stretch>
        </p:blipFill>
        <p:spPr/>
      </p:pic>
      <p:sp>
        <p:nvSpPr>
          <p:cNvPr id="337923" name="TextBox 5"/>
          <p:cNvSpPr txBox="1">
            <a:spLocks noChangeArrowheads="1"/>
          </p:cNvSpPr>
          <p:nvPr/>
        </p:nvSpPr>
        <p:spPr bwMode="auto">
          <a:xfrm>
            <a:off x="7162800" y="3124200"/>
            <a:ext cx="198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T.Bond rate in early 2009 = 3.5%</a:t>
            </a:r>
          </a:p>
        </p:txBody>
      </p:sp>
    </p:spTree>
  </p:cSld>
  <p:clrMapOvr>
    <a:masterClrMapping/>
  </p:clrMapOvr>
  <p:transition xmlns:p14="http://schemas.microsoft.com/office/powerpoint/2010/mai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Test: Can you do the 30% level?</a:t>
            </a:r>
          </a:p>
        </p:txBody>
      </p:sp>
      <p:sp>
        <p:nvSpPr>
          <p:cNvPr id="339970" name="Rectangle 3"/>
          <p:cNvSpPr>
            <a:spLocks noGrp="1" noChangeArrowheads="1"/>
          </p:cNvSpPr>
          <p:nvPr>
            <p:ph idx="1"/>
          </p:nvPr>
        </p:nvSpPr>
        <p:spPr>
          <a:noFill/>
        </p:spPr>
        <p:txBody>
          <a:bodyPr/>
          <a:lstStyle/>
          <a:p>
            <a:pPr>
              <a:lnSpc>
                <a:spcPct val="90000"/>
              </a:lnSpc>
              <a:buFont typeface="Monotype Sorts" charset="0"/>
              <a:buNone/>
              <a:tabLst>
                <a:tab pos="1778000" algn="l"/>
                <a:tab pos="3030538" algn="l"/>
                <a:tab pos="4351338" algn="l"/>
                <a:tab pos="5262563" algn="l"/>
                <a:tab pos="6569075" algn="l"/>
              </a:tabLst>
            </a:pPr>
            <a:endParaRPr lang="en-US">
              <a:latin typeface="Times" charset="0"/>
              <a:ea typeface="ＭＳ Ｐゴシック" charset="0"/>
              <a:cs typeface="ＭＳ Ｐゴシック" charset="0"/>
            </a:endParaRPr>
          </a:p>
        </p:txBody>
      </p:sp>
      <p:graphicFrame>
        <p:nvGraphicFramePr>
          <p:cNvPr id="5" name="Table 4"/>
          <p:cNvGraphicFramePr>
            <a:graphicFrameLocks noGrp="1"/>
          </p:cNvGraphicFramePr>
          <p:nvPr/>
        </p:nvGraphicFramePr>
        <p:xfrm>
          <a:off x="1828800" y="1981200"/>
          <a:ext cx="6172200" cy="3429000"/>
        </p:xfrm>
        <a:graphic>
          <a:graphicData uri="http://schemas.openxmlformats.org/drawingml/2006/table">
            <a:tbl>
              <a:tblPr/>
              <a:tblGrid>
                <a:gridCol w="1957388"/>
                <a:gridCol w="935037"/>
                <a:gridCol w="1004888"/>
                <a:gridCol w="952500"/>
                <a:gridCol w="1322387"/>
              </a:tblGrid>
              <a:tr h="3429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charset="0"/>
                          <a:ea typeface="ＭＳ Ｐゴシック" charset="0"/>
                          <a:cs typeface="ＭＳ Ｐゴシック" charset="0"/>
                        </a:rPr>
                        <a:t>D/(D + 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charset="0"/>
                          <a:ea typeface="ＭＳ Ｐゴシック" charset="0"/>
                          <a:cs typeface="ＭＳ Ｐゴシック" charset="0"/>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charset="0"/>
                          <a:ea typeface="ＭＳ Ｐゴシック" charset="0"/>
                          <a:cs typeface="ＭＳ Ｐゴシック" charset="0"/>
                        </a:rPr>
                        <a:t>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charset="0"/>
                          <a:ea typeface="ＭＳ Ｐゴシック" charset="0"/>
                          <a:cs typeface="ＭＳ Ｐゴシック" charset="0"/>
                        </a:rPr>
                        <a:t>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11.11%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$6,188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$12,375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$8,422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$8,422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Depreciation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$1,593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$1,593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EBIT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Interest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$588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Pretax int. cov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11.62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Likely rating</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AAA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AAA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29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Pretax cost of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xmlns:p14="http://schemas.microsoft.com/office/powerpoint/2010/mai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noFill/>
        </p:spPr>
        <p:txBody>
          <a:bodyPr anchor="ctr"/>
          <a:lstStyle/>
          <a:p>
            <a:r>
              <a:rPr lang="en-US" dirty="0" smtClean="0">
                <a:latin typeface="Times" charset="0"/>
                <a:ea typeface="ＭＳ Ｐゴシック" charset="0"/>
                <a:cs typeface="ＭＳ Ｐゴシック" charset="0"/>
              </a:rPr>
              <a:t>Bond </a:t>
            </a:r>
            <a:r>
              <a:rPr lang="en-US" dirty="0">
                <a:latin typeface="Times" charset="0"/>
                <a:ea typeface="ＭＳ Ｐゴシック" charset="0"/>
                <a:cs typeface="ＭＳ Ｐゴシック" charset="0"/>
              </a:rPr>
              <a:t>Ratings, Cost of Debt and Debt Ratios</a:t>
            </a:r>
          </a:p>
        </p:txBody>
      </p:sp>
      <p:pic>
        <p:nvPicPr>
          <p:cNvPr id="34201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6863" b="-6863"/>
          <a:stretch>
            <a:fillRect/>
          </a:stretch>
        </p:blipFill>
        <p:spPr/>
      </p:pic>
    </p:spTree>
  </p:cSld>
  <p:clrMapOvr>
    <a:masterClrMapping/>
  </p:clrMapOvr>
  <p:transition xmlns:p14="http://schemas.microsoft.com/office/powerpoint/2010/mai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Stated versus Effective Tax Rates</a:t>
            </a:r>
          </a:p>
        </p:txBody>
      </p:sp>
      <p:sp>
        <p:nvSpPr>
          <p:cNvPr id="344066"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You need taxable income for interest to provide a tax savings. Note that the EBIT at Disney is $6,829 million. As long as interest expenses are less than $6,829 million, interest expenses remain fully tax-deductible and earn the 38% tax benefit.  At an 80% debt ratio, the interest expenses are $6,683 million and the tax benefit is therefore 38% of this amount. </a:t>
            </a:r>
          </a:p>
          <a:p>
            <a:r>
              <a:rPr lang="en-US">
                <a:latin typeface="Times" charset="0"/>
                <a:ea typeface="ＭＳ Ｐゴシック" charset="0"/>
                <a:cs typeface="ＭＳ Ｐゴシック" charset="0"/>
              </a:rPr>
              <a:t>At a 90% debt ratio, however, the interest expenses balloon to $7,518 million, which is greater than the EBIT of $6,829 million. We consider the tax benefit on the interest expenses up to this amount:</a:t>
            </a:r>
          </a:p>
          <a:p>
            <a:pPr lvl="1">
              <a:buFontTx/>
              <a:buNone/>
            </a:pPr>
            <a:r>
              <a:rPr lang="en-US">
                <a:latin typeface="Times" charset="0"/>
                <a:ea typeface="ＭＳ Ｐゴシック" charset="0"/>
              </a:rPr>
              <a:t>	Maximum Tax Benefit = EBIT * Marginal Tax Rate = $6,829 million * 0.38 = $2,595 million</a:t>
            </a:r>
          </a:p>
          <a:p>
            <a:pPr>
              <a:buFont typeface="Monotype Sorts" charset="0"/>
              <a:buNone/>
            </a:pPr>
            <a:r>
              <a:rPr lang="en-US">
                <a:latin typeface="Times" charset="0"/>
                <a:ea typeface="ＭＳ Ｐゴシック" charset="0"/>
                <a:cs typeface="ＭＳ Ｐゴシック" charset="0"/>
              </a:rPr>
              <a:t>	Adjusted Marginal Tax Rate = Maximum Tax Benefit/Interest Expenses = $2,595/$7,518 = 34.52% </a:t>
            </a:r>
          </a:p>
        </p:txBody>
      </p:sp>
    </p:spTree>
  </p:cSld>
  <p:clrMapOvr>
    <a:masterClrMapping/>
  </p:clrMapOvr>
  <p:transition xmlns:p14="http://schemas.microsoft.com/office/powerpoint/2010/mai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Title 1"/>
          <p:cNvSpPr>
            <a:spLocks noGrp="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schedule…</a:t>
            </a:r>
            <a:endParaRPr lang="en-US">
              <a:latin typeface="Times" charset="0"/>
              <a:ea typeface="ＭＳ Ｐゴシック" charset="0"/>
              <a:cs typeface="ＭＳ Ｐゴシック" charset="0"/>
            </a:endParaRPr>
          </a:p>
        </p:txBody>
      </p:sp>
      <p:pic>
        <p:nvPicPr>
          <p:cNvPr id="34611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16739" b="-16739"/>
          <a:stretch>
            <a:fillRect/>
          </a:stretch>
        </p:blipFill>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cost of capital approach suggests that Disney should do the following…</a:t>
            </a:r>
          </a:p>
        </p:txBody>
      </p:sp>
      <p:sp>
        <p:nvSpPr>
          <p:cNvPr id="352258" name="Rectangle 3"/>
          <p:cNvSpPr>
            <a:spLocks noGrp="1" noChangeArrowheads="1"/>
          </p:cNvSpPr>
          <p:nvPr>
            <p:ph idx="1"/>
          </p:nvPr>
        </p:nvSpPr>
        <p:spPr/>
        <p:txBody>
          <a:bodyPr/>
          <a:lstStyle/>
          <a:p>
            <a:r>
              <a:rPr lang="en-US">
                <a:latin typeface="Times" charset="0"/>
                <a:ea typeface="ＭＳ Ｐゴシック" charset="0"/>
                <a:cs typeface="ＭＳ Ｐゴシック" charset="0"/>
              </a:rPr>
              <a:t>Disney currently has $16.68 billion in debt. The optimal dollar debt (at 40%) is roughly $24.75 billion. Disney has excess debt capacity of $ 8.07 billion.</a:t>
            </a:r>
          </a:p>
          <a:p>
            <a:r>
              <a:rPr lang="en-US">
                <a:solidFill>
                  <a:schemeClr val="accent2"/>
                </a:solidFill>
                <a:latin typeface="Times" charset="0"/>
                <a:ea typeface="ＭＳ Ｐゴシック" charset="0"/>
                <a:cs typeface="ＭＳ Ｐゴシック" charset="0"/>
              </a:rPr>
              <a:t>To move to its optimal and gain the increase in value, Disney should borrow $ 8 billion and buy back stock.</a:t>
            </a:r>
          </a:p>
          <a:p>
            <a:r>
              <a:rPr lang="en-US">
                <a:latin typeface="Times" charset="0"/>
                <a:ea typeface="ＭＳ Ｐゴシック" charset="0"/>
                <a:cs typeface="ＭＳ Ｐゴシック" charset="0"/>
              </a:rPr>
              <a:t>Given the magnitude of this decision, you should expect to answer three questions:</a:t>
            </a:r>
          </a:p>
          <a:p>
            <a:pPr lvl="1"/>
            <a:r>
              <a:rPr lang="en-US" sz="1800">
                <a:latin typeface="Times" charset="0"/>
                <a:ea typeface="ＭＳ Ｐゴシック" charset="0"/>
              </a:rPr>
              <a:t>Why should we do it?</a:t>
            </a:r>
          </a:p>
          <a:p>
            <a:pPr lvl="1"/>
            <a:r>
              <a:rPr lang="en-US" sz="1800">
                <a:latin typeface="Times" charset="0"/>
                <a:ea typeface="ＭＳ Ｐゴシック" charset="0"/>
              </a:rPr>
              <a:t>What if something goes wrong?</a:t>
            </a:r>
          </a:p>
          <a:p>
            <a:pPr lvl="1"/>
            <a:r>
              <a:rPr lang="en-US" sz="1800">
                <a:latin typeface="Times" charset="0"/>
                <a:ea typeface="ＭＳ Ｐゴシック" charset="0"/>
              </a:rPr>
              <a:t>What if we don</a:t>
            </a:r>
            <a:r>
              <a:rPr lang="ja-JP" altLang="en-US" sz="1800">
                <a:latin typeface="Times" charset="0"/>
                <a:ea typeface="ＭＳ Ｐゴシック" charset="0"/>
              </a:rPr>
              <a:t>’</a:t>
            </a:r>
            <a:r>
              <a:rPr lang="en-US" altLang="ja-JP" sz="1800">
                <a:latin typeface="Times" charset="0"/>
                <a:ea typeface="ＭＳ Ｐゴシック" charset="0"/>
              </a:rPr>
              <a:t>t want (or cannot ) buy back stock and want to make investments with the additional debt capacity?</a:t>
            </a:r>
            <a:endParaRPr lang="en-US" sz="1800">
              <a:latin typeface="Times" charset="0"/>
              <a:ea typeface="ＭＳ Ｐゴシック"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noFill/>
        </p:spPr>
        <p:txBody>
          <a:bodyPr anchor="ctr"/>
          <a:lstStyle/>
          <a:p>
            <a:pPr marL="533400" indent="-533400">
              <a:buFontTx/>
              <a:buAutoNum type="arabicPeriod"/>
            </a:pPr>
            <a:r>
              <a:rPr lang="en-US">
                <a:latin typeface="Times" charset="0"/>
                <a:ea typeface="ＭＳ Ｐゴシック" charset="0"/>
                <a:cs typeface="ＭＳ Ｐゴシック" charset="0"/>
              </a:rPr>
              <a:t>Why should we do it? </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Effect on Firm Value – Full Valuation Approach</a:t>
            </a:r>
          </a:p>
        </p:txBody>
      </p:sp>
      <p:sp>
        <p:nvSpPr>
          <p:cNvPr id="354306" name="Rectangle 3"/>
          <p:cNvSpPr>
            <a:spLocks noGrp="1" noChangeArrowheads="1"/>
          </p:cNvSpPr>
          <p:nvPr>
            <p:ph idx="1"/>
          </p:nvPr>
        </p:nvSpPr>
        <p:spPr>
          <a:noFill/>
        </p:spPr>
        <p:txBody>
          <a:bodyPr/>
          <a:lstStyle/>
          <a:p>
            <a:pPr>
              <a:lnSpc>
                <a:spcPct val="90000"/>
              </a:lnSpc>
            </a:pPr>
            <a:r>
              <a:rPr lang="en-US" dirty="0">
                <a:latin typeface="Times" charset="0"/>
                <a:ea typeface="ＭＳ Ｐゴシック" charset="0"/>
                <a:cs typeface="ＭＳ Ｐゴシック" charset="0"/>
              </a:rPr>
              <a:t>Step 1: Estimate the cash flows to Disney as a firm</a:t>
            </a:r>
          </a:p>
          <a:p>
            <a:pPr lvl="1">
              <a:buFontTx/>
              <a:buNone/>
            </a:pPr>
            <a:r>
              <a:rPr lang="en-US" dirty="0">
                <a:latin typeface="Times" charset="0"/>
                <a:ea typeface="ＭＳ Ｐゴシック" charset="0"/>
              </a:rPr>
              <a:t>EBIT (1 – Tax Rate) = 6829 (1 – 0.38) = 	$4,234 </a:t>
            </a:r>
          </a:p>
          <a:p>
            <a:pPr lvl="1">
              <a:buFontTx/>
              <a:buNone/>
            </a:pPr>
            <a:r>
              <a:rPr lang="en-US" dirty="0">
                <a:latin typeface="Times" charset="0"/>
                <a:ea typeface="ＭＳ Ｐゴシック" charset="0"/>
              </a:rPr>
              <a:t>+ Depreciation and amortization =		$1,593 </a:t>
            </a:r>
          </a:p>
          <a:p>
            <a:pPr lvl="1">
              <a:buFontTx/>
              <a:buNone/>
            </a:pPr>
            <a:r>
              <a:rPr lang="en-US" dirty="0">
                <a:latin typeface="Times" charset="0"/>
                <a:ea typeface="ＭＳ Ｐゴシック" charset="0"/>
              </a:rPr>
              <a:t>– Capital expenditures =			$1,628 </a:t>
            </a:r>
          </a:p>
          <a:p>
            <a:pPr lvl="1">
              <a:buFontTx/>
              <a:buNone/>
            </a:pPr>
            <a:r>
              <a:rPr lang="en-US" dirty="0">
                <a:latin typeface="Times" charset="0"/>
                <a:ea typeface="ＭＳ Ｐゴシック" charset="0"/>
              </a:rPr>
              <a:t>– Change in noncash working capital 		$0</a:t>
            </a:r>
          </a:p>
          <a:p>
            <a:pPr lvl="1">
              <a:buFontTx/>
              <a:buNone/>
            </a:pPr>
            <a:r>
              <a:rPr lang="en-US" dirty="0">
                <a:latin typeface="Times" charset="0"/>
                <a:ea typeface="ＭＳ Ｐゴシック" charset="0"/>
              </a:rPr>
              <a:t>Free cash flow to the firm =		$4,199 </a:t>
            </a:r>
          </a:p>
          <a:p>
            <a:pPr>
              <a:lnSpc>
                <a:spcPct val="90000"/>
              </a:lnSpc>
            </a:pPr>
            <a:r>
              <a:rPr lang="en-US" dirty="0">
                <a:latin typeface="Times" charset="0"/>
                <a:ea typeface="ＭＳ Ｐゴシック" charset="0"/>
                <a:cs typeface="ＭＳ Ｐゴシック" charset="0"/>
              </a:rPr>
              <a:t>Step 2: Back out the implied growth rate in the current market value</a:t>
            </a:r>
          </a:p>
          <a:p>
            <a:pPr>
              <a:buFont typeface="Monotype Sorts" charset="0"/>
              <a:buNone/>
            </a:pPr>
            <a:r>
              <a:rPr lang="en-US" dirty="0">
                <a:latin typeface="Times" charset="0"/>
                <a:ea typeface="ＭＳ Ｐゴシック" charset="0"/>
                <a:cs typeface="ＭＳ Ｐゴシック" charset="0"/>
              </a:rPr>
              <a:t>	</a:t>
            </a:r>
            <a:r>
              <a:rPr lang="en-US" sz="1600" dirty="0">
                <a:latin typeface="Times" charset="0"/>
                <a:ea typeface="ＭＳ Ｐゴシック" charset="0"/>
                <a:cs typeface="ＭＳ Ｐゴシック" charset="0"/>
              </a:rPr>
              <a:t>Value of firm = $ 61,875 = </a:t>
            </a:r>
          </a:p>
          <a:p>
            <a:pPr>
              <a:buFont typeface="Monotype Sorts" charset="0"/>
              <a:buNone/>
            </a:pPr>
            <a:r>
              <a:rPr lang="en-US" sz="1600" dirty="0">
                <a:latin typeface="Times" charset="0"/>
                <a:ea typeface="ＭＳ Ｐゴシック" charset="0"/>
                <a:cs typeface="ＭＳ Ｐゴシック" charset="0"/>
              </a:rPr>
              <a:t>	</a:t>
            </a:r>
          </a:p>
          <a:p>
            <a:pPr>
              <a:buFont typeface="Monotype Sorts" charset="0"/>
              <a:buNone/>
            </a:pPr>
            <a:r>
              <a:rPr lang="en-US" sz="1600" dirty="0">
                <a:latin typeface="Times" charset="0"/>
                <a:ea typeface="ＭＳ Ｐゴシック" charset="0"/>
                <a:cs typeface="ＭＳ Ｐゴシック" charset="0"/>
              </a:rPr>
              <a:t>	Growth rate = (Firm Value * Cost of Capital – CF to Firm)/(Firm Value + CF to Firm)</a:t>
            </a:r>
          </a:p>
          <a:p>
            <a:pPr lvl="1">
              <a:buFontTx/>
              <a:buNone/>
            </a:pPr>
            <a:r>
              <a:rPr lang="en-US" dirty="0">
                <a:latin typeface="Times" charset="0"/>
                <a:ea typeface="ＭＳ Ｐゴシック" charset="0"/>
              </a:rPr>
              <a:t>				= (61,875* 0.0751 – 4199)/(61,875 + 4,199) = 0.0068 or 0.68% </a:t>
            </a:r>
            <a:endParaRPr lang="en-US" dirty="0">
              <a:latin typeface="Times" charset="0"/>
              <a:ea typeface="ＭＳ Ｐゴシック" charset="0"/>
              <a:cs typeface="ＭＳ Ｐゴシック" charset="0"/>
            </a:endParaRPr>
          </a:p>
          <a:p>
            <a:pPr>
              <a:lnSpc>
                <a:spcPct val="90000"/>
              </a:lnSpc>
            </a:pPr>
            <a:r>
              <a:rPr lang="en-US" dirty="0">
                <a:latin typeface="Times" charset="0"/>
                <a:ea typeface="ＭＳ Ｐゴシック" charset="0"/>
                <a:cs typeface="ＭＳ Ｐゴシック" charset="0"/>
              </a:rPr>
              <a:t>Step 3: Revalue the firm with the new cost of capital</a:t>
            </a:r>
          </a:p>
          <a:p>
            <a:pPr lvl="1">
              <a:lnSpc>
                <a:spcPct val="90000"/>
              </a:lnSpc>
              <a:buFontTx/>
              <a:buNone/>
            </a:pPr>
            <a:r>
              <a:rPr lang="en-US" dirty="0">
                <a:latin typeface="Times" charset="0"/>
                <a:ea typeface="ＭＳ Ｐゴシック" charset="0"/>
              </a:rPr>
              <a:t>Firm value =</a:t>
            </a:r>
          </a:p>
          <a:p>
            <a:pPr lvl="1">
              <a:lnSpc>
                <a:spcPct val="90000"/>
              </a:lnSpc>
              <a:buFontTx/>
              <a:buNone/>
            </a:pPr>
            <a:endParaRPr lang="en-US" dirty="0">
              <a:latin typeface="Times" charset="0"/>
              <a:ea typeface="ＭＳ Ｐゴシック" charset="0"/>
            </a:endParaRPr>
          </a:p>
          <a:p>
            <a:pPr lvl="1">
              <a:lnSpc>
                <a:spcPct val="90000"/>
              </a:lnSpc>
              <a:buFontTx/>
              <a:buNone/>
            </a:pPr>
            <a:r>
              <a:rPr lang="en-US" dirty="0">
                <a:latin typeface="Times" charset="0"/>
                <a:ea typeface="ＭＳ Ｐゴシック" charset="0"/>
              </a:rPr>
              <a:t>The firm value increases by $1,790 million (63,665 – 61,875 = 1,790) </a:t>
            </a:r>
          </a:p>
          <a:p>
            <a:pPr>
              <a:lnSpc>
                <a:spcPct val="90000"/>
              </a:lnSpc>
            </a:pPr>
            <a:endParaRPr lang="en-US" dirty="0">
              <a:latin typeface="Times" charset="0"/>
              <a:ea typeface="ＭＳ Ｐゴシック" charset="0"/>
              <a:cs typeface="ＭＳ Ｐゴシック" charset="0"/>
            </a:endParaRPr>
          </a:p>
          <a:p>
            <a:pPr>
              <a:lnSpc>
                <a:spcPct val="90000"/>
              </a:lnSpc>
              <a:buFont typeface="Monotype Sorts" charset="0"/>
              <a:buNone/>
            </a:pPr>
            <a:endParaRPr lang="en-US" dirty="0">
              <a:latin typeface="Times" charset="0"/>
              <a:ea typeface="ＭＳ Ｐゴシック" charset="0"/>
              <a:cs typeface="ＭＳ Ｐゴシック" charset="0"/>
            </a:endParaRPr>
          </a:p>
        </p:txBody>
      </p:sp>
      <p:graphicFrame>
        <p:nvGraphicFramePr>
          <p:cNvPr id="354307" name="Object 2"/>
          <p:cNvGraphicFramePr>
            <a:graphicFrameLocks noChangeAspect="1"/>
          </p:cNvGraphicFramePr>
          <p:nvPr>
            <p:extLst>
              <p:ext uri="{D42A27DB-BD31-4B8C-83A1-F6EECF244321}">
                <p14:modId xmlns:p14="http://schemas.microsoft.com/office/powerpoint/2010/main" val="2331678533"/>
              </p:ext>
            </p:extLst>
          </p:nvPr>
        </p:nvGraphicFramePr>
        <p:xfrm>
          <a:off x="3505200" y="3733800"/>
          <a:ext cx="2895600" cy="531813"/>
        </p:xfrm>
        <a:graphic>
          <a:graphicData uri="http://schemas.openxmlformats.org/presentationml/2006/ole">
            <mc:AlternateContent xmlns:mc="http://schemas.openxmlformats.org/markup-compatibility/2006">
              <mc:Choice xmlns:v="urn:schemas-microsoft-com:vml" Requires="v">
                <p:oleObj spid="_x0000_s354347" name="Equation" r:id="rId4" imgW="2209800" imgH="406400" progId="Equation.3">
                  <p:embed/>
                </p:oleObj>
              </mc:Choice>
              <mc:Fallback>
                <p:oleObj name="Equation" r:id="rId4" imgW="22098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3733800"/>
                        <a:ext cx="2895600" cy="531813"/>
                      </a:xfrm>
                      <a:prstGeom prst="rect">
                        <a:avLst/>
                      </a:prstGeom>
                      <a:solidFill>
                        <a:srgbClr val="FFFFFF"/>
                      </a:solidFill>
                      <a:ln>
                        <a:noFill/>
                      </a:ln>
                      <a:effectLst/>
                    </p:spPr>
                  </p:pic>
                </p:oleObj>
              </mc:Fallback>
            </mc:AlternateContent>
          </a:graphicData>
        </a:graphic>
      </p:graphicFrame>
      <p:graphicFrame>
        <p:nvGraphicFramePr>
          <p:cNvPr id="354308" name="Object 3"/>
          <p:cNvGraphicFramePr>
            <a:graphicFrameLocks noChangeAspect="1"/>
          </p:cNvGraphicFramePr>
          <p:nvPr>
            <p:extLst>
              <p:ext uri="{D42A27DB-BD31-4B8C-83A1-F6EECF244321}">
                <p14:modId xmlns:p14="http://schemas.microsoft.com/office/powerpoint/2010/main" val="4262454275"/>
              </p:ext>
            </p:extLst>
          </p:nvPr>
        </p:nvGraphicFramePr>
        <p:xfrm>
          <a:off x="2971800" y="5410200"/>
          <a:ext cx="5029200" cy="565150"/>
        </p:xfrm>
        <a:graphic>
          <a:graphicData uri="http://schemas.openxmlformats.org/presentationml/2006/ole">
            <mc:AlternateContent xmlns:mc="http://schemas.openxmlformats.org/markup-compatibility/2006">
              <mc:Choice xmlns:v="urn:schemas-microsoft-com:vml" Requires="v">
                <p:oleObj spid="_x0000_s354348" name="Equation" r:id="rId6" imgW="3619500" imgH="406400" progId="Equation.3">
                  <p:embed/>
                </p:oleObj>
              </mc:Choice>
              <mc:Fallback>
                <p:oleObj name="Equation" r:id="rId6" imgW="36195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5410200"/>
                        <a:ext cx="5029200" cy="565150"/>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itle 1"/>
          <p:cNvSpPr>
            <a:spLocks noGrp="1"/>
          </p:cNvSpPr>
          <p:nvPr>
            <p:ph type="title"/>
          </p:nvPr>
        </p:nvSpPr>
        <p:spPr/>
        <p:txBody>
          <a:bodyPr/>
          <a:lstStyle/>
          <a:p>
            <a:r>
              <a:rPr lang="en-US">
                <a:latin typeface="Times" charset="0"/>
                <a:ea typeface="ＭＳ Ｐゴシック" charset="0"/>
                <a:cs typeface="ＭＳ Ｐゴシック" charset="0"/>
              </a:rPr>
              <a:t>Effect on Value: Capital Structure Isolation…</a:t>
            </a:r>
          </a:p>
        </p:txBody>
      </p:sp>
      <p:sp>
        <p:nvSpPr>
          <p:cNvPr id="356354" name="Content Placeholder 2"/>
          <p:cNvSpPr>
            <a:spLocks noGrp="1"/>
          </p:cNvSpPr>
          <p:nvPr>
            <p:ph idx="1"/>
          </p:nvPr>
        </p:nvSpPr>
        <p:spPr/>
        <p:txBody>
          <a:bodyPr/>
          <a:lstStyle/>
          <a:p>
            <a:pPr>
              <a:lnSpc>
                <a:spcPct val="90000"/>
              </a:lnSpc>
            </a:pPr>
            <a:r>
              <a:rPr lang="en-US">
                <a:latin typeface="Times" charset="0"/>
                <a:ea typeface="ＭＳ Ｐゴシック" charset="0"/>
                <a:cs typeface="ＭＳ Ｐゴシック" charset="0"/>
              </a:rPr>
              <a:t>In this approach, we start with the current market value and isolate the effect of changing the capital structure on the cash flow and the resulting value.</a:t>
            </a:r>
          </a:p>
          <a:p>
            <a:pPr>
              <a:lnSpc>
                <a:spcPct val="90000"/>
              </a:lnSpc>
            </a:pPr>
            <a:r>
              <a:rPr lang="en-US">
                <a:latin typeface="Times" charset="0"/>
                <a:ea typeface="ＭＳ Ｐゴシック" charset="0"/>
                <a:cs typeface="ＭＳ Ｐゴシック" charset="0"/>
              </a:rPr>
              <a:t>Firm Value before the change = 45,193 + $16,682 = $61,875 million </a:t>
            </a:r>
          </a:p>
          <a:p>
            <a:pPr lvl="1">
              <a:lnSpc>
                <a:spcPct val="90000"/>
              </a:lnSpc>
              <a:buFontTx/>
              <a:buNone/>
            </a:pPr>
            <a:r>
              <a:rPr lang="en-US">
                <a:latin typeface="Times" charset="0"/>
                <a:ea typeface="ＭＳ Ｐゴシック" charset="0"/>
              </a:rPr>
              <a:t>WACC</a:t>
            </a:r>
            <a:r>
              <a:rPr lang="en-US" baseline="-17000">
                <a:latin typeface="Times" charset="0"/>
                <a:ea typeface="ＭＳ Ｐゴシック" charset="0"/>
              </a:rPr>
              <a:t>b </a:t>
            </a:r>
            <a:r>
              <a:rPr lang="en-US">
                <a:latin typeface="Times" charset="0"/>
                <a:ea typeface="ＭＳ Ｐゴシック" charset="0"/>
              </a:rPr>
              <a:t>= 7.51%	Annual Cost = 61,875 * 0.0751 = $4,646.82 million </a:t>
            </a:r>
          </a:p>
          <a:p>
            <a:pPr lvl="1">
              <a:lnSpc>
                <a:spcPct val="90000"/>
              </a:lnSpc>
              <a:buFontTx/>
              <a:buNone/>
            </a:pPr>
            <a:r>
              <a:rPr lang="en-US">
                <a:latin typeface="Times" charset="0"/>
                <a:ea typeface="ＭＳ Ｐゴシック" charset="0"/>
              </a:rPr>
              <a:t>WACC</a:t>
            </a:r>
            <a:r>
              <a:rPr lang="en-US" baseline="-17000">
                <a:latin typeface="Times" charset="0"/>
                <a:ea typeface="ＭＳ Ｐゴシック" charset="0"/>
              </a:rPr>
              <a:t>a </a:t>
            </a:r>
            <a:r>
              <a:rPr lang="en-US">
                <a:latin typeface="Times" charset="0"/>
                <a:ea typeface="ＭＳ Ｐゴシック" charset="0"/>
              </a:rPr>
              <a:t>= 7.32%	Annual Cost = 61,875 * 0.0732 = $ 4,529.68 million </a:t>
            </a:r>
          </a:p>
          <a:p>
            <a:pPr lvl="1">
              <a:lnSpc>
                <a:spcPct val="90000"/>
              </a:lnSpc>
              <a:buFontTx/>
              <a:buNone/>
            </a:pPr>
            <a:r>
              <a:rPr lang="en-US">
                <a:latin typeface="Symbol" charset="0"/>
                <a:ea typeface="ＭＳ Ｐゴシック" charset="0"/>
              </a:rPr>
              <a:t></a:t>
            </a:r>
            <a:r>
              <a:rPr lang="en-US">
                <a:latin typeface="Times" charset="0"/>
                <a:ea typeface="ＭＳ Ｐゴシック" charset="0"/>
              </a:rPr>
              <a:t>WACC = 0.19%	Change in Annual Cost              = $117.14 million </a:t>
            </a:r>
          </a:p>
          <a:p>
            <a:pPr>
              <a:lnSpc>
                <a:spcPct val="90000"/>
              </a:lnSpc>
            </a:pPr>
            <a:r>
              <a:rPr lang="en-US">
                <a:latin typeface="Times" charset="0"/>
                <a:ea typeface="ＭＳ Ｐゴシック" charset="0"/>
                <a:cs typeface="ＭＳ Ｐゴシック" charset="0"/>
              </a:rPr>
              <a:t>If we assume a perpetual growth of 0.68% in firm value over time,</a:t>
            </a:r>
          </a:p>
          <a:p>
            <a:pPr lvl="1">
              <a:lnSpc>
                <a:spcPct val="90000"/>
              </a:lnSpc>
              <a:buFontTx/>
              <a:buNone/>
            </a:pPr>
            <a:r>
              <a:rPr lang="en-US">
                <a:latin typeface="Times" charset="0"/>
                <a:ea typeface="ＭＳ Ｐゴシック" charset="0"/>
              </a:rPr>
              <a:t>Increase in firm value =</a:t>
            </a:r>
          </a:p>
          <a:p>
            <a:pPr lvl="1">
              <a:lnSpc>
                <a:spcPct val="90000"/>
              </a:lnSpc>
            </a:pPr>
            <a:endParaRPr lang="en-US">
              <a:latin typeface="Times" charset="0"/>
              <a:ea typeface="ＭＳ Ｐゴシック" charset="0"/>
            </a:endParaRPr>
          </a:p>
          <a:p>
            <a:pPr lvl="1">
              <a:lnSpc>
                <a:spcPct val="90000"/>
              </a:lnSpc>
            </a:pPr>
            <a:r>
              <a:rPr lang="en-US">
                <a:latin typeface="Times" charset="0"/>
                <a:ea typeface="ＭＳ Ｐゴシック" charset="0"/>
              </a:rPr>
              <a:t>The total number of shares outstanding before the buyback is 1856.732 million. </a:t>
            </a:r>
          </a:p>
          <a:p>
            <a:pPr lvl="1">
              <a:lnSpc>
                <a:spcPct val="90000"/>
              </a:lnSpc>
              <a:buFontTx/>
              <a:buNone/>
            </a:pPr>
            <a:r>
              <a:rPr lang="en-US">
                <a:latin typeface="Times" charset="0"/>
                <a:ea typeface="ＭＳ Ｐゴシック" charset="0"/>
              </a:rPr>
              <a:t>Change in Stock Price = </a:t>
            </a:r>
            <a:r>
              <a:rPr lang="en-US">
                <a:solidFill>
                  <a:schemeClr val="hlink"/>
                </a:solidFill>
                <a:latin typeface="Times" charset="0"/>
                <a:ea typeface="ＭＳ Ｐゴシック" charset="0"/>
              </a:rPr>
              <a:t>$1,763/1856.732</a:t>
            </a:r>
            <a:r>
              <a:rPr lang="en-US">
                <a:latin typeface="Times" charset="0"/>
                <a:ea typeface="ＭＳ Ｐゴシック" charset="0"/>
              </a:rPr>
              <a:t> = $ 0.95 per share</a:t>
            </a:r>
          </a:p>
        </p:txBody>
      </p:sp>
      <p:graphicFrame>
        <p:nvGraphicFramePr>
          <p:cNvPr id="356355" name="Object 2"/>
          <p:cNvGraphicFramePr>
            <a:graphicFrameLocks noChangeAspect="1"/>
          </p:cNvGraphicFramePr>
          <p:nvPr>
            <p:extLst>
              <p:ext uri="{D42A27DB-BD31-4B8C-83A1-F6EECF244321}">
                <p14:modId xmlns:p14="http://schemas.microsoft.com/office/powerpoint/2010/main" val="1071698531"/>
              </p:ext>
            </p:extLst>
          </p:nvPr>
        </p:nvGraphicFramePr>
        <p:xfrm>
          <a:off x="3581400" y="3657600"/>
          <a:ext cx="4486275" cy="442913"/>
        </p:xfrm>
        <a:graphic>
          <a:graphicData uri="http://schemas.openxmlformats.org/presentationml/2006/ole">
            <mc:AlternateContent xmlns:mc="http://schemas.openxmlformats.org/markup-compatibility/2006">
              <mc:Choice xmlns:v="urn:schemas-microsoft-com:vml" Requires="v">
                <p:oleObj spid="_x0000_s356378" name="Equation" r:id="rId4" imgW="3987800" imgH="393700" progId="Equation.3">
                  <p:embed/>
                </p:oleObj>
              </mc:Choice>
              <mc:Fallback>
                <p:oleObj name="Equation" r:id="rId4" imgW="39878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657600"/>
                        <a:ext cx="4486275" cy="442913"/>
                      </a:xfrm>
                      <a:prstGeom prst="rect">
                        <a:avLst/>
                      </a:prstGeom>
                      <a:solidFill>
                        <a:srgbClr val="FFFFFF"/>
                      </a:solidFill>
                      <a:ln>
                        <a:noFill/>
                      </a:ln>
                      <a:effectLst/>
                    </p:spPr>
                  </p:pic>
                </p:oleObj>
              </mc:Fallback>
            </mc:AlternateContent>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Test: The Repurchase Price</a:t>
            </a:r>
          </a:p>
        </p:txBody>
      </p:sp>
      <p:sp>
        <p:nvSpPr>
          <p:cNvPr id="35840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Let us suppose that the CFO of Disney approached you about buying back stock. He wants to know the maximum price that he should be willing to pay on the stock buyback. (The current price is $ 24.34 and there are 1856.732 million shares outstanding).</a:t>
            </a:r>
          </a:p>
          <a:p>
            <a:pPr>
              <a:buFont typeface="Monotype Sorts" charset="0"/>
              <a:buNone/>
            </a:pPr>
            <a:r>
              <a:rPr lang="en-US">
                <a:latin typeface="Times" charset="0"/>
                <a:ea typeface="ＭＳ Ｐゴシック" charset="0"/>
                <a:cs typeface="ＭＳ Ｐゴシック" charset="0"/>
              </a:rPr>
              <a:t>	If we assume that investors are rational, i.e., that the investor who sell their shares back want the same share of firm value increase as those who remain:</a:t>
            </a:r>
          </a:p>
          <a:p>
            <a:pPr lvl="1"/>
            <a:r>
              <a:rPr lang="en-US">
                <a:latin typeface="Times" charset="0"/>
                <a:ea typeface="ＭＳ Ｐゴシック" charset="0"/>
              </a:rPr>
              <a:t>Increase in Value per Share = $1,763/1856.732  = $ 0.95</a:t>
            </a:r>
          </a:p>
          <a:p>
            <a:pPr lvl="1"/>
            <a:r>
              <a:rPr lang="en-US">
                <a:latin typeface="Times" charset="0"/>
                <a:ea typeface="ＭＳ Ｐゴシック" charset="0"/>
              </a:rPr>
              <a:t>New Stock Price = $24.34 + $0.95= $25.29</a:t>
            </a:r>
          </a:p>
          <a:p>
            <a:pPr>
              <a:buFont typeface="Monotype Sorts" charset="0"/>
              <a:buNone/>
            </a:pPr>
            <a:r>
              <a:rPr lang="en-US">
                <a:latin typeface="Times" charset="0"/>
                <a:ea typeface="ＭＳ Ｐゴシック" charset="0"/>
                <a:cs typeface="ＭＳ Ｐゴシック" charset="0"/>
              </a:rPr>
              <a:t>	Buying shares back $25.29 will leave you as a stockholder indifferent between selling and not selling.</a:t>
            </a:r>
          </a:p>
          <a:p>
            <a:r>
              <a:rPr lang="en-US">
                <a:latin typeface="Times" charset="0"/>
                <a:ea typeface="ＭＳ Ｐゴシック" charset="0"/>
                <a:cs typeface="ＭＳ Ｐゴシック" charset="0"/>
              </a:rPr>
              <a:t>What would happen to the stock price after the buyback if you were able to buy stock back at $ 24.34?</a:t>
            </a:r>
          </a:p>
        </p:txBody>
      </p:sp>
    </p:spTree>
  </p:cSld>
  <p:clrMapOvr>
    <a:masterClrMapping/>
  </p:clrMapOvr>
  <p:transition xmlns:p14="http://schemas.microsoft.com/office/powerpoint/2010/mai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2. What if something goes wrong?</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The Downside Risk</a:t>
            </a:r>
          </a:p>
        </p:txBody>
      </p:sp>
      <p:sp>
        <p:nvSpPr>
          <p:cNvPr id="36045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Doing What-if analysis on Operating Income</a:t>
            </a:r>
          </a:p>
          <a:p>
            <a:pPr lvl="1"/>
            <a:r>
              <a:rPr lang="en-US" sz="1800">
                <a:latin typeface="Times" charset="0"/>
                <a:ea typeface="ＭＳ Ｐゴシック" charset="0"/>
              </a:rPr>
              <a:t>A. Statistical Approach</a:t>
            </a:r>
          </a:p>
          <a:p>
            <a:pPr lvl="2"/>
            <a:r>
              <a:rPr lang="en-US">
                <a:latin typeface="Times" charset="0"/>
                <a:ea typeface="ＭＳ Ｐゴシック" charset="0"/>
              </a:rPr>
              <a:t>	Standard Deviation In Past Operating Income</a:t>
            </a:r>
          </a:p>
          <a:p>
            <a:pPr lvl="2"/>
            <a:r>
              <a:rPr lang="en-US">
                <a:latin typeface="Times" charset="0"/>
                <a:ea typeface="ＭＳ Ｐゴシック" charset="0"/>
              </a:rPr>
              <a:t>	Standard Deviation  In Earnings (If Operating Income Is Unavailable)</a:t>
            </a:r>
          </a:p>
          <a:p>
            <a:pPr lvl="2"/>
            <a:r>
              <a:rPr lang="en-US">
                <a:latin typeface="Times" charset="0"/>
                <a:ea typeface="ＭＳ Ｐゴシック" charset="0"/>
              </a:rPr>
              <a:t>	Reduce Base Case By One Standard Deviation (Or More) </a:t>
            </a:r>
          </a:p>
          <a:p>
            <a:pPr lvl="1"/>
            <a:r>
              <a:rPr lang="en-US" sz="1800">
                <a:latin typeface="Times" charset="0"/>
                <a:ea typeface="ＭＳ Ｐゴシック" charset="0"/>
              </a:rPr>
              <a:t>B. </a:t>
            </a:r>
            <a:r>
              <a:rPr lang="ja-JP" altLang="en-US" sz="1800">
                <a:latin typeface="Times" charset="0"/>
                <a:ea typeface="ＭＳ Ｐゴシック" charset="0"/>
              </a:rPr>
              <a:t>“</a:t>
            </a:r>
            <a:r>
              <a:rPr lang="en-US" altLang="ja-JP" sz="1800">
                <a:latin typeface="Times" charset="0"/>
                <a:ea typeface="ＭＳ Ｐゴシック" charset="0"/>
              </a:rPr>
              <a:t>Economic Scenario</a:t>
            </a:r>
            <a:r>
              <a:rPr lang="ja-JP" altLang="en-US" sz="1800">
                <a:latin typeface="Times" charset="0"/>
                <a:ea typeface="ＭＳ Ｐゴシック" charset="0"/>
              </a:rPr>
              <a:t>”</a:t>
            </a:r>
            <a:r>
              <a:rPr lang="en-US" altLang="ja-JP" sz="1800">
                <a:latin typeface="Times" charset="0"/>
                <a:ea typeface="ＭＳ Ｐゴシック" charset="0"/>
              </a:rPr>
              <a:t> Approach</a:t>
            </a:r>
          </a:p>
          <a:p>
            <a:pPr lvl="2"/>
            <a:r>
              <a:rPr lang="en-US">
                <a:latin typeface="Times" charset="0"/>
                <a:ea typeface="ＭＳ Ｐゴシック" charset="0"/>
              </a:rPr>
              <a:t>Look At What Happened To Operating Income During The Last Recession. (How Much Did It Drop In % Terms?)</a:t>
            </a:r>
          </a:p>
          <a:p>
            <a:pPr lvl="2"/>
            <a:r>
              <a:rPr lang="en-US">
                <a:latin typeface="Times" charset="0"/>
                <a:ea typeface="ＭＳ Ｐゴシック" charset="0"/>
              </a:rPr>
              <a:t>Reduce Current Operating Income By Same Magnitude</a:t>
            </a:r>
          </a:p>
          <a:p>
            <a:r>
              <a:rPr lang="en-US">
                <a:latin typeface="Times" charset="0"/>
                <a:ea typeface="ＭＳ Ｐゴシック" charset="0"/>
                <a:cs typeface="ＭＳ Ｐゴシック" charset="0"/>
              </a:rPr>
              <a:t>Constraint on Bond Ratings</a:t>
            </a:r>
          </a:p>
        </p:txBody>
      </p:sp>
    </p:spTree>
  </p:cSld>
  <p:clrMapOvr>
    <a:masterClrMapping/>
  </p:clrMapOvr>
  <p:transition xmlns:p14="http://schemas.microsoft.com/office/powerpoint/2010/mai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History</a:t>
            </a:r>
            <a:endParaRPr lang="en-US">
              <a:latin typeface="Times" charset="0"/>
              <a:ea typeface="ＭＳ Ｐゴシック" charset="0"/>
              <a:cs typeface="ＭＳ Ｐゴシック" charset="0"/>
            </a:endParaRPr>
          </a:p>
        </p:txBody>
      </p:sp>
      <p:pic>
        <p:nvPicPr>
          <p:cNvPr id="36249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828800"/>
            <a:ext cx="56261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Safety Buffers?</a:t>
            </a:r>
          </a:p>
        </p:txBody>
      </p:sp>
      <p:sp>
        <p:nvSpPr>
          <p:cNvPr id="364546" name="Rectangle 3"/>
          <p:cNvSpPr>
            <a:spLocks noGrp="1" noChangeArrowheads="1"/>
          </p:cNvSpPr>
          <p:nvPr>
            <p:ph idx="1"/>
          </p:nvPr>
        </p:nvSpPr>
        <p:spPr>
          <a:noFill/>
        </p:spPr>
        <p:txBody>
          <a:bodyPr/>
          <a:lstStyle/>
          <a:p>
            <a:pPr>
              <a:buFont typeface="Monotype Sorts" charset="0"/>
              <a:buNone/>
            </a:pPr>
            <a:r>
              <a:rPr lang="en-US" i="1">
                <a:latin typeface="Times" charset="0"/>
                <a:ea typeface="ＭＳ Ｐゴシック" charset="0"/>
                <a:cs typeface="ＭＳ Ｐゴシック" charset="0"/>
              </a:rPr>
              <a:t>Recession	Decline in Operating Income</a:t>
            </a:r>
            <a:endParaRPr lang="en-US">
              <a:latin typeface="Times" charset="0"/>
              <a:ea typeface="ＭＳ Ｐゴシック" charset="0"/>
              <a:cs typeface="ＭＳ Ｐゴシック" charset="0"/>
            </a:endParaRPr>
          </a:p>
          <a:p>
            <a:pPr>
              <a:buFont typeface="Monotype Sorts" charset="0"/>
              <a:buNone/>
            </a:pPr>
            <a:r>
              <a:rPr lang="en-US">
                <a:latin typeface="Times" charset="0"/>
                <a:ea typeface="ＭＳ Ｐゴシック" charset="0"/>
                <a:cs typeface="ＭＳ Ｐゴシック" charset="0"/>
              </a:rPr>
              <a:t>2002		Drop of 15.82%</a:t>
            </a:r>
          </a:p>
          <a:p>
            <a:pPr>
              <a:buFont typeface="Monotype Sorts" charset="0"/>
              <a:buNone/>
            </a:pPr>
            <a:r>
              <a:rPr lang="en-US">
                <a:latin typeface="Times" charset="0"/>
                <a:ea typeface="ＭＳ Ｐゴシック" charset="0"/>
                <a:cs typeface="ＭＳ Ｐゴシック" charset="0"/>
              </a:rPr>
              <a:t>1991		Drop of 22.00%</a:t>
            </a:r>
          </a:p>
          <a:p>
            <a:pPr>
              <a:buFont typeface="Monotype Sorts" charset="0"/>
              <a:buNone/>
            </a:pPr>
            <a:r>
              <a:rPr lang="en-US">
                <a:latin typeface="Times" charset="0"/>
                <a:ea typeface="ＭＳ Ｐゴシック" charset="0"/>
                <a:cs typeface="ＭＳ Ｐゴシック" charset="0"/>
              </a:rPr>
              <a:t>1981-82		Increased</a:t>
            </a:r>
          </a:p>
          <a:p>
            <a:pPr>
              <a:buFont typeface="Monotype Sorts" charset="0"/>
              <a:buNone/>
            </a:pPr>
            <a:r>
              <a:rPr lang="en-US">
                <a:latin typeface="Times" charset="0"/>
                <a:ea typeface="ＭＳ Ｐゴシック" charset="0"/>
                <a:cs typeface="ＭＳ Ｐゴシック" charset="0"/>
              </a:rPr>
              <a:t>Worst Year	Drop of 29.47%</a:t>
            </a:r>
          </a:p>
          <a:p>
            <a:pPr>
              <a:buFont typeface="Monotype Sorts" charset="0"/>
              <a:buNone/>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standard deviation in past operating income is about 20%.</a:t>
            </a:r>
          </a:p>
        </p:txBody>
      </p:sp>
      <p:pic>
        <p:nvPicPr>
          <p:cNvPr id="36454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495800"/>
            <a:ext cx="78692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Constraints on Ratings</a:t>
            </a:r>
          </a:p>
        </p:txBody>
      </p:sp>
      <p:sp>
        <p:nvSpPr>
          <p:cNvPr id="36659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Management often specifies a 'desired Rating' below which they do not want to fall. </a:t>
            </a:r>
          </a:p>
          <a:p>
            <a:r>
              <a:rPr lang="en-US">
                <a:latin typeface="Times" charset="0"/>
                <a:ea typeface="ＭＳ Ｐゴシック" charset="0"/>
                <a:cs typeface="ＭＳ Ｐゴシック" charset="0"/>
              </a:rPr>
              <a:t>The rating constraint is driven by three factors</a:t>
            </a:r>
          </a:p>
          <a:p>
            <a:pPr lvl="1"/>
            <a:r>
              <a:rPr lang="en-US" sz="1800">
                <a:latin typeface="Times" charset="0"/>
                <a:ea typeface="ＭＳ Ｐゴシック" charset="0"/>
              </a:rPr>
              <a:t>it is one way of protecting against downside risk in operating income (so do not do both)</a:t>
            </a:r>
          </a:p>
          <a:p>
            <a:pPr lvl="1"/>
            <a:r>
              <a:rPr lang="en-US" sz="1800">
                <a:latin typeface="Times" charset="0"/>
                <a:ea typeface="ＭＳ Ｐゴシック" charset="0"/>
              </a:rPr>
              <a:t>a drop in ratings might affect operating income</a:t>
            </a:r>
          </a:p>
          <a:p>
            <a:pPr lvl="1"/>
            <a:r>
              <a:rPr lang="en-US" sz="1800">
                <a:latin typeface="Times" charset="0"/>
                <a:ea typeface="ＭＳ Ｐゴシック" charset="0"/>
              </a:rPr>
              <a:t>there is an ego factor associated with high ratings</a:t>
            </a:r>
          </a:p>
          <a:p>
            <a:r>
              <a:rPr lang="en-US">
                <a:latin typeface="Times" charset="0"/>
                <a:ea typeface="ＭＳ Ｐゴシック" charset="0"/>
                <a:cs typeface="ＭＳ Ｐゴシック" charset="0"/>
              </a:rPr>
              <a:t>Caveat: Every Rating Constraint Has A Cost. </a:t>
            </a:r>
          </a:p>
          <a:p>
            <a:pPr lvl="1"/>
            <a:r>
              <a:rPr lang="en-US" sz="1800">
                <a:latin typeface="Times" charset="0"/>
                <a:ea typeface="ＭＳ Ｐゴシック" charset="0"/>
              </a:rPr>
              <a:t>Provide Management With A Clear Estimate Of How Much The Rating Constraint Costs By Calculating The Value Of The Firm Without The Rating Constraint And Comparing To The Value Of The Firm With The Rating Constraint.</a:t>
            </a:r>
          </a:p>
        </p:txBody>
      </p:sp>
    </p:spTree>
  </p:cSld>
  <p:clrMapOvr>
    <a:masterClrMapping/>
  </p:clrMapOvr>
  <p:transition xmlns:p14="http://schemas.microsoft.com/office/powerpoint/2010/mai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Ratings Constraints for Disney</a:t>
            </a:r>
          </a:p>
        </p:txBody>
      </p:sp>
      <p:sp>
        <p:nvSpPr>
          <p:cNvPr id="3686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At its optimal debt ratio of 40%, Disney has an estimated rating of A.</a:t>
            </a:r>
          </a:p>
          <a:p>
            <a:r>
              <a:rPr lang="en-US">
                <a:latin typeface="Times" charset="0"/>
                <a:ea typeface="ＭＳ Ｐゴシック" charset="0"/>
                <a:cs typeface="ＭＳ Ｐゴシック" charset="0"/>
              </a:rPr>
              <a:t>If managers insisted on a AA rating, the optimal debt ratio for Disney is then 30% and the cost of the ratings constraint is fairly small:</a:t>
            </a:r>
          </a:p>
          <a:p>
            <a:pPr lvl="1">
              <a:buFontTx/>
              <a:buNone/>
            </a:pPr>
            <a:r>
              <a:rPr lang="en-US">
                <a:latin typeface="Times" charset="0"/>
                <a:ea typeface="ＭＳ Ｐゴシック" charset="0"/>
              </a:rPr>
              <a:t>Cost of AA Rating Constraint  = Value at 40% Debt – Value at 30% Debt</a:t>
            </a:r>
          </a:p>
          <a:p>
            <a:pPr lvl="1">
              <a:buFontTx/>
              <a:buNone/>
            </a:pPr>
            <a:r>
              <a:rPr lang="en-US">
                <a:latin typeface="Times" charset="0"/>
                <a:ea typeface="ＭＳ Ｐゴシック" charset="0"/>
              </a:rPr>
              <a:t>					= $63,651 – $63,596 = $55 million </a:t>
            </a:r>
          </a:p>
          <a:p>
            <a:r>
              <a:rPr lang="en-US">
                <a:latin typeface="Times" charset="0"/>
                <a:ea typeface="ＭＳ Ｐゴシック" charset="0"/>
                <a:cs typeface="ＭＳ Ｐゴシック" charset="0"/>
              </a:rPr>
              <a:t>If managers insisted on a AAA rating, the optimal debt ratio would drop to 20% and the cost of the ratings constraint would rise:</a:t>
            </a:r>
          </a:p>
          <a:p>
            <a:pPr lvl="1">
              <a:buFontTx/>
              <a:buNone/>
            </a:pPr>
            <a:r>
              <a:rPr lang="en-US">
                <a:latin typeface="Times" charset="0"/>
                <a:ea typeface="ＭＳ Ｐゴシック" charset="0"/>
              </a:rPr>
              <a:t>Cost of AAA rating constraint = Value at 40% Debt – Value at 20% Debt</a:t>
            </a:r>
          </a:p>
          <a:p>
            <a:pPr lvl="1">
              <a:buFontTx/>
              <a:buNone/>
            </a:pPr>
            <a:r>
              <a:rPr lang="en-US">
                <a:latin typeface="Times" charset="0"/>
                <a:ea typeface="ＭＳ Ｐゴシック" charset="0"/>
              </a:rPr>
              <a:t>					= $63,651 - $62,371 = $1,280 million</a:t>
            </a:r>
          </a:p>
          <a:p>
            <a:pPr>
              <a:buFont typeface="Monotype Sorts" charset="0"/>
              <a:buNone/>
            </a:pP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3. What if you do not buy back stock..</a:t>
            </a:r>
          </a:p>
        </p:txBody>
      </p:sp>
      <p:sp>
        <p:nvSpPr>
          <p:cNvPr id="3706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optimal debt ratio is ultimately a function of the underlying riskiness of the business in which you operate and your tax rate. </a:t>
            </a:r>
          </a:p>
          <a:p>
            <a:r>
              <a:rPr lang="en-US">
                <a:latin typeface="Times" charset="0"/>
                <a:ea typeface="ＭＳ Ｐゴシック" charset="0"/>
                <a:cs typeface="ＭＳ Ｐゴシック" charset="0"/>
              </a:rPr>
              <a:t>Will the optimal be different if you invested in projects instead of buying back stock?</a:t>
            </a:r>
          </a:p>
          <a:p>
            <a:pPr lvl="1"/>
            <a:r>
              <a:rPr lang="en-US" sz="1800">
                <a:latin typeface="Times" charset="0"/>
                <a:ea typeface="ＭＳ Ｐゴシック" charset="0"/>
              </a:rPr>
              <a:t>No. As long as the projects financed are in the same business mix  that the company has always been in and your tax rate does not change significantly.</a:t>
            </a:r>
          </a:p>
          <a:p>
            <a:pPr lvl="1"/>
            <a:r>
              <a:rPr lang="en-US" sz="1800">
                <a:latin typeface="Times" charset="0"/>
                <a:ea typeface="ＭＳ Ｐゴシック" charset="0"/>
              </a:rPr>
              <a:t>Yes, if the projects are in entirely different types of businesses or if the tax rate is significantly different.</a:t>
            </a:r>
          </a:p>
        </p:txBody>
      </p:sp>
    </p:spTree>
  </p:cSld>
  <p:clrMapOvr>
    <a:masterClrMapping/>
  </p:clrMapOvr>
  <p:transition xmlns:p14="http://schemas.microsoft.com/office/powerpoint/2010/mai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r>
              <a:rPr lang="en-US">
                <a:latin typeface="Times" charset="0"/>
                <a:ea typeface="ＭＳ Ｐゴシック" charset="0"/>
                <a:cs typeface="ＭＳ Ｐゴシック" charset="0"/>
              </a:rPr>
              <a:t>Determinants of the Optimal Debt Ratio:</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1. The marginal tax rate</a:t>
            </a:r>
          </a:p>
        </p:txBody>
      </p:sp>
      <p:sp>
        <p:nvSpPr>
          <p:cNvPr id="380930" name="Content Placeholder 2"/>
          <p:cNvSpPr>
            <a:spLocks noGrp="1"/>
          </p:cNvSpPr>
          <p:nvPr>
            <p:ph idx="1"/>
          </p:nvPr>
        </p:nvSpPr>
        <p:spPr/>
        <p:txBody>
          <a:bodyPr/>
          <a:lstStyle/>
          <a:p>
            <a:r>
              <a:rPr lang="en-US">
                <a:latin typeface="Times" charset="0"/>
                <a:ea typeface="ＭＳ Ｐゴシック" charset="0"/>
                <a:cs typeface="ＭＳ Ｐゴシック" charset="0"/>
              </a:rPr>
              <a:t>The primary benefit of debt is a tax benefit. The higher the marginal tax rate, the greater the benefit to borrowing:</a:t>
            </a:r>
          </a:p>
        </p:txBody>
      </p:sp>
      <p:graphicFrame>
        <p:nvGraphicFramePr>
          <p:cNvPr id="380931" name="Object 2"/>
          <p:cNvGraphicFramePr>
            <a:graphicFrameLocks noChangeAspect="1"/>
          </p:cNvGraphicFramePr>
          <p:nvPr/>
        </p:nvGraphicFramePr>
        <p:xfrm>
          <a:off x="1758950" y="2520950"/>
          <a:ext cx="5626100" cy="1816100"/>
        </p:xfrm>
        <a:graphic>
          <a:graphicData uri="http://schemas.openxmlformats.org/presentationml/2006/ole">
            <mc:AlternateContent xmlns:mc="http://schemas.openxmlformats.org/markup-compatibility/2006">
              <mc:Choice xmlns:v="urn:schemas-microsoft-com:vml" Requires="v">
                <p:oleObj spid="_x0000_s380954" name="Document" r:id="rId4" imgW="22501587" imgH="7263492" progId="Word.Document.12">
                  <p:link updateAutomatic="1"/>
                </p:oleObj>
              </mc:Choice>
              <mc:Fallback>
                <p:oleObj name="Document" r:id="rId4" imgW="22501587" imgH="7263492"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2520950"/>
                        <a:ext cx="5626100"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p:txBody>
          <a:bodyPr/>
          <a:lstStyle/>
          <a:p>
            <a:r>
              <a:rPr lang="en-US">
                <a:latin typeface="Times" charset="0"/>
                <a:ea typeface="ＭＳ Ｐゴシック" charset="0"/>
                <a:cs typeface="ＭＳ Ｐゴシック" charset="0"/>
              </a:rPr>
              <a:t>2. Pre-tax Cash flow Return</a:t>
            </a:r>
          </a:p>
        </p:txBody>
      </p:sp>
      <p:sp>
        <p:nvSpPr>
          <p:cNvPr id="382978" name="Content Placeholder 2"/>
          <p:cNvSpPr>
            <a:spLocks noGrp="1"/>
          </p:cNvSpPr>
          <p:nvPr>
            <p:ph idx="1"/>
          </p:nvPr>
        </p:nvSpPr>
        <p:spPr/>
        <p:txBody>
          <a:bodyPr/>
          <a:lstStyle/>
          <a:p>
            <a:r>
              <a:rPr lang="en-US">
                <a:latin typeface="Times" charset="0"/>
                <a:ea typeface="ＭＳ Ｐゴシック" charset="0"/>
                <a:cs typeface="ＭＳ Ｐゴシック" charset="0"/>
              </a:rPr>
              <a:t>Firms that have more in operating income and cash flows, relative to firm value (in market terms), should have higher optimal debt ratios. We can measure operating income with EBIT and operating cash flow with EBITDA.</a:t>
            </a:r>
          </a:p>
          <a:p>
            <a:pPr>
              <a:buFont typeface="Monotype Sorts" charset="0"/>
              <a:buNone/>
            </a:pPr>
            <a:r>
              <a:rPr lang="en-US">
                <a:latin typeface="Times" charset="0"/>
                <a:ea typeface="ＭＳ Ｐゴシック" charset="0"/>
                <a:cs typeface="ＭＳ Ｐゴシック" charset="0"/>
              </a:rPr>
              <a:t>	Cash flow potential = EBITDA/ (Market value of equity + Debt)</a:t>
            </a:r>
          </a:p>
          <a:p>
            <a:r>
              <a:rPr lang="en-US">
                <a:latin typeface="Times" charset="0"/>
                <a:ea typeface="ＭＳ Ｐゴシック" charset="0"/>
                <a:cs typeface="ＭＳ Ｐゴシック" charset="0"/>
              </a:rPr>
              <a:t>Disney, for example, has operating income of $6,829 million, which is 11% of the market value of the firm of $61,875 million in the base case, and an optimal debt ratio of 40%. Increasing the operating income to 15% of the firm value will increase the optimal debt ratio to 60%. </a:t>
            </a:r>
          </a:p>
          <a:p>
            <a:r>
              <a:rPr lang="en-US">
                <a:latin typeface="Times" charset="0"/>
                <a:ea typeface="ＭＳ Ｐゴシック" charset="0"/>
                <a:cs typeface="ＭＳ Ｐゴシック" charset="0"/>
              </a:rPr>
              <a:t>In general, growth firms will have lower cash flows, as a percent of firm value, and lower optimal debt ratios.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p:txBody>
          <a:bodyPr/>
          <a:lstStyle/>
          <a:p>
            <a:r>
              <a:rPr lang="en-US">
                <a:latin typeface="Times" charset="0"/>
                <a:ea typeface="ＭＳ Ｐゴシック" charset="0"/>
                <a:cs typeface="ＭＳ Ｐゴシック" charset="0"/>
              </a:rPr>
              <a:t>3. Operating Risk</a:t>
            </a:r>
          </a:p>
        </p:txBody>
      </p:sp>
      <p:sp>
        <p:nvSpPr>
          <p:cNvPr id="385026" name="Content Placeholder 2"/>
          <p:cNvSpPr>
            <a:spLocks noGrp="1"/>
          </p:cNvSpPr>
          <p:nvPr>
            <p:ph idx="1"/>
          </p:nvPr>
        </p:nvSpPr>
        <p:spPr/>
        <p:txBody>
          <a:bodyPr/>
          <a:lstStyle/>
          <a:p>
            <a:r>
              <a:rPr lang="en-US">
                <a:latin typeface="Times" charset="0"/>
                <a:ea typeface="ＭＳ Ｐゴシック" charset="0"/>
                <a:cs typeface="ＭＳ Ｐゴシック" charset="0"/>
              </a:rPr>
              <a:t>Firms that face more risk or uncertainty in their operations (and more variable operating income as a consequence) will have lower optimal debt ratios than firms that have more predictable operations.</a:t>
            </a:r>
          </a:p>
          <a:p>
            <a:r>
              <a:rPr lang="en-US">
                <a:latin typeface="Times" charset="0"/>
                <a:ea typeface="ＭＳ Ｐゴシック" charset="0"/>
                <a:cs typeface="ＭＳ Ｐゴシック" charset="0"/>
              </a:rPr>
              <a:t>Operating risk enters the cost of capital approach in two places:</a:t>
            </a:r>
          </a:p>
          <a:p>
            <a:pPr lvl="1"/>
            <a:r>
              <a:rPr lang="en-US">
                <a:latin typeface="Times" charset="0"/>
                <a:ea typeface="ＭＳ Ｐゴシック" charset="0"/>
              </a:rPr>
              <a:t>Unlevered beta: Firms that face more operating risk will tend to have higher unlevered betas. As they borrow, debt will magnify this already large risk and push up costs of equity much more steeply.</a:t>
            </a:r>
          </a:p>
          <a:p>
            <a:pPr lvl="1"/>
            <a:r>
              <a:rPr lang="en-US">
                <a:latin typeface="Times" charset="0"/>
                <a:ea typeface="ＭＳ Ｐゴシック" charset="0"/>
              </a:rPr>
              <a:t>Bond ratings: For any given level of operating income, firms that face more risk in operations will have lower ratings. The ratings are based upon normalized income.</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p:cNvSpPr>
            <a:spLocks noGrp="1"/>
          </p:cNvSpPr>
          <p:nvPr>
            <p:ph type="title"/>
          </p:nvPr>
        </p:nvSpPr>
        <p:spPr/>
        <p:txBody>
          <a:bodyPr/>
          <a:lstStyle/>
          <a:p>
            <a:r>
              <a:rPr lang="en-US">
                <a:latin typeface="Times" charset="0"/>
                <a:ea typeface="ＭＳ Ｐゴシック" charset="0"/>
                <a:cs typeface="ＭＳ Ｐゴシック" charset="0"/>
              </a:rPr>
              <a:t>4. The only macro determinant:</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Equity vs Debt Risk Premiums</a:t>
            </a:r>
          </a:p>
        </p:txBody>
      </p:sp>
      <p:pic>
        <p:nvPicPr>
          <p:cNvPr id="38707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l="-9793" r="-9793"/>
          <a:stretch>
            <a:fillRect/>
          </a:stretch>
        </p:blipFill>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 6 </a:t>
            </a:r>
            <a:r>
              <a:rPr lang="en-US">
                <a:latin typeface="Times" charset="0"/>
                <a:ea typeface="ＭＳ Ｐゴシック" charset="0"/>
                <a:cs typeface="ＭＳ Ｐゴシック" charset="0"/>
              </a:rPr>
              <a:t>Application Test: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optimal financing mix</a:t>
            </a:r>
            <a:endParaRPr lang="en-US">
              <a:latin typeface="Times" charset="0"/>
              <a:ea typeface="ＭＳ Ｐゴシック" charset="0"/>
              <a:cs typeface="ＭＳ Ｐゴシック" charset="0"/>
            </a:endParaRPr>
          </a:p>
        </p:txBody>
      </p:sp>
      <p:sp>
        <p:nvSpPr>
          <p:cNvPr id="389122" name="Rectangle 3"/>
          <p:cNvSpPr>
            <a:spLocks noGrp="1" noChangeArrowheads="1"/>
          </p:cNvSpPr>
          <p:nvPr>
            <p:ph idx="1"/>
          </p:nvPr>
        </p:nvSpPr>
        <p:spPr/>
        <p:txBody>
          <a:bodyPr/>
          <a:lstStyle/>
          <a:p>
            <a:r>
              <a:rPr lang="en-US">
                <a:latin typeface="Times" charset="0"/>
                <a:ea typeface="ＭＳ Ｐゴシック" charset="0"/>
                <a:cs typeface="ＭＳ Ｐゴシック" charset="0"/>
              </a:rPr>
              <a:t>Using the optimal capital structure spreadsheet provided:</a:t>
            </a:r>
          </a:p>
          <a:p>
            <a:pPr lvl="1"/>
            <a:r>
              <a:rPr lang="en-US" sz="1800">
                <a:latin typeface="Times" charset="0"/>
                <a:ea typeface="ＭＳ Ｐゴシック" charset="0"/>
              </a:rPr>
              <a:t>Estimate the optimal debt ratio for your firm</a:t>
            </a:r>
          </a:p>
          <a:p>
            <a:pPr lvl="1"/>
            <a:r>
              <a:rPr lang="en-US" sz="1800">
                <a:latin typeface="Times" charset="0"/>
                <a:ea typeface="ＭＳ Ｐゴシック" charset="0"/>
              </a:rPr>
              <a:t>Estimate the new cost of capital at the optimal</a:t>
            </a:r>
          </a:p>
          <a:p>
            <a:pPr lvl="1"/>
            <a:r>
              <a:rPr lang="en-US" sz="1800">
                <a:latin typeface="Times" charset="0"/>
                <a:ea typeface="ＭＳ Ｐゴシック" charset="0"/>
              </a:rPr>
              <a:t>Estimate the effect of the change in the cost of capital on firm value</a:t>
            </a:r>
          </a:p>
          <a:p>
            <a:pPr lvl="1"/>
            <a:r>
              <a:rPr lang="en-US" sz="1800">
                <a:latin typeface="Times" charset="0"/>
                <a:ea typeface="ＭＳ Ｐゴシック" charset="0"/>
              </a:rPr>
              <a:t>Estimate the effect on the stock price</a:t>
            </a:r>
          </a:p>
          <a:p>
            <a:r>
              <a:rPr lang="en-US">
                <a:latin typeface="Times" charset="0"/>
                <a:ea typeface="ＭＳ Ｐゴシック" charset="0"/>
                <a:cs typeface="ＭＳ Ｐゴシック" charset="0"/>
              </a:rPr>
              <a:t>In terms of the mechanics, what would you need to do to get to the optimal immediately?</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Another Approach to the Optimal:</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Relative Analysis</a:t>
            </a:r>
          </a:p>
        </p:txBody>
      </p:sp>
      <p:sp>
        <p:nvSpPr>
          <p:cNvPr id="39117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safest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place for any firm to be is close to the industry average</a:t>
            </a:r>
          </a:p>
          <a:p>
            <a:r>
              <a:rPr lang="en-US">
                <a:latin typeface="Times" charset="0"/>
                <a:ea typeface="ＭＳ Ｐゴシック" charset="0"/>
                <a:cs typeface="ＭＳ Ｐゴシック" charset="0"/>
              </a:rPr>
              <a:t>Subjective adjustments can be  made to these averages to arrive at the right debt ratio.</a:t>
            </a:r>
          </a:p>
          <a:p>
            <a:pPr lvl="1"/>
            <a:r>
              <a:rPr lang="en-US" sz="1800">
                <a:latin typeface="Times" charset="0"/>
                <a:ea typeface="ＭＳ Ｐゴシック" charset="0"/>
              </a:rPr>
              <a:t>Higher tax rates -&gt; Higher debt ratios (Tax benefits)</a:t>
            </a:r>
          </a:p>
          <a:p>
            <a:pPr lvl="1"/>
            <a:r>
              <a:rPr lang="en-US" sz="1800">
                <a:latin typeface="Times" charset="0"/>
                <a:ea typeface="ＭＳ Ｐゴシック" charset="0"/>
              </a:rPr>
              <a:t>Lower insider ownership -&gt; Higher debt ratios (Greater discipline)</a:t>
            </a:r>
          </a:p>
          <a:p>
            <a:pPr lvl="1"/>
            <a:r>
              <a:rPr lang="en-US" sz="1800">
                <a:latin typeface="Times" charset="0"/>
                <a:ea typeface="ＭＳ Ｐゴシック" charset="0"/>
              </a:rPr>
              <a:t>More stable income -&gt; Higher debt ratios (Lower bankruptcy costs)</a:t>
            </a:r>
          </a:p>
          <a:p>
            <a:pPr lvl="1"/>
            <a:r>
              <a:rPr lang="en-US" sz="1800">
                <a:latin typeface="Times" charset="0"/>
                <a:ea typeface="ＭＳ Ｐゴシック" charset="0"/>
              </a:rPr>
              <a:t>More intangible assets -&gt; Lower debt ratios (More agency problems)</a:t>
            </a:r>
          </a:p>
        </p:txBody>
      </p:sp>
    </p:spTree>
  </p:cSld>
  <p:clrMapOvr>
    <a:masterClrMapping/>
  </p:clrMapOvr>
  <p:transition xmlns:p14="http://schemas.microsoft.com/office/powerpoint/2010/mai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Comparing to industry averages</a:t>
            </a:r>
          </a:p>
        </p:txBody>
      </p:sp>
      <p:pic>
        <p:nvPicPr>
          <p:cNvPr id="39321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41475" b="-41475"/>
          <a:stretch>
            <a:fillRect/>
          </a:stretch>
        </p:blipFill>
        <p:spPr/>
      </p:pic>
    </p:spTree>
  </p:cSld>
  <p:clrMapOvr>
    <a:masterClrMapping/>
  </p:clrMapOvr>
  <p:transition xmlns:p14="http://schemas.microsoft.com/office/powerpoint/2010/mai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Title 1"/>
          <p:cNvSpPr>
            <a:spLocks noGrp="1"/>
          </p:cNvSpPr>
          <p:nvPr>
            <p:ph type="title"/>
          </p:nvPr>
        </p:nvSpPr>
        <p:spPr/>
        <p:txBody>
          <a:bodyPr/>
          <a:lstStyle/>
          <a:p>
            <a:r>
              <a:rPr lang="en-US">
                <a:latin typeface="Times" charset="0"/>
                <a:ea typeface="ＭＳ Ｐゴシック" charset="0"/>
                <a:cs typeface="ＭＳ Ｐゴシック" charset="0"/>
              </a:rPr>
              <a:t>Now that we have an optimal.. And an actual.. What next?</a:t>
            </a:r>
          </a:p>
        </p:txBody>
      </p:sp>
      <p:sp>
        <p:nvSpPr>
          <p:cNvPr id="395266" name="Content Placeholder 2"/>
          <p:cNvSpPr>
            <a:spLocks noGrp="1"/>
          </p:cNvSpPr>
          <p:nvPr>
            <p:ph idx="1"/>
          </p:nvPr>
        </p:nvSpPr>
        <p:spPr/>
        <p:txBody>
          <a:bodyPr/>
          <a:lstStyle/>
          <a:p>
            <a:r>
              <a:rPr lang="en-US">
                <a:latin typeface="Times" charset="0"/>
                <a:ea typeface="ＭＳ Ｐゴシック" charset="0"/>
                <a:cs typeface="ＭＳ Ｐゴシック" charset="0"/>
              </a:rPr>
              <a:t>At the end of the analysis of financing mix (using whatever tool or tools you choose to use), you can come to one of three conclusions:</a:t>
            </a:r>
          </a:p>
          <a:p>
            <a:pPr lvl="1"/>
            <a:r>
              <a:rPr lang="en-US">
                <a:latin typeface="Times" charset="0"/>
                <a:ea typeface="ＭＳ Ｐゴシック" charset="0"/>
              </a:rPr>
              <a:t>The firm has the right financing mix</a:t>
            </a:r>
          </a:p>
          <a:p>
            <a:pPr lvl="1"/>
            <a:r>
              <a:rPr lang="en-US">
                <a:latin typeface="Times" charset="0"/>
                <a:ea typeface="ＭＳ Ｐゴシック" charset="0"/>
              </a:rPr>
              <a:t>It has too little debt (it is under levered)</a:t>
            </a:r>
          </a:p>
          <a:p>
            <a:pPr lvl="1"/>
            <a:r>
              <a:rPr lang="en-US">
                <a:latin typeface="Times" charset="0"/>
                <a:ea typeface="ＭＳ Ｐゴシック" charset="0"/>
              </a:rPr>
              <a:t>It has too much debt (it is over levered)</a:t>
            </a:r>
          </a:p>
          <a:p>
            <a:r>
              <a:rPr lang="en-US">
                <a:latin typeface="Times" charset="0"/>
                <a:ea typeface="ＭＳ Ｐゴシック" charset="0"/>
                <a:cs typeface="ＭＳ Ｐゴシック" charset="0"/>
              </a:rPr>
              <a:t>The next step in the process is</a:t>
            </a:r>
          </a:p>
          <a:p>
            <a:pPr lvl="1"/>
            <a:r>
              <a:rPr lang="en-US">
                <a:latin typeface="Times" charset="0"/>
                <a:ea typeface="ＭＳ Ｐゴシック" charset="0"/>
              </a:rPr>
              <a:t>Deciding how much quickly or gradually the firm should move to its optimal</a:t>
            </a:r>
          </a:p>
          <a:p>
            <a:pPr lvl="1"/>
            <a:r>
              <a:rPr lang="en-US">
                <a:latin typeface="Times" charset="0"/>
                <a:ea typeface="ＭＳ Ｐゴシック" charset="0"/>
              </a:rPr>
              <a:t>Assuming that it does, the right kind of financing to use in making this adjustment</a:t>
            </a:r>
          </a:p>
          <a:p>
            <a:endParaRPr lang="en-US">
              <a:latin typeface="Times" charset="0"/>
              <a:ea typeface="ＭＳ Ｐゴシック" charset="0"/>
              <a:cs typeface="ＭＳ Ｐゴシック"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Framework for Getting to the Optimal</a:t>
            </a:r>
          </a:p>
        </p:txBody>
      </p:sp>
      <p:sp>
        <p:nvSpPr>
          <p:cNvPr id="397314"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15"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16"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17"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18"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19"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0"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1"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2"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3"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4"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5"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6"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7"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8"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29"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30"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31"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32"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33"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7334"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397335"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397336"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397337"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&lt; Optimal</a:t>
            </a:r>
          </a:p>
        </p:txBody>
      </p:sp>
      <p:sp>
        <p:nvSpPr>
          <p:cNvPr id="397338"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Underlevered</a:t>
            </a:r>
          </a:p>
        </p:txBody>
      </p:sp>
      <p:sp>
        <p:nvSpPr>
          <p:cNvPr id="397339"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397340"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397341"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7342"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7343"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397344"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397345"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397346"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397347"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397348"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397349"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397350"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397351"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397352"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7353"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397354"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397355"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397356"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7357"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397358"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397359"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397360"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397361"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397362"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7363"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7364"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397365"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397366"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397367"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397368"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7369"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397370"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397371"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7372"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397373"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397374"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7375"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397376"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7377"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397378"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379"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0"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1"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2"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383"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4"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5"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6"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387"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8"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89"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0"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391"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2"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3"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4"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5"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396"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7"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8"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399"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397400"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397401"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397402"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397403"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397404"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405"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7406"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7407"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Applying the Framework</a:t>
            </a:r>
          </a:p>
        </p:txBody>
      </p:sp>
      <p:sp>
        <p:nvSpPr>
          <p:cNvPr id="399362"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99363"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4"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5"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6"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7"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8"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69"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0"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1"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2"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3"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4"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5"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6"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7"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8"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79"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80"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81"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399382"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399383"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399384"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399385" name="Rectangle 27"/>
          <p:cNvSpPr>
            <a:spLocks noChangeArrowheads="1"/>
          </p:cNvSpPr>
          <p:nvPr/>
        </p:nvSpPr>
        <p:spPr bwMode="auto">
          <a:xfrm>
            <a:off x="5595938" y="2195513"/>
            <a:ext cx="13874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chemeClr val="hlink"/>
                </a:solidFill>
                <a:latin typeface="Helvetica" charset="0"/>
              </a:rPr>
              <a:t>Actual &lt; Optimal</a:t>
            </a:r>
          </a:p>
        </p:txBody>
      </p:sp>
      <p:sp>
        <p:nvSpPr>
          <p:cNvPr id="399386" name="Rectangle 28"/>
          <p:cNvSpPr>
            <a:spLocks noChangeArrowheads="1"/>
          </p:cNvSpPr>
          <p:nvPr/>
        </p:nvSpPr>
        <p:spPr bwMode="auto">
          <a:xfrm>
            <a:off x="5595938" y="2354263"/>
            <a:ext cx="2311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chemeClr val="hlink"/>
                </a:solidFill>
                <a:latin typeface="Helvetica" charset="0"/>
              </a:rPr>
              <a:t>Actual (26%) &lt; Optimal (40%)</a:t>
            </a:r>
          </a:p>
        </p:txBody>
      </p:sp>
      <p:sp>
        <p:nvSpPr>
          <p:cNvPr id="399387"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399388"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399389"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9390"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9391"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399392"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399393"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399394"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399395"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399396"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399397"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399398"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399399"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399400"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9401"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399402"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399403"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399404"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9405"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399406"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399407"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399408"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399409"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399410"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399411"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200" b="1">
                <a:solidFill>
                  <a:schemeClr val="hlink"/>
                </a:solidFill>
                <a:latin typeface="Helvetica" charset="0"/>
              </a:rPr>
              <a:t>No. Large mkt cap &amp; positive Jensen</a:t>
            </a:r>
            <a:r>
              <a:rPr lang="ja-JP" altLang="en-US" sz="1200" b="1">
                <a:solidFill>
                  <a:schemeClr val="hlink"/>
                </a:solidFill>
                <a:latin typeface="Helvetica" charset="0"/>
              </a:rPr>
              <a:t>’</a:t>
            </a:r>
            <a:r>
              <a:rPr lang="en-US" altLang="ja-JP" sz="1200" b="1">
                <a:solidFill>
                  <a:schemeClr val="hlink"/>
                </a:solidFill>
                <a:latin typeface="Helvetica" charset="0"/>
              </a:rPr>
              <a:t>s </a:t>
            </a:r>
            <a:r>
              <a:rPr lang="en-US" altLang="ja-JP" sz="1200" b="1">
                <a:solidFill>
                  <a:schemeClr val="hlink"/>
                </a:solidFill>
                <a:latin typeface="Symbol" charset="0"/>
                <a:cs typeface="Symbol" charset="0"/>
              </a:rPr>
              <a:t>a</a:t>
            </a:r>
            <a:endParaRPr lang="en-US" sz="1200" b="1">
              <a:solidFill>
                <a:schemeClr val="hlink"/>
              </a:solidFill>
              <a:latin typeface="Helvetica" charset="0"/>
              <a:cs typeface="Symbol" charset="0"/>
            </a:endParaRPr>
          </a:p>
        </p:txBody>
      </p:sp>
      <p:sp>
        <p:nvSpPr>
          <p:cNvPr id="399412"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399413"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399414"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399415"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399416"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tx2"/>
                </a:solidFill>
                <a:latin typeface="Helvetica" charset="0"/>
              </a:rPr>
              <a:t>Yes. ROC &gt; Cost of capital</a:t>
            </a:r>
          </a:p>
        </p:txBody>
      </p:sp>
      <p:sp>
        <p:nvSpPr>
          <p:cNvPr id="399417"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000000"/>
                </a:solidFill>
                <a:latin typeface="Helvetica" charset="0"/>
              </a:rPr>
              <a:t>Take good projects</a:t>
            </a:r>
          </a:p>
        </p:txBody>
      </p:sp>
      <p:sp>
        <p:nvSpPr>
          <p:cNvPr id="399418"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chemeClr val="tx2"/>
                </a:solidFill>
                <a:latin typeface="Helvetica" charset="0"/>
              </a:rPr>
              <a:t>With debt.</a:t>
            </a:r>
          </a:p>
        </p:txBody>
      </p:sp>
      <p:sp>
        <p:nvSpPr>
          <p:cNvPr id="399419" name="Rectangle 61"/>
          <p:cNvSpPr>
            <a:spLocks noChangeArrowheads="1"/>
          </p:cNvSpPr>
          <p:nvPr/>
        </p:nvSpPr>
        <p:spPr bwMode="auto">
          <a:xfrm>
            <a:off x="7673975" y="48514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hlink"/>
                </a:solidFill>
                <a:latin typeface="Helvetica" charset="0"/>
              </a:rPr>
              <a:t>No</a:t>
            </a:r>
          </a:p>
        </p:txBody>
      </p:sp>
      <p:sp>
        <p:nvSpPr>
          <p:cNvPr id="399420" name="Rectangle 62"/>
          <p:cNvSpPr>
            <a:spLocks noChangeArrowheads="1"/>
          </p:cNvSpPr>
          <p:nvPr/>
        </p:nvSpPr>
        <p:spPr bwMode="auto">
          <a:xfrm>
            <a:off x="7019925"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hlink"/>
                </a:solidFill>
                <a:latin typeface="Helvetica" charset="0"/>
              </a:rPr>
              <a:t>Do your stockholders like</a:t>
            </a:r>
          </a:p>
        </p:txBody>
      </p:sp>
      <p:sp>
        <p:nvSpPr>
          <p:cNvPr id="399421" name="Rectangle 63"/>
          <p:cNvSpPr>
            <a:spLocks noChangeArrowheads="1"/>
          </p:cNvSpPr>
          <p:nvPr/>
        </p:nvSpPr>
        <p:spPr bwMode="auto">
          <a:xfrm>
            <a:off x="7019925" y="5507038"/>
            <a:ext cx="909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hlink"/>
                </a:solidFill>
                <a:latin typeface="Helvetica" charset="0"/>
              </a:rPr>
              <a:t>dividends?</a:t>
            </a:r>
          </a:p>
        </p:txBody>
      </p:sp>
      <p:sp>
        <p:nvSpPr>
          <p:cNvPr id="399422" name="Rectangle 64"/>
          <p:cNvSpPr>
            <a:spLocks noChangeArrowheads="1"/>
          </p:cNvSpPr>
          <p:nvPr/>
        </p:nvSpPr>
        <p:spPr bwMode="auto">
          <a:xfrm>
            <a:off x="6408738" y="5959475"/>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hlink"/>
                </a:solidFill>
                <a:latin typeface="Helvetica" charset="0"/>
              </a:rPr>
              <a:t>Yes</a:t>
            </a:r>
            <a:endParaRPr lang="en-US" sz="1200">
              <a:solidFill>
                <a:srgbClr val="000000"/>
              </a:solidFill>
              <a:latin typeface="Helvetica" charset="0"/>
            </a:endParaRPr>
          </a:p>
        </p:txBody>
      </p:sp>
      <p:sp>
        <p:nvSpPr>
          <p:cNvPr id="399423" name="Rectangle 65"/>
          <p:cNvSpPr>
            <a:spLocks noChangeArrowheads="1"/>
          </p:cNvSpPr>
          <p:nvPr/>
        </p:nvSpPr>
        <p:spPr bwMode="auto">
          <a:xfrm>
            <a:off x="6408738"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chemeClr val="hlink"/>
                </a:solidFill>
                <a:latin typeface="Helvetica" charset="0"/>
              </a:rPr>
              <a:t>Pay Dividends</a:t>
            </a:r>
          </a:p>
        </p:txBody>
      </p:sp>
      <p:sp>
        <p:nvSpPr>
          <p:cNvPr id="399424"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399425"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399426"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27"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28"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29"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0"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31"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2"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3"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4"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35"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6"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7"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38"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39"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0"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1"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2"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3"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44"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5"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6"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47"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399448"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399449"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399450"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399451"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399452"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53"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9454"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455"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 </a:t>
            </a:r>
            <a:r>
              <a:rPr lang="en-US">
                <a:latin typeface="Times" charset="0"/>
                <a:ea typeface="ＭＳ Ｐゴシック" charset="0"/>
                <a:cs typeface="ＭＳ Ｐゴシック" charset="0"/>
              </a:rPr>
              <a:t>Application Test: Getting to the Optimal</a:t>
            </a:r>
          </a:p>
        </p:txBody>
      </p:sp>
      <p:sp>
        <p:nvSpPr>
          <p:cNvPr id="401410"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your analysis of both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capital structure and investment record, what path would you map out for the firm?</a:t>
            </a:r>
          </a:p>
          <a:p>
            <a:pPr>
              <a:buFont typeface="Monotype Sorts" charset="0"/>
              <a:buChar char="o"/>
            </a:pPr>
            <a:r>
              <a:rPr lang="en-US">
                <a:latin typeface="Times" charset="0"/>
                <a:ea typeface="ＭＳ Ｐゴシック" charset="0"/>
                <a:cs typeface="ＭＳ Ｐゴシック" charset="0"/>
              </a:rPr>
              <a:t>Immediate change in leverage</a:t>
            </a:r>
          </a:p>
          <a:p>
            <a:pPr>
              <a:buFont typeface="Monotype Sorts" charset="0"/>
              <a:buChar char="o"/>
            </a:pPr>
            <a:r>
              <a:rPr lang="en-US">
                <a:latin typeface="Times" charset="0"/>
                <a:ea typeface="ＭＳ Ｐゴシック" charset="0"/>
                <a:cs typeface="ＭＳ Ｐゴシック" charset="0"/>
              </a:rPr>
              <a:t>Gradual change in leverage</a:t>
            </a:r>
          </a:p>
          <a:p>
            <a:pPr>
              <a:buFont typeface="Monotype Sorts" charset="0"/>
              <a:buChar char="o"/>
            </a:pPr>
            <a:r>
              <a:rPr lang="en-US">
                <a:latin typeface="Times" charset="0"/>
                <a:ea typeface="ＭＳ Ｐゴシック" charset="0"/>
                <a:cs typeface="ＭＳ Ｐゴシック" charset="0"/>
              </a:rPr>
              <a:t>No change in leverage</a:t>
            </a:r>
          </a:p>
          <a:p>
            <a:pPr>
              <a:buFont typeface="Monotype Sorts" charset="0"/>
              <a:buChar char="n"/>
            </a:pPr>
            <a:r>
              <a:rPr lang="en-US">
                <a:latin typeface="Times" charset="0"/>
                <a:ea typeface="ＭＳ Ｐゴシック" charset="0"/>
                <a:cs typeface="ＭＳ Ｐゴシック" charset="0"/>
              </a:rPr>
              <a:t>Would you recommend that the firm change its financing mix by </a:t>
            </a:r>
          </a:p>
          <a:p>
            <a:pPr>
              <a:buFont typeface="Monotype Sorts" charset="0"/>
              <a:buChar char="o"/>
            </a:pPr>
            <a:r>
              <a:rPr lang="en-US">
                <a:latin typeface="Times" charset="0"/>
                <a:ea typeface="ＭＳ Ｐゴシック" charset="0"/>
                <a:cs typeface="ＭＳ Ｐゴシック" charset="0"/>
              </a:rPr>
              <a:t>Paying off debt/Buying back equity</a:t>
            </a:r>
          </a:p>
          <a:p>
            <a:pPr>
              <a:buFont typeface="Monotype Sorts" charset="0"/>
              <a:buChar char="o"/>
            </a:pPr>
            <a:r>
              <a:rPr lang="en-US">
                <a:latin typeface="Times" charset="0"/>
                <a:ea typeface="ＭＳ Ｐゴシック" charset="0"/>
                <a:cs typeface="ＭＳ Ｐゴシック" charset="0"/>
              </a:rPr>
              <a:t>Take projects with equity/debt</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Designing Debt: The Fundamental Principle</a:t>
            </a:r>
          </a:p>
        </p:txBody>
      </p:sp>
      <p:sp>
        <p:nvSpPr>
          <p:cNvPr id="403458"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objective in designing debt is to make the cash flows on debt match up as closely as possible with the cash flows that the firm makes on its assets.</a:t>
            </a:r>
          </a:p>
          <a:p>
            <a:r>
              <a:rPr lang="en-US">
                <a:latin typeface="Times" charset="0"/>
                <a:ea typeface="ＭＳ Ｐゴシック" charset="0"/>
                <a:cs typeface="ＭＳ Ｐゴシック" charset="0"/>
              </a:rPr>
              <a:t>By doing so, we reduce our risk of default, increase debt capacity and increase firm value.</a:t>
            </a:r>
          </a:p>
          <a:p>
            <a:pPr>
              <a:buFont typeface="Monotype Sorts" charset="0"/>
              <a:buNone/>
            </a:pPr>
            <a:endParaRPr lang="en-US">
              <a:latin typeface="Times" charset="0"/>
              <a:ea typeface="ＭＳ Ｐゴシック" charset="0"/>
              <a:cs typeface="ＭＳ Ｐゴシック" charset="0"/>
            </a:endParaRPr>
          </a:p>
        </p:txBody>
      </p:sp>
      <p:pic>
        <p:nvPicPr>
          <p:cNvPr id="403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81400"/>
            <a:ext cx="3962400" cy="180816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4034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4575" y="3581400"/>
            <a:ext cx="3832225" cy="1762125"/>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403461" name="TextBox 5"/>
          <p:cNvSpPr txBox="1">
            <a:spLocks noChangeArrowheads="1"/>
          </p:cNvSpPr>
          <p:nvPr/>
        </p:nvSpPr>
        <p:spPr bwMode="auto">
          <a:xfrm>
            <a:off x="1828800" y="31242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Unmatched Debt</a:t>
            </a:r>
          </a:p>
        </p:txBody>
      </p:sp>
      <p:sp>
        <p:nvSpPr>
          <p:cNvPr id="403462" name="Rectangle 6"/>
          <p:cNvSpPr>
            <a:spLocks noChangeArrowheads="1"/>
          </p:cNvSpPr>
          <p:nvPr/>
        </p:nvSpPr>
        <p:spPr bwMode="auto">
          <a:xfrm>
            <a:off x="6172200" y="3124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t>Matched Debt</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Design the perfect financing instrument</a:t>
            </a:r>
          </a:p>
        </p:txBody>
      </p:sp>
      <p:sp>
        <p:nvSpPr>
          <p:cNvPr id="405506"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perfect financing instrument will</a:t>
            </a:r>
          </a:p>
          <a:p>
            <a:pPr lvl="1"/>
            <a:r>
              <a:rPr lang="en-US" sz="1800">
                <a:latin typeface="Times" charset="0"/>
                <a:ea typeface="ＭＳ Ｐゴシック" charset="0"/>
              </a:rPr>
              <a:t>Have all of the tax advantages of debt</a:t>
            </a:r>
          </a:p>
          <a:p>
            <a:pPr lvl="1"/>
            <a:r>
              <a:rPr lang="en-US" sz="1800">
                <a:latin typeface="Times" charset="0"/>
                <a:ea typeface="ＭＳ Ｐゴシック" charset="0"/>
              </a:rPr>
              <a:t>While preserving the flexibility offered by equity</a:t>
            </a:r>
          </a:p>
          <a:p>
            <a:pPr lvl="1"/>
            <a:endParaRPr lang="en-US" sz="1800">
              <a:latin typeface="Times" charset="0"/>
              <a:ea typeface="ＭＳ Ｐゴシック" charset="0"/>
            </a:endParaRPr>
          </a:p>
        </p:txBody>
      </p:sp>
      <p:pic>
        <p:nvPicPr>
          <p:cNvPr id="4055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Ensuring that you have not crossed the line drawn by the tax code</a:t>
            </a:r>
          </a:p>
        </p:txBody>
      </p:sp>
      <p:sp>
        <p:nvSpPr>
          <p:cNvPr id="407554" name="Rectangle 3"/>
          <p:cNvSpPr>
            <a:spLocks noGrp="1" noChangeArrowheads="1"/>
          </p:cNvSpPr>
          <p:nvPr>
            <p:ph idx="1"/>
          </p:nvPr>
        </p:nvSpPr>
        <p:spPr/>
        <p:txBody>
          <a:bodyPr/>
          <a:lstStyle/>
          <a:p>
            <a:r>
              <a:rPr lang="en-US">
                <a:latin typeface="Times" charset="0"/>
                <a:ea typeface="ＭＳ Ｐゴシック" charset="0"/>
                <a:cs typeface="ＭＳ Ｐゴシック" charset="0"/>
              </a:rPr>
              <a:t>All of this design work is lost, however, if the security that you have designed does not deliver the tax benefits. </a:t>
            </a:r>
          </a:p>
          <a:p>
            <a:r>
              <a:rPr lang="en-US">
                <a:latin typeface="Times" charset="0"/>
                <a:ea typeface="ＭＳ Ｐゴシック" charset="0"/>
                <a:cs typeface="ＭＳ Ｐゴシック" charset="0"/>
              </a:rPr>
              <a:t>In addition, there may be a trade off between mismatching debt and getting greater tax benefits.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pic>
        <p:nvPicPr>
          <p:cNvPr id="4075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581400"/>
            <a:ext cx="7753350" cy="941388"/>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While keeping equity research analysts, ratings agencies and regulators applauding</a:t>
            </a:r>
          </a:p>
        </p:txBody>
      </p:sp>
      <p:sp>
        <p:nvSpPr>
          <p:cNvPr id="409602" name="Rectangle 3"/>
          <p:cNvSpPr>
            <a:spLocks noGrp="1" noChangeArrowheads="1"/>
          </p:cNvSpPr>
          <p:nvPr>
            <p:ph idx="1"/>
          </p:nvPr>
        </p:nvSpPr>
        <p:spPr/>
        <p:txBody>
          <a:bodyPr/>
          <a:lstStyle/>
          <a:p>
            <a:r>
              <a:rPr lang="en-US">
                <a:latin typeface="Times" charset="0"/>
                <a:ea typeface="ＭＳ Ｐゴシック" charset="0"/>
                <a:cs typeface="ＭＳ Ｐゴシック" charset="0"/>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endParaRPr lang="en-US">
              <a:latin typeface="Times" charset="0"/>
              <a:ea typeface="ＭＳ Ｐゴシック" charset="0"/>
              <a:cs typeface="ＭＳ Ｐゴシック" charset="0"/>
            </a:endParaRPr>
          </a:p>
        </p:txBody>
      </p:sp>
      <p:pic>
        <p:nvPicPr>
          <p:cNvPr id="4096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733800"/>
            <a:ext cx="7753350" cy="962025"/>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Debt or Equity: The Strange Case of Trust Preferred</a:t>
            </a:r>
          </a:p>
        </p:txBody>
      </p:sp>
      <p:sp>
        <p:nvSpPr>
          <p:cNvPr id="411650" name="Rectangle 3"/>
          <p:cNvSpPr>
            <a:spLocks noGrp="1" noChangeArrowheads="1"/>
          </p:cNvSpPr>
          <p:nvPr>
            <p:ph idx="1"/>
          </p:nvPr>
        </p:nvSpPr>
        <p:spPr/>
        <p:txBody>
          <a:bodyPr/>
          <a:lstStyle/>
          <a:p>
            <a:r>
              <a:rPr lang="en-US">
                <a:latin typeface="Times" charset="0"/>
                <a:ea typeface="ＭＳ Ｐゴシック" charset="0"/>
                <a:cs typeface="ＭＳ Ｐゴシック" charset="0"/>
              </a:rPr>
              <a:t>Trust preferred stock has</a:t>
            </a:r>
          </a:p>
          <a:p>
            <a:pPr lvl="1"/>
            <a:r>
              <a:rPr lang="en-US" sz="1800">
                <a:latin typeface="Times" charset="0"/>
                <a:ea typeface="ＭＳ Ｐゴシック" charset="0"/>
              </a:rPr>
              <a:t>A fixed dividend payment, specified at the time of the issue</a:t>
            </a:r>
          </a:p>
          <a:p>
            <a:pPr lvl="1"/>
            <a:r>
              <a:rPr lang="en-US" sz="1800">
                <a:latin typeface="Times" charset="0"/>
                <a:ea typeface="ＭＳ Ｐゴシック" charset="0"/>
              </a:rPr>
              <a:t>That is tax deductible</a:t>
            </a:r>
          </a:p>
          <a:p>
            <a:pPr lvl="1"/>
            <a:r>
              <a:rPr lang="en-US" sz="1800">
                <a:latin typeface="Times" charset="0"/>
                <a:ea typeface="ＭＳ Ｐゴシック" charset="0"/>
              </a:rPr>
              <a:t>And failing to make the payment can cause ? (Can it cause default?)</a:t>
            </a:r>
          </a:p>
          <a:p>
            <a:r>
              <a:rPr lang="en-US">
                <a:latin typeface="Times" charset="0"/>
                <a:ea typeface="ＭＳ Ｐゴシック" charset="0"/>
                <a:cs typeface="ＭＳ Ｐゴシック" charset="0"/>
              </a:rPr>
              <a:t>When trust preferred was first created, ratings agencies treated it as equity. As they have become more savvy, ratings agencies have started giving firms only partial equity credit for trust preferred. </a:t>
            </a:r>
          </a:p>
          <a:p>
            <a:r>
              <a:rPr lang="en-US">
                <a:latin typeface="Times" charset="0"/>
                <a:ea typeface="ＭＳ Ｐゴシック" charset="0"/>
                <a:cs typeface="ＭＳ Ｐゴシック" charset="0"/>
              </a:rPr>
              <a:t>Assuming that trust preferred stock gets treated as equity by ratings agencies, which of the following firms is the most appropriate firm to be issuing it?</a:t>
            </a:r>
          </a:p>
          <a:p>
            <a:pPr>
              <a:buFont typeface="Monotype Sorts" charset="0"/>
              <a:buChar char="o"/>
            </a:pPr>
            <a:r>
              <a:rPr lang="en-US">
                <a:latin typeface="Times" charset="0"/>
                <a:ea typeface="ＭＳ Ｐゴシック" charset="0"/>
                <a:cs typeface="ＭＳ Ｐゴシック" charset="0"/>
              </a:rPr>
              <a:t>A firm that is under levered, but has a rating constraint that would be violated if it moved to its optimal</a:t>
            </a:r>
          </a:p>
          <a:p>
            <a:pPr>
              <a:buFont typeface="Monotype Sorts" charset="0"/>
              <a:buChar char="o"/>
            </a:pPr>
            <a:r>
              <a:rPr lang="en-US">
                <a:latin typeface="Times" charset="0"/>
                <a:ea typeface="ＭＳ Ｐゴシック" charset="0"/>
                <a:cs typeface="ＭＳ Ｐゴシック" charset="0"/>
              </a:rPr>
              <a:t>A firm that is over levered that is unable to issue debt because of the rating agency concerns.</a:t>
            </a:r>
          </a:p>
          <a:p>
            <a:endParaRPr lang="en-US">
              <a:latin typeface="Times" charset="0"/>
              <a:ea typeface="ＭＳ Ｐゴシック" charset="0"/>
              <a:cs typeface="ＭＳ Ｐゴシック" charset="0"/>
            </a:endParaRPr>
          </a:p>
          <a:p>
            <a:pPr lvl="1"/>
            <a:endParaRPr lang="en-US" sz="1800">
              <a:latin typeface="Times" charset="0"/>
              <a:ea typeface="ＭＳ Ｐゴシック" charset="0"/>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Soothe bondholder fears</a:t>
            </a:r>
          </a:p>
        </p:txBody>
      </p:sp>
      <p:sp>
        <p:nvSpPr>
          <p:cNvPr id="413698"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There are some firms that face skepticism from bondholders when they go out to raise debt, because</a:t>
            </a:r>
          </a:p>
          <a:p>
            <a:pPr lvl="1"/>
            <a:r>
              <a:rPr lang="en-US" sz="1800">
                <a:latin typeface="Times" charset="0"/>
                <a:ea typeface="ＭＳ Ｐゴシック" charset="0"/>
              </a:rPr>
              <a:t>Of their past history of defaults or other actions</a:t>
            </a:r>
          </a:p>
          <a:p>
            <a:pPr lvl="1"/>
            <a:r>
              <a:rPr lang="en-US" sz="1800">
                <a:latin typeface="Times" charset="0"/>
                <a:ea typeface="ＭＳ Ｐゴシック" charset="0"/>
              </a:rPr>
              <a:t>They are small firms without any borrowing history</a:t>
            </a:r>
          </a:p>
          <a:p>
            <a:r>
              <a:rPr lang="en-US">
                <a:latin typeface="Times" charset="0"/>
                <a:ea typeface="ＭＳ Ｐゴシック" charset="0"/>
                <a:cs typeface="ＭＳ Ｐゴシック" charset="0"/>
              </a:rPr>
              <a:t>Bondholders tend to demand much higher interest rates from these firms to reflect these concerns.</a:t>
            </a:r>
          </a:p>
          <a:p>
            <a:endParaRPr lang="en-US">
              <a:latin typeface="Times" charset="0"/>
              <a:ea typeface="ＭＳ Ｐゴシック" charset="0"/>
              <a:cs typeface="ＭＳ Ｐゴシック" charset="0"/>
            </a:endParaRPr>
          </a:p>
        </p:txBody>
      </p:sp>
      <p:pic>
        <p:nvPicPr>
          <p:cNvPr id="4136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038600"/>
            <a:ext cx="7753350" cy="95091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And do not lock in market mistakes that work against you</a:t>
            </a:r>
          </a:p>
        </p:txBody>
      </p:sp>
      <p:sp>
        <p:nvSpPr>
          <p:cNvPr id="415746" name="Rectangle 3"/>
          <p:cNvSpPr>
            <a:spLocks noGrp="1" noChangeArrowheads="1"/>
          </p:cNvSpPr>
          <p:nvPr>
            <p:ph idx="1"/>
          </p:nvPr>
        </p:nvSpPr>
        <p:spPr/>
        <p:txBody>
          <a:bodyPr/>
          <a:lstStyle/>
          <a:p>
            <a:r>
              <a:rPr lang="en-US">
                <a:latin typeface="Times" charset="0"/>
                <a:ea typeface="ＭＳ Ｐゴシック" charset="0"/>
                <a:cs typeface="ＭＳ Ｐゴシック" charset="0"/>
              </a:rPr>
              <a:t>Ratings agencies can sometimes under rate a firm, and markets can under price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or bonds. If this occurs, firms should not lock in these mistakes by issuing securities for the long term. In particular, </a:t>
            </a:r>
          </a:p>
          <a:p>
            <a:pPr lvl="1"/>
            <a:r>
              <a:rPr lang="en-US" sz="1800">
                <a:latin typeface="Times" charset="0"/>
                <a:ea typeface="ＭＳ Ｐゴシック" charset="0"/>
              </a:rPr>
              <a:t>Issuing equity or equity based products (including convertibles), when equity is under priced transfers wealth from existing stockholders to the new stockholders</a:t>
            </a:r>
          </a:p>
          <a:p>
            <a:pPr lvl="1"/>
            <a:r>
              <a:rPr lang="en-US" sz="1800">
                <a:latin typeface="Times" charset="0"/>
                <a:ea typeface="ＭＳ Ｐゴシック" charset="0"/>
              </a:rPr>
              <a:t>Issuing long term debt when a firm is under rated locks in rates at levels that are far too high, given the firm</a:t>
            </a:r>
            <a:r>
              <a:rPr lang="ja-JP" altLang="en-US" sz="1800">
                <a:latin typeface="Times" charset="0"/>
                <a:ea typeface="ＭＳ Ｐゴシック" charset="0"/>
              </a:rPr>
              <a:t>’</a:t>
            </a:r>
            <a:r>
              <a:rPr lang="en-US" altLang="ja-JP" sz="1800">
                <a:latin typeface="Times" charset="0"/>
                <a:ea typeface="ＭＳ Ｐゴシック" charset="0"/>
              </a:rPr>
              <a:t>s default risk.</a:t>
            </a:r>
          </a:p>
          <a:p>
            <a:r>
              <a:rPr lang="en-US">
                <a:latin typeface="Times" charset="0"/>
                <a:ea typeface="ＭＳ Ｐゴシック" charset="0"/>
                <a:cs typeface="ＭＳ Ｐゴシック" charset="0"/>
              </a:rPr>
              <a:t>What is the solution</a:t>
            </a:r>
          </a:p>
          <a:p>
            <a:pPr lvl="1"/>
            <a:r>
              <a:rPr lang="en-US" sz="1800">
                <a:latin typeface="Times" charset="0"/>
                <a:ea typeface="ＭＳ Ｐゴシック" charset="0"/>
              </a:rPr>
              <a:t>If you need to use equity?</a:t>
            </a:r>
          </a:p>
          <a:p>
            <a:pPr lvl="1"/>
            <a:r>
              <a:rPr lang="en-US" sz="1800">
                <a:latin typeface="Times" charset="0"/>
                <a:ea typeface="ＭＳ Ｐゴシック" charset="0"/>
              </a:rPr>
              <a:t>If you need to use debt?</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Designing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a:t>
            </a:r>
            <a:endParaRPr lang="en-US">
              <a:latin typeface="Times" charset="0"/>
              <a:ea typeface="ＭＳ Ｐゴシック" charset="0"/>
              <a:cs typeface="ＭＳ Ｐゴシック" charset="0"/>
            </a:endParaRPr>
          </a:p>
        </p:txBody>
      </p:sp>
      <p:sp>
        <p:nvSpPr>
          <p:cNvPr id="417794" name="Content Placeholder 3"/>
          <p:cNvSpPr>
            <a:spLocks noGrp="1"/>
          </p:cNvSpPr>
          <p:nvPr>
            <p:ph idx="1"/>
          </p:nvPr>
        </p:nvSpPr>
        <p:spPr/>
        <p:txBody>
          <a:bodyPr/>
          <a:lstStyle/>
          <a:p>
            <a:endParaRPr lang="en-US">
              <a:latin typeface="Times" charset="0"/>
              <a:ea typeface="ＭＳ Ｐゴシック" charset="0"/>
              <a:cs typeface="ＭＳ Ｐゴシック" charset="0"/>
            </a:endParaRPr>
          </a:p>
        </p:txBody>
      </p:sp>
      <p:graphicFrame>
        <p:nvGraphicFramePr>
          <p:cNvPr id="417795" name="Object 2"/>
          <p:cNvGraphicFramePr>
            <a:graphicFrameLocks noChangeAspect="1"/>
          </p:cNvGraphicFramePr>
          <p:nvPr/>
        </p:nvGraphicFramePr>
        <p:xfrm>
          <a:off x="609600" y="1600200"/>
          <a:ext cx="8382000" cy="4470400"/>
        </p:xfrm>
        <a:graphic>
          <a:graphicData uri="http://schemas.openxmlformats.org/presentationml/2006/ole">
            <mc:AlternateContent xmlns:mc="http://schemas.openxmlformats.org/markup-compatibility/2006">
              <mc:Choice xmlns:v="urn:schemas-microsoft-com:vml" Requires="v">
                <p:oleObj spid="_x0000_s417818" name="Document" r:id="rId4" imgW="33523810" imgH="17879365" progId="Word.Document.12">
                  <p:link updateAutomatic="1"/>
                </p:oleObj>
              </mc:Choice>
              <mc:Fallback>
                <p:oleObj name="Document" r:id="rId4" imgW="33523810" imgH="1787936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82000" cy="447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Recommendations for Disney</a:t>
            </a:r>
          </a:p>
        </p:txBody>
      </p:sp>
      <p:sp>
        <p:nvSpPr>
          <p:cNvPr id="419842" name="Rectangle 3"/>
          <p:cNvSpPr>
            <a:spLocks noGrp="1" noChangeArrowheads="1"/>
          </p:cNvSpPr>
          <p:nvPr>
            <p:ph idx="1"/>
          </p:nvPr>
        </p:nvSpPr>
        <p:spPr/>
        <p:txBody>
          <a:bodyPr/>
          <a:lstStyle/>
          <a:p>
            <a:pPr algn="just">
              <a:lnSpc>
                <a:spcPct val="90000"/>
              </a:lnSpc>
            </a:pPr>
            <a:r>
              <a:rPr lang="en-US">
                <a:latin typeface="Times" charset="0"/>
                <a:ea typeface="ＭＳ Ｐゴシック" charset="0"/>
                <a:cs typeface="ＭＳ Ｐゴシック" charset="0"/>
              </a:rPr>
              <a:t>The debt issued </a:t>
            </a:r>
            <a:r>
              <a:rPr lang="en-US" u="sng">
                <a:latin typeface="Times" charset="0"/>
                <a:ea typeface="ＭＳ Ｐゴシック" charset="0"/>
                <a:cs typeface="ＭＳ Ｐゴシック" charset="0"/>
              </a:rPr>
              <a:t>should be long term</a:t>
            </a:r>
            <a:r>
              <a:rPr lang="en-US">
                <a:latin typeface="Times" charset="0"/>
                <a:ea typeface="ＭＳ Ｐゴシック" charset="0"/>
                <a:cs typeface="ＭＳ Ｐゴシック" charset="0"/>
              </a:rPr>
              <a:t> and should have duration of about 5 years.</a:t>
            </a:r>
          </a:p>
          <a:p>
            <a:pPr algn="just">
              <a:lnSpc>
                <a:spcPct val="90000"/>
              </a:lnSpc>
            </a:pPr>
            <a:r>
              <a:rPr lang="en-US">
                <a:latin typeface="Times" charset="0"/>
                <a:ea typeface="ＭＳ Ｐゴシック" charset="0"/>
                <a:cs typeface="ＭＳ Ｐゴシック" charset="0"/>
              </a:rPr>
              <a:t>A </a:t>
            </a:r>
            <a:r>
              <a:rPr lang="en-US" u="sng">
                <a:latin typeface="Times" charset="0"/>
                <a:ea typeface="ＭＳ Ｐゴシック" charset="0"/>
                <a:cs typeface="ＭＳ Ｐゴシック" charset="0"/>
              </a:rPr>
              <a:t>significant portion of the debt should be floating rate debt</a:t>
            </a:r>
            <a:r>
              <a:rPr lang="en-US">
                <a:latin typeface="Times" charset="0"/>
                <a:ea typeface="ＭＳ Ｐゴシック" charset="0"/>
                <a:cs typeface="ＭＳ Ｐゴシック" charset="0"/>
              </a:rPr>
              <a:t>, reflecting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pass inflation through to its customers and the fact that operating income tends to increase as interest rates go up.</a:t>
            </a:r>
          </a:p>
          <a:p>
            <a:pPr algn="just">
              <a:lnSpc>
                <a:spcPct val="90000"/>
              </a:lnSpc>
            </a:pPr>
            <a:r>
              <a:rPr lang="en-US" u="sng">
                <a:latin typeface="Times" charset="0"/>
                <a:ea typeface="ＭＳ Ｐゴシック" charset="0"/>
                <a:cs typeface="ＭＳ Ｐゴシック" charset="0"/>
              </a:rPr>
              <a:t>Given Disney</a:t>
            </a:r>
            <a:r>
              <a:rPr lang="ja-JP" altLang="en-US" u="sng">
                <a:latin typeface="Times" charset="0"/>
                <a:ea typeface="ＭＳ Ｐゴシック" charset="0"/>
                <a:cs typeface="ＭＳ Ｐゴシック" charset="0"/>
              </a:rPr>
              <a:t>’</a:t>
            </a:r>
            <a:r>
              <a:rPr lang="en-US" altLang="ja-JP" u="sng">
                <a:latin typeface="Times" charset="0"/>
                <a:ea typeface="ＭＳ Ｐゴシック" charset="0"/>
                <a:cs typeface="ＭＳ Ｐゴシック" charset="0"/>
              </a:rPr>
              <a:t>s sensitivity to a stronger dollar, a portion of the debt should be in foreign currencies</a:t>
            </a:r>
            <a:r>
              <a:rPr lang="en-US" altLang="ja-JP">
                <a:latin typeface="Times" charset="0"/>
                <a:ea typeface="ＭＳ Ｐゴシック" charset="0"/>
                <a:cs typeface="ＭＳ Ｐゴシック" charset="0"/>
              </a:rPr>
              <a:t>. The specific currency used and the magnitude of the foreign currency debt should reflect where Disney makes its revenues. Based upon 2008 numbers at least, this would indicate that about 20% of the debt should be in Euros and about 10% of the debt in Japanese Yen reflecting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larger exposures in Europe and Asia. As its broadcasting businesses expand into Latin America, it may want to consider using either Mexican Peso or Brazilian Real debt as well.</a:t>
            </a:r>
            <a:endParaRPr lang="en-US">
              <a:latin typeface="Times" charset="0"/>
              <a:ea typeface="ＭＳ Ｐゴシック" charset="0"/>
              <a:cs typeface="ＭＳ Ｐゴシック" charset="0"/>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Analyzing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Debt</a:t>
            </a:r>
            <a:endParaRPr lang="en-US">
              <a:latin typeface="Times" charset="0"/>
              <a:ea typeface="ＭＳ Ｐゴシック" charset="0"/>
              <a:cs typeface="ＭＳ Ｐゴシック" charset="0"/>
            </a:endParaRPr>
          </a:p>
        </p:txBody>
      </p:sp>
      <p:sp>
        <p:nvSpPr>
          <p:cNvPr id="421890" name="Rectangle 3"/>
          <p:cNvSpPr>
            <a:spLocks noGrp="1" noChangeArrowheads="1"/>
          </p:cNvSpPr>
          <p:nvPr>
            <p:ph idx="1"/>
          </p:nvPr>
        </p:nvSpPr>
        <p:spPr/>
        <p:txBody>
          <a:bodyPr/>
          <a:lstStyle/>
          <a:p>
            <a:r>
              <a:rPr lang="en-US">
                <a:latin typeface="Times" charset="0"/>
                <a:ea typeface="ＭＳ Ｐゴシック" charset="0"/>
                <a:cs typeface="ＭＳ Ｐゴシック" charset="0"/>
              </a:rPr>
              <a:t>Disney has $16 billion in debt with a face-value weighted average maturity of 5.38 years. Allowing for the fact that the maturity of debt is higher than the duration, this would indicate that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is of the right maturity. </a:t>
            </a:r>
          </a:p>
          <a:p>
            <a:r>
              <a:rPr lang="en-US">
                <a:latin typeface="Times" charset="0"/>
                <a:ea typeface="ＭＳ Ｐゴシック" charset="0"/>
                <a:cs typeface="ＭＳ Ｐゴシック" charset="0"/>
              </a:rPr>
              <a:t>Of the debt, about 10% is yen denominated debt but the rest is in US dollars. Based on our analysis, we would suggest that Disney increase its proportion of debt in other currencies to about 20% in Euros and about 5% in Chinese Yuan.</a:t>
            </a:r>
          </a:p>
          <a:p>
            <a:r>
              <a:rPr lang="en-US">
                <a:latin typeface="Times" charset="0"/>
                <a:ea typeface="ＭＳ Ｐゴシック" charset="0"/>
                <a:cs typeface="ＭＳ Ｐゴシック" charset="0"/>
              </a:rPr>
              <a:t>Disney has no convertible debt and about 24% of its debt is floating rate debt, which is appropriate given its status as a mature company with significant pricing power. In fact, we would argue for increasing the floating rate portion of the debt to about 40%.</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Adjusting Debt at Disney</a:t>
            </a:r>
          </a:p>
        </p:txBody>
      </p:sp>
      <p:sp>
        <p:nvSpPr>
          <p:cNvPr id="423938" name="Rectangle 3"/>
          <p:cNvSpPr>
            <a:spLocks noGrp="1" noChangeArrowheads="1"/>
          </p:cNvSpPr>
          <p:nvPr>
            <p:ph idx="1"/>
          </p:nvPr>
        </p:nvSpPr>
        <p:spPr/>
        <p:txBody>
          <a:bodyPr/>
          <a:lstStyle/>
          <a:p>
            <a:r>
              <a:rPr lang="en-US">
                <a:latin typeface="Times" charset="0"/>
                <a:ea typeface="ＭＳ Ｐゴシック" charset="0"/>
                <a:cs typeface="ＭＳ Ｐゴシック" charset="0"/>
              </a:rPr>
              <a:t>It can swap some of its existing fixed rate, dollar debt for floating rate, foreign currency debt. Given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standing in financial markets and its large market capitalization, this should not be difficult to do.</a:t>
            </a:r>
          </a:p>
          <a:p>
            <a:r>
              <a:rPr lang="en-US">
                <a:latin typeface="Times" charset="0"/>
                <a:ea typeface="ＭＳ Ｐゴシック" charset="0"/>
                <a:cs typeface="ＭＳ Ｐゴシック" charset="0"/>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  Application Test: Choosing your Financing Type</a:t>
            </a:r>
          </a:p>
        </p:txBody>
      </p:sp>
      <p:sp>
        <p:nvSpPr>
          <p:cNvPr id="425986" name="Rectangle 3"/>
          <p:cNvSpPr>
            <a:spLocks noGrp="1" noChangeArrowheads="1"/>
          </p:cNvSpPr>
          <p:nvPr>
            <p:ph idx="1"/>
          </p:nvPr>
        </p:nvSpPr>
        <p:spPr/>
        <p:txBody>
          <a:bodyPr/>
          <a:lstStyle/>
          <a:p>
            <a:r>
              <a:rPr lang="en-US">
                <a:latin typeface="Times" charset="0"/>
                <a:ea typeface="ＭＳ Ｐゴシック" charset="0"/>
                <a:cs typeface="ＭＳ Ｐゴシック" charset="0"/>
              </a:rPr>
              <a:t>Based upon the business that your firm is in, and the typical investments that it makes, what kind of financing would you expect your firm to use in terms of</a:t>
            </a:r>
          </a:p>
          <a:p>
            <a:pPr lvl="1"/>
            <a:r>
              <a:rPr lang="en-US" sz="1800">
                <a:latin typeface="Times" charset="0"/>
                <a:ea typeface="ＭＳ Ｐゴシック" charset="0"/>
              </a:rPr>
              <a:t>Duration (long term or short term)</a:t>
            </a:r>
          </a:p>
          <a:p>
            <a:pPr lvl="1"/>
            <a:r>
              <a:rPr lang="en-US" sz="1800">
                <a:latin typeface="Times" charset="0"/>
                <a:ea typeface="ＭＳ Ｐゴシック" charset="0"/>
              </a:rPr>
              <a:t>Currency</a:t>
            </a:r>
          </a:p>
          <a:p>
            <a:pPr lvl="1"/>
            <a:r>
              <a:rPr lang="en-US" sz="1800">
                <a:latin typeface="Times" charset="0"/>
                <a:ea typeface="ＭＳ Ｐゴシック" charset="0"/>
              </a:rPr>
              <a:t>Fixed or Floating rate</a:t>
            </a:r>
          </a:p>
          <a:p>
            <a:pPr lvl="1"/>
            <a:r>
              <a:rPr lang="en-US" sz="1800">
                <a:latin typeface="Times" charset="0"/>
                <a:ea typeface="ＭＳ Ｐゴシック" charset="0"/>
              </a:rPr>
              <a:t>Straight or Convertible</a:t>
            </a:r>
          </a:p>
          <a:p>
            <a:pPr lvl="1"/>
            <a:endParaRPr lang="en-US" sz="1800">
              <a:latin typeface="Times" charset="0"/>
              <a:ea typeface="ＭＳ Ｐゴシック" charset="0"/>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ctrTitle"/>
          </p:nvPr>
        </p:nvSpPr>
        <p:spPr>
          <a:xfrm>
            <a:off x="685800" y="2286000"/>
            <a:ext cx="7772400" cy="1143000"/>
          </a:xfrm>
          <a:noFill/>
        </p:spPr>
        <p:txBody>
          <a:bodyPr anchor="ctr"/>
          <a:lstStyle/>
          <a:p>
            <a:r>
              <a:rPr lang="en-US" sz="3600">
                <a:latin typeface="Times" charset="0"/>
                <a:ea typeface="ＭＳ Ｐゴシック" charset="0"/>
                <a:cs typeface="ＭＳ Ｐゴシック" charset="0"/>
              </a:rPr>
              <a:t>Returning Cash to the Owners: Dividend Policy</a:t>
            </a:r>
          </a:p>
        </p:txBody>
      </p:sp>
      <p:sp>
        <p:nvSpPr>
          <p:cNvPr id="428034" name="Rectangle 3"/>
          <p:cNvSpPr>
            <a:spLocks noGrp="1" noChangeArrowheads="1"/>
          </p:cNvSpPr>
          <p:nvPr>
            <p:ph type="subTitle" idx="1"/>
          </p:nvPr>
        </p:nvSpPr>
        <p:spPr>
          <a:noFill/>
        </p:spPr>
        <p:txBody>
          <a:bodyPr/>
          <a:lstStyle/>
          <a:p>
            <a:pPr marL="342900" indent="-342900"/>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Companies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have cash. They hold cash for their stockholders.</a:t>
            </a:r>
            <a:r>
              <a:rPr lang="ja-JP" altLang="en-US">
                <a:latin typeface="Times" charset="0"/>
                <a:ea typeface="ＭＳ Ｐゴシック" charset="0"/>
                <a:cs typeface="ＭＳ Ｐゴシック" charset="0"/>
              </a:rPr>
              <a:t>”</a:t>
            </a: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sp>
        <p:nvSpPr>
          <p:cNvPr id="430082" name="Rectangle 3"/>
          <p:cNvSpPr>
            <a:spLocks noGrp="1" noChangeArrowheads="1"/>
          </p:cNvSpPr>
          <p:nvPr>
            <p:ph idx="1"/>
          </p:nvPr>
        </p:nvSpPr>
        <p:spPr>
          <a:noFill/>
        </p:spPr>
        <p:txBody>
          <a:bodyPr/>
          <a:lstStyle/>
          <a:p>
            <a:pPr>
              <a:lnSpc>
                <a:spcPct val="90000"/>
              </a:lnSpc>
            </a:pPr>
            <a:endParaRPr lang="en-US">
              <a:latin typeface="Times" charset="0"/>
              <a:ea typeface="ＭＳ Ｐゴシック" charset="0"/>
              <a:cs typeface="ＭＳ Ｐゴシック" charset="0"/>
            </a:endParaRPr>
          </a:p>
        </p:txBody>
      </p:sp>
      <p:pic>
        <p:nvPicPr>
          <p:cNvPr id="4300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7912100"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I. Dividends are sticky</a:t>
            </a:r>
          </a:p>
        </p:txBody>
      </p:sp>
      <p:pic>
        <p:nvPicPr>
          <p:cNvPr id="432130"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II. Dividends tend to follow earnings</a:t>
            </a:r>
          </a:p>
        </p:txBody>
      </p:sp>
      <p:pic>
        <p:nvPicPr>
          <p:cNvPr id="43417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9876" r="-987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p:txBody>
          <a:bodyPr/>
          <a:lstStyle/>
          <a:p>
            <a:r>
              <a:rPr lang="en-US">
                <a:latin typeface="Times" charset="0"/>
                <a:ea typeface="ＭＳ Ｐゴシック" charset="0"/>
                <a:cs typeface="ＭＳ Ｐゴシック" charset="0"/>
              </a:rPr>
              <a:t>III. Are affected by tax laws…</a:t>
            </a:r>
          </a:p>
        </p:txBody>
      </p:sp>
      <p:pic>
        <p:nvPicPr>
          <p:cNvPr id="436226"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0077" r="-10077"/>
          <a:stretch>
            <a:fillRect/>
          </a:stretch>
        </p:blipFill>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IV. More and more firms are buying back stock, rather than pay dividends...</a:t>
            </a:r>
          </a:p>
        </p:txBody>
      </p:sp>
      <p:pic>
        <p:nvPicPr>
          <p:cNvPr id="3" name="Content Placeholder 2"/>
          <p:cNvPicPr>
            <a:picLocks noGrp="1" noChangeAspect="1"/>
          </p:cNvPicPr>
          <p:nvPr>
            <p:ph idx="1"/>
          </p:nvPr>
        </p:nvPicPr>
        <p:blipFill>
          <a:blip r:embed="rId3"/>
          <a:srcRect/>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p:txBody>
          <a:bodyPr/>
          <a:lstStyle/>
          <a:p>
            <a:r>
              <a:rPr lang="en-US">
                <a:latin typeface="Times" charset="0"/>
                <a:ea typeface="ＭＳ Ｐゴシック" charset="0"/>
                <a:cs typeface="ＭＳ Ｐゴシック" charset="0"/>
              </a:rPr>
              <a:t>V. And there are differences across countries…</a:t>
            </a:r>
          </a:p>
        </p:txBody>
      </p:sp>
      <p:pic>
        <p:nvPicPr>
          <p:cNvPr id="440322"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9842" r="-9842"/>
          <a:stretch>
            <a:fillRect/>
          </a:stretch>
        </p:blipFill>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Three Schools Of Thought On Dividends</a:t>
            </a:r>
          </a:p>
        </p:txBody>
      </p:sp>
      <p:sp>
        <p:nvSpPr>
          <p:cNvPr id="45261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1. If 	</a:t>
            </a:r>
          </a:p>
          <a:p>
            <a:pPr lvl="1"/>
            <a:r>
              <a:rPr lang="en-US" sz="1800">
                <a:latin typeface="Times" charset="0"/>
                <a:ea typeface="ＭＳ Ｐゴシック" charset="0"/>
              </a:rPr>
              <a:t>(a) there are no tax disadvantages associated with dividends</a:t>
            </a:r>
          </a:p>
          <a:p>
            <a:pPr lvl="1"/>
            <a:r>
              <a:rPr lang="en-US" sz="1800">
                <a:latin typeface="Times" charset="0"/>
                <a:ea typeface="ＭＳ Ｐゴシック" charset="0"/>
              </a:rPr>
              <a:t>(b) companies can issue stock, at no cost, to raise equity, whenever needed</a:t>
            </a:r>
          </a:p>
          <a:p>
            <a:pPr lvl="1"/>
            <a:r>
              <a:rPr lang="en-US" sz="1800" b="1">
                <a:latin typeface="Times" charset="0"/>
                <a:ea typeface="ＭＳ Ｐゴシック" charset="0"/>
              </a:rPr>
              <a:t>Dividends do not matter, and dividend policy does not affect value.</a:t>
            </a:r>
            <a:endParaRPr lang="en-US" sz="1800">
              <a:latin typeface="Times" charset="0"/>
              <a:ea typeface="ＭＳ Ｐゴシック" charset="0"/>
            </a:endParaRPr>
          </a:p>
          <a:p>
            <a:r>
              <a:rPr lang="en-US" sz="1600">
                <a:latin typeface="Times" charset="0"/>
                <a:ea typeface="ＭＳ Ｐゴシック" charset="0"/>
                <a:cs typeface="ＭＳ Ｐゴシック" charset="0"/>
              </a:rPr>
              <a:t>2. If dividends create a tax disadvantage for investors (relative to capital gains)</a:t>
            </a:r>
          </a:p>
          <a:p>
            <a:pPr lvl="1"/>
            <a:r>
              <a:rPr lang="en-US" sz="1800" b="1">
                <a:latin typeface="Times" charset="0"/>
                <a:ea typeface="ＭＳ Ｐゴシック" charset="0"/>
              </a:rPr>
              <a:t>Dividends are bad, and increasing dividends will reduce value</a:t>
            </a:r>
          </a:p>
          <a:p>
            <a:r>
              <a:rPr lang="en-US" sz="1600">
                <a:latin typeface="Times" charset="0"/>
                <a:ea typeface="ＭＳ Ｐゴシック" charset="0"/>
                <a:cs typeface="ＭＳ Ｐゴシック" charset="0"/>
              </a:rPr>
              <a:t>3. If stockholders like dividends or dividends operate as a signal of future prospects,</a:t>
            </a:r>
          </a:p>
          <a:p>
            <a:pPr lvl="1"/>
            <a:r>
              <a:rPr lang="en-US" sz="1800" b="1">
                <a:latin typeface="Times" charset="0"/>
                <a:ea typeface="ＭＳ Ｐゴシック" charset="0"/>
              </a:rPr>
              <a:t>Dividends are good, and increasing dividends will increase value</a:t>
            </a:r>
          </a:p>
        </p:txBody>
      </p:sp>
    </p:spTree>
  </p:cSld>
  <p:clrMapOvr>
    <a:masterClrMapping/>
  </p:clrMapOvr>
  <p:transition xmlns:p14="http://schemas.microsoft.com/office/powerpoint/2010/mai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The balanced viewpoint</a:t>
            </a:r>
          </a:p>
        </p:txBody>
      </p:sp>
      <p:sp>
        <p:nvSpPr>
          <p:cNvPr id="45465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If a company has excess cash, and few good investment opportunities (NPV&gt;0), returning money to stockholders (dividends or stock repurchases) is </a:t>
            </a:r>
            <a:r>
              <a:rPr lang="en-US" u="sng">
                <a:latin typeface="Times" charset="0"/>
                <a:ea typeface="ＭＳ Ｐゴシック" charset="0"/>
                <a:cs typeface="ＭＳ Ｐゴシック" charset="0"/>
              </a:rPr>
              <a:t>good</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If a company does not have excess cash, and/or has several good investment opportunities (NPV&gt;0), returning money to stockholders (dividends or stock repurchases) is </a:t>
            </a:r>
            <a:r>
              <a:rPr lang="en-US" u="sng">
                <a:latin typeface="Times" charset="0"/>
                <a:ea typeface="ＭＳ Ｐゴシック" charset="0"/>
                <a:cs typeface="ＭＳ Ｐゴシック" charset="0"/>
              </a:rPr>
              <a:t>bad</a:t>
            </a:r>
            <a:r>
              <a:rPr lang="en-US">
                <a:latin typeface="Times" charset="0"/>
                <a:ea typeface="ＭＳ Ｐゴシック" charset="0"/>
                <a:cs typeface="ＭＳ Ｐゴシック" charset="0"/>
              </a:rPr>
              <a:t>.</a:t>
            </a:r>
          </a:p>
        </p:txBody>
      </p:sp>
    </p:spTree>
  </p:cSld>
  <p:clrMapOvr>
    <a:masterClrMapping/>
  </p:clrMapOvr>
  <p:transition xmlns:p14="http://schemas.microsoft.com/office/powerpoint/2010/mai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Assessing Dividend Policy</a:t>
            </a:r>
          </a:p>
        </p:txBody>
      </p:sp>
      <p:sp>
        <p:nvSpPr>
          <p:cNvPr id="456706" name="Rectangle 3"/>
          <p:cNvSpPr>
            <a:spLocks noGrp="1" noChangeArrowheads="1"/>
          </p:cNvSpPr>
          <p:nvPr>
            <p:ph idx="1"/>
          </p:nvPr>
        </p:nvSpPr>
        <p:spPr/>
        <p:txBody>
          <a:bodyPr/>
          <a:lstStyle/>
          <a:p>
            <a:r>
              <a:rPr lang="en-US">
                <a:latin typeface="Times" charset="0"/>
                <a:ea typeface="ＭＳ Ｐゴシック" charset="0"/>
                <a:cs typeface="ＭＳ Ｐゴシック" charset="0"/>
              </a:rPr>
              <a:t>Approach 1: The Cash/Trust Nexus</a:t>
            </a:r>
          </a:p>
          <a:p>
            <a:pPr lvl="1"/>
            <a:r>
              <a:rPr lang="en-US" sz="1800">
                <a:latin typeface="Times" charset="0"/>
                <a:ea typeface="ＭＳ Ｐゴシック" charset="0"/>
              </a:rPr>
              <a:t>Assess how much cash a firm has available to pay in dividends, relative what it returns to stockholders. Evaluate whether you can trust the managers of the company as custodians of your cash.</a:t>
            </a:r>
          </a:p>
          <a:p>
            <a:r>
              <a:rPr lang="en-US">
                <a:latin typeface="Times" charset="0"/>
                <a:ea typeface="ＭＳ Ｐゴシック" charset="0"/>
                <a:cs typeface="ＭＳ Ｐゴシック" charset="0"/>
              </a:rPr>
              <a:t>Approach 2: Peer Group Analysis</a:t>
            </a:r>
          </a:p>
          <a:p>
            <a:pPr lvl="1"/>
            <a:r>
              <a:rPr lang="en-US" sz="1800">
                <a:latin typeface="Times" charset="0"/>
                <a:ea typeface="ＭＳ Ｐゴシック" charset="0"/>
              </a:rPr>
              <a:t>Pick a dividend policy for your company that makes it comparable to other firms in its peer group.</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 The Cash/Trust Assessment</a:t>
            </a:r>
          </a:p>
        </p:txBody>
      </p:sp>
      <p:sp>
        <p:nvSpPr>
          <p:cNvPr id="45875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Step 1: How much could the company have paid out during the period under question?</a:t>
            </a:r>
          </a:p>
          <a:p>
            <a:r>
              <a:rPr lang="en-US">
                <a:latin typeface="Times" charset="0"/>
                <a:ea typeface="ＭＳ Ｐゴシック" charset="0"/>
                <a:cs typeface="ＭＳ Ｐゴシック" charset="0"/>
              </a:rPr>
              <a:t>Step 2: How  much did the the company actually pay out during the period in question?</a:t>
            </a:r>
          </a:p>
          <a:p>
            <a:r>
              <a:rPr lang="en-US">
                <a:latin typeface="Times" charset="0"/>
                <a:ea typeface="ＭＳ Ｐゴシック" charset="0"/>
                <a:cs typeface="ＭＳ Ｐゴシック" charset="0"/>
              </a:rPr>
              <a:t>Step 3: How much do I trust the management of this company with excess cash?</a:t>
            </a:r>
          </a:p>
          <a:p>
            <a:pPr lvl="1"/>
            <a:r>
              <a:rPr lang="en-US" sz="1800">
                <a:latin typeface="Times" charset="0"/>
                <a:ea typeface="ＭＳ Ｐゴシック" charset="0"/>
              </a:rPr>
              <a:t>How well did they make investments during the period in question?</a:t>
            </a:r>
          </a:p>
          <a:p>
            <a:pPr lvl="1"/>
            <a:r>
              <a:rPr lang="en-US" sz="1800">
                <a:latin typeface="Times" charset="0"/>
                <a:ea typeface="ＭＳ Ｐゴシック" charset="0"/>
              </a:rPr>
              <a:t>How well has my stock performed during the period in question?</a:t>
            </a:r>
          </a:p>
        </p:txBody>
      </p:sp>
    </p:spTree>
  </p:cSld>
  <p:clrMapOvr>
    <a:masterClrMapping/>
  </p:clrMapOvr>
  <p:transition xmlns:p14="http://schemas.microsoft.com/office/powerpoint/2010/mai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Title 1"/>
          <p:cNvSpPr>
            <a:spLocks noGrp="1"/>
          </p:cNvSpPr>
          <p:nvPr>
            <p:ph type="title"/>
          </p:nvPr>
        </p:nvSpPr>
        <p:spPr/>
        <p:txBody>
          <a:bodyPr/>
          <a:lstStyle/>
          <a:p>
            <a:r>
              <a:rPr lang="en-US">
                <a:latin typeface="Times" charset="0"/>
                <a:ea typeface="ＭＳ Ｐゴシック" charset="0"/>
                <a:cs typeface="ＭＳ Ｐゴシック" charset="0"/>
              </a:rPr>
              <a:t>How much has the company returned to stockholders?</a:t>
            </a:r>
          </a:p>
        </p:txBody>
      </p:sp>
      <p:sp>
        <p:nvSpPr>
          <p:cNvPr id="460802" name="Content Placeholder 2"/>
          <p:cNvSpPr>
            <a:spLocks noGrp="1"/>
          </p:cNvSpPr>
          <p:nvPr>
            <p:ph idx="1"/>
          </p:nvPr>
        </p:nvSpPr>
        <p:spPr/>
        <p:txBody>
          <a:bodyPr/>
          <a:lstStyle/>
          <a:p>
            <a:r>
              <a:rPr lang="en-US">
                <a:latin typeface="Times" charset="0"/>
                <a:ea typeface="ＭＳ Ｐゴシック" charset="0"/>
                <a:cs typeface="ＭＳ Ｐゴシック" charset="0"/>
              </a:rPr>
              <a:t>As firms increasing use stock buybacks, we have to measure cash returned to stockholders as not only dividends but also buybacks.</a:t>
            </a:r>
          </a:p>
          <a:p>
            <a:r>
              <a:rPr lang="en-US">
                <a:latin typeface="Times" charset="0"/>
                <a:ea typeface="ＭＳ Ｐゴシック" charset="0"/>
                <a:cs typeface="ＭＳ Ｐゴシック" charset="0"/>
              </a:rPr>
              <a:t>For instance, for the four companies we are analyzing the cash returned looked as follows.</a:t>
            </a:r>
          </a:p>
        </p:txBody>
      </p:sp>
      <p:pic>
        <p:nvPicPr>
          <p:cNvPr id="46080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429000"/>
            <a:ext cx="72691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Measure of How Much a Company Could have Afforded to Pay out: FCFE</a:t>
            </a:r>
          </a:p>
        </p:txBody>
      </p:sp>
      <p:sp>
        <p:nvSpPr>
          <p:cNvPr id="462850"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The Free Cashflow to Equity (FCFE) is a measure of how much cash is left in the business after non-equity claimholders (debt and preferred stock) have been paid, and after any reinvestment needed to sustain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assets and future growth.</a:t>
            </a:r>
          </a:p>
          <a:p>
            <a:pPr lvl="1">
              <a:lnSpc>
                <a:spcPct val="90000"/>
              </a:lnSpc>
              <a:buFontTx/>
              <a:buNone/>
            </a:pPr>
            <a:r>
              <a:rPr lang="en-US" sz="1800">
                <a:latin typeface="Times" charset="0"/>
                <a:ea typeface="ＭＳ Ｐゴシック" charset="0"/>
              </a:rPr>
              <a:t>Net Income</a:t>
            </a:r>
          </a:p>
          <a:p>
            <a:pPr lvl="1">
              <a:lnSpc>
                <a:spcPct val="90000"/>
              </a:lnSpc>
              <a:buFontTx/>
              <a:buNone/>
            </a:pPr>
            <a:r>
              <a:rPr lang="en-US" sz="1800">
                <a:latin typeface="Times" charset="0"/>
                <a:ea typeface="ＭＳ Ｐゴシック" charset="0"/>
              </a:rPr>
              <a:t>	+ Depreciation &amp; Amortization		</a:t>
            </a:r>
          </a:p>
          <a:p>
            <a:pPr lvl="1">
              <a:lnSpc>
                <a:spcPct val="90000"/>
              </a:lnSpc>
              <a:buFontTx/>
              <a:buNone/>
            </a:pPr>
            <a:r>
              <a:rPr lang="en-US" sz="1800">
                <a:latin typeface="Times" charset="0"/>
                <a:ea typeface="ＭＳ Ｐゴシック" charset="0"/>
              </a:rPr>
              <a:t>	= Cash flows from Operations to Equity Investors</a:t>
            </a:r>
          </a:p>
          <a:p>
            <a:pPr lvl="1">
              <a:lnSpc>
                <a:spcPct val="90000"/>
              </a:lnSpc>
              <a:buFontTx/>
              <a:buNone/>
            </a:pPr>
            <a:r>
              <a:rPr lang="en-US" sz="1800">
                <a:latin typeface="Times" charset="0"/>
                <a:ea typeface="ＭＳ Ｐゴシック" charset="0"/>
              </a:rPr>
              <a:t>	- Preferred Dividends</a:t>
            </a:r>
          </a:p>
          <a:p>
            <a:pPr lvl="1">
              <a:lnSpc>
                <a:spcPct val="90000"/>
              </a:lnSpc>
              <a:buFontTx/>
              <a:buNone/>
            </a:pPr>
            <a:r>
              <a:rPr lang="en-US" sz="1800">
                <a:latin typeface="Times" charset="0"/>
                <a:ea typeface="ＭＳ Ｐゴシック" charset="0"/>
              </a:rPr>
              <a:t>	- Capital Expenditures	</a:t>
            </a:r>
          </a:p>
          <a:p>
            <a:pPr lvl="1">
              <a:lnSpc>
                <a:spcPct val="90000"/>
              </a:lnSpc>
              <a:buFontTx/>
              <a:buNone/>
            </a:pPr>
            <a:r>
              <a:rPr lang="en-US" sz="1800">
                <a:latin typeface="Times" charset="0"/>
                <a:ea typeface="ＭＳ Ｐゴシック" charset="0"/>
              </a:rPr>
              <a:t>	- Working Capital Needs</a:t>
            </a:r>
          </a:p>
          <a:p>
            <a:pPr lvl="1">
              <a:lnSpc>
                <a:spcPct val="90000"/>
              </a:lnSpc>
              <a:buFontTx/>
              <a:buNone/>
            </a:pPr>
            <a:r>
              <a:rPr lang="en-US" sz="1800">
                <a:latin typeface="Times" charset="0"/>
                <a:ea typeface="ＭＳ Ｐゴシック" charset="0"/>
              </a:rPr>
              <a:t>	- Principal Repayments</a:t>
            </a:r>
          </a:p>
          <a:p>
            <a:pPr lvl="1">
              <a:lnSpc>
                <a:spcPct val="90000"/>
              </a:lnSpc>
              <a:buFontTx/>
              <a:buNone/>
            </a:pPr>
            <a:r>
              <a:rPr lang="en-US" sz="1800">
                <a:latin typeface="Times" charset="0"/>
                <a:ea typeface="ＭＳ Ｐゴシック" charset="0"/>
              </a:rPr>
              <a:t>	+ Proceeds from New Debt Issues 	</a:t>
            </a:r>
          </a:p>
          <a:p>
            <a:pPr lvl="1">
              <a:lnSpc>
                <a:spcPct val="90000"/>
              </a:lnSpc>
              <a:buFontTx/>
              <a:buNone/>
            </a:pPr>
            <a:r>
              <a:rPr lang="en-US" sz="1800">
                <a:latin typeface="Times" charset="0"/>
                <a:ea typeface="ＭＳ Ｐゴシック" charset="0"/>
              </a:rPr>
              <a:t>	= Free Cash flow to Equity</a:t>
            </a:r>
          </a:p>
        </p:txBody>
      </p:sp>
    </p:spTree>
  </p:cSld>
  <p:clrMapOvr>
    <a:masterClrMapping/>
  </p:clrMapOvr>
  <p:transition xmlns:p14="http://schemas.microsoft.com/office/powerpoint/2010/mai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FCFE</a:t>
            </a:r>
            <a:endParaRPr lang="en-US">
              <a:latin typeface="Times" charset="0"/>
              <a:ea typeface="ＭＳ Ｐゴシック" charset="0"/>
              <a:cs typeface="ＭＳ Ｐゴシック" charset="0"/>
            </a:endParaRPr>
          </a:p>
        </p:txBody>
      </p:sp>
      <p:pic>
        <p:nvPicPr>
          <p:cNvPr id="46489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6608" b="-6608"/>
          <a:stretch>
            <a:fillRect/>
          </a:stretch>
        </p:blipFill>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 Practical Framework for Analyzing Dividend Policy</a:t>
            </a:r>
          </a:p>
        </p:txBody>
      </p:sp>
      <p:sp>
        <p:nvSpPr>
          <p:cNvPr id="479234"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79235"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79236"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79237"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79238"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39"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0"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1"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2"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79243"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79244"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5"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6"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79247"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How much did the firm pay out? How much could it have afforded to pay out?</a:t>
            </a:r>
          </a:p>
        </p:txBody>
      </p:sp>
      <p:sp>
        <p:nvSpPr>
          <p:cNvPr id="479248"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could have paid out</a:t>
            </a:r>
          </a:p>
        </p:txBody>
      </p:sp>
      <p:sp>
        <p:nvSpPr>
          <p:cNvPr id="479249"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actually paid out</a:t>
            </a:r>
          </a:p>
        </p:txBody>
      </p:sp>
      <p:sp>
        <p:nvSpPr>
          <p:cNvPr id="479250"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Net Income</a:t>
            </a:r>
          </a:p>
        </p:txBody>
      </p:sp>
      <p:sp>
        <p:nvSpPr>
          <p:cNvPr id="479251"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79252"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sz="1000">
              <a:solidFill>
                <a:srgbClr val="000000"/>
              </a:solidFill>
              <a:latin typeface="Helvetica" charset="0"/>
            </a:endParaRPr>
          </a:p>
        </p:txBody>
      </p:sp>
      <p:sp>
        <p:nvSpPr>
          <p:cNvPr id="479253"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Equity Repurchase</a:t>
            </a:r>
          </a:p>
        </p:txBody>
      </p:sp>
      <p:sp>
        <p:nvSpPr>
          <p:cNvPr id="479254"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Chg Working Capital (1-DR)</a:t>
            </a:r>
          </a:p>
        </p:txBody>
      </p:sp>
      <p:sp>
        <p:nvSpPr>
          <p:cNvPr id="479255"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FCFE</a:t>
            </a:r>
          </a:p>
        </p:txBody>
      </p:sp>
      <p:sp>
        <p:nvSpPr>
          <p:cNvPr id="479256"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little</a:t>
            </a:r>
          </a:p>
        </p:txBody>
      </p:sp>
      <p:sp>
        <p:nvSpPr>
          <p:cNvPr id="479257"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&gt; Dividends</a:t>
            </a:r>
          </a:p>
        </p:txBody>
      </p:sp>
      <p:sp>
        <p:nvSpPr>
          <p:cNvPr id="479258"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much</a:t>
            </a:r>
          </a:p>
        </p:txBody>
      </p:sp>
      <p:sp>
        <p:nvSpPr>
          <p:cNvPr id="479259"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&lt; Dividends</a:t>
            </a:r>
          </a:p>
        </p:txBody>
      </p:sp>
      <p:sp>
        <p:nvSpPr>
          <p:cNvPr id="479260"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Do you trust managers in the company with</a:t>
            </a:r>
          </a:p>
        </p:txBody>
      </p:sp>
      <p:sp>
        <p:nvSpPr>
          <p:cNvPr id="479261"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your cash?</a:t>
            </a:r>
          </a:p>
        </p:txBody>
      </p:sp>
      <p:sp>
        <p:nvSpPr>
          <p:cNvPr id="479262"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79263"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79264"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79265"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79266"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investment opportunities does the </a:t>
            </a:r>
          </a:p>
        </p:txBody>
      </p:sp>
      <p:sp>
        <p:nvSpPr>
          <p:cNvPr id="479267"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firm have?</a:t>
            </a:r>
          </a:p>
        </p:txBody>
      </p:sp>
      <p:sp>
        <p:nvSpPr>
          <p:cNvPr id="479268"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79269"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79270"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79271"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79272"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 of </a:t>
            </a:r>
          </a:p>
        </p:txBody>
      </p:sp>
      <p:sp>
        <p:nvSpPr>
          <p:cNvPr id="479273"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good project choice </a:t>
            </a:r>
          </a:p>
        </p:txBody>
      </p:sp>
      <p:sp>
        <p:nvSpPr>
          <p:cNvPr id="479274"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good projects in </a:t>
            </a:r>
          </a:p>
        </p:txBody>
      </p:sp>
      <p:sp>
        <p:nvSpPr>
          <p:cNvPr id="479275"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 future</a:t>
            </a:r>
          </a:p>
        </p:txBody>
      </p:sp>
      <p:sp>
        <p:nvSpPr>
          <p:cNvPr id="479276"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a:t>
            </a:r>
          </a:p>
        </p:txBody>
      </p:sp>
      <p:sp>
        <p:nvSpPr>
          <p:cNvPr id="479277"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of poor project </a:t>
            </a:r>
          </a:p>
        </p:txBody>
      </p:sp>
      <p:sp>
        <p:nvSpPr>
          <p:cNvPr id="479278"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choice</a:t>
            </a:r>
          </a:p>
        </p:txBody>
      </p:sp>
      <p:sp>
        <p:nvSpPr>
          <p:cNvPr id="479279"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good </a:t>
            </a:r>
          </a:p>
        </p:txBody>
      </p:sp>
      <p:sp>
        <p:nvSpPr>
          <p:cNvPr id="479280"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79281"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poor </a:t>
            </a:r>
          </a:p>
        </p:txBody>
      </p:sp>
      <p:sp>
        <p:nvSpPr>
          <p:cNvPr id="479282"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79283"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Give managers the </a:t>
            </a:r>
          </a:p>
        </p:txBody>
      </p:sp>
      <p:sp>
        <p:nvSpPr>
          <p:cNvPr id="479284"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flexibility to keep </a:t>
            </a:r>
          </a:p>
        </p:txBody>
      </p:sp>
      <p:sp>
        <p:nvSpPr>
          <p:cNvPr id="479285"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cash and set </a:t>
            </a:r>
          </a:p>
        </p:txBody>
      </p:sp>
      <p:sp>
        <p:nvSpPr>
          <p:cNvPr id="479286"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79287"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Force managers to </a:t>
            </a:r>
          </a:p>
        </p:txBody>
      </p:sp>
      <p:sp>
        <p:nvSpPr>
          <p:cNvPr id="479288"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justify holding cash </a:t>
            </a:r>
          </a:p>
        </p:txBody>
      </p:sp>
      <p:sp>
        <p:nvSpPr>
          <p:cNvPr id="479289"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or return cash to </a:t>
            </a:r>
          </a:p>
        </p:txBody>
      </p:sp>
      <p:sp>
        <p:nvSpPr>
          <p:cNvPr id="479290"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stockholders</a:t>
            </a:r>
          </a:p>
        </p:txBody>
      </p:sp>
      <p:sp>
        <p:nvSpPr>
          <p:cNvPr id="479291"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a:t>
            </a:r>
          </a:p>
        </p:txBody>
      </p:sp>
      <p:sp>
        <p:nvSpPr>
          <p:cNvPr id="479292"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cut dividends </a:t>
            </a:r>
          </a:p>
        </p:txBody>
      </p:sp>
      <p:sp>
        <p:nvSpPr>
          <p:cNvPr id="479293"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reinvest </a:t>
            </a:r>
          </a:p>
        </p:txBody>
      </p:sp>
      <p:sp>
        <p:nvSpPr>
          <p:cNvPr id="479294"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more </a:t>
            </a:r>
          </a:p>
        </p:txBody>
      </p:sp>
      <p:sp>
        <p:nvSpPr>
          <p:cNvPr id="479295"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deal </a:t>
            </a:r>
          </a:p>
        </p:txBody>
      </p:sp>
      <p:sp>
        <p:nvSpPr>
          <p:cNvPr id="479296"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with its investment </a:t>
            </a:r>
          </a:p>
        </p:txBody>
      </p:sp>
      <p:sp>
        <p:nvSpPr>
          <p:cNvPr id="479297"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problem first and </a:t>
            </a:r>
          </a:p>
        </p:txBody>
      </p:sp>
      <p:sp>
        <p:nvSpPr>
          <p:cNvPr id="479298"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then cut dividends</a:t>
            </a:r>
          </a:p>
        </p:txBody>
      </p:sp>
      <p:sp>
        <p:nvSpPr>
          <p:cNvPr id="479299"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9300"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1"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2"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3"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9304"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5"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6"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7"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8"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09"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10"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11"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12"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313"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1: Disney in 2003</a:t>
            </a:r>
          </a:p>
        </p:txBody>
      </p:sp>
      <p:sp>
        <p:nvSpPr>
          <p:cNvPr id="483330" name="Rectangle 3"/>
          <p:cNvSpPr>
            <a:spLocks noGrp="1" noChangeArrowheads="1"/>
          </p:cNvSpPr>
          <p:nvPr>
            <p:ph idx="1"/>
          </p:nvPr>
        </p:nvSpPr>
        <p:spPr/>
        <p:txBody>
          <a:bodyPr/>
          <a:lstStyle/>
          <a:p>
            <a:r>
              <a:rPr lang="en-US">
                <a:latin typeface="Times" charset="0"/>
                <a:ea typeface="ＭＳ Ｐゴシック" charset="0"/>
                <a:cs typeface="ＭＳ Ｐゴシック" charset="0"/>
              </a:rPr>
              <a:t>FCFE versus Dividends</a:t>
            </a:r>
          </a:p>
          <a:p>
            <a:pPr lvl="1"/>
            <a:r>
              <a:rPr lang="en-US" sz="1800">
                <a:latin typeface="Times" charset="0"/>
                <a:ea typeface="ＭＳ Ｐゴシック" charset="0"/>
              </a:rPr>
              <a:t>Between 1994 &amp; 2003, Disney generated $969 million in FCFE each year. </a:t>
            </a:r>
          </a:p>
          <a:p>
            <a:pPr lvl="1"/>
            <a:r>
              <a:rPr lang="en-US" sz="1800">
                <a:latin typeface="Times" charset="0"/>
                <a:ea typeface="ＭＳ Ｐゴシック" charset="0"/>
              </a:rPr>
              <a:t>Between 1994 &amp; 2003, Disney paid out $639 million in dividends and stock buybacks each year.</a:t>
            </a:r>
          </a:p>
          <a:p>
            <a:r>
              <a:rPr lang="en-US">
                <a:latin typeface="Times" charset="0"/>
                <a:ea typeface="ＭＳ Ｐゴシック" charset="0"/>
                <a:cs typeface="ＭＳ Ｐゴシック" charset="0"/>
              </a:rPr>
              <a:t>Cash Balance</a:t>
            </a:r>
          </a:p>
          <a:p>
            <a:pPr lvl="1"/>
            <a:r>
              <a:rPr lang="en-US" sz="1800">
                <a:latin typeface="Times" charset="0"/>
                <a:ea typeface="ＭＳ Ｐゴシック" charset="0"/>
              </a:rPr>
              <a:t>Disney had a cash balance in excess of $ 4 billion at the end of 2003.</a:t>
            </a:r>
          </a:p>
          <a:p>
            <a:r>
              <a:rPr lang="en-US">
                <a:latin typeface="Times" charset="0"/>
                <a:ea typeface="ＭＳ Ｐゴシック" charset="0"/>
                <a:cs typeface="ＭＳ Ｐゴシック" charset="0"/>
              </a:rPr>
              <a:t>Performance measures</a:t>
            </a:r>
          </a:p>
          <a:p>
            <a:pPr lvl="1"/>
            <a:r>
              <a:rPr lang="en-US" sz="1800">
                <a:latin typeface="Times" charset="0"/>
                <a:ea typeface="ＭＳ Ｐゴシック" charset="0"/>
              </a:rPr>
              <a:t>Between 1994 and 2003, Disney has generated a return on equity, on it</a:t>
            </a:r>
            <a:r>
              <a:rPr lang="ja-JP" altLang="en-US" sz="1800">
                <a:latin typeface="Times" charset="0"/>
                <a:ea typeface="ＭＳ Ｐゴシック" charset="0"/>
              </a:rPr>
              <a:t>’</a:t>
            </a:r>
            <a:r>
              <a:rPr lang="en-US" altLang="ja-JP" sz="1800">
                <a:latin typeface="Times" charset="0"/>
                <a:ea typeface="ＭＳ Ｐゴシック" charset="0"/>
              </a:rPr>
              <a:t>s projects, about 2% less than the cost of equity, on average each year.</a:t>
            </a:r>
          </a:p>
          <a:p>
            <a:pPr lvl="1"/>
            <a:r>
              <a:rPr lang="en-US" sz="1800">
                <a:latin typeface="Times" charset="0"/>
                <a:ea typeface="ＭＳ Ｐゴシック" charset="0"/>
              </a:rPr>
              <a:t>Between 1994 and 2003, Disney</a:t>
            </a:r>
            <a:r>
              <a:rPr lang="ja-JP" altLang="en-US" sz="1800">
                <a:latin typeface="Times" charset="0"/>
                <a:ea typeface="ＭＳ Ｐゴシック" charset="0"/>
              </a:rPr>
              <a:t>’</a:t>
            </a:r>
            <a:r>
              <a:rPr lang="en-US" altLang="ja-JP" sz="1800">
                <a:latin typeface="Times" charset="0"/>
                <a:ea typeface="ＭＳ Ｐゴシック" charset="0"/>
              </a:rPr>
              <a:t>s stock has delivered about 3% less than the cost of equity, on average each year.</a:t>
            </a:r>
          </a:p>
          <a:p>
            <a:pPr lvl="1"/>
            <a:r>
              <a:rPr lang="en-US" sz="1800">
                <a:latin typeface="Times" charset="0"/>
                <a:ea typeface="ＭＳ Ｐゴシック" charset="0"/>
              </a:rPr>
              <a:t>The underperformance has been primarily post 1996 (after the Capital Cities acquisition).</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Can you trust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management?</a:t>
            </a:r>
            <a:endParaRPr lang="en-US">
              <a:latin typeface="Times" charset="0"/>
              <a:ea typeface="ＭＳ Ｐゴシック" charset="0"/>
              <a:cs typeface="ＭＳ Ｐゴシック" charset="0"/>
            </a:endParaRPr>
          </a:p>
        </p:txBody>
      </p:sp>
      <p:sp>
        <p:nvSpPr>
          <p:cNvPr id="485378"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Given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track record between 1994 and 2003, if you were a Disney stockholder, would you be comfortable with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a:t>
            </a:r>
          </a:p>
          <a:p>
            <a:pPr>
              <a:buFont typeface="Monotype Sorts" charset="0"/>
              <a:buChar char=""/>
            </a:pPr>
            <a:r>
              <a:rPr lang="en-US">
                <a:latin typeface="Times" charset="0"/>
                <a:ea typeface="ＭＳ Ｐゴシック" charset="0"/>
                <a:cs typeface="ＭＳ Ｐゴシック" charset="0"/>
              </a:rPr>
              <a:t>Yes</a:t>
            </a:r>
          </a:p>
          <a:p>
            <a:pPr>
              <a:buFont typeface="Monotype Sorts" charset="0"/>
              <a:buChar char=""/>
            </a:pPr>
            <a:r>
              <a:rPr lang="en-US">
                <a:latin typeface="Times" charset="0"/>
                <a:ea typeface="ＭＳ Ｐゴシック" charset="0"/>
                <a:cs typeface="ＭＳ Ｐゴシック" charset="0"/>
              </a:rPr>
              <a:t>No</a:t>
            </a:r>
          </a:p>
          <a:p>
            <a:r>
              <a:rPr lang="en-US">
                <a:latin typeface="Times" charset="0"/>
                <a:ea typeface="ＭＳ Ｐゴシック" charset="0"/>
                <a:cs typeface="ＭＳ Ｐゴシック" charset="0"/>
              </a:rPr>
              <a:t>Does the fact that the company is run by Michael Eisner, the CEO for the last 10 years and the initiator of the Cap Cities acquisition have an effect on your decision.</a:t>
            </a:r>
          </a:p>
          <a:p>
            <a:pPr>
              <a:buFont typeface="Monotype Sorts" charset="0"/>
              <a:buChar char=""/>
            </a:pPr>
            <a:r>
              <a:rPr lang="en-US">
                <a:latin typeface="Times" charset="0"/>
                <a:ea typeface="ＭＳ Ｐゴシック" charset="0"/>
                <a:cs typeface="ＭＳ Ｐゴシック" charset="0"/>
              </a:rPr>
              <a:t>Yes</a:t>
            </a:r>
          </a:p>
          <a:p>
            <a:pPr>
              <a:buFont typeface="Monotype Sorts" charset="0"/>
              <a:buChar char=""/>
            </a:pPr>
            <a:r>
              <a:rPr lang="en-US">
                <a:latin typeface="Times" charset="0"/>
                <a:ea typeface="ＭＳ Ｐゴシック" charset="0"/>
                <a:cs typeface="ＭＳ Ｐゴシック" charset="0"/>
              </a:rPr>
              <a:t>No</a:t>
            </a:r>
          </a:p>
          <a:p>
            <a:pPr>
              <a:buFont typeface="Monotype Sorts" charset="0"/>
              <a:buNone/>
            </a:pPr>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Title 1"/>
          <p:cNvSpPr>
            <a:spLocks noGrp="1"/>
          </p:cNvSpPr>
          <p:nvPr>
            <p:ph type="title"/>
          </p:nvPr>
        </p:nvSpPr>
        <p:spPr/>
        <p:txBody>
          <a:bodyPr/>
          <a:lstStyle/>
          <a:p>
            <a:r>
              <a:rPr lang="en-US">
                <a:latin typeface="Times" charset="0"/>
                <a:ea typeface="ＭＳ Ｐゴシック" charset="0"/>
                <a:cs typeface="ＭＳ Ｐゴシック" charset="0"/>
              </a:rPr>
              <a:t>Following up: Disney in 2009</a:t>
            </a:r>
          </a:p>
        </p:txBody>
      </p:sp>
      <p:sp>
        <p:nvSpPr>
          <p:cNvPr id="487426" name="Content Placeholder 2"/>
          <p:cNvSpPr>
            <a:spLocks noGrp="1"/>
          </p:cNvSpPr>
          <p:nvPr>
            <p:ph idx="1"/>
          </p:nvPr>
        </p:nvSpPr>
        <p:spPr/>
        <p:txBody>
          <a:bodyPr/>
          <a:lstStyle/>
          <a:p>
            <a:r>
              <a:rPr lang="en-US">
                <a:latin typeface="Times" charset="0"/>
                <a:ea typeface="ＭＳ Ｐゴシック" charset="0"/>
                <a:cs typeface="ＭＳ Ｐゴシック" charset="0"/>
              </a:rPr>
              <a:t>Between 2004 and 2008, Disney made significant changes:</a:t>
            </a:r>
          </a:p>
          <a:p>
            <a:pPr lvl="1"/>
            <a:r>
              <a:rPr lang="en-US">
                <a:latin typeface="Times" charset="0"/>
                <a:ea typeface="ＭＳ Ｐゴシック" charset="0"/>
              </a:rPr>
              <a:t>It replaced its CEO, Michael Eisner, with a new CEO, Bob Iger, who at least on the surface seemed to be more receptive to stockholder concerns.</a:t>
            </a:r>
          </a:p>
          <a:p>
            <a:pPr lvl="1"/>
            <a:r>
              <a:rPr lang="en-US">
                <a:latin typeface="Times" charset="0"/>
                <a:ea typeface="ＭＳ Ｐゴシック" charset="0"/>
              </a:rPr>
              <a:t>It</a:t>
            </a:r>
            <a:r>
              <a:rPr lang="ja-JP" altLang="en-US">
                <a:latin typeface="Times" charset="0"/>
                <a:ea typeface="ＭＳ Ｐゴシック" charset="0"/>
              </a:rPr>
              <a:t>’</a:t>
            </a:r>
            <a:r>
              <a:rPr lang="en-US" altLang="ja-JP">
                <a:latin typeface="Times" charset="0"/>
                <a:ea typeface="ＭＳ Ｐゴシック" charset="0"/>
              </a:rPr>
              <a:t>s stock price performance improved (positive Jensen</a:t>
            </a:r>
            <a:r>
              <a:rPr lang="ja-JP" altLang="en-US">
                <a:latin typeface="Times" charset="0"/>
                <a:ea typeface="ＭＳ Ｐゴシック" charset="0"/>
              </a:rPr>
              <a:t>’</a:t>
            </a:r>
            <a:r>
              <a:rPr lang="en-US" altLang="ja-JP">
                <a:latin typeface="Times" charset="0"/>
                <a:ea typeface="ＭＳ Ｐゴシック" charset="0"/>
              </a:rPr>
              <a:t>s alpha)</a:t>
            </a:r>
          </a:p>
          <a:p>
            <a:pPr lvl="1"/>
            <a:r>
              <a:rPr lang="en-US">
                <a:latin typeface="Times" charset="0"/>
                <a:ea typeface="ＭＳ Ｐゴシック" charset="0"/>
              </a:rPr>
              <a:t>It</a:t>
            </a:r>
            <a:r>
              <a:rPr lang="ja-JP" altLang="en-US">
                <a:latin typeface="Times" charset="0"/>
                <a:ea typeface="ＭＳ Ｐゴシック" charset="0"/>
              </a:rPr>
              <a:t>’</a:t>
            </a:r>
            <a:r>
              <a:rPr lang="en-US" altLang="ja-JP">
                <a:latin typeface="Times" charset="0"/>
                <a:ea typeface="ＭＳ Ｐゴシック" charset="0"/>
              </a:rPr>
              <a:t>s project choice improved (ROC moved from being well below cost of capital to above)</a:t>
            </a:r>
          </a:p>
          <a:p>
            <a:r>
              <a:rPr lang="en-US">
                <a:latin typeface="Times" charset="0"/>
                <a:ea typeface="ＭＳ Ｐゴシック" charset="0"/>
                <a:cs typeface="ＭＳ Ｐゴシック" charset="0"/>
              </a:rPr>
              <a:t>The firm also shifted from cash returned &lt; FCFE to cash returned &gt; FCFE and avoided making large acquisitions.</a:t>
            </a:r>
          </a:p>
          <a:p>
            <a:r>
              <a:rPr lang="en-US">
                <a:latin typeface="Times" charset="0"/>
                <a:ea typeface="ＭＳ Ｐゴシック" charset="0"/>
                <a:cs typeface="ＭＳ Ｐゴシック" charset="0"/>
              </a:rPr>
              <a:t>If you were a stockholder in 2009 and Iger made a plea to retain cash in Disney to pursue investment opportunities, would you be more receptive?</a:t>
            </a:r>
          </a:p>
          <a:p>
            <a:pPr>
              <a:buFont typeface="Times" charset="0"/>
              <a:buAutoNum type="alphaLcParenR"/>
            </a:pPr>
            <a:r>
              <a:rPr lang="en-US">
                <a:latin typeface="Times" charset="0"/>
                <a:ea typeface="ＭＳ Ｐゴシック" charset="0"/>
                <a:cs typeface="ＭＳ Ｐゴシック" charset="0"/>
              </a:rPr>
              <a:t>Yes</a:t>
            </a:r>
          </a:p>
          <a:p>
            <a:pPr>
              <a:buFont typeface="Times" charset="0"/>
              <a:buAutoNum type="alphaLcParenR"/>
            </a:pPr>
            <a:r>
              <a:rPr lang="en-US">
                <a:latin typeface="Times" charset="0"/>
                <a:ea typeface="ＭＳ Ｐゴシック" charset="0"/>
                <a:cs typeface="ＭＳ Ｐゴシック" charset="0"/>
              </a:rPr>
              <a:t>No</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Case 2: Aracruz Celulose - Assessment of dividends paid in 2003</a:t>
            </a:r>
          </a:p>
        </p:txBody>
      </p:sp>
      <p:sp>
        <p:nvSpPr>
          <p:cNvPr id="489474" name="Rectangle 3"/>
          <p:cNvSpPr>
            <a:spLocks noGrp="1" noChangeArrowheads="1"/>
          </p:cNvSpPr>
          <p:nvPr>
            <p:ph idx="1"/>
          </p:nvPr>
        </p:nvSpPr>
        <p:spPr/>
        <p:txBody>
          <a:bodyPr/>
          <a:lstStyle/>
          <a:p>
            <a:r>
              <a:rPr lang="en-US">
                <a:latin typeface="Times" charset="0"/>
                <a:ea typeface="ＭＳ Ｐゴシック" charset="0"/>
                <a:cs typeface="ＭＳ Ｐゴシック" charset="0"/>
              </a:rPr>
              <a:t>FCFE versus Dividends</a:t>
            </a:r>
          </a:p>
          <a:p>
            <a:pPr lvl="1"/>
            <a:r>
              <a:rPr lang="en-US" sz="1800">
                <a:latin typeface="Times" charset="0"/>
                <a:ea typeface="ＭＳ Ｐゴシック" charset="0"/>
              </a:rPr>
              <a:t>Between 1999 and 2003, Aracruz generated $37 million in FCFE each year. </a:t>
            </a:r>
          </a:p>
          <a:p>
            <a:pPr lvl="1"/>
            <a:r>
              <a:rPr lang="en-US" sz="1800">
                <a:latin typeface="Times" charset="0"/>
                <a:ea typeface="ＭＳ Ｐゴシック" charset="0"/>
              </a:rPr>
              <a:t>Between 1999 and 2003, Aracruz paid out $80 million in dividends and stock buybacks each year.</a:t>
            </a:r>
          </a:p>
          <a:p>
            <a:r>
              <a:rPr lang="en-US">
                <a:latin typeface="Times" charset="0"/>
                <a:ea typeface="ＭＳ Ｐゴシック" charset="0"/>
                <a:cs typeface="ＭＳ Ｐゴシック" charset="0"/>
              </a:rPr>
              <a:t>Performance measures</a:t>
            </a:r>
          </a:p>
          <a:p>
            <a:pPr lvl="1"/>
            <a:r>
              <a:rPr lang="en-US" sz="1800">
                <a:latin typeface="Times" charset="0"/>
                <a:ea typeface="ＭＳ Ｐゴシック" charset="0"/>
              </a:rPr>
              <a:t>Between 1999 and 2003, Aracruz has generated a return on equity, on it</a:t>
            </a:r>
            <a:r>
              <a:rPr lang="ja-JP" altLang="en-US" sz="1800">
                <a:latin typeface="Times" charset="0"/>
                <a:ea typeface="ＭＳ Ｐゴシック" charset="0"/>
              </a:rPr>
              <a:t>’</a:t>
            </a:r>
            <a:r>
              <a:rPr lang="en-US" altLang="ja-JP" sz="1800">
                <a:latin typeface="Times" charset="0"/>
                <a:ea typeface="ＭＳ Ｐゴシック" charset="0"/>
              </a:rPr>
              <a:t>s projects, about 1.5% more than the cost of equity, on average each year.</a:t>
            </a:r>
          </a:p>
          <a:p>
            <a:pPr lvl="1"/>
            <a:r>
              <a:rPr lang="en-US" sz="1800">
                <a:latin typeface="Times" charset="0"/>
                <a:ea typeface="ＭＳ Ｐゴシック" charset="0"/>
              </a:rPr>
              <a:t>Between 1999 and 2003, Aracruz</a:t>
            </a:r>
            <a:r>
              <a:rPr lang="ja-JP" altLang="en-US" sz="1800">
                <a:latin typeface="Times" charset="0"/>
                <a:ea typeface="ＭＳ Ｐゴシック" charset="0"/>
              </a:rPr>
              <a:t>’</a:t>
            </a:r>
            <a:r>
              <a:rPr lang="en-US" altLang="ja-JP" sz="1800">
                <a:latin typeface="Times" charset="0"/>
                <a:ea typeface="ＭＳ Ｐゴシック" charset="0"/>
              </a:rPr>
              <a:t>s stock has delivered about 2% more than the cost of equity, on average each year.</a:t>
            </a:r>
            <a:endParaRPr lang="en-US" sz="1800">
              <a:latin typeface="Times" charset="0"/>
              <a:ea typeface="ＭＳ Ｐゴシック" charset="0"/>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Aracruz: Its your call..</a:t>
            </a:r>
          </a:p>
        </p:txBody>
      </p:sp>
      <p:sp>
        <p:nvSpPr>
          <p:cNvPr id="49152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have asked you for permission to cut dividends (to more manageable levels). Are you likely to go along?</a:t>
            </a:r>
          </a:p>
          <a:p>
            <a:pPr lvl="1">
              <a:buFont typeface="Monotype Sorts" charset="0"/>
              <a:buChar char="q"/>
            </a:pPr>
            <a:r>
              <a:rPr lang="en-US" sz="1800">
                <a:latin typeface="Times" charset="0"/>
                <a:ea typeface="ＭＳ Ｐゴシック" charset="0"/>
              </a:rPr>
              <a:t>Yes</a:t>
            </a:r>
          </a:p>
          <a:p>
            <a:pPr lvl="1">
              <a:buFont typeface="Monotype Sorts" charset="0"/>
              <a:buChar char="q"/>
            </a:pPr>
            <a:r>
              <a:rPr lang="en-US" sz="1800">
                <a:latin typeface="Times" charset="0"/>
                <a:ea typeface="ＭＳ Ｐゴシック" charset="0"/>
              </a:rPr>
              <a:t>No</a:t>
            </a:r>
          </a:p>
          <a:p>
            <a:r>
              <a:rPr lang="en-US">
                <a:latin typeface="Times" charset="0"/>
                <a:ea typeface="ＭＳ Ｐゴシック" charset="0"/>
                <a:cs typeface="ＭＳ Ｐゴシック" charset="0"/>
              </a:rPr>
              <a:t>The reasons for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problem lie in it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structure. Like most Brazilian companies, Aracruz has two classes of shares - common shares with voting rights and preferred shares without voting rights. However, Aracruz has committed to paying out 35% of its earnings as dividends to the preferred stockholders. If they fail to meet this threshold, the preferred shares get voting rights. If you own the preferred shares, would your answer to the question above change?</a:t>
            </a:r>
          </a:p>
          <a:p>
            <a:pPr lvl="1">
              <a:buFont typeface="Monotype Sorts" charset="0"/>
              <a:buChar char="q"/>
            </a:pPr>
            <a:r>
              <a:rPr lang="en-US" sz="1800">
                <a:latin typeface="Times" charset="0"/>
                <a:ea typeface="ＭＳ Ｐゴシック" charset="0"/>
              </a:rPr>
              <a:t>Yes</a:t>
            </a:r>
          </a:p>
          <a:p>
            <a:pPr lvl="1">
              <a:buFont typeface="Monotype Sorts" charset="0"/>
              <a:buChar char="q"/>
            </a:pPr>
            <a:r>
              <a:rPr lang="en-US" sz="1800">
                <a:latin typeface="Times" charset="0"/>
                <a:ea typeface="ＭＳ Ｐゴシック" charset="0"/>
              </a:rPr>
              <a:t>No</a:t>
            </a:r>
          </a:p>
          <a:p>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p:txBody>
          <a:bodyPr/>
          <a:lstStyle/>
          <a:p>
            <a:r>
              <a:rPr lang="en-US">
                <a:latin typeface="Times" charset="0"/>
                <a:ea typeface="ＭＳ Ｐゴシック" charset="0"/>
                <a:cs typeface="ＭＳ Ｐゴシック" charset="0"/>
              </a:rPr>
              <a:t>Aracruz: Ready to reassess?</a:t>
            </a:r>
          </a:p>
        </p:txBody>
      </p:sp>
      <p:sp>
        <p:nvSpPr>
          <p:cNvPr id="493570" name="Content Placeholder 2"/>
          <p:cNvSpPr>
            <a:spLocks noGrp="1"/>
          </p:cNvSpPr>
          <p:nvPr>
            <p:ph idx="1"/>
          </p:nvPr>
        </p:nvSpPr>
        <p:spPr/>
        <p:txBody>
          <a:bodyPr/>
          <a:lstStyle/>
          <a:p>
            <a:r>
              <a:rPr lang="en-US">
                <a:latin typeface="Times" charset="0"/>
                <a:ea typeface="ＭＳ Ｐゴシック" charset="0"/>
                <a:cs typeface="ＭＳ Ｐゴシック" charset="0"/>
              </a:rPr>
              <a:t>In 2008, Aracruz had a catastrophic year, with losses in excess of a billion. The reason for the losses, though, was speculation on the part of the company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on currency derivatives. The FCFE in 2008 was -$1.226 billion but the company still had to pay out $448 million in dividends. As owners of the non-voting, dividend receiving shares, would you reassess your unwillingness to accept dividend cuts now?</a:t>
            </a:r>
          </a:p>
          <a:p>
            <a:pPr>
              <a:buFont typeface="Times" charset="0"/>
              <a:buAutoNum type="alphaLcParenR"/>
            </a:pPr>
            <a:r>
              <a:rPr lang="en-US">
                <a:latin typeface="Times" charset="0"/>
                <a:ea typeface="ＭＳ Ｐゴシック" charset="0"/>
                <a:cs typeface="ＭＳ Ｐゴシック" charset="0"/>
              </a:rPr>
              <a:t>Yes</a:t>
            </a:r>
          </a:p>
          <a:p>
            <a:pPr>
              <a:buFont typeface="Times" charset="0"/>
              <a:buAutoNum type="alphaLcParenR"/>
            </a:pPr>
            <a:r>
              <a:rPr lang="en-US">
                <a:latin typeface="Times" charset="0"/>
                <a:ea typeface="ＭＳ Ｐゴシック" charset="0"/>
                <a:cs typeface="ＭＳ Ｐゴシック" charset="0"/>
              </a:rPr>
              <a:t>No </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Case 3: BP: Summary of Dividend Policy: 1982-1991</a:t>
            </a:r>
          </a:p>
        </p:txBody>
      </p:sp>
      <p:sp>
        <p:nvSpPr>
          <p:cNvPr id="49561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561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49562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49562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49562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49562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49562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49562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$571.10</a:t>
            </a:r>
          </a:p>
        </p:txBody>
      </p:sp>
      <p:sp>
        <p:nvSpPr>
          <p:cNvPr id="49562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$1,382.29</a:t>
            </a:r>
          </a:p>
        </p:txBody>
      </p:sp>
      <p:sp>
        <p:nvSpPr>
          <p:cNvPr id="49562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$3,764.00</a:t>
            </a:r>
          </a:p>
        </p:txBody>
      </p:sp>
      <p:sp>
        <p:nvSpPr>
          <p:cNvPr id="49562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($612.50)</a:t>
            </a:r>
          </a:p>
        </p:txBody>
      </p:sp>
      <p:sp>
        <p:nvSpPr>
          <p:cNvPr id="49562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49563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9563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9563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9563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9563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49563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9563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9563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9563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9563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49564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84.77%</a:t>
            </a:r>
          </a:p>
        </p:txBody>
      </p:sp>
      <p:sp>
        <p:nvSpPr>
          <p:cNvPr id="49564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49564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262.00%</a:t>
            </a:r>
          </a:p>
        </p:txBody>
      </p:sp>
      <p:sp>
        <p:nvSpPr>
          <p:cNvPr id="49564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49564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-1.67%</a:t>
            </a:r>
          </a:p>
        </p:txBody>
      </p:sp>
      <p:sp>
        <p:nvSpPr>
          <p:cNvPr id="49564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11.49%</a:t>
            </a:r>
          </a:p>
        </p:txBody>
      </p:sp>
      <p:sp>
        <p:nvSpPr>
          <p:cNvPr id="49564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20.90%</a:t>
            </a:r>
          </a:p>
        </p:txBody>
      </p:sp>
      <p:sp>
        <p:nvSpPr>
          <p:cNvPr id="49564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-21.59%</a:t>
            </a:r>
          </a:p>
        </p:txBody>
      </p:sp>
      <p:sp>
        <p:nvSpPr>
          <p:cNvPr id="495648"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5649"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BP: Just Desserts!</a:t>
            </a:r>
          </a:p>
        </p:txBody>
      </p:sp>
      <p:pic>
        <p:nvPicPr>
          <p:cNvPr id="497666" name="Picture 3"/>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587625" y="1828800"/>
            <a:ext cx="5018088" cy="3744913"/>
          </a:xfrm>
          <a:noFill/>
        </p:spPr>
      </p:pic>
    </p:spTree>
  </p:cSld>
  <p:clrMapOvr>
    <a:masterClrMapping/>
  </p:clrMapOvr>
  <p:transition xmlns:p14="http://schemas.microsoft.com/office/powerpoint/2010/mai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p:txBody>
          <a:bodyPr/>
          <a:lstStyle/>
          <a:p>
            <a:r>
              <a:rPr lang="en-US">
                <a:latin typeface="Wingdings" charset="0"/>
                <a:ea typeface="ＭＳ Ｐゴシック" charset="0"/>
                <a:cs typeface="ＭＳ Ｐゴシック" charset="0"/>
              </a:rPr>
              <a:t>6</a:t>
            </a:r>
            <a:r>
              <a:rPr lang="en-US">
                <a:latin typeface="Times" charset="0"/>
                <a:ea typeface="ＭＳ Ｐゴシック" charset="0"/>
                <a:cs typeface="ＭＳ Ｐゴシック" charset="0"/>
              </a:rPr>
              <a:t>  Application Test: Assessing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a:t>
            </a:r>
            <a:endParaRPr lang="en-US">
              <a:latin typeface="Times" charset="0"/>
              <a:ea typeface="ＭＳ Ｐゴシック" charset="0"/>
              <a:cs typeface="ＭＳ Ｐゴシック" charset="0"/>
            </a:endParaRPr>
          </a:p>
        </p:txBody>
      </p:sp>
      <p:sp>
        <p:nvSpPr>
          <p:cNvPr id="509954" name="Rectangle 3"/>
          <p:cNvSpPr>
            <a:spLocks noGrp="1" noChangeArrowheads="1"/>
          </p:cNvSpPr>
          <p:nvPr>
            <p:ph idx="1"/>
          </p:nvPr>
        </p:nvSpPr>
        <p:spPr/>
        <p:txBody>
          <a:bodyPr/>
          <a:lstStyle/>
          <a:p>
            <a:r>
              <a:rPr lang="en-US">
                <a:latin typeface="Times" charset="0"/>
                <a:ea typeface="ＭＳ Ｐゴシック" charset="0"/>
                <a:cs typeface="ＭＳ Ｐゴシック" charset="0"/>
              </a:rPr>
              <a:t>Compare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dividends to its FCFE, looking at the last 5 years of information.</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Based upon your earlier analysis of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project choices, would you encourage the firm to return more cash or less cash to its owners?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you would encourage it to return more cash, what form should it take (dividends versus stock buybacks)?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ctrTitle"/>
          </p:nvPr>
        </p:nvSpPr>
        <p:spPr>
          <a:xfrm>
            <a:off x="685800" y="2286000"/>
            <a:ext cx="7772400" cy="1143000"/>
          </a:xfrm>
          <a:noFill/>
        </p:spPr>
        <p:txBody>
          <a:bodyPr anchor="ctr"/>
          <a:lstStyle/>
          <a:p>
            <a:r>
              <a:rPr lang="en-US" sz="4800">
                <a:latin typeface="Times" charset="0"/>
                <a:ea typeface="ＭＳ Ｐゴシック" charset="0"/>
                <a:cs typeface="ＭＳ Ｐゴシック" charset="0"/>
              </a:rPr>
              <a:t>Valuation</a:t>
            </a:r>
          </a:p>
        </p:txBody>
      </p:sp>
      <p:sp>
        <p:nvSpPr>
          <p:cNvPr id="514050" name="Rectangle 3"/>
          <p:cNvSpPr>
            <a:spLocks noGrp="1" noChangeArrowheads="1"/>
          </p:cNvSpPr>
          <p:nvPr>
            <p:ph type="subTitle" idx="1"/>
          </p:nvPr>
        </p:nvSpPr>
        <p:spPr>
          <a:noFill/>
        </p:spPr>
        <p:txBody>
          <a:bodyPr/>
          <a:lstStyle/>
          <a:p>
            <a:pPr marL="342900" indent="-342900"/>
            <a:r>
              <a:rPr lang="en-US" sz="2400" i="1">
                <a:latin typeface="Times" charset="0"/>
                <a:ea typeface="ＭＳ Ｐゴシック" charset="0"/>
                <a:cs typeface="ＭＳ Ｐゴシック" charset="0"/>
              </a:rPr>
              <a:t>Cynic: A person who knows the price of everything but the value of nothing..</a:t>
            </a:r>
          </a:p>
          <a:p>
            <a:pPr marL="342900" indent="-342900"/>
            <a:r>
              <a:rPr lang="en-US" sz="2400" i="1">
                <a:latin typeface="Times" charset="0"/>
                <a:ea typeface="ＭＳ Ｐゴシック" charset="0"/>
                <a:cs typeface="ＭＳ Ｐゴシック" charset="0"/>
              </a:rPr>
              <a:t>Oscar Wilde</a:t>
            </a:r>
          </a:p>
        </p:txBody>
      </p:sp>
    </p:spTree>
  </p:cSld>
  <p:clrMapOvr>
    <a:masterClrMapping/>
  </p:clrMapOvr>
  <p:transition xmlns:p14="http://schemas.microsoft.com/office/powerpoint/2010/mai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sp>
        <p:nvSpPr>
          <p:cNvPr id="516098" name="Rectangle 3"/>
          <p:cNvSpPr>
            <a:spLocks noGrp="1" noChangeArrowheads="1"/>
          </p:cNvSpPr>
          <p:nvPr>
            <p:ph idx="1"/>
          </p:nvPr>
        </p:nvSpPr>
        <p:spPr>
          <a:noFill/>
        </p:spPr>
        <p:txBody>
          <a:bodyPr/>
          <a:lstStyle/>
          <a:p>
            <a:pPr>
              <a:lnSpc>
                <a:spcPct val="90000"/>
              </a:lnSpc>
            </a:pPr>
            <a:endParaRPr lang="en-US" sz="2400" b="1">
              <a:solidFill>
                <a:schemeClr val="hlink"/>
              </a:solidFill>
              <a:latin typeface="Times" charset="0"/>
              <a:ea typeface="ＭＳ Ｐゴシック" charset="0"/>
              <a:cs typeface="ＭＳ Ｐゴシック" charset="0"/>
            </a:endParaRPr>
          </a:p>
        </p:txBody>
      </p:sp>
      <p:pic>
        <p:nvPicPr>
          <p:cNvPr id="51609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835900"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Title 1"/>
          <p:cNvSpPr>
            <a:spLocks noGrp="1"/>
          </p:cNvSpPr>
          <p:nvPr>
            <p:ph type="title"/>
          </p:nvPr>
        </p:nvSpPr>
        <p:spPr/>
        <p:txBody>
          <a:bodyPr/>
          <a:lstStyle/>
          <a:p>
            <a:r>
              <a:rPr lang="en-US">
                <a:latin typeface="Times" charset="0"/>
                <a:ea typeface="ＭＳ Ｐゴシック" charset="0"/>
                <a:cs typeface="ＭＳ Ｐゴシック" charset="0"/>
              </a:rPr>
              <a:t>Three approaches to valuation</a:t>
            </a:r>
          </a:p>
        </p:txBody>
      </p:sp>
      <p:sp>
        <p:nvSpPr>
          <p:cNvPr id="518146" name="Content Placeholder 2"/>
          <p:cNvSpPr>
            <a:spLocks noGrp="1"/>
          </p:cNvSpPr>
          <p:nvPr>
            <p:ph idx="1"/>
          </p:nvPr>
        </p:nvSpPr>
        <p:spPr/>
        <p:txBody>
          <a:bodyPr/>
          <a:lstStyle/>
          <a:p>
            <a:r>
              <a:rPr lang="en-US" u="sng">
                <a:latin typeface="Times" charset="0"/>
                <a:ea typeface="ＭＳ Ｐゴシック" charset="0"/>
                <a:cs typeface="ＭＳ Ｐゴシック" charset="0"/>
              </a:rPr>
              <a:t>Intrinsic valuation</a:t>
            </a:r>
            <a:r>
              <a:rPr lang="en-US">
                <a:latin typeface="Times" charset="0"/>
                <a:ea typeface="ＭＳ Ｐゴシック" charset="0"/>
                <a:cs typeface="ＭＳ Ｐゴシック" charset="0"/>
              </a:rPr>
              <a:t>: The value of an asset is a function of its fundamentals – cash flows, growth and risk. In general, discounted cash flow models are used to estimate intrinsic value.</a:t>
            </a:r>
          </a:p>
          <a:p>
            <a:r>
              <a:rPr lang="en-US" u="sng">
                <a:latin typeface="Times" charset="0"/>
                <a:ea typeface="ＭＳ Ｐゴシック" charset="0"/>
                <a:cs typeface="ＭＳ Ｐゴシック" charset="0"/>
              </a:rPr>
              <a:t>Relative valuation</a:t>
            </a:r>
            <a:r>
              <a:rPr lang="en-US">
                <a:latin typeface="Times" charset="0"/>
                <a:ea typeface="ＭＳ Ｐゴシック" charset="0"/>
                <a:cs typeface="ＭＳ Ｐゴシック" charset="0"/>
              </a:rPr>
              <a:t>: The value of an asset is estimated based upon what investors are paying for similar assets. In general, this takes the form of value or price multiples and comparing firms within the same business.</a:t>
            </a:r>
          </a:p>
          <a:p>
            <a:r>
              <a:rPr lang="en-US" u="sng">
                <a:latin typeface="Times" charset="0"/>
                <a:ea typeface="ＭＳ Ｐゴシック" charset="0"/>
                <a:cs typeface="ＭＳ Ｐゴシック" charset="0"/>
              </a:rPr>
              <a:t>Contingent claim valuation</a:t>
            </a:r>
            <a:r>
              <a:rPr lang="en-US">
                <a:latin typeface="Times" charset="0"/>
                <a:ea typeface="ＭＳ Ｐゴシック" charset="0"/>
                <a:cs typeface="ＭＳ Ｐゴシック" charset="0"/>
              </a:rPr>
              <a:t>: When the cash flows on an asset are contingent on an external event, the value can be estimated using option pricing models.</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Discounted Cashflow Valuation: Basis for Approach</a:t>
            </a:r>
          </a:p>
        </p:txBody>
      </p:sp>
      <p:sp>
        <p:nvSpPr>
          <p:cNvPr id="520194" name="Rectangle 3"/>
          <p:cNvSpPr>
            <a:spLocks noGrp="1" noChangeArrowheads="1"/>
          </p:cNvSpPr>
          <p:nvPr>
            <p:ph idx="1"/>
          </p:nvPr>
        </p:nvSpPr>
        <p:spPr>
          <a:noFill/>
        </p:spPr>
        <p:txBody>
          <a:bodyPr/>
          <a:lstStyle/>
          <a:p>
            <a:pPr>
              <a:buFont typeface="Monotype Sorts" charset="0"/>
              <a:buNone/>
            </a:pPr>
            <a:endParaRPr lang="en-US">
              <a:latin typeface="Times" charset="0"/>
              <a:ea typeface="ＭＳ Ｐゴシック" charset="0"/>
              <a:cs typeface="ＭＳ Ｐゴシック" charset="0"/>
            </a:endParaRPr>
          </a:p>
          <a:p>
            <a:pPr lvl="1">
              <a:buFontTx/>
              <a:buNone/>
            </a:pPr>
            <a:endParaRPr lang="en-US" sz="1800">
              <a:latin typeface="Times" charset="0"/>
              <a:ea typeface="ＭＳ Ｐゴシック" charset="0"/>
            </a:endParaRPr>
          </a:p>
          <a:p>
            <a:pPr lvl="1">
              <a:buFontTx/>
              <a:buNone/>
            </a:pPr>
            <a:endParaRPr lang="en-US" sz="1800">
              <a:latin typeface="Times" charset="0"/>
              <a:ea typeface="ＭＳ Ｐゴシック" charset="0"/>
            </a:endParaRPr>
          </a:p>
          <a:p>
            <a:pPr lvl="1">
              <a:buFontTx/>
              <a:buNone/>
            </a:pPr>
            <a:r>
              <a:rPr lang="en-US" sz="1800">
                <a:latin typeface="Times" charset="0"/>
                <a:ea typeface="ＭＳ Ｐゴシック" charset="0"/>
              </a:rPr>
              <a:t>where,</a:t>
            </a:r>
          </a:p>
          <a:p>
            <a:pPr lvl="1"/>
            <a:r>
              <a:rPr lang="en-US" sz="1800">
                <a:latin typeface="Times" charset="0"/>
                <a:ea typeface="ＭＳ Ｐゴシック" charset="0"/>
              </a:rPr>
              <a:t>	n = Life of the asset</a:t>
            </a:r>
          </a:p>
          <a:p>
            <a:pPr lvl="1"/>
            <a:r>
              <a:rPr lang="en-US" sz="1800">
                <a:latin typeface="Times" charset="0"/>
                <a:ea typeface="ＭＳ Ｐゴシック" charset="0"/>
              </a:rPr>
              <a:t>	r = Discount rate reflecting the riskiness of the estimated cashflows</a:t>
            </a:r>
          </a:p>
        </p:txBody>
      </p:sp>
      <p:graphicFrame>
        <p:nvGraphicFramePr>
          <p:cNvPr id="520195" name="Object 2"/>
          <p:cNvGraphicFramePr>
            <a:graphicFrameLocks/>
          </p:cNvGraphicFramePr>
          <p:nvPr/>
        </p:nvGraphicFramePr>
        <p:xfrm>
          <a:off x="2747963" y="2041525"/>
          <a:ext cx="3470275" cy="547688"/>
        </p:xfrm>
        <a:graphic>
          <a:graphicData uri="http://schemas.openxmlformats.org/presentationml/2006/ole">
            <mc:AlternateContent xmlns:mc="http://schemas.openxmlformats.org/markup-compatibility/2006">
              <mc:Choice xmlns:v="urn:schemas-microsoft-com:vml" Requires="v">
                <p:oleObj spid="_x0000_s520218" name="Equation" r:id="rId4" imgW="3492500" imgH="482600" progId="Equation.3">
                  <p:embed/>
                </p:oleObj>
              </mc:Choice>
              <mc:Fallback>
                <p:oleObj name="Equation" r:id="rId4" imgW="3492500" imgH="4826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7963" y="2041525"/>
                        <a:ext cx="3470275" cy="547688"/>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Equity Valuation</a:t>
            </a:r>
          </a:p>
        </p:txBody>
      </p:sp>
      <p:sp>
        <p:nvSpPr>
          <p:cNvPr id="522242"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lvl="1">
              <a:buFontTx/>
              <a:buNone/>
            </a:pPr>
            <a:r>
              <a:rPr lang="en-US">
                <a:latin typeface="Times" charset="0"/>
                <a:ea typeface="ＭＳ Ｐゴシック" charset="0"/>
              </a:rPr>
              <a:t>where,</a:t>
            </a:r>
          </a:p>
          <a:p>
            <a:pPr lvl="1">
              <a:buFontTx/>
              <a:buNone/>
            </a:pPr>
            <a:r>
              <a:rPr lang="en-US">
                <a:latin typeface="Times" charset="0"/>
                <a:ea typeface="ＭＳ Ｐゴシック" charset="0"/>
              </a:rPr>
              <a:t>	CF to Equityt = Expected Cashflow to Equity in period t</a:t>
            </a:r>
          </a:p>
          <a:p>
            <a:pPr lvl="1">
              <a:buFontTx/>
              <a:buNone/>
            </a:pPr>
            <a:r>
              <a:rPr lang="en-US">
                <a:latin typeface="Times" charset="0"/>
                <a:ea typeface="ＭＳ Ｐゴシック" charset="0"/>
              </a:rPr>
              <a:t>	ke = Cost of Equity</a:t>
            </a:r>
          </a:p>
          <a:p>
            <a:r>
              <a:rPr lang="en-US">
                <a:latin typeface="Times" charset="0"/>
                <a:ea typeface="ＭＳ Ｐゴシック" charset="0"/>
                <a:cs typeface="ＭＳ Ｐゴシック" charset="0"/>
              </a:rPr>
              <a:t>The dividend discount model is a specialized case of equity valuation,  and the value of a stock is the present value of expected future dividends.</a:t>
            </a:r>
          </a:p>
          <a:p>
            <a:endParaRPr lang="en-US">
              <a:latin typeface="Times" charset="0"/>
              <a:ea typeface="ＭＳ Ｐゴシック" charset="0"/>
              <a:cs typeface="ＭＳ Ｐゴシック" charset="0"/>
            </a:endParaRPr>
          </a:p>
        </p:txBody>
      </p:sp>
      <p:graphicFrame>
        <p:nvGraphicFramePr>
          <p:cNvPr id="522243" name="Object 2"/>
          <p:cNvGraphicFramePr>
            <a:graphicFrameLocks/>
          </p:cNvGraphicFramePr>
          <p:nvPr/>
        </p:nvGraphicFramePr>
        <p:xfrm>
          <a:off x="2819400" y="3276600"/>
          <a:ext cx="3314700" cy="596900"/>
        </p:xfrm>
        <a:graphic>
          <a:graphicData uri="http://schemas.openxmlformats.org/presentationml/2006/ole">
            <mc:AlternateContent xmlns:mc="http://schemas.openxmlformats.org/markup-compatibility/2006">
              <mc:Choice xmlns:v="urn:schemas-microsoft-com:vml" Requires="v">
                <p:oleObj spid="_x0000_s522266" name="Equation" r:id="rId4" imgW="3327400" imgH="609600" progId="Equation.3">
                  <p:embed/>
                </p:oleObj>
              </mc:Choice>
              <mc:Fallback>
                <p:oleObj name="Equation" r:id="rId4" imgW="3327400" imgH="6096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76600"/>
                        <a:ext cx="3314700" cy="59690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Firm Valuation</a:t>
            </a:r>
          </a:p>
        </p:txBody>
      </p:sp>
      <p:sp>
        <p:nvSpPr>
          <p:cNvPr id="524290"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a:buFont typeface="Monotype Sorts" charset="0"/>
              <a:buNone/>
            </a:pPr>
            <a:endParaRPr lang="en-US">
              <a:latin typeface="Times" charset="0"/>
              <a:ea typeface="ＭＳ Ｐゴシック" charset="0"/>
              <a:cs typeface="ＭＳ Ｐゴシック" charset="0"/>
            </a:endParaRPr>
          </a:p>
          <a:p>
            <a:pPr lvl="1">
              <a:buFontTx/>
              <a:buNone/>
            </a:pPr>
            <a:r>
              <a:rPr lang="en-US" sz="1800">
                <a:latin typeface="Times" charset="0"/>
                <a:ea typeface="ＭＳ Ｐゴシック" charset="0"/>
              </a:rPr>
              <a:t>where,</a:t>
            </a:r>
          </a:p>
          <a:p>
            <a:pPr lvl="1">
              <a:buFontTx/>
              <a:buNone/>
            </a:pPr>
            <a:r>
              <a:rPr lang="en-US" sz="1800">
                <a:latin typeface="Times" charset="0"/>
                <a:ea typeface="ＭＳ Ｐゴシック" charset="0"/>
              </a:rPr>
              <a:t>	CF to Firmt = Expected Cashflow to Firm in period t</a:t>
            </a:r>
          </a:p>
          <a:p>
            <a:pPr lvl="1">
              <a:buFontTx/>
              <a:buNone/>
            </a:pPr>
            <a:r>
              <a:rPr lang="en-US" sz="1800">
                <a:latin typeface="Times" charset="0"/>
                <a:ea typeface="ＭＳ Ｐゴシック" charset="0"/>
              </a:rPr>
              <a:t>	WACC = Weighted Average Cost of Capital</a:t>
            </a:r>
          </a:p>
        </p:txBody>
      </p:sp>
      <p:graphicFrame>
        <p:nvGraphicFramePr>
          <p:cNvPr id="524291" name="Object 2"/>
          <p:cNvGraphicFramePr>
            <a:graphicFrameLocks/>
          </p:cNvGraphicFramePr>
          <p:nvPr/>
        </p:nvGraphicFramePr>
        <p:xfrm>
          <a:off x="3009900" y="3810000"/>
          <a:ext cx="3098800" cy="584200"/>
        </p:xfrm>
        <a:graphic>
          <a:graphicData uri="http://schemas.openxmlformats.org/presentationml/2006/ole">
            <mc:AlternateContent xmlns:mc="http://schemas.openxmlformats.org/markup-compatibility/2006">
              <mc:Choice xmlns:v="urn:schemas-microsoft-com:vml" Requires="v">
                <p:oleObj spid="_x0000_s524314" name="Equation" r:id="rId4" imgW="3111500" imgH="596900" progId="Equation.3">
                  <p:embed/>
                </p:oleObj>
              </mc:Choice>
              <mc:Fallback>
                <p:oleObj name="Equation" r:id="rId4" imgW="31115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9900" y="3810000"/>
                        <a:ext cx="3098800" cy="584200"/>
                      </a:xfrm>
                      <a:prstGeom prst="rect">
                        <a:avLst/>
                      </a:prstGeom>
                      <a:solidFill>
                        <a:schemeClr val="accent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The Ingredients that determine value.</a:t>
            </a:r>
          </a:p>
        </p:txBody>
      </p:sp>
      <p:pic>
        <p:nvPicPr>
          <p:cNvPr id="528386"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t="-17701" b="-17701"/>
          <a:stretch>
            <a:fillRect/>
          </a:stretch>
        </p:blipFill>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Choosing a Cash Flow to Discount</a:t>
            </a:r>
          </a:p>
        </p:txBody>
      </p:sp>
      <p:sp>
        <p:nvSpPr>
          <p:cNvPr id="526338" name="Rectangle 3"/>
          <p:cNvSpPr>
            <a:spLocks noGrp="1" noChangeArrowheads="1"/>
          </p:cNvSpPr>
          <p:nvPr>
            <p:ph idx="1"/>
          </p:nvPr>
        </p:nvSpPr>
        <p:spPr/>
        <p:txBody>
          <a:bodyPr/>
          <a:lstStyle/>
          <a:p>
            <a:r>
              <a:rPr lang="en-US">
                <a:latin typeface="Times" charset="0"/>
                <a:ea typeface="ＭＳ Ｐゴシック" charset="0"/>
                <a:cs typeface="ＭＳ Ｐゴシック" charset="0"/>
              </a:rPr>
              <a:t>When you cannot estimate the free cash flows to equity or the firm, the only cash flow that you can discount is dividends. For financial service firms, it is difficult to estimate free cash flows. For Deutsche Bank, we will be discounting dividends.</a:t>
            </a:r>
          </a:p>
          <a:p>
            <a:r>
              <a:rPr lang="en-US">
                <a:latin typeface="Times" charset="0"/>
                <a:ea typeface="ＭＳ Ｐゴシック" charset="0"/>
                <a:cs typeface="ＭＳ Ｐゴシック" charset="0"/>
              </a:rPr>
              <a:t>If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ratio is not expected to change over time, the free cash flows to equity can be discounted to yield the value of equity. For Aracruz, we will discount free cash flows to equity.</a:t>
            </a:r>
          </a:p>
          <a:p>
            <a:r>
              <a:rPr lang="en-US">
                <a:latin typeface="Times" charset="0"/>
                <a:ea typeface="ＭＳ Ｐゴシック" charset="0"/>
                <a:cs typeface="ＭＳ Ｐゴシック" charset="0"/>
              </a:rPr>
              <a:t>If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ratio might change over time, free cash flows to equity become cumbersome to estimate. Here, we would discount free cash flows to the firm. For Disney, we will discount the free cash flow to the firm.</a:t>
            </a:r>
            <a:endParaRPr lang="en-US">
              <a:latin typeface="Times" charset="0"/>
              <a:ea typeface="ＭＳ Ｐゴシック" charset="0"/>
              <a:cs typeface="ＭＳ Ｐゴシック" charset="0"/>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 Estimating Cash Flows</a:t>
            </a:r>
          </a:p>
        </p:txBody>
      </p:sp>
      <p:pic>
        <p:nvPicPr>
          <p:cNvPr id="530434"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l="-6000" r="-6000"/>
          <a:stretch>
            <a:fillRect/>
          </a:stretch>
        </p:blipFill>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FCFF: Disney</a:t>
            </a:r>
          </a:p>
        </p:txBody>
      </p:sp>
      <p:sp>
        <p:nvSpPr>
          <p:cNvPr id="534530" name="Rectangle 3"/>
          <p:cNvSpPr>
            <a:spLocks noGrp="1" noChangeArrowheads="1"/>
          </p:cNvSpPr>
          <p:nvPr>
            <p:ph idx="1"/>
          </p:nvPr>
        </p:nvSpPr>
        <p:spPr>
          <a:noFill/>
        </p:spPr>
        <p:txBody>
          <a:bodyPr/>
          <a:lstStyle/>
          <a:p>
            <a:pPr>
              <a:buFont typeface="Monotype Sorts" charset="0"/>
              <a:buNone/>
            </a:pPr>
            <a:r>
              <a:rPr lang="en-US">
                <a:latin typeface="Times" charset="0"/>
                <a:ea typeface="ＭＳ Ｐゴシック" charset="0"/>
                <a:cs typeface="ＭＳ Ｐゴシック" charset="0"/>
              </a:rPr>
              <a:t>		</a:t>
            </a:r>
          </a:p>
        </p:txBody>
      </p:sp>
      <p:pic>
        <p:nvPicPr>
          <p:cNvPr id="53453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7975" y="1981200"/>
            <a:ext cx="661828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II.  Discount Rates</a:t>
            </a:r>
          </a:p>
        </p:txBody>
      </p:sp>
      <p:sp>
        <p:nvSpPr>
          <p:cNvPr id="536578" name="Rectangle 3"/>
          <p:cNvSpPr>
            <a:spLocks noGrp="1" noChangeArrowheads="1"/>
          </p:cNvSpPr>
          <p:nvPr>
            <p:ph idx="1"/>
          </p:nvPr>
        </p:nvSpPr>
        <p:spPr>
          <a:noFill/>
        </p:spPr>
        <p:txBody>
          <a:bodyPr/>
          <a:lstStyle/>
          <a:p>
            <a:r>
              <a:rPr lang="en-US" b="1">
                <a:latin typeface="Times" charset="0"/>
                <a:ea typeface="ＭＳ Ｐゴシック" charset="0"/>
                <a:cs typeface="ＭＳ Ｐゴシック" charset="0"/>
              </a:rPr>
              <a:t>Critical ingredient</a:t>
            </a:r>
            <a:r>
              <a:rPr lang="en-US">
                <a:latin typeface="Times" charset="0"/>
                <a:ea typeface="ＭＳ Ｐゴシック" charset="0"/>
                <a:cs typeface="ＭＳ Ｐゴシック" charset="0"/>
              </a:rPr>
              <a:t> in discounted cashflow valuation. Errors in estimating the discount rate or mismatching cashflows and discount rates can lead to serious errors in valuation. </a:t>
            </a:r>
          </a:p>
          <a:p>
            <a:r>
              <a:rPr lang="en-US">
                <a:latin typeface="Times" charset="0"/>
                <a:ea typeface="ＭＳ Ｐゴシック" charset="0"/>
                <a:cs typeface="ＭＳ Ｐゴシック" charset="0"/>
              </a:rPr>
              <a:t>At an intuitive level, the discount rate used should be consistent with both the </a:t>
            </a:r>
            <a:r>
              <a:rPr lang="en-US" b="1">
                <a:latin typeface="Times" charset="0"/>
                <a:ea typeface="ＭＳ Ｐゴシック" charset="0"/>
                <a:cs typeface="ＭＳ Ｐゴシック" charset="0"/>
              </a:rPr>
              <a:t>riskiness</a:t>
            </a:r>
            <a:r>
              <a:rPr lang="en-US">
                <a:latin typeface="Times" charset="0"/>
                <a:ea typeface="ＭＳ Ｐゴシック" charset="0"/>
                <a:cs typeface="ＭＳ Ｐゴシック" charset="0"/>
              </a:rPr>
              <a:t> and the </a:t>
            </a:r>
            <a:r>
              <a:rPr lang="en-US" b="1">
                <a:latin typeface="Times" charset="0"/>
                <a:ea typeface="ＭＳ Ｐゴシック" charset="0"/>
                <a:cs typeface="ＭＳ Ｐゴシック" charset="0"/>
              </a:rPr>
              <a:t>type of cashflow</a:t>
            </a:r>
            <a:r>
              <a:rPr lang="en-US">
                <a:latin typeface="Times" charset="0"/>
                <a:ea typeface="ＭＳ Ｐゴシック" charset="0"/>
                <a:cs typeface="ＭＳ Ｐゴシック" charset="0"/>
              </a:rPr>
              <a:t> being discounted. </a:t>
            </a:r>
          </a:p>
          <a:p>
            <a:r>
              <a:rPr lang="en-US">
                <a:latin typeface="Times" charset="0"/>
                <a:ea typeface="ＭＳ Ｐゴシック" charset="0"/>
                <a:cs typeface="ＭＳ Ｐゴシック" charset="0"/>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xmlns:p14="http://schemas.microsoft.com/office/powerpoint/2010/mai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Current Cost of Capital: Disney</a:t>
            </a:r>
          </a:p>
        </p:txBody>
      </p:sp>
      <p:sp>
        <p:nvSpPr>
          <p:cNvPr id="540674" name="Rectangle 3"/>
          <p:cNvSpPr>
            <a:spLocks noGrp="1" noChangeArrowheads="1"/>
          </p:cNvSpPr>
          <p:nvPr>
            <p:ph idx="1"/>
          </p:nvPr>
        </p:nvSpPr>
        <p:spPr>
          <a:noFill/>
        </p:spPr>
        <p:txBody>
          <a:bodyPr/>
          <a:lstStyle/>
          <a:p>
            <a:r>
              <a:rPr lang="en-US">
                <a:latin typeface="Times" charset="0"/>
                <a:ea typeface="ＭＳ Ｐゴシック" charset="0"/>
                <a:cs typeface="ＭＳ Ｐゴシック" charset="0"/>
              </a:rPr>
              <a:t>The beta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in May 2009 was 0.9011. The T. bond rate at that time was 3.5%. Using an estimated equity risk premium of 6%, we estimated the cost of equity for Disney to be 8.91%:</a:t>
            </a:r>
          </a:p>
          <a:p>
            <a:pPr>
              <a:buFont typeface="Monotype Sorts" charset="0"/>
              <a:buNone/>
            </a:pPr>
            <a:r>
              <a:rPr lang="en-US">
                <a:latin typeface="Times" charset="0"/>
                <a:ea typeface="ＭＳ Ｐゴシック" charset="0"/>
                <a:cs typeface="ＭＳ Ｐゴシック" charset="0"/>
              </a:rPr>
              <a:t>	Cost of Equity = 3.5% + 0.9011(6%) = 8.91%</a:t>
            </a:r>
          </a:p>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rating in May 2009 was A, and based on this rating, the estimated pretax cost of debt for Disney is 6%. Using a marginal tax rate of 38%, the after-tax cost of debt for Disney is 3.72%.</a:t>
            </a:r>
          </a:p>
          <a:p>
            <a:pPr>
              <a:buFont typeface="Monotype Sorts" charset="0"/>
              <a:buNone/>
            </a:pPr>
            <a:r>
              <a:rPr lang="en-US">
                <a:latin typeface="Times" charset="0"/>
                <a:ea typeface="ＭＳ Ｐゴシック" charset="0"/>
                <a:cs typeface="ＭＳ Ｐゴシック" charset="0"/>
              </a:rPr>
              <a:t>	After-Tax Cost of Debt 	= 6.00% (1 – 0.38) = 3.72%</a:t>
            </a:r>
          </a:p>
          <a:p>
            <a:r>
              <a:rPr lang="en-US">
                <a:latin typeface="Times" charset="0"/>
                <a:ea typeface="ＭＳ Ｐゴシック" charset="0"/>
                <a:cs typeface="ＭＳ Ｐゴシック" charset="0"/>
              </a:rPr>
              <a:t>The cost of capital was calculated using these costs and the weights based on market values of equity (45,193) and debt (16,682):</a:t>
            </a:r>
          </a:p>
          <a:p>
            <a:r>
              <a:rPr lang="en-US">
                <a:latin typeface="Times" charset="0"/>
                <a:ea typeface="ＭＳ Ｐゴシック" charset="0"/>
                <a:cs typeface="ＭＳ Ｐゴシック" charset="0"/>
              </a:rPr>
              <a:t>Cost of capital = </a:t>
            </a:r>
          </a:p>
        </p:txBody>
      </p:sp>
      <p:graphicFrame>
        <p:nvGraphicFramePr>
          <p:cNvPr id="540675" name="Object 2"/>
          <p:cNvGraphicFramePr>
            <a:graphicFrameLocks noChangeAspect="1"/>
          </p:cNvGraphicFramePr>
          <p:nvPr>
            <p:extLst>
              <p:ext uri="{D42A27DB-BD31-4B8C-83A1-F6EECF244321}">
                <p14:modId xmlns:p14="http://schemas.microsoft.com/office/powerpoint/2010/main" val="1950881583"/>
              </p:ext>
            </p:extLst>
          </p:nvPr>
        </p:nvGraphicFramePr>
        <p:xfrm>
          <a:off x="2971800" y="4800600"/>
          <a:ext cx="5062538" cy="503238"/>
        </p:xfrm>
        <a:graphic>
          <a:graphicData uri="http://schemas.openxmlformats.org/presentationml/2006/ole">
            <mc:AlternateContent xmlns:mc="http://schemas.openxmlformats.org/markup-compatibility/2006">
              <mc:Choice xmlns:v="urn:schemas-microsoft-com:vml" Requires="v">
                <p:oleObj spid="_x0000_s540698" name="Equation" r:id="rId4" imgW="3835400" imgH="381000" progId="Equation.3">
                  <p:embed/>
                </p:oleObj>
              </mc:Choice>
              <mc:Fallback>
                <p:oleObj name="Equation" r:id="rId4" imgW="38354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800600"/>
                        <a:ext cx="5062538" cy="503238"/>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But costs of equity and capital can and should change over time…</a:t>
            </a:r>
          </a:p>
        </p:txBody>
      </p:sp>
      <p:pic>
        <p:nvPicPr>
          <p:cNvPr id="54272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39046" b="-39046"/>
          <a:stretch>
            <a:fillRect/>
          </a:stretch>
        </p:blipFill>
        <p:spPr/>
      </p:pic>
    </p:spTree>
  </p:cSld>
  <p:clrMapOvr>
    <a:masterClrMapping/>
  </p:clrMapOvr>
  <p:transition xmlns:p14="http://schemas.microsoft.com/office/powerpoint/2010/mai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III. Expected Growth</a:t>
            </a:r>
          </a:p>
        </p:txBody>
      </p:sp>
      <p:pic>
        <p:nvPicPr>
          <p:cNvPr id="54477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90600" y="1828800"/>
            <a:ext cx="7753350" cy="2001838"/>
          </a:xfrm>
          <a:solidFill>
            <a:schemeClr val="accent1"/>
          </a:solidFill>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Growth in EBIT: Disney</a:t>
            </a:r>
          </a:p>
        </p:txBody>
      </p:sp>
      <p:sp>
        <p:nvSpPr>
          <p:cNvPr id="548866" name="Rectangle 3"/>
          <p:cNvSpPr>
            <a:spLocks noGrp="1" noChangeArrowheads="1"/>
          </p:cNvSpPr>
          <p:nvPr>
            <p:ph idx="1"/>
          </p:nvPr>
        </p:nvSpPr>
        <p:spPr>
          <a:noFill/>
        </p:spPr>
        <p:txBody>
          <a:bodyPr/>
          <a:lstStyle/>
          <a:p>
            <a:r>
              <a:rPr lang="en-US" sz="1600" dirty="0">
                <a:latin typeface="Times" charset="0"/>
                <a:ea typeface="ＭＳ Ｐゴシック" charset="0"/>
                <a:cs typeface="ＭＳ Ｐゴシック" charset="0"/>
              </a:rPr>
              <a:t>We begin by estimating the reinvestment rate and return on capital for Disney in 2008 using the numbers from the latest financial statements. We converted operating leases into debt and adjusted the operating income and capital expenditure accordingly.</a:t>
            </a:r>
          </a:p>
          <a:p>
            <a:pPr>
              <a:buFont typeface="Monotype Sorts" charset="0"/>
              <a:buNone/>
            </a:pPr>
            <a:r>
              <a:rPr lang="en-US" sz="1600" dirty="0">
                <a:latin typeface="Times" charset="0"/>
                <a:ea typeface="ＭＳ Ｐゴシック" charset="0"/>
                <a:cs typeface="ＭＳ Ｐゴシック" charset="0"/>
              </a:rPr>
              <a:t>	Reinvestment Rate</a:t>
            </a:r>
            <a:r>
              <a:rPr lang="en-US" sz="1600" baseline="-25000" dirty="0">
                <a:latin typeface="Times" charset="0"/>
                <a:ea typeface="ＭＳ Ｐゴシック" charset="0"/>
                <a:cs typeface="ＭＳ Ｐゴシック" charset="0"/>
              </a:rPr>
              <a:t>2008</a:t>
            </a:r>
            <a:r>
              <a:rPr lang="en-US" sz="1600" dirty="0">
                <a:latin typeface="Times" charset="0"/>
                <a:ea typeface="ＭＳ Ｐゴシック" charset="0"/>
                <a:cs typeface="ＭＳ Ｐゴシック" charset="0"/>
              </a:rPr>
              <a:t> = </a:t>
            </a:r>
          </a:p>
          <a:p>
            <a:endParaRPr lang="en-US" sz="1600" dirty="0" smtClean="0">
              <a:latin typeface="Times" charset="0"/>
              <a:ea typeface="ＭＳ Ｐゴシック" charset="0"/>
              <a:cs typeface="ＭＳ Ｐゴシック" charset="0"/>
            </a:endParaRPr>
          </a:p>
          <a:p>
            <a:r>
              <a:rPr lang="en-US" sz="1600" dirty="0" smtClean="0">
                <a:latin typeface="Times" charset="0"/>
                <a:ea typeface="ＭＳ Ｐゴシック" charset="0"/>
                <a:cs typeface="ＭＳ Ｐゴシック" charset="0"/>
              </a:rPr>
              <a:t>We </a:t>
            </a:r>
            <a:r>
              <a:rPr lang="en-US" sz="1600" dirty="0">
                <a:latin typeface="Times" charset="0"/>
                <a:ea typeface="ＭＳ Ｐゴシック" charset="0"/>
                <a:cs typeface="ＭＳ Ｐゴシック" charset="0"/>
              </a:rPr>
              <a:t>include $516 million in acquisitions made during 2008 in capital expenditures, but this is a volatile item. Disney does not make large acquisitions every year, but it does so infrequently - $ 7.5 billion to buy Pixar in 2006 and $ 11.5 billion to buy Capital Cities in 1996. Averaging out acquisitions from 1994-2008, we estimate an average annual value of $1,761 million for acquisitions over this period:</a:t>
            </a:r>
          </a:p>
          <a:p>
            <a:pPr>
              <a:buFont typeface="Monotype Sorts" charset="0"/>
              <a:buNone/>
            </a:pPr>
            <a:r>
              <a:rPr lang="en-US" sz="1600" dirty="0">
                <a:latin typeface="Times" charset="0"/>
                <a:ea typeface="ＭＳ Ｐゴシック" charset="0"/>
                <a:cs typeface="ＭＳ Ｐゴシック" charset="0"/>
              </a:rPr>
              <a:t>	Reinvestment </a:t>
            </a:r>
            <a:r>
              <a:rPr lang="en-US" sz="1600" dirty="0" err="1">
                <a:latin typeface="Times" charset="0"/>
                <a:ea typeface="ＭＳ Ｐゴシック" charset="0"/>
                <a:cs typeface="ＭＳ Ｐゴシック" charset="0"/>
              </a:rPr>
              <a:t>Rate</a:t>
            </a:r>
            <a:r>
              <a:rPr lang="en-US" sz="1600" baseline="-25000" dirty="0" err="1">
                <a:latin typeface="Times" charset="0"/>
                <a:ea typeface="ＭＳ Ｐゴシック" charset="0"/>
                <a:cs typeface="ＭＳ Ｐゴシック" charset="0"/>
              </a:rPr>
              <a:t>Normalized</a:t>
            </a:r>
            <a:r>
              <a:rPr lang="en-US" sz="1600" dirty="0">
                <a:latin typeface="Times" charset="0"/>
                <a:ea typeface="ＭＳ Ｐゴシック" charset="0"/>
                <a:cs typeface="ＭＳ Ｐゴシック" charset="0"/>
              </a:rPr>
              <a:t> = </a:t>
            </a:r>
          </a:p>
          <a:p>
            <a:endParaRPr lang="en-US" sz="1600" dirty="0" smtClean="0">
              <a:latin typeface="Times" charset="0"/>
              <a:ea typeface="ＭＳ Ｐゴシック" charset="0"/>
              <a:cs typeface="ＭＳ Ｐゴシック" charset="0"/>
            </a:endParaRPr>
          </a:p>
          <a:p>
            <a:r>
              <a:rPr lang="en-US" sz="1600" dirty="0" smtClean="0">
                <a:latin typeface="Times" charset="0"/>
                <a:ea typeface="ＭＳ Ｐゴシック" charset="0"/>
                <a:cs typeface="ＭＳ Ｐゴシック" charset="0"/>
              </a:rPr>
              <a:t>We </a:t>
            </a:r>
            <a:r>
              <a:rPr lang="en-US" sz="1600" dirty="0">
                <a:latin typeface="Times" charset="0"/>
                <a:ea typeface="ＭＳ Ｐゴシック" charset="0"/>
                <a:cs typeface="ＭＳ Ｐゴシック" charset="0"/>
              </a:rPr>
              <a:t>compute the return on capital, using operating income in 2008 and capital invested at the start of 2008 (end of 2007):</a:t>
            </a:r>
          </a:p>
          <a:p>
            <a:pPr>
              <a:buFont typeface="Monotype Sorts" charset="0"/>
              <a:buNone/>
            </a:pPr>
            <a:r>
              <a:rPr lang="en-US" sz="1600" dirty="0">
                <a:latin typeface="Times" charset="0"/>
                <a:ea typeface="ＭＳ Ｐゴシック" charset="0"/>
                <a:cs typeface="ＭＳ Ｐゴシック" charset="0"/>
              </a:rPr>
              <a:t>	Return on Capital</a:t>
            </a:r>
            <a:r>
              <a:rPr lang="en-US" sz="1600" baseline="-25000" dirty="0">
                <a:latin typeface="Times" charset="0"/>
                <a:ea typeface="ＭＳ Ｐゴシック" charset="0"/>
                <a:cs typeface="ＭＳ Ｐゴシック" charset="0"/>
              </a:rPr>
              <a:t>2008</a:t>
            </a:r>
            <a:r>
              <a:rPr lang="en-US" sz="1600" dirty="0">
                <a:latin typeface="Times" charset="0"/>
                <a:ea typeface="ＭＳ Ｐゴシック" charset="0"/>
                <a:cs typeface="ＭＳ Ｐゴシック" charset="0"/>
              </a:rPr>
              <a:t> = </a:t>
            </a:r>
          </a:p>
          <a:p>
            <a:endParaRPr lang="en-US" sz="1600" dirty="0" smtClean="0">
              <a:latin typeface="Times" charset="0"/>
              <a:ea typeface="ＭＳ Ｐゴシック" charset="0"/>
              <a:cs typeface="ＭＳ Ｐゴシック" charset="0"/>
            </a:endParaRPr>
          </a:p>
          <a:p>
            <a:r>
              <a:rPr lang="en-US" sz="1600" dirty="0" smtClean="0">
                <a:latin typeface="Times" charset="0"/>
                <a:ea typeface="ＭＳ Ｐゴシック" charset="0"/>
                <a:cs typeface="ＭＳ Ｐゴシック" charset="0"/>
              </a:rPr>
              <a:t>If </a:t>
            </a:r>
            <a:r>
              <a:rPr lang="en-US" sz="1600" dirty="0">
                <a:latin typeface="Times" charset="0"/>
                <a:ea typeface="ＭＳ Ｐゴシック" charset="0"/>
                <a:cs typeface="ＭＳ Ｐゴシック" charset="0"/>
              </a:rPr>
              <a:t>Disney maintains its 2008 reinvestment rate and return on capital for the next few years, its growth rate will be only 2.35 percent.</a:t>
            </a:r>
          </a:p>
          <a:p>
            <a:pPr>
              <a:buFont typeface="Monotype Sorts" charset="0"/>
              <a:buNone/>
            </a:pPr>
            <a:r>
              <a:rPr lang="en-US" sz="1600" dirty="0">
                <a:latin typeface="Times" charset="0"/>
                <a:ea typeface="ＭＳ Ｐゴシック" charset="0"/>
                <a:cs typeface="ＭＳ Ｐゴシック" charset="0"/>
              </a:rPr>
              <a:t>	Expected Growth Rate from Existing Fundamentals = 53.72% * 9.91% = 5.32%</a:t>
            </a:r>
          </a:p>
        </p:txBody>
      </p:sp>
      <p:graphicFrame>
        <p:nvGraphicFramePr>
          <p:cNvPr id="548867" name="Object 2"/>
          <p:cNvGraphicFramePr>
            <a:graphicFrameLocks noChangeAspect="1"/>
          </p:cNvGraphicFramePr>
          <p:nvPr>
            <p:extLst>
              <p:ext uri="{D42A27DB-BD31-4B8C-83A1-F6EECF244321}">
                <p14:modId xmlns:p14="http://schemas.microsoft.com/office/powerpoint/2010/main" val="969475906"/>
              </p:ext>
            </p:extLst>
          </p:nvPr>
        </p:nvGraphicFramePr>
        <p:xfrm>
          <a:off x="3352800" y="2438400"/>
          <a:ext cx="2019300" cy="393700"/>
        </p:xfrm>
        <a:graphic>
          <a:graphicData uri="http://schemas.openxmlformats.org/presentationml/2006/ole">
            <mc:AlternateContent xmlns:mc="http://schemas.openxmlformats.org/markup-compatibility/2006">
              <mc:Choice xmlns:v="urn:schemas-microsoft-com:vml" Requires="v">
                <p:oleObj spid="_x0000_s548924" name="Equation" r:id="rId4" imgW="2019300" imgH="393700" progId="Equation.3">
                  <p:embed/>
                </p:oleObj>
              </mc:Choice>
              <mc:Fallback>
                <p:oleObj name="Equation" r:id="rId4" imgW="20193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438400"/>
                        <a:ext cx="2019300" cy="393700"/>
                      </a:xfrm>
                      <a:prstGeom prst="rect">
                        <a:avLst/>
                      </a:prstGeom>
                      <a:solidFill>
                        <a:srgbClr val="FFFFFF"/>
                      </a:solidFill>
                      <a:ln>
                        <a:noFill/>
                      </a:ln>
                      <a:effectLst/>
                    </p:spPr>
                  </p:pic>
                </p:oleObj>
              </mc:Fallback>
            </mc:AlternateContent>
          </a:graphicData>
        </a:graphic>
      </p:graphicFrame>
      <p:graphicFrame>
        <p:nvGraphicFramePr>
          <p:cNvPr id="548868" name="Object 3"/>
          <p:cNvGraphicFramePr>
            <a:graphicFrameLocks noChangeAspect="1"/>
          </p:cNvGraphicFramePr>
          <p:nvPr>
            <p:extLst>
              <p:ext uri="{D42A27DB-BD31-4B8C-83A1-F6EECF244321}">
                <p14:modId xmlns:p14="http://schemas.microsoft.com/office/powerpoint/2010/main" val="436548597"/>
              </p:ext>
            </p:extLst>
          </p:nvPr>
        </p:nvGraphicFramePr>
        <p:xfrm>
          <a:off x="3810000" y="4267200"/>
          <a:ext cx="2019300" cy="393700"/>
        </p:xfrm>
        <a:graphic>
          <a:graphicData uri="http://schemas.openxmlformats.org/presentationml/2006/ole">
            <mc:AlternateContent xmlns:mc="http://schemas.openxmlformats.org/markup-compatibility/2006">
              <mc:Choice xmlns:v="urn:schemas-microsoft-com:vml" Requires="v">
                <p:oleObj spid="_x0000_s548925" name="Equation" r:id="rId6" imgW="2019300" imgH="393700" progId="Equation.3">
                  <p:embed/>
                </p:oleObj>
              </mc:Choice>
              <mc:Fallback>
                <p:oleObj name="Equation" r:id="rId6" imgW="2019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4267200"/>
                        <a:ext cx="2019300" cy="393700"/>
                      </a:xfrm>
                      <a:prstGeom prst="rect">
                        <a:avLst/>
                      </a:prstGeom>
                      <a:solidFill>
                        <a:srgbClr val="FFFFFF"/>
                      </a:solidFill>
                      <a:ln>
                        <a:noFill/>
                      </a:ln>
                      <a:effectLst/>
                    </p:spPr>
                  </p:pic>
                </p:oleObj>
              </mc:Fallback>
            </mc:AlternateContent>
          </a:graphicData>
        </a:graphic>
      </p:graphicFrame>
      <p:graphicFrame>
        <p:nvGraphicFramePr>
          <p:cNvPr id="548869" name="Object 4"/>
          <p:cNvGraphicFramePr>
            <a:graphicFrameLocks noChangeAspect="1"/>
          </p:cNvGraphicFramePr>
          <p:nvPr>
            <p:extLst>
              <p:ext uri="{D42A27DB-BD31-4B8C-83A1-F6EECF244321}">
                <p14:modId xmlns:p14="http://schemas.microsoft.com/office/powerpoint/2010/main" val="4263872293"/>
              </p:ext>
            </p:extLst>
          </p:nvPr>
        </p:nvGraphicFramePr>
        <p:xfrm>
          <a:off x="3276600" y="5334000"/>
          <a:ext cx="4762500" cy="406400"/>
        </p:xfrm>
        <a:graphic>
          <a:graphicData uri="http://schemas.openxmlformats.org/presentationml/2006/ole">
            <mc:AlternateContent xmlns:mc="http://schemas.openxmlformats.org/markup-compatibility/2006">
              <mc:Choice xmlns:v="urn:schemas-microsoft-com:vml" Requires="v">
                <p:oleObj spid="_x0000_s548926" name="Equation" r:id="rId8" imgW="4762500" imgH="406400" progId="Equation.3">
                  <p:embed/>
                </p:oleObj>
              </mc:Choice>
              <mc:Fallback>
                <p:oleObj name="Equation" r:id="rId8" imgW="47625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5334000"/>
                        <a:ext cx="4762500" cy="406400"/>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IV. Getting Closure in Valuation</a:t>
            </a:r>
          </a:p>
        </p:txBody>
      </p:sp>
      <p:sp>
        <p:nvSpPr>
          <p:cNvPr id="550914"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Since we cannot estimate cash flows forever, we estimate cash flows for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growth period</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then estimate a terminal value, to capture the value at the end of the period:</a:t>
            </a: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endParaRPr lang="en-US">
              <a:latin typeface="Times" charset="0"/>
              <a:ea typeface="ＭＳ Ｐゴシック" charset="0"/>
              <a:cs typeface="ＭＳ Ｐゴシック" charset="0"/>
            </a:endParaRPr>
          </a:p>
          <a:p>
            <a:pPr>
              <a:lnSpc>
                <a:spcPct val="90000"/>
              </a:lnSpc>
            </a:pPr>
            <a:r>
              <a:rPr lang="en-US">
                <a:latin typeface="Times" charset="0"/>
                <a:ea typeface="ＭＳ Ｐゴシック" charset="0"/>
                <a:cs typeface="ＭＳ Ｐゴシック" charset="0"/>
              </a:rPr>
              <a:t>When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cash flows grow at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rate forever, the present value of those cash flows can be written as:</a:t>
            </a:r>
          </a:p>
          <a:p>
            <a:pPr lvl="1">
              <a:lnSpc>
                <a:spcPct val="90000"/>
              </a:lnSpc>
              <a:buFontTx/>
              <a:buNone/>
            </a:pPr>
            <a:r>
              <a:rPr lang="en-US">
                <a:latin typeface="Times" charset="0"/>
                <a:ea typeface="ＭＳ Ｐゴシック" charset="0"/>
              </a:rPr>
              <a:t>Value = Expected Cash Flow Next Period / (r - g)</a:t>
            </a:r>
          </a:p>
          <a:p>
            <a:pPr lvl="1">
              <a:lnSpc>
                <a:spcPct val="90000"/>
              </a:lnSpc>
              <a:buFontTx/>
              <a:buNone/>
            </a:pPr>
            <a:r>
              <a:rPr lang="en-US">
                <a:latin typeface="Times" charset="0"/>
                <a:ea typeface="ＭＳ Ｐゴシック" charset="0"/>
              </a:rPr>
              <a:t>where,</a:t>
            </a:r>
          </a:p>
          <a:p>
            <a:pPr lvl="1">
              <a:lnSpc>
                <a:spcPct val="90000"/>
              </a:lnSpc>
              <a:buFontTx/>
              <a:buNone/>
            </a:pPr>
            <a:r>
              <a:rPr lang="en-US">
                <a:latin typeface="Times" charset="0"/>
                <a:ea typeface="ＭＳ Ｐゴシック" charset="0"/>
              </a:rPr>
              <a:t>	r = Discount rate (Cost of Equity or Cost of Capital)</a:t>
            </a:r>
          </a:p>
          <a:p>
            <a:pPr lvl="1">
              <a:lnSpc>
                <a:spcPct val="90000"/>
              </a:lnSpc>
              <a:buFontTx/>
              <a:buNone/>
            </a:pPr>
            <a:r>
              <a:rPr lang="en-US">
                <a:latin typeface="Times" charset="0"/>
                <a:ea typeface="ＭＳ Ｐゴシック" charset="0"/>
              </a:rPr>
              <a:t>	g = Expected growth rate forever.</a:t>
            </a:r>
          </a:p>
          <a:p>
            <a:pPr>
              <a:lnSpc>
                <a:spcPct val="90000"/>
              </a:lnSpc>
            </a:pPr>
            <a:r>
              <a:rPr lang="en-US">
                <a:latin typeface="Times" charset="0"/>
                <a:ea typeface="ＭＳ Ｐゴシック" charset="0"/>
                <a:cs typeface="ＭＳ Ｐゴシック" charset="0"/>
              </a:rPr>
              <a:t>This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growth rate is called a </a:t>
            </a:r>
            <a:r>
              <a:rPr lang="en-US" altLang="ja-JP" u="sng">
                <a:latin typeface="Times" charset="0"/>
                <a:ea typeface="ＭＳ Ｐゴシック" charset="0"/>
                <a:cs typeface="ＭＳ Ｐゴシック" charset="0"/>
              </a:rPr>
              <a:t>stable growth rate </a:t>
            </a:r>
            <a:r>
              <a:rPr lang="en-US" altLang="ja-JP">
                <a:latin typeface="Times" charset="0"/>
                <a:ea typeface="ＭＳ Ｐゴシック" charset="0"/>
                <a:cs typeface="ＭＳ Ｐゴシック" charset="0"/>
              </a:rPr>
              <a:t>and </a:t>
            </a:r>
            <a:r>
              <a:rPr lang="en-US" altLang="ja-JP" u="sng">
                <a:latin typeface="Times" charset="0"/>
                <a:ea typeface="ＭＳ Ｐゴシック" charset="0"/>
                <a:cs typeface="ＭＳ Ｐゴシック" charset="0"/>
              </a:rPr>
              <a:t>cannot be higher than the growth rate of the economy </a:t>
            </a:r>
            <a:r>
              <a:rPr lang="en-US" altLang="ja-JP">
                <a:latin typeface="Times" charset="0"/>
                <a:ea typeface="ＭＳ Ｐゴシック" charset="0"/>
                <a:cs typeface="ＭＳ Ｐゴシック" charset="0"/>
              </a:rPr>
              <a:t>in which the firm operates.</a:t>
            </a:r>
          </a:p>
          <a:p>
            <a:pPr>
              <a:lnSpc>
                <a:spcPct val="90000"/>
              </a:lnSpc>
            </a:pPr>
            <a:endParaRPr lang="en-US">
              <a:latin typeface="Times" charset="0"/>
              <a:ea typeface="ＭＳ Ｐゴシック" charset="0"/>
              <a:cs typeface="ＭＳ Ｐゴシック" charset="0"/>
            </a:endParaRPr>
          </a:p>
          <a:p>
            <a:pPr>
              <a:lnSpc>
                <a:spcPct val="90000"/>
              </a:lnSpc>
            </a:pPr>
            <a:endParaRPr lang="en-US" sz="2800">
              <a:latin typeface="Times" charset="0"/>
              <a:ea typeface="ＭＳ Ｐゴシック" charset="0"/>
              <a:cs typeface="ＭＳ Ｐゴシック" charset="0"/>
            </a:endParaRPr>
          </a:p>
        </p:txBody>
      </p:sp>
      <p:graphicFrame>
        <p:nvGraphicFramePr>
          <p:cNvPr id="550915" name="Object 2"/>
          <p:cNvGraphicFramePr>
            <a:graphicFrameLocks/>
          </p:cNvGraphicFramePr>
          <p:nvPr>
            <p:extLst>
              <p:ext uri="{D42A27DB-BD31-4B8C-83A1-F6EECF244321}">
                <p14:modId xmlns:p14="http://schemas.microsoft.com/office/powerpoint/2010/main" val="252461796"/>
              </p:ext>
            </p:extLst>
          </p:nvPr>
        </p:nvGraphicFramePr>
        <p:xfrm>
          <a:off x="2971800" y="2286000"/>
          <a:ext cx="3873500" cy="987425"/>
        </p:xfrm>
        <a:graphic>
          <a:graphicData uri="http://schemas.openxmlformats.org/presentationml/2006/ole">
            <mc:AlternateContent xmlns:mc="http://schemas.openxmlformats.org/markup-compatibility/2006">
              <mc:Choice xmlns:v="urn:schemas-microsoft-com:vml" Requires="v">
                <p:oleObj spid="_x0000_s550938"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286000"/>
                        <a:ext cx="3873500" cy="987425"/>
                      </a:xfrm>
                      <a:prstGeom prst="rect">
                        <a:avLst/>
                      </a:prstGeom>
                      <a:solidFill>
                        <a:srgbClr val="FFFFFF"/>
                      </a:solidFill>
                      <a:ln>
                        <a:noFill/>
                      </a:ln>
                      <a:effectLst/>
                    </p:spPr>
                  </p:pic>
                </p:oleObj>
              </mc:Fallback>
            </mc:AlternateContent>
          </a:graphicData>
        </a:graphic>
      </p:graphicFrame>
    </p:spTree>
  </p:cSld>
  <p:clrMapOvr>
    <a:masterClrMapping/>
  </p:clrMapOvr>
  <p:transition xmlns:p14="http://schemas.microsoft.com/office/powerpoint/2010/mai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Getting to stable growth…</a:t>
            </a:r>
          </a:p>
        </p:txBody>
      </p:sp>
      <p:sp>
        <p:nvSpPr>
          <p:cNvPr id="552962" name="Rectangle 3"/>
          <p:cNvSpPr>
            <a:spLocks noGrp="1" noChangeArrowheads="1"/>
          </p:cNvSpPr>
          <p:nvPr>
            <p:ph idx="1"/>
          </p:nvPr>
        </p:nvSpPr>
        <p:spPr>
          <a:noFill/>
        </p:spPr>
        <p:txBody>
          <a:bodyPr/>
          <a:lstStyle/>
          <a:p>
            <a:pPr>
              <a:lnSpc>
                <a:spcPct val="90000"/>
              </a:lnSpc>
            </a:pPr>
            <a:r>
              <a:rPr lang="en-US">
                <a:latin typeface="Times" charset="0"/>
                <a:ea typeface="ＭＳ Ｐゴシック" charset="0"/>
                <a:cs typeface="ＭＳ Ｐゴシック" charset="0"/>
              </a:rPr>
              <a:t>A key assumption in all discounted cash flow models is the period of high growth, and the pattern of growth during that period. In general, we can make one of three assumptions:</a:t>
            </a:r>
          </a:p>
          <a:p>
            <a:pPr lvl="1">
              <a:lnSpc>
                <a:spcPct val="90000"/>
              </a:lnSpc>
            </a:pPr>
            <a:r>
              <a:rPr lang="en-US" sz="1800">
                <a:latin typeface="Times" charset="0"/>
                <a:ea typeface="ＭＳ Ｐゴシック" charset="0"/>
              </a:rPr>
              <a:t>there is no high growth, in which case the firm is already in stable growth</a:t>
            </a:r>
          </a:p>
          <a:p>
            <a:pPr lvl="1">
              <a:lnSpc>
                <a:spcPct val="90000"/>
              </a:lnSpc>
            </a:pPr>
            <a:r>
              <a:rPr lang="en-US" sz="1800">
                <a:latin typeface="Times" charset="0"/>
                <a:ea typeface="ＭＳ Ｐゴシック" charset="0"/>
              </a:rPr>
              <a:t>there will be high growth for a period, at the end of which the growth rate will drop to the stable growth rate (2-stage)</a:t>
            </a:r>
          </a:p>
          <a:p>
            <a:pPr lvl="1">
              <a:lnSpc>
                <a:spcPct val="90000"/>
              </a:lnSpc>
            </a:pPr>
            <a:r>
              <a:rPr lang="en-US" sz="1800">
                <a:latin typeface="Times" charset="0"/>
                <a:ea typeface="ＭＳ Ｐゴシック" charset="0"/>
              </a:rPr>
              <a:t>there will be high growth for a period, at the end of which the growth rate will decline gradually to a stable growth rate(3-stage)</a:t>
            </a:r>
          </a:p>
          <a:p>
            <a:pPr>
              <a:lnSpc>
                <a:spcPct val="90000"/>
              </a:lnSpc>
            </a:pPr>
            <a:r>
              <a:rPr lang="en-US">
                <a:latin typeface="Times" charset="0"/>
                <a:ea typeface="ＭＳ Ｐゴシック" charset="0"/>
                <a:cs typeface="ＭＳ Ｐゴシック" charset="0"/>
              </a:rPr>
              <a:t>The assumption of how long high growth will continue will depend upon several factors including:</a:t>
            </a:r>
          </a:p>
          <a:p>
            <a:pPr lvl="1">
              <a:lnSpc>
                <a:spcPct val="90000"/>
              </a:lnSpc>
            </a:pPr>
            <a:r>
              <a:rPr lang="en-US" sz="1800">
                <a:latin typeface="Times" charset="0"/>
                <a:ea typeface="ＭＳ Ｐゴシック" charset="0"/>
              </a:rPr>
              <a:t>the size of the firm (larger firm -&gt; shorter high growth periods)</a:t>
            </a:r>
          </a:p>
          <a:p>
            <a:pPr lvl="1">
              <a:lnSpc>
                <a:spcPct val="90000"/>
              </a:lnSpc>
            </a:pPr>
            <a:r>
              <a:rPr lang="en-US" sz="1800">
                <a:latin typeface="Times" charset="0"/>
                <a:ea typeface="ＭＳ Ｐゴシック" charset="0"/>
              </a:rPr>
              <a:t>current growth rate (if high -&gt; longer high growth period)</a:t>
            </a:r>
          </a:p>
          <a:p>
            <a:pPr lvl="1">
              <a:lnSpc>
                <a:spcPct val="90000"/>
              </a:lnSpc>
            </a:pPr>
            <a:r>
              <a:rPr lang="en-US" sz="1800">
                <a:latin typeface="Times" charset="0"/>
                <a:ea typeface="ＭＳ Ｐゴシック" charset="0"/>
              </a:rPr>
              <a:t>barriers to entry and differential advantages (if high -&gt; longer growth period)</a:t>
            </a:r>
          </a:p>
        </p:txBody>
      </p:sp>
    </p:spTree>
  </p:cSld>
  <p:clrMapOvr>
    <a:masterClrMapping/>
  </p:clrMapOvr>
  <p:transition xmlns:p14="http://schemas.microsoft.com/office/powerpoint/2010/mai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Estimating Stable Period Inputs: Disney</a:t>
            </a:r>
          </a:p>
        </p:txBody>
      </p:sp>
      <p:sp>
        <p:nvSpPr>
          <p:cNvPr id="555010" name="Rectangle 3"/>
          <p:cNvSpPr>
            <a:spLocks noGrp="1" noChangeArrowheads="1"/>
          </p:cNvSpPr>
          <p:nvPr>
            <p:ph idx="1"/>
          </p:nvPr>
        </p:nvSpPr>
        <p:spPr>
          <a:noFill/>
        </p:spPr>
        <p:txBody>
          <a:bodyPr/>
          <a:lstStyle/>
          <a:p>
            <a:pPr marL="533400" indent="-533400" algn="just">
              <a:lnSpc>
                <a:spcPct val="90000"/>
              </a:lnSpc>
              <a:buFont typeface="Monotype Sorts" charset="0"/>
              <a:buNone/>
            </a:pPr>
            <a:r>
              <a:rPr lang="en-US" u="sng">
                <a:latin typeface="Times" charset="0"/>
                <a:ea typeface="ＭＳ Ｐゴシック" charset="0"/>
                <a:cs typeface="ＭＳ Ｐゴシック" charset="0"/>
              </a:rPr>
              <a:t>Respect the cap</a:t>
            </a:r>
            <a:r>
              <a:rPr lang="en-US">
                <a:latin typeface="Times" charset="0"/>
                <a:ea typeface="ＭＳ Ｐゴシック" charset="0"/>
                <a:cs typeface="ＭＳ Ｐゴシック" charset="0"/>
              </a:rPr>
              <a:t>: The growth rate forever is assumed to be 3%. This is set lower than the riskfree rate (3.5%).</a:t>
            </a:r>
          </a:p>
          <a:p>
            <a:pPr marL="533400" indent="-533400" algn="just">
              <a:lnSpc>
                <a:spcPct val="90000"/>
              </a:lnSpc>
              <a:buFont typeface="Monotype Sorts" charset="0"/>
              <a:buNone/>
            </a:pPr>
            <a:r>
              <a:rPr lang="en-US" u="sng">
                <a:latin typeface="Times" charset="0"/>
                <a:ea typeface="ＭＳ Ｐゴシック" charset="0"/>
                <a:cs typeface="ＭＳ Ｐゴシック" charset="0"/>
              </a:rPr>
              <a:t>Stable period excess returns</a:t>
            </a:r>
            <a:r>
              <a:rPr lang="en-US">
                <a:latin typeface="Times" charset="0"/>
                <a:ea typeface="ＭＳ Ｐゴシック" charset="0"/>
                <a:cs typeface="ＭＳ Ｐゴシック" charset="0"/>
              </a:rPr>
              <a:t>: The return on capital for Disney will drop from its high growth period level of 9.91% to a stable growth return of 9%. This is still higher than the cost of capital of 7.95% but the competitive advantages that Disney has are unlikely to dissipate completely by the end of the 10</a:t>
            </a:r>
            <a:r>
              <a:rPr lang="en-US" baseline="30000">
                <a:latin typeface="Times" charset="0"/>
                <a:ea typeface="ＭＳ Ｐゴシック" charset="0"/>
                <a:cs typeface="ＭＳ Ｐゴシック" charset="0"/>
              </a:rPr>
              <a:t>th</a:t>
            </a:r>
            <a:r>
              <a:rPr lang="en-US">
                <a:latin typeface="Times" charset="0"/>
                <a:ea typeface="ＭＳ Ｐゴシック" charset="0"/>
                <a:cs typeface="ＭＳ Ｐゴシック" charset="0"/>
              </a:rPr>
              <a:t> year. </a:t>
            </a:r>
          </a:p>
          <a:p>
            <a:pPr marL="533400" indent="-533400" algn="just">
              <a:lnSpc>
                <a:spcPct val="90000"/>
              </a:lnSpc>
              <a:buFont typeface="Monotype Sorts" charset="0"/>
              <a:buNone/>
            </a:pPr>
            <a:r>
              <a:rPr lang="en-US" u="sng">
                <a:latin typeface="Times" charset="0"/>
                <a:ea typeface="ＭＳ Ｐゴシック" charset="0"/>
                <a:cs typeface="ＭＳ Ｐゴシック" charset="0"/>
              </a:rPr>
              <a:t>Reinvest to grow</a:t>
            </a:r>
            <a:r>
              <a:rPr lang="en-US">
                <a:latin typeface="Times" charset="0"/>
                <a:ea typeface="ＭＳ Ｐゴシック" charset="0"/>
                <a:cs typeface="ＭＳ Ｐゴシック" charset="0"/>
              </a:rPr>
              <a:t>: The expected growth rate in stable growth will be 3%. In conjunction with the return on capital of 9%, this yields a stable period reinvestment rate of 33.33%:</a:t>
            </a:r>
          </a:p>
          <a:p>
            <a:pPr lvl="1">
              <a:lnSpc>
                <a:spcPct val="90000"/>
              </a:lnSpc>
              <a:buFontTx/>
              <a:buNone/>
            </a:pPr>
            <a:r>
              <a:rPr lang="en-US">
                <a:latin typeface="Times" charset="0"/>
                <a:ea typeface="ＭＳ Ｐゴシック" charset="0"/>
              </a:rPr>
              <a:t>Reinvestment Rate = Growth Rate / Return on Capital  = 3% /9% = 33.33%</a:t>
            </a:r>
          </a:p>
          <a:p>
            <a:pPr marL="533400" indent="-533400">
              <a:lnSpc>
                <a:spcPct val="90000"/>
              </a:lnSpc>
              <a:buFont typeface="Monotype Sorts" charset="0"/>
              <a:buNone/>
            </a:pPr>
            <a:r>
              <a:rPr lang="en-US" u="sng">
                <a:latin typeface="Times" charset="0"/>
                <a:ea typeface="ＭＳ Ｐゴシック" charset="0"/>
                <a:cs typeface="ＭＳ Ｐゴシック" charset="0"/>
              </a:rPr>
              <a:t>Adjust risk and cost of capital</a:t>
            </a:r>
            <a:r>
              <a:rPr lang="en-US">
                <a:latin typeface="Times" charset="0"/>
                <a:ea typeface="ＭＳ Ｐゴシック" charset="0"/>
                <a:cs typeface="ＭＳ Ｐゴシック" charset="0"/>
              </a:rPr>
              <a:t>: The beta for the stock will drop to one, reflecting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status as a mature company. </a:t>
            </a:r>
          </a:p>
          <a:p>
            <a:pPr lvl="1" algn="ctr">
              <a:lnSpc>
                <a:spcPct val="90000"/>
              </a:lnSpc>
              <a:buFontTx/>
              <a:buNone/>
            </a:pPr>
            <a:r>
              <a:rPr lang="en-US">
                <a:latin typeface="Times" charset="0"/>
                <a:ea typeface="ＭＳ Ｐゴシック" charset="0"/>
              </a:rPr>
              <a:t>Cost of Equity = Riskfree Rate + Beta * Risk Premium = 3.5% + 6% = 9.5%</a:t>
            </a:r>
          </a:p>
          <a:p>
            <a:pPr lvl="1" algn="just">
              <a:lnSpc>
                <a:spcPct val="90000"/>
              </a:lnSpc>
              <a:buFontTx/>
              <a:buNone/>
            </a:pPr>
            <a:r>
              <a:rPr lang="en-US">
                <a:latin typeface="Times" charset="0"/>
                <a:ea typeface="ＭＳ Ｐゴシック" charset="0"/>
              </a:rPr>
              <a:t>The debt ratio for Disney will stay at 26.73%. Since we assume that the cost of debt remains unchanged at 6%, this will result in a cost of capital of 7.95%</a:t>
            </a:r>
          </a:p>
          <a:p>
            <a:pPr marL="533400" indent="-533400" algn="ctr">
              <a:lnSpc>
                <a:spcPct val="90000"/>
              </a:lnSpc>
              <a:buFont typeface="Monotype Sorts" charset="0"/>
              <a:buNone/>
            </a:pPr>
            <a:r>
              <a:rPr lang="en-US" sz="1600">
                <a:latin typeface="Times" charset="0"/>
                <a:ea typeface="ＭＳ Ｐゴシック" charset="0"/>
                <a:cs typeface="ＭＳ Ｐゴシック" charset="0"/>
              </a:rPr>
              <a:t>Cost of capital = 9.5% (.733) + 6% (1-.38) (.267) = 7.95%</a:t>
            </a:r>
          </a:p>
          <a:p>
            <a:pPr marL="533400" indent="-533400" algn="just">
              <a:lnSpc>
                <a:spcPct val="90000"/>
              </a:lnSpc>
            </a:pPr>
            <a:endParaRPr lang="en-US">
              <a:latin typeface="Times" charset="0"/>
              <a:ea typeface="ＭＳ Ｐゴシック" charset="0"/>
              <a:cs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p:txBody>
          <a:bodyPr/>
          <a:lstStyle/>
          <a:p>
            <a:r>
              <a:rPr lang="en-US">
                <a:latin typeface="Times" charset="0"/>
                <a:ea typeface="ＭＳ Ｐゴシック" charset="0"/>
                <a:cs typeface="ＭＳ Ｐゴシック" charset="0"/>
              </a:rPr>
              <a:t>V. From firm value to equity value per share</a:t>
            </a:r>
          </a:p>
        </p:txBody>
      </p:sp>
      <p:graphicFrame>
        <p:nvGraphicFramePr>
          <p:cNvPr id="4" name="Content Placeholder 3"/>
          <p:cNvGraphicFramePr>
            <a:graphicFrameLocks noGrp="1"/>
          </p:cNvGraphicFramePr>
          <p:nvPr>
            <p:ph idx="1"/>
          </p:nvPr>
        </p:nvGraphicFramePr>
        <p:xfrm>
          <a:off x="685800" y="1600200"/>
          <a:ext cx="7772400" cy="4486275"/>
        </p:xfrm>
        <a:graphic>
          <a:graphicData uri="http://schemas.openxmlformats.org/drawingml/2006/table">
            <a:tbl>
              <a:tblPr/>
              <a:tblGrid>
                <a:gridCol w="3886200"/>
                <a:gridCol w="38862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Disney: Inputs to Valuation</a:t>
            </a:r>
          </a:p>
        </p:txBody>
      </p:sp>
      <p:graphicFrame>
        <p:nvGraphicFramePr>
          <p:cNvPr id="563202" name="Object 2"/>
          <p:cNvGraphicFramePr>
            <a:graphicFrameLocks noGrp="1"/>
          </p:cNvGraphicFramePr>
          <p:nvPr>
            <p:ph idx="1"/>
          </p:nvPr>
        </p:nvGraphicFramePr>
        <p:xfrm>
          <a:off x="1065213" y="2076450"/>
          <a:ext cx="6962775" cy="3903663"/>
        </p:xfrm>
        <a:graphic>
          <a:graphicData uri="http://schemas.openxmlformats.org/presentationml/2006/ole">
            <mc:AlternateContent xmlns:mc="http://schemas.openxmlformats.org/markup-compatibility/2006">
              <mc:Choice xmlns:v="urn:schemas-microsoft-com:vml" Requires="v">
                <p:oleObj spid="_x0000_s563225" name="Document" r:id="rId4" imgW="33523810" imgH="18793651" progId="Word.Document.8">
                  <p:embed/>
                </p:oleObj>
              </mc:Choice>
              <mc:Fallback>
                <p:oleObj name="Document" r:id="rId4" imgW="33523810" imgH="18793651" progId="Word.Documen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5213" y="2076450"/>
                        <a:ext cx="6962775" cy="3903663"/>
                      </a:xfrm>
                      <a:prstGeom prst="rect">
                        <a:avLst/>
                      </a:prstGeom>
                      <a:solidFill>
                        <a:schemeClr val="accent1"/>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xmlns:p14="http://schemas.microsoft.com/office/powerpoint/2010/mai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4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85800"/>
            <a:ext cx="9167813" cy="5851525"/>
          </a:xfrm>
          <a:prstGeom prst="rect">
            <a:avLst/>
          </a:prstGeom>
          <a:solidFill>
            <a:srgbClr val="FFFFFF"/>
          </a:solidFill>
          <a:ln>
            <a:noFill/>
          </a:ln>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29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139700"/>
            <a:ext cx="9080500" cy="6578600"/>
          </a:xfrm>
          <a:prstGeom prst="rect">
            <a:avLst/>
          </a:prstGeom>
          <a:solidFill>
            <a:srgbClr val="FFFFFF"/>
          </a:solidFill>
          <a:ln>
            <a:noFill/>
          </a:ln>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Title 1"/>
          <p:cNvSpPr>
            <a:spLocks noGrp="1"/>
          </p:cNvSpPr>
          <p:nvPr>
            <p:ph type="title"/>
          </p:nvPr>
        </p:nvSpPr>
        <p:spPr/>
        <p:txBody>
          <a:bodyPr/>
          <a:lstStyle/>
          <a:p>
            <a:r>
              <a:rPr lang="en-US">
                <a:latin typeface="Times" charset="0"/>
                <a:ea typeface="ＭＳ Ｐゴシック" charset="0"/>
                <a:cs typeface="ＭＳ Ｐゴシック" charset="0"/>
              </a:rPr>
              <a:t>Ways of changing value…</a:t>
            </a:r>
          </a:p>
        </p:txBody>
      </p:sp>
      <p:pic>
        <p:nvPicPr>
          <p:cNvPr id="569346"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t="-4894" b="-4894"/>
          <a:stretch>
            <a:fillRect/>
          </a:stretch>
        </p:blipFill>
        <p:spPr>
          <a:solidFill>
            <a:srgbClr val="FFFFFF"/>
          </a:solidFill>
          <a:ln>
            <a:solidFill>
              <a:srgbClr val="4F81BD"/>
            </a:solidFill>
          </a:ln>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139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457200"/>
            <a:ext cx="9167813" cy="5851525"/>
          </a:xfrm>
          <a:prstGeom prst="rect">
            <a:avLst/>
          </a:prstGeom>
          <a:solidFill>
            <a:srgbClr val="FFFFFF"/>
          </a:solidFill>
          <a:ln>
            <a:noFill/>
          </a:ln>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Rectangle 2"/>
          <p:cNvSpPr>
            <a:spLocks noGrp="1" noChangeArrowheads="1"/>
          </p:cNvSpPr>
          <p:nvPr>
            <p:ph type="title"/>
          </p:nvPr>
        </p:nvSpPr>
        <p:spPr>
          <a:noFill/>
        </p:spPr>
        <p:txBody>
          <a:bodyPr anchor="ctr"/>
          <a:lstStyle/>
          <a:p>
            <a:r>
              <a:rPr lang="en-US">
                <a:latin typeface="Times" charset="0"/>
                <a:ea typeface="ＭＳ Ｐゴシック" charset="0"/>
                <a:cs typeface="ＭＳ Ｐゴシック" charset="0"/>
              </a:rPr>
              <a:t>First Principles</a:t>
            </a:r>
          </a:p>
        </p:txBody>
      </p:sp>
      <p:sp>
        <p:nvSpPr>
          <p:cNvPr id="573442" name="Rectangle 3"/>
          <p:cNvSpPr>
            <a:spLocks noGrp="1" noChangeArrowheads="1"/>
          </p:cNvSpPr>
          <p:nvPr>
            <p:ph idx="1"/>
          </p:nvPr>
        </p:nvSpPr>
        <p:spPr>
          <a:noFill/>
        </p:spPr>
        <p:txBody>
          <a:bodyPr/>
          <a:lstStyle/>
          <a:p>
            <a:pPr>
              <a:lnSpc>
                <a:spcPct val="90000"/>
              </a:lnSpc>
            </a:pPr>
            <a:endParaRPr lang="en-US" sz="2400" b="1">
              <a:solidFill>
                <a:schemeClr val="hlink"/>
              </a:solidFill>
              <a:latin typeface="Times" charset="0"/>
              <a:ea typeface="ＭＳ Ｐゴシック" charset="0"/>
              <a:cs typeface="ＭＳ Ｐゴシック" charset="0"/>
            </a:endParaRPr>
          </a:p>
        </p:txBody>
      </p:sp>
      <p:pic>
        <p:nvPicPr>
          <p:cNvPr id="5734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7978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sld>
</file>

<file path=ppt/theme/theme1.xml><?xml version="1.0" encoding="utf-8"?>
<a:theme xmlns:a="http://schemas.openxmlformats.org/drawingml/2006/main" name="BlueStd">
  <a:themeElements>
    <a:clrScheme name="">
      <a:dk1>
        <a:srgbClr val="000000"/>
      </a:dk1>
      <a:lt1>
        <a:srgbClr val="FFFFFF"/>
      </a:lt1>
      <a:dk2>
        <a:srgbClr val="0000FF"/>
      </a:dk2>
      <a:lt2>
        <a:srgbClr val="F6BF69"/>
      </a:lt2>
      <a:accent1>
        <a:srgbClr val="00FFFF"/>
      </a:accent1>
      <a:accent2>
        <a:srgbClr val="FAFD00"/>
      </a:accent2>
      <a:accent3>
        <a:srgbClr val="AAAAFF"/>
      </a:accent3>
      <a:accent4>
        <a:srgbClr val="DADADA"/>
      </a:accent4>
      <a:accent5>
        <a:srgbClr val="AAFFFF"/>
      </a:accent5>
      <a:accent6>
        <a:srgbClr val="E3E500"/>
      </a:accent6>
      <a:hlink>
        <a:srgbClr val="FC0128"/>
      </a:hlink>
      <a:folHlink>
        <a:srgbClr val="3365FB"/>
      </a:folHlink>
    </a:clrScheme>
    <a:fontScheme name="dcfvalX.PPT">
      <a:majorFont>
        <a:latin typeface="Helvetica"/>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dcfvalX.PP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cfvalX.PP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cfvalX.PP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cfvalX.PP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cfvalX.PP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cfvalX.PP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cfvalX.PP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BlueStd.thmx</Template>
  <TotalTime>13325</TotalTime>
  <Pages>13</Pages>
  <Words>35990</Words>
  <Application>Microsoft Macintosh PowerPoint</Application>
  <PresentationFormat>On-screen Show (4:3)</PresentationFormat>
  <Paragraphs>2461</Paragraphs>
  <Slides>222</Slides>
  <Notes>222</Notes>
  <HiddenSlides>0</HiddenSlides>
  <MMClips>0</MMClips>
  <ScaleCrop>false</ScaleCrop>
  <HeadingPairs>
    <vt:vector size="8" baseType="variant">
      <vt:variant>
        <vt:lpstr>Theme</vt:lpstr>
      </vt:variant>
      <vt:variant>
        <vt:i4>1</vt:i4>
      </vt:variant>
      <vt:variant>
        <vt:lpstr>Links</vt:lpstr>
      </vt:variant>
      <vt:variant>
        <vt:i4>10</vt:i4>
      </vt:variant>
      <vt:variant>
        <vt:lpstr>Embedded OLE Servers</vt:lpstr>
      </vt:variant>
      <vt:variant>
        <vt:i4>3</vt:i4>
      </vt:variant>
      <vt:variant>
        <vt:lpstr>Slide Titles</vt:lpstr>
      </vt:variant>
      <vt:variant>
        <vt:i4>222</vt:i4>
      </vt:variant>
    </vt:vector>
  </HeadingPairs>
  <TitlesOfParts>
    <vt:vector size="236" baseType="lpstr">
      <vt:lpstr>BlueStd</vt:lpstr>
      <vt:lpstr>\\localhost\All My Stuff\Home Page 2002\pptfiles\acf3E\!OLE_LINK11</vt:lpstr>
      <vt:lpstr>\\localhost\All My Stuff\Home Page 2002\pptfiles\acf3E\!OLE_LINK16</vt:lpstr>
      <vt:lpstr>\\localhost\All My Stuff\Home Page 2002\pptfiles\acf3E\!OLE_LINK17</vt:lpstr>
      <vt:lpstr>\\localhost\All My Stuff\Home Page 2002\pptfiles\acf3E\!OLE_LINK15</vt:lpstr>
      <vt:lpstr>\\localhost\All My Stuff\Home Page 2002\pptfiles\acf3E\!OLE_LINK19</vt:lpstr>
      <vt:lpstr>\\localhost\All My Stuff\Home Page 2002\pptfiles\acf3E\!OLE_LINK17</vt:lpstr>
      <vt:lpstr>\\localhost\All My Stuff\Home Page 2002\pptfiles\acf3E\!OLE_LINK20</vt:lpstr>
      <vt:lpstr>\\localhost\All My Stuff\Home Page 2002\pptfiles\acf3E\!OLE_LINK21</vt:lpstr>
      <vt:lpstr>\\localhost\All My Stuff\Home Page 2002\pptfiles\acf3E\!OLE_LINK3</vt:lpstr>
      <vt:lpstr>\\localhost\All My Stuff\Home Page 2002\pptfiles\acf3E\Document1!OLE_LINK5</vt:lpstr>
      <vt:lpstr>Equation</vt:lpstr>
      <vt:lpstr>Worksheet</vt:lpstr>
      <vt:lpstr>Document</vt:lpstr>
      <vt:lpstr>Applied Corporate Finance</vt:lpstr>
      <vt:lpstr>What is corporate finance?</vt:lpstr>
      <vt:lpstr>First Principles</vt:lpstr>
      <vt:lpstr>The Objective in Decision Making</vt:lpstr>
      <vt:lpstr>The Classical Objective Function</vt:lpstr>
      <vt:lpstr>What can go wrong?</vt:lpstr>
      <vt:lpstr>Who is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Aracruz</vt:lpstr>
      <vt:lpstr>Case 3: Cross and Pyramid Holdings Tata Chemical’s top stockholders in 2008 </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A Market Solution: Eisner’s exit… and a new age dawns? Disney’s board in 2008</vt:lpstr>
      <vt:lpstr>The Investment Principle: Risk and Return Models  </vt:lpstr>
      <vt:lpstr>First Principles</vt:lpstr>
      <vt:lpstr>What is Risk?</vt:lpstr>
      <vt:lpstr>Alternatives to the CAPM</vt:lpstr>
      <vt:lpstr>Limitations of the CAPM</vt:lpstr>
      <vt:lpstr>Why the CAPM persists…</vt:lpstr>
      <vt:lpstr>Looking at Disney’s top stockholders in 2009 (again)</vt:lpstr>
      <vt:lpstr>Cross and Pyramid Holdings Tata Chemical’s top stockholders in 2008 </vt:lpstr>
      <vt:lpstr>6Application Test: Who is the marginal investor in your firm?</vt:lpstr>
      <vt:lpstr>Inputs required to use the CAPM - </vt:lpstr>
      <vt:lpstr>The Riskfree Rate and Time Horizon</vt:lpstr>
      <vt:lpstr>The Bottom Line on Riskfree Rates</vt:lpstr>
      <vt:lpstr>What is the Euro riskfree rate?</vt:lpstr>
      <vt:lpstr>What if there is no default-free entity?</vt:lpstr>
      <vt:lpstr>Measurement of the risk premium</vt:lpstr>
      <vt:lpstr>A. The Historical Risk Premium Evidence from the United States</vt:lpstr>
      <vt:lpstr>What about historical premiums for other markets?</vt:lpstr>
      <vt:lpstr>One solution: Look at a country’s bond rating and default spreads as a start</vt:lpstr>
      <vt:lpstr>Beyond the default spread</vt:lpstr>
      <vt:lpstr>PowerPoint Presentation</vt:lpstr>
      <vt:lpstr>B. Implied Premiums: Watch what I pay, not what I say.. The implied premium in January 2009</vt:lpstr>
      <vt:lpstr>The Anatomy of a Crisis: Implied ERP from September 12, 2008 to January 1, 2009</vt:lpstr>
      <vt:lpstr>The bottom line on Equity Risk Premiums in early 2009</vt:lpstr>
      <vt:lpstr>An Updated Equity Risk Premium: </vt:lpstr>
      <vt:lpstr>Implied Premiums in the US: 1960-2010</vt:lpstr>
      <vt:lpstr>Estimating Beta</vt:lpstr>
      <vt:lpstr>Disney’s Historical Beta</vt:lpstr>
      <vt:lpstr>Analyzing Disney’s Performance</vt:lpstr>
      <vt:lpstr>Estimating Disney’s Beta</vt:lpstr>
      <vt:lpstr>The Dirty Secret of “Standard Error” </vt:lpstr>
      <vt:lpstr>Breaking down Disney’s Risk</vt:lpstr>
      <vt:lpstr>Beta Estimation: Using a Service (Bloomberg)</vt:lpstr>
      <vt:lpstr>Estimating Expected Returns for Disney in May 2009</vt:lpstr>
      <vt:lpstr>Use to a Potential Investor in Disney</vt:lpstr>
      <vt:lpstr>How managers use this expected return</vt:lpstr>
      <vt:lpstr>6 Application Test: Analyzing the Risk Regression</vt:lpstr>
      <vt:lpstr>Beta: Exploring Fundamentals</vt:lpstr>
      <vt:lpstr>Determinant 1: Product Type</vt:lpstr>
      <vt:lpstr>Determinant 2: Operating Leverage Effects</vt:lpstr>
      <vt:lpstr>Determinant 3: Financial Leverage</vt:lpstr>
      <vt:lpstr>Effects of leverage on betas: Disney</vt:lpstr>
      <vt:lpstr>Disney : Beta and Leverage</vt:lpstr>
      <vt:lpstr>Betas are weighted Averages</vt:lpstr>
      <vt:lpstr>Bottom-up versus Top-down Beta</vt:lpstr>
      <vt:lpstr>Disney’s business breakdown</vt:lpstr>
      <vt:lpstr>Disney’s bottom up beta</vt:lpstr>
      <vt:lpstr>Disney’s Cost of Equity</vt:lpstr>
      <vt:lpstr> Discussion Issue</vt:lpstr>
      <vt:lpstr>Estimating Aracruz’s Bottom Up Beta</vt:lpstr>
      <vt:lpstr>Aracruz: Cost of Equity Calculation</vt:lpstr>
      <vt:lpstr>Estimating Betas for Non-Traded Assets</vt:lpstr>
      <vt:lpstr>Using comparable firms to estimate beta for Bookscape</vt:lpstr>
      <vt:lpstr>Estimating Bookscape Levered Beta and Cost of Equity</vt:lpstr>
      <vt:lpstr>Total Risk versus Market Risk</vt:lpstr>
      <vt:lpstr>6 Application Test: Estimating a Bottom-up Beta</vt:lpstr>
      <vt:lpstr>From Cost of Equity to Cost of Capital</vt:lpstr>
      <vt:lpstr>What is debt?</vt:lpstr>
      <vt:lpstr>Estimating the Cost of Debt</vt:lpstr>
      <vt:lpstr>Estimating Synthetic Ratings</vt:lpstr>
      <vt:lpstr>Interest Coverage Ratios, Ratings and Default Spreads- Early 2009</vt:lpstr>
      <vt:lpstr>Synthetic versus Actual Ratings: Disney and Aracruz</vt:lpstr>
      <vt:lpstr>Estimating Cost of Debt</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Tata Chemicals</vt:lpstr>
      <vt:lpstr>6 Application Test: Estimating Cost of Capital</vt:lpstr>
      <vt:lpstr>Choosing a Hurdle Rate</vt:lpstr>
      <vt:lpstr>Back to First Principles</vt:lpstr>
      <vt:lpstr>Measuring Investment Returns   </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What should this return be compared to?</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The cash flow view of this project..</vt:lpstr>
      <vt:lpstr>The incremental cash flows on the project</vt:lpstr>
      <vt:lpstr>To Time-Weighted Cash Flows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Disney Theme Park: $R NPV</vt:lpstr>
      <vt:lpstr>A final thought: Side Costs and Benefits</vt:lpstr>
      <vt:lpstr>First Principles</vt:lpstr>
      <vt:lpstr>Capital Structure: The Choices and the Trade off</vt:lpstr>
      <vt:lpstr>First Principles</vt:lpstr>
      <vt:lpstr>PowerPoint Presentation</vt:lpstr>
      <vt:lpstr>Debt: Summarizing the trade off</vt:lpstr>
      <vt:lpstr>6Application Test: Would you expect your firm to gain or lose from using a lot of debt?</vt:lpstr>
      <vt:lpstr>A Hypothetical Scenario</vt:lpstr>
      <vt:lpstr>The Miller-Modigliani Theorem</vt:lpstr>
      <vt:lpstr>Pathways to the Optimal</vt:lpstr>
      <vt:lpstr>I. The Cost of Capital Approach</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The cost of capital approach suggests that Disney should do the following…</vt:lpstr>
      <vt:lpstr>Why should we do it?  Effect on Firm Value – Full Valuation Approach</vt:lpstr>
      <vt:lpstr>Effect on Value: Capital Structure Isolation…</vt:lpstr>
      <vt:lpstr>A Test: The Repurchase Price</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III. Are affected by tax laws…</vt:lpstr>
      <vt:lpstr>IV. More and more firms are buying back stock, rather than pay dividends...</vt:lpstr>
      <vt:lpstr>V. And there are differences across countries…</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vt:lpstr>
      <vt:lpstr>A Practical Framework for Analyzing Dividend Policy</vt:lpstr>
      <vt:lpstr>Case 1: Disney in 2003</vt:lpstr>
      <vt:lpstr>Can you trust Disney’s management?</vt:lpstr>
      <vt:lpstr>Following up: Disney in 2009</vt:lpstr>
      <vt:lpstr>Case 2: Aracruz Celulose - Assessment of dividends paid in 2003</vt:lpstr>
      <vt:lpstr>Aracruz: Its your call..</vt:lpstr>
      <vt:lpstr>Aracruz: Ready to reassess?</vt:lpstr>
      <vt:lpstr>Case 3: BP: Summary of Dividend Policy: 1982-1991</vt:lpstr>
      <vt:lpstr>BP: Just Desserts!</vt:lpstr>
      <vt:lpstr>6  Application Test: Assessing your firm’s dividend policy</vt:lpstr>
      <vt:lpstr>Valuation</vt:lpstr>
      <vt:lpstr>First Principles</vt:lpstr>
      <vt:lpstr>Three approaches to valuation</vt:lpstr>
      <vt:lpstr>Discounted Cashflow Valuation: Basis for Approach</vt:lpstr>
      <vt:lpstr>Equity Valuation</vt:lpstr>
      <vt:lpstr>Firm Valuation</vt:lpstr>
      <vt:lpstr>The Ingredients that determine value.</vt:lpstr>
      <vt:lpstr>Choosing a Cash Flow to Discount</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154</cp:revision>
  <cp:lastPrinted>2011-01-04T12:48:55Z</cp:lastPrinted>
  <dcterms:created xsi:type="dcterms:W3CDTF">2010-01-13T22:41:50Z</dcterms:created>
  <dcterms:modified xsi:type="dcterms:W3CDTF">2011-11-09T22:23:36Z</dcterms:modified>
</cp:coreProperties>
</file>