
<file path=[Content_Types].xml><?xml version="1.0" encoding="utf-8"?>
<Types xmlns="http://schemas.openxmlformats.org/package/2006/content-types">
  <Default Extension="xml" ContentType="application/xml"/>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embeddings/oleObject1.bin" ContentType="application/vnd.openxmlformats-officedocument.oleObject"/>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embeddings/oleObject2.bin" ContentType="application/vnd.openxmlformats-officedocument.oleObject"/>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3.bin" ContentType="application/vnd.openxmlformats-officedocument.oleObject"/>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embeddings/oleObject4.bin" ContentType="application/vnd.openxmlformats-officedocument.oleObject"/>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embeddings/oleObject5.bin" ContentType="application/vnd.openxmlformats-officedocument.oleObject"/>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embeddings/oleObject6.bin" ContentType="application/vnd.openxmlformats-officedocument.oleObject"/>
  <Override PartName="/ppt/notesSlides/notesSlide99.xml" ContentType="application/vnd.openxmlformats-officedocument.presentationml.notesSlide+xml"/>
  <Override PartName="/ppt/notesSlides/notesSlide100.xml" ContentType="application/vnd.openxmlformats-officedocument.presentationml.notesSlide+xml"/>
  <Override PartName="/ppt/embeddings/oleObject7.bin" ContentType="application/vnd.openxmlformats-officedocument.oleObject"/>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embeddings/oleObject8.bin" ContentType="application/vnd.openxmlformats-officedocument.oleObject"/>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embeddings/oleObject9.bin" ContentType="application/vnd.openxmlformats-officedocument.oleObject"/>
  <Override PartName="/ppt/notesSlides/notesSlide156.xml" ContentType="application/vnd.openxmlformats-officedocument.presentationml.notesSlide+xml"/>
  <Override PartName="/ppt/notesSlides/notesSlide157.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embeddings/oleObject12.bin" ContentType="application/vnd.openxmlformats-officedocument.oleObject"/>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embeddings/oleObject13.bin" ContentType="application/vnd.openxmlformats-officedocument.oleObject"/>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embeddings/oleObject14.bin" ContentType="application/vnd.openxmlformats-officedocument.oleObject"/>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embeddings/oleObject20.bin" ContentType="application/vnd.openxmlformats-officedocument.oleObject"/>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embeddings/oleObject21.bin" ContentType="application/vnd.openxmlformats-officedocument.oleObject"/>
  <Override PartName="/ppt/embeddings/oleObject22.bin" ContentType="application/vnd.openxmlformats-officedocument.oleObject"/>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embeddings/oleObject23.bin" ContentType="application/vnd.openxmlformats-officedocument.oleObject"/>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embeddings/oleObject24.bin" ContentType="application/vnd.openxmlformats-officedocument.oleObject"/>
  <Override PartName="/ppt/embeddings/oleObject25.bin" ContentType="application/vnd.openxmlformats-officedocument.oleObject"/>
  <Override PartName="/ppt/notesSlides/notesSlide307.xml" ContentType="application/vnd.openxmlformats-officedocument.presentationml.notesSlide+xml"/>
  <Override PartName="/ppt/embeddings/oleObject26.bin" ContentType="application/vnd.openxmlformats-officedocument.oleObject"/>
  <Override PartName="/ppt/embeddings/oleObject27.bin" ContentType="application/vnd.openxmlformats-officedocument.oleObject"/>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notesSlides/notesSlide317.xml" ContentType="application/vnd.openxmlformats-officedocument.presentationml.notesSlide+xml"/>
  <Override PartName="/ppt/notesSlides/notesSlide318.xml" ContentType="application/vnd.openxmlformats-officedocument.presentationml.notesSlide+xml"/>
  <Override PartName="/ppt/embeddings/oleObject32.bin" ContentType="application/vnd.openxmlformats-officedocument.oleObject"/>
  <Override PartName="/ppt/embeddings/oleObject33.bin" ContentType="application/vnd.openxmlformats-officedocument.oleObject"/>
  <Override PartName="/ppt/notesSlides/notesSlide3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323"/>
  </p:notesMasterIdLst>
  <p:handoutMasterIdLst>
    <p:handoutMasterId r:id="rId324"/>
  </p:handoutMasterIdLst>
  <p:sldIdLst>
    <p:sldId id="904" r:id="rId2"/>
    <p:sldId id="284" r:id="rId3"/>
    <p:sldId id="285" r:id="rId4"/>
    <p:sldId id="28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2" r:id="rId50"/>
    <p:sldId id="331" r:id="rId51"/>
    <p:sldId id="334" r:id="rId52"/>
    <p:sldId id="333" r:id="rId53"/>
    <p:sldId id="335" r:id="rId54"/>
    <p:sldId id="336" r:id="rId55"/>
    <p:sldId id="337" r:id="rId56"/>
    <p:sldId id="338" r:id="rId57"/>
    <p:sldId id="339" r:id="rId58"/>
    <p:sldId id="340" r:id="rId59"/>
    <p:sldId id="341" r:id="rId60"/>
    <p:sldId id="342" r:id="rId61"/>
    <p:sldId id="343" r:id="rId62"/>
    <p:sldId id="344" r:id="rId63"/>
    <p:sldId id="345" r:id="rId64"/>
    <p:sldId id="346" r:id="rId65"/>
    <p:sldId id="347" r:id="rId66"/>
    <p:sldId id="348" r:id="rId67"/>
    <p:sldId id="349" r:id="rId68"/>
    <p:sldId id="350" r:id="rId69"/>
    <p:sldId id="351" r:id="rId70"/>
    <p:sldId id="352" r:id="rId71"/>
    <p:sldId id="353" r:id="rId72"/>
    <p:sldId id="354" r:id="rId73"/>
    <p:sldId id="355" r:id="rId74"/>
    <p:sldId id="356" r:id="rId75"/>
    <p:sldId id="360" r:id="rId76"/>
    <p:sldId id="361" r:id="rId77"/>
    <p:sldId id="362" r:id="rId78"/>
    <p:sldId id="363" r:id="rId79"/>
    <p:sldId id="364" r:id="rId80"/>
    <p:sldId id="365" r:id="rId81"/>
    <p:sldId id="366" r:id="rId82"/>
    <p:sldId id="367" r:id="rId83"/>
    <p:sldId id="368" r:id="rId84"/>
    <p:sldId id="369" r:id="rId85"/>
    <p:sldId id="370" r:id="rId86"/>
    <p:sldId id="371" r:id="rId87"/>
    <p:sldId id="372" r:id="rId88"/>
    <p:sldId id="373" r:id="rId89"/>
    <p:sldId id="374" r:id="rId90"/>
    <p:sldId id="375" r:id="rId91"/>
    <p:sldId id="376" r:id="rId92"/>
    <p:sldId id="377" r:id="rId93"/>
    <p:sldId id="913" r:id="rId94"/>
    <p:sldId id="378" r:id="rId95"/>
    <p:sldId id="379" r:id="rId96"/>
    <p:sldId id="380" r:id="rId97"/>
    <p:sldId id="381" r:id="rId98"/>
    <p:sldId id="382" r:id="rId99"/>
    <p:sldId id="383" r:id="rId100"/>
    <p:sldId id="384" r:id="rId101"/>
    <p:sldId id="385" r:id="rId102"/>
    <p:sldId id="899" r:id="rId103"/>
    <p:sldId id="387" r:id="rId104"/>
    <p:sldId id="388" r:id="rId105"/>
    <p:sldId id="389" r:id="rId106"/>
    <p:sldId id="390" r:id="rId107"/>
    <p:sldId id="391" r:id="rId108"/>
    <p:sldId id="393" r:id="rId109"/>
    <p:sldId id="394" r:id="rId110"/>
    <p:sldId id="902" r:id="rId111"/>
    <p:sldId id="914" r:id="rId112"/>
    <p:sldId id="915" r:id="rId113"/>
    <p:sldId id="916" r:id="rId114"/>
    <p:sldId id="398" r:id="rId115"/>
    <p:sldId id="399" r:id="rId116"/>
    <p:sldId id="400" r:id="rId117"/>
    <p:sldId id="401" r:id="rId118"/>
    <p:sldId id="402" r:id="rId119"/>
    <p:sldId id="403" r:id="rId120"/>
    <p:sldId id="404" r:id="rId121"/>
    <p:sldId id="405" r:id="rId122"/>
    <p:sldId id="406" r:id="rId123"/>
    <p:sldId id="407" r:id="rId124"/>
    <p:sldId id="408" r:id="rId125"/>
    <p:sldId id="409" r:id="rId126"/>
    <p:sldId id="410" r:id="rId127"/>
    <p:sldId id="411" r:id="rId128"/>
    <p:sldId id="412" r:id="rId129"/>
    <p:sldId id="413" r:id="rId130"/>
    <p:sldId id="414" r:id="rId131"/>
    <p:sldId id="415" r:id="rId132"/>
    <p:sldId id="416" r:id="rId133"/>
    <p:sldId id="417" r:id="rId134"/>
    <p:sldId id="418" r:id="rId135"/>
    <p:sldId id="905" r:id="rId136"/>
    <p:sldId id="906" r:id="rId137"/>
    <p:sldId id="421" r:id="rId138"/>
    <p:sldId id="422" r:id="rId139"/>
    <p:sldId id="423" r:id="rId140"/>
    <p:sldId id="424" r:id="rId141"/>
    <p:sldId id="425" r:id="rId142"/>
    <p:sldId id="426" r:id="rId143"/>
    <p:sldId id="427" r:id="rId144"/>
    <p:sldId id="428" r:id="rId145"/>
    <p:sldId id="429" r:id="rId146"/>
    <p:sldId id="430" r:id="rId147"/>
    <p:sldId id="431" r:id="rId148"/>
    <p:sldId id="432" r:id="rId149"/>
    <p:sldId id="433" r:id="rId150"/>
    <p:sldId id="434" r:id="rId151"/>
    <p:sldId id="435" r:id="rId152"/>
    <p:sldId id="436" r:id="rId153"/>
    <p:sldId id="437" r:id="rId154"/>
    <p:sldId id="438" r:id="rId155"/>
    <p:sldId id="439" r:id="rId156"/>
    <p:sldId id="440" r:id="rId157"/>
    <p:sldId id="441" r:id="rId158"/>
    <p:sldId id="909" r:id="rId159"/>
    <p:sldId id="907" r:id="rId160"/>
    <p:sldId id="908" r:id="rId161"/>
    <p:sldId id="444" r:id="rId162"/>
    <p:sldId id="445" r:id="rId163"/>
    <p:sldId id="446" r:id="rId164"/>
    <p:sldId id="447" r:id="rId165"/>
    <p:sldId id="448" r:id="rId166"/>
    <p:sldId id="449" r:id="rId167"/>
    <p:sldId id="450" r:id="rId168"/>
    <p:sldId id="451" r:id="rId169"/>
    <p:sldId id="452" r:id="rId170"/>
    <p:sldId id="453" r:id="rId171"/>
    <p:sldId id="454" r:id="rId172"/>
    <p:sldId id="455" r:id="rId173"/>
    <p:sldId id="456" r:id="rId174"/>
    <p:sldId id="457" r:id="rId175"/>
    <p:sldId id="458" r:id="rId176"/>
    <p:sldId id="459" r:id="rId177"/>
    <p:sldId id="460" r:id="rId178"/>
    <p:sldId id="461" r:id="rId179"/>
    <p:sldId id="462" r:id="rId180"/>
    <p:sldId id="463" r:id="rId181"/>
    <p:sldId id="464" r:id="rId182"/>
    <p:sldId id="465" r:id="rId183"/>
    <p:sldId id="466" r:id="rId184"/>
    <p:sldId id="467" r:id="rId185"/>
    <p:sldId id="468" r:id="rId186"/>
    <p:sldId id="470" r:id="rId187"/>
    <p:sldId id="472" r:id="rId188"/>
    <p:sldId id="473" r:id="rId189"/>
    <p:sldId id="474" r:id="rId190"/>
    <p:sldId id="476" r:id="rId191"/>
    <p:sldId id="477" r:id="rId192"/>
    <p:sldId id="478" r:id="rId193"/>
    <p:sldId id="479" r:id="rId194"/>
    <p:sldId id="480" r:id="rId195"/>
    <p:sldId id="481" r:id="rId196"/>
    <p:sldId id="482" r:id="rId197"/>
    <p:sldId id="483" r:id="rId198"/>
    <p:sldId id="484" r:id="rId199"/>
    <p:sldId id="485" r:id="rId200"/>
    <p:sldId id="486" r:id="rId201"/>
    <p:sldId id="487" r:id="rId202"/>
    <p:sldId id="488" r:id="rId203"/>
    <p:sldId id="489" r:id="rId204"/>
    <p:sldId id="490" r:id="rId205"/>
    <p:sldId id="491" r:id="rId206"/>
    <p:sldId id="492" r:id="rId207"/>
    <p:sldId id="493" r:id="rId208"/>
    <p:sldId id="494" r:id="rId209"/>
    <p:sldId id="495" r:id="rId210"/>
    <p:sldId id="496" r:id="rId211"/>
    <p:sldId id="497" r:id="rId212"/>
    <p:sldId id="498" r:id="rId213"/>
    <p:sldId id="499" r:id="rId214"/>
    <p:sldId id="500" r:id="rId215"/>
    <p:sldId id="501" r:id="rId216"/>
    <p:sldId id="502" r:id="rId217"/>
    <p:sldId id="503" r:id="rId218"/>
    <p:sldId id="504" r:id="rId219"/>
    <p:sldId id="505" r:id="rId220"/>
    <p:sldId id="506" r:id="rId221"/>
    <p:sldId id="507" r:id="rId222"/>
    <p:sldId id="508" r:id="rId223"/>
    <p:sldId id="509" r:id="rId224"/>
    <p:sldId id="510" r:id="rId225"/>
    <p:sldId id="511" r:id="rId226"/>
    <p:sldId id="512" r:id="rId227"/>
    <p:sldId id="513" r:id="rId228"/>
    <p:sldId id="514" r:id="rId229"/>
    <p:sldId id="515" r:id="rId230"/>
    <p:sldId id="516" r:id="rId231"/>
    <p:sldId id="517" r:id="rId232"/>
    <p:sldId id="518" r:id="rId233"/>
    <p:sldId id="519" r:id="rId234"/>
    <p:sldId id="520" r:id="rId235"/>
    <p:sldId id="521" r:id="rId236"/>
    <p:sldId id="522" r:id="rId237"/>
    <p:sldId id="523" r:id="rId238"/>
    <p:sldId id="524" r:id="rId239"/>
    <p:sldId id="525" r:id="rId240"/>
    <p:sldId id="526" r:id="rId241"/>
    <p:sldId id="527" r:id="rId242"/>
    <p:sldId id="528" r:id="rId243"/>
    <p:sldId id="529" r:id="rId244"/>
    <p:sldId id="530" r:id="rId245"/>
    <p:sldId id="531" r:id="rId246"/>
    <p:sldId id="532" r:id="rId247"/>
    <p:sldId id="533" r:id="rId248"/>
    <p:sldId id="534" r:id="rId249"/>
    <p:sldId id="535" r:id="rId250"/>
    <p:sldId id="536" r:id="rId251"/>
    <p:sldId id="537" r:id="rId252"/>
    <p:sldId id="538" r:id="rId253"/>
    <p:sldId id="539" r:id="rId254"/>
    <p:sldId id="540" r:id="rId255"/>
    <p:sldId id="541" r:id="rId256"/>
    <p:sldId id="542" r:id="rId257"/>
    <p:sldId id="543" r:id="rId258"/>
    <p:sldId id="544" r:id="rId259"/>
    <p:sldId id="545" r:id="rId260"/>
    <p:sldId id="546" r:id="rId261"/>
    <p:sldId id="547" r:id="rId262"/>
    <p:sldId id="548" r:id="rId263"/>
    <p:sldId id="549" r:id="rId264"/>
    <p:sldId id="550" r:id="rId265"/>
    <p:sldId id="551" r:id="rId266"/>
    <p:sldId id="552" r:id="rId267"/>
    <p:sldId id="553" r:id="rId268"/>
    <p:sldId id="554" r:id="rId269"/>
    <p:sldId id="555" r:id="rId270"/>
    <p:sldId id="556" r:id="rId271"/>
    <p:sldId id="558" r:id="rId272"/>
    <p:sldId id="559" r:id="rId273"/>
    <p:sldId id="560" r:id="rId274"/>
    <p:sldId id="561" r:id="rId275"/>
    <p:sldId id="562" r:id="rId276"/>
    <p:sldId id="563" r:id="rId277"/>
    <p:sldId id="564" r:id="rId278"/>
    <p:sldId id="565" r:id="rId279"/>
    <p:sldId id="566" r:id="rId280"/>
    <p:sldId id="567" r:id="rId281"/>
    <p:sldId id="568" r:id="rId282"/>
    <p:sldId id="569" r:id="rId283"/>
    <p:sldId id="570" r:id="rId284"/>
    <p:sldId id="571" r:id="rId285"/>
    <p:sldId id="572" r:id="rId286"/>
    <p:sldId id="573" r:id="rId287"/>
    <p:sldId id="574" r:id="rId288"/>
    <p:sldId id="575" r:id="rId289"/>
    <p:sldId id="576" r:id="rId290"/>
    <p:sldId id="577" r:id="rId291"/>
    <p:sldId id="578" r:id="rId292"/>
    <p:sldId id="579" r:id="rId293"/>
    <p:sldId id="580" r:id="rId294"/>
    <p:sldId id="581" r:id="rId295"/>
    <p:sldId id="582" r:id="rId296"/>
    <p:sldId id="583" r:id="rId297"/>
    <p:sldId id="584" r:id="rId298"/>
    <p:sldId id="585" r:id="rId299"/>
    <p:sldId id="586" r:id="rId300"/>
    <p:sldId id="587" r:id="rId301"/>
    <p:sldId id="588" r:id="rId302"/>
    <p:sldId id="589" r:id="rId303"/>
    <p:sldId id="590" r:id="rId304"/>
    <p:sldId id="591" r:id="rId305"/>
    <p:sldId id="592" r:id="rId306"/>
    <p:sldId id="593" r:id="rId307"/>
    <p:sldId id="596" r:id="rId308"/>
    <p:sldId id="597" r:id="rId309"/>
    <p:sldId id="598" r:id="rId310"/>
    <p:sldId id="599" r:id="rId311"/>
    <p:sldId id="600" r:id="rId312"/>
    <p:sldId id="604" r:id="rId313"/>
    <p:sldId id="605" r:id="rId314"/>
    <p:sldId id="610" r:id="rId315"/>
    <p:sldId id="614" r:id="rId316"/>
    <p:sldId id="615" r:id="rId317"/>
    <p:sldId id="616" r:id="rId318"/>
    <p:sldId id="617" r:id="rId319"/>
    <p:sldId id="618" r:id="rId320"/>
    <p:sldId id="619" r:id="rId321"/>
    <p:sldId id="620" r:id="rId32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000" y="-9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800"/>
    </p:cViewPr>
  </p:sorterViewPr>
  <p:notesViewPr>
    <p:cSldViewPr>
      <p:cViewPr varScale="1">
        <p:scale>
          <a:sx n="117" d="100"/>
          <a:sy n="117" d="100"/>
        </p:scale>
        <p:origin x="-402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notesMaster" Target="notesMasters/notesMaster1.xml"/><Relationship Id="rId324" Type="http://schemas.openxmlformats.org/officeDocument/2006/relationships/handoutMaster" Target="handoutMasters/handoutMaster1.xml"/><Relationship Id="rId325" Type="http://schemas.openxmlformats.org/officeDocument/2006/relationships/printerSettings" Target="printerSettings/printerSettings1.bin"/><Relationship Id="rId326" Type="http://schemas.openxmlformats.org/officeDocument/2006/relationships/presProps" Target="presProps.xml"/><Relationship Id="rId327" Type="http://schemas.openxmlformats.org/officeDocument/2006/relationships/viewProps" Target="viewProps.xml"/><Relationship Id="rId328" Type="http://schemas.openxmlformats.org/officeDocument/2006/relationships/theme" Target="theme/theme1.xml"/><Relationship Id="rId32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0.emf"/><Relationship Id="rId2" Type="http://schemas.openxmlformats.org/officeDocument/2006/relationships/image" Target="../media/image5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9.png"/><Relationship Id="rId2" Type="http://schemas.openxmlformats.org/officeDocument/2006/relationships/image" Target="../media/image60.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6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2.emf"/><Relationship Id="rId2" Type="http://schemas.openxmlformats.org/officeDocument/2006/relationships/image" Target="../media/image7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9.emf"/><Relationship Id="rId2" Type="http://schemas.openxmlformats.org/officeDocument/2006/relationships/image" Target="../media/image90.emf"/><Relationship Id="rId3" Type="http://schemas.openxmlformats.org/officeDocument/2006/relationships/image" Target="../media/image9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12.emf"/><Relationship Id="rId2" Type="http://schemas.openxmlformats.org/officeDocument/2006/relationships/image" Target="../media/image11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22.emf"/><Relationship Id="rId2" Type="http://schemas.openxmlformats.org/officeDocument/2006/relationships/image" Target="../media/image12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24.emf"/><Relationship Id="rId2" Type="http://schemas.openxmlformats.org/officeDocument/2006/relationships/image" Target="../media/image12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26.png"/></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29.emf"/><Relationship Id="rId4" Type="http://schemas.openxmlformats.org/officeDocument/2006/relationships/image" Target="../media/image130.emf"/><Relationship Id="rId1" Type="http://schemas.openxmlformats.org/officeDocument/2006/relationships/image" Target="../media/image127.emf"/><Relationship Id="rId2" Type="http://schemas.openxmlformats.org/officeDocument/2006/relationships/image" Target="../media/image128.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31.emf"/><Relationship Id="rId2" Type="http://schemas.openxmlformats.org/officeDocument/2006/relationships/image" Target="../media/image1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5634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236967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1150938" y="692150"/>
            <a:ext cx="4556125" cy="3416300"/>
          </a:xfrm>
          <a:ln/>
        </p:spPr>
      </p:sp>
      <p:sp>
        <p:nvSpPr>
          <p:cNvPr id="6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the objective in corporate finance (to maximize firm value) is central to everything we do, we need to look at both its strengths and weaknesses. In fact, many disagreements that people have with corporate finance practice stems from the fact that they have a different objective.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Our focus will be on the objective: Maximize firm value. What are the choices in terms of objectives and why this one?</a:t>
            </a:r>
          </a:p>
        </p:txBody>
      </p:sp>
      <p:sp>
        <p:nvSpPr>
          <p:cNvPr id="8194" name="Rectangle 3"/>
          <p:cNvSpPr>
            <a:spLocks noGrp="1" noRot="1" noChangeAspect="1" noChangeArrowheads="1" noTextEdit="1"/>
          </p:cNvSpPr>
          <p:nvPr>
            <p:ph type="sldImg"/>
          </p:nvPr>
        </p:nvSpPr>
        <p:spPr>
          <a:xfrm>
            <a:off x="1143000" y="68580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Rot="1" noChangeAspect="1" noChangeArrowheads="1" noTextEdit="1"/>
          </p:cNvSpPr>
          <p:nvPr>
            <p:ph type="sldImg"/>
          </p:nvPr>
        </p:nvSpPr>
        <p:spPr>
          <a:xfrm>
            <a:off x="1150938" y="692150"/>
            <a:ext cx="4556125" cy="3416300"/>
          </a:xfrm>
          <a:ln/>
        </p:spPr>
      </p:sp>
      <p:sp>
        <p:nvSpPr>
          <p:cNvPr id="10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picked four widely used books and quoted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value maximization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objective statement from each of the books to illustrate two points:</a:t>
            </a:r>
          </a:p>
          <a:p>
            <a:pPr lvl="1">
              <a:buFontTx/>
              <a:buChar char="•"/>
            </a:pPr>
            <a:r>
              <a:rPr lang="en-US">
                <a:latin typeface="Times" charset="0"/>
                <a:ea typeface="ＭＳ Ｐゴシック" charset="0"/>
              </a:rPr>
              <a:t> Value maximization as an objective function is pervasive in corporate financial theory</a:t>
            </a:r>
          </a:p>
          <a:p>
            <a:pPr lvl="1">
              <a:buFontTx/>
              <a:buChar char="•"/>
            </a:pPr>
            <a:r>
              <a:rPr lang="en-US">
                <a:latin typeface="Times" charset="0"/>
                <a:ea typeface="ＭＳ Ｐゴシック" charset="0"/>
              </a:rPr>
              <a:t>Not enough attention is paid to defending this objective function in most corporate finance books. The assumption is that all readers will accept this objective function, which is not necessarily true.</a:t>
            </a:r>
          </a:p>
          <a:p>
            <a:pPr>
              <a:buFontTx/>
              <a:buChar char="•"/>
            </a:pPr>
            <a:r>
              <a:rPr lang="en-US">
                <a:latin typeface="Times" charset="0"/>
                <a:ea typeface="ＭＳ Ｐゴシック" charset="0"/>
                <a:cs typeface="ＭＳ Ｐゴシック" charset="0"/>
              </a:rPr>
              <a:t> It is also interesting that these four books also state the objective functions differently - Van Horne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stockholder value maximization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Brealey and Myers and Copeland and Weston  as stockholder wealth maximization and Brigham and Gapenski as the maximization of  the stock price.</a:t>
            </a:r>
          </a:p>
          <a:p>
            <a:pPr>
              <a:buFontTx/>
              <a:buChar char="•"/>
            </a:pPr>
            <a:r>
              <a:rPr lang="en-US">
                <a:latin typeface="Times" charset="0"/>
                <a:ea typeface="ＭＳ Ｐゴシック" charset="0"/>
                <a:cs typeface="ＭＳ Ｐゴシック" charset="0"/>
              </a:rPr>
              <a:t> </a:t>
            </a:r>
            <a:r>
              <a:rPr lang="en-US" b="1">
                <a:latin typeface="Times" charset="0"/>
                <a:ea typeface="ＭＳ Ｐゴシック" charset="0"/>
                <a:cs typeface="ＭＳ Ｐゴシック" charset="0"/>
              </a:rPr>
              <a:t>Question to ask </a:t>
            </a:r>
            <a:r>
              <a:rPr lang="en-US">
                <a:latin typeface="Times" charset="0"/>
                <a:ea typeface="ＭＳ Ｐゴシック" charset="0"/>
                <a:cs typeface="ＭＳ Ｐゴシック" charset="0"/>
              </a:rPr>
              <a:t>:</a:t>
            </a:r>
          </a:p>
          <a:p>
            <a:pPr>
              <a:buFontTx/>
              <a:buChar char="•"/>
            </a:pPr>
            <a:r>
              <a:rPr lang="en-US">
                <a:latin typeface="Times" charset="0"/>
                <a:ea typeface="ＭＳ Ｐゴシック" charset="0"/>
                <a:cs typeface="ＭＳ Ｐゴシック" charset="0"/>
              </a:rPr>
              <a:t>Are these objective functions equivalent? </a:t>
            </a:r>
          </a:p>
          <a:p>
            <a:pPr>
              <a:buFontTx/>
              <a:buChar char="•"/>
            </a:pPr>
            <a:r>
              <a:rPr lang="en-US">
                <a:latin typeface="Times" charset="0"/>
                <a:ea typeface="ＭＳ Ｐゴシック" charset="0"/>
                <a:cs typeface="ＭＳ Ｐゴシック" charset="0"/>
              </a:rPr>
              <a:t>If not, which assumption is the least restrictive and which is the most restrictive? </a:t>
            </a:r>
          </a:p>
          <a:p>
            <a:pPr>
              <a:buFontTx/>
              <a:buChar char="•"/>
            </a:pPr>
            <a:r>
              <a:rPr lang="en-US">
                <a:latin typeface="Times" charset="0"/>
                <a:ea typeface="ＭＳ Ｐゴシック" charset="0"/>
                <a:cs typeface="ＭＳ Ｐゴシック" charset="0"/>
              </a:rPr>
              <a:t>What are the additional assumptions needed to get from the least to the most restrictive objective functions?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is the answer to the question posed in the previous overhead.</a:t>
            </a:r>
          </a:p>
          <a:p>
            <a:pPr marL="228600" indent="-228600">
              <a:buFontTx/>
              <a:buAutoNum type="arabicPeriod"/>
            </a:pPr>
            <a:r>
              <a:rPr lang="en-US">
                <a:latin typeface="Times" charset="0"/>
                <a:ea typeface="ＭＳ Ｐゴシック" charset="0"/>
                <a:cs typeface="ＭＳ Ｐゴシック" charset="0"/>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atin typeface="Times" charset="0"/>
                <a:ea typeface="ＭＳ Ｐゴシック" charset="0"/>
                <a:cs typeface="ＭＳ Ｐゴシック" charset="0"/>
              </a:rPr>
              <a:t>Managers answer to stockholders. Consequently, the objective gets narrowed down to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maximizing equity value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(Implicit assumption: Bondholders/ Banks can protect themselves by writing in covenants and setting interest rates).</a:t>
            </a:r>
          </a:p>
          <a:p>
            <a:pPr marL="228600" indent="-228600">
              <a:buFontTx/>
              <a:buAutoNum type="arabicPeriod"/>
            </a:pPr>
            <a:r>
              <a:rPr lang="en-US">
                <a:latin typeface="Times" charset="0"/>
                <a:ea typeface="ＭＳ Ｐゴシック" charset="0"/>
                <a:cs typeface="ＭＳ Ｐゴシック" charset="0"/>
              </a:rPr>
              <a:t>It is tough to assess equity value objectively. It would be nice to have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third party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estimate that is objective. For publicly traded firms, the market (in spite of all its limitations) provides such an estimate. (Implicit assumption: Markets are rational and reasonably efficient).</a:t>
            </a:r>
            <a:endParaRPr lang="en-US">
              <a:latin typeface="Times" charset="0"/>
              <a:ea typeface="ＭＳ Ｐゴシック" charset="0"/>
              <a:cs typeface="ＭＳ Ｐゴシック" charset="0"/>
            </a:endParaRPr>
          </a:p>
        </p:txBody>
      </p:sp>
      <p:sp>
        <p:nvSpPr>
          <p:cNvPr id="12290"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Open up the discussion to what arguments student might have or might have heard about stock price maximization. The three that I have heard most often are listed above.</a:t>
            </a:r>
          </a:p>
          <a:p>
            <a:pPr lvl="1"/>
            <a:r>
              <a:rPr lang="en-US">
                <a:latin typeface="Times" charset="0"/>
                <a:ea typeface="ＭＳ Ｐゴシック" charset="0"/>
              </a:rPr>
              <a:t>Stock price maximization implies not caring for your employees. Use a recent story of layoffs to illustrate this criticism (Eastman Kodak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pPr lvl="1"/>
            <a:r>
              <a:rPr lang="en-US">
                <a:latin typeface="Times" charset="0"/>
                <a:ea typeface="ＭＳ Ｐゴシック" charset="0"/>
              </a:rPr>
              <a:t>Maximizing firm value is incompatible with caring for your customers. Note that customer satisfaction is important but only in the context that satisfied customers buy more from you. What would happen to a firm that defined its objective as maximizing customer satisfaction?</a:t>
            </a:r>
          </a:p>
          <a:p>
            <a:pPr lvl="1"/>
            <a:r>
              <a:rPr lang="en-US">
                <a:latin typeface="Times" charset="0"/>
                <a:ea typeface="ＭＳ Ｐゴシック" charset="0"/>
              </a:rPr>
              <a:t>Firms that maximize firm value are bad social citizens.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Emphasize how important it is to have an objective function that is observable and measurable. Note that stock prices provide almost instantaneous feedback (some of which is unwelcome) on every decision you make as a firm. </a:t>
            </a:r>
          </a:p>
          <a:p>
            <a:r>
              <a:rPr lang="en-US">
                <a:latin typeface="Times" charset="0"/>
                <a:ea typeface="ＭＳ Ｐゴシック" charset="0"/>
                <a:cs typeface="ＭＳ Ｐゴシック" charset="0"/>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ln/>
        </p:spPr>
      </p:sp>
      <p:sp>
        <p:nvSpPr>
          <p:cNvPr id="18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utopian world. None of the assumptions are really defensible as written, and skepticism is clearly justified:</a:t>
            </a:r>
          </a:p>
          <a:p>
            <a:r>
              <a:rPr lang="en-US">
                <a:latin typeface="Times" charset="0"/>
                <a:ea typeface="ＭＳ Ｐゴシック" charset="0"/>
                <a:cs typeface="ＭＳ Ｐゴシック" charset="0"/>
              </a:rPr>
              <a:t>Why do we need these assumptions?</a:t>
            </a:r>
          </a:p>
          <a:p>
            <a:pPr lvl="1">
              <a:buFontTx/>
              <a:buChar char="•"/>
            </a:pPr>
            <a:r>
              <a:rPr lang="en-US">
                <a:latin typeface="Times" charset="0"/>
                <a:ea typeface="ＭＳ Ｐゴシック" charset="0"/>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atin typeface="Times" charset="0"/>
                <a:ea typeface="ＭＳ Ｐゴシック" charset="0"/>
              </a:rPr>
              <a:t>If bondholders are not protected, stockholders can steal from them and make themselves better off, even as they make the firm less valuable.</a:t>
            </a:r>
          </a:p>
          <a:p>
            <a:pPr lvl="1">
              <a:buFontTx/>
              <a:buChar char="•"/>
            </a:pPr>
            <a:r>
              <a:rPr lang="en-US">
                <a:latin typeface="Times" charset="0"/>
                <a:ea typeface="ＭＳ Ｐゴシック" charset="0"/>
              </a:rPr>
              <a:t>If markets are not efficient, maximizing stock prices may not have anything to do with maximizing stockholder wealth or firm value.</a:t>
            </a:r>
          </a:p>
          <a:p>
            <a:pPr lvl="1">
              <a:buFontTx/>
              <a:buChar char="•"/>
            </a:pPr>
            <a:r>
              <a:rPr lang="en-US">
                <a:latin typeface="Times" charset="0"/>
                <a:ea typeface="ＭＳ Ｐゴシック" charset="0"/>
              </a:rPr>
              <a:t>If substantial social costs are created, maximizing stock prices may create large side costs for society (of which stockholders are members).</a:t>
            </a:r>
          </a:p>
          <a:p>
            <a:r>
              <a:rPr lang="en-US">
                <a:latin typeface="Times" charset="0"/>
                <a:ea typeface="ＭＳ Ｐゴシック" charset="0"/>
                <a:cs typeface="ＭＳ Ｐゴシック" charset="0"/>
              </a:rPr>
              <a:t>Note that corporate finance, done right, is not about stealing from other groups (bondholders, other stockholders or society)  but about making the firm more productive and valuable.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xfrm>
            <a:off x="1150938" y="692150"/>
            <a:ext cx="4556125" cy="3416300"/>
          </a:xfrm>
          <a:ln/>
        </p:spPr>
      </p:sp>
      <p:sp>
        <p:nvSpPr>
          <p:cNvPr id="20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my worst case scenario:</a:t>
            </a:r>
          </a:p>
          <a:p>
            <a:pPr lvl="1">
              <a:buFontTx/>
              <a:buChar char="•"/>
            </a:pPr>
            <a:r>
              <a:rPr lang="en-US">
                <a:latin typeface="Times" charset="0"/>
                <a:ea typeface="ＭＳ Ｐゴシック" charset="0"/>
              </a:rPr>
              <a:t>Stockholders have little or no control over managers. Managers, consequently, put their interests above stockholder interests.</a:t>
            </a:r>
          </a:p>
          <a:p>
            <a:pPr lvl="1">
              <a:buFontTx/>
              <a:buChar char="•"/>
            </a:pPr>
            <a:r>
              <a:rPr lang="en-US">
                <a:latin typeface="Times" charset="0"/>
                <a:ea typeface="ＭＳ Ｐゴシック" charset="0"/>
              </a:rPr>
              <a:t>Bondholders who do not protect themselves find stockholders expropriating their wealth.</a:t>
            </a:r>
          </a:p>
          <a:p>
            <a:pPr lvl="1">
              <a:buFontTx/>
              <a:buChar char="•"/>
            </a:pPr>
            <a:r>
              <a:rPr lang="en-US">
                <a:latin typeface="Times" charset="0"/>
                <a:ea typeface="ＭＳ Ｐゴシック" charset="0"/>
              </a:rPr>
              <a:t>Information conveyed to markets is noisy, biases and sometimes misleading. Markets do not do a very good job of assimilating this information and market price changes have little to do with true value.</a:t>
            </a:r>
          </a:p>
          <a:p>
            <a:pPr lvl="1">
              <a:buFontTx/>
              <a:buChar char="•"/>
            </a:pPr>
            <a:r>
              <a:rPr lang="en-US">
                <a:latin typeface="Times" charset="0"/>
                <a:ea typeface="ＭＳ Ｐゴシック" charset="0"/>
              </a:rPr>
              <a:t>Firms in the process of maximizing stockholder wealth create large social costs.</a:t>
            </a:r>
          </a:p>
          <a:p>
            <a:r>
              <a:rPr lang="en-US">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xfrm>
            <a:off x="1150938" y="692150"/>
            <a:ext cx="4556125" cy="3416300"/>
          </a:xfrm>
          <a:ln/>
        </p:spPr>
      </p:sp>
      <p:sp>
        <p:nvSpPr>
          <p:cNvPr id="22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theory, stockholders are supposed to come to the annual meeting, and make informed judgments about whether they want to keep incumbent management in place. The board of directors is supposed to protect the stockholders. So why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they work?</a:t>
            </a:r>
            <a:endParaRPr lang="en-US">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not irrational for small stockholders to not actively involve themselves in the management of firms, because it is not economical for them to do so. </a:t>
            </a:r>
          </a:p>
          <a:p>
            <a:r>
              <a:rPr lang="en-US">
                <a:latin typeface="Times" charset="0"/>
                <a:ea typeface="ＭＳ Ｐゴシック" charset="0"/>
                <a:cs typeface="ＭＳ Ｐゴシック" charset="0"/>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atin typeface="Times" charset="0"/>
                <a:ea typeface="ＭＳ Ｐゴシック" charset="0"/>
                <a:cs typeface="ＭＳ Ｐゴシック" charset="0"/>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context management)</a:t>
            </a:r>
          </a:p>
          <a:p>
            <a:r>
              <a:rPr lang="en-US">
                <a:latin typeface="Times" charset="0"/>
                <a:ea typeface="ＭＳ Ｐゴシック" charset="0"/>
                <a:cs typeface="ＭＳ Ｐゴシック" charset="0"/>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let them eat cake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Tattingers, the French luxury good company that owns Tattingers and Baccarat, Claudia Tattinger said that she felt ashamed for the stockholders who would ask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such rude questions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after Asher Edelman demanded to know whether the company owned chateaus and who lived in them…)</a:t>
            </a:r>
            <a:endParaRPr lang="en-US">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atin typeface="Times" charset="0"/>
                <a:ea typeface="ＭＳ Ｐゴシック" charset="0"/>
                <a:cs typeface="ＭＳ Ｐゴシック" charset="0"/>
              </a:rPr>
              <a:t>Cost: It is costly to challenge incumbent managers. For institutional investors spread over multiple firms, this cost may be too high to bear.</a:t>
            </a:r>
          </a:p>
          <a:p>
            <a:pPr>
              <a:buFontTx/>
              <a:buAutoNum type="arabicPeriod"/>
            </a:pPr>
            <a:r>
              <a:rPr lang="en-US">
                <a:latin typeface="Times" charset="0"/>
                <a:ea typeface="ＭＳ Ｐゴシック" charset="0"/>
                <a:cs typeface="ＭＳ Ｐゴシック" charset="0"/>
              </a:rPr>
              <a:t>Conflicts of interest: Many mutual fund families also look to companies for business. To the extent that challenging managers may cost them this business, they may hold back.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xfrm>
            <a:off x="1150938" y="692150"/>
            <a:ext cx="4556125" cy="3416300"/>
          </a:xfrm>
          <a:ln/>
        </p:spPr>
      </p:sp>
      <p:sp>
        <p:nvSpPr>
          <p:cNvPr id="28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sounds judgmental and it is meant to be. Directors do not spend a great deal of time overseeing managers, and they are well paid.</a:t>
            </a:r>
          </a:p>
          <a:p>
            <a:r>
              <a:rPr lang="en-US">
                <a:latin typeface="Times" charset="0"/>
                <a:ea typeface="ＭＳ Ｐゴシック" charset="0"/>
                <a:cs typeface="ＭＳ Ｐゴシック" charset="0"/>
              </a:rPr>
              <a:t>The pay shown here understates the true compensation that directors make from other perks and benefits that they get (pensions, for instance).</a:t>
            </a:r>
          </a:p>
          <a:p>
            <a:r>
              <a:rPr lang="en-US">
                <a:latin typeface="Times" charset="0"/>
                <a:ea typeface="ＭＳ Ｐゴシック" charset="0"/>
                <a:cs typeface="ＭＳ Ｐゴシック" charset="0"/>
              </a:rPr>
              <a:t>(These numbers are from the surveys done by Korn/Ferry, an executive search firm, and come from a Business Week article looking at the board.)</a:t>
            </a:r>
          </a:p>
          <a:p>
            <a:r>
              <a:rPr lang="en-US">
                <a:latin typeface="Times" charset="0"/>
                <a:ea typeface="ＭＳ Ｐゴシック" charset="0"/>
                <a:cs typeface="ＭＳ Ｐゴシック" charset="0"/>
              </a:rPr>
              <a:t>As a postscript, the pay of directors has kept rising since 2000 to about $76,000 in 2004 and the number of hours spent has also increased somewhat though how much of this additional time is spent on getting legal protection (against stockholder lawsuits) is debatable.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John Mack became CEO of Morgan Stanley, the fist two directors he picked to sit on the board were members of his golf club in Purchase, NY…</a:t>
            </a:r>
          </a:p>
          <a:p>
            <a:r>
              <a:rPr lang="en-US">
                <a:latin typeface="Times" charset="0"/>
                <a:ea typeface="ＭＳ Ｐゴシック" charset="0"/>
                <a:cs typeface="ＭＳ Ｐゴシック" charset="0"/>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atin typeface="Times" charset="0"/>
                <a:ea typeface="ＭＳ Ｐゴシック" charset="0"/>
                <a:cs typeface="ＭＳ Ｐゴシック" charset="0"/>
              </a:rPr>
              <a:t>A Wall Street Journal article, a few years ago, looked at the phenomenon of CEOs sitting on each other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boards. It is very difficult to see how they can be objective in those cases. </a:t>
            </a:r>
            <a:endParaRPr lang="en-US">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Harold Geneen who ruled ITT with an iron fist during the sixties when ITT built itself up through acquisitions, mentions in his memoirs that almost all decisions, during his tenure, that were made by the board, were unanimous. </a:t>
            </a:r>
          </a:p>
          <a:p>
            <a:r>
              <a:rPr lang="en-US">
                <a:latin typeface="Times" charset="0"/>
                <a:ea typeface="ＭＳ Ｐゴシック" charset="0"/>
                <a:cs typeface="ＭＳ Ｐゴシック" charset="0"/>
              </a:rPr>
              <a:t>CEOs often chair the board, and establish the agenda for what the board discusses.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ln/>
        </p:spPr>
      </p:sp>
      <p:sp>
        <p:nvSpPr>
          <p:cNvPr id="34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may be going back in time but it may help understanding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present standing. This was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at the height of Michael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(Eisner became CEO of Disney in 1985 and consolidated power in the years after.)</a:t>
            </a:r>
          </a:p>
          <a:p>
            <a:r>
              <a:rPr lang="en-US">
                <a:latin typeface="Times" charset="0"/>
                <a:ea typeface="ＭＳ Ｐゴシック" charset="0"/>
                <a:cs typeface="ＭＳ Ｐゴシック" charset="0"/>
              </a:rPr>
              <a:t>Note the number of insiders on the board. (Seven out of 16; five current employees &amp; two ex-employees)</a:t>
            </a:r>
          </a:p>
          <a:p>
            <a:r>
              <a:rPr lang="en-US">
                <a:latin typeface="Times" charset="0"/>
                <a:ea typeface="ＭＳ Ｐゴシック" charset="0"/>
                <a:cs typeface="ＭＳ Ｐゴシック" charset="0"/>
              </a:rPr>
              <a:t>Also note the presence of Mr.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private attorney (Irwin Russell) and the principal of his childrens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elementary school (Reveta Bowers)  on the board. </a:t>
            </a:r>
          </a:p>
          <a:p>
            <a:r>
              <a:rPr lang="en-US">
                <a:latin typeface="Times" charset="0"/>
                <a:ea typeface="ＭＳ Ｐゴシック" charset="0"/>
                <a:cs typeface="ＭＳ Ｐゴシック" charset="0"/>
              </a:rPr>
              <a:t>How independent was this board likely to be of Mr. Eisner? This may explain some of the actions taken by Disney (and specifically Eisner) during the 1990s… (Read Disney War by James Stewart for the gory details)</a:t>
            </a:r>
          </a:p>
          <a:p>
            <a:pPr>
              <a:buFontTx/>
              <a:buChar char="-"/>
            </a:pPr>
            <a:r>
              <a:rPr lang="en-US">
                <a:latin typeface="Times" charset="0"/>
                <a:ea typeface="ＭＳ Ｐゴシック" charset="0"/>
                <a:cs typeface="ＭＳ Ｐゴシック" charset="0"/>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atin typeface="Times" charset="0"/>
                <a:ea typeface="ＭＳ Ｐゴシック" charset="0"/>
                <a:cs typeface="ＭＳ Ｐゴシック" charset="0"/>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lying</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incompetence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However, rather than argue that this was just cause for firing, he paid Ovitz $ 100 million to leave.</a:t>
            </a:r>
            <a:endParaRPr lang="en-US">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ln/>
        </p:spPr>
      </p:sp>
      <p:sp>
        <p:nvSpPr>
          <p:cNvPr id="36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Calpers was one of the first institutional investors to pay attention to corporate governance. Every year, Calpers lists the 10 companies that were the worst culprits when it came to putting managerial interests over stockholder interests.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xfrm>
            <a:off x="1150938" y="692150"/>
            <a:ext cx="4556125" cy="3416300"/>
          </a:xfrm>
          <a:ln/>
        </p:spPr>
      </p:sp>
      <p:sp>
        <p:nvSpPr>
          <p:cNvPr id="38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atin typeface="Times" charset="0"/>
                <a:ea typeface="ＭＳ Ｐゴシック" charset="0"/>
                <a:cs typeface="ＭＳ Ｐゴシック" charset="0"/>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ln/>
        </p:spPr>
      </p:sp>
      <p:sp>
        <p:nvSpPr>
          <p:cNvPr id="43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best interests)</a:t>
            </a:r>
          </a:p>
          <a:p>
            <a:r>
              <a:rPr lang="en-US">
                <a:latin typeface="Times" charset="0"/>
                <a:ea typeface="ＭＳ Ｐゴシック" charset="0"/>
                <a:cs typeface="ＭＳ Ｐゴシック" charset="0"/>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ln/>
        </p:spPr>
      </p:sp>
      <p:sp>
        <p:nvSpPr>
          <p:cNvPr id="45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Managers of acquiring firms almost always make every acquisition sound like a good idea. Stockholders are more skeptical (as is evidenced by the behavior of acquiring firm stock prices on the announcement of acquisitions).</a:t>
            </a:r>
          </a:p>
          <a:p>
            <a:r>
              <a:rPr lang="en-US">
                <a:latin typeface="Times" charset="0"/>
                <a:ea typeface="ＭＳ Ｐゴシック" charset="0"/>
                <a:cs typeface="ＭＳ Ｐゴシック" charset="0"/>
              </a:rPr>
              <a:t>Stockholders must be right, on average, since many takeovers do not seem to work in terms of increasing stockholder wealth or delivering higher profitability.</a:t>
            </a:r>
          </a:p>
          <a:p>
            <a:r>
              <a:rPr lang="en-US">
                <a:latin typeface="Times" charset="0"/>
                <a:ea typeface="ＭＳ Ｐゴシック" charset="0"/>
                <a:cs typeface="ＭＳ Ｐゴシック" charset="0"/>
              </a:rPr>
              <a:t>(Good references:</a:t>
            </a:r>
          </a:p>
          <a:p>
            <a:r>
              <a:rPr lang="en-US">
                <a:latin typeface="Times" charset="0"/>
                <a:ea typeface="ＭＳ Ｐゴシック" charset="0"/>
                <a:cs typeface="ＭＳ Ｐゴシック" charset="0"/>
              </a:rPr>
              <a:t>The Synergy Trap, Mark Sirower)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ln/>
        </p:spPr>
      </p:sp>
      <p:sp>
        <p:nvSpPr>
          <p:cNvPr id="47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difference in stock price behavior of the target and bidding firms.</a:t>
            </a:r>
          </a:p>
          <a:p>
            <a:r>
              <a:rPr lang="en-US">
                <a:latin typeface="Times" charset="0"/>
                <a:ea typeface="ＭＳ Ｐゴシック" charset="0"/>
                <a:cs typeface="ＭＳ Ｐゴシック" charset="0"/>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ln/>
        </p:spPr>
      </p:sp>
      <p:sp>
        <p:nvSpPr>
          <p:cNvPr id="49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Where is the synergy?</a:t>
            </a:r>
          </a:p>
          <a:p>
            <a:r>
              <a:rPr lang="en-US">
                <a:latin typeface="Times" charset="0"/>
                <a:ea typeface="ＭＳ Ｐゴシック" charset="0"/>
                <a:cs typeface="ＭＳ Ｐゴシック" charset="0"/>
              </a:rPr>
              <a:t>Profits essentially stagnated at Sterling after the Kodak acquisition. The rest of the drug industry reported an annual growth in earnings of 15% a year during this period.</a:t>
            </a:r>
          </a:p>
          <a:p>
            <a:r>
              <a:rPr lang="en-US">
                <a:latin typeface="Times" charset="0"/>
                <a:ea typeface="ＭＳ Ｐゴシック" charset="0"/>
                <a:cs typeface="ＭＳ Ｐゴシック" charset="0"/>
              </a:rPr>
              <a:t>Why is synergy so hard to deliver?</a:t>
            </a:r>
          </a:p>
          <a:p>
            <a:pPr lvl="1">
              <a:buFontTx/>
              <a:buChar char="•"/>
            </a:pPr>
            <a:r>
              <a:rPr lang="en-US">
                <a:latin typeface="Times" charset="0"/>
                <a:ea typeface="ＭＳ Ｐゴシック" charset="0"/>
              </a:rPr>
              <a:t>Firms do not plan for it at the time of the acquisitions</a:t>
            </a:r>
          </a:p>
          <a:p>
            <a:pPr lvl="1">
              <a:buFontTx/>
              <a:buChar char="•"/>
            </a:pPr>
            <a:r>
              <a:rPr lang="en-US">
                <a:latin typeface="Times" charset="0"/>
                <a:ea typeface="ＭＳ Ｐゴシック" charset="0"/>
              </a:rPr>
              <a:t>Culture shock </a:t>
            </a:r>
          </a:p>
          <a:p>
            <a:pPr lvl="1">
              <a:buFontTx/>
              <a:buChar char="•"/>
            </a:pPr>
            <a:r>
              <a:rPr lang="en-US">
                <a:latin typeface="Times" charset="0"/>
                <a:ea typeface="ＭＳ Ｐゴシック" charset="0"/>
              </a:rPr>
              <a:t>Unrealistic assumptions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ln/>
        </p:spPr>
      </p:sp>
      <p:sp>
        <p:nvSpPr>
          <p:cNvPr id="51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in the old Soviet Union, nothing is true until it is officially denied.</a:t>
            </a:r>
          </a:p>
          <a:p>
            <a:r>
              <a:rPr lang="en-US">
                <a:latin typeface="Times" charset="0"/>
                <a:ea typeface="ＭＳ Ｐゴシック" charset="0"/>
                <a:cs typeface="ＭＳ Ｐゴシック" charset="0"/>
              </a:rPr>
              <a:t>It is also worth noting that analysts sometimes say the most inane things in response to corporate actions and strategic buzzwords will often be offered by corporate chieftains (focus, diversification, synergy, strategic considerations..)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ln/>
        </p:spPr>
      </p:sp>
      <p:sp>
        <p:nvSpPr>
          <p:cNvPr id="53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atin typeface="Times" charset="0"/>
                <a:ea typeface="ＭＳ Ｐゴシック" charset="0"/>
                <a:cs typeface="ＭＳ Ｐゴシック" charset="0"/>
              </a:rPr>
              <a:t>You can also get this information from Yahoo! Finance by going into company profiles and clicking on institutional investors…</a:t>
            </a:r>
          </a:p>
          <a:p>
            <a:r>
              <a:rPr lang="en-US">
                <a:latin typeface="Times" charset="0"/>
                <a:ea typeface="ＭＳ Ｐゴシック" charset="0"/>
                <a:cs typeface="ＭＳ Ｐゴシック" charset="0"/>
              </a:rPr>
              <a:t>As you look at the list of top stockholders, you should be also considering the potential conflicts of interest created by the stockholder structure.</a:t>
            </a:r>
          </a:p>
          <a:p>
            <a:pPr>
              <a:buFontTx/>
              <a:buChar char="-"/>
            </a:pPr>
            <a:r>
              <a:rPr lang="en-US">
                <a:latin typeface="Times" charset="0"/>
                <a:ea typeface="ＭＳ Ｐゴシック" charset="0"/>
                <a:cs typeface="ＭＳ Ｐゴシック" charset="0"/>
              </a:rPr>
              <a:t>Inside stockholders (Founding family, controlling stockholder/manager) versus outside stockholders</a:t>
            </a:r>
          </a:p>
          <a:p>
            <a:pPr>
              <a:buFontTx/>
              <a:buChar char="-"/>
            </a:pPr>
            <a:r>
              <a:rPr lang="en-US">
                <a:latin typeface="Times" charset="0"/>
                <a:ea typeface="ＭＳ Ｐゴシック" charset="0"/>
                <a:cs typeface="ＭＳ Ｐゴシック" charset="0"/>
              </a:rPr>
              <a:t>Government as major stockholder (or holder of golden vote)</a:t>
            </a:r>
          </a:p>
          <a:p>
            <a:pPr>
              <a:buFontTx/>
              <a:buChar char="-"/>
            </a:pPr>
            <a:r>
              <a:rPr lang="en-US">
                <a:latin typeface="Times" charset="0"/>
                <a:ea typeface="ＭＳ Ｐゴシック" charset="0"/>
                <a:cs typeface="ＭＳ Ｐゴシック" charset="0"/>
              </a:rPr>
              <a:t>Employees as major stockholders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ln/>
        </p:spPr>
      </p:sp>
      <p:sp>
        <p:nvSpPr>
          <p:cNvPr id="552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atin typeface="Times" charset="0"/>
                <a:ea typeface="ＭＳ Ｐゴシック" charset="0"/>
                <a:cs typeface="ＭＳ Ｐゴシック" charset="0"/>
              </a:rPr>
              <a:t>Managers are not significant stockholders in the firm: Significant potential for conflicts of interest between managers and stockholders.</a:t>
            </a:r>
          </a:p>
          <a:p>
            <a:pPr marL="228600" indent="-228600">
              <a:buFontTx/>
              <a:buAutoNum type="arabicPeriod"/>
            </a:pPr>
            <a:r>
              <a:rPr lang="en-US">
                <a:latin typeface="Times" charset="0"/>
                <a:ea typeface="ＭＳ Ｐゴシック" charset="0"/>
                <a:cs typeface="ＭＳ Ｐゴシック" charset="0"/>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atin typeface="Times" charset="0"/>
                <a:ea typeface="ＭＳ Ｐゴシック" charset="0"/>
                <a:cs typeface="ＭＳ Ｐゴシック" charset="0"/>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atin typeface="Times" charset="0"/>
                <a:ea typeface="ＭＳ Ｐゴシック" charset="0"/>
                <a:cs typeface="ＭＳ Ｐゴシック" charset="0"/>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atin typeface="Times" charset="0"/>
                <a:ea typeface="ＭＳ Ｐゴシック" charset="0"/>
                <a:cs typeface="ＭＳ Ｐゴシック" charset="0"/>
              </a:rPr>
              <a:t>Another company is largest stockholder in firm. In this case, trace out who owns stock in the other company….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ln/>
        </p:spPr>
      </p:sp>
      <p:sp>
        <p:nvSpPr>
          <p:cNvPr id="573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voting rights vary across shares, incumbent managers can consolidate their hold on a company with relatively small holdings. This reduces the power that stockholders have in these companies.</a:t>
            </a:r>
          </a:p>
          <a:p>
            <a:r>
              <a:rPr lang="en-US">
                <a:latin typeface="Times" charset="0"/>
                <a:ea typeface="ＭＳ Ｐゴシック" charset="0"/>
                <a:cs typeface="ＭＳ Ｐゴシック" charset="0"/>
              </a:rPr>
              <a:t>Differences in voting rights are common outside the U.S. In Asia and Latin America, incumbent managers or family members can control companies with relatively small holdings with complete impunity.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ln/>
        </p:spPr>
      </p:sp>
      <p:sp>
        <p:nvSpPr>
          <p:cNvPr id="59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Cross holding structures are often designed with control in mind. In the case of Tata Chemicals, other Tata companies (which are part of the Tata family group) represent 5 of the top 15 stockholders in the company. (At least the Tatas are up front and open about their cross holding structures… In many Indian companies, the cross holdings are disguised with front companies holding the stock for families).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Asia and Latin America, corporate holdings structures are designed to consolidate control. </a:t>
            </a:r>
          </a:p>
          <a:p>
            <a:endParaRPr lang="en-US">
              <a:latin typeface="Times"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Things can change… This is Disney in 2009. Note that there is now an individual at the top of the list – Steve Jobs, whose holdings came from his majority ownership at Pixar that was acquired by Disney.</a:t>
            </a:r>
          </a:p>
          <a:p>
            <a:r>
              <a:rPr lang="en-US">
                <a:latin typeface="Times" charset="0"/>
                <a:ea typeface="ＭＳ Ｐゴシック" charset="0"/>
                <a:cs typeface="ＭＳ Ｐゴシック" charset="0"/>
              </a:rPr>
              <a:t>As a stockholder in Disney, what would have been your thoughts about Jobs at the top of the list?</a:t>
            </a:r>
          </a:p>
          <a:p>
            <a:r>
              <a:rPr lang="en-US">
                <a:latin typeface="Times" charset="0"/>
                <a:ea typeface="ＭＳ Ｐゴシック" charset="0"/>
                <a:cs typeface="ＭＳ Ｐゴシック" charset="0"/>
              </a:rPr>
              <a:t>Jobs had many shortcomings, but he was a visionary who would have pushed Disney to take another look at its established business practices.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xfrm>
            <a:off x="1150938" y="692150"/>
            <a:ext cx="4556125" cy="3416300"/>
          </a:xfrm>
          <a:ln/>
        </p:spPr>
      </p:sp>
      <p:sp>
        <p:nvSpPr>
          <p:cNvPr id="634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Bondholders include all lenders (including banks). What is good for stockholders is not necessarily good for lenders….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each of these cases, you are likely to see stock prices go up on the action and bond prices go down.  Lenders value stability and security. Equity investors share in upside and may prefer to cash out…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fact that a company is well known and has a good reputation(as Nabisco did in the early 1980s, when you bought the bond) will not protect you as a lender. Nabisco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price plummeted on the day of the LBO, while the stock price soared. </a:t>
            </a:r>
          </a:p>
          <a:p>
            <a:r>
              <a:rPr lang="en-US">
                <a:latin typeface="Times" charset="0"/>
                <a:ea typeface="ＭＳ Ｐゴシック" charset="0"/>
                <a:cs typeface="ＭＳ Ｐゴシック" charset="0"/>
              </a:rPr>
              <a:t>Is this just a paper loss? (You still get the same coupons. Only the price has changed)</a:t>
            </a:r>
          </a:p>
          <a:p>
            <a:pPr lvl="1"/>
            <a:r>
              <a:rPr lang="en-US">
                <a:latin typeface="Times" charset="0"/>
                <a:ea typeface="ＭＳ Ｐゴシック" charset="0"/>
              </a:rPr>
              <a:t>Not really. There is now a greater chance of default in Nabisco, for which you as a lender are not compensated.</a:t>
            </a:r>
          </a:p>
          <a:p>
            <a:r>
              <a:rPr lang="en-US">
                <a:latin typeface="Times" charset="0"/>
                <a:ea typeface="ＭＳ Ｐゴシック" charset="0"/>
                <a:cs typeface="ＭＳ Ｐゴシック" charset="0"/>
              </a:rPr>
              <a:t>How could Nabisco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bondholders have protected themselves?</a:t>
            </a:r>
          </a:p>
          <a:p>
            <a:pPr lvl="1"/>
            <a:r>
              <a:rPr lang="en-US">
                <a:latin typeface="Times" charset="0"/>
                <a:ea typeface="ＭＳ Ｐゴシック" charset="0"/>
              </a:rPr>
              <a:t>Put in a covenant that allowed them to turn the bonds into the firm in the event of an event like an LBO and receive the face value of the bond. (Puttable bonds)</a:t>
            </a:r>
          </a:p>
          <a:p>
            <a:pPr lvl="1"/>
            <a:r>
              <a:rPr lang="en-US">
                <a:latin typeface="Times" charset="0"/>
                <a:ea typeface="ＭＳ Ｐゴシック" charset="0"/>
              </a:rPr>
              <a:t>Make the coupon payments on the bond a function of the company</a:t>
            </a:r>
            <a:r>
              <a:rPr lang="ja-JP" altLang="en-US">
                <a:latin typeface="Times" charset="0"/>
                <a:ea typeface="ＭＳ Ｐゴシック" charset="0"/>
              </a:rPr>
              <a:t>’</a:t>
            </a:r>
            <a:r>
              <a:rPr lang="en-US" altLang="ja-JP">
                <a:latin typeface="Times" charset="0"/>
                <a:ea typeface="ＭＳ Ｐゴシック" charset="0"/>
              </a:rPr>
              <a:t>s rating (Rating sensitive bonds)</a:t>
            </a:r>
            <a:endParaRPr lang="en-US">
              <a:latin typeface="Times" charset="0"/>
              <a:ea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ln/>
        </p:spPr>
      </p:sp>
      <p:sp>
        <p:nvSpPr>
          <p:cNvPr id="69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atin typeface="Times" charset="0"/>
                <a:ea typeface="ＭＳ Ｐゴシック" charset="0"/>
                <a:cs typeface="ＭＳ Ｐゴシック" charset="0"/>
              </a:rPr>
              <a:t>Note:</a:t>
            </a:r>
          </a:p>
          <a:p>
            <a:pPr marL="228600" indent="-228600">
              <a:buFontTx/>
              <a:buAutoNum type="alphaLcPeriod"/>
            </a:pPr>
            <a:r>
              <a:rPr lang="en-US">
                <a:latin typeface="Times" charset="0"/>
                <a:ea typeface="ＭＳ Ｐゴシック" charset="0"/>
                <a:cs typeface="ＭＳ Ｐゴシック" charset="0"/>
              </a:rPr>
              <a:t>Efficient markets can and often should be volatile. True values change on a minute by minute basis, and so should the price.</a:t>
            </a:r>
          </a:p>
          <a:p>
            <a:pPr marL="228600" indent="-228600">
              <a:buFontTx/>
              <a:buAutoNum type="alphaLcPeriod"/>
            </a:pPr>
            <a:r>
              <a:rPr lang="en-US">
                <a:latin typeface="Times" charset="0"/>
                <a:ea typeface="ＭＳ Ｐゴシック" charset="0"/>
                <a:cs typeface="ＭＳ Ｐゴシック" charset="0"/>
              </a:rPr>
              <a:t>Information should still affect prices in an efficient market.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a:t>
            </a:r>
          </a:p>
          <a:p>
            <a:r>
              <a:rPr lang="en-US">
                <a:latin typeface="Times" charset="0"/>
                <a:ea typeface="ＭＳ Ｐゴシック" charset="0"/>
                <a:cs typeface="ＭＳ Ｐゴシック" charset="0"/>
              </a:rPr>
              <a:t>Bre-X was followed by 9 analysts, all of whom professed to be shocked by the revelation.</a:t>
            </a:r>
          </a:p>
          <a:p>
            <a:r>
              <a:rPr lang="en-US">
                <a:latin typeface="Times" charset="0"/>
                <a:ea typeface="ＭＳ Ｐゴシック" charset="0"/>
                <a:cs typeface="ＭＳ Ｐゴシック" charset="0"/>
              </a:rPr>
              <a:t>Or Satyam Computer (a CFO who could not find the cash)….Or Mercury Finance (a company that could not find its CFO..) … Or Comverse, the Israeli company that could not find its CEO (until someone spotted him in Sri Lanka… and later in Namibia)</a:t>
            </a:r>
          </a:p>
          <a:p>
            <a:r>
              <a:rPr lang="en-US">
                <a:latin typeface="Times" charset="0"/>
                <a:ea typeface="ＭＳ Ｐゴシック" charset="0"/>
                <a:cs typeface="ＭＳ Ｐゴシック" charset="0"/>
              </a:rPr>
              <a:t>For a non-US example, consider Parmalat, the Italian dairy company. The managers and promoters of the firm went to jail because billions in debt raised by the firm could not be traced.</a:t>
            </a:r>
          </a:p>
          <a:p>
            <a:r>
              <a:rPr lang="en-US">
                <a:latin typeface="Times" charset="0"/>
                <a:ea typeface="ＭＳ Ｐゴシック" charset="0"/>
                <a:cs typeface="ＭＳ Ｐゴシック" charset="0"/>
              </a:rPr>
              <a:t>And there is Enron… and WorldCom… and Tyco…</a:t>
            </a:r>
          </a:p>
          <a:p>
            <a:r>
              <a:rPr lang="en-US">
                <a:latin typeface="Times" charset="0"/>
                <a:ea typeface="ＭＳ Ｐゴシック" charset="0"/>
                <a:cs typeface="ＭＳ Ｐゴシック" charset="0"/>
              </a:rPr>
              <a:t>Notwithstanding these examples, outright fraud remains the exception rather than the rule… What is more common is for firms to fudge the truth or to try to control the release of bad news to the market.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study looked at thousands of earnings and dividend announcements, categorized by day of the week in the 1980s.  Either bad things tend to happen on Fridays, or managers are trying to hold on to bad news until Friday. In fact, most of the bad news on Friday comes out after 4 pm, and markets have closed.</a:t>
            </a:r>
          </a:p>
          <a:p>
            <a:r>
              <a:rPr lang="en-US">
                <a:latin typeface="Times" charset="0"/>
                <a:ea typeface="ＭＳ Ｐゴシック" charset="0"/>
                <a:cs typeface="ＭＳ Ｐゴシック" charset="0"/>
              </a:rPr>
              <a:t>Managers do not trust markets to not panic on bad news.</a:t>
            </a:r>
          </a:p>
          <a:p>
            <a:r>
              <a:rPr lang="en-US">
                <a:latin typeface="Times" charset="0"/>
                <a:ea typeface="ＭＳ Ｐゴシック" charset="0"/>
                <a:cs typeface="ＭＳ Ｐゴシック" charset="0"/>
              </a:rPr>
              <a:t>This may explain a portion of the weekend effect - stock prices tend to go down on Mondays.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atin typeface="Times" charset="0"/>
                <a:ea typeface="ＭＳ Ｐゴシック" charset="0"/>
                <a:cs typeface="ＭＳ Ｐゴシック" charset="0"/>
              </a:rPr>
              <a:t>For every researcher who claims to find evidence that markets overreact, there seems to be another researcher who finds evidence that they under react. And no one seems to be able to systematically make real money (as opposed to hypothetical money) on these supposed over or under reactions.</a:t>
            </a:r>
          </a:p>
          <a:p>
            <a:r>
              <a:rPr lang="en-US">
                <a:latin typeface="Times" charset="0"/>
                <a:ea typeface="ＭＳ Ｐゴシック" charset="0"/>
                <a:cs typeface="ＭＳ Ｐゴシック" charset="0"/>
              </a:rPr>
              <a:t>Corporate strategists, like Michael Porter, argue that market prices are based upon short term forecasts of earnings and do not factor in the long term.</a:t>
            </a:r>
          </a:p>
          <a:p>
            <a:r>
              <a:rPr lang="en-US">
                <a:latin typeface="Times" charset="0"/>
                <a:ea typeface="ＭＳ Ｐゴシック" charset="0"/>
                <a:cs typeface="ＭＳ Ｐゴシック" charset="0"/>
              </a:rPr>
              <a:t>In markets outside the US, the argument is that prices are moved by insiders and that they have no relationship to value.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noTextEdit="1"/>
          </p:cNvSpPr>
          <p:nvPr>
            <p:ph type="sldImg"/>
          </p:nvPr>
        </p:nvSpPr>
        <p:spPr>
          <a:xfrm>
            <a:off x="1150938" y="692150"/>
            <a:ext cx="4556125" cy="3416300"/>
          </a:xfrm>
          <a:ln/>
        </p:spPr>
      </p:sp>
      <p:sp>
        <p:nvSpPr>
          <p:cNvPr id="778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again has no right answers. Most participants, given the barrage of criticism that they hear about markets on the outside, come in with the perception that prices are short term.</a:t>
            </a:r>
          </a:p>
          <a:p>
            <a:r>
              <a:rPr lang="en-US">
                <a:latin typeface="Times" charset="0"/>
                <a:ea typeface="ＭＳ Ｐゴシック" charset="0"/>
                <a:cs typeface="ＭＳ Ｐゴシック" charset="0"/>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atin typeface="Times" charset="0"/>
                <a:ea typeface="ＭＳ Ｐゴシック" charset="0"/>
                <a:cs typeface="ＭＳ Ｐゴシック" charset="0"/>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ln/>
        </p:spPr>
      </p:sp>
      <p:sp>
        <p:nvSpPr>
          <p:cNvPr id="798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atin typeface="Times" charset="0"/>
                <a:ea typeface="ＭＳ Ｐゴシック" charset="0"/>
                <a:cs typeface="ＭＳ Ｐゴシック" charset="0"/>
              </a:rPr>
              <a:t>The best support for markets comes from looking at how well they do relative to expert prognosticators:</a:t>
            </a:r>
          </a:p>
          <a:p>
            <a:pPr marL="228600" indent="-228600">
              <a:buFontTx/>
              <a:buAutoNum type="arabicPeriod"/>
            </a:pPr>
            <a:r>
              <a:rPr lang="en-US">
                <a:latin typeface="Times" charset="0"/>
                <a:ea typeface="ＭＳ Ｐゴシック" charset="0"/>
                <a:cs typeface="ＭＳ Ｐゴシック" charset="0"/>
              </a:rPr>
              <a:t>Forward currency rates are better predictors of expected currency rates in the future than economic forecasters.</a:t>
            </a:r>
          </a:p>
          <a:p>
            <a:pPr marL="228600" indent="-228600">
              <a:buFontTx/>
              <a:buAutoNum type="arabicPeriod"/>
            </a:pPr>
            <a:r>
              <a:rPr lang="en-US">
                <a:latin typeface="Times" charset="0"/>
                <a:ea typeface="ＭＳ Ｐゴシック" charset="0"/>
                <a:cs typeface="ＭＳ Ｐゴシック" charset="0"/>
              </a:rPr>
              <a:t>Orange juice futures markets seem to predict the weather in Florida better than weather forecasters.</a:t>
            </a:r>
          </a:p>
          <a:p>
            <a:pPr marL="228600" indent="-228600">
              <a:buFontTx/>
              <a:buAutoNum type="arabicPeriod"/>
            </a:pPr>
            <a:r>
              <a:rPr lang="en-US">
                <a:latin typeface="Times" charset="0"/>
                <a:ea typeface="ＭＳ Ｐゴシック" charset="0"/>
                <a:cs typeface="ＭＳ Ｐゴシック" charset="0"/>
              </a:rPr>
              <a:t>The Iowa Election Market has predicted election results better than political pundits.</a:t>
            </a:r>
          </a:p>
          <a:p>
            <a:pPr marL="228600" indent="-228600">
              <a:buFontTx/>
              <a:buAutoNum type="arabicPeriod"/>
            </a:pPr>
            <a:endParaRPr lang="en-US">
              <a:latin typeface="Times" charset="0"/>
              <a:ea typeface="ＭＳ Ｐゴシック" charset="0"/>
              <a:cs typeface="ＭＳ Ｐゴシック" charset="0"/>
            </a:endParaRPr>
          </a:p>
          <a:p>
            <a:pPr marL="228600" indent="-228600"/>
            <a:r>
              <a:rPr lang="en-US">
                <a:latin typeface="Times" charset="0"/>
                <a:ea typeface="ＭＳ Ｐゴシック" charset="0"/>
                <a:cs typeface="ＭＳ Ｐゴシック" charset="0"/>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a:xfrm>
            <a:off x="1150938" y="692150"/>
            <a:ext cx="4556125" cy="3416300"/>
          </a:xfrm>
          <a:ln/>
        </p:spPr>
      </p:sp>
      <p:sp>
        <p:nvSpPr>
          <p:cNvPr id="819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atin typeface="Times" charset="0"/>
                <a:ea typeface="ＭＳ Ｐゴシック" charset="0"/>
                <a:cs typeface="ＭＳ Ｐゴシック" charset="0"/>
              </a:rPr>
              <a:t>Markets also tend to be discriminating and look at both the type of business where the R&amp;D is being spent (Intel versus Kellogg) and the track record of the managers spending the money.</a:t>
            </a:r>
          </a:p>
          <a:p>
            <a:r>
              <a:rPr lang="en-US">
                <a:latin typeface="Times" charset="0"/>
                <a:ea typeface="ＭＳ Ｐゴシック" charset="0"/>
                <a:cs typeface="ＭＳ Ｐゴシック" charset="0"/>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atin typeface="Times" charset="0"/>
                <a:ea typeface="ＭＳ Ｐゴシック" charset="0"/>
                <a:cs typeface="ＭＳ Ｐゴシック" charset="0"/>
              </a:rPr>
              <a:t>Here is a follow up. If it is market volatility that is the culprit, note that the they reflected some real uncertainty – about economic growth, bank failures and government actions.</a:t>
            </a:r>
          </a:p>
          <a:p>
            <a:r>
              <a:rPr lang="en-US">
                <a:latin typeface="Times" charset="0"/>
                <a:ea typeface="ＭＳ Ｐゴシック" charset="0"/>
                <a:cs typeface="ＭＳ Ｐゴシック" charset="0"/>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atin typeface="Times" charset="0"/>
                <a:ea typeface="ＭＳ Ｐゴシック" charset="0"/>
                <a:cs typeface="ＭＳ Ｐゴシック" charset="0"/>
              </a:rPr>
              <a:t>Do I have less trust in markets now than I did a few months ago? Of course. But I have even less trust in the other (alternate) institutions that I would have used instead – managers, governments, central banks, experts… This may sound weird. But, on a relative basis, I trust markets more now than I did in September 2008.</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Social costs and benefits exist in almost every financial decision.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ln/>
        </p:spPr>
      </p:sp>
      <p:sp>
        <p:nvSpPr>
          <p:cNvPr id="880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Economists measure social benefits in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utils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Few, if any, businesses have figured out a way of actually putting this into practice.</a:t>
            </a:r>
            <a:endParaRPr lang="en-US">
              <a:latin typeface="Times" charset="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ln/>
        </p:spPr>
      </p:sp>
      <p:sp>
        <p:nvSpPr>
          <p:cNvPr id="901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do this survey in three parts.</a:t>
            </a:r>
          </a:p>
          <a:p>
            <a:r>
              <a:rPr lang="en-US">
                <a:latin typeface="Times" charset="0"/>
                <a:ea typeface="ＭＳ Ｐゴシック" charset="0"/>
                <a:cs typeface="ＭＳ Ｐゴシック" charset="0"/>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wealth. If the answer is Yes, I then ask them whether they would let stockholders vote (if not on individual store openings, on the money that the firm will spend collectively on being socially responsible)</a:t>
            </a:r>
          </a:p>
          <a:p>
            <a:r>
              <a:rPr lang="en-US">
                <a:latin typeface="Times" charset="0"/>
                <a:ea typeface="ＭＳ Ｐゴシック" charset="0"/>
                <a:cs typeface="ＭＳ Ｐゴシック" charset="0"/>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atin typeface="Times" charset="0"/>
                <a:ea typeface="ＭＳ Ｐゴシック" charset="0"/>
                <a:cs typeface="ＭＳ Ｐゴシック" charset="0"/>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money. You have an obligation to be open and up-front with your stockholders about how much you are spending to be socially conscious and give them a chance to decide whether you should continue on your path. </a:t>
            </a:r>
            <a:endParaRPr lang="en-US">
              <a:latin typeface="Times"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ln/>
        </p:spPr>
      </p:sp>
      <p:sp>
        <p:nvSpPr>
          <p:cNvPr id="921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my worst case scenario:</a:t>
            </a:r>
          </a:p>
          <a:p>
            <a:pPr>
              <a:buFontTx/>
              <a:buChar char="•"/>
            </a:pPr>
            <a:r>
              <a:rPr lang="en-US">
                <a:latin typeface="Times" charset="0"/>
                <a:ea typeface="ＭＳ Ｐゴシック" charset="0"/>
                <a:cs typeface="ＭＳ Ｐゴシック" charset="0"/>
              </a:rPr>
              <a:t>Stockholders have little or no control over managers. Managers, consequently, put their interests above stockholder interests.</a:t>
            </a:r>
          </a:p>
          <a:p>
            <a:pPr>
              <a:buFontTx/>
              <a:buChar char="•"/>
            </a:pPr>
            <a:r>
              <a:rPr lang="en-US">
                <a:latin typeface="Times" charset="0"/>
                <a:ea typeface="ＭＳ Ｐゴシック" charset="0"/>
                <a:cs typeface="ＭＳ Ｐゴシック" charset="0"/>
              </a:rPr>
              <a:t>Bondholders who do not protect themselves find stockholders expropriating their wealth.</a:t>
            </a:r>
          </a:p>
          <a:p>
            <a:pPr>
              <a:buFontTx/>
              <a:buChar char="•"/>
            </a:pPr>
            <a:r>
              <a:rPr lang="en-US">
                <a:latin typeface="Times" charset="0"/>
                <a:ea typeface="ＭＳ Ｐゴシック" charset="0"/>
                <a:cs typeface="ＭＳ Ｐゴシック" charset="0"/>
              </a:rPr>
              <a:t>Information conveyed to markets is noisy, biases and sometimes misleading. Markets do not do a very good job of assimilating this information and market price changes have little to do with true value.</a:t>
            </a:r>
          </a:p>
          <a:p>
            <a:pPr>
              <a:buFontTx/>
              <a:buChar char="•"/>
            </a:pPr>
            <a:r>
              <a:rPr lang="en-US">
                <a:latin typeface="Times" charset="0"/>
                <a:ea typeface="ＭＳ Ｐゴシック" charset="0"/>
                <a:cs typeface="ＭＳ Ｐゴシック" charset="0"/>
              </a:rPr>
              <a:t>Firms in the process of maximizing stockholder wealth create large social costs.</a:t>
            </a:r>
          </a:p>
          <a:p>
            <a:r>
              <a:rPr lang="en-US">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ln/>
        </p:spPr>
      </p:sp>
      <p:sp>
        <p:nvSpPr>
          <p:cNvPr id="942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break down in each of the linkages noted on the previous page.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this point, things look pretty bleak for stock price maximization. These are the three choices that we have, if we abandon pure stock price maximization as an objective function.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ln/>
        </p:spPr>
      </p:sp>
      <p:sp>
        <p:nvSpPr>
          <p:cNvPr id="98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failures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nurse them back to health, rather than exposing themselves to the costs associated with failure. </a:t>
            </a:r>
          </a:p>
          <a:p>
            <a:r>
              <a:rPr lang="en-US">
                <a:latin typeface="Times" charset="0"/>
                <a:ea typeface="ＭＳ Ｐゴシック" charset="0"/>
                <a:cs typeface="ＭＳ Ｐゴシック" charset="0"/>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atin typeface="Times" charset="0"/>
                <a:ea typeface="ＭＳ Ｐゴシック" charset="0"/>
                <a:cs typeface="ＭＳ Ｐゴシック" charset="0"/>
              </a:rPr>
              <a:t>In recent years, people have pointed to the Chinese system (centrally planned, quasi market) as the success story. I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atin typeface="Times"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ln/>
        </p:spPr>
      </p:sp>
      <p:sp>
        <p:nvSpPr>
          <p:cNvPr id="1003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each of these objectives. If you put them through the same tests that we did stock price maximization, you come up with far more problems with each.</a:t>
            </a:r>
          </a:p>
          <a:p>
            <a:r>
              <a:rPr lang="en-US">
                <a:latin typeface="Times" charset="0"/>
                <a:ea typeface="ＭＳ Ｐゴシック" charset="0"/>
                <a:cs typeface="ＭＳ Ｐゴシック" charset="0"/>
              </a:rPr>
              <a:t>Note that firms might pick an intermediate objective (like market share) when it is correlated with firm value but continue to use it, even after it loses this link. Do you want a 100% market share of a losing business?</a:t>
            </a:r>
          </a:p>
          <a:p>
            <a:r>
              <a:rPr lang="en-US">
                <a:latin typeface="Times" charset="0"/>
                <a:ea typeface="ＭＳ Ｐゴシック" charset="0"/>
                <a:cs typeface="ＭＳ Ｐゴシック" charset="0"/>
              </a:rPr>
              <a:t>In the 1980s, American Airlines (under Robert Crandall) set itself the objective of becoming the number one domestic airline in the United States. It succeeded but by 1989, it was losing billions.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Rot="1" noChangeAspect="1" noChangeArrowheads="1" noTextEdit="1"/>
          </p:cNvSpPr>
          <p:nvPr>
            <p:ph type="sldImg"/>
          </p:nvPr>
        </p:nvSpPr>
        <p:spPr>
          <a:xfrm>
            <a:off x="1150938" y="692150"/>
            <a:ext cx="4556125" cy="3416300"/>
          </a:xfrm>
          <a:ln/>
        </p:spPr>
      </p:sp>
      <p:sp>
        <p:nvSpPr>
          <p:cNvPr id="1024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strength of market based systems is that they are both ruthless and quick in correcting errors, once they are spotted. </a:t>
            </a:r>
          </a:p>
          <a:p>
            <a:r>
              <a:rPr lang="en-US">
                <a:latin typeface="Times" charset="0"/>
                <a:ea typeface="ＭＳ Ｐゴシック" charset="0"/>
                <a:cs typeface="ＭＳ Ｐゴシック" charset="0"/>
              </a:rPr>
              <a:t>These constraints flow from the earlier framework, where we introduced what can go wrong with each linkage.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noTextEdit="1"/>
          </p:cNvSpPr>
          <p:nvPr>
            <p:ph type="sldImg"/>
          </p:nvPr>
        </p:nvSpPr>
        <p:spPr>
          <a:xfrm>
            <a:off x="1150938" y="692150"/>
            <a:ext cx="4556125" cy="3416300"/>
          </a:xfrm>
          <a:ln/>
        </p:spPr>
      </p:sp>
      <p:sp>
        <p:nvSpPr>
          <p:cNvPr id="1044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these developments represent the backlash to managers putting their interests over stockholder interests.</a:t>
            </a:r>
          </a:p>
          <a:p>
            <a:r>
              <a:rPr lang="en-US">
                <a:latin typeface="Times" charset="0"/>
                <a:ea typeface="ＭＳ Ｐゴシック" charset="0"/>
                <a:cs typeface="ＭＳ Ｐゴシック" charset="0"/>
              </a:rPr>
              <a:t>In recent years, private equity investors have joined the fray as activist investors pushing managers to change the way they run their firms.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noTextEdit="1"/>
          </p:cNvSpPr>
          <p:nvPr>
            <p:ph type="sldImg"/>
          </p:nvPr>
        </p:nvSpPr>
        <p:spPr>
          <a:xfrm>
            <a:off x="1150938" y="692150"/>
            <a:ext cx="4556125" cy="3416300"/>
          </a:xfrm>
          <a:ln/>
        </p:spPr>
      </p:sp>
      <p:sp>
        <p:nvSpPr>
          <p:cNvPr id="1064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ultimate threat. Managers often have deathbed conversions to become advocates for stockholder wealth maximization, when faced with the threat of a hostile takeover.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Disney, this wake-up call came in 2004, when Comcast announced a hostile acquisition bid for Disney. Though the bid failed, it shook up the company and led to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decision to step down in 2006.</a:t>
            </a:r>
            <a:endParaRPr lang="en-US">
              <a:latin typeface="Times"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ln/>
        </p:spPr>
      </p:sp>
      <p:sp>
        <p:nvSpPr>
          <p:cNvPr id="108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these trends are positive, note that many of these better boards (at least as seen from the vantage point of 1998) were responsible for the scandals of the bull market (Enron, Worldcom, Tyco…) In bull markets and strong economies, boards tend to get lazy.</a:t>
            </a:r>
          </a:p>
          <a:p>
            <a:r>
              <a:rPr lang="en-US">
                <a:latin typeface="Times" charset="0"/>
                <a:ea typeface="ＭＳ Ｐゴシック" charset="0"/>
                <a:cs typeface="ＭＳ Ｐゴシック" charset="0"/>
              </a:rPr>
              <a:t>The scandals at Enron and Tyco created the impetus for Sarbanes-Oxley, which in turn created a legal mandate for more independent boards..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annual reports of more and more companies include corporate governance rules that they have adopted. </a:t>
            </a:r>
          </a:p>
          <a:p>
            <a:endParaRPr lang="en-US">
              <a:latin typeface="Times"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By 2003, stockholders were in open revolt at Disney. A hostile bid by Comcast for Disney was rebuffed by the board, with little discussion of its merits. In the 2004 meeting, 45% of the stockholders voted against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compensation contract and 23% voted against George Mitchell for Chairman. Some improvement over 1997 but most of the directors are still there…</a:t>
            </a:r>
          </a:p>
          <a:p>
            <a:pPr marL="228600" indent="-228600"/>
            <a:r>
              <a:rPr lang="en-US">
                <a:latin typeface="Times" charset="0"/>
                <a:ea typeface="ＭＳ Ｐゴシック" charset="0"/>
                <a:cs typeface="ＭＳ Ｐゴシック" charset="0"/>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a:latin typeface="Times" charset="0"/>
                <a:ea typeface="ＭＳ Ｐゴシック" charset="0"/>
                <a:cs typeface="ＭＳ Ｐゴシック" charset="0"/>
              </a:rPr>
              <a:t>Poor financial and stock price performance</a:t>
            </a:r>
          </a:p>
          <a:p>
            <a:pPr marL="228600" indent="-228600">
              <a:buFontTx/>
              <a:buAutoNum type="arabicPeriod"/>
            </a:pPr>
            <a:r>
              <a:rPr lang="en-US">
                <a:latin typeface="Times" charset="0"/>
                <a:ea typeface="ＭＳ Ｐゴシック" charset="0"/>
                <a:cs typeface="ＭＳ Ｐゴシック" charset="0"/>
              </a:rPr>
              <a:t> Pressure from major stockholders (like Stanley Gold)</a:t>
            </a:r>
          </a:p>
          <a:p>
            <a:pPr marL="228600" indent="-228600">
              <a:buFontTx/>
              <a:buAutoNum type="arabicPeriod"/>
            </a:pPr>
            <a:r>
              <a:rPr lang="en-US">
                <a:latin typeface="Times" charset="0"/>
                <a:ea typeface="ＭＳ Ｐゴシック" charset="0"/>
                <a:cs typeface="ＭＳ Ｐゴシック" charset="0"/>
              </a:rPr>
              <a:t> Stockholder distrust of management</a:t>
            </a:r>
          </a:p>
          <a:p>
            <a:pPr marL="228600" indent="-228600">
              <a:buFontTx/>
              <a:buAutoNum type="arabicPeriod"/>
            </a:pPr>
            <a:r>
              <a:rPr lang="en-US">
                <a:latin typeface="Times" charset="0"/>
                <a:ea typeface="ＭＳ Ｐゴシック" charset="0"/>
                <a:cs typeface="ＭＳ Ｐゴシック" charset="0"/>
              </a:rPr>
              <a:t>Big deals (like the Cap Cities acquisition) that have gone bad…</a:t>
            </a:r>
          </a:p>
          <a:p>
            <a:pPr marL="228600" indent="-228600">
              <a:buFontTx/>
              <a:buAutoNum type="arabicPeriod"/>
            </a:pPr>
            <a:r>
              <a:rPr lang="en-US">
                <a:latin typeface="Times" charset="0"/>
                <a:ea typeface="ＭＳ Ｐゴシック" charset="0"/>
                <a:cs typeface="ＭＳ Ｐゴシック" charset="0"/>
              </a:rPr>
              <a:t>Enronitis…</a:t>
            </a:r>
          </a:p>
          <a:p>
            <a:pPr marL="228600" indent="-228600"/>
            <a:r>
              <a:rPr lang="en-US">
                <a:latin typeface="Times" charset="0"/>
                <a:ea typeface="ＭＳ Ｐゴシック" charset="0"/>
                <a:cs typeface="ＭＳ Ｐゴシック" charset="0"/>
              </a:rPr>
              <a:t>Shortly after this filing, Stanley Gold and Roy Disney resigned from the board in protest over its ineffectiveness.</a:t>
            </a:r>
          </a:p>
          <a:p>
            <a:pPr marL="228600" indent="-228600">
              <a:buFontTx/>
              <a:buAutoNum type="arabicPeriod"/>
            </a:pPr>
            <a:endParaRPr lang="en-US">
              <a:latin typeface="Times" charset="0"/>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ln/>
        </p:spPr>
      </p:sp>
      <p:sp>
        <p:nvSpPr>
          <p:cNvPr id="112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changes were all welcome but they were being made in response to widespread stockholder anger. They would have been more effective and credible if they had been adopted at the height of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(say, in 1994)….</a:t>
            </a:r>
          </a:p>
          <a:p>
            <a:endParaRPr lang="en-US">
              <a:latin typeface="Times"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a:xfrm>
            <a:off x="1150938" y="692150"/>
            <a:ext cx="4556125" cy="3416300"/>
          </a:xfrm>
          <a:ln/>
        </p:spPr>
      </p:sp>
      <p:sp>
        <p:nvSpPr>
          <p:cNvPr id="114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atin typeface="Times" charset="0"/>
                <a:ea typeface="ＭＳ Ｐゴシック" charset="0"/>
                <a:cs typeface="ＭＳ Ｐゴシック" charset="0"/>
              </a:rPr>
              <a:t>It is smaller, 12 members instead of 18.</a:t>
            </a:r>
          </a:p>
          <a:p>
            <a:pPr>
              <a:buFontTx/>
              <a:buAutoNum type="arabicPeriod"/>
            </a:pPr>
            <a:r>
              <a:rPr lang="en-US">
                <a:latin typeface="Times" charset="0"/>
                <a:ea typeface="ＭＳ Ｐゴシック" charset="0"/>
                <a:cs typeface="ＭＳ Ｐゴシック" charset="0"/>
              </a:rPr>
              <a:t>There is little overlap between this board and the 2003 board, reflecting the fact that this is now Iger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and not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a:t>
            </a:r>
          </a:p>
          <a:p>
            <a:pPr>
              <a:buFontTx/>
              <a:buAutoNum type="arabicPeriod"/>
            </a:pPr>
            <a:r>
              <a:rPr lang="en-US">
                <a:latin typeface="Times" charset="0"/>
                <a:ea typeface="ＭＳ Ｐゴシック" charset="0"/>
                <a:cs typeface="ＭＳ Ｐゴシック" charset="0"/>
              </a:rPr>
              <a:t>The directors with the most obvious conflicts of interests are gone.</a:t>
            </a:r>
          </a:p>
          <a:p>
            <a:r>
              <a:rPr lang="en-US">
                <a:latin typeface="Times" charset="0"/>
                <a:ea typeface="ＭＳ Ｐゴシック" charset="0"/>
                <a:cs typeface="ＭＳ Ｐゴシック" charset="0"/>
              </a:rPr>
              <a:t>The question, though, is an open one. As Iger becomes entrenched as CEO, will be find directors who are beholden to him?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ln/>
        </p:spPr>
      </p:sp>
      <p:sp>
        <p:nvSpPr>
          <p:cNvPr id="1167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atin typeface="Times" charset="0"/>
                <a:ea typeface="ＭＳ Ｐゴシック" charset="0"/>
                <a:cs typeface="ＭＳ Ｐゴシック" charset="0"/>
              </a:rPr>
              <a:t>You can try suing managers and directors who do not do their job but it is difficult to win.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atin typeface="Times" charset="0"/>
                <a:ea typeface="ＭＳ Ｐゴシック" charset="0"/>
                <a:cs typeface="ＭＳ Ｐゴシック" charset="0"/>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atin typeface="Times" charset="0"/>
                <a:ea typeface="ＭＳ Ｐゴシック" charset="0"/>
                <a:cs typeface="ＭＳ Ｐゴシック" charset="0"/>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ln/>
        </p:spPr>
      </p:sp>
      <p:sp>
        <p:nvSpPr>
          <p:cNvPr id="120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ln/>
        </p:spPr>
      </p:sp>
      <p:sp>
        <p:nvSpPr>
          <p:cNvPr id="1228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the US and most foreign markets is the existence of a private market for information. In many countries, firms are the only source of information about themselves, leading to very biased information.</a:t>
            </a:r>
          </a:p>
          <a:p>
            <a:r>
              <a:rPr lang="en-US">
                <a:latin typeface="Times" charset="0"/>
                <a:ea typeface="ＭＳ Ｐゴシック" charset="0"/>
                <a:cs typeface="ＭＳ Ｐゴシック" charset="0"/>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ln/>
        </p:spPr>
      </p:sp>
      <p:sp>
        <p:nvSpPr>
          <p:cNvPr id="1249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atin typeface="Times" charset="0"/>
                <a:ea typeface="ＭＳ Ｐゴシック" charset="0"/>
                <a:cs typeface="ＭＳ Ｐゴシック" charset="0"/>
              </a:rPr>
              <a:t>Here are some good examples for each:</a:t>
            </a:r>
          </a:p>
          <a:p>
            <a:pPr marL="228600" indent="-228600">
              <a:buFontTx/>
              <a:buAutoNum type="arabicPeriod"/>
            </a:pPr>
            <a:r>
              <a:rPr lang="en-US">
                <a:latin typeface="Times" charset="0"/>
                <a:ea typeface="ＭＳ Ｐゴシック" charset="0"/>
                <a:cs typeface="ＭＳ Ｐゴシック" charset="0"/>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atin typeface="Times" charset="0"/>
                <a:ea typeface="ＭＳ Ｐゴシック" charset="0"/>
                <a:cs typeface="ＭＳ Ｐゴシック" charset="0"/>
              </a:rPr>
              <a:t> After public interest groups claimed that specialty retailers were using under-age labor to run their factories, many retailers saw sales decline.</a:t>
            </a:r>
          </a:p>
          <a:p>
            <a:pPr marL="228600" indent="-228600">
              <a:buFontTx/>
              <a:buAutoNum type="arabicPeriod"/>
            </a:pPr>
            <a:r>
              <a:rPr lang="en-US">
                <a:latin typeface="Times" charset="0"/>
                <a:ea typeface="ＭＳ Ｐゴシック" charset="0"/>
                <a:cs typeface="ＭＳ Ｐゴシック" charset="0"/>
              </a:rPr>
              <a:t>Many pension funds (and university endowment funds) are restricted from investing in sin stocks.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ln/>
        </p:spPr>
      </p:sp>
      <p:sp>
        <p:nvSpPr>
          <p:cNvPr id="1269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objective function of maximizing stockholder wealth, with the fixes noted on the last few pages.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ln/>
        </p:spPr>
      </p:sp>
      <p:sp>
        <p:nvSpPr>
          <p:cNvPr id="129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the sales pitch has worked, and you believe in financial markets, you would choose to maximize stock price, subject to constraint.</a:t>
            </a:r>
          </a:p>
          <a:p>
            <a:r>
              <a:rPr lang="en-US">
                <a:latin typeface="Times" charset="0"/>
                <a:ea typeface="ＭＳ Ｐゴシック" charset="0"/>
                <a:cs typeface="ＭＳ Ｐゴシック" charset="0"/>
              </a:rPr>
              <a:t>If the sales pitch has worked but you remain skeptical about the short term efficiency of markets, you would maximize stockholder wealth.</a:t>
            </a:r>
          </a:p>
          <a:p>
            <a:r>
              <a:rPr lang="en-US">
                <a:latin typeface="Times" charset="0"/>
                <a:ea typeface="ＭＳ Ｐゴシック" charset="0"/>
                <a:cs typeface="ＭＳ Ｐゴシック" charset="0"/>
              </a:rPr>
              <a:t> If it has not, you have a long semester ahead of you.</a:t>
            </a:r>
          </a:p>
          <a:p>
            <a:r>
              <a:rPr lang="en-US">
                <a:latin typeface="Times" charset="0"/>
                <a:ea typeface="ＭＳ Ｐゴシック" charset="0"/>
                <a:cs typeface="ＭＳ Ｐゴシック" charset="0"/>
              </a:rPr>
              <a:t>In reasonably efficient markets, where bondholders and lenders are protected, stock prices are maximized where firm value is maximized. Thus, these objective functions become equivalent.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noTextEdit="1"/>
          </p:cNvSpPr>
          <p:nvPr>
            <p:ph type="sldImg"/>
          </p:nvPr>
        </p:nvSpPr>
        <p:spPr>
          <a:xfrm>
            <a:off x="1150938" y="692150"/>
            <a:ext cx="4556125" cy="3416300"/>
          </a:xfrm>
          <a:ln/>
        </p:spPr>
      </p:sp>
      <p:sp>
        <p:nvSpPr>
          <p:cNvPr id="131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atin typeface="Times" charset="0"/>
                <a:ea typeface="ＭＳ Ｐゴシック" charset="0"/>
                <a:cs typeface="ＭＳ Ｐゴシック" charset="0"/>
              </a:rPr>
              <a:t>My bottom line. Companies should focus on </a:t>
            </a:r>
            <a:r>
              <a:rPr lang="en-US" b="1">
                <a:latin typeface="Times" charset="0"/>
                <a:ea typeface="ＭＳ Ｐゴシック" charset="0"/>
                <a:cs typeface="ＭＳ Ｐゴシック" charset="0"/>
              </a:rPr>
              <a:t>making decisions that increase long term value</a:t>
            </a:r>
            <a:r>
              <a:rPr lang="en-US">
                <a:latin typeface="Times" charset="0"/>
                <a:ea typeface="ＭＳ Ｐゴシック" charset="0"/>
                <a:cs typeface="ＭＳ Ｐゴシック" charset="0"/>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atin typeface="Times" charset="0"/>
                <a:ea typeface="ＭＳ Ｐゴシック" charset="0"/>
                <a:cs typeface="ＭＳ Ｐゴシック" charset="0"/>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general presumption is that risk is a bad thing and some seek to avoid it at any cost, the reality is that businesses will not only always be exposed to risk but success may sometimes ride on seeking out and taking specific risks.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focus of the first part of this investment analysis section is on coming up with a minimum acceptable hurdle rate. In the process, we have to grapple with the question of what risk is and how to bring risk into the hurdle rate.</a:t>
            </a:r>
          </a:p>
        </p:txBody>
      </p:sp>
      <p:sp>
        <p:nvSpPr>
          <p:cNvPr id="135170"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xfrm>
            <a:off x="1150938" y="692150"/>
            <a:ext cx="4556125" cy="3416300"/>
          </a:xfrm>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Underlying the idea of a hurdle rate is the notion that projects have to earn a benchmark rate of return to be accepted, and that this benchmark should be higher for riskier projects than for safer ones.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atin typeface="Times" charset="0"/>
                <a:ea typeface="ＭＳ Ｐゴシック" charset="0"/>
                <a:cs typeface="ＭＳ Ｐゴシック" charset="0"/>
              </a:rPr>
              <a:t>When businesses want opportunity (higher returns), they have to live with the higher risk.</a:t>
            </a:r>
          </a:p>
          <a:p>
            <a:r>
              <a:rPr lang="en-US">
                <a:latin typeface="Times" charset="0"/>
                <a:ea typeface="ＭＳ Ｐゴシック" charset="0"/>
                <a:cs typeface="ＭＳ Ｐゴシック" charset="0"/>
              </a:rPr>
              <a:t>Any sales pitch that offers returns without risk is a pipe dream. </a:t>
            </a:r>
          </a:p>
          <a:p>
            <a:pPr>
              <a:buFontTx/>
              <a:buChar char="-"/>
            </a:pPr>
            <a:r>
              <a:rPr lang="en-US">
                <a:latin typeface="Times" charset="0"/>
                <a:ea typeface="ＭＳ Ｐゴシック" charset="0"/>
                <a:cs typeface="ＭＳ Ｐゴシック" charset="0"/>
              </a:rPr>
              <a:t>Bob Citron, treasurer of Orange County (CA), after he lost a chunk of the county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pension fund money after investing in interest rate derivatives claimed that he was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not a finance person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that Merrill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strategist (Charlie Clough) had told him he could make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15% with no risk</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t>
            </a:r>
          </a:p>
          <a:p>
            <a:pPr>
              <a:buFontTx/>
              <a:buChar char="-"/>
            </a:pPr>
            <a:r>
              <a:rPr lang="en-US">
                <a:latin typeface="Times" charset="0"/>
                <a:ea typeface="ＭＳ Ｐゴシック" charset="0"/>
                <a:cs typeface="ＭＳ Ｐゴシック" charset="0"/>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 really did not understand what he was doing, but he said was going to do something with calls, something with puts and earn 12% every year. It sounded plausible (and all my friends were investing with him too). </a:t>
            </a:r>
            <a:endParaRPr lang="en-US">
              <a:latin typeface="Times" charset="0"/>
              <a:ea typeface="ＭＳ Ｐゴシック" charset="0"/>
              <a:cs typeface="ＭＳ Ｐゴシック"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Before we embark on looking at risk and return models, it pays to specify what a good model will look like…</a:t>
            </a:r>
          </a:p>
          <a:p>
            <a:r>
              <a:rPr lang="en-US">
                <a:latin typeface="Times" charset="0"/>
                <a:ea typeface="ＭＳ Ｐゴシック" charset="0"/>
                <a:cs typeface="ＭＳ Ｐゴシック" charset="0"/>
              </a:rPr>
              <a:t>A risk measure that works only for US stocks or even for only publicly traded firms is inferior to one that applies across all stocks.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summary of the CAPM, before we get into the details.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variance that the CAPM is built around is the variance of actual returns around an expected return. </a:t>
            </a:r>
          </a:p>
          <a:p>
            <a:pPr lvl="1"/>
            <a:r>
              <a:rPr lang="en-US">
                <a:latin typeface="Times" charset="0"/>
                <a:ea typeface="ＭＳ Ｐゴシック" charset="0"/>
              </a:rPr>
              <a:t>If you were an investor with a 1-year time horizon, and you bought a 1-year T.Bill, your actual returns (at least in nominal terms) will be equal to your expected return. It is riskfree.</a:t>
            </a:r>
          </a:p>
          <a:p>
            <a:pPr lvl="1"/>
            <a:r>
              <a:rPr lang="en-US">
                <a:latin typeface="Times" charset="0"/>
                <a:ea typeface="ＭＳ Ｐゴシック" charset="0"/>
              </a:rPr>
              <a:t>If you were the same investor, and you bought a stock (say Intel), your actual returns will almost certainly not be equal to your expected returns.</a:t>
            </a:r>
          </a:p>
          <a:p>
            <a:r>
              <a:rPr lang="en-US">
                <a:latin typeface="Times" charset="0"/>
                <a:ea typeface="ＭＳ Ｐゴシック" charset="0"/>
                <a:cs typeface="ＭＳ Ｐゴシック" charset="0"/>
              </a:rPr>
              <a:t>In practice, we often look at historical (past) returns to estimate variances. Implicitly, we are assuming that this variance is a good proxy for expected future variance.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price has been volatile, yielding a standard deviation of 19.36% (on an annualized basis) between 12004 and 2008. If you were an investor looking at Disney in 2009, what concerns (if any) would you have in using this as your measure of the forward looking risk in Disney stock?</a:t>
            </a:r>
          </a:p>
          <a:p>
            <a:pPr>
              <a:buFontTx/>
              <a:buAutoNum type="arabicPeriod"/>
            </a:pPr>
            <a:r>
              <a:rPr lang="en-US">
                <a:latin typeface="Times" charset="0"/>
                <a:ea typeface="ＭＳ Ｐゴシック" charset="0"/>
                <a:cs typeface="ＭＳ Ｐゴシック" charset="0"/>
              </a:rPr>
              <a:t>Disney as a company changed over this period. The standard deviation from the past may not be a good indicator or future risk.</a:t>
            </a:r>
          </a:p>
          <a:p>
            <a:pPr>
              <a:buFontTx/>
              <a:buAutoNum type="arabicPeriod"/>
            </a:pPr>
            <a:r>
              <a:rPr lang="en-US">
                <a:latin typeface="Times" charset="0"/>
                <a:ea typeface="ＭＳ Ｐゴシック" charset="0"/>
                <a:cs typeface="ＭＳ Ｐゴシック" charset="0"/>
              </a:rPr>
              <a:t>If historical standard deviations are your only way of estimating risk, it makes it impossible to measure risk in non-traded assets.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atin typeface="Times" charset="0"/>
                <a:ea typeface="ＭＳ Ｐゴシック" charset="0"/>
                <a:cs typeface="ＭＳ Ｐゴシック" charset="0"/>
              </a:rPr>
              <a:t>Once you add the possibility that the big positive jumps are matched by the possibility of big negative jumps, the game changes again. This propensity, called kurtosis, is not desirable to most investors. </a:t>
            </a:r>
          </a:p>
          <a:p>
            <a:r>
              <a:rPr lang="en-US">
                <a:latin typeface="Times" charset="0"/>
                <a:ea typeface="ＭＳ Ｐゴシック" charset="0"/>
                <a:cs typeface="ＭＳ Ｐゴシック" charset="0"/>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Rot="1" noChangeAspect="1" noChangeArrowheads="1"/>
          </p:cNvSpPr>
          <p:nvPr>
            <p:ph type="sldImg"/>
          </p:nvPr>
        </p:nvSpPr>
        <p:spPr>
          <a:xfrm>
            <a:off x="1150938" y="692150"/>
            <a:ext cx="4556125" cy="3416300"/>
          </a:xfrm>
          <a:solidFill>
            <a:srgbClr val="FFFFFF"/>
          </a:solidFill>
          <a:ln/>
        </p:spPr>
      </p:sp>
      <p:sp>
        <p:nvSpPr>
          <p:cNvPr id="151554"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critical second step that all risk and return models in finance take.</a:t>
            </a:r>
          </a:p>
          <a:p>
            <a:r>
              <a:rPr lang="en-US">
                <a:latin typeface="Times" charset="0"/>
                <a:ea typeface="ＭＳ Ｐゴシック" charset="0"/>
                <a:cs typeface="ＭＳ Ｐゴシック" charset="0"/>
              </a:rPr>
              <a:t>As examples,</a:t>
            </a:r>
          </a:p>
          <a:p>
            <a:pPr lvl="1"/>
            <a:r>
              <a:rPr lang="en-US">
                <a:latin typeface="Times" charset="0"/>
                <a:ea typeface="ＭＳ Ｐゴシック" charset="0"/>
              </a:rPr>
              <a:t>Project-specific Risk: Disney</a:t>
            </a:r>
            <a:r>
              <a:rPr lang="ja-JP" altLang="en-US">
                <a:latin typeface="Times" charset="0"/>
                <a:ea typeface="ＭＳ Ｐゴシック" charset="0"/>
              </a:rPr>
              <a:t>’</a:t>
            </a:r>
            <a:r>
              <a:rPr lang="en-US" altLang="ja-JP">
                <a:latin typeface="Times" charset="0"/>
                <a:ea typeface="ＭＳ Ｐゴシック" charset="0"/>
              </a:rPr>
              <a:t>s new Hong Kong theme park: To the degree that actual revenues at this park may be greater or less than expected. (Other examples: A big budget movie, ESPN Asia…)</a:t>
            </a:r>
          </a:p>
          <a:p>
            <a:pPr lvl="1"/>
            <a:r>
              <a:rPr lang="en-US">
                <a:latin typeface="Times" charset="0"/>
                <a:ea typeface="ＭＳ Ｐゴシック" charset="0"/>
              </a:rPr>
              <a:t>Competitive Risk: The competition (Universal Studios, for instance) may take actions (like opening or closing a park) that affect Disney</a:t>
            </a:r>
            <a:r>
              <a:rPr lang="ja-JP" altLang="en-US">
                <a:latin typeface="Times" charset="0"/>
                <a:ea typeface="ＭＳ Ｐゴシック" charset="0"/>
              </a:rPr>
              <a:t>’</a:t>
            </a:r>
            <a:r>
              <a:rPr lang="en-US" altLang="ja-JP">
                <a:latin typeface="Times" charset="0"/>
                <a:ea typeface="ＭＳ Ｐゴシック" charset="0"/>
              </a:rPr>
              <a:t>s revenues at its theme parks.</a:t>
            </a:r>
          </a:p>
          <a:p>
            <a:pPr lvl="1"/>
            <a:r>
              <a:rPr lang="en-US">
                <a:latin typeface="Times" charset="0"/>
                <a:ea typeface="ＭＳ Ｐゴシック" charset="0"/>
              </a:rPr>
              <a:t>Industry-specific risk: Congress may pass laws affecting cable and network television, and affect expected revenues at Disney and ABC, as well as all other firms in the sector, perhaps to varying degrees.</a:t>
            </a:r>
          </a:p>
          <a:p>
            <a:pPr lvl="1"/>
            <a:r>
              <a:rPr lang="en-US">
                <a:latin typeface="Times" charset="0"/>
                <a:ea typeface="ＭＳ Ｐゴシック" charset="0"/>
              </a:rPr>
              <a:t>International Risk: As the Asian crisis deepened in the late 1990s, there was a loss of revenues at Disneyland (as tourists from Asia choose to stay home) and at Tokyo Disney. </a:t>
            </a:r>
          </a:p>
          <a:p>
            <a:pPr lvl="1"/>
            <a:r>
              <a:rPr lang="en-US">
                <a:latin typeface="Times" charset="0"/>
                <a:ea typeface="ＭＳ Ｐゴシック" charset="0"/>
              </a:rPr>
              <a:t>Market risk: If interest rates in the US go up or the economy weakens, Disney</a:t>
            </a:r>
            <a:r>
              <a:rPr lang="ja-JP" altLang="en-US">
                <a:latin typeface="Times" charset="0"/>
                <a:ea typeface="ＭＳ Ｐゴシック" charset="0"/>
              </a:rPr>
              <a:t>’</a:t>
            </a:r>
            <a:r>
              <a:rPr lang="en-US" altLang="ja-JP">
                <a:latin typeface="Times" charset="0"/>
                <a:ea typeface="ＭＳ Ｐゴシック" charset="0"/>
              </a:rPr>
              <a:t>s value as a firm will be affected.</a:t>
            </a:r>
          </a:p>
          <a:p>
            <a:r>
              <a:rPr lang="en-US">
                <a:latin typeface="Times" charset="0"/>
                <a:ea typeface="ＭＳ Ｐゴシック" charset="0"/>
                <a:cs typeface="ＭＳ Ｐゴシック" charset="0"/>
              </a:rPr>
              <a:t>From the perspective of an investor who holds only Disney, all risk is relevant.</a:t>
            </a:r>
          </a:p>
          <a:p>
            <a:r>
              <a:rPr lang="en-US">
                <a:latin typeface="Times" charset="0"/>
                <a:ea typeface="ＭＳ Ｐゴシック" charset="0"/>
                <a:cs typeface="ＭＳ Ｐゴシック" charset="0"/>
              </a:rPr>
              <a:t>From the perspective of a diversified investor, the first three risks can be diversified away, the fourth might be diversifiable (with a globally diversified portfolio) but the last risk I not.</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argument (that each investment is a small percent of your portfolio) is a pretty weak one. The second one (that things average out over investments and time) is a much stronger one.</a:t>
            </a:r>
          </a:p>
          <a:p>
            <a:r>
              <a:rPr lang="en-US">
                <a:latin typeface="Times" charset="0"/>
                <a:ea typeface="ＭＳ Ｐゴシック" charset="0"/>
                <a:cs typeface="ＭＳ Ｐゴシック" charset="0"/>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Rot="1" noChangeAspect="1" noChangeArrowheads="1"/>
          </p:cNvSpPr>
          <p:nvPr>
            <p:ph type="sldImg"/>
          </p:nvPr>
        </p:nvSpPr>
        <p:spPr>
          <a:xfrm>
            <a:off x="1150938" y="692150"/>
            <a:ext cx="4556125" cy="3416300"/>
          </a:xfrm>
          <a:solidFill>
            <a:srgbClr val="FFFFFF"/>
          </a:solidFill>
          <a:ln/>
        </p:spPr>
      </p:sp>
      <p:sp>
        <p:nvSpPr>
          <p:cNvPr id="1556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assume that the marginal investor, who sets prices, is well diversified. (Note that we do not need to assume that all investors are diversified)</a:t>
            </a:r>
          </a:p>
          <a:p>
            <a:r>
              <a:rPr lang="en-US" b="1">
                <a:latin typeface="Times" charset="0"/>
                <a:ea typeface="ＭＳ Ｐゴシック" charset="0"/>
                <a:cs typeface="ＭＳ Ｐゴシック" charset="0"/>
              </a:rPr>
              <a:t>An argument for the marginally diversified investor</a:t>
            </a:r>
            <a:r>
              <a:rPr lang="en-US">
                <a:latin typeface="Times" charset="0"/>
                <a:ea typeface="ＭＳ Ｐゴシック" charset="0"/>
                <a:cs typeface="ＭＳ Ｐゴシック" charset="0"/>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meant to be a rough guide to identifying the marginal investor. The key is to recognize that you are not identifying a particular investor but a type of investor and considering whether that investor is likely to be diversified.</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 and Deutsche are  predominantly held by institutions who also do much of the trading on the stock. Insiders hold almost no stock in the company…. The marginal investor is an institutional investor….</a:t>
            </a:r>
          </a:p>
          <a:p>
            <a:r>
              <a:rPr lang="en-US">
                <a:latin typeface="Times" charset="0"/>
                <a:ea typeface="ＭＳ Ｐゴシック" charset="0"/>
                <a:cs typeface="ＭＳ Ｐゴシック" charset="0"/>
              </a:rPr>
              <a:t> Aracruz has the highest percentage of individual investors and it also has voting shares held by insiders and Tata Chemicals has cross holdings. We would be more cautious in extending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marginal investor is diversified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argument to Aracruz and Tata Chemicals than we would with Disney and Deutsche Bank.</a:t>
            </a:r>
            <a:endParaRPr lang="en-US">
              <a:latin typeface="Times" charset="0"/>
              <a:ea typeface="ＭＳ Ｐゴシック" charset="0"/>
              <a:cs typeface="ＭＳ Ｐゴシック"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17 investors, only 1 is an individual…. And Steve Jobs does not trade often (as an insider, he is constrained), making the remaining institutional investors the marginal investors…</a:t>
            </a:r>
            <a:endParaRPr lang="en-US">
              <a:latin typeface="Times" charset="0"/>
              <a:ea typeface="ＭＳ Ｐゴシック" charset="0"/>
              <a:cs typeface="ＭＳ Ｐゴシック"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top investors  at Disney, Deutsche Bank and Aracruz are all institutional investors… In Tata Chemicals, it is true that other Tata companies are key players on the list. However, since they do not trade, it is the institutional investors who continue to dominate….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other companies in the Tata family group own 32% of Tata Chemicals, but they seldom trade these holdings. The bulk of the trading in the stock at Tata comes from the institutional investors who own roughly 40% of the stock.</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are two reasons investors choose to stay undiversified:</a:t>
            </a:r>
          </a:p>
          <a:p>
            <a:pPr lvl="1"/>
            <a:r>
              <a:rPr lang="en-US">
                <a:latin typeface="Times" charset="0"/>
                <a:ea typeface="ＭＳ Ｐゴシック" charset="0"/>
              </a:rPr>
              <a:t>They think that they can pick undervalued investments (private information)</a:t>
            </a:r>
          </a:p>
          <a:p>
            <a:pPr lvl="1"/>
            <a:r>
              <a:rPr lang="en-US">
                <a:latin typeface="Times" charset="0"/>
                <a:ea typeface="ＭＳ Ｐゴシック" charset="0"/>
              </a:rPr>
              <a:t>There are transactions costs. Since the marginal benefits of diversification decrease as the number of investments increases, you will stop diversifying.</a:t>
            </a:r>
          </a:p>
          <a:p>
            <a:r>
              <a:rPr lang="en-US">
                <a:latin typeface="Times" charset="0"/>
                <a:ea typeface="ＭＳ Ｐゴシック" charset="0"/>
                <a:cs typeface="ＭＳ Ｐゴシック" charset="0"/>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atin typeface="Times" charset="0"/>
                <a:ea typeface="ＭＳ Ｐゴシック" charset="0"/>
                <a:cs typeface="ＭＳ Ｐゴシック" charset="0"/>
              </a:rPr>
              <a:t>The only differences between investors then will be in not what is in the market portfolio but how much they allocate to the riskless asset and how much to the market portfolio.</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an investor holds the market portfolio, the risk of any asset is the risk that it adds to the portfolio. That is what beta measures.</a:t>
            </a:r>
          </a:p>
          <a:p>
            <a:r>
              <a:rPr lang="en-US">
                <a:latin typeface="Times" charset="0"/>
                <a:ea typeface="ＭＳ Ｐゴシック" charset="0"/>
                <a:cs typeface="ＭＳ Ｐゴシック" charset="0"/>
              </a:rPr>
              <a:t>The cost of equity is a linear function of the beta of the portfolio.</a:t>
            </a:r>
          </a:p>
          <a:p>
            <a:endParaRPr lang="en-US">
              <a:latin typeface="Times" charset="0"/>
              <a:ea typeface="ＭＳ Ｐゴシック" charset="0"/>
              <a:cs typeface="ＭＳ Ｐゴシック"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two critiques can be lowered against any model in finance.</a:t>
            </a:r>
          </a:p>
          <a:p>
            <a:r>
              <a:rPr lang="en-US">
                <a:latin typeface="Times" charset="0"/>
                <a:ea typeface="ＭＳ Ｐゴシック" charset="0"/>
                <a:cs typeface="ＭＳ Ｐゴシック" charset="0"/>
              </a:rPr>
              <a:t>The last critique is the most damaging. Fama and French (1991) noted that</a:t>
            </a:r>
          </a:p>
          <a:p>
            <a:pPr lvl="1"/>
            <a:r>
              <a:rPr lang="en-US">
                <a:latin typeface="Times" charset="0"/>
                <a:ea typeface="ＭＳ Ｐゴシック" charset="0"/>
              </a:rPr>
              <a:t>Betas explained little of the difference in returns across stocks between 1962 and 1991. (Over long time periods, it should, if the CAPM is right and betas are correctly estimated), explain almost all of the difference)</a:t>
            </a:r>
          </a:p>
          <a:p>
            <a:pPr lvl="1"/>
            <a:r>
              <a:rPr lang="en-US">
                <a:latin typeface="Times" charset="0"/>
                <a:ea typeface="ＭＳ Ｐゴシック" charset="0"/>
              </a:rPr>
              <a:t>Market Capitalization and price to book value ratios explained a significant portion of the differences in returns.</a:t>
            </a:r>
          </a:p>
          <a:p>
            <a:pPr lvl="1"/>
            <a:r>
              <a:rPr lang="en-US">
                <a:latin typeface="Times" charset="0"/>
                <a:ea typeface="ＭＳ Ｐゴシック" charset="0"/>
              </a:rPr>
              <a:t>This test, however, is a test of which model explains past returns best, and might not necessarily be a good indication of which one is the best model for predicting expected returns in the future.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Rot="1" noChangeAspect="1" noChangeArrowheads="1"/>
          </p:cNvSpPr>
          <p:nvPr>
            <p:ph type="sldImg"/>
          </p:nvPr>
        </p:nvSpPr>
        <p:spPr>
          <a:xfrm>
            <a:off x="1150938" y="692150"/>
            <a:ext cx="4556125" cy="3416300"/>
          </a:xfrm>
          <a:solidFill>
            <a:srgbClr val="FFFFFF"/>
          </a:solidFill>
          <a:ln/>
        </p:spPr>
      </p:sp>
      <p:sp>
        <p:nvSpPr>
          <p:cNvPr id="1740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all of the models of risk and return in finance agree on the first two steps. They deviate at the last step in the way they measure market risk, with</a:t>
            </a:r>
          </a:p>
          <a:p>
            <a:pPr lvl="1"/>
            <a:r>
              <a:rPr lang="en-US">
                <a:latin typeface="Times" charset="0"/>
                <a:ea typeface="ＭＳ Ｐゴシック" charset="0"/>
              </a:rPr>
              <a:t>The CAPM, capturing all of it in one beta, relative to the market portfolio</a:t>
            </a:r>
          </a:p>
          <a:p>
            <a:pPr lvl="1"/>
            <a:r>
              <a:rPr lang="en-US">
                <a:latin typeface="Times" charset="0"/>
                <a:ea typeface="ＭＳ Ｐゴシック" charset="0"/>
              </a:rPr>
              <a:t>The APM, capturing the market risk in multiple betas against unspecified economic factors</a:t>
            </a:r>
          </a:p>
          <a:p>
            <a:pPr lvl="1"/>
            <a:r>
              <a:rPr lang="en-US">
                <a:latin typeface="Times" charset="0"/>
                <a:ea typeface="ＭＳ Ｐゴシック" charset="0"/>
              </a:rPr>
              <a:t>The Multi-Factor model, capturing the market risk in multiple betas against specified macro economic factors</a:t>
            </a:r>
          </a:p>
          <a:p>
            <a:pPr lvl="1"/>
            <a:r>
              <a:rPr lang="en-US">
                <a:latin typeface="Times" charset="0"/>
                <a:ea typeface="ＭＳ Ｐゴシック" charset="0"/>
              </a:rPr>
              <a:t>The Regression model, capturing the market risk in proxies such as market capitalization and price/book ratios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ChangeArrowheads="1"/>
          </p:cNvSpPr>
          <p:nvPr>
            <p:ph type="sldImg"/>
          </p:nvPr>
        </p:nvSpPr>
        <p:spPr>
          <a:xfrm>
            <a:off x="1150938" y="692150"/>
            <a:ext cx="4556125" cy="3416300"/>
          </a:xfrm>
          <a:solidFill>
            <a:srgbClr val="FFFFFF"/>
          </a:solidFill>
          <a:ln/>
        </p:spPr>
      </p:sp>
      <p:sp>
        <p:nvSpPr>
          <p:cNvPr id="1761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takes a model to beat a model… The CAPM may not be a very good model at predicting expected returns but the alternative models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atin typeface="Times" charset="0"/>
                <a:ea typeface="ＭＳ Ｐゴシック" charset="0"/>
                <a:cs typeface="ＭＳ Ｐゴシック" charset="0"/>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p:cNvSpPr>
          <p:nvPr>
            <p:ph type="sldImg"/>
          </p:nvPr>
        </p:nvSpPr>
        <p:spPr>
          <a:xfrm>
            <a:off x="1150938" y="692150"/>
            <a:ext cx="4556125" cy="3416300"/>
          </a:xfrm>
          <a:solidFill>
            <a:srgbClr val="FFFFFF"/>
          </a:solidFill>
          <a:ln/>
        </p:spPr>
      </p:sp>
      <p:sp>
        <p:nvSpPr>
          <p:cNvPr id="1781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very small firms, the marginal investor may be an individual investor or even a day trader, who is not diversified. What implications does this have for the use of risk and return models?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Rot="1" noChangeAspect="1" noChangeArrowheads="1"/>
          </p:cNvSpPr>
          <p:nvPr>
            <p:ph type="sldImg"/>
          </p:nvPr>
        </p:nvSpPr>
        <p:spPr>
          <a:xfrm>
            <a:off x="1150938" y="692150"/>
            <a:ext cx="4556125" cy="3416300"/>
          </a:xfrm>
          <a:solidFill>
            <a:srgbClr val="FFFFFF"/>
          </a:solidFill>
          <a:ln/>
        </p:spPr>
      </p:sp>
      <p:sp>
        <p:nvSpPr>
          <p:cNvPr id="180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Rot="1" noChangeAspect="1" noChangeArrowheads="1"/>
          </p:cNvSpPr>
          <p:nvPr>
            <p:ph type="sldImg"/>
          </p:nvPr>
        </p:nvSpPr>
        <p:spPr>
          <a:xfrm>
            <a:off x="1150938" y="692150"/>
            <a:ext cx="4556125" cy="3416300"/>
          </a:xfrm>
          <a:solidFill>
            <a:srgbClr val="FFFFFF"/>
          </a:solidFill>
          <a:ln/>
        </p:spPr>
      </p:sp>
      <p:sp>
        <p:nvSpPr>
          <p:cNvPr id="182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inputs. Note that we are replacing the last component (E(Rm)-Rf) with the expected equity risk premium..</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Reemphasize that you need to know the expected returns with certainty for something to be riskless.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 default risk and no reinvestment risk. Most people understand the first point, but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get the second. </a:t>
            </a:r>
          </a:p>
          <a:p>
            <a:r>
              <a:rPr lang="en-US">
                <a:latin typeface="Times" charset="0"/>
                <a:ea typeface="ＭＳ Ｐゴシック" charset="0"/>
                <a:cs typeface="ＭＳ Ｐゴシック" charset="0"/>
              </a:rPr>
              <a:t>If you need an investment where you will know the expected returns with certainty over a 5-year time horizon, what would that investment be?</a:t>
            </a:r>
          </a:p>
          <a:p>
            <a:pPr lvl="1"/>
            <a:r>
              <a:rPr lang="en-US">
                <a:latin typeface="Times" charset="0"/>
                <a:ea typeface="ＭＳ Ｐゴシック" charset="0"/>
              </a:rPr>
              <a:t>A T.Bill would not work - there is reinvestment risk.</a:t>
            </a:r>
          </a:p>
          <a:p>
            <a:pPr lvl="1"/>
            <a:r>
              <a:rPr lang="en-US">
                <a:latin typeface="Times" charset="0"/>
                <a:ea typeface="ＭＳ Ｐゴシック" charset="0"/>
              </a:rPr>
              <a:t>Even a 5-year T.Bond would not work, because the coupons will cause the actual return to deviate from the expected return.</a:t>
            </a:r>
          </a:p>
          <a:p>
            <a:pPr lvl="1"/>
            <a:r>
              <a:rPr lang="en-US">
                <a:latin typeface="Times" charset="0"/>
                <a:ea typeface="ＭＳ Ｐゴシック" charset="0"/>
              </a:rPr>
              <a:t>Thus, you need a 5-year zero coupon T.Bond</a:t>
            </a:r>
          </a:p>
          <a:p>
            <a:endParaRPr lang="en-US">
              <a:latin typeface="Times" charset="0"/>
              <a:ea typeface="ＭＳ Ｐゴシック" charset="0"/>
              <a:cs typeface="ＭＳ Ｐゴシック"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corporate finance generally looks at long term decisions, we will for the most part use the long term government bond rate.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there are a dozen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3.60%.</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purist can argue that even the German Euro bond has some default risk embedded in it. The Euro riskfree rate would therefore have to be lower than 3.60%.</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atin typeface="Times" charset="0"/>
                <a:ea typeface="ＭＳ Ｐゴシック" charset="0"/>
                <a:cs typeface="ＭＳ Ｐゴシック" charset="0"/>
              </a:rPr>
              <a:t>Work with a  currency where you can get a riskfree rate</a:t>
            </a:r>
          </a:p>
          <a:p>
            <a:pPr>
              <a:buFontTx/>
              <a:buChar char="-"/>
            </a:pPr>
            <a:r>
              <a:rPr lang="en-US">
                <a:latin typeface="Times" charset="0"/>
                <a:ea typeface="ＭＳ Ｐゴシック" charset="0"/>
                <a:cs typeface="ＭＳ Ｐゴシック" charset="0"/>
              </a:rPr>
              <a:t> Do everything in real terms</a:t>
            </a:r>
          </a:p>
          <a:p>
            <a:r>
              <a:rPr lang="en-US">
                <a:latin typeface="Times" charset="0"/>
                <a:ea typeface="ＭＳ Ｐゴシック" charset="0"/>
                <a:cs typeface="ＭＳ Ｐゴシック" charset="0"/>
              </a:rPr>
              <a:t>For a real riskfree rate, an expected real growth rate for the economy should provide a reasonable approximation.</a:t>
            </a:r>
          </a:p>
          <a:p>
            <a:pPr lvl="1"/>
            <a:r>
              <a:rPr lang="en-US">
                <a:latin typeface="Times" charset="0"/>
                <a:ea typeface="ＭＳ Ｐゴシック" charset="0"/>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atin typeface="Times" charset="0"/>
              <a:ea typeface="ＭＳ Ｐゴシック" charset="0"/>
              <a:cs typeface="ＭＳ Ｐゴシック"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Implicit here are two questions - Which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premium? What is the average risk investment?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usually find that the median number that I get in the US is 9-11%, though the distribution is pretty spread out. This translates into a risk premium of 4-6%. (I have also run a survey on my web site for three years. With more than 30,000 responses, the median risk premium is about 4-6% as well.)</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wealthier you are, the more your estimate of the risk premium will weight into the final market premium.</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atin typeface="Times" charset="0"/>
                <a:ea typeface="ＭＳ Ｐゴシック" charset="0"/>
                <a:cs typeface="ＭＳ Ｐゴシック" charset="0"/>
              </a:rPr>
              <a:t>You can ask the same question about how a recession or losing your job will affect your risk premium.</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Lists the basic approaches. Not all of them are equally useful… So, let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look at each one separately.</a:t>
            </a:r>
            <a:endParaRPr lang="en-US">
              <a:latin typeface="Times" charset="0"/>
              <a:ea typeface="ＭＳ Ｐゴシック" charset="0"/>
              <a:cs typeface="ＭＳ Ｐゴシック"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atin typeface="Times" charset="0"/>
                <a:ea typeface="ＭＳ Ｐゴシック" charset="0"/>
                <a:cs typeface="ＭＳ Ｐゴシック" charset="0"/>
              </a:rPr>
              <a:t>Morningstar does surveys of individual investors and reports absurdly high premiums. It is not clear whether these are wishes of expectations.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Campbell and Harvey have been doing surveys of CFOs for a decade and they report their results in detail every year. (The full surveys are well worth reading and are on ssrn.com)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Generally survey premiums seem to be more backward looking than forward looking. In other words, they seem to decrease in good times and jump after market crises (the key word is after… no predictive power here)</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basic approach used by almost every large investment bank and consulting firm.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are trusting mean reversion, i.e., that numbers revert back to historical averages over time.. </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9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r>
              <a:rPr lang="en-US">
                <a:latin typeface="Times" charset="0"/>
                <a:ea typeface="ＭＳ Ｐゴシック" charset="0"/>
                <a:cs typeface="ＭＳ Ｐゴシック" charset="0"/>
              </a:rPr>
              <a:t>We are trusting mean reversion, i.e., that numbers revert back to historical averages over time.. </a:t>
            </a:r>
          </a:p>
          <a:p>
            <a:r>
              <a:rPr lang="en-US">
                <a:latin typeface="Times" charset="0"/>
                <a:ea typeface="ＭＳ Ｐゴシック" charset="0"/>
                <a:cs typeface="ＭＳ Ｐゴシック" charset="0"/>
              </a:rPr>
              <a:t>This is based upon historical data available on the Federal Reserve site in St. Louis. There are three reasons for why the premium estimated may differ:</a:t>
            </a:r>
          </a:p>
          <a:p>
            <a:pPr lvl="1"/>
            <a:r>
              <a:rPr lang="en-US">
                <a:latin typeface="Times" charset="0"/>
                <a:ea typeface="ＭＳ Ｐゴシック" charset="0"/>
              </a:rPr>
              <a:t>1. How far back you go (My personal bias is to go back as far as possible. Stock prices are so noisy that you need very long time periods to get reasonable estimates)</a:t>
            </a:r>
          </a:p>
          <a:p>
            <a:pPr lvl="1"/>
            <a:r>
              <a:rPr lang="en-US">
                <a:latin typeface="Times" charset="0"/>
                <a:ea typeface="ＭＳ Ｐゴシック" charset="0"/>
              </a:rPr>
              <a:t>2. Whether you use T.Bill or T.Bond rates ( You have to be consistent. Since I will be using the T.Bond rate as my riskfree rate,  I will use the premium over that rate)</a:t>
            </a:r>
          </a:p>
          <a:p>
            <a:pPr lvl="1"/>
            <a:r>
              <a:rPr lang="en-US">
                <a:latin typeface="Times" charset="0"/>
                <a:ea typeface="ＭＳ Ｐゴシック" charset="0"/>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atin typeface="Times" charset="0"/>
                <a:ea typeface="ＭＳ Ｐゴシック" charset="0"/>
                <a:cs typeface="ＭＳ Ｐゴシック" charset="0"/>
              </a:rPr>
              <a:t>Thus, I should be using the updated geometric average for stocks over bonds. </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atin typeface="Times" charset="0"/>
                <a:ea typeface="ＭＳ Ｐゴシック" charset="0"/>
                <a:cs typeface="ＭＳ Ｐゴシック" charset="0"/>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this approach, we are computing the equivalent of a yield to maturity for stocks. In effect, we are replacing the bond price with the level of the index, the coupons with expected dividends and stock buybacks and the finite life with an infinite life. We then solve for the discount rate that will make the present value of the cashflows equal to the level of the index today.</a:t>
            </a:r>
          </a:p>
          <a:p>
            <a:r>
              <a:rPr lang="en-US">
                <a:latin typeface="Times" charset="0"/>
                <a:ea typeface="ＭＳ Ｐゴシック" charset="0"/>
                <a:cs typeface="ＭＳ Ｐゴシック" charset="0"/>
              </a:rPr>
              <a:t>This approach does require a number of assumptions: (1) We can estimate the expected cash flows for the future (2) We can assume a perpetual growth rate = risk free rate. </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1150938" y="692150"/>
            <a:ext cx="4556125"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How would we read the 8.39%? That is the return that you can expect to make on stocks, given what you paid for stocks at the time of the analysis. It is implied, because it is backed out of the index level today. We get an equity risk premium by subtracting out the riskfree rate at the time of the analysis.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markets plummeted in 2008, the equity risk premium shot up…  The increase fro, 4.37% to 6.43% over the course of a year is the largest one-year increase since 1960.</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Image Placeholder 1"/>
          <p:cNvSpPr>
            <a:spLocks noGrp="1" noRot="1" noChangeAspect="1"/>
          </p:cNvSpPr>
          <p:nvPr>
            <p:ph type="sldImg"/>
          </p:nvPr>
        </p:nvSpPr>
        <p:spPr>
          <a:xfrm>
            <a:off x="1150938" y="692150"/>
            <a:ext cx="4556125" cy="3416300"/>
          </a:xfrm>
          <a:ln/>
        </p:spPr>
      </p:sp>
      <p:sp>
        <p:nvSpPr>
          <p:cNvPr id="224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judgment call and will depend upon your point of view in May 2009.</a:t>
            </a:r>
          </a:p>
          <a:p>
            <a:pPr>
              <a:buFontTx/>
              <a:buAutoNum type="alphaLcPeriod"/>
            </a:pPr>
            <a:r>
              <a:rPr lang="en-US">
                <a:latin typeface="Times" charset="0"/>
                <a:ea typeface="ＭＳ Ｐゴシック" charset="0"/>
                <a:cs typeface="ＭＳ Ｐゴシック" charset="0"/>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atin typeface="Times" charset="0"/>
                <a:ea typeface="ＭＳ Ｐゴシック" charset="0"/>
                <a:cs typeface="ＭＳ Ｐゴシック" charset="0"/>
              </a:rPr>
              <a:t>If you thought that the crisis would continue and perhaps even worsen, you would stick with 6.43%.</a:t>
            </a:r>
          </a:p>
          <a:p>
            <a:pPr>
              <a:buFontTx/>
              <a:buAutoNum type="alphaLcPeriod"/>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hindsight, equity risk premiums dropped dramatically over the rest of 2009 to reach about 4.73% in December 2009.</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p:cNvSpPr>
          <p:nvPr>
            <p:ph type="sldImg"/>
          </p:nvPr>
        </p:nvSpPr>
        <p:spPr>
          <a:xfrm>
            <a:off x="1150938" y="692150"/>
            <a:ext cx="4556125" cy="3416300"/>
          </a:xfrm>
          <a:ln/>
        </p:spPr>
      </p:sp>
      <p:sp>
        <p:nvSpPr>
          <p:cNvPr id="228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no right answer, but it will lead to very different costs of equity and capital, and corporate financial decisions down the road.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problem with using historical risk premiums is that you are trusting in mean reversion to a US equity market that bears no resemblance to the market today.</a:t>
            </a:r>
          </a:p>
          <a:p>
            <a:r>
              <a:rPr lang="en-US">
                <a:latin typeface="Times" charset="0"/>
                <a:ea typeface="ＭＳ Ｐゴシック" charset="0"/>
                <a:cs typeface="ＭＳ Ｐゴシック" charset="0"/>
              </a:rPr>
              <a:t>With implied premiums, you are assuming that the market is currently at its correct level.</a:t>
            </a:r>
          </a:p>
          <a:p>
            <a:r>
              <a:rPr lang="en-US">
                <a:latin typeface="Times" charset="0"/>
                <a:ea typeface="ＭＳ Ｐゴシック" charset="0"/>
                <a:cs typeface="ＭＳ Ｐゴシック" charset="0"/>
              </a:rPr>
              <a:t>An intermediate solution would be to use a number that reflects normalized values. In early 2009, for instance, this would have led to using a number lower than 6.5%.</a:t>
            </a:r>
          </a:p>
          <a:p>
            <a:r>
              <a:rPr lang="en-US">
                <a:latin typeface="Times" charset="0"/>
                <a:ea typeface="ＭＳ Ｐゴシック" charset="0"/>
                <a:cs typeface="ＭＳ Ｐゴシック" charset="0"/>
              </a:rPr>
              <a:t>You would use this premium for all mature markets and add an additional premium for emerging markets.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reflect not just the volatility of the underlying investment but also how it moves with the market:</a:t>
            </a:r>
          </a:p>
          <a:p>
            <a:r>
              <a:rPr lang="en-US">
                <a:latin typeface="Times" charset="0"/>
                <a:ea typeface="ＭＳ Ｐゴシック" charset="0"/>
                <a:cs typeface="ＭＳ Ｐゴシック" charset="0"/>
              </a:rPr>
              <a:t>Beta (Slope) = Correlation</a:t>
            </a:r>
            <a:r>
              <a:rPr lang="en-US" baseline="-25000">
                <a:latin typeface="Times" charset="0"/>
                <a:ea typeface="ＭＳ Ｐゴシック" charset="0"/>
                <a:cs typeface="ＭＳ Ｐゴシック" charset="0"/>
              </a:rPr>
              <a:t>jm</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j /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m</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Note that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j </a:t>
            </a:r>
            <a:r>
              <a:rPr lang="en-US">
                <a:latin typeface="Times" charset="0"/>
                <a:ea typeface="ＭＳ Ｐゴシック" charset="0"/>
                <a:cs typeface="ＭＳ Ｐゴシック" charset="0"/>
              </a:rPr>
              <a:t> can be high but beta can be low (because the asset is not very highly correlated with the market)</a:t>
            </a:r>
          </a:p>
          <a:p>
            <a:r>
              <a:rPr lang="en-US">
                <a:latin typeface="Times" charset="0"/>
                <a:ea typeface="ＭＳ Ｐゴシック" charset="0"/>
                <a:cs typeface="ＭＳ Ｐゴシック" charset="0"/>
              </a:rPr>
              <a:t>Key point: Betas may be estimated from regressions but they should never be considered purely statistical numbers. They convey economic weight - they measure the risk added on by an asset to a diversified portfolio.</a:t>
            </a:r>
          </a:p>
          <a:p>
            <a:endParaRPr lang="en-US" baseline="-25000">
              <a:latin typeface="Times" charset="0"/>
              <a:ea typeface="ＭＳ Ｐゴシック" charset="0"/>
              <a:cs typeface="ＭＳ Ｐゴシック"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p:cNvSpPr>
          <p:nvPr>
            <p:ph type="sldImg"/>
          </p:nvPr>
        </p:nvSpPr>
        <p:spPr>
          <a:xfrm>
            <a:off x="1150938" y="692150"/>
            <a:ext cx="4556125" cy="3416300"/>
          </a:xfrm>
          <a:solidFill>
            <a:srgbClr val="FFFFFF"/>
          </a:solidFill>
          <a:ln/>
        </p:spPr>
      </p:sp>
      <p:sp>
        <p:nvSpPr>
          <p:cNvPr id="2365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Economic intuition:</a:t>
            </a:r>
          </a:p>
          <a:p>
            <a:r>
              <a:rPr lang="en-US">
                <a:latin typeface="Times" charset="0"/>
                <a:ea typeface="ＭＳ Ｐゴシック" charset="0"/>
                <a:cs typeface="ＭＳ Ｐゴシック" charset="0"/>
              </a:rPr>
              <a:t>Think of Riskfree rate (1- Beta) as the return your stock should make in a period when the market is flat (market return is zero)</a:t>
            </a:r>
          </a:p>
          <a:p>
            <a:r>
              <a:rPr lang="en-US">
                <a:latin typeface="Times" charset="0"/>
                <a:ea typeface="ＭＳ Ｐゴシック" charset="0"/>
                <a:cs typeface="ＭＳ Ｐゴシック" charset="0"/>
              </a:rPr>
              <a:t>The interpcet is what your stock actually made in a month in which the market was flat. </a:t>
            </a:r>
          </a:p>
          <a:p>
            <a:r>
              <a:rPr lang="en-US">
                <a:latin typeface="Times" charset="0"/>
                <a:ea typeface="ＭＳ Ｐゴシック" charset="0"/>
                <a:cs typeface="ＭＳ Ｐゴシック" charset="0"/>
              </a:rPr>
              <a:t>The difference measures whether your stock under or over performed the market index over the period. It is called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(Michael Jensen used the measure to evaluate mutual fund performance in 1968).</a:t>
            </a:r>
          </a:p>
          <a:p>
            <a:r>
              <a:rPr lang="en-US">
                <a:latin typeface="Times" charset="0"/>
                <a:ea typeface="ＭＳ Ｐゴシック" charset="0"/>
                <a:cs typeface="ＭＳ Ｐゴシック" charset="0"/>
              </a:rPr>
              <a:t>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atin typeface="Times" charset="0"/>
                <a:ea typeface="ＭＳ Ｐゴシック" charset="0"/>
                <a:cs typeface="ＭＳ Ｐゴシック" charset="0"/>
              </a:rPr>
              <a:t>Algebraically, you should get the same answer.</a:t>
            </a:r>
          </a:p>
          <a:p>
            <a:r>
              <a:rPr lang="en-US">
                <a:latin typeface="Times" charset="0"/>
                <a:ea typeface="ＭＳ Ｐゴシック" charset="0"/>
                <a:cs typeface="ＭＳ Ｐゴシック" charset="0"/>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endParaRPr lang="en-US">
              <a:latin typeface="Times" charset="0"/>
              <a:ea typeface="ＭＳ Ｐゴシック" charset="0"/>
              <a:cs typeface="ＭＳ Ｐゴシック"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ties back to the second step of the derivation of the model, where we divided risk into diversifiable and non-diversifiable risk. R squared measures the proportion of the risk that is not diversifiable (also called market or systematic risk). </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the number of subjective judgments that have to be made. The estimated beta is going to be affected by all these judgments. On each one, there are trade offs to be made, which may explain why different services make different choices.</a:t>
            </a:r>
          </a:p>
          <a:p>
            <a:r>
              <a:rPr lang="en-US">
                <a:latin typeface="Times" charset="0"/>
                <a:ea typeface="ＭＳ Ｐゴシック" charset="0"/>
                <a:cs typeface="ＭＳ Ｐゴシック" charset="0"/>
              </a:rPr>
              <a:t>My personal biases are to</a:t>
            </a:r>
          </a:p>
          <a:p>
            <a:pPr lvl="1"/>
            <a:r>
              <a:rPr lang="en-US">
                <a:latin typeface="Times" charset="0"/>
                <a:ea typeface="ＭＳ Ｐゴシック" charset="0"/>
              </a:rPr>
              <a:t>Use five years of data (because I use monthly data)</a:t>
            </a:r>
          </a:p>
          <a:p>
            <a:pPr lvl="1"/>
            <a:r>
              <a:rPr lang="en-US">
                <a:latin typeface="Times" charset="0"/>
                <a:ea typeface="ＭＳ Ｐゴシック" charset="0"/>
              </a:rPr>
              <a:t>Use monthly returns (to avoid non-trading problems)</a:t>
            </a:r>
          </a:p>
          <a:p>
            <a:pPr lvl="1"/>
            <a:r>
              <a:rPr lang="en-US">
                <a:latin typeface="Times" charset="0"/>
                <a:ea typeface="ＭＳ Ｐゴシック" charset="0"/>
              </a:rPr>
              <a:t>Use returns with dividends</a:t>
            </a:r>
          </a:p>
          <a:p>
            <a:pPr lvl="1"/>
            <a:r>
              <a:rPr lang="en-US">
                <a:latin typeface="Times" charset="0"/>
                <a:ea typeface="ＭＳ Ｐゴシック" charset="0"/>
              </a:rPr>
              <a:t>Use an index that is </a:t>
            </a:r>
            <a:r>
              <a:rPr lang="en-US" u="sng">
                <a:latin typeface="Times" charset="0"/>
                <a:ea typeface="ＭＳ Ｐゴシック" charset="0"/>
              </a:rPr>
              <a:t>broad, market weighted and with a long history</a:t>
            </a:r>
            <a:r>
              <a:rPr lang="en-US">
                <a:latin typeface="Times" charset="0"/>
                <a:ea typeface="ＭＳ Ｐゴシック" charset="0"/>
              </a:rPr>
              <a:t> (I use the S&amp;P 500. The NYSE composite is not market weighted, and the Wilshire 5000 has both non-trading and measurement issues that have not been resolved.) You want to get as close the mythical market portfolio as you can get…</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42690"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atin typeface="Times" charset="0"/>
              <a:ea typeface="ＭＳ Ｐゴシック" charset="0"/>
              <a:cs typeface="ＭＳ Ｐゴシック" charset="0"/>
            </a:endParaRPr>
          </a:p>
        </p:txBody>
      </p:sp>
      <p:sp>
        <p:nvSpPr>
          <p:cNvPr id="244738"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output from the regression. Note the</a:t>
            </a:r>
          </a:p>
          <a:p>
            <a:pPr>
              <a:buFontTx/>
              <a:buChar char="-"/>
            </a:pPr>
            <a:r>
              <a:rPr lang="en-US">
                <a:latin typeface="Times" charset="0"/>
                <a:ea typeface="ＭＳ Ｐゴシック" charset="0"/>
                <a:cs typeface="ＭＳ Ｐゴシック" charset="0"/>
              </a:rPr>
              <a:t>Intercept of 0.47% </a:t>
            </a:r>
          </a:p>
          <a:p>
            <a:pPr>
              <a:buFontTx/>
              <a:buChar char="-"/>
            </a:pPr>
            <a:r>
              <a:rPr lang="en-US">
                <a:latin typeface="Times" charset="0"/>
                <a:ea typeface="ＭＳ Ｐゴシック" charset="0"/>
                <a:cs typeface="ＭＳ Ｐゴシック" charset="0"/>
              </a:rPr>
              <a:t>Slope of 0.95 (Beta)</a:t>
            </a:r>
          </a:p>
          <a:p>
            <a:pPr>
              <a:buFontTx/>
              <a:buChar char="-"/>
            </a:pPr>
            <a:r>
              <a:rPr lang="en-US">
                <a:latin typeface="Times" charset="0"/>
                <a:ea typeface="ＭＳ Ｐゴシック" charset="0"/>
                <a:cs typeface="ＭＳ Ｐゴシック" charset="0"/>
              </a:rPr>
              <a:t>R squared of the regression is 41%</a:t>
            </a:r>
          </a:p>
          <a:p>
            <a:pPr>
              <a:buFontTx/>
              <a:buChar char="-"/>
            </a:pPr>
            <a:r>
              <a:rPr lang="en-US">
                <a:latin typeface="Times" charset="0"/>
                <a:ea typeface="ＭＳ Ｐゴシック" charset="0"/>
                <a:cs typeface="ＭＳ Ｐゴシック" charset="0"/>
              </a:rPr>
              <a:t>Standard Error of the Beta estimate is 0.16</a:t>
            </a:r>
          </a:p>
          <a:p>
            <a:pPr>
              <a:buFontTx/>
              <a:buChar char="-"/>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standard error of the beta is reported in brackets under the beta.</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atin typeface="Times" charset="0"/>
                <a:ea typeface="ＭＳ Ｐゴシック" charset="0"/>
                <a:cs typeface="ＭＳ Ｐゴシック" charset="0"/>
              </a:rPr>
              <a:t>Disney did 5.62% better than expected on an annual basis between 2004 and 2008.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5.62%, it earned 30% + 5.62% = 35.62%.)</a:t>
            </a:r>
          </a:p>
          <a:p>
            <a:pPr marL="228600" indent="-228600">
              <a:buFontTx/>
              <a:buAutoNum type="alphaLcPeriod"/>
            </a:pPr>
            <a:r>
              <a:rPr lang="en-US">
                <a:latin typeface="Times" charset="0"/>
                <a:ea typeface="ＭＳ Ｐゴシック" charset="0"/>
                <a:cs typeface="ＭＳ Ｐゴシック" charset="0"/>
              </a:rPr>
              <a:t>If the regression is run using excess returns on the stock and market (over an above the riskfree rate), the intercept is already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pPr marL="228600" indent="-228600"/>
            <a:r>
              <a:rPr lang="en-US">
                <a:latin typeface="Times" charset="0"/>
                <a:ea typeface="ＭＳ Ｐゴシック" charset="0"/>
                <a:cs typeface="ＭＳ Ｐゴシック" charset="0"/>
              </a:rPr>
              <a:t>	Return on stock - Rf = a + b (Rm - Rf)</a:t>
            </a:r>
          </a:p>
          <a:p>
            <a:pPr marL="228600" indent="-228600"/>
            <a:r>
              <a:rPr lang="en-US">
                <a:latin typeface="Times" charset="0"/>
                <a:ea typeface="ＭＳ Ｐゴシック" charset="0"/>
                <a:cs typeface="ＭＳ Ｐゴシック" charset="0"/>
              </a:rPr>
              <a:t>b. An alternate approach to estimating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to use the average monthly return on the stock and subtract out the expected return using the risk free rate during the period, the beta and the average monthly return on the market. You should get an identical answer:</a:t>
            </a:r>
            <a:endParaRPr lang="en-US">
              <a:latin typeface="Times" charset="0"/>
              <a:ea typeface="ＭＳ Ｐゴシック" charset="0"/>
              <a:cs typeface="ＭＳ Ｐゴシック"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Should be zero, if it is weighted by market value. The market cannot beat or lag itself.</a:t>
            </a:r>
          </a:p>
          <a:p>
            <a:r>
              <a:rPr lang="en-US">
                <a:latin typeface="Times" charset="0"/>
                <a:ea typeface="ＭＳ Ｐゴシック" charset="0"/>
                <a:cs typeface="ＭＳ Ｐゴシック" charset="0"/>
              </a:rPr>
              <a:t>What should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an index fund be?</a:t>
            </a:r>
          </a:p>
          <a:p>
            <a:r>
              <a:rPr lang="en-US">
                <a:latin typeface="Times" charset="0"/>
                <a:ea typeface="ＭＳ Ｐゴシック" charset="0"/>
                <a:cs typeface="ＭＳ Ｐゴシック" charset="0"/>
              </a:rPr>
              <a:t>- Should be zero</a:t>
            </a:r>
          </a:p>
          <a:p>
            <a:r>
              <a:rPr lang="en-US">
                <a:latin typeface="Times" charset="0"/>
                <a:ea typeface="ＭＳ Ｐゴシック" charset="0"/>
                <a:cs typeface="ＭＳ Ｐゴシック" charset="0"/>
              </a:rPr>
              <a:t>If I claim to be a successful stock picker and run a mutual fund, what should my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a:t>
            </a:r>
          </a:p>
          <a:p>
            <a:r>
              <a:rPr lang="en-US">
                <a:latin typeface="Times" charset="0"/>
                <a:ea typeface="ＭＳ Ｐゴシック" charset="0"/>
                <a:cs typeface="ＭＳ Ｐゴシック" charset="0"/>
              </a:rPr>
              <a:t>- Should be positive for the entire portfolio (though not all stocks may have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alphas)</a:t>
            </a:r>
          </a:p>
          <a:p>
            <a:r>
              <a:rPr lang="en-US">
                <a:latin typeface="Times" charset="0"/>
                <a:ea typeface="ＭＳ Ｐゴシック" charset="0"/>
                <a:cs typeface="ＭＳ Ｐゴシック" charset="0"/>
              </a:rPr>
              <a:t>If I pick a hundred stocks at random, what should my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 </a:t>
            </a:r>
          </a:p>
          <a:p>
            <a:r>
              <a:rPr lang="en-US">
                <a:latin typeface="Times" charset="0"/>
                <a:ea typeface="ＭＳ Ｐゴシック" charset="0"/>
                <a:cs typeface="ＭＳ Ｐゴシック" charset="0"/>
              </a:rPr>
              <a:t>- Zero</a:t>
            </a:r>
          </a:p>
          <a:p>
            <a:r>
              <a:rPr lang="en-US">
                <a:latin typeface="Times" charset="0"/>
                <a:ea typeface="ＭＳ Ｐゴシック" charset="0"/>
                <a:cs typeface="ＭＳ Ｐゴシック" charset="0"/>
              </a:rPr>
              <a:t>What if I incur a 1.5% management fee and transactions costs in picking these stocks?</a:t>
            </a:r>
          </a:p>
          <a:p>
            <a:r>
              <a:rPr lang="en-US">
                <a:latin typeface="Times" charset="0"/>
                <a:ea typeface="ＭＳ Ｐゴシック" charset="0"/>
                <a:cs typeface="ＭＳ Ｐゴシック" charset="0"/>
              </a:rPr>
              <a:t>- Should be -1.5% (which is roughly what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across all actively managed mutual funds)</a:t>
            </a:r>
            <a:endParaRPr lang="en-US">
              <a:latin typeface="Times" charset="0"/>
              <a:ea typeface="ＭＳ Ｐゴシック" charset="0"/>
              <a:cs typeface="ＭＳ Ｐゴシック"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not necessarily true. In fact, the entire sector may have out performed the market and the managers were able to coast on this sector wide performance. </a:t>
            </a:r>
          </a:p>
          <a:p>
            <a:r>
              <a:rPr lang="en-US">
                <a:latin typeface="Times" charset="0"/>
                <a:ea typeface="ＭＳ Ｐゴシック" charset="0"/>
                <a:cs typeface="ＭＳ Ｐゴシック" charset="0"/>
              </a:rPr>
              <a:t>In fact, a company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can be entirely attributable to sector performance. Conversely, a company can have a negative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and impeccable management at the same time.</a:t>
            </a:r>
          </a:p>
          <a:p>
            <a:r>
              <a:rPr lang="en-US">
                <a:latin typeface="Times" charset="0"/>
                <a:ea typeface="ＭＳ Ｐゴシック" charset="0"/>
                <a:cs typeface="ＭＳ Ｐゴシック" charset="0"/>
              </a:rPr>
              <a:t>In short,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fire a manager after one bad year or period… Look for the reasons first..</a:t>
            </a:r>
          </a:p>
          <a:p>
            <a:r>
              <a:rPr lang="en-US">
                <a:latin typeface="Times" charset="0"/>
                <a:ea typeface="ＭＳ Ｐゴシック" charset="0"/>
                <a:cs typeface="ＭＳ Ｐゴシック" charset="0"/>
              </a:rPr>
              <a:t>In this case, the average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across entertainment companies during this period was -13.62% (annualized). This would suggest that Disney performed even better than we thought; its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almost 20% better than the sector.  Iger deserves credit.</a:t>
            </a:r>
            <a:endParaRPr lang="en-US">
              <a:latin typeface="Times" charset="0"/>
              <a:ea typeface="ＭＳ Ｐゴシック" charset="0"/>
              <a:cs typeface="ＭＳ Ｐゴシック"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Best point estimate: 0.95</a:t>
            </a:r>
          </a:p>
          <a:p>
            <a:r>
              <a:rPr lang="en-US">
                <a:latin typeface="Times" charset="0"/>
                <a:ea typeface="ＭＳ Ｐゴシック" charset="0"/>
                <a:cs typeface="ＭＳ Ｐゴシック" charset="0"/>
              </a:rPr>
              <a:t>Range with 67% confidence: 0.79-1.11</a:t>
            </a:r>
          </a:p>
          <a:p>
            <a:r>
              <a:rPr lang="en-US">
                <a:latin typeface="Times" charset="0"/>
                <a:ea typeface="ＭＳ Ｐゴシック" charset="0"/>
                <a:cs typeface="ＭＳ Ｐゴシック" charset="0"/>
              </a:rPr>
              <a:t>Range with 95% confidence: 0.63 – 1.27</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suggests that Disney is exposed to more macro risk than the typical firm in the US. The typical firm has an R squared of between 20-25%. Hence, the allure of diversification.</a:t>
            </a:r>
          </a:p>
          <a:p>
            <a:r>
              <a:rPr lang="en-US">
                <a:latin typeface="Times" charset="0"/>
                <a:ea typeface="ＭＳ Ｐゴシック" charset="0"/>
                <a:cs typeface="ＭＳ Ｐゴシック" charset="0"/>
              </a:rPr>
              <a:t>(Why might this be? Size and having a more diversified business mix may explain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high R-squared.)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About 20% of firms have R-squared of less than 10%…</a:t>
            </a:r>
          </a:p>
          <a:p>
            <a:r>
              <a:rPr lang="en-US">
                <a:latin typeface="Times" charset="0"/>
                <a:ea typeface="ＭＳ Ｐゴシック" charset="0"/>
                <a:cs typeface="ＭＳ Ｐゴシック" charset="0"/>
              </a:rPr>
              <a:t>Very few firms have R-squared approaching 50%…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GE has an R-squared for the 2004-2008 time period of about 55%.</a:t>
            </a:r>
          </a:p>
          <a:p>
            <a:r>
              <a:rPr lang="en-US">
                <a:latin typeface="Times" charset="0"/>
                <a:ea typeface="ＭＳ Ｐゴシック" charset="0"/>
                <a:cs typeface="ＭＳ Ｐゴシック" charset="0"/>
              </a:rPr>
              <a:t>Google The R-squared is about 10% over the same period</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atin typeface="Times" charset="0"/>
                <a:ea typeface="ＭＳ Ｐゴシック" charset="0"/>
                <a:cs typeface="ＭＳ Ｐゴシック" charset="0"/>
              </a:rPr>
              <a:t>If you were undiversified, you would prefer Disney, which has less firm-specific risk.</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How can two companies have the same betas but different R-squared?</a:t>
            </a:r>
          </a:p>
          <a:p>
            <a:r>
              <a:rPr lang="en-US">
                <a:latin typeface="Times" charset="0"/>
                <a:ea typeface="ＭＳ Ｐゴシック" charset="0"/>
                <a:cs typeface="ＭＳ Ｐゴシック" charset="0"/>
              </a:rPr>
              <a:t>The R-squared measures the proportion of the risk in a stock that is market risk.. The beta measures the units of market risk (in standardized terms). Amgen, in this case, has far more total risk than Disney (twice as much to be precise). Thus, 20.5% of Amgen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works out to the same number of units of market risk as 41%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a:t>
            </a:r>
          </a:p>
          <a:p>
            <a:endParaRPr lang="en-US">
              <a:latin typeface="Times" charset="0"/>
              <a:ea typeface="ＭＳ Ｐゴシック" charset="0"/>
              <a:cs typeface="ＭＳ Ｐゴシック"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page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using the same period as the regression run earlier, from Bloomberg.</a:t>
            </a:r>
          </a:p>
          <a:p>
            <a:r>
              <a:rPr lang="en-US">
                <a:latin typeface="Times" charset="0"/>
                <a:ea typeface="ＭＳ Ｐゴシック" charset="0"/>
                <a:cs typeface="ＭＳ Ｐゴシック" charset="0"/>
              </a:rPr>
              <a:t>Bloomberg, however, uses only price returns (it ignores dividends both in the stock and the index).  Hence the intercept is different.</a:t>
            </a:r>
          </a:p>
          <a:p>
            <a:r>
              <a:rPr lang="en-US">
                <a:latin typeface="Times" charset="0"/>
                <a:ea typeface="ＭＳ Ｐゴシック" charset="0"/>
                <a:cs typeface="ＭＳ Ｐゴシック" charset="0"/>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make higher returns when the market is going up, you will find yourself falling behind when the market is going down.</a:t>
            </a:r>
          </a:p>
          <a:p>
            <a:r>
              <a:rPr lang="en-US">
                <a:latin typeface="Times" charset="0"/>
                <a:ea typeface="ＭＳ Ｐゴシック" charset="0"/>
                <a:cs typeface="ＭＳ Ｐゴシック" charset="0"/>
              </a:rPr>
              <a:t>Buy the stock, since you think you can make more than the hurdle rate.</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is what equity investors in your company view as their required return.</a:t>
            </a:r>
          </a:p>
          <a:p>
            <a:r>
              <a:rPr lang="en-US">
                <a:latin typeface="Times" charset="0"/>
                <a:ea typeface="ＭＳ Ｐゴシック" charset="0"/>
                <a:cs typeface="ＭＳ Ｐゴシック" charset="0"/>
              </a:rPr>
              <a:t>The cost of not delivering this return is more unhappy stockholders, a lower stock price, and if you are a manager, maybe your job.</a:t>
            </a:r>
          </a:p>
          <a:p>
            <a:r>
              <a:rPr lang="en-US">
                <a:latin typeface="Times" charset="0"/>
                <a:ea typeface="ＭＳ Ｐゴシック" charset="0"/>
                <a:cs typeface="ＭＳ Ｐゴシック" charset="0"/>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Try this on your company.</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are three ways to bring your beta down:</a:t>
            </a:r>
          </a:p>
          <a:p>
            <a:pPr lvl="1"/>
            <a:r>
              <a:rPr lang="en-US">
                <a:latin typeface="Times" charset="0"/>
                <a:ea typeface="ＭＳ Ｐゴシック" charset="0"/>
              </a:rPr>
              <a:t>Pay off debt, if you have any</a:t>
            </a:r>
          </a:p>
          <a:p>
            <a:pPr lvl="1"/>
            <a:r>
              <a:rPr lang="en-US">
                <a:latin typeface="Times" charset="0"/>
                <a:ea typeface="ＭＳ Ｐゴシック" charset="0"/>
              </a:rPr>
              <a:t>Move into safer businesses</a:t>
            </a:r>
          </a:p>
          <a:p>
            <a:pPr lvl="1"/>
            <a:r>
              <a:rPr lang="en-US">
                <a:latin typeface="Times" charset="0"/>
                <a:ea typeface="ＭＳ Ｐゴシック" charset="0"/>
              </a:rPr>
              <a:t>Sell off assets, and keep cash on your balance sheet</a:t>
            </a:r>
          </a:p>
          <a:p>
            <a:r>
              <a:rPr lang="en-US">
                <a:latin typeface="Times" charset="0"/>
                <a:ea typeface="ＭＳ Ｐゴシック" charset="0"/>
                <a:cs typeface="ＭＳ Ｐゴシック" charset="0"/>
              </a:rPr>
              <a:t>No. What matters is the difference between what you make on your projects (return on equity) and your cost of equity. If you lower your cost of equity, but lower your return on equity even more, you are not serving your stockholders.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performance </a:t>
            </a:r>
            <a:r>
              <a:rPr lang="en-US" altLang="ja-JP" dirty="0" smtClean="0">
                <a:latin typeface="Times" charset="0"/>
                <a:ea typeface="ＭＳ Ｐゴシック" charset="0"/>
                <a:cs typeface="ＭＳ Ｐゴシック" charset="0"/>
              </a:rPr>
              <a:t>improved</a:t>
            </a:r>
            <a:r>
              <a:rPr lang="en-US" altLang="ja-JP" baseline="0" dirty="0" smtClean="0">
                <a:latin typeface="Times" charset="0"/>
                <a:ea typeface="ＭＳ Ｐゴシック" charset="0"/>
                <a:cs typeface="ＭＳ Ｐゴシック" charset="0"/>
              </a:rPr>
              <a:t> markedly in 2009 but it has slowed down to keep abreast with the market between 2010 and 2011. Note the jump in R squared. That is a market wide phenomenon, reflecting the rise in macro risks as the dominant risk factor in this period (sovereign default, </a:t>
            </a:r>
            <a:r>
              <a:rPr lang="en-US" altLang="ja-JP" baseline="0" smtClean="0">
                <a:latin typeface="Times" charset="0"/>
                <a:ea typeface="ＭＳ Ｐゴシック" charset="0"/>
                <a:cs typeface="ＭＳ Ｐゴシック" charset="0"/>
              </a:rPr>
              <a:t>banking crisis)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noTextEdit="1"/>
          </p:cNvSpPr>
          <p:nvPr>
            <p:ph type="sldImg"/>
          </p:nvPr>
        </p:nvSpPr>
        <p:spPr>
          <a:xfrm>
            <a:off x="1150938" y="692150"/>
            <a:ext cx="4556125" cy="3416300"/>
          </a:xfrm>
          <a:ln/>
        </p:spPr>
      </p:sp>
      <p:sp>
        <p:nvSpPr>
          <p:cNvPr id="277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Deconstructing Tata Chemical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page, we find that</a:t>
            </a:r>
          </a:p>
          <a:p>
            <a:pPr>
              <a:buFontTx/>
              <a:buAutoNum type="alphaLcPeriod"/>
            </a:pPr>
            <a:r>
              <a:rPr lang="en-US">
                <a:latin typeface="Times" charset="0"/>
                <a:ea typeface="ＭＳ Ｐゴシック" charset="0"/>
                <a:cs typeface="ＭＳ Ｐゴシック" charset="0"/>
              </a:rPr>
              <a:t>Tata Chemicals did worse than expected over the period – by 4.29% in an annual basis. (Here is a puzzle. Tata Chemical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price actually went up over this period. How do you resolve this puzzle? The Indian market went up even more….)</a:t>
            </a:r>
          </a:p>
          <a:p>
            <a:pPr>
              <a:buFontTx/>
              <a:buAutoNum type="alphaLcPeriod"/>
            </a:pPr>
            <a:r>
              <a:rPr lang="en-US">
                <a:latin typeface="Times" charset="0"/>
                <a:ea typeface="ＭＳ Ｐゴシック" charset="0"/>
                <a:cs typeface="ＭＳ Ｐゴシック" charset="0"/>
              </a:rPr>
              <a:t>Tata Chemicals is slightly above average risk (beta less than one, but with a standard error of 0.14… Since this standard error is lower than the Disney beta standard error, does this mean that this is a better beta estimate than the Disney estimate? Not necessarily. The Sensex is a narrower index than than the S&amp;P 500. Running a regression of a stock against a narrow index, especially if the stock is part of that index will lead to higher R-squared and lower standard error).. </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At first sight, this regression looks a lot better than the Disney regression. The spread around the regression line is tighter, the R-squared is higher and the standard error is lower. </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problem here is the index. The DAX has only 30 companies and Deutsche is a part of the index.  The R-squared is high, because Deutsche Bank is such a large percentage of the index. When you run regressions of stocks against narrow market indices, you will get better looking regressions but not necessarily better beta estimates.This beta is a reasonable measure of risk only to those whose entire portfolio is composed of large German companies.</a:t>
            </a:r>
          </a:p>
          <a:p>
            <a:r>
              <a:rPr lang="en-US">
                <a:latin typeface="Times" charset="0"/>
                <a:ea typeface="ＭＳ Ｐゴシック" charset="0"/>
                <a:cs typeface="ＭＳ Ｐゴシック" charset="0"/>
              </a:rPr>
              <a:t>If you were primarily a US investor, you would look at the risk that DBK would add on to a US index.</a:t>
            </a:r>
          </a:p>
          <a:p>
            <a:r>
              <a:rPr lang="en-US">
                <a:latin typeface="Times" charset="0"/>
                <a:ea typeface="ＭＳ Ｐゴシック" charset="0"/>
                <a:cs typeface="ＭＳ Ｐゴシック" charset="0"/>
              </a:rPr>
              <a:t>What if you were a global investor? You would look at how Deutsche moves relative to a Global Equity Index, say the MSCI</a:t>
            </a:r>
          </a:p>
          <a:p>
            <a:endParaRPr lang="en-US">
              <a:latin typeface="Times" charset="0"/>
              <a:ea typeface="ＭＳ Ｐゴシック" charset="0"/>
              <a:cs typeface="ＭＳ Ｐゴシック"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used expands and becomes broader, the R-squared drops off and the standard error increases. </a:t>
            </a:r>
          </a:p>
          <a:p>
            <a:r>
              <a:rPr lang="en-US">
                <a:latin typeface="Times" charset="0"/>
                <a:ea typeface="ＭＳ Ｐゴシック" charset="0"/>
                <a:cs typeface="ＭＳ Ｐゴシック" charset="0"/>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atin typeface="Times" charset="0"/>
                <a:ea typeface="ＭＳ Ｐゴシック" charset="0"/>
                <a:cs typeface="ＭＳ Ｐゴシック" charset="0"/>
              </a:rPr>
              <a:t>As investors become globalized, there is an argument to be made that we should be abandoning the use of local indices and replacing them with global indices.</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Two very different views of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Which one is the right one? </a:t>
            </a:r>
          </a:p>
          <a:p>
            <a:r>
              <a:rPr lang="en-US">
                <a:latin typeface="Times" charset="0"/>
                <a:ea typeface="ＭＳ Ｐゴシック" charset="0"/>
                <a:cs typeface="ＭＳ Ｐゴシック" charset="0"/>
              </a:rPr>
              <a:t>The Bovespa is a narrow index and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estimated against it may tell us nothing about its risk.</a:t>
            </a:r>
          </a:p>
          <a:p>
            <a:r>
              <a:rPr lang="en-US">
                <a:latin typeface="Times" charset="0"/>
                <a:ea typeface="ＭＳ Ｐゴシック" charset="0"/>
                <a:cs typeface="ＭＳ Ｐゴシック" charset="0"/>
              </a:rPr>
              <a:t>The regression against the S&amp;P 500 is more informative, but the standard error is large…</a:t>
            </a:r>
          </a:p>
          <a:p>
            <a:r>
              <a:rPr lang="en-US">
                <a:latin typeface="Times" charset="0"/>
                <a:ea typeface="ＭＳ Ｐゴシック" charset="0"/>
                <a:cs typeface="ＭＳ Ｐゴシック" charset="0"/>
              </a:rPr>
              <a:t>Who do you think is the marginal investor at Aracruz?</a:t>
            </a:r>
          </a:p>
          <a:p>
            <a:r>
              <a:rPr lang="en-US">
                <a:latin typeface="Times" charset="0"/>
                <a:ea typeface="ＭＳ Ｐゴシック" charset="0"/>
                <a:cs typeface="ＭＳ Ｐゴシック" charset="0"/>
              </a:rPr>
              <a:t>Looking at the top 15 holders, it looks like there quite a few global institutional investors… the beta that makes the most sense for Aracruz may, in fact, be the beta against the Global equity index… The Bovespa beta is meaningless.</a:t>
            </a:r>
          </a:p>
          <a:p>
            <a:endParaRPr lang="en-US">
              <a:latin typeface="Times" charset="0"/>
              <a:ea typeface="ＭＳ Ｐゴシック" charset="0"/>
              <a:cs typeface="ＭＳ Ｐゴシック"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Rot="1" noChangeAspect="1" noChangeArrowheads="1"/>
          </p:cNvSpPr>
          <p:nvPr>
            <p:ph type="sldImg"/>
          </p:nvPr>
        </p:nvSpPr>
        <p:spPr>
          <a:xfrm>
            <a:off x="1150938" y="692150"/>
            <a:ext cx="4556125" cy="3416300"/>
          </a:xfrm>
          <a:solidFill>
            <a:srgbClr val="FFFFFF"/>
          </a:solidFill>
          <a:ln/>
        </p:spPr>
      </p:sp>
      <p:sp>
        <p:nvSpPr>
          <p:cNvPr id="2877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cross selection of regression betas for companies… Lets try a story for each one:</a:t>
            </a:r>
          </a:p>
          <a:p>
            <a:r>
              <a:rPr lang="en-US">
                <a:latin typeface="Times" charset="0"/>
                <a:ea typeface="ＭＳ Ｐゴシック" charset="0"/>
                <a:cs typeface="ＭＳ Ｐゴシック" charset="0"/>
              </a:rPr>
              <a:t>Real Networks: Small, high growth company in risky business</a:t>
            </a:r>
          </a:p>
          <a:p>
            <a:r>
              <a:rPr lang="en-US">
                <a:latin typeface="Times" charset="0"/>
                <a:ea typeface="ＭＳ Ｐゴシック" charset="0"/>
                <a:cs typeface="ＭＳ Ｐゴシック" charset="0"/>
              </a:rPr>
              <a:t>Qwest: Some business risk but much more substantial overlay of financial risk created by borrowing  billions.</a:t>
            </a:r>
          </a:p>
          <a:p>
            <a:r>
              <a:rPr lang="en-US">
                <a:latin typeface="Times" charset="0"/>
                <a:ea typeface="ＭＳ Ｐゴシック" charset="0"/>
                <a:cs typeface="ＭＳ Ｐゴシック" charset="0"/>
              </a:rPr>
              <a:t>Microsoft: Example of beta drift towards one as companies get larger and their product base (and customer base) becomes more diversified.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in the lat 1980s was much higher than 2.</a:t>
            </a:r>
          </a:p>
          <a:p>
            <a:r>
              <a:rPr lang="en-US">
                <a:latin typeface="Times" charset="0"/>
                <a:ea typeface="ＭＳ Ｐゴシック" charset="0"/>
                <a:cs typeface="ＭＳ Ｐゴシック" charset="0"/>
              </a:rPr>
              <a:t>GE: Most diversified US company you will find.. Beta will drift towards one for diversified companies. GE Capital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acts as ballast on beta</a:t>
            </a:r>
          </a:p>
          <a:p>
            <a:r>
              <a:rPr lang="en-US">
                <a:latin typeface="Times" charset="0"/>
                <a:ea typeface="ＭＳ Ｐゴシック" charset="0"/>
                <a:cs typeface="ＭＳ Ｐゴシック" charset="0"/>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atin typeface="Times" charset="0"/>
                <a:ea typeface="ＭＳ Ｐゴシック" charset="0"/>
                <a:cs typeface="ＭＳ Ｐゴシック" charset="0"/>
              </a:rPr>
              <a:t>Harmony Gold Mining Company: A negative beta implies that adding this stock on to a diversified portfolio will actually reduce risk (acts as insurance). Gold has historically been an insurance against inflation. </a:t>
            </a:r>
          </a:p>
          <a:p>
            <a:r>
              <a:rPr lang="en-US">
                <a:latin typeface="Times" charset="0"/>
                <a:ea typeface="ＭＳ Ｐゴシック" charset="0"/>
                <a:cs typeface="ＭＳ Ｐゴシック" charset="0"/>
              </a:rPr>
              <a:t>(Consequences of a negative beta: Expected return &lt; Riskfree rate)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Rot="1" noChangeAspect="1" noChangeArrowheads="1"/>
          </p:cNvSpPr>
          <p:nvPr>
            <p:ph type="sldImg"/>
          </p:nvPr>
        </p:nvSpPr>
        <p:spPr>
          <a:xfrm>
            <a:off x="1150938" y="692150"/>
            <a:ext cx="4556125" cy="3416300"/>
          </a:xfrm>
          <a:solidFill>
            <a:srgbClr val="FFFFFF"/>
          </a:solidFill>
          <a:ln/>
        </p:spPr>
      </p:sp>
      <p:sp>
        <p:nvSpPr>
          <p:cNvPr id="2897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measure risk relative to the market. </a:t>
            </a:r>
          </a:p>
          <a:p>
            <a:r>
              <a:rPr lang="en-US">
                <a:latin typeface="Times" charset="0"/>
                <a:ea typeface="ＭＳ Ｐゴシック" charset="0"/>
                <a:cs typeface="ＭＳ Ｐゴシック" charset="0"/>
              </a:rPr>
              <a:t>Firms which are cyclical or sell discretionary products tend to do much better when the economy is doing well (and the market is doing well) and much worse when the economy is doing badly than other firms in the market.</a:t>
            </a:r>
          </a:p>
          <a:p>
            <a:r>
              <a:rPr lang="en-US">
                <a:latin typeface="Times" charset="0"/>
                <a:ea typeface="ＭＳ Ｐゴシック" charset="0"/>
                <a:cs typeface="ＭＳ Ｐゴシック" charset="0"/>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emerging market telecom company betas to be higher… A product or service that is more discretionary will translate into more volatile earnings and more sensitivity to overall macro economic conditions and a highr beta. </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with high fixed costs tend to see much bigger swings in operating income (and stock prices) for a given change in revenues than firms with more flexible cost structures.</a:t>
            </a:r>
          </a:p>
          <a:p>
            <a:r>
              <a:rPr lang="en-US">
                <a:latin typeface="Times" charset="0"/>
                <a:ea typeface="ＭＳ Ｐゴシック" charset="0"/>
                <a:cs typeface="ＭＳ Ｐゴシック" charset="0"/>
              </a:rPr>
              <a:t>Consider the case of the airline sector, which tends to have cost structures which are almost entirely fixed (plane lease expenses, fuel costs …). Firms in the sector have high betas.</a:t>
            </a:r>
          </a:p>
          <a:p>
            <a:r>
              <a:rPr lang="en-US">
                <a:latin typeface="Times" charset="0"/>
                <a:ea typeface="ＭＳ Ｐゴシック" charset="0"/>
                <a:cs typeface="ＭＳ Ｐゴシック" charset="0"/>
              </a:rPr>
              <a:t>Are you destined to have a high beta, once you pick a sector?</a:t>
            </a:r>
          </a:p>
          <a:p>
            <a:r>
              <a:rPr lang="en-US">
                <a:latin typeface="Times" charset="0"/>
                <a:ea typeface="ＭＳ Ｐゴシック" charset="0"/>
                <a:cs typeface="ＭＳ Ｐゴシック" charset="0"/>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Rot="1" noChangeAspect="1" noChangeArrowheads="1"/>
          </p:cNvSpPr>
          <p:nvPr>
            <p:ph type="sldImg"/>
          </p:nvPr>
        </p:nvSpPr>
        <p:spPr>
          <a:xfrm>
            <a:off x="1150938" y="692150"/>
            <a:ext cx="4556125" cy="3416300"/>
          </a:xfrm>
          <a:solidFill>
            <a:srgbClr val="FFFFFF"/>
          </a:solidFill>
          <a:ln/>
        </p:spPr>
      </p:sp>
      <p:sp>
        <p:nvSpPr>
          <p:cNvPr id="2959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direct measures of fixed costs and variable costs are difficult to obtain. Hence we use the second.</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Rot="1" noChangeAspect="1" noChangeArrowheads="1"/>
          </p:cNvSpPr>
          <p:nvPr>
            <p:ph type="sldImg"/>
          </p:nvPr>
        </p:nvSpPr>
        <p:spPr>
          <a:xfrm>
            <a:off x="1150938" y="692150"/>
            <a:ext cx="4556125" cy="3416300"/>
          </a:xfrm>
          <a:solidFill>
            <a:srgbClr val="FFFFFF"/>
          </a:solidFill>
          <a:ln/>
        </p:spPr>
      </p:sp>
      <p:sp>
        <p:nvSpPr>
          <p:cNvPr id="2979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leverage historically. You need a number of years of data before you can get reasonable estimates.</a:t>
            </a:r>
          </a:p>
          <a:p>
            <a:endParaRPr lang="en-US">
              <a:latin typeface="Times" charset="0"/>
              <a:ea typeface="ＭＳ Ｐゴシック" charset="0"/>
              <a:cs typeface="ＭＳ Ｐゴシック"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Rot="1" noChangeAspect="1" noChangeArrowheads="1"/>
          </p:cNvSpPr>
          <p:nvPr>
            <p:ph type="sldImg"/>
          </p:nvPr>
        </p:nvSpPr>
        <p:spPr>
          <a:xfrm>
            <a:off x="1150938" y="692150"/>
            <a:ext cx="4556125" cy="3416300"/>
          </a:xfrm>
          <a:solidFill>
            <a:srgbClr val="FFFFFF"/>
          </a:solidFill>
          <a:ln/>
        </p:spPr>
      </p:sp>
      <p:sp>
        <p:nvSpPr>
          <p:cNvPr id="300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operating leverage number makes sense only when compared to industry averages or historical averages. It is the relative operating leverage that affects betas.</a:t>
            </a:r>
          </a:p>
          <a:p>
            <a:r>
              <a:rPr lang="en-US">
                <a:latin typeface="Times" charset="0"/>
                <a:ea typeface="ＭＳ Ｐゴシック" charset="0"/>
                <a:cs typeface="ＭＳ Ｐゴシック" charset="0"/>
              </a:rPr>
              <a:t>Note, though, that this is an estimate with a lot of error in it. It is only if the number can be backed up with some intuitive explanation (see the Southwest example earlier) that I would act on it and change the beta that I use.</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Rot="1" noChangeAspect="1" noChangeArrowheads="1"/>
          </p:cNvSpPr>
          <p:nvPr>
            <p:ph type="sldImg"/>
          </p:nvPr>
        </p:nvSpPr>
        <p:spPr>
          <a:xfrm>
            <a:off x="1150938" y="692150"/>
            <a:ext cx="4556125" cy="3416300"/>
          </a:xfrm>
          <a:solidFill>
            <a:srgbClr val="FFFFFF"/>
          </a:solidFill>
          <a:ln/>
        </p:spPr>
      </p:sp>
      <p:sp>
        <p:nvSpPr>
          <p:cNvPr id="3020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Same rationale as operating leverage but the focus here is on equity earnings. Put another way, a firm with stable operating income can make its equity income much more volatile by borrowing large sums of money.</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based upon two assumptions</a:t>
            </a:r>
          </a:p>
          <a:p>
            <a:pPr lvl="1">
              <a:buFontTx/>
              <a:buChar char="•"/>
            </a:pPr>
            <a:r>
              <a:rPr lang="en-US">
                <a:latin typeface="Times" charset="0"/>
                <a:ea typeface="ＭＳ Ｐゴシック" charset="0"/>
              </a:rPr>
              <a:t>Debt bears no market risk (which is consistent with studies that have found that default risk is non-systematic)</a:t>
            </a:r>
          </a:p>
          <a:p>
            <a:pPr lvl="1">
              <a:buFontTx/>
              <a:buChar char="•"/>
            </a:pPr>
            <a:r>
              <a:rPr lang="en-US">
                <a:latin typeface="Times" charset="0"/>
                <a:ea typeface="ＭＳ Ｐゴシック" charset="0"/>
              </a:rPr>
              <a:t>Debt creates a tax benefit</a:t>
            </a:r>
          </a:p>
          <a:p>
            <a:pPr lvl="1"/>
            <a:r>
              <a:rPr lang="en-US" i="1">
                <a:latin typeface="Times" charset="0"/>
                <a:ea typeface="ＭＳ Ｐゴシック" charset="0"/>
              </a:rPr>
              <a:t>	Assets		Liabilities</a:t>
            </a:r>
          </a:p>
          <a:p>
            <a:pPr lvl="1"/>
            <a:endParaRPr lang="en-US">
              <a:latin typeface="Times" charset="0"/>
              <a:ea typeface="ＭＳ Ｐゴシック" charset="0"/>
            </a:endParaRPr>
          </a:p>
          <a:p>
            <a:pPr lvl="1"/>
            <a:r>
              <a:rPr lang="en-US">
                <a:latin typeface="Times" charset="0"/>
                <a:ea typeface="ＭＳ Ｐゴシック" charset="0"/>
              </a:rPr>
              <a:t>	Assets	A  (</a:t>
            </a:r>
            <a:r>
              <a:rPr lang="en-US">
                <a:latin typeface="Symbol" charset="0"/>
                <a:ea typeface="ＭＳ Ｐゴシック" charset="0"/>
              </a:rPr>
              <a:t>b</a:t>
            </a:r>
            <a:r>
              <a:rPr lang="en-US" baseline="-25000">
                <a:latin typeface="Times" charset="0"/>
                <a:ea typeface="ＭＳ Ｐゴシック" charset="0"/>
              </a:rPr>
              <a:t>u</a:t>
            </a:r>
            <a:r>
              <a:rPr lang="en-US">
                <a:latin typeface="Times" charset="0"/>
                <a:ea typeface="ＭＳ Ｐゴシック" charset="0"/>
              </a:rPr>
              <a:t>)	Debt	D (</a:t>
            </a:r>
            <a:r>
              <a:rPr lang="en-US">
                <a:latin typeface="Symbol" charset="0"/>
                <a:ea typeface="ＭＳ Ｐゴシック" charset="0"/>
              </a:rPr>
              <a:t>b</a:t>
            </a:r>
            <a:r>
              <a:rPr lang="en-US" baseline="-25000">
                <a:latin typeface="Times" charset="0"/>
                <a:ea typeface="ＭＳ Ｐゴシック" charset="0"/>
              </a:rPr>
              <a:t>D</a:t>
            </a:r>
            <a:r>
              <a:rPr lang="en-US">
                <a:latin typeface="Symbol" charset="0"/>
                <a:ea typeface="ＭＳ Ｐゴシック" charset="0"/>
              </a:rPr>
              <a:t> </a:t>
            </a:r>
            <a:r>
              <a:rPr lang="en-US">
                <a:latin typeface="Times" charset="0"/>
                <a:ea typeface="ＭＳ Ｐゴシック" charset="0"/>
              </a:rPr>
              <a:t>=0)</a:t>
            </a:r>
          </a:p>
          <a:p>
            <a:pPr lvl="1"/>
            <a:r>
              <a:rPr lang="en-US">
                <a:latin typeface="Times" charset="0"/>
                <a:ea typeface="ＭＳ Ｐゴシック" charset="0"/>
              </a:rPr>
              <a:t>	Tax Benefits	tD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=0)	Equity	E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a:t>
            </a:r>
          </a:p>
          <a:p>
            <a:pPr lvl="1"/>
            <a:endParaRPr lang="en-US">
              <a:latin typeface="Times" charset="0"/>
              <a:ea typeface="ＭＳ Ｐゴシック" charset="0"/>
            </a:endParaRPr>
          </a:p>
          <a:p>
            <a:pPr lvl="1"/>
            <a:endParaRPr lang="en-US">
              <a:latin typeface="Times" charset="0"/>
              <a:ea typeface="ＭＳ Ｐゴシック" charset="0"/>
            </a:endParaRPr>
          </a:p>
          <a:p>
            <a:pPr lvl="1"/>
            <a:r>
              <a:rPr lang="en-US">
                <a:latin typeface="Times" charset="0"/>
                <a:ea typeface="ＭＳ Ｐゴシック" charset="0"/>
              </a:rPr>
              <a:t>Betas are weighted averages,</a:t>
            </a:r>
          </a:p>
          <a:p>
            <a:pPr lvl="1"/>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tD)/(D+E) =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(E/(D+E))</a:t>
            </a:r>
          </a:p>
          <a:p>
            <a:pPr lvl="1"/>
            <a:r>
              <a:rPr lang="en-US">
                <a:latin typeface="Times" charset="0"/>
                <a:ea typeface="ＭＳ Ｐゴシック" charset="0"/>
              </a:rPr>
              <a:t>Solve for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a:t>
            </a:r>
          </a:p>
          <a:p>
            <a:pPr lvl="1"/>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 =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tD)/E=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(1 + (1-t)D/E)</a:t>
            </a:r>
          </a:p>
          <a:p>
            <a:pPr lvl="1"/>
            <a:r>
              <a:rPr lang="en-US">
                <a:latin typeface="Times" charset="0"/>
                <a:ea typeface="ＭＳ Ｐゴシック" charset="0"/>
              </a:rPr>
              <a:t>If debt has a beta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a:t>
            </a:r>
          </a:p>
          <a:p>
            <a:pPr lvl="1"/>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tD/(D+E) =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(E/(D+E))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D/(D+E)</a:t>
            </a:r>
          </a:p>
          <a:p>
            <a:pPr lvl="1"/>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 =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(1 + (1-t)D/E)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(1-t) [D/(D+E)]</a:t>
            </a:r>
          </a:p>
        </p:txBody>
      </p:sp>
      <p:sp>
        <p:nvSpPr>
          <p:cNvPr id="304131" name="Line 4"/>
          <p:cNvSpPr>
            <a:spLocks noChangeShapeType="1"/>
          </p:cNvSpPr>
          <p:nvPr/>
        </p:nvSpPr>
        <p:spPr bwMode="auto">
          <a:xfrm>
            <a:off x="3200400" y="5334000"/>
            <a:ext cx="0" cy="1066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4132" name="Line 5"/>
          <p:cNvSpPr>
            <a:spLocks noChangeShapeType="1"/>
          </p:cNvSpPr>
          <p:nvPr/>
        </p:nvSpPr>
        <p:spPr bwMode="auto">
          <a:xfrm>
            <a:off x="1752600" y="5486400"/>
            <a:ext cx="3200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equity investors bear all of the non-diversifiable risk,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equity will increase as the leverage increases. </a:t>
            </a:r>
            <a:endParaRPr lang="en-US">
              <a:latin typeface="Times" charset="0"/>
              <a:ea typeface="ＭＳ Ｐゴシック" charset="0"/>
              <a:cs typeface="ＭＳ Ｐゴシック"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are always weighted averages - where the weights are based upon market value. This is because betas measure risk relative to a market index.</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betas of the firms at the time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The tax rate used for both betas is 36%.</a:t>
            </a:r>
          </a:p>
          <a:p>
            <a:r>
              <a:rPr lang="en-US">
                <a:latin typeface="Times" charset="0"/>
                <a:ea typeface="ＭＳ Ｐゴシック" charset="0"/>
                <a:cs typeface="ＭＳ Ｐゴシック" charset="0"/>
              </a:rPr>
              <a:t>Equity betas are levered betas and we will assume that the leverage built into them is the current debt to equity ratio for the two firms.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unlevered beta of the combined firm will always be the weighted average of the two firms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unlevered betas. The firm values (rather than the equity values) are used for the weights because we are looking at the unlevered betas of the firms .</a:t>
            </a:r>
            <a:endParaRPr lang="en-US">
              <a:latin typeface="Times" charset="0"/>
              <a:ea typeface="ＭＳ Ｐゴシック" charset="0"/>
              <a:cs typeface="ＭＳ Ｐゴシック"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reflects the effects of the financing of the acquisition. In the second scenario, note that $ 10 billion of the $ 18.5 billion is borrowed. The remaining $ 8.5 billion has to come from new equity issues.</a:t>
            </a:r>
          </a:p>
          <a:p>
            <a:r>
              <a:rPr lang="en-US" b="1">
                <a:latin typeface="Times" charset="0"/>
                <a:ea typeface="ＭＳ Ｐゴシック" charset="0"/>
                <a:cs typeface="ＭＳ Ｐゴシック" charset="0"/>
              </a:rPr>
              <a:t>Exercise: What would Disney</a:t>
            </a:r>
            <a:r>
              <a:rPr lang="ja-JP" altLang="en-US" b="1">
                <a:latin typeface="Times" charset="0"/>
                <a:ea typeface="ＭＳ Ｐゴシック" charset="0"/>
                <a:cs typeface="ＭＳ Ｐゴシック" charset="0"/>
              </a:rPr>
              <a:t>’</a:t>
            </a:r>
            <a:r>
              <a:rPr lang="en-US" altLang="ja-JP" b="1">
                <a:latin typeface="Times" charset="0"/>
                <a:ea typeface="ＭＳ Ｐゴシック" charset="0"/>
                <a:cs typeface="ＭＳ Ｐゴシック" charset="0"/>
              </a:rPr>
              <a:t>s beta be if it had borrowed the entire $ 18.5 billion?</a:t>
            </a:r>
          </a:p>
          <a:p>
            <a:pPr lvl="1">
              <a:buFontTx/>
              <a:buChar char="•"/>
            </a:pPr>
            <a:r>
              <a:rPr lang="en-US">
                <a:latin typeface="Times" charset="0"/>
                <a:ea typeface="ＭＳ Ｐゴシック" charset="0"/>
              </a:rPr>
              <a:t>Debt = $ 615 + $ 3,186 + $ 18,500 = $ 22,301 million</a:t>
            </a:r>
          </a:p>
          <a:p>
            <a:pPr lvl="1">
              <a:buFontTx/>
              <a:buChar char="•"/>
            </a:pPr>
            <a:r>
              <a:rPr lang="en-US">
                <a:latin typeface="Times" charset="0"/>
                <a:ea typeface="ＭＳ Ｐゴシック" charset="0"/>
              </a:rPr>
              <a:t>Equity = $ 31,100 million</a:t>
            </a:r>
          </a:p>
          <a:p>
            <a:pPr lvl="1">
              <a:buFontTx/>
              <a:buChar char="•"/>
            </a:pPr>
            <a:r>
              <a:rPr lang="en-US">
                <a:latin typeface="Times" charset="0"/>
                <a:ea typeface="ＭＳ Ｐゴシック" charset="0"/>
              </a:rPr>
              <a:t>D/E Ratio = 71.70%</a:t>
            </a:r>
          </a:p>
          <a:p>
            <a:pPr lvl="1">
              <a:buFontTx/>
              <a:buChar char="•"/>
            </a:pPr>
            <a:r>
              <a:rPr lang="en-US">
                <a:latin typeface="Times" charset="0"/>
                <a:ea typeface="ＭＳ Ｐゴシック" charset="0"/>
              </a:rPr>
              <a:t>New Beta = 1.026 ( 1 + 0.64 (.717)) = 1.50</a:t>
            </a:r>
          </a:p>
          <a:p>
            <a:pPr lvl="1">
              <a:buFontTx/>
              <a:buChar char="•"/>
            </a:pPr>
            <a:endParaRPr lang="en-US">
              <a:latin typeface="Times" charset="0"/>
              <a:ea typeface="ＭＳ Ｐゴシック" charset="0"/>
            </a:endParaRPr>
          </a:p>
          <a:p>
            <a:r>
              <a:rPr lang="en-US" b="1">
                <a:latin typeface="Times" charset="0"/>
                <a:ea typeface="ＭＳ Ｐゴシック" charset="0"/>
                <a:cs typeface="ＭＳ Ｐゴシック" charset="0"/>
              </a:rPr>
              <a:t>What is the significance of assuming Cap Cities debt? </a:t>
            </a:r>
          </a:p>
          <a:p>
            <a:r>
              <a:rPr lang="en-US">
                <a:latin typeface="Times" charset="0"/>
                <a:ea typeface="ＭＳ Ｐゴシック" charset="0"/>
                <a:cs typeface="ＭＳ Ｐゴシック" charset="0"/>
              </a:rPr>
              <a:t>If the debt had not been assumed and had to be retired, Disney would have had to raise $19,115 million ($18,500 + $615) to fund the acquisition. You would not have added $615 million in debt to the consolidated company after the transaction.</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same principle applies to a firm. To the degree that the firm is in multiple businesses, its beta reflects all of these businesses.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Bottom-up betas build up to the beta from the fundamentals, rather than trusting the regression. </a:t>
            </a:r>
          </a:p>
          <a:p>
            <a:r>
              <a:rPr lang="en-US">
                <a:latin typeface="Times" charset="0"/>
                <a:ea typeface="ＭＳ Ｐゴシック" charset="0"/>
                <a:cs typeface="ＭＳ Ｐゴシック" charset="0"/>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Disney has other businesses (like cruise lines) which are not broken out separately because they are too small… There is also a trade off to breaking businesses down too much into subsectors, since it becomes more difficult to find comparable firms.</a:t>
            </a:r>
          </a:p>
          <a:p>
            <a:pPr marL="228600" indent="-228600"/>
            <a:r>
              <a:rPr lang="en-US">
                <a:latin typeface="Times" charset="0"/>
                <a:ea typeface="ＭＳ Ｐゴシック" charset="0"/>
                <a:cs typeface="ＭＳ Ｐゴシック" charset="0"/>
              </a:rPr>
              <a:t>Estimating details:</a:t>
            </a:r>
          </a:p>
          <a:p>
            <a:pPr marL="228600" indent="-228600">
              <a:buFontTx/>
              <a:buAutoNum type="arabicPeriod"/>
            </a:pPr>
            <a:r>
              <a:rPr lang="en-US">
                <a:latin typeface="Times" charset="0"/>
                <a:ea typeface="ＭＳ Ｐゴシック" charset="0"/>
                <a:cs typeface="ＭＳ Ｐゴシック" charset="0"/>
              </a:rPr>
              <a:t>Comparable firms: are publicly traded companies in each of these businesses. However, we had a difficult time getting enough companies in two businesses:</a:t>
            </a:r>
          </a:p>
          <a:p>
            <a:pPr marL="685800" lvl="1" indent="-228600">
              <a:buFontTx/>
              <a:buAutoNum type="arabicPeriod"/>
            </a:pPr>
            <a:r>
              <a:rPr lang="en-US">
                <a:latin typeface="Times" charset="0"/>
                <a:ea typeface="ＭＳ Ｐゴシック" charset="0"/>
                <a:cs typeface="ＭＳ Ｐゴシック" charset="0"/>
              </a:rPr>
              <a:t>Media networks, since the major networks (CBS, ABC, NBC and Fox) are all parts of much larger firms. We expanded the sample to include firms that fed into the network business (such as Nielsen and King World)</a:t>
            </a:r>
          </a:p>
          <a:p>
            <a:pPr marL="685800" lvl="1" indent="-228600">
              <a:buFontTx/>
              <a:buAutoNum type="arabicPeriod"/>
            </a:pPr>
            <a:r>
              <a:rPr lang="en-US">
                <a:latin typeface="Times" charset="0"/>
                <a:ea typeface="ＭＳ Ｐゴシック" charset="0"/>
                <a:cs typeface="ＭＳ Ｐゴシック" charset="0"/>
              </a:rPr>
              <a:t>Theme parks: There are very few publicly traded theme parks in the US. We expanded the sample by looking globally; we were able to find a few in Europe</a:t>
            </a:r>
          </a:p>
          <a:p>
            <a:pPr marL="228600" indent="-228600">
              <a:buFontTx/>
              <a:buAutoNum type="arabicPeriod"/>
            </a:pPr>
            <a:r>
              <a:rPr lang="en-US">
                <a:latin typeface="Times" charset="0"/>
                <a:ea typeface="ＭＳ Ｐゴシック" charset="0"/>
                <a:cs typeface="ＭＳ Ｐゴシック" charset="0"/>
              </a:rPr>
              <a:t>Average levered beta: Simple average of two-year weekly return betas for comparable firms.</a:t>
            </a:r>
          </a:p>
          <a:p>
            <a:pPr marL="228600" indent="-228600">
              <a:buFontTx/>
              <a:buAutoNum type="arabicPeriod"/>
            </a:pPr>
            <a:r>
              <a:rPr lang="en-US">
                <a:latin typeface="Times" charset="0"/>
                <a:ea typeface="ＭＳ Ｐゴシック" charset="0"/>
                <a:cs typeface="ＭＳ Ｐゴシック" charset="0"/>
              </a:rPr>
              <a:t>Cash / Firm value: Cash holdings as a percent of firm value at comparable firms</a:t>
            </a:r>
          </a:p>
          <a:p>
            <a:pPr marL="228600" indent="-228600">
              <a:buFontTx/>
              <a:buAutoNum type="arabicPeriod"/>
            </a:pPr>
            <a:r>
              <a:rPr lang="en-US">
                <a:latin typeface="Times" charset="0"/>
                <a:ea typeface="ＭＳ Ｐゴシック" charset="0"/>
                <a:cs typeface="ＭＳ Ｐゴシック" charset="0"/>
              </a:rPr>
              <a:t>Unlevered beta corrected for cash: Unlevered beta/ (1 - Cash/ Firm Value). We are assuming that cash has a beta of zero. We are doing this to get a beta for just the operating businesses of these companies.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p:cNvSpPr>
            <a:spLocks noGrp="1" noRot="1" noChangeAspect="1"/>
          </p:cNvSpPr>
          <p:nvPr>
            <p:ph type="sldImg"/>
          </p:nvPr>
        </p:nvSpPr>
        <p:spPr>
          <a:xfrm>
            <a:off x="1150938" y="692150"/>
            <a:ext cx="4556125" cy="3416300"/>
          </a:xfrm>
          <a:ln/>
        </p:spPr>
      </p:sp>
      <p:sp>
        <p:nvSpPr>
          <p:cNvPr id="324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shows the raw numbers behind one of the line items on the previous page – studio entertainment. It lists the companies used, their market values of equity, total debt outstanding and cash. </a:t>
            </a:r>
          </a:p>
          <a:p>
            <a:r>
              <a:rPr lang="en-US">
                <a:latin typeface="Times" charset="0"/>
                <a:ea typeface="ＭＳ Ｐゴシック" charset="0"/>
                <a:cs typeface="ＭＳ Ｐゴシック" charset="0"/>
              </a:rPr>
              <a:t>We show three summary numbers – the average, the aggregate and the median. The average is skewed by outliers. While both the aggregate and median yield meaningful values, we have chosen to go with the median.</a:t>
            </a:r>
          </a:p>
          <a:p>
            <a:r>
              <a:rPr lang="en-US">
                <a:latin typeface="Times" charset="0"/>
                <a:ea typeface="ＭＳ Ｐゴシック" charset="0"/>
                <a:cs typeface="ＭＳ Ｐゴシック" charset="0"/>
              </a:rPr>
              <a:t>In the last three columns, I have computed the enterprise value = mkt cap + debt – cash, revenues and EV/Revenues. These will be used on the next page.</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EV/Sales = (Market Value of Equity + Market value of debt - Cash)/Sales. The number reported here is the average across the comparable firms. We are assuming that this will give us an approximate value for each business.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You can use revenue weights, if you are not inclined to estimate value, but you are then assuming that value is always proportional to revenue…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that we have computed two unlevered betas for Disney: one for just its operating assets and one for the firm, with its cash balance. Each will have it use later in the analysis.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 does not break its debt down by division. We therefore used the information we had 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consolidated debt, the values we had estimated for each business and the average debt ratios of other publicly traded firms in each business to make our allocation.</a:t>
            </a:r>
          </a:p>
          <a:p>
            <a:r>
              <a:rPr lang="en-US">
                <a:latin typeface="Times" charset="0"/>
                <a:ea typeface="ＭＳ Ｐゴシック" charset="0"/>
                <a:cs typeface="ＭＳ Ｐゴシック" charset="0"/>
              </a:rPr>
              <a:t>Step 1a: We estimated the debt for each division by multiplying the EV by the industry average debt ratio to get the estimated debt (in the second to last column). We used this estimated debt to get the proportions of debt in each division.</a:t>
            </a:r>
          </a:p>
          <a:p>
            <a:r>
              <a:rPr lang="en-US">
                <a:latin typeface="Times" charset="0"/>
                <a:ea typeface="ＭＳ Ｐゴシック" charset="0"/>
                <a:cs typeface="ＭＳ Ｐゴシック" charset="0"/>
              </a:rPr>
              <a:t>Example: Media networks: 34,328* (.3871/1.3871) = 9,581 (Note that 38.71% is a debt to equity ratio. 38.71/138.71 gives you a debt to capital ratio)</a:t>
            </a:r>
          </a:p>
          <a:p>
            <a:r>
              <a:rPr lang="en-US">
                <a:latin typeface="Times" charset="0"/>
                <a:ea typeface="ＭＳ Ｐゴシック" charset="0"/>
                <a:cs typeface="ＭＳ Ｐゴシック" charset="0"/>
              </a:rPr>
              <a:t>Step 1b:: We applied these proportions to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actual total debt to get the allocated debt in the third column. </a:t>
            </a:r>
          </a:p>
          <a:p>
            <a:r>
              <a:rPr lang="en-US">
                <a:latin typeface="Times" charset="0"/>
                <a:ea typeface="ＭＳ Ｐゴシック" charset="0"/>
                <a:cs typeface="ＭＳ Ｐゴシック" charset="0"/>
              </a:rPr>
              <a:t>Example: Total debt at Disney is $16,682 million</a:t>
            </a:r>
          </a:p>
          <a:p>
            <a:r>
              <a:rPr lang="en-US">
                <a:latin typeface="Times" charset="0"/>
                <a:ea typeface="ＭＳ Ｐゴシック" charset="0"/>
                <a:cs typeface="ＭＳ Ｐゴシック" charset="0"/>
              </a:rPr>
              <a:t>	Media Networks Debt= 16,682*.5144 = $8582 million</a:t>
            </a:r>
          </a:p>
          <a:p>
            <a:r>
              <a:rPr lang="en-US">
                <a:latin typeface="Times" charset="0"/>
                <a:ea typeface="ＭＳ Ｐゴシック" charset="0"/>
                <a:cs typeface="ＭＳ Ｐゴシック" charset="0"/>
              </a:rPr>
              <a:t>Step 1c: We subtracted this allocated debt from the estimated value to get to equity value.</a:t>
            </a:r>
          </a:p>
          <a:p>
            <a:r>
              <a:rPr lang="en-US">
                <a:latin typeface="Times" charset="0"/>
                <a:ea typeface="ＭＳ Ｐゴシック" charset="0"/>
                <a:cs typeface="ＭＳ Ｐゴシック" charset="0"/>
              </a:rPr>
              <a:t>Example: Equity in media networks: 34,328 – 8582 = 25,746</a:t>
            </a:r>
          </a:p>
          <a:p>
            <a:r>
              <a:rPr lang="en-US">
                <a:latin typeface="Times" charset="0"/>
                <a:ea typeface="ＭＳ Ｐゴシック" charset="0"/>
                <a:cs typeface="ＭＳ Ｐゴシック" charset="0"/>
              </a:rPr>
              <a:t>Step 1d: We estimated a D/E ratio based on the debt from step 2 and equity from step 3.</a:t>
            </a:r>
          </a:p>
          <a:p>
            <a:r>
              <a:rPr lang="en-US">
                <a:latin typeface="Times" charset="0"/>
                <a:ea typeface="ＭＳ Ｐゴシック" charset="0"/>
                <a:cs typeface="ＭＳ Ｐゴシック" charset="0"/>
              </a:rPr>
              <a:t>Example: Media Networks D/E = 8582/25,746 = 33.33%</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for each division should be used. Otherwise, the riskier divisions will over invest and the safest divisions will under invest.</a:t>
            </a:r>
          </a:p>
          <a:p>
            <a:r>
              <a:rPr lang="en-US">
                <a:latin typeface="Times" charset="0"/>
                <a:ea typeface="ＭＳ Ｐゴシック" charset="0"/>
                <a:cs typeface="ＭＳ Ｐゴシック" charset="0"/>
              </a:rPr>
              <a:t>Over time, the firm will become a riskier firm. Think of Bankers Trust from 1980, when it was a commercial bank, to 1992, when it had become primarily an investment bank. </a:t>
            </a:r>
          </a:p>
          <a:p>
            <a:r>
              <a:rPr lang="en-US">
                <a:latin typeface="Times" charset="0"/>
                <a:ea typeface="ＭＳ Ｐゴシック" charset="0"/>
                <a:cs typeface="ＭＳ Ｐゴシック" charset="0"/>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rates used were 32% for emerging market companies, 40% for U.S. companies and 35% for Global companies, based upon averaging the marginal tax rates in each group.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chose to use the emerging market company average, to reflect the possibility that the paper and pulp business in emerging markets may face different market risks than in developed markets. We would have been just as comfortable using a global average.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is a solution to the problems associated with estimating betas for emerging markets. Use bottom-up betas and lever up.</a:t>
            </a:r>
          </a:p>
          <a:p>
            <a:r>
              <a:rPr lang="en-US">
                <a:latin typeface="Times" charset="0"/>
                <a:ea typeface="ＭＳ Ｐゴシック" charset="0"/>
                <a:cs typeface="ＭＳ Ｐゴシック" charset="0"/>
              </a:rPr>
              <a:t>Note that</a:t>
            </a:r>
          </a:p>
          <a:p>
            <a:pPr lvl="1"/>
            <a:r>
              <a:rPr lang="en-US">
                <a:latin typeface="Times" charset="0"/>
                <a:ea typeface="ＭＳ Ｐゴシック" charset="0"/>
              </a:rPr>
              <a:t>Firms which carry disproportionate amounts of cash (greater than is typical for the sector) should have lower betas.</a:t>
            </a:r>
          </a:p>
          <a:p>
            <a:pPr lvl="1"/>
            <a:r>
              <a:rPr lang="en-US">
                <a:latin typeface="Times" charset="0"/>
                <a:ea typeface="ＭＳ Ｐゴシック" charset="0"/>
              </a:rPr>
              <a:t>If they hold marketable securities (or stocks) the beta of these securities can be used in computing the weighted average.</a:t>
            </a:r>
          </a:p>
          <a:p>
            <a:pPr lvl="1"/>
            <a:endParaRPr lang="en-US">
              <a:latin typeface="Times" charset="0"/>
              <a:ea typeface="ＭＳ Ｐゴシック" charset="0"/>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can be stated in different currencies. When computing the nominal BR cost of equity, we scale up the risk premium to reflect the fact the the inflation rates (and risk free rates in BR) are much higher.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we replace the US dollar riskfree rate with a nominal Brazilian Real riskfere rate (estimated to be 8.5% in illustration 4.1):</a:t>
            </a:r>
          </a:p>
          <a:p>
            <a:r>
              <a:rPr lang="en-US">
                <a:latin typeface="Times" charset="0"/>
                <a:ea typeface="ＭＳ Ｐゴシック" charset="0"/>
                <a:cs typeface="ＭＳ Ｐゴシック" charset="0"/>
              </a:rPr>
              <a:t>Cost of Equity</a:t>
            </a:r>
            <a:r>
              <a:rPr lang="en-US" baseline="-25000">
                <a:latin typeface="Times" charset="0"/>
                <a:ea typeface="ＭＳ Ｐゴシック" charset="0"/>
                <a:cs typeface="ＭＳ Ｐゴシック" charset="0"/>
              </a:rPr>
              <a:t>Nominal $R</a:t>
            </a:r>
            <a:r>
              <a:rPr lang="en-US">
                <a:latin typeface="Times" charset="0"/>
                <a:ea typeface="ＭＳ Ｐゴシック" charset="0"/>
                <a:cs typeface="ＭＳ Ｐゴシック" charset="0"/>
              </a:rPr>
              <a:t> = Riskfree Rate</a:t>
            </a:r>
            <a:r>
              <a:rPr lang="en-US" baseline="-25000">
                <a:latin typeface="Times" charset="0"/>
                <a:ea typeface="ＭＳ Ｐゴシック" charset="0"/>
                <a:cs typeface="ＭＳ Ｐゴシック" charset="0"/>
              </a:rPr>
              <a:t>R$</a:t>
            </a:r>
            <a:r>
              <a:rPr lang="en-US">
                <a:latin typeface="Times" charset="0"/>
                <a:ea typeface="ＭＳ Ｐゴシック" charset="0"/>
                <a:cs typeface="ＭＳ Ｐゴシック" charset="0"/>
              </a:rPr>
              <a:t> + Beta* Risk Premium = 8.5% + 1.74 (9.95%) = 25.82% </a:t>
            </a:r>
          </a:p>
          <a:p>
            <a:r>
              <a:rPr lang="en-US">
                <a:latin typeface="Times" charset="0"/>
                <a:ea typeface="ＭＳ Ｐゴシック" charset="0"/>
                <a:cs typeface="ＭＳ Ｐゴシック" charset="0"/>
              </a:rPr>
              <a:t>Note that this lower than the 26.75% we estimated in the slide, because of the assumption that the risk premiums will not change as you move to higher inflation currencies.</a:t>
            </a:r>
          </a:p>
          <a:p>
            <a:endParaRPr lang="en-US">
              <a:latin typeface="Times" charset="0"/>
              <a:ea typeface="ＭＳ Ｐゴシック" charset="0"/>
              <a:cs typeface="ＭＳ Ｐゴシック" charset="0"/>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2"/>
          <p:cNvSpPr>
            <a:spLocks noGrp="1" noRot="1" noChangeAspect="1" noChangeArrowheads="1" noTextEdit="1"/>
          </p:cNvSpPr>
          <p:nvPr>
            <p:ph type="sldImg"/>
          </p:nvPr>
        </p:nvSpPr>
        <p:spPr>
          <a:xfrm>
            <a:off x="1150938" y="692150"/>
            <a:ext cx="4556125" cy="3416300"/>
          </a:xfrm>
          <a:ln/>
        </p:spPr>
      </p:sp>
      <p:sp>
        <p:nvSpPr>
          <p:cNvPr id="336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used 105 emerging market fertilizer firms and 31 emerging market chemical companies to estimate the EV/Sales ratio and the unlevered betas. </a:t>
            </a:r>
          </a:p>
          <a:p>
            <a:r>
              <a:rPr lang="en-US">
                <a:latin typeface="Times" charset="0"/>
                <a:ea typeface="ＭＳ Ｐゴシック" charset="0"/>
                <a:cs typeface="ＭＳ Ｐゴシック" charset="0"/>
              </a:rPr>
              <a:t>Lacking information on the breakdown of debt by division, we assumed that the divisions would be close in terms of debt capacity and used Tata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overall D/E ratio for both divisions.</a:t>
            </a:r>
          </a:p>
          <a:p>
            <a:r>
              <a:rPr lang="en-US">
                <a:latin typeface="Times" charset="0"/>
                <a:ea typeface="ＭＳ Ｐゴシック" charset="0"/>
                <a:cs typeface="ＭＳ Ｐゴシック" charset="0"/>
              </a:rPr>
              <a:t>We used the marginal tax rate of about 33.99% (about 34%) for India to lever the beta.</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Same process for Deutsche Bank. The only difference is that leverage is ignored because it is a financial service firm. It is implicitly assumed that banks tend to have similar leverage.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use the German 10-year Euro bond rate, not because Deutsche is a German company, but because the German 10-year Euro bond had the lowest interest rate of all European 10-year bonds (and thus most likely to be default free).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used the 6% mature market equity risk premium</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Private firms are not traded. There are no historical price records to compute betas from.</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estimate the bottom up beta, we initially looked at publicly traded book retail firms but found only three firms. To add to the sample, we looked at publishing firms, arguing that their risk should be similar to that of book retailers (We are open to the critique that the operating leverage can be different in the two businesses).</a:t>
            </a:r>
          </a:p>
          <a:p>
            <a:r>
              <a:rPr lang="en-US">
                <a:latin typeface="Times" charset="0"/>
                <a:ea typeface="ＭＳ Ｐゴシック" charset="0"/>
                <a:cs typeface="ＭＳ Ｐゴシック" charset="0"/>
              </a:rPr>
              <a:t>To avoid outliers, we will use median values for the firms in the sample.</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Accounting betas are computed by regressing accounting earnings changes at the firm against changes in earnings at the S&amp;P 500. In this case, we used equity earnings for both….</a:t>
            </a:r>
          </a:p>
          <a:p>
            <a:endParaRPr lang="en-US">
              <a:latin typeface="Times" charset="0"/>
              <a:ea typeface="ＭＳ Ｐゴシック" charset="0"/>
              <a:cs typeface="ＭＳ Ｐゴシック"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biggest problems with accounting betas are:</a:t>
            </a:r>
          </a:p>
          <a:p>
            <a:pPr lvl="1"/>
            <a:r>
              <a:rPr lang="en-US">
                <a:latin typeface="Times" charset="0"/>
                <a:ea typeface="ＭＳ Ｐゴシック" charset="0"/>
              </a:rPr>
              <a:t>Earnings tend to be smoothed out</a:t>
            </a:r>
          </a:p>
          <a:p>
            <a:pPr lvl="1"/>
            <a:r>
              <a:rPr lang="en-US">
                <a:latin typeface="Times" charset="0"/>
                <a:ea typeface="ＭＳ Ｐゴシック" charset="0"/>
              </a:rPr>
              <a:t>You will not have very many observations in your regression</a:t>
            </a:r>
          </a:p>
          <a:p>
            <a:pPr lvl="1"/>
            <a:endParaRPr lang="en-US">
              <a:latin typeface="Times" charset="0"/>
              <a:ea typeface="ＭＳ Ｐゴシック" charset="0"/>
            </a:endParaRPr>
          </a:p>
          <a:p>
            <a:r>
              <a:rPr lang="en-US">
                <a:latin typeface="Times" charset="0"/>
                <a:ea typeface="ＭＳ Ｐゴシック" charset="0"/>
                <a:cs typeface="ＭＳ Ｐゴシック" charset="0"/>
              </a:rPr>
              <a:t>Most private firms have financials only once a year. For a firm that has been in existence just a few years, the sample size will be extremely small.</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Using beta (that looks at only market risk) will tend to under estimate the cost of equity since private owners feel exposed to all risk, if they are not diversified.</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a:p>
            <a:r>
              <a:rPr lang="en-US">
                <a:latin typeface="Times" charset="0"/>
                <a:ea typeface="ＭＳ Ｐゴシック" charset="0"/>
                <a:cs typeface="ＭＳ Ｐゴシック" charset="0"/>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portfolio with the market. As the investor gets more diversified, the correlation will rise and the total beta will fall towards the market beta.</a:t>
            </a:r>
            <a:endParaRPr lang="en-US">
              <a:latin typeface="Times" charset="0"/>
              <a:ea typeface="ＭＳ Ｐゴシック" charset="0"/>
              <a:cs typeface="ＭＳ Ｐゴシック" charset="0"/>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breakdown of a firm into businesses is available in the 10-K. The unlevered betas are available on my web site.</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Capital is more than just equity. It also includes other financing sources, particularly debt.</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Debt is not restricted to what gets called debt in the balance sheet. It includes any financing with these characteristics. </a:t>
            </a:r>
          </a:p>
          <a:p>
            <a:r>
              <a:rPr lang="en-US">
                <a:latin typeface="Times" charset="0"/>
                <a:ea typeface="ＭＳ Ｐゴシック" charset="0"/>
                <a:cs typeface="ＭＳ Ｐゴシック" charset="0"/>
              </a:rPr>
              <a:t>Applying this test to items on the liability side of the balance sheet, we would conclude that</a:t>
            </a:r>
          </a:p>
          <a:p>
            <a:pPr>
              <a:buFontTx/>
              <a:buChar char="-"/>
            </a:pPr>
            <a:r>
              <a:rPr lang="en-US">
                <a:latin typeface="Times" charset="0"/>
                <a:ea typeface="ＭＳ Ｐゴシック" charset="0"/>
                <a:cs typeface="ＭＳ Ｐゴシック" charset="0"/>
              </a:rPr>
              <a:t>All interest bearing debt, short term as well as long term, is debt</a:t>
            </a:r>
          </a:p>
          <a:p>
            <a:pPr>
              <a:buFontTx/>
              <a:buChar char="-"/>
            </a:pPr>
            <a:r>
              <a:rPr lang="en-US">
                <a:latin typeface="Times" charset="0"/>
                <a:ea typeface="ＭＳ Ｐゴシック" charset="0"/>
                <a:cs typeface="ＭＳ Ｐゴシック" charset="0"/>
              </a:rPr>
              <a:t>Accounts payable and suppliers should not be considered debt because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atin typeface="Times" charset="0"/>
                <a:ea typeface="ＭＳ Ｐゴシック" charset="0"/>
                <a:cs typeface="ＭＳ Ｐゴシック" charset="0"/>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There are two key components to the cost of debt:</a:t>
            </a:r>
          </a:p>
          <a:p>
            <a:pPr marL="228600" indent="-228600">
              <a:buFontTx/>
              <a:buAutoNum type="alphaLcPeriod"/>
            </a:pPr>
            <a:r>
              <a:rPr lang="en-US">
                <a:latin typeface="Times" charset="0"/>
                <a:ea typeface="ＭＳ Ｐゴシック" charset="0"/>
                <a:cs typeface="ＭＳ Ｐゴシック" charset="0"/>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atin typeface="Times" charset="0"/>
                <a:ea typeface="ＭＳ Ｐゴシック" charset="0"/>
                <a:cs typeface="ＭＳ Ｐゴシック" charset="0"/>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atin typeface="Times" charset="0"/>
                <a:ea typeface="ＭＳ Ｐゴシック" charset="0"/>
                <a:cs typeface="ＭＳ Ｐゴシック" charset="0"/>
              </a:rPr>
              <a:t>While the cost of debt can be estimated easily for some firms, by looking up traded bonds, it can be more difficult for non-rated firms. The default spreads can be obtained from</a:t>
            </a:r>
          </a:p>
          <a:p>
            <a:pPr marL="228600" indent="-228600"/>
            <a:r>
              <a:rPr lang="en-US">
                <a:latin typeface="Times" charset="0"/>
                <a:ea typeface="ＭＳ Ｐゴシック" charset="0"/>
                <a:cs typeface="ＭＳ Ｐゴシック" charset="0"/>
              </a:rPr>
              <a:t>http://www.bondsonline.com</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atin typeface="Times" charset="0"/>
                <a:ea typeface="ＭＳ Ｐゴシック" charset="0"/>
                <a:cs typeface="ＭＳ Ｐゴシック" charset="0"/>
              </a:rPr>
              <a:t>The operating income used to compute the rating does not have to be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 It can be an average over time or a normalized value.</a:t>
            </a:r>
            <a:endParaRPr lang="en-US">
              <a:latin typeface="Times" charset="0"/>
              <a:ea typeface="ＭＳ Ｐゴシック" charset="0"/>
              <a:cs typeface="ＭＳ Ｐゴシック" charset="0"/>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table is constructed, using smaller non-financial service companies (&lt;$5 billion market cap) that are rated, and their interest coverage ratios. The firms were sorted based upon their ratings, and the interest coverage range was estimated.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ranges will change over time, especially as the economy strengthens or weakens. You can get the updated ranges on my web site.</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p:cNvSpPr>
          <p:nvPr>
            <p:ph type="sldImg"/>
          </p:nvPr>
        </p:nvSpPr>
        <p:spPr>
          <a:xfrm>
            <a:off x="1150938" y="692150"/>
            <a:ext cx="4556125" cy="3416300"/>
          </a:xfrm>
          <a:solidFill>
            <a:srgbClr val="FFFFFF"/>
          </a:solidFill>
          <a:ln/>
        </p:spPr>
      </p:sp>
      <p:sp>
        <p:nvSpPr>
          <p:cNvPr id="367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atin typeface="Times" charset="0"/>
                <a:ea typeface="ＭＳ Ｐゴシック" charset="0"/>
                <a:cs typeface="ＭＳ Ｐゴシック" charset="0"/>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atin typeface="Times" charset="0"/>
                <a:ea typeface="ＭＳ Ｐゴシック" charset="0"/>
                <a:cs typeface="ＭＳ Ｐゴシック" charset="0"/>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atin typeface="Times" charset="0"/>
              <a:ea typeface="ＭＳ Ｐゴシック" charset="0"/>
              <a:cs typeface="ＭＳ Ｐゴシック"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p:cNvSpPr>
          <p:nvPr>
            <p:ph type="sldImg"/>
          </p:nvPr>
        </p:nvSpPr>
        <p:spPr>
          <a:xfrm>
            <a:off x="1150938" y="692150"/>
            <a:ext cx="4556125" cy="3416300"/>
          </a:xfrm>
          <a:solidFill>
            <a:srgbClr val="FFFFFF"/>
          </a:solidFill>
          <a:ln/>
        </p:spPr>
      </p:sp>
      <p:sp>
        <p:nvSpPr>
          <p:cNvPr id="369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rate used is the marginal tax rate…. Interest saves you taxes on your marginal income, not the first or average dollar of income….</a:t>
            </a:r>
          </a:p>
          <a:p>
            <a:r>
              <a:rPr lang="en-US">
                <a:latin typeface="Times" charset="0"/>
                <a:ea typeface="ＭＳ Ｐゴシック" charset="0"/>
                <a:cs typeface="ＭＳ Ｐゴシック" charset="0"/>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atin typeface="Times" charset="0"/>
                <a:ea typeface="ＭＳ Ｐゴシック" charset="0"/>
                <a:cs typeface="ＭＳ Ｐゴシック" charset="0"/>
              </a:rPr>
              <a:t>For Tata Chemicals,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atin typeface="Times" charset="0"/>
                <a:ea typeface="ＭＳ Ｐゴシック" charset="0"/>
                <a:cs typeface="ＭＳ Ｐゴシック" charset="0"/>
              </a:rPr>
              <a:t>For Disney, Deutsche Bank and Aracruz, we chose to use the actual ratings rather than the synthetic rating, because it does contain more information. </a:t>
            </a:r>
          </a:p>
          <a:p>
            <a:endParaRPr lang="en-US">
              <a:latin typeface="Times" charset="0"/>
              <a:ea typeface="ＭＳ Ｐゴシック" charset="0"/>
              <a:cs typeface="ＭＳ Ｐゴシック" charset="0"/>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Earlier, we looked at equity risk premiums and how they have moved higher in the crisis of 2008. In this graph, we note the same phenomena with debt. If you plug in the updated default spreads into the cost of debt computation for Disney, we would end up with a pre-tax cost of debt of almost 9%; note that the higher equity risk premia will lead to a higher cost of equity as well.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more general lesson is that default spreads need to be updated at regular intervals to get good estimates of the cost of debt.</a:t>
            </a:r>
          </a:p>
          <a:p>
            <a:r>
              <a:rPr lang="en-US">
                <a:latin typeface="Times" charset="0"/>
                <a:ea typeface="ＭＳ Ｐゴシック" charset="0"/>
                <a:cs typeface="ＭＳ Ｐゴシック" charset="0"/>
              </a:rPr>
              <a:t>(I use a website, bondsonline.com, but it charges $35 for a snapshot. I update approximately twice a year)</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should be updated frequently and should have current default spreads in it. These will be the spreads you use for your synthetic ratings today and not the spreads from early 2009.</a:t>
            </a:r>
          </a:p>
          <a:p>
            <a:endParaRPr lang="en-US">
              <a:latin typeface="Times" charset="0"/>
              <a:ea typeface="ＭＳ Ｐゴシック" charset="0"/>
              <a:cs typeface="ＭＳ Ｐゴシック" charset="0"/>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easiest way to break down a convertible bond is to value it as a straight bond and to then assign the remaining market value to the conversion option. In March 2004, Disney had convertible bonds outstanding with 19 years left to maturity and a coupon rate of 2.125%, trading at $1,064 a bond.  Holders of this bond have the right to convert the bond into 33.9444 shares of stock anytime over the bond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remaining life. To break the convertible bond into straight bond and conversion option components, we will value the bond using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pre-tax cost of debt of 5.25%:</a:t>
            </a:r>
          </a:p>
          <a:p>
            <a:r>
              <a:rPr lang="en-US">
                <a:latin typeface="Times New Roman" charset="0"/>
                <a:ea typeface="ＭＳ Ｐゴシック" charset="0"/>
                <a:cs typeface="ＭＳ Ｐゴシック" charset="0"/>
              </a:rPr>
              <a:t>At this conversion ratio, the price that investors would be paying for Disney shares would be $29.46, much higher than the stock price of $20.46 prevailing at the time of the analysis.</a:t>
            </a:r>
          </a:p>
          <a:p>
            <a:r>
              <a:rPr lang="en-US">
                <a:latin typeface="Times New Roman" charset="0"/>
                <a:ea typeface="ＭＳ Ｐゴシック" charset="0"/>
                <a:cs typeface="ＭＳ Ｐゴシック" charset="0"/>
              </a:rPr>
              <a:t>This rate was based upon a 10-year treasury bond rate. If the 5-year treasury bond rate had been substantially different, we would have recomputed a pre-tax cost of debt by adding the default spread to the 5-year rate.</a:t>
            </a:r>
          </a:p>
          <a:p>
            <a:pPr algn="just"/>
            <a:r>
              <a:rPr lang="en-US">
                <a:latin typeface="Times" charset="0"/>
                <a:ea typeface="ＭＳ Ｐゴシック" charset="0"/>
                <a:cs typeface="ＭＳ Ｐゴシック" charset="0"/>
              </a:rPr>
              <a:t>Straight Bond component </a:t>
            </a:r>
          </a:p>
          <a:p>
            <a:pPr algn="just"/>
            <a:r>
              <a:rPr lang="en-US">
                <a:latin typeface="Times" charset="0"/>
                <a:ea typeface="ＭＳ Ｐゴシック" charset="0"/>
                <a:cs typeface="ＭＳ Ｐゴシック" charset="0"/>
              </a:rPr>
              <a:t>= Value of a 2.125% coupon bond due in 19 years with a market interest rate of 5.25%</a:t>
            </a:r>
          </a:p>
          <a:p>
            <a:pPr algn="just"/>
            <a:r>
              <a:rPr lang="en-US">
                <a:latin typeface="Times" charset="0"/>
                <a:ea typeface="ＭＳ Ｐゴシック" charset="0"/>
                <a:cs typeface="ＭＳ Ｐゴシック" charset="0"/>
              </a:rPr>
              <a:t>= PV of $21.25 in coupons each year for 19 years + PV of $1000 at end of year 19 = $629.91</a:t>
            </a:r>
          </a:p>
          <a:p>
            <a:pPr algn="just"/>
            <a:r>
              <a:rPr lang="en-US">
                <a:latin typeface="Times" charset="0"/>
                <a:ea typeface="ＭＳ Ｐゴシック" charset="0"/>
                <a:cs typeface="ＭＳ Ｐゴシック" charset="0"/>
              </a:rPr>
              <a:t>Conversion Option= Market value of convertible – Value of straight bond</a:t>
            </a:r>
          </a:p>
          <a:p>
            <a:pPr algn="just"/>
            <a:r>
              <a:rPr lang="en-US">
                <a:latin typeface="Times" charset="0"/>
                <a:ea typeface="ＭＳ Ｐゴシック" charset="0"/>
                <a:cs typeface="ＭＳ Ｐゴシック" charset="0"/>
              </a:rPr>
              <a:t>			= 1064 - $629.91 = $434.09</a:t>
            </a:r>
          </a:p>
          <a:p>
            <a:pPr algn="just"/>
            <a:r>
              <a:rPr lang="en-US">
                <a:latin typeface="Times" charset="0"/>
                <a:ea typeface="ＭＳ Ｐゴシック" charset="0"/>
                <a:cs typeface="ＭＳ Ｐゴシック" charset="0"/>
              </a:rPr>
              <a:t>The straight bond component of $630 is treated as debt, while the conversion option of $434 is treated as equity.</a:t>
            </a:r>
          </a:p>
          <a:p>
            <a:pPr algn="just"/>
            <a:endParaRPr lang="en-US">
              <a:latin typeface="Times" charset="0"/>
              <a:ea typeface="ＭＳ Ｐゴシック" charset="0"/>
              <a:cs typeface="ＭＳ Ｐゴシック" charset="0"/>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pPr algn="just"/>
            <a:r>
              <a:rPr lang="en-US">
                <a:latin typeface="Times New Roman" charset="0"/>
                <a:ea typeface="ＭＳ Ｐゴシック" charset="0"/>
                <a:cs typeface="ＭＳ Ｐゴシック" charset="0"/>
              </a:rPr>
              <a:t>Assume that the market value debt ratio is 10%, while the book value debt ratio is 30%, for a firm with a cost of equity of 15% and an after-tax cost of debt of 5%. The cost of capital can be calculated as follows –</a:t>
            </a:r>
          </a:p>
          <a:p>
            <a:pPr algn="just"/>
            <a:r>
              <a:rPr lang="en-US">
                <a:latin typeface="Times New Roman" charset="0"/>
                <a:ea typeface="ＭＳ Ｐゴシック" charset="0"/>
                <a:cs typeface="ＭＳ Ｐゴシック" charset="0"/>
              </a:rPr>
              <a:t>With market value debt ratios:	15% (.9) + 5% (.1) = 14%</a:t>
            </a:r>
          </a:p>
          <a:p>
            <a:pPr algn="just"/>
            <a:r>
              <a:rPr lang="en-US">
                <a:latin typeface="Times New Roman" charset="0"/>
                <a:ea typeface="ＭＳ Ｐゴシック" charset="0"/>
                <a:cs typeface="ＭＳ Ｐゴシック" charset="0"/>
              </a:rPr>
              <a:t>With book value debt ratios:		15% (.7) + 5% (.3) = 12%</a:t>
            </a:r>
          </a:p>
          <a:p>
            <a:pPr algn="just"/>
            <a:r>
              <a:rPr lang="en-US">
                <a:latin typeface="Times New Roman" charset="0"/>
                <a:ea typeface="ＭＳ Ｐゴシック" charset="0"/>
                <a:cs typeface="ＭＳ Ｐゴシック" charset="0"/>
              </a:rPr>
              <a:t>Which is the more conservative estimate?</a:t>
            </a:r>
          </a:p>
          <a:p>
            <a:endParaRPr lang="en-US">
              <a:latin typeface="Times" charset="0"/>
              <a:ea typeface="ＭＳ Ｐゴシック" charset="0"/>
              <a:cs typeface="ＭＳ Ｐゴシック" charset="0"/>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first consolidate all of the debt outstanding and obtain an face value weighted average maturity for the debt of 5.38 years.</a:t>
            </a:r>
          </a:p>
          <a:p>
            <a:r>
              <a:rPr lang="en-US">
                <a:latin typeface="Times" charset="0"/>
                <a:ea typeface="ＭＳ Ｐゴシック" charset="0"/>
                <a:cs typeface="ＭＳ Ｐゴシック" charset="0"/>
              </a:rPr>
              <a:t>We then compute the market value of debt, setting the book value = face value, the interest expense = coupon, the average maturity = debt maturity and the pre-tax cost of debt based on the synthetic rating as the cost of debt. </a:t>
            </a:r>
          </a:p>
          <a:p>
            <a:r>
              <a:rPr lang="en-US">
                <a:latin typeface="Times" charset="0"/>
                <a:ea typeface="ＭＳ Ｐゴシック" charset="0"/>
                <a:cs typeface="ＭＳ Ｐゴシック" charset="0"/>
              </a:rPr>
              <a:t>Alternatively, we can compute the market value of each debt item separately and add up the values.</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pre-tax cost of debt was based upon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rating.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atin typeface="Times" charset="0"/>
                <a:ea typeface="ＭＳ Ｐゴシック" charset="0"/>
                <a:cs typeface="ＭＳ Ｐゴシック" charset="0"/>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7.51%?</a:t>
            </a:r>
            <a:endParaRPr lang="en-US">
              <a:latin typeface="Times" charset="0"/>
              <a:ea typeface="ＭＳ Ｐゴシック" charset="0"/>
              <a:cs typeface="ＭＳ Ｐゴシック" charset="0"/>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Disney, we used the division specific debt ratio weights we estimated earlier (when estimating the levered beta). We did assume that all divisions borrow 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pre-tax cost of debt. If the divisions issued debt independently, we would have considered using division-specific costs of debt.</a:t>
            </a:r>
          </a:p>
          <a:p>
            <a:r>
              <a:rPr lang="en-US">
                <a:latin typeface="Times" charset="0"/>
                <a:ea typeface="ＭＳ Ｐゴシック" charset="0"/>
                <a:cs typeface="ＭＳ Ｐゴシック" charset="0"/>
              </a:rPr>
              <a:t>For Tata Chemicals, we used the same debt ratio and cost of debt for both divisions.</a:t>
            </a:r>
          </a:p>
          <a:p>
            <a:endParaRPr lang="en-US">
              <a:latin typeface="Times" charset="0"/>
              <a:ea typeface="ＭＳ Ｐゴシック" charset="0"/>
              <a:cs typeface="ＭＳ Ｐゴシック" charset="0"/>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for Aracruz will be higher in $R, because we expect inflation to be 7% in $R and only 2% in US dollars. In real terms, we remove inflation entirely from the mix.</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banks, defining debt is a nightmare and  capital should really be defined only in equity terms.</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a:xfrm>
            <a:off x="1150938" y="692150"/>
            <a:ext cx="4556125" cy="3416300"/>
          </a:xfrm>
          <a:ln/>
        </p:spPr>
      </p:sp>
      <p:sp>
        <p:nvSpPr>
          <p:cNvPr id="394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we carry this through to its logical limits:</a:t>
            </a:r>
          </a:p>
          <a:p>
            <a:pPr>
              <a:buFontTx/>
              <a:buAutoNum type="alphaLcPeriod"/>
            </a:pPr>
            <a:r>
              <a:rPr lang="en-US">
                <a:latin typeface="Times" charset="0"/>
                <a:ea typeface="ＭＳ Ｐゴシック" charset="0"/>
                <a:cs typeface="ＭＳ Ｐゴシック" charset="0"/>
              </a:rPr>
              <a:t>Private companies operate under a disadvantage relative to publicly traded companies, because their owners are not efficient risk bearers.</a:t>
            </a:r>
          </a:p>
          <a:p>
            <a:pPr>
              <a:buFontTx/>
              <a:buAutoNum type="alphaLcPeriod"/>
            </a:pPr>
            <a:r>
              <a:rPr lang="en-US">
                <a:latin typeface="Times" charset="0"/>
                <a:ea typeface="ＭＳ Ｐゴシック" charset="0"/>
                <a:cs typeface="ＭＳ Ｐゴシック" charset="0"/>
              </a:rPr>
              <a:t>Private businesses will reject investments that are attractive an otherwise similar public company</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go from unlevered to levered betas and then to the cost of capital, you have to</a:t>
            </a:r>
          </a:p>
          <a:p>
            <a:pPr>
              <a:buFontTx/>
              <a:buAutoNum type="alphaLcPeriod"/>
            </a:pPr>
            <a:r>
              <a:rPr lang="en-US">
                <a:latin typeface="Times" charset="0"/>
                <a:ea typeface="ＭＳ Ｐゴシック" charset="0"/>
                <a:cs typeface="ＭＳ Ｐゴシック" charset="0"/>
              </a:rPr>
              <a:t>Define debt and compute market value</a:t>
            </a:r>
          </a:p>
          <a:p>
            <a:pPr>
              <a:buFontTx/>
              <a:buAutoNum type="alphaLcPeriod"/>
            </a:pPr>
            <a:r>
              <a:rPr lang="en-US">
                <a:latin typeface="Times" charset="0"/>
                <a:ea typeface="ＭＳ Ｐゴシック" charset="0"/>
                <a:cs typeface="ＭＳ Ｐゴシック" charset="0"/>
              </a:rPr>
              <a:t>Compute the present value of operating leases</a:t>
            </a:r>
          </a:p>
          <a:p>
            <a:pPr>
              <a:buFontTx/>
              <a:buAutoNum type="alphaLcPeriod"/>
            </a:pPr>
            <a:r>
              <a:rPr lang="en-US">
                <a:latin typeface="Times" charset="0"/>
                <a:ea typeface="ＭＳ Ｐゴシック" charset="0"/>
                <a:cs typeface="ＭＳ Ｐゴシック" charset="0"/>
              </a:rPr>
              <a:t>Compute the levered beta, using the market value of equity and the consolidated market value of debt (including lease commitmetns)</a:t>
            </a:r>
          </a:p>
          <a:p>
            <a:pPr>
              <a:buFontTx/>
              <a:buAutoNum type="alphaLcPeriod"/>
            </a:pPr>
            <a:r>
              <a:rPr lang="en-US">
                <a:latin typeface="Times" charset="0"/>
                <a:ea typeface="ＭＳ Ｐゴシック" charset="0"/>
                <a:cs typeface="ＭＳ Ｐゴシック" charset="0"/>
              </a:rPr>
              <a:t>Compute the cost of capital, using the debt and equity weights.</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cost of equity and capital can be very different numbers, they can both be used as hurdle rates, as long as the returns and cash flows are defined consistently.</a:t>
            </a:r>
          </a:p>
          <a:p>
            <a:r>
              <a:rPr lang="en-US">
                <a:latin typeface="Times" charset="0"/>
                <a:ea typeface="ＭＳ Ｐゴシック" charset="0"/>
                <a:cs typeface="ＭＳ Ｐゴシック" charset="0"/>
              </a:rPr>
              <a:t>If returns and cash flows are equity based (return on equity or cash flow to equity), the appropriate hurdle rate is the cost of equity.</a:t>
            </a:r>
          </a:p>
          <a:p>
            <a:r>
              <a:rPr lang="en-US">
                <a:latin typeface="Times" charset="0"/>
                <a:ea typeface="ＭＳ Ｐゴシック" charset="0"/>
                <a:cs typeface="ＭＳ Ｐゴシック" charset="0"/>
              </a:rPr>
              <a:t>If returns and cash flows are firm or operating asset based (return on capital or cashflows to firm), the appropriate hurdle rate is the cost of capital.</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Took us a while but we have the mechanics of the hurdle rate down..</a:t>
            </a:r>
          </a:p>
        </p:txBody>
      </p:sp>
      <p:sp>
        <p:nvSpPr>
          <p:cNvPr id="40038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there is a theme to how we think about returns in corporate finance, this line from Jerry Maguire brings it home. We trust the concrete over the vague and cash flows over earnings.</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Accrual accounting income is designed to measure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atin typeface="Times" charset="0"/>
                <a:ea typeface="ＭＳ Ｐゴシック" charset="0"/>
                <a:cs typeface="ＭＳ Ｐゴシック" charset="0"/>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financial principles underlying the measurement of investment returns.</a:t>
            </a:r>
          </a:p>
          <a:p>
            <a:pPr lvl="1"/>
            <a:r>
              <a:rPr lang="en-US">
                <a:latin typeface="Times" charset="0"/>
                <a:ea typeface="ＭＳ Ｐゴシック" charset="0"/>
              </a:rPr>
              <a:t>We focus on cash flows, because when cash flows and earnings are different, cash flows provide a more reliable measure of what an investment generates.</a:t>
            </a:r>
          </a:p>
          <a:p>
            <a:pPr lvl="1"/>
            <a:r>
              <a:rPr lang="en-US">
                <a:latin typeface="Times" charset="0"/>
                <a:ea typeface="ＭＳ Ｐゴシック" charset="0"/>
              </a:rPr>
              <a:t>We focus on </a:t>
            </a:r>
            <a:r>
              <a:rPr lang="ja-JP" altLang="en-US">
                <a:latin typeface="Times" charset="0"/>
                <a:ea typeface="ＭＳ Ｐゴシック" charset="0"/>
              </a:rPr>
              <a:t>“</a:t>
            </a:r>
            <a:r>
              <a:rPr lang="en-US" altLang="ja-JP">
                <a:latin typeface="Times" charset="0"/>
                <a:ea typeface="ＭＳ Ｐゴシック" charset="0"/>
              </a:rPr>
              <a:t>incremental</a:t>
            </a:r>
            <a:r>
              <a:rPr lang="ja-JP" altLang="en-US">
                <a:latin typeface="Times" charset="0"/>
                <a:ea typeface="ＭＳ Ｐゴシック" charset="0"/>
              </a:rPr>
              <a:t>”</a:t>
            </a:r>
            <a:r>
              <a:rPr lang="en-US" altLang="ja-JP">
                <a:latin typeface="Times" charset="0"/>
                <a:ea typeface="ＭＳ Ｐゴシック" charset="0"/>
              </a:rPr>
              <a:t> effects on the overall business, since we care about the overall health and value of the business, not just individual projects.</a:t>
            </a:r>
          </a:p>
          <a:p>
            <a:pPr lvl="1"/>
            <a:r>
              <a:rPr lang="en-US">
                <a:latin typeface="Times" charset="0"/>
                <a:ea typeface="ＭＳ Ｐゴシック" charset="0"/>
              </a:rPr>
              <a:t>We use time-weighted returns, since returns made earlier are worth more than the same returns made later.</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p:cNvSpPr>
            <a:spLocks noGrp="1" noRot="1" noChangeAspect="1"/>
          </p:cNvSpPr>
          <p:nvPr>
            <p:ph type="sldImg"/>
          </p:nvPr>
        </p:nvSpPr>
        <p:spPr>
          <a:xfrm>
            <a:off x="1150938" y="692150"/>
            <a:ext cx="4556125" cy="3416300"/>
          </a:xfrm>
          <a:ln/>
        </p:spPr>
      </p:sp>
      <p:sp>
        <p:nvSpPr>
          <p:cNvPr id="410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discussion of what is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good investment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that follows applies to pretty much everything that firms do… Put another way, the rules we develop are general ones and cannot be altered or modified just because a specific investment is too big or too small…</a:t>
            </a:r>
            <a:endParaRPr lang="en-US">
              <a:latin typeface="Times" charset="0"/>
              <a:ea typeface="ＭＳ Ｐゴシック" charset="0"/>
              <a:cs typeface="ＭＳ Ｐゴシック" charset="0"/>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Slide Image Placeholder 1"/>
          <p:cNvSpPr>
            <a:spLocks noGrp="1" noRot="1" noChangeAspect="1"/>
          </p:cNvSpPr>
          <p:nvPr>
            <p:ph type="sldImg"/>
          </p:nvPr>
        </p:nvSpPr>
        <p:spPr>
          <a:xfrm>
            <a:off x="1150938" y="692150"/>
            <a:ext cx="4556125" cy="3416300"/>
          </a:xfrm>
          <a:ln/>
        </p:spPr>
      </p:sp>
      <p:sp>
        <p:nvSpPr>
          <p:cNvPr id="412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investments range the spectrum, from small to large, extensions of existing businesses to acquisitions. The emphasis will be that the principles of investment analysis do not change, no matter what type of investment you are looking at.</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earnings and cash flows will really be in Brazilian $R. We will consider later the effects of looking at all the cash flows in a different currency.</a:t>
            </a:r>
          </a:p>
          <a:p>
            <a:r>
              <a:rPr lang="en-US">
                <a:latin typeface="Times" charset="0"/>
                <a:ea typeface="ＭＳ Ｐゴシック" charset="0"/>
                <a:cs typeface="ＭＳ Ｐゴシック" charset="0"/>
              </a:rPr>
              <a:t>Note that this investment is not going to be fully operational  until the fourth year.</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emphasis in the second item should be 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already spent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While we often classify all these investments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initial investments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they occur over time. Companies seldom make large investments at an instant in time.</a:t>
            </a:r>
          </a:p>
          <a:p>
            <a:r>
              <a:rPr lang="en-US">
                <a:latin typeface="Times" charset="0"/>
                <a:ea typeface="ＭＳ Ｐゴシック" charset="0"/>
                <a:cs typeface="ＭＳ Ｐゴシック" charset="0"/>
              </a:rPr>
              <a:t>Also worth adding: Disney will fund this investment using the same mix of debt and equity that it uses for theme parks currently.</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assumptions. Most real investments involve uncertainty about the future, but we have to make a judgment on what we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expect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to make. These expectations may be based upon past experience or market testing. (For instance, Disney would make these forecasts by looking at the history of Disneyland., EuroDisney and DisneyWorld).</a:t>
            </a:r>
          </a:p>
          <a:p>
            <a:r>
              <a:rPr lang="en-US">
                <a:latin typeface="Times" charset="0"/>
                <a:ea typeface="ＭＳ Ｐゴシック" charset="0"/>
                <a:cs typeface="ＭＳ Ｐゴシック" charset="0"/>
              </a:rPr>
              <a:t>Note that these are not conservative or low-ball estimates. Using lower numbers than expected (because a project is risky or because you are risk-averse) can lead to risk being double counted. </a:t>
            </a:r>
          </a:p>
          <a:p>
            <a:r>
              <a:rPr lang="en-US">
                <a:latin typeface="Times" charset="0"/>
                <a:ea typeface="ＭＳ Ｐゴシック" charset="0"/>
                <a:cs typeface="ＭＳ Ｐゴシック" charset="0"/>
              </a:rPr>
              <a:t>There is an alternative approach to capital budgeting where we can estimate what are called certainty equivalent cash flows, but the discount rate in that case would be the riskfree rate.</a:t>
            </a:r>
          </a:p>
          <a:p>
            <a:r>
              <a:rPr lang="en-US">
                <a:latin typeface="Times" charset="0"/>
                <a:ea typeface="ＭＳ Ｐゴシック" charset="0"/>
                <a:cs typeface="ＭＳ Ｐゴシック" charset="0"/>
              </a:rPr>
              <a:t>Finally, note that the project continues after year 10.</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Again, these numbers are easier to estimate in an investment like this one, where Disney can look at similar investments that it has made in the past.</a:t>
            </a:r>
          </a:p>
          <a:p>
            <a:r>
              <a:rPr lang="en-US">
                <a:latin typeface="Times" charset="0"/>
                <a:ea typeface="ＭＳ Ｐゴシック" charset="0"/>
                <a:cs typeface="ＭＳ Ｐゴシック" charset="0"/>
              </a:rPr>
              <a:t>Most large firms have significant expenses that cannot be traced to individual projects. These expenses are sometimes lumped under General and Administrative expenses (G&amp;A) and get allocated to projects. </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atin typeface="Times" charset="0"/>
                <a:ea typeface="ＭＳ Ｐゴシック" charset="0"/>
                <a:cs typeface="ＭＳ Ｐゴシック" charset="0"/>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be a drain on the cash flows, since revenues are growing. This, in turn, will create larger inventory and working capital needs each year, which will tie up more cash in the project.</a:t>
            </a:r>
          </a:p>
          <a:p>
            <a:r>
              <a:rPr lang="en-US">
                <a:latin typeface="Times" charset="0"/>
                <a:ea typeface="ＭＳ Ｐゴシック" charset="0"/>
                <a:cs typeface="ＭＳ Ｐゴシック" charset="0"/>
              </a:rPr>
              <a:t>The tax rate used is the marginal tax rate (as opposed to the effective tax rate reported in income statements and annual reports) because projects create income at the margin and will be taxed at the margin. </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$ 500 million that has been spent already on the project was capitalized. It is depreciated straight line over the 10 years. (If it had been expensed, this would not be necessary)</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accounting earnings calculations for the next 10 years. Note the increasing after-tax operating income over time.</a:t>
            </a:r>
          </a:p>
          <a:p>
            <a:r>
              <a:rPr lang="en-US">
                <a:latin typeface="Times" charset="0"/>
                <a:ea typeface="ＭＳ Ｐゴシック" charset="0"/>
                <a:cs typeface="ＭＳ Ｐゴシック" charset="0"/>
              </a:rPr>
              <a:t>Note that loss in year 1. While this loss can be carried forward and offset against profits in future years, we have chosen to claim the losses against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profits from other projects in year 1. (You would rather save taxes now than the same taxes in the future…)</a:t>
            </a:r>
          </a:p>
          <a:p>
            <a:r>
              <a:rPr lang="en-US">
                <a:latin typeface="Times" charset="0"/>
                <a:ea typeface="ＭＳ Ｐゴシック" charset="0"/>
                <a:cs typeface="ＭＳ Ｐゴシック" charset="0"/>
              </a:rPr>
              <a:t>Where are the interest expenses? They do not show up because we are computing earnings to the firm - operating income - rather than earnings to equity - net income.</a:t>
            </a:r>
          </a:p>
          <a:p>
            <a:endParaRPr lang="en-US">
              <a:latin typeface="Times" charset="0"/>
              <a:ea typeface="ＭＳ Ｐゴシック" charset="0"/>
              <a:cs typeface="ＭＳ Ｐゴシック" charset="0"/>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the accounting income into a percentage return (to enable us to do the comparison to the hurdle rate, which is a percentage rate). We have computed a simple average return on capital over the next 10 years…</a:t>
            </a:r>
          </a:p>
          <a:p>
            <a:r>
              <a:rPr lang="en-US">
                <a:latin typeface="Times" charset="0"/>
                <a:ea typeface="ＭＳ Ｐゴシック" charset="0"/>
                <a:cs typeface="ＭＳ Ｐゴシック" charset="0"/>
              </a:rPr>
              <a:t>The average book value is computed each year using the beginning and ending book values. The book values  themselves are computed as follows:</a:t>
            </a:r>
          </a:p>
          <a:p>
            <a:r>
              <a:rPr lang="en-US">
                <a:latin typeface="Times" charset="0"/>
                <a:ea typeface="ＭＳ Ｐゴシック" charset="0"/>
                <a:cs typeface="ＭＳ Ｐゴシック" charset="0"/>
              </a:rPr>
              <a:t>Ending BV = Beginning BV - Depreciation + Capital Expenditures</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Slide Image Placeholder 1"/>
          <p:cNvSpPr>
            <a:spLocks noGrp="1" noRot="1" noChangeAspect="1"/>
          </p:cNvSpPr>
          <p:nvPr>
            <p:ph type="sldImg"/>
          </p:nvPr>
        </p:nvSpPr>
        <p:spPr>
          <a:xfrm>
            <a:off x="1150938" y="692150"/>
            <a:ext cx="4556125" cy="3416300"/>
          </a:xfrm>
          <a:ln/>
        </p:spPr>
      </p:sp>
      <p:sp>
        <p:nvSpPr>
          <p:cNvPr id="433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First, since we have computed return on capital, the comparison should be to the cost of capital.</a:t>
            </a:r>
          </a:p>
          <a:p>
            <a:r>
              <a:rPr lang="en-US">
                <a:latin typeface="Times" charset="0"/>
                <a:ea typeface="ＭＳ Ｐゴシック" charset="0"/>
                <a:cs typeface="ＭＳ Ｐゴシック" charset="0"/>
              </a:rPr>
              <a:t>Second, since it is a theme park investment, it should be the cost of capital for theme parks.</a:t>
            </a:r>
          </a:p>
          <a:p>
            <a:r>
              <a:rPr lang="en-US">
                <a:latin typeface="Times" charset="0"/>
                <a:ea typeface="ＭＳ Ｐゴシック" charset="0"/>
                <a:cs typeface="ＭＳ Ｐゴシック" charset="0"/>
              </a:rPr>
              <a:t>Here is the catch. This theme park is in Brazil, an emerging market. Thus, the cost of capital of 6.62% that we estimated for existing theme parks, which are in developed markets, may be too low.</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Here is the other half of the equation:</a:t>
            </a:r>
          </a:p>
          <a:p>
            <a:pPr marL="228600" indent="-228600">
              <a:buFontTx/>
              <a:buAutoNum type="arabicPeriod"/>
            </a:pPr>
            <a:r>
              <a:rPr lang="en-US">
                <a:latin typeface="Times" charset="0"/>
                <a:ea typeface="ＭＳ Ｐゴシック" charset="0"/>
                <a:cs typeface="ＭＳ Ｐゴシック" charset="0"/>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atin typeface="Times" charset="0"/>
                <a:ea typeface="ＭＳ Ｐゴシック" charset="0"/>
                <a:cs typeface="ＭＳ Ｐゴシック" charset="0"/>
              </a:rPr>
              <a:t>We use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atin typeface="Times" charset="0"/>
              <a:ea typeface="ＭＳ Ｐゴシック" charset="0"/>
              <a:cs typeface="ＭＳ Ｐゴシック" charset="0"/>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not. I think the accounting return, which cuts off the analysis arbitrarily after 10 years, understates the true return on projects like this one, which have longer expected lives.</a:t>
            </a:r>
          </a:p>
          <a:p>
            <a:r>
              <a:rPr lang="en-US">
                <a:latin typeface="Times" charset="0"/>
                <a:ea typeface="ＭＳ Ｐゴシック" charset="0"/>
                <a:cs typeface="ＭＳ Ｐゴシック" charset="0"/>
              </a:rPr>
              <a:t>In general, while firms claim that using the same life for all projects is not discriminatory, it clearly creates a bias against longer term projects.</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atin typeface="Times" charset="0"/>
                <a:ea typeface="ＭＳ Ｐゴシック" charset="0"/>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atin typeface="Times" charset="0"/>
                <a:ea typeface="ＭＳ Ｐゴシック" charset="0"/>
              </a:rPr>
              <a:t>The book value of capital is a good measure of what is invested in current projects.</a:t>
            </a:r>
          </a:p>
          <a:p>
            <a:pPr>
              <a:buFontTx/>
              <a:buChar char="•"/>
            </a:pPr>
            <a:r>
              <a:rPr lang="en-US">
                <a:latin typeface="Times" charset="0"/>
                <a:ea typeface="ＭＳ Ｐゴシック" charset="0"/>
                <a:cs typeface="ＭＳ Ｐゴシック" charset="0"/>
              </a:rPr>
              <a:t>Some computational details:</a:t>
            </a:r>
          </a:p>
          <a:p>
            <a:pPr lvl="1">
              <a:buFontTx/>
              <a:buChar char="•"/>
            </a:pPr>
            <a:r>
              <a:rPr lang="en-US">
                <a:latin typeface="Times" charset="0"/>
                <a:ea typeface="ＭＳ Ｐゴシック" charset="0"/>
              </a:rPr>
              <a:t>Why do we use book value of debt and equity?</a:t>
            </a:r>
          </a:p>
          <a:p>
            <a:pPr lvl="1"/>
            <a:r>
              <a:rPr lang="en-US">
                <a:latin typeface="Times" charset="0"/>
                <a:ea typeface="ＭＳ Ｐゴシック" charset="0"/>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atin typeface="Times" charset="0"/>
                <a:ea typeface="ＭＳ Ｐゴシック" charset="0"/>
              </a:rPr>
              <a:t>Why end of last year?</a:t>
            </a:r>
          </a:p>
          <a:p>
            <a:pPr lvl="1"/>
            <a:r>
              <a:rPr lang="en-US">
                <a:latin typeface="Times" charset="0"/>
                <a:ea typeface="ＭＳ Ｐゴシック" charset="0"/>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Slide Image Placeholder 1"/>
          <p:cNvSpPr>
            <a:spLocks noGrp="1" noRot="1" noChangeAspect="1"/>
          </p:cNvSpPr>
          <p:nvPr>
            <p:ph type="sldImg"/>
          </p:nvPr>
        </p:nvSpPr>
        <p:spPr>
          <a:xfrm>
            <a:off x="1150938" y="692150"/>
            <a:ext cx="4556125" cy="3416300"/>
          </a:xfrm>
          <a:ln/>
        </p:spPr>
      </p:sp>
      <p:sp>
        <p:nvSpPr>
          <p:cNvPr id="443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EVA is a measure of dollar value created in a single time period. Thus, it will be affected by how capital is measured and the ups and downs of year-to-year operating income.</a:t>
            </a:r>
          </a:p>
          <a:p>
            <a:r>
              <a:rPr lang="en-US">
                <a:latin typeface="Times" charset="0"/>
                <a:ea typeface="ＭＳ Ｐゴシック" charset="0"/>
                <a:cs typeface="ＭＳ Ｐゴシック" charset="0"/>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 of investment quality is only as good as the measures of operating income and book value that go into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also that:</a:t>
            </a:r>
          </a:p>
          <a:p>
            <a:pPr>
              <a:buFontTx/>
              <a:buAutoNum type="arabicPeriod"/>
            </a:pPr>
            <a:r>
              <a:rPr lang="en-US">
                <a:latin typeface="Times" charset="0"/>
                <a:ea typeface="ＭＳ Ｐゴシック" charset="0"/>
                <a:cs typeface="ＭＳ Ｐゴシック" charset="0"/>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atin typeface="Times" charset="0"/>
                <a:ea typeface="ＭＳ Ｐゴシック" charset="0"/>
                <a:cs typeface="ＭＳ Ｐゴシック" charset="0"/>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p:cNvSpPr>
            <a:spLocks noGrp="1" noRot="1" noChangeAspect="1" noChangeArrowheads="1"/>
          </p:cNvSpPr>
          <p:nvPr>
            <p:ph type="sldImg"/>
          </p:nvPr>
        </p:nvSpPr>
        <p:spPr>
          <a:xfrm>
            <a:off x="1150938" y="692150"/>
            <a:ext cx="4556125" cy="3416300"/>
          </a:xfrm>
          <a:solidFill>
            <a:srgbClr val="FFFFFF"/>
          </a:solidFill>
          <a:ln/>
        </p:spPr>
      </p:sp>
      <p:sp>
        <p:nvSpPr>
          <p:cNvPr id="447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earnings to cash flows. </a:t>
            </a:r>
          </a:p>
          <a:p>
            <a:r>
              <a:rPr lang="en-US">
                <a:latin typeface="Times" charset="0"/>
                <a:ea typeface="ＭＳ Ｐゴシック" charset="0"/>
                <a:cs typeface="ＭＳ Ｐゴシック" charset="0"/>
              </a:rPr>
              <a:t>Depreciation and amortization are just two of the most common non-cash charges.</a:t>
            </a:r>
          </a:p>
          <a:p>
            <a:r>
              <a:rPr lang="en-US">
                <a:latin typeface="Times" charset="0"/>
                <a:ea typeface="ＭＳ Ｐゴシック" charset="0"/>
                <a:cs typeface="ＭＳ Ｐゴシック" charset="0"/>
              </a:rPr>
              <a:t>Any capital expenditures (whether initial or maintenance) need to be subtracted out.</a:t>
            </a:r>
          </a:p>
          <a:p>
            <a:r>
              <a:rPr lang="en-US">
                <a:latin typeface="Times" charset="0"/>
                <a:ea typeface="ＭＳ Ｐゴシック" charset="0"/>
                <a:cs typeface="ＭＳ Ｐゴシック" charset="0"/>
              </a:rPr>
              <a:t>It is only the </a:t>
            </a:r>
            <a:r>
              <a:rPr lang="en-US" u="sng">
                <a:latin typeface="Times" charset="0"/>
                <a:ea typeface="ＭＳ Ｐゴシック" charset="0"/>
                <a:cs typeface="ＭＳ Ｐゴシック" charset="0"/>
              </a:rPr>
              <a:t>change in non-cash working capital</a:t>
            </a:r>
            <a:r>
              <a:rPr lang="en-US">
                <a:latin typeface="Times" charset="0"/>
                <a:ea typeface="ＭＳ Ｐゴシック" charset="0"/>
                <a:cs typeface="ＭＳ Ｐゴシック" charset="0"/>
              </a:rPr>
              <a:t> that needs to be subtracted out. </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a firm pays no taxes (it is a tax-exempt entity, for instance), there is no benefit to depreciation. </a:t>
            </a:r>
          </a:p>
          <a:p>
            <a:r>
              <a:rPr lang="en-US">
                <a:latin typeface="Times" charset="0"/>
                <a:ea typeface="ＭＳ Ｐゴシック" charset="0"/>
                <a:cs typeface="ＭＳ Ｐゴシック" charset="0"/>
              </a:rPr>
              <a:t>As 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a:latin typeface="Times" charset="0"/>
                <a:ea typeface="ＭＳ Ｐゴシック" charset="0"/>
                <a:cs typeface="ＭＳ Ｐゴシック" charset="0"/>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Straight line depreciation will lead to higher income and accelerated depreciation to higher cash flows.</a:t>
            </a:r>
          </a:p>
          <a:p>
            <a:r>
              <a:rPr lang="en-US">
                <a:latin typeface="Times" charset="0"/>
                <a:ea typeface="ＭＳ Ｐゴシック" charset="0"/>
                <a:cs typeface="ＭＳ Ｐゴシック" charset="0"/>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most analysts who look at projects remember to consider the initial capital investment, many of them fail to consider the need for capital maintenance expenditure.</a:t>
            </a:r>
          </a:p>
          <a:p>
            <a:r>
              <a:rPr lang="en-US">
                <a:latin typeface="Times" charset="0"/>
                <a:ea typeface="ＭＳ Ｐゴシック" charset="0"/>
                <a:cs typeface="ＭＳ Ｐゴシック" charset="0"/>
              </a:rPr>
              <a:t>Depreciation and capital expenditures are highly interrelated assumptions. You cannot depreciate what you do not cap ex.</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p:cNvSpPr>
          <p:nvPr>
            <p:ph type="sldImg"/>
          </p:nvPr>
        </p:nvSpPr>
        <p:spPr>
          <a:xfrm>
            <a:off x="1150938" y="692150"/>
            <a:ext cx="4556125" cy="3416300"/>
          </a:xfrm>
          <a:solidFill>
            <a:srgbClr val="FFFFFF"/>
          </a:solidFill>
          <a:ln/>
        </p:spPr>
      </p:sp>
      <p:sp>
        <p:nvSpPr>
          <p:cNvPr id="45568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Capitalizing and amortizing the expense will have a more positive effect on income. Assuming you have the income to expense it, expensing it will have a more positive effect on cash flows.</a:t>
            </a:r>
          </a:p>
          <a:p>
            <a:pPr marL="228600" indent="-228600"/>
            <a:r>
              <a:rPr lang="en-US">
                <a:latin typeface="Times" charset="0"/>
                <a:ea typeface="ＭＳ Ｐゴシック" charset="0"/>
                <a:cs typeface="ＭＳ Ｐゴシック" charset="0"/>
              </a:rPr>
              <a:t>Here are the two times when you may prefer to capitalize and depreciate, rather than expense:</a:t>
            </a:r>
          </a:p>
          <a:p>
            <a:pPr marL="228600" indent="-228600">
              <a:buFontTx/>
              <a:buAutoNum type="alphaLcPeriod"/>
            </a:pPr>
            <a:r>
              <a:rPr lang="en-US">
                <a:latin typeface="Times" charset="0"/>
                <a:ea typeface="ＭＳ Ｐゴシック" charset="0"/>
                <a:cs typeface="ＭＳ Ｐゴシック" charset="0"/>
              </a:rPr>
              <a:t>When you are losing money and expect to make money in the future (and are worried about losing loss carry forwards)</a:t>
            </a:r>
          </a:p>
          <a:p>
            <a:pPr marL="228600" indent="-228600">
              <a:buFontTx/>
              <a:buAutoNum type="alphaLcPeriod"/>
            </a:pPr>
            <a:r>
              <a:rPr lang="en-US">
                <a:latin typeface="Times" charset="0"/>
                <a:ea typeface="ＭＳ Ｐゴシック" charset="0"/>
                <a:cs typeface="ＭＳ Ｐゴシック" charset="0"/>
              </a:rPr>
              <a:t>When you expect your tax rates to go up over time.</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By working capital, we consider only non-cash working capital. Defined even more tightly, </a:t>
            </a:r>
          </a:p>
          <a:p>
            <a:pPr algn="ctr"/>
            <a:r>
              <a:rPr lang="en-US">
                <a:latin typeface="Times" charset="0"/>
                <a:ea typeface="ＭＳ Ｐゴシック" charset="0"/>
                <a:cs typeface="ＭＳ Ｐゴシック" charset="0"/>
              </a:rPr>
              <a:t>Non-cash WC = Inventory + Accounts Receivable - Accounts Payable</a:t>
            </a:r>
          </a:p>
          <a:p>
            <a:r>
              <a:rPr lang="en-US" i="1">
                <a:latin typeface="Times" charset="0"/>
                <a:ea typeface="ＭＳ Ｐゴシック" charset="0"/>
                <a:cs typeface="ＭＳ Ｐゴシック" charset="0"/>
              </a:rPr>
              <a:t>Why do we not include cash?</a:t>
            </a:r>
            <a:r>
              <a:rPr lang="en-US">
                <a:latin typeface="Times" charset="0"/>
                <a:ea typeface="ＭＳ Ｐゴシック" charset="0"/>
                <a:cs typeface="ＭＳ Ｐゴシック" charset="0"/>
              </a:rPr>
              <a:t> Because the investment in working capital is considered to be an investment on which you cannot make a return.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a:latin typeface="Times" charset="0"/>
                <a:ea typeface="ＭＳ Ｐゴシック" charset="0"/>
                <a:cs typeface="ＭＳ Ｐゴシック" charset="0"/>
              </a:rPr>
              <a:t>Some businesses do need to maintain wasting cash balances, i.e., cash in the form of currency but this requirement should be small. If that is the case, that cash can be counted into working capital.</a:t>
            </a:r>
          </a:p>
          <a:p>
            <a:r>
              <a:rPr lang="en-US">
                <a:latin typeface="Times" charset="0"/>
                <a:ea typeface="ＭＳ Ｐゴシック" charset="0"/>
                <a:cs typeface="ＭＳ Ｐゴシック" charset="0"/>
              </a:rPr>
              <a:t>Question to consider: Can non-cash working capital be a source of cash in some businesses?</a:t>
            </a:r>
          </a:p>
          <a:p>
            <a:r>
              <a:rPr lang="en-US">
                <a:latin typeface="Times" charset="0"/>
                <a:ea typeface="ＭＳ Ｐゴシック" charset="0"/>
                <a:cs typeface="ＭＳ Ｐゴシック" charset="0"/>
              </a:rPr>
              <a:t>Yes… There are businesses that have little need for inventory and take full advantage of supplier credit, thus making working capital a negative number and a source of cash.</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sunk cost is any cost that has already been incurred and will not be recovered even if the project under consideration is rejected.</a:t>
            </a:r>
          </a:p>
          <a:p>
            <a:r>
              <a:rPr lang="en-US">
                <a:latin typeface="Times" charset="0"/>
                <a:ea typeface="ＭＳ Ｐゴシック" charset="0"/>
                <a:cs typeface="ＭＳ Ｐゴシック" charset="0"/>
              </a:rPr>
              <a:t>The tax savings on the depreciation on the sunk cost is also subtracted out, since that tax savings would accrue to the firm even if it did not take this investment.</a:t>
            </a:r>
          </a:p>
          <a:p>
            <a:r>
              <a:rPr lang="en-US">
                <a:latin typeface="Times" charset="0"/>
                <a:ea typeface="ＭＳ Ｐゴシック" charset="0"/>
                <a:cs typeface="ＭＳ Ｐゴシック" charset="0"/>
              </a:rPr>
              <a:t>Only the after-tax amount of the non-incremental allocated costs are added back because the cash flows are after-tax cash flows.</a:t>
            </a:r>
          </a:p>
          <a:p>
            <a:r>
              <a:rPr lang="en-US">
                <a:latin typeface="Times" charset="0"/>
                <a:ea typeface="ＭＳ Ｐゴシック" charset="0"/>
                <a:cs typeface="ＭＳ Ｐゴシック" charset="0"/>
              </a:rPr>
              <a:t>Alternatively, the cash flows can be estimated from scratch using only the incremental cash flows.</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Slide Image Placeholder 1"/>
          <p:cNvSpPr>
            <a:spLocks noGrp="1" noRot="1" noChangeAspect="1"/>
          </p:cNvSpPr>
          <p:nvPr>
            <p:ph type="sldImg"/>
          </p:nvPr>
        </p:nvSpPr>
        <p:spPr>
          <a:xfrm>
            <a:off x="1150938" y="692150"/>
            <a:ext cx="4556125" cy="3416300"/>
          </a:xfrm>
          <a:ln/>
        </p:spPr>
      </p:sp>
      <p:sp>
        <p:nvSpPr>
          <p:cNvPr id="461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 the previous table, we first subtracted out all expenses (including the non-incremental expenses) and then added them back to get back to incremental cash flow. In the process, we risked getting tripped up by tax computations. </a:t>
            </a:r>
          </a:p>
          <a:p>
            <a:r>
              <a:rPr lang="en-US">
                <a:latin typeface="Times" charset="0"/>
                <a:ea typeface="ＭＳ Ｐゴシック" charset="0"/>
                <a:cs typeface="ＭＳ Ｐゴシック" charset="0"/>
              </a:rPr>
              <a:t>In this table, we just consider only the incremental items, when computing operating income, thus making our lives a lot easier when computing incremental cash flow.</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Rot="1" noChangeAspect="1" noChangeArrowheads="1"/>
          </p:cNvSpPr>
          <p:nvPr>
            <p:ph type="sldImg"/>
          </p:nvPr>
        </p:nvSpPr>
        <p:spPr>
          <a:xfrm>
            <a:off x="1150938" y="692150"/>
            <a:ext cx="4556125" cy="3416300"/>
          </a:xfrm>
          <a:solidFill>
            <a:srgbClr val="FFFFFF"/>
          </a:solidFill>
          <a:ln/>
        </p:spPr>
      </p:sp>
      <p:sp>
        <p:nvSpPr>
          <p:cNvPr id="463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Sunk costs should not be considered an investment analysis. After all, rejecting an investment that adds value is self-defeating even if the value added &lt; Sunk costs….</a:t>
            </a:r>
          </a:p>
          <a:p>
            <a:r>
              <a:rPr lang="en-US">
                <a:latin typeface="Times" charset="0"/>
                <a:ea typeface="ＭＳ Ｐゴシック" charset="0"/>
                <a:cs typeface="ＭＳ Ｐゴシック" charset="0"/>
              </a:rPr>
              <a:t>It is human nature, though, to try to make back what has already been lost. It is what keeps casinos going…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atin typeface="Times" charset="0"/>
                <a:ea typeface="ＭＳ Ｐゴシック" charset="0"/>
                <a:cs typeface="ＭＳ Ｐゴシック" charset="0"/>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atin typeface="Times" charset="0"/>
                <a:ea typeface="ＭＳ Ｐゴシック" charset="0"/>
                <a:cs typeface="ＭＳ Ｐゴシック" charset="0"/>
              </a:rPr>
              <a:t>When made aware of what had already been spent, 40% chose to make the additional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Allocation is the accountant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mechanism for fairness.</a:t>
            </a:r>
          </a:p>
          <a:p>
            <a:r>
              <a:rPr lang="en-US">
                <a:latin typeface="Times" charset="0"/>
                <a:ea typeface="ＭＳ Ｐゴシック" charset="0"/>
                <a:cs typeface="ＭＳ Ｐゴシック" charset="0"/>
              </a:rPr>
              <a:t>If the allocation is of an expense that would be incurred anyway, whether the project is taken or not, it is not incremental.</a:t>
            </a:r>
          </a:p>
          <a:p>
            <a:r>
              <a:rPr lang="en-US">
                <a:latin typeface="Times" charset="0"/>
                <a:ea typeface="ＭＳ Ｐゴシック" charset="0"/>
                <a:cs typeface="ＭＳ Ｐゴシック" charset="0"/>
              </a:rPr>
              <a:t>It 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atin typeface="Times" charset="0"/>
                <a:ea typeface="ＭＳ Ｐゴシック" charset="0"/>
                <a:cs typeface="ＭＳ Ｐゴシック" charset="0"/>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atin typeface="Times" charset="0"/>
                <a:ea typeface="ＭＳ Ｐゴシック" charset="0"/>
                <a:cs typeface="ＭＳ Ｐゴシック" charset="0"/>
              </a:rPr>
              <a:t>G&amp;A = a + b Revenues</a:t>
            </a:r>
          </a:p>
          <a:p>
            <a:r>
              <a:rPr lang="en-US">
                <a:latin typeface="Times" charset="0"/>
                <a:ea typeface="ＭＳ Ｐゴシック" charset="0"/>
                <a:cs typeface="ＭＳ Ｐゴシック" charset="0"/>
              </a:rPr>
              <a:t>The coefficient on revenue should provide a measure of how much G&amp;A cots increase for every dollar increase in revenue.</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Cash flows across time cannot be compared. Discounting brings cash flows back to the same point in time.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present value formulae. All except the growing annuity, can be done using the PV key on any financial calculator.</a:t>
            </a:r>
          </a:p>
          <a:p>
            <a:r>
              <a:rPr lang="en-US">
                <a:latin typeface="Times" charset="0"/>
                <a:ea typeface="ＭＳ Ｐゴシック" charset="0"/>
                <a:cs typeface="ＭＳ Ｐゴシック" charset="0"/>
              </a:rPr>
              <a:t>These formulae are based upon the assumptions that cash flows occur at the end of each period.  If cash flows occur at the end of each period, the equations can be modified by multiplying each one by (1+r) to get end-of-the-period equivalents.</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key difference between these approaches is that Net Present Value is a dollar measure, and it measures surplus value created. Thus, even a small net present value is over and above your hurdle rate.</a:t>
            </a:r>
          </a:p>
          <a:p>
            <a:r>
              <a:rPr lang="en-US">
                <a:latin typeface="Times" charset="0"/>
                <a:ea typeface="ＭＳ Ｐゴシック" charset="0"/>
                <a:cs typeface="ＭＳ Ｐゴシック" charset="0"/>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atin typeface="Times" charset="0"/>
                <a:ea typeface="ＭＳ Ｐゴシック" charset="0"/>
                <a:cs typeface="ＭＳ Ｐゴシック" charset="0"/>
              </a:rPr>
              <a:t>If you assume that the project is liquidated, any investments in working capital have to be salvaged. This does not necessarily mean that you will get 100% back.</a:t>
            </a:r>
          </a:p>
          <a:p>
            <a:r>
              <a:rPr lang="en-US">
                <a:latin typeface="Times" charset="0"/>
                <a:ea typeface="ＭＳ Ｐゴシック" charset="0"/>
                <a:cs typeface="ＭＳ Ｐゴシック" charset="0"/>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net present value calculation using the cost of capital of 8.62%, the theme park cost of capital adjusted for emerging market risk in Brazil.</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net present value calculation suggests that this project is a good one. </a:t>
            </a:r>
          </a:p>
          <a:p>
            <a:r>
              <a:rPr lang="en-US">
                <a:latin typeface="Times" charset="0"/>
                <a:ea typeface="ＭＳ Ｐゴシック" charset="0"/>
                <a:cs typeface="ＭＳ Ｐゴシック" charset="0"/>
              </a:rPr>
              <a:t>The increase in firm value will not necessarily translate into an increase in market value, since market values reflect expectations. If expectations were such that the market expected Disney to take large positive NPV projects, the $ 2,877 million will have to be measured against these expectations.</a:t>
            </a:r>
          </a:p>
          <a:p>
            <a:r>
              <a:rPr lang="en-US">
                <a:latin typeface="Times" charset="0"/>
                <a:ea typeface="ＭＳ Ｐゴシック" charset="0"/>
                <a:cs typeface="ＭＳ Ｐゴシック" charset="0"/>
              </a:rPr>
              <a:t>The additive nature of NPV is useful in a variety of contexts:</a:t>
            </a:r>
          </a:p>
          <a:p>
            <a:pPr>
              <a:buFontTx/>
              <a:buAutoNum type="alphaLcPeriod"/>
            </a:pPr>
            <a:r>
              <a:rPr lang="en-US">
                <a:latin typeface="Times" charset="0"/>
                <a:ea typeface="ＭＳ Ｐゴシック" charset="0"/>
                <a:cs typeface="ＭＳ Ｐゴシック" charset="0"/>
              </a:rPr>
              <a:t>The value of a business that is composed of many projects can be written as the sum of the NPVs of the projects.</a:t>
            </a:r>
          </a:p>
          <a:p>
            <a:pPr>
              <a:buFontTx/>
              <a:buAutoNum type="alphaLcPeriod"/>
            </a:pPr>
            <a:r>
              <a:rPr lang="en-US">
                <a:latin typeface="Times" charset="0"/>
                <a:ea typeface="ＭＳ Ｐゴシック" charset="0"/>
                <a:cs typeface="ＭＳ Ｐゴシック" charset="0"/>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net present value profile, where NPV is plotted against discount rates. The IRR is that discount rate at which NPV is zero. </a:t>
            </a:r>
          </a:p>
          <a:p>
            <a:r>
              <a:rPr lang="en-US">
                <a:latin typeface="Times" charset="0"/>
                <a:ea typeface="ＭＳ Ｐゴシック" charset="0"/>
                <a:cs typeface="ＭＳ Ｐゴシック" charset="0"/>
              </a:rPr>
              <a:t>The steepness of the slope tells us something about how sensitive this investment is to changes in the discount rate. (It is the equivalent of the duration of a bond, which tells you how sensitive bond prices are to changes in interest rates).</a:t>
            </a:r>
          </a:p>
          <a:p>
            <a:r>
              <a:rPr lang="en-US">
                <a:latin typeface="Times" charset="0"/>
                <a:ea typeface="ＭＳ Ｐゴシック" charset="0"/>
                <a:cs typeface="ＭＳ Ｐゴシック" charset="0"/>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information needed to use IRR in investment analysis is the same as the information need to use NPV.</a:t>
            </a:r>
          </a:p>
          <a:p>
            <a:r>
              <a:rPr lang="en-US">
                <a:latin typeface="Times" charset="0"/>
                <a:ea typeface="ＭＳ Ｐゴシック" charset="0"/>
                <a:cs typeface="ＭＳ Ｐゴシック" charset="0"/>
              </a:rPr>
              <a:t>If the hurdle rate is changing over time, IRR becomes more complicated to use. It has to be compared to the geometric average of the hurdle rates over time.</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working with higher inflation currencies, the discount rates will be higher but so will the expected growth (because of the inflation)</a:t>
            </a:r>
          </a:p>
          <a:p>
            <a:r>
              <a:rPr lang="en-US">
                <a:latin typeface="Times" charset="0"/>
                <a:ea typeface="ＭＳ Ｐゴシック" charset="0"/>
                <a:cs typeface="ＭＳ Ｐゴシック" charset="0"/>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expected exchange rate reflects purchasing power parity. </a:t>
            </a:r>
          </a:p>
          <a:p>
            <a:r>
              <a:rPr lang="en-US">
                <a:latin typeface="Times" charset="0"/>
                <a:ea typeface="ＭＳ Ｐゴシック" charset="0"/>
                <a:cs typeface="ＭＳ Ｐゴシック" charset="0"/>
              </a:rPr>
              <a:t>Many companies in Asia, during the early 1990s used the current 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is identical because what we lose by using a higher discount rate is exactly offset by what we gain in growth in the cash flows.</a:t>
            </a:r>
          </a:p>
          <a:p>
            <a:r>
              <a:rPr lang="en-US">
                <a:latin typeface="Times" charset="0"/>
                <a:ea typeface="ＭＳ Ｐゴシック" charset="0"/>
                <a:cs typeface="ＭＳ Ｐゴシック" charset="0"/>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Slide Image Placeholder 1"/>
          <p:cNvSpPr>
            <a:spLocks noGrp="1" noRot="1" noChangeAspect="1"/>
          </p:cNvSpPr>
          <p:nvPr>
            <p:ph type="sldImg"/>
          </p:nvPr>
        </p:nvSpPr>
        <p:spPr>
          <a:xfrm>
            <a:off x="1150938" y="692150"/>
            <a:ext cx="4556125" cy="3416300"/>
          </a:xfrm>
          <a:ln/>
        </p:spPr>
      </p:sp>
      <p:sp>
        <p:nvSpPr>
          <p:cNvPr id="496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 above will affect the actual value of the project. However, note that if your estimates are unbiased, there should be almost a good a chance that the outcome will be better than expected rather than worse than expected.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natural to ask what-if questions about a project once an analysis is complete.</a:t>
            </a:r>
          </a:p>
          <a:p>
            <a:r>
              <a:rPr lang="en-US">
                <a:latin typeface="Times" charset="0"/>
                <a:ea typeface="ＭＳ Ｐゴシック" charset="0"/>
                <a:cs typeface="ＭＳ Ｐゴシック" charset="0"/>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atin typeface="Times" charset="0"/>
                <a:ea typeface="ＭＳ Ｐゴシック" charset="0"/>
                <a:cs typeface="ＭＳ Ｐゴシック" charset="0"/>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good way to show the effects of sensitivity analysis is with a graph and a good graph tells a story. This is one of my all-time favorites, from a book on charting by Edward Tufte (The Visual Display of Information)…</a:t>
            </a:r>
          </a:p>
          <a:p>
            <a:r>
              <a:rPr lang="en-US">
                <a:latin typeface="Times" charset="0"/>
                <a:ea typeface="ＭＳ Ｐゴシック" charset="0"/>
                <a:cs typeface="ＭＳ Ｐゴシック" charset="0"/>
              </a:rPr>
              <a:t>This graph shows the size of Napoleon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army on his ill-fated attempt to invade Russia on one axis and the temperature on the other. It tells the story without any text… Note that the army shrinks on its way back from Moscow as temperatures drop below freezing.</a:t>
            </a:r>
            <a:endParaRPr lang="en-US">
              <a:latin typeface="Times" charset="0"/>
              <a:ea typeface="ＭＳ Ｐゴシック" charset="0"/>
              <a:cs typeface="ＭＳ Ｐゴシック" charset="0"/>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Slide Image Placeholder 1"/>
          <p:cNvSpPr>
            <a:spLocks noGrp="1" noRot="1" noChangeAspect="1"/>
          </p:cNvSpPr>
          <p:nvPr>
            <p:ph type="sldImg"/>
          </p:nvPr>
        </p:nvSpPr>
        <p:spPr>
          <a:xfrm>
            <a:off x="1150938" y="692150"/>
            <a:ext cx="4556125" cy="3416300"/>
          </a:xfrm>
          <a:ln/>
        </p:spPr>
      </p:sp>
      <p:sp>
        <p:nvSpPr>
          <p:cNvPr id="504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to doing simulations is</a:t>
            </a:r>
          </a:p>
          <a:p>
            <a:pPr>
              <a:buFontTx/>
              <a:buAutoNum type="alphaLcPeriod"/>
            </a:pPr>
            <a:r>
              <a:rPr lang="en-US">
                <a:latin typeface="Times" charset="0"/>
                <a:ea typeface="ＭＳ Ｐゴシック" charset="0"/>
                <a:cs typeface="ＭＳ Ｐゴシック" charset="0"/>
              </a:rPr>
              <a:t>Picking the variables that you want to use probability distributions for (Hint: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pick every input. Choose only the key inputs)</a:t>
            </a:r>
          </a:p>
          <a:p>
            <a:pPr>
              <a:buFontTx/>
              <a:buAutoNum type="alphaLcPeriod"/>
            </a:pPr>
            <a:r>
              <a:rPr lang="en-US">
                <a:latin typeface="Times" charset="0"/>
                <a:ea typeface="ＭＳ Ｐゴシック" charset="0"/>
                <a:cs typeface="ＭＳ Ｐゴシック" charset="0"/>
              </a:rPr>
              <a:t>Choosing the type of distribution to use for each input (Review your probability distributions... And the paper I have on my site on how to pick the right one)</a:t>
            </a:r>
          </a:p>
          <a:p>
            <a:pPr>
              <a:buFontTx/>
              <a:buAutoNum type="alphaLcPeriod"/>
            </a:pPr>
            <a:r>
              <a:rPr lang="en-US">
                <a:latin typeface="Times" charset="0"/>
                <a:ea typeface="ＭＳ Ｐゴシック" charset="0"/>
                <a:cs typeface="ＭＳ Ｐゴシック" charset="0"/>
              </a:rPr>
              <a:t>Estimating the parameters of the distribution (Use both historical and industry wide data…)</a:t>
            </a: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Slide Image Placeholder 1"/>
          <p:cNvSpPr>
            <a:spLocks noGrp="1" noRot="1" noChangeAspect="1"/>
          </p:cNvSpPr>
          <p:nvPr>
            <p:ph type="sldImg"/>
          </p:nvPr>
        </p:nvSpPr>
        <p:spPr>
          <a:xfrm>
            <a:off x="1150938" y="692150"/>
            <a:ext cx="4556125" cy="3416300"/>
          </a:xfrm>
          <a:ln/>
        </p:spPr>
      </p:sp>
      <p:sp>
        <p:nvSpPr>
          <p:cNvPr id="506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output from 10,000 simulations. I used Crystal Ball.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Slide Image Placeholder 1"/>
          <p:cNvSpPr>
            <a:spLocks noGrp="1" noRot="1" noChangeAspect="1"/>
          </p:cNvSpPr>
          <p:nvPr>
            <p:ph type="sldImg"/>
          </p:nvPr>
        </p:nvSpPr>
        <p:spPr>
          <a:xfrm>
            <a:off x="1150938" y="692150"/>
            <a:ext cx="4556125" cy="3416300"/>
          </a:xfrm>
          <a:ln/>
        </p:spPr>
      </p:sp>
      <p:sp>
        <p:nvSpPr>
          <p:cNvPr id="508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 a. If the purpose of the analysts is to provide cover to decision makers, it does not add any real value to the firm. (It does to the decision maker)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atin typeface="Times" charset="0"/>
                <a:ea typeface="ＭＳ Ｐゴシック" charset="0"/>
                <a:cs typeface="ＭＳ Ｐゴシック" charset="0"/>
              </a:rPr>
              <a:t>The analysis could have been done entirely in terms of cash flows and returns to equity investors in the business.</a:t>
            </a: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project differs from the Disney analysis on three dimensions:</a:t>
            </a:r>
          </a:p>
          <a:p>
            <a:pPr lvl="1"/>
            <a:r>
              <a:rPr lang="en-US">
                <a:latin typeface="Times" charset="0"/>
                <a:ea typeface="ＭＳ Ｐゴシック" charset="0"/>
              </a:rPr>
              <a:t>The cash flows are in real terms.</a:t>
            </a:r>
          </a:p>
          <a:p>
            <a:pPr lvl="1"/>
            <a:r>
              <a:rPr lang="en-US">
                <a:latin typeface="Times" charset="0"/>
                <a:ea typeface="ＭＳ Ｐゴシック" charset="0"/>
              </a:rPr>
              <a:t>The investment is a finite life investment</a:t>
            </a:r>
          </a:p>
          <a:p>
            <a:pPr lvl="1"/>
            <a:r>
              <a:rPr lang="en-US">
                <a:latin typeface="Times" charset="0"/>
                <a:ea typeface="ＭＳ Ｐゴシック" charset="0"/>
              </a:rPr>
              <a:t>The analysis will be done in equity terms.</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Many of these inputs were estimated by looking at similar plants run by Aracruz and other paper and pulp manufacturers.</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p:cNvSpPr>
          <p:nvPr>
            <p:ph type="sldImg"/>
          </p:nvPr>
        </p:nvSpPr>
        <p:spPr>
          <a:xfrm>
            <a:off x="1150938" y="692150"/>
            <a:ext cx="4556125" cy="3416300"/>
          </a:xfrm>
          <a:solidFill>
            <a:srgbClr val="FFFFFF"/>
          </a:solidFill>
          <a:ln/>
        </p:spPr>
      </p:sp>
      <p:sp>
        <p:nvSpPr>
          <p:cNvPr id="517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Everything is done in real, equity terms.</a:t>
            </a:r>
          </a:p>
          <a:p>
            <a:r>
              <a:rPr lang="en-US">
                <a:latin typeface="Times" charset="0"/>
                <a:ea typeface="ＭＳ Ｐゴシック" charset="0"/>
                <a:cs typeface="ＭＳ Ｐゴシック" charset="0"/>
              </a:rPr>
              <a:t>Note that we are using the levered beta for just the paper business (and not the levered beta for Aracruz as a whole). </a:t>
            </a:r>
          </a:p>
          <a:p>
            <a:endParaRPr lang="en-US">
              <a:latin typeface="Times" charset="0"/>
              <a:ea typeface="ＭＳ Ｐゴシック" charset="0"/>
              <a:cs typeface="ＭＳ Ｐゴシック" charset="0"/>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p:cNvSpPr>
          <p:nvPr>
            <p:ph type="sldImg"/>
          </p:nvPr>
        </p:nvSpPr>
        <p:spPr>
          <a:xfrm>
            <a:off x="1150938" y="692150"/>
            <a:ext cx="4556125" cy="3416300"/>
          </a:xfrm>
          <a:solidFill>
            <a:srgbClr val="FFFFFF"/>
          </a:solidFill>
          <a:ln/>
        </p:spPr>
      </p:sp>
      <p:sp>
        <p:nvSpPr>
          <p:cNvPr id="519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Start by estimating the annual payment, using the loan amount of 100 million and the interest rate of 6.3725%, with a ten-year maturity. Then, break the payment down by year into interest and principal. If you do it right, there should be no principal left at the end of the 10th year.</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Rot="1" noChangeAspect="1" noChangeArrowheads="1"/>
          </p:cNvSpPr>
          <p:nvPr>
            <p:ph type="sldImg"/>
          </p:nvPr>
        </p:nvSpPr>
        <p:spPr>
          <a:xfrm>
            <a:off x="1150938" y="692150"/>
            <a:ext cx="4556125" cy="3416300"/>
          </a:xfrm>
          <a:solidFill>
            <a:srgbClr val="FFFFFF"/>
          </a:solidFill>
          <a:ln/>
        </p:spPr>
      </p:sp>
      <p:sp>
        <p:nvSpPr>
          <p:cNvPr id="521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the price of paper is held constant (in today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dollars), these net income projections are in real terms. The costs are also being held constant in real dollars.</a:t>
            </a:r>
            <a:endParaRPr lang="en-US">
              <a:latin typeface="Times" charset="0"/>
              <a:ea typeface="ＭＳ Ｐゴシック" charset="0"/>
              <a:cs typeface="ＭＳ Ｐゴシック" charset="0"/>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Rectangle 2"/>
          <p:cNvSpPr>
            <a:spLocks noGrp="1" noRot="1" noChangeAspect="1" noChangeArrowheads="1"/>
          </p:cNvSpPr>
          <p:nvPr>
            <p:ph type="sldImg"/>
          </p:nvPr>
        </p:nvSpPr>
        <p:spPr>
          <a:xfrm>
            <a:off x="1150938" y="692150"/>
            <a:ext cx="4556125" cy="3416300"/>
          </a:xfrm>
          <a:solidFill>
            <a:srgbClr val="FFFFFF"/>
          </a:solidFill>
          <a:ln/>
        </p:spPr>
      </p:sp>
      <p:sp>
        <p:nvSpPr>
          <p:cNvPr id="523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atin typeface="Times" charset="0"/>
                <a:ea typeface="ＭＳ Ｐゴシック" charset="0"/>
                <a:cs typeface="ＭＳ Ｐゴシック" charset="0"/>
              </a:rPr>
              <a:t>The fact that this is a finite life project allows us to get away with only a small capital maintenance expenditure in year 5.</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Rot="1" noChangeAspect="1" noChangeArrowheads="1"/>
          </p:cNvSpPr>
          <p:nvPr>
            <p:ph type="sldImg"/>
          </p:nvPr>
        </p:nvSpPr>
        <p:spPr>
          <a:xfrm>
            <a:off x="1150938" y="692150"/>
            <a:ext cx="4556125" cy="3416300"/>
          </a:xfrm>
          <a:solidFill>
            <a:srgbClr val="FFFFFF"/>
          </a:solidFill>
          <a:ln/>
        </p:spPr>
      </p:sp>
      <p:sp>
        <p:nvSpPr>
          <p:cNvPr id="525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Here, we generalize to looking at the performance of the portfolio of projects that a firm has. We use</a:t>
            </a:r>
          </a:p>
          <a:p>
            <a:pPr lvl="1"/>
            <a:r>
              <a:rPr lang="en-US">
                <a:latin typeface="Times" charset="0"/>
                <a:ea typeface="ＭＳ Ｐゴシック" charset="0"/>
              </a:rPr>
              <a:t>The total net income of the firm as a measure of the equity earnings generated by existing projects</a:t>
            </a:r>
          </a:p>
          <a:p>
            <a:pPr lvl="1"/>
            <a:r>
              <a:rPr lang="en-US">
                <a:latin typeface="Times" charset="0"/>
                <a:ea typeface="ＭＳ Ｐゴシック" charset="0"/>
              </a:rPr>
              <a:t>The book value of equity as a measure of the equity invested in projects in place</a:t>
            </a:r>
          </a:p>
          <a:p>
            <a:r>
              <a:rPr lang="en-US">
                <a:latin typeface="Times" charset="0"/>
                <a:ea typeface="ＭＳ Ｐゴシック" charset="0"/>
                <a:cs typeface="ＭＳ Ｐゴシック" charset="0"/>
              </a:rPr>
              <a:t>We cannot use market value of equity since it has embedded in it a premium for expected future growth. Dividing current net income by market value of equity will yield very low returns on equity for high growth firms, not because they have necessarily taken bad projects.</a:t>
            </a:r>
          </a:p>
          <a:p>
            <a:r>
              <a:rPr lang="en-US">
                <a:latin typeface="Times" charset="0"/>
                <a:ea typeface="ＭＳ Ｐゴシック" charset="0"/>
                <a:cs typeface="ＭＳ Ｐゴシック" charset="0"/>
              </a:rPr>
              <a:t>We are assuming that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ROE is a real return on equity because companies in Brazil are allowed to adjust book value for inflation.</a:t>
            </a:r>
            <a:endParaRPr lang="en-US">
              <a:latin typeface="Times" charset="0"/>
              <a:ea typeface="ＭＳ Ｐゴシック" charset="0"/>
              <a:cs typeface="ＭＳ Ｐゴシック" charset="0"/>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Rot="1" noChangeAspect="1" noChangeArrowheads="1"/>
          </p:cNvSpPr>
          <p:nvPr>
            <p:ph type="sldImg"/>
          </p:nvPr>
        </p:nvSpPr>
        <p:spPr>
          <a:xfrm>
            <a:off x="1150938" y="692150"/>
            <a:ext cx="4556125" cy="3416300"/>
          </a:xfrm>
          <a:solidFill>
            <a:srgbClr val="FFFFFF"/>
          </a:solidFill>
          <a:ln/>
        </p:spPr>
      </p:sp>
      <p:sp>
        <p:nvSpPr>
          <p:cNvPr id="527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the equity earnings on the previous page into cash flows to equity. Note that we reduce the initial investment by the new debt (since it reduces the equity investment needed). The salvage value is shown in the final year.</a:t>
            </a:r>
          </a:p>
          <a:p>
            <a:r>
              <a:rPr lang="en-US">
                <a:latin typeface="Times" charset="0"/>
                <a:ea typeface="ＭＳ Ｐゴシック" charset="0"/>
                <a:cs typeface="ＭＳ Ｐゴシック" charset="0"/>
              </a:rPr>
              <a:t>The real cash flows to equity are discounted at the real cost of equity to arrive at a NPV (which should be the same in real and nominal terms)</a:t>
            </a:r>
          </a:p>
          <a:p>
            <a:r>
              <a:rPr lang="en-US">
                <a:latin typeface="Times" charset="0"/>
                <a:ea typeface="ＭＳ Ｐゴシック" charset="0"/>
                <a:cs typeface="ＭＳ Ｐゴシック" charset="0"/>
              </a:rPr>
              <a:t>FCFE : Free Cash Flow to Equity. This measures the cash flow left over for equity investors after all needs on this project are met, including debt payments and capital expenditures.</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caswhflows to equity are real cashflows and are discounted back at the real cost of equity. This project is a good project and has a net present value of 75,806 million BR.</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p:cNvSpPr>
          <p:nvPr>
            <p:ph type="sldImg"/>
          </p:nvPr>
        </p:nvSpPr>
        <p:spPr>
          <a:xfrm>
            <a:off x="1150938" y="692150"/>
            <a:ext cx="4556125" cy="3416300"/>
          </a:xfrm>
          <a:solidFill>
            <a:srgbClr val="FFFFFF"/>
          </a:solidFill>
          <a:ln/>
        </p:spPr>
      </p:sp>
      <p:sp>
        <p:nvSpPr>
          <p:cNvPr id="531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IRR for this project, using real equity cashflows, is 28%, higher than the cost of equity of 18.45%….</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Slide Image Placeholder 1"/>
          <p:cNvSpPr>
            <a:spLocks noGrp="1" noRot="1" noChangeAspect="1"/>
          </p:cNvSpPr>
          <p:nvPr>
            <p:ph type="sldImg"/>
          </p:nvPr>
        </p:nvSpPr>
        <p:spPr>
          <a:xfrm>
            <a:off x="1150938" y="692150"/>
            <a:ext cx="4556125" cy="3416300"/>
          </a:xfrm>
          <a:ln/>
        </p:spPr>
      </p:sp>
      <p:sp>
        <p:nvSpPr>
          <p:cNvPr id="533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we remain consistent about using the same expected inflation to increase the cash flows and adjust the cost of equity, there should be no effect on value. </a:t>
            </a: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Slide Image Placeholder 1"/>
          <p:cNvSpPr>
            <a:spLocks noGrp="1" noRot="1" noChangeAspect="1"/>
          </p:cNvSpPr>
          <p:nvPr>
            <p:ph type="sldImg"/>
          </p:nvPr>
        </p:nvSpPr>
        <p:spPr>
          <a:xfrm>
            <a:off x="1150938" y="692150"/>
            <a:ext cx="4556125" cy="3416300"/>
          </a:xfrm>
          <a:ln/>
        </p:spPr>
      </p:sp>
      <p:sp>
        <p:nvSpPr>
          <p:cNvPr id="535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breakeven price is about $325. if pulp prices fall below that value, this plant will become  value destructive.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Slide Image Placeholder 1"/>
          <p:cNvSpPr>
            <a:spLocks noGrp="1" noRot="1" noChangeAspect="1"/>
          </p:cNvSpPr>
          <p:nvPr>
            <p:ph type="sldImg"/>
          </p:nvPr>
        </p:nvSpPr>
        <p:spPr>
          <a:xfrm>
            <a:off x="1150938" y="692150"/>
            <a:ext cx="4556125" cy="3416300"/>
          </a:xfrm>
          <a:ln/>
        </p:spPr>
      </p:sp>
      <p:sp>
        <p:nvSpPr>
          <p:cNvPr id="537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costs are in $R and its revenues are in US dollars. Hence, it benefits when the reai weakens and hurts when the reai strengthens. </a:t>
            </a:r>
            <a:endParaRPr lang="en-US">
              <a:latin typeface="Times" charset="0"/>
              <a:ea typeface="ＭＳ Ｐゴシック" charset="0"/>
              <a:cs typeface="ＭＳ Ｐゴシック" charset="0"/>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Slide Image Placeholder 1"/>
          <p:cNvSpPr>
            <a:spLocks noGrp="1" noRot="1" noChangeAspect="1"/>
          </p:cNvSpPr>
          <p:nvPr>
            <p:ph type="sldImg"/>
          </p:nvPr>
        </p:nvSpPr>
        <p:spPr>
          <a:xfrm>
            <a:off x="1150938" y="692150"/>
            <a:ext cx="4556125" cy="3416300"/>
          </a:xfrm>
          <a:ln/>
        </p:spPr>
      </p:sp>
      <p:sp>
        <p:nvSpPr>
          <p:cNvPr id="539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Aracruz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rationaler.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atin typeface="Times" charset="0"/>
                <a:ea typeface="ＭＳ Ｐゴシック" charset="0"/>
                <a:cs typeface="ＭＳ Ｐゴシック" charset="0"/>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atin typeface="Times" charset="0"/>
                <a:ea typeface="ＭＳ Ｐゴシック" charset="0"/>
                <a:cs typeface="ＭＳ Ｐゴシック" charset="0"/>
              </a:rPr>
              <a:t>On exchange rates, the answer is more nuanced. Investors do not buy Aracruz to bet on exchange rates. To the extent that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feel that their competitive advantage is in the paper and pulp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 which is exactly what happened at Aracruz. Managers went from hedging against the $R strengthening to speculating that it would continue to do so. In the process, they lost more than a billion dollars for the firm.</a:t>
            </a:r>
          </a:p>
          <a:p>
            <a:endParaRPr lang="en-US">
              <a:latin typeface="Times" charset="0"/>
              <a:ea typeface="ＭＳ Ｐゴシック" charset="0"/>
              <a:cs typeface="ＭＳ Ｐゴシック" charset="0"/>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Slide Image Placeholder 1"/>
          <p:cNvSpPr>
            <a:spLocks noGrp="1" noRot="1" noChangeAspect="1"/>
          </p:cNvSpPr>
          <p:nvPr>
            <p:ph type="sldImg"/>
          </p:nvPr>
        </p:nvSpPr>
        <p:spPr>
          <a:xfrm>
            <a:off x="1150938" y="692150"/>
            <a:ext cx="4556125" cy="3416300"/>
          </a:xfrm>
          <a:ln/>
        </p:spPr>
      </p:sp>
      <p:sp>
        <p:nvSpPr>
          <p:cNvPr id="541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Slide Image Placeholder 1"/>
          <p:cNvSpPr>
            <a:spLocks noGrp="1" noRot="1" noChangeAspect="1"/>
          </p:cNvSpPr>
          <p:nvPr>
            <p:ph type="sldImg"/>
          </p:nvPr>
        </p:nvSpPr>
        <p:spPr>
          <a:xfrm>
            <a:off x="1150938" y="692150"/>
            <a:ext cx="4556125" cy="3416300"/>
          </a:xfrm>
          <a:ln/>
        </p:spPr>
      </p:sp>
      <p:sp>
        <p:nvSpPr>
          <p:cNvPr id="543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Sensient is in a very different business, country and currency than Tata Chemicals.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have used 2008 numbers as base year numbers, but we did check each number against prior years to make sure that we were not using any outliers. If we had found an unusual value in 2008, we would have reverted to average numbers between 2004 and 2008.</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are also assuming that Sensient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existing debt ratio is a fair debt ratio, given their cash flows and risk.</a:t>
            </a:r>
            <a:endParaRPr lang="en-US">
              <a:latin typeface="Times" charset="0"/>
              <a:ea typeface="ＭＳ Ｐゴシック" charset="0"/>
              <a:cs typeface="ＭＳ Ｐゴシック" charset="0"/>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Slide Image Placeholder 1"/>
          <p:cNvSpPr>
            <a:spLocks noGrp="1" noRot="1" noChangeAspect="1"/>
          </p:cNvSpPr>
          <p:nvPr>
            <p:ph type="sldImg"/>
          </p:nvPr>
        </p:nvSpPr>
        <p:spPr>
          <a:xfrm>
            <a:off x="1150938" y="692150"/>
            <a:ext cx="4556125" cy="3416300"/>
          </a:xfrm>
          <a:ln/>
        </p:spPr>
      </p:sp>
      <p:sp>
        <p:nvSpPr>
          <p:cNvPr id="545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discount rate is assessed in dollars because all of the cash flows will be estimated in dollars.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To compute the cost of capital, we use Sensient-specific numbers rather than the numbers from Tata Chemicals. The only inputs where there could have been some variation are in the debt ratio and cost of debt. If Sensient had been under levered (had too little  debt) or over levered (too much debt), a case can be made for replacing the current debt ratio and cost of debt with the optimal. Again, this would have nothing to do with Tata Chemicals capacity to borrow money…</a:t>
            </a: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have kept the valuation simple by assuming perpetual growth in the inputs… If there had been the possibility of high growth, the mechanics would become more complex but the principles would not change.</a:t>
            </a:r>
          </a:p>
          <a:p>
            <a:endParaRPr lang="en-US">
              <a:latin typeface="Times" charset="0"/>
              <a:ea typeface="ＭＳ Ｐゴシック" charset="0"/>
              <a:cs typeface="ＭＳ Ｐゴシック" charset="0"/>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lide Image Placeholder 1"/>
          <p:cNvSpPr>
            <a:spLocks noGrp="1" noRot="1" noChangeAspect="1"/>
          </p:cNvSpPr>
          <p:nvPr>
            <p:ph type="sldImg"/>
          </p:nvPr>
        </p:nvSpPr>
        <p:spPr>
          <a:xfrm>
            <a:off x="1150938" y="692150"/>
            <a:ext cx="4556125" cy="3416300"/>
          </a:xfrm>
          <a:ln/>
        </p:spPr>
      </p:sp>
      <p:sp>
        <p:nvSpPr>
          <p:cNvPr id="549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we discount cash flows to the firm at the cost of capital, we are valuing the operating assets of the firm. We add cash and subtract out debt to get to the value of equity.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will return to examine how best to value synergy later in the presentation.</a:t>
            </a: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Slide Image Placeholder 1"/>
          <p:cNvSpPr>
            <a:spLocks noGrp="1" noRot="1" noChangeAspect="1"/>
          </p:cNvSpPr>
          <p:nvPr>
            <p:ph type="sldImg"/>
          </p:nvPr>
        </p:nvSpPr>
        <p:spPr>
          <a:xfrm>
            <a:off x="1150938" y="692150"/>
            <a:ext cx="4556125" cy="3416300"/>
          </a:xfrm>
          <a:ln/>
        </p:spPr>
      </p:sp>
      <p:sp>
        <p:nvSpPr>
          <p:cNvPr id="551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Now that we have looked at how best to assess an investment that stands alone (independent investments), it is time to make life complicated.</a:t>
            </a: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Slide Image Placeholder 1"/>
          <p:cNvSpPr>
            <a:spLocks noGrp="1" noRot="1" noChangeAspect="1"/>
          </p:cNvSpPr>
          <p:nvPr>
            <p:ph type="sldImg"/>
          </p:nvPr>
        </p:nvSpPr>
        <p:spPr>
          <a:xfrm>
            <a:off x="1150938" y="692150"/>
            <a:ext cx="4556125" cy="3416300"/>
          </a:xfrm>
          <a:ln/>
        </p:spPr>
      </p:sp>
      <p:sp>
        <p:nvSpPr>
          <p:cNvPr id="553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most firms, an investment cannot be assessed by itself since it affects not only other investments that the firm has on its books already but future investments.</a:t>
            </a: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other cases, the exclusivity is created by the fact that you do not have the capital (or the access to it) to take every good investment that comes along. Thus, good investments compete against each other.</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Rectangle 2"/>
          <p:cNvSpPr>
            <a:spLocks noGrp="1" noRot="1" noChangeAspect="1" noChangeArrowheads="1"/>
          </p:cNvSpPr>
          <p:nvPr>
            <p:ph type="sldImg"/>
          </p:nvPr>
        </p:nvSpPr>
        <p:spPr>
          <a:xfrm>
            <a:off x="1150938" y="692150"/>
            <a:ext cx="4556125" cy="3416300"/>
          </a:xfrm>
          <a:solidFill>
            <a:srgbClr val="FFFFFF"/>
          </a:solidFill>
          <a:ln/>
        </p:spPr>
      </p:sp>
      <p:sp>
        <p:nvSpPr>
          <p:cNvPr id="5601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Provides cash flows on a single project. You could compute the net present value or compute the IRR. </a:t>
            </a: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Rectangle 2"/>
          <p:cNvSpPr>
            <a:spLocks noGrp="1" noRot="1" noChangeAspect="1" noChangeArrowheads="1"/>
          </p:cNvSpPr>
          <p:nvPr>
            <p:ph type="sldImg"/>
          </p:nvPr>
        </p:nvSpPr>
        <p:spPr>
          <a:xfrm>
            <a:off x="1150938" y="692150"/>
            <a:ext cx="4556125" cy="3416300"/>
          </a:xfrm>
          <a:solidFill>
            <a:srgbClr val="FFFFFF"/>
          </a:solidFill>
          <a:ln/>
        </p:spPr>
      </p:sp>
      <p:sp>
        <p:nvSpPr>
          <p:cNvPr id="5621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Project 1 has two Internal Rates of Return (IRR) - one is around 7% and the other is over 36%…</a:t>
            </a:r>
          </a:p>
          <a:p>
            <a:r>
              <a:rPr lang="en-US">
                <a:latin typeface="Times" charset="0"/>
                <a:ea typeface="ＭＳ Ｐゴシック" charset="0"/>
                <a:cs typeface="ＭＳ Ｐゴシック" charset="0"/>
              </a:rPr>
              <a:t>Project 2 has one internal rate of return: about 12%</a:t>
            </a:r>
          </a:p>
          <a:p>
            <a:endParaRPr lang="en-US">
              <a:latin typeface="Times" charset="0"/>
              <a:ea typeface="ＭＳ Ｐゴシック" charset="0"/>
              <a:cs typeface="ＭＳ Ｐゴシック" charset="0"/>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Rectangle 2"/>
          <p:cNvSpPr>
            <a:spLocks noGrp="1" noRot="1" noChangeAspect="1" noChangeArrowheads="1"/>
          </p:cNvSpPr>
          <p:nvPr>
            <p:ph type="sldImg"/>
          </p:nvPr>
        </p:nvSpPr>
        <p:spPr>
          <a:xfrm>
            <a:off x="1150938" y="692150"/>
            <a:ext cx="4556125" cy="3416300"/>
          </a:xfrm>
          <a:solidFill>
            <a:srgbClr val="FFFFFF"/>
          </a:solidFill>
          <a:ln/>
        </p:spPr>
      </p:sp>
      <p:sp>
        <p:nvSpPr>
          <p:cNvPr id="564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Because there are two sign changes fn the cash flows, one in year 1 and one in year 4.</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would accept project 2, if the discount rate is 12% because it has a higher NPV.</a:t>
            </a:r>
          </a:p>
          <a:p>
            <a:endParaRPr lang="en-US">
              <a:latin typeface="Times" charset="0"/>
              <a:ea typeface="ＭＳ Ｐゴシック" charset="0"/>
              <a:cs typeface="ＭＳ Ｐゴシック" charset="0"/>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Rectangle 2"/>
          <p:cNvSpPr>
            <a:spLocks noGrp="1" noRot="1" noChangeAspect="1" noChangeArrowheads="1"/>
          </p:cNvSpPr>
          <p:nvPr>
            <p:ph type="sldImg"/>
          </p:nvPr>
        </p:nvSpPr>
        <p:spPr>
          <a:xfrm>
            <a:off x="1150938" y="692150"/>
            <a:ext cx="4556125" cy="3416300"/>
          </a:xfrm>
          <a:solidFill>
            <a:srgbClr val="FFFFFF"/>
          </a:solidFill>
          <a:ln/>
        </p:spPr>
      </p:sp>
      <p:sp>
        <p:nvSpPr>
          <p:cNvPr id="566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investments are mutually exclusive. Note the difference in scale. IRR, as a percent measure, will be biased towards smaller investments whereas NPV as a dollar value, will be biased towards larger investments.</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Rectangle 2"/>
          <p:cNvSpPr>
            <a:spLocks noGrp="1" noRot="1" noChangeAspect="1" noChangeArrowheads="1"/>
          </p:cNvSpPr>
          <p:nvPr>
            <p:ph type="sldImg"/>
          </p:nvPr>
        </p:nvSpPr>
        <p:spPr>
          <a:xfrm>
            <a:off x="1150938" y="692150"/>
            <a:ext cx="4556125" cy="3416300"/>
          </a:xfrm>
          <a:solidFill>
            <a:srgbClr val="FFFFFF"/>
          </a:solidFill>
          <a:ln/>
        </p:spPr>
      </p:sp>
      <p:sp>
        <p:nvSpPr>
          <p:cNvPr id="568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Depends upon whether you face capital rationing. If you do not have capital rationing, you should use NPV (and pick project B). The more serious the capital rationing constraint, the more likely that IRR will be used (to pick project A)</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you pick project A, the biggest risk is that no other projects come along during the course of the period, and the funds stay uninvested (earning a NPV of zero).</a:t>
            </a:r>
          </a:p>
          <a:p>
            <a:r>
              <a:rPr lang="en-US">
                <a:latin typeface="Times" charset="0"/>
                <a:ea typeface="ＭＳ Ｐゴシック" charset="0"/>
                <a:cs typeface="ＭＳ Ｐゴシック" charset="0"/>
              </a:rPr>
              <a:t>If you pick project B, the biggest risk is that lots of very good projects earning higher returns than B come along and you do not have the funds to accept them.</a:t>
            </a: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Rectangle 2"/>
          <p:cNvSpPr>
            <a:spLocks noGrp="1" noRot="1" noChangeAspect="1" noChangeArrowheads="1"/>
          </p:cNvSpPr>
          <p:nvPr>
            <p:ph type="sldImg"/>
          </p:nvPr>
        </p:nvSpPr>
        <p:spPr>
          <a:xfrm>
            <a:off x="1150938" y="692150"/>
            <a:ext cx="4556125" cy="3416300"/>
          </a:xfrm>
          <a:solidFill>
            <a:srgbClr val="FFFFFF"/>
          </a:solidFill>
          <a:ln/>
        </p:spPr>
      </p:sp>
      <p:sp>
        <p:nvSpPr>
          <p:cNvPr id="570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Rectangle 2"/>
          <p:cNvSpPr>
            <a:spLocks noGrp="1" noRot="1" noChangeAspect="1" noChangeArrowheads="1"/>
          </p:cNvSpPr>
          <p:nvPr>
            <p:ph type="sldImg"/>
          </p:nvPr>
        </p:nvSpPr>
        <p:spPr>
          <a:xfrm>
            <a:off x="1150938" y="692150"/>
            <a:ext cx="4556125" cy="3416300"/>
          </a:xfrm>
          <a:solidFill>
            <a:srgbClr val="FFFFFF"/>
          </a:solidFill>
          <a:ln/>
        </p:spPr>
      </p:sp>
      <p:sp>
        <p:nvSpPr>
          <p:cNvPr id="572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atin typeface="Times" charset="0"/>
                <a:ea typeface="ＭＳ Ｐゴシック" charset="0"/>
                <a:cs typeface="ＭＳ Ｐゴシック" charset="0"/>
              </a:rPr>
              <a:t>More often than not, the source of capital rationing s not external (lack of access to markets, inability to convey information, transactions costs) but by internal factors (management is conservative, restrictions on human capital…)</a:t>
            </a:r>
          </a:p>
          <a:p>
            <a:r>
              <a:rPr lang="en-US">
                <a:latin typeface="Times" charset="0"/>
                <a:ea typeface="ＭＳ Ｐゴシック" charset="0"/>
                <a:cs typeface="ＭＳ Ｐゴシック" charset="0"/>
              </a:rPr>
              <a:t>Many firms also create implicit capital constraints by setting their hurdle rates higher than their cost of capital.</a:t>
            </a: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Rectangle 2"/>
          <p:cNvSpPr>
            <a:spLocks noGrp="1" noRot="1" noChangeAspect="1" noChangeArrowheads="1"/>
          </p:cNvSpPr>
          <p:nvPr>
            <p:ph type="sldImg"/>
          </p:nvPr>
        </p:nvSpPr>
        <p:spPr>
          <a:xfrm>
            <a:off x="1150938" y="692150"/>
            <a:ext cx="4556125" cy="3416300"/>
          </a:xfrm>
          <a:solidFill>
            <a:srgbClr val="FFFFFF"/>
          </a:solidFill>
          <a:ln/>
        </p:spPr>
      </p:sp>
      <p:sp>
        <p:nvSpPr>
          <p:cNvPr id="5744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possible to convert NPV, which is dollar measure of value, into a percentage measure by dividing by the initial investment. </a:t>
            </a:r>
          </a:p>
          <a:p>
            <a:r>
              <a:rPr lang="en-US">
                <a:latin typeface="Times" charset="0"/>
                <a:ea typeface="ＭＳ Ｐゴシック" charset="0"/>
                <a:cs typeface="ＭＳ Ｐゴシック" charset="0"/>
              </a:rPr>
              <a:t>The rankings will be similar to IRR but the two approaches make different assumptions about what rate the intermediate cash flows get reinvested at. (This will be illustrated on the next two overheads)</a:t>
            </a: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Rectangle 2"/>
          <p:cNvSpPr>
            <a:spLocks noGrp="1" noRot="1" noChangeAspect="1" noChangeArrowheads="1"/>
          </p:cNvSpPr>
          <p:nvPr>
            <p:ph type="sldImg"/>
          </p:nvPr>
        </p:nvSpPr>
        <p:spPr>
          <a:xfrm>
            <a:off x="1150938" y="692150"/>
            <a:ext cx="4556125" cy="3416300"/>
          </a:xfrm>
          <a:solidFill>
            <a:srgbClr val="FFFFFF"/>
          </a:solidFill>
          <a:ln/>
        </p:spPr>
      </p:sp>
      <p:sp>
        <p:nvSpPr>
          <p:cNvPr id="576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projects have the same scale. Why are the two approaches yielding different rankings? (They are both discounted cash flow approaches, but they must be time-weighting the cash flows slightly differently to yield different rankings)</a:t>
            </a: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Rot="1" noChangeAspect="1" noChangeArrowheads="1"/>
          </p:cNvSpPr>
          <p:nvPr>
            <p:ph type="sldImg"/>
          </p:nvPr>
        </p:nvSpPr>
        <p:spPr>
          <a:xfrm>
            <a:off x="1150938" y="692150"/>
            <a:ext cx="4556125" cy="3416300"/>
          </a:xfrm>
          <a:solidFill>
            <a:srgbClr val="FFFFFF"/>
          </a:solidFill>
          <a:ln/>
        </p:spPr>
      </p:sp>
      <p:sp>
        <p:nvSpPr>
          <p:cNvPr id="578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NPV assumes that intermediate cash flows get reinvested at the cost of capital, while IRR assumes that they get reinvested at the IRR.</a:t>
            </a:r>
          </a:p>
          <a:p>
            <a:r>
              <a:rPr lang="en-US">
                <a:latin typeface="Times" charset="0"/>
                <a:ea typeface="ＭＳ Ｐゴシック" charset="0"/>
                <a:cs typeface="ＭＳ Ｐゴシック" charset="0"/>
              </a:rPr>
              <a:t>I would pick project B. It is much more reasonable to assume that you can earn the cost of capital on the intermediate cash flows (since the cost of capital is based upon what investments of similar risk are making in the market place)</a:t>
            </a: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Rot="1" noChangeAspect="1" noChangeArrowheads="1"/>
          </p:cNvSpPr>
          <p:nvPr>
            <p:ph type="sldImg"/>
          </p:nvPr>
        </p:nvSpPr>
        <p:spPr>
          <a:xfrm>
            <a:off x="1150938" y="692150"/>
            <a:ext cx="4556125" cy="3416300"/>
          </a:xfrm>
          <a:solidFill>
            <a:srgbClr val="FFFFFF"/>
          </a:solidFill>
          <a:ln/>
        </p:spPr>
      </p:sp>
      <p:sp>
        <p:nvSpPr>
          <p:cNvPr id="5806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higher the IRR, the more dangerous this reinvestment assumption becomes. Note that this reinvestment assumption will never make a bad project into a good project. It just makes a good project look better than it really is.</a:t>
            </a: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Rot="1" noChangeAspect="1" noChangeArrowheads="1"/>
          </p:cNvSpPr>
          <p:nvPr>
            <p:ph type="sldImg"/>
          </p:nvPr>
        </p:nvSpPr>
        <p:spPr>
          <a:xfrm>
            <a:off x="1150938" y="692150"/>
            <a:ext cx="4556125" cy="3416300"/>
          </a:xfrm>
          <a:solidFill>
            <a:srgbClr val="FFFFFF"/>
          </a:solidFill>
          <a:ln/>
        </p:spPr>
      </p:sp>
      <p:sp>
        <p:nvSpPr>
          <p:cNvPr id="5826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modified IRR. Its rankings are going to be very similar to those yielded by the PI approach.</a:t>
            </a: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Rot="1" noChangeAspect="1" noChangeArrowheads="1"/>
          </p:cNvSpPr>
          <p:nvPr>
            <p:ph type="sldImg"/>
          </p:nvPr>
        </p:nvSpPr>
        <p:spPr>
          <a:xfrm>
            <a:off x="1150938" y="692150"/>
            <a:ext cx="4556125" cy="3416300"/>
          </a:xfrm>
          <a:solidFill>
            <a:srgbClr val="FFFFFF"/>
          </a:solidFill>
          <a:ln/>
        </p:spPr>
      </p:sp>
      <p:sp>
        <p:nvSpPr>
          <p:cNvPr id="5847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summarizes the conclusions of the last 3 illustrations. Generally, the NPV approach is based upon sounder fundamental assumptions, but does assume that the firm has the capital to take positive NPV projects.</a:t>
            </a: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Rot="1" noChangeAspect="1" noChangeArrowheads="1"/>
          </p:cNvSpPr>
          <p:nvPr>
            <p:ph type="sldImg"/>
          </p:nvPr>
        </p:nvSpPr>
        <p:spPr>
          <a:xfrm>
            <a:off x="1150938" y="692150"/>
            <a:ext cx="4556125" cy="3416300"/>
          </a:xfrm>
          <a:solidFill>
            <a:srgbClr val="FFFFFF"/>
          </a:solidFill>
          <a:ln/>
        </p:spPr>
      </p:sp>
      <p:sp>
        <p:nvSpPr>
          <p:cNvPr id="5867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of the shorter life project will generally be lower than the NPV of the longer-life project. This is an issue only if they are mutually exclusive, i.e. you can pick only one.</a:t>
            </a: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Rot="1" noChangeAspect="1" noChangeArrowheads="1"/>
          </p:cNvSpPr>
          <p:nvPr>
            <p:ph type="sldImg"/>
          </p:nvPr>
        </p:nvSpPr>
        <p:spPr>
          <a:xfrm>
            <a:off x="1150938" y="692150"/>
            <a:ext cx="4556125" cy="3416300"/>
          </a:xfrm>
          <a:solidFill>
            <a:srgbClr val="FFFFFF"/>
          </a:solidFill>
          <a:ln/>
        </p:spPr>
      </p:sp>
      <p:sp>
        <p:nvSpPr>
          <p:cNvPr id="5888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pick projects based on NPV, you will tend to accept longer life projects over shorter life projects. In effect, you are assuming that you have no other excess return investments on the horizon after these projects run out.</a:t>
            </a:r>
          </a:p>
          <a:p>
            <a:r>
              <a:rPr lang="en-US">
                <a:latin typeface="Times" charset="0"/>
                <a:ea typeface="ＭＳ Ｐゴシック" charset="0"/>
                <a:cs typeface="ＭＳ Ｐゴシック" charset="0"/>
              </a:rPr>
              <a:t>You can use IRR, but it comes with its own baggage (reinvestment rate assumptions, scaling issues)</a:t>
            </a: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Rot="1" noChangeAspect="1" noChangeArrowheads="1"/>
          </p:cNvSpPr>
          <p:nvPr>
            <p:ph type="sldImg"/>
          </p:nvPr>
        </p:nvSpPr>
        <p:spPr>
          <a:xfrm>
            <a:off x="1150938" y="692150"/>
            <a:ext cx="4556125" cy="3416300"/>
          </a:xfrm>
          <a:solidFill>
            <a:srgbClr val="FFFFFF"/>
          </a:solidFill>
          <a:ln/>
        </p:spPr>
      </p:sp>
      <p:sp>
        <p:nvSpPr>
          <p:cNvPr id="5908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Here, we have done the replication assuming that the cash flows are identical for the second replication. (This does not have to be the case)</a:t>
            </a:r>
          </a:p>
          <a:p>
            <a:r>
              <a:rPr lang="en-US">
                <a:latin typeface="Times" charset="0"/>
                <a:ea typeface="ＭＳ Ｐゴシック" charset="0"/>
                <a:cs typeface="ＭＳ Ｐゴシック" charset="0"/>
              </a:rPr>
              <a:t>This process will become more complicated if you are comparing projects with 7 and 9 year lives, for instance.</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Rot="1" noChangeAspect="1" noChangeArrowheads="1"/>
          </p:cNvSpPr>
          <p:nvPr>
            <p:ph type="sldImg"/>
          </p:nvPr>
        </p:nvSpPr>
        <p:spPr>
          <a:xfrm>
            <a:off x="1150938" y="692150"/>
            <a:ext cx="4556125" cy="3416300"/>
          </a:xfrm>
          <a:solidFill>
            <a:srgbClr val="FFFFFF"/>
          </a:solidFill>
          <a:ln/>
        </p:spPr>
      </p:sp>
      <p:sp>
        <p:nvSpPr>
          <p:cNvPr id="5928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simpler than replication but it is actually based upon the principle of infinite replication. The conclusions will be the same as with replication with the same cash flows. (Implicitly, you are making the same assumptions).</a:t>
            </a: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Grp="1" noRot="1" noChangeAspect="1" noChangeArrowheads="1"/>
          </p:cNvSpPr>
          <p:nvPr>
            <p:ph type="sldImg"/>
          </p:nvPr>
        </p:nvSpPr>
        <p:spPr>
          <a:xfrm>
            <a:off x="1150938" y="692150"/>
            <a:ext cx="4556125" cy="3416300"/>
          </a:xfrm>
          <a:solidFill>
            <a:srgbClr val="FFFFFF"/>
          </a:solidFill>
          <a:ln/>
        </p:spPr>
      </p:sp>
      <p:sp>
        <p:nvSpPr>
          <p:cNvPr id="5949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believe that access to capital markets is easy, you will tend to go with the NPV rule. </a:t>
            </a:r>
          </a:p>
          <a:p>
            <a:r>
              <a:rPr lang="en-US">
                <a:latin typeface="Times" charset="0"/>
                <a:ea typeface="ＭＳ Ｐゴシック" charset="0"/>
                <a:cs typeface="ＭＳ Ｐゴシック" charset="0"/>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Rot="1" noChangeAspect="1" noChangeArrowheads="1"/>
          </p:cNvSpPr>
          <p:nvPr>
            <p:ph type="sldImg"/>
          </p:nvPr>
        </p:nvSpPr>
        <p:spPr>
          <a:xfrm>
            <a:off x="1150938" y="692150"/>
            <a:ext cx="4556125" cy="3416300"/>
          </a:xfrm>
          <a:solidFill>
            <a:srgbClr val="FFFFFF"/>
          </a:solidFill>
          <a:ln/>
        </p:spPr>
      </p:sp>
      <p:sp>
        <p:nvSpPr>
          <p:cNvPr id="5969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Why do so many firms pick IRR, if NPV is the superior approach?</a:t>
            </a:r>
          </a:p>
          <a:p>
            <a:pPr lvl="1"/>
            <a:r>
              <a:rPr lang="en-US">
                <a:latin typeface="Times" charset="0"/>
                <a:ea typeface="ＭＳ Ｐゴシック" charset="0"/>
              </a:rPr>
              <a:t>Because many firms, whether it is true or not, perceive themselves to be operating with a capital rationing constraint.</a:t>
            </a:r>
          </a:p>
          <a:p>
            <a:pPr lvl="1"/>
            <a:r>
              <a:rPr lang="en-US">
                <a:latin typeface="Times" charset="0"/>
                <a:ea typeface="ＭＳ Ｐゴシック" charset="0"/>
              </a:rPr>
              <a:t>Most decision-makers, for whatever reason, are more comfortable looking at percentage rates of return rather than dollar values.</a:t>
            </a: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Grp="1" noRot="1" noChangeAspect="1" noChangeArrowheads="1"/>
          </p:cNvSpPr>
          <p:nvPr>
            <p:ph type="sldImg"/>
          </p:nvPr>
        </p:nvSpPr>
        <p:spPr>
          <a:xfrm>
            <a:off x="1150938" y="692150"/>
            <a:ext cx="4556125" cy="3416300"/>
          </a:xfrm>
          <a:solidFill>
            <a:srgbClr val="FFFFFF"/>
          </a:solidFill>
          <a:ln/>
        </p:spPr>
      </p:sp>
      <p:sp>
        <p:nvSpPr>
          <p:cNvPr id="5990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costs and benefits should be incorporated, but that is easier said than done.</a:t>
            </a:r>
          </a:p>
          <a:p>
            <a:r>
              <a:rPr lang="en-US">
                <a:latin typeface="Times" charset="0"/>
                <a:ea typeface="ＭＳ Ｐゴシック" charset="0"/>
                <a:cs typeface="ＭＳ Ｐゴシック" charset="0"/>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most established businesses, this occurs frequently. Companies constantly redeploy assets that they own to new investments rather than buy new assets. These assets do have alternate uses and have to be costed out.</a:t>
            </a:r>
          </a:p>
          <a:p>
            <a:r>
              <a:rPr lang="en-US">
                <a:latin typeface="Times" charset="0"/>
                <a:ea typeface="ＭＳ Ｐゴシック" charset="0"/>
                <a:cs typeface="ＭＳ Ｐゴシック" charset="0"/>
              </a:rPr>
              <a:t>This can involve</a:t>
            </a:r>
          </a:p>
          <a:p>
            <a:pPr lvl="1"/>
            <a:r>
              <a:rPr lang="en-US">
                <a:latin typeface="Times" charset="0"/>
                <a:ea typeface="ＭＳ Ｐゴシック" charset="0"/>
              </a:rPr>
              <a:t>Real assets, like land, buildings or equipment</a:t>
            </a:r>
          </a:p>
          <a:p>
            <a:pPr lvl="1"/>
            <a:r>
              <a:rPr lang="en-US">
                <a:latin typeface="Times" charset="0"/>
                <a:ea typeface="ＭＳ Ｐゴシック" charset="0"/>
              </a:rPr>
              <a:t>Individuals, who work for the firm already on other project or divisions</a:t>
            </a:r>
          </a:p>
          <a:p>
            <a:pPr lvl="1"/>
            <a:r>
              <a:rPr lang="en-US">
                <a:latin typeface="Times" charset="0"/>
                <a:ea typeface="ＭＳ Ｐゴシック" charset="0"/>
              </a:rPr>
              <a:t>Excess capacity in computer systems, distribution systems etc.</a:t>
            </a: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Use the market value of the land, net of capital gains taxes.</a:t>
            </a:r>
          </a:p>
          <a:p>
            <a:r>
              <a:rPr lang="en-US">
                <a:latin typeface="Times" charset="0"/>
                <a:ea typeface="ＭＳ Ｐゴシック" charset="0"/>
                <a:cs typeface="ＭＳ Ｐゴシック" charset="0"/>
              </a:rPr>
              <a:t>	$ 40 million - 0.2 (40 - 5) = $ 33 million</a:t>
            </a:r>
          </a:p>
          <a:p>
            <a:r>
              <a:rPr lang="en-US">
                <a:latin typeface="Times" charset="0"/>
                <a:ea typeface="ＭＳ Ｐゴシック" charset="0"/>
                <a:cs typeface="ＭＳ Ｐゴシック" charset="0"/>
              </a:rPr>
              <a:t>This is the cash flow you would have generated if the project was not taken. </a:t>
            </a: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Slide Image Placeholder 1"/>
          <p:cNvSpPr>
            <a:spLocks noGrp="1" noRot="1" noChangeAspect="1"/>
          </p:cNvSpPr>
          <p:nvPr>
            <p:ph type="sldImg"/>
          </p:nvPr>
        </p:nvSpPr>
        <p:spPr>
          <a:xfrm>
            <a:off x="1150938" y="692150"/>
            <a:ext cx="4556125" cy="3416300"/>
          </a:xfrm>
          <a:ln/>
        </p:spPr>
      </p:sp>
      <p:sp>
        <p:nvSpPr>
          <p:cNvPr id="605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Bookscape is considering this expansion into online retailing. </a:t>
            </a: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Slide Image Placeholder 1"/>
          <p:cNvSpPr>
            <a:spLocks noGrp="1" noRot="1" noChangeAspect="1"/>
          </p:cNvSpPr>
          <p:nvPr>
            <p:ph type="sldImg"/>
          </p:nvPr>
        </p:nvSpPr>
        <p:spPr>
          <a:xfrm>
            <a:off x="1150938" y="692150"/>
            <a:ext cx="4556125" cy="3416300"/>
          </a:xfrm>
          <a:ln/>
        </p:spPr>
      </p:sp>
      <p:sp>
        <p:nvSpPr>
          <p:cNvPr id="607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unlevered market beta for internet retailers is 1.70, and the average correlation of these stocks with the market is 0.40. The unlevered total beta is therefore 1.70/0.4 = 4.25.</a:t>
            </a:r>
          </a:p>
          <a:p>
            <a:r>
              <a:rPr lang="en-US">
                <a:latin typeface="Times" charset="0"/>
                <a:ea typeface="ＭＳ Ｐゴシック" charset="0"/>
                <a:cs typeface="ＭＳ Ｐゴシック" charset="0"/>
              </a:rPr>
              <a:t>The cost of capital that we use for this investment is much higher than Bookscape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of 14.9% because this investment is much riskier than the rest of Bookscape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a:t>
            </a:r>
            <a:endParaRPr lang="en-US">
              <a:latin typeface="Times" charset="0"/>
              <a:ea typeface="ＭＳ Ｐゴシック" charset="0"/>
              <a:cs typeface="ＭＳ Ｐゴシック" charset="0"/>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Slide Image Placeholder 1"/>
          <p:cNvSpPr>
            <a:spLocks noGrp="1" noRot="1" noChangeAspect="1"/>
          </p:cNvSpPr>
          <p:nvPr>
            <p:ph type="sldImg"/>
          </p:nvPr>
        </p:nvSpPr>
        <p:spPr>
          <a:xfrm>
            <a:off x="1150938" y="692150"/>
            <a:ext cx="4556125" cy="3416300"/>
          </a:xfrm>
          <a:ln/>
        </p:spPr>
      </p:sp>
      <p:sp>
        <p:nvSpPr>
          <p:cNvPr id="609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NPV for this project is negative.</a:t>
            </a: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Slide Image Placeholder 1"/>
          <p:cNvSpPr>
            <a:spLocks noGrp="1" noRot="1" noChangeAspect="1"/>
          </p:cNvSpPr>
          <p:nvPr>
            <p:ph type="sldImg"/>
          </p:nvPr>
        </p:nvSpPr>
        <p:spPr>
          <a:xfrm>
            <a:off x="1150938" y="692150"/>
            <a:ext cx="4556125" cy="3416300"/>
          </a:xfrm>
          <a:ln/>
        </p:spPr>
      </p:sp>
      <p:sp>
        <p:nvSpPr>
          <p:cNvPr id="611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side costs to the firm from taking the investment.</a:t>
            </a: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Slide Image Placeholder 1"/>
          <p:cNvSpPr>
            <a:spLocks noGrp="1" noRot="1" noChangeAspect="1"/>
          </p:cNvSpPr>
          <p:nvPr>
            <p:ph type="sldImg"/>
          </p:nvPr>
        </p:nvSpPr>
        <p:spPr>
          <a:xfrm>
            <a:off x="1150938" y="692150"/>
            <a:ext cx="4556125" cy="3416300"/>
          </a:xfrm>
          <a:ln/>
        </p:spPr>
      </p:sp>
      <p:sp>
        <p:nvSpPr>
          <p:cNvPr id="613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can either consider the side costs separately and add them to the NPV or incorporate them into the cash flows/ The answer is the same using either.</a:t>
            </a: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Rot="1" noChangeAspect="1" noChangeArrowheads="1"/>
          </p:cNvSpPr>
          <p:nvPr>
            <p:ph type="sldImg"/>
          </p:nvPr>
        </p:nvSpPr>
        <p:spPr>
          <a:xfrm>
            <a:off x="1150938" y="692150"/>
            <a:ext cx="4556125" cy="3416300"/>
          </a:xfrm>
          <a:solidFill>
            <a:srgbClr val="FFFFFF"/>
          </a:solidFill>
          <a:ln/>
        </p:spPr>
      </p:sp>
      <p:sp>
        <p:nvSpPr>
          <p:cNvPr id="615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Using that excess capacity will create a cost down the road for the firm. </a:t>
            </a: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Rot="1" noChangeAspect="1" noChangeArrowheads="1"/>
          </p:cNvSpPr>
          <p:nvPr>
            <p:ph type="sldImg"/>
          </p:nvPr>
        </p:nvSpPr>
        <p:spPr>
          <a:xfrm>
            <a:off x="1150938" y="692150"/>
            <a:ext cx="4556125" cy="3416300"/>
          </a:xfrm>
          <a:solidFill>
            <a:srgbClr val="FFFFFF"/>
          </a:solidFill>
          <a:ln/>
        </p:spPr>
      </p:sp>
      <p:sp>
        <p:nvSpPr>
          <p:cNvPr id="617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use of excess capacity in the first year does not create a cost, since there is an excess capacity of 50%, and only 30% will be used by the new product. It is the fact that the existing product revenues are growing that will create the cost.</a:t>
            </a: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Rectangle 2"/>
          <p:cNvSpPr>
            <a:spLocks noGrp="1" noRot="1" noChangeAspect="1" noChangeArrowheads="1"/>
          </p:cNvSpPr>
          <p:nvPr>
            <p:ph type="sldImg"/>
          </p:nvPr>
        </p:nvSpPr>
        <p:spPr>
          <a:xfrm>
            <a:off x="1150938" y="692150"/>
            <a:ext cx="4556125" cy="3416300"/>
          </a:xfrm>
          <a:solidFill>
            <a:srgbClr val="FFFFFF"/>
          </a:solidFill>
          <a:ln/>
        </p:spPr>
      </p:sp>
      <p:sp>
        <p:nvSpPr>
          <p:cNvPr id="619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Answering these three questions will help you map out the cost to the company of what will happen in the future.</a:t>
            </a: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Rectangle 2"/>
          <p:cNvSpPr>
            <a:spLocks noGrp="1" noRot="1" noChangeAspect="1" noChangeArrowheads="1"/>
          </p:cNvSpPr>
          <p:nvPr>
            <p:ph type="sldImg"/>
          </p:nvPr>
        </p:nvSpPr>
        <p:spPr>
          <a:xfrm>
            <a:off x="1150938" y="692150"/>
            <a:ext cx="4556125" cy="3416300"/>
          </a:xfrm>
          <a:solidFill>
            <a:srgbClr val="FFFFFF"/>
          </a:solidFill>
          <a:ln/>
        </p:spPr>
      </p:sp>
      <p:sp>
        <p:nvSpPr>
          <p:cNvPr id="621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costs begin in year 4.</a:t>
            </a:r>
          </a:p>
          <a:p>
            <a:r>
              <a:rPr lang="en-US">
                <a:latin typeface="Times" charset="0"/>
                <a:ea typeface="ＭＳ Ｐゴシック" charset="0"/>
                <a:cs typeface="ＭＳ Ｐゴシック" charset="0"/>
              </a:rPr>
              <a:t>The calculation of the cost in year 4 is as follows:</a:t>
            </a:r>
          </a:p>
          <a:p>
            <a:pPr lvl="1"/>
            <a:r>
              <a:rPr lang="en-US">
                <a:latin typeface="Times" charset="0"/>
                <a:ea typeface="ＭＳ Ｐゴシック" charset="0"/>
              </a:rPr>
              <a:t>Number of Units that firm will have to cut back = (101.28% - 100%) (100,000) = 1,280 units (rounded)</a:t>
            </a:r>
          </a:p>
          <a:p>
            <a:pPr lvl="1"/>
            <a:r>
              <a:rPr lang="en-US">
                <a:latin typeface="Times" charset="0"/>
                <a:ea typeface="ＭＳ Ｐゴシック" charset="0"/>
              </a:rPr>
              <a:t>We will cut back on the less profitable product (the old one), losing</a:t>
            </a:r>
          </a:p>
          <a:p>
            <a:pPr lvl="1"/>
            <a:r>
              <a:rPr lang="en-US">
                <a:latin typeface="Times" charset="0"/>
                <a:ea typeface="ＭＳ Ｐゴシック" charset="0"/>
              </a:rPr>
              <a:t>1280 * 4 = $ 5,120 (rounded. The table is based upon non-rounded numbers)</a:t>
            </a:r>
          </a:p>
          <a:p>
            <a:pPr lvl="1"/>
            <a:r>
              <a:rPr lang="en-US">
                <a:latin typeface="Times" charset="0"/>
                <a:ea typeface="ＭＳ Ｐゴシック" charset="0"/>
              </a:rPr>
              <a:t>Since this is already in after-tax terms, we discount it back to the present at the cost of capital to yield $ 3,251.</a:t>
            </a:r>
          </a:p>
          <a:p>
            <a:pPr lvl="1"/>
            <a:r>
              <a:rPr lang="en-US">
                <a:latin typeface="Times" charset="0"/>
                <a:ea typeface="ＭＳ Ｐゴシック" charset="0"/>
              </a:rPr>
              <a:t>We continue until year 10, which is the life of the new product. If it had a longer life, we would continue with the process.</a:t>
            </a:r>
          </a:p>
          <a:p>
            <a:pPr lvl="1"/>
            <a:r>
              <a:rPr lang="en-US">
                <a:latin typeface="Times" charset="0"/>
                <a:ea typeface="ＭＳ Ｐゴシック" charset="0"/>
              </a:rPr>
              <a:t>Alternatively, we could acquire new capacity in year 3 (if we take the new product) instead of year 8 (if we do not). The difference in present values is $ 461,846 (This fails to consider depreciation benefits which will bring this cost down.)</a:t>
            </a:r>
          </a:p>
          <a:p>
            <a:pPr lvl="1"/>
            <a:r>
              <a:rPr lang="en-US">
                <a:latin typeface="Times" charset="0"/>
                <a:ea typeface="ＭＳ Ｐゴシック" charset="0"/>
              </a:rPr>
              <a:t>Given the two costs, I would pick the lost sales option since it has the lower cost and show it as part of the initial investment.</a:t>
            </a: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Rectangle 2"/>
          <p:cNvSpPr>
            <a:spLocks noGrp="1" noRot="1" noChangeAspect="1" noChangeArrowheads="1"/>
          </p:cNvSpPr>
          <p:nvPr>
            <p:ph type="sldImg"/>
          </p:nvPr>
        </p:nvSpPr>
        <p:spPr>
          <a:xfrm>
            <a:off x="1150938" y="692150"/>
            <a:ext cx="4556125" cy="3416300"/>
          </a:xfrm>
          <a:solidFill>
            <a:srgbClr val="FFFFFF"/>
          </a:solidFill>
          <a:ln/>
        </p:spPr>
      </p:sp>
      <p:sp>
        <p:nvSpPr>
          <p:cNvPr id="623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atin typeface="Times" charset="0"/>
                <a:ea typeface="ＭＳ Ｐゴシック" charset="0"/>
                <a:cs typeface="ＭＳ Ｐゴシック" charset="0"/>
              </a:rPr>
              <a:t>I would argue that Disney has far greater competitive advantages at its theme parks, than it does in TV broadcasting. Therefore, I would look at only the incremental revenue for the theme park, and the total revenues for the TV show.</a:t>
            </a: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Rectangle 2"/>
          <p:cNvSpPr>
            <a:spLocks noGrp="1" noRot="1" noChangeAspect="1" noChangeArrowheads="1"/>
          </p:cNvSpPr>
          <p:nvPr>
            <p:ph type="sldImg"/>
          </p:nvPr>
        </p:nvSpPr>
        <p:spPr>
          <a:xfrm>
            <a:off x="1150938" y="692150"/>
            <a:ext cx="4556125" cy="3416300"/>
          </a:xfrm>
          <a:solidFill>
            <a:srgbClr val="FFFFFF"/>
          </a:solidFill>
          <a:ln/>
        </p:spPr>
      </p:sp>
      <p:sp>
        <p:nvSpPr>
          <p:cNvPr id="6256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Disney is a master at creating project synergies. In analyzing new investments, we have two choices in how we deal with synergies.</a:t>
            </a:r>
          </a:p>
          <a:p>
            <a:pPr marL="228600" indent="-228600">
              <a:buFontTx/>
              <a:buAutoNum type="alphaLcPeriod"/>
            </a:pPr>
            <a:r>
              <a:rPr lang="en-US">
                <a:latin typeface="Times" charset="0"/>
                <a:ea typeface="ＭＳ Ｐゴシック" charset="0"/>
                <a:cs typeface="ＭＳ Ｐゴシック" charset="0"/>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strategic benefits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argument to overwhelm financial considerations).</a:t>
            </a:r>
          </a:p>
          <a:p>
            <a:pPr marL="228600" indent="-228600">
              <a:buFontTx/>
              <a:buAutoNum type="alphaLcPeriod"/>
            </a:pPr>
            <a:r>
              <a:rPr lang="en-US">
                <a:latin typeface="Times" charset="0"/>
                <a:ea typeface="ＭＳ Ｐゴシック" charset="0"/>
                <a:cs typeface="ＭＳ Ｐゴシック" charset="0"/>
              </a:rPr>
              <a:t>Try to quantify the benefits and bring them into the cash flows and returns and make sure that the project meets its financial hurdles.</a:t>
            </a: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Rectangle 2"/>
          <p:cNvSpPr>
            <a:spLocks noGrp="1" noRot="1" noChangeAspect="1" noChangeArrowheads="1"/>
          </p:cNvSpPr>
          <p:nvPr>
            <p:ph type="sldImg"/>
          </p:nvPr>
        </p:nvSpPr>
        <p:spPr>
          <a:xfrm>
            <a:off x="1150938" y="692150"/>
            <a:ext cx="4556125" cy="3416300"/>
          </a:xfrm>
          <a:solidFill>
            <a:srgbClr val="FFFFFF"/>
          </a:solidFill>
          <a:ln/>
        </p:spPr>
      </p:sp>
      <p:sp>
        <p:nvSpPr>
          <p:cNvPr id="627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café being added on to an existing bookstore. The revenues shown here are the revenues at the café. </a:t>
            </a:r>
          </a:p>
          <a:p>
            <a:r>
              <a:rPr lang="en-US">
                <a:latin typeface="Times" charset="0"/>
                <a:ea typeface="ＭＳ Ｐゴシック" charset="0"/>
                <a:cs typeface="ＭＳ Ｐゴシック" charset="0"/>
              </a:rPr>
              <a:t>With the side benefits, the café looks like a good investment. </a:t>
            </a:r>
          </a:p>
          <a:p>
            <a:r>
              <a:rPr lang="en-US">
                <a:latin typeface="Times" charset="0"/>
                <a:ea typeface="ＭＳ Ｐゴシック" charset="0"/>
                <a:cs typeface="ＭＳ Ｐゴシック" charset="0"/>
              </a:rPr>
              <a:t>Interesting side questions;</a:t>
            </a:r>
          </a:p>
          <a:p>
            <a:pPr>
              <a:buFontTx/>
              <a:buAutoNum type="arabicPeriod"/>
            </a:pPr>
            <a:r>
              <a:rPr lang="en-US">
                <a:latin typeface="Times" charset="0"/>
                <a:ea typeface="ＭＳ Ｐゴシック" charset="0"/>
                <a:cs typeface="ＭＳ Ｐゴシック" charset="0"/>
              </a:rPr>
              <a:t>Should we be using different discount rates for the café revenues and the bookstore revenues? (I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think so since the café is an extension of the bookstore)</a:t>
            </a:r>
          </a:p>
          <a:p>
            <a:pPr>
              <a:buFontTx/>
              <a:buAutoNum type="arabicPeriod"/>
            </a:pPr>
            <a:r>
              <a:rPr lang="en-US">
                <a:latin typeface="Times" charset="0"/>
                <a:ea typeface="ＭＳ Ｐゴシック" charset="0"/>
                <a:cs typeface="ＭＳ Ｐゴシック" charset="0"/>
              </a:rPr>
              <a:t>If we had used different discount rates, whose discount rate should be used to discount the synergies?</a:t>
            </a: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a:xfrm>
            <a:off x="1150938" y="692150"/>
            <a:ext cx="4556125" cy="3416300"/>
          </a:xfrm>
          <a:ln/>
        </p:spPr>
      </p:sp>
      <p:sp>
        <p:nvSpPr>
          <p:cNvPr id="629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most acquisitions, synergy is provided as a motive and used to justify large premiums. While synergy does exist, we believe that it is often not valued correctly (or at all) and that acquirers pay too much for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our earlier assessment of the value of Sensient to Tata, we ignored synergy all together. Now we are considering what form the synergy will take.</a:t>
            </a: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a:xfrm>
            <a:off x="1150938" y="692150"/>
            <a:ext cx="4556125" cy="3416300"/>
          </a:xfrm>
          <a:ln/>
        </p:spPr>
      </p:sp>
      <p:sp>
        <p:nvSpPr>
          <p:cNvPr id="631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and debt characteristics to estimate the value of synergy in this case, we may use the combined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if synergy takes a different form.</a:t>
            </a:r>
            <a:endParaRPr lang="en-US">
              <a:latin typeface="Times" charset="0"/>
              <a:ea typeface="ＭＳ Ｐゴシック" charset="0"/>
              <a:cs typeface="ＭＳ Ｐゴシック" charset="0"/>
            </a:endParaRP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Slide Image Placeholder 1"/>
          <p:cNvSpPr>
            <a:spLocks noGrp="1" noRot="1" noChangeAspect="1"/>
          </p:cNvSpPr>
          <p:nvPr>
            <p:ph type="sldImg"/>
          </p:nvPr>
        </p:nvSpPr>
        <p:spPr>
          <a:xfrm>
            <a:off x="1150938" y="692150"/>
            <a:ext cx="4556125" cy="3416300"/>
          </a:xfrm>
          <a:ln/>
        </p:spPr>
      </p:sp>
      <p:sp>
        <p:nvSpPr>
          <p:cNvPr id="633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we are not recommending that Tata pay $1,456 million for synergy. To create value, you have to pay less than what you derive in return. Thus, Tata should be looking for ways in which It can pay below $1,456 million on this acquisition.</a:t>
            </a: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Rot="1" noChangeAspect="1" noChangeArrowheads="1"/>
          </p:cNvSpPr>
          <p:nvPr>
            <p:ph type="sldImg"/>
          </p:nvPr>
        </p:nvSpPr>
        <p:spPr>
          <a:xfrm>
            <a:off x="1150938" y="692150"/>
            <a:ext cx="4556125" cy="3416300"/>
          </a:xfrm>
          <a:solidFill>
            <a:srgbClr val="FFFFFF"/>
          </a:solidFill>
          <a:ln/>
        </p:spPr>
      </p:sp>
      <p:sp>
        <p:nvSpPr>
          <p:cNvPr id="635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projects have one or more than one option embedded in them. These options can not only have significant economic value but can lead us to reverse the decisions that we would have made with conventional capital budgeting analysis.</a:t>
            </a: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Rectangle 2"/>
          <p:cNvSpPr>
            <a:spLocks noGrp="1" noRot="1" noChangeAspect="1" noChangeArrowheads="1"/>
          </p:cNvSpPr>
          <p:nvPr>
            <p:ph type="sldImg"/>
          </p:nvPr>
        </p:nvSpPr>
        <p:spPr>
          <a:xfrm>
            <a:off x="1150938" y="692150"/>
            <a:ext cx="4556125" cy="3416300"/>
          </a:xfrm>
          <a:solidFill>
            <a:srgbClr val="FFFFFF"/>
          </a:solidFill>
          <a:ln/>
        </p:spPr>
      </p:sp>
      <p:sp>
        <p:nvSpPr>
          <p:cNvPr id="6379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Traditional investment analysis just looks at the question of whether a project is a good one, if taken today. It does not say the rights to this project are worthless.</a:t>
            </a:r>
          </a:p>
          <a:p>
            <a:r>
              <a:rPr lang="en-US">
                <a:latin typeface="Times" charset="0"/>
                <a:ea typeface="ＭＳ Ｐゴシック" charset="0"/>
                <a:cs typeface="ＭＳ Ｐゴシック" charset="0"/>
              </a:rPr>
              <a:t>Consequently, the rights to a bad project can be worth money, if viewed as an option.</a:t>
            </a:r>
          </a:p>
          <a:p>
            <a:r>
              <a:rPr lang="en-US">
                <a:latin typeface="Times" charset="0"/>
                <a:ea typeface="ＭＳ Ｐゴシック" charset="0"/>
                <a:cs typeface="ＭＳ Ｐゴシック" charset="0"/>
              </a:rPr>
              <a:t>This looks at the option to delay a project, to which you have exclusive rights. </a:t>
            </a:r>
          </a:p>
          <a:p>
            <a:r>
              <a:rPr lang="en-US">
                <a:latin typeface="Times" charset="0"/>
                <a:ea typeface="ＭＳ Ｐゴシック" charset="0"/>
                <a:cs typeface="ＭＳ Ｐゴシック" charset="0"/>
              </a:rPr>
              <a:t>The initial investment in the project is what you would need to invest to convert this project from a right to a real project.</a:t>
            </a:r>
          </a:p>
          <a:p>
            <a:r>
              <a:rPr lang="en-US">
                <a:latin typeface="Times" charset="0"/>
                <a:ea typeface="ＭＳ Ｐゴシック" charset="0"/>
                <a:cs typeface="ＭＳ Ｐゴシック" charset="0"/>
              </a:rPr>
              <a:t>The present value of the cash flows will change over time.</a:t>
            </a:r>
          </a:p>
          <a:p>
            <a:r>
              <a:rPr lang="en-US">
                <a:latin typeface="Times" charset="0"/>
                <a:ea typeface="ＭＳ Ｐゴシック" charset="0"/>
                <a:cs typeface="ＭＳ Ｐゴシック" charset="0"/>
              </a:rPr>
              <a:t>If the perceived present value of the cash flows stays below the investment needed, the project should never be taken.</a:t>
            </a:r>
          </a:p>
          <a:p>
            <a:endParaRPr lang="en-US">
              <a:latin typeface="Times" charset="0"/>
              <a:ea typeface="ＭＳ Ｐゴシック" charset="0"/>
              <a:cs typeface="ＭＳ Ｐゴシック" charset="0"/>
            </a:endParaRP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Rectangle 2"/>
          <p:cNvSpPr>
            <a:spLocks noGrp="1" noRot="1" noChangeAspect="1" noChangeArrowheads="1"/>
          </p:cNvSpPr>
          <p:nvPr>
            <p:ph type="sldImg"/>
          </p:nvPr>
        </p:nvSpPr>
        <p:spPr>
          <a:xfrm>
            <a:off x="1150938" y="692150"/>
            <a:ext cx="4556125" cy="3416300"/>
          </a:xfrm>
          <a:solidFill>
            <a:srgbClr val="FFFFFF"/>
          </a:solidFill>
          <a:ln/>
        </p:spPr>
      </p:sp>
      <p:sp>
        <p:nvSpPr>
          <p:cNvPr id="6400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an option will increase with the uncertainty associated with the cash flows and value of the project. </a:t>
            </a:r>
          </a:p>
          <a:p>
            <a:r>
              <a:rPr lang="en-US">
                <a:latin typeface="Times" charset="0"/>
                <a:ea typeface="ＭＳ Ｐゴシック" charset="0"/>
                <a:cs typeface="ＭＳ Ｐゴシック" charset="0"/>
              </a:rPr>
              <a:t>Thus, firms should be willing to pay large amounts for the rights to technology in areas where there is tremendous uncertainty about what the future will bring,  and much less in sectors where there is more stability.</a:t>
            </a:r>
          </a:p>
          <a:p>
            <a:r>
              <a:rPr lang="en-US">
                <a:latin typeface="Times" charset="0"/>
                <a:ea typeface="ＭＳ Ｐゴシック" charset="0"/>
                <a:cs typeface="ＭＳ Ｐゴシック" charset="0"/>
              </a:rPr>
              <a:t>The expenses incurred on R&amp;D can be viewed as the cost of acquiring these rights.</a:t>
            </a: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Rectangle 2"/>
          <p:cNvSpPr>
            <a:spLocks noGrp="1" noRot="1" noChangeAspect="1" noChangeArrowheads="1"/>
          </p:cNvSpPr>
          <p:nvPr>
            <p:ph type="sldImg"/>
          </p:nvPr>
        </p:nvSpPr>
        <p:spPr>
          <a:xfrm>
            <a:off x="1150938" y="692150"/>
            <a:ext cx="4556125" cy="3416300"/>
          </a:xfrm>
          <a:solidFill>
            <a:srgbClr val="FFFFFF"/>
          </a:solidFill>
          <a:ln/>
        </p:spPr>
      </p:sp>
      <p:sp>
        <p:nvSpPr>
          <p:cNvPr id="642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project may be the first in a sequence and give you the right to far more lucrative investments in the future.</a:t>
            </a: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Rectangle 2"/>
          <p:cNvSpPr>
            <a:spLocks noGrp="1" noRot="1" noChangeAspect="1" noChangeArrowheads="1"/>
          </p:cNvSpPr>
          <p:nvPr>
            <p:ph type="sldImg"/>
          </p:nvPr>
        </p:nvSpPr>
        <p:spPr>
          <a:xfrm>
            <a:off x="1150938" y="692150"/>
            <a:ext cx="4556125" cy="3416300"/>
          </a:xfrm>
          <a:solidFill>
            <a:srgbClr val="FFFFFF"/>
          </a:solidFill>
          <a:ln/>
        </p:spPr>
      </p:sp>
      <p:sp>
        <p:nvSpPr>
          <p:cNvPr id="6440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 would like to abandon a project, once you know that it will create only negative cash flows for you. This is not always possible, because of contracts you might have entered into with employees or customers. </a:t>
            </a: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a:xfrm>
            <a:off x="1150938" y="692150"/>
            <a:ext cx="4556125" cy="3416300"/>
          </a:xfrm>
          <a:ln/>
        </p:spPr>
      </p:sp>
      <p:sp>
        <p:nvSpPr>
          <p:cNvPr id="64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looking at new investments is a key part of investment analysis, we cannot ignore investments made in the past. Not only can they offer lessons for the future but they can also be used to improve our assessments of new investments.</a:t>
            </a: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a:xfrm>
            <a:off x="1150938" y="692150"/>
            <a:ext cx="4556125" cy="3416300"/>
          </a:xfrm>
          <a:ln/>
        </p:spPr>
      </p:sp>
      <p:sp>
        <p:nvSpPr>
          <p:cNvPr id="64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looking at an existing investment, you can look back (in regret or celebration) and forward ( to make the best assessment of what to do next)</a:t>
            </a: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Slide Image Placeholder 1"/>
          <p:cNvSpPr>
            <a:spLocks noGrp="1" noRot="1" noChangeAspect="1"/>
          </p:cNvSpPr>
          <p:nvPr>
            <p:ph type="sldImg"/>
          </p:nvPr>
        </p:nvSpPr>
        <p:spPr>
          <a:xfrm>
            <a:off x="1150938" y="692150"/>
            <a:ext cx="4556125" cy="3416300"/>
          </a:xfrm>
          <a:ln/>
        </p:spPr>
      </p:sp>
      <p:sp>
        <p:nvSpPr>
          <p:cNvPr id="650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atin typeface="Times" charset="0"/>
                <a:ea typeface="ＭＳ Ｐゴシック" charset="0"/>
                <a:cs typeface="ＭＳ Ｐゴシック" charset="0"/>
              </a:rPr>
              <a:t>That is the part of the reason why the objective in designing an investment analysis process should be minimizing bias and not minimizing errors.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Slide Image Placeholder 1"/>
          <p:cNvSpPr>
            <a:spLocks noGrp="1" noRot="1" noChangeAspect="1"/>
          </p:cNvSpPr>
          <p:nvPr>
            <p:ph type="sldImg"/>
          </p:nvPr>
        </p:nvSpPr>
        <p:spPr>
          <a:xfrm>
            <a:off x="1150938" y="692150"/>
            <a:ext cx="4556125" cy="3416300"/>
          </a:xfrm>
          <a:ln/>
        </p:spPr>
      </p:sp>
      <p:sp>
        <p:nvSpPr>
          <p:cNvPr id="652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Slide Image Placeholder 1"/>
          <p:cNvSpPr>
            <a:spLocks noGrp="1" noRot="1" noChangeAspect="1"/>
          </p:cNvSpPr>
          <p:nvPr>
            <p:ph type="sldImg"/>
          </p:nvPr>
        </p:nvSpPr>
        <p:spPr>
          <a:xfrm>
            <a:off x="1150938" y="692150"/>
            <a:ext cx="4556125" cy="3416300"/>
          </a:xfrm>
          <a:ln/>
        </p:spPr>
      </p:sp>
      <p:sp>
        <p:nvSpPr>
          <p:cNvPr id="654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DCA has been a huge investment for Disney that has not paid off. Disney has to do something, but what?</a:t>
            </a: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Slide Image Placeholder 1"/>
          <p:cNvSpPr>
            <a:spLocks noGrp="1" noRot="1" noChangeAspect="1"/>
          </p:cNvSpPr>
          <p:nvPr>
            <p:ph type="sldImg"/>
          </p:nvPr>
        </p:nvSpPr>
        <p:spPr>
          <a:xfrm>
            <a:off x="1150938" y="692150"/>
            <a:ext cx="4556125" cy="3416300"/>
          </a:xfrm>
          <a:ln/>
        </p:spPr>
      </p:sp>
      <p:sp>
        <p:nvSpPr>
          <p:cNvPr id="656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Abandonment makes no sense since the value of abandonment is less than the value from continuing. Since the NPV from expansion is positive, the optimal solution is to invest the additional $ 600 million into the park.</a:t>
            </a: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Rectangle 2"/>
          <p:cNvSpPr>
            <a:spLocks noGrp="1" noRot="1" noChangeAspect="1" noChangeArrowheads="1"/>
          </p:cNvSpPr>
          <p:nvPr>
            <p:ph type="sldImg"/>
          </p:nvPr>
        </p:nvSpPr>
        <p:spPr>
          <a:xfrm>
            <a:off x="1150938" y="692150"/>
            <a:ext cx="4556125" cy="3416300"/>
          </a:xfrm>
          <a:solidFill>
            <a:srgbClr val="FFFFFF"/>
          </a:solidFill>
          <a:ln/>
        </p:spPr>
      </p:sp>
      <p:sp>
        <p:nvSpPr>
          <p:cNvPr id="658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Reviewing the big picture…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25262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6294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43896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3857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495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6355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47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08410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71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45047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8633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lstStyle/>
          <a:p>
            <a:pPr lvl="0"/>
            <a:endParaRPr lang="en-US" noProof="0" smtClean="0"/>
          </a:p>
        </p:txBody>
      </p:sp>
    </p:spTree>
    <p:extLst>
      <p:ext uri="{BB962C8B-B14F-4D97-AF65-F5344CB8AC3E}">
        <p14:creationId xmlns:p14="http://schemas.microsoft.com/office/powerpoint/2010/main" val="9265071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9804"/>
                <a:invGamma/>
              </a:schemeClr>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7938"/>
            <a:ext cx="9132888" cy="6838950"/>
            <a:chOff x="0" y="5"/>
            <a:chExt cx="5753" cy="4308"/>
          </a:xfrm>
        </p:grpSpPr>
        <p:sp>
          <p:nvSpPr>
            <p:cNvPr id="617475"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0000FF">
                    <a:gamma/>
                    <a:shade val="80000"/>
                    <a:invGamma/>
                  </a:srgbClr>
                </a:gs>
                <a:gs pos="100000">
                  <a:srgbClr val="0000FF"/>
                </a:gs>
              </a:gsLst>
              <a:lin ang="0" scaled="1"/>
            </a:gradFill>
            <a:ln w="12700" cap="rnd" cmpd="sng">
              <a:noFill/>
              <a:prstDash val="solid"/>
              <a:round/>
              <a:headEnd type="none" w="med" len="med"/>
              <a:tailEnd type="none" w="med" len="med"/>
            </a:ln>
            <a:effectLst/>
          </p:spPr>
          <p:txBody>
            <a:bodyPr/>
            <a:lstStyle/>
            <a:p>
              <a:endParaRPr lang="en-US"/>
            </a:p>
          </p:txBody>
        </p:sp>
        <p:sp>
          <p:nvSpPr>
            <p:cNvPr id="617476" name="Arc 4"/>
            <p:cNvSpPr>
              <a:spLocks/>
            </p:cNvSpPr>
            <p:nvPr/>
          </p:nvSpPr>
          <p:spPr bwMode="auto">
            <a:xfrm>
              <a:off x="0" y="5"/>
              <a:ext cx="5294" cy="43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chemeClr val="folHlink"/>
              </a:solidFill>
              <a:round/>
              <a:headEnd/>
              <a:tailEnd/>
            </a:ln>
            <a:effectLst/>
          </p:spPr>
          <p:txBody>
            <a:bodyPr wrap="none" anchor="ctr"/>
            <a:lstStyle/>
            <a:p>
              <a:endParaRPr lang="en-US"/>
            </a:p>
          </p:txBody>
        </p:sp>
      </p:grpSp>
      <p:sp>
        <p:nvSpPr>
          <p:cNvPr id="617477" name="Rectangle 5"/>
          <p:cNvSpPr>
            <a:spLocks noGrp="1" noChangeArrowheads="1"/>
          </p:cNvSpPr>
          <p:nvPr>
            <p:ph type="title"/>
          </p:nvPr>
        </p:nvSpPr>
        <p:spPr bwMode="auto">
          <a:xfrm>
            <a:off x="685800" y="609600"/>
            <a:ext cx="7620000" cy="838200"/>
          </a:xfrm>
          <a:prstGeom prst="rect">
            <a:avLst/>
          </a:prstGeom>
          <a:noFill/>
          <a:ln w="12700">
            <a:noFill/>
            <a:miter lim="800000"/>
            <a:headEnd/>
            <a:tailEnd/>
          </a:ln>
          <a:effectLst/>
        </p:spPr>
        <p:txBody>
          <a:bodyPr vert="horz" wrap="square" lIns="90487" tIns="44450" rIns="90487" bIns="44450" numCol="1" anchor="ctr" anchorCtr="0" compatLnSpc="1">
            <a:prstTxWarp prst="textNoShape">
              <a:avLst/>
            </a:prstTxWarp>
          </a:bodyPr>
          <a:lstStyle/>
          <a:p>
            <a:pPr lvl="0"/>
            <a:r>
              <a:rPr lang="en-US" smtClean="0"/>
              <a:t>Click to edit Master title style</a:t>
            </a:r>
            <a:endParaRPr lang="en-US"/>
          </a:p>
        </p:txBody>
      </p:sp>
      <p:sp>
        <p:nvSpPr>
          <p:cNvPr id="1028" name="Rectangle 6"/>
          <p:cNvSpPr>
            <a:spLocks noGrp="1" noChangeArrowheads="1"/>
          </p:cNvSpPr>
          <p:nvPr>
            <p:ph type="body" idx="1"/>
          </p:nvPr>
        </p:nvSpPr>
        <p:spPr bwMode="auto">
          <a:xfrm>
            <a:off x="685800" y="16002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7479" name="Rectangle 7"/>
          <p:cNvSpPr>
            <a:spLocks noChangeArrowheads="1"/>
          </p:cNvSpPr>
          <p:nvPr/>
        </p:nvSpPr>
        <p:spPr bwMode="auto">
          <a:xfrm>
            <a:off x="8437563" y="6303963"/>
            <a:ext cx="536575" cy="454025"/>
          </a:xfrm>
          <a:prstGeom prst="rect">
            <a:avLst/>
          </a:prstGeom>
          <a:noFill/>
          <a:ln w="12700">
            <a:noFill/>
            <a:miter lim="800000"/>
            <a:headEnd/>
            <a:tailEnd/>
          </a:ln>
          <a:effectLst/>
        </p:spPr>
        <p:txBody>
          <a:bodyPr wrap="none" lIns="90487" tIns="44450" rIns="90487" bIns="44450">
            <a:spAutoFit/>
          </a:bodyPr>
          <a:lstStyle/>
          <a:p>
            <a:fld id="{A540D06B-A8EA-D54B-8113-EDE42A19B282}"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mj-lt"/>
          <a:ea typeface="ＭＳ Ｐゴシック" charset="0"/>
          <a:cs typeface="ＭＳ Ｐゴシック" charset="0"/>
        </a:defRPr>
      </a:lvl1pPr>
      <a:lvl2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2pPr>
      <a:lvl3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3pPr>
      <a:lvl4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4pPr>
      <a:lvl5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5pPr>
      <a:lvl6pPr marL="4572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6pPr>
      <a:lvl7pPr marL="9144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7pPr>
      <a:lvl8pPr marL="13716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8pPr>
      <a:lvl9pPr marL="18288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9pPr>
    </p:titleStyle>
    <p:bodyStyle>
      <a:lvl1pPr marL="342900" indent="-342900" algn="l" rtl="0" eaLnBrk="1" fontAlgn="base" hangingPunct="1">
        <a:spcBef>
          <a:spcPct val="20000"/>
        </a:spcBef>
        <a:spcAft>
          <a:spcPct val="0"/>
        </a:spcAft>
        <a:buClr>
          <a:schemeClr val="accent2"/>
        </a:buClr>
        <a:buSzPct val="75000"/>
        <a:buFont typeface="Monotype Sorts" charset="0"/>
        <a:buChar char=""/>
        <a:defRPr sz="20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chemeClr val="tx1"/>
        </a:buClr>
        <a:buSzPct val="100000"/>
        <a:buChar char="–"/>
        <a:defRPr>
          <a:solidFill>
            <a:schemeClr val="tx1"/>
          </a:solidFill>
          <a:latin typeface="+mn-lt"/>
          <a:ea typeface="ＭＳ Ｐゴシック" charset="-128"/>
        </a:defRPr>
      </a:lvl2pPr>
      <a:lvl3pPr marL="1143000" indent="-228600" algn="l" rtl="0" eaLnBrk="1" fontAlgn="base" hangingPunct="1">
        <a:spcBef>
          <a:spcPct val="20000"/>
        </a:spcBef>
        <a:spcAft>
          <a:spcPct val="0"/>
        </a:spcAft>
        <a:buClr>
          <a:schemeClr val="accent1"/>
        </a:buClr>
        <a:buSzPct val="65000"/>
        <a:buFont typeface="Monotype Sorts" charset="0"/>
        <a:buChar char=""/>
        <a:defRPr sz="1400">
          <a:solidFill>
            <a:schemeClr val="tx1"/>
          </a:solidFill>
          <a:latin typeface="+mn-lt"/>
          <a:ea typeface="ＭＳ Ｐゴシック" charset="-128"/>
        </a:defRPr>
      </a:lvl3pPr>
      <a:lvl4pPr marL="16002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charset="-128"/>
        </a:defRPr>
      </a:lvl4pPr>
      <a:lvl5pPr marL="20574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5pPr>
      <a:lvl6pPr marL="25146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image" Target="../media/image7.emf"/><Relationship Id="rId6"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2.bin"/><Relationship Id="rId5" Type="http://schemas.openxmlformats.org/officeDocument/2006/relationships/image" Target="../media/image1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3.bin"/><Relationship Id="rId5" Type="http://schemas.openxmlformats.org/officeDocument/2006/relationships/image" Target="../media/image1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openxmlformats.org/officeDocument/2006/relationships/oleObject" Target="../embeddings/oleObject4.bin"/><Relationship Id="rId5" Type="http://schemas.openxmlformats.org/officeDocument/2006/relationships/image" Target="../media/image16.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20.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oleObject" Target="../embeddings/oleObject5.bin"/><Relationship Id="rId5" Type="http://schemas.openxmlformats.org/officeDocument/2006/relationships/image" Target="../media/image21.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2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1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2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25.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2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0.xml"/><Relationship Id="rId4" Type="http://schemas.openxmlformats.org/officeDocument/2006/relationships/oleObject" Target="../embeddings/oleObject7.bin"/><Relationship Id="rId5" Type="http://schemas.openxmlformats.org/officeDocument/2006/relationships/image" Target="../media/image29.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6.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5.xml"/><Relationship Id="rId4" Type="http://schemas.openxmlformats.org/officeDocument/2006/relationships/oleObject" Target="../embeddings/oleObject8.bin"/><Relationship Id="rId5" Type="http://schemas.openxmlformats.org/officeDocument/2006/relationships/image" Target="../media/image32.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33.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3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35.em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3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37.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6.xml"/><Relationship Id="rId4" Type="http://schemas.openxmlformats.org/officeDocument/2006/relationships/oleObject" Target="file:///\\localhost\All%20My%20Stuff\Home%20Page%202002\pptfiles\acf3E\!OLE_LINK11" TargetMode="External"/><Relationship Id="rId5" Type="http://schemas.openxmlformats.org/officeDocument/2006/relationships/image" Target="../media/image38.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39.png"/></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33.xml"/><Relationship Id="rId4" Type="http://schemas.openxmlformats.org/officeDocument/2006/relationships/oleObject" Target="file:///\\localhost\All%20My%20Stuff\Home%20Page%202002\pptfiles\acf3E\!OLE_LINK12" TargetMode="External"/><Relationship Id="rId5" Type="http://schemas.openxmlformats.org/officeDocument/2006/relationships/image" Target="../media/image40.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 Id="rId3" Type="http://schemas.openxmlformats.org/officeDocument/2006/relationships/image" Target="../media/image41.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42.png"/></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7.xml"/><Relationship Id="rId4" Type="http://schemas.openxmlformats.org/officeDocument/2006/relationships/oleObject" Target="file:///\\localhost\All%20My%20Stuff\Home%20Page%202002\pptfiles\acf3E\!OLE_LINK15" TargetMode="External"/><Relationship Id="rId5" Type="http://schemas.openxmlformats.org/officeDocument/2006/relationships/image" Target="../media/image43.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44.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45.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48.xml"/><Relationship Id="rId4" Type="http://schemas.openxmlformats.org/officeDocument/2006/relationships/oleObject" Target="file:///\\localhost\All%20My%20Stuff\Home%20Page%202002\pptfiles\acf3E\!OLE_LINK16" TargetMode="External"/><Relationship Id="rId5" Type="http://schemas.openxmlformats.org/officeDocument/2006/relationships/image" Target="../media/image46.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image" Target="../media/image47.emf"/></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5.xml"/><Relationship Id="rId4" Type="http://schemas.openxmlformats.org/officeDocument/2006/relationships/oleObject" Target="../embeddings/oleObject9.bin"/><Relationship Id="rId5" Type="http://schemas.openxmlformats.org/officeDocument/2006/relationships/image" Target="../media/image48.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49.png"/></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7.xml"/><Relationship Id="rId4" Type="http://schemas.openxmlformats.org/officeDocument/2006/relationships/image" Target="../media/image52.png"/><Relationship Id="rId5" Type="http://schemas.openxmlformats.org/officeDocument/2006/relationships/oleObject" Target="../embeddings/oleObject10.bin"/><Relationship Id="rId6" Type="http://schemas.openxmlformats.org/officeDocument/2006/relationships/image" Target="../media/image50.emf"/><Relationship Id="rId7" Type="http://schemas.openxmlformats.org/officeDocument/2006/relationships/oleObject" Target="../embeddings/oleObject11.bin"/><Relationship Id="rId8" Type="http://schemas.openxmlformats.org/officeDocument/2006/relationships/image" Target="../media/image51.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0.xml"/><Relationship Id="rId4" Type="http://schemas.openxmlformats.org/officeDocument/2006/relationships/oleObject" Target="file:///\\localhost\All%20My%20Stuff\Home%20Page%202002\pptfiles\acf3E\Macintosh%20HD:All%20My%20Stuff:AppldCF3ed:New%20Chapters:Chap4.doc!OLE_LINK17" TargetMode="External"/><Relationship Id="rId5" Type="http://schemas.openxmlformats.org/officeDocument/2006/relationships/image" Target="../media/image55.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oleObject" Target="../embeddings/oleObject12.bin"/><Relationship Id="rId5" Type="http://schemas.openxmlformats.org/officeDocument/2006/relationships/image" Target="../media/image56.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file:///\\localhost\All%20My%20Stuff\Home%20Page%202002\pptfiles\acf3E\!OLE_LINK11" TargetMode="External"/><Relationship Id="rId5" Type="http://schemas.openxmlformats.org/officeDocument/2006/relationships/image" Target="../media/image59.png"/><Relationship Id="rId6" Type="http://schemas.openxmlformats.org/officeDocument/2006/relationships/oleObject" Target="file:///\\localhost\All%20My%20Stuff\Home%20Page%202002\pptfiles\acf3E\!OLE_LINK12" TargetMode="External"/><Relationship Id="rId7" Type="http://schemas.openxmlformats.org/officeDocument/2006/relationships/image" Target="../media/image60.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oleObject" Target="file:///\\localhost\All%20My%20Stuff\Home%20Page%202002\pptfiles\acf3E\!OLE_LINK15" TargetMode="External"/><Relationship Id="rId5" Type="http://schemas.openxmlformats.org/officeDocument/2006/relationships/image" Target="../media/image61.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7.xml"/><Relationship Id="rId4" Type="http://schemas.openxmlformats.org/officeDocument/2006/relationships/oleObject" Target="file:///\\localhost\All%20My%20Stuff\Home%20Page%202002\pptfiles\acf3E\!OLE_LINK16" TargetMode="External"/><Relationship Id="rId5" Type="http://schemas.openxmlformats.org/officeDocument/2006/relationships/image" Target="../media/image62.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70.xml"/><Relationship Id="rId4" Type="http://schemas.openxmlformats.org/officeDocument/2006/relationships/oleObject" Target="../embeddings/oleObject13.bin"/><Relationship Id="rId5" Type="http://schemas.openxmlformats.org/officeDocument/2006/relationships/image" Target="../media/image63.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5.xml"/><Relationship Id="rId4" Type="http://schemas.openxmlformats.org/officeDocument/2006/relationships/oleObject" Target="file:///\\localhost\All%20My%20Stuff\Home%20Page%202002\pptfiles\acf3E\!OLE_LINK19" TargetMode="External"/><Relationship Id="rId5" Type="http://schemas.openxmlformats.org/officeDocument/2006/relationships/image" Target="../media/image64.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6.xml"/><Relationship Id="rId4" Type="http://schemas.openxmlformats.org/officeDocument/2006/relationships/oleObject" Target="file:///\\localhost\All%20My%20Stuff\Home%20Page%202002\pptfiles\acf3E\!OLE_LINK17" TargetMode="External"/><Relationship Id="rId5" Type="http://schemas.openxmlformats.org/officeDocument/2006/relationships/image" Target="../media/image65.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oleObject" Target="file:///\\localhost\All%20My%20Stuff\Home%20Page%202002\pptfiles\acf3E\!OLE_LINK20" TargetMode="External"/><Relationship Id="rId5" Type="http://schemas.openxmlformats.org/officeDocument/2006/relationships/image" Target="../media/image66.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67.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84.xml"/><Relationship Id="rId4" Type="http://schemas.openxmlformats.org/officeDocument/2006/relationships/oleObject" Target="file:///\\localhost\All%20My%20Stuff\Home%20Page%202002\pptfiles\acf3E\!OLE_LINK21" TargetMode="External"/><Relationship Id="rId5" Type="http://schemas.openxmlformats.org/officeDocument/2006/relationships/image" Target="../media/image68.png"/><Relationship Id="rId6" Type="http://schemas.openxmlformats.org/officeDocument/2006/relationships/oleObject" Target="../embeddings/oleObject14.bin"/><Relationship Id="rId7" Type="http://schemas.openxmlformats.org/officeDocument/2006/relationships/image" Target="../media/image69.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90.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189.xml"/><Relationship Id="rId4" Type="http://schemas.openxmlformats.org/officeDocument/2006/relationships/image" Target="../media/image74.png"/><Relationship Id="rId5" Type="http://schemas.openxmlformats.org/officeDocument/2006/relationships/oleObject" Target="../embeddings/oleObject15.bin"/><Relationship Id="rId6" Type="http://schemas.openxmlformats.org/officeDocument/2006/relationships/image" Target="../media/image72.emf"/><Relationship Id="rId7" Type="http://schemas.openxmlformats.org/officeDocument/2006/relationships/oleObject" Target="../embeddings/oleObject16.bin"/><Relationship Id="rId8" Type="http://schemas.openxmlformats.org/officeDocument/2006/relationships/image" Target="../media/image73.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 Id="rId3" Type="http://schemas.openxmlformats.org/officeDocument/2006/relationships/image" Target="../media/image75.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image" Target="../media/image18.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76.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6.xml.rels><?xml version="1.0" encoding="UTF-8" standalone="yes"?>
<Relationships xmlns="http://schemas.openxmlformats.org/package/2006/relationships"><Relationship Id="rId3" Type="http://schemas.openxmlformats.org/officeDocument/2006/relationships/notesSlide" Target="../notesSlides/notesSlide204.xml"/><Relationship Id="rId4" Type="http://schemas.openxmlformats.org/officeDocument/2006/relationships/oleObject" Target="file:///\\localhost\All%20My%20Stuff\Home%20Page%202002\pptfiles\acf3E\!OLE_LINK1" TargetMode="External"/><Relationship Id="rId5" Type="http://schemas.openxmlformats.org/officeDocument/2006/relationships/image" Target="../media/image77.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 Id="rId3" Type="http://schemas.openxmlformats.org/officeDocument/2006/relationships/image" Target="../media/image78.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 Id="rId3" Type="http://schemas.openxmlformats.org/officeDocument/2006/relationships/image" Target="../media/image79.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 Id="rId3" Type="http://schemas.openxmlformats.org/officeDocument/2006/relationships/image" Target="../media/image80.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5.xml.rels><?xml version="1.0" encoding="UTF-8" standalone="yes"?>
<Relationships xmlns="http://schemas.openxmlformats.org/package/2006/relationships"><Relationship Id="rId3" Type="http://schemas.openxmlformats.org/officeDocument/2006/relationships/image" Target="../media/image81.emf"/><Relationship Id="rId4"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 Id="rId3" Type="http://schemas.openxmlformats.org/officeDocument/2006/relationships/image" Target="../media/image83.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84.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85.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 Id="rId3" Type="http://schemas.openxmlformats.org/officeDocument/2006/relationships/image" Target="../media/image86.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 Id="rId3" Type="http://schemas.openxmlformats.org/officeDocument/2006/relationships/image" Target="../media/image87.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 Id="rId3" Type="http://schemas.openxmlformats.org/officeDocument/2006/relationships/image" Target="../media/image88.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1.xml.rels><?xml version="1.0" encoding="UTF-8" standalone="yes"?>
<Relationships xmlns="http://schemas.openxmlformats.org/package/2006/relationships"><Relationship Id="rId3" Type="http://schemas.openxmlformats.org/officeDocument/2006/relationships/notesSlide" Target="../notesSlides/notesSlide229.xml"/><Relationship Id="rId4" Type="http://schemas.openxmlformats.org/officeDocument/2006/relationships/oleObject" Target="../embeddings/oleObject17.bin"/><Relationship Id="rId5" Type="http://schemas.openxmlformats.org/officeDocument/2006/relationships/image" Target="../media/image89.emf"/><Relationship Id="rId6" Type="http://schemas.openxmlformats.org/officeDocument/2006/relationships/oleObject" Target="../embeddings/oleObject18.bin"/><Relationship Id="rId7" Type="http://schemas.openxmlformats.org/officeDocument/2006/relationships/image" Target="../media/image90.emf"/><Relationship Id="rId8" Type="http://schemas.openxmlformats.org/officeDocument/2006/relationships/oleObject" Target="../embeddings/oleObject19.bin"/><Relationship Id="rId9" Type="http://schemas.openxmlformats.org/officeDocument/2006/relationships/image" Target="../media/image91.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 Id="rId3" Type="http://schemas.openxmlformats.org/officeDocument/2006/relationships/image" Target="../media/image92.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93.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238.xml"/><Relationship Id="rId4" Type="http://schemas.openxmlformats.org/officeDocument/2006/relationships/oleObject" Target="../embeddings/oleObject20.bin"/><Relationship Id="rId5" Type="http://schemas.openxmlformats.org/officeDocument/2006/relationships/image" Target="../media/image94.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 Id="rId3" Type="http://schemas.openxmlformats.org/officeDocument/2006/relationships/image" Target="../media/image95.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 Id="rId3" Type="http://schemas.openxmlformats.org/officeDocument/2006/relationships/image" Target="../media/image96.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 Id="rId3" Type="http://schemas.openxmlformats.org/officeDocument/2006/relationships/image" Target="../media/image97.png"/></Relationships>
</file>

<file path=ppt/slides/_rels/slide246.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 Id="rId3" Type="http://schemas.openxmlformats.org/officeDocument/2006/relationships/image" Target="../media/image101.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 Id="rId3" Type="http://schemas.openxmlformats.org/officeDocument/2006/relationships/image" Target="../media/image102.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Relationship Id="rId3" Type="http://schemas.openxmlformats.org/officeDocument/2006/relationships/image" Target="../media/image103.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2.xml"/><Relationship Id="rId3" Type="http://schemas.openxmlformats.org/officeDocument/2006/relationships/image" Target="../media/image104.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 Id="rId3" Type="http://schemas.openxmlformats.org/officeDocument/2006/relationships/image" Target="../media/image105.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 Id="rId3" Type="http://schemas.openxmlformats.org/officeDocument/2006/relationships/image" Target="../media/image106.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 Id="rId3" Type="http://schemas.openxmlformats.org/officeDocument/2006/relationships/image" Target="../media/image107.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 Id="rId3" Type="http://schemas.openxmlformats.org/officeDocument/2006/relationships/image" Target="../media/image108.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109.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 Id="rId3" Type="http://schemas.openxmlformats.org/officeDocument/2006/relationships/image" Target="../media/image110.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image" Target="../media/image111.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3.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266.xml"/><Relationship Id="rId4" Type="http://schemas.openxmlformats.org/officeDocument/2006/relationships/oleObject" Target="../embeddings/oleObject21.bin"/><Relationship Id="rId5" Type="http://schemas.openxmlformats.org/officeDocument/2006/relationships/image" Target="../media/image112.emf"/><Relationship Id="rId6" Type="http://schemas.openxmlformats.org/officeDocument/2006/relationships/oleObject" Target="../embeddings/oleObject22.bin"/><Relationship Id="rId7" Type="http://schemas.openxmlformats.org/officeDocument/2006/relationships/image" Target="../media/image113.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8.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9.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0.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 Id="rId3" Type="http://schemas.openxmlformats.org/officeDocument/2006/relationships/image" Target="../media/image114.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9.xml.rels><?xml version="1.0" encoding="UTF-8" standalone="yes"?>
<Relationships xmlns="http://schemas.openxmlformats.org/package/2006/relationships"><Relationship Id="rId3" Type="http://schemas.openxmlformats.org/officeDocument/2006/relationships/notesSlide" Target="../notesSlides/notesSlide277.xml"/><Relationship Id="rId4" Type="http://schemas.openxmlformats.org/officeDocument/2006/relationships/oleObject" Target="../embeddings/oleObject23.bin"/><Relationship Id="rId5" Type="http://schemas.openxmlformats.org/officeDocument/2006/relationships/image" Target="../media/image115.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0.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Relationship Id="rId3" Type="http://schemas.openxmlformats.org/officeDocument/2006/relationships/image" Target="../media/image116.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 Id="rId3" Type="http://schemas.openxmlformats.org/officeDocument/2006/relationships/image" Target="../media/image117.png"/></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9.xml.rels><?xml version="1.0" encoding="UTF-8" standalone="yes"?>
<Relationships xmlns="http://schemas.openxmlformats.org/package/2006/relationships"><Relationship Id="rId3" Type="http://schemas.openxmlformats.org/officeDocument/2006/relationships/image" Target="../media/image118.png"/><Relationship Id="rId4" Type="http://schemas.openxmlformats.org/officeDocument/2006/relationships/image" Target="../media/image119.png"/><Relationship Id="rId5" Type="http://schemas.openxmlformats.org/officeDocument/2006/relationships/image" Target="../media/image120.png"/><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0.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 Id="rId3" Type="http://schemas.openxmlformats.org/officeDocument/2006/relationships/image" Target="../media/image121.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8.xml.rels><?xml version="1.0" encoding="UTF-8" standalone="yes"?>
<Relationships xmlns="http://schemas.openxmlformats.org/package/2006/relationships"><Relationship Id="rId3" Type="http://schemas.openxmlformats.org/officeDocument/2006/relationships/notesSlide" Target="../notesSlides/notesSlide306.xml"/><Relationship Id="rId4" Type="http://schemas.openxmlformats.org/officeDocument/2006/relationships/oleObject" Target="../embeddings/oleObject24.bin"/><Relationship Id="rId5" Type="http://schemas.openxmlformats.org/officeDocument/2006/relationships/image" Target="../media/image122.emf"/><Relationship Id="rId6" Type="http://schemas.openxmlformats.org/officeDocument/2006/relationships/oleObject" Target="../embeddings/oleObject25.bin"/><Relationship Id="rId7" Type="http://schemas.openxmlformats.org/officeDocument/2006/relationships/image" Target="../media/image123.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notesSlide" Target="../notesSlides/notesSlide307.xml"/><Relationship Id="rId4" Type="http://schemas.openxmlformats.org/officeDocument/2006/relationships/oleObject" Target="../embeddings/oleObject26.bin"/><Relationship Id="rId5" Type="http://schemas.openxmlformats.org/officeDocument/2006/relationships/image" Target="../media/image124.emf"/><Relationship Id="rId6" Type="http://schemas.openxmlformats.org/officeDocument/2006/relationships/oleObject" Target="../embeddings/oleObject27.bin"/><Relationship Id="rId7" Type="http://schemas.openxmlformats.org/officeDocument/2006/relationships/image" Target="../media/image125.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8.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0.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6.xml.rels><?xml version="1.0" encoding="UTF-8" standalone="yes"?>
<Relationships xmlns="http://schemas.openxmlformats.org/package/2006/relationships"><Relationship Id="rId3" Type="http://schemas.openxmlformats.org/officeDocument/2006/relationships/notesSlide" Target="../notesSlides/notesSlide314.xml"/><Relationship Id="rId4" Type="http://schemas.openxmlformats.org/officeDocument/2006/relationships/oleObject" Target="file:///\\localhost\All%20My%20Stuff\Home%20Page%202002\pptfiles\acf3E\!OLE_LINK2" TargetMode="External"/><Relationship Id="rId5" Type="http://schemas.openxmlformats.org/officeDocument/2006/relationships/image" Target="../media/image126.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5.xml"/></Relationships>
</file>

<file path=ppt/slides/_rels/slide318.xml.rels><?xml version="1.0" encoding="UTF-8" standalone="yes"?>
<Relationships xmlns="http://schemas.openxmlformats.org/package/2006/relationships"><Relationship Id="rId3" Type="http://schemas.openxmlformats.org/officeDocument/2006/relationships/notesSlide" Target="../notesSlides/notesSlide316.xml"/><Relationship Id="rId4" Type="http://schemas.openxmlformats.org/officeDocument/2006/relationships/oleObject" Target="../embeddings/oleObject28.bin"/><Relationship Id="rId5" Type="http://schemas.openxmlformats.org/officeDocument/2006/relationships/image" Target="../media/image127.emf"/><Relationship Id="rId6" Type="http://schemas.openxmlformats.org/officeDocument/2006/relationships/oleObject" Target="../embeddings/oleObject29.bin"/><Relationship Id="rId7" Type="http://schemas.openxmlformats.org/officeDocument/2006/relationships/image" Target="../media/image128.emf"/><Relationship Id="rId8" Type="http://schemas.openxmlformats.org/officeDocument/2006/relationships/oleObject" Target="../embeddings/oleObject30.bin"/><Relationship Id="rId9" Type="http://schemas.openxmlformats.org/officeDocument/2006/relationships/image" Target="../media/image129.emf"/><Relationship Id="rId10" Type="http://schemas.openxmlformats.org/officeDocument/2006/relationships/oleObject" Target="../embeddings/oleObject31.bin"/><Relationship Id="rId11" Type="http://schemas.openxmlformats.org/officeDocument/2006/relationships/image" Target="../media/image130.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7.xml"/></Relationships>
</file>

<file path=ppt/slides/_rels/slide320.xml.rels><?xml version="1.0" encoding="UTF-8" standalone="yes"?>
<Relationships xmlns="http://schemas.openxmlformats.org/package/2006/relationships"><Relationship Id="rId3" Type="http://schemas.openxmlformats.org/officeDocument/2006/relationships/notesSlide" Target="../notesSlides/notesSlide318.xml"/><Relationship Id="rId4" Type="http://schemas.openxmlformats.org/officeDocument/2006/relationships/oleObject" Target="../embeddings/oleObject32.bin"/><Relationship Id="rId5" Type="http://schemas.openxmlformats.org/officeDocument/2006/relationships/image" Target="../media/image131.emf"/><Relationship Id="rId6" Type="http://schemas.openxmlformats.org/officeDocument/2006/relationships/oleObject" Target="../embeddings/oleObject33.bin"/><Relationship Id="rId7" Type="http://schemas.openxmlformats.org/officeDocument/2006/relationships/image" Target="../media/image132.emf"/><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9.xml"/><Relationship Id="rId3"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a:xfrm>
            <a:off x="533400" y="1828800"/>
            <a:ext cx="7772400" cy="1470025"/>
          </a:xfrm>
        </p:spPr>
        <p:txBody>
          <a:bodyPr/>
          <a:lstStyle/>
          <a:p>
            <a:r>
              <a:rPr lang="en-US" sz="3600">
                <a:latin typeface="Times" charset="0"/>
                <a:ea typeface="ＭＳ Ｐゴシック" charset="0"/>
                <a:cs typeface="ＭＳ Ｐゴシック" charset="0"/>
              </a:rPr>
              <a:t>Corporate Finance</a:t>
            </a:r>
            <a:br>
              <a:rPr lang="en-US" sz="3600">
                <a:latin typeface="Times" charset="0"/>
                <a:ea typeface="ＭＳ Ｐゴシック" charset="0"/>
                <a:cs typeface="ＭＳ Ｐゴシック" charset="0"/>
              </a:rPr>
            </a:br>
            <a:r>
              <a:rPr lang="en-US" sz="3600">
                <a:latin typeface="Times" charset="0"/>
                <a:ea typeface="ＭＳ Ｐゴシック" charset="0"/>
                <a:cs typeface="ＭＳ Ｐゴシック" charset="0"/>
              </a:rPr>
              <a:t>B40.2302</a:t>
            </a:r>
            <a:br>
              <a:rPr lang="en-US" sz="3600">
                <a:latin typeface="Times" charset="0"/>
                <a:ea typeface="ＭＳ Ｐゴシック" charset="0"/>
                <a:cs typeface="ＭＳ Ｐゴシック" charset="0"/>
              </a:rPr>
            </a:br>
            <a:r>
              <a:rPr lang="en-US" i="1">
                <a:latin typeface="Times" charset="0"/>
                <a:ea typeface="ＭＳ Ｐゴシック" charset="0"/>
                <a:cs typeface="ＭＳ Ｐゴシック" charset="0"/>
              </a:rPr>
              <a:t>Lecture Note: Packet 1</a:t>
            </a:r>
          </a:p>
        </p:txBody>
      </p:sp>
      <p:sp>
        <p:nvSpPr>
          <p:cNvPr id="4098" name="Subtitle 2"/>
          <p:cNvSpPr>
            <a:spLocks noGrp="1"/>
          </p:cNvSpPr>
          <p:nvPr>
            <p:ph type="subTitle" idx="1"/>
          </p:nvPr>
        </p:nvSpPr>
        <p:spPr/>
        <p:txBody>
          <a:bodyPr/>
          <a:lstStyle/>
          <a:p>
            <a:r>
              <a:rPr lang="en-US">
                <a:latin typeface="Times" charset="0"/>
                <a:ea typeface="ＭＳ Ｐゴシック" charset="0"/>
                <a:cs typeface="ＭＳ Ｐゴシック" charset="0"/>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685800" y="2286000"/>
            <a:ext cx="7772400" cy="1143000"/>
          </a:xfrm>
          <a:noFill/>
        </p:spPr>
        <p:txBody>
          <a:bodyPr anchor="ctr"/>
          <a:lstStyle/>
          <a:p>
            <a:r>
              <a:rPr lang="en-US" sz="3200">
                <a:latin typeface="Times" charset="0"/>
                <a:ea typeface="ＭＳ Ｐゴシック" charset="0"/>
                <a:cs typeface="ＭＳ Ｐゴシック" charset="0"/>
              </a:rPr>
              <a:t>The Objective in Corporate Finance</a:t>
            </a:r>
          </a:p>
        </p:txBody>
      </p:sp>
      <p:sp>
        <p:nvSpPr>
          <p:cNvPr id="5122" name="Rectangle 3"/>
          <p:cNvSpPr>
            <a:spLocks noGrp="1" noChangeArrowheads="1"/>
          </p:cNvSpPr>
          <p:nvPr>
            <p:ph type="subTitle" idx="1"/>
          </p:nvPr>
        </p:nvSpPr>
        <p:spPr>
          <a:noFill/>
        </p:spPr>
        <p:txBody>
          <a:bodyPr/>
          <a:lstStyle/>
          <a:p>
            <a:pPr marL="342900" indent="-342900"/>
            <a:r>
              <a:rPr lang="ja-JP" altLang="en-US" sz="1600">
                <a:latin typeface="Times" charset="0"/>
                <a:ea typeface="ＭＳ Ｐゴシック" charset="0"/>
                <a:cs typeface="ＭＳ Ｐゴシック" charset="0"/>
              </a:rPr>
              <a:t>“</a:t>
            </a:r>
            <a:r>
              <a:rPr lang="en-US" altLang="ja-JP" sz="1600">
                <a:latin typeface="Times" charset="0"/>
                <a:ea typeface="ＭＳ Ｐゴシック" charset="0"/>
                <a:cs typeface="ＭＳ Ｐゴシック" charset="0"/>
              </a:rPr>
              <a:t>If you don</a:t>
            </a:r>
            <a:r>
              <a:rPr lang="ja-JP" altLang="en-US" sz="1600">
                <a:latin typeface="Times" charset="0"/>
                <a:ea typeface="ＭＳ Ｐゴシック" charset="0"/>
                <a:cs typeface="ＭＳ Ｐゴシック" charset="0"/>
              </a:rPr>
              <a:t>’</a:t>
            </a:r>
            <a:r>
              <a:rPr lang="en-US" altLang="ja-JP" sz="1600">
                <a:latin typeface="Times" charset="0"/>
                <a:ea typeface="ＭＳ Ｐゴシック" charset="0"/>
                <a:cs typeface="ＭＳ Ｐゴシック" charset="0"/>
              </a:rPr>
              <a:t>t know where you are going, it does not matter how you get there</a:t>
            </a:r>
            <a:r>
              <a:rPr lang="ja-JP" altLang="en-US" sz="1600">
                <a:latin typeface="Times" charset="0"/>
                <a:ea typeface="ＭＳ Ｐゴシック" charset="0"/>
                <a:cs typeface="ＭＳ Ｐゴシック" charset="0"/>
              </a:rPr>
              <a:t>”</a:t>
            </a:r>
            <a:endParaRPr lang="en-US" sz="1600">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3"/>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3803" r="-3803"/>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Classical Viewpoint</a:t>
            </a:r>
          </a:p>
        </p:txBody>
      </p:sp>
      <p:sp>
        <p:nvSpPr>
          <p:cNvPr id="9218"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Van Horne</a:t>
            </a:r>
            <a:r>
              <a:rPr lang="en-US">
                <a:latin typeface="Times" charset="0"/>
                <a:ea typeface="ＭＳ Ｐゴシック" charset="0"/>
                <a:cs typeface="ＭＳ Ｐゴシック" charset="0"/>
              </a:rPr>
              <a:t>: "In this book, we assume that the objective of the firm is to </a:t>
            </a:r>
            <a:r>
              <a:rPr lang="en-US" u="sng">
                <a:latin typeface="Times" charset="0"/>
                <a:ea typeface="ＭＳ Ｐゴシック" charset="0"/>
                <a:cs typeface="ＭＳ Ｐゴシック" charset="0"/>
              </a:rPr>
              <a:t>maximize its value to its stockholders</a:t>
            </a:r>
            <a:r>
              <a:rPr lang="en-US">
                <a:latin typeface="Times" charset="0"/>
                <a:ea typeface="ＭＳ Ｐゴシック" charset="0"/>
                <a:cs typeface="ＭＳ Ｐゴシック" charset="0"/>
              </a:rPr>
              <a:t>"</a:t>
            </a:r>
          </a:p>
          <a:p>
            <a:r>
              <a:rPr lang="en-US" b="1">
                <a:latin typeface="Times" charset="0"/>
                <a:ea typeface="ＭＳ Ｐゴシック" charset="0"/>
                <a:cs typeface="ＭＳ Ｐゴシック" charset="0"/>
              </a:rPr>
              <a:t>Brealey &amp; Myers</a:t>
            </a:r>
            <a:r>
              <a:rPr lang="en-US">
                <a:latin typeface="Times" charset="0"/>
                <a:ea typeface="ＭＳ Ｐゴシック" charset="0"/>
                <a:cs typeface="ＭＳ Ｐゴシック" charset="0"/>
              </a:rPr>
              <a:t>: "Success is usually judged by value: </a:t>
            </a:r>
            <a:r>
              <a:rPr lang="en-US" u="sng">
                <a:latin typeface="Times" charset="0"/>
                <a:ea typeface="ＭＳ Ｐゴシック" charset="0"/>
                <a:cs typeface="ＭＳ Ｐゴシック" charset="0"/>
              </a:rPr>
              <a:t>Shareholders</a:t>
            </a:r>
            <a:r>
              <a:rPr lang="en-US">
                <a:latin typeface="Times" charset="0"/>
                <a:ea typeface="ＭＳ Ｐゴシック" charset="0"/>
                <a:cs typeface="ＭＳ Ｐゴシック" charset="0"/>
              </a:rPr>
              <a:t> are made better off by any decision which </a:t>
            </a:r>
            <a:r>
              <a:rPr lang="en-US" u="sng">
                <a:latin typeface="Times" charset="0"/>
                <a:ea typeface="ＭＳ Ｐゴシック" charset="0"/>
                <a:cs typeface="ＭＳ Ｐゴシック" charset="0"/>
              </a:rPr>
              <a:t>increases the value of their stake in the firm</a:t>
            </a:r>
            <a:r>
              <a:rPr lang="en-US">
                <a:latin typeface="Times" charset="0"/>
                <a:ea typeface="ＭＳ Ｐゴシック" charset="0"/>
                <a:cs typeface="ＭＳ Ｐゴシック" charset="0"/>
              </a:rPr>
              <a:t>... The secret of success in financial management is to increase value."</a:t>
            </a:r>
          </a:p>
          <a:p>
            <a:r>
              <a:rPr lang="en-US" b="1">
                <a:latin typeface="Times" charset="0"/>
                <a:ea typeface="ＭＳ Ｐゴシック" charset="0"/>
                <a:cs typeface="ＭＳ Ｐゴシック" charset="0"/>
              </a:rPr>
              <a:t>Copeland &amp; Weston</a:t>
            </a:r>
            <a:r>
              <a:rPr lang="en-US">
                <a:latin typeface="Times" charset="0"/>
                <a:ea typeface="ＭＳ Ｐゴシック" charset="0"/>
                <a:cs typeface="ＭＳ Ｐゴシック" charset="0"/>
              </a:rPr>
              <a:t>: The most important theme is that the objective of the firm is to </a:t>
            </a:r>
            <a:r>
              <a:rPr lang="en-US" u="sng">
                <a:latin typeface="Times" charset="0"/>
                <a:ea typeface="ＭＳ Ｐゴシック" charset="0"/>
                <a:cs typeface="ＭＳ Ｐゴシック" charset="0"/>
              </a:rPr>
              <a:t>maximize the wealth of its stockholders</a:t>
            </a:r>
            <a:r>
              <a:rPr lang="en-US">
                <a:latin typeface="Times" charset="0"/>
                <a:ea typeface="ＭＳ Ｐゴシック" charset="0"/>
                <a:cs typeface="ＭＳ Ｐゴシック" charset="0"/>
              </a:rPr>
              <a:t>."</a:t>
            </a:r>
          </a:p>
          <a:p>
            <a:r>
              <a:rPr lang="en-US" b="1">
                <a:latin typeface="Times" charset="0"/>
                <a:ea typeface="ＭＳ Ｐゴシック" charset="0"/>
                <a:cs typeface="ＭＳ Ｐゴシック" charset="0"/>
              </a:rPr>
              <a:t>Brigham and Gapenski</a:t>
            </a:r>
            <a:r>
              <a:rPr lang="en-US">
                <a:latin typeface="Times" charset="0"/>
                <a:ea typeface="ＭＳ Ｐゴシック" charset="0"/>
                <a:cs typeface="ＭＳ Ｐゴシック" charset="0"/>
              </a:rPr>
              <a:t>: Throughout this book we operate on the assumption that the management's primary goal is stockholder wealth maximization which translates into </a:t>
            </a:r>
            <a:r>
              <a:rPr lang="en-US" u="sng">
                <a:latin typeface="Times" charset="0"/>
                <a:ea typeface="ＭＳ Ｐゴシック" charset="0"/>
                <a:cs typeface="ＭＳ Ｐゴシック" charset="0"/>
              </a:rPr>
              <a:t>maximizing the price of the common stock</a:t>
            </a:r>
            <a:r>
              <a:rPr lang="en-US">
                <a:latin typeface="Times" charset="0"/>
                <a:ea typeface="ＭＳ Ｐゴシック" charset="0"/>
                <a:cs typeface="ＭＳ Ｐゴシック" charset="0"/>
              </a:rPr>
              <a: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Objective in Decision Making</a:t>
            </a:r>
          </a:p>
        </p:txBody>
      </p:sp>
      <p:sp>
        <p:nvSpPr>
          <p:cNvPr id="1126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 traditional corporate finance, the objective in decision making is to </a:t>
            </a:r>
            <a:r>
              <a:rPr lang="en-US" u="sng">
                <a:latin typeface="Times" charset="0"/>
                <a:ea typeface="ＭＳ Ｐゴシック" charset="0"/>
                <a:cs typeface="ＭＳ Ｐゴシック" charset="0"/>
              </a:rPr>
              <a:t>maximize the value of the firm</a:t>
            </a:r>
            <a:r>
              <a:rPr lang="en-US">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A narrower objective is to </a:t>
            </a:r>
            <a:r>
              <a:rPr lang="en-US" u="sng">
                <a:latin typeface="Times" charset="0"/>
                <a:ea typeface="ＭＳ Ｐゴシック" charset="0"/>
                <a:cs typeface="ＭＳ Ｐゴシック" charset="0"/>
              </a:rPr>
              <a:t>maximize stockholder wealth</a:t>
            </a:r>
            <a:r>
              <a:rPr lang="en-US">
                <a:latin typeface="Times" charset="0"/>
                <a:ea typeface="ＭＳ Ｐゴシック" charset="0"/>
                <a:cs typeface="ＭＳ Ｐゴシック" charset="0"/>
              </a:rPr>
              <a:t>. When the stock is traded and markets are viewed to be efficient, the objective is to </a:t>
            </a:r>
            <a:r>
              <a:rPr lang="en-US" u="sng">
                <a:latin typeface="Times" charset="0"/>
                <a:ea typeface="ＭＳ Ｐゴシック" charset="0"/>
                <a:cs typeface="ＭＳ Ｐゴシック" charset="0"/>
              </a:rPr>
              <a:t>maximize the stock price</a:t>
            </a:r>
            <a:r>
              <a:rPr lang="en-US">
                <a:latin typeface="Times" charset="0"/>
                <a:ea typeface="ＭＳ Ｐゴシック" charset="0"/>
                <a:cs typeface="ＭＳ Ｐゴシック" charset="0"/>
              </a:rPr>
              <a:t>.</a:t>
            </a:r>
          </a:p>
        </p:txBody>
      </p:sp>
      <p:pic>
        <p:nvPicPr>
          <p:cNvPr id="11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p:spPr>
      </p:pic>
      <p:sp>
        <p:nvSpPr>
          <p:cNvPr id="11268"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firm value</a:t>
            </a:r>
            <a:endParaRPr lang="en-US"/>
          </a:p>
        </p:txBody>
      </p:sp>
      <p:sp>
        <p:nvSpPr>
          <p:cNvPr id="11269"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equity value</a:t>
            </a:r>
            <a:endParaRPr lang="en-US"/>
          </a:p>
        </p:txBody>
      </p:sp>
      <p:sp>
        <p:nvSpPr>
          <p:cNvPr id="11270"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1"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2"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market estimate of equity value</a:t>
            </a:r>
            <a:endParaRPr lang="en-US">
              <a:solidFill>
                <a:schemeClr val="accent2"/>
              </a:solidFill>
            </a:endParaRPr>
          </a:p>
        </p:txBody>
      </p:sp>
      <p:sp>
        <p:nvSpPr>
          <p:cNvPr id="11273"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Maximizing Stock Prices is too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narrow</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 objective: A preliminary response</a:t>
            </a:r>
            <a:endParaRPr lang="en-US">
              <a:latin typeface="Times" charset="0"/>
              <a:ea typeface="ＭＳ Ｐゴシック" charset="0"/>
              <a:cs typeface="ＭＳ Ｐゴシック" charset="0"/>
            </a:endParaRPr>
          </a:p>
        </p:txBody>
      </p:sp>
      <p:sp>
        <p:nvSpPr>
          <p:cNvPr id="1331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Maximizing stock price </a:t>
            </a:r>
            <a:r>
              <a:rPr lang="en-US" u="sng">
                <a:latin typeface="Times" charset="0"/>
                <a:ea typeface="ＭＳ Ｐゴシック" charset="0"/>
                <a:cs typeface="ＭＳ Ｐゴシック" charset="0"/>
              </a:rPr>
              <a:t>is not incompatible with meeting employee needs/objectives</a:t>
            </a:r>
            <a:r>
              <a:rPr lang="en-US">
                <a:latin typeface="Times" charset="0"/>
                <a:ea typeface="ＭＳ Ｐゴシック" charset="0"/>
                <a:cs typeface="ＭＳ Ｐゴシック" charset="0"/>
              </a:rPr>
              <a:t>. In particular:</a:t>
            </a:r>
          </a:p>
          <a:p>
            <a:pPr lvl="1"/>
            <a:r>
              <a:rPr lang="en-US">
                <a:latin typeface="Times" charset="0"/>
                <a:ea typeface="ＭＳ Ｐゴシック" charset="0"/>
              </a:rPr>
              <a:t>- Employees are often stockholders in many firms</a:t>
            </a:r>
          </a:p>
          <a:p>
            <a:pPr lvl="1"/>
            <a:r>
              <a:rPr lang="en-US">
                <a:latin typeface="Times" charset="0"/>
                <a:ea typeface="ＭＳ Ｐゴシック" charset="0"/>
              </a:rPr>
              <a:t>- Firms that maximize stock price generally are profitable firms that can afford to treat employees well.</a:t>
            </a:r>
          </a:p>
          <a:p>
            <a:r>
              <a:rPr lang="en-US">
                <a:latin typeface="Times" charset="0"/>
                <a:ea typeface="ＭＳ Ｐゴシック" charset="0"/>
                <a:cs typeface="ＭＳ Ｐゴシック" charset="0"/>
              </a:rPr>
              <a:t>Maximizing stock price </a:t>
            </a:r>
            <a:r>
              <a:rPr lang="en-US" u="sng">
                <a:latin typeface="Times" charset="0"/>
                <a:ea typeface="ＭＳ Ｐゴシック" charset="0"/>
                <a:cs typeface="ＭＳ Ｐゴシック" charset="0"/>
              </a:rPr>
              <a:t>does not mean that customers are not critical to success</a:t>
            </a:r>
            <a:r>
              <a:rPr lang="en-US">
                <a:latin typeface="Times" charset="0"/>
                <a:ea typeface="ＭＳ Ｐゴシック" charset="0"/>
                <a:cs typeface="ＭＳ Ｐゴシック" charset="0"/>
              </a:rPr>
              <a:t>. In most businesses, keeping customers happy is the route to stock price maximization.</a:t>
            </a:r>
          </a:p>
          <a:p>
            <a:r>
              <a:rPr lang="en-US">
                <a:latin typeface="Times" charset="0"/>
                <a:ea typeface="ＭＳ Ｐゴシック" charset="0"/>
                <a:cs typeface="ＭＳ Ｐゴシック" charset="0"/>
              </a:rPr>
              <a:t>Maximizing stock price </a:t>
            </a:r>
            <a:r>
              <a:rPr lang="en-US" u="sng">
                <a:latin typeface="Times" charset="0"/>
                <a:ea typeface="ＭＳ Ｐゴシック" charset="0"/>
                <a:cs typeface="ＭＳ Ｐゴシック" charset="0"/>
              </a:rPr>
              <a:t>does not imply </a:t>
            </a:r>
            <a:r>
              <a:rPr lang="en-US">
                <a:latin typeface="Times" charset="0"/>
                <a:ea typeface="ＭＳ Ｐゴシック" charset="0"/>
                <a:cs typeface="ＭＳ Ｐゴシック" charset="0"/>
              </a:rPr>
              <a:t>that a company has to be a </a:t>
            </a:r>
            <a:r>
              <a:rPr lang="en-US" u="sng">
                <a:latin typeface="Times" charset="0"/>
                <a:ea typeface="ＭＳ Ｐゴシック" charset="0"/>
                <a:cs typeface="ＭＳ Ｐゴシック" charset="0"/>
              </a:rPr>
              <a:t>social outlaw</a:t>
            </a:r>
            <a:r>
              <a:rPr lang="en-US">
                <a:latin typeface="Times" charset="0"/>
                <a:ea typeface="ＭＳ Ｐゴシック" charset="0"/>
                <a:cs typeface="ＭＳ Ｐゴシック" charset="0"/>
              </a:rPr>
              <a:t>.</a:t>
            </a:r>
          </a:p>
        </p:txBody>
      </p:sp>
    </p:spTree>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Why traditional corporate financial theory focuses on maximizing stockholder wealth.</a:t>
            </a:r>
          </a:p>
        </p:txBody>
      </p:sp>
      <p:sp>
        <p:nvSpPr>
          <p:cNvPr id="1536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Stock price is </a:t>
            </a:r>
            <a:r>
              <a:rPr lang="en-US" u="sng">
                <a:latin typeface="Times" charset="0"/>
                <a:ea typeface="ＭＳ Ｐゴシック" charset="0"/>
                <a:cs typeface="ＭＳ Ｐゴシック" charset="0"/>
              </a:rPr>
              <a:t>easily observable </a:t>
            </a:r>
            <a:r>
              <a:rPr lang="en-US">
                <a:latin typeface="Times" charset="0"/>
                <a:ea typeface="ＭＳ Ｐゴシック" charset="0"/>
                <a:cs typeface="ＭＳ Ｐゴシック" charset="0"/>
              </a:rPr>
              <a:t>and constantly updated (unlike other measures of performance, which may not be as easily observable, and certainly not updated as frequently).</a:t>
            </a:r>
          </a:p>
          <a:p>
            <a:r>
              <a:rPr lang="en-US">
                <a:latin typeface="Times" charset="0"/>
                <a:ea typeface="ＭＳ Ｐゴシック" charset="0"/>
                <a:cs typeface="ＭＳ Ｐゴシック" charset="0"/>
              </a:rPr>
              <a:t>If investors are </a:t>
            </a:r>
            <a:r>
              <a:rPr lang="en-US" u="sng">
                <a:latin typeface="Times" charset="0"/>
                <a:ea typeface="ＭＳ Ｐゴシック" charset="0"/>
                <a:cs typeface="ＭＳ Ｐゴシック" charset="0"/>
              </a:rPr>
              <a:t>rational</a:t>
            </a:r>
            <a:r>
              <a:rPr lang="en-US">
                <a:latin typeface="Times" charset="0"/>
                <a:ea typeface="ＭＳ Ｐゴシック" charset="0"/>
                <a:cs typeface="ＭＳ Ｐゴシック" charset="0"/>
              </a:rPr>
              <a:t> (are they?), stock prices reflect the wisdom of decisions, short term and long term, instantaneously.</a:t>
            </a:r>
          </a:p>
          <a:p>
            <a:r>
              <a:rPr lang="en-US">
                <a:latin typeface="Times" charset="0"/>
                <a:ea typeface="ＭＳ Ｐゴシック" charset="0"/>
                <a:cs typeface="ＭＳ Ｐゴシック" charset="0"/>
              </a:rPr>
              <a:t>The objective of stock price performance provides some </a:t>
            </a:r>
            <a:r>
              <a:rPr lang="en-US" u="sng">
                <a:latin typeface="Times" charset="0"/>
                <a:ea typeface="ＭＳ Ｐゴシック" charset="0"/>
                <a:cs typeface="ＭＳ Ｐゴシック" charset="0"/>
              </a:rPr>
              <a:t>very elegant theory </a:t>
            </a:r>
            <a:r>
              <a:rPr lang="en-US">
                <a:latin typeface="Times" charset="0"/>
                <a:ea typeface="ＭＳ Ｐゴシック" charset="0"/>
                <a:cs typeface="ＭＳ Ｐゴシック" charset="0"/>
              </a:rPr>
              <a:t>on:</a:t>
            </a:r>
          </a:p>
          <a:p>
            <a:pPr lvl="1"/>
            <a:r>
              <a:rPr lang="en-US">
                <a:latin typeface="Times" charset="0"/>
                <a:ea typeface="ＭＳ Ｐゴシック" charset="0"/>
              </a:rPr>
              <a:t>Allocating resources across scarce uses (which investments to take and which ones to reject)</a:t>
            </a:r>
          </a:p>
          <a:p>
            <a:pPr lvl="1"/>
            <a:r>
              <a:rPr lang="en-US">
                <a:latin typeface="Times" charset="0"/>
                <a:ea typeface="ＭＳ Ｐゴシック" charset="0"/>
              </a:rPr>
              <a:t>how to finance these investments</a:t>
            </a:r>
          </a:p>
          <a:p>
            <a:pPr lvl="1"/>
            <a:r>
              <a:rPr lang="en-US">
                <a:latin typeface="Times" charset="0"/>
                <a:ea typeface="ＭＳ Ｐゴシック" charset="0"/>
              </a:rPr>
              <a:t>how much to pay in dividends</a:t>
            </a:r>
          </a:p>
        </p:txBody>
      </p:sp>
    </p:spTree>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Classical Objective Function</a:t>
            </a:r>
          </a:p>
        </p:txBody>
      </p:sp>
      <p:sp>
        <p:nvSpPr>
          <p:cNvPr id="17410"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11"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7412"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13"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14"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15"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16"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17"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8"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9"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7420"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1"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2"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3"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4"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5"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Maximize</a:t>
            </a:r>
          </a:p>
          <a:p>
            <a:r>
              <a:rPr lang="en-US" sz="1600"/>
              <a:t>stockholder wealth</a:t>
            </a:r>
          </a:p>
          <a:p>
            <a:pPr algn="ctr"/>
            <a:endParaRPr lang="en-US" sz="1600"/>
          </a:p>
        </p:txBody>
      </p:sp>
      <p:sp>
        <p:nvSpPr>
          <p:cNvPr id="17426"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7"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28"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7429"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7430"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31"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7432"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Hire &amp; fire</a:t>
            </a:r>
          </a:p>
          <a:p>
            <a:r>
              <a:rPr lang="en-US" sz="1600"/>
              <a:t>managers</a:t>
            </a:r>
          </a:p>
          <a:p>
            <a:r>
              <a:rPr lang="en-US" sz="1600"/>
              <a:t>- Board</a:t>
            </a:r>
          </a:p>
          <a:p>
            <a:r>
              <a:rPr lang="en-US" sz="1600"/>
              <a:t>- Annual Meeting</a:t>
            </a:r>
          </a:p>
        </p:txBody>
      </p:sp>
      <p:sp>
        <p:nvSpPr>
          <p:cNvPr id="17433"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7434"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17435"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a:t>
            </a:r>
          </a:p>
          <a:p>
            <a:r>
              <a:rPr lang="en-US" sz="1600"/>
              <a:t>bondholder</a:t>
            </a:r>
          </a:p>
          <a:p>
            <a:r>
              <a:rPr lang="en-US" sz="1600"/>
              <a:t>Interests</a:t>
            </a:r>
          </a:p>
        </p:txBody>
      </p:sp>
      <p:sp>
        <p:nvSpPr>
          <p:cNvPr id="17436"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7437"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7438"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7439"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40"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41"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42"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43"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Reveal</a:t>
            </a:r>
          </a:p>
          <a:p>
            <a:r>
              <a:rPr lang="en-US" sz="1600"/>
              <a:t>information</a:t>
            </a:r>
          </a:p>
          <a:p>
            <a:r>
              <a:rPr lang="en-US" sz="1600"/>
              <a:t>honestly and</a:t>
            </a:r>
          </a:p>
          <a:p>
            <a:r>
              <a:rPr lang="en-US" sz="1600"/>
              <a:t>on time</a:t>
            </a:r>
          </a:p>
        </p:txBody>
      </p:sp>
      <p:sp>
        <p:nvSpPr>
          <p:cNvPr id="17444"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are</a:t>
            </a:r>
          </a:p>
          <a:p>
            <a:r>
              <a:rPr lang="en-US" sz="1600"/>
              <a:t>efficient and</a:t>
            </a:r>
          </a:p>
          <a:p>
            <a:r>
              <a:rPr lang="en-US" sz="1600"/>
              <a:t>assess effect on</a:t>
            </a:r>
          </a:p>
          <a:p>
            <a:r>
              <a:rPr lang="en-US" sz="1600"/>
              <a:t>value</a:t>
            </a:r>
          </a:p>
        </p:txBody>
      </p:sp>
      <p:sp>
        <p:nvSpPr>
          <p:cNvPr id="17445"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No Social Costs</a:t>
            </a:r>
          </a:p>
        </p:txBody>
      </p:sp>
      <p:sp>
        <p:nvSpPr>
          <p:cNvPr id="17446"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Costs can be</a:t>
            </a:r>
          </a:p>
          <a:p>
            <a:r>
              <a:rPr lang="en-US" sz="1600"/>
              <a:t>traced to firm</a:t>
            </a:r>
          </a:p>
        </p:txBody>
      </p:sp>
    </p:spTree>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can go wrong?</a:t>
            </a:r>
          </a:p>
        </p:txBody>
      </p:sp>
      <p:sp>
        <p:nvSpPr>
          <p:cNvPr id="19458"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59"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9460"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1"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2"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3"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4"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19465"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9466"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7"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8"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69"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70"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71"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19472"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73"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9474"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9475"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76"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9477"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19478"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9479"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19480"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19481"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9482"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9483"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9484"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85"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86"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87"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88"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19489"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19490"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19491"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 Stockholder Interests vs. Management Interests</a:t>
            </a:r>
          </a:p>
        </p:txBody>
      </p:sp>
      <p:sp>
        <p:nvSpPr>
          <p:cNvPr id="21506"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In theory</a:t>
            </a:r>
            <a:r>
              <a:rPr lang="en-US">
                <a:latin typeface="Times" charset="0"/>
                <a:ea typeface="ＭＳ Ｐゴシック" charset="0"/>
                <a:cs typeface="ＭＳ Ｐゴシック" charset="0"/>
              </a:rPr>
              <a:t>:  The stockholders have significant control over management. The mechanisms for disciplining management are the annual meeting and the board of directors. </a:t>
            </a:r>
          </a:p>
          <a:p>
            <a:r>
              <a:rPr lang="en-US" b="1">
                <a:latin typeface="Times" charset="0"/>
                <a:ea typeface="ＭＳ Ｐゴシック" charset="0"/>
                <a:cs typeface="ＭＳ Ｐゴシック" charset="0"/>
              </a:rPr>
              <a:t>In Practice</a:t>
            </a:r>
            <a:r>
              <a:rPr lang="en-US">
                <a:latin typeface="Times" charset="0"/>
                <a:ea typeface="ＭＳ Ｐゴシック" charset="0"/>
                <a:cs typeface="ＭＳ Ｐゴシック" charset="0"/>
              </a:rPr>
              <a:t>:  Neither mechanism is as effective in disciplining management as theory posits.</a:t>
            </a:r>
          </a:p>
        </p:txBody>
      </p:sp>
    </p:spTree>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Annual Meeting as a disciplinary venue</a:t>
            </a:r>
          </a:p>
        </p:txBody>
      </p:sp>
      <p:sp>
        <p:nvSpPr>
          <p:cNvPr id="235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power of stockholders to act at annual meetings is diluted by three factors </a:t>
            </a:r>
          </a:p>
          <a:p>
            <a:pPr lvl="1"/>
            <a:r>
              <a:rPr lang="en-US">
                <a:latin typeface="Times" charset="0"/>
                <a:ea typeface="ＭＳ Ｐゴシック" charset="0"/>
              </a:rPr>
              <a:t>Most small stockholders </a:t>
            </a:r>
            <a:r>
              <a:rPr lang="en-US" u="sng">
                <a:latin typeface="Times" charset="0"/>
                <a:ea typeface="ＭＳ Ｐゴシック" charset="0"/>
              </a:rPr>
              <a:t>do not go to meetings </a:t>
            </a:r>
            <a:r>
              <a:rPr lang="en-US">
                <a:latin typeface="Times" charset="0"/>
                <a:ea typeface="ＭＳ Ｐゴシック" charset="0"/>
              </a:rPr>
              <a:t>because the cost of going to the meeting exceeds the value of their holdings.</a:t>
            </a:r>
          </a:p>
          <a:p>
            <a:pPr lvl="1"/>
            <a:r>
              <a:rPr lang="en-US">
                <a:latin typeface="Times" charset="0"/>
                <a:ea typeface="ＭＳ Ｐゴシック" charset="0"/>
              </a:rPr>
              <a:t>Incumbent management starts off with a clear advantage when it comes to the </a:t>
            </a:r>
            <a:r>
              <a:rPr lang="en-US" u="sng">
                <a:latin typeface="Times" charset="0"/>
                <a:ea typeface="ＭＳ Ｐゴシック" charset="0"/>
              </a:rPr>
              <a:t>exercise of proxies</a:t>
            </a:r>
            <a:r>
              <a:rPr lang="en-US">
                <a:latin typeface="Times" charset="0"/>
                <a:ea typeface="ＭＳ Ｐゴシック" charset="0"/>
              </a:rPr>
              <a:t>. Proxies that are not voted becomes votes for incumbent management.</a:t>
            </a:r>
          </a:p>
          <a:p>
            <a:pPr lvl="1"/>
            <a:r>
              <a:rPr lang="en-US">
                <a:latin typeface="Times" charset="0"/>
                <a:ea typeface="ＭＳ Ｐゴシック" charset="0"/>
              </a:rPr>
              <a:t>For large stockholders, the path of least resistance, when confronted by managers that they do not like, is to </a:t>
            </a:r>
            <a:r>
              <a:rPr lang="en-US" u="sng">
                <a:latin typeface="Times" charset="0"/>
                <a:ea typeface="ＭＳ Ｐゴシック" charset="0"/>
              </a:rPr>
              <a:t>vote with their feet.</a:t>
            </a:r>
          </a:p>
        </p:txBody>
      </p:sp>
    </p:spTree>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a:latin typeface="Times" charset="0"/>
                <a:ea typeface="ＭＳ Ｐゴシック" charset="0"/>
                <a:cs typeface="ＭＳ Ｐゴシック" charset="0"/>
              </a:rPr>
              <a:t>And institutional investors go along with incumbent managers…</a:t>
            </a:r>
          </a:p>
        </p:txBody>
      </p:sp>
      <p:pic>
        <p:nvPicPr>
          <p:cNvPr id="25602"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l="-26256" r="-26256"/>
          <a:stretch>
            <a:fillRect/>
          </a:stretch>
        </p:blipFill>
        <p:spPr>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Board of Directors as a disciplinary mechanism</a:t>
            </a:r>
          </a:p>
        </p:txBody>
      </p:sp>
      <p:pic>
        <p:nvPicPr>
          <p:cNvPr id="27650"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0032" r="-10032"/>
          <a:stretch>
            <a:fillRect/>
          </a:stretch>
        </p:blipFill>
        <p:spPr>
          <a:solidFill>
            <a:schemeClr val="accent1"/>
          </a:solid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CEO often hand-picks directors.. </a:t>
            </a:r>
          </a:p>
        </p:txBody>
      </p:sp>
      <p:sp>
        <p:nvSpPr>
          <p:cNvPr id="2969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 1992 survey by Korn/Ferry revealed that 74% of companies relied on recommendations from the CEO to come up with new directors; Only 16% used an outside search firm. While that number has changed in recent years, CEOs still determine who sits on their boards. While more companies have outsiders involved in picking directors  now, CEOs still exercise significant influence over the process.</a:t>
            </a:r>
          </a:p>
          <a:p>
            <a:r>
              <a:rPr lang="en-US">
                <a:latin typeface="Times" charset="0"/>
                <a:ea typeface="ＭＳ Ｐゴシック" charset="0"/>
                <a:cs typeface="ＭＳ Ｐゴシック" charset="0"/>
              </a:rPr>
              <a:t>Directors often hold only token stakes in their companies. The Korn/Ferry survey found that 5% of all directors in 1992 owned less than five shares in their firms. Most directors in companies today still receive more compensation as directors than they gain from their stockholdings. While share ownership is up among directors today, they usually get these shares from the firm (rather than buy them).</a:t>
            </a:r>
          </a:p>
          <a:p>
            <a:r>
              <a:rPr lang="en-US">
                <a:latin typeface="Times" charset="0"/>
                <a:ea typeface="ＭＳ Ｐゴシック" charset="0"/>
                <a:cs typeface="ＭＳ Ｐゴシック" charset="0"/>
              </a:rPr>
              <a:t>Many directors are themselves CEOs of other firms. Worse still, there are cases where CEOs sit on each other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boards.</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Directors lack the expertise (and the willingness) to ask the necessary tough questions..</a:t>
            </a:r>
          </a:p>
        </p:txBody>
      </p:sp>
      <p:sp>
        <p:nvSpPr>
          <p:cNvPr id="31746" name="Rectangle 3"/>
          <p:cNvSpPr>
            <a:spLocks noGrp="1" noChangeArrowheads="1"/>
          </p:cNvSpPr>
          <p:nvPr>
            <p:ph idx="1"/>
          </p:nvPr>
        </p:nvSpPr>
        <p:spPr>
          <a:xfrm>
            <a:off x="685800" y="1905000"/>
            <a:ext cx="7772400" cy="4419600"/>
          </a:xfrm>
          <a:noFill/>
        </p:spPr>
        <p:txBody>
          <a:bodyPr/>
          <a:lstStyle/>
          <a:p>
            <a:r>
              <a:rPr lang="en-US">
                <a:latin typeface="Times" charset="0"/>
                <a:ea typeface="ＭＳ Ｐゴシック" charset="0"/>
                <a:cs typeface="ＭＳ Ｐゴシック" charset="0"/>
              </a:rPr>
              <a:t>In most boards, the CEO continues to be the chair. Not surprisingly, the CEO sets the agenda, chairs the meeting and controls the information provided to directors. </a:t>
            </a:r>
          </a:p>
          <a:p>
            <a:r>
              <a:rPr lang="en-US">
                <a:latin typeface="Times" charset="0"/>
                <a:ea typeface="ＭＳ Ｐゴシック" charset="0"/>
                <a:cs typeface="ＭＳ Ｐゴシック" charset="0"/>
              </a:rPr>
              <a:t>The search for consensus overwhelms any attempts at confrontation.</a:t>
            </a:r>
          </a:p>
        </p:txBody>
      </p:sp>
    </p:spTree>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on Board? The Disney Experience - 1997</a:t>
            </a:r>
            <a:endParaRPr lang="en-US">
              <a:latin typeface="Times" charset="0"/>
              <a:ea typeface="ＭＳ Ｐゴシック" charset="0"/>
              <a:cs typeface="ＭＳ Ｐゴシック" charset="0"/>
            </a:endParaRPr>
          </a:p>
        </p:txBody>
      </p:sp>
      <p:pic>
        <p:nvPicPr>
          <p:cNvPr id="33794" name="Picture 3"/>
          <p:cNvPicPr>
            <a:picLocks noGrp="1" noChangeArrowheads="1"/>
          </p:cNvPicPr>
          <p:nvPr>
            <p:ph idx="1"/>
          </p:nvPr>
        </p:nvPicPr>
        <p:blipFill>
          <a:blip r:embed="rId3">
            <a:extLst>
              <a:ext uri="{28A0092B-C50C-407E-A947-70E740481C1C}">
                <a14:useLocalDpi xmlns:a14="http://schemas.microsoft.com/office/drawing/2010/main" val="0"/>
              </a:ext>
            </a:extLst>
          </a:blip>
          <a:srcRect l="-2587" r="-2587"/>
          <a:stretch>
            <a:fillRect/>
          </a:stretch>
        </p:blipFill>
        <p:spPr>
          <a:xfrm>
            <a:off x="2909888" y="1930400"/>
            <a:ext cx="4179887" cy="3948113"/>
          </a:xfrm>
          <a:noFill/>
        </p:spPr>
      </p:pic>
    </p:spTree>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Calpers Tests for Independent Boards</a:t>
            </a:r>
          </a:p>
        </p:txBody>
      </p:sp>
      <p:sp>
        <p:nvSpPr>
          <p:cNvPr id="35842" name="Rectangle 3"/>
          <p:cNvSpPr>
            <a:spLocks noGrp="1" noChangeArrowheads="1"/>
          </p:cNvSpPr>
          <p:nvPr>
            <p:ph idx="1"/>
          </p:nvPr>
        </p:nvSpPr>
        <p:spPr/>
        <p:txBody>
          <a:bodyPr/>
          <a:lstStyle/>
          <a:p>
            <a:pPr algn="just"/>
            <a:r>
              <a:rPr lang="en-US">
                <a:latin typeface="Times" charset="0"/>
                <a:ea typeface="ＭＳ Ｐゴシック" charset="0"/>
                <a:cs typeface="ＭＳ Ｐゴシック" charset="0"/>
              </a:rPr>
              <a:t>Calpers, the California Employees Pension fund, suggested three tests in 1997 of an independent board</a:t>
            </a:r>
          </a:p>
          <a:p>
            <a:pPr lvl="1" algn="just"/>
            <a:r>
              <a:rPr lang="en-US">
                <a:latin typeface="Times" charset="0"/>
                <a:ea typeface="ＭＳ Ｐゴシック" charset="0"/>
              </a:rPr>
              <a:t>Are a majority of the directors outside directors?</a:t>
            </a:r>
          </a:p>
          <a:p>
            <a:pPr lvl="1"/>
            <a:r>
              <a:rPr lang="en-US">
                <a:latin typeface="Times" charset="0"/>
                <a:ea typeface="ＭＳ Ｐゴシック" charset="0"/>
              </a:rPr>
              <a:t>Is the chairman of the board independent of the company (and not the CEO of the company)?</a:t>
            </a:r>
          </a:p>
          <a:p>
            <a:pPr lvl="1"/>
            <a:r>
              <a:rPr lang="en-US">
                <a:latin typeface="Times" charset="0"/>
                <a:ea typeface="ＭＳ Ｐゴシック" charset="0"/>
              </a:rPr>
              <a:t>Are the compensation and audit committees composed entirely of outsiders?</a:t>
            </a:r>
          </a:p>
          <a:p>
            <a:r>
              <a:rPr lang="en-US">
                <a:latin typeface="Times" charset="0"/>
                <a:ea typeface="ＭＳ Ｐゴシック" charset="0"/>
                <a:cs typeface="ＭＳ Ｐゴシック" charset="0"/>
              </a:rPr>
              <a:t>Disney was the only S&amp;P 500 company to fail all three tests.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Business Week piles on… The Worst Boards in 1997..</a:t>
            </a:r>
          </a:p>
        </p:txBody>
      </p:sp>
      <p:pic>
        <p:nvPicPr>
          <p:cNvPr id="37890"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0" y="1778000"/>
            <a:ext cx="67564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Application Test: Who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on board?</a:t>
            </a:r>
            <a:endParaRPr lang="en-US">
              <a:latin typeface="Times" charset="0"/>
              <a:ea typeface="ＭＳ Ｐゴシック" charset="0"/>
              <a:cs typeface="ＭＳ Ｐゴシック" charset="0"/>
            </a:endParaRPr>
          </a:p>
        </p:txBody>
      </p:sp>
      <p:sp>
        <p:nvSpPr>
          <p:cNvPr id="39938" name="Rectangle 3"/>
          <p:cNvSpPr>
            <a:spLocks noGrp="1" noChangeArrowheads="1"/>
          </p:cNvSpPr>
          <p:nvPr>
            <p:ph idx="1"/>
          </p:nvPr>
        </p:nvSpPr>
        <p:spPr/>
        <p:txBody>
          <a:bodyPr/>
          <a:lstStyle/>
          <a:p>
            <a:r>
              <a:rPr lang="en-US">
                <a:latin typeface="Times" charset="0"/>
                <a:ea typeface="ＭＳ Ｐゴシック" charset="0"/>
                <a:cs typeface="ＭＳ Ｐゴシック" charset="0"/>
              </a:rPr>
              <a:t>Look at the board of directors for your firm. Analyze</a:t>
            </a:r>
          </a:p>
          <a:p>
            <a:pPr lvl="1"/>
            <a:r>
              <a:rPr lang="en-US">
                <a:latin typeface="Times" charset="0"/>
                <a:ea typeface="ＭＳ Ｐゴシック" charset="0"/>
              </a:rPr>
              <a:t>How many of the directors are inside directors (Employees of the firm, ex-managers)?</a:t>
            </a:r>
          </a:p>
          <a:p>
            <a:pPr lvl="1"/>
            <a:r>
              <a:rPr lang="en-US">
                <a:latin typeface="Times" charset="0"/>
                <a:ea typeface="ＭＳ Ｐゴシック" charset="0"/>
              </a:rPr>
              <a:t>Is there any information on how independent the directors in the firm are from the managers?   </a:t>
            </a:r>
          </a:p>
          <a:p>
            <a:r>
              <a:rPr lang="en-US">
                <a:latin typeface="Times" charset="0"/>
                <a:ea typeface="ＭＳ Ｐゴシック" charset="0"/>
                <a:cs typeface="ＭＳ Ｐゴシック" charset="0"/>
              </a:rPr>
              <a:t>Are there any external measures of the quality of corporate governance of your firm?</a:t>
            </a:r>
          </a:p>
          <a:p>
            <a:pPr lvl="1"/>
            <a:r>
              <a:rPr lang="en-US">
                <a:latin typeface="Times" charset="0"/>
                <a:ea typeface="ＭＳ Ｐゴシック" charset="0"/>
              </a:rPr>
              <a:t>Yahoo! Finance now reports on a corporate governance score for firms, where it ranks firms against the rest of the market and against their sectors.</a:t>
            </a:r>
          </a:p>
          <a:p>
            <a:pPr lvl="1">
              <a:buFontTx/>
              <a:buNone/>
            </a:pPr>
            <a:endParaRPr lang="en-US">
              <a:latin typeface="Times" charset="0"/>
              <a:ea typeface="ＭＳ Ｐゴシック" charset="0"/>
            </a:endParaRPr>
          </a:p>
          <a:p>
            <a:pPr lvl="1"/>
            <a:endParaRPr lang="en-US">
              <a:latin typeface="Times" charset="0"/>
              <a:ea typeface="ＭＳ Ｐゴシック"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 what next? When the cat is idle, the mice will play ....</a:t>
            </a:r>
          </a:p>
        </p:txBody>
      </p:sp>
      <p:sp>
        <p:nvSpPr>
          <p:cNvPr id="41986"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When managers do not fear stockholders, they will often put their interests over stockholder interests</a:t>
            </a:r>
          </a:p>
          <a:p>
            <a:pPr lvl="1">
              <a:lnSpc>
                <a:spcPct val="90000"/>
              </a:lnSpc>
            </a:pPr>
            <a:r>
              <a:rPr lang="en-US" b="1">
                <a:latin typeface="Times" charset="0"/>
                <a:ea typeface="ＭＳ Ｐゴシック" charset="0"/>
              </a:rPr>
              <a:t>Greenmail</a:t>
            </a:r>
            <a:r>
              <a:rPr lang="en-US">
                <a:latin typeface="Times" charset="0"/>
                <a:ea typeface="ＭＳ Ｐゴシック" charset="0"/>
              </a:rPr>
              <a:t>: The (managers of ) target of a hostile takeover buy out the potential acquirer's existing stake, at a price much greater than the price paid by the raider, in return for the signing of a 'standstill' agreement.</a:t>
            </a:r>
          </a:p>
          <a:p>
            <a:pPr lvl="1">
              <a:lnSpc>
                <a:spcPct val="90000"/>
              </a:lnSpc>
            </a:pPr>
            <a:r>
              <a:rPr lang="en-US" b="1">
                <a:latin typeface="Times" charset="0"/>
                <a:ea typeface="ＭＳ Ｐゴシック" charset="0"/>
              </a:rPr>
              <a:t>Golden Parachutes</a:t>
            </a:r>
            <a:r>
              <a:rPr lang="en-US">
                <a:latin typeface="Times" charset="0"/>
                <a:ea typeface="ＭＳ Ｐゴシック" charset="0"/>
              </a:rPr>
              <a:t>: Provisions in employment contracts, that allows for the payment of a lump-sum or cash flows over a period, if managers covered by these contracts lose their jobs in a takeover. </a:t>
            </a:r>
          </a:p>
          <a:p>
            <a:pPr lvl="1">
              <a:lnSpc>
                <a:spcPct val="90000"/>
              </a:lnSpc>
            </a:pPr>
            <a:r>
              <a:rPr lang="en-US" b="1">
                <a:latin typeface="Times" charset="0"/>
                <a:ea typeface="ＭＳ Ｐゴシック" charset="0"/>
              </a:rPr>
              <a:t>Poison Pills</a:t>
            </a:r>
            <a:r>
              <a:rPr lang="en-US">
                <a:latin typeface="Times" charset="0"/>
                <a:ea typeface="ＭＳ Ｐゴシック" charset="0"/>
              </a:rPr>
              <a:t>: A security,  the rights or cashflows on which are triggered by an outside event, generally a hostile takeover, is called a poison pill.</a:t>
            </a:r>
          </a:p>
          <a:p>
            <a:pPr lvl="1">
              <a:lnSpc>
                <a:spcPct val="90000"/>
              </a:lnSpc>
            </a:pPr>
            <a:r>
              <a:rPr lang="en-US" b="1">
                <a:latin typeface="Times" charset="0"/>
                <a:ea typeface="ＭＳ Ｐゴシック" charset="0"/>
              </a:rPr>
              <a:t>Shark Repellents</a:t>
            </a:r>
            <a:r>
              <a:rPr lang="en-US">
                <a:latin typeface="Times" charset="0"/>
                <a:ea typeface="ＭＳ Ｐゴシック" charset="0"/>
              </a:rPr>
              <a:t>: Anti-takeover amendments are also aimed at dissuading hostile takeovers, but differ on one very important count. They require the assent of stockholders to be instituted. </a:t>
            </a:r>
          </a:p>
          <a:p>
            <a:pPr lvl="1">
              <a:lnSpc>
                <a:spcPct val="90000"/>
              </a:lnSpc>
            </a:pPr>
            <a:r>
              <a:rPr lang="en-US" b="1">
                <a:latin typeface="Times" charset="0"/>
                <a:ea typeface="ＭＳ Ｐゴシック" charset="0"/>
              </a:rPr>
              <a:t>Overpaying on takeovers: </a:t>
            </a:r>
            <a:r>
              <a:rPr lang="en-US">
                <a:latin typeface="Times" charset="0"/>
                <a:ea typeface="ＭＳ Ｐゴシック" charset="0"/>
              </a:rPr>
              <a:t>Acquisitions often are driven by management interests rather than stockholder interests.</a:t>
            </a:r>
          </a:p>
        </p:txBody>
      </p:sp>
      <p:sp>
        <p:nvSpPr>
          <p:cNvPr id="41987" name="Line 4"/>
          <p:cNvSpPr>
            <a:spLocks noChangeShapeType="1"/>
          </p:cNvSpPr>
          <p:nvPr/>
        </p:nvSpPr>
        <p:spPr bwMode="auto">
          <a:xfrm>
            <a:off x="14478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1988" name="Text Box 5"/>
          <p:cNvSpPr txBox="1">
            <a:spLocks noChangeArrowheads="1"/>
          </p:cNvSpPr>
          <p:nvPr/>
        </p:nvSpPr>
        <p:spPr bwMode="auto">
          <a:xfrm rot="5400000">
            <a:off x="-971550" y="4164013"/>
            <a:ext cx="44942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200" b="1"/>
              <a:t>No stockholder approval needed….. Stockholder Approval needed</a:t>
            </a:r>
          </a:p>
        </p:txBody>
      </p:sp>
      <p:sp>
        <p:nvSpPr>
          <p:cNvPr id="41989" name="Line 6"/>
          <p:cNvSpPr>
            <a:spLocks noChangeShapeType="1"/>
          </p:cNvSpPr>
          <p:nvPr/>
        </p:nvSpPr>
        <p:spPr bwMode="auto">
          <a:xfrm>
            <a:off x="1447800" y="4876800"/>
            <a:ext cx="533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Overpaying on takeovers</a:t>
            </a:r>
          </a:p>
        </p:txBody>
      </p:sp>
      <p:sp>
        <p:nvSpPr>
          <p:cNvPr id="4403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quickest and perhaps the most decisive way to impoverish stockholders is to overpay on a takeover.</a:t>
            </a:r>
          </a:p>
          <a:p>
            <a:r>
              <a:rPr lang="en-US">
                <a:latin typeface="Times" charset="0"/>
                <a:ea typeface="ＭＳ Ｐゴシック" charset="0"/>
                <a:cs typeface="ＭＳ Ｐゴシック" charset="0"/>
              </a:rPr>
              <a:t>The stockholders in acquiring firms do not seem to share the enthusiasm of the managers in these firms. Stock prices of bidding firms decline on the takeover announcements a significant proportion  of the time. </a:t>
            </a:r>
          </a:p>
          <a:p>
            <a:r>
              <a:rPr lang="en-US">
                <a:latin typeface="Times" charset="0"/>
                <a:ea typeface="ＭＳ Ｐゴシック" charset="0"/>
                <a:cs typeface="ＭＳ Ｐゴシック" charset="0"/>
              </a:rPr>
              <a:t>Many mergers do not work, as evidenced by a number of measures. </a:t>
            </a:r>
          </a:p>
          <a:p>
            <a:pPr lvl="1"/>
            <a:r>
              <a:rPr lang="en-US">
                <a:latin typeface="Times" charset="0"/>
                <a:ea typeface="ＭＳ Ｐゴシック" charset="0"/>
              </a:rPr>
              <a:t>The profitability of merged firms relative to their peer groups, does not increase significantly after mergers.</a:t>
            </a:r>
          </a:p>
          <a:p>
            <a:pPr lvl="1"/>
            <a:r>
              <a:rPr lang="en-US">
                <a:latin typeface="Times" charset="0"/>
                <a:ea typeface="ＭＳ Ｐゴシック" charset="0"/>
              </a:rPr>
              <a:t>An even more damning indictment is that a large number of mergers are reversed within a few years, which is a clear admission that the acquisitions did not work.</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Case Study: Kodak - Sterling Drugs</a:t>
            </a:r>
          </a:p>
        </p:txBody>
      </p:sp>
      <p:sp>
        <p:nvSpPr>
          <p:cNvPr id="4608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Eastman Kodak</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Great Victory</a:t>
            </a:r>
            <a:endParaRPr lang="en-US">
              <a:latin typeface="Times" charset="0"/>
              <a:ea typeface="ＭＳ Ｐゴシック" charset="0"/>
              <a:cs typeface="ＭＳ Ｐゴシック" charset="0"/>
            </a:endParaRPr>
          </a:p>
        </p:txBody>
      </p:sp>
      <p:graphicFrame>
        <p:nvGraphicFramePr>
          <p:cNvPr id="46084" name="Object 3"/>
          <p:cNvGraphicFramePr>
            <a:graphicFrameLocks/>
          </p:cNvGraphicFramePr>
          <p:nvPr>
            <p:extLst>
              <p:ext uri="{D42A27DB-BD31-4B8C-83A1-F6EECF244321}">
                <p14:modId xmlns:p14="http://schemas.microsoft.com/office/powerpoint/2010/main" val="2271504576"/>
              </p:ext>
            </p:extLst>
          </p:nvPr>
        </p:nvGraphicFramePr>
        <p:xfrm>
          <a:off x="4521200" y="2203450"/>
          <a:ext cx="3721100" cy="3341688"/>
        </p:xfrm>
        <a:graphic>
          <a:graphicData uri="http://schemas.openxmlformats.org/presentationml/2006/ole">
            <mc:AlternateContent xmlns:mc="http://schemas.openxmlformats.org/markup-compatibility/2006">
              <mc:Choice xmlns:v="urn:schemas-microsoft-com:vml" Requires="v">
                <p:oleObj spid="_x0000_s46093" name="Document" r:id="rId4" imgW="3111500" imgH="2794000" progId="Word.Document.8">
                  <p:embed/>
                </p:oleObj>
              </mc:Choice>
              <mc:Fallback>
                <p:oleObj name="Document" r:id="rId4" imgW="3111500" imgH="2794000" progId="Word.Document.8">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1200" y="2203450"/>
                        <a:ext cx="3721100" cy="3341688"/>
                      </a:xfrm>
                      <a:prstGeom prst="rect">
                        <a:avLst/>
                      </a:prstGeom>
                      <a:solidFill>
                        <a:srgbClr val="FFFFFF"/>
                      </a:solidFill>
                      <a:ln>
                        <a:noFill/>
                      </a:ln>
                      <a:effectLst/>
                    </p:spPr>
                  </p:pic>
                </p:oleObj>
              </mc:Fallback>
            </mc:AlternateContent>
          </a:graphicData>
        </a:graphic>
      </p:graphicFrame>
      <p:pic>
        <p:nvPicPr>
          <p:cNvPr id="2" name="Picture 1"/>
          <p:cNvPicPr>
            <a:picLocks noChangeAspect="1"/>
          </p:cNvPicPr>
          <p:nvPr/>
        </p:nvPicPr>
        <p:blipFill>
          <a:blip r:embed="rId6"/>
          <a:stretch>
            <a:fillRect/>
          </a:stretch>
        </p:blipFill>
        <p:spPr>
          <a:xfrm>
            <a:off x="1066800" y="2362200"/>
            <a:ext cx="2057400" cy="233680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Earnings and Revenues at Sterling Drugs </a:t>
            </a:r>
          </a:p>
        </p:txBody>
      </p:sp>
      <p:sp>
        <p:nvSpPr>
          <p:cNvPr id="48130" name="Rectangle 3"/>
          <p:cNvSpPr>
            <a:spLocks noChangeArrowheads="1"/>
          </p:cNvSpPr>
          <p:nvPr/>
        </p:nvSpPr>
        <p:spPr bwMode="auto">
          <a:xfrm>
            <a:off x="2292350" y="3246438"/>
            <a:ext cx="461963" cy="1778000"/>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48131" name="Rectangle 4"/>
          <p:cNvSpPr>
            <a:spLocks noChangeArrowheads="1"/>
          </p:cNvSpPr>
          <p:nvPr/>
        </p:nvSpPr>
        <p:spPr bwMode="auto">
          <a:xfrm>
            <a:off x="3525838" y="3151188"/>
            <a:ext cx="463550" cy="1873250"/>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48132" name="Rectangle 5"/>
          <p:cNvSpPr>
            <a:spLocks noChangeArrowheads="1"/>
          </p:cNvSpPr>
          <p:nvPr/>
        </p:nvSpPr>
        <p:spPr bwMode="auto">
          <a:xfrm>
            <a:off x="4760913" y="3001963"/>
            <a:ext cx="461962" cy="2022475"/>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48133" name="Rectangle 6"/>
          <p:cNvSpPr>
            <a:spLocks noChangeArrowheads="1"/>
          </p:cNvSpPr>
          <p:nvPr/>
        </p:nvSpPr>
        <p:spPr bwMode="auto">
          <a:xfrm>
            <a:off x="5981700" y="2716213"/>
            <a:ext cx="476250" cy="2308225"/>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48134" name="Rectangle 7"/>
          <p:cNvSpPr>
            <a:spLocks noChangeArrowheads="1"/>
          </p:cNvSpPr>
          <p:nvPr/>
        </p:nvSpPr>
        <p:spPr bwMode="auto">
          <a:xfrm>
            <a:off x="7215188" y="2662238"/>
            <a:ext cx="463550" cy="2362200"/>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48135" name="Rectangle 8"/>
          <p:cNvSpPr>
            <a:spLocks noChangeArrowheads="1"/>
          </p:cNvSpPr>
          <p:nvPr/>
        </p:nvSpPr>
        <p:spPr bwMode="auto">
          <a:xfrm>
            <a:off x="2779713" y="4751388"/>
            <a:ext cx="477837" cy="2730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36" name="Rectangle 9"/>
          <p:cNvSpPr>
            <a:spLocks noChangeArrowheads="1"/>
          </p:cNvSpPr>
          <p:nvPr/>
        </p:nvSpPr>
        <p:spPr bwMode="auto">
          <a:xfrm>
            <a:off x="4014788" y="4819650"/>
            <a:ext cx="463550" cy="2047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37" name="Rectangle 10"/>
          <p:cNvSpPr>
            <a:spLocks noChangeArrowheads="1"/>
          </p:cNvSpPr>
          <p:nvPr/>
        </p:nvSpPr>
        <p:spPr bwMode="auto">
          <a:xfrm>
            <a:off x="5248275" y="4764088"/>
            <a:ext cx="463550" cy="2603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38" name="Rectangle 11"/>
          <p:cNvSpPr>
            <a:spLocks noChangeArrowheads="1"/>
          </p:cNvSpPr>
          <p:nvPr/>
        </p:nvSpPr>
        <p:spPr bwMode="auto">
          <a:xfrm>
            <a:off x="6483350" y="4859338"/>
            <a:ext cx="463550" cy="1651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39" name="Rectangle 12"/>
          <p:cNvSpPr>
            <a:spLocks noChangeArrowheads="1"/>
          </p:cNvSpPr>
          <p:nvPr/>
        </p:nvSpPr>
        <p:spPr bwMode="auto">
          <a:xfrm>
            <a:off x="7704138" y="4792663"/>
            <a:ext cx="476250" cy="2317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40"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1"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2"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3"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4"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5"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6"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7"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8"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9"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0"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1"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2"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3"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4"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5"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6"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7"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8"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9"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b="1"/>
              <a:t>Sterling Drug under Eastman Kodak: Where is the synergy?</a:t>
            </a:r>
          </a:p>
        </p:txBody>
      </p:sp>
      <p:sp>
        <p:nvSpPr>
          <p:cNvPr id="48160"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0</a:t>
            </a:r>
          </a:p>
        </p:txBody>
      </p:sp>
      <p:sp>
        <p:nvSpPr>
          <p:cNvPr id="48161"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500</a:t>
            </a:r>
          </a:p>
        </p:txBody>
      </p:sp>
      <p:sp>
        <p:nvSpPr>
          <p:cNvPr id="48162"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1,000</a:t>
            </a:r>
          </a:p>
        </p:txBody>
      </p:sp>
      <p:sp>
        <p:nvSpPr>
          <p:cNvPr id="48163"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1,500</a:t>
            </a:r>
          </a:p>
        </p:txBody>
      </p:sp>
      <p:sp>
        <p:nvSpPr>
          <p:cNvPr id="48164"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2,000</a:t>
            </a:r>
          </a:p>
        </p:txBody>
      </p:sp>
      <p:sp>
        <p:nvSpPr>
          <p:cNvPr id="48165"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2,500</a:t>
            </a:r>
          </a:p>
        </p:txBody>
      </p:sp>
      <p:sp>
        <p:nvSpPr>
          <p:cNvPr id="48166"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3,000</a:t>
            </a:r>
          </a:p>
        </p:txBody>
      </p:sp>
      <p:sp>
        <p:nvSpPr>
          <p:cNvPr id="48167"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3,500</a:t>
            </a:r>
          </a:p>
        </p:txBody>
      </p:sp>
      <p:sp>
        <p:nvSpPr>
          <p:cNvPr id="48168"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4,000</a:t>
            </a:r>
          </a:p>
        </p:txBody>
      </p:sp>
      <p:sp>
        <p:nvSpPr>
          <p:cNvPr id="48169"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4,500</a:t>
            </a:r>
          </a:p>
        </p:txBody>
      </p:sp>
      <p:sp>
        <p:nvSpPr>
          <p:cNvPr id="48170"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5,000</a:t>
            </a:r>
          </a:p>
        </p:txBody>
      </p:sp>
      <p:sp>
        <p:nvSpPr>
          <p:cNvPr id="48171"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1988</a:t>
            </a:r>
          </a:p>
        </p:txBody>
      </p:sp>
      <p:sp>
        <p:nvSpPr>
          <p:cNvPr id="48172"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1989</a:t>
            </a:r>
          </a:p>
        </p:txBody>
      </p:sp>
      <p:sp>
        <p:nvSpPr>
          <p:cNvPr id="48173"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1990</a:t>
            </a:r>
          </a:p>
        </p:txBody>
      </p:sp>
      <p:sp>
        <p:nvSpPr>
          <p:cNvPr id="48174"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1991</a:t>
            </a:r>
          </a:p>
        </p:txBody>
      </p:sp>
      <p:sp>
        <p:nvSpPr>
          <p:cNvPr id="48175"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1992</a:t>
            </a:r>
          </a:p>
        </p:txBody>
      </p:sp>
      <p:sp>
        <p:nvSpPr>
          <p:cNvPr id="48176"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77"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48178"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solidFill>
                  <a:srgbClr val="000000"/>
                </a:solidFill>
              </a:rPr>
              <a:t>Revenue</a:t>
            </a:r>
          </a:p>
        </p:txBody>
      </p:sp>
      <p:sp>
        <p:nvSpPr>
          <p:cNvPr id="48179"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8180"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solidFill>
                  <a:srgbClr val="000000"/>
                </a:solidFill>
              </a:rPr>
              <a:t>Operating Earnings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Kodak Says Drug Unit Is Not for Sale … but…</a:t>
            </a:r>
          </a:p>
        </p:txBody>
      </p:sp>
      <p:sp>
        <p:nvSpPr>
          <p:cNvPr id="50178" name="Rectangle 3"/>
          <p:cNvSpPr>
            <a:spLocks noGrp="1" noChangeArrowheads="1"/>
          </p:cNvSpPr>
          <p:nvPr>
            <p:ph idx="1"/>
          </p:nvPr>
        </p:nvSpPr>
        <p:spPr>
          <a:noFill/>
        </p:spPr>
        <p:txBody>
          <a:bodyPr/>
          <a:lstStyle/>
          <a:p>
            <a:pPr>
              <a:lnSpc>
                <a:spcPct val="90000"/>
              </a:lnSpc>
            </a:pPr>
            <a:r>
              <a:rPr lang="en-US" sz="1600">
                <a:latin typeface="Times" charset="0"/>
                <a:ea typeface="ＭＳ Ｐゴシック" charset="0"/>
                <a:cs typeface="ＭＳ Ｐゴシック" charset="0"/>
              </a:rPr>
              <a:t>An article in the NY Times in August of 1993 suggested that Kodak was eager to shed its drug unit.</a:t>
            </a:r>
          </a:p>
          <a:p>
            <a:pPr lvl="1">
              <a:lnSpc>
                <a:spcPct val="90000"/>
              </a:lnSpc>
            </a:pPr>
            <a:r>
              <a:rPr lang="en-US" sz="1400">
                <a:latin typeface="Times" charset="0"/>
                <a:ea typeface="ＭＳ Ｐゴシック" charset="0"/>
              </a:rPr>
              <a:t>In response, Eastman Kodak officials say they have no plans to sell Kodak</a:t>
            </a:r>
            <a:r>
              <a:rPr lang="ja-JP" altLang="en-US" sz="1400">
                <a:latin typeface="Times" charset="0"/>
                <a:ea typeface="ＭＳ Ｐゴシック" charset="0"/>
              </a:rPr>
              <a:t>’</a:t>
            </a:r>
            <a:r>
              <a:rPr lang="en-US" altLang="ja-JP" sz="1400">
                <a:latin typeface="Times" charset="0"/>
                <a:ea typeface="ＭＳ Ｐゴシック" charset="0"/>
              </a:rPr>
              <a:t>s Sterling Winthrop drug unit.</a:t>
            </a:r>
          </a:p>
          <a:p>
            <a:pPr lvl="1">
              <a:lnSpc>
                <a:spcPct val="90000"/>
              </a:lnSpc>
            </a:pPr>
            <a:r>
              <a:rPr lang="en-US" sz="1400">
                <a:latin typeface="Times" charset="0"/>
                <a:ea typeface="ＭＳ Ｐゴシック" charset="0"/>
              </a:rPr>
              <a:t>Louis Mattis, Chairman of Sterling Winthrop, dismissed the rumors as </a:t>
            </a:r>
            <a:r>
              <a:rPr lang="ja-JP" altLang="en-US" sz="1400">
                <a:latin typeface="Times" charset="0"/>
                <a:ea typeface="ＭＳ Ｐゴシック" charset="0"/>
              </a:rPr>
              <a:t>“</a:t>
            </a:r>
            <a:r>
              <a:rPr lang="en-US" altLang="ja-JP" sz="1400">
                <a:latin typeface="Times" charset="0"/>
                <a:ea typeface="ＭＳ Ｐゴシック" charset="0"/>
              </a:rPr>
              <a:t>massive speculation, which flies in the face of the stated intent of Kodak that it is committed to be in the health business.</a:t>
            </a:r>
            <a:r>
              <a:rPr lang="ja-JP" altLang="en-US" sz="1400">
                <a:latin typeface="Times" charset="0"/>
                <a:ea typeface="ＭＳ Ｐゴシック" charset="0"/>
              </a:rPr>
              <a:t>”</a:t>
            </a:r>
            <a:endParaRPr lang="en-US" altLang="ja-JP" sz="1400">
              <a:latin typeface="Times" charset="0"/>
              <a:ea typeface="ＭＳ Ｐゴシック" charset="0"/>
            </a:endParaRPr>
          </a:p>
          <a:p>
            <a:pPr>
              <a:lnSpc>
                <a:spcPct val="90000"/>
              </a:lnSpc>
            </a:pPr>
            <a:r>
              <a:rPr lang="en-US" sz="1600">
                <a:latin typeface="Times" charset="0"/>
                <a:ea typeface="ＭＳ Ｐゴシック" charset="0"/>
                <a:cs typeface="ＭＳ Ｐゴシック" charset="0"/>
              </a:rPr>
              <a:t>A few months later…Taking a stride out of the drug business, Eastman Kodak said that the Sanofi Group, a French pharmaceutical company, agreed to buy the prescription drug business of Sterling Winthrop for </a:t>
            </a:r>
            <a:r>
              <a:rPr lang="en-US" sz="1600" b="1">
                <a:latin typeface="Times" charset="0"/>
                <a:ea typeface="ＭＳ Ｐゴシック" charset="0"/>
                <a:cs typeface="ＭＳ Ｐゴシック" charset="0"/>
              </a:rPr>
              <a:t>$1.68 billion.</a:t>
            </a:r>
            <a:r>
              <a:rPr lang="en-US" sz="1600">
                <a:latin typeface="Times" charset="0"/>
                <a:ea typeface="ＭＳ Ｐゴシック" charset="0"/>
                <a:cs typeface="ＭＳ Ｐゴシック" charset="0"/>
              </a:rPr>
              <a:t>     </a:t>
            </a:r>
          </a:p>
          <a:p>
            <a:pPr lvl="1">
              <a:lnSpc>
                <a:spcPct val="90000"/>
              </a:lnSpc>
            </a:pPr>
            <a:r>
              <a:rPr lang="en-US" sz="1400">
                <a:latin typeface="Times" charset="0"/>
                <a:ea typeface="ＭＳ Ｐゴシック" charset="0"/>
              </a:rPr>
              <a:t>Shares of Eastman Kodak rose 75 cents yesterday, closing at $47.50 on the New York Stock Exchange.   </a:t>
            </a:r>
          </a:p>
          <a:p>
            <a:pPr lvl="1">
              <a:lnSpc>
                <a:spcPct val="90000"/>
              </a:lnSpc>
            </a:pPr>
            <a:r>
              <a:rPr lang="en-US" sz="1400">
                <a:latin typeface="Times" charset="0"/>
                <a:ea typeface="ＭＳ Ｐゴシック" charset="0"/>
              </a:rPr>
              <a:t>Samuel D. Isaly an analyst , said the announcement was </a:t>
            </a:r>
            <a:r>
              <a:rPr lang="ja-JP" altLang="en-US" sz="1400">
                <a:latin typeface="Times" charset="0"/>
                <a:ea typeface="ＭＳ Ｐゴシック" charset="0"/>
              </a:rPr>
              <a:t>“</a:t>
            </a:r>
            <a:r>
              <a:rPr lang="en-US" altLang="ja-JP" sz="1400">
                <a:latin typeface="Times" charset="0"/>
                <a:ea typeface="ＭＳ Ｐゴシック" charset="0"/>
              </a:rPr>
              <a:t>very good for Sanofi and very good for Kodak.</a:t>
            </a:r>
            <a:r>
              <a:rPr lang="ja-JP" altLang="en-US" sz="1400">
                <a:latin typeface="Times" charset="0"/>
                <a:ea typeface="ＭＳ Ｐゴシック" charset="0"/>
              </a:rPr>
              <a:t>”</a:t>
            </a:r>
            <a:r>
              <a:rPr lang="en-US" altLang="ja-JP" sz="1400">
                <a:latin typeface="Times" charset="0"/>
                <a:ea typeface="ＭＳ Ｐゴシック" charset="0"/>
              </a:rPr>
              <a:t>   </a:t>
            </a:r>
          </a:p>
          <a:p>
            <a:pPr lvl="1">
              <a:lnSpc>
                <a:spcPct val="90000"/>
              </a:lnSpc>
            </a:pPr>
            <a:r>
              <a:rPr lang="en-US" sz="1400">
                <a:latin typeface="Times" charset="0"/>
                <a:ea typeface="ＭＳ Ｐゴシック" charset="0"/>
              </a:rPr>
              <a:t> </a:t>
            </a:r>
            <a:r>
              <a:rPr lang="ja-JP" altLang="en-US" sz="1400">
                <a:latin typeface="Times" charset="0"/>
                <a:ea typeface="ＭＳ Ｐゴシック" charset="0"/>
              </a:rPr>
              <a:t>“</a:t>
            </a:r>
            <a:r>
              <a:rPr lang="en-US" altLang="ja-JP" sz="1400">
                <a:latin typeface="Times" charset="0"/>
                <a:ea typeface="ＭＳ Ｐゴシック" charset="0"/>
              </a:rPr>
              <a:t>When the divestitures are complete, Kodak will be entirely focused on imaging,</a:t>
            </a:r>
            <a:r>
              <a:rPr lang="ja-JP" altLang="en-US" sz="1400">
                <a:latin typeface="Times" charset="0"/>
                <a:ea typeface="ＭＳ Ｐゴシック" charset="0"/>
              </a:rPr>
              <a:t>”</a:t>
            </a:r>
            <a:r>
              <a:rPr lang="en-US" altLang="ja-JP" sz="1400">
                <a:latin typeface="Times" charset="0"/>
                <a:ea typeface="ＭＳ Ｐゴシック" charset="0"/>
              </a:rPr>
              <a:t> said George M. C. Fisher, the company's chief executive. </a:t>
            </a:r>
          </a:p>
          <a:p>
            <a:pPr lvl="1">
              <a:lnSpc>
                <a:spcPct val="90000"/>
              </a:lnSpc>
            </a:pPr>
            <a:r>
              <a:rPr lang="en-US" sz="1400">
                <a:latin typeface="Times" charset="0"/>
                <a:ea typeface="ＭＳ Ｐゴシック" charset="0"/>
              </a:rPr>
              <a:t>The rest of the Sterling Winthrop was sold to Smithkline for $2.9 billion. </a:t>
            </a:r>
          </a:p>
          <a:p>
            <a:pPr>
              <a:lnSpc>
                <a:spcPct val="90000"/>
              </a:lnSpc>
            </a:pPr>
            <a:endParaRPr lang="en-US" sz="1600">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Application Test: Who owns/runs your firm?</a:t>
            </a:r>
          </a:p>
        </p:txBody>
      </p:sp>
      <p:sp>
        <p:nvSpPr>
          <p:cNvPr id="52226" name="Rectangle 3"/>
          <p:cNvSpPr>
            <a:spLocks noGrp="1" noChangeArrowheads="1"/>
          </p:cNvSpPr>
          <p:nvPr>
            <p:ph idx="1"/>
          </p:nvPr>
        </p:nvSpPr>
        <p:spPr/>
        <p:txBody>
          <a:bodyPr/>
          <a:lstStyle/>
          <a:p>
            <a:pPr>
              <a:buFont typeface="Monotype Sorts" charset="0"/>
              <a:buNone/>
            </a:pPr>
            <a:r>
              <a:rPr lang="en-US">
                <a:latin typeface="Times" charset="0"/>
                <a:ea typeface="ＭＳ Ｐゴシック" charset="0"/>
                <a:cs typeface="ＭＳ Ｐゴシック" charset="0"/>
              </a:rPr>
              <a:t>Look at: Bloomberg printout </a:t>
            </a:r>
            <a:r>
              <a:rPr lang="en-US" b="1">
                <a:latin typeface="Times" charset="0"/>
                <a:ea typeface="ＭＳ Ｐゴシック" charset="0"/>
                <a:cs typeface="ＭＳ Ｐゴシック" charset="0"/>
              </a:rPr>
              <a:t>HDS </a:t>
            </a:r>
            <a:r>
              <a:rPr lang="en-US">
                <a:latin typeface="Times" charset="0"/>
                <a:ea typeface="ＭＳ Ｐゴシック" charset="0"/>
                <a:cs typeface="ＭＳ Ｐゴシック" charset="0"/>
              </a:rPr>
              <a:t>for your firm</a:t>
            </a:r>
          </a:p>
          <a:p>
            <a:r>
              <a:rPr lang="en-US" sz="1600">
                <a:latin typeface="Times" charset="0"/>
                <a:ea typeface="ＭＳ Ｐゴシック" charset="0"/>
                <a:cs typeface="ＭＳ Ｐゴシック" charset="0"/>
              </a:rPr>
              <a:t>Who are the top stockholders in your firm?</a:t>
            </a:r>
          </a:p>
          <a:p>
            <a:r>
              <a:rPr lang="en-US" sz="1600">
                <a:latin typeface="Times" charset="0"/>
                <a:ea typeface="ＭＳ Ｐゴシック" charset="0"/>
                <a:cs typeface="ＭＳ Ｐゴシック" charset="0"/>
              </a:rPr>
              <a:t>What are the potential conflicts of interests that you see emerging from this stockholding structure?</a:t>
            </a:r>
            <a:endParaRPr lang="en-US" sz="1000">
              <a:latin typeface="Times" charset="0"/>
              <a:ea typeface="ＭＳ Ｐゴシック" charset="0"/>
              <a:cs typeface="ＭＳ Ｐゴシック" charset="0"/>
            </a:endParaRPr>
          </a:p>
        </p:txBody>
      </p:sp>
      <p:sp>
        <p:nvSpPr>
          <p:cNvPr id="52227"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522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chemeClr val="tx1"/>
          </a:solidFill>
          <a:ln>
            <a:noFill/>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Case 1: Splintering of Stockholders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2003</a:t>
            </a:r>
            <a:endParaRPr lang="en-US">
              <a:latin typeface="Times" charset="0"/>
              <a:ea typeface="ＭＳ Ｐゴシック" charset="0"/>
              <a:cs typeface="ＭＳ Ｐゴシック" charset="0"/>
            </a:endParaRPr>
          </a:p>
        </p:txBody>
      </p:sp>
      <p:pic>
        <p:nvPicPr>
          <p:cNvPr id="54274"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9142" r="-19142"/>
          <a:stretch>
            <a:fillRect/>
          </a:stretch>
        </p:blipFill>
        <p:spPr>
          <a:noFill/>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Case 2: Voting versus Non-voting Shares: </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Aracruz</a:t>
            </a:r>
          </a:p>
        </p:txBody>
      </p:sp>
      <p:sp>
        <p:nvSpPr>
          <p:cNvPr id="56322" name="Rectangle 3"/>
          <p:cNvSpPr>
            <a:spLocks noGrp="1" noChangeArrowheads="1"/>
          </p:cNvSpPr>
          <p:nvPr>
            <p:ph idx="1"/>
          </p:nvPr>
        </p:nvSpPr>
        <p:spPr/>
        <p:txBody>
          <a:bodyPr/>
          <a:lstStyle/>
          <a:p>
            <a:pPr algn="just"/>
            <a:r>
              <a:rPr lang="en-US">
                <a:latin typeface="Times" charset="0"/>
                <a:ea typeface="ＭＳ Ｐゴシック" charset="0"/>
                <a:cs typeface="ＭＳ Ｐゴシック" charset="0"/>
              </a:rPr>
              <a:t>Aracruz Cellulose, like most Brazilian companies, had multiple classes of shares. </a:t>
            </a:r>
          </a:p>
          <a:p>
            <a:pPr lvl="1" algn="just"/>
            <a:r>
              <a:rPr lang="en-US">
                <a:latin typeface="Times" charset="0"/>
                <a:ea typeface="ＭＳ Ｐゴシック" charset="0"/>
              </a:rPr>
              <a:t>The common shares had all of the voting rights and were held by incumbent management, lenders to the company and the Brazilian government. </a:t>
            </a:r>
          </a:p>
          <a:p>
            <a:pPr lvl="1" algn="just"/>
            <a:r>
              <a:rPr lang="en-US">
                <a:latin typeface="Times" charset="0"/>
                <a:ea typeface="ＭＳ Ｐゴシック" charset="0"/>
              </a:rPr>
              <a:t>Outside investors held the non-voting shares, which were called preferred shares, and had no say in the election of the board of directors. At the end of 2002, </a:t>
            </a:r>
          </a:p>
          <a:p>
            <a:pPr algn="just"/>
            <a:r>
              <a:rPr lang="en-US">
                <a:latin typeface="Times" charset="0"/>
                <a:ea typeface="ＭＳ Ｐゴシック" charset="0"/>
                <a:cs typeface="ＭＳ Ｐゴシック" charset="0"/>
              </a:rPr>
              <a:t>Aracruz was managed by a board of seven directors, composed primarily of representatives of those who own the common (voting) shares, and an executive board, composed of three managers of the company.</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Case 3: Cross and Pyramid Holdings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Tata Chemical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2008 </a:t>
            </a:r>
            <a:endParaRPr lang="en-US">
              <a:latin typeface="Times" charset="0"/>
              <a:ea typeface="ＭＳ Ｐゴシック" charset="0"/>
              <a:cs typeface="ＭＳ Ｐゴシック" charset="0"/>
            </a:endParaRPr>
          </a:p>
        </p:txBody>
      </p:sp>
      <p:pic>
        <p:nvPicPr>
          <p:cNvPr id="58371"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
        <p:nvSpPr>
          <p:cNvPr id="5837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atin typeface="Times" charset="0"/>
                <a:ea typeface="ＭＳ Ｐゴシック" charset="0"/>
                <a:cs typeface="ＭＳ Ｐゴシック" charset="0"/>
              </a:rPr>
              <a:t>Things change..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2009</a:t>
            </a:r>
            <a:endParaRPr lang="en-US">
              <a:latin typeface="Times" charset="0"/>
              <a:ea typeface="ＭＳ Ｐゴシック" charset="0"/>
              <a:cs typeface="ＭＳ Ｐゴシック" charset="0"/>
            </a:endParaRPr>
          </a:p>
        </p:txBody>
      </p:sp>
      <p:pic>
        <p:nvPicPr>
          <p:cNvPr id="6041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 Stockholders' objectives vs. Bondholders' objectives</a:t>
            </a:r>
          </a:p>
        </p:txBody>
      </p:sp>
      <p:sp>
        <p:nvSpPr>
          <p:cNvPr id="62466" name="Rectangle 3"/>
          <p:cNvSpPr>
            <a:spLocks noGrp="1" noChangeArrowheads="1"/>
          </p:cNvSpPr>
          <p:nvPr>
            <p:ph idx="1"/>
          </p:nvPr>
        </p:nvSpPr>
        <p:spPr>
          <a:noFill/>
        </p:spPr>
        <p:txBody>
          <a:bodyPr/>
          <a:lstStyle/>
          <a:p>
            <a:r>
              <a:rPr lang="en-US" u="sng">
                <a:latin typeface="Times" charset="0"/>
                <a:ea typeface="ＭＳ Ｐゴシック" charset="0"/>
                <a:cs typeface="ＭＳ Ｐゴシック" charset="0"/>
              </a:rPr>
              <a:t>In theory</a:t>
            </a:r>
            <a:r>
              <a:rPr lang="en-US">
                <a:latin typeface="Times" charset="0"/>
                <a:ea typeface="ＭＳ Ｐゴシック" charset="0"/>
                <a:cs typeface="ＭＳ Ｐゴシック" charset="0"/>
              </a:rPr>
              <a:t>:  there is no conflict of interests between stockholders and bondholders.</a:t>
            </a:r>
          </a:p>
          <a:p>
            <a:r>
              <a:rPr lang="en-US" u="sng">
                <a:latin typeface="Times" charset="0"/>
                <a:ea typeface="ＭＳ Ｐゴシック" charset="0"/>
                <a:cs typeface="ＭＳ Ｐゴシック" charset="0"/>
              </a:rPr>
              <a:t>In practice</a:t>
            </a:r>
            <a:r>
              <a:rPr lang="en-US">
                <a:latin typeface="Times" charset="0"/>
                <a:ea typeface="ＭＳ Ｐゴシック" charset="0"/>
                <a:cs typeface="ＭＳ Ｐゴシック" charset="0"/>
              </a:rPr>
              <a:t>: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Examples of the conflict..</a:t>
            </a:r>
          </a:p>
        </p:txBody>
      </p:sp>
      <p:sp>
        <p:nvSpPr>
          <p:cNvPr id="64514" name="Rectangle 3"/>
          <p:cNvSpPr>
            <a:spLocks noGrp="1" noChangeArrowheads="1"/>
          </p:cNvSpPr>
          <p:nvPr>
            <p:ph idx="1"/>
          </p:nvPr>
        </p:nvSpPr>
        <p:spPr/>
        <p:txBody>
          <a:bodyPr/>
          <a:lstStyle/>
          <a:p>
            <a:r>
              <a:rPr lang="en-US" u="sng">
                <a:latin typeface="Times" charset="0"/>
                <a:ea typeface="ＭＳ Ｐゴシック" charset="0"/>
                <a:cs typeface="ＭＳ Ｐゴシック" charset="0"/>
              </a:rPr>
              <a:t>Increasing dividends significantly</a:t>
            </a:r>
            <a:r>
              <a:rPr lang="en-US">
                <a:latin typeface="Times" charset="0"/>
                <a:ea typeface="ＭＳ Ｐゴシック" charset="0"/>
                <a:cs typeface="ＭＳ Ｐゴシック" charset="0"/>
              </a:rPr>
              <a:t>: When firms pay cash out as dividends, lenders to the firm are hurt and stockholders may be helped. This is because the firm becomes riskier without the cash.</a:t>
            </a:r>
          </a:p>
          <a:p>
            <a:r>
              <a:rPr lang="en-US" u="sng">
                <a:latin typeface="Times" charset="0"/>
                <a:ea typeface="ＭＳ Ｐゴシック" charset="0"/>
                <a:cs typeface="ＭＳ Ｐゴシック" charset="0"/>
              </a:rPr>
              <a:t>Taking riskier projects than those agreed to at the outset</a:t>
            </a:r>
            <a:r>
              <a:rPr lang="en-US">
                <a:latin typeface="Times" charset="0"/>
                <a:ea typeface="ＭＳ Ｐゴシック" charset="0"/>
                <a:cs typeface="ＭＳ Ｐゴシック" charset="0"/>
              </a:rPr>
              <a:t>: Lenders base interest rates on their perceptions of how risky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investments are. If stockholders then take on riskier investments, lenders will be hurt.</a:t>
            </a:r>
          </a:p>
          <a:p>
            <a:r>
              <a:rPr lang="en-US" u="sng">
                <a:latin typeface="Times" charset="0"/>
                <a:ea typeface="ＭＳ Ｐゴシック" charset="0"/>
                <a:cs typeface="ＭＳ Ｐゴシック" charset="0"/>
              </a:rPr>
              <a:t>Borrowing more on the same assets</a:t>
            </a:r>
            <a:r>
              <a:rPr lang="en-US">
                <a:latin typeface="Times" charset="0"/>
                <a:ea typeface="ＭＳ Ｐゴシック" charset="0"/>
                <a:cs typeface="ＭＳ Ｐゴシック" charset="0"/>
              </a:rPr>
              <a:t>: If lenders do not protect themselves, a firm can borrow more money and make all existing lenders worse off.</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 Extreme Example: Unprotected Lenders?</a:t>
            </a:r>
          </a:p>
        </p:txBody>
      </p:sp>
      <p:graphicFrame>
        <p:nvGraphicFramePr>
          <p:cNvPr id="66562" name="Object 2"/>
          <p:cNvGraphicFramePr>
            <a:graphicFrameLocks noGrp="1"/>
          </p:cNvGraphicFramePr>
          <p:nvPr>
            <p:ph idx="1"/>
          </p:nvPr>
        </p:nvGraphicFramePr>
        <p:xfrm>
          <a:off x="1571625" y="2024063"/>
          <a:ext cx="6842125" cy="3749675"/>
        </p:xfrm>
        <a:graphic>
          <a:graphicData uri="http://schemas.openxmlformats.org/presentationml/2006/ole">
            <mc:AlternateContent xmlns:mc="http://schemas.openxmlformats.org/markup-compatibility/2006">
              <mc:Choice xmlns:v="urn:schemas-microsoft-com:vml" Requires="v">
                <p:oleObj spid="_x0000_s66571" name="Document" r:id="rId4" imgW="18628571" imgH="10209524" progId="Word.Document.8">
                  <p:embed/>
                </p:oleObj>
              </mc:Choice>
              <mc:Fallback>
                <p:oleObj name="Document" r:id="rId4" imgW="18628571" imgH="10209524" progId="Word.Documen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625" y="2024063"/>
                        <a:ext cx="6842125" cy="374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III. Firms and Financial Markets</a:t>
            </a:r>
          </a:p>
        </p:txBody>
      </p:sp>
      <p:sp>
        <p:nvSpPr>
          <p:cNvPr id="68610"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In theory:</a:t>
            </a:r>
            <a:r>
              <a:rPr lang="en-US">
                <a:latin typeface="Times" charset="0"/>
                <a:ea typeface="ＭＳ Ｐゴシック" charset="0"/>
                <a:cs typeface="ＭＳ Ｐゴシック" charset="0"/>
              </a:rPr>
              <a:t>  Financial markets are efficient. Managers convey information honestly and and in a timely manner to financial markets, and financial markets make reasoned judgments of the effects of this information on 'true value'. As a consequence-</a:t>
            </a:r>
          </a:p>
          <a:p>
            <a:pPr lvl="1"/>
            <a:r>
              <a:rPr lang="en-US">
                <a:latin typeface="Times" charset="0"/>
                <a:ea typeface="ＭＳ Ｐゴシック" charset="0"/>
              </a:rPr>
              <a:t>A company that invests in good long term projects will be rewarded.</a:t>
            </a:r>
          </a:p>
          <a:p>
            <a:pPr lvl="1"/>
            <a:r>
              <a:rPr lang="en-US">
                <a:latin typeface="Times" charset="0"/>
                <a:ea typeface="ＭＳ Ｐゴシック" charset="0"/>
              </a:rPr>
              <a:t>Short term accounting gimmicks will not lead to increases in market value.</a:t>
            </a:r>
          </a:p>
          <a:p>
            <a:pPr lvl="1"/>
            <a:r>
              <a:rPr lang="en-US">
                <a:latin typeface="Times" charset="0"/>
                <a:ea typeface="ＭＳ Ｐゴシック" charset="0"/>
              </a:rPr>
              <a:t>Stock price performance is a  good measure of company performance. </a:t>
            </a:r>
          </a:p>
          <a:p>
            <a:r>
              <a:rPr lang="en-US" b="1">
                <a:latin typeface="Times" charset="0"/>
                <a:ea typeface="ＭＳ Ｐゴシック" charset="0"/>
                <a:cs typeface="ＭＳ Ｐゴシック" charset="0"/>
              </a:rPr>
              <a:t>In practice</a:t>
            </a:r>
            <a:r>
              <a:rPr lang="en-US">
                <a:latin typeface="Times" charset="0"/>
                <a:ea typeface="ＭＳ Ｐゴシック" charset="0"/>
                <a:cs typeface="ＭＳ Ｐゴシック" charset="0"/>
              </a:rPr>
              <a:t>:  There are some holes in the 'Efficient Markets' assumption. </a:t>
            </a:r>
          </a:p>
        </p:txBody>
      </p:sp>
    </p:spTree>
  </p:cSld>
  <p:clrMapOvr>
    <a:masterClrMapping/>
  </p:clrMapOvr>
  <p:transition xmlns:p14="http://schemas.microsoft.com/office/powerpoint/2010/mai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Managers control the release of information to the general public</a:t>
            </a:r>
          </a:p>
        </p:txBody>
      </p:sp>
      <p:sp>
        <p:nvSpPr>
          <p:cNvPr id="7065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Information (especially negative) is sometimes suppressed or delayed by managers seeking a better time to release it. </a:t>
            </a:r>
          </a:p>
          <a:p>
            <a:r>
              <a:rPr lang="en-US">
                <a:latin typeface="Times" charset="0"/>
                <a:ea typeface="ＭＳ Ｐゴシック" charset="0"/>
                <a:cs typeface="ＭＳ Ｐゴシック" charset="0"/>
              </a:rPr>
              <a:t>In some cases, firms release intentionally misleading information about their current conditions and future prospects to financial markets.</a:t>
            </a:r>
          </a:p>
        </p:txBody>
      </p:sp>
    </p:spTree>
  </p:cSld>
  <p:clrMapOvr>
    <a:masterClrMapping/>
  </p:clrMapOvr>
  <p:transition xmlns:p14="http://schemas.microsoft.com/office/powerpoint/2010/mai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Evidence that managers delay bad news?</a:t>
            </a:r>
          </a:p>
        </p:txBody>
      </p:sp>
      <p:graphicFrame>
        <p:nvGraphicFramePr>
          <p:cNvPr id="72706" name="Object 2"/>
          <p:cNvGraphicFramePr>
            <a:graphicFrameLocks noGrp="1"/>
          </p:cNvGraphicFramePr>
          <p:nvPr>
            <p:ph idx="1"/>
          </p:nvPr>
        </p:nvGraphicFramePr>
        <p:xfrm>
          <a:off x="2386013" y="2025650"/>
          <a:ext cx="5216525" cy="3746500"/>
        </p:xfrm>
        <a:graphic>
          <a:graphicData uri="http://schemas.openxmlformats.org/presentationml/2006/ole">
            <mc:AlternateContent xmlns:mc="http://schemas.openxmlformats.org/markup-compatibility/2006">
              <mc:Choice xmlns:v="urn:schemas-microsoft-com:vml" Requires="v">
                <p:oleObj spid="_x0000_s72715" name="Document" r:id="rId4" imgW="3784600" imgH="2717800" progId="Word.Document.8">
                  <p:embed/>
                </p:oleObj>
              </mc:Choice>
              <mc:Fallback>
                <p:oleObj name="Document" r:id="rId4" imgW="3784600" imgH="2717800" progId="Word.Documen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6013" y="2025650"/>
                        <a:ext cx="5216525" cy="3746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xmlns:p14="http://schemas.microsoft.com/office/powerpoint/2010/mai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Some critiques of market efficiency.. </a:t>
            </a:r>
          </a:p>
        </p:txBody>
      </p:sp>
      <p:sp>
        <p:nvSpPr>
          <p:cNvPr id="747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Investors are irrational and prices often move for not reason at all. As a consequence, prices are much </a:t>
            </a:r>
            <a:r>
              <a:rPr lang="en-US" u="sng">
                <a:latin typeface="Times" charset="0"/>
                <a:ea typeface="ＭＳ Ｐゴシック" charset="0"/>
                <a:cs typeface="ＭＳ Ｐゴシック" charset="0"/>
              </a:rPr>
              <a:t>more volatile</a:t>
            </a:r>
            <a:r>
              <a:rPr lang="en-US">
                <a:latin typeface="Times" charset="0"/>
                <a:ea typeface="ＭＳ Ｐゴシック" charset="0"/>
                <a:cs typeface="ＭＳ Ｐゴシック" charset="0"/>
              </a:rPr>
              <a:t> than justified by the underlying fundamentals. Earnings and dividends are much less volatile than stock prices.</a:t>
            </a:r>
          </a:p>
          <a:p>
            <a:r>
              <a:rPr lang="en-US">
                <a:latin typeface="Times" charset="0"/>
                <a:ea typeface="ＭＳ Ｐゴシック" charset="0"/>
                <a:cs typeface="ＭＳ Ｐゴシック" charset="0"/>
              </a:rPr>
              <a:t>Investors </a:t>
            </a:r>
            <a:r>
              <a:rPr lang="en-US" u="sng">
                <a:latin typeface="Times" charset="0"/>
                <a:ea typeface="ＭＳ Ｐゴシック" charset="0"/>
                <a:cs typeface="ＭＳ Ｐゴシック" charset="0"/>
              </a:rPr>
              <a:t>overreact</a:t>
            </a:r>
            <a:r>
              <a:rPr lang="en-US">
                <a:latin typeface="Times" charset="0"/>
                <a:ea typeface="ＭＳ Ｐゴシック" charset="0"/>
                <a:cs typeface="ＭＳ Ｐゴシック" charset="0"/>
              </a:rPr>
              <a:t> to news, both good and bad. </a:t>
            </a:r>
          </a:p>
          <a:p>
            <a:r>
              <a:rPr lang="en-US">
                <a:latin typeface="Times" charset="0"/>
                <a:ea typeface="ＭＳ Ｐゴシック" charset="0"/>
                <a:cs typeface="ＭＳ Ｐゴシック" charset="0"/>
              </a:rPr>
              <a:t>Financial markets are </a:t>
            </a:r>
            <a:r>
              <a:rPr lang="en-US" u="sng">
                <a:latin typeface="Times" charset="0"/>
                <a:ea typeface="ＭＳ Ｐゴシック" charset="0"/>
                <a:cs typeface="ＭＳ Ｐゴシック" charset="0"/>
              </a:rPr>
              <a:t>manipulated by insiders</a:t>
            </a:r>
            <a:r>
              <a:rPr lang="en-US">
                <a:latin typeface="Times" charset="0"/>
                <a:ea typeface="ＭＳ Ｐゴシック" charset="0"/>
                <a:cs typeface="ＭＳ Ｐゴシック" charset="0"/>
              </a:rPr>
              <a:t>; Prices do not have any relationship to value.</a:t>
            </a:r>
          </a:p>
          <a:p>
            <a:r>
              <a:rPr lang="en-US">
                <a:latin typeface="Times" charset="0"/>
                <a:ea typeface="ＭＳ Ｐゴシック" charset="0"/>
                <a:cs typeface="ＭＳ Ｐゴシック" charset="0"/>
              </a:rPr>
              <a:t>Investors are </a:t>
            </a:r>
            <a:r>
              <a:rPr lang="en-US" u="sng">
                <a:latin typeface="Times" charset="0"/>
                <a:ea typeface="ＭＳ Ｐゴシック" charset="0"/>
                <a:cs typeface="ＭＳ Ｐゴシック" charset="0"/>
              </a:rPr>
              <a:t>short-sighted</a:t>
            </a:r>
            <a:r>
              <a:rPr lang="en-US">
                <a:latin typeface="Times" charset="0"/>
                <a:ea typeface="ＭＳ Ｐゴシック" charset="0"/>
                <a:cs typeface="ＭＳ Ｐゴシック" charset="0"/>
              </a:rPr>
              <a:t>, and do not consider the long-term implications of actions taken by the firm</a:t>
            </a:r>
          </a:p>
        </p:txBody>
      </p:sp>
    </p:spTree>
  </p:cSld>
  <p:clrMapOvr>
    <a:masterClrMapping/>
  </p:clrMapOvr>
  <p:transition xmlns:p14="http://schemas.microsoft.com/office/powerpoint/2010/mai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Are Markets Short term?</a:t>
            </a:r>
          </a:p>
        </p:txBody>
      </p:sp>
      <p:sp>
        <p:nvSpPr>
          <p:cNvPr id="76802" name="Rectangle 3"/>
          <p:cNvSpPr>
            <a:spLocks noGrp="1" noChangeArrowheads="1"/>
          </p:cNvSpPr>
          <p:nvPr>
            <p:ph idx="1"/>
          </p:nvPr>
        </p:nvSpPr>
        <p:spPr/>
        <p:txBody>
          <a:bodyPr/>
          <a:lstStyle/>
          <a:p>
            <a:pPr marL="381000" indent="-381000" algn="just"/>
            <a:r>
              <a:rPr lang="en-US">
                <a:latin typeface="Times" charset="0"/>
                <a:ea typeface="ＭＳ Ｐゴシック" charset="0"/>
                <a:cs typeface="ＭＳ Ｐゴシック" charset="0"/>
              </a:rPr>
              <a:t>Focusing on market prices will lead companies towards short term decisions at the expense of long term value.</a:t>
            </a:r>
          </a:p>
          <a:p>
            <a:pPr marL="800100" lvl="1" indent="-342900" algn="just">
              <a:buFontTx/>
              <a:buNone/>
            </a:pPr>
            <a:r>
              <a:rPr lang="en-US">
                <a:latin typeface="Times" charset="0"/>
                <a:ea typeface="ＭＳ Ｐゴシック" charset="0"/>
                <a:cs typeface="Times New Roman" charset="0"/>
              </a:rPr>
              <a:t>a.	</a:t>
            </a:r>
            <a:r>
              <a:rPr lang="en-US">
                <a:latin typeface="Times" charset="0"/>
                <a:ea typeface="ＭＳ Ｐゴシック" charset="0"/>
              </a:rPr>
              <a:t>I agree with the statement</a:t>
            </a:r>
          </a:p>
          <a:p>
            <a:pPr marL="800100" lvl="1" indent="-342900">
              <a:buFontTx/>
              <a:buNone/>
            </a:pPr>
            <a:r>
              <a:rPr lang="en-US">
                <a:latin typeface="Times" charset="0"/>
                <a:ea typeface="ＭＳ Ｐゴシック" charset="0"/>
                <a:cs typeface="Times New Roman" charset="0"/>
              </a:rPr>
              <a:t>b.	</a:t>
            </a:r>
            <a:r>
              <a:rPr lang="en-US">
                <a:latin typeface="Times" charset="0"/>
                <a:ea typeface="ＭＳ Ｐゴシック" charset="0"/>
              </a:rPr>
              <a:t>I do not agree with this statement</a:t>
            </a:r>
          </a:p>
          <a:p>
            <a:pPr marL="381000" indent="-381000" algn="just"/>
            <a:r>
              <a:rPr lang="en-US">
                <a:latin typeface="Times" charset="0"/>
                <a:ea typeface="ＭＳ Ｐゴシック" charset="0"/>
                <a:cs typeface="ＭＳ Ｐゴシック" charset="0"/>
              </a:rPr>
              <a:t>Allowing managers to make decisions without having to worry about the effect on market prices will lead to better long term decisions.</a:t>
            </a:r>
          </a:p>
          <a:p>
            <a:pPr marL="800100" lvl="1" indent="-342900" algn="just">
              <a:buFontTx/>
              <a:buNone/>
            </a:pPr>
            <a:r>
              <a:rPr lang="en-US">
                <a:latin typeface="Times" charset="0"/>
                <a:ea typeface="ＭＳ Ｐゴシック" charset="0"/>
                <a:cs typeface="Times New Roman" charset="0"/>
              </a:rPr>
              <a:t>a.	</a:t>
            </a:r>
            <a:r>
              <a:rPr lang="en-US">
                <a:latin typeface="Times" charset="0"/>
                <a:ea typeface="ＭＳ Ｐゴシック" charset="0"/>
              </a:rPr>
              <a:t>I agree with this statement</a:t>
            </a:r>
          </a:p>
          <a:p>
            <a:pPr marL="800100" lvl="1" indent="-342900">
              <a:buFontTx/>
              <a:buAutoNum type="alphaLcPeriod" startAt="2"/>
            </a:pPr>
            <a:r>
              <a:rPr lang="en-US">
                <a:latin typeface="Times" charset="0"/>
                <a:ea typeface="ＭＳ Ｐゴシック" charset="0"/>
              </a:rPr>
              <a:t>I do not agree with this statement</a:t>
            </a:r>
          </a:p>
          <a:p>
            <a:pPr marL="381000" indent="-381000"/>
            <a:r>
              <a:rPr lang="en-US">
                <a:latin typeface="Times" charset="0"/>
                <a:ea typeface="ＭＳ Ｐゴシック" charset="0"/>
                <a:cs typeface="ＭＳ Ｐゴシック" charset="0"/>
              </a:rPr>
              <a:t>Neither managers nor markets are trustworthy. Regulations/laws should be written that force firms to make long term decisions.</a:t>
            </a:r>
          </a:p>
          <a:p>
            <a:pPr marL="800100" lvl="1" indent="-342900" algn="just">
              <a:buFontTx/>
              <a:buNone/>
            </a:pPr>
            <a:r>
              <a:rPr lang="en-US">
                <a:latin typeface="Times" charset="0"/>
                <a:ea typeface="ＭＳ Ｐゴシック" charset="0"/>
                <a:cs typeface="Times New Roman" charset="0"/>
              </a:rPr>
              <a:t>a.	</a:t>
            </a:r>
            <a:r>
              <a:rPr lang="en-US">
                <a:latin typeface="Times" charset="0"/>
                <a:ea typeface="ＭＳ Ｐゴシック" charset="0"/>
              </a:rPr>
              <a:t>I agree with this statement</a:t>
            </a:r>
          </a:p>
          <a:p>
            <a:pPr marL="800100" lvl="1" indent="-342900">
              <a:buFontTx/>
              <a:buAutoNum type="alphaLcPeriod" startAt="2"/>
            </a:pPr>
            <a:r>
              <a:rPr lang="en-US">
                <a:latin typeface="Times" charset="0"/>
                <a:ea typeface="ＭＳ Ｐゴシック" charset="0"/>
              </a:rPr>
              <a:t>I do not agree with this statement</a:t>
            </a:r>
          </a:p>
          <a:p>
            <a:pPr marL="381000" indent="-381000"/>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990600" y="228600"/>
            <a:ext cx="7162800" cy="1143000"/>
          </a:xfrm>
          <a:noFill/>
        </p:spPr>
        <p:txBody>
          <a:bodyPr anchor="ctr"/>
          <a:lstStyle/>
          <a:p>
            <a:r>
              <a:rPr lang="en-US">
                <a:latin typeface="Times" charset="0"/>
                <a:ea typeface="ＭＳ Ｐゴシック" charset="0"/>
                <a:cs typeface="ＭＳ Ｐゴシック" charset="0"/>
              </a:rPr>
              <a:t>Are Markets short term? Some evidence that they are not..</a:t>
            </a:r>
          </a:p>
        </p:txBody>
      </p:sp>
      <p:sp>
        <p:nvSpPr>
          <p:cNvPr id="78850" name="Rectangle 3"/>
          <p:cNvSpPr>
            <a:spLocks noGrp="1" noChangeArrowheads="1"/>
          </p:cNvSpPr>
          <p:nvPr>
            <p:ph idx="1"/>
          </p:nvPr>
        </p:nvSpPr>
        <p:spPr>
          <a:xfrm>
            <a:off x="1066800" y="1371600"/>
            <a:ext cx="7162800" cy="4114800"/>
          </a:xfrm>
          <a:noFill/>
        </p:spPr>
        <p:txBody>
          <a:bodyPr/>
          <a:lstStyle/>
          <a:p>
            <a:r>
              <a:rPr lang="en-US" dirty="0">
                <a:latin typeface="Times" charset="0"/>
                <a:ea typeface="ＭＳ Ｐゴシック" charset="0"/>
                <a:cs typeface="ＭＳ Ｐゴシック" charset="0"/>
              </a:rPr>
              <a:t>There are hundreds of start-up and small firms, with no earnings expected in the near future, that raise money on financial markets. Why would a myopic market that cares only about short term earnings attach high prices to these firms?</a:t>
            </a:r>
          </a:p>
          <a:p>
            <a:r>
              <a:rPr lang="en-US" dirty="0">
                <a:latin typeface="Times" charset="0"/>
                <a:ea typeface="ＭＳ Ｐゴシック" charset="0"/>
                <a:cs typeface="ＭＳ Ｐゴシック" charset="0"/>
              </a:rPr>
              <a:t>If the evidence suggests anything, it is that markets do not value current earnings and </a:t>
            </a:r>
            <a:r>
              <a:rPr lang="en-US" dirty="0" err="1">
                <a:latin typeface="Times" charset="0"/>
                <a:ea typeface="ＭＳ Ｐゴシック" charset="0"/>
                <a:cs typeface="ＭＳ Ｐゴシック" charset="0"/>
              </a:rPr>
              <a:t>cashflows</a:t>
            </a:r>
            <a:r>
              <a:rPr lang="en-US" dirty="0">
                <a:latin typeface="Times" charset="0"/>
                <a:ea typeface="ＭＳ Ｐゴシック" charset="0"/>
                <a:cs typeface="ＭＳ Ｐゴシック" charset="0"/>
              </a:rPr>
              <a:t> enough and value future earnings and </a:t>
            </a:r>
            <a:r>
              <a:rPr lang="en-US" dirty="0" err="1">
                <a:latin typeface="Times" charset="0"/>
                <a:ea typeface="ＭＳ Ｐゴシック" charset="0"/>
                <a:cs typeface="ＭＳ Ｐゴシック" charset="0"/>
              </a:rPr>
              <a:t>cashflows</a:t>
            </a:r>
            <a:r>
              <a:rPr lang="en-US" dirty="0">
                <a:latin typeface="Times" charset="0"/>
                <a:ea typeface="ＭＳ Ｐゴシック" charset="0"/>
                <a:cs typeface="ＭＳ Ｐゴシック" charset="0"/>
              </a:rPr>
              <a:t> too much. After all, studies suggest that low PE stocks are under priced relative to high PE stocks</a:t>
            </a:r>
          </a:p>
          <a:p>
            <a:r>
              <a:rPr lang="en-US" dirty="0">
                <a:latin typeface="Times" charset="0"/>
                <a:ea typeface="ＭＳ Ｐゴシック" charset="0"/>
                <a:cs typeface="ＭＳ Ｐゴシック" charset="0"/>
              </a:rPr>
              <a:t>The market response to research and development and investment expenditures is generally positive.</a:t>
            </a:r>
          </a:p>
        </p:txBody>
      </p:sp>
    </p:spTree>
  </p:cSld>
  <p:clrMapOvr>
    <a:masterClrMapping/>
  </p:clrMapOvr>
  <p:transition xmlns:p14="http://schemas.microsoft.com/office/powerpoint/2010/mai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Market Reaction to Investment Announcements</a:t>
            </a:r>
          </a:p>
        </p:txBody>
      </p:sp>
      <p:pic>
        <p:nvPicPr>
          <p:cNvPr id="80898"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603" r="-2603"/>
          <a:stretch>
            <a:fillRect/>
          </a:stretch>
        </p:blipFill>
        <p:spPr>
          <a:xfrm>
            <a:off x="1524000" y="1752600"/>
            <a:ext cx="6448425" cy="4191000"/>
          </a:xfrm>
          <a:solidFill>
            <a:srgbClr val="FFFFFF"/>
          </a:solid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r>
              <a:rPr lang="en-US">
                <a:latin typeface="Times" charset="0"/>
                <a:ea typeface="ＭＳ Ｐゴシック" charset="0"/>
                <a:cs typeface="ＭＳ Ｐゴシック" charset="0"/>
              </a:rPr>
              <a:t>But what about market crises?</a:t>
            </a:r>
          </a:p>
        </p:txBody>
      </p:sp>
      <p:sp>
        <p:nvSpPr>
          <p:cNvPr id="82946" name="Content Placeholder 2"/>
          <p:cNvSpPr>
            <a:spLocks noGrp="1"/>
          </p:cNvSpPr>
          <p:nvPr>
            <p:ph idx="1"/>
          </p:nvPr>
        </p:nvSpPr>
        <p:spPr/>
        <p:txBody>
          <a:bodyPr/>
          <a:lstStyle/>
          <a:p>
            <a:r>
              <a:rPr lang="en-US">
                <a:latin typeface="Times" charset="0"/>
                <a:ea typeface="ＭＳ Ｐゴシック" charset="0"/>
                <a:cs typeface="ＭＳ Ｐゴシック" charset="0"/>
              </a:rPr>
              <a:t>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r>
              <a:rPr lang="en-US">
                <a:latin typeface="Times" charset="0"/>
                <a:ea typeface="ＭＳ Ｐゴシック" charset="0"/>
                <a:cs typeface="ＭＳ Ｐゴシック" charset="0"/>
              </a:rPr>
              <a:t>There are two counter arguments that can be offered:</a:t>
            </a:r>
          </a:p>
          <a:p>
            <a:pPr lvl="1"/>
            <a:r>
              <a:rPr lang="en-US">
                <a:latin typeface="Times" charset="0"/>
                <a:ea typeface="ＭＳ Ｐゴシック" charset="0"/>
                <a:cs typeface="Times" charset="0"/>
              </a:rPr>
              <a:t>The events of the last quarter illustrate that we are more dependent on functioning, liquid markets, with risk taking investors, than ever before in history. As we saw, no government or other entity (bank, Buffett) is big enough to step in and save the day.</a:t>
            </a:r>
          </a:p>
          <a:p>
            <a:pPr lvl="1"/>
            <a:r>
              <a:rPr lang="en-US">
                <a:latin typeface="Times" charset="0"/>
                <a:ea typeface="ＭＳ Ｐゴシック" charset="0"/>
                <a:cs typeface="Times" charset="0"/>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IV. Firms and Society</a:t>
            </a:r>
          </a:p>
        </p:txBody>
      </p:sp>
      <p:sp>
        <p:nvSpPr>
          <p:cNvPr id="84994"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In theory</a:t>
            </a:r>
            <a:r>
              <a:rPr lang="en-US">
                <a:latin typeface="Times" charset="0"/>
                <a:ea typeface="ＭＳ Ｐゴシック" charset="0"/>
                <a:cs typeface="ＭＳ Ｐゴシック" charset="0"/>
              </a:rPr>
              <a:t>:   All costs and benefits associated with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decisions can be traced back to the firm.</a:t>
            </a:r>
          </a:p>
          <a:p>
            <a:r>
              <a:rPr lang="en-US" b="1">
                <a:latin typeface="Times" charset="0"/>
                <a:ea typeface="ＭＳ Ｐゴシック" charset="0"/>
                <a:cs typeface="ＭＳ Ｐゴシック" charset="0"/>
              </a:rPr>
              <a:t>In practice</a:t>
            </a:r>
            <a:r>
              <a:rPr lang="en-US">
                <a:latin typeface="Times" charset="0"/>
                <a:ea typeface="ＭＳ Ｐゴシック" charset="0"/>
                <a:cs typeface="ＭＳ Ｐゴシック" charset="0"/>
              </a:rPr>
              <a:t>:  Financial decisions can create social costs and benefits.</a:t>
            </a:r>
          </a:p>
          <a:p>
            <a:pPr lvl="1"/>
            <a:r>
              <a:rPr lang="en-US">
                <a:latin typeface="Times" charset="0"/>
                <a:ea typeface="ＭＳ Ｐゴシック" charset="0"/>
              </a:rPr>
              <a:t>A social cost or benefit is a cost or benefit that accrues to society as a whole and not to the firm making the decision. </a:t>
            </a:r>
          </a:p>
          <a:p>
            <a:pPr lvl="2"/>
            <a:r>
              <a:rPr lang="en-US">
                <a:latin typeface="Times" charset="0"/>
                <a:ea typeface="ＭＳ Ｐゴシック" charset="0"/>
              </a:rPr>
              <a:t>Environmental costs (pollution, health costs, etc..)</a:t>
            </a:r>
          </a:p>
          <a:p>
            <a:pPr lvl="2"/>
            <a:r>
              <a:rPr lang="en-US">
                <a:latin typeface="Times" charset="0"/>
                <a:ea typeface="ＭＳ Ｐゴシック" charset="0"/>
              </a:rPr>
              <a:t>Quality of Life' costs (traffic, housing, safety, etc.)</a:t>
            </a:r>
          </a:p>
          <a:p>
            <a:pPr lvl="1"/>
            <a:r>
              <a:rPr lang="en-US">
                <a:latin typeface="Times" charset="0"/>
                <a:ea typeface="ＭＳ Ｐゴシック" charset="0"/>
              </a:rPr>
              <a:t>Examples of social benefits include:</a:t>
            </a:r>
          </a:p>
          <a:p>
            <a:pPr lvl="2"/>
            <a:r>
              <a:rPr lang="en-US">
                <a:latin typeface="Times" charset="0"/>
                <a:ea typeface="ＭＳ Ｐゴシック" charset="0"/>
              </a:rPr>
              <a:t>creating employment in areas with high unemployment</a:t>
            </a:r>
          </a:p>
          <a:p>
            <a:pPr lvl="2"/>
            <a:r>
              <a:rPr lang="en-US">
                <a:latin typeface="Times" charset="0"/>
                <a:ea typeface="ＭＳ Ｐゴシック" charset="0"/>
              </a:rPr>
              <a:t>supporting development in inner cities </a:t>
            </a:r>
          </a:p>
          <a:p>
            <a:pPr lvl="2"/>
            <a:r>
              <a:rPr lang="en-US">
                <a:latin typeface="Times" charset="0"/>
                <a:ea typeface="ＭＳ Ｐゴシック" charset="0"/>
              </a:rPr>
              <a:t>creating access to goods in areas where such access does not exist</a:t>
            </a:r>
          </a:p>
        </p:txBody>
      </p:sp>
    </p:spTree>
  </p:cSld>
  <p:clrMapOvr>
    <a:masterClrMapping/>
  </p:clrMapOvr>
  <p:transition xmlns:p14="http://schemas.microsoft.com/office/powerpoint/2010/mai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Social Costs and Benefits are difficult to quantify because ..</a:t>
            </a:r>
          </a:p>
        </p:txBody>
      </p:sp>
      <p:sp>
        <p:nvSpPr>
          <p:cNvPr id="870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r>
              <a:rPr lang="en-US">
                <a:latin typeface="Times" charset="0"/>
                <a:ea typeface="ＭＳ Ｐゴシック" charset="0"/>
                <a:cs typeface="ＭＳ Ｐゴシック" charset="0"/>
              </a:rPr>
              <a:t>They are 'person-specific</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(different decision makers weight them differently)</a:t>
            </a:r>
          </a:p>
          <a:p>
            <a:r>
              <a:rPr lang="en-US">
                <a:latin typeface="Times" charset="0"/>
                <a:ea typeface="ＭＳ Ｐゴシック" charset="0"/>
                <a:cs typeface="ＭＳ Ｐゴシック" charset="0"/>
              </a:rPr>
              <a:t>They can be paralyzing if carried to extremes.</a:t>
            </a:r>
          </a:p>
        </p:txBody>
      </p:sp>
    </p:spTree>
  </p:cSld>
  <p:clrMapOvr>
    <a:masterClrMapping/>
  </p:clrMapOvr>
  <p:transition xmlns:p14="http://schemas.microsoft.com/office/powerpoint/2010/mai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test of your social consciousness: </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Put your money where you mouth is…</a:t>
            </a:r>
          </a:p>
        </p:txBody>
      </p:sp>
      <p:sp>
        <p:nvSpPr>
          <p:cNvPr id="89090" name="Rectangle 3"/>
          <p:cNvSpPr>
            <a:spLocks noGrp="1" noChangeArrowheads="1"/>
          </p:cNvSpPr>
          <p:nvPr>
            <p:ph idx="1"/>
          </p:nvPr>
        </p:nvSpPr>
        <p:spPr>
          <a:noFill/>
        </p:spPr>
        <p:txBody>
          <a:bodyPr/>
          <a:lstStyle/>
          <a:p>
            <a:pPr marL="381000" indent="-381000">
              <a:lnSpc>
                <a:spcPct val="90000"/>
              </a:lnSpc>
              <a:buFont typeface="Monotype Sorts" charset="0"/>
              <a:buNone/>
            </a:pPr>
            <a:r>
              <a:rPr lang="en-US">
                <a:latin typeface="Times" charset="0"/>
                <a:ea typeface="ＭＳ Ｐゴシック" charset="0"/>
                <a:cs typeface="ＭＳ Ｐゴシック" charset="0"/>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81000" indent="-381000">
              <a:lnSpc>
                <a:spcPct val="90000"/>
              </a:lnSpc>
            </a:pPr>
            <a:r>
              <a:rPr lang="en-US">
                <a:latin typeface="Times" charset="0"/>
                <a:ea typeface="ＭＳ Ｐゴシック" charset="0"/>
                <a:cs typeface="ＭＳ Ｐゴシック" charset="0"/>
              </a:rPr>
              <a:t>Would you open the store?</a:t>
            </a:r>
          </a:p>
          <a:p>
            <a:pPr marL="800100" lvl="1" indent="-342900">
              <a:lnSpc>
                <a:spcPct val="90000"/>
              </a:lnSpc>
              <a:buFont typeface="Times" charset="0"/>
              <a:buAutoNum type="alphaLcParenR"/>
            </a:pPr>
            <a:r>
              <a:rPr lang="en-US">
                <a:latin typeface="Times" charset="0"/>
                <a:ea typeface="ＭＳ Ｐゴシック" charset="0"/>
              </a:rPr>
              <a:t>Yes</a:t>
            </a:r>
          </a:p>
          <a:p>
            <a:pPr marL="800100" lvl="1" indent="-342900">
              <a:lnSpc>
                <a:spcPct val="90000"/>
              </a:lnSpc>
              <a:buFont typeface="Times" charset="0"/>
              <a:buAutoNum type="alphaLcParenR"/>
            </a:pPr>
            <a:r>
              <a:rPr lang="en-US">
                <a:latin typeface="Times" charset="0"/>
                <a:ea typeface="ＭＳ Ｐゴシック" charset="0"/>
              </a:rPr>
              <a:t>No</a:t>
            </a:r>
          </a:p>
          <a:p>
            <a:pPr marL="381000" indent="-381000">
              <a:lnSpc>
                <a:spcPct val="90000"/>
              </a:lnSpc>
            </a:pPr>
            <a:r>
              <a:rPr lang="en-US">
                <a:latin typeface="Times" charset="0"/>
                <a:ea typeface="ＭＳ Ｐゴシック" charset="0"/>
                <a:cs typeface="ＭＳ Ｐゴシック" charset="0"/>
              </a:rPr>
              <a:t>If yes, would you tell your stockholders and let them vote on the issue?</a:t>
            </a:r>
          </a:p>
          <a:p>
            <a:pPr marL="800100" lvl="1" indent="-342900">
              <a:lnSpc>
                <a:spcPct val="90000"/>
              </a:lnSpc>
              <a:buFont typeface="Times" charset="0"/>
              <a:buAutoNum type="alphaLcParenR"/>
            </a:pPr>
            <a:r>
              <a:rPr lang="en-US">
                <a:latin typeface="Times" charset="0"/>
                <a:ea typeface="ＭＳ Ｐゴシック" charset="0"/>
              </a:rPr>
              <a:t>Yes</a:t>
            </a:r>
          </a:p>
          <a:p>
            <a:pPr marL="800100" lvl="1" indent="-342900">
              <a:lnSpc>
                <a:spcPct val="90000"/>
              </a:lnSpc>
              <a:buFont typeface="Times" charset="0"/>
              <a:buAutoNum type="alphaLcParenR"/>
            </a:pPr>
            <a:r>
              <a:rPr lang="en-US">
                <a:latin typeface="Times" charset="0"/>
                <a:ea typeface="ＭＳ Ｐゴシック" charset="0"/>
              </a:rPr>
              <a:t>No</a:t>
            </a:r>
          </a:p>
          <a:p>
            <a:pPr marL="381000" indent="-381000">
              <a:lnSpc>
                <a:spcPct val="90000"/>
              </a:lnSpc>
            </a:pPr>
            <a:r>
              <a:rPr lang="en-US">
                <a:latin typeface="Times" charset="0"/>
                <a:ea typeface="ＭＳ Ｐゴシック" charset="0"/>
                <a:cs typeface="ＭＳ Ｐゴシック" charset="0"/>
              </a:rPr>
              <a:t>If no, how would you respond to a stockholder query on why you were not living up to your social responsibilities?</a:t>
            </a:r>
          </a:p>
        </p:txBody>
      </p:sp>
    </p:spTree>
  </p:cSld>
  <p:clrMapOvr>
    <a:masterClrMapping/>
  </p:clrMapOvr>
  <p:transition xmlns:p14="http://schemas.microsoft.com/office/powerpoint/2010/mai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 this is what can go wrong...</a:t>
            </a:r>
          </a:p>
        </p:txBody>
      </p:sp>
      <p:sp>
        <p:nvSpPr>
          <p:cNvPr id="91138"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39"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91140"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1"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2"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3"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4"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145"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91146"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7"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8"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49"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50"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51"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91152"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53"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91154"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91155"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56"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1157"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91158"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91159"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91160"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91161"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91162"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91163"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91164"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1165"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1166"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1167"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1168"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91169"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91170"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91171"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Traditional corporate financial theory breaks down when ...</a:t>
            </a:r>
          </a:p>
        </p:txBody>
      </p:sp>
      <p:sp>
        <p:nvSpPr>
          <p:cNvPr id="9318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interests/objectives of the </a:t>
            </a:r>
            <a:r>
              <a:rPr lang="en-US" u="sng">
                <a:latin typeface="Times" charset="0"/>
                <a:ea typeface="ＭＳ Ｐゴシック" charset="0"/>
                <a:cs typeface="ＭＳ Ｐゴシック" charset="0"/>
              </a:rPr>
              <a:t>decision makers </a:t>
            </a:r>
            <a:r>
              <a:rPr lang="en-US">
                <a:latin typeface="Times" charset="0"/>
                <a:ea typeface="ＭＳ Ｐゴシック" charset="0"/>
                <a:cs typeface="ＭＳ Ｐゴシック" charset="0"/>
              </a:rPr>
              <a:t>in the firm </a:t>
            </a:r>
            <a:r>
              <a:rPr lang="en-US" u="sng">
                <a:latin typeface="Times" charset="0"/>
                <a:ea typeface="ＭＳ Ｐゴシック" charset="0"/>
                <a:cs typeface="ＭＳ Ｐゴシック" charset="0"/>
              </a:rPr>
              <a:t>conflict with the interests of stockholders</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Bondholders (Lenders) are not protected against expropriation by stockholders.</a:t>
            </a:r>
          </a:p>
          <a:p>
            <a:r>
              <a:rPr lang="en-US">
                <a:latin typeface="Times" charset="0"/>
                <a:ea typeface="ＭＳ Ｐゴシック" charset="0"/>
                <a:cs typeface="ＭＳ Ｐゴシック" charset="0"/>
              </a:rPr>
              <a:t>Financial markets </a:t>
            </a:r>
            <a:r>
              <a:rPr lang="en-US" u="sng">
                <a:latin typeface="Times" charset="0"/>
                <a:ea typeface="ＭＳ Ｐゴシック" charset="0"/>
                <a:cs typeface="ＭＳ Ｐゴシック" charset="0"/>
              </a:rPr>
              <a:t>do not operate efficiently</a:t>
            </a:r>
            <a:r>
              <a:rPr lang="en-US">
                <a:latin typeface="Times" charset="0"/>
                <a:ea typeface="ＭＳ Ｐゴシック" charset="0"/>
                <a:cs typeface="ＭＳ Ｐゴシック" charset="0"/>
              </a:rPr>
              <a:t>, and stock prices do not reflect the underlying value of the firm.</a:t>
            </a:r>
          </a:p>
          <a:p>
            <a:r>
              <a:rPr lang="en-US" u="sng">
                <a:latin typeface="Times" charset="0"/>
                <a:ea typeface="ＭＳ Ｐゴシック" charset="0"/>
                <a:cs typeface="ＭＳ Ｐゴシック" charset="0"/>
              </a:rPr>
              <a:t>Significant social costs </a:t>
            </a:r>
            <a:r>
              <a:rPr lang="en-US">
                <a:latin typeface="Times" charset="0"/>
                <a:ea typeface="ＭＳ Ｐゴシック" charset="0"/>
                <a:cs typeface="ＭＳ Ｐゴシック" charset="0"/>
              </a:rPr>
              <a:t>can be created as a by-product of stock price maximization.</a:t>
            </a:r>
          </a:p>
        </p:txBody>
      </p:sp>
    </p:spTree>
  </p:cSld>
  <p:clrMapOvr>
    <a:masterClrMapping/>
  </p:clrMapOvr>
  <p:transition xmlns:p14="http://schemas.microsoft.com/office/powerpoint/2010/mai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When traditional corporate financial theory breaks down, the solution is:</a:t>
            </a:r>
          </a:p>
        </p:txBody>
      </p:sp>
      <p:sp>
        <p:nvSpPr>
          <p:cNvPr id="9523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To choose a </a:t>
            </a:r>
            <a:r>
              <a:rPr lang="en-US" u="sng">
                <a:latin typeface="Times" charset="0"/>
                <a:ea typeface="ＭＳ Ｐゴシック" charset="0"/>
                <a:cs typeface="ＭＳ Ｐゴシック" charset="0"/>
              </a:rPr>
              <a:t>different mechanism for corporate governance</a:t>
            </a:r>
            <a:r>
              <a:rPr lang="en-US">
                <a:latin typeface="Times" charset="0"/>
                <a:ea typeface="ＭＳ Ｐゴシック" charset="0"/>
                <a:cs typeface="ＭＳ Ｐゴシック" charset="0"/>
              </a:rPr>
              <a:t>, i.e, assign the responsibility for monitoring managers to someone other than stockholders.</a:t>
            </a:r>
          </a:p>
          <a:p>
            <a:r>
              <a:rPr lang="en-US">
                <a:latin typeface="Times" charset="0"/>
                <a:ea typeface="ＭＳ Ｐゴシック" charset="0"/>
                <a:cs typeface="ＭＳ Ｐゴシック" charset="0"/>
              </a:rPr>
              <a:t>To choose a </a:t>
            </a:r>
            <a:r>
              <a:rPr lang="en-US" u="sng">
                <a:latin typeface="Times" charset="0"/>
                <a:ea typeface="ＭＳ Ｐゴシック" charset="0"/>
                <a:cs typeface="ＭＳ Ｐゴシック" charset="0"/>
              </a:rPr>
              <a:t>different objective</a:t>
            </a:r>
            <a:r>
              <a:rPr lang="en-US">
                <a:latin typeface="Times" charset="0"/>
                <a:ea typeface="ＭＳ Ｐゴシック" charset="0"/>
                <a:cs typeface="ＭＳ Ｐゴシック" charset="0"/>
              </a:rPr>
              <a:t> for the firm.</a:t>
            </a:r>
          </a:p>
          <a:p>
            <a:r>
              <a:rPr lang="en-US">
                <a:latin typeface="Times" charset="0"/>
                <a:ea typeface="ＭＳ Ｐゴシック" charset="0"/>
                <a:cs typeface="ＭＳ Ｐゴシック" charset="0"/>
              </a:rPr>
              <a:t>To maximize stock price, but reduce the potential for conflict and breakdown:</a:t>
            </a:r>
          </a:p>
          <a:p>
            <a:pPr lvl="1"/>
            <a:r>
              <a:rPr lang="en-US">
                <a:latin typeface="Times" charset="0"/>
                <a:ea typeface="ＭＳ Ｐゴシック" charset="0"/>
              </a:rPr>
              <a:t>Making managers (decision makers) and employees into stockholders</a:t>
            </a:r>
          </a:p>
          <a:p>
            <a:pPr lvl="1"/>
            <a:r>
              <a:rPr lang="en-US">
                <a:latin typeface="Times" charset="0"/>
                <a:ea typeface="ＭＳ Ｐゴシック" charset="0"/>
              </a:rPr>
              <a:t>Protect lenders from expropriation</a:t>
            </a:r>
          </a:p>
          <a:p>
            <a:pPr lvl="1"/>
            <a:r>
              <a:rPr lang="en-US">
                <a:latin typeface="Times" charset="0"/>
                <a:ea typeface="ＭＳ Ｐゴシック" charset="0"/>
              </a:rPr>
              <a:t>By providing information honestly and promptly to financial markets</a:t>
            </a:r>
          </a:p>
          <a:p>
            <a:pPr lvl="1"/>
            <a:r>
              <a:rPr lang="en-US">
                <a:latin typeface="Times" charset="0"/>
                <a:ea typeface="ＭＳ Ｐゴシック" charset="0"/>
              </a:rPr>
              <a:t>Minimize social costs </a:t>
            </a:r>
          </a:p>
        </p:txBody>
      </p:sp>
    </p:spTree>
  </p:cSld>
  <p:clrMapOvr>
    <a:masterClrMapping/>
  </p:clrMapOvr>
  <p:transition xmlns:p14="http://schemas.microsoft.com/office/powerpoint/2010/mai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 Alternative Corporate Governance System</a:t>
            </a:r>
          </a:p>
        </p:txBody>
      </p:sp>
      <p:sp>
        <p:nvSpPr>
          <p:cNvPr id="9728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Germany and Japan developed a different mechanism for corporate governance, based upon corporate cross holdings. </a:t>
            </a:r>
          </a:p>
          <a:p>
            <a:pPr lvl="1"/>
            <a:r>
              <a:rPr lang="en-US">
                <a:latin typeface="Times" charset="0"/>
                <a:ea typeface="ＭＳ Ｐゴシック" charset="0"/>
              </a:rPr>
              <a:t>In Germany, the banks form the core of this system.</a:t>
            </a:r>
          </a:p>
          <a:p>
            <a:pPr lvl="1"/>
            <a:r>
              <a:rPr lang="en-US">
                <a:latin typeface="Times" charset="0"/>
                <a:ea typeface="ＭＳ Ｐゴシック" charset="0"/>
              </a:rPr>
              <a:t>In Japan, it is the keiretsus</a:t>
            </a:r>
          </a:p>
          <a:p>
            <a:pPr lvl="1"/>
            <a:r>
              <a:rPr lang="en-US">
                <a:latin typeface="Times" charset="0"/>
                <a:ea typeface="ＭＳ Ｐゴシック" charset="0"/>
              </a:rPr>
              <a:t>Other Asian countries have modeled their system after Japan, with family companies forming the core of the new corporate families</a:t>
            </a:r>
          </a:p>
          <a:p>
            <a:r>
              <a:rPr lang="en-US">
                <a:latin typeface="Times" charset="0"/>
                <a:ea typeface="ＭＳ Ｐゴシック" charset="0"/>
                <a:cs typeface="ＭＳ Ｐゴシック" charset="0"/>
              </a:rPr>
              <a:t>At their best, the most efficient firms in the group work at bringing the less efficient  firms up to par. They provide a corporate welfare system that makes for a more stable corporate structure</a:t>
            </a:r>
          </a:p>
          <a:p>
            <a:r>
              <a:rPr lang="en-US">
                <a:latin typeface="Times" charset="0"/>
                <a:ea typeface="ＭＳ Ｐゴシック" charset="0"/>
                <a:cs typeface="ＭＳ Ｐゴシック" charset="0"/>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xmlns:p14="http://schemas.microsoft.com/office/powerpoint/2010/mai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Choose a Different Objective Function</a:t>
            </a:r>
          </a:p>
        </p:txBody>
      </p:sp>
      <p:sp>
        <p:nvSpPr>
          <p:cNvPr id="9933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Firms can always focus on a different objective function. Examples would include</a:t>
            </a:r>
          </a:p>
          <a:p>
            <a:pPr lvl="1"/>
            <a:r>
              <a:rPr lang="en-US">
                <a:latin typeface="Times" charset="0"/>
                <a:ea typeface="ＭＳ Ｐゴシック" charset="0"/>
              </a:rPr>
              <a:t>maximizing earnings</a:t>
            </a:r>
          </a:p>
          <a:p>
            <a:pPr lvl="1"/>
            <a:r>
              <a:rPr lang="en-US">
                <a:latin typeface="Times" charset="0"/>
                <a:ea typeface="ＭＳ Ｐゴシック" charset="0"/>
              </a:rPr>
              <a:t>maximizing revenues</a:t>
            </a:r>
          </a:p>
          <a:p>
            <a:pPr lvl="1"/>
            <a:r>
              <a:rPr lang="en-US">
                <a:latin typeface="Times" charset="0"/>
                <a:ea typeface="ＭＳ Ｐゴシック" charset="0"/>
              </a:rPr>
              <a:t>maximizing firm size</a:t>
            </a:r>
          </a:p>
          <a:p>
            <a:pPr lvl="1"/>
            <a:r>
              <a:rPr lang="en-US">
                <a:latin typeface="Times" charset="0"/>
                <a:ea typeface="ＭＳ Ｐゴシック" charset="0"/>
              </a:rPr>
              <a:t>maximizing market share</a:t>
            </a:r>
          </a:p>
          <a:p>
            <a:pPr lvl="1"/>
            <a:r>
              <a:rPr lang="en-US">
                <a:latin typeface="Times" charset="0"/>
                <a:ea typeface="ＭＳ Ｐゴシック" charset="0"/>
              </a:rPr>
              <a:t>maximizing EVA</a:t>
            </a:r>
          </a:p>
          <a:p>
            <a:r>
              <a:rPr lang="en-US">
                <a:latin typeface="Times" charset="0"/>
                <a:ea typeface="ＭＳ Ｐゴシック" charset="0"/>
                <a:cs typeface="ＭＳ Ｐゴシック" charset="0"/>
              </a:rPr>
              <a:t>The key thing to remember is that these are intermediate objective functions. </a:t>
            </a:r>
          </a:p>
          <a:p>
            <a:pPr lvl="1"/>
            <a:r>
              <a:rPr lang="en-US">
                <a:latin typeface="Times" charset="0"/>
                <a:ea typeface="ＭＳ Ｐゴシック" charset="0"/>
              </a:rPr>
              <a:t>To the degree that they are correlated with the long term health and value of the company, they work well.</a:t>
            </a:r>
          </a:p>
          <a:p>
            <a:pPr lvl="1"/>
            <a:r>
              <a:rPr lang="en-US">
                <a:latin typeface="Times" charset="0"/>
                <a:ea typeface="ＭＳ Ｐゴシック" charset="0"/>
              </a:rPr>
              <a:t>To the degree that they do not, the firm can end up with a disaster</a:t>
            </a:r>
          </a:p>
        </p:txBody>
      </p:sp>
    </p:spTree>
  </p:cSld>
  <p:clrMapOvr>
    <a:masterClrMapping/>
  </p:clrMapOvr>
  <p:transition xmlns:p14="http://schemas.microsoft.com/office/powerpoint/2010/mai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Maximize Stock Price, subject to ..</a:t>
            </a:r>
          </a:p>
        </p:txBody>
      </p:sp>
      <p:sp>
        <p:nvSpPr>
          <p:cNvPr id="1013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strength of the stock price maximization objective function is its internal self correction mechanism. Excesses on any of the linkages lead, if unregulated, to counter actions which reduce or eliminate these excesses</a:t>
            </a:r>
          </a:p>
          <a:p>
            <a:r>
              <a:rPr lang="en-US">
                <a:latin typeface="Times" charset="0"/>
                <a:ea typeface="ＭＳ Ｐゴシック" charset="0"/>
                <a:cs typeface="ＭＳ Ｐゴシック" charset="0"/>
              </a:rPr>
              <a:t>In the context of our discussion,</a:t>
            </a:r>
          </a:p>
          <a:p>
            <a:pPr lvl="1"/>
            <a:r>
              <a:rPr lang="en-US">
                <a:latin typeface="Times" charset="0"/>
                <a:ea typeface="ＭＳ Ｐゴシック" charset="0"/>
              </a:rPr>
              <a:t>managers taking advantage of stockholders has led to a much more active market for corporate control.</a:t>
            </a:r>
          </a:p>
          <a:p>
            <a:pPr lvl="1"/>
            <a:r>
              <a:rPr lang="en-US">
                <a:latin typeface="Times" charset="0"/>
                <a:ea typeface="ＭＳ Ｐゴシック" charset="0"/>
              </a:rPr>
              <a:t>stockholders taking advantage of bondholders has led to bondholders protecting themselves at the time of the issue.</a:t>
            </a:r>
          </a:p>
          <a:p>
            <a:pPr lvl="1"/>
            <a:r>
              <a:rPr lang="en-US">
                <a:latin typeface="Times" charset="0"/>
                <a:ea typeface="ＭＳ Ｐゴシック" charset="0"/>
              </a:rPr>
              <a:t>firms revealing incorrect or delayed information to markets has led to markets becoming more </a:t>
            </a:r>
            <a:r>
              <a:rPr lang="ja-JP" altLang="en-US">
                <a:latin typeface="Times" charset="0"/>
                <a:ea typeface="ＭＳ Ｐゴシック" charset="0"/>
              </a:rPr>
              <a:t>“</a:t>
            </a:r>
            <a:r>
              <a:rPr lang="en-US" altLang="ja-JP">
                <a:latin typeface="Times" charset="0"/>
                <a:ea typeface="ＭＳ Ｐゴシック" charset="0"/>
              </a:rPr>
              <a:t>skeptical</a:t>
            </a:r>
            <a:r>
              <a:rPr lang="ja-JP" altLang="en-US">
                <a:latin typeface="Times" charset="0"/>
                <a:ea typeface="ＭＳ Ｐゴシック" charset="0"/>
              </a:rPr>
              <a:t>”</a:t>
            </a:r>
            <a:r>
              <a:rPr lang="en-US" altLang="ja-JP">
                <a:latin typeface="Times" charset="0"/>
                <a:ea typeface="ＭＳ Ｐゴシック" charset="0"/>
              </a:rPr>
              <a:t> and </a:t>
            </a:r>
            <a:r>
              <a:rPr lang="ja-JP" altLang="en-US">
                <a:latin typeface="Times" charset="0"/>
                <a:ea typeface="ＭＳ Ｐゴシック" charset="0"/>
              </a:rPr>
              <a:t>“</a:t>
            </a:r>
            <a:r>
              <a:rPr lang="en-US" altLang="ja-JP">
                <a:latin typeface="Times" charset="0"/>
                <a:ea typeface="ＭＳ Ｐゴシック" charset="0"/>
              </a:rPr>
              <a:t>punitive</a:t>
            </a:r>
            <a:r>
              <a:rPr lang="ja-JP" altLang="en-US">
                <a:latin typeface="Times" charset="0"/>
                <a:ea typeface="ＭＳ Ｐゴシック" charset="0"/>
              </a:rPr>
              <a:t>”</a:t>
            </a:r>
            <a:r>
              <a:rPr lang="en-US" altLang="ja-JP">
                <a:latin typeface="Times" charset="0"/>
                <a:ea typeface="ＭＳ Ｐゴシック" charset="0"/>
              </a:rPr>
              <a:t> </a:t>
            </a:r>
          </a:p>
          <a:p>
            <a:pPr lvl="1"/>
            <a:r>
              <a:rPr lang="en-US">
                <a:latin typeface="Times" charset="0"/>
                <a:ea typeface="ＭＳ Ｐゴシック" charset="0"/>
              </a:rPr>
              <a:t>firms creating social costs has led to more regulations, as well as investor and customer backlashes.</a:t>
            </a:r>
          </a:p>
        </p:txBody>
      </p:sp>
    </p:spTree>
  </p:cSld>
  <p:clrMapOvr>
    <a:masterClrMapping/>
  </p:clrMapOvr>
  <p:transition xmlns:p14="http://schemas.microsoft.com/office/powerpoint/2010/mai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Stockholder Backlash </a:t>
            </a:r>
          </a:p>
        </p:txBody>
      </p:sp>
      <p:sp>
        <p:nvSpPr>
          <p:cNvPr id="103426" name="Rectangle 3"/>
          <p:cNvSpPr>
            <a:spLocks noGrp="1" noChangeArrowheads="1"/>
          </p:cNvSpPr>
          <p:nvPr>
            <p:ph idx="1"/>
          </p:nvPr>
        </p:nvSpPr>
        <p:spPr>
          <a:noFill/>
        </p:spPr>
        <p:txBody>
          <a:bodyPr/>
          <a:lstStyle/>
          <a:p>
            <a:r>
              <a:rPr lang="en-US" u="sng">
                <a:latin typeface="Times" charset="0"/>
                <a:ea typeface="ＭＳ Ｐゴシック" charset="0"/>
                <a:cs typeface="ＭＳ Ｐゴシック" charset="0"/>
              </a:rPr>
              <a:t>Institutional investors</a:t>
            </a:r>
            <a:r>
              <a:rPr lang="en-US">
                <a:latin typeface="Times" charset="0"/>
                <a:ea typeface="ＭＳ Ｐゴシック" charset="0"/>
                <a:cs typeface="ＭＳ Ｐゴシック" charset="0"/>
              </a:rPr>
              <a:t> such as Calpers and the Lens Funds have become much more active in monitoring companies that they invest in and demanding changes in the way in which business is done</a:t>
            </a:r>
          </a:p>
          <a:p>
            <a:r>
              <a:rPr lang="en-US" u="sng">
                <a:latin typeface="Times" charset="0"/>
                <a:ea typeface="ＭＳ Ｐゴシック" charset="0"/>
                <a:cs typeface="ＭＳ Ｐゴシック" charset="0"/>
              </a:rPr>
              <a:t>Individuals like Carl Icahn</a:t>
            </a:r>
            <a:r>
              <a:rPr lang="en-US">
                <a:latin typeface="Times" charset="0"/>
                <a:ea typeface="ＭＳ Ｐゴシック" charset="0"/>
                <a:cs typeface="ＭＳ Ｐゴシック" charset="0"/>
              </a:rPr>
              <a:t> specialize in taking large positions in companies which they feel need to change their ways (Blockbuster, Time Warner and Motorola) and push for change</a:t>
            </a:r>
          </a:p>
          <a:p>
            <a:r>
              <a:rPr lang="en-US">
                <a:latin typeface="Times" charset="0"/>
                <a:ea typeface="ＭＳ Ｐゴシック" charset="0"/>
                <a:cs typeface="ＭＳ Ｐゴシック" charset="0"/>
              </a:rPr>
              <a:t>At </a:t>
            </a:r>
            <a:r>
              <a:rPr lang="en-US" u="sng">
                <a:latin typeface="Times" charset="0"/>
                <a:ea typeface="ＭＳ Ｐゴシック" charset="0"/>
                <a:cs typeface="ＭＳ Ｐゴシック" charset="0"/>
              </a:rPr>
              <a:t>annual meetings</a:t>
            </a:r>
            <a:r>
              <a:rPr lang="en-US">
                <a:latin typeface="Times" charset="0"/>
                <a:ea typeface="ＭＳ Ｐゴシック" charset="0"/>
                <a:cs typeface="ＭＳ Ｐゴシック" charset="0"/>
              </a:rPr>
              <a:t>, stockholders have taken to expressing their displeasure with incumbent management by voting against their compensation contracts or their board of directors</a:t>
            </a:r>
          </a:p>
        </p:txBody>
      </p:sp>
    </p:spTree>
  </p:cSld>
  <p:clrMapOvr>
    <a:masterClrMapping/>
  </p:clrMapOvr>
  <p:transition xmlns:p14="http://schemas.microsoft.com/office/powerpoint/2010/mai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Hostile Acquisition Threat</a:t>
            </a:r>
          </a:p>
        </p:txBody>
      </p:sp>
      <p:sp>
        <p:nvSpPr>
          <p:cNvPr id="1054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typical target firm in a hostile takeover has</a:t>
            </a:r>
          </a:p>
          <a:p>
            <a:pPr lvl="1"/>
            <a:r>
              <a:rPr lang="en-US">
                <a:latin typeface="Times" charset="0"/>
                <a:ea typeface="ＭＳ Ｐゴシック" charset="0"/>
              </a:rPr>
              <a:t>a return on equity almost 5% lower than its peer group</a:t>
            </a:r>
          </a:p>
          <a:p>
            <a:pPr lvl="1"/>
            <a:r>
              <a:rPr lang="en-US">
                <a:latin typeface="Times" charset="0"/>
                <a:ea typeface="ＭＳ Ｐゴシック" charset="0"/>
              </a:rPr>
              <a:t>had a stock that has significantly under performed the peer group over the previous 2 years</a:t>
            </a:r>
          </a:p>
          <a:p>
            <a:pPr lvl="1"/>
            <a:r>
              <a:rPr lang="en-US">
                <a:latin typeface="Times" charset="0"/>
                <a:ea typeface="ＭＳ Ｐゴシック" charset="0"/>
              </a:rPr>
              <a:t>has managers who hold little or no stock in the firm</a:t>
            </a:r>
          </a:p>
          <a:p>
            <a:r>
              <a:rPr lang="en-US">
                <a:latin typeface="Times" charset="0"/>
                <a:ea typeface="ＭＳ Ｐゴシック" charset="0"/>
                <a:cs typeface="ＭＳ Ｐゴシック" charset="0"/>
              </a:rPr>
              <a:t>In other words, the best defense against a hostile takeover is to run your firm well and earn good returns for your stockholders</a:t>
            </a:r>
          </a:p>
          <a:p>
            <a:r>
              <a:rPr lang="en-US">
                <a:latin typeface="Times" charset="0"/>
                <a:ea typeface="ＭＳ Ｐゴシック" charset="0"/>
                <a:cs typeface="ＭＳ Ｐゴシック" charset="0"/>
              </a:rPr>
              <a:t>Conversely, when you do not allow hostile takeovers, this is the firm that you are most likely protecting (and not a well run or well managed firm)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In response, boards are becoming more independent…</a:t>
            </a:r>
          </a:p>
        </p:txBody>
      </p:sp>
      <p:sp>
        <p:nvSpPr>
          <p:cNvPr id="107522" name="Rectangle 3"/>
          <p:cNvSpPr>
            <a:spLocks noGrp="1" noChangeArrowheads="1"/>
          </p:cNvSpPr>
          <p:nvPr>
            <p:ph idx="1"/>
          </p:nvPr>
        </p:nvSpPr>
        <p:spPr/>
        <p:txBody>
          <a:bodyPr/>
          <a:lstStyle/>
          <a:p>
            <a:pPr algn="just"/>
            <a:r>
              <a:rPr lang="en-US" sz="1600" u="sng">
                <a:latin typeface="Times" charset="0"/>
                <a:ea typeface="ＭＳ Ｐゴシック" charset="0"/>
                <a:cs typeface="ＭＳ Ｐゴシック" charset="0"/>
              </a:rPr>
              <a:t>Boards have become smaller over time</a:t>
            </a:r>
            <a:r>
              <a:rPr lang="en-US" sz="1600">
                <a:latin typeface="Times" charset="0"/>
                <a:ea typeface="ＭＳ Ｐゴシック" charset="0"/>
                <a:cs typeface="ＭＳ Ｐゴシック" charset="0"/>
              </a:rPr>
              <a:t>. The median size of a board of directors has decreased from 16 to 20 in the 1970s to between 9 and 11 in 1998. The smaller boards are less unwieldy and more effective than the larger boards.</a:t>
            </a:r>
          </a:p>
          <a:p>
            <a:pPr algn="just"/>
            <a:r>
              <a:rPr lang="en-US" sz="1600" u="sng">
                <a:latin typeface="Times" charset="0"/>
                <a:ea typeface="ＭＳ Ｐゴシック" charset="0"/>
                <a:cs typeface="ＭＳ Ｐゴシック" charset="0"/>
              </a:rPr>
              <a:t>There are fewer insiders on the board</a:t>
            </a:r>
            <a:r>
              <a:rPr lang="en-US" sz="1600">
                <a:latin typeface="Times" charset="0"/>
                <a:ea typeface="ＭＳ Ｐゴシック" charset="0"/>
                <a:cs typeface="ＭＳ Ｐゴシック" charset="0"/>
              </a:rPr>
              <a:t>. In contrast to the 6 or more insiders that many boards had in the 1970s, only two directors in most boards in 1998 were insiders. </a:t>
            </a:r>
          </a:p>
          <a:p>
            <a:pPr algn="just"/>
            <a:r>
              <a:rPr lang="en-US" sz="1600" u="sng">
                <a:latin typeface="Times" charset="0"/>
                <a:ea typeface="ＭＳ Ｐゴシック" charset="0"/>
                <a:cs typeface="ＭＳ Ｐゴシック" charset="0"/>
              </a:rPr>
              <a:t>Directors are increasingly compensated with stock and options</a:t>
            </a:r>
            <a:r>
              <a:rPr lang="en-US" sz="1600">
                <a:latin typeface="Times" charset="0"/>
                <a:ea typeface="ＭＳ Ｐゴシック" charset="0"/>
                <a:cs typeface="ＭＳ Ｐゴシック" charset="0"/>
              </a:rPr>
              <a:t> in the company, instead of cash. In 1973, only 4% of directors received compensation in the form of stock or options, whereas 78% did so in 1998. </a:t>
            </a:r>
          </a:p>
          <a:p>
            <a:pPr algn="just"/>
            <a:r>
              <a:rPr lang="en-US" sz="1600" u="sng">
                <a:latin typeface="Times" charset="0"/>
                <a:ea typeface="ＭＳ Ｐゴシック" charset="0"/>
                <a:cs typeface="ＭＳ Ｐゴシック" charset="0"/>
              </a:rPr>
              <a:t>More directors are identified and selected by a nominating committee</a:t>
            </a:r>
            <a:r>
              <a:rPr lang="en-US" sz="1600">
                <a:latin typeface="Times" charset="0"/>
                <a:ea typeface="ＭＳ Ｐゴシック" charset="0"/>
                <a:cs typeface="ＭＳ Ｐゴシック" charset="0"/>
              </a:rPr>
              <a:t> rather than being chosen by the CEO of the firm. In 1998, 75% of boards had nominating committees; the comparable statistic in 1973 was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concession: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in 2003</a:t>
            </a:r>
            <a:endParaRPr lang="en-US">
              <a:latin typeface="Times" charset="0"/>
              <a:ea typeface="ＭＳ Ｐゴシック" charset="0"/>
              <a:cs typeface="ＭＳ Ｐゴシック" charset="0"/>
            </a:endParaRPr>
          </a:p>
        </p:txBody>
      </p:sp>
      <p:graphicFrame>
        <p:nvGraphicFramePr>
          <p:cNvPr id="109570" name="Object 2"/>
          <p:cNvGraphicFramePr>
            <a:graphicFrameLocks noGrp="1" noChangeAspect="1"/>
          </p:cNvGraphicFramePr>
          <p:nvPr>
            <p:ph idx="1"/>
          </p:nvPr>
        </p:nvGraphicFramePr>
        <p:xfrm>
          <a:off x="1752600" y="2203450"/>
          <a:ext cx="5638800" cy="3213100"/>
        </p:xfrm>
        <a:graphic>
          <a:graphicData uri="http://schemas.openxmlformats.org/presentationml/2006/ole">
            <mc:AlternateContent xmlns:mc="http://schemas.openxmlformats.org/markup-compatibility/2006">
              <mc:Choice xmlns:v="urn:schemas-microsoft-com:vml" Requires="v">
                <p:oleObj spid="_x0000_s109579" name="Document" r:id="rId4" imgW="5638800" imgH="3213100" progId="Word.Document.8">
                  <p:embed/>
                </p:oleObj>
              </mc:Choice>
              <mc:Fallback>
                <p:oleObj name="Document" r:id="rId4" imgW="5638800" imgH="32131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203450"/>
                        <a:ext cx="5638800" cy="3213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Changes in corporate governance at Disney</a:t>
            </a:r>
          </a:p>
        </p:txBody>
      </p:sp>
      <p:sp>
        <p:nvSpPr>
          <p:cNvPr id="111618" name="Rectangle 3"/>
          <p:cNvSpPr>
            <a:spLocks noGrp="1" noChangeArrowheads="1"/>
          </p:cNvSpPr>
          <p:nvPr>
            <p:ph idx="1"/>
          </p:nvPr>
        </p:nvSpPr>
        <p:spPr/>
        <p:txBody>
          <a:bodyPr/>
          <a:lstStyle/>
          <a:p>
            <a:pPr algn="just"/>
            <a:r>
              <a:rPr lang="en-US">
                <a:latin typeface="Times" charset="0"/>
                <a:ea typeface="ＭＳ Ｐゴシック" charset="0"/>
                <a:cs typeface="ＭＳ Ｐゴシック" charset="0"/>
              </a:rPr>
              <a:t>Required at least two executive sessions of the board, without the CEO or other members of management present, each year. </a:t>
            </a:r>
          </a:p>
          <a:p>
            <a:r>
              <a:rPr lang="en-US">
                <a:latin typeface="Times" charset="0"/>
                <a:ea typeface="ＭＳ Ｐゴシック" charset="0"/>
                <a:cs typeface="ＭＳ Ｐゴシック" charset="0"/>
              </a:rPr>
              <a:t>Created the position of non-management presiding director, and appointed Senator George Mitchell to lead those executive sessions and assist in setting the work agenda of the board. </a:t>
            </a:r>
          </a:p>
          <a:p>
            <a:r>
              <a:rPr lang="en-US">
                <a:latin typeface="Times" charset="0"/>
                <a:ea typeface="ＭＳ Ｐゴシック" charset="0"/>
                <a:cs typeface="ＭＳ Ｐゴシック" charset="0"/>
              </a:rPr>
              <a:t>Adopted a new and more rigorous definition of director independence. </a:t>
            </a:r>
          </a:p>
          <a:p>
            <a:r>
              <a:rPr lang="en-US">
                <a:latin typeface="Times" charset="0"/>
                <a:ea typeface="ＭＳ Ｐゴシック" charset="0"/>
                <a:cs typeface="ＭＳ Ｐゴシック" charset="0"/>
              </a:rPr>
              <a:t>Required that a substantial majority of the board be comprised of directors meeting the new independence standards. </a:t>
            </a:r>
          </a:p>
          <a:p>
            <a:r>
              <a:rPr lang="en-US">
                <a:latin typeface="Times" charset="0"/>
                <a:ea typeface="ＭＳ Ｐゴシック" charset="0"/>
                <a:cs typeface="ＭＳ Ｐゴシック" charset="0"/>
              </a:rPr>
              <a:t>Provided for a reduction in committee size and the rotation of committee and chairmanship assignments among independent directors. </a:t>
            </a:r>
          </a:p>
          <a:p>
            <a:r>
              <a:rPr lang="en-US">
                <a:latin typeface="Times" charset="0"/>
                <a:ea typeface="ＭＳ Ｐゴシック" charset="0"/>
                <a:cs typeface="ＭＳ Ｐゴシック" charset="0"/>
              </a:rPr>
              <a:t>Added new provisions for management succession planning and evaluations of both management and board performance</a:t>
            </a:r>
          </a:p>
          <a:p>
            <a:pPr algn="just"/>
            <a:r>
              <a:rPr lang="en-US">
                <a:latin typeface="Times" charset="0"/>
                <a:ea typeface="ＭＳ Ｐゴシック" charset="0"/>
                <a:cs typeface="ＭＳ Ｐゴシック" charset="0"/>
              </a:rPr>
              <a:t>Provided for enhanced continuing education and training for board members.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p:txBody>
          <a:bodyPr/>
          <a:lstStyle/>
          <a:p>
            <a:r>
              <a:rPr lang="en-US">
                <a:latin typeface="Times" charset="0"/>
                <a:ea typeface="ＭＳ Ｐゴシック" charset="0"/>
                <a:cs typeface="ＭＳ Ｐゴシック" charset="0"/>
              </a:rPr>
              <a:t>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exit… and a new age dawns?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in 2008</a:t>
            </a:r>
            <a:endParaRPr lang="en-US">
              <a:latin typeface="Times" charset="0"/>
              <a:ea typeface="ＭＳ Ｐゴシック" charset="0"/>
              <a:cs typeface="ＭＳ Ｐゴシック" charset="0"/>
            </a:endParaRPr>
          </a:p>
        </p:txBody>
      </p:sp>
      <p:pic>
        <p:nvPicPr>
          <p:cNvPr id="113666"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5610" b="-5610"/>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What about legislation?</a:t>
            </a:r>
          </a:p>
        </p:txBody>
      </p:sp>
      <p:sp>
        <p:nvSpPr>
          <p:cNvPr id="115714" name="Rectangle 3"/>
          <p:cNvSpPr>
            <a:spLocks noGrp="1" noChangeArrowheads="1"/>
          </p:cNvSpPr>
          <p:nvPr>
            <p:ph idx="1"/>
          </p:nvPr>
        </p:nvSpPr>
        <p:spPr/>
        <p:txBody>
          <a:bodyPr/>
          <a:lstStyle/>
          <a:p>
            <a:r>
              <a:rPr lang="en-US">
                <a:latin typeface="Times" charset="0"/>
                <a:ea typeface="ＭＳ Ｐゴシック" charset="0"/>
                <a:cs typeface="ＭＳ Ｐゴシック" charset="0"/>
              </a:rPr>
              <a:t>Every corporate scandal creates impetus for a legislative response. The scandals at Enron and WorldCom laid the groundwork for Sarbanes-Oxley.</a:t>
            </a:r>
          </a:p>
          <a:p>
            <a:r>
              <a:rPr lang="en-US">
                <a:latin typeface="Times" charset="0"/>
                <a:ea typeface="ＭＳ Ｐゴシック" charset="0"/>
                <a:cs typeface="ＭＳ Ｐゴシック" charset="0"/>
              </a:rPr>
              <a:t>You cannot legislate good corporate governance. </a:t>
            </a:r>
          </a:p>
          <a:p>
            <a:pPr lvl="1"/>
            <a:r>
              <a:rPr lang="en-US">
                <a:latin typeface="Times" charset="0"/>
                <a:ea typeface="ＭＳ Ｐゴシック" charset="0"/>
              </a:rPr>
              <a:t>The costs of meeting legal requirements exceed the benefits</a:t>
            </a:r>
          </a:p>
          <a:p>
            <a:pPr lvl="1"/>
            <a:r>
              <a:rPr lang="en-US">
                <a:latin typeface="Times" charset="0"/>
                <a:ea typeface="ＭＳ Ｐゴシック" charset="0"/>
              </a:rPr>
              <a:t>Laws always have unintended consequences</a:t>
            </a:r>
          </a:p>
          <a:p>
            <a:pPr lvl="1"/>
            <a:r>
              <a:rPr lang="en-US">
                <a:latin typeface="Times" charset="0"/>
                <a:ea typeface="ＭＳ Ｐゴシック" charset="0"/>
              </a:rPr>
              <a:t>In general, laws tend to be blunderbusses that penalize good companies more than they punish the bad companies. </a:t>
            </a:r>
          </a:p>
          <a:p>
            <a:pPr lvl="1"/>
            <a:endParaRPr lang="en-US">
              <a:latin typeface="Times" charset="0"/>
              <a:ea typeface="ＭＳ Ｐゴシック" charset="0"/>
            </a:endParaRPr>
          </a:p>
          <a:p>
            <a:pPr lvl="1"/>
            <a:endParaRPr lang="en-US">
              <a:latin typeface="Times" charset="0"/>
              <a:ea typeface="ＭＳ Ｐゴシック"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Is there a payoff to better corporate governance?</a:t>
            </a:r>
          </a:p>
        </p:txBody>
      </p:sp>
      <p:sp>
        <p:nvSpPr>
          <p:cNvPr id="117762" name="Rectangle 3"/>
          <p:cNvSpPr>
            <a:spLocks noGrp="1" noChangeArrowheads="1"/>
          </p:cNvSpPr>
          <p:nvPr>
            <p:ph idx="1"/>
          </p:nvPr>
        </p:nvSpPr>
        <p:spPr/>
        <p:txBody>
          <a:bodyPr/>
          <a:lstStyle/>
          <a:p>
            <a:pPr algn="just"/>
            <a:r>
              <a:rPr lang="en-US" sz="1600">
                <a:latin typeface="Times" charset="0"/>
                <a:ea typeface="ＭＳ Ｐゴシック" charset="0"/>
                <a:cs typeface="ＭＳ Ｐゴシック" charset="0"/>
              </a:rPr>
              <a:t>In the most comprehensive study of the effect of corporate governance on value, a governance index was created for each of 1500 firms based upon 24 distinct corporate governance provisions. </a:t>
            </a:r>
          </a:p>
          <a:p>
            <a:pPr lvl="1" algn="just"/>
            <a:r>
              <a:rPr lang="en-US" sz="1400">
                <a:latin typeface="Times" charset="0"/>
                <a:ea typeface="ＭＳ Ｐゴシック" charset="0"/>
              </a:rPr>
              <a:t>Buying stocks that had the strongest investor protections while simultaneously selling shares with the weakest protections generated an annual excess return of 8.5%. </a:t>
            </a:r>
          </a:p>
          <a:p>
            <a:pPr lvl="1" algn="just"/>
            <a:r>
              <a:rPr lang="en-US" sz="1400">
                <a:latin typeface="Times" charset="0"/>
                <a:ea typeface="ＭＳ Ｐゴシック" charset="0"/>
              </a:rPr>
              <a:t>Every one point increase in the index towards fewer investor protections decreased market value by 8.9% in 1999 </a:t>
            </a:r>
          </a:p>
          <a:p>
            <a:pPr lvl="1" algn="just"/>
            <a:r>
              <a:rPr lang="en-US" sz="1400">
                <a:latin typeface="Times" charset="0"/>
                <a:ea typeface="ＭＳ Ｐゴシック" charset="0"/>
              </a:rPr>
              <a:t>Firms that scored high in investor protections also had higher profits, higher sales growth and made fewer acquisitions.</a:t>
            </a:r>
          </a:p>
          <a:p>
            <a:pPr algn="just"/>
            <a:r>
              <a:rPr lang="en-US" sz="1600">
                <a:latin typeface="Times" charset="0"/>
                <a:ea typeface="ＭＳ Ｐゴシック" charset="0"/>
                <a:cs typeface="ＭＳ Ｐゴシック" charset="0"/>
              </a:rPr>
              <a:t>The link between the composition of the board of directors and firm value is weak. Smaller boards do tend to be more effective.</a:t>
            </a:r>
          </a:p>
          <a:p>
            <a:pPr algn="just"/>
            <a:r>
              <a:rPr lang="en-US" sz="1600">
                <a:latin typeface="Times" charset="0"/>
                <a:ea typeface="ＭＳ Ｐゴシック" charset="0"/>
                <a:cs typeface="ＭＳ Ｐゴシック" charset="0"/>
              </a:rPr>
              <a:t>On a purely anecdotal basis, a common theme at problem companies is an ineffective board that fails to ask tough questions of an imperial CEO.</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Bondholders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Defense Against Stockholder Excesses</a:t>
            </a:r>
            <a:endParaRPr lang="en-US">
              <a:latin typeface="Times" charset="0"/>
              <a:ea typeface="ＭＳ Ｐゴシック" charset="0"/>
              <a:cs typeface="ＭＳ Ｐゴシック" charset="0"/>
            </a:endParaRPr>
          </a:p>
        </p:txBody>
      </p:sp>
      <p:sp>
        <p:nvSpPr>
          <p:cNvPr id="119810" name="Rectangle 3"/>
          <p:cNvSpPr>
            <a:spLocks noGrp="1" noChangeArrowheads="1"/>
          </p:cNvSpPr>
          <p:nvPr>
            <p:ph idx="1"/>
          </p:nvPr>
        </p:nvSpPr>
        <p:spPr>
          <a:noFill/>
        </p:spPr>
        <p:txBody>
          <a:bodyPr/>
          <a:lstStyle/>
          <a:p>
            <a:r>
              <a:rPr lang="en-US" u="sng">
                <a:latin typeface="Times" charset="0"/>
                <a:ea typeface="ＭＳ Ｐゴシック" charset="0"/>
                <a:cs typeface="ＭＳ Ｐゴシック" charset="0"/>
              </a:rPr>
              <a:t>More restrictive covenants </a:t>
            </a:r>
            <a:r>
              <a:rPr lang="en-US">
                <a:latin typeface="Times" charset="0"/>
                <a:ea typeface="ＭＳ Ｐゴシック" charset="0"/>
                <a:cs typeface="ＭＳ Ｐゴシック" charset="0"/>
              </a:rPr>
              <a:t>on investment, financing and dividend policy have been incorporated into both private lending agreements and into bond issues, to prevent future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Nabiscos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t>
            </a:r>
          </a:p>
          <a:p>
            <a:r>
              <a:rPr lang="en-US" u="sng">
                <a:latin typeface="Times" charset="0"/>
                <a:ea typeface="ＭＳ Ｐゴシック" charset="0"/>
                <a:cs typeface="ＭＳ Ｐゴシック" charset="0"/>
              </a:rPr>
              <a:t>New types of bonds </a:t>
            </a:r>
            <a:r>
              <a:rPr lang="en-US">
                <a:latin typeface="Times" charset="0"/>
                <a:ea typeface="ＭＳ Ｐゴシック" charset="0"/>
                <a:cs typeface="ＭＳ Ｐゴシック" charset="0"/>
              </a:rPr>
              <a:t>have been created to explicitly protect bondholders against sudden increases in leverage or other actions that increase lender risk substantially. Two examples of such bonds</a:t>
            </a:r>
          </a:p>
          <a:p>
            <a:pPr lvl="1"/>
            <a:r>
              <a:rPr lang="en-US">
                <a:latin typeface="Times" charset="0"/>
                <a:ea typeface="ＭＳ Ｐゴシック" charset="0"/>
              </a:rPr>
              <a:t>Puttable Bonds, where the bondholder can put the bond back to the firm and get face value, if the firm takes actions that hurt bondholders</a:t>
            </a:r>
          </a:p>
          <a:p>
            <a:pPr lvl="1"/>
            <a:r>
              <a:rPr lang="en-US">
                <a:latin typeface="Times" charset="0"/>
                <a:ea typeface="ＭＳ Ｐゴシック" charset="0"/>
              </a:rPr>
              <a:t>Ratings Sensitive Notes, where the interest rate on the notes adjusts to that appropriate for the rating of the firm</a:t>
            </a:r>
          </a:p>
          <a:p>
            <a:r>
              <a:rPr lang="en-US" u="sng">
                <a:latin typeface="Times" charset="0"/>
                <a:ea typeface="ＭＳ Ｐゴシック" charset="0"/>
                <a:cs typeface="ＭＳ Ｐゴシック" charset="0"/>
              </a:rPr>
              <a:t>More hybrid bonds </a:t>
            </a:r>
            <a:r>
              <a:rPr lang="en-US">
                <a:latin typeface="Times" charset="0"/>
                <a:ea typeface="ＭＳ Ｐゴシック" charset="0"/>
                <a:cs typeface="ＭＳ Ｐゴシック" charset="0"/>
              </a:rPr>
              <a:t>(with an equity component, usually in the form of a conversion option or warrant) have been used. This allows bondholders to become equity investors, if they feel it is in their best interests to do so.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Financial Market Response</a:t>
            </a:r>
          </a:p>
        </p:txBody>
      </p:sp>
      <p:sp>
        <p:nvSpPr>
          <p:cNvPr id="12185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While analysts are more likely still to issue buy rather than sell recommendations, the payoff to uncovering negative news about a firm is large enough that such news is eagerly sought and quickly revealed (at least to a limited group of investors). </a:t>
            </a:r>
          </a:p>
          <a:p>
            <a:r>
              <a:rPr lang="en-US">
                <a:latin typeface="Times" charset="0"/>
                <a:ea typeface="ＭＳ Ｐゴシック" charset="0"/>
                <a:cs typeface="ＭＳ Ｐゴシック" charset="0"/>
              </a:rPr>
              <a:t>As investor access to information improves, it is becoming much more difficult for firms to control when and how information gets out to markets.</a:t>
            </a:r>
          </a:p>
          <a:p>
            <a:r>
              <a:rPr lang="en-US">
                <a:latin typeface="Times" charset="0"/>
                <a:ea typeface="ＭＳ Ｐゴシック" charset="0"/>
                <a:cs typeface="ＭＳ Ｐゴシック" charset="0"/>
              </a:rPr>
              <a:t>As option trading has become more common, it has become much easier to trade on bad news. In the process, it is revealed to the rest of the market.</a:t>
            </a:r>
          </a:p>
          <a:p>
            <a:r>
              <a:rPr lang="en-US">
                <a:latin typeface="Times" charset="0"/>
                <a:ea typeface="ＭＳ Ｐゴシック" charset="0"/>
                <a:cs typeface="ＭＳ Ｐゴシック" charset="0"/>
              </a:rPr>
              <a:t>When firms mislead markets, the punishment is not only quick but it is savage.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Societal Response</a:t>
            </a:r>
          </a:p>
        </p:txBody>
      </p:sp>
      <p:sp>
        <p:nvSpPr>
          <p:cNvPr id="12390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firms consistently flout societal norms and create large social costs, the governmental response (especially in a democracy) is for laws and regulations to be passed against such behavior.</a:t>
            </a:r>
          </a:p>
          <a:p>
            <a:r>
              <a:rPr lang="en-US">
                <a:latin typeface="Times" charset="0"/>
                <a:ea typeface="ＭＳ Ｐゴシック" charset="0"/>
                <a:cs typeface="ＭＳ Ｐゴシック" charset="0"/>
              </a:rPr>
              <a:t>For firms catering to a more socially conscious clientele, the failure to meet societal norms (even if it is legal) can lead to loss of business and value.</a:t>
            </a:r>
          </a:p>
          <a:p>
            <a:r>
              <a:rPr lang="en-US">
                <a:latin typeface="Times" charset="0"/>
                <a:ea typeface="ＭＳ Ｐゴシック" charset="0"/>
                <a:cs typeface="ＭＳ Ｐゴシック" charset="0"/>
              </a:rPr>
              <a:t>Finally, investors may choose not to invest in stocks of firms that they view as socially irresponsible.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Counter Reaction</a:t>
            </a:r>
          </a:p>
        </p:txBody>
      </p:sp>
      <p:sp>
        <p:nvSpPr>
          <p:cNvPr id="125954"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5955"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25956"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57"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58"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59"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0"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96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2596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7"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of poorly </a:t>
            </a:r>
          </a:p>
          <a:p>
            <a:r>
              <a:rPr lang="en-US" sz="1600"/>
              <a:t>run firms are put</a:t>
            </a:r>
          </a:p>
          <a:p>
            <a:r>
              <a:rPr lang="en-US" sz="1600"/>
              <a:t>on notice.</a:t>
            </a:r>
          </a:p>
          <a:p>
            <a:pPr algn="ctr"/>
            <a:endParaRPr lang="en-US" sz="1600"/>
          </a:p>
        </p:txBody>
      </p:sp>
      <p:sp>
        <p:nvSpPr>
          <p:cNvPr id="12596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6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2597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2597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7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5973"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activist</a:t>
            </a:r>
          </a:p>
          <a:p>
            <a:r>
              <a:rPr lang="en-US" sz="1600"/>
              <a:t>investors</a:t>
            </a:r>
          </a:p>
          <a:p>
            <a:r>
              <a:rPr lang="en-US" sz="1600"/>
              <a:t>2. Hostile takeovers</a:t>
            </a:r>
          </a:p>
        </p:txBody>
      </p:sp>
      <p:sp>
        <p:nvSpPr>
          <p:cNvPr id="12597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25975"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 themselves</a:t>
            </a:r>
          </a:p>
        </p:txBody>
      </p:sp>
      <p:sp>
        <p:nvSpPr>
          <p:cNvPr id="125976"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Covenants</a:t>
            </a:r>
          </a:p>
          <a:p>
            <a:r>
              <a:rPr lang="en-US" sz="1600"/>
              <a:t>2. New Types</a:t>
            </a:r>
          </a:p>
        </p:txBody>
      </p:sp>
      <p:sp>
        <p:nvSpPr>
          <p:cNvPr id="12597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2597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2597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2598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598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598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598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5984"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Firms are</a:t>
            </a:r>
          </a:p>
          <a:p>
            <a:r>
              <a:rPr lang="en-US" sz="1600"/>
              <a:t>punished</a:t>
            </a:r>
          </a:p>
          <a:p>
            <a:r>
              <a:rPr lang="en-US" sz="1600"/>
              <a:t>for misleading</a:t>
            </a:r>
          </a:p>
          <a:p>
            <a:r>
              <a:rPr lang="en-US" sz="1600"/>
              <a:t>markets</a:t>
            </a:r>
          </a:p>
        </p:txBody>
      </p:sp>
      <p:sp>
        <p:nvSpPr>
          <p:cNvPr id="125985"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Investors and</a:t>
            </a:r>
          </a:p>
          <a:p>
            <a:r>
              <a:rPr lang="en-US" sz="1600"/>
              <a:t>analysts become</a:t>
            </a:r>
          </a:p>
          <a:p>
            <a:r>
              <a:rPr lang="en-US" sz="1600"/>
              <a:t>more skeptical</a:t>
            </a:r>
          </a:p>
        </p:txBody>
      </p:sp>
      <p:sp>
        <p:nvSpPr>
          <p:cNvPr id="125986"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Corporate Good Citizen Constraints</a:t>
            </a:r>
          </a:p>
        </p:txBody>
      </p:sp>
      <p:sp>
        <p:nvSpPr>
          <p:cNvPr id="125987"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laws</a:t>
            </a:r>
          </a:p>
          <a:p>
            <a:r>
              <a:rPr lang="en-US" sz="1600"/>
              <a:t>2. Investor/Customer Backlash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 what do you think?</a:t>
            </a:r>
          </a:p>
        </p:txBody>
      </p:sp>
      <p:sp>
        <p:nvSpPr>
          <p:cNvPr id="128002"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At this point in time, the following statement best describes where I stand in terms of the right objective function for decision making in a business</a:t>
            </a:r>
          </a:p>
          <a:p>
            <a:pPr marL="800100" lvl="1" indent="-342900">
              <a:buFont typeface="Times" charset="0"/>
              <a:buAutoNum type="alphaLcParenR"/>
            </a:pPr>
            <a:r>
              <a:rPr lang="en-US">
                <a:latin typeface="Times" charset="0"/>
                <a:ea typeface="ＭＳ Ｐゴシック" charset="0"/>
              </a:rPr>
              <a:t>Maximize stock price, with no constraints</a:t>
            </a:r>
          </a:p>
          <a:p>
            <a:pPr marL="800100" lvl="1" indent="-342900">
              <a:buFont typeface="Times" charset="0"/>
              <a:buAutoNum type="alphaLcParenR"/>
            </a:pPr>
            <a:r>
              <a:rPr lang="en-US">
                <a:latin typeface="Times" charset="0"/>
                <a:ea typeface="ＭＳ Ｐゴシック" charset="0"/>
              </a:rPr>
              <a:t>Maximize stock price, with constraints on being a good social citizen.</a:t>
            </a:r>
          </a:p>
          <a:p>
            <a:pPr marL="800100" lvl="1" indent="-342900">
              <a:buFont typeface="Times" charset="0"/>
              <a:buAutoNum type="alphaLcParenR"/>
            </a:pPr>
            <a:r>
              <a:rPr lang="en-US">
                <a:latin typeface="Times" charset="0"/>
                <a:ea typeface="ＭＳ Ｐゴシック" charset="0"/>
              </a:rPr>
              <a:t>Maximize stockholder wealth, with good citizen constraints, and hope/pray that the market catches up with you.</a:t>
            </a:r>
          </a:p>
          <a:p>
            <a:pPr marL="800100" lvl="1" indent="-342900">
              <a:buFont typeface="Times" charset="0"/>
              <a:buAutoNum type="alphaLcParenR"/>
            </a:pPr>
            <a:r>
              <a:rPr lang="en-US">
                <a:latin typeface="Times" charset="0"/>
                <a:ea typeface="ＭＳ Ｐゴシック" charset="0"/>
              </a:rPr>
              <a:t>Maximize profits or profitability</a:t>
            </a:r>
          </a:p>
          <a:p>
            <a:pPr marL="800100" lvl="1" indent="-342900">
              <a:buFont typeface="Times" charset="0"/>
              <a:buAutoNum type="alphaLcParenR"/>
            </a:pPr>
            <a:r>
              <a:rPr lang="en-US">
                <a:latin typeface="Times" charset="0"/>
                <a:ea typeface="ＭＳ Ｐゴシック" charset="0"/>
              </a:rPr>
              <a:t>Maximize earnings growth</a:t>
            </a:r>
          </a:p>
          <a:p>
            <a:pPr marL="800100" lvl="1" indent="-342900">
              <a:buFont typeface="Times" charset="0"/>
              <a:buAutoNum type="alphaLcParenR"/>
            </a:pPr>
            <a:r>
              <a:rPr lang="en-US">
                <a:latin typeface="Times" charset="0"/>
                <a:ea typeface="ＭＳ Ｐゴシック" charset="0"/>
              </a:rPr>
              <a:t>Maximize market share </a:t>
            </a:r>
          </a:p>
          <a:p>
            <a:pPr marL="800100" lvl="1" indent="-342900">
              <a:buFont typeface="Times" charset="0"/>
              <a:buAutoNum type="alphaLcParenR"/>
            </a:pPr>
            <a:r>
              <a:rPr lang="en-US">
                <a:latin typeface="Times" charset="0"/>
                <a:ea typeface="ＭＳ Ｐゴシック" charset="0"/>
              </a:rPr>
              <a:t>Maximize revenues</a:t>
            </a:r>
          </a:p>
          <a:p>
            <a:pPr marL="800100" lvl="1" indent="-342900">
              <a:buFont typeface="Times" charset="0"/>
              <a:buAutoNum type="alphaLcParenR"/>
            </a:pPr>
            <a:r>
              <a:rPr lang="en-US">
                <a:latin typeface="Times" charset="0"/>
                <a:ea typeface="ＭＳ Ｐゴシック" charset="0"/>
              </a:rPr>
              <a:t>Maximize social good</a:t>
            </a:r>
          </a:p>
          <a:p>
            <a:pPr marL="800100" lvl="1" indent="-342900">
              <a:buFont typeface="Times" charset="0"/>
              <a:buAutoNum type="alphaLcParenR"/>
            </a:pPr>
            <a:r>
              <a:rPr lang="en-US">
                <a:latin typeface="Times" charset="0"/>
                <a:ea typeface="ＭＳ Ｐゴシック" charset="0"/>
              </a:rPr>
              <a:t>None of the above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Modified Objective Function</a:t>
            </a:r>
          </a:p>
        </p:txBody>
      </p:sp>
      <p:sp>
        <p:nvSpPr>
          <p:cNvPr id="130050" name="Rectangle 3"/>
          <p:cNvSpPr>
            <a:spLocks noGrp="1" noChangeArrowheads="1"/>
          </p:cNvSpPr>
          <p:nvPr>
            <p:ph idx="1"/>
          </p:nvPr>
        </p:nvSpPr>
        <p:spPr/>
        <p:txBody>
          <a:bodyPr/>
          <a:lstStyle/>
          <a:p>
            <a:pPr>
              <a:lnSpc>
                <a:spcPct val="90000"/>
              </a:lnSpc>
            </a:pPr>
            <a:r>
              <a:rPr lang="en-US">
                <a:latin typeface="Times" charset="0"/>
                <a:ea typeface="ＭＳ Ｐゴシック" charset="0"/>
                <a:cs typeface="ＭＳ Ｐゴシック" charset="0"/>
              </a:rPr>
              <a:t>For publicly traded firms in reasonably efficient markets, where bondholders (lenders) are protected:</a:t>
            </a:r>
          </a:p>
          <a:p>
            <a:pPr lvl="1">
              <a:lnSpc>
                <a:spcPct val="90000"/>
              </a:lnSpc>
            </a:pPr>
            <a:r>
              <a:rPr lang="en-US">
                <a:latin typeface="Times" charset="0"/>
                <a:ea typeface="ＭＳ Ｐゴシック" charset="0"/>
              </a:rPr>
              <a:t>Maximize Stock Price: This will also maximize firm value</a:t>
            </a:r>
          </a:p>
          <a:p>
            <a:pPr>
              <a:lnSpc>
                <a:spcPct val="90000"/>
              </a:lnSpc>
            </a:pPr>
            <a:r>
              <a:rPr lang="en-US">
                <a:latin typeface="Times" charset="0"/>
                <a:ea typeface="ＭＳ Ｐゴシック" charset="0"/>
                <a:cs typeface="ＭＳ Ｐゴシック" charset="0"/>
              </a:rPr>
              <a:t>For publicly traded firms in inefficient markets, where bondholders are protected:</a:t>
            </a:r>
          </a:p>
          <a:p>
            <a:pPr lvl="1">
              <a:lnSpc>
                <a:spcPct val="90000"/>
              </a:lnSpc>
            </a:pPr>
            <a:r>
              <a:rPr lang="en-US">
                <a:latin typeface="Times" charset="0"/>
                <a:ea typeface="ＭＳ Ｐゴシック" charset="0"/>
              </a:rPr>
              <a:t>Maximize stockholder wealth: This will also maximize firm value, but might not maximize the stock price</a:t>
            </a:r>
          </a:p>
          <a:p>
            <a:pPr>
              <a:lnSpc>
                <a:spcPct val="90000"/>
              </a:lnSpc>
            </a:pPr>
            <a:r>
              <a:rPr lang="en-US">
                <a:latin typeface="Times" charset="0"/>
                <a:ea typeface="ＭＳ Ｐゴシック" charset="0"/>
                <a:cs typeface="ＭＳ Ｐゴシック" charset="0"/>
              </a:rPr>
              <a:t>For publicly traded firms in inefficient markets, where bondholders are not fully protected</a:t>
            </a:r>
          </a:p>
          <a:p>
            <a:pPr lvl="1">
              <a:lnSpc>
                <a:spcPct val="90000"/>
              </a:lnSpc>
            </a:pPr>
            <a:r>
              <a:rPr lang="en-US">
                <a:latin typeface="Times" charset="0"/>
                <a:ea typeface="ＭＳ Ｐゴシック" charset="0"/>
              </a:rPr>
              <a:t>Maximize firm value, though stockholder wealth and stock prices may not be maximized at the same point.</a:t>
            </a:r>
          </a:p>
          <a:p>
            <a:pPr>
              <a:lnSpc>
                <a:spcPct val="90000"/>
              </a:lnSpc>
            </a:pPr>
            <a:r>
              <a:rPr lang="en-US">
                <a:latin typeface="Times" charset="0"/>
                <a:ea typeface="ＭＳ Ｐゴシック" charset="0"/>
                <a:cs typeface="ＭＳ Ｐゴシック" charset="0"/>
              </a:rPr>
              <a:t>For private firms, maximize stockholder wealth (if lenders are protected) or firm value (if they are not)</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ctrTitle"/>
          </p:nvPr>
        </p:nvSpPr>
        <p:spPr>
          <a:xfrm>
            <a:off x="685800" y="2286000"/>
            <a:ext cx="7772400" cy="1143000"/>
          </a:xfrm>
          <a:noFill/>
        </p:spPr>
        <p:txBody>
          <a:bodyPr anchor="ctr"/>
          <a:lstStyle/>
          <a:p>
            <a:r>
              <a:rPr lang="en-US" sz="3200">
                <a:latin typeface="Times" charset="0"/>
                <a:ea typeface="ＭＳ Ｐゴシック" charset="0"/>
                <a:cs typeface="ＭＳ Ｐゴシック" charset="0"/>
              </a:rPr>
              <a:t>The Investment Principle: Risk and Return Models</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
            </a:r>
            <a:br>
              <a:rPr lang="en-US" sz="3200">
                <a:latin typeface="Times" charset="0"/>
                <a:ea typeface="ＭＳ Ｐゴシック" charset="0"/>
                <a:cs typeface="ＭＳ Ｐゴシック" charset="0"/>
              </a:rPr>
            </a:br>
            <a:endParaRPr lang="en-US" sz="3200">
              <a:latin typeface="Times" charset="0"/>
              <a:ea typeface="ＭＳ Ｐゴシック" charset="0"/>
              <a:cs typeface="ＭＳ Ｐゴシック" charset="0"/>
            </a:endParaRPr>
          </a:p>
        </p:txBody>
      </p:sp>
      <p:sp>
        <p:nvSpPr>
          <p:cNvPr id="132098" name="Rectangle 3"/>
          <p:cNvSpPr>
            <a:spLocks noGrp="1" noChangeArrowheads="1"/>
          </p:cNvSpPr>
          <p:nvPr>
            <p:ph type="subTitle" idx="1"/>
          </p:nvPr>
        </p:nvSpPr>
        <p:spPr>
          <a:xfrm>
            <a:off x="1371600" y="4495800"/>
            <a:ext cx="6324600" cy="1219200"/>
          </a:xfrm>
          <a:noFill/>
        </p:spPr>
        <p:txBody>
          <a:bodyPr/>
          <a:lstStyle/>
          <a:p>
            <a:pPr marL="342900" indent="-342900" algn="l"/>
            <a:r>
              <a:rPr lang="ja-JP" altLang="en-US">
                <a:latin typeface="Arial" charset="0"/>
                <a:ea typeface="ＭＳ Ｐゴシック" charset="0"/>
                <a:cs typeface="ＭＳ Ｐゴシック" charset="0"/>
              </a:rPr>
              <a:t>“</a:t>
            </a:r>
            <a:r>
              <a:rPr lang="en-US" altLang="ja-JP">
                <a:latin typeface="Arial" charset="0"/>
                <a:ea typeface="ＭＳ Ｐゴシック" charset="0"/>
                <a:cs typeface="ＭＳ Ｐゴシック" charset="0"/>
              </a:rPr>
              <a:t>You cannot swing upon a rope that is attached only to your own belt.</a:t>
            </a:r>
            <a:r>
              <a:rPr lang="ja-JP" altLang="en-US">
                <a:latin typeface="Arial" charset="0"/>
                <a:ea typeface="ＭＳ Ｐゴシック" charset="0"/>
                <a:cs typeface="ＭＳ Ｐゴシック" charset="0"/>
              </a:rPr>
              <a:t>”</a:t>
            </a:r>
            <a:endParaRPr lang="en-US">
              <a:latin typeface="Arial"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pic>
        <p:nvPicPr>
          <p:cNvPr id="5" name="Picture 3"/>
          <p:cNvPicPr>
            <a:picLocks noGrp="1" noChangeAspect="1"/>
          </p:cNvPicPr>
          <p:nvPr>
            <p:ph idx="1"/>
          </p:nvPr>
        </p:nvPicPr>
        <p:blipFill>
          <a:blip r:embed="rId3">
            <a:extLst>
              <a:ext uri="{28A0092B-C50C-407E-A947-70E740481C1C}">
                <a14:useLocalDpi xmlns:a14="http://schemas.microsoft.com/office/drawing/2010/main" val="0"/>
              </a:ext>
            </a:extLst>
          </a:blip>
          <a:srcRect l="-3803" r="-3803"/>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notion of a benchmark </a:t>
            </a:r>
          </a:p>
        </p:txBody>
      </p:sp>
      <p:sp>
        <p:nvSpPr>
          <p:cNvPr id="13619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Since financial resources are finite, there is a hurdle that projects have to cross before being deemed acceptable.</a:t>
            </a:r>
          </a:p>
          <a:p>
            <a:r>
              <a:rPr lang="en-US">
                <a:latin typeface="Times" charset="0"/>
                <a:ea typeface="ＭＳ Ｐゴシック" charset="0"/>
                <a:cs typeface="ＭＳ Ｐゴシック" charset="0"/>
              </a:rPr>
              <a:t>This hurdle will be </a:t>
            </a:r>
            <a:r>
              <a:rPr lang="en-US" u="sng">
                <a:latin typeface="Times" charset="0"/>
                <a:ea typeface="ＭＳ Ｐゴシック" charset="0"/>
                <a:cs typeface="ＭＳ Ｐゴシック" charset="0"/>
              </a:rPr>
              <a:t>higher for riskier projects </a:t>
            </a:r>
            <a:r>
              <a:rPr lang="en-US">
                <a:latin typeface="Times" charset="0"/>
                <a:ea typeface="ＭＳ Ｐゴシック" charset="0"/>
                <a:cs typeface="ＭＳ Ｐゴシック" charset="0"/>
              </a:rPr>
              <a:t>than for safer projects.</a:t>
            </a:r>
          </a:p>
          <a:p>
            <a:r>
              <a:rPr lang="en-US">
                <a:latin typeface="Times" charset="0"/>
                <a:ea typeface="ＭＳ Ｐゴシック" charset="0"/>
                <a:cs typeface="ＭＳ Ｐゴシック" charset="0"/>
              </a:rPr>
              <a:t>A simple representation of the hurdle rate is as follows:</a:t>
            </a:r>
          </a:p>
          <a:p>
            <a:pPr algn="ctr">
              <a:buFont typeface="Monotype Sorts" charset="0"/>
              <a:buNone/>
            </a:pPr>
            <a:r>
              <a:rPr lang="en-US">
                <a:latin typeface="Times" charset="0"/>
                <a:ea typeface="ＭＳ Ｐゴシック" charset="0"/>
                <a:cs typeface="ＭＳ Ｐゴシック" charset="0"/>
              </a:rPr>
              <a:t>Hurdle rate    = 	Riskless Rate + Risk Premium</a:t>
            </a:r>
          </a:p>
          <a:p>
            <a:r>
              <a:rPr lang="en-US">
                <a:latin typeface="Times" charset="0"/>
                <a:ea typeface="ＭＳ Ｐゴシック" charset="0"/>
                <a:cs typeface="ＭＳ Ｐゴシック" charset="0"/>
              </a:rPr>
              <a:t>The two basic questions that every risk and return model in finance tries to answer are:</a:t>
            </a:r>
          </a:p>
          <a:p>
            <a:pPr lvl="1"/>
            <a:r>
              <a:rPr lang="en-US">
                <a:latin typeface="Times" charset="0"/>
                <a:ea typeface="ＭＳ Ｐゴシック" charset="0"/>
              </a:rPr>
              <a:t>How do you measure risk?</a:t>
            </a:r>
          </a:p>
          <a:p>
            <a:pPr lvl="1"/>
            <a:r>
              <a:rPr lang="en-US">
                <a:latin typeface="Times" charset="0"/>
                <a:ea typeface="ＭＳ Ｐゴシック" charset="0"/>
              </a:rPr>
              <a:t>How do you translate this risk measure into a risk premium?</a:t>
            </a:r>
          </a:p>
          <a:p>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is Risk?</a:t>
            </a:r>
          </a:p>
        </p:txBody>
      </p:sp>
      <p:sp>
        <p:nvSpPr>
          <p:cNvPr id="1382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Risk, in traditional terms, is viewed as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negative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Webster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dictionary, for instance, defines risk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exposing to danger or hazard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 Chinese symbols for risk, reproduced below, give a much better description of risk</a:t>
            </a:r>
          </a:p>
          <a:p>
            <a:pPr algn="ctr">
              <a:buFont typeface="Monotype Sorts" charset="0"/>
              <a:buNone/>
            </a:pPr>
            <a:r>
              <a:rPr lang="en-US" sz="4800" b="1">
                <a:latin typeface="Times" charset="0"/>
                <a:ea typeface="ＭＳ Ｐゴシック" charset="0"/>
                <a:cs typeface="ＭＳ Ｐゴシック" charset="0"/>
              </a:rPr>
              <a:t>危機</a:t>
            </a:r>
            <a:endParaRPr lang="en-US" altLang="ja-JP">
              <a:latin typeface="Times" charset="0"/>
              <a:ea typeface="ＭＳ Ｐゴシック" charset="0"/>
              <a:cs typeface="ＭＳ Ｐゴシック" charset="0"/>
            </a:endParaRPr>
          </a:p>
          <a:p>
            <a:pPr algn="ctr">
              <a:buFont typeface="Monotype Sorts" charset="0"/>
              <a:buNone/>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first symbol is the symbol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danger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while the second is the symbol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opportunity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making risk a mix of danger and opportunity. You cannot have one, without the other.</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 good risk and return model should…</a:t>
            </a:r>
          </a:p>
        </p:txBody>
      </p:sp>
      <p:sp>
        <p:nvSpPr>
          <p:cNvPr id="140290" name="Rectangle 3"/>
          <p:cNvSpPr>
            <a:spLocks noGrp="1" noChangeArrowheads="1"/>
          </p:cNvSpPr>
          <p:nvPr>
            <p:ph idx="1"/>
          </p:nvPr>
        </p:nvSpPr>
        <p:spPr/>
        <p:txBody>
          <a:bodyPr/>
          <a:lstStyle/>
          <a:p>
            <a:pPr algn="just">
              <a:buFont typeface="Monotype Sorts" charset="0"/>
              <a:buNone/>
            </a:pPr>
            <a:r>
              <a:rPr lang="en-US">
                <a:latin typeface="Times" charset="0"/>
                <a:ea typeface="ＭＳ Ｐゴシック" charset="0"/>
                <a:cs typeface="ＭＳ Ｐゴシック" charset="0"/>
              </a:rPr>
              <a:t>1. It should come up with a </a:t>
            </a:r>
            <a:r>
              <a:rPr lang="en-US" u="sng">
                <a:latin typeface="Times" charset="0"/>
                <a:ea typeface="ＭＳ Ｐゴシック" charset="0"/>
                <a:cs typeface="ＭＳ Ｐゴシック" charset="0"/>
              </a:rPr>
              <a:t>measure of risk</a:t>
            </a:r>
            <a:r>
              <a:rPr lang="en-US">
                <a:latin typeface="Times" charset="0"/>
                <a:ea typeface="ＭＳ Ｐゴシック" charset="0"/>
                <a:cs typeface="ＭＳ Ｐゴシック" charset="0"/>
              </a:rPr>
              <a:t> that </a:t>
            </a:r>
            <a:r>
              <a:rPr lang="en-US" u="sng">
                <a:latin typeface="Times" charset="0"/>
                <a:ea typeface="ＭＳ Ｐゴシック" charset="0"/>
                <a:cs typeface="ＭＳ Ｐゴシック" charset="0"/>
              </a:rPr>
              <a:t>applies to all assets</a:t>
            </a:r>
            <a:r>
              <a:rPr lang="en-US">
                <a:latin typeface="Times" charset="0"/>
                <a:ea typeface="ＭＳ Ｐゴシック" charset="0"/>
                <a:cs typeface="ＭＳ Ｐゴシック" charset="0"/>
              </a:rPr>
              <a:t> and not be asset-specific.</a:t>
            </a:r>
          </a:p>
          <a:p>
            <a:pPr algn="just">
              <a:buFont typeface="Monotype Sorts" charset="0"/>
              <a:buNone/>
            </a:pPr>
            <a:r>
              <a:rPr lang="en-US">
                <a:latin typeface="Times" charset="0"/>
                <a:ea typeface="ＭＳ Ｐゴシック" charset="0"/>
                <a:cs typeface="ＭＳ Ｐゴシック" charset="0"/>
              </a:rPr>
              <a:t>2. It should </a:t>
            </a:r>
            <a:r>
              <a:rPr lang="en-US" u="sng">
                <a:latin typeface="Times" charset="0"/>
                <a:ea typeface="ＭＳ Ｐゴシック" charset="0"/>
                <a:cs typeface="ＭＳ Ｐゴシック" charset="0"/>
              </a:rPr>
              <a:t>clearly delineate what types of risk are rewarded</a:t>
            </a:r>
            <a:r>
              <a:rPr lang="en-US">
                <a:latin typeface="Times" charset="0"/>
                <a:ea typeface="ＭＳ Ｐゴシック" charset="0"/>
                <a:cs typeface="ＭＳ Ｐゴシック" charset="0"/>
              </a:rPr>
              <a:t> and what are not, and provide a rationale for the delineation.</a:t>
            </a:r>
          </a:p>
          <a:p>
            <a:pPr algn="just">
              <a:buFont typeface="Monotype Sorts" charset="0"/>
              <a:buNone/>
            </a:pPr>
            <a:r>
              <a:rPr lang="en-US">
                <a:latin typeface="Times" charset="0"/>
                <a:ea typeface="ＭＳ Ｐゴシック" charset="0"/>
                <a:cs typeface="ＭＳ Ｐゴシック" charset="0"/>
              </a:rPr>
              <a:t>3. It should come up with </a:t>
            </a:r>
            <a:r>
              <a:rPr lang="en-US" u="sng">
                <a:latin typeface="Times" charset="0"/>
                <a:ea typeface="ＭＳ Ｐゴシック" charset="0"/>
                <a:cs typeface="ＭＳ Ｐゴシック" charset="0"/>
              </a:rPr>
              <a:t>standardized risk measures</a:t>
            </a:r>
            <a:r>
              <a:rPr lang="en-US">
                <a:latin typeface="Times" charset="0"/>
                <a:ea typeface="ＭＳ Ｐゴシック" charset="0"/>
                <a:cs typeface="ＭＳ Ｐゴシック" charset="0"/>
              </a:rPr>
              <a:t>, i.e., an investor presented with a risk measure for an individual asset should be able to draw conclusions about whether the asset is above-average or below-average risk.</a:t>
            </a:r>
          </a:p>
          <a:p>
            <a:pPr algn="just">
              <a:buFont typeface="Monotype Sorts" charset="0"/>
              <a:buNone/>
            </a:pPr>
            <a:r>
              <a:rPr lang="en-US">
                <a:latin typeface="Times" charset="0"/>
                <a:ea typeface="ＭＳ Ｐゴシック" charset="0"/>
                <a:cs typeface="ＭＳ Ｐゴシック" charset="0"/>
              </a:rPr>
              <a:t>4. It should </a:t>
            </a:r>
            <a:r>
              <a:rPr lang="en-US" u="sng">
                <a:latin typeface="Times" charset="0"/>
                <a:ea typeface="ＭＳ Ｐゴシック" charset="0"/>
                <a:cs typeface="ＭＳ Ｐゴシック" charset="0"/>
              </a:rPr>
              <a:t>translate the measure of risk into a rate of return</a:t>
            </a:r>
            <a:r>
              <a:rPr lang="en-US">
                <a:latin typeface="Times" charset="0"/>
                <a:ea typeface="ＭＳ Ｐゴシック" charset="0"/>
                <a:cs typeface="ＭＳ Ｐゴシック" charset="0"/>
              </a:rPr>
              <a:t> that the investor should demand as compensation for bearing the risk.</a:t>
            </a:r>
          </a:p>
          <a:p>
            <a:pPr algn="just">
              <a:buFont typeface="Monotype Sorts" charset="0"/>
              <a:buNone/>
            </a:pPr>
            <a:r>
              <a:rPr lang="en-US">
                <a:latin typeface="Times" charset="0"/>
                <a:ea typeface="ＭＳ Ｐゴシック" charset="0"/>
                <a:cs typeface="ＭＳ Ｐゴシック" charset="0"/>
              </a:rPr>
              <a:t>5. It should </a:t>
            </a:r>
            <a:r>
              <a:rPr lang="en-US" u="sng">
                <a:latin typeface="Times" charset="0"/>
                <a:ea typeface="ＭＳ Ｐゴシック" charset="0"/>
                <a:cs typeface="ＭＳ Ｐゴシック" charset="0"/>
              </a:rPr>
              <a:t>work well not only at explaining past returns</a:t>
            </a:r>
            <a:r>
              <a:rPr lang="en-US">
                <a:latin typeface="Times" charset="0"/>
                <a:ea typeface="ＭＳ Ｐゴシック" charset="0"/>
                <a:cs typeface="ＭＳ Ｐゴシック" charset="0"/>
              </a:rPr>
              <a:t>, but also in predicting future expected returns.</a:t>
            </a: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Capital Asset Pricing Model</a:t>
            </a:r>
          </a:p>
        </p:txBody>
      </p:sp>
      <p:sp>
        <p:nvSpPr>
          <p:cNvPr id="14233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Uses variance of actual returns around an expected return as a measure of risk.</a:t>
            </a:r>
          </a:p>
          <a:p>
            <a:r>
              <a:rPr lang="en-US">
                <a:latin typeface="Times" charset="0"/>
                <a:ea typeface="ＭＳ Ｐゴシック" charset="0"/>
                <a:cs typeface="ＭＳ Ｐゴシック" charset="0"/>
              </a:rPr>
              <a:t>Specifies that a portion of variance can be diversified away, and that is only the non-diversifiable portion that is rewarded.</a:t>
            </a:r>
          </a:p>
          <a:p>
            <a:r>
              <a:rPr lang="en-US">
                <a:latin typeface="Times" charset="0"/>
                <a:ea typeface="ＭＳ Ｐゴシック" charset="0"/>
                <a:cs typeface="ＭＳ Ｐゴシック" charset="0"/>
              </a:rPr>
              <a:t>Measures the non-diversifiable risk with beta, which is standardized around one.</a:t>
            </a:r>
          </a:p>
          <a:p>
            <a:r>
              <a:rPr lang="en-US">
                <a:latin typeface="Times" charset="0"/>
                <a:ea typeface="ＭＳ Ｐゴシック" charset="0"/>
                <a:cs typeface="ＭＳ Ｐゴシック" charset="0"/>
              </a:rPr>
              <a:t>Translates beta into expected return - </a:t>
            </a:r>
          </a:p>
          <a:p>
            <a:pPr algn="ctr">
              <a:buFont typeface="Monotype Sorts" charset="0"/>
              <a:buNone/>
            </a:pPr>
            <a:r>
              <a:rPr lang="en-US">
                <a:latin typeface="Times" charset="0"/>
                <a:ea typeface="ＭＳ Ｐゴシック" charset="0"/>
                <a:cs typeface="ＭＳ Ｐゴシック" charset="0"/>
              </a:rPr>
              <a:t>Expected Return =  Riskfree rate + Beta * Risk Premium</a:t>
            </a:r>
          </a:p>
          <a:p>
            <a:r>
              <a:rPr lang="en-US">
                <a:latin typeface="Times" charset="0"/>
                <a:ea typeface="ＭＳ Ｐゴシック" charset="0"/>
                <a:cs typeface="ＭＳ Ｐゴシック" charset="0"/>
              </a:rPr>
              <a:t>Works as well as the next best alternative in most cases.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Mean-Variance Framework</a:t>
            </a:r>
          </a:p>
        </p:txBody>
      </p:sp>
      <p:sp>
        <p:nvSpPr>
          <p:cNvPr id="14438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variance on any investment measures the disparity between actual and expected returns. </a:t>
            </a:r>
          </a:p>
          <a:p>
            <a:endParaRPr lang="en-US">
              <a:latin typeface="Times" charset="0"/>
              <a:ea typeface="ＭＳ Ｐゴシック" charset="0"/>
              <a:cs typeface="ＭＳ Ｐゴシック" charset="0"/>
            </a:endParaRPr>
          </a:p>
        </p:txBody>
      </p:sp>
      <p:sp>
        <p:nvSpPr>
          <p:cNvPr id="144387"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88"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389"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390"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391"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392"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93"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Expected Return</a:t>
            </a:r>
          </a:p>
        </p:txBody>
      </p:sp>
      <p:sp>
        <p:nvSpPr>
          <p:cNvPr id="144394"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Low Variance Investment</a:t>
            </a:r>
          </a:p>
        </p:txBody>
      </p:sp>
      <p:sp>
        <p:nvSpPr>
          <p:cNvPr id="144395"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High Variance Investment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How risky is Disney? A look at the past…</a:t>
            </a:r>
          </a:p>
        </p:txBody>
      </p:sp>
      <p:pic>
        <p:nvPicPr>
          <p:cNvPr id="146434"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9918" r="-9918"/>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Do you live in a mean-variance world?</a:t>
            </a:r>
          </a:p>
        </p:txBody>
      </p:sp>
      <p:sp>
        <p:nvSpPr>
          <p:cNvPr id="148482" name="Rectangle 3"/>
          <p:cNvSpPr>
            <a:spLocks noGrp="1" noChangeArrowheads="1"/>
          </p:cNvSpPr>
          <p:nvPr>
            <p:ph idx="1"/>
          </p:nvPr>
        </p:nvSpPr>
        <p:spPr/>
        <p:txBody>
          <a:bodyPr/>
          <a:lstStyle/>
          <a:p>
            <a:pPr algn="just"/>
            <a:r>
              <a:rPr lang="en-US">
                <a:latin typeface="Times" charset="0"/>
                <a:ea typeface="ＭＳ Ｐゴシック" charset="0"/>
                <a:cs typeface="ＭＳ Ｐゴシック" charset="0"/>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highest possible payoff is a 60% return. Would you</a:t>
            </a:r>
          </a:p>
          <a:p>
            <a:pPr lvl="1" algn="just">
              <a:buFontTx/>
              <a:buNone/>
            </a:pPr>
            <a:r>
              <a:rPr lang="en-US">
                <a:latin typeface="Times" charset="0"/>
                <a:ea typeface="ＭＳ Ｐゴシック" charset="0"/>
                <a:cs typeface="Times New Roman" charset="0"/>
              </a:rPr>
              <a:t>a.	</a:t>
            </a:r>
            <a:r>
              <a:rPr lang="en-US">
                <a:latin typeface="Times" charset="0"/>
                <a:ea typeface="ＭＳ Ｐゴシック" charset="0"/>
              </a:rPr>
              <a:t>be indifferent between the two investments, since they have the same expected return and standard deviation?</a:t>
            </a:r>
          </a:p>
          <a:p>
            <a:pPr lvl="1">
              <a:buFontTx/>
              <a:buNone/>
            </a:pPr>
            <a:r>
              <a:rPr lang="en-US">
                <a:latin typeface="Times" charset="0"/>
                <a:ea typeface="ＭＳ Ｐゴシック" charset="0"/>
                <a:cs typeface="Times New Roman" charset="0"/>
              </a:rPr>
              <a:t>b.	</a:t>
            </a:r>
            <a:r>
              <a:rPr lang="en-US">
                <a:latin typeface="Times" charset="0"/>
                <a:ea typeface="ＭＳ Ｐゴシック" charset="0"/>
              </a:rPr>
              <a:t>prefer investment A, because of the possibility of a high payoff?</a:t>
            </a:r>
          </a:p>
          <a:p>
            <a:pPr lvl="1">
              <a:buFontTx/>
              <a:buAutoNum type="alphaLcPeriod" startAt="3"/>
            </a:pPr>
            <a:r>
              <a:rPr lang="en-US">
                <a:latin typeface="Times" charset="0"/>
                <a:ea typeface="ＭＳ Ｐゴシック" charset="0"/>
              </a:rPr>
              <a:t>prefer investment B, because it is safer?</a:t>
            </a:r>
          </a:p>
          <a:p>
            <a:pPr>
              <a:buFont typeface="Monotype Sorts" charset="0"/>
              <a:buNone/>
            </a:pPr>
            <a:r>
              <a:rPr lang="en-US" sz="2000">
                <a:latin typeface="Times" charset="0"/>
                <a:ea typeface="ＭＳ Ｐゴシック" charset="0"/>
                <a:cs typeface="ＭＳ Ｐゴシック" charset="0"/>
              </a:rPr>
              <a:t>Would your answer change if you were not told that there is a small possibility that you could lose 100% of your money on investment A but that your worst case scenario with investment B is -50%?</a:t>
            </a: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Importance of Diversification: Risk Types</a:t>
            </a:r>
          </a:p>
        </p:txBody>
      </p:sp>
      <p:pic>
        <p:nvPicPr>
          <p:cNvPr id="15053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6634" r="-6634"/>
          <a:stretch>
            <a:fillRect/>
          </a:stretch>
        </p:blipFill>
        <p:spPr>
          <a:solidFill>
            <a:srgbClr val="FFFFFF"/>
          </a:solid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Effects of Diversification </a:t>
            </a:r>
          </a:p>
        </p:txBody>
      </p:sp>
      <p:sp>
        <p:nvSpPr>
          <p:cNvPr id="1525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Firm-specific risk </a:t>
            </a:r>
            <a:r>
              <a:rPr lang="en-US" u="sng">
                <a:latin typeface="Times" charset="0"/>
                <a:ea typeface="ＭＳ Ｐゴシック" charset="0"/>
                <a:cs typeface="ＭＳ Ｐゴシック" charset="0"/>
              </a:rPr>
              <a:t>can be reduced</a:t>
            </a:r>
            <a:r>
              <a:rPr lang="en-US">
                <a:latin typeface="Times" charset="0"/>
                <a:ea typeface="ＭＳ Ｐゴシック" charset="0"/>
                <a:cs typeface="ＭＳ Ｐゴシック" charset="0"/>
              </a:rPr>
              <a:t>, if not eliminated, by</a:t>
            </a:r>
            <a:r>
              <a:rPr lang="en-US" u="sng">
                <a:latin typeface="Times" charset="0"/>
                <a:ea typeface="ＭＳ Ｐゴシック" charset="0"/>
                <a:cs typeface="ＭＳ Ｐゴシック" charset="0"/>
              </a:rPr>
              <a:t> increasing the  number of investments in your portfolio </a:t>
            </a:r>
            <a:r>
              <a:rPr lang="en-US">
                <a:latin typeface="Times" charset="0"/>
                <a:ea typeface="ＭＳ Ｐゴシック" charset="0"/>
                <a:cs typeface="ＭＳ Ｐゴシック" charset="0"/>
              </a:rPr>
              <a:t>(i.e., by being diversified). Market-wide risk cannot. This can be justified on either economic or statistical grounds.</a:t>
            </a:r>
          </a:p>
          <a:p>
            <a:r>
              <a:rPr lang="en-US">
                <a:latin typeface="Times" charset="0"/>
                <a:ea typeface="ＭＳ Ｐゴシック" charset="0"/>
                <a:cs typeface="ＭＳ Ｐゴシック" charset="0"/>
              </a:rPr>
              <a:t>On economic grounds, diversifying and holding a larger portfolio eliminates firm-specific risk for two reasons-</a:t>
            </a:r>
          </a:p>
          <a:p>
            <a:pPr lvl="1">
              <a:buFontTx/>
              <a:buNone/>
            </a:pPr>
            <a:r>
              <a:rPr lang="en-US">
                <a:latin typeface="Times" charset="0"/>
                <a:ea typeface="ＭＳ Ｐゴシック" charset="0"/>
              </a:rPr>
              <a:t>(a) Each investment is a </a:t>
            </a:r>
            <a:r>
              <a:rPr lang="en-US" u="sng">
                <a:latin typeface="Times" charset="0"/>
                <a:ea typeface="ＭＳ Ｐゴシック" charset="0"/>
              </a:rPr>
              <a:t>much smaller percentage </a:t>
            </a:r>
            <a:r>
              <a:rPr lang="en-US">
                <a:latin typeface="Times" charset="0"/>
                <a:ea typeface="ＭＳ Ｐゴシック" charset="0"/>
              </a:rPr>
              <a:t>of the portfolio, muting the effect (positive or negative) on the overall portfolio.</a:t>
            </a:r>
          </a:p>
          <a:p>
            <a:pPr lvl="1">
              <a:buFontTx/>
              <a:buNone/>
            </a:pPr>
            <a:r>
              <a:rPr lang="en-US">
                <a:latin typeface="Times" charset="0"/>
                <a:ea typeface="ＭＳ Ｐゴシック" charset="0"/>
              </a:rPr>
              <a:t>(b) Firm-specific actions can be either positive or negative. In a large portfolio, it is argued, these effects will </a:t>
            </a:r>
            <a:r>
              <a:rPr lang="en-US" u="sng">
                <a:latin typeface="Times" charset="0"/>
                <a:ea typeface="ＭＳ Ｐゴシック" charset="0"/>
              </a:rPr>
              <a:t>average out to zero</a:t>
            </a:r>
            <a:r>
              <a:rPr lang="en-US">
                <a:latin typeface="Times" charset="0"/>
                <a:ea typeface="ＭＳ Ｐゴシック" charset="0"/>
              </a:rPr>
              <a:t>. (For every firm, where something bad happens, there will be some other firm, where something good happens.)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Role of the Marginal Investor</a:t>
            </a:r>
          </a:p>
        </p:txBody>
      </p:sp>
      <p:sp>
        <p:nvSpPr>
          <p:cNvPr id="154626"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marginal investor in a firm is the investor who is most likely to be the buyer or seller on the next trade and to influence the stock price. </a:t>
            </a:r>
          </a:p>
          <a:p>
            <a:r>
              <a:rPr lang="en-US">
                <a:latin typeface="Times" charset="0"/>
                <a:ea typeface="ＭＳ Ｐゴシック" charset="0"/>
                <a:cs typeface="ＭＳ Ｐゴシック" charset="0"/>
              </a:rPr>
              <a:t>Generally speaking, the marginal investor in a stock has to own </a:t>
            </a:r>
            <a:r>
              <a:rPr lang="en-US" u="sng">
                <a:latin typeface="Times" charset="0"/>
                <a:ea typeface="ＭＳ Ｐゴシック" charset="0"/>
                <a:cs typeface="ＭＳ Ｐゴシック" charset="0"/>
              </a:rPr>
              <a:t>a lot of stock</a:t>
            </a:r>
            <a:r>
              <a:rPr lang="en-US">
                <a:latin typeface="Times" charset="0"/>
                <a:ea typeface="ＭＳ Ｐゴシック" charset="0"/>
                <a:cs typeface="ＭＳ Ｐゴシック" charset="0"/>
              </a:rPr>
              <a:t> and also </a:t>
            </a:r>
            <a:r>
              <a:rPr lang="en-US" u="sng">
                <a:latin typeface="Times" charset="0"/>
                <a:ea typeface="ＭＳ Ｐゴシック" charset="0"/>
                <a:cs typeface="ＭＳ Ｐゴシック" charset="0"/>
              </a:rPr>
              <a:t>trade a lot</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Since trading is required, the largest investor may not be the marginal investor, especially if he or she is a founder/manager of the firm (Michael Dell at Dell Computers or Bill Gates at Microsoft)</a:t>
            </a:r>
          </a:p>
          <a:p>
            <a:r>
              <a:rPr lang="en-US">
                <a:latin typeface="Times" charset="0"/>
                <a:ea typeface="ＭＳ Ｐゴシック" charset="0"/>
                <a:cs typeface="ＭＳ Ｐゴシック" charset="0"/>
              </a:rPr>
              <a:t>In all risk and return models in finance, we assume that the marginal investor is well diversified.</a:t>
            </a: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Identifying the Marginal Investor in your firm…</a:t>
            </a:r>
          </a:p>
        </p:txBody>
      </p:sp>
      <p:graphicFrame>
        <p:nvGraphicFramePr>
          <p:cNvPr id="156674" name="Object 2"/>
          <p:cNvGraphicFramePr>
            <a:graphicFrameLocks noGrp="1" noChangeAspect="1"/>
          </p:cNvGraphicFramePr>
          <p:nvPr>
            <p:ph idx="1"/>
          </p:nvPr>
        </p:nvGraphicFramePr>
        <p:xfrm>
          <a:off x="1758950" y="1790700"/>
          <a:ext cx="5626100" cy="4038600"/>
        </p:xfrm>
        <a:graphic>
          <a:graphicData uri="http://schemas.openxmlformats.org/presentationml/2006/ole">
            <mc:AlternateContent xmlns:mc="http://schemas.openxmlformats.org/markup-compatibility/2006">
              <mc:Choice xmlns:v="urn:schemas-microsoft-com:vml" Requires="v">
                <p:oleObj spid="_x0000_s156683" name="Document" r:id="rId4" imgW="5626100" imgH="4038600" progId="Word.Document.8">
                  <p:embed/>
                </p:oleObj>
              </mc:Choice>
              <mc:Fallback>
                <p:oleObj name="Document" r:id="rId4" imgW="5626100" imgH="40386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1790700"/>
                        <a:ext cx="5626100" cy="403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Analyzing the investor bases…</a:t>
            </a:r>
          </a:p>
        </p:txBody>
      </p:sp>
      <p:pic>
        <p:nvPicPr>
          <p:cNvPr id="158722"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t="-105846" b="-10584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Looking 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2009 (again)</a:t>
            </a:r>
            <a:endParaRPr lang="en-US">
              <a:latin typeface="Times" charset="0"/>
              <a:ea typeface="ＭＳ Ｐゴシック" charset="0"/>
              <a:cs typeface="ＭＳ Ｐゴシック" charset="0"/>
            </a:endParaRPr>
          </a:p>
        </p:txBody>
      </p:sp>
      <p:pic>
        <p:nvPicPr>
          <p:cNvPr id="160770"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And the top investors in Deutsche and Aracruz…</a:t>
            </a:r>
          </a:p>
        </p:txBody>
      </p:sp>
      <p:pic>
        <p:nvPicPr>
          <p:cNvPr id="162818"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1200" b="-1200"/>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p:txBody>
          <a:bodyPr/>
          <a:lstStyle/>
          <a:p>
            <a:r>
              <a:rPr lang="en-US">
                <a:latin typeface="Times" charset="0"/>
                <a:ea typeface="ＭＳ Ｐゴシック" charset="0"/>
                <a:cs typeface="ＭＳ Ｐゴシック" charset="0"/>
              </a:rPr>
              <a:t>Taking a closer look at Tata Chemicals…</a:t>
            </a:r>
          </a:p>
        </p:txBody>
      </p:sp>
      <p:pic>
        <p:nvPicPr>
          <p:cNvPr id="164866"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7945" b="-7945"/>
          <a:stretch>
            <a:fillRect/>
          </a:stretch>
        </p:blipFill>
        <p:spPr>
          <a:noFill/>
        </p:spPr>
      </p:pic>
      <p:sp>
        <p:nvSpPr>
          <p:cNvPr id="164867" name="Rectangle 5"/>
          <p:cNvSpPr>
            <a:spLocks noChangeArrowheads="1"/>
          </p:cNvSpPr>
          <p:nvPr/>
        </p:nvSpPr>
        <p:spPr bwMode="auto">
          <a:xfrm>
            <a:off x="2133600" y="57912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t>Tata companies and trusts: 31.6%</a:t>
            </a:r>
          </a:p>
          <a:p>
            <a:r>
              <a:rPr lang="en-US" sz="1600"/>
              <a:t>Institutions  &amp; Funds: 34.68%</a:t>
            </a:r>
          </a:p>
          <a:p>
            <a:r>
              <a:rPr lang="en-US" sz="1600"/>
              <a:t>Foreign Funds: 5.91%</a:t>
            </a:r>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Market Portfolio</a:t>
            </a:r>
          </a:p>
        </p:txBody>
      </p:sp>
      <p:sp>
        <p:nvSpPr>
          <p:cNvPr id="166914" name="Rectangle 3"/>
          <p:cNvSpPr>
            <a:spLocks noGrp="1" noChangeArrowheads="1"/>
          </p:cNvSpPr>
          <p:nvPr>
            <p:ph idx="1"/>
          </p:nvPr>
        </p:nvSpPr>
        <p:spPr>
          <a:noFill/>
        </p:spPr>
        <p:txBody>
          <a:bodyPr/>
          <a:lstStyle/>
          <a:p>
            <a:pPr>
              <a:lnSpc>
                <a:spcPct val="90000"/>
              </a:lnSpc>
            </a:pPr>
            <a:r>
              <a:rPr lang="en-US" sz="2000" dirty="0">
                <a:latin typeface="Times" charset="0"/>
                <a:ea typeface="ＭＳ Ｐゴシック" charset="0"/>
                <a:cs typeface="ＭＳ Ｐゴシック" charset="0"/>
              </a:rPr>
              <a:t>Assuming </a:t>
            </a:r>
            <a:r>
              <a:rPr lang="en-US" sz="2000" u="sng" dirty="0">
                <a:latin typeface="Times" charset="0"/>
                <a:ea typeface="ＭＳ Ｐゴシック" charset="0"/>
                <a:cs typeface="ＭＳ Ｐゴシック" charset="0"/>
              </a:rPr>
              <a:t>diversification costs nothing </a:t>
            </a:r>
            <a:r>
              <a:rPr lang="en-US" sz="2000" dirty="0">
                <a:latin typeface="Times" charset="0"/>
                <a:ea typeface="ＭＳ Ｐゴシック" charset="0"/>
                <a:cs typeface="ＭＳ Ｐゴシック" charset="0"/>
              </a:rPr>
              <a:t>(in terms of transactions costs), and that </a:t>
            </a:r>
            <a:r>
              <a:rPr lang="en-US" sz="2000" u="sng" dirty="0">
                <a:latin typeface="Times" charset="0"/>
                <a:ea typeface="ＭＳ Ｐゴシック" charset="0"/>
                <a:cs typeface="ＭＳ Ｐゴシック" charset="0"/>
              </a:rPr>
              <a:t>all assets can be traded</a:t>
            </a:r>
            <a:r>
              <a:rPr lang="en-US" sz="2000" dirty="0">
                <a:latin typeface="Times" charset="0"/>
                <a:ea typeface="ＭＳ Ｐゴシック" charset="0"/>
                <a:cs typeface="ＭＳ Ｐゴシック" charset="0"/>
              </a:rPr>
              <a:t>, the limit of diversification is to hold a portfolio of every single asset in the economy (in proportion to market value). This portfolio is called the market portfolio. </a:t>
            </a:r>
          </a:p>
          <a:p>
            <a:pPr>
              <a:lnSpc>
                <a:spcPct val="90000"/>
              </a:lnSpc>
            </a:pPr>
            <a:r>
              <a:rPr lang="en-US" sz="2000" dirty="0">
                <a:latin typeface="Times" charset="0"/>
                <a:ea typeface="ＭＳ Ｐゴシック" charset="0"/>
                <a:cs typeface="ＭＳ Ｐゴシック" charset="0"/>
              </a:rPr>
              <a:t>Individual investors will adjust for risk, by adjusting their allocations to this market portfolio and a riskless asset (such as a T-Bill)</a:t>
            </a:r>
          </a:p>
          <a:p>
            <a:pPr lvl="1">
              <a:lnSpc>
                <a:spcPct val="90000"/>
              </a:lnSpc>
              <a:buFontTx/>
              <a:buNone/>
            </a:pPr>
            <a:r>
              <a:rPr lang="en-US" i="1" dirty="0">
                <a:latin typeface="Times" charset="0"/>
                <a:ea typeface="ＭＳ Ｐゴシック" charset="0"/>
              </a:rPr>
              <a:t>Preferred risk level		Allocation decision</a:t>
            </a:r>
            <a:endParaRPr lang="en-US" dirty="0">
              <a:latin typeface="Times" charset="0"/>
              <a:ea typeface="ＭＳ Ｐゴシック" charset="0"/>
            </a:endParaRPr>
          </a:p>
          <a:p>
            <a:pPr lvl="1">
              <a:lnSpc>
                <a:spcPct val="90000"/>
              </a:lnSpc>
              <a:buFontTx/>
              <a:buNone/>
            </a:pPr>
            <a:r>
              <a:rPr lang="en-US" dirty="0">
                <a:latin typeface="Times" charset="0"/>
                <a:ea typeface="ＭＳ Ｐゴシック" charset="0"/>
              </a:rPr>
              <a:t>No risk		100% in T-Bills</a:t>
            </a:r>
          </a:p>
          <a:p>
            <a:pPr lvl="1">
              <a:lnSpc>
                <a:spcPct val="90000"/>
              </a:lnSpc>
              <a:buFontTx/>
              <a:buNone/>
            </a:pPr>
            <a:r>
              <a:rPr lang="en-US" dirty="0">
                <a:latin typeface="Times" charset="0"/>
                <a:ea typeface="ＭＳ Ｐゴシック" charset="0"/>
              </a:rPr>
              <a:t>Some risk		50% in T-Bills; 50% in Market Portfolio;</a:t>
            </a:r>
          </a:p>
          <a:p>
            <a:pPr lvl="1">
              <a:lnSpc>
                <a:spcPct val="90000"/>
              </a:lnSpc>
              <a:buFontTx/>
              <a:buNone/>
            </a:pPr>
            <a:r>
              <a:rPr lang="en-US" dirty="0">
                <a:latin typeface="Times" charset="0"/>
                <a:ea typeface="ＭＳ Ｐゴシック" charset="0"/>
              </a:rPr>
              <a:t>A little more risk	25% in T-Bills; 75% in Market Portfolio</a:t>
            </a:r>
          </a:p>
          <a:p>
            <a:pPr lvl="1">
              <a:lnSpc>
                <a:spcPct val="90000"/>
              </a:lnSpc>
              <a:buFontTx/>
              <a:buNone/>
            </a:pPr>
            <a:r>
              <a:rPr lang="en-US" dirty="0">
                <a:latin typeface="Times" charset="0"/>
                <a:ea typeface="ＭＳ Ｐゴシック" charset="0"/>
              </a:rPr>
              <a:t>Even more risk	</a:t>
            </a:r>
            <a:r>
              <a:rPr lang="en-US" dirty="0" smtClean="0">
                <a:latin typeface="Times" charset="0"/>
                <a:ea typeface="ＭＳ Ｐゴシック" charset="0"/>
              </a:rPr>
              <a:t>100</a:t>
            </a:r>
            <a:r>
              <a:rPr lang="en-US" dirty="0">
                <a:latin typeface="Times" charset="0"/>
                <a:ea typeface="ＭＳ Ｐゴシック" charset="0"/>
              </a:rPr>
              <a:t>% in Market Portfolio</a:t>
            </a:r>
          </a:p>
          <a:p>
            <a:pPr lvl="1">
              <a:lnSpc>
                <a:spcPct val="90000"/>
              </a:lnSpc>
              <a:buFontTx/>
              <a:buNone/>
            </a:pPr>
            <a:r>
              <a:rPr lang="en-US" dirty="0">
                <a:latin typeface="Times" charset="0"/>
                <a:ea typeface="ＭＳ Ｐゴシック" charset="0"/>
              </a:rPr>
              <a:t>A risk hog..		Borrow money; Invest in market portfolio</a:t>
            </a:r>
          </a:p>
          <a:p>
            <a:pPr>
              <a:lnSpc>
                <a:spcPct val="90000"/>
              </a:lnSpc>
            </a:pPr>
            <a:r>
              <a:rPr lang="en-US" sz="2000" dirty="0">
                <a:latin typeface="Times" charset="0"/>
                <a:ea typeface="ＭＳ Ｐゴシック" charset="0"/>
                <a:cs typeface="ＭＳ Ｐゴシック" charset="0"/>
              </a:rPr>
              <a:t>Every investor holds some combination of the risk free asset and the market portfolio.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Risk of an Individual Asset</a:t>
            </a:r>
          </a:p>
        </p:txBody>
      </p:sp>
      <p:sp>
        <p:nvSpPr>
          <p:cNvPr id="168962" name="Rectangle 3"/>
          <p:cNvSpPr>
            <a:spLocks noGrp="1" noChangeArrowheads="1"/>
          </p:cNvSpPr>
          <p:nvPr>
            <p:ph idx="1"/>
          </p:nvPr>
        </p:nvSpPr>
        <p:spPr>
          <a:noFill/>
        </p:spPr>
        <p:txBody>
          <a:bodyPr/>
          <a:lstStyle/>
          <a:p>
            <a:pPr algn="just"/>
            <a:r>
              <a:rPr lang="en-US">
                <a:latin typeface="Times" charset="0"/>
                <a:ea typeface="ＭＳ Ｐゴシック" charset="0"/>
                <a:cs typeface="ＭＳ Ｐゴシック" charset="0"/>
              </a:rPr>
              <a:t>The risk of any asset is the </a:t>
            </a:r>
            <a:r>
              <a:rPr lang="en-US" u="sng">
                <a:latin typeface="Times" charset="0"/>
                <a:ea typeface="ＭＳ Ｐゴシック" charset="0"/>
                <a:cs typeface="ＭＳ Ｐゴシック" charset="0"/>
              </a:rPr>
              <a:t>risk that it adds </a:t>
            </a:r>
            <a:r>
              <a:rPr lang="en-US">
                <a:latin typeface="Times" charset="0"/>
                <a:ea typeface="ＭＳ Ｐゴシック" charset="0"/>
                <a:cs typeface="ＭＳ Ｐゴシック" charset="0"/>
              </a:rPr>
              <a:t>to the market portfolio Statistically, this risk can be measured by how much an asset moves with the market (called the covariance)</a:t>
            </a:r>
          </a:p>
          <a:p>
            <a:r>
              <a:rPr lang="en-US">
                <a:latin typeface="Times" charset="0"/>
                <a:ea typeface="ＭＳ Ｐゴシック" charset="0"/>
                <a:cs typeface="ＭＳ Ｐゴシック" charset="0"/>
              </a:rPr>
              <a:t>Beta is a standardized measure of this covariance, obtained by dividing the covariance of any asset with the market by the variance of the market. It is a </a:t>
            </a:r>
            <a:r>
              <a:rPr lang="en-US" u="sng">
                <a:latin typeface="Times" charset="0"/>
                <a:ea typeface="ＭＳ Ｐゴシック" charset="0"/>
                <a:cs typeface="ＭＳ Ｐゴシック" charset="0"/>
              </a:rPr>
              <a:t>measure of the non-diversifiable risk</a:t>
            </a:r>
            <a:r>
              <a:rPr lang="en-US">
                <a:latin typeface="Times" charset="0"/>
                <a:ea typeface="ＭＳ Ｐゴシック" charset="0"/>
                <a:cs typeface="ＭＳ Ｐゴシック" charset="0"/>
              </a:rPr>
              <a:t> for any asset can be measured by the covariance of its returns with returns on a market index, which is defined to be the asset's beta.</a:t>
            </a:r>
          </a:p>
          <a:p>
            <a:r>
              <a:rPr lang="en-US">
                <a:latin typeface="Times" charset="0"/>
                <a:ea typeface="ＭＳ Ｐゴシック" charset="0"/>
                <a:cs typeface="ＭＳ Ｐゴシック" charset="0"/>
              </a:rPr>
              <a:t>The required return on an investment will be a linear function of its beta:</a:t>
            </a:r>
          </a:p>
          <a:p>
            <a:pPr lvl="1">
              <a:buFontTx/>
              <a:buNone/>
            </a:pPr>
            <a:r>
              <a:rPr lang="en-US">
                <a:latin typeface="Times" charset="0"/>
                <a:ea typeface="ＭＳ Ｐゴシック" charset="0"/>
              </a:rPr>
              <a:t>Expected Return = Riskfree Rate+ Beta * (Expected Return on the Market Portfolio - Riskfree Rate)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Limitations of the CAPM</a:t>
            </a:r>
          </a:p>
        </p:txBody>
      </p:sp>
      <p:sp>
        <p:nvSpPr>
          <p:cNvPr id="171010" name="Rectangle 3"/>
          <p:cNvSpPr>
            <a:spLocks noGrp="1" noChangeArrowheads="1"/>
          </p:cNvSpPr>
          <p:nvPr>
            <p:ph idx="1"/>
          </p:nvPr>
        </p:nvSpPr>
        <p:spPr>
          <a:noFill/>
        </p:spPr>
        <p:txBody>
          <a:bodyPr/>
          <a:lstStyle/>
          <a:p>
            <a:pPr>
              <a:buFont typeface="Monotype Sorts" charset="0"/>
              <a:buNone/>
            </a:pPr>
            <a:r>
              <a:rPr lang="en-US">
                <a:latin typeface="Times" charset="0"/>
                <a:ea typeface="ＭＳ Ｐゴシック" charset="0"/>
                <a:cs typeface="ＭＳ Ｐゴシック" charset="0"/>
              </a:rPr>
              <a:t>1. The model makes unrealistic assumptions</a:t>
            </a:r>
          </a:p>
          <a:p>
            <a:pPr>
              <a:buFont typeface="Monotype Sorts" charset="0"/>
              <a:buNone/>
            </a:pPr>
            <a:r>
              <a:rPr lang="en-US">
                <a:latin typeface="Times" charset="0"/>
                <a:ea typeface="ＭＳ Ｐゴシック" charset="0"/>
                <a:cs typeface="ＭＳ Ｐゴシック" charset="0"/>
              </a:rPr>
              <a:t>2. The parameters of the model cannot be estimated precisely</a:t>
            </a:r>
          </a:p>
          <a:p>
            <a:pPr lvl="1">
              <a:buFontTx/>
              <a:buNone/>
            </a:pPr>
            <a:r>
              <a:rPr lang="en-US">
                <a:latin typeface="Times" charset="0"/>
                <a:ea typeface="ＭＳ Ｐゴシック" charset="0"/>
              </a:rPr>
              <a:t>- Definition of a market index</a:t>
            </a:r>
          </a:p>
          <a:p>
            <a:pPr lvl="1">
              <a:buFontTx/>
              <a:buNone/>
            </a:pPr>
            <a:r>
              <a:rPr lang="en-US">
                <a:latin typeface="Times" charset="0"/>
                <a:ea typeface="ＭＳ Ｐゴシック" charset="0"/>
              </a:rPr>
              <a:t>- Firm may have changed during the 'estimation' period'</a:t>
            </a:r>
          </a:p>
          <a:p>
            <a:pPr>
              <a:buFont typeface="Monotype Sorts" charset="0"/>
              <a:buNone/>
            </a:pPr>
            <a:r>
              <a:rPr lang="en-US">
                <a:latin typeface="Times" charset="0"/>
                <a:ea typeface="ＭＳ Ｐゴシック" charset="0"/>
                <a:cs typeface="ＭＳ Ｐゴシック" charset="0"/>
              </a:rPr>
              <a:t>3. The model does not work well</a:t>
            </a:r>
          </a:p>
          <a:p>
            <a:pPr lvl="1">
              <a:buFontTx/>
              <a:buNone/>
            </a:pPr>
            <a:r>
              <a:rPr lang="en-US">
                <a:latin typeface="Times" charset="0"/>
                <a:ea typeface="ＭＳ Ｐゴシック" charset="0"/>
              </a:rPr>
              <a:t>- If the model is right, there should be  </a:t>
            </a:r>
          </a:p>
          <a:p>
            <a:pPr lvl="2">
              <a:buFontTx/>
              <a:buNone/>
            </a:pPr>
            <a:r>
              <a:rPr lang="en-US">
                <a:latin typeface="Times" charset="0"/>
                <a:ea typeface="ＭＳ Ｐゴシック" charset="0"/>
              </a:rPr>
              <a:t> a linear relationship between returns and betas</a:t>
            </a:r>
          </a:p>
          <a:p>
            <a:pPr lvl="2">
              <a:buFontTx/>
              <a:buNone/>
            </a:pPr>
            <a:r>
              <a:rPr lang="en-US">
                <a:latin typeface="Times" charset="0"/>
                <a:ea typeface="ＭＳ Ｐゴシック" charset="0"/>
              </a:rPr>
              <a:t> the only variable that should explain returns is betas</a:t>
            </a:r>
          </a:p>
          <a:p>
            <a:pPr lvl="1">
              <a:buFontTx/>
              <a:buNone/>
            </a:pPr>
            <a:r>
              <a:rPr lang="en-US">
                <a:latin typeface="Times" charset="0"/>
                <a:ea typeface="ＭＳ Ｐゴシック" charset="0"/>
              </a:rPr>
              <a:t>- The reality is that</a:t>
            </a:r>
          </a:p>
          <a:p>
            <a:pPr lvl="2">
              <a:buFontTx/>
              <a:buNone/>
            </a:pPr>
            <a:r>
              <a:rPr lang="en-US">
                <a:latin typeface="Times" charset="0"/>
                <a:ea typeface="ＭＳ Ｐゴシック" charset="0"/>
              </a:rPr>
              <a:t> the relationship between betas and returns is weak </a:t>
            </a:r>
          </a:p>
          <a:p>
            <a:pPr lvl="2">
              <a:buFontTx/>
              <a:buNone/>
            </a:pPr>
            <a:r>
              <a:rPr lang="en-US">
                <a:latin typeface="Times" charset="0"/>
                <a:ea typeface="ＭＳ Ｐゴシック" charset="0"/>
              </a:rPr>
              <a:t> Other variables (size, price/book value) seem to explain differences in returns better.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Alternatives to the CAPM</a:t>
            </a:r>
          </a:p>
        </p:txBody>
      </p:sp>
      <p:pic>
        <p:nvPicPr>
          <p:cNvPr id="173058" name="Picture 3"/>
          <p:cNvPicPr>
            <a:picLocks noGrp="1" noChangeArrowheads="1"/>
          </p:cNvPicPr>
          <p:nvPr>
            <p:ph idx="1"/>
          </p:nvPr>
        </p:nvPicPr>
        <p:blipFill>
          <a:blip r:embed="rId3">
            <a:extLst>
              <a:ext uri="{28A0092B-C50C-407E-A947-70E740481C1C}">
                <a14:useLocalDpi xmlns:a14="http://schemas.microsoft.com/office/drawing/2010/main" val="0"/>
              </a:ext>
            </a:extLst>
          </a:blip>
          <a:srcRect l="-16973" r="-16973"/>
          <a:stretch>
            <a:fillRect/>
          </a:stretch>
        </p:blipFill>
        <p:spPr>
          <a:solidFill>
            <a:schemeClr val="accent1"/>
          </a:solidFill>
        </p:spPr>
      </p:pic>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Why the CAPM persists…</a:t>
            </a:r>
          </a:p>
        </p:txBody>
      </p:sp>
      <p:sp>
        <p:nvSpPr>
          <p:cNvPr id="175106" name="Rectangle 3"/>
          <p:cNvSpPr>
            <a:spLocks noGrp="1" noChangeArrowheads="1"/>
          </p:cNvSpPr>
          <p:nvPr>
            <p:ph idx="1"/>
          </p:nvPr>
        </p:nvSpPr>
        <p:spPr/>
        <p:txBody>
          <a:bodyPr/>
          <a:lstStyle/>
          <a:p>
            <a:pPr>
              <a:lnSpc>
                <a:spcPct val="90000"/>
              </a:lnSpc>
            </a:pPr>
            <a:r>
              <a:rPr lang="en-US">
                <a:latin typeface="Times" charset="0"/>
                <a:ea typeface="ＭＳ Ｐゴシック" charset="0"/>
                <a:cs typeface="ＭＳ Ｐゴシック" charset="0"/>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a:lnSpc>
                <a:spcPct val="90000"/>
              </a:lnSpc>
            </a:pPr>
            <a:r>
              <a:rPr lang="en-US">
                <a:latin typeface="Times" charset="0"/>
                <a:ea typeface="ＭＳ Ｐゴシック" charset="0"/>
              </a:rPr>
              <a:t>The alternative models (which are richer) do a much better job than the CAPM in explaining past return, but their effectiveness drops off when it comes to estimating expected future returns (because the models tend to shift and change).</a:t>
            </a:r>
          </a:p>
          <a:p>
            <a:pPr lvl="1">
              <a:lnSpc>
                <a:spcPct val="90000"/>
              </a:lnSpc>
            </a:pPr>
            <a:r>
              <a:rPr lang="en-US">
                <a:latin typeface="Times" charset="0"/>
                <a:ea typeface="ＭＳ Ｐゴシック" charset="0"/>
              </a:rPr>
              <a:t>The alternative models are more complicated and require more information than the CAPM.</a:t>
            </a:r>
          </a:p>
          <a:p>
            <a:pPr lvl="1">
              <a:lnSpc>
                <a:spcPct val="90000"/>
              </a:lnSpc>
            </a:pPr>
            <a:r>
              <a:rPr lang="en-US">
                <a:latin typeface="Times" charset="0"/>
                <a:ea typeface="ＭＳ Ｐゴシック" charset="0"/>
              </a:rPr>
              <a:t>For most companies, the expected returns you get with the the alternative models is not different enough to be worth the extra trouble of estimating four additional betas.</a:t>
            </a: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Application Test: Who is the marginal investor in your firm?</a:t>
            </a:r>
          </a:p>
        </p:txBody>
      </p:sp>
      <p:sp>
        <p:nvSpPr>
          <p:cNvPr id="177154" name="Rectangle 3"/>
          <p:cNvSpPr>
            <a:spLocks noGrp="1" noChangeArrowheads="1"/>
          </p:cNvSpPr>
          <p:nvPr>
            <p:ph idx="1"/>
          </p:nvPr>
        </p:nvSpPr>
        <p:spPr/>
        <p:txBody>
          <a:bodyPr/>
          <a:lstStyle/>
          <a:p>
            <a:pPr marL="800100" lvl="1" indent="-342900">
              <a:buSzPct val="80000"/>
              <a:buFont typeface="Monotype Sorts" charset="0"/>
              <a:buNone/>
            </a:pPr>
            <a:r>
              <a:rPr lang="en-US">
                <a:latin typeface="Times" charset="0"/>
                <a:ea typeface="ＭＳ Ｐゴシック" charset="0"/>
              </a:rPr>
              <a:t>You can get information on insider and institutional holdings in your firm from:</a:t>
            </a:r>
          </a:p>
          <a:p>
            <a:pPr marL="800100" lvl="1" indent="-342900">
              <a:buSzPct val="80000"/>
              <a:buFont typeface="Monotype Sorts" charset="0"/>
              <a:buNone/>
            </a:pPr>
            <a:r>
              <a:rPr lang="en-US">
                <a:latin typeface="Times" charset="0"/>
                <a:ea typeface="ＭＳ Ｐゴシック" charset="0"/>
                <a:hlinkClick r:id=""/>
              </a:rPr>
              <a:t>http://finance.yahoo.com/</a:t>
            </a:r>
            <a:r>
              <a:rPr lang="en-US">
                <a:latin typeface="Times" charset="0"/>
                <a:ea typeface="ＭＳ Ｐゴシック" charset="0"/>
              </a:rPr>
              <a:t> </a:t>
            </a:r>
          </a:p>
          <a:p>
            <a:pPr marL="800100" lvl="1" indent="-342900">
              <a:buSzPct val="80000"/>
              <a:buFont typeface="Monotype Sorts" charset="0"/>
              <a:buNone/>
            </a:pPr>
            <a:r>
              <a:rPr lang="en-US">
                <a:latin typeface="Times" charset="0"/>
                <a:ea typeface="ＭＳ Ｐゴシック" charset="0"/>
              </a:rPr>
              <a:t>Enter your company</a:t>
            </a:r>
            <a:r>
              <a:rPr lang="ja-JP" altLang="en-US">
                <a:latin typeface="Times" charset="0"/>
                <a:ea typeface="ＭＳ Ｐゴシック" charset="0"/>
              </a:rPr>
              <a:t>’</a:t>
            </a:r>
            <a:r>
              <a:rPr lang="en-US" altLang="ja-JP">
                <a:latin typeface="Times" charset="0"/>
                <a:ea typeface="ＭＳ Ｐゴシック" charset="0"/>
              </a:rPr>
              <a:t>s symbol and choose profile.</a:t>
            </a:r>
          </a:p>
          <a:p>
            <a:pPr marL="381000" indent="-381000"/>
            <a:r>
              <a:rPr lang="en-US">
                <a:latin typeface="Times" charset="0"/>
                <a:ea typeface="ＭＳ Ｐゴシック" charset="0"/>
                <a:cs typeface="ＭＳ Ｐゴシック" charset="0"/>
              </a:rPr>
              <a:t>Looking at the breakdown of stockholders in your firm, consider whether the marginal investor is</a:t>
            </a:r>
          </a:p>
          <a:p>
            <a:pPr marL="800100" lvl="1" indent="-342900">
              <a:buSzPct val="80000"/>
              <a:buFont typeface="Times" charset="0"/>
              <a:buAutoNum type="alphaLcParenR"/>
            </a:pPr>
            <a:r>
              <a:rPr lang="en-US">
                <a:latin typeface="Times" charset="0"/>
                <a:ea typeface="ＭＳ Ｐゴシック" charset="0"/>
              </a:rPr>
              <a:t>An institutional investor </a:t>
            </a:r>
          </a:p>
          <a:p>
            <a:pPr marL="800100" lvl="1" indent="-342900">
              <a:buSzPct val="80000"/>
              <a:buFont typeface="Times" charset="0"/>
              <a:buAutoNum type="alphaLcParenR"/>
            </a:pPr>
            <a:r>
              <a:rPr lang="en-US">
                <a:latin typeface="Times" charset="0"/>
                <a:ea typeface="ＭＳ Ｐゴシック" charset="0"/>
              </a:rPr>
              <a:t>An individual investor</a:t>
            </a:r>
          </a:p>
          <a:p>
            <a:pPr marL="800100" lvl="1" indent="-342900">
              <a:buSzPct val="80000"/>
              <a:buFont typeface="Times" charset="0"/>
              <a:buAutoNum type="alphaLcParenR"/>
            </a:pPr>
            <a:r>
              <a:rPr lang="en-US">
                <a:latin typeface="Times" charset="0"/>
                <a:ea typeface="ＭＳ Ｐゴシック" charset="0"/>
              </a:rPr>
              <a:t>An insider</a:t>
            </a: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ctrTitle"/>
          </p:nvPr>
        </p:nvSpPr>
        <p:spPr>
          <a:xfrm>
            <a:off x="685800" y="2286000"/>
            <a:ext cx="7772400" cy="1143000"/>
          </a:xfrm>
          <a:noFill/>
        </p:spPr>
        <p:txBody>
          <a:bodyPr anchor="ctr"/>
          <a:lstStyle/>
          <a:p>
            <a:r>
              <a:rPr lang="en-US" sz="3200">
                <a:latin typeface="Times" charset="0"/>
                <a:ea typeface="ＭＳ Ｐゴシック" charset="0"/>
                <a:cs typeface="ＭＳ Ｐゴシック" charset="0"/>
              </a:rPr>
              <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From Risk &amp; Return Models to Hurdle Rates:</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Estimation Challenges</a:t>
            </a:r>
            <a:br>
              <a:rPr lang="en-US" sz="3200">
                <a:latin typeface="Times" charset="0"/>
                <a:ea typeface="ＭＳ Ｐゴシック" charset="0"/>
                <a:cs typeface="ＭＳ Ｐゴシック" charset="0"/>
              </a:rPr>
            </a:br>
            <a:endParaRPr lang="en-US" sz="3200">
              <a:latin typeface="Times" charset="0"/>
              <a:ea typeface="ＭＳ Ｐゴシック" charset="0"/>
              <a:cs typeface="ＭＳ Ｐゴシック" charset="0"/>
            </a:endParaRPr>
          </a:p>
        </p:txBody>
      </p:sp>
      <p:sp>
        <p:nvSpPr>
          <p:cNvPr id="179202" name="Rectangle 3"/>
          <p:cNvSpPr>
            <a:spLocks noGrp="1" noChangeArrowheads="1"/>
          </p:cNvSpPr>
          <p:nvPr>
            <p:ph type="subTitle" idx="1"/>
          </p:nvPr>
        </p:nvSpPr>
        <p:spPr>
          <a:xfrm>
            <a:off x="1371600" y="4495800"/>
            <a:ext cx="6324600" cy="1219200"/>
          </a:xfrm>
          <a:noFill/>
        </p:spPr>
        <p:txBody>
          <a:bodyPr/>
          <a:lstStyle/>
          <a:p>
            <a:pPr marL="342900" indent="-342900" algn="l"/>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The price of purity is purists…</a:t>
            </a:r>
            <a:r>
              <a:rPr lang="ja-JP" altLang="en-US">
                <a:latin typeface="Times" charset="0"/>
                <a:ea typeface="ＭＳ Ｐゴシック" charset="0"/>
                <a:cs typeface="ＭＳ Ｐゴシック" charset="0"/>
              </a:rPr>
              <a:t>”</a:t>
            </a:r>
            <a:endParaRPr lang="en-US" altLang="ja-JP">
              <a:latin typeface="Times" charset="0"/>
              <a:ea typeface="ＭＳ Ｐゴシック" charset="0"/>
              <a:cs typeface="ＭＳ Ｐゴシック" charset="0"/>
            </a:endParaRPr>
          </a:p>
          <a:p>
            <a:pPr marL="342900" indent="-342900" algn="l"/>
            <a:r>
              <a:rPr lang="en-US">
                <a:latin typeface="Times" charset="0"/>
                <a:ea typeface="ＭＳ Ｐゴシック" charset="0"/>
                <a:cs typeface="ＭＳ Ｐゴシック" charset="0"/>
              </a:rPr>
              <a:t>					Anonymous</a:t>
            </a:r>
          </a:p>
        </p:txBody>
      </p:sp>
    </p:spTree>
  </p:cSld>
  <p:clrMapOvr>
    <a:masterClrMapping/>
  </p:clrMapOvr>
  <p:transition xmlns:p14="http://schemas.microsoft.com/office/powerpoint/2010/mai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Inputs required to use the CAPM - </a:t>
            </a:r>
          </a:p>
        </p:txBody>
      </p:sp>
      <p:sp>
        <p:nvSpPr>
          <p:cNvPr id="181250" name="Rectangle 3"/>
          <p:cNvSpPr>
            <a:spLocks noGrp="1" noChangeArrowheads="1"/>
          </p:cNvSpPr>
          <p:nvPr>
            <p:ph idx="1"/>
          </p:nvPr>
        </p:nvSpPr>
        <p:spPr>
          <a:noFill/>
        </p:spPr>
        <p:txBody>
          <a:bodyPr/>
          <a:lstStyle/>
          <a:p>
            <a:pPr marL="381000" indent="-381000">
              <a:buFont typeface="Wingdings" charset="0"/>
              <a:buChar char="§"/>
            </a:pPr>
            <a:r>
              <a:rPr lang="en-US">
                <a:latin typeface="Times" charset="0"/>
                <a:ea typeface="ＭＳ Ｐゴシック" charset="0"/>
                <a:cs typeface="ＭＳ Ｐゴシック" charset="0"/>
              </a:rPr>
              <a:t>The capital asset pricing model yields the following expected return:</a:t>
            </a:r>
          </a:p>
          <a:p>
            <a:pPr marL="800100" lvl="1" indent="-342900">
              <a:buFontTx/>
              <a:buNone/>
            </a:pPr>
            <a:r>
              <a:rPr lang="en-US">
                <a:latin typeface="Times" charset="0"/>
                <a:ea typeface="ＭＳ Ｐゴシック" charset="0"/>
              </a:rPr>
              <a:t>Expected Return = Riskfree Rate+ Beta * (Expected Return on the Market Portfolio - Riskfree Rate)</a:t>
            </a:r>
          </a:p>
          <a:p>
            <a:pPr marL="381000" indent="-381000">
              <a:buFontTx/>
              <a:buChar char="§"/>
            </a:pPr>
            <a:r>
              <a:rPr lang="en-US">
                <a:latin typeface="Times" charset="0"/>
                <a:ea typeface="ＭＳ Ｐゴシック" charset="0"/>
                <a:cs typeface="ＭＳ Ｐゴシック" charset="0"/>
              </a:rPr>
              <a:t>To use the model we need three inputs:</a:t>
            </a:r>
          </a:p>
          <a:p>
            <a:pPr marL="800100" lvl="1" indent="-342900">
              <a:buFontTx/>
              <a:buAutoNum type="alphaLcParenBoth"/>
            </a:pPr>
            <a:r>
              <a:rPr lang="en-US">
                <a:latin typeface="Times" charset="0"/>
                <a:ea typeface="ＭＳ Ｐゴシック" charset="0"/>
              </a:rPr>
              <a:t>The current risk-free rate</a:t>
            </a:r>
          </a:p>
          <a:p>
            <a:pPr marL="800100" lvl="1" indent="-342900">
              <a:buFontTx/>
              <a:buNone/>
            </a:pPr>
            <a:r>
              <a:rPr lang="en-US">
                <a:latin typeface="Times" charset="0"/>
                <a:ea typeface="ＭＳ Ｐゴシック" charset="0"/>
              </a:rPr>
              <a:t>(b) The expected market risk premium (the premium expected for investing in risky assets (market portfolio) over the riskless asset) </a:t>
            </a:r>
          </a:p>
          <a:p>
            <a:pPr marL="800100" lvl="1" indent="-342900">
              <a:buFontTx/>
              <a:buNone/>
            </a:pPr>
            <a:r>
              <a:rPr lang="en-US">
                <a:latin typeface="Times" charset="0"/>
                <a:ea typeface="ＭＳ Ｐゴシック" charset="0"/>
              </a:rPr>
              <a:t>(c) The beta of the asset being analyzed. </a:t>
            </a:r>
          </a:p>
        </p:txBody>
      </p:sp>
    </p:spTree>
  </p:cSld>
  <p:clrMapOvr>
    <a:masterClrMapping/>
  </p:clrMapOvr>
  <p:transition xmlns:p14="http://schemas.microsoft.com/office/powerpoint/2010/mai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Riskfree Rate and Time Horizon</a:t>
            </a:r>
          </a:p>
        </p:txBody>
      </p:sp>
      <p:sp>
        <p:nvSpPr>
          <p:cNvPr id="18329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On a riskfree asset, the actual return is equal to the expected return. Therefore, there is no variance around the expected return.</a:t>
            </a:r>
          </a:p>
          <a:p>
            <a:r>
              <a:rPr lang="en-US">
                <a:latin typeface="Times" charset="0"/>
                <a:ea typeface="ＭＳ Ｐゴシック" charset="0"/>
                <a:cs typeface="ＭＳ Ｐゴシック" charset="0"/>
              </a:rPr>
              <a:t>For an investment to be riskfree, i.e., to have an actual return be equal to the expected return, two conditions have to be met –</a:t>
            </a:r>
          </a:p>
          <a:p>
            <a:pPr lvl="1"/>
            <a:r>
              <a:rPr lang="en-US">
                <a:latin typeface="Times" charset="0"/>
                <a:ea typeface="ＭＳ Ｐゴシック" charset="0"/>
              </a:rPr>
              <a:t>There has to be </a:t>
            </a:r>
            <a:r>
              <a:rPr lang="en-US" u="sng">
                <a:latin typeface="Times" charset="0"/>
                <a:ea typeface="ＭＳ Ｐゴシック" charset="0"/>
              </a:rPr>
              <a:t>no default risk</a:t>
            </a:r>
            <a:r>
              <a:rPr lang="en-US">
                <a:latin typeface="Times" charset="0"/>
                <a:ea typeface="ＭＳ Ｐゴシック" charset="0"/>
              </a:rPr>
              <a:t>, which generally implies that the security has to be issued by the government. Note, however, that not all governments can be viewed as default free.</a:t>
            </a:r>
          </a:p>
          <a:p>
            <a:pPr lvl="1"/>
            <a:r>
              <a:rPr lang="en-US">
                <a:latin typeface="Times" charset="0"/>
                <a:ea typeface="ＭＳ Ｐゴシック" charset="0"/>
              </a:rPr>
              <a:t>There can be </a:t>
            </a:r>
            <a:r>
              <a:rPr lang="en-US" u="sng">
                <a:latin typeface="Times" charset="0"/>
                <a:ea typeface="ＭＳ Ｐゴシック" charset="0"/>
              </a:rPr>
              <a:t>no uncertainty about reinvestment rates</a:t>
            </a:r>
            <a:r>
              <a:rPr lang="en-US">
                <a:latin typeface="Times" charset="0"/>
                <a:ea typeface="ＭＳ Ｐゴシック" charset="0"/>
              </a:rPr>
              <a:t>, which implies that it is a zero coupon security with the same maturity as the cash flow being analyzed.</a:t>
            </a:r>
          </a:p>
        </p:txBody>
      </p:sp>
    </p:spTree>
  </p:cSld>
  <p:clrMapOvr>
    <a:masterClrMapping/>
  </p:clrMapOvr>
  <p:transition xmlns:p14="http://schemas.microsoft.com/office/powerpoint/2010/mai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Riskfree Rate in Practice</a:t>
            </a:r>
          </a:p>
        </p:txBody>
      </p:sp>
      <p:sp>
        <p:nvSpPr>
          <p:cNvPr id="1853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riskfree rate is the rate on a zero coupon government bond matching the time horizon of the cash flow being analyzed.</a:t>
            </a:r>
          </a:p>
          <a:p>
            <a:r>
              <a:rPr lang="en-US">
                <a:latin typeface="Times" charset="0"/>
                <a:ea typeface="ＭＳ Ｐゴシック" charset="0"/>
                <a:cs typeface="ＭＳ Ｐゴシック" charset="0"/>
              </a:rPr>
              <a:t>Theoretically, this translates into using different riskfree rates for each cash flow - the 1 year zero coupon rate for the cash flow in  year 1, the 2-year zero coupon rate for the cash flow in year 2  ...</a:t>
            </a:r>
          </a:p>
          <a:p>
            <a:r>
              <a:rPr lang="en-US">
                <a:latin typeface="Times" charset="0"/>
                <a:ea typeface="ＭＳ Ｐゴシック" charset="0"/>
                <a:cs typeface="ＭＳ Ｐゴシック" charset="0"/>
              </a:rPr>
              <a:t>Practically speaking, if there is substantial uncertainty about expected  cash flows, the present value effect of using time varying riskfree rates is small enough that it may not be worth it.</a:t>
            </a:r>
          </a:p>
        </p:txBody>
      </p:sp>
    </p:spTree>
  </p:cSld>
  <p:clrMapOvr>
    <a:masterClrMapping/>
  </p:clrMapOvr>
  <p:transition xmlns:p14="http://schemas.microsoft.com/office/powerpoint/2010/mai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Bottom Line on Riskfree Rates</a:t>
            </a:r>
          </a:p>
        </p:txBody>
      </p:sp>
      <p:sp>
        <p:nvSpPr>
          <p:cNvPr id="18739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Using a</a:t>
            </a:r>
            <a:r>
              <a:rPr lang="en-US" u="sng">
                <a:latin typeface="Times" charset="0"/>
                <a:ea typeface="ＭＳ Ｐゴシック" charset="0"/>
                <a:cs typeface="ＭＳ Ｐゴシック" charset="0"/>
              </a:rPr>
              <a:t> long term government rate </a:t>
            </a:r>
            <a:r>
              <a:rPr lang="en-US">
                <a:latin typeface="Times" charset="0"/>
                <a:ea typeface="ＭＳ Ｐゴシック" charset="0"/>
                <a:cs typeface="ＭＳ Ｐゴシック" charset="0"/>
              </a:rPr>
              <a:t>(even on a coupon bond) as the riskfree rate on all of the cash flows in a long term analysis will yield a close approximation of the true value. For short term analysis, it is entirely appropriate to use a </a:t>
            </a:r>
            <a:r>
              <a:rPr lang="en-US" u="sng">
                <a:latin typeface="Times" charset="0"/>
                <a:ea typeface="ＭＳ Ｐゴシック" charset="0"/>
                <a:cs typeface="ＭＳ Ｐゴシック" charset="0"/>
              </a:rPr>
              <a:t>short term government security rate </a:t>
            </a:r>
            <a:r>
              <a:rPr lang="en-US">
                <a:latin typeface="Times" charset="0"/>
                <a:ea typeface="ＭＳ Ｐゴシック" charset="0"/>
                <a:cs typeface="ＭＳ Ｐゴシック" charset="0"/>
              </a:rPr>
              <a:t>as the riskfree rate.</a:t>
            </a:r>
          </a:p>
          <a:p>
            <a:r>
              <a:rPr lang="en-US">
                <a:latin typeface="Times" charset="0"/>
                <a:ea typeface="ＭＳ Ｐゴシック" charset="0"/>
                <a:cs typeface="ＭＳ Ｐゴシック" charset="0"/>
              </a:rPr>
              <a:t>The riskfree rate that you use in an analysis should be in the </a:t>
            </a:r>
            <a:r>
              <a:rPr lang="en-US" u="sng">
                <a:latin typeface="Times" charset="0"/>
                <a:ea typeface="ＭＳ Ｐゴシック" charset="0"/>
                <a:cs typeface="ＭＳ Ｐゴシック" charset="0"/>
              </a:rPr>
              <a:t>same currency that your cashflows</a:t>
            </a:r>
            <a:r>
              <a:rPr lang="en-US">
                <a:latin typeface="Times" charset="0"/>
                <a:ea typeface="ＭＳ Ｐゴシック" charset="0"/>
                <a:cs typeface="ＭＳ Ｐゴシック" charset="0"/>
              </a:rPr>
              <a:t> are estimated in. </a:t>
            </a:r>
          </a:p>
          <a:p>
            <a:pPr lvl="1"/>
            <a:r>
              <a:rPr lang="en-US">
                <a:latin typeface="Times" charset="0"/>
                <a:ea typeface="ＭＳ Ｐゴシック" charset="0"/>
              </a:rPr>
              <a:t>In other words, if your cashflows are in U.S. dollars, your riskfree rate has to be in U.S. dollars as well.</a:t>
            </a:r>
          </a:p>
          <a:p>
            <a:pPr lvl="1"/>
            <a:r>
              <a:rPr lang="en-US">
                <a:latin typeface="Times" charset="0"/>
                <a:ea typeface="ＭＳ Ｐゴシック" charset="0"/>
              </a:rPr>
              <a:t>If your cash flows are in Euros, your riskfree rate should be a Euro riskfree rate.</a:t>
            </a:r>
          </a:p>
          <a:p>
            <a:r>
              <a:rPr lang="en-US" sz="2000">
                <a:latin typeface="Times" charset="0"/>
                <a:ea typeface="ＭＳ Ｐゴシック" charset="0"/>
                <a:cs typeface="ＭＳ Ｐゴシック" charset="0"/>
              </a:rPr>
              <a:t>The conventional practice of estimating riskfree rates is to use the government bond rate, with the government being the one that is in control of issuing that currency. In US dollars, this has translated into using the US treasury rate as the riskfree rate. In May 2009, for instance, the ten-year US treasury bond rate was 3.5%.</a:t>
            </a:r>
          </a:p>
        </p:txBody>
      </p:sp>
    </p:spTree>
  </p:cSld>
  <p:clrMapOvr>
    <a:masterClrMapping/>
  </p:clrMapOvr>
  <p:transition xmlns:p14="http://schemas.microsoft.com/office/powerpoint/2010/mai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p:cNvSpPr>
            <a:spLocks noGrp="1"/>
          </p:cNvSpPr>
          <p:nvPr>
            <p:ph type="title"/>
          </p:nvPr>
        </p:nvSpPr>
        <p:spPr/>
        <p:txBody>
          <a:bodyPr/>
          <a:lstStyle/>
          <a:p>
            <a:r>
              <a:rPr lang="en-US">
                <a:latin typeface="Times" charset="0"/>
                <a:ea typeface="ＭＳ Ｐゴシック" charset="0"/>
                <a:cs typeface="ＭＳ Ｐゴシック" charset="0"/>
              </a:rPr>
              <a:t>What is the Euro riskfree rate? An exercise in 2009</a:t>
            </a:r>
          </a:p>
        </p:txBody>
      </p:sp>
      <p:pic>
        <p:nvPicPr>
          <p:cNvPr id="189442"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9705" r="-9705"/>
          <a:stretch>
            <a:fillRect/>
          </a:stretch>
        </p:blip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r>
              <a:rPr lang="en-US">
                <a:latin typeface="Times" charset="0"/>
                <a:ea typeface="ＭＳ Ｐゴシック" charset="0"/>
                <a:cs typeface="ＭＳ Ｐゴシック" charset="0"/>
              </a:rPr>
              <a:t>The Euro rates: A 2012 update</a:t>
            </a:r>
          </a:p>
        </p:txBody>
      </p:sp>
      <p:pic>
        <p:nvPicPr>
          <p:cNvPr id="19149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9876" r="-9876"/>
          <a:stretch>
            <a:fillRect/>
          </a:stretch>
        </p:blip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What if there is no default-free entity?</a:t>
            </a:r>
          </a:p>
        </p:txBody>
      </p:sp>
      <p:sp>
        <p:nvSpPr>
          <p:cNvPr id="192514" name="Rectangle 3"/>
          <p:cNvSpPr>
            <a:spLocks noGrp="1" noChangeArrowheads="1"/>
          </p:cNvSpPr>
          <p:nvPr>
            <p:ph idx="1"/>
          </p:nvPr>
        </p:nvSpPr>
        <p:spPr/>
        <p:txBody>
          <a:bodyPr/>
          <a:lstStyle/>
          <a:p>
            <a:pPr algn="just"/>
            <a:r>
              <a:rPr lang="en-US" sz="1800" dirty="0">
                <a:latin typeface="Times" charset="0"/>
                <a:ea typeface="ＭＳ Ｐゴシック" charset="0"/>
                <a:cs typeface="ＭＳ Ｐゴシック" charset="0"/>
              </a:rPr>
              <a:t>If the government is perceived to have default risk, the government bond rate will have a default spread component in it and not be </a:t>
            </a:r>
            <a:r>
              <a:rPr lang="en-US" sz="1800" dirty="0" err="1">
                <a:latin typeface="Times" charset="0"/>
                <a:ea typeface="ＭＳ Ｐゴシック" charset="0"/>
                <a:cs typeface="ＭＳ Ｐゴシック" charset="0"/>
              </a:rPr>
              <a:t>riskfree</a:t>
            </a:r>
            <a:r>
              <a:rPr lang="en-US" sz="1800" dirty="0">
                <a:latin typeface="Times" charset="0"/>
                <a:ea typeface="ＭＳ Ｐゴシック" charset="0"/>
                <a:cs typeface="ＭＳ Ｐゴシック" charset="0"/>
              </a:rPr>
              <a:t>. There are three choices we have, when this is the case.</a:t>
            </a:r>
          </a:p>
          <a:p>
            <a:pPr lvl="1" algn="just"/>
            <a:r>
              <a:rPr lang="en-US" dirty="0">
                <a:latin typeface="Times" charset="0"/>
                <a:ea typeface="ＭＳ Ｐゴシック" charset="0"/>
              </a:rPr>
              <a:t>Adjust the local currency government borrowing rate for default risk to get a riskless local currency rate. </a:t>
            </a:r>
          </a:p>
          <a:p>
            <a:pPr lvl="2" algn="just"/>
            <a:r>
              <a:rPr lang="en-US" dirty="0">
                <a:latin typeface="Times" charset="0"/>
                <a:ea typeface="ＭＳ Ｐゴシック" charset="0"/>
              </a:rPr>
              <a:t>In May 2009, the Indian government rupee bond rate was 7%. the local currency rating from Moody</a:t>
            </a:r>
            <a:r>
              <a:rPr lang="ja-JP" altLang="en-US" dirty="0">
                <a:latin typeface="Times" charset="0"/>
                <a:ea typeface="ＭＳ Ｐゴシック" charset="0"/>
              </a:rPr>
              <a:t>’</a:t>
            </a:r>
            <a:r>
              <a:rPr lang="en-US" altLang="ja-JP" dirty="0">
                <a:latin typeface="Times" charset="0"/>
                <a:ea typeface="ＭＳ Ｐゴシック" charset="0"/>
              </a:rPr>
              <a:t>s was Ba2 and the default spread for a Ba2 rated country bond was 3%.</a:t>
            </a:r>
          </a:p>
          <a:p>
            <a:pPr lvl="2" algn="just">
              <a:buFontTx/>
              <a:buNone/>
            </a:pPr>
            <a:r>
              <a:rPr lang="en-US" dirty="0">
                <a:latin typeface="Times" charset="0"/>
                <a:ea typeface="ＭＳ Ｐゴシック" charset="0"/>
              </a:rPr>
              <a:t>	</a:t>
            </a:r>
            <a:r>
              <a:rPr lang="en-US" dirty="0" err="1">
                <a:latin typeface="Times" charset="0"/>
                <a:ea typeface="ＭＳ Ｐゴシック" charset="0"/>
              </a:rPr>
              <a:t>Riskfree</a:t>
            </a:r>
            <a:r>
              <a:rPr lang="en-US" dirty="0">
                <a:latin typeface="Times" charset="0"/>
                <a:ea typeface="ＭＳ Ｐゴシック" charset="0"/>
              </a:rPr>
              <a:t> rate in Rupees = 7% - 3% = 4%</a:t>
            </a:r>
          </a:p>
          <a:p>
            <a:pPr lvl="2" algn="just"/>
            <a:r>
              <a:rPr lang="en-US" dirty="0">
                <a:latin typeface="Times" charset="0"/>
                <a:ea typeface="ＭＳ Ｐゴシック" charset="0"/>
              </a:rPr>
              <a:t>In May 2009, the Brazilian government $R bond rate was 11% and the local currency rating was Ba1, with a default spread of 2.5%.</a:t>
            </a:r>
          </a:p>
          <a:p>
            <a:pPr lvl="2" algn="just">
              <a:buFontTx/>
              <a:buNone/>
            </a:pPr>
            <a:r>
              <a:rPr lang="en-US" dirty="0">
                <a:latin typeface="Times" charset="0"/>
                <a:ea typeface="ＭＳ Ｐゴシック" charset="0"/>
              </a:rPr>
              <a:t>	</a:t>
            </a:r>
            <a:r>
              <a:rPr lang="en-US" dirty="0" err="1">
                <a:latin typeface="Times" charset="0"/>
                <a:ea typeface="ＭＳ Ｐゴシック" charset="0"/>
              </a:rPr>
              <a:t>Riskfree</a:t>
            </a:r>
            <a:r>
              <a:rPr lang="en-US" dirty="0">
                <a:latin typeface="Times" charset="0"/>
                <a:ea typeface="ＭＳ Ｐゴシック" charset="0"/>
              </a:rPr>
              <a:t> rate in $R = 11% - 2.5% = 8.5%</a:t>
            </a:r>
          </a:p>
          <a:p>
            <a:pPr lvl="1" algn="just"/>
            <a:r>
              <a:rPr lang="en-US" dirty="0">
                <a:latin typeface="Times" charset="0"/>
                <a:ea typeface="ＭＳ Ｐゴシック" charset="0"/>
              </a:rPr>
              <a:t>Do the analysis in an alternate currency, where getting the </a:t>
            </a:r>
            <a:r>
              <a:rPr lang="en-US" dirty="0" err="1">
                <a:latin typeface="Times" charset="0"/>
                <a:ea typeface="ＭＳ Ｐゴシック" charset="0"/>
              </a:rPr>
              <a:t>riskfree</a:t>
            </a:r>
            <a:r>
              <a:rPr lang="en-US" dirty="0">
                <a:latin typeface="Times" charset="0"/>
                <a:ea typeface="ＭＳ Ｐゴシック" charset="0"/>
              </a:rPr>
              <a:t> rate is easier. With </a:t>
            </a:r>
            <a:r>
              <a:rPr lang="en-US" dirty="0" err="1">
                <a:latin typeface="Times" charset="0"/>
                <a:ea typeface="ＭＳ Ｐゴシック" charset="0"/>
              </a:rPr>
              <a:t>Aracruz</a:t>
            </a:r>
            <a:r>
              <a:rPr lang="en-US" dirty="0">
                <a:latin typeface="Times" charset="0"/>
                <a:ea typeface="ＭＳ Ｐゴシック" charset="0"/>
              </a:rPr>
              <a:t> in 2009, we could chose to do the analysis in US dollars (rather than estimate a </a:t>
            </a:r>
            <a:r>
              <a:rPr lang="en-US" dirty="0" err="1">
                <a:latin typeface="Times" charset="0"/>
                <a:ea typeface="ＭＳ Ｐゴシック" charset="0"/>
              </a:rPr>
              <a:t>riskfree</a:t>
            </a:r>
            <a:r>
              <a:rPr lang="en-US" dirty="0">
                <a:latin typeface="Times" charset="0"/>
                <a:ea typeface="ＭＳ Ｐゴシック" charset="0"/>
              </a:rPr>
              <a:t> rate in R$). The </a:t>
            </a:r>
            <a:r>
              <a:rPr lang="en-US" dirty="0" err="1">
                <a:latin typeface="Times" charset="0"/>
                <a:ea typeface="ＭＳ Ｐゴシック" charset="0"/>
              </a:rPr>
              <a:t>riskfree</a:t>
            </a:r>
            <a:r>
              <a:rPr lang="en-US" dirty="0">
                <a:latin typeface="Times" charset="0"/>
                <a:ea typeface="ＭＳ Ｐゴシック" charset="0"/>
              </a:rPr>
              <a:t> rate is then the US treasury bond rate.</a:t>
            </a:r>
          </a:p>
          <a:p>
            <a:pPr lvl="1" algn="just"/>
            <a:r>
              <a:rPr lang="en-US" dirty="0">
                <a:latin typeface="Times New Roman" charset="0"/>
                <a:ea typeface="ＭＳ Ｐゴシック" charset="0"/>
              </a:rPr>
              <a:t>Do your analysis in real terms, in which case the </a:t>
            </a:r>
            <a:r>
              <a:rPr lang="en-US" dirty="0" err="1">
                <a:latin typeface="Times New Roman" charset="0"/>
                <a:ea typeface="ＭＳ Ｐゴシック" charset="0"/>
              </a:rPr>
              <a:t>riskfree</a:t>
            </a:r>
            <a:r>
              <a:rPr lang="en-US" dirty="0">
                <a:latin typeface="Times New Roman" charset="0"/>
                <a:ea typeface="ＭＳ Ｐゴシック" charset="0"/>
              </a:rPr>
              <a:t> rate has to be a real </a:t>
            </a:r>
            <a:r>
              <a:rPr lang="en-US" dirty="0" err="1">
                <a:latin typeface="Times New Roman" charset="0"/>
                <a:ea typeface="ＭＳ Ｐゴシック" charset="0"/>
              </a:rPr>
              <a:t>riskfree</a:t>
            </a:r>
            <a:r>
              <a:rPr lang="en-US" dirty="0">
                <a:latin typeface="Times New Roman" charset="0"/>
                <a:ea typeface="ＭＳ Ｐゴシック" charset="0"/>
              </a:rPr>
              <a:t> rate. The inflation-indexed treasury rate is a measure of a real </a:t>
            </a:r>
            <a:r>
              <a:rPr lang="en-US" dirty="0" err="1">
                <a:latin typeface="Times New Roman" charset="0"/>
                <a:ea typeface="ＭＳ Ｐゴシック" charset="0"/>
              </a:rPr>
              <a:t>riskfree</a:t>
            </a:r>
            <a:r>
              <a:rPr lang="en-US" dirty="0">
                <a:latin typeface="Times New Roman" charset="0"/>
                <a:ea typeface="ＭＳ Ｐゴシック" charset="0"/>
              </a:rPr>
              <a:t> rate.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Measurement of the risk premium</a:t>
            </a:r>
          </a:p>
        </p:txBody>
      </p:sp>
      <p:sp>
        <p:nvSpPr>
          <p:cNvPr id="19456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risk premium is the premium that investors demand for investing in an </a:t>
            </a:r>
            <a:r>
              <a:rPr lang="en-US" u="sng">
                <a:latin typeface="Times" charset="0"/>
                <a:ea typeface="ＭＳ Ｐゴシック" charset="0"/>
                <a:cs typeface="ＭＳ Ｐゴシック" charset="0"/>
              </a:rPr>
              <a:t>average risk investment</a:t>
            </a:r>
            <a:r>
              <a:rPr lang="en-US">
                <a:latin typeface="Times" charset="0"/>
                <a:ea typeface="ＭＳ Ｐゴシック" charset="0"/>
                <a:cs typeface="ＭＳ Ｐゴシック" charset="0"/>
              </a:rPr>
              <a:t>, relative to the riskfree rate.</a:t>
            </a:r>
          </a:p>
          <a:p>
            <a:r>
              <a:rPr lang="en-US">
                <a:latin typeface="Times" charset="0"/>
                <a:ea typeface="ＭＳ Ｐゴシック" charset="0"/>
                <a:cs typeface="ＭＳ Ｐゴシック" charset="0"/>
              </a:rPr>
              <a:t>As a general proposition, this premium should be</a:t>
            </a:r>
          </a:p>
          <a:p>
            <a:pPr lvl="1"/>
            <a:r>
              <a:rPr lang="en-US">
                <a:latin typeface="Times" charset="0"/>
                <a:ea typeface="ＭＳ Ｐゴシック" charset="0"/>
              </a:rPr>
              <a:t>greater than zero</a:t>
            </a:r>
          </a:p>
          <a:p>
            <a:pPr lvl="1"/>
            <a:r>
              <a:rPr lang="en-US">
                <a:latin typeface="Times" charset="0"/>
                <a:ea typeface="ＭＳ Ｐゴシック" charset="0"/>
              </a:rPr>
              <a:t>increase with the risk aversion of the investors in that market</a:t>
            </a:r>
          </a:p>
          <a:p>
            <a:pPr lvl="1"/>
            <a:r>
              <a:rPr lang="en-US">
                <a:latin typeface="Times" charset="0"/>
                <a:ea typeface="ＭＳ Ｐゴシック" charset="0"/>
              </a:rPr>
              <a:t>increase with the riskiness of the </a:t>
            </a:r>
            <a:r>
              <a:rPr lang="ja-JP" altLang="en-US">
                <a:latin typeface="Times" charset="0"/>
                <a:ea typeface="ＭＳ Ｐゴシック" charset="0"/>
              </a:rPr>
              <a:t>“</a:t>
            </a:r>
            <a:r>
              <a:rPr lang="en-US" altLang="ja-JP">
                <a:latin typeface="Times" charset="0"/>
                <a:ea typeface="ＭＳ Ｐゴシック" charset="0"/>
              </a:rPr>
              <a:t>average</a:t>
            </a:r>
            <a:r>
              <a:rPr lang="ja-JP" altLang="en-US">
                <a:latin typeface="Times" charset="0"/>
                <a:ea typeface="ＭＳ Ｐゴシック" charset="0"/>
              </a:rPr>
              <a:t>”</a:t>
            </a:r>
            <a:r>
              <a:rPr lang="en-US" altLang="ja-JP">
                <a:latin typeface="Times" charset="0"/>
                <a:ea typeface="ＭＳ Ｐゴシック" charset="0"/>
              </a:rPr>
              <a:t> risk investment</a:t>
            </a:r>
            <a:endParaRPr lang="en-US">
              <a:latin typeface="Times" charset="0"/>
              <a:ea typeface="ＭＳ Ｐゴシック" charset="0"/>
            </a:endParaRPr>
          </a:p>
        </p:txBody>
      </p:sp>
    </p:spTree>
  </p:cSld>
  <p:clrMapOvr>
    <a:masterClrMapping/>
  </p:clrMapOvr>
  <p:transition xmlns:p14="http://schemas.microsoft.com/office/powerpoint/2010/mai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is your risk premium?</a:t>
            </a:r>
          </a:p>
        </p:txBody>
      </p:sp>
      <p:sp>
        <p:nvSpPr>
          <p:cNvPr id="196610" name="Rectangle 3"/>
          <p:cNvSpPr>
            <a:spLocks noGrp="1" noChangeArrowheads="1"/>
          </p:cNvSpPr>
          <p:nvPr>
            <p:ph idx="1"/>
          </p:nvPr>
        </p:nvSpPr>
        <p:spPr>
          <a:noFill/>
        </p:spPr>
        <p:txBody>
          <a:bodyPr/>
          <a:lstStyle/>
          <a:p>
            <a:pPr marL="381000" indent="-381000"/>
            <a:r>
              <a:rPr lang="en-US" sz="1600">
                <a:latin typeface="Times" charset="0"/>
                <a:ea typeface="ＭＳ Ｐゴシック" charset="0"/>
                <a:cs typeface="ＭＳ Ｐゴシック" charset="0"/>
              </a:rPr>
              <a:t>Assume that stocks are the only risky assets and that you are offered two investment options:</a:t>
            </a:r>
          </a:p>
          <a:p>
            <a:pPr marL="800100" lvl="1" indent="-342900"/>
            <a:r>
              <a:rPr lang="en-US">
                <a:latin typeface="Times" charset="0"/>
                <a:ea typeface="ＭＳ Ｐゴシック" charset="0"/>
              </a:rPr>
              <a:t>a riskless investment (say a Government Security), on which you can make 5%</a:t>
            </a:r>
          </a:p>
          <a:p>
            <a:pPr marL="800100" lvl="1" indent="-342900"/>
            <a:r>
              <a:rPr lang="en-US">
                <a:latin typeface="Times" charset="0"/>
                <a:ea typeface="ＭＳ Ｐゴシック" charset="0"/>
              </a:rPr>
              <a:t>a mutual fund of all  stocks, on which the returns are uncertain</a:t>
            </a:r>
          </a:p>
          <a:p>
            <a:pPr marL="381000" indent="-381000">
              <a:buFont typeface="Monotype Sorts" charset="0"/>
              <a:buNone/>
            </a:pPr>
            <a:r>
              <a:rPr lang="en-US" sz="1600">
                <a:latin typeface="Times" charset="0"/>
                <a:ea typeface="ＭＳ Ｐゴシック" charset="0"/>
                <a:cs typeface="ＭＳ Ｐゴシック" charset="0"/>
              </a:rPr>
              <a:t>How much of an expected return would you demand to shift your money from the riskless asset to the mutual fund?</a:t>
            </a:r>
          </a:p>
          <a:p>
            <a:pPr marL="800100" lvl="1" indent="-342900">
              <a:buFont typeface="Times" charset="0"/>
              <a:buAutoNum type="alphaLcParenR"/>
            </a:pPr>
            <a:r>
              <a:rPr lang="en-US">
                <a:latin typeface="Times" charset="0"/>
                <a:ea typeface="ＭＳ Ｐゴシック" charset="0"/>
              </a:rPr>
              <a:t>Less than 5%</a:t>
            </a:r>
          </a:p>
          <a:p>
            <a:pPr marL="800100" lvl="1" indent="-342900">
              <a:buFont typeface="Times" charset="0"/>
              <a:buAutoNum type="alphaLcParenR"/>
            </a:pPr>
            <a:r>
              <a:rPr lang="en-US">
                <a:latin typeface="Times" charset="0"/>
                <a:ea typeface="ＭＳ Ｐゴシック" charset="0"/>
              </a:rPr>
              <a:t>Between 5 - 7%</a:t>
            </a:r>
          </a:p>
          <a:p>
            <a:pPr marL="800100" lvl="1" indent="-342900">
              <a:buFont typeface="Times" charset="0"/>
              <a:buAutoNum type="alphaLcParenR"/>
            </a:pPr>
            <a:r>
              <a:rPr lang="en-US">
                <a:latin typeface="Times" charset="0"/>
                <a:ea typeface="ＭＳ Ｐゴシック" charset="0"/>
              </a:rPr>
              <a:t>Between  7 - 9%</a:t>
            </a:r>
          </a:p>
          <a:p>
            <a:pPr marL="800100" lvl="1" indent="-342900">
              <a:buFont typeface="Times" charset="0"/>
              <a:buAutoNum type="alphaLcParenR"/>
            </a:pPr>
            <a:r>
              <a:rPr lang="en-US">
                <a:latin typeface="Times" charset="0"/>
                <a:ea typeface="ＭＳ Ｐゴシック" charset="0"/>
              </a:rPr>
              <a:t>Between  9 - 11%</a:t>
            </a:r>
          </a:p>
          <a:p>
            <a:pPr marL="800100" lvl="1" indent="-342900">
              <a:buFont typeface="Times" charset="0"/>
              <a:buAutoNum type="alphaLcParenR"/>
            </a:pPr>
            <a:r>
              <a:rPr lang="en-US">
                <a:latin typeface="Times" charset="0"/>
                <a:ea typeface="ＭＳ Ｐゴシック" charset="0"/>
              </a:rPr>
              <a:t>Between  11- 13%</a:t>
            </a:r>
          </a:p>
          <a:p>
            <a:pPr marL="800100" lvl="1" indent="-342900">
              <a:buFont typeface="Times" charset="0"/>
              <a:buAutoNum type="alphaLcParenR"/>
            </a:pPr>
            <a:r>
              <a:rPr lang="en-US">
                <a:latin typeface="Times" charset="0"/>
                <a:ea typeface="ＭＳ Ｐゴシック" charset="0"/>
              </a:rPr>
              <a:t>More than  13%</a:t>
            </a:r>
          </a:p>
          <a:p>
            <a:pPr marL="381000" indent="-381000">
              <a:buFont typeface="Monotype Sorts" charset="0"/>
              <a:buNone/>
            </a:pPr>
            <a:r>
              <a:rPr lang="en-US" sz="1600">
                <a:latin typeface="Times" charset="0"/>
                <a:ea typeface="ＭＳ Ｐゴシック" charset="0"/>
                <a:cs typeface="ＭＳ Ｐゴシック" charset="0"/>
              </a:rPr>
              <a:t>Check your premium against the </a:t>
            </a:r>
            <a:r>
              <a:rPr lang="en-US" sz="1600">
                <a:latin typeface="Times" charset="0"/>
                <a:ea typeface="ＭＳ Ｐゴシック" charset="0"/>
                <a:cs typeface="ＭＳ Ｐゴシック" charset="0"/>
                <a:hlinkClick r:id=""/>
              </a:rPr>
              <a:t>survey premium </a:t>
            </a:r>
            <a:r>
              <a:rPr lang="en-US" sz="1600">
                <a:latin typeface="Times" charset="0"/>
                <a:ea typeface="ＭＳ Ｐゴシック" charset="0"/>
                <a:cs typeface="ＭＳ Ｐゴシック" charset="0"/>
              </a:rPr>
              <a:t>on my web site.</a:t>
            </a:r>
          </a:p>
        </p:txBody>
      </p:sp>
    </p:spTree>
  </p:cSld>
  <p:clrMapOvr>
    <a:masterClrMapping/>
  </p:clrMapOvr>
  <p:transition xmlns:p14="http://schemas.microsoft.com/office/powerpoint/2010/mai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Risk Aversion and Risk Premiums</a:t>
            </a:r>
          </a:p>
        </p:txBody>
      </p:sp>
      <p:sp>
        <p:nvSpPr>
          <p:cNvPr id="19865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this were the entire market, the risk premium would be a weighted average of the risk premiums demanded by each and every investor.</a:t>
            </a:r>
          </a:p>
          <a:p>
            <a:r>
              <a:rPr lang="en-US">
                <a:latin typeface="Times" charset="0"/>
                <a:ea typeface="ＭＳ Ｐゴシック" charset="0"/>
                <a:cs typeface="ＭＳ Ｐゴシック" charset="0"/>
              </a:rPr>
              <a:t>The weights will be determined by the wealth that each investor brings to the market. Thus, Warren Buffett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aversion counts more towards determining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than yours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mine.</a:t>
            </a:r>
          </a:p>
          <a:p>
            <a:r>
              <a:rPr lang="en-US">
                <a:latin typeface="Times" charset="0"/>
                <a:ea typeface="ＭＳ Ｐゴシック" charset="0"/>
                <a:cs typeface="ＭＳ Ｐゴシック" charset="0"/>
              </a:rPr>
              <a:t>As investors become more risk averse, you would expect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to increase.</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Risk Premiums do change..</a:t>
            </a:r>
          </a:p>
        </p:txBody>
      </p:sp>
      <p:sp>
        <p:nvSpPr>
          <p:cNvPr id="200706"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Go back to the previous example. Assume now that you are making the same choice but that you are making it in the aftermath of a stock market crash (it has dropped 25% in the last month). Would you change your answer?</a:t>
            </a:r>
          </a:p>
          <a:p>
            <a:pPr marL="800100" lvl="1" indent="-342900">
              <a:buFont typeface="Times" charset="0"/>
              <a:buAutoNum type="alphaLcParenR"/>
            </a:pPr>
            <a:r>
              <a:rPr lang="en-US">
                <a:latin typeface="Times" charset="0"/>
                <a:ea typeface="ＭＳ Ｐゴシック" charset="0"/>
              </a:rPr>
              <a:t>I would demand a larger premium</a:t>
            </a:r>
          </a:p>
          <a:p>
            <a:pPr marL="800100" lvl="1" indent="-342900">
              <a:buFont typeface="Times" charset="0"/>
              <a:buAutoNum type="alphaLcParenR"/>
            </a:pPr>
            <a:r>
              <a:rPr lang="en-US">
                <a:latin typeface="Times" charset="0"/>
                <a:ea typeface="ＭＳ Ｐゴシック" charset="0"/>
              </a:rPr>
              <a:t>I would demand a smaller premium</a:t>
            </a:r>
          </a:p>
          <a:p>
            <a:pPr marL="800100" lvl="1" indent="-342900">
              <a:buFont typeface="Times" charset="0"/>
              <a:buAutoNum type="alphaLcParenR"/>
            </a:pPr>
            <a:r>
              <a:rPr lang="en-US">
                <a:latin typeface="Times" charset="0"/>
                <a:ea typeface="ＭＳ Ｐゴシック" charset="0"/>
              </a:rPr>
              <a:t>I would demand the same premium</a:t>
            </a:r>
          </a:p>
        </p:txBody>
      </p:sp>
    </p:spTree>
  </p:cSld>
  <p:clrMapOvr>
    <a:masterClrMapping/>
  </p:clrMapOvr>
  <p:transition xmlns:p14="http://schemas.microsoft.com/office/powerpoint/2010/mai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Risk Premiums in Practice</a:t>
            </a:r>
          </a:p>
        </p:txBody>
      </p:sp>
      <p:sp>
        <p:nvSpPr>
          <p:cNvPr id="202754" name="Rectangle 3"/>
          <p:cNvSpPr>
            <a:spLocks noGrp="1" noChangeArrowheads="1"/>
          </p:cNvSpPr>
          <p:nvPr>
            <p:ph idx="1"/>
          </p:nvPr>
        </p:nvSpPr>
        <p:spPr>
          <a:noFill/>
        </p:spPr>
        <p:txBody>
          <a:bodyPr/>
          <a:lstStyle/>
          <a:p>
            <a:r>
              <a:rPr lang="en-US" u="sng">
                <a:latin typeface="Times" charset="0"/>
                <a:ea typeface="ＭＳ Ｐゴシック" charset="0"/>
                <a:cs typeface="ＭＳ Ｐゴシック" charset="0"/>
              </a:rPr>
              <a:t>Survey investors </a:t>
            </a:r>
            <a:r>
              <a:rPr lang="en-US">
                <a:latin typeface="Times" charset="0"/>
                <a:ea typeface="ＭＳ Ｐゴシック" charset="0"/>
                <a:cs typeface="ＭＳ Ｐゴシック" charset="0"/>
              </a:rPr>
              <a:t>on their desired risk premiums and use the average premium from these surveys.</a:t>
            </a:r>
          </a:p>
          <a:p>
            <a:r>
              <a:rPr lang="en-US">
                <a:latin typeface="Times" charset="0"/>
                <a:ea typeface="ＭＳ Ｐゴシック" charset="0"/>
                <a:cs typeface="ＭＳ Ｐゴシック" charset="0"/>
              </a:rPr>
              <a:t>Assume that the actual premium delivered over long time periods is equal to the expected premium - i.e., </a:t>
            </a:r>
            <a:r>
              <a:rPr lang="en-US" u="sng">
                <a:latin typeface="Times" charset="0"/>
                <a:ea typeface="ＭＳ Ｐゴシック" charset="0"/>
                <a:cs typeface="ＭＳ Ｐゴシック" charset="0"/>
              </a:rPr>
              <a:t>use historical data</a:t>
            </a: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Estimate the</a:t>
            </a:r>
            <a:r>
              <a:rPr lang="en-US" u="sng">
                <a:latin typeface="Times" charset="0"/>
                <a:ea typeface="ＭＳ Ｐゴシック" charset="0"/>
                <a:cs typeface="ＭＳ Ｐゴシック" charset="0"/>
              </a:rPr>
              <a:t> implied premium </a:t>
            </a:r>
            <a:r>
              <a:rPr lang="en-US">
                <a:latin typeface="Times" charset="0"/>
                <a:ea typeface="ＭＳ Ｐゴシック" charset="0"/>
                <a:cs typeface="ＭＳ Ｐゴシック" charset="0"/>
              </a:rPr>
              <a:t>in today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asset prices.</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Survey Approach</a:t>
            </a:r>
          </a:p>
        </p:txBody>
      </p:sp>
      <p:sp>
        <p:nvSpPr>
          <p:cNvPr id="203778" name="Rectangle 3"/>
          <p:cNvSpPr>
            <a:spLocks noGrp="1" noChangeArrowheads="1"/>
          </p:cNvSpPr>
          <p:nvPr>
            <p:ph idx="1"/>
          </p:nvPr>
        </p:nvSpPr>
        <p:spPr/>
        <p:txBody>
          <a:bodyPr/>
          <a:lstStyle/>
          <a:p>
            <a:pPr eaLnBrk="1" hangingPunct="1">
              <a:defRPr/>
            </a:pPr>
            <a:r>
              <a:rPr lang="en-US" dirty="0">
                <a:latin typeface="Times" charset="0"/>
                <a:ea typeface="ＭＳ Ｐゴシック" charset="0"/>
                <a:cs typeface="ＭＳ Ｐゴシック" charset="0"/>
              </a:rPr>
              <a:t>Surveying all investors in a market place is impractical.</a:t>
            </a:r>
          </a:p>
          <a:p>
            <a:pPr eaLnBrk="1" hangingPunct="1">
              <a:defRPr/>
            </a:pPr>
            <a:r>
              <a:rPr lang="en-US" dirty="0">
                <a:latin typeface="Times" charset="0"/>
                <a:ea typeface="ＭＳ Ｐゴシック" charset="0"/>
                <a:cs typeface="ＭＳ Ｐゴシック" charset="0"/>
              </a:rPr>
              <a:t>However, you can survey a few individuals and use these results. In practice, this translates into surveys of the following:</a:t>
            </a:r>
          </a:p>
          <a:p>
            <a:pPr marL="0" indent="0" eaLnBrk="1" hangingPunct="1">
              <a:buFont typeface="Monotype Sorts" charset="0"/>
              <a:buNone/>
              <a:defRPr/>
            </a:pPr>
            <a:endParaRPr lang="en-US" dirty="0" smtClean="0">
              <a:latin typeface="Times" charset="0"/>
              <a:ea typeface="ＭＳ Ｐゴシック" charset="0"/>
              <a:cs typeface="ＭＳ Ｐゴシック" charset="0"/>
            </a:endParaRPr>
          </a:p>
          <a:p>
            <a:pPr marL="0" indent="0" eaLnBrk="1" hangingPunct="1">
              <a:buFont typeface="Monotype Sorts" charset="0"/>
              <a:buNone/>
              <a:defRPr/>
            </a:pPr>
            <a:endParaRPr lang="en-US" dirty="0">
              <a:latin typeface="Times" charset="0"/>
              <a:ea typeface="ＭＳ Ｐゴシック" charset="0"/>
              <a:cs typeface="ＭＳ Ｐゴシック" charset="0"/>
            </a:endParaRPr>
          </a:p>
          <a:p>
            <a:pPr eaLnBrk="1" hangingPunct="1">
              <a:defRPr/>
            </a:pPr>
            <a:endParaRPr lang="en-US" dirty="0">
              <a:latin typeface="Times" charset="0"/>
              <a:ea typeface="ＭＳ Ｐゴシック" charset="0"/>
              <a:cs typeface="ＭＳ Ｐゴシック" charset="0"/>
            </a:endParaRPr>
          </a:p>
          <a:p>
            <a:pPr eaLnBrk="1" hangingPunct="1">
              <a:defRPr/>
            </a:pPr>
            <a:endParaRPr lang="en-US" dirty="0">
              <a:latin typeface="Times" charset="0"/>
              <a:ea typeface="ＭＳ Ｐゴシック" charset="0"/>
              <a:cs typeface="ＭＳ Ｐゴシック" charset="0"/>
            </a:endParaRPr>
          </a:p>
          <a:p>
            <a:pPr eaLnBrk="1" hangingPunct="1">
              <a:defRPr/>
            </a:pPr>
            <a:endParaRPr lang="en-US" dirty="0">
              <a:latin typeface="Times" charset="0"/>
              <a:ea typeface="ＭＳ Ｐゴシック" charset="0"/>
              <a:cs typeface="ＭＳ Ｐゴシック" charset="0"/>
            </a:endParaRPr>
          </a:p>
          <a:p>
            <a:pPr eaLnBrk="1" hangingPunct="1">
              <a:defRPr/>
            </a:pPr>
            <a:r>
              <a:rPr lang="en-US" dirty="0">
                <a:latin typeface="Times" charset="0"/>
                <a:ea typeface="ＭＳ Ｐゴシック" charset="0"/>
                <a:cs typeface="ＭＳ Ｐゴシック" charset="0"/>
              </a:rPr>
              <a:t>The limitations of this approach are:</a:t>
            </a:r>
          </a:p>
          <a:p>
            <a:pPr lvl="1" eaLnBrk="1" hangingPunct="1">
              <a:defRPr/>
            </a:pPr>
            <a:r>
              <a:rPr lang="en-US" dirty="0">
                <a:latin typeface="Times" charset="0"/>
                <a:ea typeface="ＭＳ Ｐゴシック" charset="0"/>
              </a:rPr>
              <a:t>there are no constraints on reasonability (the survey could produce negative risk premiums or risk premiums of 50%)</a:t>
            </a:r>
          </a:p>
          <a:p>
            <a:pPr lvl="1" eaLnBrk="1" hangingPunct="1">
              <a:defRPr/>
            </a:pPr>
            <a:r>
              <a:rPr lang="en-US" dirty="0">
                <a:latin typeface="Times" charset="0"/>
                <a:ea typeface="ＭＳ Ｐゴシック" charset="0"/>
              </a:rPr>
              <a:t>The survey results are </a:t>
            </a:r>
            <a:r>
              <a:rPr lang="en-US" dirty="0" smtClean="0">
                <a:latin typeface="Times" charset="0"/>
                <a:ea typeface="ＭＳ Ｐゴシック" charset="0"/>
              </a:rPr>
              <a:t>more reflective of the past than the future.</a:t>
            </a:r>
            <a:endParaRPr lang="en-US" dirty="0">
              <a:latin typeface="Times" charset="0"/>
              <a:ea typeface="ＭＳ Ｐゴシック" charset="0"/>
            </a:endParaRPr>
          </a:p>
          <a:p>
            <a:pPr lvl="1" eaLnBrk="1" hangingPunct="1">
              <a:defRPr/>
            </a:pPr>
            <a:r>
              <a:rPr lang="en-US" dirty="0">
                <a:latin typeface="Times" charset="0"/>
                <a:ea typeface="ＭＳ Ｐゴシック" charset="0"/>
              </a:rPr>
              <a:t>they tend to be short term; even the longest surveys do not go beyond one year.</a:t>
            </a:r>
          </a:p>
        </p:txBody>
      </p:sp>
      <p:graphicFrame>
        <p:nvGraphicFramePr>
          <p:cNvPr id="204803" name="Object 1"/>
          <p:cNvGraphicFramePr>
            <a:graphicFrameLocks noChangeAspect="1"/>
          </p:cNvGraphicFramePr>
          <p:nvPr/>
        </p:nvGraphicFramePr>
        <p:xfrm>
          <a:off x="1905000" y="2895600"/>
          <a:ext cx="5626100" cy="1600200"/>
        </p:xfrm>
        <a:graphic>
          <a:graphicData uri="http://schemas.openxmlformats.org/presentationml/2006/ole">
            <mc:AlternateContent xmlns:mc="http://schemas.openxmlformats.org/markup-compatibility/2006">
              <mc:Choice xmlns:v="urn:schemas-microsoft-com:vml" Requires="v">
                <p:oleObj spid="_x0000_s204812" name="Document" r:id="rId5" imgW="5625893" imgH="1600141" progId="Word.Document.12">
                  <p:embed/>
                </p:oleObj>
              </mc:Choice>
              <mc:Fallback>
                <p:oleObj name="Document" r:id="rId5" imgW="5625893" imgH="1600141"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2895600"/>
                        <a:ext cx="56261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Historical Premium Approach</a:t>
            </a:r>
          </a:p>
        </p:txBody>
      </p:sp>
      <p:sp>
        <p:nvSpPr>
          <p:cNvPr id="206850" name="Rectangle 3"/>
          <p:cNvSpPr>
            <a:spLocks noGrp="1" noChangeArrowheads="1"/>
          </p:cNvSpPr>
          <p:nvPr>
            <p:ph idx="1"/>
          </p:nvPr>
        </p:nvSpPr>
        <p:spPr>
          <a:noFill/>
        </p:spPr>
        <p:txBody>
          <a:bodyPr/>
          <a:lstStyle/>
          <a:p>
            <a:pPr eaLnBrk="1" hangingPunct="1"/>
            <a:r>
              <a:rPr lang="en-US">
                <a:latin typeface="Times" charset="0"/>
                <a:ea typeface="ＭＳ Ｐゴシック" charset="0"/>
                <a:cs typeface="ＭＳ Ｐゴシック" charset="0"/>
              </a:rPr>
              <a:t>This is the default approach used by most to arrive at the premium to use in the model</a:t>
            </a:r>
          </a:p>
          <a:p>
            <a:pPr eaLnBrk="1" hangingPunct="1"/>
            <a:r>
              <a:rPr lang="en-US">
                <a:latin typeface="Times" charset="0"/>
                <a:ea typeface="ＭＳ Ｐゴシック" charset="0"/>
                <a:cs typeface="ＭＳ Ｐゴシック" charset="0"/>
              </a:rPr>
              <a:t>In most cases, this approach does the following</a:t>
            </a:r>
          </a:p>
          <a:p>
            <a:pPr lvl="1" eaLnBrk="1" hangingPunct="1"/>
            <a:r>
              <a:rPr lang="en-US">
                <a:latin typeface="Times" charset="0"/>
                <a:ea typeface="ＭＳ Ｐゴシック" charset="0"/>
              </a:rPr>
              <a:t>Defines a time period for the estimation (1928-Present, 1962-Present....)</a:t>
            </a:r>
          </a:p>
          <a:p>
            <a:pPr lvl="1" eaLnBrk="1" hangingPunct="1"/>
            <a:r>
              <a:rPr lang="en-US">
                <a:latin typeface="Times" charset="0"/>
                <a:ea typeface="ＭＳ Ｐゴシック" charset="0"/>
              </a:rPr>
              <a:t>Calculates average returns on a stock index during the period</a:t>
            </a:r>
          </a:p>
          <a:p>
            <a:pPr lvl="1" eaLnBrk="1" hangingPunct="1"/>
            <a:r>
              <a:rPr lang="en-US">
                <a:latin typeface="Times" charset="0"/>
                <a:ea typeface="ＭＳ Ｐゴシック" charset="0"/>
              </a:rPr>
              <a:t>Calculates average returns on a riskless security over the period</a:t>
            </a:r>
          </a:p>
          <a:p>
            <a:pPr lvl="1" eaLnBrk="1" hangingPunct="1"/>
            <a:r>
              <a:rPr lang="en-US">
                <a:latin typeface="Times" charset="0"/>
                <a:ea typeface="ＭＳ Ｐゴシック" charset="0"/>
              </a:rPr>
              <a:t>Calculates the difference between the two averages and uses it as a premium looking forward.</a:t>
            </a:r>
          </a:p>
          <a:p>
            <a:pPr eaLnBrk="1" hangingPunct="1"/>
            <a:r>
              <a:rPr lang="en-US">
                <a:latin typeface="Times" charset="0"/>
                <a:ea typeface="ＭＳ Ｐゴシック" charset="0"/>
                <a:cs typeface="ＭＳ Ｐゴシック" charset="0"/>
              </a:rPr>
              <a:t>The limitations of this approach are:</a:t>
            </a:r>
          </a:p>
          <a:p>
            <a:pPr lvl="1" eaLnBrk="1" hangingPunct="1"/>
            <a:r>
              <a:rPr lang="en-US">
                <a:latin typeface="Times" charset="0"/>
                <a:ea typeface="ＭＳ Ｐゴシック" charset="0"/>
              </a:rPr>
              <a:t>it assumes that the risk aversion of investors has not changed in a systematic way across time. (The risk aversion may change from year to year, but it reverts back to historical averages)</a:t>
            </a:r>
          </a:p>
          <a:p>
            <a:pPr lvl="1" eaLnBrk="1" hangingPunct="1">
              <a:spcBef>
                <a:spcPct val="0"/>
              </a:spcBef>
            </a:pPr>
            <a:r>
              <a:rPr lang="en-US">
                <a:latin typeface="Times" charset="0"/>
                <a:ea typeface="ＭＳ Ｐゴシック" charset="0"/>
              </a:rPr>
              <a:t>it assumes that the riskiness of the </a:t>
            </a:r>
            <a:r>
              <a:rPr lang="ja-JP" altLang="en-US">
                <a:latin typeface="Times" charset="0"/>
                <a:ea typeface="ＭＳ Ｐゴシック" charset="0"/>
              </a:rPr>
              <a:t>“</a:t>
            </a:r>
            <a:r>
              <a:rPr lang="en-US" altLang="ja-JP">
                <a:latin typeface="Times" charset="0"/>
                <a:ea typeface="ＭＳ Ｐゴシック" charset="0"/>
              </a:rPr>
              <a:t>risky</a:t>
            </a:r>
            <a:r>
              <a:rPr lang="ja-JP" altLang="en-US">
                <a:latin typeface="Times" charset="0"/>
                <a:ea typeface="ＭＳ Ｐゴシック" charset="0"/>
              </a:rPr>
              <a:t>”</a:t>
            </a:r>
            <a:r>
              <a:rPr lang="en-US" altLang="ja-JP">
                <a:latin typeface="Times" charset="0"/>
                <a:ea typeface="ＭＳ Ｐゴシック" charset="0"/>
              </a:rPr>
              <a:t> portfolio (stock index) has not changed in a systematic way across time.</a:t>
            </a:r>
            <a:endParaRPr lang="en-US">
              <a:latin typeface="Times" charset="0"/>
              <a:ea typeface="ＭＳ Ｐゴシック" charset="0"/>
            </a:endParaRPr>
          </a:p>
        </p:txBody>
      </p:sp>
    </p:spTree>
  </p:cSld>
  <p:clrMapOvr>
    <a:masterClrMapping/>
  </p:clrMapOvr>
  <p:transition xmlns:p14="http://schemas.microsoft.com/office/powerpoint/2010/mai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Historical Risk Premium:</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Evidence from the United States</a:t>
            </a:r>
          </a:p>
        </p:txBody>
      </p:sp>
      <p:sp>
        <p:nvSpPr>
          <p:cNvPr id="208898" name="Rectangle 3"/>
          <p:cNvSpPr>
            <a:spLocks noGrp="1" noChangeArrowheads="1"/>
          </p:cNvSpPr>
          <p:nvPr>
            <p:ph idx="1"/>
          </p:nvPr>
        </p:nvSpPr>
        <p:spPr>
          <a:xfrm>
            <a:off x="990600" y="1524000"/>
            <a:ext cx="7753350" cy="4191000"/>
          </a:xfrm>
        </p:spPr>
        <p:txBody>
          <a:bodyPr/>
          <a:lstStyle/>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r>
              <a:rPr lang="en-US" sz="1600" i="1">
                <a:latin typeface="Times" charset="0"/>
                <a:ea typeface="ＭＳ Ｐゴシック" charset="0"/>
                <a:cs typeface="ＭＳ Ｐゴシック" charset="0"/>
              </a:rPr>
              <a:t>What is the right premium?</a:t>
            </a:r>
            <a:endParaRPr lang="en-US" sz="1600">
              <a:latin typeface="Times" charset="0"/>
              <a:ea typeface="ＭＳ Ｐゴシック" charset="0"/>
              <a:cs typeface="ＭＳ Ｐゴシック" charset="0"/>
            </a:endParaRPr>
          </a:p>
          <a:p>
            <a:pPr eaLnBrk="1" hangingPunct="1">
              <a:lnSpc>
                <a:spcPct val="90000"/>
              </a:lnSpc>
              <a:tabLst>
                <a:tab pos="1887538" algn="l"/>
                <a:tab pos="2968625" algn="l"/>
                <a:tab pos="4565650" algn="l"/>
                <a:tab pos="5664200" algn="l"/>
              </a:tabLst>
            </a:pPr>
            <a:r>
              <a:rPr lang="en-US" sz="1600">
                <a:latin typeface="Times" charset="0"/>
                <a:ea typeface="ＭＳ Ｐゴシック" charset="0"/>
                <a:cs typeface="ＭＳ Ｐゴシック" charset="0"/>
              </a:rPr>
              <a:t>Go back as far as you can. Otherwise, the standard error in the estimate will be large. </a:t>
            </a:r>
          </a:p>
          <a:p>
            <a:pPr eaLnBrk="1" hangingPunct="1">
              <a:lnSpc>
                <a:spcPct val="90000"/>
              </a:lnSpc>
              <a:tabLst>
                <a:tab pos="1887538" algn="l"/>
                <a:tab pos="2968625" algn="l"/>
                <a:tab pos="4565650" algn="l"/>
                <a:tab pos="5664200" algn="l"/>
              </a:tabLst>
            </a:pPr>
            <a:endParaRPr lang="en-US" sz="1600">
              <a:latin typeface="Times" charset="0"/>
              <a:ea typeface="ＭＳ Ｐゴシック" charset="0"/>
              <a:cs typeface="ＭＳ Ｐゴシック" charset="0"/>
            </a:endParaRPr>
          </a:p>
          <a:p>
            <a:pPr eaLnBrk="1" hangingPunct="1">
              <a:lnSpc>
                <a:spcPct val="90000"/>
              </a:lnSpc>
              <a:tabLst>
                <a:tab pos="1887538" algn="l"/>
                <a:tab pos="2968625" algn="l"/>
                <a:tab pos="4565650" algn="l"/>
                <a:tab pos="5664200" algn="l"/>
              </a:tabLst>
            </a:pPr>
            <a:endParaRPr lang="en-US" sz="1600">
              <a:latin typeface="Times" charset="0"/>
              <a:ea typeface="ＭＳ Ｐゴシック" charset="0"/>
              <a:cs typeface="ＭＳ Ｐゴシック" charset="0"/>
            </a:endParaRPr>
          </a:p>
          <a:p>
            <a:pPr eaLnBrk="1" hangingPunct="1">
              <a:lnSpc>
                <a:spcPct val="90000"/>
              </a:lnSpc>
              <a:tabLst>
                <a:tab pos="1887538" algn="l"/>
                <a:tab pos="2968625" algn="l"/>
                <a:tab pos="4565650" algn="l"/>
                <a:tab pos="5664200" algn="l"/>
              </a:tabLst>
            </a:pPr>
            <a:r>
              <a:rPr lang="en-US" sz="1600">
                <a:latin typeface="Times" charset="0"/>
                <a:ea typeface="ＭＳ Ｐゴシック" charset="0"/>
                <a:cs typeface="ＭＳ Ｐゴシック" charset="0"/>
              </a:rPr>
              <a:t>Be consistent in your use of a riskfree rate.</a:t>
            </a:r>
          </a:p>
          <a:p>
            <a:pPr eaLnBrk="1" hangingPunct="1">
              <a:lnSpc>
                <a:spcPct val="90000"/>
              </a:lnSpc>
              <a:tabLst>
                <a:tab pos="1887538" algn="l"/>
                <a:tab pos="2968625" algn="l"/>
                <a:tab pos="4565650" algn="l"/>
                <a:tab pos="5664200" algn="l"/>
              </a:tabLst>
            </a:pPr>
            <a:r>
              <a:rPr lang="en-US" sz="1600">
                <a:latin typeface="Times" charset="0"/>
                <a:ea typeface="ＭＳ Ｐゴシック" charset="0"/>
                <a:cs typeface="ＭＳ Ｐゴシック" charset="0"/>
              </a:rPr>
              <a:t>Use arithmetic premiums for one-year estimates of costs of equity and geometric premiums for estimates of long term costs of equity.</a:t>
            </a:r>
          </a:p>
        </p:txBody>
      </p:sp>
      <p:graphicFrame>
        <p:nvGraphicFramePr>
          <p:cNvPr id="208899" name="Object 4"/>
          <p:cNvGraphicFramePr>
            <a:graphicFrameLocks noChangeAspect="1"/>
          </p:cNvGraphicFramePr>
          <p:nvPr>
            <p:extLst>
              <p:ext uri="{D42A27DB-BD31-4B8C-83A1-F6EECF244321}">
                <p14:modId xmlns:p14="http://schemas.microsoft.com/office/powerpoint/2010/main" val="2654748966"/>
              </p:ext>
            </p:extLst>
          </p:nvPr>
        </p:nvGraphicFramePr>
        <p:xfrm>
          <a:off x="2362200" y="4343400"/>
          <a:ext cx="4114800" cy="419100"/>
        </p:xfrm>
        <a:graphic>
          <a:graphicData uri="http://schemas.openxmlformats.org/presentationml/2006/ole">
            <mc:AlternateContent xmlns:mc="http://schemas.openxmlformats.org/markup-compatibility/2006">
              <mc:Choice xmlns:v="urn:schemas-microsoft-com:vml" Requires="v">
                <p:oleObj spid="_x0000_s208962" name="Equation" r:id="rId4" imgW="4114800" imgH="419100" progId="Equation.3">
                  <p:embed/>
                </p:oleObj>
              </mc:Choice>
              <mc:Fallback>
                <p:oleObj name="Equation" r:id="rId4" imgW="41148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4343400"/>
                        <a:ext cx="4114800" cy="419100"/>
                      </a:xfrm>
                      <a:prstGeom prst="rect">
                        <a:avLst/>
                      </a:prstGeom>
                      <a:solidFill>
                        <a:srgbClr val="FFFFFF"/>
                      </a:solidFill>
                      <a:ln>
                        <a:noFill/>
                      </a:ln>
                      <a:effectLst/>
                    </p:spPr>
                  </p:pic>
                </p:oleObj>
              </mc:Fallback>
            </mc:AlternateContent>
          </a:graphicData>
        </a:graphic>
      </p:graphicFrame>
      <p:graphicFrame>
        <p:nvGraphicFramePr>
          <p:cNvPr id="7" name="Table 6"/>
          <p:cNvGraphicFramePr>
            <a:graphicFrameLocks noGrp="1"/>
          </p:cNvGraphicFramePr>
          <p:nvPr/>
        </p:nvGraphicFramePr>
        <p:xfrm>
          <a:off x="1524000" y="1828800"/>
          <a:ext cx="6197600" cy="16256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1962-2011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3.36%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2002-2011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about historical premiums for other markets?</a:t>
            </a:r>
          </a:p>
        </p:txBody>
      </p:sp>
      <p:sp>
        <p:nvSpPr>
          <p:cNvPr id="2109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Historical data for markets outside the United States is available for much shorter time periods. The problem is even greater in emerging markets.</a:t>
            </a:r>
          </a:p>
          <a:p>
            <a:r>
              <a:rPr lang="en-US">
                <a:latin typeface="Times" charset="0"/>
                <a:ea typeface="ＭＳ Ｐゴシック" charset="0"/>
                <a:cs typeface="ＭＳ Ｐゴシック" charset="0"/>
              </a:rPr>
              <a:t>The historical premiums that emerge from this data reflects this data problem and there is much greater error associated with the estimates of the premiums.</a:t>
            </a:r>
          </a:p>
        </p:txBody>
      </p:sp>
    </p:spTree>
  </p:cSld>
  <p:clrMapOvr>
    <a:masterClrMapping/>
  </p:clrMapOvr>
  <p:transition xmlns:p14="http://schemas.microsoft.com/office/powerpoint/2010/mai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One solution: Look at a country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rating and default spreads as a start</a:t>
            </a:r>
            <a:endParaRPr lang="en-US">
              <a:latin typeface="Times" charset="0"/>
              <a:ea typeface="ＭＳ Ｐゴシック" charset="0"/>
              <a:cs typeface="ＭＳ Ｐゴシック" charset="0"/>
            </a:endParaRPr>
          </a:p>
        </p:txBody>
      </p:sp>
      <p:sp>
        <p:nvSpPr>
          <p:cNvPr id="212994" name="Rectangle 3"/>
          <p:cNvSpPr>
            <a:spLocks noGrp="1" noChangeArrowheads="1"/>
          </p:cNvSpPr>
          <p:nvPr>
            <p:ph idx="1"/>
          </p:nvPr>
        </p:nvSpPr>
        <p:spPr/>
        <p:txBody>
          <a:bodyPr/>
          <a:lstStyle/>
          <a:p>
            <a:r>
              <a:rPr lang="en-US" sz="1800" dirty="0">
                <a:latin typeface="Times" charset="0"/>
                <a:ea typeface="ＭＳ Ｐゴシック" charset="0"/>
                <a:cs typeface="ＭＳ Ｐゴシック" charset="0"/>
              </a:rPr>
              <a:t>Ratings agencies assign ratings to countries that reflect their assessment of the default risk of these countries. These ratings reflect the political and economic stability of these countries and thus provide a useful measure of country risk.  In May 2009, the local currency rating, from Moody</a:t>
            </a:r>
            <a:r>
              <a:rPr lang="ja-JP" altLang="en-US" sz="1800" dirty="0">
                <a:latin typeface="Times" charset="0"/>
                <a:ea typeface="ＭＳ Ｐゴシック" charset="0"/>
                <a:cs typeface="ＭＳ Ｐゴシック" charset="0"/>
              </a:rPr>
              <a:t>’</a:t>
            </a:r>
            <a:r>
              <a:rPr lang="en-US" altLang="ja-JP" sz="1800" dirty="0">
                <a:latin typeface="Times" charset="0"/>
                <a:ea typeface="ＭＳ Ｐゴシック" charset="0"/>
                <a:cs typeface="ＭＳ Ｐゴシック" charset="0"/>
              </a:rPr>
              <a:t>s, for Brazil was Ba1.</a:t>
            </a:r>
          </a:p>
          <a:p>
            <a:r>
              <a:rPr lang="en-US" sz="1800" dirty="0">
                <a:latin typeface="Times" charset="0"/>
                <a:ea typeface="ＭＳ Ｐゴシック" charset="0"/>
                <a:cs typeface="ＭＳ Ｐゴシック" charset="0"/>
              </a:rPr>
              <a:t>If a country issues bonds denominated in a different currency (say dollars or euros), we can assess how the bond market views the risk in that country. In May 2009, Brazil had dollar denominated 10-year Bonds, trading at an interest rate of 6%. The US treasury bond rate that day was 3.5%, yielding a default spread of 2.50% for Brazil. </a:t>
            </a:r>
          </a:p>
          <a:p>
            <a:r>
              <a:rPr lang="en-US" sz="1800" dirty="0">
                <a:latin typeface="Times" charset="0"/>
                <a:ea typeface="ＭＳ Ｐゴシック" charset="0"/>
                <a:cs typeface="ＭＳ Ｐゴシック" charset="0"/>
              </a:rPr>
              <a:t>India has a rating of Ba2 from Moody</a:t>
            </a:r>
            <a:r>
              <a:rPr lang="ja-JP" altLang="en-US" sz="1800" dirty="0">
                <a:latin typeface="Times" charset="0"/>
                <a:ea typeface="ＭＳ Ｐゴシック" charset="0"/>
                <a:cs typeface="ＭＳ Ｐゴシック" charset="0"/>
              </a:rPr>
              <a:t>’</a:t>
            </a:r>
            <a:r>
              <a:rPr lang="en-US" altLang="ja-JP" sz="1800" dirty="0">
                <a:latin typeface="Times" charset="0"/>
                <a:ea typeface="ＭＳ Ｐゴシック" charset="0"/>
                <a:cs typeface="ＭＳ Ｐゴシック" charset="0"/>
              </a:rPr>
              <a:t>s but has no dollar denominated bonds. The typical default spread for Ba2 rated sovereign bonds is 3%.</a:t>
            </a:r>
          </a:p>
          <a:p>
            <a:r>
              <a:rPr lang="en-US" sz="1800" dirty="0">
                <a:latin typeface="Times" charset="0"/>
                <a:ea typeface="ＭＳ Ｐゴシック" charset="0"/>
                <a:cs typeface="ＭＳ Ｐゴシック" charset="0"/>
              </a:rPr>
              <a:t>Many analysts add this default spread to the US risk premium to come up with a risk premium for a country. This would yield a risk premium of 6.38% for Brazil and 6.88% for India, if we use 3.88% as the premium for the US  (3.88% was the historical risk premium for the US from 1928-2008)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Beyond the default spread</a:t>
            </a:r>
          </a:p>
        </p:txBody>
      </p:sp>
      <p:sp>
        <p:nvSpPr>
          <p:cNvPr id="215042" name="Rectangle 3"/>
          <p:cNvSpPr>
            <a:spLocks noGrp="1" noChangeArrowheads="1"/>
          </p:cNvSpPr>
          <p:nvPr>
            <p:ph idx="1"/>
          </p:nvPr>
        </p:nvSpPr>
        <p:spPr/>
        <p:txBody>
          <a:bodyPr/>
          <a:lstStyle/>
          <a:p>
            <a:r>
              <a:rPr lang="en-US" sz="1800" dirty="0">
                <a:latin typeface="Times" charset="0"/>
                <a:ea typeface="ＭＳ Ｐゴシック" charset="0"/>
              </a:rPr>
              <a:t>While default risk spreads and equity risk premiums are highly correlated, one would expect equity spreads to be higher than debt spreads. </a:t>
            </a:r>
          </a:p>
          <a:p>
            <a:r>
              <a:rPr lang="en-US" sz="1800" dirty="0">
                <a:latin typeface="Times" charset="0"/>
                <a:ea typeface="ＭＳ Ｐゴシック" charset="0"/>
              </a:rPr>
              <a:t>Risk Premium for Brazil in 2009</a:t>
            </a:r>
          </a:p>
          <a:p>
            <a:pPr lvl="1"/>
            <a:r>
              <a:rPr lang="en-US" sz="1600" dirty="0">
                <a:latin typeface="Times" charset="0"/>
                <a:ea typeface="ＭＳ Ｐゴシック" charset="0"/>
              </a:rPr>
              <a:t>Standard Deviation in </a:t>
            </a:r>
            <a:r>
              <a:rPr lang="en-US" sz="1600" dirty="0" err="1">
                <a:latin typeface="Times" charset="0"/>
                <a:ea typeface="ＭＳ Ｐゴシック" charset="0"/>
              </a:rPr>
              <a:t>Bovespa</a:t>
            </a:r>
            <a:r>
              <a:rPr lang="en-US" sz="1600" dirty="0">
                <a:latin typeface="Times" charset="0"/>
                <a:ea typeface="ＭＳ Ｐゴシック" charset="0"/>
              </a:rPr>
              <a:t> (Equity) = 34%</a:t>
            </a:r>
          </a:p>
          <a:p>
            <a:pPr lvl="1"/>
            <a:r>
              <a:rPr lang="en-US" sz="1600" dirty="0">
                <a:latin typeface="Times" charset="0"/>
                <a:ea typeface="ＭＳ Ｐゴシック" charset="0"/>
              </a:rPr>
              <a:t>Standard Deviation in Brazil $ denominated Bond = 21.5%</a:t>
            </a:r>
          </a:p>
          <a:p>
            <a:pPr lvl="1"/>
            <a:r>
              <a:rPr lang="en-US" sz="1600" dirty="0">
                <a:latin typeface="Times" charset="0"/>
                <a:ea typeface="ＭＳ Ｐゴシック" charset="0"/>
              </a:rPr>
              <a:t>Default spread on $ denominated Bond = 2.5%</a:t>
            </a:r>
          </a:p>
          <a:p>
            <a:pPr lvl="1"/>
            <a:r>
              <a:rPr lang="en-US" sz="1600" dirty="0">
                <a:latin typeface="Times" charset="0"/>
                <a:ea typeface="ＭＳ Ｐゴシック" charset="0"/>
              </a:rPr>
              <a:t>Country Risk Premium (CRP) for Brazil = 2.5% (34%/21.5%) =  3.95% </a:t>
            </a:r>
          </a:p>
          <a:p>
            <a:pPr lvl="1"/>
            <a:r>
              <a:rPr lang="en-US" sz="1600" dirty="0">
                <a:latin typeface="Times" charset="0"/>
                <a:ea typeface="ＭＳ Ｐゴシック" charset="0"/>
              </a:rPr>
              <a:t>Total Risk Premium for Brazil = US risk premium (in </a:t>
            </a:r>
            <a:r>
              <a:rPr lang="ja-JP" altLang="en-US" sz="1600" dirty="0">
                <a:latin typeface="Times" charset="0"/>
                <a:ea typeface="ＭＳ Ｐゴシック" charset="0"/>
              </a:rPr>
              <a:t>‘</a:t>
            </a:r>
            <a:r>
              <a:rPr lang="en-US" altLang="ja-JP" sz="1600" dirty="0">
                <a:latin typeface="Times" charset="0"/>
                <a:ea typeface="ＭＳ Ｐゴシック" charset="0"/>
              </a:rPr>
              <a:t>09) + CRP for Brazil</a:t>
            </a:r>
          </a:p>
          <a:p>
            <a:pPr lvl="1">
              <a:buFontTx/>
              <a:buNone/>
            </a:pPr>
            <a:r>
              <a:rPr lang="en-US" sz="1600" dirty="0">
                <a:latin typeface="Times" charset="0"/>
                <a:ea typeface="ＭＳ Ｐゴシック" charset="0"/>
              </a:rPr>
              <a:t>						= 3.88% + 3.95% = 7.83%</a:t>
            </a:r>
          </a:p>
          <a:p>
            <a:r>
              <a:rPr lang="en-US" sz="1800" dirty="0">
                <a:latin typeface="Times" charset="0"/>
                <a:ea typeface="ＭＳ Ｐゴシック" charset="0"/>
              </a:rPr>
              <a:t>Risk Premium for India in May 2009</a:t>
            </a:r>
          </a:p>
          <a:p>
            <a:pPr lvl="1" eaLnBrk="1" hangingPunct="1"/>
            <a:r>
              <a:rPr lang="en-US" sz="1600" dirty="0">
                <a:latin typeface="Times" charset="0"/>
                <a:ea typeface="ＭＳ Ｐゴシック" charset="0"/>
              </a:rPr>
              <a:t>Standard Deviation in Sensex (Equity) = 32%</a:t>
            </a:r>
          </a:p>
          <a:p>
            <a:pPr lvl="1" eaLnBrk="1" hangingPunct="1"/>
            <a:r>
              <a:rPr lang="en-US" sz="1600" dirty="0">
                <a:latin typeface="Times" charset="0"/>
                <a:ea typeface="ＭＳ Ｐゴシック" charset="0"/>
              </a:rPr>
              <a:t>Standard Deviation in Indian government bond = 21.3%</a:t>
            </a:r>
          </a:p>
          <a:p>
            <a:pPr lvl="1" eaLnBrk="1" hangingPunct="1"/>
            <a:r>
              <a:rPr lang="en-US" sz="1600" dirty="0">
                <a:latin typeface="Times" charset="0"/>
                <a:ea typeface="ＭＳ Ｐゴシック" charset="0"/>
              </a:rPr>
              <a:t>Default spread based upon rating= 3%</a:t>
            </a:r>
          </a:p>
          <a:p>
            <a:pPr lvl="1" eaLnBrk="1" hangingPunct="1"/>
            <a:r>
              <a:rPr lang="en-US" sz="1600" dirty="0">
                <a:latin typeface="Times" charset="0"/>
                <a:ea typeface="ＭＳ Ｐゴシック" charset="0"/>
              </a:rPr>
              <a:t>Country Risk Premium for India = 3% (32%/21.3%) =  4.51%  </a:t>
            </a:r>
          </a:p>
          <a:p>
            <a:pPr lvl="1"/>
            <a:r>
              <a:rPr lang="en-US" sz="1600" dirty="0">
                <a:latin typeface="Times" charset="0"/>
                <a:ea typeface="ＭＳ Ｐゴシック" charset="0"/>
              </a:rPr>
              <a:t>Total Risk Premium for India = US risk premium (in </a:t>
            </a:r>
            <a:r>
              <a:rPr lang="ja-JP" altLang="en-US" sz="1600" dirty="0">
                <a:latin typeface="Times" charset="0"/>
                <a:ea typeface="ＭＳ Ｐゴシック" charset="0"/>
              </a:rPr>
              <a:t>‘</a:t>
            </a:r>
            <a:r>
              <a:rPr lang="en-US" altLang="ja-JP" sz="1600" dirty="0">
                <a:latin typeface="Times" charset="0"/>
                <a:ea typeface="ＭＳ Ｐゴシック" charset="0"/>
              </a:rPr>
              <a:t>09) + CRP for India</a:t>
            </a:r>
          </a:p>
          <a:p>
            <a:pPr lvl="1">
              <a:buFontTx/>
              <a:buNone/>
            </a:pPr>
            <a:r>
              <a:rPr lang="en-US" sz="1600" dirty="0">
                <a:latin typeface="Times" charset="0"/>
                <a:ea typeface="ＭＳ Ｐゴシック" charset="0"/>
              </a:rPr>
              <a:t>						= 3.88% + 4.51%= 8.39%</a:t>
            </a:r>
          </a:p>
          <a:p>
            <a:pPr lvl="1">
              <a:buFontTx/>
              <a:buNone/>
            </a:pPr>
            <a:endParaRPr lang="en-US" dirty="0">
              <a:latin typeface="Times" charset="0"/>
              <a:ea typeface="ＭＳ Ｐゴシック"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An alternate view of ERP: Watch what I pay, not what I say..</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January 2008</a:t>
            </a:r>
          </a:p>
        </p:txBody>
      </p:sp>
      <p:sp>
        <p:nvSpPr>
          <p:cNvPr id="217090" name="Rectangle 5"/>
          <p:cNvSpPr>
            <a:spLocks noGrp="1" noChangeArrowheads="1"/>
          </p:cNvSpPr>
          <p:nvPr>
            <p:ph idx="1"/>
          </p:nvPr>
        </p:nvSpPr>
        <p:spPr/>
        <p:txBody>
          <a:bodyPr/>
          <a:lstStyle/>
          <a:p>
            <a:pPr eaLnBrk="1" hangingPunct="1"/>
            <a:endParaRPr lang="en-US">
              <a:latin typeface="Times" charset="0"/>
              <a:ea typeface="ＭＳ Ｐゴシック" charset="0"/>
              <a:cs typeface="ＭＳ Ｐゴシック" charset="0"/>
            </a:endParaRPr>
          </a:p>
        </p:txBody>
      </p:sp>
      <p:sp>
        <p:nvSpPr>
          <p:cNvPr id="217091"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21709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828800"/>
            <a:ext cx="3833813" cy="1676400"/>
          </a:xfrm>
          <a:prstGeom prst="rect">
            <a:avLst/>
          </a:prstGeom>
          <a:solidFill>
            <a:srgbClr val="FFFFFF"/>
          </a:solidFill>
          <a:ln>
            <a:noFill/>
          </a:ln>
        </p:spPr>
      </p:pic>
      <p:pic>
        <p:nvPicPr>
          <p:cNvPr id="21709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6400" y="3886200"/>
            <a:ext cx="8737600" cy="2057400"/>
          </a:xfrm>
          <a:prstGeom prst="rect">
            <a:avLst/>
          </a:prstGeom>
          <a:solidFill>
            <a:srgbClr val="D3D3D3"/>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Solving for the implied premium…</a:t>
            </a:r>
          </a:p>
        </p:txBody>
      </p:sp>
      <p:sp>
        <p:nvSpPr>
          <p:cNvPr id="219138"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If we know what investors paid for equities at the beginning of 2007 and we can estimate the expected cash flows from equities, we can solve for the rate of return that they expect to make (IRR):</a:t>
            </a:r>
          </a:p>
          <a:p>
            <a:pPr eaLnBrk="1" hangingPunct="1"/>
            <a:endParaRPr lang="en-US">
              <a:latin typeface="Times" charset="0"/>
              <a:ea typeface="ＭＳ Ｐゴシック" charset="0"/>
              <a:cs typeface="ＭＳ Ｐゴシック" charset="0"/>
            </a:endParaRPr>
          </a:p>
          <a:p>
            <a:pPr eaLnBrk="1" hangingPunct="1"/>
            <a:endParaRPr lang="en-US">
              <a:latin typeface="Times" charset="0"/>
              <a:ea typeface="ＭＳ Ｐゴシック" charset="0"/>
              <a:cs typeface="ＭＳ Ｐゴシック" charset="0"/>
            </a:endParaRPr>
          </a:p>
          <a:p>
            <a:pPr eaLnBrk="1" hangingPunct="1"/>
            <a:endParaRPr lang="en-US">
              <a:latin typeface="Times" charset="0"/>
              <a:ea typeface="ＭＳ Ｐゴシック" charset="0"/>
              <a:cs typeface="ＭＳ Ｐゴシック" charset="0"/>
            </a:endParaRPr>
          </a:p>
          <a:p>
            <a:pPr eaLnBrk="1" hangingPunct="1"/>
            <a:r>
              <a:rPr lang="en-US">
                <a:latin typeface="Times" charset="0"/>
                <a:ea typeface="ＭＳ Ｐゴシック" charset="0"/>
                <a:cs typeface="ＭＳ Ｐゴシック" charset="0"/>
              </a:rPr>
              <a:t>Expected Return on Stocks = 8.39%</a:t>
            </a:r>
          </a:p>
          <a:p>
            <a:pPr eaLnBrk="1" hangingPunct="1"/>
            <a:r>
              <a:rPr lang="en-US">
                <a:latin typeface="Times" charset="0"/>
                <a:ea typeface="ＭＳ Ｐゴシック" charset="0"/>
                <a:cs typeface="ＭＳ Ｐゴシック" charset="0"/>
              </a:rPr>
              <a:t>Implied Equity Risk Premium = Expected Return on Stocks - T.Bond Rate =8.39% - 4.02% = 4.37%</a:t>
            </a:r>
          </a:p>
        </p:txBody>
      </p:sp>
      <p:graphicFrame>
        <p:nvGraphicFramePr>
          <p:cNvPr id="219139" name="Object 2"/>
          <p:cNvGraphicFramePr>
            <a:graphicFrameLocks noChangeAspect="1"/>
          </p:cNvGraphicFramePr>
          <p:nvPr>
            <p:extLst>
              <p:ext uri="{D42A27DB-BD31-4B8C-83A1-F6EECF244321}">
                <p14:modId xmlns:p14="http://schemas.microsoft.com/office/powerpoint/2010/main" val="2117495024"/>
              </p:ext>
            </p:extLst>
          </p:nvPr>
        </p:nvGraphicFramePr>
        <p:xfrm>
          <a:off x="1295400" y="2895600"/>
          <a:ext cx="7196138" cy="609600"/>
        </p:xfrm>
        <a:graphic>
          <a:graphicData uri="http://schemas.openxmlformats.org/presentationml/2006/ole">
            <mc:AlternateContent xmlns:mc="http://schemas.openxmlformats.org/markup-compatibility/2006">
              <mc:Choice xmlns:v="urn:schemas-microsoft-com:vml" Requires="v">
                <p:oleObj spid="_x0000_s219149" name="Equation" r:id="rId4" imgW="4648200" imgH="393700" progId="Equation.3">
                  <p:embed/>
                </p:oleObj>
              </mc:Choice>
              <mc:Fallback>
                <p:oleObj name="Equation" r:id="rId4" imgW="4648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895600"/>
                        <a:ext cx="7196138" cy="609600"/>
                      </a:xfrm>
                      <a:prstGeom prst="rect">
                        <a:avLst/>
                      </a:prstGeom>
                      <a:solidFill>
                        <a:srgbClr val="FFFFFF"/>
                      </a:solidFill>
                      <a:ln>
                        <a:noFill/>
                      </a:ln>
                      <a:effec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A year that made a difference.. The implied premium in January 2009</a:t>
            </a:r>
          </a:p>
        </p:txBody>
      </p:sp>
      <p:graphicFrame>
        <p:nvGraphicFramePr>
          <p:cNvPr id="9" name="Content Placeholder 8"/>
          <p:cNvGraphicFramePr>
            <a:graphicFrameLocks noGrp="1"/>
          </p:cNvGraphicFramePr>
          <p:nvPr>
            <p:ph idx="1"/>
          </p:nvPr>
        </p:nvGraphicFramePr>
        <p:xfrm>
          <a:off x="609600" y="1752600"/>
          <a:ext cx="7772400" cy="1755783"/>
        </p:xfrm>
        <a:graphic>
          <a:graphicData uri="http://schemas.openxmlformats.org/drawingml/2006/table">
            <a:tbl>
              <a:tblPr/>
              <a:tblGrid>
                <a:gridCol w="915988"/>
                <a:gridCol w="1357312"/>
                <a:gridCol w="915988"/>
                <a:gridCol w="917575"/>
                <a:gridCol w="915987"/>
                <a:gridCol w="915988"/>
                <a:gridCol w="917575"/>
                <a:gridCol w="915987"/>
              </a:tblGrid>
              <a:tr h="158541">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Geneva" charset="0"/>
                          <a:ea typeface="ＭＳ Ｐゴシック" charset="0"/>
                          <a:cs typeface="ＭＳ Ｐゴシック" charset="0"/>
                        </a:rPr>
                        <a:t>Market value of index</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Cash to equity</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Dividend yield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Buyback yield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Total yield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1148.09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14.34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30.08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2.62%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879.82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13.87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29.83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1.81%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3.39%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1111.91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13.70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31.58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1.61%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1211.92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19.01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21.59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40.60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1248.29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22.34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38.82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61.17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4.90%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1418.30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25.04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48.12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73.16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3.39%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5.16%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541">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Geneva" charset="0"/>
                          <a:ea typeface="ＭＳ Ｐゴシック" charset="0"/>
                          <a:cs typeface="ＭＳ Ｐゴシック" charset="0"/>
                        </a:rPr>
                        <a:t>1468.36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28.14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67.22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95.36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1.92%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4.58%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79">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903.25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28.47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40.25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4.61%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7.77%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541">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Normalized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903.25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28.47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24.11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52.584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2.67%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21186"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22128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86200"/>
            <a:ext cx="8737600" cy="2476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p:txBody>
          <a:bodyPr/>
          <a:lstStyle/>
          <a:p>
            <a:r>
              <a:rPr lang="en-US">
                <a:latin typeface="Times" charset="0"/>
                <a:ea typeface="ＭＳ Ｐゴシック" charset="0"/>
                <a:cs typeface="ＭＳ Ｐゴシック" charset="0"/>
              </a:rPr>
              <a:t>The Anatomy of a Crisis: Implied ERP from September 12, 2008 to January 1, 2009</a:t>
            </a:r>
          </a:p>
        </p:txBody>
      </p:sp>
      <p:pic>
        <p:nvPicPr>
          <p:cNvPr id="223234"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lstStyle/>
          <a:p>
            <a:r>
              <a:rPr lang="en-US">
                <a:latin typeface="Times" charset="0"/>
                <a:ea typeface="ＭＳ Ｐゴシック" charset="0"/>
                <a:cs typeface="ＭＳ Ｐゴシック" charset="0"/>
              </a:rPr>
              <a:t>The bottom line on Equity Risk Premiums in early 2009</a:t>
            </a:r>
          </a:p>
        </p:txBody>
      </p:sp>
      <p:sp>
        <p:nvSpPr>
          <p:cNvPr id="225282" name="Content Placeholder 2"/>
          <p:cNvSpPr>
            <a:spLocks noGrp="1"/>
          </p:cNvSpPr>
          <p:nvPr>
            <p:ph idx="1"/>
          </p:nvPr>
        </p:nvSpPr>
        <p:spPr/>
        <p:txBody>
          <a:bodyPr/>
          <a:lstStyle/>
          <a:p>
            <a:r>
              <a:rPr lang="en-US" sz="2000" u="sng">
                <a:latin typeface="Times" charset="0"/>
                <a:ea typeface="ＭＳ Ｐゴシック" charset="0"/>
                <a:cs typeface="ＭＳ Ｐゴシック" charset="0"/>
              </a:rPr>
              <a:t>Mature Markets</a:t>
            </a:r>
            <a:r>
              <a:rPr lang="en-US" sz="2000">
                <a:latin typeface="Times" charset="0"/>
                <a:ea typeface="ＭＳ Ｐゴシック" charset="0"/>
                <a:cs typeface="ＭＳ Ｐゴシック" charset="0"/>
              </a:rPr>
              <a:t>: In May 2009, the number that we chose to use as the equity risk premium for all mature markets was 6%. While lower than the implied premium at the start of the year 6.43%, it is still much higher than the historical risk premium of 3.88%. It reflected our beliefs then that while the crisis was abating, it would leave a longer term impact on risk premiums. </a:t>
            </a:r>
          </a:p>
          <a:p>
            <a:r>
              <a:rPr lang="en-US" sz="2000">
                <a:latin typeface="Times" charset="0"/>
                <a:ea typeface="ＭＳ Ｐゴシック" charset="0"/>
                <a:cs typeface="ＭＳ Ｐゴシック" charset="0"/>
              </a:rPr>
              <a:t>For emerging markets, we will use the melded default spread approach (where default spreads are scaled up to reflect additional equity risk) to come up with the additional risk premium. </a:t>
            </a:r>
          </a:p>
          <a:p>
            <a:pPr lvl="1"/>
            <a:r>
              <a:rPr lang="en-US" sz="1800">
                <a:latin typeface="Times" charset="0"/>
                <a:ea typeface="ＭＳ Ｐゴシック" charset="0"/>
                <a:cs typeface="ＭＳ Ｐゴシック" charset="0"/>
              </a:rPr>
              <a:t>ERP for Brazil = Mature market premium + CRP for Brazil = 6% + 3.95% = 9.95%</a:t>
            </a:r>
          </a:p>
          <a:p>
            <a:pPr lvl="1"/>
            <a:r>
              <a:rPr lang="en-US" sz="1800">
                <a:latin typeface="Times" charset="0"/>
                <a:ea typeface="ＭＳ Ｐゴシック" charset="0"/>
                <a:cs typeface="ＭＳ Ｐゴシック" charset="0"/>
              </a:rPr>
              <a:t>ERP for India = Mature market premium + CRP for India = 6% + 4.51% = 10.51%</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r>
              <a:rPr lang="en-US">
                <a:latin typeface="Times" charset="0"/>
                <a:ea typeface="ＭＳ Ｐゴシック" charset="0"/>
                <a:cs typeface="ＭＳ Ｐゴシック" charset="0"/>
              </a:rPr>
              <a:t>An Updated Equity Risk Premium: </a:t>
            </a:r>
          </a:p>
        </p:txBody>
      </p:sp>
      <p:sp>
        <p:nvSpPr>
          <p:cNvPr id="227330" name="Content Placeholder 2"/>
          <p:cNvSpPr>
            <a:spLocks noGrp="1"/>
          </p:cNvSpPr>
          <p:nvPr>
            <p:ph idx="1"/>
          </p:nvPr>
        </p:nvSpPr>
        <p:spPr/>
        <p:txBody>
          <a:bodyPr/>
          <a:lstStyle/>
          <a:p>
            <a:r>
              <a:rPr lang="en-US">
                <a:latin typeface="Times" charset="0"/>
                <a:ea typeface="ＭＳ Ｐゴシック" charset="0"/>
                <a:cs typeface="ＭＳ Ｐゴシック" charset="0"/>
              </a:rPr>
              <a:t>On January 1, 2012, the S&amp;P 500 was at 1257.60, essentially unchanged for the year. And it was a year of macro shocks – political upheaval in the Middle East and sovereign debt problems in Europe. The treasury bond rate dropped below 2% and buybacks/dividends surged.</a:t>
            </a:r>
          </a:p>
        </p:txBody>
      </p:sp>
      <p:pic>
        <p:nvPicPr>
          <p:cNvPr id="22733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 y="3505200"/>
            <a:ext cx="9144000" cy="2660650"/>
          </a:xfrm>
          <a:prstGeom prst="rect">
            <a:avLst/>
          </a:prstGeom>
          <a:solidFill>
            <a:srgbClr val="FFFFFF"/>
          </a:solidFill>
          <a:ln>
            <a:noFill/>
          </a:ln>
        </p:spPr>
      </p:pic>
    </p:spTree>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Implied Premiums in the US: 1960-2011</a:t>
            </a:r>
          </a:p>
        </p:txBody>
      </p:sp>
      <p:pic>
        <p:nvPicPr>
          <p:cNvPr id="229378"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9705" r="-9705"/>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p:txBody>
          <a:bodyPr/>
          <a:lstStyle/>
          <a:p>
            <a:pPr eaLnBrk="1" hangingPunct="1"/>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a Market Risk Premium</a:t>
            </a:r>
          </a:p>
        </p:txBody>
      </p:sp>
      <p:sp>
        <p:nvSpPr>
          <p:cNvPr id="231426" name="Rectangle 3"/>
          <p:cNvSpPr>
            <a:spLocks noGrp="1" noChangeArrowheads="1"/>
          </p:cNvSpPr>
          <p:nvPr>
            <p:ph idx="1"/>
          </p:nvPr>
        </p:nvSpPr>
        <p:spPr/>
        <p:txBody>
          <a:bodyPr/>
          <a:lstStyle/>
          <a:p>
            <a:pPr marL="381000" indent="-381000" eaLnBrk="1" hangingPunct="1"/>
            <a:r>
              <a:rPr lang="en-US">
                <a:latin typeface="Times" charset="0"/>
                <a:ea typeface="ＭＳ Ｐゴシック" charset="0"/>
                <a:cs typeface="ＭＳ Ｐゴシック" charset="0"/>
              </a:rPr>
              <a:t>In early 2012, the implied equity risk premium in the US was 6% and the historical risk premium was about 4%. Which would you use as your equity risk premium?</a:t>
            </a:r>
          </a:p>
          <a:p>
            <a:pPr marL="800100" lvl="1" indent="-342900" eaLnBrk="1" hangingPunct="1">
              <a:buFontTx/>
              <a:buAutoNum type="alphaLcParenR"/>
            </a:pPr>
            <a:r>
              <a:rPr lang="en-US">
                <a:latin typeface="Times" charset="0"/>
                <a:ea typeface="ＭＳ Ｐゴシック" charset="0"/>
              </a:rPr>
              <a:t>The historical risk premium (4%)</a:t>
            </a:r>
          </a:p>
          <a:p>
            <a:pPr marL="800100" lvl="1" indent="-342900" eaLnBrk="1" hangingPunct="1">
              <a:buFontTx/>
              <a:buAutoNum type="alphaLcParenR"/>
            </a:pPr>
            <a:r>
              <a:rPr lang="en-US">
                <a:latin typeface="Times" charset="0"/>
                <a:ea typeface="ＭＳ Ｐゴシック" charset="0"/>
              </a:rPr>
              <a:t>The current implied equity risk premium (6%)</a:t>
            </a:r>
          </a:p>
          <a:p>
            <a:pPr marL="800100" lvl="1" indent="-342900" eaLnBrk="1" hangingPunct="1">
              <a:buFontTx/>
              <a:buAutoNum type="alphaLcParenR"/>
            </a:pPr>
            <a:r>
              <a:rPr lang="en-US">
                <a:latin typeface="Times" charset="0"/>
                <a:ea typeface="ＭＳ Ｐゴシック" charset="0"/>
              </a:rPr>
              <a:t>Something else!</a:t>
            </a:r>
          </a:p>
          <a:p>
            <a:pPr marL="381000" indent="-381000" eaLnBrk="1" hangingPunct="1"/>
            <a:r>
              <a:rPr lang="en-US">
                <a:latin typeface="Times" charset="0"/>
                <a:ea typeface="ＭＳ Ｐゴシック" charset="0"/>
                <a:cs typeface="ＭＳ Ｐゴシック" charset="0"/>
              </a:rPr>
              <a:t>What would you use for another developed market (say Germany or France)?</a:t>
            </a:r>
          </a:p>
          <a:p>
            <a:pPr marL="800100" lvl="1" indent="-342900" eaLnBrk="1" hangingPunct="1">
              <a:buFont typeface="Times" charset="0"/>
              <a:buAutoNum type="alphaLcParenR"/>
            </a:pPr>
            <a:r>
              <a:rPr lang="en-US">
                <a:latin typeface="Times" charset="0"/>
                <a:ea typeface="ＭＳ Ｐゴシック" charset="0"/>
              </a:rPr>
              <a:t>The historical risk premium for that market</a:t>
            </a:r>
          </a:p>
          <a:p>
            <a:pPr marL="800100" lvl="1" indent="-342900" eaLnBrk="1" hangingPunct="1">
              <a:buFont typeface="Times" charset="0"/>
              <a:buAutoNum type="alphaLcParenR"/>
            </a:pPr>
            <a:r>
              <a:rPr lang="en-US">
                <a:latin typeface="Times" charset="0"/>
                <a:ea typeface="ＭＳ Ｐゴシック" charset="0"/>
              </a:rPr>
              <a:t>The risk premium for the United States</a:t>
            </a:r>
          </a:p>
          <a:p>
            <a:pPr marL="381000" indent="-381000" eaLnBrk="1" hangingPunct="1"/>
            <a:r>
              <a:rPr lang="en-US">
                <a:latin typeface="Times" charset="0"/>
                <a:ea typeface="ＭＳ Ｐゴシック" charset="0"/>
                <a:cs typeface="ＭＳ Ｐゴシック" charset="0"/>
              </a:rPr>
              <a:t>What would you use for an emerging market?</a:t>
            </a:r>
          </a:p>
          <a:p>
            <a:pPr marL="800100" lvl="1" indent="-342900" eaLnBrk="1" hangingPunct="1">
              <a:buFont typeface="Times" charset="0"/>
              <a:buAutoNum type="alphaLcParenR"/>
            </a:pPr>
            <a:r>
              <a:rPr lang="en-US">
                <a:latin typeface="Times" charset="0"/>
                <a:ea typeface="ＭＳ Ｐゴシック" charset="0"/>
              </a:rPr>
              <a:t>The historical risk premium for that market</a:t>
            </a:r>
          </a:p>
          <a:p>
            <a:pPr marL="800100" lvl="1" indent="-342900" eaLnBrk="1" hangingPunct="1">
              <a:buFont typeface="Times" charset="0"/>
              <a:buAutoNum type="alphaLcParenR"/>
            </a:pPr>
            <a:r>
              <a:rPr lang="en-US">
                <a:latin typeface="Times" charset="0"/>
                <a:ea typeface="ＭＳ Ｐゴシック" charset="0"/>
              </a:rPr>
              <a:t>The risk premium for the United States</a:t>
            </a:r>
          </a:p>
          <a:p>
            <a:pPr marL="800100" lvl="1" indent="-342900" eaLnBrk="1" hangingPunct="1">
              <a:buFont typeface="Times" charset="0"/>
              <a:buAutoNum type="alphaLcParenR"/>
            </a:pPr>
            <a:r>
              <a:rPr lang="en-US">
                <a:latin typeface="Times" charset="0"/>
                <a:ea typeface="ＭＳ Ｐゴシック" charset="0"/>
              </a:rPr>
              <a:t>The risk premium for the United States + Country Risk premium</a:t>
            </a:r>
          </a:p>
        </p:txBody>
      </p:sp>
    </p:spTree>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Beta</a:t>
            </a:r>
          </a:p>
        </p:txBody>
      </p:sp>
      <p:sp>
        <p:nvSpPr>
          <p:cNvPr id="2334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standard procedure for estimating betas is to regress stock returns (R</a:t>
            </a:r>
            <a:r>
              <a:rPr lang="en-US" baseline="-17000">
                <a:latin typeface="Times" charset="0"/>
                <a:ea typeface="ＭＳ Ｐゴシック" charset="0"/>
                <a:cs typeface="ＭＳ Ｐゴシック" charset="0"/>
              </a:rPr>
              <a:t>j</a:t>
            </a:r>
            <a:r>
              <a:rPr lang="en-US">
                <a:latin typeface="Times" charset="0"/>
                <a:ea typeface="ＭＳ Ｐゴシック" charset="0"/>
                <a:cs typeface="ＭＳ Ｐゴシック" charset="0"/>
              </a:rPr>
              <a:t>) against market returns (R</a:t>
            </a:r>
            <a:r>
              <a:rPr lang="en-US" baseline="-17000">
                <a:latin typeface="Times" charset="0"/>
                <a:ea typeface="ＭＳ Ｐゴシック" charset="0"/>
                <a:cs typeface="ＭＳ Ｐゴシック" charset="0"/>
              </a:rPr>
              <a:t>m</a:t>
            </a:r>
            <a:r>
              <a:rPr lang="en-US">
                <a:latin typeface="Times" charset="0"/>
                <a:ea typeface="ＭＳ Ｐゴシック" charset="0"/>
                <a:cs typeface="ＭＳ Ｐゴシック" charset="0"/>
              </a:rPr>
              <a:t>) -</a:t>
            </a:r>
          </a:p>
          <a:p>
            <a:pPr algn="ctr">
              <a:buFont typeface="Monotype Sorts" charset="0"/>
              <a:buNone/>
            </a:pPr>
            <a:r>
              <a:rPr lang="en-US">
                <a:latin typeface="Times" charset="0"/>
                <a:ea typeface="ＭＳ Ｐゴシック" charset="0"/>
                <a:cs typeface="ＭＳ Ｐゴシック" charset="0"/>
              </a:rPr>
              <a:t>R</a:t>
            </a:r>
            <a:r>
              <a:rPr lang="en-US" baseline="-17000">
                <a:latin typeface="Times" charset="0"/>
                <a:ea typeface="ＭＳ Ｐゴシック" charset="0"/>
                <a:cs typeface="ＭＳ Ｐゴシック" charset="0"/>
              </a:rPr>
              <a:t>j</a:t>
            </a:r>
            <a:r>
              <a:rPr lang="en-US">
                <a:latin typeface="Times" charset="0"/>
                <a:ea typeface="ＭＳ Ｐゴシック" charset="0"/>
                <a:cs typeface="ＭＳ Ｐゴシック" charset="0"/>
              </a:rPr>
              <a:t> = a + b R</a:t>
            </a:r>
            <a:r>
              <a:rPr lang="en-US" baseline="-17000">
                <a:latin typeface="Times" charset="0"/>
                <a:ea typeface="ＭＳ Ｐゴシック" charset="0"/>
                <a:cs typeface="ＭＳ Ｐゴシック" charset="0"/>
              </a:rPr>
              <a:t>m</a:t>
            </a:r>
            <a:endParaRPr lang="en-US">
              <a:latin typeface="Times" charset="0"/>
              <a:ea typeface="ＭＳ Ｐゴシック" charset="0"/>
              <a:cs typeface="ＭＳ Ｐゴシック" charset="0"/>
            </a:endParaRPr>
          </a:p>
          <a:p>
            <a:pPr lvl="1"/>
            <a:r>
              <a:rPr lang="en-US">
                <a:latin typeface="Times" charset="0"/>
                <a:ea typeface="ＭＳ Ｐゴシック" charset="0"/>
              </a:rPr>
              <a:t>where  a is the intercept and b is the slope of the regression. </a:t>
            </a:r>
          </a:p>
          <a:p>
            <a:r>
              <a:rPr lang="en-US">
                <a:latin typeface="Times" charset="0"/>
                <a:ea typeface="ＭＳ Ｐゴシック" charset="0"/>
                <a:cs typeface="ＭＳ Ｐゴシック" charset="0"/>
              </a:rPr>
              <a:t>The slope of the regression corresponds to the beta of the stock, and measures the riskiness of the stock. </a:t>
            </a:r>
          </a:p>
        </p:txBody>
      </p:sp>
    </p:spTree>
  </p:cSld>
  <p:clrMapOvr>
    <a:masterClrMapping/>
  </p:clrMapOvr>
  <p:transition xmlns:p14="http://schemas.microsoft.com/office/powerpoint/2010/mai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Performance</a:t>
            </a:r>
          </a:p>
        </p:txBody>
      </p:sp>
      <p:sp>
        <p:nvSpPr>
          <p:cNvPr id="235522" name="Rectangle 3"/>
          <p:cNvSpPr>
            <a:spLocks noGrp="1" noChangeArrowheads="1"/>
          </p:cNvSpPr>
          <p:nvPr>
            <p:ph idx="1"/>
          </p:nvPr>
        </p:nvSpPr>
        <p:spPr>
          <a:noFill/>
        </p:spPr>
        <p:txBody>
          <a:bodyPr/>
          <a:lstStyle/>
          <a:p>
            <a:pPr>
              <a:lnSpc>
                <a:spcPct val="90000"/>
              </a:lnSpc>
            </a:pPr>
            <a:r>
              <a:rPr lang="en-US" dirty="0">
                <a:latin typeface="Times" charset="0"/>
                <a:ea typeface="ＭＳ Ｐゴシック" charset="0"/>
                <a:cs typeface="ＭＳ Ｐゴシック" charset="0"/>
              </a:rPr>
              <a:t>The intercept of the regression provides a simple measure of performance during the period of the regression, relative to the capital asset pricing model. </a:t>
            </a:r>
          </a:p>
          <a:p>
            <a:pPr lvl="1">
              <a:lnSpc>
                <a:spcPct val="90000"/>
              </a:lnSpc>
              <a:buFontTx/>
              <a:buNone/>
            </a:pPr>
            <a:r>
              <a:rPr lang="en-US" sz="1600" dirty="0" err="1">
                <a:latin typeface="Times" charset="0"/>
                <a:ea typeface="ＭＳ Ｐゴシック" charset="0"/>
              </a:rPr>
              <a:t>R</a:t>
            </a:r>
            <a:r>
              <a:rPr lang="en-US" sz="1600" baseline="-17000" dirty="0" err="1">
                <a:latin typeface="Times" charset="0"/>
                <a:ea typeface="ＭＳ Ｐゴシック" charset="0"/>
              </a:rPr>
              <a:t>j</a:t>
            </a:r>
            <a:r>
              <a:rPr lang="en-US" sz="1600" dirty="0">
                <a:latin typeface="Times" charset="0"/>
                <a:ea typeface="ＭＳ Ｐゴシック" charset="0"/>
              </a:rPr>
              <a:t> 	= </a:t>
            </a:r>
            <a:r>
              <a:rPr lang="en-US" sz="1600" dirty="0" err="1">
                <a:latin typeface="Times" charset="0"/>
                <a:ea typeface="ＭＳ Ｐゴシック" charset="0"/>
              </a:rPr>
              <a:t>R</a:t>
            </a:r>
            <a:r>
              <a:rPr lang="en-US" sz="1600" baseline="-17000" dirty="0" err="1">
                <a:latin typeface="Times" charset="0"/>
                <a:ea typeface="ＭＳ Ｐゴシック" charset="0"/>
              </a:rPr>
              <a:t>f</a:t>
            </a:r>
            <a:r>
              <a:rPr lang="en-US" sz="1600" dirty="0">
                <a:latin typeface="Times" charset="0"/>
                <a:ea typeface="ＭＳ Ｐゴシック" charset="0"/>
              </a:rPr>
              <a:t> + b (</a:t>
            </a:r>
            <a:r>
              <a:rPr lang="en-US" sz="1600" dirty="0" err="1">
                <a:latin typeface="Times" charset="0"/>
                <a:ea typeface="ＭＳ Ｐゴシック" charset="0"/>
              </a:rPr>
              <a:t>R</a:t>
            </a:r>
            <a:r>
              <a:rPr lang="en-US" sz="1600" baseline="-17000" dirty="0" err="1">
                <a:latin typeface="Times" charset="0"/>
                <a:ea typeface="ＭＳ Ｐゴシック" charset="0"/>
              </a:rPr>
              <a:t>m</a:t>
            </a:r>
            <a:r>
              <a:rPr lang="en-US" sz="1600" dirty="0">
                <a:latin typeface="Times" charset="0"/>
                <a:ea typeface="ＭＳ Ｐゴシック" charset="0"/>
              </a:rPr>
              <a:t> - </a:t>
            </a:r>
            <a:r>
              <a:rPr lang="en-US" sz="1600" dirty="0" err="1">
                <a:latin typeface="Times" charset="0"/>
                <a:ea typeface="ＭＳ Ｐゴシック" charset="0"/>
              </a:rPr>
              <a:t>R</a:t>
            </a:r>
            <a:r>
              <a:rPr lang="en-US" sz="1600" baseline="-17000" dirty="0" err="1">
                <a:latin typeface="Times" charset="0"/>
                <a:ea typeface="ＭＳ Ｐゴシック" charset="0"/>
              </a:rPr>
              <a:t>f</a:t>
            </a:r>
            <a:r>
              <a:rPr lang="en-US" sz="1600" dirty="0">
                <a:latin typeface="Times" charset="0"/>
                <a:ea typeface="ＭＳ Ｐゴシック" charset="0"/>
              </a:rPr>
              <a:t>)</a:t>
            </a:r>
          </a:p>
          <a:p>
            <a:pPr lvl="1">
              <a:lnSpc>
                <a:spcPct val="90000"/>
              </a:lnSpc>
              <a:buFontTx/>
              <a:buNone/>
            </a:pPr>
            <a:r>
              <a:rPr lang="en-US" sz="1600" dirty="0">
                <a:latin typeface="Times" charset="0"/>
                <a:ea typeface="ＭＳ Ｐゴシック" charset="0"/>
              </a:rPr>
              <a:t>	= </a:t>
            </a:r>
            <a:r>
              <a:rPr lang="en-US" sz="1600" dirty="0" err="1">
                <a:latin typeface="Times" charset="0"/>
                <a:ea typeface="ＭＳ Ｐゴシック" charset="0"/>
              </a:rPr>
              <a:t>R</a:t>
            </a:r>
            <a:r>
              <a:rPr lang="en-US" sz="1600" baseline="-17000" dirty="0" err="1">
                <a:latin typeface="Times" charset="0"/>
                <a:ea typeface="ＭＳ Ｐゴシック" charset="0"/>
              </a:rPr>
              <a:t>f</a:t>
            </a:r>
            <a:r>
              <a:rPr lang="en-US" sz="1600" dirty="0">
                <a:latin typeface="Times" charset="0"/>
                <a:ea typeface="ＭＳ Ｐゴシック" charset="0"/>
              </a:rPr>
              <a:t> (1-b) 	+ b </a:t>
            </a:r>
            <a:r>
              <a:rPr lang="en-US" sz="1600" dirty="0" err="1">
                <a:latin typeface="Times" charset="0"/>
                <a:ea typeface="ＭＳ Ｐゴシック" charset="0"/>
              </a:rPr>
              <a:t>R</a:t>
            </a:r>
            <a:r>
              <a:rPr lang="en-US" sz="1600" baseline="-17000" dirty="0" err="1">
                <a:latin typeface="Times" charset="0"/>
                <a:ea typeface="ＭＳ Ｐゴシック" charset="0"/>
              </a:rPr>
              <a:t>m</a:t>
            </a:r>
            <a:r>
              <a:rPr lang="en-US" sz="1600" baseline="-17000" dirty="0">
                <a:latin typeface="Times" charset="0"/>
                <a:ea typeface="ＭＳ Ｐゴシック" charset="0"/>
              </a:rPr>
              <a:t>		</a:t>
            </a:r>
            <a:r>
              <a:rPr lang="en-US" sz="1600" dirty="0">
                <a:latin typeface="Times" charset="0"/>
                <a:ea typeface="ＭＳ Ｐゴシック" charset="0"/>
              </a:rPr>
              <a:t>...........	Capital Asset Pricing Model</a:t>
            </a:r>
          </a:p>
          <a:p>
            <a:pPr lvl="1">
              <a:lnSpc>
                <a:spcPct val="90000"/>
              </a:lnSpc>
              <a:buFontTx/>
              <a:buNone/>
            </a:pPr>
            <a:r>
              <a:rPr lang="en-US" sz="1600" dirty="0" err="1">
                <a:latin typeface="Times" charset="0"/>
                <a:ea typeface="ＭＳ Ｐゴシック" charset="0"/>
              </a:rPr>
              <a:t>R</a:t>
            </a:r>
            <a:r>
              <a:rPr lang="en-US" sz="1600" baseline="-17000" dirty="0" err="1">
                <a:latin typeface="Times" charset="0"/>
                <a:ea typeface="ＭＳ Ｐゴシック" charset="0"/>
              </a:rPr>
              <a:t>j</a:t>
            </a:r>
            <a:r>
              <a:rPr lang="en-US" sz="1600" dirty="0">
                <a:latin typeface="Times" charset="0"/>
                <a:ea typeface="ＭＳ Ｐゴシック" charset="0"/>
              </a:rPr>
              <a:t> 	= a 	     + b </a:t>
            </a:r>
            <a:r>
              <a:rPr lang="en-US" sz="1600" dirty="0" err="1">
                <a:latin typeface="Times" charset="0"/>
                <a:ea typeface="ＭＳ Ｐゴシック" charset="0"/>
              </a:rPr>
              <a:t>R</a:t>
            </a:r>
            <a:r>
              <a:rPr lang="en-US" sz="1600" baseline="-17000" dirty="0" err="1">
                <a:latin typeface="Times" charset="0"/>
                <a:ea typeface="ＭＳ Ｐゴシック" charset="0"/>
              </a:rPr>
              <a:t>m</a:t>
            </a:r>
            <a:r>
              <a:rPr lang="en-US" sz="1600" baseline="-17000" dirty="0">
                <a:latin typeface="Times" charset="0"/>
                <a:ea typeface="ＭＳ Ｐゴシック" charset="0"/>
              </a:rPr>
              <a:t>		</a:t>
            </a:r>
            <a:r>
              <a:rPr lang="en-US" sz="1600" dirty="0">
                <a:latin typeface="Times" charset="0"/>
                <a:ea typeface="ＭＳ Ｐゴシック" charset="0"/>
              </a:rPr>
              <a:t>     ...........		Regression Equation</a:t>
            </a:r>
          </a:p>
          <a:p>
            <a:pPr>
              <a:lnSpc>
                <a:spcPct val="90000"/>
              </a:lnSpc>
            </a:pPr>
            <a:r>
              <a:rPr lang="en-US" dirty="0">
                <a:latin typeface="Times" charset="0"/>
                <a:ea typeface="ＭＳ Ｐゴシック" charset="0"/>
                <a:cs typeface="ＭＳ Ｐゴシック" charset="0"/>
              </a:rPr>
              <a:t>If	</a:t>
            </a:r>
          </a:p>
          <a:p>
            <a:pPr lvl="1">
              <a:lnSpc>
                <a:spcPct val="90000"/>
              </a:lnSpc>
              <a:buFontTx/>
              <a:buNone/>
            </a:pPr>
            <a:r>
              <a:rPr lang="en-US" dirty="0">
                <a:latin typeface="Times" charset="0"/>
                <a:ea typeface="ＭＳ Ｐゴシック" charset="0"/>
              </a:rPr>
              <a:t>a &gt; </a:t>
            </a:r>
            <a:r>
              <a:rPr lang="en-US" dirty="0" err="1">
                <a:latin typeface="Times" charset="0"/>
                <a:ea typeface="ＭＳ Ｐゴシック" charset="0"/>
              </a:rPr>
              <a:t>R</a:t>
            </a:r>
            <a:r>
              <a:rPr lang="en-US" baseline="-17000" dirty="0" err="1">
                <a:latin typeface="Times" charset="0"/>
                <a:ea typeface="ＭＳ Ｐゴシック" charset="0"/>
              </a:rPr>
              <a:t>f</a:t>
            </a:r>
            <a:r>
              <a:rPr lang="en-US" dirty="0">
                <a:latin typeface="Times" charset="0"/>
                <a:ea typeface="ＭＳ Ｐゴシック" charset="0"/>
              </a:rPr>
              <a:t> (1-b) ....	Stock did better than expected during regression period</a:t>
            </a:r>
          </a:p>
          <a:p>
            <a:pPr lvl="1">
              <a:lnSpc>
                <a:spcPct val="90000"/>
              </a:lnSpc>
              <a:buFontTx/>
              <a:buNone/>
            </a:pPr>
            <a:r>
              <a:rPr lang="en-US" dirty="0">
                <a:latin typeface="Times" charset="0"/>
                <a:ea typeface="ＭＳ Ｐゴシック" charset="0"/>
              </a:rPr>
              <a:t>a = </a:t>
            </a:r>
            <a:r>
              <a:rPr lang="en-US" dirty="0" err="1">
                <a:latin typeface="Times" charset="0"/>
                <a:ea typeface="ＭＳ Ｐゴシック" charset="0"/>
              </a:rPr>
              <a:t>R</a:t>
            </a:r>
            <a:r>
              <a:rPr lang="en-US" baseline="-17000" dirty="0" err="1">
                <a:latin typeface="Times" charset="0"/>
                <a:ea typeface="ＭＳ Ｐゴシック" charset="0"/>
              </a:rPr>
              <a:t>f</a:t>
            </a:r>
            <a:r>
              <a:rPr lang="en-US" dirty="0">
                <a:latin typeface="Times" charset="0"/>
                <a:ea typeface="ＭＳ Ｐゴシック" charset="0"/>
              </a:rPr>
              <a:t> (1-b) ....	Stock did as well as expected during regression period</a:t>
            </a:r>
          </a:p>
          <a:p>
            <a:pPr lvl="1">
              <a:lnSpc>
                <a:spcPct val="90000"/>
              </a:lnSpc>
              <a:buFontTx/>
              <a:buNone/>
            </a:pPr>
            <a:r>
              <a:rPr lang="en-US" dirty="0">
                <a:latin typeface="Times" charset="0"/>
                <a:ea typeface="ＭＳ Ｐゴシック" charset="0"/>
              </a:rPr>
              <a:t>a &lt; </a:t>
            </a:r>
            <a:r>
              <a:rPr lang="en-US" dirty="0" err="1">
                <a:latin typeface="Times" charset="0"/>
                <a:ea typeface="ＭＳ Ｐゴシック" charset="0"/>
              </a:rPr>
              <a:t>R</a:t>
            </a:r>
            <a:r>
              <a:rPr lang="en-US" baseline="-17000" dirty="0" err="1">
                <a:latin typeface="Times" charset="0"/>
                <a:ea typeface="ＭＳ Ｐゴシック" charset="0"/>
              </a:rPr>
              <a:t>f</a:t>
            </a:r>
            <a:r>
              <a:rPr lang="en-US" dirty="0">
                <a:latin typeface="Times" charset="0"/>
                <a:ea typeface="ＭＳ Ｐゴシック" charset="0"/>
              </a:rPr>
              <a:t> (1-b) ....	Stock did worse than expected during regression period</a:t>
            </a:r>
          </a:p>
          <a:p>
            <a:pPr>
              <a:lnSpc>
                <a:spcPct val="90000"/>
              </a:lnSpc>
            </a:pPr>
            <a:r>
              <a:rPr lang="en-US" dirty="0">
                <a:latin typeface="Times" charset="0"/>
                <a:ea typeface="ＭＳ Ｐゴシック" charset="0"/>
                <a:cs typeface="ＭＳ Ｐゴシック" charset="0"/>
              </a:rPr>
              <a:t>The difference between the intercept and </a:t>
            </a:r>
            <a:r>
              <a:rPr lang="en-US" dirty="0" err="1">
                <a:latin typeface="Times" charset="0"/>
                <a:ea typeface="ＭＳ Ｐゴシック" charset="0"/>
                <a:cs typeface="ＭＳ Ｐゴシック" charset="0"/>
              </a:rPr>
              <a:t>R</a:t>
            </a:r>
            <a:r>
              <a:rPr lang="en-US" baseline="-17000" dirty="0" err="1">
                <a:latin typeface="Times" charset="0"/>
                <a:ea typeface="ＭＳ Ｐゴシック" charset="0"/>
                <a:cs typeface="ＭＳ Ｐゴシック" charset="0"/>
              </a:rPr>
              <a:t>f</a:t>
            </a:r>
            <a:r>
              <a:rPr lang="en-US" dirty="0">
                <a:latin typeface="Times" charset="0"/>
                <a:ea typeface="ＭＳ Ｐゴシック" charset="0"/>
                <a:cs typeface="ＭＳ Ｐゴシック" charset="0"/>
              </a:rPr>
              <a:t> (1-b) is </a:t>
            </a:r>
            <a:r>
              <a:rPr lang="en-US" u="sng" dirty="0">
                <a:latin typeface="Times" charset="0"/>
                <a:ea typeface="ＭＳ Ｐゴシック" charset="0"/>
                <a:cs typeface="ＭＳ Ｐゴシック" charset="0"/>
              </a:rPr>
              <a:t>Jensen's alpha</a:t>
            </a:r>
            <a:r>
              <a:rPr lang="en-US" dirty="0">
                <a:latin typeface="Times" charset="0"/>
                <a:ea typeface="ＭＳ Ｐゴシック" charset="0"/>
                <a:cs typeface="ＭＳ Ｐゴシック" charset="0"/>
              </a:rPr>
              <a:t>. If it is positive, your stock did perform better than expected during the period of the regression.</a:t>
            </a:r>
          </a:p>
        </p:txBody>
      </p:sp>
    </p:spTree>
  </p:cSld>
  <p:clrMapOvr>
    <a:masterClrMapping/>
  </p:clrMapOvr>
  <p:transition xmlns:p14="http://schemas.microsoft.com/office/powerpoint/2010/mai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Firm Specific and Market Risk</a:t>
            </a:r>
          </a:p>
        </p:txBody>
      </p:sp>
      <p:sp>
        <p:nvSpPr>
          <p:cNvPr id="23757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 squared (R</a:t>
            </a:r>
            <a:r>
              <a:rPr lang="en-US" baseline="33000">
                <a:latin typeface="Times" charset="0"/>
                <a:ea typeface="ＭＳ Ｐゴシック" charset="0"/>
                <a:cs typeface="ＭＳ Ｐゴシック" charset="0"/>
              </a:rPr>
              <a:t>2</a:t>
            </a:r>
            <a:r>
              <a:rPr lang="en-US">
                <a:latin typeface="Times" charset="0"/>
                <a:ea typeface="ＭＳ Ｐゴシック" charset="0"/>
                <a:cs typeface="ＭＳ Ｐゴシック" charset="0"/>
              </a:rPr>
              <a:t>) of the regression provides an estimate of the proportion of the risk (variance) of a firm that can be attributed to </a:t>
            </a:r>
            <a:r>
              <a:rPr lang="en-US" u="sng">
                <a:latin typeface="Times" charset="0"/>
                <a:ea typeface="ＭＳ Ｐゴシック" charset="0"/>
                <a:cs typeface="ＭＳ Ｐゴシック" charset="0"/>
              </a:rPr>
              <a:t>market risk</a:t>
            </a:r>
            <a:r>
              <a:rPr lang="en-US">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The balance (1 - R</a:t>
            </a:r>
            <a:r>
              <a:rPr lang="en-US" baseline="33000">
                <a:latin typeface="Times" charset="0"/>
                <a:ea typeface="ＭＳ Ｐゴシック" charset="0"/>
                <a:cs typeface="ＭＳ Ｐゴシック" charset="0"/>
              </a:rPr>
              <a:t>2</a:t>
            </a:r>
            <a:r>
              <a:rPr lang="en-US">
                <a:latin typeface="Times" charset="0"/>
                <a:ea typeface="ＭＳ Ｐゴシック" charset="0"/>
                <a:cs typeface="ＭＳ Ｐゴシック" charset="0"/>
              </a:rPr>
              <a:t>) can be attributed to </a:t>
            </a:r>
            <a:r>
              <a:rPr lang="en-US" u="sng">
                <a:latin typeface="Times" charset="0"/>
                <a:ea typeface="ＭＳ Ｐゴシック" charset="0"/>
                <a:cs typeface="ＭＳ Ｐゴシック" charset="0"/>
              </a:rPr>
              <a:t>firm specific risk</a:t>
            </a:r>
            <a:r>
              <a:rPr lang="en-US">
                <a:latin typeface="Times" charset="0"/>
                <a:ea typeface="ＭＳ Ｐゴシック" charset="0"/>
                <a:cs typeface="ＭＳ Ｐゴシック" charset="0"/>
              </a:rPr>
              <a:t>. 	</a:t>
            </a:r>
          </a:p>
        </p:txBody>
      </p:sp>
    </p:spTree>
  </p:cSld>
  <p:clrMapOvr>
    <a:masterClrMapping/>
  </p:clrMapOvr>
  <p:transition xmlns:p14="http://schemas.microsoft.com/office/powerpoint/2010/mai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Setting up for the Estimation</a:t>
            </a:r>
          </a:p>
        </p:txBody>
      </p:sp>
      <p:sp>
        <p:nvSpPr>
          <p:cNvPr id="239618"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Decide on an estimation period</a:t>
            </a:r>
          </a:p>
          <a:p>
            <a:pPr lvl="1">
              <a:lnSpc>
                <a:spcPct val="90000"/>
              </a:lnSpc>
            </a:pPr>
            <a:r>
              <a:rPr lang="en-US">
                <a:latin typeface="Times" charset="0"/>
                <a:ea typeface="ＭＳ Ｐゴシック" charset="0"/>
              </a:rPr>
              <a:t>Services use periods ranging from 2 to 5 years for the regression</a:t>
            </a:r>
          </a:p>
          <a:p>
            <a:pPr lvl="1">
              <a:lnSpc>
                <a:spcPct val="90000"/>
              </a:lnSpc>
            </a:pPr>
            <a:r>
              <a:rPr lang="en-US">
                <a:latin typeface="Times" charset="0"/>
                <a:ea typeface="ＭＳ Ｐゴシック" charset="0"/>
              </a:rPr>
              <a:t>Longer estimation period provides more data, but firms change.</a:t>
            </a:r>
          </a:p>
          <a:p>
            <a:pPr lvl="1">
              <a:lnSpc>
                <a:spcPct val="90000"/>
              </a:lnSpc>
            </a:pPr>
            <a:r>
              <a:rPr lang="en-US">
                <a:latin typeface="Times" charset="0"/>
                <a:ea typeface="ＭＳ Ｐゴシック" charset="0"/>
              </a:rPr>
              <a:t>Shorter periods can be affected more easily by significant firm-specific event that occurred during the period (Example: ITT for 1995-1997)</a:t>
            </a:r>
          </a:p>
          <a:p>
            <a:pPr>
              <a:lnSpc>
                <a:spcPct val="90000"/>
              </a:lnSpc>
            </a:pPr>
            <a:r>
              <a:rPr lang="en-US">
                <a:latin typeface="Times" charset="0"/>
                <a:ea typeface="ＭＳ Ｐゴシック" charset="0"/>
                <a:cs typeface="ＭＳ Ｐゴシック" charset="0"/>
              </a:rPr>
              <a:t>Decide on a return interval - daily, weekly, monthly</a:t>
            </a:r>
          </a:p>
          <a:p>
            <a:pPr lvl="1">
              <a:lnSpc>
                <a:spcPct val="90000"/>
              </a:lnSpc>
            </a:pPr>
            <a:r>
              <a:rPr lang="en-US">
                <a:latin typeface="Times" charset="0"/>
                <a:ea typeface="ＭＳ Ｐゴシック" charset="0"/>
              </a:rPr>
              <a:t>Shorter intervals yield more observations, but suffer from more noise.</a:t>
            </a:r>
          </a:p>
          <a:p>
            <a:pPr lvl="1">
              <a:lnSpc>
                <a:spcPct val="90000"/>
              </a:lnSpc>
            </a:pPr>
            <a:r>
              <a:rPr lang="en-US">
                <a:latin typeface="Times" charset="0"/>
                <a:ea typeface="ＭＳ Ｐゴシック" charset="0"/>
              </a:rPr>
              <a:t>Noise is created by stocks not trading and biases all betas towards one.</a:t>
            </a:r>
          </a:p>
          <a:p>
            <a:pPr>
              <a:lnSpc>
                <a:spcPct val="90000"/>
              </a:lnSpc>
            </a:pPr>
            <a:r>
              <a:rPr lang="en-US">
                <a:latin typeface="Times" charset="0"/>
                <a:ea typeface="ＭＳ Ｐゴシック" charset="0"/>
                <a:cs typeface="ＭＳ Ｐゴシック" charset="0"/>
              </a:rPr>
              <a:t>Estimate returns (including dividends) on stock</a:t>
            </a:r>
          </a:p>
          <a:p>
            <a:pPr lvl="1">
              <a:lnSpc>
                <a:spcPct val="90000"/>
              </a:lnSpc>
            </a:pPr>
            <a:r>
              <a:rPr lang="en-US">
                <a:latin typeface="Times" charset="0"/>
                <a:ea typeface="ＭＳ Ｐゴシック" charset="0"/>
              </a:rPr>
              <a:t>Return = (Price</a:t>
            </a:r>
            <a:r>
              <a:rPr lang="en-US" baseline="-25000">
                <a:latin typeface="Times" charset="0"/>
                <a:ea typeface="ＭＳ Ｐゴシック" charset="0"/>
              </a:rPr>
              <a:t>End</a:t>
            </a:r>
            <a:r>
              <a:rPr lang="en-US">
                <a:latin typeface="Times" charset="0"/>
                <a:ea typeface="ＭＳ Ｐゴシック" charset="0"/>
              </a:rPr>
              <a:t> - Price</a:t>
            </a:r>
            <a:r>
              <a:rPr lang="en-US" baseline="-25000">
                <a:latin typeface="Times" charset="0"/>
                <a:ea typeface="ＭＳ Ｐゴシック" charset="0"/>
              </a:rPr>
              <a:t>Beginning </a:t>
            </a:r>
            <a:r>
              <a:rPr lang="en-US">
                <a:latin typeface="Times" charset="0"/>
                <a:ea typeface="ＭＳ Ｐゴシック" charset="0"/>
              </a:rPr>
              <a:t>+ Dividends</a:t>
            </a:r>
            <a:r>
              <a:rPr lang="en-US" baseline="-25000">
                <a:latin typeface="Times" charset="0"/>
                <a:ea typeface="ＭＳ Ｐゴシック" charset="0"/>
              </a:rPr>
              <a:t>Period</a:t>
            </a:r>
            <a:r>
              <a:rPr lang="en-US">
                <a:latin typeface="Times" charset="0"/>
                <a:ea typeface="ＭＳ Ｐゴシック" charset="0"/>
              </a:rPr>
              <a:t>)/ Price</a:t>
            </a:r>
            <a:r>
              <a:rPr lang="en-US" baseline="-25000">
                <a:latin typeface="Times" charset="0"/>
                <a:ea typeface="ＭＳ Ｐゴシック" charset="0"/>
              </a:rPr>
              <a:t>Beginning</a:t>
            </a:r>
          </a:p>
          <a:p>
            <a:pPr lvl="1">
              <a:lnSpc>
                <a:spcPct val="90000"/>
              </a:lnSpc>
            </a:pPr>
            <a:r>
              <a:rPr lang="en-US">
                <a:latin typeface="Times" charset="0"/>
                <a:ea typeface="ＭＳ Ｐゴシック" charset="0"/>
              </a:rPr>
              <a:t>Included dividends only in ex-dividend month</a:t>
            </a:r>
          </a:p>
          <a:p>
            <a:pPr>
              <a:lnSpc>
                <a:spcPct val="90000"/>
              </a:lnSpc>
            </a:pPr>
            <a:r>
              <a:rPr lang="en-US">
                <a:latin typeface="Times" charset="0"/>
                <a:ea typeface="ＭＳ Ｐゴシック" charset="0"/>
                <a:cs typeface="ＭＳ Ｐゴシック" charset="0"/>
              </a:rPr>
              <a:t>Choose a market index, and estimate returns (inclusive of dividends) on the index for each interval for the period.</a:t>
            </a:r>
          </a:p>
        </p:txBody>
      </p:sp>
    </p:spTree>
  </p:cSld>
  <p:clrMapOvr>
    <a:masterClrMapping/>
  </p:clrMapOvr>
  <p:transition xmlns:p14="http://schemas.microsoft.com/office/powerpoint/2010/mai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Choosing the Parameters: Disney</a:t>
            </a:r>
          </a:p>
        </p:txBody>
      </p:sp>
      <p:sp>
        <p:nvSpPr>
          <p:cNvPr id="24166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Period used: 5 years</a:t>
            </a:r>
          </a:p>
          <a:p>
            <a:r>
              <a:rPr lang="en-US">
                <a:latin typeface="Times" charset="0"/>
                <a:ea typeface="ＭＳ Ｐゴシック" charset="0"/>
                <a:cs typeface="ＭＳ Ｐゴシック" charset="0"/>
              </a:rPr>
              <a:t>Return Interval = Monthly</a:t>
            </a:r>
          </a:p>
          <a:p>
            <a:r>
              <a:rPr lang="en-US">
                <a:latin typeface="Times" charset="0"/>
                <a:ea typeface="ＭＳ Ｐゴシック" charset="0"/>
                <a:cs typeface="ＭＳ Ｐゴシック" charset="0"/>
              </a:rPr>
              <a:t>Market Index: S&amp;P 500 Index. </a:t>
            </a:r>
          </a:p>
          <a:p>
            <a:r>
              <a:rPr lang="en-US">
                <a:latin typeface="Times" charset="0"/>
                <a:ea typeface="ＭＳ Ｐゴシック" charset="0"/>
                <a:cs typeface="ＭＳ Ｐゴシック" charset="0"/>
              </a:rPr>
              <a:t>For instance, to calculate returns on Disney in December 2004,</a:t>
            </a:r>
          </a:p>
          <a:p>
            <a:pPr lvl="1"/>
            <a:r>
              <a:rPr lang="en-US">
                <a:latin typeface="Times" charset="0"/>
                <a:ea typeface="ＭＳ Ｐゴシック" charset="0"/>
              </a:rPr>
              <a:t>Price for Disney at end of November 2004 = $ 26.52</a:t>
            </a:r>
          </a:p>
          <a:p>
            <a:pPr lvl="1"/>
            <a:r>
              <a:rPr lang="en-US">
                <a:latin typeface="Times" charset="0"/>
                <a:ea typeface="ＭＳ Ｐゴシック" charset="0"/>
              </a:rPr>
              <a:t>Price for Disney at end of December 2004 = $ 27.43</a:t>
            </a:r>
          </a:p>
          <a:p>
            <a:pPr lvl="1"/>
            <a:r>
              <a:rPr lang="en-US">
                <a:latin typeface="Times" charset="0"/>
                <a:ea typeface="ＭＳ Ｐゴシック" charset="0"/>
              </a:rPr>
              <a:t>Dividends during month =  $0.237 (It was an ex-dividend month)</a:t>
            </a:r>
          </a:p>
          <a:p>
            <a:pPr lvl="1"/>
            <a:r>
              <a:rPr lang="en-US">
                <a:latin typeface="Times" charset="0"/>
                <a:ea typeface="ＭＳ Ｐゴシック" charset="0"/>
              </a:rPr>
              <a:t>Return =($27.43 - $26.52 + $ 0.237)/$26.52= 4.33%</a:t>
            </a:r>
          </a:p>
          <a:p>
            <a:r>
              <a:rPr lang="en-US">
                <a:latin typeface="Times" charset="0"/>
                <a:ea typeface="ＭＳ Ｐゴシック" charset="0"/>
                <a:cs typeface="ＭＳ Ｐゴシック" charset="0"/>
              </a:rPr>
              <a:t>To estimate returns on the index in the same month</a:t>
            </a:r>
          </a:p>
          <a:p>
            <a:pPr lvl="1"/>
            <a:r>
              <a:rPr lang="en-US">
                <a:latin typeface="Times" charset="0"/>
                <a:ea typeface="ＭＳ Ｐゴシック" charset="0"/>
              </a:rPr>
              <a:t>Index level at end of November 2004 = 1173.92</a:t>
            </a:r>
          </a:p>
          <a:p>
            <a:pPr lvl="1"/>
            <a:r>
              <a:rPr lang="en-US">
                <a:latin typeface="Times" charset="0"/>
                <a:ea typeface="ＭＳ Ｐゴシック" charset="0"/>
              </a:rPr>
              <a:t>Index level at end of December 2004 = 1211.92</a:t>
            </a:r>
          </a:p>
          <a:p>
            <a:pPr lvl="1"/>
            <a:r>
              <a:rPr lang="en-US">
                <a:latin typeface="Times" charset="0"/>
                <a:ea typeface="ＭＳ Ｐゴシック" charset="0"/>
              </a:rPr>
              <a:t>Dividends on index in December 2004 = 1.831</a:t>
            </a:r>
          </a:p>
          <a:p>
            <a:pPr lvl="1"/>
            <a:r>
              <a:rPr lang="en-US">
                <a:latin typeface="Times" charset="0"/>
                <a:ea typeface="ＭＳ Ｐゴシック" charset="0"/>
              </a:rPr>
              <a:t>Return =(1211.92 – 1173.92+1.831)/  1173.92=  3.25%</a:t>
            </a:r>
          </a:p>
        </p:txBody>
      </p:sp>
    </p:spTree>
  </p:cSld>
  <p:clrMapOvr>
    <a:masterClrMapping/>
  </p:clrMapOvr>
  <p:transition xmlns:p14="http://schemas.microsoft.com/office/powerpoint/2010/mai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Historical Beta</a:t>
            </a:r>
            <a:endParaRPr lang="en-US">
              <a:latin typeface="Times" charset="0"/>
              <a:ea typeface="ＭＳ Ｐゴシック" charset="0"/>
              <a:cs typeface="ＭＳ Ｐゴシック" charset="0"/>
            </a:endParaRPr>
          </a:p>
        </p:txBody>
      </p:sp>
      <p:pic>
        <p:nvPicPr>
          <p:cNvPr id="243714" name="Chart Placeholder 6"/>
          <p:cNvPicPr>
            <a:picLocks noGrp="1" noChangeAspect="1"/>
          </p:cNvPicPr>
          <p:nvPr>
            <p:ph type="chart" idx="1"/>
          </p:nvPr>
        </p:nvPicPr>
        <p:blipFill>
          <a:blip r:embed="rId3">
            <a:extLst>
              <a:ext uri="{28A0092B-C50C-407E-A947-70E740481C1C}">
                <a14:useLocalDpi xmlns:a14="http://schemas.microsoft.com/office/drawing/2010/main" val="0"/>
              </a:ext>
            </a:extLst>
          </a:blip>
          <a:srcRect l="-12987" r="-12987"/>
          <a:stretch>
            <a:fillRect/>
          </a:stretch>
        </p:blipFill>
        <p:spPr/>
      </p:pic>
    </p:spTree>
  </p:cSld>
  <p:clrMapOvr>
    <a:masterClrMapping/>
  </p:clrMapOvr>
  <p:transition xmlns:p14="http://schemas.microsoft.com/office/powerpoint/2010/mai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Regression Output</a:t>
            </a:r>
          </a:p>
        </p:txBody>
      </p:sp>
      <p:sp>
        <p:nvSpPr>
          <p:cNvPr id="245762" name="Rectangle 3"/>
          <p:cNvSpPr>
            <a:spLocks noGrp="1" noChangeArrowheads="1"/>
          </p:cNvSpPr>
          <p:nvPr>
            <p:ph idx="1"/>
          </p:nvPr>
        </p:nvSpPr>
        <p:spPr>
          <a:noFill/>
        </p:spPr>
        <p:txBody>
          <a:bodyPr/>
          <a:lstStyle/>
          <a:p>
            <a:pPr>
              <a:lnSpc>
                <a:spcPct val="120000"/>
              </a:lnSpc>
            </a:pPr>
            <a:r>
              <a:rPr lang="en-US">
                <a:latin typeface="Times" charset="0"/>
                <a:ea typeface="ＭＳ Ｐゴシック" charset="0"/>
                <a:cs typeface="ＭＳ Ｐゴシック" charset="0"/>
              </a:rPr>
              <a:t>Using monthly returns from 2004 to 2008, we ran a regression of returns on Disney stock against the S&amp;P 500. The output is below:</a:t>
            </a:r>
          </a:p>
          <a:p>
            <a:pPr lvl="1">
              <a:buFontTx/>
              <a:buNone/>
            </a:pPr>
            <a:r>
              <a:rPr lang="en-US">
                <a:latin typeface="Times" charset="0"/>
                <a:ea typeface="ＭＳ Ｐゴシック" charset="0"/>
              </a:rPr>
              <a:t>Returns</a:t>
            </a:r>
            <a:r>
              <a:rPr lang="en-US" baseline="-25000">
                <a:latin typeface="Times" charset="0"/>
                <a:ea typeface="ＭＳ Ｐゴシック" charset="0"/>
              </a:rPr>
              <a:t>Disney</a:t>
            </a:r>
            <a:r>
              <a:rPr lang="en-US">
                <a:latin typeface="Times" charset="0"/>
                <a:ea typeface="ＭＳ Ｐゴシック" charset="0"/>
              </a:rPr>
              <a:t> =  0.47% 	+ 0.95 Returns</a:t>
            </a:r>
            <a:r>
              <a:rPr lang="en-US" baseline="-25000">
                <a:latin typeface="Times" charset="0"/>
                <a:ea typeface="ＭＳ Ｐゴシック" charset="0"/>
              </a:rPr>
              <a:t>S &amp; P 500         </a:t>
            </a:r>
            <a:r>
              <a:rPr lang="en-US">
                <a:latin typeface="Times" charset="0"/>
                <a:ea typeface="ＭＳ Ｐゴシック" charset="0"/>
              </a:rPr>
              <a:t>(R squared= 41%)</a:t>
            </a:r>
          </a:p>
          <a:p>
            <a:pPr>
              <a:buFont typeface="Monotype Sorts" charset="0"/>
              <a:buNone/>
            </a:pPr>
            <a:r>
              <a:rPr lang="en-US">
                <a:latin typeface="Times" charset="0"/>
                <a:ea typeface="ＭＳ Ｐゴシック" charset="0"/>
                <a:cs typeface="ＭＳ Ｐゴシック" charset="0"/>
              </a:rPr>
              <a:t>					(0.16)</a:t>
            </a:r>
          </a:p>
          <a:p>
            <a:pPr>
              <a:buFont typeface="Monotype Sorts" charset="0"/>
              <a:buNone/>
            </a:pPr>
            <a:endParaRPr lang="en-US">
              <a:latin typeface="Times" charset="0"/>
              <a:ea typeface="ＭＳ Ｐゴシック" charset="0"/>
              <a:cs typeface="ＭＳ Ｐゴシック" charset="0"/>
            </a:endParaRPr>
          </a:p>
        </p:txBody>
      </p:sp>
      <p:sp>
        <p:nvSpPr>
          <p:cNvPr id="245763" name="Text Box 4"/>
          <p:cNvSpPr txBox="1">
            <a:spLocks noChangeArrowheads="1"/>
          </p:cNvSpPr>
          <p:nvPr/>
        </p:nvSpPr>
        <p:spPr bwMode="auto">
          <a:xfrm>
            <a:off x="6232525" y="2422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Tree>
  </p:cSld>
  <p:clrMapOvr>
    <a:masterClrMapping/>
  </p:clrMapOvr>
  <p:transition xmlns:p14="http://schemas.microsoft.com/office/powerpoint/2010/mai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Analyzing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Performance</a:t>
            </a:r>
            <a:endParaRPr lang="en-US">
              <a:latin typeface="Times" charset="0"/>
              <a:ea typeface="ＭＳ Ｐゴシック" charset="0"/>
              <a:cs typeface="ＭＳ Ｐゴシック" charset="0"/>
            </a:endParaRPr>
          </a:p>
        </p:txBody>
      </p:sp>
      <p:sp>
        <p:nvSpPr>
          <p:cNvPr id="259075" name="Rectangle 3"/>
          <p:cNvSpPr>
            <a:spLocks noGrp="1" noChangeArrowheads="1"/>
          </p:cNvSpPr>
          <p:nvPr>
            <p:ph idx="1"/>
          </p:nvPr>
        </p:nvSpPr>
        <p:spPr/>
        <p:txBody>
          <a:bodyPr/>
          <a:lstStyle/>
          <a:p>
            <a:pPr>
              <a:lnSpc>
                <a:spcPct val="90000"/>
              </a:lnSpc>
              <a:defRPr/>
            </a:pPr>
            <a:r>
              <a:rPr lang="en-US" dirty="0">
                <a:latin typeface="Times" charset="0"/>
                <a:ea typeface="ＭＳ Ｐゴシック" charset="0"/>
                <a:cs typeface="ＭＳ Ｐゴシック" charset="0"/>
              </a:rPr>
              <a:t>Intercept = 0.47%</a:t>
            </a:r>
          </a:p>
          <a:p>
            <a:pPr lvl="1">
              <a:lnSpc>
                <a:spcPct val="90000"/>
              </a:lnSpc>
              <a:defRPr/>
            </a:pPr>
            <a:r>
              <a:rPr lang="en-US" dirty="0">
                <a:latin typeface="Times" charset="0"/>
                <a:ea typeface="ＭＳ Ｐゴシック" charset="0"/>
              </a:rPr>
              <a:t>This is an intercept based on monthly returns. Thus, it has to be compared to a monthly </a:t>
            </a:r>
            <a:r>
              <a:rPr lang="en-US" dirty="0" err="1">
                <a:latin typeface="Times" charset="0"/>
                <a:ea typeface="ＭＳ Ｐゴシック" charset="0"/>
              </a:rPr>
              <a:t>riskfree</a:t>
            </a:r>
            <a:r>
              <a:rPr lang="en-US" dirty="0">
                <a:latin typeface="Times" charset="0"/>
                <a:ea typeface="ＭＳ Ｐゴシック" charset="0"/>
              </a:rPr>
              <a:t> </a:t>
            </a:r>
            <a:r>
              <a:rPr lang="en-US" dirty="0" smtClean="0">
                <a:latin typeface="Times" charset="0"/>
                <a:ea typeface="ＭＳ Ｐゴシック" charset="0"/>
              </a:rPr>
              <a:t>rate </a:t>
            </a:r>
            <a:r>
              <a:rPr lang="en-US" u="sng" dirty="0" smtClean="0">
                <a:latin typeface="Times" charset="0"/>
                <a:ea typeface="ＭＳ Ｐゴシック" charset="0"/>
              </a:rPr>
              <a:t>over the regression period (not today’s numbers) </a:t>
            </a:r>
            <a:r>
              <a:rPr lang="en-US" dirty="0" smtClean="0">
                <a:latin typeface="Times" charset="0"/>
                <a:ea typeface="ＭＳ Ｐゴシック" charset="0"/>
              </a:rPr>
              <a:t>.</a:t>
            </a:r>
            <a:endParaRPr lang="en-US" dirty="0">
              <a:latin typeface="Times" charset="0"/>
              <a:ea typeface="ＭＳ Ｐゴシック" charset="0"/>
            </a:endParaRPr>
          </a:p>
          <a:p>
            <a:pPr lvl="1">
              <a:lnSpc>
                <a:spcPct val="90000"/>
              </a:lnSpc>
              <a:defRPr/>
            </a:pPr>
            <a:r>
              <a:rPr lang="en-US" dirty="0">
                <a:latin typeface="Times" charset="0"/>
                <a:ea typeface="ＭＳ Ｐゴシック" charset="0"/>
              </a:rPr>
              <a:t>Between 2004 and 2008</a:t>
            </a:r>
          </a:p>
          <a:p>
            <a:pPr lvl="2">
              <a:lnSpc>
                <a:spcPct val="90000"/>
              </a:lnSpc>
              <a:defRPr/>
            </a:pPr>
            <a:r>
              <a:rPr lang="en-US" dirty="0">
                <a:latin typeface="Times" charset="0"/>
                <a:ea typeface="ＭＳ Ｐゴシック" charset="0"/>
              </a:rPr>
              <a:t>Average Annualized </a:t>
            </a:r>
            <a:r>
              <a:rPr lang="en-US" dirty="0" err="1">
                <a:latin typeface="Times" charset="0"/>
                <a:ea typeface="ＭＳ Ｐゴシック" charset="0"/>
              </a:rPr>
              <a:t>T.Bill</a:t>
            </a:r>
            <a:r>
              <a:rPr lang="en-US" dirty="0">
                <a:latin typeface="Times" charset="0"/>
                <a:ea typeface="ＭＳ Ｐゴシック" charset="0"/>
              </a:rPr>
              <a:t> rate = 3.27%</a:t>
            </a:r>
          </a:p>
          <a:p>
            <a:pPr lvl="2">
              <a:lnSpc>
                <a:spcPct val="90000"/>
              </a:lnSpc>
              <a:defRPr/>
            </a:pPr>
            <a:r>
              <a:rPr lang="en-US" dirty="0">
                <a:latin typeface="Times" charset="0"/>
                <a:ea typeface="ＭＳ Ｐゴシック" charset="0"/>
              </a:rPr>
              <a:t>Monthly Riskfree Rate = 0.272% (=3.27%/12)</a:t>
            </a:r>
          </a:p>
          <a:p>
            <a:pPr lvl="2">
              <a:lnSpc>
                <a:spcPct val="90000"/>
              </a:lnSpc>
              <a:defRPr/>
            </a:pPr>
            <a:r>
              <a:rPr lang="en-US" dirty="0">
                <a:latin typeface="Times" charset="0"/>
                <a:ea typeface="ＭＳ Ｐゴシック" charset="0"/>
              </a:rPr>
              <a:t>Riskfree Rate (1-Beta) = 0.272% (1-0.95) =  0.01%</a:t>
            </a:r>
          </a:p>
          <a:p>
            <a:pPr>
              <a:lnSpc>
                <a:spcPct val="90000"/>
              </a:lnSpc>
              <a:defRPr/>
            </a:pPr>
            <a:r>
              <a:rPr lang="en-US" dirty="0">
                <a:latin typeface="Times" charset="0"/>
                <a:ea typeface="ＭＳ Ｐゴシック" charset="0"/>
                <a:cs typeface="ＭＳ Ｐゴシック" charset="0"/>
              </a:rPr>
              <a:t>The Comparison is then </a:t>
            </a:r>
            <a:r>
              <a:rPr lang="en-US" dirty="0" smtClean="0">
                <a:latin typeface="Times" charset="0"/>
                <a:ea typeface="ＭＳ Ｐゴシック" charset="0"/>
                <a:cs typeface="ＭＳ Ｐゴシック" charset="0"/>
              </a:rPr>
              <a:t>between</a:t>
            </a:r>
          </a:p>
          <a:p>
            <a:pPr marL="457200" lvl="1" indent="0">
              <a:lnSpc>
                <a:spcPct val="90000"/>
              </a:lnSpc>
              <a:buFontTx/>
              <a:buNone/>
              <a:defRPr/>
            </a:pPr>
            <a:r>
              <a:rPr lang="en-US" dirty="0" smtClean="0">
                <a:latin typeface="Times" charset="0"/>
                <a:ea typeface="ＭＳ Ｐゴシック" charset="0"/>
                <a:cs typeface="ＭＳ Ｐゴシック" charset="0"/>
              </a:rPr>
              <a:t>What you expected to make		What you actually made</a:t>
            </a:r>
            <a:endParaRPr lang="en-US" dirty="0">
              <a:latin typeface="Times" charset="0"/>
              <a:ea typeface="ＭＳ Ｐゴシック" charset="0"/>
              <a:cs typeface="ＭＳ Ｐゴシック" charset="0"/>
            </a:endParaRPr>
          </a:p>
          <a:p>
            <a:pPr lvl="1">
              <a:lnSpc>
                <a:spcPct val="90000"/>
              </a:lnSpc>
              <a:buFontTx/>
              <a:buNone/>
              <a:defRPr/>
            </a:pPr>
            <a:r>
              <a:rPr lang="en-US" dirty="0">
                <a:latin typeface="Times" charset="0"/>
                <a:ea typeface="ＭＳ Ｐゴシック" charset="0"/>
              </a:rPr>
              <a:t>Intercept	</a:t>
            </a:r>
            <a:r>
              <a:rPr lang="en-US" dirty="0" smtClean="0">
                <a:latin typeface="Times" charset="0"/>
                <a:ea typeface="ＭＳ Ｐゴシック" charset="0"/>
              </a:rPr>
              <a:t>	versus</a:t>
            </a:r>
            <a:r>
              <a:rPr lang="en-US" dirty="0">
                <a:latin typeface="Times" charset="0"/>
                <a:ea typeface="ＭＳ Ｐゴシック" charset="0"/>
              </a:rPr>
              <a:t>	Riskfree Rate (1 - Beta)</a:t>
            </a:r>
          </a:p>
          <a:p>
            <a:pPr lvl="1">
              <a:lnSpc>
                <a:spcPct val="90000"/>
              </a:lnSpc>
              <a:buFontTx/>
              <a:buNone/>
              <a:defRPr/>
            </a:pPr>
            <a:r>
              <a:rPr lang="en-US" dirty="0">
                <a:latin typeface="Times" charset="0"/>
                <a:ea typeface="ＭＳ Ｐゴシック" charset="0"/>
              </a:rPr>
              <a:t>0.47%	</a:t>
            </a:r>
            <a:r>
              <a:rPr lang="en-US" dirty="0" smtClean="0">
                <a:latin typeface="Times" charset="0"/>
                <a:ea typeface="ＭＳ Ｐゴシック" charset="0"/>
              </a:rPr>
              <a:t>	versus</a:t>
            </a:r>
            <a:r>
              <a:rPr lang="en-US" dirty="0">
                <a:latin typeface="Times" charset="0"/>
                <a:ea typeface="ＭＳ Ｐゴシック" charset="0"/>
              </a:rPr>
              <a:t>	0.01%</a:t>
            </a:r>
          </a:p>
          <a:p>
            <a:pPr lvl="1">
              <a:lnSpc>
                <a:spcPct val="90000"/>
              </a:lnSpc>
              <a:defRPr/>
            </a:pPr>
            <a:r>
              <a:rPr lang="en-US" dirty="0">
                <a:latin typeface="Times" charset="0"/>
                <a:ea typeface="ＭＳ Ｐゴシック" charset="0"/>
              </a:rPr>
              <a:t>Jensen</a:t>
            </a:r>
            <a:r>
              <a:rPr lang="ja-JP" altLang="en-US" dirty="0">
                <a:latin typeface="Times" charset="0"/>
                <a:ea typeface="ＭＳ Ｐゴシック" charset="0"/>
              </a:rPr>
              <a:t>’</a:t>
            </a:r>
            <a:r>
              <a:rPr lang="en-US" dirty="0">
                <a:latin typeface="Times" charset="0"/>
                <a:ea typeface="ＭＳ Ｐゴシック" charset="0"/>
              </a:rPr>
              <a:t>s Alpha = 0.47% -0.01% = 0.46%</a:t>
            </a:r>
          </a:p>
          <a:p>
            <a:pPr>
              <a:lnSpc>
                <a:spcPct val="90000"/>
              </a:lnSpc>
              <a:defRPr/>
            </a:pPr>
            <a:r>
              <a:rPr lang="en-US" dirty="0">
                <a:latin typeface="Times" charset="0"/>
                <a:ea typeface="ＭＳ Ｐゴシック" charset="0"/>
                <a:cs typeface="ＭＳ Ｐゴシック" charset="0"/>
              </a:rPr>
              <a:t>Disney did 0.46% better than expected, per month, between 2004 and 2008.</a:t>
            </a:r>
          </a:p>
          <a:p>
            <a:pPr lvl="1">
              <a:lnSpc>
                <a:spcPct val="90000"/>
              </a:lnSpc>
              <a:defRPr/>
            </a:pPr>
            <a:r>
              <a:rPr lang="en-US" dirty="0">
                <a:latin typeface="Times" charset="0"/>
                <a:ea typeface="ＭＳ Ｐゴシック" charset="0"/>
              </a:rPr>
              <a:t>Annualized, Disney</a:t>
            </a:r>
            <a:r>
              <a:rPr lang="ja-JP" altLang="en-US" dirty="0">
                <a:latin typeface="Times" charset="0"/>
                <a:ea typeface="ＭＳ Ｐゴシック" charset="0"/>
              </a:rPr>
              <a:t>’</a:t>
            </a:r>
            <a:r>
              <a:rPr lang="en-US" dirty="0">
                <a:latin typeface="Times" charset="0"/>
                <a:ea typeface="ＭＳ Ｐゴシック" charset="0"/>
              </a:rPr>
              <a:t>s annual excess return = (1.0046)</a:t>
            </a:r>
            <a:r>
              <a:rPr lang="en-US" baseline="30000" dirty="0">
                <a:latin typeface="Times" charset="0"/>
                <a:ea typeface="ＭＳ Ｐゴシック" charset="0"/>
              </a:rPr>
              <a:t>12</a:t>
            </a:r>
            <a:r>
              <a:rPr lang="en-US" dirty="0">
                <a:latin typeface="Times" charset="0"/>
                <a:ea typeface="ＭＳ Ｐゴシック" charset="0"/>
              </a:rPr>
              <a:t>-1= 5.62%</a:t>
            </a:r>
          </a:p>
        </p:txBody>
      </p:sp>
    </p:spTree>
  </p:cSld>
  <p:clrMapOvr>
    <a:masterClrMapping/>
  </p:clrMapOvr>
  <p:transition xmlns:p14="http://schemas.microsoft.com/office/powerpoint/2010/mai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More on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endParaRPr lang="en-US">
              <a:latin typeface="Times" charset="0"/>
              <a:ea typeface="ＭＳ Ｐゴシック" charset="0"/>
              <a:cs typeface="ＭＳ Ｐゴシック" charset="0"/>
            </a:endParaRPr>
          </a:p>
        </p:txBody>
      </p:sp>
      <p:sp>
        <p:nvSpPr>
          <p:cNvPr id="249858"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If you did this analysis on every stock listed on an exchange, what would the average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 across all stocks?</a:t>
            </a:r>
          </a:p>
          <a:p>
            <a:pPr marL="800100" lvl="1" indent="-342900">
              <a:buFont typeface="Times" charset="0"/>
              <a:buAutoNum type="alphaLcParenR"/>
            </a:pPr>
            <a:r>
              <a:rPr lang="en-US">
                <a:latin typeface="Times" charset="0"/>
                <a:ea typeface="ＭＳ Ｐゴシック" charset="0"/>
              </a:rPr>
              <a:t>Depend upon whether the market went up or down during the period</a:t>
            </a:r>
          </a:p>
          <a:p>
            <a:pPr marL="800100" lvl="1" indent="-342900">
              <a:buFont typeface="Times" charset="0"/>
              <a:buAutoNum type="alphaLcParenR"/>
            </a:pPr>
            <a:r>
              <a:rPr lang="en-US">
                <a:latin typeface="Times" charset="0"/>
                <a:ea typeface="ＭＳ Ｐゴシック" charset="0"/>
              </a:rPr>
              <a:t>Should be zero</a:t>
            </a:r>
          </a:p>
          <a:p>
            <a:pPr marL="800100" lvl="1" indent="-342900">
              <a:buFont typeface="Times" charset="0"/>
              <a:buAutoNum type="alphaLcParenR"/>
            </a:pPr>
            <a:r>
              <a:rPr lang="en-US">
                <a:latin typeface="Times" charset="0"/>
                <a:ea typeface="ＭＳ Ｐゴシック" charset="0"/>
              </a:rPr>
              <a:t>Should be greater than zero, because stocks tend to go up more often than down</a:t>
            </a:r>
          </a:p>
        </p:txBody>
      </p:sp>
    </p:spTree>
  </p:cSld>
  <p:clrMapOvr>
    <a:masterClrMapping/>
  </p:clrMapOvr>
  <p:transition xmlns:p14="http://schemas.microsoft.com/office/powerpoint/2010/mai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Who is responsible?</a:t>
            </a:r>
            <a:endParaRPr lang="en-US">
              <a:latin typeface="Times" charset="0"/>
              <a:ea typeface="ＭＳ Ｐゴシック" charset="0"/>
              <a:cs typeface="ＭＳ Ｐゴシック" charset="0"/>
            </a:endParaRPr>
          </a:p>
        </p:txBody>
      </p:sp>
      <p:sp>
        <p:nvSpPr>
          <p:cNvPr id="251906" name="Rectangle 3"/>
          <p:cNvSpPr>
            <a:spLocks noGrp="1" noChangeArrowheads="1"/>
          </p:cNvSpPr>
          <p:nvPr>
            <p:ph idx="1"/>
          </p:nvPr>
        </p:nvSpPr>
        <p:spPr/>
        <p:txBody>
          <a:bodyPr/>
          <a:lstStyle/>
          <a:p>
            <a:pPr marL="381000" indent="-381000"/>
            <a:r>
              <a:rPr lang="en-US">
                <a:latin typeface="Times" charset="0"/>
                <a:ea typeface="ＭＳ Ｐゴシック" charset="0"/>
                <a:cs typeface="ＭＳ Ｐゴシック" charset="0"/>
              </a:rPr>
              <a:t>Disney has a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5.62% a year between 2004 and 2008. This can be viewed as a sign that management in the firm did a good job, managing the firm during the period.</a:t>
            </a:r>
          </a:p>
          <a:p>
            <a:pPr marL="800100" lvl="1" indent="-342900">
              <a:buFontTx/>
              <a:buAutoNum type="alphaLcParenR"/>
            </a:pPr>
            <a:r>
              <a:rPr lang="en-US">
                <a:latin typeface="Times" charset="0"/>
                <a:ea typeface="ＭＳ Ｐゴシック" charset="0"/>
              </a:rPr>
              <a:t>True</a:t>
            </a:r>
          </a:p>
          <a:p>
            <a:pPr marL="800100" lvl="1" indent="-342900">
              <a:buFontTx/>
              <a:buAutoNum type="alphaLcParenR"/>
            </a:pPr>
            <a:r>
              <a:rPr lang="en-US">
                <a:latin typeface="Times" charset="0"/>
                <a:ea typeface="ＭＳ Ｐゴシック" charset="0"/>
              </a:rPr>
              <a:t>False</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a:t>
            </a:r>
            <a:endParaRPr lang="en-US">
              <a:latin typeface="Times" charset="0"/>
              <a:ea typeface="ＭＳ Ｐゴシック" charset="0"/>
              <a:cs typeface="ＭＳ Ｐゴシック" charset="0"/>
            </a:endParaRPr>
          </a:p>
        </p:txBody>
      </p:sp>
      <p:sp>
        <p:nvSpPr>
          <p:cNvPr id="2539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Slope of the Regression of 0.95 is the beta</a:t>
            </a:r>
          </a:p>
          <a:p>
            <a:r>
              <a:rPr lang="en-US">
                <a:latin typeface="Times" charset="0"/>
                <a:ea typeface="ＭＳ Ｐゴシック" charset="0"/>
                <a:cs typeface="ＭＳ Ｐゴシック" charset="0"/>
              </a:rPr>
              <a:t>Regression parameters are always estimated with error. The error is captured in the standard error of the beta estimate, which in the case of Disney is 0.16.</a:t>
            </a:r>
          </a:p>
          <a:p>
            <a:r>
              <a:rPr lang="en-US">
                <a:latin typeface="Times" charset="0"/>
                <a:ea typeface="ＭＳ Ｐゴシック" charset="0"/>
                <a:cs typeface="ＭＳ Ｐゴシック" charset="0"/>
              </a:rPr>
              <a:t>Assume that I asked you what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true beta is, after this regression. </a:t>
            </a:r>
          </a:p>
          <a:p>
            <a:pPr lvl="1"/>
            <a:r>
              <a:rPr lang="en-US">
                <a:latin typeface="Times" charset="0"/>
                <a:ea typeface="ＭＳ Ｐゴシック" charset="0"/>
              </a:rPr>
              <a:t>What is your best point estimate?</a:t>
            </a:r>
          </a:p>
          <a:p>
            <a:pPr lvl="1">
              <a:buFontTx/>
              <a:buNone/>
            </a:pPr>
            <a:endParaRPr lang="en-US">
              <a:latin typeface="Times" charset="0"/>
              <a:ea typeface="ＭＳ Ｐゴシック" charset="0"/>
            </a:endParaRPr>
          </a:p>
          <a:p>
            <a:pPr lvl="1"/>
            <a:r>
              <a:rPr lang="en-US">
                <a:latin typeface="Times" charset="0"/>
                <a:ea typeface="ＭＳ Ｐゴシック" charset="0"/>
              </a:rPr>
              <a:t>What range would you give me, with 67% confidence?</a:t>
            </a:r>
          </a:p>
          <a:p>
            <a:pPr lvl="1">
              <a:buFontTx/>
              <a:buNone/>
            </a:pPr>
            <a:endParaRPr lang="en-US">
              <a:latin typeface="Times" charset="0"/>
              <a:ea typeface="ＭＳ Ｐゴシック" charset="0"/>
            </a:endParaRPr>
          </a:p>
          <a:p>
            <a:pPr lvl="1"/>
            <a:r>
              <a:rPr lang="en-US">
                <a:latin typeface="Times" charset="0"/>
                <a:ea typeface="ＭＳ Ｐゴシック" charset="0"/>
              </a:rPr>
              <a:t>What range would you give me, with 95% confidence?</a:t>
            </a:r>
          </a:p>
          <a:p>
            <a:endParaRPr lang="en-US" sz="1600">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Dirty Secret of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Standard Error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endParaRPr lang="en-US">
              <a:latin typeface="Times" charset="0"/>
              <a:ea typeface="ＭＳ Ｐゴシック" charset="0"/>
              <a:cs typeface="ＭＳ Ｐゴシック" charset="0"/>
            </a:endParaRPr>
          </a:p>
        </p:txBody>
      </p:sp>
      <p:sp>
        <p:nvSpPr>
          <p:cNvPr id="256002"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56003"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04"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05"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06"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07"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08"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09"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10"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11"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12"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013"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14"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15"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16"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17"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18"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19"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56020"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021"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2"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3"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4"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5"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6"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7"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8"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29"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0"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1"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2"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3"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4"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5"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6"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7"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38"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Distribution of Standard Errors: Beta Estimates for U.S. stocks</a:t>
            </a:r>
          </a:p>
        </p:txBody>
      </p:sp>
      <p:sp>
        <p:nvSpPr>
          <p:cNvPr id="256039"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0</a:t>
            </a:r>
          </a:p>
        </p:txBody>
      </p:sp>
      <p:sp>
        <p:nvSpPr>
          <p:cNvPr id="256040"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200</a:t>
            </a:r>
          </a:p>
        </p:txBody>
      </p:sp>
      <p:sp>
        <p:nvSpPr>
          <p:cNvPr id="256041"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400</a:t>
            </a:r>
          </a:p>
        </p:txBody>
      </p:sp>
      <p:sp>
        <p:nvSpPr>
          <p:cNvPr id="256042"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600</a:t>
            </a:r>
          </a:p>
        </p:txBody>
      </p:sp>
      <p:sp>
        <p:nvSpPr>
          <p:cNvPr id="256043"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800</a:t>
            </a:r>
          </a:p>
        </p:txBody>
      </p:sp>
      <p:sp>
        <p:nvSpPr>
          <p:cNvPr id="256044"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1000</a:t>
            </a:r>
          </a:p>
        </p:txBody>
      </p:sp>
      <p:sp>
        <p:nvSpPr>
          <p:cNvPr id="256045"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1200</a:t>
            </a:r>
          </a:p>
        </p:txBody>
      </p:sp>
      <p:sp>
        <p:nvSpPr>
          <p:cNvPr id="256046"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1400</a:t>
            </a:r>
          </a:p>
        </p:txBody>
      </p:sp>
      <p:sp>
        <p:nvSpPr>
          <p:cNvPr id="256047"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1600</a:t>
            </a:r>
          </a:p>
        </p:txBody>
      </p:sp>
      <p:sp>
        <p:nvSpPr>
          <p:cNvPr id="256048"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&lt;.10</a:t>
            </a:r>
          </a:p>
        </p:txBody>
      </p:sp>
      <p:sp>
        <p:nvSpPr>
          <p:cNvPr id="256049"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.10 - .20</a:t>
            </a:r>
          </a:p>
        </p:txBody>
      </p:sp>
      <p:sp>
        <p:nvSpPr>
          <p:cNvPr id="256050"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.20 - .30</a:t>
            </a:r>
          </a:p>
        </p:txBody>
      </p:sp>
      <p:sp>
        <p:nvSpPr>
          <p:cNvPr id="256051"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.30 - .40</a:t>
            </a:r>
          </a:p>
        </p:txBody>
      </p:sp>
      <p:sp>
        <p:nvSpPr>
          <p:cNvPr id="256052"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.40 -.50</a:t>
            </a:r>
          </a:p>
        </p:txBody>
      </p:sp>
      <p:sp>
        <p:nvSpPr>
          <p:cNvPr id="256053"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.50 - .75</a:t>
            </a:r>
          </a:p>
        </p:txBody>
      </p:sp>
      <p:sp>
        <p:nvSpPr>
          <p:cNvPr id="256054"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&gt; .75</a:t>
            </a:r>
          </a:p>
        </p:txBody>
      </p:sp>
      <p:sp>
        <p:nvSpPr>
          <p:cNvPr id="256055"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Standard Error in Beta Estimate</a:t>
            </a:r>
          </a:p>
        </p:txBody>
      </p:sp>
      <p:sp>
        <p:nvSpPr>
          <p:cNvPr id="256056"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Number of Firms</a:t>
            </a:r>
          </a:p>
        </p:txBody>
      </p:sp>
      <p:sp>
        <p:nvSpPr>
          <p:cNvPr id="256057"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p>
            <a:endParaRPr lang="en-US"/>
          </a:p>
        </p:txBody>
      </p:sp>
    </p:spTree>
  </p:cSld>
  <p:clrMapOvr>
    <a:masterClrMapping/>
  </p:clrMapOvr>
  <p:transition xmlns:p14="http://schemas.microsoft.com/office/powerpoint/2010/mai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Breaking down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a:t>
            </a:r>
            <a:endParaRPr lang="en-US">
              <a:latin typeface="Times" charset="0"/>
              <a:ea typeface="ＭＳ Ｐゴシック" charset="0"/>
              <a:cs typeface="ＭＳ Ｐゴシック" charset="0"/>
            </a:endParaRPr>
          </a:p>
        </p:txBody>
      </p:sp>
      <p:sp>
        <p:nvSpPr>
          <p:cNvPr id="2580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R Squared = 41%</a:t>
            </a:r>
          </a:p>
          <a:p>
            <a:r>
              <a:rPr lang="en-US">
                <a:latin typeface="Times" charset="0"/>
                <a:ea typeface="ＭＳ Ｐゴシック" charset="0"/>
                <a:cs typeface="ＭＳ Ｐゴシック" charset="0"/>
              </a:rPr>
              <a:t>This implies that</a:t>
            </a:r>
          </a:p>
          <a:p>
            <a:pPr lvl="1"/>
            <a:r>
              <a:rPr lang="en-US">
                <a:latin typeface="Times" charset="0"/>
                <a:ea typeface="ＭＳ Ｐゴシック" charset="0"/>
              </a:rPr>
              <a:t>41% of the risk at Disney comes from market sources</a:t>
            </a:r>
          </a:p>
          <a:p>
            <a:pPr lvl="1"/>
            <a:r>
              <a:rPr lang="en-US">
                <a:latin typeface="Times" charset="0"/>
                <a:ea typeface="ＭＳ Ｐゴシック" charset="0"/>
              </a:rPr>
              <a:t>59%, therefore, comes from firm-specific sources</a:t>
            </a:r>
          </a:p>
          <a:p>
            <a:r>
              <a:rPr lang="en-US">
                <a:latin typeface="Times" charset="0"/>
                <a:ea typeface="ＭＳ Ｐゴシック" charset="0"/>
                <a:cs typeface="ＭＳ Ｐゴシック" charset="0"/>
              </a:rPr>
              <a:t>The firm-specific risk is diversifiable and will not be rewarded</a:t>
            </a:r>
          </a:p>
        </p:txBody>
      </p:sp>
    </p:spTree>
  </p:cSld>
  <p:clrMapOvr>
    <a:masterClrMapping/>
  </p:clrMapOvr>
  <p:transition xmlns:p14="http://schemas.microsoft.com/office/powerpoint/2010/mai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Relevance of R Squared</a:t>
            </a:r>
          </a:p>
        </p:txBody>
      </p:sp>
      <p:sp>
        <p:nvSpPr>
          <p:cNvPr id="260098"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You are a diversified investor trying to decide whether you should invest in Disney or Amgen. They both have betas of 0.95, but Disney has an R Squared of 41% while Amgen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 squared of only 20.5%. Which one would you invest in?</a:t>
            </a:r>
          </a:p>
          <a:p>
            <a:pPr marL="800100" lvl="1" indent="-342900">
              <a:buFont typeface="Times" charset="0"/>
              <a:buAutoNum type="alphaLcParenR"/>
            </a:pPr>
            <a:r>
              <a:rPr lang="en-US">
                <a:latin typeface="Times" charset="0"/>
                <a:ea typeface="ＭＳ Ｐゴシック" charset="0"/>
              </a:rPr>
              <a:t>Amgen, because it has the lower R squared</a:t>
            </a:r>
          </a:p>
          <a:p>
            <a:pPr marL="800100" lvl="1" indent="-342900">
              <a:buFont typeface="Times" charset="0"/>
              <a:buAutoNum type="alphaLcParenR"/>
            </a:pPr>
            <a:r>
              <a:rPr lang="en-US">
                <a:latin typeface="Times" charset="0"/>
                <a:ea typeface="ＭＳ Ｐゴシック" charset="0"/>
              </a:rPr>
              <a:t>Disney, because it has the higher R squared</a:t>
            </a:r>
          </a:p>
          <a:p>
            <a:pPr marL="800100" lvl="1" indent="-342900">
              <a:buFont typeface="Times" charset="0"/>
              <a:buAutoNum type="alphaLcParenR"/>
            </a:pPr>
            <a:r>
              <a:rPr lang="en-US">
                <a:latin typeface="Times" charset="0"/>
                <a:ea typeface="ＭＳ Ｐゴシック" charset="0"/>
              </a:rPr>
              <a:t>You would be indifferent</a:t>
            </a:r>
          </a:p>
          <a:p>
            <a:pPr marL="381000" indent="-381000">
              <a:buFont typeface="Monotype Sorts" charset="0"/>
              <a:buNone/>
            </a:pPr>
            <a:r>
              <a:rPr lang="en-US">
                <a:latin typeface="Times" charset="0"/>
                <a:ea typeface="ＭＳ Ｐゴシック" charset="0"/>
                <a:cs typeface="ＭＳ Ｐゴシック" charset="0"/>
              </a:rPr>
              <a:t>Would your answer be different if you were an undiversified investor?</a:t>
            </a:r>
          </a:p>
        </p:txBody>
      </p:sp>
    </p:spTree>
  </p:cSld>
  <p:clrMapOvr>
    <a:masterClrMapping/>
  </p:clrMapOvr>
  <p:transition xmlns:p14="http://schemas.microsoft.com/office/powerpoint/2010/mai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Beta Estimation: Using a Service (Bloomberg)</a:t>
            </a:r>
          </a:p>
        </p:txBody>
      </p:sp>
      <p:graphicFrame>
        <p:nvGraphicFramePr>
          <p:cNvPr id="5" name="Object 2"/>
          <p:cNvGraphicFramePr>
            <a:graphicFrameLocks noGrp="1" noChangeAspect="1"/>
          </p:cNvGraphicFramePr>
          <p:nvPr>
            <p:ph idx="1"/>
          </p:nvPr>
        </p:nvGraphicFramePr>
        <p:xfrm>
          <a:off x="1482706" y="1600200"/>
          <a:ext cx="6178588" cy="4419600"/>
        </p:xfrm>
        <a:graphic>
          <a:graphicData uri="http://schemas.openxmlformats.org/presentationml/2006/ole">
            <mc:AlternateContent xmlns:mc="http://schemas.openxmlformats.org/markup-compatibility/2006">
              <mc:Choice xmlns:v="urn:schemas-microsoft-com:vml" Requires="v">
                <p:oleObj spid="_x0000_s262157" name="Document" r:id="rId4" imgW="21942857" imgH="15695238" progId="Word.Document.12">
                  <p:link updateAutomatic="1"/>
                </p:oleObj>
              </mc:Choice>
              <mc:Fallback>
                <p:oleObj name="Document" r:id="rId4" imgW="21942857" imgH="15695238"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2706" y="1600200"/>
                        <a:ext cx="6178588"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Expected Returns for Disney in May 2009</a:t>
            </a:r>
          </a:p>
        </p:txBody>
      </p:sp>
      <p:sp>
        <p:nvSpPr>
          <p:cNvPr id="26419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Inputs to the expected return calculation</a:t>
            </a:r>
          </a:p>
          <a:p>
            <a:pPr lvl="1"/>
            <a:r>
              <a:rPr lang="en-US">
                <a:latin typeface="Times" charset="0"/>
                <a:ea typeface="ＭＳ Ｐゴシック" charset="0"/>
              </a:rPr>
              <a:t>Disney</a:t>
            </a:r>
            <a:r>
              <a:rPr lang="ja-JP" altLang="en-US">
                <a:latin typeface="Times" charset="0"/>
                <a:ea typeface="ＭＳ Ｐゴシック" charset="0"/>
              </a:rPr>
              <a:t>’</a:t>
            </a:r>
            <a:r>
              <a:rPr lang="en-US" altLang="ja-JP">
                <a:latin typeface="Times" charset="0"/>
                <a:ea typeface="ＭＳ Ｐゴシック" charset="0"/>
              </a:rPr>
              <a:t>s Beta = 0.95</a:t>
            </a:r>
          </a:p>
          <a:p>
            <a:pPr lvl="1"/>
            <a:r>
              <a:rPr lang="en-US">
                <a:latin typeface="Times" charset="0"/>
                <a:ea typeface="ＭＳ Ｐゴシック" charset="0"/>
              </a:rPr>
              <a:t>Riskfree Rate = 3.50% (U.S. ten-year T.Bond rate in May 2009)</a:t>
            </a:r>
          </a:p>
          <a:p>
            <a:pPr lvl="1"/>
            <a:r>
              <a:rPr lang="en-US">
                <a:latin typeface="Times" charset="0"/>
                <a:ea typeface="ＭＳ Ｐゴシック" charset="0"/>
              </a:rPr>
              <a:t>Risk Premium = 6% (Based on updated implied premium at the start of 2009)</a:t>
            </a:r>
          </a:p>
          <a:p>
            <a:r>
              <a:rPr lang="en-US">
                <a:latin typeface="Times" charset="0"/>
                <a:ea typeface="ＭＳ Ｐゴシック" charset="0"/>
                <a:cs typeface="ＭＳ Ｐゴシック" charset="0"/>
              </a:rPr>
              <a:t>Expected Return 	=  Riskfree Rate + Beta (Risk Premium)</a:t>
            </a:r>
          </a:p>
          <a:p>
            <a:pPr>
              <a:buFont typeface="Monotype Sorts" charset="0"/>
              <a:buNone/>
            </a:pPr>
            <a:r>
              <a:rPr lang="en-US">
                <a:latin typeface="Times" charset="0"/>
                <a:ea typeface="ＭＳ Ｐゴシック" charset="0"/>
                <a:cs typeface="ＭＳ Ｐゴシック" charset="0"/>
              </a:rPr>
              <a:t>				=   3.50%            + 0.95 (6.00%) = 9.2%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Use to a Potential Investor in Disney</a:t>
            </a:r>
          </a:p>
        </p:txBody>
      </p:sp>
      <p:sp>
        <p:nvSpPr>
          <p:cNvPr id="266242"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As a potential investor in Disney, what does this expected return of 9.2% tell you?</a:t>
            </a:r>
          </a:p>
          <a:p>
            <a:pPr marL="800100" lvl="1" indent="-342900">
              <a:buFont typeface="Times" charset="0"/>
              <a:buAutoNum type="alphaLcParenR"/>
            </a:pPr>
            <a:r>
              <a:rPr lang="en-US">
                <a:latin typeface="Times" charset="0"/>
                <a:ea typeface="ＭＳ Ｐゴシック" charset="0"/>
              </a:rPr>
              <a:t>This is the return that I can expect to make in the long term on Disney, if the stock is correctly priced and the CAPM is the right model for risk,</a:t>
            </a:r>
          </a:p>
          <a:p>
            <a:pPr marL="800100" lvl="1" indent="-342900">
              <a:buFont typeface="Times" charset="0"/>
              <a:buAutoNum type="alphaLcParenR"/>
            </a:pPr>
            <a:r>
              <a:rPr lang="en-US">
                <a:latin typeface="Times" charset="0"/>
                <a:ea typeface="ＭＳ Ｐゴシック" charset="0"/>
              </a:rPr>
              <a:t>This is the return that I need to make on Disney in the long term to break even on my investment in the stock</a:t>
            </a:r>
          </a:p>
          <a:p>
            <a:pPr marL="800100" lvl="1" indent="-342900">
              <a:buFont typeface="Times" charset="0"/>
              <a:buAutoNum type="alphaLcParenR"/>
            </a:pPr>
            <a:r>
              <a:rPr lang="en-US">
                <a:latin typeface="Times" charset="0"/>
                <a:ea typeface="ＭＳ Ｐゴシック" charset="0"/>
              </a:rPr>
              <a:t>Both</a:t>
            </a:r>
          </a:p>
          <a:p>
            <a:pPr marL="381000" indent="-381000">
              <a:buFont typeface="Monotype Sorts" charset="0"/>
              <a:buNone/>
            </a:pPr>
            <a:r>
              <a:rPr lang="en-US">
                <a:latin typeface="Times" charset="0"/>
                <a:ea typeface="ＭＳ Ｐゴシック" charset="0"/>
                <a:cs typeface="ＭＳ Ｐゴシック" charset="0"/>
              </a:rPr>
              <a:t>Assume now that you are an active investor and that your research suggests that an investment in Disney will yield 12.5% a year for the next 5 years. Based upon the expected return of 9.2%, you would</a:t>
            </a:r>
          </a:p>
          <a:p>
            <a:pPr marL="800100" lvl="1" indent="-342900">
              <a:buFont typeface="Times" charset="0"/>
              <a:buAutoNum type="alphaLcParenR"/>
            </a:pPr>
            <a:r>
              <a:rPr lang="en-US">
                <a:latin typeface="Times" charset="0"/>
                <a:ea typeface="ＭＳ Ｐゴシック" charset="0"/>
              </a:rPr>
              <a:t>Buy the stock</a:t>
            </a:r>
          </a:p>
          <a:p>
            <a:pPr marL="800100" lvl="1" indent="-342900">
              <a:buFont typeface="Times" charset="0"/>
              <a:buAutoNum type="alphaLcParenR"/>
            </a:pPr>
            <a:r>
              <a:rPr lang="en-US">
                <a:latin typeface="Times" charset="0"/>
                <a:ea typeface="ＭＳ Ｐゴシック" charset="0"/>
              </a:rPr>
              <a:t>Sell the stock</a:t>
            </a:r>
          </a:p>
        </p:txBody>
      </p:sp>
    </p:spTree>
  </p:cSld>
  <p:clrMapOvr>
    <a:masterClrMapping/>
  </p:clrMapOvr>
  <p:transition xmlns:p14="http://schemas.microsoft.com/office/powerpoint/2010/mai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How managers use this expected return</a:t>
            </a:r>
          </a:p>
        </p:txBody>
      </p:sp>
      <p:sp>
        <p:nvSpPr>
          <p:cNvPr id="2682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Managers at Disney</a:t>
            </a:r>
          </a:p>
          <a:p>
            <a:pPr lvl="1"/>
            <a:r>
              <a:rPr lang="en-US">
                <a:latin typeface="Times" charset="0"/>
                <a:ea typeface="ＭＳ Ｐゴシック" charset="0"/>
              </a:rPr>
              <a:t>need to make at least 9.2% as a return for their equity investors to break even.</a:t>
            </a:r>
          </a:p>
          <a:p>
            <a:pPr lvl="1"/>
            <a:r>
              <a:rPr lang="en-US">
                <a:latin typeface="Times" charset="0"/>
                <a:ea typeface="ＭＳ Ｐゴシック" charset="0"/>
              </a:rPr>
              <a:t>this is the hurdle rate for projects, when the investment is analyzed from an equity standpoint</a:t>
            </a:r>
          </a:p>
          <a:p>
            <a:r>
              <a:rPr lang="en-US">
                <a:latin typeface="Times" charset="0"/>
                <a:ea typeface="ＭＳ Ｐゴシック" charset="0"/>
                <a:cs typeface="ＭＳ Ｐゴシック" charset="0"/>
              </a:rPr>
              <a:t>In other words,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equity is 9.2%.</a:t>
            </a:r>
          </a:p>
          <a:p>
            <a:r>
              <a:rPr lang="en-US">
                <a:latin typeface="Times" charset="0"/>
                <a:ea typeface="ＭＳ Ｐゴシック" charset="0"/>
                <a:cs typeface="ＭＳ Ｐゴシック" charset="0"/>
              </a:rPr>
              <a:t>What is the cost of not delivering this cost of equity?</a:t>
            </a:r>
          </a:p>
        </p:txBody>
      </p:sp>
    </p:spTree>
  </p:cSld>
  <p:clrMapOvr>
    <a:masterClrMapping/>
  </p:clrMapOvr>
  <p:transition xmlns:p14="http://schemas.microsoft.com/office/powerpoint/2010/mai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Analyzing the Risk Regression</a:t>
            </a:r>
          </a:p>
        </p:txBody>
      </p:sp>
      <p:sp>
        <p:nvSpPr>
          <p:cNvPr id="270338" name="Rectangle 3"/>
          <p:cNvSpPr>
            <a:spLocks noGrp="1" noChangeArrowheads="1"/>
          </p:cNvSpPr>
          <p:nvPr>
            <p:ph idx="1"/>
          </p:nvPr>
        </p:nvSpPr>
        <p:spPr/>
        <p:txBody>
          <a:bodyPr/>
          <a:lstStyle/>
          <a:p>
            <a:r>
              <a:rPr lang="en-US">
                <a:latin typeface="Times" charset="0"/>
                <a:ea typeface="ＭＳ Ｐゴシック" charset="0"/>
                <a:cs typeface="ＭＳ Ｐゴシック" charset="0"/>
              </a:rPr>
              <a:t>Using your Bloomberg risk and return print out, answer the following questions:</a:t>
            </a:r>
          </a:p>
          <a:p>
            <a:pPr lvl="1"/>
            <a:r>
              <a:rPr lang="en-US">
                <a:latin typeface="Times" charset="0"/>
                <a:ea typeface="ＭＳ Ｐゴシック" charset="0"/>
              </a:rPr>
              <a:t>How well or badly did your stock do, relative to the market, during the period of the regression? </a:t>
            </a:r>
          </a:p>
          <a:p>
            <a:pPr lvl="1" algn="ctr">
              <a:buFontTx/>
              <a:buNone/>
            </a:pPr>
            <a:r>
              <a:rPr lang="en-US">
                <a:latin typeface="Times" charset="0"/>
                <a:ea typeface="ＭＳ Ｐゴシック" charset="0"/>
              </a:rPr>
              <a:t>Intercept - (Riskfree Rate/n) (1- Beta) = Jensen</a:t>
            </a:r>
            <a:r>
              <a:rPr lang="ja-JP" altLang="en-US">
                <a:latin typeface="Times" charset="0"/>
                <a:ea typeface="ＭＳ Ｐゴシック" charset="0"/>
              </a:rPr>
              <a:t>’</a:t>
            </a:r>
            <a:r>
              <a:rPr lang="en-US" altLang="ja-JP">
                <a:latin typeface="Times" charset="0"/>
                <a:ea typeface="ＭＳ Ｐゴシック" charset="0"/>
              </a:rPr>
              <a:t>s Alpha</a:t>
            </a:r>
          </a:p>
          <a:p>
            <a:pPr lvl="2" algn="just">
              <a:buFontTx/>
              <a:buNone/>
            </a:pPr>
            <a:r>
              <a:rPr lang="en-US">
                <a:latin typeface="Times" charset="0"/>
                <a:ea typeface="ＭＳ Ｐゴシック" charset="0"/>
              </a:rPr>
              <a:t>where n is the number of return periods in a year (12 if monthly; 52 if weekly)</a:t>
            </a:r>
          </a:p>
          <a:p>
            <a:pPr lvl="1"/>
            <a:r>
              <a:rPr lang="en-US">
                <a:latin typeface="Times" charset="0"/>
                <a:ea typeface="ＭＳ Ｐゴシック" charset="0"/>
              </a:rPr>
              <a:t>What proportion of the risk in your stock is attributable to the market? What proportion is firm-specific?</a:t>
            </a:r>
          </a:p>
          <a:p>
            <a:pPr lvl="1"/>
            <a:r>
              <a:rPr lang="en-US">
                <a:latin typeface="Times" charset="0"/>
                <a:ea typeface="ＭＳ Ｐゴシック" charset="0"/>
              </a:rPr>
              <a:t>What is the historical estimate of beta for your stock? What is the range on this estimate with 67% probability? With 95% probability?</a:t>
            </a:r>
          </a:p>
          <a:p>
            <a:pPr lvl="1"/>
            <a:r>
              <a:rPr lang="en-US">
                <a:latin typeface="Times" charset="0"/>
                <a:ea typeface="ＭＳ Ｐゴシック" charset="0"/>
              </a:rPr>
              <a:t>Based upon this beta, what is your estimate of the required return on this stock?</a:t>
            </a:r>
          </a:p>
          <a:p>
            <a:pPr lvl="1" algn="ctr">
              <a:buFontTx/>
              <a:buNone/>
            </a:pPr>
            <a:r>
              <a:rPr lang="en-US">
                <a:latin typeface="Times" charset="0"/>
                <a:ea typeface="ＭＳ Ｐゴシック" charset="0"/>
              </a:rPr>
              <a:t>Riskless Rate + Beta * Risk Premium</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Quick Test</a:t>
            </a:r>
          </a:p>
        </p:txBody>
      </p:sp>
      <p:sp>
        <p:nvSpPr>
          <p:cNvPr id="272386"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You are advising a very risky software firm on the right cost of equity to use in project analysis. You estimate a beta of 3.0 for the firm and come up with a cost of equity of 21.5%. The CFO of the firm is concerned about the high cost of equity and wants to know whether there is anything he can do to lower his beta.</a:t>
            </a:r>
          </a:p>
          <a:p>
            <a:pPr marL="381000" indent="-381000">
              <a:buFont typeface="Monotype Sorts" charset="0"/>
              <a:buNone/>
            </a:pPr>
            <a:r>
              <a:rPr lang="en-US">
                <a:latin typeface="Times" charset="0"/>
                <a:ea typeface="ＭＳ Ｐゴシック" charset="0"/>
                <a:cs typeface="ＭＳ Ｐゴシック" charset="0"/>
              </a:rPr>
              <a:t>How do you bring your beta down?</a:t>
            </a:r>
          </a:p>
          <a:p>
            <a:pPr marL="381000" indent="-381000">
              <a:buFont typeface="Monotype Sorts" charset="0"/>
              <a:buNone/>
            </a:pPr>
            <a:endParaRPr lang="en-US">
              <a:latin typeface="Times" charset="0"/>
              <a:ea typeface="ＭＳ Ｐゴシック" charset="0"/>
              <a:cs typeface="ＭＳ Ｐゴシック" charset="0"/>
            </a:endParaRPr>
          </a:p>
          <a:p>
            <a:pPr marL="381000" indent="-381000">
              <a:buFont typeface="Monotype Sorts" charset="0"/>
              <a:buNone/>
            </a:pPr>
            <a:endParaRPr lang="en-US">
              <a:latin typeface="Times" charset="0"/>
              <a:ea typeface="ＭＳ Ｐゴシック" charset="0"/>
              <a:cs typeface="ＭＳ Ｐゴシック" charset="0"/>
            </a:endParaRPr>
          </a:p>
          <a:p>
            <a:pPr marL="381000" indent="-381000">
              <a:buFont typeface="Monotype Sorts" charset="0"/>
              <a:buNone/>
            </a:pPr>
            <a:r>
              <a:rPr lang="en-US">
                <a:latin typeface="Times" charset="0"/>
                <a:ea typeface="ＭＳ Ｐゴシック" charset="0"/>
                <a:cs typeface="ＭＳ Ｐゴシック" charset="0"/>
              </a:rPr>
              <a:t>Should you focus your attention on bringing your beta down? </a:t>
            </a:r>
          </a:p>
          <a:p>
            <a:pPr marL="800100" lvl="1" indent="-342900">
              <a:buFont typeface="Times" charset="0"/>
              <a:buAutoNum type="alphaLcParenR"/>
            </a:pPr>
            <a:r>
              <a:rPr lang="en-US">
                <a:latin typeface="Times" charset="0"/>
                <a:ea typeface="ＭＳ Ｐゴシック" charset="0"/>
              </a:rPr>
              <a:t>Yes</a:t>
            </a:r>
          </a:p>
          <a:p>
            <a:pPr marL="800100" lvl="1" indent="-342900">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Calculation: An Updated Value!!</a:t>
            </a:r>
            <a:endParaRPr lang="en-US">
              <a:latin typeface="Times" charset="0"/>
              <a:ea typeface="ＭＳ Ｐゴシック" charset="0"/>
              <a:cs typeface="ＭＳ Ｐゴシック" charset="0"/>
            </a:endParaRPr>
          </a:p>
        </p:txBody>
      </p:sp>
      <p:sp>
        <p:nvSpPr>
          <p:cNvPr id="274434" name="Rectangle 4"/>
          <p:cNvSpPr>
            <a:spLocks noChangeArrowheads="1"/>
          </p:cNvSpPr>
          <p:nvPr/>
        </p:nvSpPr>
        <p:spPr bwMode="auto">
          <a:xfrm>
            <a:off x="4267200" y="1"/>
            <a:ext cx="4876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r>
              <a:rPr lang="en-US" sz="1400" dirty="0"/>
              <a:t>Jensen</a:t>
            </a:r>
            <a:r>
              <a:rPr lang="ja-JP" altLang="en-US" sz="1400" dirty="0"/>
              <a:t>’</a:t>
            </a:r>
            <a:r>
              <a:rPr lang="en-US" altLang="ja-JP" sz="1400" dirty="0"/>
              <a:t>s alpha = </a:t>
            </a:r>
            <a:r>
              <a:rPr lang="en-US" altLang="ja-JP" sz="1400" dirty="0" smtClean="0"/>
              <a:t>0.03% </a:t>
            </a:r>
            <a:r>
              <a:rPr lang="en-US" altLang="ja-JP" sz="1400" dirty="0"/>
              <a:t>- </a:t>
            </a:r>
            <a:r>
              <a:rPr lang="en-US" altLang="ja-JP" sz="1400" dirty="0" smtClean="0"/>
              <a:t>(0.5%</a:t>
            </a:r>
            <a:r>
              <a:rPr lang="en-US" altLang="ja-JP" sz="1400" dirty="0"/>
              <a:t>/52) (1 – 1.08) = </a:t>
            </a:r>
            <a:r>
              <a:rPr lang="en-US" altLang="ja-JP" sz="1400" dirty="0" smtClean="0"/>
              <a:t>0.032%</a:t>
            </a:r>
            <a:endParaRPr lang="en-US" altLang="ja-JP" sz="1400" dirty="0"/>
          </a:p>
          <a:p>
            <a:r>
              <a:rPr lang="en-US" sz="1400" dirty="0"/>
              <a:t>Annualized = (1+.</a:t>
            </a:r>
            <a:r>
              <a:rPr lang="en-US" sz="1400" dirty="0" smtClean="0"/>
              <a:t>00032)</a:t>
            </a:r>
            <a:r>
              <a:rPr lang="en-US" sz="1400" dirty="0"/>
              <a:t>^52-1 = </a:t>
            </a:r>
            <a:r>
              <a:rPr lang="en-US" sz="1400" dirty="0" smtClean="0"/>
              <a:t>1.66%</a:t>
            </a:r>
            <a:endParaRPr lang="en-US" sz="1400" dirty="0"/>
          </a:p>
          <a:p>
            <a:endParaRPr lang="en-US" sz="1400" dirty="0"/>
          </a:p>
          <a:p>
            <a:r>
              <a:rPr lang="en-US" sz="1400" dirty="0"/>
              <a:t>This is a weekly regression</a:t>
            </a:r>
          </a:p>
        </p:txBody>
      </p:sp>
      <p:pic>
        <p:nvPicPr>
          <p:cNvPr id="6" name="Content Placeholder 5"/>
          <p:cNvPicPr>
            <a:picLocks noGrp="1"/>
          </p:cNvPicPr>
          <p:nvPr>
            <p:ph idx="1"/>
          </p:nvPr>
        </p:nvPicPr>
        <p:blipFill>
          <a:blip r:embed="rId3">
            <a:extLst>
              <a:ext uri="{28A0092B-C50C-407E-A947-70E740481C1C}">
                <a14:useLocalDpi xmlns:a14="http://schemas.microsoft.com/office/drawing/2010/main" val="0"/>
              </a:ext>
            </a:extLst>
          </a:blip>
          <a:srcRect l="-10181" r="-10181"/>
          <a:stretch>
            <a:fillRect/>
          </a:stretch>
        </p:blipFill>
        <p:spPr bwMode="auto">
          <a:xfrm>
            <a:off x="533400" y="1447800"/>
            <a:ext cx="7772400" cy="441960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Regression Diagnostics for Tata Chemicals</a:t>
            </a:r>
          </a:p>
        </p:txBody>
      </p:sp>
      <p:sp>
        <p:nvSpPr>
          <p:cNvPr id="276486" name="Content Placeholder 10"/>
          <p:cNvSpPr>
            <a:spLocks noGrp="1"/>
          </p:cNvSpPr>
          <p:nvPr>
            <p:ph idx="1"/>
          </p:nvPr>
        </p:nvSpPr>
        <p:spPr>
          <a:xfrm>
            <a:off x="0" y="1828800"/>
            <a:ext cx="7753350" cy="4191000"/>
          </a:xfrm>
        </p:spPr>
        <p:txBody>
          <a:bodyPr/>
          <a:lstStyle/>
          <a:p>
            <a:pPr>
              <a:buFont typeface="Monotype Sorts" charset="0"/>
              <a:buNone/>
            </a:pPr>
            <a:r>
              <a:rPr lang="en-US">
                <a:latin typeface="Times" charset="0"/>
                <a:ea typeface="ＭＳ Ｐゴシック" charset="0"/>
                <a:cs typeface="ＭＳ Ｐゴシック" charset="0"/>
              </a:rPr>
              <a:t>0</a:t>
            </a:r>
          </a:p>
        </p:txBody>
      </p:sp>
      <p:sp>
        <p:nvSpPr>
          <p:cNvPr id="276482" name="Text Box 5"/>
          <p:cNvSpPr txBox="1">
            <a:spLocks noChangeArrowheads="1"/>
          </p:cNvSpPr>
          <p:nvPr/>
        </p:nvSpPr>
        <p:spPr bwMode="auto">
          <a:xfrm>
            <a:off x="7543800" y="2667000"/>
            <a:ext cx="11382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Beta = 1.18</a:t>
            </a:r>
          </a:p>
          <a:p>
            <a:r>
              <a:rPr lang="en-US" sz="1600"/>
              <a:t>67% range</a:t>
            </a:r>
          </a:p>
          <a:p>
            <a:r>
              <a:rPr lang="en-US" sz="1600"/>
              <a:t>1.04-1.32</a:t>
            </a:r>
          </a:p>
        </p:txBody>
      </p:sp>
      <p:sp>
        <p:nvSpPr>
          <p:cNvPr id="276483" name="Text Box 6"/>
          <p:cNvSpPr txBox="1">
            <a:spLocks noChangeArrowheads="1"/>
          </p:cNvSpPr>
          <p:nvPr/>
        </p:nvSpPr>
        <p:spPr bwMode="auto">
          <a:xfrm>
            <a:off x="228600" y="152400"/>
            <a:ext cx="3230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Jensen</a:t>
            </a:r>
            <a:r>
              <a:rPr lang="ja-JP" altLang="en-US" sz="1600"/>
              <a:t>’</a:t>
            </a:r>
            <a:r>
              <a:rPr lang="en-US" altLang="ja-JP" sz="1600"/>
              <a:t>s </a:t>
            </a:r>
            <a:r>
              <a:rPr lang="en-US" altLang="ja-JP" sz="1600">
                <a:latin typeface="Symbol" charset="0"/>
                <a:sym typeface="Symbol" charset="0"/>
              </a:rPr>
              <a:t></a:t>
            </a:r>
          </a:p>
          <a:p>
            <a:r>
              <a:rPr lang="en-US" sz="1600"/>
              <a:t>= -0.44% - 5%/12 (1-1.18) = -0.37%</a:t>
            </a:r>
          </a:p>
          <a:p>
            <a:r>
              <a:rPr lang="en-US" sz="1600"/>
              <a:t> Annualized = (1-.0037)</a:t>
            </a:r>
            <a:r>
              <a:rPr lang="en-US" sz="1600" baseline="30000"/>
              <a:t>12</a:t>
            </a:r>
            <a:r>
              <a:rPr lang="en-US" sz="1600"/>
              <a:t>-1= -4.29%</a:t>
            </a:r>
          </a:p>
        </p:txBody>
      </p:sp>
      <p:sp>
        <p:nvSpPr>
          <p:cNvPr id="276484" name="Text Box 7"/>
          <p:cNvSpPr txBox="1">
            <a:spLocks noChangeArrowheads="1"/>
          </p:cNvSpPr>
          <p:nvPr/>
        </p:nvSpPr>
        <p:spPr bwMode="auto">
          <a:xfrm>
            <a:off x="7512050" y="3581400"/>
            <a:ext cx="1631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56% market risk</a:t>
            </a:r>
          </a:p>
          <a:p>
            <a:r>
              <a:rPr lang="en-US" sz="1600"/>
              <a:t>44% firm specific</a:t>
            </a:r>
          </a:p>
        </p:txBody>
      </p:sp>
      <p:sp>
        <p:nvSpPr>
          <p:cNvPr id="276485" name="Text Box 12"/>
          <p:cNvSpPr txBox="1">
            <a:spLocks noChangeArrowheads="1"/>
          </p:cNvSpPr>
          <p:nvPr/>
        </p:nvSpPr>
        <p:spPr bwMode="auto">
          <a:xfrm>
            <a:off x="5334000" y="152400"/>
            <a:ext cx="3365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Expected Return</a:t>
            </a:r>
          </a:p>
          <a:p>
            <a:r>
              <a:rPr lang="en-US" sz="1600"/>
              <a:t>= Riskfree Rate+ Beta*Risk premium</a:t>
            </a:r>
          </a:p>
          <a:p>
            <a:r>
              <a:rPr lang="en-US" sz="1600"/>
              <a:t>= 4%+ 1.18 (6%+4.51%) = 19.40%</a:t>
            </a:r>
          </a:p>
        </p:txBody>
      </p:sp>
      <p:graphicFrame>
        <p:nvGraphicFramePr>
          <p:cNvPr id="276487" name="Object 2"/>
          <p:cNvGraphicFramePr>
            <a:graphicFrameLocks noChangeAspect="1"/>
          </p:cNvGraphicFramePr>
          <p:nvPr/>
        </p:nvGraphicFramePr>
        <p:xfrm>
          <a:off x="1981200" y="2057400"/>
          <a:ext cx="5486400" cy="3924300"/>
        </p:xfrm>
        <a:graphic>
          <a:graphicData uri="http://schemas.openxmlformats.org/presentationml/2006/ole">
            <mc:AlternateContent xmlns:mc="http://schemas.openxmlformats.org/markup-compatibility/2006">
              <mc:Choice xmlns:v="urn:schemas-microsoft-com:vml" Requires="v">
                <p:oleObj spid="_x0000_s276496" name="Document" r:id="rId4" imgW="21942857" imgH="15695238" progId="Word.Document.12">
                  <p:link updateAutomatic="1"/>
                </p:oleObj>
              </mc:Choice>
              <mc:Fallback>
                <p:oleObj name="Document" r:id="rId4" imgW="21942857" imgH="15695238"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2057400"/>
                        <a:ext cx="5486400"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Beta Estimation and Index Choice: Deutsche Bank</a:t>
            </a:r>
          </a:p>
        </p:txBody>
      </p:sp>
      <p:pic>
        <p:nvPicPr>
          <p:cNvPr id="27853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00200"/>
            <a:ext cx="6808788" cy="48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Few Questions</a:t>
            </a:r>
          </a:p>
        </p:txBody>
      </p:sp>
      <p:sp>
        <p:nvSpPr>
          <p:cNvPr id="2805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 squared for Deutsche Bank is very high (67%). Why is that?</a:t>
            </a:r>
          </a:p>
          <a:p>
            <a:r>
              <a:rPr lang="en-US">
                <a:latin typeface="Times" charset="0"/>
                <a:ea typeface="ＭＳ Ｐゴシック" charset="0"/>
                <a:cs typeface="ＭＳ Ｐゴシック" charset="0"/>
              </a:rPr>
              <a:t>The beta for Deutsche Bank is 1.69. </a:t>
            </a:r>
          </a:p>
          <a:p>
            <a:pPr lvl="1"/>
            <a:r>
              <a:rPr lang="en-US">
                <a:latin typeface="Times" charset="0"/>
                <a:ea typeface="ＭＳ Ｐゴシック" charset="0"/>
              </a:rPr>
              <a:t>Is this an appropriate measure of risk?</a:t>
            </a:r>
          </a:p>
          <a:p>
            <a:pPr lvl="1"/>
            <a:r>
              <a:rPr lang="en-US">
                <a:latin typeface="Times" charset="0"/>
                <a:ea typeface="ＭＳ Ｐゴシック" charset="0"/>
              </a:rPr>
              <a:t>If not, why not?</a:t>
            </a:r>
          </a:p>
          <a:p>
            <a:r>
              <a:rPr lang="en-US">
                <a:latin typeface="Times" charset="0"/>
                <a:ea typeface="ＭＳ Ｐゴシック" charset="0"/>
                <a:cs typeface="ＭＳ Ｐゴシック" charset="0"/>
              </a:rPr>
              <a:t>If you were an investor in primarily U.S. stocks, would this be an appropriate measure of risk?</a:t>
            </a:r>
          </a:p>
        </p:txBody>
      </p:sp>
    </p:spTree>
  </p:cSld>
  <p:clrMapOvr>
    <a:masterClrMapping/>
  </p:clrMapOvr>
  <p:transition xmlns:p14="http://schemas.microsoft.com/office/powerpoint/2010/mai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Deutsche Bank: Alternate views of Risk</a:t>
            </a:r>
          </a:p>
        </p:txBody>
      </p:sp>
      <p:sp>
        <p:nvSpPr>
          <p:cNvPr id="282626"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pic>
        <p:nvPicPr>
          <p:cNvPr id="28262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609850"/>
            <a:ext cx="56388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a:t>
            </a:r>
            <a:endParaRPr lang="en-US">
              <a:latin typeface="Times" charset="0"/>
              <a:ea typeface="ＭＳ Ｐゴシック" charset="0"/>
              <a:cs typeface="ＭＳ Ｐゴシック" charset="0"/>
            </a:endParaRPr>
          </a:p>
        </p:txBody>
      </p:sp>
      <p:sp>
        <p:nvSpPr>
          <p:cNvPr id="284674"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graphicFrame>
        <p:nvGraphicFramePr>
          <p:cNvPr id="284675" name="Object 2"/>
          <p:cNvGraphicFramePr>
            <a:graphicFrameLocks noChangeAspect="1"/>
          </p:cNvGraphicFramePr>
          <p:nvPr/>
        </p:nvGraphicFramePr>
        <p:xfrm>
          <a:off x="914400" y="2133600"/>
          <a:ext cx="7551738" cy="3111500"/>
        </p:xfrm>
        <a:graphic>
          <a:graphicData uri="http://schemas.openxmlformats.org/presentationml/2006/ole">
            <mc:AlternateContent xmlns:mc="http://schemas.openxmlformats.org/markup-compatibility/2006">
              <mc:Choice xmlns:v="urn:schemas-microsoft-com:vml" Requires="v">
                <p:oleObj spid="_x0000_s284684" name="Document" r:id="rId4" imgW="21942857" imgH="9041270" progId="Word.Document.12">
                  <p:link updateAutomatic="1"/>
                </p:oleObj>
              </mc:Choice>
              <mc:Fallback>
                <p:oleObj name="Document" r:id="rId4" imgW="21942857" imgH="9041270"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133600"/>
                        <a:ext cx="7551738" cy="311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Beta: Exploring Fundamentals</a:t>
            </a:r>
          </a:p>
        </p:txBody>
      </p:sp>
      <p:pic>
        <p:nvPicPr>
          <p:cNvPr id="286722"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90456" r="-90456"/>
          <a:stretch>
            <a:fillRect/>
          </a:stretch>
        </p:blipFill>
        <p:spPr>
          <a:solidFill>
            <a:srgbClr val="FFFFFF"/>
          </a:solidFill>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Determinant 1: Product Type</a:t>
            </a:r>
          </a:p>
        </p:txBody>
      </p:sp>
      <p:sp>
        <p:nvSpPr>
          <p:cNvPr id="288770"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Industry Effects</a:t>
            </a:r>
            <a:r>
              <a:rPr lang="en-US">
                <a:latin typeface="Times" charset="0"/>
                <a:ea typeface="ＭＳ Ｐゴシック" charset="0"/>
                <a:cs typeface="ＭＳ Ｐゴシック" charset="0"/>
              </a:rPr>
              <a:t>: The beta value for a firm depends upon the sensitivity of the demand for its products and services and of its costs to macroeconomic factors that affect the overall market. </a:t>
            </a:r>
          </a:p>
          <a:p>
            <a:pPr lvl="1"/>
            <a:r>
              <a:rPr lang="en-US" u="sng">
                <a:latin typeface="Times" charset="0"/>
                <a:ea typeface="ＭＳ Ｐゴシック" charset="0"/>
              </a:rPr>
              <a:t>Cyclical companies</a:t>
            </a:r>
            <a:r>
              <a:rPr lang="en-US">
                <a:latin typeface="Times" charset="0"/>
                <a:ea typeface="ＭＳ Ｐゴシック" charset="0"/>
              </a:rPr>
              <a:t> have higher betas than non-cyclical firms</a:t>
            </a:r>
          </a:p>
          <a:p>
            <a:pPr lvl="1"/>
            <a:r>
              <a:rPr lang="en-US">
                <a:latin typeface="Times" charset="0"/>
                <a:ea typeface="ＭＳ Ｐゴシック" charset="0"/>
              </a:rPr>
              <a:t>Firms which sell </a:t>
            </a:r>
            <a:r>
              <a:rPr lang="en-US" u="sng">
                <a:latin typeface="Times" charset="0"/>
                <a:ea typeface="ＭＳ Ｐゴシック" charset="0"/>
              </a:rPr>
              <a:t>more discretionary products</a:t>
            </a:r>
            <a:r>
              <a:rPr lang="en-US">
                <a:latin typeface="Times" charset="0"/>
                <a:ea typeface="ＭＳ Ｐゴシック" charset="0"/>
              </a:rPr>
              <a:t> will have higher betas than firms that sell less discretionary products</a:t>
            </a:r>
          </a:p>
        </p:txBody>
      </p:sp>
    </p:spTree>
  </p:cSld>
  <p:clrMapOvr>
    <a:masterClrMapping/>
  </p:clrMapOvr>
  <p:transition xmlns:p14="http://schemas.microsoft.com/office/powerpoint/2010/mai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Simple Test</a:t>
            </a:r>
          </a:p>
        </p:txBody>
      </p:sp>
      <p:sp>
        <p:nvSpPr>
          <p:cNvPr id="290818"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Phone service is close to being non-discretionary in the United States and Western Europe. However, in much of Asia and Latin America, there are large segments of the population for which phone service is a luxury. Given our discussion of discretionary and non-discretionary products, which of the following conclusions would you be willing to draw:</a:t>
            </a:r>
          </a:p>
          <a:p>
            <a:pPr marL="800100" lvl="1" indent="-342900">
              <a:buFont typeface="Times" charset="0"/>
              <a:buAutoNum type="alphaLcParenR"/>
            </a:pPr>
            <a:r>
              <a:rPr lang="en-US">
                <a:latin typeface="Times" charset="0"/>
                <a:ea typeface="ＭＳ Ｐゴシック" charset="0"/>
              </a:rPr>
              <a:t>Emerging market telecom companies should have higher betas than developed market telecom companies.</a:t>
            </a:r>
          </a:p>
          <a:p>
            <a:pPr marL="800100" lvl="1" indent="-342900">
              <a:buFont typeface="Times" charset="0"/>
              <a:buAutoNum type="alphaLcParenR"/>
            </a:pPr>
            <a:r>
              <a:rPr lang="en-US">
                <a:latin typeface="Times" charset="0"/>
                <a:ea typeface="ＭＳ Ｐゴシック" charset="0"/>
              </a:rPr>
              <a:t>Developed market telecom companies should have higher betas than emerging market telecom companies</a:t>
            </a:r>
          </a:p>
          <a:p>
            <a:pPr marL="800100" lvl="1" indent="-342900">
              <a:buFont typeface="Times" charset="0"/>
              <a:buAutoNum type="alphaLcParenR"/>
            </a:pPr>
            <a:r>
              <a:rPr lang="en-US">
                <a:latin typeface="Times" charset="0"/>
                <a:ea typeface="ＭＳ Ｐゴシック" charset="0"/>
              </a:rPr>
              <a:t>The two groups of companies should have similar betas</a:t>
            </a:r>
          </a:p>
        </p:txBody>
      </p:sp>
    </p:spTree>
  </p:cSld>
  <p:clrMapOvr>
    <a:masterClrMapping/>
  </p:clrMapOvr>
  <p:transition xmlns:p14="http://schemas.microsoft.com/office/powerpoint/2010/mai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Determinant 2: Operating Leverage Effects</a:t>
            </a:r>
          </a:p>
        </p:txBody>
      </p:sp>
      <p:sp>
        <p:nvSpPr>
          <p:cNvPr id="29286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Operating leverage refers to the proportion of the total costs of the firm that are fixed. </a:t>
            </a:r>
          </a:p>
          <a:p>
            <a:r>
              <a:rPr lang="en-US">
                <a:latin typeface="Times" charset="0"/>
                <a:ea typeface="ＭＳ Ｐゴシック" charset="0"/>
                <a:cs typeface="ＭＳ Ｐゴシック" charset="0"/>
              </a:rPr>
              <a:t>Other things remaining equal, higher operating leverage results in greater earnings variability which in turn results in higher betas.</a:t>
            </a:r>
          </a:p>
        </p:txBody>
      </p:sp>
    </p:spTree>
  </p:cSld>
  <p:clrMapOvr>
    <a:masterClrMapping/>
  </p:clrMapOvr>
  <p:transition xmlns:p14="http://schemas.microsoft.com/office/powerpoint/2010/mai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Measures of Operating Leverage</a:t>
            </a:r>
          </a:p>
        </p:txBody>
      </p:sp>
      <p:sp>
        <p:nvSpPr>
          <p:cNvPr id="294914" name="Rectangle 3"/>
          <p:cNvSpPr>
            <a:spLocks noGrp="1" noChangeArrowheads="1"/>
          </p:cNvSpPr>
          <p:nvPr>
            <p:ph idx="1"/>
          </p:nvPr>
        </p:nvSpPr>
        <p:spPr>
          <a:noFill/>
        </p:spPr>
        <p:txBody>
          <a:bodyPr/>
          <a:lstStyle/>
          <a:p>
            <a:pPr>
              <a:buFont typeface="Monotype Sorts" charset="0"/>
              <a:buNone/>
            </a:pPr>
            <a:r>
              <a:rPr lang="en-US">
                <a:latin typeface="Times" charset="0"/>
                <a:ea typeface="ＭＳ Ｐゴシック" charset="0"/>
                <a:cs typeface="ＭＳ Ｐゴシック" charset="0"/>
              </a:rPr>
              <a:t>Fixed Costs Measure = Fixed Costs / Variable Costs</a:t>
            </a:r>
          </a:p>
          <a:p>
            <a:r>
              <a:rPr lang="en-US">
                <a:latin typeface="Times" charset="0"/>
                <a:ea typeface="ＭＳ Ｐゴシック" charset="0"/>
                <a:cs typeface="ＭＳ Ｐゴシック" charset="0"/>
              </a:rPr>
              <a:t>This measures the relationship between fixed and variable costs. The higher the proportion, the higher the operating leverage.</a:t>
            </a:r>
          </a:p>
          <a:p>
            <a:pPr>
              <a:buFont typeface="Monotype Sorts" charset="0"/>
              <a:buNone/>
            </a:pPr>
            <a:r>
              <a:rPr lang="en-US">
                <a:latin typeface="Times" charset="0"/>
                <a:ea typeface="ＭＳ Ｐゴシック" charset="0"/>
                <a:cs typeface="ＭＳ Ｐゴシック" charset="0"/>
              </a:rPr>
              <a:t>EBIT Variability Measure = % Change in EBIT / % Change in Revenues</a:t>
            </a:r>
          </a:p>
          <a:p>
            <a:r>
              <a:rPr lang="en-US">
                <a:latin typeface="Times" charset="0"/>
                <a:ea typeface="ＭＳ Ｐゴシック" charset="0"/>
                <a:cs typeface="ＭＳ Ｐゴシック" charset="0"/>
              </a:rPr>
              <a:t>This measures how quickly the earnings before interest and taxes changes as revenue changes. The higher this number, the greater the operating leverage.</a:t>
            </a:r>
          </a:p>
        </p:txBody>
      </p:sp>
    </p:spTree>
  </p:cSld>
  <p:clrMapOvr>
    <a:masterClrMapping/>
  </p:clrMapOvr>
  <p:transition xmlns:p14="http://schemas.microsoft.com/office/powerpoint/2010/mai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Leverage: 1987- 2008</a:t>
            </a:r>
            <a:br>
              <a:rPr lang="en-US" altLang="ja-JP">
                <a:latin typeface="Times" charset="0"/>
                <a:ea typeface="ＭＳ Ｐゴシック" charset="0"/>
                <a:cs typeface="ＭＳ Ｐゴシック" charset="0"/>
              </a:rPr>
            </a:br>
            <a:endParaRPr lang="en-US">
              <a:latin typeface="Times" charset="0"/>
              <a:ea typeface="ＭＳ Ｐゴシック" charset="0"/>
              <a:cs typeface="ＭＳ Ｐゴシック" charset="0"/>
            </a:endParaRPr>
          </a:p>
        </p:txBody>
      </p:sp>
      <p:pic>
        <p:nvPicPr>
          <p:cNvPr id="29696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30448" r="-30448"/>
          <a:stretch>
            <a:fillRect/>
          </a:stretch>
        </p:blipFill>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Reading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Leverage</a:t>
            </a:r>
            <a:endParaRPr lang="en-US">
              <a:latin typeface="Times" charset="0"/>
              <a:ea typeface="ＭＳ Ｐゴシック" charset="0"/>
              <a:cs typeface="ＭＳ Ｐゴシック" charset="0"/>
            </a:endParaRPr>
          </a:p>
        </p:txBody>
      </p:sp>
      <p:sp>
        <p:nvSpPr>
          <p:cNvPr id="29901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Operating Leverage 	= % Change in EBIT/ % Change in Sales</a:t>
            </a:r>
          </a:p>
          <a:p>
            <a:pPr>
              <a:buFont typeface="Monotype Sorts" charset="0"/>
              <a:buNone/>
            </a:pPr>
            <a:r>
              <a:rPr lang="en-US">
                <a:latin typeface="Times" charset="0"/>
                <a:ea typeface="ＭＳ Ｐゴシック" charset="0"/>
                <a:cs typeface="ＭＳ Ｐゴシック" charset="0"/>
              </a:rPr>
              <a:t>				= 13.26% / 13.73% = 0.97</a:t>
            </a:r>
          </a:p>
          <a:p>
            <a:r>
              <a:rPr lang="en-US">
                <a:latin typeface="Times" charset="0"/>
                <a:ea typeface="ＭＳ Ｐゴシック" charset="0"/>
                <a:cs typeface="ＭＳ Ｐゴシック" charset="0"/>
              </a:rPr>
              <a:t>This is lower than the operating leverage for other entertainment firms, which we computed to be 1.15. This would suggest that Disney has lower fixed costs than its competitors. </a:t>
            </a:r>
          </a:p>
          <a:p>
            <a:r>
              <a:rPr lang="en-US">
                <a:latin typeface="Times" charset="0"/>
                <a:ea typeface="ＭＳ Ｐゴシック" charset="0"/>
                <a:cs typeface="ＭＳ Ｐゴシック" charset="0"/>
              </a:rPr>
              <a:t>The acquisition of Capital Cities by Disney in 1996 may be skewing the operating leverage. Looking at the changes since then:</a:t>
            </a:r>
          </a:p>
          <a:p>
            <a:pPr lvl="1">
              <a:buFontTx/>
              <a:buNone/>
            </a:pPr>
            <a:r>
              <a:rPr lang="en-US">
                <a:latin typeface="Times" charset="0"/>
                <a:ea typeface="ＭＳ Ｐゴシック" charset="0"/>
              </a:rPr>
              <a:t>Operating Leverage</a:t>
            </a:r>
            <a:r>
              <a:rPr lang="en-US" baseline="-25000">
                <a:latin typeface="Times" charset="0"/>
                <a:ea typeface="ＭＳ Ｐゴシック" charset="0"/>
              </a:rPr>
              <a:t>1996-08</a:t>
            </a:r>
            <a:r>
              <a:rPr lang="en-US">
                <a:latin typeface="Times" charset="0"/>
                <a:ea typeface="ＭＳ Ｐゴシック" charset="0"/>
              </a:rPr>
              <a:t> = 11.72%/9.91% = 1.18</a:t>
            </a:r>
          </a:p>
          <a:p>
            <a:pPr lvl="1">
              <a:buFontTx/>
              <a:buNone/>
            </a:pPr>
            <a:r>
              <a:rPr lang="en-US">
                <a:latin typeface="Times" charset="0"/>
                <a:ea typeface="ＭＳ Ｐゴシック" charset="0"/>
              </a:rPr>
              <a:t>Looks like Disney</a:t>
            </a:r>
            <a:r>
              <a:rPr lang="ja-JP" altLang="en-US">
                <a:latin typeface="Times" charset="0"/>
                <a:ea typeface="ＭＳ Ｐゴシック" charset="0"/>
              </a:rPr>
              <a:t>’</a:t>
            </a:r>
            <a:r>
              <a:rPr lang="en-US" altLang="ja-JP">
                <a:latin typeface="Times" charset="0"/>
                <a:ea typeface="ＭＳ Ｐゴシック" charset="0"/>
              </a:rPr>
              <a:t>s operating leverage has increased since 1996. In fact, it is higher than the average for the sector.</a:t>
            </a:r>
            <a:endParaRPr lang="en-US">
              <a:latin typeface="Times" charset="0"/>
              <a:ea typeface="ＭＳ Ｐゴシック" charset="0"/>
            </a:endParaRPr>
          </a:p>
        </p:txBody>
      </p:sp>
    </p:spTree>
  </p:cSld>
  <p:clrMapOvr>
    <a:masterClrMapping/>
  </p:clrMapOvr>
  <p:transition xmlns:p14="http://schemas.microsoft.com/office/powerpoint/2010/mai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Determinant 3: Financial Leverage</a:t>
            </a:r>
          </a:p>
        </p:txBody>
      </p:sp>
      <p:sp>
        <p:nvSpPr>
          <p:cNvPr id="30105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As firms borrow, they create fixed costs (interest payments) that make their earnings to equity investors more volatile.</a:t>
            </a:r>
          </a:p>
          <a:p>
            <a:r>
              <a:rPr lang="en-US">
                <a:latin typeface="Times" charset="0"/>
                <a:ea typeface="ＭＳ Ｐゴシック" charset="0"/>
                <a:cs typeface="ＭＳ Ｐゴシック" charset="0"/>
              </a:rPr>
              <a:t>This increased earnings volatility which increases the equity beta.</a:t>
            </a:r>
          </a:p>
        </p:txBody>
      </p:sp>
    </p:spTree>
  </p:cSld>
  <p:clrMapOvr>
    <a:masterClrMapping/>
  </p:clrMapOvr>
  <p:transition xmlns:p14="http://schemas.microsoft.com/office/powerpoint/2010/mai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Equity Betas and Leverage</a:t>
            </a:r>
          </a:p>
        </p:txBody>
      </p:sp>
      <p:sp>
        <p:nvSpPr>
          <p:cNvPr id="30310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beta of equity alone can be written as a function of the unlevered beta and the debt-equity ratio</a:t>
            </a:r>
          </a:p>
          <a:p>
            <a:pPr algn="ctr">
              <a:buFont typeface="Monotype Sorts" charset="0"/>
              <a:buNone/>
            </a:pPr>
            <a:r>
              <a:rPr lang="en-US">
                <a:latin typeface="Symbol" charset="0"/>
                <a:ea typeface="ＭＳ Ｐゴシック" charset="0"/>
                <a:cs typeface="ＭＳ Ｐゴシック" charset="0"/>
              </a:rPr>
              <a:t></a:t>
            </a:r>
            <a:r>
              <a:rPr lang="en-US" baseline="-33000">
                <a:latin typeface="Times" charset="0"/>
                <a:ea typeface="ＭＳ Ｐゴシック" charset="0"/>
                <a:cs typeface="ＭＳ Ｐゴシック" charset="0"/>
              </a:rPr>
              <a:t>L</a:t>
            </a:r>
            <a:r>
              <a:rPr lang="en-US">
                <a:latin typeface="Times" charset="0"/>
                <a:ea typeface="ＭＳ Ｐゴシック" charset="0"/>
                <a:cs typeface="ＭＳ Ｐゴシック" charset="0"/>
              </a:rPr>
              <a:t> = </a:t>
            </a:r>
            <a:r>
              <a:rPr lang="en-US">
                <a:latin typeface="Symbol" charset="0"/>
                <a:ea typeface="ＭＳ Ｐゴシック" charset="0"/>
                <a:cs typeface="ＭＳ Ｐゴシック" charset="0"/>
              </a:rPr>
              <a:t></a:t>
            </a:r>
            <a:r>
              <a:rPr lang="en-US" baseline="-33000">
                <a:latin typeface="Times" charset="0"/>
                <a:ea typeface="ＭＳ Ｐゴシック" charset="0"/>
                <a:cs typeface="ＭＳ Ｐゴシック" charset="0"/>
              </a:rPr>
              <a:t>u</a:t>
            </a:r>
            <a:r>
              <a:rPr lang="en-US">
                <a:latin typeface="Times" charset="0"/>
                <a:ea typeface="ＭＳ Ｐゴシック" charset="0"/>
                <a:cs typeface="ＭＳ Ｐゴシック" charset="0"/>
              </a:rPr>
              <a:t> (1+ ((1-t)D/E))</a:t>
            </a:r>
          </a:p>
          <a:p>
            <a:pPr>
              <a:buFont typeface="Monotype Sorts" charset="0"/>
              <a:buNone/>
            </a:pPr>
            <a:r>
              <a:rPr lang="en-US">
                <a:latin typeface="Times" charset="0"/>
                <a:ea typeface="ＭＳ Ｐゴシック" charset="0"/>
                <a:cs typeface="ＭＳ Ｐゴシック" charset="0"/>
              </a:rPr>
              <a:t>where</a:t>
            </a:r>
          </a:p>
          <a:p>
            <a:pPr lvl="1">
              <a:buFontTx/>
              <a:buNone/>
            </a:pPr>
            <a:r>
              <a:rPr lang="en-US">
                <a:latin typeface="Symbol" charset="0"/>
                <a:ea typeface="ＭＳ Ｐゴシック" charset="0"/>
              </a:rPr>
              <a:t></a:t>
            </a:r>
            <a:r>
              <a:rPr lang="en-US" baseline="-33000">
                <a:latin typeface="Times" charset="0"/>
                <a:ea typeface="ＭＳ Ｐゴシック" charset="0"/>
              </a:rPr>
              <a:t>L</a:t>
            </a:r>
            <a:r>
              <a:rPr lang="en-US">
                <a:latin typeface="Times" charset="0"/>
                <a:ea typeface="ＭＳ Ｐゴシック" charset="0"/>
              </a:rPr>
              <a:t> = Levered or Equity Beta</a:t>
            </a:r>
          </a:p>
          <a:p>
            <a:pPr lvl="1">
              <a:buFontTx/>
              <a:buNone/>
            </a:pPr>
            <a:r>
              <a:rPr lang="en-US">
                <a:latin typeface="Symbol" charset="0"/>
                <a:ea typeface="ＭＳ Ｐゴシック" charset="0"/>
              </a:rPr>
              <a:t></a:t>
            </a:r>
            <a:r>
              <a:rPr lang="en-US" baseline="-33000">
                <a:latin typeface="Times" charset="0"/>
                <a:ea typeface="ＭＳ Ｐゴシック" charset="0"/>
              </a:rPr>
              <a:t>u</a:t>
            </a:r>
            <a:r>
              <a:rPr lang="en-US">
                <a:latin typeface="Times" charset="0"/>
                <a:ea typeface="ＭＳ Ｐゴシック" charset="0"/>
              </a:rPr>
              <a:t> = Unlevered or Asset Beta</a:t>
            </a:r>
          </a:p>
          <a:p>
            <a:pPr lvl="1">
              <a:buFontTx/>
              <a:buNone/>
            </a:pPr>
            <a:r>
              <a:rPr lang="en-US">
                <a:latin typeface="Times" charset="0"/>
                <a:ea typeface="ＭＳ Ｐゴシック" charset="0"/>
              </a:rPr>
              <a:t>t = Marginal tax rate</a:t>
            </a:r>
          </a:p>
          <a:p>
            <a:pPr lvl="1">
              <a:buFontTx/>
              <a:buNone/>
            </a:pPr>
            <a:r>
              <a:rPr lang="en-US">
                <a:latin typeface="Times" charset="0"/>
                <a:ea typeface="ＭＳ Ｐゴシック" charset="0"/>
              </a:rPr>
              <a:t>D = Market Value of Debt</a:t>
            </a:r>
          </a:p>
          <a:p>
            <a:pPr lvl="1">
              <a:buFontTx/>
              <a:buNone/>
            </a:pPr>
            <a:r>
              <a:rPr lang="en-US">
                <a:latin typeface="Times" charset="0"/>
                <a:ea typeface="ＭＳ Ｐゴシック" charset="0"/>
              </a:rPr>
              <a:t>E = Market Value of Equity</a:t>
            </a:r>
          </a:p>
        </p:txBody>
      </p:sp>
    </p:spTree>
  </p:cSld>
  <p:clrMapOvr>
    <a:masterClrMapping/>
  </p:clrMapOvr>
  <p:transition xmlns:p14="http://schemas.microsoft.com/office/powerpoint/2010/mai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Effects of leverage on betas: Disney</a:t>
            </a:r>
          </a:p>
        </p:txBody>
      </p:sp>
      <p:sp>
        <p:nvSpPr>
          <p:cNvPr id="3051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regression beta for Disney is 0.95. This beta is a levered beta (because it is based on stock prices, which reflect leverage) and the leverage implicit in the beta estimate is the average market debt equity ratio during the period of the regression (2004 to 2008)</a:t>
            </a:r>
          </a:p>
          <a:p>
            <a:r>
              <a:rPr lang="en-US">
                <a:latin typeface="Times" charset="0"/>
                <a:ea typeface="ＭＳ Ｐゴシック" charset="0"/>
                <a:cs typeface="ＭＳ Ｐゴシック" charset="0"/>
              </a:rPr>
              <a:t>The average debt equity ratio during this period was 24.64%.</a:t>
            </a:r>
          </a:p>
          <a:p>
            <a:r>
              <a:rPr lang="en-US">
                <a:latin typeface="Times" charset="0"/>
                <a:ea typeface="ＭＳ Ｐゴシック" charset="0"/>
                <a:cs typeface="ＭＳ Ｐゴシック" charset="0"/>
              </a:rPr>
              <a:t>The unlevered beta for Disney can then be estimated (using a marginal tax rate of 38%)	</a:t>
            </a:r>
          </a:p>
          <a:p>
            <a:pPr lvl="1">
              <a:buFontTx/>
              <a:buNone/>
            </a:pPr>
            <a:r>
              <a:rPr lang="en-US">
                <a:latin typeface="Times" charset="0"/>
                <a:ea typeface="ＭＳ Ｐゴシック" charset="0"/>
              </a:rPr>
              <a:t>= Current Beta / (1 + (1 - tax rate) (Average Debt/Equity))</a:t>
            </a:r>
          </a:p>
          <a:p>
            <a:pPr lvl="1">
              <a:buFontTx/>
              <a:buNone/>
            </a:pPr>
            <a:r>
              <a:rPr lang="en-US">
                <a:latin typeface="Times" charset="0"/>
                <a:ea typeface="ＭＳ Ｐゴシック" charset="0"/>
              </a:rPr>
              <a:t>= 0.95 / (1 + (1 - 0.38)(0.2464))= 0.8241</a:t>
            </a:r>
          </a:p>
        </p:txBody>
      </p:sp>
    </p:spTree>
  </p:cSld>
  <p:clrMapOvr>
    <a:masterClrMapping/>
  </p:clrMapOvr>
  <p:transition xmlns:p14="http://schemas.microsoft.com/office/powerpoint/2010/mai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 Beta and Leverage</a:t>
            </a:r>
          </a:p>
        </p:txBody>
      </p:sp>
      <p:sp>
        <p:nvSpPr>
          <p:cNvPr id="307202" name="Rectangle 3"/>
          <p:cNvSpPr>
            <a:spLocks noGrp="1" noChangeArrowheads="1"/>
          </p:cNvSpPr>
          <p:nvPr>
            <p:ph idx="1"/>
          </p:nvPr>
        </p:nvSpPr>
        <p:spPr>
          <a:noFill/>
        </p:spPr>
        <p:txBody>
          <a:bodyPr/>
          <a:lstStyle/>
          <a:p>
            <a:pPr>
              <a:buFont typeface="Monotype Sorts" charset="0"/>
              <a:buNone/>
              <a:tabLst>
                <a:tab pos="1998663" algn="l"/>
                <a:tab pos="3944938" algn="l"/>
                <a:tab pos="5199063" algn="l"/>
              </a:tabLst>
            </a:pPr>
            <a:endParaRPr lang="en-US">
              <a:latin typeface="Times" charset="0"/>
              <a:ea typeface="ＭＳ Ｐゴシック" charset="0"/>
              <a:cs typeface="ＭＳ Ｐゴシック" charset="0"/>
            </a:endParaRPr>
          </a:p>
        </p:txBody>
      </p:sp>
      <p:graphicFrame>
        <p:nvGraphicFramePr>
          <p:cNvPr id="307203" name="Object 2"/>
          <p:cNvGraphicFramePr>
            <a:graphicFrameLocks noChangeAspect="1"/>
          </p:cNvGraphicFramePr>
          <p:nvPr/>
        </p:nvGraphicFramePr>
        <p:xfrm>
          <a:off x="1371600" y="2209800"/>
          <a:ext cx="7021513" cy="3276600"/>
        </p:xfrm>
        <a:graphic>
          <a:graphicData uri="http://schemas.openxmlformats.org/presentationml/2006/ole">
            <mc:AlternateContent xmlns:mc="http://schemas.openxmlformats.org/markup-compatibility/2006">
              <mc:Choice xmlns:v="urn:schemas-microsoft-com:vml" Requires="v">
                <p:oleObj spid="_x0000_s307212" name="Document" r:id="rId4" imgW="22095238" imgH="10311111" progId="Word.Document.12">
                  <p:link updateAutomatic="1"/>
                </p:oleObj>
              </mc:Choice>
              <mc:Fallback>
                <p:oleObj name="Document" r:id="rId4" imgW="22095238" imgH="10311111"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09800"/>
                        <a:ext cx="702151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Betas are weighted Averages</a:t>
            </a:r>
          </a:p>
        </p:txBody>
      </p:sp>
      <p:sp>
        <p:nvSpPr>
          <p:cNvPr id="3092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beta of a portfolio is always the market-value weighted average of the betas of the individual investments in that portfolio.</a:t>
            </a:r>
          </a:p>
          <a:p>
            <a:r>
              <a:rPr lang="en-US">
                <a:latin typeface="Times" charset="0"/>
                <a:ea typeface="ＭＳ Ｐゴシック" charset="0"/>
                <a:cs typeface="ＭＳ Ｐゴシック" charset="0"/>
              </a:rPr>
              <a:t>Thus,</a:t>
            </a:r>
          </a:p>
          <a:p>
            <a:pPr lvl="1"/>
            <a:r>
              <a:rPr lang="en-US">
                <a:latin typeface="Times" charset="0"/>
                <a:ea typeface="ＭＳ Ｐゴシック" charset="0"/>
              </a:rPr>
              <a:t>the beta of a mutual fund is the weighted average of the betas of the stocks and other investment in that portfolio</a:t>
            </a:r>
          </a:p>
          <a:p>
            <a:pPr lvl="1"/>
            <a:r>
              <a:rPr lang="en-US">
                <a:latin typeface="Times" charset="0"/>
                <a:ea typeface="ＭＳ Ｐゴシック" charset="0"/>
              </a:rPr>
              <a:t>the beta of a firm after a merger is the market-value weighted average of the betas of the companies involved in the merger.</a:t>
            </a:r>
          </a:p>
        </p:txBody>
      </p:sp>
    </p:spTree>
  </p:cSld>
  <p:clrMapOvr>
    <a:masterClrMapping/>
  </p:clrMapOvr>
  <p:transition xmlns:p14="http://schemas.microsoft.com/office/powerpoint/2010/mai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Disney/Cap Cities Merger: Pre-Merger</a:t>
            </a:r>
          </a:p>
        </p:txBody>
      </p:sp>
      <p:sp>
        <p:nvSpPr>
          <p:cNvPr id="311298" name="Rectangle 3"/>
          <p:cNvSpPr>
            <a:spLocks noGrp="1" noChangeArrowheads="1"/>
          </p:cNvSpPr>
          <p:nvPr>
            <p:ph idx="1"/>
          </p:nvPr>
        </p:nvSpPr>
        <p:spPr>
          <a:noFill/>
        </p:spPr>
        <p:txBody>
          <a:bodyPr/>
          <a:lstStyle/>
          <a:p>
            <a:pPr>
              <a:buFont typeface="Monotype Sorts" charset="0"/>
              <a:buNone/>
            </a:pPr>
            <a:endParaRPr lang="en-US">
              <a:latin typeface="Times" charset="0"/>
              <a:ea typeface="ＭＳ Ｐゴシック" charset="0"/>
              <a:cs typeface="ＭＳ Ｐゴシック" charset="0"/>
            </a:endParaRPr>
          </a:p>
        </p:txBody>
      </p:sp>
      <p:pic>
        <p:nvPicPr>
          <p:cNvPr id="31129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Cap Cities Beta Estimation: Step 1 </a:t>
            </a:r>
          </a:p>
        </p:txBody>
      </p:sp>
      <p:sp>
        <p:nvSpPr>
          <p:cNvPr id="3133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Calculate the unlevered betas for both firms</a:t>
            </a:r>
          </a:p>
          <a:p>
            <a:pPr lvl="1"/>
            <a:r>
              <a:rPr lang="en-US">
                <a:latin typeface="Times" charset="0"/>
                <a:ea typeface="ＭＳ Ｐゴシック" charset="0"/>
              </a:rPr>
              <a:t>Disney</a:t>
            </a:r>
            <a:r>
              <a:rPr lang="ja-JP" altLang="en-US">
                <a:latin typeface="Times" charset="0"/>
                <a:ea typeface="ＭＳ Ｐゴシック" charset="0"/>
              </a:rPr>
              <a:t>’</a:t>
            </a:r>
            <a:r>
              <a:rPr lang="en-US" altLang="ja-JP">
                <a:latin typeface="Times" charset="0"/>
                <a:ea typeface="ＭＳ Ｐゴシック" charset="0"/>
              </a:rPr>
              <a:t>s unlevered beta = 1.15/(1+0.64*0.10) = 1.08</a:t>
            </a:r>
          </a:p>
          <a:p>
            <a:pPr lvl="1"/>
            <a:r>
              <a:rPr lang="en-US">
                <a:latin typeface="Times" charset="0"/>
                <a:ea typeface="ＭＳ Ｐゴシック" charset="0"/>
              </a:rPr>
              <a:t>Cap Cities unlevered beta = 0.95/(1+0.64*0.03) = 0.93</a:t>
            </a:r>
          </a:p>
          <a:p>
            <a:r>
              <a:rPr lang="en-US">
                <a:latin typeface="Times" charset="0"/>
                <a:ea typeface="ＭＳ Ｐゴシック" charset="0"/>
                <a:cs typeface="ＭＳ Ｐゴシック" charset="0"/>
              </a:rPr>
              <a:t>Calculate the unlevered beta for the combined firm</a:t>
            </a:r>
          </a:p>
          <a:p>
            <a:pPr lvl="1"/>
            <a:r>
              <a:rPr lang="en-US">
                <a:latin typeface="Times" charset="0"/>
                <a:ea typeface="ＭＳ Ｐゴシック" charset="0"/>
              </a:rPr>
              <a:t>Unlevered Beta for combined firm </a:t>
            </a:r>
          </a:p>
          <a:p>
            <a:pPr lvl="1">
              <a:buFontTx/>
              <a:buNone/>
            </a:pPr>
            <a:r>
              <a:rPr lang="en-US">
                <a:latin typeface="Times" charset="0"/>
                <a:ea typeface="ＭＳ Ｐゴシック" charset="0"/>
              </a:rPr>
              <a:t>= 1.08 (34286/53401) + 0.93 (19115/53401)</a:t>
            </a:r>
          </a:p>
          <a:p>
            <a:pPr lvl="1">
              <a:buFontTx/>
              <a:buNone/>
            </a:pPr>
            <a:r>
              <a:rPr lang="en-US">
                <a:latin typeface="Times" charset="0"/>
                <a:ea typeface="ＭＳ Ｐゴシック" charset="0"/>
              </a:rPr>
              <a:t>= 1.026</a:t>
            </a:r>
          </a:p>
          <a:p>
            <a:pPr lvl="1">
              <a:buFontTx/>
              <a:buNone/>
            </a:pPr>
            <a:r>
              <a:rPr lang="en-US">
                <a:latin typeface="Times" charset="0"/>
                <a:ea typeface="ＭＳ Ｐゴシック" charset="0"/>
              </a:rPr>
              <a:t>The weights used are the </a:t>
            </a:r>
            <a:r>
              <a:rPr lang="en-US" u="sng">
                <a:latin typeface="Times" charset="0"/>
                <a:ea typeface="ＭＳ Ｐゴシック" charset="0"/>
              </a:rPr>
              <a:t>firm values (and not just the equity values)</a:t>
            </a:r>
            <a:r>
              <a:rPr lang="en-US">
                <a:latin typeface="Times" charset="0"/>
                <a:ea typeface="ＭＳ Ｐゴシック" charset="0"/>
              </a:rPr>
              <a:t> of the two firms, since these are unlevered betas and thus reflects the risks of the entire businesses and not just the equity]</a:t>
            </a:r>
          </a:p>
        </p:txBody>
      </p:sp>
    </p:spTree>
  </p:cSld>
  <p:clrMapOvr>
    <a:masterClrMapping/>
  </p:clrMapOvr>
  <p:transition xmlns:p14="http://schemas.microsoft.com/office/powerpoint/2010/mai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Cap Cities Beta Estimation: Step 2</a:t>
            </a:r>
          </a:p>
        </p:txBody>
      </p:sp>
      <p:sp>
        <p:nvSpPr>
          <p:cNvPr id="31539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Disney had used all equity to buy Cap Cities equity, while assuming Cap Cities debt, the consolidated numbers would have looked as follows:</a:t>
            </a:r>
          </a:p>
          <a:p>
            <a:pPr lvl="1"/>
            <a:r>
              <a:rPr lang="en-US">
                <a:latin typeface="Times" charset="0"/>
                <a:ea typeface="ＭＳ Ｐゴシック" charset="0"/>
              </a:rPr>
              <a:t>Debt = $ 3,186+ $615  = $ 3,801 million</a:t>
            </a:r>
          </a:p>
          <a:p>
            <a:pPr lvl="1"/>
            <a:r>
              <a:rPr lang="en-US">
                <a:latin typeface="Times" charset="0"/>
                <a:ea typeface="ＭＳ Ｐゴシック" charset="0"/>
              </a:rPr>
              <a:t>Equity = $ 31,100 + $18,500 = $ 49,600 m (Disney issues $18.5 billion in equity)</a:t>
            </a:r>
          </a:p>
          <a:p>
            <a:pPr lvl="1"/>
            <a:r>
              <a:rPr lang="en-US">
                <a:latin typeface="Times" charset="0"/>
                <a:ea typeface="ＭＳ Ｐゴシック" charset="0"/>
              </a:rPr>
              <a:t>D/E Ratio = 3,801/49600 = 7.66%</a:t>
            </a:r>
          </a:p>
          <a:p>
            <a:pPr lvl="1"/>
            <a:r>
              <a:rPr lang="en-US">
                <a:latin typeface="Times" charset="0"/>
                <a:ea typeface="ＭＳ Ｐゴシック" charset="0"/>
              </a:rPr>
              <a:t>New Beta = 1.026 (1 + 0.64 (.0766)) = 1.08</a:t>
            </a:r>
          </a:p>
          <a:p>
            <a:r>
              <a:rPr lang="en-US">
                <a:latin typeface="Times" charset="0"/>
                <a:ea typeface="ＭＳ Ｐゴシック" charset="0"/>
                <a:cs typeface="ＭＳ Ｐゴシック" charset="0"/>
              </a:rPr>
              <a:t>Since Disney borrowed $ 10 billion to buy Cap Cities/ABC, funded the rest with new equity and assumed Cap Cities debt:</a:t>
            </a:r>
          </a:p>
          <a:p>
            <a:pPr lvl="1"/>
            <a:r>
              <a:rPr lang="en-US">
                <a:latin typeface="Times" charset="0"/>
                <a:ea typeface="ＭＳ Ｐゴシック" charset="0"/>
                <a:cs typeface="ＭＳ Ｐゴシック" charset="0"/>
              </a:rPr>
              <a:t>The market value of Cap Cities equity is $18.5 billion. If $ 10 billion comes from debt, the balance ($8.5 billion) has to come from new equity.</a:t>
            </a:r>
          </a:p>
          <a:p>
            <a:pPr lvl="1"/>
            <a:r>
              <a:rPr lang="en-US">
                <a:latin typeface="Times" charset="0"/>
                <a:ea typeface="ＭＳ Ｐゴシック" charset="0"/>
              </a:rPr>
              <a:t>Debt = $ 3,186 + $615 million + $ 10,000 = $ 13,801 million</a:t>
            </a:r>
          </a:p>
          <a:p>
            <a:pPr lvl="1"/>
            <a:r>
              <a:rPr lang="en-US">
                <a:latin typeface="Times" charset="0"/>
                <a:ea typeface="ＭＳ Ｐゴシック" charset="0"/>
              </a:rPr>
              <a:t>Equity = $ 31,100 + $8,500 = $39,600 million</a:t>
            </a:r>
          </a:p>
          <a:p>
            <a:pPr lvl="1"/>
            <a:r>
              <a:rPr lang="en-US">
                <a:latin typeface="Times" charset="0"/>
                <a:ea typeface="ＭＳ Ｐゴシック" charset="0"/>
              </a:rPr>
              <a:t>D/E Ratio = 13,801/39600 = 34.82%</a:t>
            </a:r>
          </a:p>
          <a:p>
            <a:pPr lvl="1"/>
            <a:r>
              <a:rPr lang="en-US">
                <a:latin typeface="Times" charset="0"/>
                <a:ea typeface="ＭＳ Ｐゴシック" charset="0"/>
              </a:rPr>
              <a:t>New Beta = 1.026 (1 + 0.64 (.3482)) = 1.25</a:t>
            </a:r>
          </a:p>
        </p:txBody>
      </p:sp>
    </p:spTree>
  </p:cSld>
  <p:clrMapOvr>
    <a:masterClrMapping/>
  </p:clrMapOvr>
  <p:transition xmlns:p14="http://schemas.microsoft.com/office/powerpoint/2010/mai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Firm Betas versus divisional Betas</a:t>
            </a:r>
          </a:p>
        </p:txBody>
      </p:sp>
      <p:sp>
        <p:nvSpPr>
          <p:cNvPr id="3174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Firm Betas as weighted averages: The beta of a firm is the weighted average of the betas of its individual projects. </a:t>
            </a:r>
          </a:p>
          <a:p>
            <a:r>
              <a:rPr lang="en-US">
                <a:latin typeface="Times" charset="0"/>
                <a:ea typeface="ＭＳ Ｐゴシック" charset="0"/>
                <a:cs typeface="ＭＳ Ｐゴシック" charset="0"/>
              </a:rPr>
              <a:t>At a broader level of aggregation, the beta of a firm is the weighted average of the betas of its individual division.</a:t>
            </a:r>
          </a:p>
        </p:txBody>
      </p:sp>
    </p:spTree>
  </p:cSld>
  <p:clrMapOvr>
    <a:masterClrMapping/>
  </p:clrMapOvr>
  <p:transition xmlns:p14="http://schemas.microsoft.com/office/powerpoint/2010/mai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Bottom-up versus Top-down Beta</a:t>
            </a:r>
          </a:p>
        </p:txBody>
      </p:sp>
      <p:sp>
        <p:nvSpPr>
          <p:cNvPr id="3194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top-down beta for a firm comes from a regression</a:t>
            </a:r>
          </a:p>
          <a:p>
            <a:r>
              <a:rPr lang="en-US">
                <a:latin typeface="Times" charset="0"/>
                <a:ea typeface="ＭＳ Ｐゴシック" charset="0"/>
                <a:cs typeface="ＭＳ Ｐゴシック" charset="0"/>
              </a:rPr>
              <a:t>The bottom up beta can be estimated by doing the following:</a:t>
            </a:r>
          </a:p>
          <a:p>
            <a:pPr lvl="1"/>
            <a:r>
              <a:rPr lang="en-US">
                <a:latin typeface="Times" charset="0"/>
                <a:ea typeface="ＭＳ Ｐゴシック" charset="0"/>
              </a:rPr>
              <a:t>Find out the businesses that a firm operates in</a:t>
            </a:r>
          </a:p>
          <a:p>
            <a:pPr lvl="1"/>
            <a:r>
              <a:rPr lang="en-US">
                <a:latin typeface="Times" charset="0"/>
                <a:ea typeface="ＭＳ Ｐゴシック" charset="0"/>
              </a:rPr>
              <a:t>Find the unlevered betas of other firms in these businesses</a:t>
            </a:r>
          </a:p>
          <a:p>
            <a:pPr lvl="1"/>
            <a:r>
              <a:rPr lang="en-US">
                <a:latin typeface="Times" charset="0"/>
                <a:ea typeface="ＭＳ Ｐゴシック" charset="0"/>
              </a:rPr>
              <a:t>Take a weighted (by sales or operating income) average of these unlevered betas</a:t>
            </a:r>
          </a:p>
          <a:p>
            <a:pPr lvl="1"/>
            <a:r>
              <a:rPr lang="en-US">
                <a:latin typeface="Times" charset="0"/>
                <a:ea typeface="ＭＳ Ｐゴシック" charset="0"/>
              </a:rPr>
              <a:t>Lever up using the firm</a:t>
            </a:r>
            <a:r>
              <a:rPr lang="ja-JP" altLang="en-US">
                <a:latin typeface="Times" charset="0"/>
                <a:ea typeface="ＭＳ Ｐゴシック" charset="0"/>
              </a:rPr>
              <a:t>’</a:t>
            </a:r>
            <a:r>
              <a:rPr lang="en-US" altLang="ja-JP">
                <a:latin typeface="Times" charset="0"/>
                <a:ea typeface="ＭＳ Ｐゴシック" charset="0"/>
              </a:rPr>
              <a:t>s debt/equity ratio</a:t>
            </a:r>
          </a:p>
          <a:p>
            <a:r>
              <a:rPr lang="en-US">
                <a:latin typeface="Times" charset="0"/>
                <a:ea typeface="ＭＳ Ｐゴシック" charset="0"/>
                <a:cs typeface="ＭＳ Ｐゴシック" charset="0"/>
              </a:rPr>
              <a:t>The bottom up beta is a better estimate than the top down beta for the following reasons</a:t>
            </a:r>
          </a:p>
          <a:p>
            <a:pPr lvl="1"/>
            <a:r>
              <a:rPr lang="en-US">
                <a:latin typeface="Times" charset="0"/>
                <a:ea typeface="ＭＳ Ｐゴシック" charset="0"/>
              </a:rPr>
              <a:t>The standard error of the beta estimate will be much lower</a:t>
            </a:r>
          </a:p>
          <a:p>
            <a:pPr lvl="1"/>
            <a:r>
              <a:rPr lang="en-US">
                <a:latin typeface="Times" charset="0"/>
                <a:ea typeface="ＭＳ Ｐゴシック" charset="0"/>
              </a:rPr>
              <a:t>The betas  can reflect the current (and even expected future) mix of businesses that the firm is in rather than the historical mix</a:t>
            </a:r>
          </a:p>
        </p:txBody>
      </p:sp>
    </p:spTree>
  </p:cSld>
  <p:clrMapOvr>
    <a:masterClrMapping/>
  </p:clrMapOvr>
  <p:transition xmlns:p14="http://schemas.microsoft.com/office/powerpoint/2010/mai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breakdown</a:t>
            </a:r>
            <a:endParaRPr lang="en-US">
              <a:latin typeface="Times" charset="0"/>
              <a:ea typeface="ＭＳ Ｐゴシック" charset="0"/>
              <a:cs typeface="ＭＳ Ｐゴシック" charset="0"/>
            </a:endParaRPr>
          </a:p>
        </p:txBody>
      </p:sp>
      <p:graphicFrame>
        <p:nvGraphicFramePr>
          <p:cNvPr id="39" name="Content Placeholder 38"/>
          <p:cNvGraphicFramePr>
            <a:graphicFrameLocks noGrp="1"/>
          </p:cNvGraphicFramePr>
          <p:nvPr>
            <p:ph idx="1"/>
          </p:nvPr>
        </p:nvGraphicFramePr>
        <p:xfrm>
          <a:off x="533400" y="1981200"/>
          <a:ext cx="8382000" cy="3846514"/>
        </p:xfrm>
        <a:graphic>
          <a:graphicData uri="http://schemas.openxmlformats.org/drawingml/2006/table">
            <a:tbl>
              <a:tblPr/>
              <a:tblGrid>
                <a:gridCol w="1063625"/>
                <a:gridCol w="1603375"/>
                <a:gridCol w="914400"/>
                <a:gridCol w="990600"/>
                <a:gridCol w="838200"/>
                <a:gridCol w="914400"/>
                <a:gridCol w="1066800"/>
                <a:gridCol w="990600"/>
              </a:tblGrid>
              <a:tr h="1325432">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Business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Comparable firms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Number of firms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Median levered beta</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Median D/E</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Unlevered beta</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Median Cash/Firm Value</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Unlevered beta corrected for cash</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4801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Media Networks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Radio and TV broadcasting companies -US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0.83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38.71%</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0.6735</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4.54%</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0.7056</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3652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Parks and Resorts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Theme park &amp; Resort companies - Global</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26</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0.80</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65.10%</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0.5753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1.64%</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0.5849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00021">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Studio Entertainment</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Movie companies -US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1.57</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53.89%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1.1864</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8.93%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1.3027</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3652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Consumer Products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Toy companies- US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12</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0.83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27.21%</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0.7092</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33.66%</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1.0690</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21538" name="Text Box 4"/>
          <p:cNvSpPr txBox="1">
            <a:spLocks noChangeArrowheads="1"/>
          </p:cNvSpPr>
          <p:nvPr/>
        </p:nvSpPr>
        <p:spPr bwMode="auto">
          <a:xfrm>
            <a:off x="7299325" y="441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39" name="Text Box 5"/>
          <p:cNvSpPr txBox="1">
            <a:spLocks noChangeArrowheads="1"/>
          </p:cNvSpPr>
          <p:nvPr/>
        </p:nvSpPr>
        <p:spPr bwMode="auto">
          <a:xfrm>
            <a:off x="7908925" y="1127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0" name="Text Box 6"/>
          <p:cNvSpPr txBox="1">
            <a:spLocks noChangeArrowheads="1"/>
          </p:cNvSpPr>
          <p:nvPr/>
        </p:nvSpPr>
        <p:spPr bwMode="auto">
          <a:xfrm>
            <a:off x="7223125" y="136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1" name="Text Box 7"/>
          <p:cNvSpPr txBox="1">
            <a:spLocks noChangeArrowheads="1"/>
          </p:cNvSpPr>
          <p:nvPr/>
        </p:nvSpPr>
        <p:spPr bwMode="auto">
          <a:xfrm>
            <a:off x="7299325" y="-3206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2" name="Text Box 8"/>
          <p:cNvSpPr txBox="1">
            <a:spLocks noChangeArrowheads="1"/>
          </p:cNvSpPr>
          <p:nvPr/>
        </p:nvSpPr>
        <p:spPr bwMode="auto">
          <a:xfrm>
            <a:off x="7527925" y="-625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3" name="Text Box 9"/>
          <p:cNvSpPr txBox="1">
            <a:spLocks noChangeArrowheads="1"/>
          </p:cNvSpPr>
          <p:nvPr/>
        </p:nvSpPr>
        <p:spPr bwMode="auto">
          <a:xfrm>
            <a:off x="7375525" y="6003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4" name="Text Box 10"/>
          <p:cNvSpPr txBox="1">
            <a:spLocks noChangeArrowheads="1"/>
          </p:cNvSpPr>
          <p:nvPr/>
        </p:nvSpPr>
        <p:spPr bwMode="auto">
          <a:xfrm>
            <a:off x="5775325" y="5622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5" name="Text Box 11"/>
          <p:cNvSpPr txBox="1">
            <a:spLocks noChangeArrowheads="1"/>
          </p:cNvSpPr>
          <p:nvPr/>
        </p:nvSpPr>
        <p:spPr bwMode="auto">
          <a:xfrm>
            <a:off x="3641725" y="5699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6" name="Text Box 12"/>
          <p:cNvSpPr txBox="1">
            <a:spLocks noChangeArrowheads="1"/>
          </p:cNvSpPr>
          <p:nvPr/>
        </p:nvSpPr>
        <p:spPr bwMode="auto">
          <a:xfrm>
            <a:off x="6080125" y="6308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7" name="Text Box 13"/>
          <p:cNvSpPr txBox="1">
            <a:spLocks noChangeArrowheads="1"/>
          </p:cNvSpPr>
          <p:nvPr/>
        </p:nvSpPr>
        <p:spPr bwMode="auto">
          <a:xfrm>
            <a:off x="3946525" y="5622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8" name="Text Box 14"/>
          <p:cNvSpPr txBox="1">
            <a:spLocks noChangeArrowheads="1"/>
          </p:cNvSpPr>
          <p:nvPr/>
        </p:nvSpPr>
        <p:spPr bwMode="auto">
          <a:xfrm>
            <a:off x="6994525" y="365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49" name="Text Box 15"/>
          <p:cNvSpPr txBox="1">
            <a:spLocks noChangeArrowheads="1"/>
          </p:cNvSpPr>
          <p:nvPr/>
        </p:nvSpPr>
        <p:spPr bwMode="auto">
          <a:xfrm>
            <a:off x="6003925" y="-625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50" name="Text Box 16"/>
          <p:cNvSpPr txBox="1">
            <a:spLocks noChangeArrowheads="1"/>
          </p:cNvSpPr>
          <p:nvPr/>
        </p:nvSpPr>
        <p:spPr bwMode="auto">
          <a:xfrm>
            <a:off x="6994525" y="6308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51" name="Rectangle 17"/>
          <p:cNvSpPr>
            <a:spLocks noChangeArrowheads="1"/>
          </p:cNvSpPr>
          <p:nvPr/>
        </p:nvSpPr>
        <p:spPr bwMode="auto">
          <a:xfrm>
            <a:off x="6905625" y="620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321552" name="Text Box 18"/>
          <p:cNvSpPr txBox="1">
            <a:spLocks noChangeArrowheads="1"/>
          </p:cNvSpPr>
          <p:nvPr/>
        </p:nvSpPr>
        <p:spPr bwMode="auto">
          <a:xfrm>
            <a:off x="7010400" y="5867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321553" name="Text Box 19"/>
          <p:cNvSpPr txBox="1">
            <a:spLocks noChangeArrowheads="1"/>
          </p:cNvSpPr>
          <p:nvPr/>
        </p:nvSpPr>
        <p:spPr bwMode="auto">
          <a:xfrm>
            <a:off x="6232525" y="5927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54" name="Text Box 20"/>
          <p:cNvSpPr txBox="1">
            <a:spLocks noChangeArrowheads="1"/>
          </p:cNvSpPr>
          <p:nvPr/>
        </p:nvSpPr>
        <p:spPr bwMode="auto">
          <a:xfrm>
            <a:off x="4556125" y="6003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55" name="Text Box 21"/>
          <p:cNvSpPr txBox="1">
            <a:spLocks noChangeArrowheads="1"/>
          </p:cNvSpPr>
          <p:nvPr/>
        </p:nvSpPr>
        <p:spPr bwMode="auto">
          <a:xfrm>
            <a:off x="3962400" y="58674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321556" name="Text Box 22"/>
          <p:cNvSpPr txBox="1">
            <a:spLocks noChangeArrowheads="1"/>
          </p:cNvSpPr>
          <p:nvPr/>
        </p:nvSpPr>
        <p:spPr bwMode="auto">
          <a:xfrm>
            <a:off x="4327525" y="-158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57" name="Text Box 23"/>
          <p:cNvSpPr txBox="1">
            <a:spLocks noChangeArrowheads="1"/>
          </p:cNvSpPr>
          <p:nvPr/>
        </p:nvSpPr>
        <p:spPr bwMode="auto">
          <a:xfrm>
            <a:off x="8001000" y="6164263"/>
            <a:ext cx="22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321558" name="Text Box 24"/>
          <p:cNvSpPr txBox="1">
            <a:spLocks noChangeArrowheads="1"/>
          </p:cNvSpPr>
          <p:nvPr/>
        </p:nvSpPr>
        <p:spPr bwMode="auto">
          <a:xfrm>
            <a:off x="8137525" y="5851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59" name="Text Box 25"/>
          <p:cNvSpPr txBox="1">
            <a:spLocks noChangeArrowheads="1"/>
          </p:cNvSpPr>
          <p:nvPr/>
        </p:nvSpPr>
        <p:spPr bwMode="auto">
          <a:xfrm>
            <a:off x="8747125" y="5165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60" name="Text Box 26"/>
          <p:cNvSpPr txBox="1">
            <a:spLocks noChangeArrowheads="1"/>
          </p:cNvSpPr>
          <p:nvPr/>
        </p:nvSpPr>
        <p:spPr bwMode="auto">
          <a:xfrm>
            <a:off x="8594725" y="4403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61" name="Text Box 27"/>
          <p:cNvSpPr txBox="1">
            <a:spLocks noChangeArrowheads="1"/>
          </p:cNvSpPr>
          <p:nvPr/>
        </p:nvSpPr>
        <p:spPr bwMode="auto">
          <a:xfrm>
            <a:off x="7223125" y="1050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62" name="Text Box 28"/>
          <p:cNvSpPr txBox="1">
            <a:spLocks noChangeArrowheads="1"/>
          </p:cNvSpPr>
          <p:nvPr/>
        </p:nvSpPr>
        <p:spPr bwMode="auto">
          <a:xfrm>
            <a:off x="4022725" y="6003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63" name="Text Box 29"/>
          <p:cNvSpPr txBox="1">
            <a:spLocks noChangeArrowheads="1"/>
          </p:cNvSpPr>
          <p:nvPr/>
        </p:nvSpPr>
        <p:spPr bwMode="auto">
          <a:xfrm>
            <a:off x="4708525" y="5775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321564" name="Rectangle 30"/>
          <p:cNvSpPr>
            <a:spLocks noChangeArrowheads="1"/>
          </p:cNvSpPr>
          <p:nvPr/>
        </p:nvSpPr>
        <p:spPr bwMode="auto">
          <a:xfrm>
            <a:off x="4743450" y="59197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321565" name="Text Box 31"/>
          <p:cNvSpPr txBox="1">
            <a:spLocks noChangeArrowheads="1"/>
          </p:cNvSpPr>
          <p:nvPr/>
        </p:nvSpPr>
        <p:spPr bwMode="auto">
          <a:xfrm>
            <a:off x="4800600" y="6164263"/>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321566" name="Text Box 32"/>
          <p:cNvSpPr txBox="1">
            <a:spLocks noChangeArrowheads="1"/>
          </p:cNvSpPr>
          <p:nvPr/>
        </p:nvSpPr>
        <p:spPr bwMode="auto">
          <a:xfrm>
            <a:off x="5927725" y="5851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graphicFrame>
        <p:nvGraphicFramePr>
          <p:cNvPr id="321567" name="Object 2"/>
          <p:cNvGraphicFramePr>
            <a:graphicFrameLocks noChangeAspect="1"/>
          </p:cNvGraphicFramePr>
          <p:nvPr>
            <p:extLst>
              <p:ext uri="{D42A27DB-BD31-4B8C-83A1-F6EECF244321}">
                <p14:modId xmlns:p14="http://schemas.microsoft.com/office/powerpoint/2010/main" val="195702790"/>
              </p:ext>
            </p:extLst>
          </p:nvPr>
        </p:nvGraphicFramePr>
        <p:xfrm>
          <a:off x="6992938" y="646113"/>
          <a:ext cx="2338387" cy="590550"/>
        </p:xfrm>
        <a:graphic>
          <a:graphicData uri="http://schemas.openxmlformats.org/presentationml/2006/ole">
            <mc:AlternateContent xmlns:mc="http://schemas.openxmlformats.org/markup-compatibility/2006">
              <mc:Choice xmlns:v="urn:schemas-microsoft-com:vml" Requires="v">
                <p:oleObj spid="_x0000_s321634"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2938" y="646113"/>
                        <a:ext cx="2338387" cy="590550"/>
                      </a:xfrm>
                      <a:prstGeom prst="rect">
                        <a:avLst/>
                      </a:prstGeom>
                      <a:solidFill>
                        <a:srgbClr val="FFFFFF"/>
                      </a:solidFill>
                      <a:ln>
                        <a:noFill/>
                      </a:ln>
                      <a:effectLst/>
                    </p:spPr>
                  </p:pic>
                </p:oleObj>
              </mc:Fallback>
            </mc:AlternateContent>
          </a:graphicData>
        </a:graphic>
      </p:graphicFrame>
      <p:sp>
        <p:nvSpPr>
          <p:cNvPr id="321568" name="Line 34"/>
          <p:cNvSpPr>
            <a:spLocks noChangeShapeType="1"/>
          </p:cNvSpPr>
          <p:nvPr/>
        </p:nvSpPr>
        <p:spPr bwMode="auto">
          <a:xfrm flipH="1">
            <a:off x="8839200" y="1447800"/>
            <a:ext cx="152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Title 1"/>
          <p:cNvSpPr>
            <a:spLocks noGrp="1"/>
          </p:cNvSpPr>
          <p:nvPr>
            <p:ph type="title"/>
          </p:nvPr>
        </p:nvSpPr>
        <p:spPr/>
        <p:txBody>
          <a:bodyPr/>
          <a:lstStyle/>
          <a:p>
            <a:r>
              <a:rPr lang="en-US">
                <a:latin typeface="Times" charset="0"/>
                <a:ea typeface="ＭＳ Ｐゴシック" charset="0"/>
                <a:cs typeface="ＭＳ Ｐゴシック" charset="0"/>
              </a:rPr>
              <a:t>A closer look at the process…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Studio Entertainment Betas</a:t>
            </a:r>
          </a:p>
        </p:txBody>
      </p:sp>
      <p:sp>
        <p:nvSpPr>
          <p:cNvPr id="323586" name="Content Placeholder 2"/>
          <p:cNvSpPr>
            <a:spLocks noGrp="1"/>
          </p:cNvSpPr>
          <p:nvPr>
            <p:ph idx="1"/>
          </p:nvPr>
        </p:nvSpPr>
        <p:spPr/>
        <p:txBody>
          <a:bodyPr/>
          <a:lstStyle/>
          <a:p>
            <a:endParaRPr lang="en-US">
              <a:latin typeface="Times" charset="0"/>
              <a:ea typeface="ＭＳ Ｐゴシック" charset="0"/>
              <a:cs typeface="ＭＳ Ｐゴシック" charset="0"/>
            </a:endParaRPr>
          </a:p>
        </p:txBody>
      </p:sp>
      <p:pic>
        <p:nvPicPr>
          <p:cNvPr id="32358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52600"/>
            <a:ext cx="8915400"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bottom up beta</a:t>
            </a:r>
            <a:endParaRPr lang="en-US">
              <a:latin typeface="Times" charset="0"/>
              <a:ea typeface="ＭＳ Ｐゴシック" charset="0"/>
              <a:cs typeface="ＭＳ Ｐゴシック" charset="0"/>
            </a:endParaRPr>
          </a:p>
        </p:txBody>
      </p:sp>
      <p:sp>
        <p:nvSpPr>
          <p:cNvPr id="325634" name="Content Placeholder 5"/>
          <p:cNvSpPr>
            <a:spLocks noGrp="1"/>
          </p:cNvSpPr>
          <p:nvPr>
            <p:ph idx="1"/>
          </p:nvPr>
        </p:nvSpPr>
        <p:spPr>
          <a:xfrm>
            <a:off x="914400" y="1752600"/>
            <a:ext cx="7772400" cy="4419600"/>
          </a:xfrm>
        </p:spPr>
        <p:txBody>
          <a:bodyPr/>
          <a:lstStyle/>
          <a:p>
            <a:r>
              <a:rPr lang="en-US" sz="2000" dirty="0">
                <a:latin typeface="Times" charset="0"/>
                <a:ea typeface="ＭＳ Ｐゴシック" charset="0"/>
                <a:cs typeface="ＭＳ Ｐゴシック" charset="0"/>
              </a:rPr>
              <a:t>Estimate the bottom up unlevered beta for Disney</a:t>
            </a:r>
            <a:r>
              <a:rPr lang="ja-JP" altLang="en-US" sz="2000" dirty="0">
                <a:latin typeface="Times" charset="0"/>
                <a:ea typeface="ＭＳ Ｐゴシック" charset="0"/>
                <a:cs typeface="ＭＳ Ｐゴシック" charset="0"/>
              </a:rPr>
              <a:t>’</a:t>
            </a:r>
            <a:r>
              <a:rPr lang="en-US" altLang="ja-JP" sz="2000" dirty="0">
                <a:latin typeface="Times" charset="0"/>
                <a:ea typeface="ＭＳ Ｐゴシック" charset="0"/>
                <a:cs typeface="ＭＳ Ｐゴシック" charset="0"/>
              </a:rPr>
              <a:t>s operating assets.</a:t>
            </a:r>
          </a:p>
          <a:p>
            <a:endParaRPr lang="en-US" sz="2000" dirty="0">
              <a:latin typeface="Times" charset="0"/>
              <a:ea typeface="ＭＳ Ｐゴシック" charset="0"/>
              <a:cs typeface="ＭＳ Ｐゴシック" charset="0"/>
            </a:endParaRPr>
          </a:p>
          <a:p>
            <a:endParaRPr lang="en-US" sz="2000" dirty="0">
              <a:latin typeface="Times" charset="0"/>
              <a:ea typeface="ＭＳ Ｐゴシック" charset="0"/>
              <a:cs typeface="ＭＳ Ｐゴシック" charset="0"/>
            </a:endParaRPr>
          </a:p>
          <a:p>
            <a:endParaRPr lang="en-US" sz="2000" dirty="0">
              <a:latin typeface="Times" charset="0"/>
              <a:ea typeface="ＭＳ Ｐゴシック" charset="0"/>
              <a:cs typeface="ＭＳ Ｐゴシック" charset="0"/>
            </a:endParaRPr>
          </a:p>
          <a:p>
            <a:pPr>
              <a:buFont typeface="Monotype Sorts" charset="0"/>
              <a:buNone/>
            </a:pPr>
            <a:r>
              <a:rPr lang="en-US" sz="1600" dirty="0">
                <a:latin typeface="Times" charset="0"/>
                <a:ea typeface="ＭＳ Ｐゴシック" charset="0"/>
                <a:cs typeface="ＭＳ Ｐゴシック" charset="0"/>
              </a:rPr>
              <a:t>Step 1: Start with Disney</a:t>
            </a:r>
            <a:r>
              <a:rPr lang="ja-JP" altLang="en-US" sz="1600" dirty="0">
                <a:latin typeface="Times" charset="0"/>
                <a:ea typeface="ＭＳ Ｐゴシック" charset="0"/>
                <a:cs typeface="ＭＳ Ｐゴシック" charset="0"/>
              </a:rPr>
              <a:t>’</a:t>
            </a:r>
            <a:r>
              <a:rPr lang="en-US" altLang="ja-JP" sz="1600" dirty="0">
                <a:latin typeface="Times" charset="0"/>
                <a:ea typeface="ＭＳ Ｐゴシック" charset="0"/>
                <a:cs typeface="ＭＳ Ｐゴシック" charset="0"/>
              </a:rPr>
              <a:t>s revenues by business.</a:t>
            </a:r>
          </a:p>
          <a:p>
            <a:pPr>
              <a:buFont typeface="Monotype Sorts" charset="0"/>
              <a:buNone/>
            </a:pPr>
            <a:r>
              <a:rPr lang="en-US" sz="1600" dirty="0">
                <a:latin typeface="Times" charset="0"/>
                <a:ea typeface="ＭＳ Ｐゴシック" charset="0"/>
                <a:cs typeface="ＭＳ Ｐゴシック" charset="0"/>
              </a:rPr>
              <a:t>Step 2: Estimate the value as a multiple of revenues by looking at what the market value of publicly traded firms in each business is, relative to revenues</a:t>
            </a:r>
            <a:r>
              <a:rPr lang="en-US" sz="1600" dirty="0" smtClean="0">
                <a:latin typeface="Times" charset="0"/>
                <a:ea typeface="ＭＳ Ｐゴシック" charset="0"/>
                <a:cs typeface="ＭＳ Ｐゴシック" charset="0"/>
              </a:rPr>
              <a:t>.</a:t>
            </a:r>
          </a:p>
          <a:p>
            <a:pPr>
              <a:buFont typeface="Monotype Sorts" charset="0"/>
              <a:buNone/>
            </a:pPr>
            <a:endParaRPr lang="en-US" sz="1600" dirty="0">
              <a:latin typeface="Times" charset="0"/>
              <a:ea typeface="ＭＳ Ｐゴシック" charset="0"/>
              <a:cs typeface="ＭＳ Ｐゴシック" charset="0"/>
            </a:endParaRPr>
          </a:p>
          <a:p>
            <a:pPr>
              <a:buFont typeface="Monotype Sorts" charset="0"/>
              <a:buNone/>
            </a:pPr>
            <a:r>
              <a:rPr lang="en-US" sz="1600" dirty="0">
                <a:latin typeface="Times" charset="0"/>
                <a:ea typeface="ＭＳ Ｐゴシック" charset="0"/>
                <a:cs typeface="ＭＳ Ｐゴシック" charset="0"/>
              </a:rPr>
              <a:t>		 EV/Sales = </a:t>
            </a:r>
          </a:p>
          <a:p>
            <a:pPr>
              <a:buFont typeface="Monotype Sorts" charset="0"/>
              <a:buNone/>
            </a:pPr>
            <a:r>
              <a:rPr lang="en-US" sz="1600" dirty="0">
                <a:latin typeface="Times" charset="0"/>
                <a:ea typeface="ＭＳ Ｐゴシック" charset="0"/>
                <a:cs typeface="ＭＳ Ｐゴシック" charset="0"/>
              </a:rPr>
              <a:t>Step 3: Multiply the revenues in step 1 by the industry average multiple in step 2.</a:t>
            </a:r>
          </a:p>
          <a:p>
            <a:r>
              <a:rPr lang="en-US" sz="1800" dirty="0">
                <a:latin typeface="Times" charset="0"/>
                <a:ea typeface="ＭＳ Ｐゴシック" charset="0"/>
                <a:cs typeface="ＭＳ Ｐゴシック" charset="0"/>
              </a:rPr>
              <a:t>Disney has a cash balance of $3,795 million. If we wanted a beta for all of Disney</a:t>
            </a:r>
            <a:r>
              <a:rPr lang="ja-JP" altLang="en-US" sz="1800" dirty="0">
                <a:latin typeface="Times" charset="0"/>
                <a:ea typeface="ＭＳ Ｐゴシック" charset="0"/>
                <a:cs typeface="ＭＳ Ｐゴシック" charset="0"/>
              </a:rPr>
              <a:t>’</a:t>
            </a:r>
            <a:r>
              <a:rPr lang="en-US" altLang="ja-JP" sz="1800" dirty="0">
                <a:latin typeface="Times" charset="0"/>
                <a:ea typeface="ＭＳ Ｐゴシック" charset="0"/>
                <a:cs typeface="ＭＳ Ｐゴシック" charset="0"/>
              </a:rPr>
              <a:t>s assets (and not just the operating assets), we would compute a weighted average:</a:t>
            </a:r>
          </a:p>
          <a:p>
            <a:endParaRPr lang="en-US" sz="2000" dirty="0">
              <a:latin typeface="Times" charset="0"/>
              <a:ea typeface="ＭＳ Ｐゴシック" charset="0"/>
              <a:cs typeface="ＭＳ Ｐゴシック" charset="0"/>
            </a:endParaRPr>
          </a:p>
        </p:txBody>
      </p:sp>
      <p:pic>
        <p:nvPicPr>
          <p:cNvPr id="32563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33600"/>
            <a:ext cx="7862888"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5636" name="Object 2"/>
          <p:cNvGraphicFramePr>
            <a:graphicFrameLocks noChangeAspect="1"/>
          </p:cNvGraphicFramePr>
          <p:nvPr>
            <p:extLst>
              <p:ext uri="{D42A27DB-BD31-4B8C-83A1-F6EECF244321}">
                <p14:modId xmlns:p14="http://schemas.microsoft.com/office/powerpoint/2010/main" val="3879633003"/>
              </p:ext>
            </p:extLst>
          </p:nvPr>
        </p:nvGraphicFramePr>
        <p:xfrm>
          <a:off x="1676400" y="5943600"/>
          <a:ext cx="6245225" cy="501650"/>
        </p:xfrm>
        <a:graphic>
          <a:graphicData uri="http://schemas.openxmlformats.org/presentationml/2006/ole">
            <mc:AlternateContent xmlns:mc="http://schemas.openxmlformats.org/markup-compatibility/2006">
              <mc:Choice xmlns:v="urn:schemas-microsoft-com:vml" Requires="v">
                <p:oleObj spid="_x0000_s325653" name="Equation" r:id="rId5" imgW="5219700" imgH="419100" progId="Equation.3">
                  <p:embed/>
                </p:oleObj>
              </mc:Choice>
              <mc:Fallback>
                <p:oleObj name="Equation" r:id="rId5" imgW="5219700" imgH="4191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5943600"/>
                        <a:ext cx="6245225" cy="501650"/>
                      </a:xfrm>
                      <a:prstGeom prst="rect">
                        <a:avLst/>
                      </a:prstGeom>
                      <a:solidFill>
                        <a:srgbClr val="FFFFFF"/>
                      </a:solidFill>
                      <a:ln>
                        <a:noFill/>
                      </a:ln>
                      <a:effectLst/>
                    </p:spPr>
                  </p:pic>
                </p:oleObj>
              </mc:Fallback>
            </mc:AlternateContent>
          </a:graphicData>
        </a:graphic>
      </p:graphicFrame>
      <p:graphicFrame>
        <p:nvGraphicFramePr>
          <p:cNvPr id="325637" name="Object 3"/>
          <p:cNvGraphicFramePr>
            <a:graphicFrameLocks noChangeAspect="1"/>
          </p:cNvGraphicFramePr>
          <p:nvPr>
            <p:extLst>
              <p:ext uri="{D42A27DB-BD31-4B8C-83A1-F6EECF244321}">
                <p14:modId xmlns:p14="http://schemas.microsoft.com/office/powerpoint/2010/main" val="1379477215"/>
              </p:ext>
            </p:extLst>
          </p:nvPr>
        </p:nvGraphicFramePr>
        <p:xfrm>
          <a:off x="3124200" y="4191000"/>
          <a:ext cx="1600200" cy="355600"/>
        </p:xfrm>
        <a:graphic>
          <a:graphicData uri="http://schemas.openxmlformats.org/presentationml/2006/ole">
            <mc:AlternateContent xmlns:mc="http://schemas.openxmlformats.org/markup-compatibility/2006">
              <mc:Choice xmlns:v="urn:schemas-microsoft-com:vml" Requires="v">
                <p:oleObj spid="_x0000_s325654" name="Equation" r:id="rId7" imgW="1600200" imgH="355600" progId="Equation.3">
                  <p:embed/>
                </p:oleObj>
              </mc:Choice>
              <mc:Fallback>
                <p:oleObj name="Equation" r:id="rId7" imgW="1600200" imgH="3556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4191000"/>
                        <a:ext cx="1600200" cy="355600"/>
                      </a:xfrm>
                      <a:prstGeom prst="rect">
                        <a:avLst/>
                      </a:prstGeom>
                      <a:solidFill>
                        <a:srgbClr val="FFFFFF"/>
                      </a:solidFill>
                      <a:ln>
                        <a:noFill/>
                      </a:ln>
                      <a:effec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p:txBody>
          <a:bodyPr/>
          <a:lstStyle/>
          <a:p>
            <a:pPr>
              <a:tabLst>
                <a:tab pos="5832475" algn="l"/>
              </a:tabLst>
            </a:pPr>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Equity</a:t>
            </a:r>
            <a:endParaRPr lang="en-US">
              <a:latin typeface="Times" charset="0"/>
              <a:ea typeface="ＭＳ Ｐゴシック" charset="0"/>
              <a:cs typeface="ＭＳ Ｐゴシック" charset="0"/>
            </a:endParaRPr>
          </a:p>
        </p:txBody>
      </p:sp>
      <p:sp>
        <p:nvSpPr>
          <p:cNvPr id="327683" name="Content Placeholder 5"/>
          <p:cNvSpPr>
            <a:spLocks noGrp="1"/>
          </p:cNvSpPr>
          <p:nvPr>
            <p:ph idx="1"/>
          </p:nvPr>
        </p:nvSpPr>
        <p:spPr>
          <a:xfrm>
            <a:off x="1143000" y="1676400"/>
            <a:ext cx="7753350" cy="4343400"/>
          </a:xfrm>
        </p:spPr>
        <p:txBody>
          <a:bodyPr/>
          <a:lstStyle/>
          <a:p>
            <a:r>
              <a:rPr lang="en-US" sz="2000">
                <a:latin typeface="Times" charset="0"/>
                <a:ea typeface="ＭＳ Ｐゴシック" charset="0"/>
                <a:cs typeface="ＭＳ Ｐゴシック" charset="0"/>
              </a:rPr>
              <a:t>Step 1: Allocate debt across businesses</a:t>
            </a: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pPr>
              <a:buFont typeface="Monotype Sorts" charset="0"/>
              <a:buNone/>
            </a:pPr>
            <a:endParaRPr lang="en-US" sz="2000">
              <a:latin typeface="Times" charset="0"/>
              <a:ea typeface="ＭＳ Ｐゴシック" charset="0"/>
              <a:cs typeface="ＭＳ Ｐゴシック" charset="0"/>
            </a:endParaRPr>
          </a:p>
          <a:p>
            <a:r>
              <a:rPr lang="en-US" sz="2000">
                <a:latin typeface="Times" charset="0"/>
                <a:ea typeface="ＭＳ Ｐゴシック" charset="0"/>
                <a:cs typeface="ＭＳ Ｐゴシック" charset="0"/>
              </a:rPr>
              <a:t>Step 2a: Compute levered betas and costs of equity for Disney</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operating businesses.</a:t>
            </a: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r>
              <a:rPr lang="en-US" sz="2000">
                <a:latin typeface="Times" charset="0"/>
                <a:ea typeface="ＭＳ Ｐゴシック" charset="0"/>
                <a:cs typeface="ＭＳ Ｐゴシック" charset="0"/>
              </a:rPr>
              <a:t>Step 2b: Compute the cost of equity for all of Disney</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assets:</a:t>
            </a:r>
          </a:p>
          <a:p>
            <a:pPr lvl="1">
              <a:buFontTx/>
              <a:buNone/>
            </a:pPr>
            <a:r>
              <a:rPr lang="en-US">
                <a:latin typeface="Times" charset="0"/>
                <a:ea typeface="ＭＳ Ｐゴシック" charset="0"/>
              </a:rPr>
              <a:t>Equity Beta</a:t>
            </a:r>
            <a:r>
              <a:rPr lang="en-US" baseline="-25000">
                <a:latin typeface="Times" charset="0"/>
                <a:ea typeface="ＭＳ Ｐゴシック" charset="0"/>
              </a:rPr>
              <a:t>Disney as company</a:t>
            </a:r>
            <a:r>
              <a:rPr lang="en-US">
                <a:latin typeface="Times" charset="0"/>
                <a:ea typeface="ＭＳ Ｐゴシック" charset="0"/>
              </a:rPr>
              <a:t> = 0.6885  (1 + (1 – 0.38)(0.3691)) = 0.8460</a:t>
            </a:r>
          </a:p>
          <a:p>
            <a:pPr>
              <a:buFont typeface="Monotype Sorts" charset="0"/>
              <a:buNone/>
            </a:pPr>
            <a:endParaRPr lang="en-US" sz="2000">
              <a:latin typeface="Times" charset="0"/>
              <a:ea typeface="ＭＳ Ｐゴシック" charset="0"/>
              <a:cs typeface="ＭＳ Ｐゴシック" charset="0"/>
            </a:endParaRPr>
          </a:p>
        </p:txBody>
      </p:sp>
      <p:sp>
        <p:nvSpPr>
          <p:cNvPr id="327682" name="Text Box 4"/>
          <p:cNvSpPr txBox="1">
            <a:spLocks noChangeArrowheads="1"/>
          </p:cNvSpPr>
          <p:nvPr/>
        </p:nvSpPr>
        <p:spPr bwMode="auto">
          <a:xfrm>
            <a:off x="6705600" y="5791200"/>
            <a:ext cx="2238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Riskfree Rate = 3.5%</a:t>
            </a:r>
          </a:p>
          <a:p>
            <a:r>
              <a:rPr lang="en-US" sz="1800"/>
              <a:t>Risk Premium = 6%</a:t>
            </a:r>
            <a:endParaRPr lang="en-US"/>
          </a:p>
        </p:txBody>
      </p:sp>
      <p:pic>
        <p:nvPicPr>
          <p:cNvPr id="32768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962400"/>
            <a:ext cx="51943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27685" name="Straight Arrow Connector 8"/>
          <p:cNvCxnSpPr>
            <a:cxnSpLocks noChangeShapeType="1"/>
          </p:cNvCxnSpPr>
          <p:nvPr/>
        </p:nvCxnSpPr>
        <p:spPr bwMode="auto">
          <a:xfrm rot="16200000" flipV="1">
            <a:off x="7848600" y="5105400"/>
            <a:ext cx="838200" cy="533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327686"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400" y="2133600"/>
            <a:ext cx="8864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 Discussion Issue</a:t>
            </a:r>
          </a:p>
        </p:txBody>
      </p:sp>
      <p:sp>
        <p:nvSpPr>
          <p:cNvPr id="329730"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Assume now that you are the CFO of Disney. The head of the movie business has come to you with a new big budget movie that he would like you to fund. He claims that his analysis of the movie indicates that it will generate a return on equity of 12%. Would you fund it?</a:t>
            </a:r>
          </a:p>
          <a:p>
            <a:pPr marL="800100" lvl="1" indent="-342900">
              <a:buFont typeface="Times" charset="0"/>
              <a:buAutoNum type="alphaLcParenR"/>
            </a:pPr>
            <a:r>
              <a:rPr lang="en-US">
                <a:latin typeface="Times" charset="0"/>
                <a:ea typeface="ＭＳ Ｐゴシック" charset="0"/>
              </a:rPr>
              <a:t>Yes. It is higher than the cost of equity for Disney as a company</a:t>
            </a:r>
          </a:p>
          <a:p>
            <a:pPr marL="800100" lvl="1" indent="-342900">
              <a:buFont typeface="Times" charset="0"/>
              <a:buAutoNum type="alphaLcParenR"/>
            </a:pPr>
            <a:r>
              <a:rPr lang="en-US">
                <a:latin typeface="Times" charset="0"/>
                <a:ea typeface="ＭＳ Ｐゴシック" charset="0"/>
              </a:rPr>
              <a:t>No. It is lower than the cost of equity for the movie business.</a:t>
            </a:r>
          </a:p>
          <a:p>
            <a:pPr marL="800100" lvl="1" indent="-342900">
              <a:buFontTx/>
              <a:buNone/>
            </a:pPr>
            <a:r>
              <a:rPr lang="en-US">
                <a:latin typeface="Times" charset="0"/>
                <a:ea typeface="ＭＳ Ｐゴシック" charset="0"/>
              </a:rPr>
              <a:t>What are the broader implications of your choice?</a:t>
            </a:r>
          </a:p>
        </p:txBody>
      </p:sp>
    </p:spTree>
  </p:cSld>
  <p:clrMapOvr>
    <a:masterClrMapping/>
  </p:clrMapOvr>
  <p:transition xmlns:p14="http://schemas.microsoft.com/office/powerpoint/2010/mai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Bottom Up Beta</a:t>
            </a:r>
            <a:endParaRPr lang="en-US">
              <a:latin typeface="Times" charset="0"/>
              <a:ea typeface="ＭＳ Ｐゴシック" charset="0"/>
              <a:cs typeface="ＭＳ Ｐゴシック" charset="0"/>
            </a:endParaRPr>
          </a:p>
        </p:txBody>
      </p:sp>
      <p:sp>
        <p:nvSpPr>
          <p:cNvPr id="331778" name="Rectangle 3"/>
          <p:cNvSpPr>
            <a:spLocks noGrp="1" noChangeArrowheads="1"/>
          </p:cNvSpPr>
          <p:nvPr>
            <p:ph idx="1"/>
          </p:nvPr>
        </p:nvSpPr>
        <p:spPr>
          <a:noFill/>
        </p:spPr>
        <p:txBody>
          <a:bodyPr/>
          <a:lstStyle/>
          <a:p>
            <a:pPr>
              <a:buFont typeface="Monotype Sorts" charset="0"/>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buFont typeface="Monotype Sorts" charset="0"/>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buFont typeface="Monotype Sorts" charset="0"/>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cs typeface="ＭＳ Ｐゴシック" charset="0"/>
              </a:rPr>
              <a:t>The beta for emerging market paper and pulp companies of 1.01 was used as the unlevered beta for Aracruz.</a:t>
            </a:r>
          </a:p>
          <a:p>
            <a:pPr>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cs typeface="ＭＳ Ｐゴシック" charset="0"/>
              </a:rPr>
              <a:t>When computing the levered beta for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paper and pulp business, we used the gross debt outstanding of 9,805 million BR and the market value of equity of 8907 million BR, in conjunction with the marginal tax rate of 34% for Brazil:</a:t>
            </a:r>
          </a:p>
          <a:p>
            <a:pPr lvl="1">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rPr>
              <a:t>Gross Debt to Equity ratio = Debt/Equity = 9805/8907 = 110.08%</a:t>
            </a:r>
          </a:p>
          <a:p>
            <a:pPr lvl="1">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rPr>
              <a:t>Levered Beta for Aracruz Paper business = 1.01 (1+(1-.34)(1.1008)) = 1.74</a:t>
            </a:r>
          </a:p>
          <a:p>
            <a:pPr lvl="1" algn="just">
              <a:buFontTx/>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endParaRPr>
          </a:p>
        </p:txBody>
      </p:sp>
      <p:graphicFrame>
        <p:nvGraphicFramePr>
          <p:cNvPr id="331779" name="Object 2"/>
          <p:cNvGraphicFramePr>
            <a:graphicFrameLocks noChangeAspect="1"/>
          </p:cNvGraphicFramePr>
          <p:nvPr/>
        </p:nvGraphicFramePr>
        <p:xfrm>
          <a:off x="2209800" y="1981200"/>
          <a:ext cx="5524500" cy="1765300"/>
        </p:xfrm>
        <a:graphic>
          <a:graphicData uri="http://schemas.openxmlformats.org/presentationml/2006/ole">
            <mc:AlternateContent xmlns:mc="http://schemas.openxmlformats.org/markup-compatibility/2006">
              <mc:Choice xmlns:v="urn:schemas-microsoft-com:vml" Requires="v">
                <p:oleObj spid="_x0000_s331789" name="Document" r:id="rId4" imgW="22095238" imgH="7060317" progId="Word.Document.12">
                  <p:link updateAutomatic="1"/>
                </p:oleObj>
              </mc:Choice>
              <mc:Fallback>
                <p:oleObj name="Document" r:id="rId4" imgW="22095238" imgH="706031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981200"/>
                        <a:ext cx="5524500"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80" name="TextBox 5"/>
          <p:cNvSpPr txBox="1">
            <a:spLocks noChangeArrowheads="1"/>
          </p:cNvSpPr>
          <p:nvPr/>
        </p:nvSpPr>
        <p:spPr bwMode="auto">
          <a:xfrm>
            <a:off x="2971800" y="152400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Bottom up Betas for Paper &amp; Pulp</a:t>
            </a:r>
          </a:p>
        </p:txBody>
      </p:sp>
    </p:spTree>
  </p:cSld>
  <p:clrMapOvr>
    <a:masterClrMapping/>
  </p:clrMapOvr>
  <p:transition xmlns:p14="http://schemas.microsoft.com/office/powerpoint/2010/mai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Aracruz: Cost of Equity Calculation</a:t>
            </a:r>
          </a:p>
        </p:txBody>
      </p:sp>
      <p:sp>
        <p:nvSpPr>
          <p:cNvPr id="333826" name="Rectangle 3"/>
          <p:cNvSpPr>
            <a:spLocks noGrp="1" noChangeArrowheads="1"/>
          </p:cNvSpPr>
          <p:nvPr>
            <p:ph idx="1"/>
          </p:nvPr>
        </p:nvSpPr>
        <p:spPr/>
        <p:txBody>
          <a:bodyPr/>
          <a:lstStyle/>
          <a:p>
            <a:pPr>
              <a:lnSpc>
                <a:spcPct val="90000"/>
              </a:lnSpc>
            </a:pPr>
            <a:r>
              <a:rPr lang="en-US" sz="1600">
                <a:latin typeface="Times" charset="0"/>
                <a:ea typeface="ＭＳ Ｐゴシック" charset="0"/>
                <a:cs typeface="ＭＳ Ｐゴシック" charset="0"/>
              </a:rPr>
              <a:t>We will use a risk premium of 9.95% in computing the cost of equity, composed of the mature market equity risk premium (6%) and the Brazil country risk premium of 3.95% (estimated earlier).</a:t>
            </a:r>
          </a:p>
          <a:p>
            <a:pPr>
              <a:lnSpc>
                <a:spcPct val="90000"/>
              </a:lnSpc>
            </a:pPr>
            <a:r>
              <a:rPr lang="en-US" sz="1600">
                <a:latin typeface="Times" charset="0"/>
                <a:ea typeface="ＭＳ Ｐゴシック" charset="0"/>
                <a:cs typeface="ＭＳ Ｐゴシック" charset="0"/>
              </a:rPr>
              <a:t>U.S. $ Cost of Equity</a:t>
            </a:r>
          </a:p>
          <a:p>
            <a:pPr lvl="1" algn="ctr">
              <a:lnSpc>
                <a:spcPct val="90000"/>
              </a:lnSpc>
              <a:buFontTx/>
              <a:buNone/>
            </a:pPr>
            <a:r>
              <a:rPr lang="en-US" sz="1400">
                <a:latin typeface="Times" charset="0"/>
                <a:ea typeface="ＭＳ Ｐゴシック" charset="0"/>
              </a:rPr>
              <a:t>Cost of Equity = 10-yr T.Bond rate + Beta * Risk Premium 		</a:t>
            </a:r>
          </a:p>
          <a:p>
            <a:pPr lvl="1" algn="ctr">
              <a:lnSpc>
                <a:spcPct val="90000"/>
              </a:lnSpc>
              <a:buFontTx/>
              <a:buNone/>
            </a:pPr>
            <a:r>
              <a:rPr lang="en-US" sz="1400">
                <a:latin typeface="Times" charset="0"/>
                <a:ea typeface="ＭＳ Ｐゴシック" charset="0"/>
              </a:rPr>
              <a:t>= 3.5% + 1.74 (9.95%) = 20.82%</a:t>
            </a:r>
            <a:endParaRPr lang="en-US" sz="3000">
              <a:latin typeface="Times" charset="0"/>
              <a:ea typeface="ＭＳ Ｐゴシック" charset="0"/>
            </a:endParaRPr>
          </a:p>
          <a:p>
            <a:pPr>
              <a:lnSpc>
                <a:spcPct val="90000"/>
              </a:lnSpc>
            </a:pPr>
            <a:r>
              <a:rPr lang="en-US" sz="1600">
                <a:latin typeface="Times" charset="0"/>
                <a:ea typeface="ＭＳ Ｐゴシック" charset="0"/>
                <a:cs typeface="ＭＳ Ｐゴシック" charset="0"/>
              </a:rPr>
              <a:t>To convert to a Nominal $R Cost of Equity</a:t>
            </a:r>
          </a:p>
          <a:p>
            <a:pPr lvl="1">
              <a:lnSpc>
                <a:spcPct val="90000"/>
              </a:lnSpc>
              <a:buFontTx/>
              <a:buNone/>
            </a:pPr>
            <a:r>
              <a:rPr lang="en-US" sz="1400">
                <a:latin typeface="Times" charset="0"/>
                <a:ea typeface="ＭＳ Ｐゴシック" charset="0"/>
              </a:rPr>
              <a:t>Cost of Equity =</a:t>
            </a:r>
          </a:p>
          <a:p>
            <a:pPr lvl="1">
              <a:lnSpc>
                <a:spcPct val="90000"/>
              </a:lnSpc>
              <a:buFontTx/>
              <a:buNone/>
            </a:pPr>
            <a:endParaRPr lang="en-US" sz="1400">
              <a:latin typeface="Times" charset="0"/>
              <a:ea typeface="ＭＳ Ｐゴシック" charset="0"/>
            </a:endParaRPr>
          </a:p>
          <a:p>
            <a:pPr lvl="1">
              <a:lnSpc>
                <a:spcPct val="90000"/>
              </a:lnSpc>
              <a:buFontTx/>
              <a:buNone/>
            </a:pPr>
            <a:r>
              <a:rPr lang="en-US" sz="1400">
                <a:latin typeface="Times" charset="0"/>
                <a:ea typeface="ＭＳ Ｐゴシック" charset="0"/>
              </a:rPr>
              <a:t>			</a:t>
            </a:r>
          </a:p>
          <a:p>
            <a:pPr lvl="1">
              <a:lnSpc>
                <a:spcPct val="90000"/>
              </a:lnSpc>
              <a:buFontTx/>
              <a:buNone/>
            </a:pPr>
            <a:r>
              <a:rPr lang="en-US" sz="1400">
                <a:latin typeface="Times" charset="0"/>
                <a:ea typeface="ＭＳ Ｐゴシック" charset="0"/>
              </a:rPr>
              <a:t>				= 1.2082 (1.07/1.02) -1 = .2675 or 26.75%</a:t>
            </a:r>
          </a:p>
          <a:p>
            <a:pPr lvl="1">
              <a:lnSpc>
                <a:spcPct val="90000"/>
              </a:lnSpc>
              <a:buFontTx/>
              <a:buNone/>
            </a:pPr>
            <a:r>
              <a:rPr lang="en-US" sz="1400">
                <a:latin typeface="Times" charset="0"/>
                <a:ea typeface="ＭＳ Ｐゴシック" charset="0"/>
              </a:rPr>
              <a:t>(Alternatively, you could just replace the riskfree rate with a nominal $R riskfree rate, but you would then be keeping risk premiums which were computed in dollar terms fixed while moving to a higher inflation currency)</a:t>
            </a:r>
          </a:p>
        </p:txBody>
      </p:sp>
      <p:graphicFrame>
        <p:nvGraphicFramePr>
          <p:cNvPr id="333827" name="Object 2"/>
          <p:cNvGraphicFramePr>
            <a:graphicFrameLocks noChangeAspect="1"/>
          </p:cNvGraphicFramePr>
          <p:nvPr>
            <p:extLst>
              <p:ext uri="{D42A27DB-BD31-4B8C-83A1-F6EECF244321}">
                <p14:modId xmlns:p14="http://schemas.microsoft.com/office/powerpoint/2010/main" val="3865679790"/>
              </p:ext>
            </p:extLst>
          </p:nvPr>
        </p:nvGraphicFramePr>
        <p:xfrm>
          <a:off x="2743200" y="3352800"/>
          <a:ext cx="4562475" cy="622300"/>
        </p:xfrm>
        <a:graphic>
          <a:graphicData uri="http://schemas.openxmlformats.org/presentationml/2006/ole">
            <mc:AlternateContent xmlns:mc="http://schemas.openxmlformats.org/markup-compatibility/2006">
              <mc:Choice xmlns:v="urn:schemas-microsoft-com:vml" Requires="v">
                <p:oleObj spid="_x0000_s333837"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3352800"/>
                        <a:ext cx="4562475" cy="62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bottom up beta for Tata Chemicals</a:t>
            </a:r>
          </a:p>
        </p:txBody>
      </p:sp>
      <p:sp>
        <p:nvSpPr>
          <p:cNvPr id="335874" name="Rectangle 3"/>
          <p:cNvSpPr>
            <a:spLocks noGrp="1" noChangeArrowheads="1"/>
          </p:cNvSpPr>
          <p:nvPr>
            <p:ph idx="1"/>
          </p:nvPr>
        </p:nvSpPr>
        <p:spPr/>
        <p:txBody>
          <a:bodyPr/>
          <a:lstStyle/>
          <a:p>
            <a:pPr marL="609600" indent="-609600" algn="ctr" eaLnBrk="1" hangingPunct="1">
              <a:buFont typeface="Monotype Sorts" charset="0"/>
              <a:buNone/>
              <a:tabLst>
                <a:tab pos="1435100" algn="l"/>
                <a:tab pos="2578100" algn="l"/>
                <a:tab pos="3606800" algn="l"/>
                <a:tab pos="4978400" algn="l"/>
                <a:tab pos="5943600" algn="l"/>
              </a:tabLst>
            </a:pPr>
            <a:r>
              <a:rPr lang="en-US" i="1" dirty="0">
                <a:latin typeface="Times" charset="0"/>
                <a:ea typeface="ＭＳ Ｐゴシック" charset="0"/>
                <a:cs typeface="ＭＳ Ｐゴシック" charset="0"/>
              </a:rPr>
              <a:t>Unlevered betas for Tata Chemical</a:t>
            </a:r>
            <a:r>
              <a:rPr lang="ja-JP" altLang="en-US" i="1" dirty="0">
                <a:latin typeface="Times" charset="0"/>
                <a:ea typeface="ＭＳ Ｐゴシック" charset="0"/>
                <a:cs typeface="ＭＳ Ｐゴシック" charset="0"/>
              </a:rPr>
              <a:t>’</a:t>
            </a:r>
            <a:r>
              <a:rPr lang="en-US" altLang="ja-JP" i="1" dirty="0">
                <a:latin typeface="Times" charset="0"/>
                <a:ea typeface="ＭＳ Ｐゴシック" charset="0"/>
                <a:cs typeface="ＭＳ Ｐゴシック" charset="0"/>
              </a:rPr>
              <a:t>s Businesses</a:t>
            </a:r>
          </a:p>
          <a:p>
            <a:pPr marL="609600" indent="-609600" algn="ctr" eaLnBrk="1" hangingPunct="1">
              <a:buFont typeface="Monotype Sorts" charset="0"/>
              <a:buNone/>
              <a:tabLst>
                <a:tab pos="1435100" algn="l"/>
                <a:tab pos="2578100" algn="l"/>
                <a:tab pos="3606800" algn="l"/>
                <a:tab pos="4978400" algn="l"/>
                <a:tab pos="5943600" algn="l"/>
              </a:tabLst>
            </a:pPr>
            <a:r>
              <a:rPr lang="en-US" i="1" dirty="0">
                <a:latin typeface="Times" charset="0"/>
                <a:ea typeface="ＭＳ Ｐゴシック" charset="0"/>
                <a:cs typeface="ＭＳ Ｐゴシック" charset="0"/>
              </a:rPr>
              <a:t>Emerging Market companies</a:t>
            </a:r>
          </a:p>
          <a:p>
            <a:pPr marL="609600" indent="-609600" algn="ctr" eaLnBrk="1" hangingPunct="1">
              <a:buFont typeface="Monotype Sorts" charset="0"/>
              <a:buNone/>
              <a:tabLst>
                <a:tab pos="1435100" algn="l"/>
                <a:tab pos="2578100" algn="l"/>
                <a:tab pos="3606800" algn="l"/>
                <a:tab pos="4978400" algn="l"/>
                <a:tab pos="5943600" algn="l"/>
              </a:tabLst>
            </a:pPr>
            <a:endParaRPr lang="en-US" i="1" dirty="0">
              <a:latin typeface="Times" charset="0"/>
              <a:ea typeface="ＭＳ Ｐゴシック" charset="0"/>
              <a:cs typeface="ＭＳ Ｐゴシック" charset="0"/>
            </a:endParaRPr>
          </a:p>
          <a:p>
            <a:pPr marL="609600" indent="-609600" algn="ctr" eaLnBrk="1" hangingPunct="1">
              <a:buFont typeface="Monotype Sorts" charset="0"/>
              <a:buNone/>
              <a:tabLst>
                <a:tab pos="1435100" algn="l"/>
                <a:tab pos="2578100" algn="l"/>
                <a:tab pos="3606800" algn="l"/>
                <a:tab pos="4978400" algn="l"/>
                <a:tab pos="5943600" algn="l"/>
              </a:tabLst>
            </a:pPr>
            <a:endParaRPr lang="en-US" i="1" dirty="0">
              <a:latin typeface="Times" charset="0"/>
              <a:ea typeface="ＭＳ Ｐゴシック" charset="0"/>
              <a:cs typeface="ＭＳ Ｐゴシック" charset="0"/>
            </a:endParaRPr>
          </a:p>
          <a:p>
            <a:pPr marL="609600" indent="-609600" algn="ctr" eaLnBrk="1" hangingPunct="1">
              <a:buFont typeface="Monotype Sorts" charset="0"/>
              <a:buNone/>
              <a:tabLst>
                <a:tab pos="1435100" algn="l"/>
                <a:tab pos="2578100" algn="l"/>
                <a:tab pos="3606800" algn="l"/>
                <a:tab pos="4978400" algn="l"/>
                <a:tab pos="5943600" algn="l"/>
              </a:tabLst>
            </a:pPr>
            <a:endParaRPr lang="en-US" i="1" dirty="0">
              <a:latin typeface="Times" charset="0"/>
              <a:ea typeface="ＭＳ Ｐゴシック" charset="0"/>
              <a:cs typeface="ＭＳ Ｐゴシック" charset="0"/>
            </a:endParaRPr>
          </a:p>
          <a:p>
            <a:pPr marL="609600" indent="-609600" algn="ctr" eaLnBrk="1" hangingPunct="1">
              <a:buFont typeface="Monotype Sorts" charset="0"/>
              <a:buNone/>
              <a:tabLst>
                <a:tab pos="1435100" algn="l"/>
                <a:tab pos="2578100" algn="l"/>
                <a:tab pos="3606800" algn="l"/>
                <a:tab pos="4978400" algn="l"/>
                <a:tab pos="5943600" algn="l"/>
              </a:tabLst>
            </a:pPr>
            <a:endParaRPr lang="en-US" i="1" dirty="0">
              <a:latin typeface="Times" charset="0"/>
              <a:ea typeface="ＭＳ Ｐゴシック" charset="0"/>
              <a:cs typeface="ＭＳ Ｐゴシック" charset="0"/>
            </a:endParaRPr>
          </a:p>
          <a:p>
            <a:pPr marL="609600" indent="-609600" algn="ctr" eaLnBrk="1" hangingPunct="1">
              <a:buFont typeface="Monotype Sorts" charset="0"/>
              <a:buNone/>
              <a:tabLst>
                <a:tab pos="1435100" algn="l"/>
                <a:tab pos="2578100" algn="l"/>
                <a:tab pos="3606800" algn="l"/>
                <a:tab pos="4978400" algn="l"/>
                <a:tab pos="5943600" algn="l"/>
              </a:tabLst>
            </a:pPr>
            <a:endParaRPr lang="en-US" i="1" dirty="0" smtClean="0">
              <a:latin typeface="Times" charset="0"/>
              <a:ea typeface="ＭＳ Ｐゴシック" charset="0"/>
              <a:cs typeface="ＭＳ Ｐゴシック" charset="0"/>
            </a:endParaRPr>
          </a:p>
          <a:p>
            <a:pPr marL="609600" indent="-609600" algn="ctr" eaLnBrk="1" hangingPunct="1">
              <a:buFont typeface="Monotype Sorts" charset="0"/>
              <a:buNone/>
              <a:tabLst>
                <a:tab pos="1435100" algn="l"/>
                <a:tab pos="2578100" algn="l"/>
                <a:tab pos="3606800" algn="l"/>
                <a:tab pos="4978400" algn="l"/>
                <a:tab pos="5943600" algn="l"/>
              </a:tabLst>
            </a:pPr>
            <a:r>
              <a:rPr lang="en-US" i="1" dirty="0" smtClean="0">
                <a:latin typeface="Times" charset="0"/>
                <a:ea typeface="ＭＳ Ｐゴシック" charset="0"/>
                <a:cs typeface="ＭＳ Ｐゴシック" charset="0"/>
              </a:rPr>
              <a:t>Cost </a:t>
            </a:r>
            <a:r>
              <a:rPr lang="en-US" i="1" dirty="0">
                <a:latin typeface="Times" charset="0"/>
                <a:ea typeface="ＭＳ Ｐゴシック" charset="0"/>
                <a:cs typeface="ＭＳ Ｐゴシック" charset="0"/>
              </a:rPr>
              <a:t>of Equity</a:t>
            </a:r>
          </a:p>
          <a:p>
            <a:pPr marL="609600" indent="-609600" algn="ctr" eaLnBrk="1" hangingPunct="1">
              <a:buFont typeface="Monotype Sorts" charset="0"/>
              <a:buNone/>
              <a:tabLst>
                <a:tab pos="1435100" algn="l"/>
                <a:tab pos="2578100" algn="l"/>
                <a:tab pos="3606800" algn="l"/>
                <a:tab pos="4978400" algn="l"/>
                <a:tab pos="5943600" algn="l"/>
              </a:tabLst>
            </a:pPr>
            <a:r>
              <a:rPr lang="en-US" i="1" dirty="0">
                <a:latin typeface="Times" charset="0"/>
                <a:ea typeface="ＭＳ Ｐゴシック" charset="0"/>
                <a:cs typeface="ＭＳ Ｐゴシック" charset="0"/>
              </a:rPr>
              <a:t>Rupee </a:t>
            </a:r>
            <a:r>
              <a:rPr lang="en-US" i="1" dirty="0" err="1">
                <a:latin typeface="Times" charset="0"/>
                <a:ea typeface="ＭＳ Ｐゴシック" charset="0"/>
                <a:cs typeface="ＭＳ Ｐゴシック" charset="0"/>
              </a:rPr>
              <a:t>Riskfree</a:t>
            </a:r>
            <a:r>
              <a:rPr lang="en-US" i="1" dirty="0">
                <a:latin typeface="Times" charset="0"/>
                <a:ea typeface="ＭＳ Ｐゴシック" charset="0"/>
                <a:cs typeface="ＭＳ Ｐゴシック" charset="0"/>
              </a:rPr>
              <a:t> rate =4%; Indian ERP = 6% + 4.51%</a:t>
            </a:r>
          </a:p>
          <a:p>
            <a:pPr marL="609600" indent="-609600" algn="ctr" eaLnBrk="1" hangingPunct="1">
              <a:buFont typeface="Monotype Sorts" charset="0"/>
              <a:buNone/>
              <a:tabLst>
                <a:tab pos="1435100" algn="l"/>
                <a:tab pos="2578100" algn="l"/>
                <a:tab pos="3606800" algn="l"/>
                <a:tab pos="4978400" algn="l"/>
                <a:tab pos="5943600" algn="l"/>
              </a:tabLst>
            </a:pPr>
            <a:endParaRPr lang="en-US" i="1" dirty="0">
              <a:latin typeface="Times" charset="0"/>
              <a:ea typeface="ＭＳ Ｐゴシック" charset="0"/>
              <a:cs typeface="ＭＳ Ｐゴシック" charset="0"/>
            </a:endParaRPr>
          </a:p>
        </p:txBody>
      </p:sp>
      <p:pic>
        <p:nvPicPr>
          <p:cNvPr id="33587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362200"/>
            <a:ext cx="56261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7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5105400"/>
            <a:ext cx="64008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Bottom-up Beta: Deutsche Bank</a:t>
            </a:r>
          </a:p>
        </p:txBody>
      </p:sp>
      <p:sp>
        <p:nvSpPr>
          <p:cNvPr id="337922" name="Rectangle 3"/>
          <p:cNvSpPr>
            <a:spLocks noGrp="1" noChangeArrowheads="1"/>
          </p:cNvSpPr>
          <p:nvPr>
            <p:ph idx="1"/>
          </p:nvPr>
        </p:nvSpPr>
        <p:spPr>
          <a:noFill/>
        </p:spPr>
        <p:txBody>
          <a:bodyPr/>
          <a:lstStyle/>
          <a:p>
            <a:pPr>
              <a:lnSpc>
                <a:spcPct val="90000"/>
              </a:lnSpc>
              <a:tabLst>
                <a:tab pos="2344738" algn="l"/>
                <a:tab pos="4165600" algn="l"/>
                <a:tab pos="5943600" algn="l"/>
              </a:tabLst>
            </a:pPr>
            <a:r>
              <a:rPr lang="en-US" sz="1800" dirty="0">
                <a:latin typeface="Times" charset="0"/>
                <a:ea typeface="ＭＳ Ｐゴシック" charset="0"/>
              </a:rPr>
              <a:t>Deutsche Bank is in two different segments of business - commercial banking and investment banking.</a:t>
            </a:r>
          </a:p>
          <a:p>
            <a:pPr lvl="1">
              <a:lnSpc>
                <a:spcPct val="90000"/>
              </a:lnSpc>
              <a:tabLst>
                <a:tab pos="2344738" algn="l"/>
                <a:tab pos="4165600" algn="l"/>
                <a:tab pos="5943600" algn="l"/>
              </a:tabLst>
            </a:pPr>
            <a:r>
              <a:rPr lang="en-US" sz="1600" dirty="0">
                <a:latin typeface="Times" charset="0"/>
                <a:ea typeface="ＭＳ Ｐゴシック" charset="0"/>
              </a:rPr>
              <a:t>To estimate its commercial banking beta, we will use the average beta of European commercial banks.</a:t>
            </a:r>
          </a:p>
          <a:p>
            <a:pPr lvl="1">
              <a:lnSpc>
                <a:spcPct val="90000"/>
              </a:lnSpc>
              <a:tabLst>
                <a:tab pos="2344738" algn="l"/>
                <a:tab pos="4165600" algn="l"/>
                <a:tab pos="5943600" algn="l"/>
              </a:tabLst>
            </a:pPr>
            <a:r>
              <a:rPr lang="en-US" sz="1600" dirty="0">
                <a:latin typeface="Times" charset="0"/>
                <a:ea typeface="ＭＳ Ｐゴシック" charset="0"/>
              </a:rPr>
              <a:t>To estimate the investment banking beta, we will use the average beta of investment banks (primarily US and UK based).</a:t>
            </a:r>
          </a:p>
          <a:p>
            <a:pPr lvl="1">
              <a:lnSpc>
                <a:spcPct val="90000"/>
              </a:lnSpc>
              <a:tabLst>
                <a:tab pos="2344738" algn="l"/>
                <a:tab pos="4165600" algn="l"/>
                <a:tab pos="5943600" algn="l"/>
              </a:tabLst>
            </a:pPr>
            <a:r>
              <a:rPr lang="en-US" sz="1600" dirty="0">
                <a:latin typeface="Times" charset="0"/>
                <a:ea typeface="ＭＳ Ｐゴシック" charset="0"/>
              </a:rPr>
              <a:t>The weights are based on revenues in each division.</a:t>
            </a:r>
          </a:p>
          <a:p>
            <a:pPr lvl="1">
              <a:lnSpc>
                <a:spcPct val="90000"/>
              </a:lnSpc>
              <a:tabLst>
                <a:tab pos="2344738" algn="l"/>
                <a:tab pos="4165600" algn="l"/>
                <a:tab pos="5943600" algn="l"/>
              </a:tabLst>
            </a:pPr>
            <a:endParaRPr lang="en-US" dirty="0">
              <a:latin typeface="Times" charset="0"/>
              <a:ea typeface="ＭＳ Ｐゴシック" charset="0"/>
            </a:endParaRPr>
          </a:p>
          <a:p>
            <a:pPr>
              <a:lnSpc>
                <a:spcPct val="90000"/>
              </a:lnSpc>
              <a:tabLst>
                <a:tab pos="2344738" algn="l"/>
                <a:tab pos="4165600" algn="l"/>
                <a:tab pos="5943600" algn="l"/>
              </a:tabLst>
            </a:pPr>
            <a:endParaRPr lang="en-US" sz="1800" dirty="0">
              <a:latin typeface="Times" charset="0"/>
              <a:ea typeface="ＭＳ Ｐゴシック" charset="0"/>
            </a:endParaRPr>
          </a:p>
          <a:p>
            <a:pPr>
              <a:lnSpc>
                <a:spcPct val="90000"/>
              </a:lnSpc>
              <a:tabLst>
                <a:tab pos="2344738" algn="l"/>
                <a:tab pos="4165600" algn="l"/>
                <a:tab pos="5943600" algn="l"/>
              </a:tabLst>
            </a:pPr>
            <a:endParaRPr lang="en-US" sz="1800" dirty="0">
              <a:latin typeface="Times" charset="0"/>
              <a:ea typeface="ＭＳ Ｐゴシック" charset="0"/>
            </a:endParaRPr>
          </a:p>
          <a:p>
            <a:pPr>
              <a:lnSpc>
                <a:spcPct val="90000"/>
              </a:lnSpc>
              <a:tabLst>
                <a:tab pos="2344738" algn="l"/>
                <a:tab pos="4165600" algn="l"/>
                <a:tab pos="5943600" algn="l"/>
              </a:tabLst>
            </a:pPr>
            <a:endParaRPr lang="en-US" sz="1800" dirty="0">
              <a:latin typeface="Times" charset="0"/>
              <a:ea typeface="ＭＳ Ｐゴシック" charset="0"/>
            </a:endParaRPr>
          </a:p>
          <a:p>
            <a:pPr>
              <a:lnSpc>
                <a:spcPct val="90000"/>
              </a:lnSpc>
              <a:tabLst>
                <a:tab pos="2344738" algn="l"/>
                <a:tab pos="4165600" algn="l"/>
                <a:tab pos="5943600" algn="l"/>
              </a:tabLst>
            </a:pPr>
            <a:r>
              <a:rPr lang="en-US" sz="1800" dirty="0">
                <a:latin typeface="Times" charset="0"/>
                <a:ea typeface="ＭＳ Ｐゴシック" charset="0"/>
              </a:rPr>
              <a:t>To estimate the cost of equity in Euros, we will use the German 10-year bond rate of 3.6% as the </a:t>
            </a:r>
            <a:r>
              <a:rPr lang="en-US" sz="1800" dirty="0" err="1">
                <a:latin typeface="Times" charset="0"/>
                <a:ea typeface="ＭＳ Ｐゴシック" charset="0"/>
              </a:rPr>
              <a:t>riskfree</a:t>
            </a:r>
            <a:r>
              <a:rPr lang="en-US" sz="1800" dirty="0">
                <a:latin typeface="Times" charset="0"/>
                <a:ea typeface="ＭＳ Ｐゴシック" charset="0"/>
              </a:rPr>
              <a:t> rate and the 6% as the mature market premium.</a:t>
            </a:r>
          </a:p>
        </p:txBody>
      </p:sp>
      <p:graphicFrame>
        <p:nvGraphicFramePr>
          <p:cNvPr id="337923" name="Object 2"/>
          <p:cNvGraphicFramePr>
            <a:graphicFrameLocks noChangeAspect="1"/>
          </p:cNvGraphicFramePr>
          <p:nvPr>
            <p:extLst>
              <p:ext uri="{D42A27DB-BD31-4B8C-83A1-F6EECF244321}">
                <p14:modId xmlns:p14="http://schemas.microsoft.com/office/powerpoint/2010/main" val="3730496890"/>
              </p:ext>
            </p:extLst>
          </p:nvPr>
        </p:nvGraphicFramePr>
        <p:xfrm>
          <a:off x="1981200" y="3505200"/>
          <a:ext cx="5638800" cy="1016000"/>
        </p:xfrm>
        <a:graphic>
          <a:graphicData uri="http://schemas.openxmlformats.org/presentationml/2006/ole">
            <mc:AlternateContent xmlns:mc="http://schemas.openxmlformats.org/markup-compatibility/2006">
              <mc:Choice xmlns:v="urn:schemas-microsoft-com:vml" Requires="v">
                <p:oleObj spid="_x0000_s337940" name="Document" r:id="rId4" imgW="22552381" imgH="4063492" progId="Word.Document.12">
                  <p:link updateAutomatic="1"/>
                </p:oleObj>
              </mc:Choice>
              <mc:Fallback>
                <p:oleObj name="Document" r:id="rId4" imgW="22552381" imgH="4063492"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3505200"/>
                        <a:ext cx="56388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37924" name="Object 3"/>
          <p:cNvGraphicFramePr>
            <a:graphicFrameLocks noChangeAspect="1"/>
          </p:cNvGraphicFramePr>
          <p:nvPr/>
        </p:nvGraphicFramePr>
        <p:xfrm>
          <a:off x="1905000" y="5334000"/>
          <a:ext cx="5524500" cy="1066800"/>
        </p:xfrm>
        <a:graphic>
          <a:graphicData uri="http://schemas.openxmlformats.org/presentationml/2006/ole">
            <mc:AlternateContent xmlns:mc="http://schemas.openxmlformats.org/markup-compatibility/2006">
              <mc:Choice xmlns:v="urn:schemas-microsoft-com:vml" Requires="v">
                <p:oleObj spid="_x0000_s337941" name="Document" r:id="rId6" imgW="22095238" imgH="4266667" progId="Word.Document.12">
                  <p:link updateAutomatic="1"/>
                </p:oleObj>
              </mc:Choice>
              <mc:Fallback>
                <p:oleObj name="Document" r:id="rId6" imgW="22095238" imgH="4266667" progId="Word.Document.12">
                  <p:link updateAutomatic="1"/>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5334000"/>
                        <a:ext cx="55245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Betas for Non-Traded Assets</a:t>
            </a:r>
          </a:p>
        </p:txBody>
      </p:sp>
      <p:sp>
        <p:nvSpPr>
          <p:cNvPr id="33997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conventional approaches of estimating betas from regressions do not work for assets  that are not traded. There are no stock prices or historical returns that can be used to compute regression betas.</a:t>
            </a:r>
          </a:p>
          <a:p>
            <a:r>
              <a:rPr lang="en-US">
                <a:latin typeface="Times" charset="0"/>
                <a:ea typeface="ＭＳ Ｐゴシック" charset="0"/>
                <a:cs typeface="ＭＳ Ｐゴシック" charset="0"/>
              </a:rPr>
              <a:t>There are two ways in which betas can be estimated for non-traded assets</a:t>
            </a:r>
          </a:p>
          <a:p>
            <a:pPr lvl="1"/>
            <a:r>
              <a:rPr lang="en-US">
                <a:latin typeface="Times" charset="0"/>
                <a:ea typeface="ＭＳ Ｐゴシック" charset="0"/>
              </a:rPr>
              <a:t>Using comparable firms</a:t>
            </a:r>
          </a:p>
          <a:p>
            <a:pPr lvl="1"/>
            <a:r>
              <a:rPr lang="en-US">
                <a:latin typeface="Times" charset="0"/>
                <a:ea typeface="ＭＳ Ｐゴシック" charset="0"/>
              </a:rPr>
              <a:t>Using accounting earnings </a:t>
            </a:r>
          </a:p>
        </p:txBody>
      </p:sp>
    </p:spTree>
  </p:cSld>
  <p:clrMapOvr>
    <a:masterClrMapping/>
  </p:clrMapOvr>
  <p:transition xmlns:p14="http://schemas.microsoft.com/office/powerpoint/2010/mai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noFill/>
        </p:spPr>
        <p:txBody>
          <a:bodyPr anchor="ctr"/>
          <a:lstStyle/>
          <a:p>
            <a:pPr>
              <a:spcBef>
                <a:spcPct val="96000"/>
              </a:spcBef>
            </a:pPr>
            <a:r>
              <a:rPr lang="en-US">
                <a:latin typeface="Times" charset="0"/>
                <a:ea typeface="ＭＳ Ｐゴシック" charset="0"/>
                <a:cs typeface="ＭＳ Ｐゴシック" charset="0"/>
              </a:rPr>
              <a:t>Using comparable firms to estimate beta for Bookscape</a:t>
            </a:r>
          </a:p>
        </p:txBody>
      </p:sp>
      <p:graphicFrame>
        <p:nvGraphicFramePr>
          <p:cNvPr id="5" name="Object 2"/>
          <p:cNvGraphicFramePr>
            <a:graphicFrameLocks noGrp="1" noChangeAspect="1"/>
          </p:cNvGraphicFramePr>
          <p:nvPr>
            <p:ph idx="1"/>
          </p:nvPr>
        </p:nvGraphicFramePr>
        <p:xfrm>
          <a:off x="1464380" y="1600200"/>
          <a:ext cx="6215240" cy="4419600"/>
        </p:xfrm>
        <a:graphic>
          <a:graphicData uri="http://schemas.openxmlformats.org/presentationml/2006/ole">
            <mc:AlternateContent xmlns:mc="http://schemas.openxmlformats.org/markup-compatibility/2006">
              <mc:Choice xmlns:v="urn:schemas-microsoft-com:vml" Requires="v">
                <p:oleObj spid="_x0000_s342029" name="Document" r:id="rId4" imgW="22501587" imgH="16000000" progId="Word.Document.12">
                  <p:link updateAutomatic="1"/>
                </p:oleObj>
              </mc:Choice>
              <mc:Fallback>
                <p:oleObj name="Document" r:id="rId4" imgW="22501587" imgH="16000000"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4380" y="1600200"/>
                        <a:ext cx="621524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Estimating Bookscape Levered Beta and Cost of Equity</a:t>
            </a:r>
          </a:p>
        </p:txBody>
      </p:sp>
      <p:sp>
        <p:nvSpPr>
          <p:cNvPr id="344066" name="Rectangle 3"/>
          <p:cNvSpPr>
            <a:spLocks noGrp="1" noChangeArrowheads="1"/>
          </p:cNvSpPr>
          <p:nvPr>
            <p:ph idx="1"/>
          </p:nvPr>
        </p:nvSpPr>
        <p:spPr/>
        <p:txBody>
          <a:bodyPr/>
          <a:lstStyle/>
          <a:p>
            <a:r>
              <a:rPr lang="en-US">
                <a:latin typeface="Times" charset="0"/>
                <a:ea typeface="ＭＳ Ｐゴシック" charset="0"/>
                <a:cs typeface="ＭＳ Ｐゴシック" charset="0"/>
              </a:rPr>
              <a:t>Because the debt/equity ratios used in computing levered betas are market debt equity ratios, and the only debt equity ratio we can compute for Bookscape is a book value debt equity ratio, we have assumed that Bookscape is </a:t>
            </a:r>
            <a:r>
              <a:rPr lang="en-US" i="1">
                <a:latin typeface="Times" charset="0"/>
                <a:ea typeface="ＭＳ Ｐゴシック" charset="0"/>
                <a:cs typeface="ＭＳ Ｐゴシック" charset="0"/>
              </a:rPr>
              <a:t>close to the book industry median </a:t>
            </a:r>
            <a:r>
              <a:rPr lang="en-US">
                <a:latin typeface="Times" charset="0"/>
                <a:ea typeface="ＭＳ Ｐゴシック" charset="0"/>
                <a:cs typeface="ＭＳ Ｐゴシック" charset="0"/>
              </a:rPr>
              <a:t>debt to equity ratio of 53.47 percent. </a:t>
            </a:r>
          </a:p>
          <a:p>
            <a:r>
              <a:rPr lang="en-US">
                <a:latin typeface="Times" charset="0"/>
                <a:ea typeface="ＭＳ Ｐゴシック" charset="0"/>
                <a:cs typeface="ＭＳ Ｐゴシック" charset="0"/>
              </a:rPr>
              <a:t>Using a marginal tax rate of 40 percent for Bookscape, we get a levered beta of 1.35.</a:t>
            </a:r>
          </a:p>
          <a:p>
            <a:pPr lvl="1">
              <a:buFontTx/>
              <a:buNone/>
            </a:pPr>
            <a:r>
              <a:rPr lang="en-US">
                <a:latin typeface="Times" charset="0"/>
                <a:ea typeface="ＭＳ Ｐゴシック" charset="0"/>
              </a:rPr>
              <a:t>Levered beta for Bookscape = 1.02 [1 + (1 – 0.40) (0.5347)] = 1.35 </a:t>
            </a:r>
          </a:p>
          <a:p>
            <a:r>
              <a:rPr lang="en-US">
                <a:latin typeface="Times" charset="0"/>
                <a:ea typeface="ＭＳ Ｐゴシック" charset="0"/>
                <a:cs typeface="ＭＳ Ｐゴシック" charset="0"/>
              </a:rPr>
              <a:t>Using a riskfree rate of 3.5% (US treasury bond rate) and an equity risk premium of 6%:</a:t>
            </a:r>
          </a:p>
          <a:p>
            <a:pPr lvl="1">
              <a:buFontTx/>
              <a:buNone/>
            </a:pPr>
            <a:r>
              <a:rPr lang="en-US">
                <a:latin typeface="Times" charset="0"/>
                <a:ea typeface="ＭＳ Ｐゴシック" charset="0"/>
              </a:rPr>
              <a:t>Cost of Equity = 3.5% + 1.35 (6%) = 11.60%</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Using Accounting Earnings to Estimate Beta</a:t>
            </a:r>
          </a:p>
        </p:txBody>
      </p:sp>
      <p:graphicFrame>
        <p:nvGraphicFramePr>
          <p:cNvPr id="5" name="Object 2"/>
          <p:cNvGraphicFramePr>
            <a:graphicFrameLocks noGrp="1" noChangeAspect="1"/>
          </p:cNvGraphicFramePr>
          <p:nvPr>
            <p:ph idx="1"/>
          </p:nvPr>
        </p:nvGraphicFramePr>
        <p:xfrm>
          <a:off x="694168" y="1600200"/>
          <a:ext cx="7755664" cy="4419600"/>
        </p:xfrm>
        <a:graphic>
          <a:graphicData uri="http://schemas.openxmlformats.org/presentationml/2006/ole">
            <mc:AlternateContent xmlns:mc="http://schemas.openxmlformats.org/markup-compatibility/2006">
              <mc:Choice xmlns:v="urn:schemas-microsoft-com:vml" Requires="v">
                <p:oleObj spid="_x0000_s346125" name="Document" r:id="rId4" imgW="22907937" imgH="13053968" progId="Word.Document.12">
                  <p:link updateAutomatic="1"/>
                </p:oleObj>
              </mc:Choice>
              <mc:Fallback>
                <p:oleObj name="Document" r:id="rId4" imgW="22907937" imgH="13053968"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168" y="1600200"/>
                        <a:ext cx="7755664"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Accounting Beta for Bookscape</a:t>
            </a:r>
          </a:p>
        </p:txBody>
      </p:sp>
      <p:sp>
        <p:nvSpPr>
          <p:cNvPr id="34816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Regressing the changes in equity earnings at Bookscape against changes in equity earnings for the S&amp;P 500 yields the following:</a:t>
            </a:r>
          </a:p>
          <a:p>
            <a:pPr lvl="1">
              <a:buFontTx/>
              <a:buNone/>
            </a:pPr>
            <a:r>
              <a:rPr lang="en-US">
                <a:latin typeface="Times" charset="0"/>
                <a:ea typeface="ＭＳ Ｐゴシック" charset="0"/>
              </a:rPr>
              <a:t>Bookscape Earnings Change = 0.08 + 0.8211 (S&amp;P 500 Earnings Change)</a:t>
            </a:r>
          </a:p>
          <a:p>
            <a:pPr lvl="1">
              <a:buFontTx/>
              <a:buNone/>
            </a:pPr>
            <a:r>
              <a:rPr lang="en-US">
                <a:latin typeface="Times" charset="0"/>
                <a:ea typeface="ＭＳ Ｐゴシック" charset="0"/>
              </a:rPr>
              <a:t>Based upon this regression, the beta for Bookscape</a:t>
            </a:r>
            <a:r>
              <a:rPr lang="ja-JP" altLang="en-US">
                <a:latin typeface="Times" charset="0"/>
                <a:ea typeface="ＭＳ Ｐゴシック" charset="0"/>
              </a:rPr>
              <a:t>’</a:t>
            </a:r>
            <a:r>
              <a:rPr lang="en-US" altLang="ja-JP">
                <a:latin typeface="Times" charset="0"/>
                <a:ea typeface="ＭＳ Ｐゴシック" charset="0"/>
              </a:rPr>
              <a:t>s equity is 0.82. </a:t>
            </a:r>
          </a:p>
          <a:p>
            <a:pPr lvl="1"/>
            <a:r>
              <a:rPr lang="en-US">
                <a:latin typeface="Times" charset="0"/>
                <a:ea typeface="ＭＳ Ｐゴシック" charset="0"/>
              </a:rPr>
              <a:t>Using changes in operating earnings for both the firm and the S&amp;P 500 should yield the equivalent of an unlevered beta.</a:t>
            </a:r>
          </a:p>
          <a:p>
            <a:r>
              <a:rPr lang="en-US">
                <a:latin typeface="Times" charset="0"/>
                <a:ea typeface="ＭＳ Ｐゴシック" charset="0"/>
                <a:cs typeface="ＭＳ Ｐゴシック" charset="0"/>
              </a:rPr>
              <a:t>The cost of equity based upon the accounting beta is:</a:t>
            </a:r>
          </a:p>
          <a:p>
            <a:pPr lvl="1">
              <a:buFontTx/>
              <a:buNone/>
            </a:pPr>
            <a:r>
              <a:rPr lang="en-US">
                <a:latin typeface="Times" charset="0"/>
                <a:ea typeface="ＭＳ Ｐゴシック" charset="0"/>
              </a:rPr>
              <a:t> Cost of equity = 3.5% + 0.82 (6%) = 8.42%</a:t>
            </a:r>
          </a:p>
        </p:txBody>
      </p:sp>
    </p:spTree>
  </p:cSld>
  <p:clrMapOvr>
    <a:masterClrMapping/>
  </p:clrMapOvr>
  <p:transition xmlns:p14="http://schemas.microsoft.com/office/powerpoint/2010/mai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Is Beta an Adequate Measure of Risk for a Private Firm?</a:t>
            </a:r>
          </a:p>
        </p:txBody>
      </p:sp>
      <p:sp>
        <p:nvSpPr>
          <p:cNvPr id="350210"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Beta measures the risk added on to a diversified portfolio. The owners of most private firms are not diversified. Therefore, using beta to arrive at a cost of equity for a private firm will</a:t>
            </a:r>
          </a:p>
          <a:p>
            <a:pPr marL="800100" lvl="1" indent="-342900">
              <a:buFont typeface="Times" charset="0"/>
              <a:buAutoNum type="alphaLcParenR"/>
            </a:pPr>
            <a:r>
              <a:rPr lang="en-US">
                <a:latin typeface="Times" charset="0"/>
                <a:ea typeface="ＭＳ Ｐゴシック" charset="0"/>
              </a:rPr>
              <a:t>Under estimate the cost of equity for the private firm</a:t>
            </a:r>
          </a:p>
          <a:p>
            <a:pPr marL="800100" lvl="1" indent="-342900">
              <a:buFont typeface="Times" charset="0"/>
              <a:buAutoNum type="alphaLcParenR"/>
            </a:pPr>
            <a:r>
              <a:rPr lang="en-US">
                <a:latin typeface="Times" charset="0"/>
                <a:ea typeface="ＭＳ Ｐゴシック" charset="0"/>
              </a:rPr>
              <a:t>Over estimate the cost of equity for the private firm</a:t>
            </a:r>
          </a:p>
          <a:p>
            <a:pPr marL="800100" lvl="1" indent="-342900">
              <a:buFont typeface="Times" charset="0"/>
              <a:buAutoNum type="alphaLcParenR"/>
            </a:pPr>
            <a:r>
              <a:rPr lang="en-US">
                <a:latin typeface="Times" charset="0"/>
                <a:ea typeface="ＭＳ Ｐゴシック" charset="0"/>
              </a:rPr>
              <a:t>Could under or over estimate the cost of equity for the private firm</a:t>
            </a:r>
          </a:p>
        </p:txBody>
      </p:sp>
    </p:spTree>
  </p:cSld>
  <p:clrMapOvr>
    <a:masterClrMapping/>
  </p:clrMapOvr>
  <p:transition xmlns:p14="http://schemas.microsoft.com/office/powerpoint/2010/mai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Total Risk versus Market Risk</a:t>
            </a:r>
          </a:p>
        </p:txBody>
      </p:sp>
      <p:sp>
        <p:nvSpPr>
          <p:cNvPr id="35225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Adjust the beta to reflect total risk rather than market risk. This adjustment is a relatively simple one, since the R squared of the regression measures the proportion of the risk that is market risk. </a:t>
            </a:r>
          </a:p>
          <a:p>
            <a:pPr lvl="1">
              <a:buFontTx/>
              <a:buNone/>
            </a:pPr>
            <a:r>
              <a:rPr lang="en-US">
                <a:latin typeface="Times" charset="0"/>
                <a:ea typeface="ＭＳ Ｐゴシック" charset="0"/>
              </a:rPr>
              <a:t> Total Beta = Market Beta / Correlation of the sector with the market</a:t>
            </a:r>
          </a:p>
          <a:p>
            <a:r>
              <a:rPr lang="en-US">
                <a:latin typeface="Times" charset="0"/>
                <a:ea typeface="ＭＳ Ｐゴシック" charset="0"/>
                <a:cs typeface="ＭＳ Ｐゴシック" charset="0"/>
              </a:rPr>
              <a:t> In the Bookscape example, where the market beta is 1.35 and the average R-squared of the comparable publicly traded firms is 21.58%; the correlation with the market is 46.45%.</a:t>
            </a:r>
          </a:p>
          <a:p>
            <a:pPr lvl="1"/>
            <a:endParaRPr lang="en-US">
              <a:latin typeface="Times" charset="0"/>
              <a:ea typeface="ＭＳ Ｐゴシック" charset="0"/>
            </a:endParaRPr>
          </a:p>
          <a:p>
            <a:pPr lvl="1"/>
            <a:endParaRPr lang="en-US">
              <a:latin typeface="Times" charset="0"/>
              <a:ea typeface="ＭＳ Ｐゴシック" charset="0"/>
            </a:endParaRPr>
          </a:p>
          <a:p>
            <a:pPr lvl="1"/>
            <a:endParaRPr lang="en-US">
              <a:latin typeface="Times" charset="0"/>
              <a:ea typeface="ＭＳ Ｐゴシック" charset="0"/>
            </a:endParaRPr>
          </a:p>
          <a:p>
            <a:pPr lvl="1"/>
            <a:r>
              <a:rPr lang="en-US">
                <a:latin typeface="Times" charset="0"/>
                <a:ea typeface="ＭＳ Ｐゴシック" charset="0"/>
              </a:rPr>
              <a:t>Total Cost of Equity = 3.5% + 2.91 (6%) = 20.94%</a:t>
            </a:r>
          </a:p>
        </p:txBody>
      </p:sp>
      <p:graphicFrame>
        <p:nvGraphicFramePr>
          <p:cNvPr id="352259" name="Object 2"/>
          <p:cNvGraphicFramePr>
            <a:graphicFrameLocks noChangeAspect="1"/>
          </p:cNvGraphicFramePr>
          <p:nvPr/>
        </p:nvGraphicFramePr>
        <p:xfrm>
          <a:off x="3505200" y="4038600"/>
          <a:ext cx="3082925" cy="720725"/>
        </p:xfrm>
        <a:graphic>
          <a:graphicData uri="http://schemas.openxmlformats.org/presentationml/2006/ole">
            <mc:AlternateContent xmlns:mc="http://schemas.openxmlformats.org/markup-compatibility/2006">
              <mc:Choice xmlns:v="urn:schemas-microsoft-com:vml" Requires="v">
                <p:oleObj spid="_x0000_s352268" name="Equation" r:id="rId4" imgW="1739900" imgH="406400" progId="Equation.3">
                  <p:embed/>
                </p:oleObj>
              </mc:Choice>
              <mc:Fallback>
                <p:oleObj name="Equation" r:id="rId4" imgW="17399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4038600"/>
                        <a:ext cx="3082925"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a Bottom-up Beta</a:t>
            </a:r>
          </a:p>
        </p:txBody>
      </p:sp>
      <p:sp>
        <p:nvSpPr>
          <p:cNvPr id="354306"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the business or businesses that your firm is in right now, and its current financial leverage, estimate the bottom-up unlevered beta for your firm.</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i="1">
                <a:latin typeface="Times" charset="0"/>
                <a:ea typeface="ＭＳ Ｐゴシック" charset="0"/>
                <a:cs typeface="ＭＳ Ｐゴシック" charset="0"/>
              </a:rPr>
              <a:t>Data Source</a:t>
            </a:r>
            <a:r>
              <a:rPr lang="en-US">
                <a:latin typeface="Times" charset="0"/>
                <a:ea typeface="ＭＳ Ｐゴシック" charset="0"/>
                <a:cs typeface="ＭＳ Ｐゴシック" charset="0"/>
              </a:rPr>
              <a:t>: You can get a listing of unlevered betas by industry on my web site by going to updated data.</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From Cost of Equity to Cost of Capital</a:t>
            </a:r>
          </a:p>
        </p:txBody>
      </p:sp>
      <p:sp>
        <p:nvSpPr>
          <p:cNvPr id="3563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cost of capital is a composite cost to the firm of raising financing to fund its projects. </a:t>
            </a:r>
          </a:p>
          <a:p>
            <a:r>
              <a:rPr lang="en-US">
                <a:latin typeface="Times" charset="0"/>
                <a:ea typeface="ＭＳ Ｐゴシック" charset="0"/>
                <a:cs typeface="ＭＳ Ｐゴシック" charset="0"/>
              </a:rPr>
              <a:t>In addition to equity, firms can raise capital from debt</a:t>
            </a:r>
          </a:p>
        </p:txBody>
      </p:sp>
    </p:spTree>
  </p:cSld>
  <p:clrMapOvr>
    <a:masterClrMapping/>
  </p:clrMapOvr>
  <p:transition xmlns:p14="http://schemas.microsoft.com/office/powerpoint/2010/mai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is debt?</a:t>
            </a:r>
          </a:p>
        </p:txBody>
      </p:sp>
      <p:sp>
        <p:nvSpPr>
          <p:cNvPr id="35840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General Rule: Debt generally has the following characteristics:</a:t>
            </a:r>
          </a:p>
          <a:p>
            <a:pPr lvl="1"/>
            <a:r>
              <a:rPr lang="en-US">
                <a:latin typeface="Times" charset="0"/>
                <a:ea typeface="ＭＳ Ｐゴシック" charset="0"/>
              </a:rPr>
              <a:t>Commitment to make fixed payments in the future</a:t>
            </a:r>
          </a:p>
          <a:p>
            <a:pPr lvl="1"/>
            <a:r>
              <a:rPr lang="en-US">
                <a:latin typeface="Times" charset="0"/>
                <a:ea typeface="ＭＳ Ｐゴシック" charset="0"/>
              </a:rPr>
              <a:t>The fixed payments are tax deductible</a:t>
            </a:r>
          </a:p>
          <a:p>
            <a:pPr lvl="1"/>
            <a:r>
              <a:rPr lang="en-US">
                <a:latin typeface="Times" charset="0"/>
                <a:ea typeface="ＭＳ Ｐゴシック" charset="0"/>
              </a:rPr>
              <a:t>Failure to make the payments can lead to either default or loss of control of the firm to the party to whom payments are due.</a:t>
            </a:r>
          </a:p>
          <a:p>
            <a:r>
              <a:rPr lang="en-US">
                <a:latin typeface="Times" charset="0"/>
                <a:ea typeface="ＭＳ Ｐゴシック" charset="0"/>
                <a:cs typeface="ＭＳ Ｐゴシック" charset="0"/>
              </a:rPr>
              <a:t>As a consequence, debt should include</a:t>
            </a:r>
          </a:p>
          <a:p>
            <a:pPr lvl="1"/>
            <a:r>
              <a:rPr lang="en-US">
                <a:latin typeface="Times" charset="0"/>
                <a:ea typeface="ＭＳ Ｐゴシック" charset="0"/>
              </a:rPr>
              <a:t>Any interest-bearing liability, whether short term or long term.</a:t>
            </a:r>
          </a:p>
          <a:p>
            <a:pPr lvl="1"/>
            <a:r>
              <a:rPr lang="en-US">
                <a:latin typeface="Times" charset="0"/>
                <a:ea typeface="ＭＳ Ｐゴシック" charset="0"/>
              </a:rPr>
              <a:t>Any lease obligation, whether operating or capital.</a:t>
            </a:r>
          </a:p>
          <a:p>
            <a:pPr lvl="1"/>
            <a:endParaRPr lang="en-US">
              <a:latin typeface="Times" charset="0"/>
              <a:ea typeface="ＭＳ Ｐゴシック" charset="0"/>
            </a:endParaRPr>
          </a:p>
        </p:txBody>
      </p:sp>
    </p:spTree>
  </p:cSld>
  <p:clrMapOvr>
    <a:masterClrMapping/>
  </p:clrMapOvr>
  <p:transition xmlns:p14="http://schemas.microsoft.com/office/powerpoint/2010/mai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the Cost of Debt</a:t>
            </a:r>
          </a:p>
        </p:txBody>
      </p:sp>
      <p:sp>
        <p:nvSpPr>
          <p:cNvPr id="3604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the firm has bonds outstanding, and the bonds are traded, the </a:t>
            </a:r>
            <a:r>
              <a:rPr lang="en-US" u="sng">
                <a:latin typeface="Times" charset="0"/>
                <a:ea typeface="ＭＳ Ｐゴシック" charset="0"/>
                <a:cs typeface="ＭＳ Ｐゴシック" charset="0"/>
              </a:rPr>
              <a:t>yield to maturity </a:t>
            </a:r>
            <a:r>
              <a:rPr lang="en-US">
                <a:latin typeface="Times" charset="0"/>
                <a:ea typeface="ＭＳ Ｐゴシック" charset="0"/>
                <a:cs typeface="ＭＳ Ｐゴシック" charset="0"/>
              </a:rPr>
              <a:t>on a long-term, straight (no special features) bond can be used as the interest rate.</a:t>
            </a:r>
          </a:p>
          <a:p>
            <a:r>
              <a:rPr lang="en-US">
                <a:latin typeface="Times" charset="0"/>
                <a:ea typeface="ＭＳ Ｐゴシック" charset="0"/>
                <a:cs typeface="ＭＳ Ｐゴシック" charset="0"/>
              </a:rPr>
              <a:t>If the firm is rated, use </a:t>
            </a:r>
            <a:r>
              <a:rPr lang="en-US" u="sng">
                <a:latin typeface="Times" charset="0"/>
                <a:ea typeface="ＭＳ Ｐゴシック" charset="0"/>
                <a:cs typeface="ＭＳ Ｐゴシック" charset="0"/>
              </a:rPr>
              <a:t>the rating and a typical default spread </a:t>
            </a:r>
            <a:r>
              <a:rPr lang="en-US">
                <a:latin typeface="Times" charset="0"/>
                <a:ea typeface="ＭＳ Ｐゴシック" charset="0"/>
                <a:cs typeface="ＭＳ Ｐゴシック" charset="0"/>
              </a:rPr>
              <a:t>on bonds with that rating to estimate the cost of debt.</a:t>
            </a:r>
          </a:p>
          <a:p>
            <a:r>
              <a:rPr lang="en-US">
                <a:latin typeface="Times" charset="0"/>
                <a:ea typeface="ＭＳ Ｐゴシック" charset="0"/>
                <a:cs typeface="ＭＳ Ｐゴシック" charset="0"/>
              </a:rPr>
              <a:t>If the firm is not rated, </a:t>
            </a:r>
          </a:p>
          <a:p>
            <a:pPr lvl="1"/>
            <a:r>
              <a:rPr lang="en-US">
                <a:latin typeface="Times" charset="0"/>
                <a:ea typeface="ＭＳ Ｐゴシック" charset="0"/>
              </a:rPr>
              <a:t>and it has recently borrowed long term from a bank, </a:t>
            </a:r>
            <a:r>
              <a:rPr lang="en-US" u="sng">
                <a:latin typeface="Times" charset="0"/>
                <a:ea typeface="ＭＳ Ｐゴシック" charset="0"/>
              </a:rPr>
              <a:t>use the interest rate on the borrowing</a:t>
            </a:r>
            <a:r>
              <a:rPr lang="en-US">
                <a:latin typeface="Times" charset="0"/>
                <a:ea typeface="ＭＳ Ｐゴシック" charset="0"/>
              </a:rPr>
              <a:t> or</a:t>
            </a:r>
          </a:p>
          <a:p>
            <a:pPr lvl="1"/>
            <a:r>
              <a:rPr lang="en-US">
                <a:latin typeface="Times" charset="0"/>
                <a:ea typeface="ＭＳ Ｐゴシック" charset="0"/>
              </a:rPr>
              <a:t>estimate a synthetic rating for the company, and use the </a:t>
            </a:r>
            <a:r>
              <a:rPr lang="en-US" u="sng">
                <a:latin typeface="Times" charset="0"/>
                <a:ea typeface="ＭＳ Ｐゴシック" charset="0"/>
              </a:rPr>
              <a:t>synthetic rating </a:t>
            </a:r>
            <a:r>
              <a:rPr lang="en-US">
                <a:latin typeface="Times" charset="0"/>
                <a:ea typeface="ＭＳ Ｐゴシック" charset="0"/>
              </a:rPr>
              <a:t>to arrive at a default spread and a cost of debt</a:t>
            </a:r>
          </a:p>
          <a:p>
            <a:r>
              <a:rPr lang="en-US">
                <a:latin typeface="Times" charset="0"/>
                <a:ea typeface="ＭＳ Ｐゴシック" charset="0"/>
                <a:cs typeface="ＭＳ Ｐゴシック" charset="0"/>
              </a:rPr>
              <a:t>The cost of debt has to be estimated in the same currency as the cost of equity and the cash flows in the valuation.</a:t>
            </a:r>
          </a:p>
        </p:txBody>
      </p:sp>
    </p:spTree>
  </p:cSld>
  <p:clrMapOvr>
    <a:masterClrMapping/>
  </p:clrMapOvr>
  <p:transition xmlns:p14="http://schemas.microsoft.com/office/powerpoint/2010/mai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Synthetic Ratings</a:t>
            </a:r>
          </a:p>
        </p:txBody>
      </p:sp>
      <p:sp>
        <p:nvSpPr>
          <p:cNvPr id="362498"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The rating for a firm can be estimated using the financial characteristics of the firm. In its simplest form, we can use just the interest coverage ratio:</a:t>
            </a:r>
          </a:p>
          <a:p>
            <a:pPr algn="ctr">
              <a:lnSpc>
                <a:spcPct val="90000"/>
              </a:lnSpc>
              <a:buFont typeface="Monotype Sorts" charset="0"/>
              <a:buNone/>
            </a:pPr>
            <a:r>
              <a:rPr lang="en-US">
                <a:latin typeface="Times" charset="0"/>
                <a:ea typeface="ＭＳ Ｐゴシック" charset="0"/>
                <a:cs typeface="ＭＳ Ｐゴシック" charset="0"/>
              </a:rPr>
              <a:t>Interest Coverage Ratio = EBIT / Interest Expenses</a:t>
            </a:r>
          </a:p>
          <a:p>
            <a:pPr>
              <a:lnSpc>
                <a:spcPct val="90000"/>
              </a:lnSpc>
            </a:pPr>
            <a:r>
              <a:rPr lang="en-US">
                <a:latin typeface="Times" charset="0"/>
                <a:ea typeface="ＭＳ Ｐゴシック" charset="0"/>
                <a:cs typeface="ＭＳ Ｐゴシック" charset="0"/>
              </a:rPr>
              <a:t>For the four non-financial service companies, we obtain the following:</a:t>
            </a:r>
          </a:p>
          <a:p>
            <a:pPr>
              <a:lnSpc>
                <a:spcPct val="90000"/>
              </a:lnSpc>
              <a:buFont typeface="Monotype Sorts" charset="0"/>
              <a:buNone/>
            </a:pPr>
            <a:endParaRPr lang="en-US">
              <a:latin typeface="Times" charset="0"/>
              <a:ea typeface="ＭＳ Ｐゴシック" charset="0"/>
              <a:cs typeface="ＭＳ Ｐゴシック" charset="0"/>
            </a:endParaRPr>
          </a:p>
          <a:p>
            <a:pPr>
              <a:lnSpc>
                <a:spcPct val="90000"/>
              </a:lnSpc>
              <a:buFont typeface="Monotype Sorts" charset="0"/>
              <a:buNone/>
            </a:pPr>
            <a:endParaRPr lang="en-US">
              <a:latin typeface="Times" charset="0"/>
              <a:ea typeface="ＭＳ Ｐゴシック" charset="0"/>
              <a:cs typeface="ＭＳ Ｐゴシック" charset="0"/>
            </a:endParaRPr>
          </a:p>
          <a:p>
            <a:pPr lvl="1" algn="just">
              <a:lnSpc>
                <a:spcPct val="90000"/>
              </a:lnSpc>
            </a:pPr>
            <a:endParaRPr lang="en-US">
              <a:latin typeface="Times" charset="0"/>
              <a:ea typeface="ＭＳ Ｐゴシック" charset="0"/>
            </a:endParaRPr>
          </a:p>
        </p:txBody>
      </p:sp>
      <p:graphicFrame>
        <p:nvGraphicFramePr>
          <p:cNvPr id="362499" name="Object 2"/>
          <p:cNvGraphicFramePr>
            <a:graphicFrameLocks noChangeAspect="1"/>
          </p:cNvGraphicFramePr>
          <p:nvPr>
            <p:extLst>
              <p:ext uri="{D42A27DB-BD31-4B8C-83A1-F6EECF244321}">
                <p14:modId xmlns:p14="http://schemas.microsoft.com/office/powerpoint/2010/main" val="2278006367"/>
              </p:ext>
            </p:extLst>
          </p:nvPr>
        </p:nvGraphicFramePr>
        <p:xfrm>
          <a:off x="1981200" y="3352800"/>
          <a:ext cx="5626100" cy="1130300"/>
        </p:xfrm>
        <a:graphic>
          <a:graphicData uri="http://schemas.openxmlformats.org/presentationml/2006/ole">
            <mc:AlternateContent xmlns:mc="http://schemas.openxmlformats.org/markup-compatibility/2006">
              <mc:Choice xmlns:v="urn:schemas-microsoft-com:vml" Requires="v">
                <p:oleObj spid="_x0000_s362509" name="Document" r:id="rId4" imgW="22501587" imgH="4520635" progId="Word.Document.8">
                  <p:link updateAutomatic="1"/>
                </p:oleObj>
              </mc:Choice>
              <mc:Fallback>
                <p:oleObj name="Document" r:id="rId4" imgW="22501587" imgH="4520635" progId="Word.Documen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3352800"/>
                        <a:ext cx="56261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Interest Coverage Ratios, Ratings and Default Spreads- Early 2009</a:t>
            </a:r>
          </a:p>
        </p:txBody>
      </p:sp>
      <p:sp>
        <p:nvSpPr>
          <p:cNvPr id="364546" name="Rectangle 3"/>
          <p:cNvSpPr>
            <a:spLocks noGrp="1" noChangeArrowheads="1"/>
          </p:cNvSpPr>
          <p:nvPr>
            <p:ph idx="1"/>
          </p:nvPr>
        </p:nvSpPr>
        <p:spPr>
          <a:noFill/>
        </p:spPr>
        <p:txBody>
          <a:bodyPr/>
          <a:lstStyle/>
          <a:p>
            <a:pPr marL="0" indent="0">
              <a:lnSpc>
                <a:spcPct val="90000"/>
              </a:lnSpc>
              <a:buFont typeface="Monotype Sorts" charset="0"/>
              <a:buNone/>
              <a:tabLst>
                <a:tab pos="3030538" algn="l"/>
                <a:tab pos="5656263" algn="l"/>
              </a:tabLst>
            </a:pPr>
            <a:endParaRPr lang="en-US" sz="1200">
              <a:latin typeface="Times" charset="0"/>
              <a:ea typeface="ＭＳ Ｐゴシック" charset="0"/>
              <a:cs typeface="ＭＳ Ｐゴシック" charset="0"/>
            </a:endParaRPr>
          </a:p>
        </p:txBody>
      </p:sp>
      <p:graphicFrame>
        <p:nvGraphicFramePr>
          <p:cNvPr id="364547" name="Object 2"/>
          <p:cNvGraphicFramePr>
            <a:graphicFrameLocks noChangeAspect="1"/>
          </p:cNvGraphicFramePr>
          <p:nvPr>
            <p:extLst>
              <p:ext uri="{D42A27DB-BD31-4B8C-83A1-F6EECF244321}">
                <p14:modId xmlns:p14="http://schemas.microsoft.com/office/powerpoint/2010/main" val="3805926273"/>
              </p:ext>
            </p:extLst>
          </p:nvPr>
        </p:nvGraphicFramePr>
        <p:xfrm>
          <a:off x="1905000" y="1676400"/>
          <a:ext cx="5537200" cy="3365500"/>
        </p:xfrm>
        <a:graphic>
          <a:graphicData uri="http://schemas.openxmlformats.org/presentationml/2006/ole">
            <mc:AlternateContent xmlns:mc="http://schemas.openxmlformats.org/markup-compatibility/2006">
              <mc:Choice xmlns:v="urn:schemas-microsoft-com:vml" Requires="v">
                <p:oleObj spid="_x0000_s364558" name="Document" r:id="rId4" imgW="22146032" imgH="13460317" progId="Word.Document.12">
                  <p:link updateAutomatic="1"/>
                </p:oleObj>
              </mc:Choice>
              <mc:Fallback>
                <p:oleObj name="Document" r:id="rId4" imgW="22146032" imgH="1346031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676400"/>
                        <a:ext cx="5537200" cy="33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64548" name="TextBox 8"/>
          <p:cNvSpPr txBox="1">
            <a:spLocks noChangeArrowheads="1"/>
          </p:cNvSpPr>
          <p:nvPr/>
        </p:nvSpPr>
        <p:spPr bwMode="auto">
          <a:xfrm>
            <a:off x="1524000" y="5181600"/>
            <a:ext cx="6324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Disney, Market Cap &gt; $ 5 billion: 	8.31  	</a:t>
            </a:r>
            <a:r>
              <a:rPr lang="en-US" sz="1800">
                <a:sym typeface="Wingdings" charset="0"/>
              </a:rPr>
              <a:t></a:t>
            </a:r>
            <a:r>
              <a:rPr lang="en-US" sz="1800"/>
              <a:t> 	AA</a:t>
            </a:r>
          </a:p>
          <a:p>
            <a:r>
              <a:rPr lang="en-US" sz="1800"/>
              <a:t>Aracruz: Market Cap&lt; $5 billion: 	3.70 	</a:t>
            </a:r>
            <a:r>
              <a:rPr lang="en-US" sz="1800">
                <a:sym typeface="Wingdings" charset="0"/>
              </a:rPr>
              <a:t>	BB+</a:t>
            </a:r>
          </a:p>
          <a:p>
            <a:r>
              <a:rPr lang="en-US" sz="1800">
                <a:sym typeface="Wingdings" charset="0"/>
              </a:rPr>
              <a:t>Tata: Market Cap&lt; $ 5 billion: 	5.15		A-</a:t>
            </a:r>
          </a:p>
          <a:p>
            <a:r>
              <a:rPr lang="en-US" sz="1800">
                <a:sym typeface="Wingdings" charset="0"/>
              </a:rPr>
              <a:t>Bookscape: Market Cap&lt;$5 billion:	6.22		A</a:t>
            </a:r>
            <a:endParaRPr lang="en-US" sz="1800"/>
          </a:p>
        </p:txBody>
      </p:sp>
    </p:spTree>
  </p:cSld>
  <p:clrMapOvr>
    <a:masterClrMapping/>
  </p:clrMapOvr>
  <p:transition xmlns:p14="http://schemas.microsoft.com/office/powerpoint/2010/mai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Synthetic versus Actual Ratings: Disney and Aracruz</a:t>
            </a:r>
          </a:p>
        </p:txBody>
      </p:sp>
      <p:sp>
        <p:nvSpPr>
          <p:cNvPr id="366594" name="Rectangle 3"/>
          <p:cNvSpPr>
            <a:spLocks noGrp="1" noChangeArrowheads="1"/>
          </p:cNvSpPr>
          <p:nvPr>
            <p:ph idx="1"/>
          </p:nvPr>
        </p:nvSpPr>
        <p:spPr/>
        <p:txBody>
          <a:bodyPr/>
          <a:lstStyle/>
          <a:p>
            <a:r>
              <a:rPr lang="en-US" sz="1800" dirty="0">
                <a:latin typeface="Times" charset="0"/>
                <a:ea typeface="ＭＳ Ｐゴシック" charset="0"/>
              </a:rPr>
              <a:t>Disney and </a:t>
            </a:r>
            <a:r>
              <a:rPr lang="en-US" sz="1800" dirty="0" err="1">
                <a:latin typeface="Times" charset="0"/>
                <a:ea typeface="ＭＳ Ｐゴシック" charset="0"/>
              </a:rPr>
              <a:t>Aracruz</a:t>
            </a:r>
            <a:r>
              <a:rPr lang="en-US" sz="1800" dirty="0">
                <a:latin typeface="Times" charset="0"/>
                <a:ea typeface="ＭＳ Ｐゴシック" charset="0"/>
              </a:rPr>
              <a:t> are rated companies and their actual ratings are different from the synthetic rating.</a:t>
            </a:r>
          </a:p>
          <a:p>
            <a:r>
              <a:rPr lang="en-US" sz="1800" dirty="0">
                <a:latin typeface="Times" charset="0"/>
                <a:ea typeface="ＭＳ Ｐゴシック" charset="0"/>
              </a:rPr>
              <a:t>Disney</a:t>
            </a:r>
            <a:r>
              <a:rPr lang="ja-JP" altLang="en-US" sz="1800" dirty="0">
                <a:latin typeface="Times" charset="0"/>
                <a:ea typeface="ＭＳ Ｐゴシック" charset="0"/>
              </a:rPr>
              <a:t>’</a:t>
            </a:r>
            <a:r>
              <a:rPr lang="en-US" altLang="ja-JP" sz="1800" dirty="0">
                <a:latin typeface="Times" charset="0"/>
                <a:ea typeface="ＭＳ Ｐゴシック" charset="0"/>
              </a:rPr>
              <a:t>s synthetic rating is AA, whereas its actual rating is A. The difference can be attributed to any of the following:</a:t>
            </a:r>
          </a:p>
          <a:p>
            <a:pPr lvl="1"/>
            <a:r>
              <a:rPr lang="en-US" sz="1600" dirty="0">
                <a:latin typeface="Times" charset="0"/>
                <a:ea typeface="ＭＳ Ｐゴシック" charset="0"/>
              </a:rPr>
              <a:t>Synthetic ratings reflect only the interest coverage ratio whereas actual ratings incorporate all of the other ratios and qualitative factors</a:t>
            </a:r>
          </a:p>
          <a:p>
            <a:pPr lvl="1"/>
            <a:r>
              <a:rPr lang="en-US" sz="1600" dirty="0">
                <a:latin typeface="Times" charset="0"/>
                <a:ea typeface="ＭＳ Ｐゴシック" charset="0"/>
              </a:rPr>
              <a:t>Synthetic ratings do not allow for sector-wide biases in ratings</a:t>
            </a:r>
          </a:p>
          <a:p>
            <a:pPr lvl="1"/>
            <a:r>
              <a:rPr lang="en-US" sz="1600" dirty="0">
                <a:latin typeface="Times" charset="0"/>
                <a:ea typeface="ＭＳ Ｐゴシック" charset="0"/>
              </a:rPr>
              <a:t>Synthetic rating was based on 2008 operating income whereas actual rating reflects normalized earnings</a:t>
            </a:r>
          </a:p>
          <a:p>
            <a:r>
              <a:rPr lang="en-US" sz="1800" dirty="0" err="1">
                <a:latin typeface="Times" charset="0"/>
                <a:ea typeface="ＭＳ Ｐゴシック" charset="0"/>
              </a:rPr>
              <a:t>Aracruz</a:t>
            </a:r>
            <a:r>
              <a:rPr lang="ja-JP" altLang="en-US" sz="1800" dirty="0">
                <a:latin typeface="Times" charset="0"/>
                <a:ea typeface="ＭＳ Ｐゴシック" charset="0"/>
              </a:rPr>
              <a:t>’</a:t>
            </a:r>
            <a:r>
              <a:rPr lang="en-US" altLang="ja-JP" sz="1800" dirty="0">
                <a:latin typeface="Times" charset="0"/>
                <a:ea typeface="ＭＳ Ｐゴシック" charset="0"/>
              </a:rPr>
              <a:t>s synthetic rating is BB+, but the actual rating for dollar debt is BB. The biggest factor behind the difference is the presence of country risk but the derivatives losses at the firm in 2008 may also be playing a role.</a:t>
            </a:r>
          </a:p>
          <a:p>
            <a:r>
              <a:rPr lang="en-US" sz="1800" dirty="0">
                <a:latin typeface="Times" charset="0"/>
                <a:ea typeface="ＭＳ Ｐゴシック" charset="0"/>
              </a:rPr>
              <a:t>Deutsche Bank had an A+ rating. We will not try to estimate a synthetic rating for the bank. Defining interest expenses on debt for a bank is difficult…</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Estimating Cost of Debt</a:t>
            </a:r>
          </a:p>
        </p:txBody>
      </p:sp>
      <p:sp>
        <p:nvSpPr>
          <p:cNvPr id="368642" name="Rectangle 3"/>
          <p:cNvSpPr>
            <a:spLocks noGrp="1" noChangeArrowheads="1"/>
          </p:cNvSpPr>
          <p:nvPr>
            <p:ph idx="1"/>
          </p:nvPr>
        </p:nvSpPr>
        <p:spPr/>
        <p:txBody>
          <a:bodyPr/>
          <a:lstStyle/>
          <a:p>
            <a:pPr>
              <a:lnSpc>
                <a:spcPct val="90000"/>
              </a:lnSpc>
              <a:tabLst>
                <a:tab pos="1319213" algn="l"/>
                <a:tab pos="2516188" algn="l"/>
                <a:tab pos="3883025" algn="l"/>
                <a:tab pos="4970463" algn="l"/>
                <a:tab pos="5824538" algn="l"/>
              </a:tabLst>
            </a:pPr>
            <a:r>
              <a:rPr lang="en-US" sz="1600">
                <a:latin typeface="Times" charset="0"/>
                <a:ea typeface="ＭＳ Ｐゴシック" charset="0"/>
                <a:cs typeface="ＭＳ Ｐゴシック" charset="0"/>
              </a:rPr>
              <a:t>For Bookscape, we will use the synthetic rating (A) to estimate the cost of debt:</a:t>
            </a:r>
          </a:p>
          <a:p>
            <a:pPr lvl="1">
              <a:lnSpc>
                <a:spcPct val="90000"/>
              </a:lnSpc>
              <a:tabLst>
                <a:tab pos="1319213" algn="l"/>
                <a:tab pos="2516188" algn="l"/>
                <a:tab pos="3883025" algn="l"/>
                <a:tab pos="4970463" algn="l"/>
                <a:tab pos="5824538" algn="l"/>
              </a:tabLst>
            </a:pPr>
            <a:r>
              <a:rPr lang="en-US" sz="1400">
                <a:latin typeface="Times" charset="0"/>
                <a:ea typeface="ＭＳ Ｐゴシック" charset="0"/>
              </a:rPr>
              <a:t>Default Spread based upon A rating = 2.50%</a:t>
            </a:r>
          </a:p>
          <a:p>
            <a:pPr lvl="1">
              <a:lnSpc>
                <a:spcPct val="90000"/>
              </a:lnSpc>
              <a:tabLst>
                <a:tab pos="1319213" algn="l"/>
                <a:tab pos="2516188" algn="l"/>
                <a:tab pos="3883025" algn="l"/>
                <a:tab pos="4970463" algn="l"/>
                <a:tab pos="5824538" algn="l"/>
              </a:tabLst>
            </a:pPr>
            <a:r>
              <a:rPr lang="en-US" sz="1400">
                <a:latin typeface="Times" charset="0"/>
                <a:ea typeface="ＭＳ Ｐゴシック" charset="0"/>
              </a:rPr>
              <a:t>Pre-tax cost of debt = Riskfree Rate + Default Spread = 3.5% + 2.50% = 6.00%</a:t>
            </a:r>
          </a:p>
          <a:p>
            <a:pPr lvl="1">
              <a:lnSpc>
                <a:spcPct val="90000"/>
              </a:lnSpc>
              <a:tabLst>
                <a:tab pos="1319213" algn="l"/>
                <a:tab pos="2516188" algn="l"/>
                <a:tab pos="3883025" algn="l"/>
                <a:tab pos="4970463" algn="l"/>
                <a:tab pos="5824538" algn="l"/>
              </a:tabLst>
            </a:pPr>
            <a:r>
              <a:rPr lang="en-US" sz="1400">
                <a:latin typeface="Times" charset="0"/>
                <a:ea typeface="ＭＳ Ｐゴシック" charset="0"/>
              </a:rPr>
              <a:t>After-tax cost of debt = Pre-tax cost of debt (1- tax rate) = 6.00% (1-.40) = 3.60%</a:t>
            </a:r>
          </a:p>
          <a:p>
            <a:pPr>
              <a:lnSpc>
                <a:spcPct val="90000"/>
              </a:lnSpc>
              <a:tabLst>
                <a:tab pos="1319213" algn="l"/>
                <a:tab pos="2516188" algn="l"/>
                <a:tab pos="3883025" algn="l"/>
                <a:tab pos="4970463" algn="l"/>
                <a:tab pos="5824538" algn="l"/>
              </a:tabLst>
            </a:pPr>
            <a:r>
              <a:rPr lang="en-US" sz="1600">
                <a:latin typeface="Times" charset="0"/>
                <a:ea typeface="ＭＳ Ｐゴシック" charset="0"/>
                <a:cs typeface="ＭＳ Ｐゴシック" charset="0"/>
              </a:rPr>
              <a:t>For the three publicly traded firms that are rated in our sample, we will use the actual bond ratings to estimate the costs of debt:</a:t>
            </a:r>
          </a:p>
          <a:p>
            <a:pPr>
              <a:lnSpc>
                <a:spcPct val="90000"/>
              </a:lnSpc>
              <a:buFont typeface="Monotype Sorts" charset="0"/>
              <a:buNone/>
              <a:tabLst>
                <a:tab pos="1319213" algn="l"/>
                <a:tab pos="2516188" algn="l"/>
                <a:tab pos="3883025" algn="l"/>
                <a:tab pos="4970463" algn="l"/>
                <a:tab pos="5824538" algn="l"/>
              </a:tabLst>
            </a:pPr>
            <a:r>
              <a:rPr lang="en-US" sz="1200" i="1">
                <a:latin typeface="Times" charset="0"/>
                <a:ea typeface="ＭＳ Ｐゴシック" charset="0"/>
                <a:cs typeface="ＭＳ Ｐゴシック" charset="0"/>
              </a:rPr>
              <a:t>	</a:t>
            </a: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eaLnBrk="1" hangingPunct="1">
              <a:lnSpc>
                <a:spcPct val="90000"/>
              </a:lnSpc>
              <a:buFont typeface="Monotype Sorts" charset="0"/>
              <a:buNone/>
              <a:tabLst>
                <a:tab pos="1319213" algn="l"/>
                <a:tab pos="2516188" algn="l"/>
                <a:tab pos="3883025" algn="l"/>
                <a:tab pos="4970463" algn="l"/>
                <a:tab pos="5824538" algn="l"/>
              </a:tabLst>
            </a:pPr>
            <a:endParaRPr lang="en-US">
              <a:latin typeface="Times" charset="0"/>
              <a:ea typeface="ＭＳ Ｐゴシック" charset="0"/>
              <a:cs typeface="ＭＳ Ｐゴシック" charset="0"/>
            </a:endParaRPr>
          </a:p>
          <a:p>
            <a:pPr eaLnBrk="1" hangingPunct="1">
              <a:lnSpc>
                <a:spcPct val="90000"/>
              </a:lnSpc>
              <a:tabLst>
                <a:tab pos="1319213" algn="l"/>
                <a:tab pos="2516188" algn="l"/>
                <a:tab pos="3883025" algn="l"/>
                <a:tab pos="4970463" algn="l"/>
                <a:tab pos="5824538" algn="l"/>
              </a:tabLst>
            </a:pPr>
            <a:endParaRPr lang="en-US">
              <a:latin typeface="Times" charset="0"/>
              <a:ea typeface="ＭＳ Ｐゴシック" charset="0"/>
              <a:cs typeface="ＭＳ Ｐゴシック" charset="0"/>
            </a:endParaRPr>
          </a:p>
          <a:p>
            <a:pPr eaLnBrk="1" hangingPunct="1">
              <a:lnSpc>
                <a:spcPct val="90000"/>
              </a:lnSpc>
              <a:tabLst>
                <a:tab pos="1319213" algn="l"/>
                <a:tab pos="2516188" algn="l"/>
                <a:tab pos="3883025" algn="l"/>
                <a:tab pos="4970463" algn="l"/>
                <a:tab pos="5824538" algn="l"/>
              </a:tabLst>
            </a:pPr>
            <a:r>
              <a:rPr lang="en-US">
                <a:latin typeface="Times" charset="0"/>
                <a:ea typeface="ＭＳ Ｐゴシック" charset="0"/>
                <a:cs typeface="ＭＳ Ｐゴシック" charset="0"/>
              </a:rPr>
              <a:t>For Tata Chemicals, we will use the synthetic rating of A-, but we also consider the fact that India faces default risk (and a spread of 3%).</a:t>
            </a:r>
          </a:p>
          <a:p>
            <a:pPr lvl="1" eaLnBrk="1" hangingPunct="1">
              <a:lnSpc>
                <a:spcPct val="90000"/>
              </a:lnSpc>
              <a:tabLst>
                <a:tab pos="1319213" algn="l"/>
                <a:tab pos="2516188" algn="l"/>
                <a:tab pos="3883025" algn="l"/>
                <a:tab pos="4970463" algn="l"/>
                <a:tab pos="5824538" algn="l"/>
              </a:tabLst>
            </a:pPr>
            <a:r>
              <a:rPr lang="en-US">
                <a:latin typeface="Times" charset="0"/>
                <a:ea typeface="ＭＳ Ｐゴシック" charset="0"/>
              </a:rPr>
              <a:t>Pre-tax cost of debt = Riskfree Rate(Rs) + Country Spread + Company spread</a:t>
            </a:r>
          </a:p>
          <a:p>
            <a:pPr lvl="1" eaLnBrk="1" hangingPunct="1">
              <a:lnSpc>
                <a:spcPct val="90000"/>
              </a:lnSpc>
              <a:buFontTx/>
              <a:buNone/>
              <a:tabLst>
                <a:tab pos="1319213" algn="l"/>
                <a:tab pos="2516188" algn="l"/>
                <a:tab pos="3883025" algn="l"/>
                <a:tab pos="4970463" algn="l"/>
                <a:tab pos="5824538" algn="l"/>
              </a:tabLst>
            </a:pPr>
            <a:r>
              <a:rPr lang="en-US">
                <a:latin typeface="Times" charset="0"/>
                <a:ea typeface="ＭＳ Ｐゴシック" charset="0"/>
              </a:rPr>
              <a:t>			=  4% + 3% + 3% = 10%</a:t>
            </a:r>
          </a:p>
          <a:p>
            <a:pPr lvl="1" eaLnBrk="1" hangingPunct="1">
              <a:lnSpc>
                <a:spcPct val="90000"/>
              </a:lnSpc>
              <a:tabLst>
                <a:tab pos="1319213" algn="l"/>
                <a:tab pos="2516188" algn="l"/>
                <a:tab pos="3883025" algn="l"/>
                <a:tab pos="4970463" algn="l"/>
                <a:tab pos="5824538" algn="l"/>
              </a:tabLst>
            </a:pPr>
            <a:r>
              <a:rPr lang="en-US">
                <a:latin typeface="Times" charset="0"/>
                <a:ea typeface="ＭＳ Ｐゴシック" charset="0"/>
              </a:rPr>
              <a:t>After-tax cost of debt = Pre-tax cost of debt (1- tax rate) = 10% (1-.34) = 6.6%</a:t>
            </a: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p:txBody>
      </p:sp>
      <p:graphicFrame>
        <p:nvGraphicFramePr>
          <p:cNvPr id="368643" name="Object 2"/>
          <p:cNvGraphicFramePr>
            <a:graphicFrameLocks noChangeAspect="1"/>
          </p:cNvGraphicFramePr>
          <p:nvPr>
            <p:extLst>
              <p:ext uri="{D42A27DB-BD31-4B8C-83A1-F6EECF244321}">
                <p14:modId xmlns:p14="http://schemas.microsoft.com/office/powerpoint/2010/main" val="4085183892"/>
              </p:ext>
            </p:extLst>
          </p:nvPr>
        </p:nvGraphicFramePr>
        <p:xfrm>
          <a:off x="1981200" y="3124200"/>
          <a:ext cx="5638800" cy="1476375"/>
        </p:xfrm>
        <a:graphic>
          <a:graphicData uri="http://schemas.openxmlformats.org/presentationml/2006/ole">
            <mc:AlternateContent xmlns:mc="http://schemas.openxmlformats.org/markup-compatibility/2006">
              <mc:Choice xmlns:v="urn:schemas-microsoft-com:vml" Requires="v">
                <p:oleObj spid="_x0000_s368653" name="Document" r:id="rId4" imgW="22501587" imgH="5892063" progId="Word.Document.8">
                  <p:link updateAutomatic="1"/>
                </p:oleObj>
              </mc:Choice>
              <mc:Fallback>
                <p:oleObj name="Document" r:id="rId4" imgW="22501587" imgH="5892063" progId="Word.Documen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3124200"/>
                        <a:ext cx="56388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p:txBody>
          <a:bodyPr/>
          <a:lstStyle/>
          <a:p>
            <a:r>
              <a:rPr lang="en-US" dirty="0">
                <a:latin typeface="Times" charset="0"/>
                <a:ea typeface="ＭＳ Ｐゴシック" charset="0"/>
                <a:cs typeface="ＭＳ Ｐゴシック" charset="0"/>
              </a:rPr>
              <a:t>Default looms larger.. And spreads widen.. The effect of the market crisis – January 2008 to January 2009</a:t>
            </a:r>
          </a:p>
        </p:txBody>
      </p:sp>
      <p:pic>
        <p:nvPicPr>
          <p:cNvPr id="370690"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a:xfrm>
            <a:off x="685800" y="1676400"/>
            <a:ext cx="7772400" cy="4419600"/>
          </a:xfr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p:txBody>
          <a:bodyPr/>
          <a:lstStyle/>
          <a:p>
            <a:r>
              <a:rPr lang="en-US">
                <a:latin typeface="Times" charset="0"/>
                <a:ea typeface="ＭＳ Ｐゴシック" charset="0"/>
                <a:cs typeface="ＭＳ Ｐゴシック" charset="0"/>
              </a:rPr>
              <a:t>Updated Default Spreads - January 2012</a:t>
            </a:r>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165478497"/>
              </p:ext>
            </p:extLst>
          </p:nvPr>
        </p:nvGraphicFramePr>
        <p:xfrm>
          <a:off x="2819400" y="1676400"/>
          <a:ext cx="4127500" cy="4747091"/>
        </p:xfrm>
        <a:graphic>
          <a:graphicData uri="http://schemas.openxmlformats.org/drawingml/2006/table">
            <a:tbl>
              <a:tblPr/>
              <a:tblGrid>
                <a:gridCol w="825500"/>
                <a:gridCol w="825500"/>
                <a:gridCol w="825500"/>
                <a:gridCol w="825500"/>
                <a:gridCol w="825500"/>
              </a:tblGrid>
              <a:tr h="226030">
                <a:tc>
                  <a:txBody>
                    <a:bodyPr/>
                    <a:lstStyle/>
                    <a:p>
                      <a:pPr algn="l" fontAlgn="b"/>
                      <a:r>
                        <a:rPr lang="en-US" sz="1400" b="0" i="1" u="none" strike="noStrike" dirty="0">
                          <a:solidFill>
                            <a:srgbClr val="000000"/>
                          </a:solidFill>
                          <a:effectLst/>
                          <a:latin typeface="Calibri"/>
                        </a:rPr>
                        <a:t>Rating</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1" u="none" strike="noStrike">
                          <a:solidFill>
                            <a:srgbClr val="000000"/>
                          </a:solidFill>
                          <a:effectLst/>
                          <a:latin typeface="Calibri"/>
                        </a:rPr>
                        <a:t>1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1" u="none" strike="noStrike">
                          <a:solidFill>
                            <a:srgbClr val="000000"/>
                          </a:solidFill>
                          <a:effectLst/>
                          <a:latin typeface="Calibri"/>
                        </a:rPr>
                        <a:t>5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1" u="none" strike="noStrike">
                          <a:solidFill>
                            <a:srgbClr val="000000"/>
                          </a:solidFill>
                          <a:effectLst/>
                          <a:latin typeface="Calibri"/>
                        </a:rPr>
                        <a:t>10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1" u="none" strike="noStrike">
                          <a:solidFill>
                            <a:srgbClr val="000000"/>
                          </a:solidFill>
                          <a:effectLst/>
                          <a:latin typeface="Calibri"/>
                        </a:rPr>
                        <a:t>30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dirty="0" err="1">
                          <a:solidFill>
                            <a:srgbClr val="000000"/>
                          </a:solidFill>
                          <a:effectLst/>
                          <a:latin typeface="Calibri"/>
                        </a:rPr>
                        <a:t>Aaa</a:t>
                      </a:r>
                      <a:r>
                        <a:rPr lang="en-US" sz="1400" b="0" i="0" u="none" strike="noStrike" dirty="0">
                          <a:solidFill>
                            <a:srgbClr val="000000"/>
                          </a:solidFill>
                          <a:effectLst/>
                          <a:latin typeface="Calibri"/>
                        </a:rPr>
                        <a:t>/AAA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0.35%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0.70%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Aa1/AA+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0.45%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Aa2/AA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1.15%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Aa3/AA-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0.60%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1.05%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A1/A+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0.90%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1.15%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1.30%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A2/A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1.05%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1.20%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1.40%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A3/A-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0.95%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1.45%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Baa1/BBB+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1.70%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2.20%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Baa2/BBB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1.30%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2.05%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2.30%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2.50%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Baa3/BBB-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2.80%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dirty="0" smtClean="0">
                          <a:solidFill>
                            <a:srgbClr val="000000"/>
                          </a:solidFill>
                          <a:effectLst/>
                          <a:latin typeface="Calibri"/>
                        </a:rPr>
                        <a:t>Ba1</a:t>
                      </a:r>
                      <a:r>
                        <a:rPr lang="en-US" sz="1400" b="0" i="0" u="none" strike="noStrike" dirty="0">
                          <a:solidFill>
                            <a:srgbClr val="000000"/>
                          </a:solidFill>
                          <a:effectLst/>
                          <a:latin typeface="Calibri"/>
                        </a:rPr>
                        <a:t>/BB+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4.00%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4.00%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3.75%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3.75%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Ba2/BB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4.50%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5.50%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4.50%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4.75%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Ba3/BB-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4.75%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5.75%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4.75%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5.25%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B1/B+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5.75%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6.75%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5.50%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5.50%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B2/B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6.25%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7.75%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6.50%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6.00%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B3/B-</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6.50%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9.00%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6.75%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6.25%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Caa/CCC</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7.25%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8.75%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8.25%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CC</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8.00%</a:t>
                      </a:r>
                      <a:endParaRPr lang="en-US" sz="1400" b="0" i="0" u="none" strike="noStrike" dirty="0">
                        <a:solidFill>
                          <a:srgbClr val="000000"/>
                        </a:solidFill>
                        <a:effectLst/>
                        <a:latin typeface="Calibri"/>
                      </a:endParaRP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9.50%</a:t>
                      </a:r>
                      <a:endParaRPr lang="en-US" sz="1400" b="0" i="0" u="none" strike="noStrike" dirty="0">
                        <a:solidFill>
                          <a:srgbClr val="000000"/>
                        </a:solidFill>
                        <a:effectLst/>
                        <a:latin typeface="Calibri"/>
                      </a:endParaRP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9.50%</a:t>
                      </a:r>
                      <a:endParaRPr lang="en-US" sz="1400" b="0" i="0" u="none" strike="noStrike" dirty="0">
                        <a:solidFill>
                          <a:srgbClr val="000000"/>
                        </a:solidFill>
                        <a:effectLst/>
                        <a:latin typeface="Calibri"/>
                      </a:endParaRP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9.50%</a:t>
                      </a:r>
                      <a:endParaRPr lang="en-US" sz="1400" b="0" i="0" u="none" strike="noStrike" dirty="0">
                        <a:solidFill>
                          <a:srgbClr val="000000"/>
                        </a:solidFill>
                        <a:effectLst/>
                        <a:latin typeface="Calibri"/>
                      </a:endParaRP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C</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9.00</a:t>
                      </a:r>
                      <a:r>
                        <a:rPr lang="en-US" sz="1400" b="0" i="0" u="none" strike="noStrike" dirty="0">
                          <a:solidFill>
                            <a:srgbClr val="000000"/>
                          </a:solidFill>
                          <a:effectLst/>
                          <a:latin typeface="Calibri"/>
                        </a:rPr>
                        <a: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10.00</a:t>
                      </a:r>
                      <a:r>
                        <a:rPr lang="en-US" sz="1400" b="0" i="0" u="none" strike="noStrike" dirty="0">
                          <a:solidFill>
                            <a:srgbClr val="000000"/>
                          </a:solidFill>
                          <a:effectLst/>
                          <a:latin typeface="Calibri"/>
                        </a:rPr>
                        <a: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10.50</a:t>
                      </a:r>
                      <a:r>
                        <a:rPr lang="en-US" sz="1400" b="0" i="0" u="none" strike="noStrike" dirty="0">
                          <a:solidFill>
                            <a:srgbClr val="000000"/>
                          </a:solidFill>
                          <a:effectLst/>
                          <a:latin typeface="Calibri"/>
                        </a:rPr>
                        <a: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10.50%</a:t>
                      </a:r>
                      <a:endParaRPr lang="en-US" sz="1400" b="0" i="0" u="none" strike="noStrike" dirty="0">
                        <a:solidFill>
                          <a:srgbClr val="000000"/>
                        </a:solidFill>
                        <a:effectLst/>
                        <a:latin typeface="Calibri"/>
                      </a:endParaRP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030">
                <a:tc>
                  <a:txBody>
                    <a:bodyPr/>
                    <a:lstStyle/>
                    <a:p>
                      <a:pPr algn="l" fontAlgn="b"/>
                      <a:r>
                        <a:rPr lang="en-US" sz="1400" b="0" i="0" u="none" strike="noStrike">
                          <a:solidFill>
                            <a:srgbClr val="000000"/>
                          </a:solidFill>
                          <a:effectLst/>
                          <a:latin typeface="Calibri"/>
                        </a:rPr>
                        <a:t>D</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10.00%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12.00</a:t>
                      </a:r>
                      <a:r>
                        <a:rPr lang="en-US" sz="1400" b="0" i="0" u="none" strike="noStrike" dirty="0">
                          <a:solidFill>
                            <a:srgbClr val="000000"/>
                          </a:solidFill>
                          <a:effectLst/>
                          <a:latin typeface="Calibri"/>
                        </a:rPr>
                        <a: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12.00</a:t>
                      </a:r>
                      <a:r>
                        <a:rPr lang="en-US" sz="1400" b="0" i="0" u="none" strike="noStrike" dirty="0">
                          <a:solidFill>
                            <a:srgbClr val="000000"/>
                          </a:solidFill>
                          <a:effectLst/>
                          <a:latin typeface="Calibri"/>
                        </a:rPr>
                        <a: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solidFill>
                            <a:srgbClr val="000000"/>
                          </a:solidFill>
                          <a:effectLst/>
                          <a:latin typeface="Calibri"/>
                        </a:rPr>
                        <a:t>12.00</a:t>
                      </a:r>
                      <a:r>
                        <a:rPr lang="en-US" sz="1400" b="0" i="0" u="none" strike="noStrike" dirty="0">
                          <a:solidFill>
                            <a:srgbClr val="000000"/>
                          </a:solidFill>
                          <a:effectLst/>
                          <a:latin typeface="Calibri"/>
                        </a:rPr>
                        <a: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a Cost of Debt</a:t>
            </a:r>
          </a:p>
        </p:txBody>
      </p:sp>
      <p:sp>
        <p:nvSpPr>
          <p:cNvPr id="374786"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earnings before interest and taxes, its interest expenses, estimate</a:t>
            </a:r>
          </a:p>
          <a:p>
            <a:pPr lvl="1"/>
            <a:r>
              <a:rPr lang="en-US">
                <a:latin typeface="Times" charset="0"/>
                <a:ea typeface="ＭＳ Ｐゴシック" charset="0"/>
              </a:rPr>
              <a:t>An interest coverage ratio for your firm</a:t>
            </a:r>
          </a:p>
          <a:p>
            <a:pPr lvl="1"/>
            <a:r>
              <a:rPr lang="en-US">
                <a:latin typeface="Times" charset="0"/>
                <a:ea typeface="ＭＳ Ｐゴシック" charset="0"/>
              </a:rPr>
              <a:t>A synthetic rating for your firm (use the tables from prior pages)</a:t>
            </a:r>
          </a:p>
          <a:p>
            <a:pPr lvl="1"/>
            <a:r>
              <a:rPr lang="en-US">
                <a:latin typeface="Times" charset="0"/>
                <a:ea typeface="ＭＳ Ｐゴシック" charset="0"/>
              </a:rPr>
              <a:t>A pre-tax cost of debt for your firm</a:t>
            </a:r>
          </a:p>
          <a:p>
            <a:pPr lvl="1"/>
            <a:r>
              <a:rPr lang="en-US">
                <a:latin typeface="Times" charset="0"/>
                <a:ea typeface="ＭＳ Ｐゴシック" charset="0"/>
              </a:rPr>
              <a:t>An after-tax cost of debt for your firm</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Costs of Hybrids</a:t>
            </a:r>
          </a:p>
        </p:txBody>
      </p:sp>
      <p:sp>
        <p:nvSpPr>
          <p:cNvPr id="376834" name="Rectangle 3"/>
          <p:cNvSpPr>
            <a:spLocks noGrp="1" noChangeArrowheads="1"/>
          </p:cNvSpPr>
          <p:nvPr>
            <p:ph idx="1"/>
          </p:nvPr>
        </p:nvSpPr>
        <p:spPr/>
        <p:txBody>
          <a:bodyPr/>
          <a:lstStyle/>
          <a:p>
            <a:pPr algn="just"/>
            <a:r>
              <a:rPr lang="en-US" u="sng">
                <a:latin typeface="Times" charset="0"/>
                <a:ea typeface="ＭＳ Ｐゴシック" charset="0"/>
                <a:cs typeface="ＭＳ Ｐゴシック" charset="0"/>
              </a:rPr>
              <a:t>Preferred stock</a:t>
            </a:r>
            <a:r>
              <a:rPr lang="en-US">
                <a:latin typeface="Times" charset="0"/>
                <a:ea typeface="ＭＳ Ｐゴシック" charset="0"/>
                <a:cs typeface="ＭＳ Ｐゴシック" charset="0"/>
              </a:rPr>
              <a:t> 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lvl="1" algn="just"/>
            <a:r>
              <a:rPr lang="en-US">
                <a:latin typeface="Times" charset="0"/>
                <a:ea typeface="ＭＳ Ｐゴシック" charset="0"/>
              </a:rPr>
              <a:t>	k</a:t>
            </a:r>
            <a:r>
              <a:rPr lang="en-US" baseline="-25000">
                <a:latin typeface="Times" charset="0"/>
                <a:ea typeface="ＭＳ Ｐゴシック" charset="0"/>
              </a:rPr>
              <a:t>ps</a:t>
            </a:r>
            <a:r>
              <a:rPr lang="en-US">
                <a:latin typeface="Times" charset="0"/>
                <a:ea typeface="ＭＳ Ｐゴシック" charset="0"/>
              </a:rPr>
              <a:t> = Preferred Dividend per share/ Market Price per preferred share</a:t>
            </a:r>
          </a:p>
          <a:p>
            <a:pPr algn="just"/>
            <a:r>
              <a:rPr lang="en-US" u="sng">
                <a:latin typeface="Times" charset="0"/>
                <a:ea typeface="ＭＳ Ｐゴシック" charset="0"/>
                <a:cs typeface="ＭＳ Ｐゴシック" charset="0"/>
              </a:rPr>
              <a:t>Convertible debt</a:t>
            </a:r>
            <a:r>
              <a:rPr lang="en-US">
                <a:latin typeface="Times" charset="0"/>
                <a:ea typeface="ＭＳ Ｐゴシック" charset="0"/>
                <a:cs typeface="ＭＳ Ｐゴシック" charset="0"/>
              </a:rPr>
              <a:t> is part debt (the bond part) and part equity (the conversion option). It is best to break it up into its component parts and eliminate it from the mix altogether.</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Weights for Cost of Capital Calculation</a:t>
            </a:r>
          </a:p>
        </p:txBody>
      </p:sp>
      <p:sp>
        <p:nvSpPr>
          <p:cNvPr id="378882"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weights used in the cost of capital computation should be market values. </a:t>
            </a:r>
          </a:p>
          <a:p>
            <a:r>
              <a:rPr lang="en-US">
                <a:latin typeface="Times" charset="0"/>
                <a:ea typeface="ＭＳ Ｐゴシック" charset="0"/>
                <a:cs typeface="ＭＳ Ｐゴシック" charset="0"/>
              </a:rPr>
              <a:t>There are three specious arguments used against market value</a:t>
            </a:r>
          </a:p>
          <a:p>
            <a:pPr lvl="1" algn="just"/>
            <a:r>
              <a:rPr lang="en-US" i="1">
                <a:latin typeface="Times" charset="0"/>
                <a:ea typeface="ＭＳ Ｐゴシック" charset="0"/>
              </a:rPr>
              <a:t>Book value is more reliable than market value because it is not as volatile</a:t>
            </a:r>
            <a:r>
              <a:rPr lang="en-US">
                <a:latin typeface="Times" charset="0"/>
                <a:ea typeface="ＭＳ Ｐゴシック" charset="0"/>
              </a:rPr>
              <a:t>: While it is true that book value does not change as much as market value, this is more a reflection of weakness than strength</a:t>
            </a:r>
            <a:endParaRPr lang="en-US">
              <a:latin typeface="Symbol" charset="0"/>
              <a:ea typeface="ヒラギノ角ゴ Pro W3" charset="0"/>
              <a:cs typeface="ヒラギノ角ゴ Pro W3" charset="0"/>
              <a:sym typeface="Symbol" charset="0"/>
            </a:endParaRPr>
          </a:p>
          <a:p>
            <a:pPr lvl="1" algn="just"/>
            <a:r>
              <a:rPr lang="en-US" i="1">
                <a:latin typeface="Times" charset="0"/>
                <a:ea typeface="ＭＳ Ｐゴシック" charset="0"/>
              </a:rPr>
              <a:t>Using book value rather than market value is a more conservative approach to estimating debt ratios: </a:t>
            </a:r>
            <a:r>
              <a:rPr lang="en-US">
                <a:latin typeface="Times" charset="0"/>
                <a:ea typeface="ＭＳ Ｐゴシック" charset="0"/>
              </a:rPr>
              <a:t>For most companies, using book values will yield a lower cost of capital than using market value weights.</a:t>
            </a:r>
            <a:endParaRPr lang="en-US">
              <a:latin typeface="Symbol" charset="0"/>
              <a:ea typeface="ヒラギノ角ゴ Pro W3" charset="0"/>
              <a:cs typeface="ヒラギノ角ゴ Pro W3" charset="0"/>
              <a:sym typeface="Symbol" charset="0"/>
            </a:endParaRPr>
          </a:p>
          <a:p>
            <a:pPr lvl="1" algn="just"/>
            <a:r>
              <a:rPr lang="en-US" i="1">
                <a:latin typeface="Times" charset="0"/>
                <a:ea typeface="ＭＳ Ｐゴシック" charset="0"/>
              </a:rPr>
              <a:t>Since accounting returns are computed based upon book value, consistency requires the use of book value in computing cost of capital: </a:t>
            </a:r>
            <a:r>
              <a:rPr lang="en-US">
                <a:latin typeface="Times" charset="0"/>
                <a:ea typeface="ＭＳ Ｐゴシック" charset="0"/>
              </a:rPr>
              <a:t>While it may seem consistent to use book values for both accounting return and cost of capital calculations, it does not make economic sense.</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r>
              <a:rPr lang="en-US">
                <a:latin typeface="Times" charset="0"/>
                <a:ea typeface="ＭＳ Ｐゴシック" charset="0"/>
                <a:cs typeface="ＭＳ Ｐゴシック" charset="0"/>
              </a:rPr>
              <a:t>Disney: From book value to market value for debt…</a:t>
            </a:r>
          </a:p>
        </p:txBody>
      </p:sp>
      <p:sp>
        <p:nvSpPr>
          <p:cNvPr id="380930" name="Content Placeholder 2"/>
          <p:cNvSpPr>
            <a:spLocks noGrp="1"/>
          </p:cNvSpPr>
          <p:nvPr>
            <p:ph idx="1"/>
          </p:nvPr>
        </p:nvSpPr>
        <p:spPr/>
        <p:txBody>
          <a:bodyPr/>
          <a:lstStyle/>
          <a:p>
            <a:r>
              <a:rPr lang="en-US" dirty="0">
                <a:latin typeface="Times" charset="0"/>
                <a:ea typeface="ＭＳ Ｐゴシック" charset="0"/>
                <a:cs typeface="ＭＳ Ｐゴシック" charset="0"/>
              </a:rPr>
              <a:t>In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2008 financial statements, the debt due over time was footnoted.</a:t>
            </a: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total debt due, in book value terms, on the balance sheet is $16,003 million and the total interest expense for the year was $728 million. Assuming that the maturity that we computed above still holds and using 6% as the pre-tax cost of debt:</a:t>
            </a:r>
          </a:p>
          <a:p>
            <a:pPr>
              <a:buFont typeface="Monotype Sorts" charset="0"/>
              <a:buNone/>
            </a:pPr>
            <a:r>
              <a:rPr lang="en-US" dirty="0">
                <a:latin typeface="Times" charset="0"/>
                <a:ea typeface="ＭＳ Ｐゴシック" charset="0"/>
                <a:cs typeface="ＭＳ Ｐゴシック" charset="0"/>
              </a:rPr>
              <a:t>Estimated MV of Disney Debt = </a:t>
            </a:r>
          </a:p>
          <a:p>
            <a:pPr>
              <a:buFont typeface="Monotype Sorts" charset="0"/>
              <a:buNone/>
            </a:pPr>
            <a:endParaRPr lang="en-US" dirty="0">
              <a:latin typeface="Times" charset="0"/>
              <a:ea typeface="ＭＳ Ｐゴシック" charset="0"/>
              <a:cs typeface="ＭＳ Ｐゴシック" charset="0"/>
            </a:endParaRPr>
          </a:p>
        </p:txBody>
      </p:sp>
      <p:graphicFrame>
        <p:nvGraphicFramePr>
          <p:cNvPr id="380931" name="Object 2"/>
          <p:cNvGraphicFramePr>
            <a:graphicFrameLocks noChangeAspect="1"/>
          </p:cNvGraphicFramePr>
          <p:nvPr>
            <p:extLst>
              <p:ext uri="{D42A27DB-BD31-4B8C-83A1-F6EECF244321}">
                <p14:modId xmlns:p14="http://schemas.microsoft.com/office/powerpoint/2010/main" val="3032929868"/>
              </p:ext>
            </p:extLst>
          </p:nvPr>
        </p:nvGraphicFramePr>
        <p:xfrm>
          <a:off x="228600" y="2362200"/>
          <a:ext cx="5626100" cy="1727200"/>
        </p:xfrm>
        <a:graphic>
          <a:graphicData uri="http://schemas.openxmlformats.org/presentationml/2006/ole">
            <mc:AlternateContent xmlns:mc="http://schemas.openxmlformats.org/markup-compatibility/2006">
              <mc:Choice xmlns:v="urn:schemas-microsoft-com:vml" Requires="v">
                <p:oleObj spid="_x0000_s380949" name="Document" r:id="rId4" imgW="22501587" imgH="6907937" progId="Word.Document.8">
                  <p:link updateAutomatic="1"/>
                </p:oleObj>
              </mc:Choice>
              <mc:Fallback>
                <p:oleObj name="Document" r:id="rId4" imgW="22501587" imgH="6907937" progId="Word.Documen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362200"/>
                        <a:ext cx="5626100"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80932" name="TextBox 4"/>
          <p:cNvSpPr txBox="1">
            <a:spLocks noChangeArrowheads="1"/>
          </p:cNvSpPr>
          <p:nvPr/>
        </p:nvSpPr>
        <p:spPr bwMode="auto">
          <a:xfrm>
            <a:off x="5943600" y="25146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No maturity was given for debt due after 5 years. I assumed 10 years.</a:t>
            </a:r>
          </a:p>
        </p:txBody>
      </p:sp>
      <p:graphicFrame>
        <p:nvGraphicFramePr>
          <p:cNvPr id="380933" name="Object 3"/>
          <p:cNvGraphicFramePr>
            <a:graphicFrameLocks noChangeAspect="1"/>
          </p:cNvGraphicFramePr>
          <p:nvPr>
            <p:extLst>
              <p:ext uri="{D42A27DB-BD31-4B8C-83A1-F6EECF244321}">
                <p14:modId xmlns:p14="http://schemas.microsoft.com/office/powerpoint/2010/main" val="2297483378"/>
              </p:ext>
            </p:extLst>
          </p:nvPr>
        </p:nvGraphicFramePr>
        <p:xfrm>
          <a:off x="4419600" y="5715000"/>
          <a:ext cx="3581400" cy="995363"/>
        </p:xfrm>
        <a:graphic>
          <a:graphicData uri="http://schemas.openxmlformats.org/presentationml/2006/ole">
            <mc:AlternateContent xmlns:mc="http://schemas.openxmlformats.org/markup-compatibility/2006">
              <mc:Choice xmlns:v="urn:schemas-microsoft-com:vml" Requires="v">
                <p:oleObj spid="_x0000_s380950" name="Equation" r:id="rId6" imgW="2971800" imgH="825500" progId="Equation.3">
                  <p:embed/>
                </p:oleObj>
              </mc:Choice>
              <mc:Fallback>
                <p:oleObj name="Equation" r:id="rId6" imgW="2971800" imgH="825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5715000"/>
                        <a:ext cx="3581400" cy="995363"/>
                      </a:xfrm>
                      <a:prstGeom prst="rect">
                        <a:avLst/>
                      </a:prstGeom>
                      <a:solidFill>
                        <a:srgbClr val="FFFFFF"/>
                      </a:solidFill>
                      <a:ln>
                        <a:noFill/>
                      </a:ln>
                      <a:effectLst/>
                    </p:spPr>
                  </p:pic>
                </p:oleObj>
              </mc:Fallback>
            </mc:AlternateContent>
          </a:graphicData>
        </a:graphic>
      </p:graphicFrame>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And operating leases…</a:t>
            </a:r>
          </a:p>
        </p:txBody>
      </p:sp>
      <p:sp>
        <p:nvSpPr>
          <p:cNvPr id="382978" name="Rectangle 3"/>
          <p:cNvSpPr>
            <a:spLocks noGrp="1" noChangeArrowheads="1"/>
          </p:cNvSpPr>
          <p:nvPr>
            <p:ph idx="1"/>
          </p:nvPr>
        </p:nvSpPr>
        <p:spPr>
          <a:noFill/>
        </p:spPr>
        <p:txBody>
          <a:bodyPr/>
          <a:lstStyle/>
          <a:p>
            <a:pPr>
              <a:lnSpc>
                <a:spcPct val="90000"/>
              </a:lnSpc>
              <a:tabLst>
                <a:tab pos="2344738" algn="l"/>
                <a:tab pos="4860925" algn="l"/>
              </a:tabLst>
            </a:pPr>
            <a:r>
              <a:rPr lang="en-US">
                <a:latin typeface="Times" charset="0"/>
                <a:ea typeface="ＭＳ Ｐゴシック" charset="0"/>
                <a:cs typeface="ＭＳ Ｐゴシック" charset="0"/>
              </a:rPr>
              <a:t>The pre-tax cost of debt at Disney  is 6%. </a:t>
            </a: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endParaRPr lang="en-US">
              <a:latin typeface="Times" charset="0"/>
              <a:ea typeface="ＭＳ Ｐゴシック" charset="0"/>
              <a:cs typeface="ＭＳ Ｐゴシック" charset="0"/>
            </a:endParaRPr>
          </a:p>
          <a:p>
            <a:pPr>
              <a:lnSpc>
                <a:spcPct val="90000"/>
              </a:lnSpc>
              <a:tabLst>
                <a:tab pos="2344738" algn="l"/>
                <a:tab pos="4860925" algn="l"/>
              </a:tabLst>
            </a:pPr>
            <a:r>
              <a:rPr lang="en-US">
                <a:latin typeface="Times" charset="0"/>
                <a:ea typeface="ＭＳ Ｐゴシック" charset="0"/>
                <a:cs typeface="ＭＳ Ｐゴシック" charset="0"/>
              </a:rPr>
              <a:t>Debt outstanding at Disney </a:t>
            </a:r>
          </a:p>
          <a:p>
            <a:pPr>
              <a:lnSpc>
                <a:spcPct val="90000"/>
              </a:lnSpc>
              <a:buFont typeface="Monotype Sorts" charset="0"/>
              <a:buNone/>
              <a:tabLst>
                <a:tab pos="2344738" algn="l"/>
                <a:tab pos="4860925" algn="l"/>
              </a:tabLst>
            </a:pPr>
            <a:r>
              <a:rPr lang="en-US">
                <a:latin typeface="Times" charset="0"/>
                <a:ea typeface="ＭＳ Ｐゴシック" charset="0"/>
                <a:cs typeface="ＭＳ Ｐゴシック" charset="0"/>
              </a:rPr>
              <a:t>= MV of Interest bearing Debt + PV of Operating Leases</a:t>
            </a:r>
          </a:p>
          <a:p>
            <a:pPr>
              <a:lnSpc>
                <a:spcPct val="90000"/>
              </a:lnSpc>
              <a:buFont typeface="Monotype Sorts" charset="0"/>
              <a:buNone/>
              <a:tabLst>
                <a:tab pos="2344738" algn="l"/>
                <a:tab pos="4860925" algn="l"/>
              </a:tabLst>
            </a:pPr>
            <a:r>
              <a:rPr lang="en-US">
                <a:latin typeface="Times" charset="0"/>
                <a:ea typeface="ＭＳ Ｐゴシック" charset="0"/>
                <a:cs typeface="ＭＳ Ｐゴシック" charset="0"/>
              </a:rPr>
              <a:t>= $14,962 + $ 1,720= $16,682 million</a:t>
            </a:r>
          </a:p>
        </p:txBody>
      </p:sp>
      <p:graphicFrame>
        <p:nvGraphicFramePr>
          <p:cNvPr id="5" name="Table 4"/>
          <p:cNvGraphicFramePr>
            <a:graphicFrameLocks noGrp="1"/>
          </p:cNvGraphicFramePr>
          <p:nvPr>
            <p:extLst>
              <p:ext uri="{D42A27DB-BD31-4B8C-83A1-F6EECF244321}">
                <p14:modId xmlns:p14="http://schemas.microsoft.com/office/powerpoint/2010/main" val="107535014"/>
              </p:ext>
            </p:extLst>
          </p:nvPr>
        </p:nvGraphicFramePr>
        <p:xfrm>
          <a:off x="1420813" y="2309813"/>
          <a:ext cx="4522787" cy="2233610"/>
        </p:xfrm>
        <a:graphic>
          <a:graphicData uri="http://schemas.openxmlformats.org/drawingml/2006/table">
            <a:tbl>
              <a:tblPr/>
              <a:tblGrid>
                <a:gridCol w="1406525"/>
                <a:gridCol w="1406525"/>
                <a:gridCol w="1709737"/>
              </a:tblGrid>
              <a:tr h="36994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Commitment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Present Value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$392.00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$369.81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$351.00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$312.39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$305.00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$256.08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$265.00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$209.90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$198.00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$147.96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accent1"/>
                    </a:solidFill>
                  </a:tcPr>
                </a:tc>
              </a:tr>
              <a:tr h="36994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 &amp; 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$309.50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$424.02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42678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Debt Value of leases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$1,720.17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bl>
          </a:graphicData>
        </a:graphic>
      </p:graphicFrame>
      <p:sp>
        <p:nvSpPr>
          <p:cNvPr id="383021" name="TextBox 5"/>
          <p:cNvSpPr txBox="1">
            <a:spLocks noChangeArrowheads="1"/>
          </p:cNvSpPr>
          <p:nvPr/>
        </p:nvSpPr>
        <p:spPr bwMode="auto">
          <a:xfrm>
            <a:off x="6248400" y="2514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Disney reported $619 million in commitments after year 5. Given that their average commitment over the first 5 years of $302 million, we assumed two years @ $309.5 million each.</a:t>
            </a:r>
          </a:p>
        </p:txBody>
      </p:sp>
    </p:spTree>
  </p:cSld>
  <p:clrMapOvr>
    <a:masterClrMapping/>
  </p:clrMapOvr>
  <p:transition xmlns:p14="http://schemas.microsoft.com/office/powerpoint/2010/mai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Market Value</a:t>
            </a:r>
          </a:p>
        </p:txBody>
      </p:sp>
      <p:sp>
        <p:nvSpPr>
          <p:cNvPr id="385026" name="Rectangle 3"/>
          <p:cNvSpPr>
            <a:spLocks noGrp="1" noChangeArrowheads="1"/>
          </p:cNvSpPr>
          <p:nvPr>
            <p:ph idx="1"/>
          </p:nvPr>
        </p:nvSpPr>
        <p:spPr/>
        <p:txBody>
          <a:bodyPr/>
          <a:lstStyle/>
          <a:p>
            <a:r>
              <a:rPr lang="en-US">
                <a:latin typeface="Times" charset="0"/>
                <a:ea typeface="ＭＳ Ｐゴシック" charset="0"/>
                <a:cs typeface="ＭＳ Ｐゴシック" charset="0"/>
              </a:rPr>
              <a:t>Estimate the </a:t>
            </a:r>
          </a:p>
          <a:p>
            <a:pPr lvl="1"/>
            <a:r>
              <a:rPr lang="en-US">
                <a:latin typeface="Times" charset="0"/>
                <a:ea typeface="ＭＳ Ｐゴシック" charset="0"/>
              </a:rPr>
              <a:t>Market value of equity at your firm and Book Value of equity</a:t>
            </a:r>
          </a:p>
          <a:p>
            <a:pPr lvl="1"/>
            <a:r>
              <a:rPr lang="en-US">
                <a:latin typeface="Times" charset="0"/>
                <a:ea typeface="ＭＳ Ｐゴシック" charset="0"/>
              </a:rPr>
              <a:t>Market value of debt and book value of debt (If you cannot find the average maturity of your debt, use 3 years): Remember to capitalize the value of operating leases and add them on to both the book value and the market value of debt.</a:t>
            </a:r>
          </a:p>
          <a:p>
            <a:r>
              <a:rPr lang="en-US">
                <a:latin typeface="Times" charset="0"/>
                <a:ea typeface="ＭＳ Ｐゴシック" charset="0"/>
                <a:cs typeface="ＭＳ Ｐゴシック" charset="0"/>
              </a:rPr>
              <a:t>Estimate the</a:t>
            </a:r>
          </a:p>
          <a:p>
            <a:pPr lvl="1"/>
            <a:r>
              <a:rPr lang="en-US">
                <a:latin typeface="Times" charset="0"/>
                <a:ea typeface="ＭＳ Ｐゴシック" charset="0"/>
              </a:rPr>
              <a:t>Weights for equity and debt based upon market value</a:t>
            </a:r>
          </a:p>
          <a:p>
            <a:pPr lvl="1"/>
            <a:r>
              <a:rPr lang="en-US">
                <a:latin typeface="Times" charset="0"/>
                <a:ea typeface="ＭＳ Ｐゴシック" charset="0"/>
              </a:rPr>
              <a:t>Weights for equity and debt based upon book value</a:t>
            </a:r>
          </a:p>
          <a:p>
            <a:pPr lvl="1"/>
            <a:endParaRPr lang="en-US">
              <a:latin typeface="Times" charset="0"/>
              <a:ea typeface="ＭＳ Ｐゴシック" charset="0"/>
            </a:endParaRPr>
          </a:p>
        </p:txBody>
      </p:sp>
      <p:sp>
        <p:nvSpPr>
          <p:cNvPr id="385027"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Current Cost of Capital: Disney</a:t>
            </a:r>
          </a:p>
        </p:txBody>
      </p:sp>
      <p:sp>
        <p:nvSpPr>
          <p:cNvPr id="3870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Equity</a:t>
            </a:r>
          </a:p>
          <a:p>
            <a:pPr lvl="1"/>
            <a:r>
              <a:rPr lang="en-US">
                <a:latin typeface="Times" charset="0"/>
                <a:ea typeface="ＭＳ Ｐゴシック" charset="0"/>
              </a:rPr>
              <a:t>Cost of Equity = Riskfree rate + Beta * Risk Premium				=  3.5% + 0.9011 (6%) =  8.91%</a:t>
            </a:r>
          </a:p>
          <a:p>
            <a:pPr lvl="1"/>
            <a:r>
              <a:rPr lang="en-US">
                <a:latin typeface="Times" charset="0"/>
                <a:ea typeface="ＭＳ Ｐゴシック" charset="0"/>
              </a:rPr>
              <a:t>Market Value of Equity = 		$45.193 Billion</a:t>
            </a:r>
          </a:p>
          <a:p>
            <a:pPr lvl="1"/>
            <a:r>
              <a:rPr lang="en-US">
                <a:latin typeface="Times" charset="0"/>
                <a:ea typeface="ＭＳ Ｐゴシック" charset="0"/>
              </a:rPr>
              <a:t>Equity/(Debt+Equity ) =		73.04%</a:t>
            </a:r>
          </a:p>
          <a:p>
            <a:r>
              <a:rPr lang="en-US">
                <a:latin typeface="Times" charset="0"/>
                <a:ea typeface="ＭＳ Ｐゴシック" charset="0"/>
                <a:cs typeface="ＭＳ Ｐゴシック" charset="0"/>
              </a:rPr>
              <a:t>Debt</a:t>
            </a:r>
          </a:p>
          <a:p>
            <a:pPr lvl="1"/>
            <a:r>
              <a:rPr lang="en-US">
                <a:latin typeface="Times" charset="0"/>
                <a:ea typeface="ＭＳ Ｐゴシック" charset="0"/>
              </a:rPr>
              <a:t>After-tax Cost of debt =(Riskfree rate + Default Spread) (1-t)</a:t>
            </a:r>
          </a:p>
          <a:p>
            <a:pPr lvl="1">
              <a:buFontTx/>
              <a:buNone/>
            </a:pPr>
            <a:r>
              <a:rPr lang="en-US">
                <a:latin typeface="Times" charset="0"/>
                <a:ea typeface="ＭＳ Ｐゴシック" charset="0"/>
              </a:rPr>
              <a:t>				=  (3.5%+2.5%) (1-.38) =	3.72%</a:t>
            </a:r>
          </a:p>
          <a:p>
            <a:pPr lvl="1"/>
            <a:r>
              <a:rPr lang="en-US">
                <a:latin typeface="Times" charset="0"/>
                <a:ea typeface="ＭＳ Ｐゴシック" charset="0"/>
              </a:rPr>
              <a:t>Market Value of Debt =		$ 16.682 Billion</a:t>
            </a:r>
          </a:p>
          <a:p>
            <a:pPr lvl="1"/>
            <a:r>
              <a:rPr lang="en-US">
                <a:latin typeface="Times" charset="0"/>
                <a:ea typeface="ＭＳ Ｐゴシック" charset="0"/>
              </a:rPr>
              <a:t>Debt/(Debt +Equity) =			26.96%</a:t>
            </a:r>
          </a:p>
          <a:p>
            <a:r>
              <a:rPr lang="en-US">
                <a:latin typeface="Times" charset="0"/>
                <a:ea typeface="ＭＳ Ｐゴシック" charset="0"/>
                <a:cs typeface="ＭＳ Ｐゴシック" charset="0"/>
              </a:rPr>
              <a:t>Cost of Capital = 8.91%(.7304)+3.72%(.2696) = 7.51%</a:t>
            </a:r>
          </a:p>
        </p:txBody>
      </p:sp>
      <p:sp>
        <p:nvSpPr>
          <p:cNvPr id="387075" name="Text Box 4"/>
          <p:cNvSpPr txBox="1">
            <a:spLocks noChangeArrowheads="1"/>
          </p:cNvSpPr>
          <p:nvPr/>
        </p:nvSpPr>
        <p:spPr bwMode="auto">
          <a:xfrm>
            <a:off x="3276600" y="5715000"/>
            <a:ext cx="2438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45.193/ (45.193+16.682)</a:t>
            </a:r>
          </a:p>
        </p:txBody>
      </p:sp>
      <p:sp>
        <p:nvSpPr>
          <p:cNvPr id="387076" name="Line 5"/>
          <p:cNvSpPr>
            <a:spLocks noChangeShapeType="1"/>
          </p:cNvSpPr>
          <p:nvPr/>
        </p:nvSpPr>
        <p:spPr bwMode="auto">
          <a:xfrm flipV="1">
            <a:off x="3962400" y="5181600"/>
            <a:ext cx="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Divisional Costs of Capital: Disney and Tata Chemicals</a:t>
            </a:r>
          </a:p>
        </p:txBody>
      </p:sp>
      <p:sp>
        <p:nvSpPr>
          <p:cNvPr id="389122" name="Rectangle 3"/>
          <p:cNvSpPr>
            <a:spLocks noGrp="1" noChangeArrowheads="1"/>
          </p:cNvSpPr>
          <p:nvPr>
            <p:ph idx="1"/>
          </p:nvPr>
        </p:nvSpPr>
        <p:spPr>
          <a:noFill/>
        </p:spPr>
        <p:txBody>
          <a:bodyPr/>
          <a:lstStyle/>
          <a:p>
            <a:pPr algn="ctr">
              <a:buFont typeface="Monotype Sorts" charset="0"/>
              <a:buNone/>
              <a:tabLst>
                <a:tab pos="1879600" algn="l"/>
                <a:tab pos="2862263" algn="l"/>
                <a:tab pos="3894138" algn="l"/>
                <a:tab pos="4978400" algn="l"/>
                <a:tab pos="6113463" algn="l"/>
              </a:tabLst>
            </a:pPr>
            <a:r>
              <a:rPr lang="en-US" b="1" dirty="0">
                <a:latin typeface="Times" charset="0"/>
                <a:ea typeface="ＭＳ Ｐゴシック" charset="0"/>
                <a:cs typeface="ＭＳ Ｐゴシック" charset="0"/>
              </a:rPr>
              <a:t>Disney</a:t>
            </a: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smtClean="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r>
              <a:rPr lang="en-US" b="1" dirty="0" smtClean="0">
                <a:latin typeface="Times" charset="0"/>
                <a:ea typeface="ＭＳ Ｐゴシック" charset="0"/>
                <a:cs typeface="ＭＳ Ｐゴシック" charset="0"/>
              </a:rPr>
              <a:t>Tata  </a:t>
            </a:r>
            <a:r>
              <a:rPr lang="en-US" b="1" dirty="0">
                <a:latin typeface="Times" charset="0"/>
                <a:ea typeface="ＭＳ Ｐゴシック" charset="0"/>
                <a:cs typeface="ＭＳ Ｐゴシック" charset="0"/>
              </a:rPr>
              <a:t>Chemicals</a:t>
            </a: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p:txBody>
      </p:sp>
      <p:pic>
        <p:nvPicPr>
          <p:cNvPr id="389123"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55245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4"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4191000"/>
            <a:ext cx="563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Aracruz : Currency effects.. And a side bar on Deutsche Bank..</a:t>
            </a:r>
          </a:p>
        </p:txBody>
      </p:sp>
      <p:sp>
        <p:nvSpPr>
          <p:cNvPr id="391170" name="Content Placeholder 3"/>
          <p:cNvSpPr>
            <a:spLocks noGrp="1"/>
          </p:cNvSpPr>
          <p:nvPr>
            <p:ph idx="1"/>
          </p:nvPr>
        </p:nvSpPr>
        <p:spPr/>
        <p:txBody>
          <a:bodyPr/>
          <a:lstStyle/>
          <a:p>
            <a:pPr algn="ctr">
              <a:buFont typeface="Monotype Sorts" charset="0"/>
              <a:buNone/>
            </a:pPr>
            <a:r>
              <a:rPr lang="en-US" b="1" dirty="0" err="1">
                <a:latin typeface="Times" charset="0"/>
                <a:ea typeface="ＭＳ Ｐゴシック" charset="0"/>
                <a:cs typeface="ＭＳ Ｐゴシック" charset="0"/>
              </a:rPr>
              <a:t>Aracruz</a:t>
            </a:r>
            <a:endParaRPr lang="en-US" b="1" dirty="0">
              <a:latin typeface="Times" charset="0"/>
              <a:ea typeface="ＭＳ Ｐゴシック" charset="0"/>
              <a:cs typeface="ＭＳ Ｐゴシック" charset="0"/>
            </a:endParaRPr>
          </a:p>
          <a:p>
            <a:pPr algn="ctr">
              <a:buFont typeface="Monotype Sorts" charset="0"/>
              <a:buNone/>
            </a:pPr>
            <a:r>
              <a:rPr lang="en-US" b="1" dirty="0" err="1">
                <a:latin typeface="Times" charset="0"/>
                <a:ea typeface="ＭＳ Ｐゴシック" charset="0"/>
                <a:cs typeface="ＭＳ Ｐゴシック" charset="0"/>
              </a:rPr>
              <a:t>Inf</a:t>
            </a:r>
            <a:endParaRPr lang="en-US" b="1" dirty="0">
              <a:latin typeface="Times" charset="0"/>
              <a:ea typeface="ＭＳ Ｐゴシック" charset="0"/>
              <a:cs typeface="ＭＳ Ｐゴシック" charset="0"/>
            </a:endParaRPr>
          </a:p>
          <a:p>
            <a:pPr algn="ctr">
              <a:buFont typeface="Monotype Sorts" charset="0"/>
              <a:buNone/>
            </a:pPr>
            <a:endParaRPr lang="en-US" b="1" dirty="0">
              <a:latin typeface="Times" charset="0"/>
              <a:ea typeface="ＭＳ Ｐゴシック" charset="0"/>
              <a:cs typeface="ＭＳ Ｐゴシック" charset="0"/>
            </a:endParaRPr>
          </a:p>
          <a:p>
            <a:pPr>
              <a:buFont typeface="Monotype Sorts" charset="0"/>
              <a:buNone/>
            </a:pPr>
            <a:endParaRPr lang="en-US" sz="1600" dirty="0">
              <a:latin typeface="Times" charset="0"/>
              <a:ea typeface="ＭＳ Ｐゴシック" charset="0"/>
              <a:cs typeface="ＭＳ Ｐゴシック" charset="0"/>
            </a:endParaRPr>
          </a:p>
          <a:p>
            <a:pPr>
              <a:buFont typeface="Monotype Sorts" charset="0"/>
              <a:buNone/>
            </a:pPr>
            <a:r>
              <a:rPr lang="en-US" sz="1600" dirty="0">
                <a:latin typeface="Times" charset="0"/>
                <a:ea typeface="ＭＳ Ｐゴシック" charset="0"/>
                <a:cs typeface="ＭＳ Ｐゴシック" charset="0"/>
              </a:rPr>
              <a:t>Cost of capital in $R =</a:t>
            </a:r>
          </a:p>
          <a:p>
            <a:pPr algn="ctr">
              <a:buFont typeface="Monotype Sorts" charset="0"/>
              <a:buNone/>
            </a:pPr>
            <a:endParaRPr lang="en-US" b="1" dirty="0">
              <a:latin typeface="Times" charset="0"/>
              <a:ea typeface="ＭＳ Ｐゴシック" charset="0"/>
              <a:cs typeface="ＭＳ Ｐゴシック" charset="0"/>
            </a:endParaRPr>
          </a:p>
          <a:p>
            <a:pPr>
              <a:buFont typeface="Monotype Sorts" charset="0"/>
              <a:buNone/>
            </a:pPr>
            <a:r>
              <a:rPr lang="en-US" sz="1600" dirty="0">
                <a:latin typeface="Times" charset="0"/>
                <a:ea typeface="ＭＳ Ｐゴシック" charset="0"/>
                <a:cs typeface="ＭＳ Ｐゴシック" charset="0"/>
              </a:rPr>
              <a:t>Real Cost of capital = </a:t>
            </a:r>
          </a:p>
          <a:p>
            <a:pPr algn="ctr">
              <a:buFont typeface="Monotype Sorts" charset="0"/>
              <a:buNone/>
            </a:pPr>
            <a:endParaRPr lang="en-US" b="1"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Earlier we computed a cost of equity of 10.55% for Deutsche Bank. We won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t even try to estimate the cost of capital. Why? </a:t>
            </a:r>
          </a:p>
          <a:p>
            <a:pPr algn="ctr">
              <a:buFont typeface="Monotype Sorts" charset="0"/>
              <a:buNone/>
            </a:pPr>
            <a:endParaRPr lang="en-US" b="1" dirty="0">
              <a:latin typeface="Times" charset="0"/>
              <a:ea typeface="ＭＳ Ｐゴシック" charset="0"/>
              <a:cs typeface="ＭＳ Ｐゴシック" charset="0"/>
            </a:endParaRPr>
          </a:p>
        </p:txBody>
      </p:sp>
      <p:pic>
        <p:nvPicPr>
          <p:cNvPr id="391171"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209800"/>
            <a:ext cx="57277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91172" name="Object 2"/>
          <p:cNvGraphicFramePr>
            <a:graphicFrameLocks noChangeAspect="1"/>
          </p:cNvGraphicFramePr>
          <p:nvPr>
            <p:extLst>
              <p:ext uri="{D42A27DB-BD31-4B8C-83A1-F6EECF244321}">
                <p14:modId xmlns:p14="http://schemas.microsoft.com/office/powerpoint/2010/main" val="3734205150"/>
              </p:ext>
            </p:extLst>
          </p:nvPr>
        </p:nvGraphicFramePr>
        <p:xfrm>
          <a:off x="3124200" y="3124200"/>
          <a:ext cx="1651000" cy="381000"/>
        </p:xfrm>
        <a:graphic>
          <a:graphicData uri="http://schemas.openxmlformats.org/presentationml/2006/ole">
            <mc:AlternateContent xmlns:mc="http://schemas.openxmlformats.org/markup-compatibility/2006">
              <mc:Choice xmlns:v="urn:schemas-microsoft-com:vml" Requires="v">
                <p:oleObj spid="_x0000_s391190" name="Equation" r:id="rId5" imgW="1651000" imgH="381000" progId="Equation.3">
                  <p:embed/>
                </p:oleObj>
              </mc:Choice>
              <mc:Fallback>
                <p:oleObj name="Equation" r:id="rId5" imgW="1651000" imgH="3810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3124200"/>
                        <a:ext cx="1651000" cy="381000"/>
                      </a:xfrm>
                      <a:prstGeom prst="rect">
                        <a:avLst/>
                      </a:prstGeom>
                      <a:solidFill>
                        <a:schemeClr val="tx1"/>
                      </a:solidFill>
                      <a:ln>
                        <a:noFill/>
                      </a:ln>
                      <a:effectLst/>
                    </p:spPr>
                  </p:pic>
                </p:oleObj>
              </mc:Fallback>
            </mc:AlternateContent>
          </a:graphicData>
        </a:graphic>
      </p:graphicFrame>
      <p:sp>
        <p:nvSpPr>
          <p:cNvPr id="391173" name="TextBox 9"/>
          <p:cNvSpPr txBox="1">
            <a:spLocks noChangeArrowheads="1"/>
          </p:cNvSpPr>
          <p:nvPr/>
        </p:nvSpPr>
        <p:spPr bwMode="auto">
          <a:xfrm>
            <a:off x="4953000" y="2971800"/>
            <a:ext cx="2130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Inflation rate in US $ = 2%</a:t>
            </a:r>
          </a:p>
          <a:p>
            <a:r>
              <a:rPr lang="en-US" sz="1400"/>
              <a:t>Inflation rate in $R = 7%</a:t>
            </a:r>
          </a:p>
        </p:txBody>
      </p:sp>
      <p:graphicFrame>
        <p:nvGraphicFramePr>
          <p:cNvPr id="391174" name="Object 3"/>
          <p:cNvGraphicFramePr>
            <a:graphicFrameLocks noChangeAspect="1"/>
          </p:cNvGraphicFramePr>
          <p:nvPr>
            <p:extLst>
              <p:ext uri="{D42A27DB-BD31-4B8C-83A1-F6EECF244321}">
                <p14:modId xmlns:p14="http://schemas.microsoft.com/office/powerpoint/2010/main" val="3219855283"/>
              </p:ext>
            </p:extLst>
          </p:nvPr>
        </p:nvGraphicFramePr>
        <p:xfrm>
          <a:off x="3124200" y="3733800"/>
          <a:ext cx="1651000" cy="381000"/>
        </p:xfrm>
        <a:graphic>
          <a:graphicData uri="http://schemas.openxmlformats.org/presentationml/2006/ole">
            <mc:AlternateContent xmlns:mc="http://schemas.openxmlformats.org/markup-compatibility/2006">
              <mc:Choice xmlns:v="urn:schemas-microsoft-com:vml" Requires="v">
                <p:oleObj spid="_x0000_s391191" name="Equation" r:id="rId7" imgW="1651000" imgH="381000" progId="Equation.3">
                  <p:embed/>
                </p:oleObj>
              </mc:Choice>
              <mc:Fallback>
                <p:oleObj name="Equation" r:id="rId7" imgW="1651000" imgH="3810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3733800"/>
                        <a:ext cx="1651000" cy="381000"/>
                      </a:xfrm>
                      <a:prstGeom prst="rect">
                        <a:avLst/>
                      </a:prstGeom>
                      <a:solidFill>
                        <a:srgbClr val="FFFFFF"/>
                      </a:solidFill>
                      <a:ln>
                        <a:noFill/>
                      </a:ln>
                      <a:effectLst/>
                    </p:spPr>
                  </p:pic>
                </p:oleObj>
              </mc:Fallback>
            </mc:AlternateContent>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p:txBody>
          <a:bodyPr/>
          <a:lstStyle/>
          <a:p>
            <a:r>
              <a:rPr lang="en-US">
                <a:latin typeface="Times" charset="0"/>
                <a:ea typeface="ＭＳ Ｐゴシック" charset="0"/>
                <a:cs typeface="ＭＳ Ｐゴシック" charset="0"/>
              </a:rPr>
              <a:t>Bookscape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a:t>
            </a:r>
            <a:endParaRPr lang="en-US">
              <a:latin typeface="Times" charset="0"/>
              <a:ea typeface="ＭＳ Ｐゴシック" charset="0"/>
              <a:cs typeface="ＭＳ Ｐゴシック" charset="0"/>
            </a:endParaRPr>
          </a:p>
        </p:txBody>
      </p:sp>
      <p:sp>
        <p:nvSpPr>
          <p:cNvPr id="393218" name="Content Placeholder 2"/>
          <p:cNvSpPr>
            <a:spLocks noGrp="1"/>
          </p:cNvSpPr>
          <p:nvPr>
            <p:ph idx="1"/>
          </p:nvPr>
        </p:nvSpPr>
        <p:spPr/>
        <p:txBody>
          <a:bodyPr/>
          <a:lstStyle/>
          <a:p>
            <a:r>
              <a:rPr lang="en-US">
                <a:latin typeface="Times" charset="0"/>
                <a:ea typeface="ＭＳ Ｐゴシック" charset="0"/>
                <a:cs typeface="ＭＳ Ｐゴシック" charset="0"/>
              </a:rPr>
              <a:t>Earlier, we noted that the cost of equity would be much higher for an undiversified investor than a diversified one and use a contrast between total and market beta to illustrate the point. </a:t>
            </a:r>
          </a:p>
          <a:p>
            <a:r>
              <a:rPr lang="en-US">
                <a:latin typeface="Times" charset="0"/>
                <a:ea typeface="ＭＳ Ｐゴシック" charset="0"/>
                <a:cs typeface="ＭＳ Ｐゴシック" charset="0"/>
              </a:rPr>
              <a:t>The cost of capital illustrates the divide:</a:t>
            </a:r>
          </a:p>
          <a:p>
            <a:pPr>
              <a:buFont typeface="Monotype Sorts" charset="0"/>
              <a:buNone/>
            </a:pPr>
            <a:endParaRPr lang="en-US">
              <a:latin typeface="Times" charset="0"/>
              <a:ea typeface="ＭＳ Ｐゴシック" charset="0"/>
              <a:cs typeface="ＭＳ Ｐゴシック" charset="0"/>
            </a:endParaRPr>
          </a:p>
        </p:txBody>
      </p:sp>
      <p:pic>
        <p:nvPicPr>
          <p:cNvPr id="3932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276600"/>
            <a:ext cx="5511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Cost of Capital</a:t>
            </a:r>
          </a:p>
        </p:txBody>
      </p:sp>
      <p:sp>
        <p:nvSpPr>
          <p:cNvPr id="395266" name="Rectangle 3"/>
          <p:cNvSpPr>
            <a:spLocks noGrp="1" noChangeArrowheads="1"/>
          </p:cNvSpPr>
          <p:nvPr>
            <p:ph idx="1"/>
          </p:nvPr>
        </p:nvSpPr>
        <p:spPr/>
        <p:txBody>
          <a:bodyPr/>
          <a:lstStyle/>
          <a:p>
            <a:r>
              <a:rPr lang="en-US">
                <a:latin typeface="Times" charset="0"/>
                <a:ea typeface="ＭＳ Ｐゴシック" charset="0"/>
                <a:cs typeface="ＭＳ Ｐゴシック" charset="0"/>
              </a:rPr>
              <a:t>Using the bottom-up unlevered beta that you computed for your firm, and the values of debt and equity you have estimated for your firm, estimate a bottom-up levered beta and cost of equity for your firm.</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Based upon the costs of equity and debt that you have estimated, and the weights for each, estimate the cost of capital for your firm. </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How different would your cost of capital have been, if you used book value weights?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Choosing a Hurdle Rate</a:t>
            </a:r>
          </a:p>
        </p:txBody>
      </p:sp>
      <p:sp>
        <p:nvSpPr>
          <p:cNvPr id="39731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Either the cost of equity or the cost of capital can be used as a hurdle rate, depending upon whether the returns measured are to equity investors or to all claimholders on the firm (capital)</a:t>
            </a:r>
          </a:p>
          <a:p>
            <a:r>
              <a:rPr lang="en-US">
                <a:latin typeface="Times" charset="0"/>
                <a:ea typeface="ＭＳ Ｐゴシック" charset="0"/>
                <a:cs typeface="ＭＳ Ｐゴシック" charset="0"/>
              </a:rPr>
              <a:t>If returns are measured to equity investors, the appropriate hurdle rate is the cost of equity.</a:t>
            </a:r>
          </a:p>
          <a:p>
            <a:r>
              <a:rPr lang="en-US">
                <a:latin typeface="Times" charset="0"/>
                <a:ea typeface="ＭＳ Ｐゴシック" charset="0"/>
                <a:cs typeface="ＭＳ Ｐゴシック" charset="0"/>
              </a:rPr>
              <a:t>If returns are measured to capital (or the firm), the appropriate hurdle rate is the cost of capital.</a:t>
            </a:r>
          </a:p>
        </p:txBody>
      </p:sp>
    </p:spTree>
  </p:cSld>
  <p:clrMapOvr>
    <a:masterClrMapping/>
  </p:clrMapOvr>
  <p:transition xmlns:p14="http://schemas.microsoft.com/office/powerpoint/2010/mai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Back to First Principles</a:t>
            </a:r>
          </a:p>
        </p:txBody>
      </p:sp>
      <p:pic>
        <p:nvPicPr>
          <p:cNvPr id="5" name="Picture 3"/>
          <p:cNvPicPr>
            <a:picLocks noGrp="1" noChangeAspect="1"/>
          </p:cNvPicPr>
          <p:nvPr>
            <p:ph idx="1"/>
          </p:nvPr>
        </p:nvPicPr>
        <p:blipFill>
          <a:blip r:embed="rId3">
            <a:extLst>
              <a:ext uri="{28A0092B-C50C-407E-A947-70E740481C1C}">
                <a14:useLocalDpi xmlns:a14="http://schemas.microsoft.com/office/drawing/2010/main" val="0"/>
              </a:ext>
            </a:extLst>
          </a:blip>
          <a:srcRect t="3534" b="3534"/>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ctrTitle"/>
          </p:nvPr>
        </p:nvSpPr>
        <p:spPr>
          <a:xfrm>
            <a:off x="914400" y="2819400"/>
            <a:ext cx="7924800" cy="1066800"/>
          </a:xfrm>
          <a:noFill/>
        </p:spPr>
        <p:txBody>
          <a:bodyPr anchor="ctr"/>
          <a:lstStyle/>
          <a:p>
            <a:r>
              <a:rPr lang="en-US" sz="3200">
                <a:latin typeface="Times" charset="0"/>
                <a:ea typeface="ＭＳ Ｐゴシック" charset="0"/>
                <a:cs typeface="ＭＳ Ｐゴシック" charset="0"/>
              </a:rPr>
              <a:t>Measuring Investment Returns</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I: The Mechanics of Investment Analysis</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
            </a:r>
            <a:br>
              <a:rPr lang="en-US" sz="3200">
                <a:latin typeface="Times" charset="0"/>
                <a:ea typeface="ＭＳ Ｐゴシック" charset="0"/>
                <a:cs typeface="ＭＳ Ｐゴシック" charset="0"/>
              </a:rPr>
            </a:br>
            <a:endParaRPr lang="en-US" sz="3200">
              <a:latin typeface="Times" charset="0"/>
              <a:ea typeface="ＭＳ Ｐゴシック" charset="0"/>
              <a:cs typeface="ＭＳ Ｐゴシック" charset="0"/>
            </a:endParaRPr>
          </a:p>
        </p:txBody>
      </p:sp>
      <p:sp>
        <p:nvSpPr>
          <p:cNvPr id="401410" name="Rectangle 3"/>
          <p:cNvSpPr>
            <a:spLocks noGrp="1" noChangeArrowheads="1"/>
          </p:cNvSpPr>
          <p:nvPr>
            <p:ph type="subTitle" idx="1"/>
          </p:nvPr>
        </p:nvSpPr>
        <p:spPr>
          <a:xfrm>
            <a:off x="1371600" y="4495800"/>
            <a:ext cx="6324600" cy="1219200"/>
          </a:xfrm>
          <a:noFill/>
        </p:spPr>
        <p:txBody>
          <a:bodyPr/>
          <a:lstStyle/>
          <a:p>
            <a:pPr marL="342900" indent="-342900" algn="l"/>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Show me the money</a:t>
            </a:r>
            <a:r>
              <a:rPr lang="ja-JP" altLang="en-US">
                <a:latin typeface="Times" charset="0"/>
                <a:ea typeface="ＭＳ Ｐゴシック" charset="0"/>
                <a:cs typeface="ＭＳ Ｐゴシック" charset="0"/>
              </a:rPr>
              <a:t>”</a:t>
            </a:r>
            <a:endParaRPr lang="en-US" altLang="ja-JP">
              <a:latin typeface="Times" charset="0"/>
              <a:ea typeface="ＭＳ Ｐゴシック" charset="0"/>
              <a:cs typeface="ＭＳ Ｐゴシック" charset="0"/>
            </a:endParaRPr>
          </a:p>
          <a:p>
            <a:pPr marL="342900" indent="-342900" algn="l"/>
            <a:r>
              <a:rPr lang="en-US">
                <a:latin typeface="Times" charset="0"/>
                <a:ea typeface="ＭＳ Ｐゴシック" charset="0"/>
                <a:cs typeface="ＭＳ Ｐゴシック" charset="0"/>
              </a:rPr>
              <a:t>					from </a:t>
            </a:r>
            <a:r>
              <a:rPr lang="en-US" i="1">
                <a:latin typeface="Times" charset="0"/>
                <a:ea typeface="ＭＳ Ｐゴシック" charset="0"/>
                <a:cs typeface="ＭＳ Ｐゴシック" charset="0"/>
              </a:rPr>
              <a:t>Jerry Maguire</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First Principles</a:t>
            </a:r>
          </a:p>
        </p:txBody>
      </p:sp>
      <p:sp>
        <p:nvSpPr>
          <p:cNvPr id="403458" name="Rectangle 3"/>
          <p:cNvSpPr>
            <a:spLocks noGrp="1" noChangeArrowheads="1"/>
          </p:cNvSpPr>
          <p:nvPr>
            <p:ph idx="1"/>
          </p:nvPr>
        </p:nvSpPr>
        <p:spPr/>
        <p:txBody>
          <a:bodyPr/>
          <a:lstStyle/>
          <a:p>
            <a:endParaRPr lang="en-US">
              <a:latin typeface="Times" charset="0"/>
              <a:ea typeface="ＭＳ Ｐゴシック" charset="0"/>
              <a:cs typeface="ＭＳ Ｐゴシック" charset="0"/>
            </a:endParaRPr>
          </a:p>
        </p:txBody>
      </p:sp>
      <p:pic>
        <p:nvPicPr>
          <p:cNvPr id="40345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12888"/>
            <a:ext cx="7759700"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Measures of return: earnings versus cash flows</a:t>
            </a:r>
          </a:p>
        </p:txBody>
      </p:sp>
      <p:sp>
        <p:nvSpPr>
          <p:cNvPr id="405506"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Principles Governing Accounting Earnings Measurement</a:t>
            </a:r>
          </a:p>
          <a:p>
            <a:pPr lvl="1">
              <a:lnSpc>
                <a:spcPct val="90000"/>
              </a:lnSpc>
            </a:pPr>
            <a:r>
              <a:rPr lang="en-US" u="sng">
                <a:latin typeface="Times" charset="0"/>
                <a:ea typeface="ＭＳ Ｐゴシック" charset="0"/>
              </a:rPr>
              <a:t>Accrual Accounting</a:t>
            </a:r>
            <a:r>
              <a:rPr lang="en-US">
                <a:latin typeface="Times" charset="0"/>
                <a:ea typeface="ＭＳ Ｐゴシック" charset="0"/>
              </a:rPr>
              <a:t>: Show revenues when products and services are sold or provided, not when they are paid for. Show expenses associated with these revenues rather than cash expenses.</a:t>
            </a:r>
          </a:p>
          <a:p>
            <a:pPr lvl="1">
              <a:lnSpc>
                <a:spcPct val="90000"/>
              </a:lnSpc>
            </a:pPr>
            <a:r>
              <a:rPr lang="en-US" u="sng">
                <a:latin typeface="Times" charset="0"/>
                <a:ea typeface="ＭＳ Ｐゴシック" charset="0"/>
              </a:rPr>
              <a:t>Operating versus Capital Expenditures</a:t>
            </a:r>
            <a:r>
              <a:rPr lang="en-US">
                <a:latin typeface="Times" charset="0"/>
                <a:ea typeface="ＭＳ Ｐゴシック" charset="0"/>
              </a:rPr>
              <a:t>: Only expenses associated with creating revenues in the current period should be treated as operating expenses. Expenses that create benefits over several periods are written off over multiple periods (as depreciation or amortization)</a:t>
            </a:r>
          </a:p>
          <a:p>
            <a:pPr>
              <a:lnSpc>
                <a:spcPct val="90000"/>
              </a:lnSpc>
            </a:pPr>
            <a:r>
              <a:rPr lang="en-US">
                <a:latin typeface="Times" charset="0"/>
                <a:ea typeface="ＭＳ Ｐゴシック" charset="0"/>
                <a:cs typeface="ＭＳ Ｐゴシック" charset="0"/>
              </a:rPr>
              <a:t>To get from accounting earnings to cash flows:</a:t>
            </a:r>
          </a:p>
          <a:p>
            <a:pPr lvl="1">
              <a:lnSpc>
                <a:spcPct val="90000"/>
              </a:lnSpc>
            </a:pPr>
            <a:r>
              <a:rPr lang="en-US">
                <a:latin typeface="Times" charset="0"/>
                <a:ea typeface="ＭＳ Ｐゴシック" charset="0"/>
              </a:rPr>
              <a:t>you have to add back non-cash expenses (like depreciation)</a:t>
            </a:r>
          </a:p>
          <a:p>
            <a:pPr lvl="1">
              <a:lnSpc>
                <a:spcPct val="90000"/>
              </a:lnSpc>
            </a:pPr>
            <a:r>
              <a:rPr lang="en-US">
                <a:latin typeface="Times" charset="0"/>
                <a:ea typeface="ＭＳ Ｐゴシック" charset="0"/>
              </a:rPr>
              <a:t>you have to subtract out cash outflows which are not expensed (such as capital expenditures)</a:t>
            </a:r>
          </a:p>
          <a:p>
            <a:pPr lvl="1">
              <a:lnSpc>
                <a:spcPct val="90000"/>
              </a:lnSpc>
            </a:pPr>
            <a:r>
              <a:rPr lang="en-US">
                <a:latin typeface="Times" charset="0"/>
                <a:ea typeface="ＭＳ Ｐゴシック" charset="0"/>
              </a:rPr>
              <a:t>you have to make accrual revenues and expenses into cash revenues and expenses (by considering changes in working capital).</a:t>
            </a:r>
          </a:p>
        </p:txBody>
      </p:sp>
    </p:spTree>
  </p:cSld>
  <p:clrMapOvr>
    <a:masterClrMapping/>
  </p:clrMapOvr>
  <p:transition xmlns:p14="http://schemas.microsoft.com/office/powerpoint/2010/mai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Measuring Returns Right: The Basic Principles</a:t>
            </a:r>
          </a:p>
        </p:txBody>
      </p:sp>
      <p:sp>
        <p:nvSpPr>
          <p:cNvPr id="4075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Use cash flows rather than earnings. You cannot spend earnings.</a:t>
            </a:r>
          </a:p>
          <a:p>
            <a:r>
              <a:rPr lang="en-US">
                <a:latin typeface="Times" charset="0"/>
                <a:ea typeface="ＭＳ Ｐゴシック" charset="0"/>
                <a:cs typeface="ＭＳ Ｐゴシック" charset="0"/>
              </a:rPr>
              <a:t>Use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incremental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cash flows relating to the investment decision, i.e., cashflows that occur as a consequence of the decision, rather than total cash flows.</a:t>
            </a:r>
          </a:p>
          <a:p>
            <a:r>
              <a:rPr lang="en-US">
                <a:latin typeface="Times" charset="0"/>
                <a:ea typeface="ＭＳ Ｐゴシック" charset="0"/>
                <a:cs typeface="ＭＳ Ｐゴシック" charset="0"/>
              </a:rPr>
              <a:t>Use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time weighted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returns, i.e., value cash flows that occur earlier more than cash flows that occur later.</a:t>
            </a:r>
          </a:p>
          <a:p>
            <a:pPr algn="ctr">
              <a:buFont typeface="Monotype Sorts" charset="0"/>
              <a:buNone/>
            </a:pPr>
            <a:r>
              <a:rPr lang="en-US" sz="2000">
                <a:solidFill>
                  <a:schemeClr val="accent2"/>
                </a:solidFill>
                <a:latin typeface="Times" charset="0"/>
                <a:ea typeface="ＭＳ Ｐゴシック" charset="0"/>
                <a:cs typeface="ＭＳ Ｐゴシック" charset="0"/>
              </a:rPr>
              <a:t>The Return Mantra: </a:t>
            </a:r>
            <a:r>
              <a:rPr lang="ja-JP" altLang="en-US" sz="2000">
                <a:solidFill>
                  <a:schemeClr val="accent2"/>
                </a:solidFill>
                <a:latin typeface="Times" charset="0"/>
                <a:ea typeface="ＭＳ Ｐゴシック" charset="0"/>
                <a:cs typeface="ＭＳ Ｐゴシック" charset="0"/>
              </a:rPr>
              <a:t>“</a:t>
            </a:r>
            <a:r>
              <a:rPr lang="en-US" altLang="ja-JP" sz="2000">
                <a:solidFill>
                  <a:schemeClr val="accent2"/>
                </a:solidFill>
                <a:latin typeface="Times" charset="0"/>
                <a:ea typeface="ＭＳ Ｐゴシック" charset="0"/>
                <a:cs typeface="ＭＳ Ｐゴシック" charset="0"/>
              </a:rPr>
              <a:t>Time-weighted, Incremental Cash Flow Return</a:t>
            </a:r>
            <a:r>
              <a:rPr lang="ja-JP" altLang="en-US" sz="2000">
                <a:solidFill>
                  <a:schemeClr val="accent2"/>
                </a:solidFill>
                <a:latin typeface="Times" charset="0"/>
                <a:ea typeface="ＭＳ Ｐゴシック" charset="0"/>
                <a:cs typeface="ＭＳ Ｐゴシック" charset="0"/>
              </a:rPr>
              <a:t>”</a:t>
            </a:r>
            <a:endParaRPr lang="en-US" sz="2000">
              <a:solidFill>
                <a:schemeClr val="accent2"/>
              </a:solidFill>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p:cNvSpPr>
            <a:spLocks noGrp="1"/>
          </p:cNvSpPr>
          <p:nvPr>
            <p:ph type="title"/>
          </p:nvPr>
        </p:nvSpPr>
        <p:spPr/>
        <p:txBody>
          <a:bodyPr/>
          <a:lstStyle/>
          <a:p>
            <a:r>
              <a:rPr lang="en-US">
                <a:latin typeface="Times" charset="0"/>
                <a:ea typeface="ＭＳ Ｐゴシック" charset="0"/>
                <a:cs typeface="ＭＳ Ｐゴシック" charset="0"/>
              </a:rPr>
              <a:t>Setting the table: What is an investment/project?</a:t>
            </a:r>
          </a:p>
        </p:txBody>
      </p:sp>
      <p:sp>
        <p:nvSpPr>
          <p:cNvPr id="409602" name="Content Placeholder 2"/>
          <p:cNvSpPr>
            <a:spLocks noGrp="1"/>
          </p:cNvSpPr>
          <p:nvPr>
            <p:ph idx="1"/>
          </p:nvPr>
        </p:nvSpPr>
        <p:spPr/>
        <p:txBody>
          <a:bodyPr/>
          <a:lstStyle/>
          <a:p>
            <a:r>
              <a:rPr lang="en-US" sz="2000">
                <a:latin typeface="Times" charset="0"/>
                <a:ea typeface="ＭＳ Ｐゴシック" charset="0"/>
                <a:cs typeface="ＭＳ Ｐゴシック" charset="0"/>
              </a:rPr>
              <a:t>An investment/project can range the spectrum from big to small, money making to cost saving:</a:t>
            </a:r>
          </a:p>
          <a:p>
            <a:pPr lvl="1"/>
            <a:r>
              <a:rPr lang="en-US" sz="1800">
                <a:latin typeface="Times" charset="0"/>
                <a:ea typeface="ＭＳ Ｐゴシック" charset="0"/>
              </a:rPr>
              <a:t>Major strategic decisions to enter new areas of business or new markets.</a:t>
            </a:r>
          </a:p>
          <a:p>
            <a:pPr lvl="1"/>
            <a:r>
              <a:rPr lang="en-US" sz="1800">
                <a:latin typeface="Times" charset="0"/>
                <a:ea typeface="ＭＳ Ｐゴシック" charset="0"/>
              </a:rPr>
              <a:t>Acquisitions of other firms are projects as well, notwithstanding attempts to create separate sets of rules for them.</a:t>
            </a:r>
          </a:p>
          <a:p>
            <a:pPr lvl="1"/>
            <a:r>
              <a:rPr lang="en-US" sz="1800">
                <a:latin typeface="Times" charset="0"/>
                <a:ea typeface="ＭＳ Ｐゴシック" charset="0"/>
              </a:rPr>
              <a:t>Decisions on new ventures within existing businesses or markets.</a:t>
            </a:r>
          </a:p>
          <a:p>
            <a:pPr lvl="1"/>
            <a:r>
              <a:rPr lang="en-US" sz="1800">
                <a:latin typeface="Times" charset="0"/>
                <a:ea typeface="ＭＳ Ｐゴシック" charset="0"/>
              </a:rPr>
              <a:t>Decisions that may change the way existing ventures and projects are run.</a:t>
            </a:r>
          </a:p>
          <a:p>
            <a:pPr lvl="1"/>
            <a:r>
              <a:rPr lang="en-US" sz="1800">
                <a:latin typeface="Times" charset="0"/>
                <a:ea typeface="ＭＳ Ｐゴシック" charset="0"/>
              </a:rPr>
              <a:t>Decisions on how best to deliver a service that is necessary for the business to run smoothly.</a:t>
            </a:r>
          </a:p>
          <a:p>
            <a:r>
              <a:rPr lang="en-US" sz="2000">
                <a:latin typeface="Times" charset="0"/>
                <a:ea typeface="ＭＳ Ｐゴシック" charset="0"/>
                <a:cs typeface="ＭＳ Ｐゴシック" charset="0"/>
              </a:rPr>
              <a:t>Put in broader terms, every choice made by a firm can be framed as an investment.</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Title 1"/>
          <p:cNvSpPr>
            <a:spLocks noGrp="1"/>
          </p:cNvSpPr>
          <p:nvPr>
            <p:ph type="title"/>
          </p:nvPr>
        </p:nvSpPr>
        <p:spPr/>
        <p:txBody>
          <a:bodyPr/>
          <a:lstStyle/>
          <a:p>
            <a:r>
              <a:rPr lang="en-US">
                <a:latin typeface="Times" charset="0"/>
                <a:ea typeface="ＭＳ Ｐゴシック" charset="0"/>
                <a:cs typeface="ＭＳ Ｐゴシック" charset="0"/>
              </a:rPr>
              <a:t>Here are four examples…</a:t>
            </a:r>
          </a:p>
        </p:txBody>
      </p:sp>
      <p:sp>
        <p:nvSpPr>
          <p:cNvPr id="411650" name="Content Placeholder 2"/>
          <p:cNvSpPr>
            <a:spLocks noGrp="1"/>
          </p:cNvSpPr>
          <p:nvPr>
            <p:ph idx="1"/>
          </p:nvPr>
        </p:nvSpPr>
        <p:spPr/>
        <p:txBody>
          <a:bodyPr/>
          <a:lstStyle/>
          <a:p>
            <a:r>
              <a:rPr lang="en-US" u="sng">
                <a:latin typeface="Times" charset="0"/>
                <a:ea typeface="ＭＳ Ｐゴシック" charset="0"/>
                <a:cs typeface="ＭＳ Ｐゴシック" charset="0"/>
              </a:rPr>
              <a:t>Rio Disney</a:t>
            </a:r>
            <a:r>
              <a:rPr lang="en-US">
                <a:latin typeface="Times" charset="0"/>
                <a:ea typeface="ＭＳ Ｐゴシック" charset="0"/>
                <a:cs typeface="ＭＳ Ｐゴシック" charset="0"/>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r>
              <a:rPr lang="en-US" u="sng">
                <a:latin typeface="Times" charset="0"/>
                <a:ea typeface="ＭＳ Ｐゴシック" charset="0"/>
                <a:cs typeface="ＭＳ Ｐゴシック" charset="0"/>
              </a:rPr>
              <a:t>New Paper Plant for Aracruz</a:t>
            </a:r>
            <a:r>
              <a:rPr lang="en-US">
                <a:latin typeface="Times" charset="0"/>
                <a:ea typeface="ＭＳ Ｐゴシック" charset="0"/>
                <a:cs typeface="ＭＳ Ｐゴシック" charset="0"/>
              </a:rPr>
              <a:t>: Aracruz, as a paper and pulp company, is examining whether to invest in a new paper plant in Brazil. </a:t>
            </a:r>
          </a:p>
          <a:p>
            <a:r>
              <a:rPr lang="en-US" u="sng">
                <a:latin typeface="Times" charset="0"/>
                <a:ea typeface="ＭＳ Ｐゴシック" charset="0"/>
                <a:cs typeface="ＭＳ Ｐゴシック" charset="0"/>
              </a:rPr>
              <a:t>An Online Store for Booksc</a:t>
            </a:r>
            <a:r>
              <a:rPr lang="en-US">
                <a:latin typeface="Times" charset="0"/>
                <a:ea typeface="ＭＳ Ｐゴシック" charset="0"/>
                <a:cs typeface="ＭＳ Ｐゴシック" charset="0"/>
              </a:rPr>
              <a:t>ape: Bookscape is evaluating whether it should create an online store to sell books. While it is an extension of their basis business, it will require different investments (and potentially expose them to different types of risk).</a:t>
            </a:r>
          </a:p>
          <a:p>
            <a:r>
              <a:rPr lang="en-US" u="sng">
                <a:latin typeface="Times" charset="0"/>
                <a:ea typeface="ＭＳ Ｐゴシック" charset="0"/>
                <a:cs typeface="ＭＳ Ｐゴシック" charset="0"/>
              </a:rPr>
              <a:t>Acquisition of Sentient by Tata Chemicals:</a:t>
            </a:r>
            <a:r>
              <a:rPr lang="en-US">
                <a:latin typeface="Times" charset="0"/>
                <a:ea typeface="ＭＳ Ｐゴシック" charset="0"/>
                <a:cs typeface="ＭＳ Ｐゴシック" charset="0"/>
              </a:rPr>
              <a:t> Sentient is a US firm that manufactures chemicals for the food processing business. This cross-border acquisition by Tata Chemicals will allow us to examine currency and risk issues in such a transaction.</a:t>
            </a:r>
            <a:endParaRPr lang="en-US" u="sng">
              <a:latin typeface="Times" charset="0"/>
              <a:ea typeface="ＭＳ Ｐゴシック" charset="0"/>
              <a:cs typeface="ＭＳ Ｐゴシック" charset="0"/>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Earnings versus Cash Flows: A Disney Theme Park</a:t>
            </a:r>
          </a:p>
        </p:txBody>
      </p:sp>
      <p:sp>
        <p:nvSpPr>
          <p:cNvPr id="41369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theme parks to be built near Rio, modeled on Euro Disney in Paris and Disney World in Orlando.</a:t>
            </a:r>
          </a:p>
          <a:p>
            <a:r>
              <a:rPr lang="en-US">
                <a:latin typeface="Times" charset="0"/>
                <a:ea typeface="ＭＳ Ｐゴシック" charset="0"/>
                <a:cs typeface="ＭＳ Ｐゴシック" charset="0"/>
              </a:rPr>
              <a:t>The complex will include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Magic Kingdom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r>
              <a:rPr lang="en-US">
                <a:latin typeface="Times" charset="0"/>
                <a:ea typeface="ＭＳ Ｐゴシック" charset="0"/>
                <a:cs typeface="ＭＳ Ｐゴシック" charset="0"/>
              </a:rPr>
              <a:t>The earnings and cash flows are estimated in nominal U.S. Dollars.</a:t>
            </a:r>
          </a:p>
        </p:txBody>
      </p:sp>
    </p:spTree>
  </p:cSld>
  <p:clrMapOvr>
    <a:masterClrMapping/>
  </p:clrMapOvr>
  <p:transition xmlns:p14="http://schemas.microsoft.com/office/powerpoint/2010/mai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Key Assumptions on Start Up and Construction</a:t>
            </a:r>
          </a:p>
        </p:txBody>
      </p:sp>
      <p:sp>
        <p:nvSpPr>
          <p:cNvPr id="415746" name="Rectangle 3"/>
          <p:cNvSpPr>
            <a:spLocks noGrp="1" noChangeArrowheads="1"/>
          </p:cNvSpPr>
          <p:nvPr>
            <p:ph idx="1"/>
          </p:nvPr>
        </p:nvSpPr>
        <p:spPr>
          <a:noFill/>
        </p:spPr>
        <p:txBody>
          <a:bodyPr/>
          <a:lstStyle/>
          <a:p>
            <a:pPr algn="just"/>
            <a:r>
              <a:rPr lang="en-US">
                <a:latin typeface="Times" charset="0"/>
                <a:ea typeface="ＭＳ Ｐゴシック" charset="0"/>
                <a:cs typeface="ＭＳ Ｐゴシック" charset="0"/>
              </a:rPr>
              <a:t>The cost of constructing Magic Kingdom will be $3 billion, with $ 2 billion to be spent right now, and $1 Billion to be spent one year from now. </a:t>
            </a:r>
          </a:p>
          <a:p>
            <a:pPr algn="just"/>
            <a:r>
              <a:rPr lang="en-US">
                <a:latin typeface="Times" charset="0"/>
                <a:ea typeface="ＭＳ Ｐゴシック" charset="0"/>
                <a:cs typeface="ＭＳ Ｐゴシック" charset="0"/>
              </a:rPr>
              <a:t>Disney has already spent $0.5 Billion researching the proposal and getting the necessary licenses for the park; none of this investment can be recovered if the park is not built.</a:t>
            </a:r>
          </a:p>
          <a:p>
            <a:pPr algn="just"/>
            <a:r>
              <a:rPr lang="en-US">
                <a:latin typeface="Times" charset="0"/>
                <a:ea typeface="ＭＳ Ｐゴシック" charset="0"/>
                <a:cs typeface="ＭＳ Ｐゴシック" charset="0"/>
              </a:rPr>
              <a:t>The cost of constructing Epcot II will be $ 1.5 billion, with $ 1 billion to be spent at the end of the second year and $0.5 billion at the end of the third year.</a:t>
            </a:r>
          </a:p>
        </p:txBody>
      </p:sp>
    </p:spTree>
  </p:cSld>
  <p:clrMapOvr>
    <a:masterClrMapping/>
  </p:clrMapOvr>
  <p:transition xmlns:p14="http://schemas.microsoft.com/office/powerpoint/2010/mai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Key Revenue Assumptions</a:t>
            </a:r>
          </a:p>
        </p:txBody>
      </p:sp>
      <p:sp>
        <p:nvSpPr>
          <p:cNvPr id="417794" name="Rectangle 3"/>
          <p:cNvSpPr>
            <a:spLocks noGrp="1" noChangeArrowheads="1"/>
          </p:cNvSpPr>
          <p:nvPr>
            <p:ph idx="1"/>
          </p:nvPr>
        </p:nvSpPr>
        <p:spPr>
          <a:noFill/>
        </p:spPr>
        <p:txBody>
          <a:bodyPr/>
          <a:lstStyle/>
          <a:p>
            <a:pPr marL="0" indent="0" algn="ctr">
              <a:lnSpc>
                <a:spcPct val="90000"/>
              </a:lnSpc>
              <a:buFont typeface="Monotype Sorts" charset="0"/>
              <a:buNone/>
              <a:tabLst>
                <a:tab pos="863600" algn="l"/>
                <a:tab pos="2692400" algn="l"/>
                <a:tab pos="4064000" algn="l"/>
                <a:tab pos="6399213" algn="l"/>
              </a:tabLst>
            </a:pPr>
            <a:r>
              <a:rPr lang="en-US" sz="1600" b="1">
                <a:latin typeface="Times" charset="0"/>
                <a:ea typeface="ＭＳ Ｐゴシック" charset="0"/>
                <a:cs typeface="ＭＳ Ｐゴシック" charset="0"/>
              </a:rPr>
              <a:t>Revenue estimates for the parks and resort properties (in millions)</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Year	Magic Kingdom	Epcot II	Resort Properties	Total</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1	$0	$0	$0	$0</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2	$1,000	$0	$250	$1,250</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3	$1,400	$0	$350	$1.750</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4	$1,700	$300	$500	$2.500</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5	$2,000	$500	$625	$3.125</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6	$2,200	$550	$688	$3,438</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7	$2,420	$605	$756	$3,781</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8	$2,662	$666	$832	$4,159</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9	$2,928	$732	$915	$4,575</a:t>
            </a:r>
          </a:p>
          <a:p>
            <a:pPr marL="0" indent="0">
              <a:lnSpc>
                <a:spcPct val="90000"/>
              </a:lnSpc>
              <a:buFont typeface="Monotype Sorts" charset="0"/>
              <a:buNone/>
              <a:tabLst>
                <a:tab pos="863600" algn="l"/>
                <a:tab pos="2692400" algn="l"/>
                <a:tab pos="4064000" algn="l"/>
                <a:tab pos="6399213" algn="l"/>
              </a:tabLst>
            </a:pPr>
            <a:r>
              <a:rPr lang="en-US" sz="1600">
                <a:latin typeface="Times" charset="0"/>
                <a:ea typeface="ＭＳ Ｐゴシック" charset="0"/>
                <a:cs typeface="ＭＳ Ｐゴシック" charset="0"/>
              </a:rPr>
              <a:t>10	$2,987	$747	$933	$4,667</a:t>
            </a:r>
          </a:p>
          <a:p>
            <a:pPr marL="0" indent="0">
              <a:lnSpc>
                <a:spcPct val="90000"/>
              </a:lnSpc>
              <a:buFont typeface="Monotype Sorts" charset="0"/>
              <a:buNone/>
              <a:tabLst>
                <a:tab pos="863600" algn="l"/>
                <a:tab pos="2692400" algn="l"/>
                <a:tab pos="4064000" algn="l"/>
                <a:tab pos="6399213" algn="l"/>
              </a:tabLst>
            </a:pPr>
            <a:r>
              <a:rPr lang="en-US" sz="1600" i="1">
                <a:latin typeface="Times" charset="0"/>
                <a:ea typeface="ＭＳ Ｐゴシック" charset="0"/>
                <a:cs typeface="ＭＳ Ｐゴシック" charset="0"/>
              </a:rPr>
              <a:t>			</a:t>
            </a:r>
          </a:p>
        </p:txBody>
      </p:sp>
    </p:spTree>
  </p:cSld>
  <p:clrMapOvr>
    <a:masterClrMapping/>
  </p:clrMapOvr>
  <p:transition xmlns:p14="http://schemas.microsoft.com/office/powerpoint/2010/mai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Key Expense Assumptions</a:t>
            </a:r>
          </a:p>
        </p:txBody>
      </p:sp>
      <p:sp>
        <p:nvSpPr>
          <p:cNvPr id="4198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operating expenses are assumed to be 60% of the revenues at the parks, and 75% of revenues at the resort properties.</a:t>
            </a:r>
          </a:p>
          <a:p>
            <a:pPr algn="just"/>
            <a:r>
              <a:rPr lang="en-US">
                <a:latin typeface="Times" charset="0"/>
                <a:ea typeface="ＭＳ Ｐゴシック" charset="0"/>
                <a:cs typeface="ＭＳ Ｐゴシック" charset="0"/>
              </a:rPr>
              <a:t>Disney will also allocate corporate general and administrative costs to this project, based upon revenues; </a:t>
            </a:r>
            <a:r>
              <a:rPr lang="en-US" u="sng">
                <a:latin typeface="Times" charset="0"/>
                <a:ea typeface="ＭＳ Ｐゴシック" charset="0"/>
                <a:cs typeface="ＭＳ Ｐゴシック" charset="0"/>
              </a:rPr>
              <a:t>the G&amp;A allocation will be 15% of the revenues each year</a:t>
            </a:r>
            <a:r>
              <a:rPr lang="en-US">
                <a:latin typeface="Times" charset="0"/>
                <a:ea typeface="ＭＳ Ｐゴシック" charset="0"/>
                <a:cs typeface="ＭＳ Ｐゴシック" charset="0"/>
              </a:rPr>
              <a:t>.  It is worth noting that a recent analysis of these expenses found that </a:t>
            </a:r>
            <a:r>
              <a:rPr lang="en-US" u="sng">
                <a:latin typeface="Times" charset="0"/>
                <a:ea typeface="ＭＳ Ｐゴシック" charset="0"/>
                <a:cs typeface="ＭＳ Ｐゴシック" charset="0"/>
              </a:rPr>
              <a:t>only one-third of these expenses are variable (and a function of total revenue) and that two-thirds are fixed</a:t>
            </a:r>
            <a:r>
              <a:rPr lang="en-US">
                <a:latin typeface="Times" charset="0"/>
                <a:ea typeface="ＭＳ Ｐゴシック" charset="0"/>
                <a:cs typeface="ＭＳ Ｐゴシック" charset="0"/>
              </a:rPr>
              <a:t>. </a:t>
            </a:r>
          </a:p>
        </p:txBody>
      </p:sp>
    </p:spTree>
  </p:cSld>
  <p:clrMapOvr>
    <a:masterClrMapping/>
  </p:clrMapOvr>
  <p:transition xmlns:p14="http://schemas.microsoft.com/office/powerpoint/2010/mai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Depreciation and Capital Maintenance</a:t>
            </a:r>
          </a:p>
        </p:txBody>
      </p:sp>
      <p:sp>
        <p:nvSpPr>
          <p:cNvPr id="421890" name="Rectangle 3"/>
          <p:cNvSpPr>
            <a:spLocks noGrp="1" noChangeArrowheads="1"/>
          </p:cNvSpPr>
          <p:nvPr>
            <p:ph idx="1"/>
          </p:nvPr>
        </p:nvSpPr>
        <p:spPr>
          <a:noFill/>
        </p:spPr>
        <p:txBody>
          <a:bodyPr/>
          <a:lstStyle/>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buFont typeface="Monotype Sorts" charset="0"/>
              <a:buNone/>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endParaRPr lang="en-US" sz="1400" dirty="0">
              <a:latin typeface="Times" charset="0"/>
              <a:ea typeface="ＭＳ Ｐゴシック" charset="0"/>
              <a:cs typeface="ＭＳ Ｐゴシック" charset="0"/>
            </a:endParaRPr>
          </a:p>
          <a:p>
            <a:pPr marL="0" indent="0" algn="just">
              <a:lnSpc>
                <a:spcPct val="90000"/>
              </a:lnSpc>
              <a:spcBef>
                <a:spcPts val="1200"/>
              </a:spcBef>
              <a:tabLst>
                <a:tab pos="1608138" algn="l"/>
                <a:tab pos="3657600" algn="l"/>
              </a:tabLst>
            </a:pPr>
            <a:r>
              <a:rPr lang="en-US" sz="1800" dirty="0">
                <a:latin typeface="Times" charset="0"/>
                <a:ea typeface="ＭＳ Ｐゴシック" charset="0"/>
                <a:cs typeface="ＭＳ Ｐゴシック" charset="0"/>
              </a:rPr>
              <a:t>The capital maintenance expenditures are low in the early years, when the parks are still new but increase as the parks age. </a:t>
            </a:r>
          </a:p>
        </p:txBody>
      </p:sp>
      <p:sp>
        <p:nvSpPr>
          <p:cNvPr id="421891"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421892" name="Object 2"/>
          <p:cNvGraphicFramePr>
            <a:graphicFrameLocks noChangeAspect="1"/>
          </p:cNvGraphicFramePr>
          <p:nvPr/>
        </p:nvGraphicFramePr>
        <p:xfrm>
          <a:off x="1809750" y="2203450"/>
          <a:ext cx="5524500" cy="2451100"/>
        </p:xfrm>
        <a:graphic>
          <a:graphicData uri="http://schemas.openxmlformats.org/presentationml/2006/ole">
            <mc:AlternateContent xmlns:mc="http://schemas.openxmlformats.org/markup-compatibility/2006">
              <mc:Choice xmlns:v="urn:schemas-microsoft-com:vml" Requires="v">
                <p:oleObj spid="_x0000_s421902"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0" y="2203450"/>
                        <a:ext cx="5524500"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Other Assumptions</a:t>
            </a:r>
          </a:p>
        </p:txBody>
      </p:sp>
      <p:sp>
        <p:nvSpPr>
          <p:cNvPr id="423938" name="Rectangle 3"/>
          <p:cNvSpPr>
            <a:spLocks noGrp="1" noChangeArrowheads="1"/>
          </p:cNvSpPr>
          <p:nvPr>
            <p:ph idx="1"/>
          </p:nvPr>
        </p:nvSpPr>
        <p:spPr>
          <a:noFill/>
        </p:spPr>
        <p:txBody>
          <a:bodyPr/>
          <a:lstStyle/>
          <a:p>
            <a:pPr algn="just"/>
            <a:r>
              <a:rPr lang="en-US">
                <a:latin typeface="Times" charset="0"/>
                <a:ea typeface="ＭＳ Ｐゴシック" charset="0"/>
                <a:cs typeface="ＭＳ Ｐゴシック" charset="0"/>
              </a:rPr>
              <a:t>Disney will have to maintain non-cash working capital (primarily consisting of inventory at the theme parks and the resort properties, netted against accounts payable) of 5% of revenues, with the investments being made at the </a:t>
            </a:r>
            <a:r>
              <a:rPr lang="en-US" i="1">
                <a:latin typeface="Times" charset="0"/>
                <a:ea typeface="ＭＳ Ｐゴシック" charset="0"/>
                <a:cs typeface="ＭＳ Ｐゴシック" charset="0"/>
              </a:rPr>
              <a:t>end of each year</a:t>
            </a:r>
            <a:r>
              <a:rPr lang="en-US">
                <a:latin typeface="Times" charset="0"/>
                <a:ea typeface="ＭＳ Ｐゴシック" charset="0"/>
                <a:cs typeface="ＭＳ Ｐゴシック" charset="0"/>
              </a:rPr>
              <a:t>.</a:t>
            </a:r>
          </a:p>
          <a:p>
            <a:pPr algn="just"/>
            <a:r>
              <a:rPr lang="en-US">
                <a:latin typeface="Times" charset="0"/>
                <a:ea typeface="ＭＳ Ｐゴシック" charset="0"/>
                <a:cs typeface="ＭＳ Ｐゴシック" charset="0"/>
              </a:rPr>
              <a:t>The income from the investment will be taxed 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marginal tax rate of 38%.</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p:txBody>
          <a:bodyPr/>
          <a:lstStyle/>
          <a:p>
            <a:r>
              <a:rPr lang="en-US">
                <a:latin typeface="Times" charset="0"/>
                <a:ea typeface="ＭＳ Ｐゴシック" charset="0"/>
                <a:cs typeface="ＭＳ Ｐゴシック" charset="0"/>
              </a:rPr>
              <a:t>Laying the groundwork:</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Book Capital, Working Capital and Depreciation</a:t>
            </a:r>
          </a:p>
        </p:txBody>
      </p:sp>
      <p:sp>
        <p:nvSpPr>
          <p:cNvPr id="425986" name="Content Placeholder 2"/>
          <p:cNvSpPr>
            <a:spLocks noGrp="1"/>
          </p:cNvSpPr>
          <p:nvPr>
            <p:ph idx="1"/>
          </p:nvPr>
        </p:nvSpPr>
        <p:spPr/>
        <p:txBody>
          <a:bodyPr/>
          <a:lstStyle/>
          <a:p>
            <a:endParaRPr lang="en-US">
              <a:latin typeface="Times" charset="0"/>
              <a:ea typeface="ＭＳ Ｐゴシック" charset="0"/>
              <a:cs typeface="ＭＳ Ｐゴシック" charset="0"/>
            </a:endParaRPr>
          </a:p>
        </p:txBody>
      </p:sp>
      <p:sp>
        <p:nvSpPr>
          <p:cNvPr id="425987"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12.5% of book value at end of prior year ($3,000)</a:t>
            </a:r>
          </a:p>
        </p:txBody>
      </p:sp>
      <p:pic>
        <p:nvPicPr>
          <p:cNvPr id="42598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25989" name="Straight Arrow Connector 11"/>
          <p:cNvCxnSpPr>
            <a:cxnSpLocks noChangeShapeType="1"/>
            <a:stCxn id="425987"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Step 1: Estimate Accounting Earnings on Project</a:t>
            </a:r>
          </a:p>
        </p:txBody>
      </p:sp>
      <p:sp>
        <p:nvSpPr>
          <p:cNvPr id="428034"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pic>
        <p:nvPicPr>
          <p:cNvPr id="428035"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81153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And the Accounting View of Return</a:t>
            </a:r>
          </a:p>
        </p:txBody>
      </p:sp>
      <p:sp>
        <p:nvSpPr>
          <p:cNvPr id="430082" name="Content Placeholder 3"/>
          <p:cNvSpPr>
            <a:spLocks noGrp="1"/>
          </p:cNvSpPr>
          <p:nvPr>
            <p:ph idx="1"/>
          </p:nvPr>
        </p:nvSpPr>
        <p:spPr/>
        <p:txBody>
          <a:bodyPr/>
          <a:lstStyle/>
          <a:p>
            <a:pPr marL="0" indent="0">
              <a:buNone/>
            </a:pPr>
            <a:endParaRPr lang="en-US" dirty="0">
              <a:latin typeface="Times" charset="0"/>
              <a:ea typeface="ＭＳ Ｐゴシック" charset="0"/>
              <a:cs typeface="ＭＳ Ｐゴシック" charset="0"/>
            </a:endParaRPr>
          </a:p>
        </p:txBody>
      </p:sp>
      <p:pic>
        <p:nvPicPr>
          <p:cNvPr id="43008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00200"/>
            <a:ext cx="6851650" cy="36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084" name="TextBox 5"/>
          <p:cNvSpPr txBox="1">
            <a:spLocks noChangeArrowheads="1"/>
          </p:cNvSpPr>
          <p:nvPr/>
        </p:nvSpPr>
        <p:spPr bwMode="auto">
          <a:xfrm>
            <a:off x="2819400" y="5486400"/>
            <a:ext cx="46212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buFontTx/>
              <a:buAutoNum type="alphaLcParenBoth"/>
            </a:pPr>
            <a:r>
              <a:rPr lang="en-US" sz="1600"/>
              <a:t>Based upon average book capital over the year</a:t>
            </a:r>
          </a:p>
          <a:p>
            <a:pPr>
              <a:buFontTx/>
              <a:buAutoNum type="alphaLcParenBoth"/>
            </a:pPr>
            <a:r>
              <a:rPr lang="en-US" sz="1600"/>
              <a:t>Based upon book capital at the start of each year</a:t>
            </a:r>
          </a:p>
        </p:txBody>
      </p:sp>
    </p:spTree>
  </p:cSld>
  <p:clrMapOvr>
    <a:masterClrMapping/>
  </p:clrMapOvr>
  <p:transition xmlns:p14="http://schemas.microsoft.com/office/powerpoint/2010/mai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What should this return be compared to?</a:t>
            </a:r>
          </a:p>
        </p:txBody>
      </p:sp>
      <p:sp>
        <p:nvSpPr>
          <p:cNvPr id="432130"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computed return on capital on this investment is about 4%. To make a judgment on whether this is a sufficient return, we need to compare this return to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hurdle rate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Which of the following is the right hurdle rate? Why or why not?</a:t>
            </a:r>
          </a:p>
          <a:p>
            <a:pPr lvl="1">
              <a:buFont typeface="Monotype Sorts" charset="0"/>
              <a:buChar char="o"/>
            </a:pPr>
            <a:r>
              <a:rPr lang="en-US">
                <a:latin typeface="Times" charset="0"/>
                <a:ea typeface="ＭＳ Ｐゴシック" charset="0"/>
              </a:rPr>
              <a:t>The riskfree rate of 3.5% (T. Bond rate)</a:t>
            </a:r>
          </a:p>
          <a:p>
            <a:pPr lvl="1">
              <a:buFont typeface="Monotype Sorts" charset="0"/>
              <a:buChar char="o"/>
            </a:pPr>
            <a:r>
              <a:rPr lang="en-US">
                <a:latin typeface="Times" charset="0"/>
                <a:ea typeface="ＭＳ Ｐゴシック" charset="0"/>
              </a:rPr>
              <a:t>The cost of equity for Disney as a company (8.91%)</a:t>
            </a:r>
          </a:p>
          <a:p>
            <a:pPr lvl="1">
              <a:buFont typeface="Monotype Sorts" charset="0"/>
              <a:buChar char="o"/>
            </a:pPr>
            <a:r>
              <a:rPr lang="en-US">
                <a:latin typeface="Times" charset="0"/>
                <a:ea typeface="ＭＳ Ｐゴシック" charset="0"/>
              </a:rPr>
              <a:t>The cost of equity for Disney theme parks (8.20%)</a:t>
            </a:r>
          </a:p>
          <a:p>
            <a:pPr lvl="1">
              <a:buFont typeface="Monotype Sorts" charset="0"/>
              <a:buChar char="o"/>
            </a:pPr>
            <a:r>
              <a:rPr lang="en-US">
                <a:latin typeface="Times" charset="0"/>
                <a:ea typeface="ＭＳ Ｐゴシック" charset="0"/>
              </a:rPr>
              <a:t>The cost of capital for Disney as a company (7.51%) </a:t>
            </a:r>
          </a:p>
          <a:p>
            <a:pPr lvl="1">
              <a:buFont typeface="Monotype Sorts" charset="0"/>
              <a:buChar char="o"/>
            </a:pPr>
            <a:r>
              <a:rPr lang="en-US">
                <a:latin typeface="Times" charset="0"/>
                <a:ea typeface="ＭＳ Ｐゴシック" charset="0"/>
              </a:rPr>
              <a:t>The cost of capital for Disney theme parks (6.62%)</a:t>
            </a:r>
          </a:p>
          <a:p>
            <a:pPr lvl="1">
              <a:buFont typeface="Monotype Sorts" charset="0"/>
              <a:buChar char="o"/>
            </a:pPr>
            <a:r>
              <a:rPr lang="en-US">
                <a:latin typeface="Times" charset="0"/>
                <a:ea typeface="ＭＳ Ｐゴシック" charset="0"/>
              </a:rPr>
              <a:t>None of the above</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Should there be a risk premium for foreign projects?</a:t>
            </a:r>
          </a:p>
        </p:txBody>
      </p:sp>
      <p:sp>
        <p:nvSpPr>
          <p:cNvPr id="4341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exchange rate risk should be diversifiable risk (and hence should not command a premium) if</a:t>
            </a:r>
          </a:p>
          <a:p>
            <a:pPr lvl="1"/>
            <a:r>
              <a:rPr lang="en-US">
                <a:latin typeface="Times" charset="0"/>
                <a:ea typeface="ＭＳ Ｐゴシック" charset="0"/>
              </a:rPr>
              <a:t>the company has projects is a large number of countries (or)</a:t>
            </a:r>
          </a:p>
          <a:p>
            <a:pPr lvl="1"/>
            <a:r>
              <a:rPr lang="en-US">
                <a:latin typeface="Times" charset="0"/>
                <a:ea typeface="ＭＳ Ｐゴシック" charset="0"/>
              </a:rPr>
              <a:t>the investors in the company are globally diversified.</a:t>
            </a:r>
          </a:p>
          <a:p>
            <a:pPr lvl="1">
              <a:buFontTx/>
              <a:buNone/>
            </a:pPr>
            <a:r>
              <a:rPr lang="en-US">
                <a:solidFill>
                  <a:schemeClr val="accent2"/>
                </a:solidFill>
                <a:latin typeface="Times" charset="0"/>
                <a:ea typeface="ＭＳ Ｐゴシック" charset="0"/>
              </a:rPr>
              <a:t>For Disney, this risk should not affect the cost of capital used. Consequently, we would not adjust the cost of capital for Disney</a:t>
            </a:r>
            <a:r>
              <a:rPr lang="ja-JP" altLang="en-US">
                <a:solidFill>
                  <a:schemeClr val="accent2"/>
                </a:solidFill>
                <a:latin typeface="Times" charset="0"/>
                <a:ea typeface="ＭＳ Ｐゴシック" charset="0"/>
              </a:rPr>
              <a:t>’</a:t>
            </a:r>
            <a:r>
              <a:rPr lang="en-US" altLang="ja-JP">
                <a:solidFill>
                  <a:schemeClr val="accent2"/>
                </a:solidFill>
                <a:latin typeface="Times" charset="0"/>
                <a:ea typeface="ＭＳ Ｐゴシック" charset="0"/>
              </a:rPr>
              <a:t>s investments in other mature markets (Germany, UK, France)</a:t>
            </a:r>
          </a:p>
          <a:p>
            <a:r>
              <a:rPr lang="en-US">
                <a:latin typeface="Times" charset="0"/>
                <a:ea typeface="ＭＳ Ｐゴシック" charset="0"/>
                <a:cs typeface="ＭＳ Ｐゴシック" charset="0"/>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algn="ctr">
              <a:buFont typeface="Monotype Sorts" charset="0"/>
              <a:buNone/>
            </a:pPr>
            <a:r>
              <a:rPr lang="en-US">
                <a:solidFill>
                  <a:schemeClr val="accent2"/>
                </a:solidFill>
                <a:latin typeface="Times" charset="0"/>
                <a:ea typeface="ＭＳ Ｐゴシック" charset="0"/>
                <a:cs typeface="ＭＳ Ｐゴシック" charset="0"/>
              </a:rPr>
              <a:t>For Disney, this is the risk that we are incorporating into the cost of capital when it invests in Brazil (or any other emerging market)</a:t>
            </a:r>
          </a:p>
        </p:txBody>
      </p:sp>
    </p:spTree>
  </p:cSld>
  <p:clrMapOvr>
    <a:masterClrMapping/>
  </p:clrMapOvr>
  <p:transition xmlns:p14="http://schemas.microsoft.com/office/powerpoint/2010/mai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Estimating a hurdle rate for Rio Disney</a:t>
            </a:r>
          </a:p>
        </p:txBody>
      </p:sp>
      <p:sp>
        <p:nvSpPr>
          <p:cNvPr id="436226" name="Rectangle 3"/>
          <p:cNvSpPr>
            <a:spLocks noGrp="1" noChangeArrowheads="1"/>
          </p:cNvSpPr>
          <p:nvPr>
            <p:ph idx="1"/>
          </p:nvPr>
        </p:nvSpPr>
        <p:spPr/>
        <p:txBody>
          <a:bodyPr/>
          <a:lstStyle/>
          <a:p>
            <a:pPr algn="just">
              <a:lnSpc>
                <a:spcPct val="90000"/>
              </a:lnSpc>
            </a:pPr>
            <a:r>
              <a:rPr lang="en-US">
                <a:latin typeface="Times" charset="0"/>
                <a:ea typeface="ＭＳ Ｐゴシック" charset="0"/>
                <a:cs typeface="ＭＳ Ｐゴシック" charset="0"/>
              </a:rPr>
              <a:t>We did estimate a cost of capital of 6.62% for the Disney theme park business, using a bottom-up levered beta of 0.7829 for the business.</a:t>
            </a:r>
          </a:p>
          <a:p>
            <a:pPr algn="just">
              <a:lnSpc>
                <a:spcPct val="90000"/>
              </a:lnSpc>
            </a:pPr>
            <a:r>
              <a:rPr lang="en-US">
                <a:latin typeface="Times" charset="0"/>
                <a:ea typeface="ＭＳ Ｐゴシック" charset="0"/>
                <a:cs typeface="ＭＳ Ｐゴシック" charset="0"/>
              </a:rPr>
              <a:t>This cost of equity may not adequately reflect the additional risk associated with the theme park being in an emerging market. </a:t>
            </a:r>
          </a:p>
          <a:p>
            <a:r>
              <a:rPr lang="en-US">
                <a:latin typeface="Times" charset="0"/>
                <a:ea typeface="ＭＳ Ｐゴシック" charset="0"/>
                <a:cs typeface="ＭＳ Ｐゴシック" charset="0"/>
              </a:rPr>
              <a:t>The only concern we would have with using this cost of equity for this project is that it may not adequately reflect the additional risk associated with the theme park being in an emerging market (Brazil). </a:t>
            </a:r>
          </a:p>
          <a:p>
            <a:pPr algn="ctr">
              <a:buFont typeface="Monotype Sorts" charset="0"/>
              <a:buNone/>
            </a:pPr>
            <a:r>
              <a:rPr lang="en-US" sz="1600">
                <a:latin typeface="Times" charset="0"/>
                <a:ea typeface="ＭＳ Ｐゴシック" charset="0"/>
                <a:cs typeface="ＭＳ Ｐゴシック" charset="0"/>
              </a:rPr>
              <a:t>Country risk premium for Brazil = 2.50% (34/21.5) = 3.95%</a:t>
            </a:r>
          </a:p>
          <a:p>
            <a:pPr algn="ctr">
              <a:buFont typeface="Monotype Sorts" charset="0"/>
              <a:buNone/>
            </a:pPr>
            <a:r>
              <a:rPr lang="en-US" sz="1600">
                <a:latin typeface="Times" charset="0"/>
                <a:ea typeface="ＭＳ Ｐゴシック" charset="0"/>
                <a:cs typeface="ＭＳ Ｐゴシック" charset="0"/>
              </a:rPr>
              <a:t>Cost of Equity in US$= 3.5% + 0.7829 (6%+3.95%) = 11.29%</a:t>
            </a:r>
          </a:p>
          <a:p>
            <a:pPr lvl="1" algn="just">
              <a:buFontTx/>
              <a:buNone/>
            </a:pPr>
            <a:r>
              <a:rPr lang="en-US">
                <a:latin typeface="Times" charset="0"/>
                <a:ea typeface="ＭＳ Ｐゴシック" charset="0"/>
              </a:rPr>
              <a:t>We multiplied the default spread for Brazil (2.50%) by the relative volatility of Brazil</a:t>
            </a:r>
            <a:r>
              <a:rPr lang="ja-JP" altLang="en-US">
                <a:latin typeface="Times" charset="0"/>
                <a:ea typeface="ＭＳ Ｐゴシック" charset="0"/>
              </a:rPr>
              <a:t>’</a:t>
            </a:r>
            <a:r>
              <a:rPr lang="en-US" altLang="ja-JP">
                <a:latin typeface="Times" charset="0"/>
                <a:ea typeface="ＭＳ Ｐゴシック" charset="0"/>
              </a:rPr>
              <a:t>s equity index to the Brazilian government bond. (34%/21.5%)</a:t>
            </a:r>
          </a:p>
          <a:p>
            <a:r>
              <a:rPr lang="en-US">
                <a:latin typeface="Times" charset="0"/>
                <a:ea typeface="ＭＳ Ｐゴシック" charset="0"/>
                <a:cs typeface="ＭＳ Ｐゴシック" charset="0"/>
              </a:rPr>
              <a:t>Using this estimate of the cost of equity,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of 35.32% and its after-tax cost of debt of 3.72% (see chapter 4), we can estimate the cost of capital for the project:</a:t>
            </a:r>
          </a:p>
          <a:p>
            <a:pPr lvl="1">
              <a:buFontTx/>
              <a:buNone/>
            </a:pPr>
            <a:r>
              <a:rPr lang="en-US">
                <a:latin typeface="Times" charset="0"/>
                <a:ea typeface="ＭＳ Ｐゴシック" charset="0"/>
              </a:rPr>
              <a:t>Cost of Capital in US$ = 11.29% (0.6468) + 3.72% (0.3532) = 8.62%</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Would lead us to conclude that...</a:t>
            </a:r>
          </a:p>
        </p:txBody>
      </p:sp>
      <p:sp>
        <p:nvSpPr>
          <p:cNvPr id="438274"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Do not invest in this park. The</a:t>
            </a:r>
            <a:r>
              <a:rPr lang="en-US" b="1">
                <a:latin typeface="Times" charset="0"/>
                <a:ea typeface="ＭＳ Ｐゴシック" charset="0"/>
                <a:cs typeface="ＭＳ Ｐゴシック" charset="0"/>
              </a:rPr>
              <a:t> return on capital of 4.05% </a:t>
            </a:r>
            <a:r>
              <a:rPr lang="en-US">
                <a:latin typeface="Times" charset="0"/>
                <a:ea typeface="ＭＳ Ｐゴシック" charset="0"/>
                <a:cs typeface="ＭＳ Ｐゴシック" charset="0"/>
              </a:rPr>
              <a:t>is lower than the </a:t>
            </a:r>
            <a:r>
              <a:rPr lang="en-US" b="1">
                <a:latin typeface="Times" charset="0"/>
                <a:ea typeface="ＭＳ Ｐゴシック" charset="0"/>
                <a:cs typeface="ＭＳ Ｐゴシック" charset="0"/>
              </a:rPr>
              <a:t>cost of capital for theme parks of 8.62%</a:t>
            </a:r>
            <a:r>
              <a:rPr lang="en-US">
                <a:latin typeface="Times" charset="0"/>
                <a:ea typeface="ＭＳ Ｐゴシック" charset="0"/>
                <a:cs typeface="ＭＳ Ｐゴシック" charset="0"/>
              </a:rPr>
              <a:t>; This would suggest that the project should not be taken.</a:t>
            </a:r>
          </a:p>
          <a:p>
            <a:pPr marL="381000" indent="-381000"/>
            <a:r>
              <a:rPr lang="en-US">
                <a:latin typeface="Times" charset="0"/>
                <a:ea typeface="ＭＳ Ｐゴシック" charset="0"/>
                <a:cs typeface="ＭＳ Ｐゴシック" charset="0"/>
              </a:rPr>
              <a:t>Given that we have computed the average over an arbitrary period of 10 years, while the theme park itself would have a life greater than 10 years, would you feel comfortable with this conclusion?</a:t>
            </a:r>
          </a:p>
          <a:p>
            <a:pPr marL="800100" lvl="1" indent="-342900">
              <a:buFont typeface="Times" charset="0"/>
              <a:buAutoNum type="alphaLcParenR"/>
            </a:pPr>
            <a:r>
              <a:rPr lang="en-US">
                <a:latin typeface="Times" charset="0"/>
                <a:ea typeface="ＭＳ Ｐゴシック" charset="0"/>
              </a:rPr>
              <a:t>Yes</a:t>
            </a:r>
          </a:p>
          <a:p>
            <a:pPr marL="800100" lvl="1" indent="-342900">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Tangent: From New to Existing Investments: ROC for the entire firm</a:t>
            </a:r>
          </a:p>
        </p:txBody>
      </p:sp>
      <p:sp>
        <p:nvSpPr>
          <p:cNvPr id="440322" name="Rectangle 3"/>
          <p:cNvSpPr>
            <a:spLocks noGrp="1" noChangeArrowheads="1"/>
          </p:cNvSpPr>
          <p:nvPr>
            <p:ph idx="1"/>
          </p:nvPr>
        </p:nvSpPr>
        <p:spPr>
          <a:noFill/>
        </p:spPr>
        <p:txBody>
          <a:bodyPr/>
          <a:lstStyle/>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buFont typeface="Monotype Sorts" charset="0"/>
              <a:buNone/>
            </a:pPr>
            <a:endParaRPr lang="en-US">
              <a:latin typeface="Times" charset="0"/>
              <a:ea typeface="ＭＳ Ｐゴシック" charset="0"/>
              <a:cs typeface="ＭＳ Ｐゴシック" charset="0"/>
            </a:endParaRPr>
          </a:p>
        </p:txBody>
      </p:sp>
      <p:pic>
        <p:nvPicPr>
          <p:cNvPr id="4403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p:spPr>
      </p:pic>
      <p:sp>
        <p:nvSpPr>
          <p:cNvPr id="440324"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How </a:t>
            </a:r>
            <a:r>
              <a:rPr lang="ja-JP" altLang="en-US" sz="1600"/>
              <a:t>“</a:t>
            </a:r>
            <a:r>
              <a:rPr lang="en-US" altLang="ja-JP" sz="1600"/>
              <a:t>good</a:t>
            </a:r>
            <a:r>
              <a:rPr lang="ja-JP" altLang="en-US" sz="1600"/>
              <a:t>”</a:t>
            </a:r>
            <a:r>
              <a:rPr lang="en-US" altLang="ja-JP" sz="1600"/>
              <a:t> are the existing investments of the firm?</a:t>
            </a:r>
            <a:endParaRPr lang="en-US" sz="1600"/>
          </a:p>
        </p:txBody>
      </p:sp>
      <p:sp>
        <p:nvSpPr>
          <p:cNvPr id="440325"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Measuring ROC for existing investments..</a:t>
            </a:r>
          </a:p>
        </p:txBody>
      </p:sp>
      <p:pic>
        <p:nvPicPr>
          <p:cNvPr id="44032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191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Title 1"/>
          <p:cNvSpPr>
            <a:spLocks noGrp="1"/>
          </p:cNvSpPr>
          <p:nvPr>
            <p:ph type="title"/>
          </p:nvPr>
        </p:nvSpPr>
        <p:spPr/>
        <p:txBody>
          <a:bodyPr/>
          <a:lstStyle/>
          <a:p>
            <a:r>
              <a:rPr lang="en-US">
                <a:latin typeface="Times" charset="0"/>
                <a:ea typeface="ＭＳ Ｐゴシック" charset="0"/>
                <a:cs typeface="ＭＳ Ｐゴシック" charset="0"/>
              </a:rPr>
              <a:t>Old wine in a new bottle.. Another way of presenting the same results…</a:t>
            </a:r>
          </a:p>
        </p:txBody>
      </p:sp>
      <p:sp>
        <p:nvSpPr>
          <p:cNvPr id="442370" name="Content Placeholder 2"/>
          <p:cNvSpPr>
            <a:spLocks noGrp="1"/>
          </p:cNvSpPr>
          <p:nvPr>
            <p:ph idx="1"/>
          </p:nvPr>
        </p:nvSpPr>
        <p:spPr/>
        <p:txBody>
          <a:bodyPr/>
          <a:lstStyle/>
          <a:p>
            <a:r>
              <a:rPr lang="en-US">
                <a:latin typeface="Times" charset="0"/>
                <a:ea typeface="ＭＳ Ｐゴシック" charset="0"/>
                <a:cs typeface="ＭＳ Ｐゴシック" charset="0"/>
              </a:rPr>
              <a:t>The key to value is earning excess returns. Over time, there have been attempts to restate this obvious fact in new and different ways. For instance, Economic Value Added (EVA) developed a wide following in the the 1990s:</a:t>
            </a:r>
          </a:p>
          <a:p>
            <a:pPr>
              <a:buFont typeface="Monotype Sorts" charset="0"/>
              <a:buNone/>
            </a:pPr>
            <a:r>
              <a:rPr lang="en-US">
                <a:latin typeface="Times" charset="0"/>
                <a:ea typeface="ＭＳ Ｐゴシック" charset="0"/>
                <a:cs typeface="ＭＳ Ｐゴシック" charset="0"/>
              </a:rPr>
              <a:t>EVA = (ROC – Cost of Capital ) (Book Value of Capital Invested)</a:t>
            </a:r>
          </a:p>
          <a:p>
            <a:r>
              <a:rPr lang="en-US">
                <a:latin typeface="Times" charset="0"/>
                <a:ea typeface="ＭＳ Ｐゴシック" charset="0"/>
                <a:cs typeface="ＭＳ Ｐゴシック" charset="0"/>
              </a:rPr>
              <a:t>The excess returns for the four firms can be restated as follows:</a:t>
            </a:r>
          </a:p>
        </p:txBody>
      </p:sp>
      <p:pic>
        <p:nvPicPr>
          <p:cNvPr id="44237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86199"/>
            <a:ext cx="7010400" cy="170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Assessing Investment Quality</a:t>
            </a:r>
          </a:p>
        </p:txBody>
      </p:sp>
      <p:sp>
        <p:nvSpPr>
          <p:cNvPr id="444418" name="Rectangle 3"/>
          <p:cNvSpPr>
            <a:spLocks noGrp="1" noChangeArrowheads="1"/>
          </p:cNvSpPr>
          <p:nvPr>
            <p:ph idx="1"/>
          </p:nvPr>
        </p:nvSpPr>
        <p:spPr/>
        <p:txBody>
          <a:bodyPr/>
          <a:lstStyle/>
          <a:p>
            <a:r>
              <a:rPr lang="en-US">
                <a:latin typeface="Times" charset="0"/>
                <a:ea typeface="ＭＳ Ｐゴシック" charset="0"/>
                <a:cs typeface="ＭＳ Ｐゴシック" charset="0"/>
              </a:rPr>
              <a:t>For the most recent period for which you have data, compute the after-tax return on capital earned by your firm, where after-tax return on capital is computed to be</a:t>
            </a:r>
          </a:p>
          <a:p>
            <a:pPr>
              <a:buFont typeface="Monotype Sorts" charset="0"/>
              <a:buNone/>
            </a:pPr>
            <a:r>
              <a:rPr lang="en-US">
                <a:latin typeface="Times" charset="0"/>
                <a:ea typeface="ＭＳ Ｐゴシック" charset="0"/>
                <a:cs typeface="ＭＳ Ｐゴシック" charset="0"/>
              </a:rPr>
              <a:t>After-tax ROC = EBIT (1-tax rate)/ (BV of debt + BV of Equity-Cash)</a:t>
            </a:r>
            <a:r>
              <a:rPr lang="en-US" baseline="-25000">
                <a:latin typeface="Times" charset="0"/>
                <a:ea typeface="ＭＳ Ｐゴシック" charset="0"/>
                <a:cs typeface="ＭＳ Ｐゴシック" charset="0"/>
              </a:rPr>
              <a:t>previous year</a:t>
            </a:r>
          </a:p>
          <a:p>
            <a:r>
              <a:rPr lang="en-US">
                <a:latin typeface="Times" charset="0"/>
                <a:ea typeface="ＭＳ Ｐゴシック" charset="0"/>
                <a:cs typeface="ＭＳ Ｐゴシック" charset="0"/>
              </a:rPr>
              <a:t>For the most recent period for which you have data, compute the return spread earned by your firm:</a:t>
            </a:r>
          </a:p>
          <a:p>
            <a:pPr algn="ctr">
              <a:buFont typeface="Monotype Sorts" charset="0"/>
              <a:buNone/>
            </a:pPr>
            <a:r>
              <a:rPr lang="en-US">
                <a:latin typeface="Times" charset="0"/>
                <a:ea typeface="ＭＳ Ｐゴシック" charset="0"/>
                <a:cs typeface="ＭＳ Ｐゴシック" charset="0"/>
              </a:rPr>
              <a:t>Return Spread = After-tax ROC - Cost of Capital</a:t>
            </a:r>
          </a:p>
          <a:p>
            <a:r>
              <a:rPr lang="en-US">
                <a:latin typeface="Times" charset="0"/>
                <a:ea typeface="ＭＳ Ｐゴシック" charset="0"/>
                <a:cs typeface="ＭＳ Ｐゴシック" charset="0"/>
              </a:rPr>
              <a:t>For the most recent period, compute the EVA earned by your firm</a:t>
            </a:r>
          </a:p>
          <a:p>
            <a:pPr algn="ctr">
              <a:buFont typeface="Monotype Sorts" charset="0"/>
              <a:buNone/>
            </a:pPr>
            <a:r>
              <a:rPr lang="en-US">
                <a:latin typeface="Times" charset="0"/>
                <a:ea typeface="ＭＳ Ｐゴシック" charset="0"/>
                <a:cs typeface="ＭＳ Ｐゴシック" charset="0"/>
              </a:rPr>
              <a:t>EVA = Return Spread * ((BV of debt + BV of Equity-Cash)</a:t>
            </a:r>
            <a:r>
              <a:rPr lang="en-US" baseline="-25000">
                <a:latin typeface="Times" charset="0"/>
                <a:ea typeface="ＭＳ Ｐゴシック" charset="0"/>
                <a:cs typeface="ＭＳ Ｐゴシック" charset="0"/>
              </a:rPr>
              <a:t>previous year</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cash flow view of this project..</a:t>
            </a:r>
          </a:p>
        </p:txBody>
      </p:sp>
      <p:sp>
        <p:nvSpPr>
          <p:cNvPr id="446466" name="Rectangle 3"/>
          <p:cNvSpPr>
            <a:spLocks noGrp="1" noChangeArrowheads="1"/>
          </p:cNvSpPr>
          <p:nvPr>
            <p:ph idx="1"/>
          </p:nvPr>
        </p:nvSpPr>
        <p:spPr>
          <a:noFill/>
        </p:spPr>
        <p:txBody>
          <a:bodyPr/>
          <a:lstStyle/>
          <a:p>
            <a:pPr lvl="1">
              <a:buFontTx/>
              <a:buNone/>
            </a:pPr>
            <a:r>
              <a:rPr lang="en-US">
                <a:latin typeface="Times" charset="0"/>
                <a:ea typeface="ＭＳ Ｐゴシック" charset="0"/>
              </a:rPr>
              <a:t>	</a:t>
            </a:r>
          </a:p>
        </p:txBody>
      </p:sp>
      <p:sp>
        <p:nvSpPr>
          <p:cNvPr id="446467" name="Rectangle 4"/>
          <p:cNvSpPr>
            <a:spLocks noChangeArrowheads="1"/>
          </p:cNvSpPr>
          <p:nvPr/>
        </p:nvSpPr>
        <p:spPr bwMode="auto">
          <a:xfrm>
            <a:off x="1579563" y="4064000"/>
            <a:ext cx="5811837"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spcBef>
                <a:spcPct val="20000"/>
              </a:spcBef>
            </a:pPr>
            <a:r>
              <a:rPr lang="en-US" sz="2000"/>
              <a:t>To get from income to cash flow, we</a:t>
            </a:r>
          </a:p>
          <a:p>
            <a:pPr>
              <a:spcBef>
                <a:spcPct val="20000"/>
              </a:spcBef>
              <a:buClr>
                <a:schemeClr val="accent2"/>
              </a:buClr>
              <a:buSzPct val="75000"/>
              <a:buFont typeface="Monotype Sorts" charset="0"/>
              <a:buChar char=""/>
            </a:pPr>
            <a:r>
              <a:rPr lang="en-US" sz="2000"/>
              <a:t>added back all non-cash charges such as depreciation</a:t>
            </a:r>
          </a:p>
          <a:p>
            <a:pPr>
              <a:spcBef>
                <a:spcPct val="20000"/>
              </a:spcBef>
              <a:buClr>
                <a:schemeClr val="accent2"/>
              </a:buClr>
              <a:buSzPct val="75000"/>
              <a:buFont typeface="Monotype Sorts" charset="0"/>
              <a:buChar char=""/>
            </a:pPr>
            <a:r>
              <a:rPr lang="en-US" sz="2000"/>
              <a:t>subtracted out the capital expenditures</a:t>
            </a:r>
          </a:p>
          <a:p>
            <a:pPr>
              <a:spcBef>
                <a:spcPct val="20000"/>
              </a:spcBef>
              <a:buClr>
                <a:schemeClr val="accent2"/>
              </a:buClr>
              <a:buSzPct val="75000"/>
              <a:buFont typeface="Monotype Sorts" charset="0"/>
              <a:buChar char=""/>
            </a:pPr>
            <a:r>
              <a:rPr lang="en-US" sz="2000"/>
              <a:t>subtracted out the change in non-cash working capital</a:t>
            </a:r>
          </a:p>
        </p:txBody>
      </p:sp>
      <p:pic>
        <p:nvPicPr>
          <p:cNvPr id="44646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81200"/>
            <a:ext cx="867156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Depreciation Tax Benefit</a:t>
            </a:r>
          </a:p>
        </p:txBody>
      </p:sp>
      <p:sp>
        <p:nvSpPr>
          <p:cNvPr id="448514"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While depreciation reduces taxable income and taxes, it does not reduce the cash flows.</a:t>
            </a:r>
          </a:p>
          <a:p>
            <a:pPr>
              <a:lnSpc>
                <a:spcPct val="90000"/>
              </a:lnSpc>
            </a:pPr>
            <a:r>
              <a:rPr lang="en-US">
                <a:latin typeface="Times" charset="0"/>
                <a:ea typeface="ＭＳ Ｐゴシック" charset="0"/>
                <a:cs typeface="ＭＳ Ｐゴシック" charset="0"/>
              </a:rPr>
              <a:t>The benefit of depreciation is therefore the tax benefit. In general, the tax benefit from depreciation can be written as:</a:t>
            </a:r>
          </a:p>
          <a:p>
            <a:pPr algn="ctr">
              <a:lnSpc>
                <a:spcPct val="90000"/>
              </a:lnSpc>
              <a:buFont typeface="Monotype Sorts" charset="0"/>
              <a:buNone/>
            </a:pPr>
            <a:r>
              <a:rPr lang="en-US">
                <a:latin typeface="Times" charset="0"/>
                <a:ea typeface="ＭＳ Ｐゴシック" charset="0"/>
                <a:cs typeface="ＭＳ Ｐゴシック" charset="0"/>
              </a:rPr>
              <a:t>Tax Benefit = Depreciation * Tax Rate</a:t>
            </a:r>
          </a:p>
          <a:p>
            <a:pPr algn="ctr">
              <a:lnSpc>
                <a:spcPct val="90000"/>
              </a:lnSpc>
              <a:buFont typeface="Monotype Sorts" charset="0"/>
              <a:buNone/>
            </a:pPr>
            <a:r>
              <a:rPr lang="en-US" i="1">
                <a:latin typeface="Times" charset="0"/>
                <a:ea typeface="ＭＳ Ｐゴシック" charset="0"/>
                <a:cs typeface="ＭＳ Ｐゴシック" charset="0"/>
              </a:rPr>
              <a:t>Disney Theme Park: Depreciation tax savings (Tax rate = 38%)</a:t>
            </a:r>
          </a:p>
          <a:p>
            <a:pPr algn="ctr">
              <a:lnSpc>
                <a:spcPct val="90000"/>
              </a:lnSpc>
              <a:buFont typeface="Monotype Sorts" charset="0"/>
              <a:buNone/>
            </a:pPr>
            <a:endParaRPr lang="en-US">
              <a:latin typeface="Times" charset="0"/>
              <a:ea typeface="ＭＳ Ｐゴシック" charset="0"/>
              <a:cs typeface="ＭＳ Ｐゴシック" charset="0"/>
            </a:endParaRPr>
          </a:p>
          <a:p>
            <a:pPr algn="ctr">
              <a:lnSpc>
                <a:spcPct val="90000"/>
              </a:lnSpc>
              <a:buFont typeface="Monotype Sorts" charset="0"/>
              <a:buNone/>
            </a:pPr>
            <a:endParaRPr lang="en-US">
              <a:latin typeface="Times" charset="0"/>
              <a:ea typeface="ＭＳ Ｐゴシック" charset="0"/>
              <a:cs typeface="ＭＳ Ｐゴシック" charset="0"/>
            </a:endParaRPr>
          </a:p>
          <a:p>
            <a:pPr algn="ctr">
              <a:lnSpc>
                <a:spcPct val="90000"/>
              </a:lnSpc>
              <a:buFont typeface="Monotype Sorts" charset="0"/>
              <a:buNone/>
            </a:pPr>
            <a:endParaRPr lang="en-US">
              <a:latin typeface="Times" charset="0"/>
              <a:ea typeface="ＭＳ Ｐゴシック" charset="0"/>
              <a:cs typeface="ＭＳ Ｐゴシック" charset="0"/>
            </a:endParaRPr>
          </a:p>
          <a:p>
            <a:pPr>
              <a:lnSpc>
                <a:spcPct val="90000"/>
              </a:lnSpc>
              <a:buFont typeface="Monotype Sorts" charset="0"/>
              <a:buNone/>
            </a:pPr>
            <a:r>
              <a:rPr lang="en-US" b="1">
                <a:latin typeface="Times" charset="0"/>
                <a:ea typeface="ＭＳ Ｐゴシック" charset="0"/>
                <a:cs typeface="ＭＳ Ｐゴシック" charset="0"/>
              </a:rPr>
              <a:t>Proposition 1</a:t>
            </a:r>
            <a:r>
              <a:rPr lang="en-US">
                <a:latin typeface="Times" charset="0"/>
                <a:ea typeface="ＭＳ Ｐゴシック" charset="0"/>
                <a:cs typeface="ＭＳ Ｐゴシック" charset="0"/>
              </a:rPr>
              <a:t>: The tax benefit from depreciation and other non-cash charges is greater, the higher your tax rate.</a:t>
            </a:r>
          </a:p>
          <a:p>
            <a:pPr>
              <a:lnSpc>
                <a:spcPct val="90000"/>
              </a:lnSpc>
              <a:buFont typeface="Monotype Sorts" charset="0"/>
              <a:buNone/>
            </a:pPr>
            <a:r>
              <a:rPr lang="en-US" b="1">
                <a:latin typeface="Times" charset="0"/>
                <a:ea typeface="ＭＳ Ｐゴシック" charset="0"/>
                <a:cs typeface="ＭＳ Ｐゴシック" charset="0"/>
              </a:rPr>
              <a:t>Proposition 2</a:t>
            </a:r>
            <a:r>
              <a:rPr lang="en-US">
                <a:latin typeface="Times" charset="0"/>
                <a:ea typeface="ＭＳ Ｐゴシック" charset="0"/>
                <a:cs typeface="ＭＳ Ｐゴシック" charset="0"/>
              </a:rPr>
              <a:t>: Non-cash charges that are not tax deductible (such as amortization of goodwill) and thus provide no tax benefits have no effect on cash flows.</a:t>
            </a:r>
          </a:p>
        </p:txBody>
      </p:sp>
      <p:pic>
        <p:nvPicPr>
          <p:cNvPr id="44851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689350"/>
            <a:ext cx="6553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Depreciation Methods</a:t>
            </a:r>
          </a:p>
        </p:txBody>
      </p:sp>
      <p:sp>
        <p:nvSpPr>
          <p:cNvPr id="450562"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marL="800100" lvl="1" indent="-342900">
              <a:buFont typeface="Times" charset="0"/>
              <a:buAutoNum type="alphaLcParenR"/>
            </a:pPr>
            <a:r>
              <a:rPr lang="en-US">
                <a:latin typeface="Times" charset="0"/>
                <a:ea typeface="ＭＳ Ｐゴシック" charset="0"/>
              </a:rPr>
              <a:t>Straight Line Depreciation</a:t>
            </a:r>
          </a:p>
          <a:p>
            <a:pPr marL="800100" lvl="1" indent="-342900">
              <a:buFont typeface="Times" charset="0"/>
              <a:buAutoNum type="alphaLcParenR"/>
            </a:pPr>
            <a:r>
              <a:rPr lang="en-US">
                <a:latin typeface="Times" charset="0"/>
                <a:ea typeface="ＭＳ Ｐゴシック" charset="0"/>
              </a:rPr>
              <a:t>Accelerated Depreciation</a:t>
            </a:r>
          </a:p>
          <a:p>
            <a:pPr marL="381000" indent="-381000">
              <a:buFont typeface="Monotype Sorts" charset="0"/>
              <a:buNone/>
            </a:pPr>
            <a:r>
              <a:rPr lang="en-US">
                <a:latin typeface="Times" charset="0"/>
                <a:ea typeface="ＭＳ Ｐゴシック" charset="0"/>
                <a:cs typeface="ＭＳ Ｐゴシック" charset="0"/>
              </a:rPr>
              <a:t>Which will result in higher cash flows this year?</a:t>
            </a:r>
          </a:p>
          <a:p>
            <a:pPr marL="800100" lvl="1" indent="-342900">
              <a:buFont typeface="Times" charset="0"/>
              <a:buAutoNum type="alphaLcParenR"/>
            </a:pPr>
            <a:r>
              <a:rPr lang="en-US">
                <a:latin typeface="Times" charset="0"/>
                <a:ea typeface="ＭＳ Ｐゴシック" charset="0"/>
              </a:rPr>
              <a:t>Straight Line Depreciation</a:t>
            </a:r>
          </a:p>
          <a:p>
            <a:pPr marL="800100" lvl="1" indent="-342900">
              <a:buFont typeface="Times" charset="0"/>
              <a:buAutoNum type="alphaLcParenR"/>
            </a:pPr>
            <a:r>
              <a:rPr lang="en-US">
                <a:latin typeface="Times" charset="0"/>
                <a:ea typeface="ＭＳ Ｐゴシック" charset="0"/>
              </a:rPr>
              <a:t>Accelerated Depreciation</a:t>
            </a:r>
          </a:p>
          <a:p>
            <a:pPr marL="381000" indent="-381000"/>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Capital Expenditures Effect</a:t>
            </a:r>
          </a:p>
        </p:txBody>
      </p:sp>
      <p:sp>
        <p:nvSpPr>
          <p:cNvPr id="45261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Capital expenditures are not treated as accounting expenses but they do cause cash outflows.</a:t>
            </a:r>
          </a:p>
          <a:p>
            <a:r>
              <a:rPr lang="en-US">
                <a:latin typeface="Times" charset="0"/>
                <a:ea typeface="ＭＳ Ｐゴシック" charset="0"/>
                <a:cs typeface="ＭＳ Ｐゴシック" charset="0"/>
              </a:rPr>
              <a:t>Capital expenditures can generally be categorized into two groups</a:t>
            </a:r>
          </a:p>
          <a:p>
            <a:pPr lvl="1"/>
            <a:r>
              <a:rPr lang="en-US">
                <a:latin typeface="Times" charset="0"/>
                <a:ea typeface="ＭＳ Ｐゴシック" charset="0"/>
              </a:rPr>
              <a:t>New (or Growth) capital expenditures are capital expenditures designed to create new assets and future growth</a:t>
            </a:r>
          </a:p>
          <a:p>
            <a:pPr lvl="1"/>
            <a:r>
              <a:rPr lang="en-US">
                <a:latin typeface="Times" charset="0"/>
                <a:ea typeface="ＭＳ Ｐゴシック" charset="0"/>
              </a:rPr>
              <a:t>Maintenance capital expenditures refer to capital expenditures designed to keep existing assets.</a:t>
            </a:r>
          </a:p>
          <a:p>
            <a:r>
              <a:rPr lang="en-US">
                <a:latin typeface="Times" charset="0"/>
                <a:ea typeface="ＭＳ Ｐゴシック" charset="0"/>
                <a:cs typeface="ＭＳ Ｐゴシック" charset="0"/>
              </a:rPr>
              <a:t>Both initial and maintenance capital expenditures reduce cash flows</a:t>
            </a:r>
          </a:p>
          <a:p>
            <a:r>
              <a:rPr lang="en-US">
                <a:latin typeface="Times" charset="0"/>
                <a:ea typeface="ＭＳ Ｐゴシック" charset="0"/>
                <a:cs typeface="ＭＳ Ｐゴシック" charset="0"/>
              </a:rPr>
              <a:t>The need for maintenance capital expenditures will increase with the life of the project. In other words, a 25-year project will require more maintenance capital expenditures than a 2-year project.</a:t>
            </a:r>
          </a:p>
        </p:txBody>
      </p:sp>
    </p:spTree>
  </p:cSld>
  <p:clrMapOvr>
    <a:masterClrMapping/>
  </p:clrMapOvr>
  <p:transition xmlns:p14="http://schemas.microsoft.com/office/powerpoint/2010/mai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To cap ex or not to cap ex</a:t>
            </a:r>
          </a:p>
        </p:txBody>
      </p:sp>
      <p:sp>
        <p:nvSpPr>
          <p:cNvPr id="454658"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marL="800100" lvl="1" indent="-342900">
              <a:buFont typeface="Times" charset="0"/>
              <a:buAutoNum type="alphaLcParenR"/>
            </a:pPr>
            <a:r>
              <a:rPr lang="en-US">
                <a:latin typeface="Times" charset="0"/>
                <a:ea typeface="ＭＳ Ｐゴシック" charset="0"/>
              </a:rPr>
              <a:t>Expense it</a:t>
            </a:r>
          </a:p>
          <a:p>
            <a:pPr marL="800100" lvl="1" indent="-342900">
              <a:buFont typeface="Times" charset="0"/>
              <a:buAutoNum type="alphaLcParenR"/>
            </a:pPr>
            <a:r>
              <a:rPr lang="en-US">
                <a:latin typeface="Times" charset="0"/>
                <a:ea typeface="ＭＳ Ｐゴシック" charset="0"/>
              </a:rPr>
              <a:t>Capitalize and Depreciate it</a:t>
            </a:r>
          </a:p>
          <a:p>
            <a:pPr marL="381000" indent="-381000">
              <a:buFont typeface="Monotype Sorts" charset="0"/>
              <a:buNone/>
            </a:pPr>
            <a:r>
              <a:rPr lang="en-US">
                <a:latin typeface="Times" charset="0"/>
                <a:ea typeface="ＭＳ Ｐゴシック" charset="0"/>
                <a:cs typeface="ＭＳ Ｐゴシック" charset="0"/>
              </a:rPr>
              <a:t>Which will have a more positive effect on cash flows?</a:t>
            </a:r>
          </a:p>
          <a:p>
            <a:pPr marL="800100" lvl="1" indent="-342900">
              <a:buFont typeface="Times" charset="0"/>
              <a:buAutoNum type="alphaLcParenR"/>
            </a:pPr>
            <a:r>
              <a:rPr lang="en-US">
                <a:latin typeface="Times" charset="0"/>
                <a:ea typeface="ＭＳ Ｐゴシック" charset="0"/>
              </a:rPr>
              <a:t>Expense it</a:t>
            </a:r>
          </a:p>
          <a:p>
            <a:pPr marL="800100" lvl="1" indent="-342900">
              <a:buFont typeface="Times" charset="0"/>
              <a:buAutoNum type="alphaLcParenR"/>
            </a:pPr>
            <a:r>
              <a:rPr lang="en-US">
                <a:latin typeface="Times" charset="0"/>
                <a:ea typeface="ＭＳ Ｐゴシック" charset="0"/>
              </a:rPr>
              <a:t>Capitalize and Depreciate it</a:t>
            </a:r>
          </a:p>
        </p:txBody>
      </p:sp>
    </p:spTree>
  </p:cSld>
  <p:clrMapOvr>
    <a:masterClrMapping/>
  </p:clrMapOvr>
  <p:transition xmlns:p14="http://schemas.microsoft.com/office/powerpoint/2010/mai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Working Capital Effect</a:t>
            </a:r>
          </a:p>
        </p:txBody>
      </p:sp>
      <p:sp>
        <p:nvSpPr>
          <p:cNvPr id="456706"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Intuitively, money invested in inventory or in accounts receivable cannot be used elsewhere. It, thus, represents a drain on cash flows</a:t>
            </a:r>
          </a:p>
          <a:p>
            <a:pPr>
              <a:lnSpc>
                <a:spcPct val="90000"/>
              </a:lnSpc>
            </a:pPr>
            <a:r>
              <a:rPr lang="en-US">
                <a:latin typeface="Times" charset="0"/>
                <a:ea typeface="ＭＳ Ｐゴシック" charset="0"/>
                <a:cs typeface="ＭＳ Ｐゴシック" charset="0"/>
              </a:rPr>
              <a:t>To the degree that some of these investments can be financed using supplier credit (accounts payable), the cash flow drain is reduced.</a:t>
            </a:r>
          </a:p>
          <a:p>
            <a:pPr>
              <a:lnSpc>
                <a:spcPct val="90000"/>
              </a:lnSpc>
            </a:pPr>
            <a:r>
              <a:rPr lang="en-US">
                <a:latin typeface="Times" charset="0"/>
                <a:ea typeface="ＭＳ Ｐゴシック" charset="0"/>
                <a:cs typeface="ＭＳ Ｐゴシック" charset="0"/>
              </a:rPr>
              <a:t>Investments in working capital are thus cash outflows</a:t>
            </a:r>
          </a:p>
          <a:p>
            <a:pPr lvl="1">
              <a:lnSpc>
                <a:spcPct val="90000"/>
              </a:lnSpc>
            </a:pPr>
            <a:r>
              <a:rPr lang="en-US" sz="1800">
                <a:latin typeface="Times" charset="0"/>
                <a:ea typeface="ＭＳ Ｐゴシック" charset="0"/>
              </a:rPr>
              <a:t>Any increase in working capital reduces cash flows in that year</a:t>
            </a:r>
          </a:p>
          <a:p>
            <a:pPr lvl="1">
              <a:lnSpc>
                <a:spcPct val="90000"/>
              </a:lnSpc>
            </a:pPr>
            <a:r>
              <a:rPr lang="en-US" sz="1800">
                <a:latin typeface="Times" charset="0"/>
                <a:ea typeface="ＭＳ Ｐゴシック" charset="0"/>
              </a:rPr>
              <a:t>Any decrease in working capital increases cash flows in that year</a:t>
            </a:r>
          </a:p>
          <a:p>
            <a:pPr>
              <a:lnSpc>
                <a:spcPct val="90000"/>
              </a:lnSpc>
            </a:pPr>
            <a:r>
              <a:rPr lang="en-US">
                <a:latin typeface="Times" charset="0"/>
                <a:ea typeface="ＭＳ Ｐゴシック" charset="0"/>
                <a:cs typeface="ＭＳ Ｐゴシック" charset="0"/>
              </a:rPr>
              <a:t>To provide closure, working capital investments need to be salvaged at the end of the project life.</a:t>
            </a:r>
          </a:p>
          <a:p>
            <a:pPr>
              <a:lnSpc>
                <a:spcPct val="90000"/>
              </a:lnSpc>
            </a:pPr>
            <a:r>
              <a:rPr lang="en-US" b="1">
                <a:solidFill>
                  <a:schemeClr val="accent2"/>
                </a:solidFill>
                <a:latin typeface="Times" charset="0"/>
                <a:ea typeface="ＭＳ Ｐゴシック" charset="0"/>
                <a:cs typeface="ＭＳ Ｐゴシック" charset="0"/>
              </a:rPr>
              <a:t>Proposition 1</a:t>
            </a:r>
            <a:r>
              <a:rPr lang="en-US">
                <a:solidFill>
                  <a:schemeClr val="accent2"/>
                </a:solidFill>
                <a:latin typeface="Times" charset="0"/>
                <a:ea typeface="ＭＳ Ｐゴシック" charset="0"/>
                <a:cs typeface="ＭＳ Ｐゴシック" charset="0"/>
              </a:rPr>
              <a:t>: The failure to consider working capital in a capital budgeting project will overstate cash flows on that project and make it look more attractive than it really is.</a:t>
            </a:r>
          </a:p>
          <a:p>
            <a:pPr>
              <a:lnSpc>
                <a:spcPct val="90000"/>
              </a:lnSpc>
            </a:pPr>
            <a:r>
              <a:rPr lang="en-US" b="1">
                <a:solidFill>
                  <a:schemeClr val="accent2"/>
                </a:solidFill>
                <a:latin typeface="Times" charset="0"/>
                <a:ea typeface="ＭＳ Ｐゴシック" charset="0"/>
                <a:cs typeface="ＭＳ Ｐゴシック" charset="0"/>
              </a:rPr>
              <a:t>Proposition 2</a:t>
            </a:r>
            <a:r>
              <a:rPr lang="en-US">
                <a:solidFill>
                  <a:schemeClr val="accent2"/>
                </a:solidFill>
                <a:latin typeface="Times" charset="0"/>
                <a:ea typeface="ＭＳ Ｐゴシック" charset="0"/>
                <a:cs typeface="ＭＳ Ｐゴシック" charset="0"/>
              </a:rPr>
              <a:t>: Other things held equal, a reduction in working capital requirements will increase the cash flows on all projects for a firm.</a:t>
            </a:r>
          </a:p>
        </p:txBody>
      </p:sp>
    </p:spTree>
  </p:cSld>
  <p:clrMapOvr>
    <a:masterClrMapping/>
  </p:clrMapOvr>
  <p:transition xmlns:p14="http://schemas.microsoft.com/office/powerpoint/2010/mai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incremental cash flows on the project</a:t>
            </a:r>
          </a:p>
        </p:txBody>
      </p:sp>
      <p:sp>
        <p:nvSpPr>
          <p:cNvPr id="458754" name="Rectangle 4"/>
          <p:cNvSpPr>
            <a:spLocks noGrp="1" noChangeArrowheads="1"/>
          </p:cNvSpPr>
          <p:nvPr>
            <p:ph idx="1"/>
          </p:nvPr>
        </p:nvSpPr>
        <p:spPr/>
        <p:txBody>
          <a:bodyPr/>
          <a:lstStyle/>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p:txBody>
      </p:sp>
      <p:sp>
        <p:nvSpPr>
          <p:cNvPr id="458755" name="Text Box 6"/>
          <p:cNvSpPr txBox="1">
            <a:spLocks noChangeArrowheads="1"/>
          </p:cNvSpPr>
          <p:nvPr/>
        </p:nvSpPr>
        <p:spPr bwMode="auto">
          <a:xfrm>
            <a:off x="0" y="533400"/>
            <a:ext cx="19812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$ 500 million has already been spent &amp; $ 50 million in depreciation will exist anyway</a:t>
            </a:r>
          </a:p>
        </p:txBody>
      </p:sp>
      <p:sp>
        <p:nvSpPr>
          <p:cNvPr id="458756" name="Text Box 8"/>
          <p:cNvSpPr txBox="1">
            <a:spLocks noChangeArrowheads="1"/>
          </p:cNvSpPr>
          <p:nvPr/>
        </p:nvSpPr>
        <p:spPr bwMode="auto">
          <a:xfrm>
            <a:off x="152400" y="4038600"/>
            <a:ext cx="28146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2/3rd of allocated G&amp;A is fixed.</a:t>
            </a:r>
          </a:p>
          <a:p>
            <a:r>
              <a:rPr lang="en-US" sz="1600"/>
              <a:t>Add back this amount (1-t)</a:t>
            </a:r>
          </a:p>
          <a:p>
            <a:r>
              <a:rPr lang="en-US" sz="1600"/>
              <a:t>Tax rate = 38%</a:t>
            </a:r>
            <a:endParaRPr lang="en-US"/>
          </a:p>
        </p:txBody>
      </p:sp>
      <p:cxnSp>
        <p:nvCxnSpPr>
          <p:cNvPr id="458757" name="Straight Arrow Connector 11"/>
          <p:cNvCxnSpPr>
            <a:cxnSpLocks noChangeShapeType="1"/>
          </p:cNvCxnSpPr>
          <p:nvPr/>
        </p:nvCxnSpPr>
        <p:spPr bwMode="auto">
          <a:xfrm rot="16200000" flipH="1">
            <a:off x="-38100" y="2247900"/>
            <a:ext cx="1828800" cy="381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58758" name="Straight Arrow Connector 13"/>
          <p:cNvCxnSpPr>
            <a:cxnSpLocks noChangeShapeType="1"/>
          </p:cNvCxnSpPr>
          <p:nvPr/>
        </p:nvCxnSpPr>
        <p:spPr bwMode="auto">
          <a:xfrm flipV="1">
            <a:off x="381000" y="3581400"/>
            <a:ext cx="609600" cy="533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458759"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828800"/>
            <a:ext cx="72898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Title 1"/>
          <p:cNvSpPr>
            <a:spLocks noGrp="1"/>
          </p:cNvSpPr>
          <p:nvPr>
            <p:ph type="title"/>
          </p:nvPr>
        </p:nvSpPr>
        <p:spPr/>
        <p:txBody>
          <a:bodyPr/>
          <a:lstStyle/>
          <a:p>
            <a:r>
              <a:rPr lang="en-US">
                <a:latin typeface="Times" charset="0"/>
                <a:ea typeface="ＭＳ Ｐゴシック" charset="0"/>
                <a:cs typeface="ＭＳ Ｐゴシック" charset="0"/>
              </a:rPr>
              <a:t>A more direct way of getting to incremental cash flows..</a:t>
            </a:r>
          </a:p>
        </p:txBody>
      </p:sp>
      <p:pic>
        <p:nvPicPr>
          <p:cNvPr id="46080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t="-134532" b="-134532"/>
          <a:stretch>
            <a:fillRect/>
          </a:stretch>
        </p:blipFill>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Sunk Costs</a:t>
            </a:r>
          </a:p>
        </p:txBody>
      </p:sp>
      <p:sp>
        <p:nvSpPr>
          <p:cNvPr id="4628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Any expenditure that has </a:t>
            </a:r>
            <a:r>
              <a:rPr lang="en-US" u="sng">
                <a:latin typeface="Times" charset="0"/>
                <a:ea typeface="ＭＳ Ｐゴシック" charset="0"/>
                <a:cs typeface="ＭＳ Ｐゴシック" charset="0"/>
              </a:rPr>
              <a:t>already been incurred</a:t>
            </a:r>
            <a:r>
              <a:rPr lang="en-US">
                <a:latin typeface="Times" charset="0"/>
                <a:ea typeface="ＭＳ Ｐゴシック" charset="0"/>
                <a:cs typeface="ＭＳ Ｐゴシック" charset="0"/>
              </a:rPr>
              <a:t>, and</a:t>
            </a:r>
            <a:r>
              <a:rPr lang="en-US" u="sng">
                <a:latin typeface="Times" charset="0"/>
                <a:ea typeface="ＭＳ Ｐゴシック" charset="0"/>
                <a:cs typeface="ＭＳ Ｐゴシック" charset="0"/>
              </a:rPr>
              <a:t> cannot be recovered </a:t>
            </a:r>
            <a:r>
              <a:rPr lang="en-US">
                <a:latin typeface="Times" charset="0"/>
                <a:ea typeface="ＭＳ Ｐゴシック" charset="0"/>
                <a:cs typeface="ＭＳ Ｐゴシック" charset="0"/>
              </a:rPr>
              <a:t>(even if a project is rejected) is called a sunk cost. A test market for a consumer product and R&amp;D expenses for a drug (for a pharmaceutical company) would be good examples.</a:t>
            </a:r>
          </a:p>
          <a:p>
            <a:r>
              <a:rPr lang="en-US">
                <a:latin typeface="Times" charset="0"/>
                <a:ea typeface="ＭＳ Ｐゴシック" charset="0"/>
                <a:cs typeface="ＭＳ Ｐゴシック" charset="0"/>
              </a:rPr>
              <a:t>When analyzing a project, sunk costs </a:t>
            </a:r>
            <a:r>
              <a:rPr lang="en-US" u="sng">
                <a:latin typeface="Times" charset="0"/>
                <a:ea typeface="ＭＳ Ｐゴシック" charset="0"/>
                <a:cs typeface="ＭＳ Ｐゴシック" charset="0"/>
              </a:rPr>
              <a:t>should not be considered </a:t>
            </a:r>
            <a:r>
              <a:rPr lang="en-US">
                <a:latin typeface="Times" charset="0"/>
                <a:ea typeface="ＭＳ Ｐゴシック" charset="0"/>
                <a:cs typeface="ＭＳ Ｐゴシック" charset="0"/>
              </a:rPr>
              <a:t>since they are not incremental.</a:t>
            </a:r>
          </a:p>
          <a:p>
            <a:endParaRPr lang="en-US">
              <a:latin typeface="Times" charset="0"/>
              <a:ea typeface="ＭＳ Ｐゴシック" charset="0"/>
              <a:cs typeface="ＭＳ Ｐゴシック" charset="0"/>
            </a:endParaRPr>
          </a:p>
          <a:p>
            <a:pPr>
              <a:buFont typeface="Monotype Sorts" charset="0"/>
              <a:buNone/>
            </a:pPr>
            <a:r>
              <a:rPr lang="en-US" u="sng">
                <a:latin typeface="Times" charset="0"/>
                <a:ea typeface="ＭＳ Ｐゴシック" charset="0"/>
                <a:cs typeface="ＭＳ Ｐゴシック" charset="0"/>
              </a:rPr>
              <a:t>A Behavioral Aside</a:t>
            </a:r>
            <a:r>
              <a:rPr lang="en-US">
                <a:latin typeface="Times" charset="0"/>
                <a:ea typeface="ＭＳ Ｐゴシック" charset="0"/>
                <a:cs typeface="ＭＳ Ｐゴシック" charset="0"/>
              </a:rPr>
              <a:t>: It is a well established finding in psychological and behavioral research that managers find it almost impossible to ignore sunk costs. </a:t>
            </a:r>
          </a:p>
        </p:txBody>
      </p:sp>
    </p:spTree>
  </p:cSld>
  <p:clrMapOvr>
    <a:masterClrMapping/>
  </p:clrMapOvr>
  <p:transition xmlns:p14="http://schemas.microsoft.com/office/powerpoint/2010/mai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Test Marketing and R&amp;D: The Quandary of Sunk Costs</a:t>
            </a:r>
          </a:p>
        </p:txBody>
      </p:sp>
      <p:sp>
        <p:nvSpPr>
          <p:cNvPr id="464898" name="Rectangle 3"/>
          <p:cNvSpPr>
            <a:spLocks noGrp="1" noChangeArrowheads="1"/>
          </p:cNvSpPr>
          <p:nvPr>
            <p:ph idx="1"/>
          </p:nvPr>
        </p:nvSpPr>
        <p:spPr/>
        <p:txBody>
          <a:bodyPr/>
          <a:lstStyle/>
          <a:p>
            <a:r>
              <a:rPr lang="en-US">
                <a:latin typeface="Times" charset="0"/>
                <a:ea typeface="ＭＳ Ｐゴシック" charset="0"/>
                <a:cs typeface="ＭＳ Ｐゴシック" charset="0"/>
              </a:rPr>
              <a:t>A consumer product company has spent $ 100 million on test marketing. Looking at only the incremental cash flows (and ignoring the test marketing), the project looks like it will create $25 million in value for the company. Should it take the investment?</a:t>
            </a:r>
          </a:p>
          <a:p>
            <a:pPr lvl="1">
              <a:buFont typeface="Monotype Sorts" charset="0"/>
              <a:buChar char="o"/>
            </a:pPr>
            <a:r>
              <a:rPr lang="en-US">
                <a:latin typeface="Times" charset="0"/>
                <a:ea typeface="ＭＳ Ｐゴシック" charset="0"/>
              </a:rPr>
              <a:t>Yes</a:t>
            </a:r>
          </a:p>
          <a:p>
            <a:pPr lvl="1">
              <a:buFont typeface="Monotype Sorts" charset="0"/>
              <a:buChar char="o"/>
            </a:pPr>
            <a:r>
              <a:rPr lang="en-US">
                <a:latin typeface="Times" charset="0"/>
                <a:ea typeface="ＭＳ Ｐゴシック" charset="0"/>
              </a:rPr>
              <a:t>No</a:t>
            </a:r>
          </a:p>
          <a:p>
            <a:r>
              <a:rPr lang="en-US">
                <a:latin typeface="Times" charset="0"/>
                <a:ea typeface="ＭＳ Ｐゴシック" charset="0"/>
                <a:cs typeface="ＭＳ Ｐゴシック" charset="0"/>
              </a:rPr>
              <a:t>Now assume that every investment that this company has shares the same characteristics (Sunk costs &gt; Value Added). The firm will clearly not be able to survive. What is the solution to this problem?</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Allocated Costs</a:t>
            </a:r>
          </a:p>
        </p:txBody>
      </p:sp>
      <p:sp>
        <p:nvSpPr>
          <p:cNvPr id="4669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Firms allocate costs to individual projects from a centralized pool (such as general and administrative expenses) based upon some characteristic of the project (sales is a common choice, as is earnings)</a:t>
            </a:r>
          </a:p>
          <a:p>
            <a:r>
              <a:rPr lang="en-US">
                <a:latin typeface="Times" charset="0"/>
                <a:ea typeface="ＭＳ Ｐゴシック" charset="0"/>
                <a:cs typeface="ＭＳ Ｐゴシック" charset="0"/>
              </a:rPr>
              <a:t>For large firms, these allocated costs can be significant and result in the rejection of projects</a:t>
            </a:r>
          </a:p>
          <a:p>
            <a:r>
              <a:rPr lang="en-US">
                <a:latin typeface="Times" charset="0"/>
                <a:ea typeface="ＭＳ Ｐゴシック" charset="0"/>
                <a:cs typeface="ＭＳ Ｐゴシック" charset="0"/>
              </a:rPr>
              <a:t>To the degree that these costs are not incremental (and would exist anyway), this makes the firm worse off. Thus, it is only the incremental component of allocated costs that should show up in project analysis.</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Breaking out G&amp;A Costs into fixed and variable components: A simple example</a:t>
            </a:r>
          </a:p>
        </p:txBody>
      </p:sp>
      <p:sp>
        <p:nvSpPr>
          <p:cNvPr id="468994" name="Rectangle 3"/>
          <p:cNvSpPr>
            <a:spLocks noGrp="1" noChangeArrowheads="1"/>
          </p:cNvSpPr>
          <p:nvPr>
            <p:ph idx="1"/>
          </p:nvPr>
        </p:nvSpPr>
        <p:spPr/>
        <p:txBody>
          <a:bodyPr/>
          <a:lstStyle/>
          <a:p>
            <a:pPr marL="381000" indent="-381000" defTabSz="920750">
              <a:tabLst>
                <a:tab pos="1831975" algn="l"/>
              </a:tabLst>
            </a:pPr>
            <a:r>
              <a:rPr lang="en-US">
                <a:latin typeface="Times" charset="0"/>
                <a:ea typeface="ＭＳ Ｐゴシック" charset="0"/>
                <a:cs typeface="ＭＳ Ｐゴシック" charset="0"/>
              </a:rPr>
              <a:t>Assume that you have a time series of revenues and G&amp;A costs for a company.</a:t>
            </a:r>
          </a:p>
          <a:p>
            <a:pPr marL="800100" lvl="1" indent="-342900" defTabSz="920750">
              <a:buFontTx/>
              <a:buNone/>
              <a:tabLst>
                <a:tab pos="1831975" algn="l"/>
              </a:tabLst>
            </a:pPr>
            <a:endParaRPr lang="en-US">
              <a:latin typeface="Times" charset="0"/>
              <a:ea typeface="ＭＳ Ｐゴシック" charset="0"/>
            </a:endParaRPr>
          </a:p>
          <a:p>
            <a:pPr marL="800100" lvl="1" indent="-342900" defTabSz="920750">
              <a:buFontTx/>
              <a:buNone/>
              <a:tabLst>
                <a:tab pos="1831975" algn="l"/>
              </a:tabLst>
            </a:pPr>
            <a:endParaRPr lang="en-US">
              <a:latin typeface="Times" charset="0"/>
              <a:ea typeface="ＭＳ Ｐゴシック" charset="0"/>
            </a:endParaRPr>
          </a:p>
          <a:p>
            <a:pPr marL="800100" lvl="1" indent="-342900" defTabSz="920750">
              <a:buFontTx/>
              <a:buNone/>
              <a:tabLst>
                <a:tab pos="1831975" algn="l"/>
              </a:tabLst>
            </a:pPr>
            <a:endParaRPr lang="en-US">
              <a:latin typeface="Times" charset="0"/>
              <a:ea typeface="ＭＳ Ｐゴシック" charset="0"/>
            </a:endParaRPr>
          </a:p>
          <a:p>
            <a:pPr marL="800100" lvl="1" indent="-342900" defTabSz="920750">
              <a:buFontTx/>
              <a:buNone/>
              <a:tabLst>
                <a:tab pos="1831975" algn="l"/>
              </a:tabLst>
            </a:pPr>
            <a:endParaRPr lang="en-US">
              <a:latin typeface="Times" charset="0"/>
              <a:ea typeface="ＭＳ Ｐゴシック" charset="0"/>
            </a:endParaRPr>
          </a:p>
          <a:p>
            <a:pPr marL="800100" lvl="1" indent="-342900" defTabSz="920750">
              <a:buFontTx/>
              <a:buNone/>
              <a:tabLst>
                <a:tab pos="1831975" algn="l"/>
              </a:tabLst>
            </a:pPr>
            <a:r>
              <a:rPr lang="en-US">
                <a:latin typeface="Times" charset="0"/>
                <a:ea typeface="ＭＳ Ｐゴシック" charset="0"/>
              </a:rPr>
              <a:t>What percentage of the G&amp;A cost is variable?</a:t>
            </a:r>
          </a:p>
          <a:p>
            <a:pPr marL="800100" lvl="1" indent="-342900" defTabSz="920750">
              <a:buFontTx/>
              <a:buNone/>
              <a:tabLst>
                <a:tab pos="1831975" algn="l"/>
              </a:tabLst>
            </a:pPr>
            <a:endParaRPr lang="en-US">
              <a:latin typeface="Times" charset="0"/>
              <a:ea typeface="ＭＳ Ｐゴシック" charset="0"/>
            </a:endParaRPr>
          </a:p>
          <a:p>
            <a:pPr marL="800100" lvl="1" indent="-342900" defTabSz="920750">
              <a:buFontTx/>
              <a:buNone/>
              <a:tabLst>
                <a:tab pos="1831975" algn="l"/>
              </a:tabLst>
            </a:pPr>
            <a:endParaRPr lang="en-US">
              <a:latin typeface="Times" charset="0"/>
              <a:ea typeface="ＭＳ Ｐゴシック" charset="0"/>
            </a:endParaRPr>
          </a:p>
        </p:txBody>
      </p:sp>
      <p:pic>
        <p:nvPicPr>
          <p:cNvPr id="46899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362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To Time-Weighted Cash Flows</a:t>
            </a:r>
          </a:p>
        </p:txBody>
      </p:sp>
      <p:sp>
        <p:nvSpPr>
          <p:cNvPr id="4710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Incremental cash flows in the earlier years are worth more than incremental cash flows in later years.</a:t>
            </a:r>
          </a:p>
          <a:p>
            <a:r>
              <a:rPr lang="en-US">
                <a:latin typeface="Times" charset="0"/>
                <a:ea typeface="ＭＳ Ｐゴシック" charset="0"/>
                <a:cs typeface="ＭＳ Ｐゴシック" charset="0"/>
              </a:rPr>
              <a:t>In fact, cash flows across time cannot be added up. They have to be brought to the same point in time before aggregation.</a:t>
            </a:r>
          </a:p>
          <a:p>
            <a:r>
              <a:rPr lang="en-US">
                <a:latin typeface="Times" charset="0"/>
                <a:ea typeface="ＭＳ Ｐゴシック" charset="0"/>
                <a:cs typeface="ＭＳ Ｐゴシック" charset="0"/>
              </a:rPr>
              <a:t>This process of moving cash flows through time is</a:t>
            </a:r>
          </a:p>
          <a:p>
            <a:pPr lvl="1"/>
            <a:r>
              <a:rPr lang="en-US">
                <a:latin typeface="Times" charset="0"/>
                <a:ea typeface="ＭＳ Ｐゴシック" charset="0"/>
              </a:rPr>
              <a:t>discounting, when future cash flows are brought to the present</a:t>
            </a:r>
          </a:p>
          <a:p>
            <a:pPr lvl="1"/>
            <a:r>
              <a:rPr lang="en-US">
                <a:latin typeface="Times" charset="0"/>
                <a:ea typeface="ＭＳ Ｐゴシック" charset="0"/>
              </a:rPr>
              <a:t>compounding, when present cash flows are taken to the future</a:t>
            </a:r>
          </a:p>
        </p:txBody>
      </p:sp>
    </p:spTree>
  </p:cSld>
  <p:clrMapOvr>
    <a:masterClrMapping/>
  </p:clrMapOvr>
  <p:transition xmlns:p14="http://schemas.microsoft.com/office/powerpoint/2010/mai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Present Value Mechanics</a:t>
            </a:r>
          </a:p>
        </p:txBody>
      </p:sp>
      <p:sp>
        <p:nvSpPr>
          <p:cNvPr id="473090" name="Rectangle 3"/>
          <p:cNvSpPr>
            <a:spLocks noGrp="1" noChangeArrowheads="1"/>
          </p:cNvSpPr>
          <p:nvPr>
            <p:ph idx="1"/>
          </p:nvPr>
        </p:nvSpPr>
        <p:spPr>
          <a:noFill/>
        </p:spPr>
        <p:txBody>
          <a:bodyPr/>
          <a:lstStyle/>
          <a:p>
            <a:pPr>
              <a:buFont typeface="Monotype Sorts" charset="0"/>
              <a:buNone/>
              <a:tabLst>
                <a:tab pos="2455863" algn="l"/>
                <a:tab pos="5029200" algn="l"/>
              </a:tabLst>
            </a:pPr>
            <a:r>
              <a:rPr lang="en-US">
                <a:latin typeface="Times" charset="0"/>
                <a:ea typeface="ＭＳ Ｐゴシック" charset="0"/>
                <a:cs typeface="ＭＳ Ｐゴシック" charset="0"/>
              </a:rPr>
              <a:t>Cash Flow Type	Discounting Formula	Compounding Formula</a:t>
            </a:r>
          </a:p>
          <a:p>
            <a:pPr>
              <a:buFont typeface="Monotype Sorts" charset="0"/>
              <a:buNone/>
              <a:tabLst>
                <a:tab pos="2455863" algn="l"/>
                <a:tab pos="5029200" algn="l"/>
              </a:tabLst>
            </a:pPr>
            <a:r>
              <a:rPr lang="en-US">
                <a:latin typeface="Times" charset="0"/>
                <a:ea typeface="ＭＳ Ｐゴシック" charset="0"/>
                <a:cs typeface="ＭＳ Ｐゴシック" charset="0"/>
              </a:rPr>
              <a:t>1. Simple CF	 CF</a:t>
            </a:r>
            <a:r>
              <a:rPr lang="en-US" baseline="-25000">
                <a:latin typeface="Times" charset="0"/>
                <a:ea typeface="ＭＳ Ｐゴシック" charset="0"/>
                <a:cs typeface="ＭＳ Ｐゴシック" charset="0"/>
              </a:rPr>
              <a:t>n</a:t>
            </a:r>
            <a:r>
              <a:rPr lang="en-US">
                <a:latin typeface="Times" charset="0"/>
                <a:ea typeface="ＭＳ Ｐゴシック" charset="0"/>
                <a:cs typeface="ＭＳ Ｐゴシック" charset="0"/>
              </a:rPr>
              <a:t> / (1+r)</a:t>
            </a:r>
            <a:r>
              <a:rPr lang="en-US" baseline="30000">
                <a:latin typeface="Times" charset="0"/>
                <a:ea typeface="ＭＳ Ｐゴシック" charset="0"/>
                <a:cs typeface="ＭＳ Ｐゴシック" charset="0"/>
              </a:rPr>
              <a:t>n	 </a:t>
            </a:r>
            <a:r>
              <a:rPr lang="en-US">
                <a:latin typeface="Times" charset="0"/>
                <a:ea typeface="ＭＳ Ｐゴシック" charset="0"/>
                <a:cs typeface="ＭＳ Ｐゴシック" charset="0"/>
              </a:rPr>
              <a:t>CF</a:t>
            </a:r>
            <a:r>
              <a:rPr lang="en-US" baseline="-25000">
                <a:latin typeface="Times" charset="0"/>
                <a:ea typeface="ＭＳ Ｐゴシック" charset="0"/>
                <a:cs typeface="ＭＳ Ｐゴシック" charset="0"/>
              </a:rPr>
              <a:t>0</a:t>
            </a:r>
            <a:r>
              <a:rPr lang="en-US">
                <a:latin typeface="Times" charset="0"/>
                <a:ea typeface="ＭＳ Ｐゴシック" charset="0"/>
                <a:cs typeface="ＭＳ Ｐゴシック" charset="0"/>
              </a:rPr>
              <a:t> (1+r)</a:t>
            </a:r>
            <a:r>
              <a:rPr lang="en-US" baseline="30000">
                <a:latin typeface="Times" charset="0"/>
                <a:ea typeface="ＭＳ Ｐゴシック" charset="0"/>
                <a:cs typeface="ＭＳ Ｐゴシック" charset="0"/>
              </a:rPr>
              <a:t>n</a:t>
            </a:r>
            <a:endParaRPr lang="en-US">
              <a:latin typeface="Times" charset="0"/>
              <a:ea typeface="ＭＳ Ｐゴシック" charset="0"/>
              <a:cs typeface="ＭＳ Ｐゴシック" charset="0"/>
            </a:endParaRPr>
          </a:p>
          <a:p>
            <a:pPr>
              <a:buFont typeface="Monotype Sorts" charset="0"/>
              <a:buNone/>
              <a:tabLst>
                <a:tab pos="2455863" algn="l"/>
                <a:tab pos="5029200" algn="l"/>
              </a:tabLst>
            </a:pPr>
            <a:r>
              <a:rPr lang="en-US">
                <a:latin typeface="Times" charset="0"/>
                <a:ea typeface="ＭＳ Ｐゴシック" charset="0"/>
                <a:cs typeface="ＭＳ Ｐゴシック" charset="0"/>
              </a:rPr>
              <a:t>2. Annuity		 </a:t>
            </a:r>
            <a:endParaRPr lang="en-US" baseline="30000">
              <a:latin typeface="Times" charset="0"/>
              <a:ea typeface="ＭＳ Ｐゴシック" charset="0"/>
              <a:cs typeface="ＭＳ Ｐゴシック" charset="0"/>
            </a:endParaRPr>
          </a:p>
          <a:p>
            <a:pPr>
              <a:buFont typeface="Monotype Sorts" charset="0"/>
              <a:buNone/>
              <a:tabLst>
                <a:tab pos="2455863" algn="l"/>
                <a:tab pos="5029200" algn="l"/>
              </a:tabLst>
            </a:pPr>
            <a:endParaRPr lang="en-US" baseline="30000">
              <a:latin typeface="Times" charset="0"/>
              <a:ea typeface="ＭＳ Ｐゴシック" charset="0"/>
              <a:cs typeface="ＭＳ Ｐゴシック" charset="0"/>
            </a:endParaRPr>
          </a:p>
          <a:p>
            <a:pPr>
              <a:buFont typeface="Monotype Sorts" charset="0"/>
              <a:buNone/>
              <a:tabLst>
                <a:tab pos="2455863" algn="l"/>
                <a:tab pos="5029200" algn="l"/>
              </a:tabLst>
            </a:pPr>
            <a:endParaRPr lang="en-US" baseline="30000">
              <a:latin typeface="Times" charset="0"/>
              <a:ea typeface="ＭＳ Ｐゴシック" charset="0"/>
              <a:cs typeface="ＭＳ Ｐゴシック" charset="0"/>
            </a:endParaRPr>
          </a:p>
          <a:p>
            <a:pPr>
              <a:buFont typeface="Monotype Sorts" charset="0"/>
              <a:buNone/>
              <a:tabLst>
                <a:tab pos="2455863" algn="l"/>
                <a:tab pos="5029200" algn="l"/>
              </a:tabLst>
            </a:pPr>
            <a:endParaRPr lang="en-US">
              <a:latin typeface="Times" charset="0"/>
              <a:ea typeface="ＭＳ Ｐゴシック" charset="0"/>
              <a:cs typeface="ＭＳ Ｐゴシック" charset="0"/>
            </a:endParaRPr>
          </a:p>
          <a:p>
            <a:pPr>
              <a:buFont typeface="Monotype Sorts" charset="0"/>
              <a:buNone/>
              <a:tabLst>
                <a:tab pos="2455863" algn="l"/>
                <a:tab pos="5029200" algn="l"/>
              </a:tabLst>
            </a:pPr>
            <a:r>
              <a:rPr lang="en-US">
                <a:latin typeface="Times" charset="0"/>
                <a:ea typeface="ＭＳ Ｐゴシック" charset="0"/>
                <a:cs typeface="ＭＳ Ｐゴシック" charset="0"/>
              </a:rPr>
              <a:t>3. Growing Annuity</a:t>
            </a:r>
          </a:p>
          <a:p>
            <a:pPr>
              <a:buFont typeface="Monotype Sorts" charset="0"/>
              <a:buNone/>
              <a:tabLst>
                <a:tab pos="2455863" algn="l"/>
                <a:tab pos="5029200" algn="l"/>
              </a:tabLst>
            </a:pPr>
            <a:endParaRPr lang="en-US">
              <a:latin typeface="Times" charset="0"/>
              <a:ea typeface="ＭＳ Ｐゴシック" charset="0"/>
              <a:cs typeface="ＭＳ Ｐゴシック" charset="0"/>
            </a:endParaRPr>
          </a:p>
          <a:p>
            <a:pPr>
              <a:buFont typeface="Monotype Sorts" charset="0"/>
              <a:buNone/>
              <a:tabLst>
                <a:tab pos="2455863" algn="l"/>
                <a:tab pos="5029200" algn="l"/>
              </a:tabLst>
            </a:pPr>
            <a:endParaRPr lang="en-US">
              <a:latin typeface="Times" charset="0"/>
              <a:ea typeface="ＭＳ Ｐゴシック" charset="0"/>
              <a:cs typeface="ＭＳ Ｐゴシック" charset="0"/>
            </a:endParaRPr>
          </a:p>
          <a:p>
            <a:pPr>
              <a:buFont typeface="Monotype Sorts" charset="0"/>
              <a:buNone/>
              <a:tabLst>
                <a:tab pos="2455863" algn="l"/>
                <a:tab pos="5029200" algn="l"/>
              </a:tabLst>
            </a:pPr>
            <a:r>
              <a:rPr lang="en-US">
                <a:latin typeface="Times" charset="0"/>
                <a:ea typeface="ＭＳ Ｐゴシック" charset="0"/>
                <a:cs typeface="ＭＳ Ｐゴシック" charset="0"/>
              </a:rPr>
              <a:t>4. Perpetuity	A/r</a:t>
            </a:r>
          </a:p>
          <a:p>
            <a:pPr>
              <a:buFont typeface="Monotype Sorts" charset="0"/>
              <a:buNone/>
              <a:tabLst>
                <a:tab pos="2455863" algn="l"/>
                <a:tab pos="5029200" algn="l"/>
              </a:tabLst>
            </a:pPr>
            <a:r>
              <a:rPr lang="en-US">
                <a:latin typeface="Times" charset="0"/>
                <a:ea typeface="ＭＳ Ｐゴシック" charset="0"/>
                <a:cs typeface="ＭＳ Ｐゴシック" charset="0"/>
              </a:rPr>
              <a:t>5. Growing Perpetuity	Expected Cashflow next year/(r-g)		 </a:t>
            </a:r>
          </a:p>
        </p:txBody>
      </p:sp>
      <p:graphicFrame>
        <p:nvGraphicFramePr>
          <p:cNvPr id="473091" name="Object 2"/>
          <p:cNvGraphicFramePr>
            <a:graphicFrameLocks/>
          </p:cNvGraphicFramePr>
          <p:nvPr/>
        </p:nvGraphicFramePr>
        <p:xfrm>
          <a:off x="3968750" y="2590800"/>
          <a:ext cx="1173163" cy="887413"/>
        </p:xfrm>
        <a:graphic>
          <a:graphicData uri="http://schemas.openxmlformats.org/presentationml/2006/ole">
            <mc:AlternateContent xmlns:mc="http://schemas.openxmlformats.org/markup-compatibility/2006">
              <mc:Choice xmlns:v="urn:schemas-microsoft-com:vml" Requires="v">
                <p:oleObj spid="_x0000_s473112" name="Equation" r:id="rId4" imgW="1054100" imgH="800100" progId="Equation.3">
                  <p:embed/>
                </p:oleObj>
              </mc:Choice>
              <mc:Fallback>
                <p:oleObj name="Equation" r:id="rId4" imgW="1054100" imgH="800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0" y="2590800"/>
                        <a:ext cx="1173163" cy="8874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73092"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73113"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73093" name="Object 4"/>
          <p:cNvGraphicFramePr>
            <a:graphicFrameLocks/>
          </p:cNvGraphicFramePr>
          <p:nvPr/>
        </p:nvGraphicFramePr>
        <p:xfrm>
          <a:off x="3976688" y="3727450"/>
          <a:ext cx="1630362" cy="944563"/>
        </p:xfrm>
        <a:graphic>
          <a:graphicData uri="http://schemas.openxmlformats.org/presentationml/2006/ole">
            <mc:AlternateContent xmlns:mc="http://schemas.openxmlformats.org/markup-compatibility/2006">
              <mc:Choice xmlns:v="urn:schemas-microsoft-com:vml" Requires="v">
                <p:oleObj spid="_x0000_s473114" name="Equation" r:id="rId8" imgW="1460500" imgH="850900" progId="Equation.3">
                  <p:embed/>
                </p:oleObj>
              </mc:Choice>
              <mc:Fallback>
                <p:oleObj name="Equation" r:id="rId8" imgW="1460500" imgH="8509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76688" y="3727450"/>
                        <a:ext cx="1630362" cy="944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Discounted cash flow measures of return</a:t>
            </a:r>
          </a:p>
        </p:txBody>
      </p:sp>
      <p:sp>
        <p:nvSpPr>
          <p:cNvPr id="475138"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Net Present Value (NPV)</a:t>
            </a:r>
            <a:r>
              <a:rPr lang="en-US">
                <a:latin typeface="Times" charset="0"/>
                <a:ea typeface="ＭＳ Ｐゴシック" charset="0"/>
                <a:cs typeface="ＭＳ Ｐゴシック" charset="0"/>
              </a:rPr>
              <a:t>: The net present value is the sum of the present values of all cash flows from the project (including initial investment).</a:t>
            </a:r>
          </a:p>
          <a:p>
            <a:pPr lvl="1">
              <a:buFontTx/>
              <a:buNone/>
            </a:pPr>
            <a:r>
              <a:rPr lang="en-US">
                <a:latin typeface="Times" charset="0"/>
                <a:ea typeface="ＭＳ Ｐゴシック" charset="0"/>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a:r>
              <a:rPr lang="en-US">
                <a:latin typeface="Times" charset="0"/>
                <a:ea typeface="ＭＳ Ｐゴシック" charset="0"/>
              </a:rPr>
              <a:t>Decision Rule: Accept if NPV &gt; 0</a:t>
            </a:r>
          </a:p>
          <a:p>
            <a:r>
              <a:rPr lang="en-US" b="1">
                <a:latin typeface="Times" charset="0"/>
                <a:ea typeface="ＭＳ Ｐゴシック" charset="0"/>
                <a:cs typeface="ＭＳ Ｐゴシック" charset="0"/>
              </a:rPr>
              <a:t>Internal Rate of Return (IRR)</a:t>
            </a:r>
            <a:r>
              <a:rPr lang="en-US">
                <a:latin typeface="Times" charset="0"/>
                <a:ea typeface="ＭＳ Ｐゴシック" charset="0"/>
                <a:cs typeface="ＭＳ Ｐゴシック" charset="0"/>
              </a:rPr>
              <a:t>: The internal rate of return is the discount rate that sets the net present value equal to zero. It is the percentage  rate of return, based upon incremental time-weighted cash flows.</a:t>
            </a:r>
          </a:p>
          <a:p>
            <a:pPr lvl="1"/>
            <a:r>
              <a:rPr lang="en-US">
                <a:latin typeface="Times" charset="0"/>
                <a:ea typeface="ＭＳ Ｐゴシック" charset="0"/>
              </a:rPr>
              <a:t>Decision Rule: Accept if IRR &gt; hurdle rate</a:t>
            </a:r>
          </a:p>
        </p:txBody>
      </p:sp>
    </p:spTree>
  </p:cSld>
  <p:clrMapOvr>
    <a:masterClrMapping/>
  </p:clrMapOvr>
  <p:transition xmlns:p14="http://schemas.microsoft.com/office/powerpoint/2010/mai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Closure on Cash Flows</a:t>
            </a:r>
          </a:p>
        </p:txBody>
      </p:sp>
      <p:sp>
        <p:nvSpPr>
          <p:cNvPr id="477186"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In a project with a finite and short life, you would need to compute a </a:t>
            </a:r>
            <a:r>
              <a:rPr lang="en-US" b="1">
                <a:latin typeface="Times" charset="0"/>
                <a:ea typeface="ＭＳ Ｐゴシック" charset="0"/>
                <a:cs typeface="ＭＳ Ｐゴシック" charset="0"/>
              </a:rPr>
              <a:t>salvage value</a:t>
            </a:r>
            <a:r>
              <a:rPr lang="en-US">
                <a:latin typeface="Times" charset="0"/>
                <a:ea typeface="ＭＳ Ｐゴシック" charset="0"/>
                <a:cs typeface="ＭＳ Ｐゴシック" charset="0"/>
              </a:rPr>
              <a:t>, which is the expected proceeds from selling all of the investment in the project at the end of the project life. It is usually set equal to book value of fixed assets and working capital </a:t>
            </a:r>
          </a:p>
          <a:p>
            <a:pPr>
              <a:lnSpc>
                <a:spcPct val="90000"/>
              </a:lnSpc>
            </a:pPr>
            <a:r>
              <a:rPr lang="en-US">
                <a:latin typeface="Times" charset="0"/>
                <a:ea typeface="ＭＳ Ｐゴシック" charset="0"/>
                <a:cs typeface="ＭＳ Ｐゴシック" charset="0"/>
              </a:rPr>
              <a:t>In a project with an infinite or very long life, we compute cash flows for a reasonable period, and then compute a </a:t>
            </a:r>
            <a:r>
              <a:rPr lang="en-US" b="1">
                <a:latin typeface="Times" charset="0"/>
                <a:ea typeface="ＭＳ Ｐゴシック" charset="0"/>
                <a:cs typeface="ＭＳ Ｐゴシック" charset="0"/>
              </a:rPr>
              <a:t>terminal value </a:t>
            </a:r>
            <a:r>
              <a:rPr lang="en-US">
                <a:latin typeface="Times" charset="0"/>
                <a:ea typeface="ＭＳ Ｐゴシック" charset="0"/>
                <a:cs typeface="ＭＳ Ｐゴシック" charset="0"/>
              </a:rPr>
              <a:t>for this project, which is the present value of all cash flows that occur after the estimation period ends..</a:t>
            </a:r>
          </a:p>
          <a:p>
            <a:pPr>
              <a:lnSpc>
                <a:spcPct val="90000"/>
              </a:lnSpc>
            </a:pPr>
            <a:r>
              <a:rPr lang="en-US">
                <a:latin typeface="Times" charset="0"/>
                <a:ea typeface="ＭＳ Ｐゴシック" charset="0"/>
                <a:cs typeface="ＭＳ Ｐゴシック" charset="0"/>
              </a:rPr>
              <a:t>Assuming the project lasts forever, and that cash flows after year 10 grow 2% (the inflation rate) forever, the present value at the end of year 10 of cash flows after that can be written as:</a:t>
            </a:r>
          </a:p>
          <a:p>
            <a:pPr lvl="1">
              <a:lnSpc>
                <a:spcPct val="90000"/>
              </a:lnSpc>
            </a:pPr>
            <a:r>
              <a:rPr lang="en-US">
                <a:latin typeface="Times" charset="0"/>
                <a:ea typeface="ＭＳ Ｐゴシック" charset="0"/>
              </a:rPr>
              <a:t>Terminal Value in year 10= CF in year 11/(Cost of Capital - Growth Rate)</a:t>
            </a:r>
          </a:p>
          <a:p>
            <a:pPr lvl="1">
              <a:lnSpc>
                <a:spcPct val="90000"/>
              </a:lnSpc>
              <a:buFontTx/>
              <a:buNone/>
            </a:pPr>
            <a:r>
              <a:rPr lang="en-US">
                <a:latin typeface="Times" charset="0"/>
                <a:ea typeface="ＭＳ Ｐゴシック" charset="0"/>
              </a:rPr>
              <a:t>				=692 (1.02) /(.0862-.02) = $ 10,669  million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Which yields a NPV of..</a:t>
            </a:r>
          </a:p>
        </p:txBody>
      </p:sp>
      <p:sp>
        <p:nvSpPr>
          <p:cNvPr id="479236" name="TextBox 5"/>
          <p:cNvSpPr txBox="1">
            <a:spLocks noChangeArrowheads="1"/>
          </p:cNvSpPr>
          <p:nvPr/>
        </p:nvSpPr>
        <p:spPr bwMode="auto">
          <a:xfrm>
            <a:off x="6299200" y="9144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Discounted at Rio Disney cost of capital of 8.62%</a:t>
            </a:r>
          </a:p>
        </p:txBody>
      </p:sp>
      <p:pic>
        <p:nvPicPr>
          <p:cNvPr id="6" name="Picture 4"/>
          <p:cNvPicPr>
            <a:picLocks noGrp="1" noChangeAspect="1"/>
          </p:cNvPicPr>
          <p:nvPr>
            <p:ph idx="1"/>
          </p:nvPr>
        </p:nvPicPr>
        <p:blipFill>
          <a:blip r:embed="rId3">
            <a:extLst>
              <a:ext uri="{28A0092B-C50C-407E-A947-70E740481C1C}">
                <a14:useLocalDpi xmlns:a14="http://schemas.microsoft.com/office/drawing/2010/main" val="0"/>
              </a:ext>
            </a:extLst>
          </a:blip>
          <a:srcRect l="-5160" r="-5160"/>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Which makes the argument that..</a:t>
            </a:r>
          </a:p>
        </p:txBody>
      </p:sp>
      <p:sp>
        <p:nvSpPr>
          <p:cNvPr id="481282"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The project should be accepted</a:t>
            </a:r>
            <a:r>
              <a:rPr lang="en-US">
                <a:latin typeface="Times" charset="0"/>
                <a:ea typeface="ＭＳ Ｐゴシック" charset="0"/>
                <a:cs typeface="ＭＳ Ｐゴシック" charset="0"/>
              </a:rPr>
              <a:t>. The positive net present value suggests that the project will add value to the firm, and earn a return in excess of the cost of capital.</a:t>
            </a:r>
          </a:p>
          <a:p>
            <a:r>
              <a:rPr lang="en-US">
                <a:latin typeface="Times" charset="0"/>
                <a:ea typeface="ＭＳ Ｐゴシック" charset="0"/>
                <a:cs typeface="ＭＳ Ｐゴシック" charset="0"/>
              </a:rPr>
              <a:t>By taking the project, Disney will increase its value as a firm by $2,877 million.</a:t>
            </a:r>
          </a:p>
        </p:txBody>
      </p:sp>
    </p:spTree>
  </p:cSld>
  <p:clrMapOvr>
    <a:masterClrMapping/>
  </p:clrMapOvr>
  <p:transition xmlns:p14="http://schemas.microsoft.com/office/powerpoint/2010/mai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IRR of this project</a:t>
            </a:r>
          </a:p>
        </p:txBody>
      </p:sp>
      <p:pic>
        <p:nvPicPr>
          <p:cNvPr id="483330"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ransition xmlns:p14="http://schemas.microsoft.com/office/powerpoint/2010/mai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IRR suggests..</a:t>
            </a:r>
          </a:p>
        </p:txBody>
      </p:sp>
      <p:sp>
        <p:nvSpPr>
          <p:cNvPr id="485378"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The project is a good one</a:t>
            </a:r>
            <a:r>
              <a:rPr lang="en-US">
                <a:latin typeface="Times" charset="0"/>
                <a:ea typeface="ＭＳ Ｐゴシック" charset="0"/>
                <a:cs typeface="ＭＳ Ｐゴシック" charset="0"/>
              </a:rPr>
              <a:t>. Using time-weighted, incremental cash flows, this project provides a return of 12.35%. This is greater than the cost of capital of 8.62%.</a:t>
            </a:r>
          </a:p>
          <a:p>
            <a:r>
              <a:rPr lang="en-US">
                <a:latin typeface="Times" charset="0"/>
                <a:ea typeface="ＭＳ Ｐゴシック" charset="0"/>
                <a:cs typeface="ＭＳ Ｐゴシック" charset="0"/>
              </a:rPr>
              <a:t>The IRR and the NPV will yield </a:t>
            </a:r>
            <a:r>
              <a:rPr lang="en-US" b="1">
                <a:latin typeface="Times" charset="0"/>
                <a:ea typeface="ＭＳ Ｐゴシック" charset="0"/>
                <a:cs typeface="ＭＳ Ｐゴシック" charset="0"/>
              </a:rPr>
              <a:t>similar results </a:t>
            </a:r>
            <a:r>
              <a:rPr lang="en-US">
                <a:latin typeface="Times" charset="0"/>
                <a:ea typeface="ＭＳ Ｐゴシック" charset="0"/>
                <a:cs typeface="ＭＳ Ｐゴシック" charset="0"/>
              </a:rPr>
              <a:t>most of the time, though there are differences between the two approaches that may cause project rankings to vary depending upon the approach used.</a:t>
            </a:r>
          </a:p>
        </p:txBody>
      </p:sp>
    </p:spTree>
  </p:cSld>
  <p:clrMapOvr>
    <a:masterClrMapping/>
  </p:clrMapOvr>
  <p:transition xmlns:p14="http://schemas.microsoft.com/office/powerpoint/2010/mai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Does the currency matter?</a:t>
            </a:r>
          </a:p>
        </p:txBody>
      </p:sp>
      <p:sp>
        <p:nvSpPr>
          <p:cNvPr id="487426"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The analysis was done in dollars. Would the conclusions have been any different if we had done the analysis in Brazilian Reais?</a:t>
            </a:r>
          </a:p>
          <a:p>
            <a:pPr marL="800100" lvl="1" indent="-342900">
              <a:buFont typeface="Times" charset="0"/>
              <a:buAutoNum type="alphaLcParenR"/>
            </a:pPr>
            <a:r>
              <a:rPr lang="en-US">
                <a:latin typeface="Times" charset="0"/>
                <a:ea typeface="ＭＳ Ｐゴシック" charset="0"/>
              </a:rPr>
              <a:t>Yes</a:t>
            </a:r>
          </a:p>
          <a:p>
            <a:pPr marL="800100" lvl="1" indent="-342900">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Consistency Rule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for Cash Flows</a:t>
            </a:r>
            <a:endParaRPr lang="en-US">
              <a:latin typeface="Times" charset="0"/>
              <a:ea typeface="ＭＳ Ｐゴシック" charset="0"/>
              <a:cs typeface="ＭＳ Ｐゴシック" charset="0"/>
            </a:endParaRPr>
          </a:p>
        </p:txBody>
      </p:sp>
      <p:sp>
        <p:nvSpPr>
          <p:cNvPr id="4894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cash flows on a project and the discount rate used should be defined in the same terms. </a:t>
            </a:r>
          </a:p>
          <a:p>
            <a:pPr lvl="1"/>
            <a:r>
              <a:rPr lang="en-US">
                <a:latin typeface="Times" charset="0"/>
                <a:ea typeface="ＭＳ Ｐゴシック" charset="0"/>
              </a:rPr>
              <a:t>If cash flows are in dollars ($R), the discount rate has to be a dollar ($R) discount rate</a:t>
            </a:r>
          </a:p>
          <a:p>
            <a:pPr lvl="1"/>
            <a:r>
              <a:rPr lang="en-US">
                <a:latin typeface="Times" charset="0"/>
                <a:ea typeface="ＭＳ Ｐゴシック" charset="0"/>
              </a:rPr>
              <a:t>If the cash flows are nominal (real), the discount rate has to be nominal (real).</a:t>
            </a:r>
          </a:p>
          <a:p>
            <a:r>
              <a:rPr lang="en-US">
                <a:latin typeface="Times" charset="0"/>
                <a:ea typeface="ＭＳ Ｐゴシック" charset="0"/>
                <a:cs typeface="ＭＳ Ｐゴシック" charset="0"/>
              </a:rPr>
              <a:t>If consistency is maintained, the project conclusions should be identical, no matter what cash flows are used.</a:t>
            </a:r>
          </a:p>
        </p:txBody>
      </p:sp>
    </p:spTree>
  </p:cSld>
  <p:clrMapOvr>
    <a:masterClrMapping/>
  </p:clrMapOvr>
  <p:transition xmlns:p14="http://schemas.microsoft.com/office/powerpoint/2010/mai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Theme Park: Project Analysis in $R</a:t>
            </a:r>
          </a:p>
        </p:txBody>
      </p:sp>
      <p:sp>
        <p:nvSpPr>
          <p:cNvPr id="491522"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The inflation rates were assumed to be 7% in Brazil and 2% in the United States. The $R/dollar rate at the time of the analysis was 2.04 $R/dollar.</a:t>
            </a:r>
          </a:p>
          <a:p>
            <a:pPr>
              <a:lnSpc>
                <a:spcPct val="90000"/>
              </a:lnSpc>
            </a:pPr>
            <a:r>
              <a:rPr lang="en-US">
                <a:latin typeface="Times" charset="0"/>
                <a:ea typeface="ＭＳ Ｐゴシック" charset="0"/>
                <a:cs typeface="ＭＳ Ｐゴシック" charset="0"/>
              </a:rPr>
              <a:t>The expected exchange rate was derived assuming purchasing power parity.</a:t>
            </a:r>
          </a:p>
          <a:p>
            <a:pPr lvl="1">
              <a:lnSpc>
                <a:spcPct val="90000"/>
              </a:lnSpc>
              <a:buFontTx/>
              <a:buNone/>
            </a:pPr>
            <a:r>
              <a:rPr lang="en-US">
                <a:latin typeface="Times" charset="0"/>
                <a:ea typeface="ＭＳ Ｐゴシック" charset="0"/>
              </a:rPr>
              <a:t>Expected Exchange Rate</a:t>
            </a:r>
            <a:r>
              <a:rPr lang="en-US" baseline="-25000">
                <a:latin typeface="Times" charset="0"/>
                <a:ea typeface="ＭＳ Ｐゴシック" charset="0"/>
              </a:rPr>
              <a:t>t</a:t>
            </a:r>
            <a:r>
              <a:rPr lang="en-US">
                <a:latin typeface="Times" charset="0"/>
                <a:ea typeface="ＭＳ Ｐゴシック" charset="0"/>
              </a:rPr>
              <a:t> = Exchange Rate today * (1.07/1.02)</a:t>
            </a:r>
            <a:r>
              <a:rPr lang="en-US" baseline="30000">
                <a:latin typeface="Times" charset="0"/>
                <a:ea typeface="ＭＳ Ｐゴシック" charset="0"/>
              </a:rPr>
              <a:t>t</a:t>
            </a:r>
            <a:endParaRPr lang="en-US">
              <a:latin typeface="Times" charset="0"/>
              <a:ea typeface="ＭＳ Ｐゴシック" charset="0"/>
            </a:endParaRPr>
          </a:p>
          <a:p>
            <a:pPr>
              <a:lnSpc>
                <a:spcPct val="90000"/>
              </a:lnSpc>
            </a:pPr>
            <a:r>
              <a:rPr lang="en-US">
                <a:latin typeface="Times" charset="0"/>
                <a:ea typeface="ＭＳ Ｐゴシック" charset="0"/>
                <a:cs typeface="ＭＳ Ｐゴシック" charset="0"/>
              </a:rPr>
              <a:t>The expected growth rate after year 10 is still expected to be the inflation rate, but it is the 7% $R inflation rate.</a:t>
            </a:r>
          </a:p>
          <a:p>
            <a:pPr>
              <a:lnSpc>
                <a:spcPct val="90000"/>
              </a:lnSpc>
            </a:pPr>
            <a:r>
              <a:rPr lang="en-US">
                <a:latin typeface="Times" charset="0"/>
                <a:ea typeface="ＭＳ Ｐゴシック" charset="0"/>
                <a:cs typeface="ＭＳ Ｐゴシック" charset="0"/>
              </a:rPr>
              <a:t>The cost of capital in $R was derived from the cost of capital in dollars and the differences in inflation rates:</a:t>
            </a:r>
          </a:p>
          <a:p>
            <a:pPr lvl="1">
              <a:lnSpc>
                <a:spcPct val="90000"/>
              </a:lnSpc>
              <a:buFontTx/>
              <a:buNone/>
            </a:pPr>
            <a:r>
              <a:rPr lang="en-US">
                <a:latin typeface="Times" charset="0"/>
                <a:ea typeface="ＭＳ Ｐゴシック" charset="0"/>
              </a:rPr>
              <a:t>$R Cost of Capital =</a:t>
            </a:r>
          </a:p>
          <a:p>
            <a:pPr lvl="1">
              <a:lnSpc>
                <a:spcPct val="90000"/>
              </a:lnSpc>
              <a:buFontTx/>
              <a:buNone/>
            </a:pPr>
            <a:endParaRPr lang="en-US">
              <a:latin typeface="Times" charset="0"/>
              <a:ea typeface="ＭＳ Ｐゴシック" charset="0"/>
            </a:endParaRPr>
          </a:p>
          <a:p>
            <a:pPr lvl="1">
              <a:lnSpc>
                <a:spcPct val="90000"/>
              </a:lnSpc>
              <a:buFontTx/>
              <a:buNone/>
            </a:pPr>
            <a:endParaRPr lang="en-US">
              <a:latin typeface="Times" charset="0"/>
              <a:ea typeface="ＭＳ Ｐゴシック" charset="0"/>
            </a:endParaRPr>
          </a:p>
          <a:p>
            <a:pPr lvl="1">
              <a:lnSpc>
                <a:spcPct val="90000"/>
              </a:lnSpc>
              <a:buFontTx/>
              <a:buNone/>
            </a:pPr>
            <a:r>
              <a:rPr lang="en-US">
                <a:latin typeface="Times" charset="0"/>
                <a:ea typeface="ＭＳ Ｐゴシック" charset="0"/>
              </a:rPr>
              <a:t>				= (1.0862) (1.07/1.02) – 1 = 13.94% </a:t>
            </a:r>
          </a:p>
        </p:txBody>
      </p:sp>
      <p:graphicFrame>
        <p:nvGraphicFramePr>
          <p:cNvPr id="491523" name="Object 2"/>
          <p:cNvGraphicFramePr>
            <a:graphicFrameLocks noChangeAspect="1"/>
          </p:cNvGraphicFramePr>
          <p:nvPr>
            <p:extLst>
              <p:ext uri="{D42A27DB-BD31-4B8C-83A1-F6EECF244321}">
                <p14:modId xmlns:p14="http://schemas.microsoft.com/office/powerpoint/2010/main" val="2105270242"/>
              </p:ext>
            </p:extLst>
          </p:nvPr>
        </p:nvGraphicFramePr>
        <p:xfrm>
          <a:off x="3276600" y="4648200"/>
          <a:ext cx="4872038" cy="608013"/>
        </p:xfrm>
        <a:graphic>
          <a:graphicData uri="http://schemas.openxmlformats.org/presentationml/2006/ole">
            <mc:AlternateContent xmlns:mc="http://schemas.openxmlformats.org/markup-compatibility/2006">
              <mc:Choice xmlns:v="urn:schemas-microsoft-com:vml" Requires="v">
                <p:oleObj spid="_x0000_s491533"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46482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Theme Park: $R NPV</a:t>
            </a:r>
          </a:p>
        </p:txBody>
      </p:sp>
      <p:pic>
        <p:nvPicPr>
          <p:cNvPr id="493573"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t="-7562" b="-7562"/>
          <a:stretch>
            <a:fillRect/>
          </a:stretch>
        </p:blipFill>
        <p:spPr>
          <a:xfrm>
            <a:off x="914400" y="1600200"/>
            <a:ext cx="7753350" cy="4191000"/>
          </a:xfrm>
        </p:spPr>
      </p:pic>
      <p:sp>
        <p:nvSpPr>
          <p:cNvPr id="493570" name="Rectangle 3"/>
          <p:cNvSpPr>
            <a:spLocks noChangeArrowheads="1"/>
          </p:cNvSpPr>
          <p:nvPr/>
        </p:nvSpPr>
        <p:spPr bwMode="auto">
          <a:xfrm>
            <a:off x="2895600" y="5486400"/>
            <a:ext cx="383698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spcBef>
                <a:spcPct val="20000"/>
              </a:spcBef>
            </a:pPr>
            <a:r>
              <a:rPr lang="en-US" sz="1800">
                <a:solidFill>
                  <a:schemeClr val="accent2"/>
                </a:solidFill>
              </a:rPr>
              <a:t>NPV = R$ 5,870/2.04= $ 2,877 Million</a:t>
            </a:r>
          </a:p>
          <a:p>
            <a:pPr>
              <a:spcBef>
                <a:spcPct val="20000"/>
              </a:spcBef>
            </a:pPr>
            <a:r>
              <a:rPr lang="en-US" sz="1800">
                <a:solidFill>
                  <a:schemeClr val="accent2"/>
                </a:solidFill>
              </a:rPr>
              <a:t>NPV is equal to NPV in dollar terms</a:t>
            </a:r>
          </a:p>
        </p:txBody>
      </p:sp>
      <p:sp>
        <p:nvSpPr>
          <p:cNvPr id="493571" name="Text Box 5"/>
          <p:cNvSpPr txBox="1">
            <a:spLocks noChangeArrowheads="1"/>
          </p:cNvSpPr>
          <p:nvPr/>
        </p:nvSpPr>
        <p:spPr bwMode="auto">
          <a:xfrm>
            <a:off x="6629400" y="990600"/>
            <a:ext cx="1158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 back at 13.94%</a:t>
            </a:r>
          </a:p>
        </p:txBody>
      </p:sp>
      <p:sp>
        <p:nvSpPr>
          <p:cNvPr id="493572"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Title 1"/>
          <p:cNvSpPr>
            <a:spLocks noGrp="1"/>
          </p:cNvSpPr>
          <p:nvPr>
            <p:ph type="title"/>
          </p:nvPr>
        </p:nvSpPr>
        <p:spPr/>
        <p:txBody>
          <a:bodyPr/>
          <a:lstStyle/>
          <a:p>
            <a:r>
              <a:rPr lang="en-US">
                <a:latin typeface="Times" charset="0"/>
                <a:ea typeface="ＭＳ Ｐゴシック" charset="0"/>
                <a:cs typeface="ＭＳ Ｐゴシック" charset="0"/>
              </a:rPr>
              <a:t>Uncertainty in Project Analysis: What can we do?</a:t>
            </a:r>
          </a:p>
        </p:txBody>
      </p:sp>
      <p:sp>
        <p:nvSpPr>
          <p:cNvPr id="495618" name="Content Placeholder 2"/>
          <p:cNvSpPr>
            <a:spLocks noGrp="1"/>
          </p:cNvSpPr>
          <p:nvPr>
            <p:ph idx="1"/>
          </p:nvPr>
        </p:nvSpPr>
        <p:spPr/>
        <p:txBody>
          <a:bodyPr/>
          <a:lstStyle/>
          <a:p>
            <a:r>
              <a:rPr lang="en-US" sz="2000">
                <a:latin typeface="Times" charset="0"/>
                <a:ea typeface="ＭＳ Ｐゴシック" charset="0"/>
                <a:cs typeface="ＭＳ Ｐゴシック" charset="0"/>
              </a:rPr>
              <a:t>Based on our expected cash flows and the estimated cost of capital, the proposed theme park looks like a very good investment for Disney. Which of the following may affect your assessment of value?</a:t>
            </a:r>
          </a:p>
          <a:p>
            <a:pPr marL="857250" lvl="1" indent="-457200">
              <a:buFont typeface="Times" charset="0"/>
              <a:buAutoNum type="alphaLcParenR"/>
            </a:pPr>
            <a:r>
              <a:rPr lang="en-US">
                <a:latin typeface="Times" charset="0"/>
                <a:ea typeface="ＭＳ Ｐゴシック" charset="0"/>
              </a:rPr>
              <a:t>Revenues may be over estimated (crowds may be smaller and spend less) </a:t>
            </a:r>
          </a:p>
          <a:p>
            <a:pPr marL="857250" lvl="1" indent="-457200">
              <a:buFont typeface="Times" charset="0"/>
              <a:buAutoNum type="alphaLcParenR"/>
            </a:pPr>
            <a:r>
              <a:rPr lang="en-US">
                <a:latin typeface="Times" charset="0"/>
                <a:ea typeface="ＭＳ Ｐゴシック" charset="0"/>
              </a:rPr>
              <a:t>Actual costs may be higher than estimated costs</a:t>
            </a:r>
          </a:p>
          <a:p>
            <a:pPr marL="857250" lvl="1" indent="-457200">
              <a:buFont typeface="Times" charset="0"/>
              <a:buAutoNum type="alphaLcParenR"/>
            </a:pPr>
            <a:r>
              <a:rPr lang="en-US">
                <a:latin typeface="Times" charset="0"/>
                <a:ea typeface="ＭＳ Ｐゴシック" charset="0"/>
              </a:rPr>
              <a:t>Tax rates may go up</a:t>
            </a:r>
          </a:p>
          <a:p>
            <a:pPr marL="857250" lvl="1" indent="-457200">
              <a:buFont typeface="Times" charset="0"/>
              <a:buAutoNum type="alphaLcParenR"/>
            </a:pPr>
            <a:r>
              <a:rPr lang="en-US">
                <a:latin typeface="Times" charset="0"/>
                <a:ea typeface="ＭＳ Ｐゴシック" charset="0"/>
              </a:rPr>
              <a:t>Interest rates may rise</a:t>
            </a:r>
          </a:p>
          <a:p>
            <a:pPr marL="857250" lvl="1" indent="-457200">
              <a:buFont typeface="Times" charset="0"/>
              <a:buAutoNum type="alphaLcParenR"/>
            </a:pPr>
            <a:r>
              <a:rPr lang="en-US">
                <a:latin typeface="Times" charset="0"/>
                <a:ea typeface="ＭＳ Ｐゴシック" charset="0"/>
              </a:rPr>
              <a:t>Risk premiums and default spreads may increase</a:t>
            </a:r>
          </a:p>
          <a:p>
            <a:pPr marL="857250" lvl="1" indent="-457200">
              <a:buFont typeface="Times" charset="0"/>
              <a:buAutoNum type="alphaLcParenR"/>
            </a:pPr>
            <a:r>
              <a:rPr lang="en-US">
                <a:latin typeface="Times" charset="0"/>
                <a:ea typeface="ＭＳ Ｐゴシック" charset="0"/>
              </a:rPr>
              <a:t>All of the above</a:t>
            </a:r>
            <a:endParaRPr lang="en-US" sz="2000">
              <a:latin typeface="Times" charset="0"/>
              <a:ea typeface="ＭＳ Ｐゴシック" charset="0"/>
            </a:endParaRPr>
          </a:p>
          <a:p>
            <a:r>
              <a:rPr lang="en-US">
                <a:latin typeface="Times" charset="0"/>
                <a:ea typeface="ＭＳ Ｐゴシック" charset="0"/>
                <a:cs typeface="ＭＳ Ｐゴシック" charset="0"/>
              </a:rPr>
              <a:t>How would you respond to this uncertainty?</a:t>
            </a:r>
          </a:p>
          <a:p>
            <a:pPr marL="857250" lvl="1" indent="-457200">
              <a:buFont typeface="Times" charset="0"/>
              <a:buAutoNum type="alphaLcParenR"/>
            </a:pPr>
            <a:r>
              <a:rPr lang="en-US">
                <a:latin typeface="Times" charset="0"/>
                <a:ea typeface="ＭＳ Ｐゴシック" charset="0"/>
              </a:rPr>
              <a:t>Will wait for the uncertainty to be resolved</a:t>
            </a:r>
          </a:p>
          <a:p>
            <a:pPr marL="857250" lvl="1" indent="-457200">
              <a:buFont typeface="Times" charset="0"/>
              <a:buAutoNum type="alphaLcParenR"/>
            </a:pPr>
            <a:r>
              <a:rPr lang="en-US">
                <a:latin typeface="Times" charset="0"/>
                <a:ea typeface="ＭＳ Ｐゴシック" charset="0"/>
              </a:rPr>
              <a:t>Will not take the investment</a:t>
            </a:r>
          </a:p>
          <a:p>
            <a:pPr marL="857250" lvl="1" indent="-457200">
              <a:buFont typeface="Times" charset="0"/>
              <a:buAutoNum type="alphaLcParenR"/>
            </a:pPr>
            <a:r>
              <a:rPr lang="en-US">
                <a:latin typeface="Times" charset="0"/>
                <a:ea typeface="ＭＳ Ｐゴシック" charset="0"/>
              </a:rPr>
              <a:t>Ignore it. </a:t>
            </a:r>
          </a:p>
          <a:p>
            <a:pPr marL="857250" lvl="1" indent="-457200">
              <a:buFont typeface="Times" charset="0"/>
              <a:buAutoNum type="alphaLcParenR"/>
            </a:pPr>
            <a:r>
              <a:rPr lang="en-US">
                <a:latin typeface="Times" charset="0"/>
                <a:ea typeface="ＭＳ Ｐゴシック" charset="0"/>
              </a:rPr>
              <a:t>Other</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Title 1"/>
          <p:cNvSpPr>
            <a:spLocks noGrp="1"/>
          </p:cNvSpPr>
          <p:nvPr>
            <p:ph type="title"/>
          </p:nvPr>
        </p:nvSpPr>
        <p:spPr/>
        <p:txBody>
          <a:bodyPr/>
          <a:lstStyle/>
          <a:p>
            <a:r>
              <a:rPr lang="en-US">
                <a:latin typeface="Times" charset="0"/>
                <a:ea typeface="ＭＳ Ｐゴシック" charset="0"/>
                <a:cs typeface="ＭＳ Ｐゴシック" charset="0"/>
              </a:rPr>
              <a:t>One simplistic (but effective) solution: See how quickly you can get your money back…</a:t>
            </a:r>
          </a:p>
        </p:txBody>
      </p:sp>
      <p:sp>
        <p:nvSpPr>
          <p:cNvPr id="497666" name="Content Placeholder 2"/>
          <p:cNvSpPr>
            <a:spLocks noGrp="1"/>
          </p:cNvSpPr>
          <p:nvPr>
            <p:ph idx="1"/>
          </p:nvPr>
        </p:nvSpPr>
        <p:spPr/>
        <p:txBody>
          <a:bodyPr/>
          <a:lstStyle/>
          <a:p>
            <a:r>
              <a:rPr lang="en-US">
                <a:latin typeface="Times" charset="0"/>
                <a:ea typeface="ＭＳ Ｐゴシック" charset="0"/>
                <a:cs typeface="ＭＳ Ｐゴシック" charset="0"/>
              </a:rPr>
              <a:t>If your biggest fear is losing the billions that you invested in the project, one simple measure that you can compute is the number of years it will take you to get your money back. </a:t>
            </a:r>
          </a:p>
        </p:txBody>
      </p:sp>
      <p:pic>
        <p:nvPicPr>
          <p:cNvPr id="49766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743200"/>
            <a:ext cx="3924300"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7668" name="TextBox 4"/>
          <p:cNvSpPr txBox="1">
            <a:spLocks noChangeArrowheads="1"/>
          </p:cNvSpPr>
          <p:nvPr/>
        </p:nvSpPr>
        <p:spPr bwMode="auto">
          <a:xfrm>
            <a:off x="457200" y="45720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Payback = 10.5 years</a:t>
            </a:r>
          </a:p>
        </p:txBody>
      </p:sp>
      <p:cxnSp>
        <p:nvCxnSpPr>
          <p:cNvPr id="497669" name="Straight Arrow Connector 6"/>
          <p:cNvCxnSpPr>
            <a:cxnSpLocks noChangeShapeType="1"/>
            <a:stCxn id="497668" idx="3"/>
          </p:cNvCxnSpPr>
          <p:nvPr/>
        </p:nvCxnSpPr>
        <p:spPr bwMode="auto">
          <a:xfrm>
            <a:off x="2398713" y="47418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497670" name="TextBox 7"/>
          <p:cNvSpPr txBox="1">
            <a:spLocks noChangeArrowheads="1"/>
          </p:cNvSpPr>
          <p:nvPr/>
        </p:nvSpPr>
        <p:spPr bwMode="auto">
          <a:xfrm>
            <a:off x="70866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Payback = 17.7 years</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slightly more sophisticated approach: Sensitivity Analysis and What-if Questions…</a:t>
            </a:r>
          </a:p>
        </p:txBody>
      </p:sp>
      <p:sp>
        <p:nvSpPr>
          <p:cNvPr id="49971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NPV, IRR and accounting returns for an investment will change as we change the values that we use for different variables. </a:t>
            </a:r>
          </a:p>
          <a:p>
            <a:r>
              <a:rPr lang="en-US">
                <a:latin typeface="Times" charset="0"/>
                <a:ea typeface="ＭＳ Ｐゴシック" charset="0"/>
                <a:cs typeface="ＭＳ Ｐゴシック" charset="0"/>
              </a:rPr>
              <a:t>One way of analyzing uncertainty is to check to see how sensitive the decision measure (NPV, IRR..) is to changes in key assumptions. While this has become easier and easier to do over time, there are caveats that we would offer.</a:t>
            </a:r>
          </a:p>
          <a:p>
            <a:pPr>
              <a:buFont typeface="Monotype Sorts" charset="0"/>
              <a:buNone/>
            </a:pPr>
            <a:r>
              <a:rPr lang="en-US">
                <a:latin typeface="Times" charset="0"/>
                <a:ea typeface="ＭＳ Ｐゴシック" charset="0"/>
                <a:cs typeface="ＭＳ Ｐゴシック" charset="0"/>
              </a:rPr>
              <a:t>Caveat 1: When analyzing the effects of changing a variable, we often hold all else constant. In the real world, variables move together.</a:t>
            </a:r>
          </a:p>
          <a:p>
            <a:pPr>
              <a:buFont typeface="Monotype Sorts" charset="0"/>
              <a:buNone/>
            </a:pPr>
            <a:r>
              <a:rPr lang="en-US">
                <a:latin typeface="Times" charset="0"/>
                <a:ea typeface="ＭＳ Ｐゴシック" charset="0"/>
                <a:cs typeface="ＭＳ Ｐゴシック" charset="0"/>
              </a:rPr>
              <a:t>Caveat 2: The objective in sensitivity analysis is that we make better decisions, not churn out more tables and numbers.</a:t>
            </a:r>
          </a:p>
          <a:p>
            <a:pPr lvl="1">
              <a:buFontTx/>
              <a:buNone/>
            </a:pPr>
            <a:r>
              <a:rPr lang="en-US">
                <a:latin typeface="Times" charset="0"/>
                <a:ea typeface="ＭＳ Ｐゴシック" charset="0"/>
                <a:cs typeface="ＭＳ Ｐゴシック" charset="0"/>
              </a:rPr>
              <a:t>Corollary 1: Less is more. Not everything is worth varying…</a:t>
            </a:r>
          </a:p>
          <a:p>
            <a:pPr lvl="1">
              <a:buFontTx/>
              <a:buNone/>
            </a:pPr>
            <a:r>
              <a:rPr lang="en-US">
                <a:latin typeface="Times" charset="0"/>
                <a:ea typeface="ＭＳ Ｐゴシック" charset="0"/>
                <a:cs typeface="ＭＳ Ｐゴシック" charset="0"/>
              </a:rPr>
              <a:t>Corollary 2: A picture is worth a thousand numbers (and tables).</a:t>
            </a:r>
          </a:p>
        </p:txBody>
      </p:sp>
    </p:spTree>
  </p:cSld>
  <p:clrMapOvr>
    <a:masterClrMapping/>
  </p:clrMapOvr>
  <p:transition xmlns:p14="http://schemas.microsoft.com/office/powerpoint/2010/mai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And here is a really good picture…</a:t>
            </a:r>
          </a:p>
        </p:txBody>
      </p:sp>
      <p:pic>
        <p:nvPicPr>
          <p:cNvPr id="501762"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423" b="-2423"/>
          <a:stretch>
            <a:fillRect/>
          </a:stretch>
        </p:blipFill>
        <p:spPr/>
      </p:pic>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Title 1"/>
          <p:cNvSpPr>
            <a:spLocks noGrp="1"/>
          </p:cNvSpPr>
          <p:nvPr>
            <p:ph type="title"/>
          </p:nvPr>
        </p:nvSpPr>
        <p:spPr/>
        <p:txBody>
          <a:bodyPr/>
          <a:lstStyle/>
          <a:p>
            <a:r>
              <a:rPr lang="en-US">
                <a:latin typeface="Times" charset="0"/>
                <a:ea typeface="ＭＳ Ｐゴシック" charset="0"/>
                <a:cs typeface="ＭＳ Ｐゴシック" charset="0"/>
              </a:rPr>
              <a:t>The final step up: Incorporate probabilistic estimates.. Rather than expected values..</a:t>
            </a:r>
          </a:p>
        </p:txBody>
      </p:sp>
      <p:sp>
        <p:nvSpPr>
          <p:cNvPr id="503810" name="Content Placeholder 2"/>
          <p:cNvSpPr>
            <a:spLocks noGrp="1"/>
          </p:cNvSpPr>
          <p:nvPr>
            <p:ph idx="1"/>
          </p:nvPr>
        </p:nvSpPr>
        <p:spPr/>
        <p:txBody>
          <a:bodyPr/>
          <a:lstStyle/>
          <a:p>
            <a:r>
              <a:rPr lang="en-US">
                <a:latin typeface="Times" charset="0"/>
                <a:ea typeface="ＭＳ Ｐゴシック" charset="0"/>
                <a:cs typeface="ＭＳ Ｐゴシック" charset="0"/>
              </a:rPr>
              <a:t>Eq</a:t>
            </a:r>
          </a:p>
        </p:txBody>
      </p:sp>
      <p:pic>
        <p:nvPicPr>
          <p:cNvPr id="50381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381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191000"/>
            <a:ext cx="4813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3813"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07000" y="2971800"/>
            <a:ext cx="39370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38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Actual Revenues as % of Forecasted Revenues (Base case = 100%)</a:t>
            </a:r>
          </a:p>
        </p:txBody>
      </p:sp>
      <p:sp>
        <p:nvSpPr>
          <p:cNvPr id="5038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Operating Expenses at Parks as % of Revenues (Base Case = 60%)</a:t>
            </a:r>
          </a:p>
        </p:txBody>
      </p:sp>
      <p:sp>
        <p:nvSpPr>
          <p:cNvPr id="5038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Equity Risk Premium (Base Case = 6% (US)+ 3.95% (Brazil) = 9.95%</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p:txBody>
          <a:bodyPr/>
          <a:lstStyle/>
          <a:p>
            <a:r>
              <a:rPr lang="en-US">
                <a:latin typeface="Times" charset="0"/>
                <a:ea typeface="ＭＳ Ｐゴシック" charset="0"/>
                <a:cs typeface="ＭＳ Ｐゴシック" charset="0"/>
              </a:rPr>
              <a:t>The resulting simulation…</a:t>
            </a:r>
          </a:p>
        </p:txBody>
      </p:sp>
      <p:pic>
        <p:nvPicPr>
          <p:cNvPr id="505858"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t="-14507" b="-14507"/>
          <a:stretch>
            <a:fillRect/>
          </a:stretch>
        </p:blipFill>
        <p:spPr>
          <a:xfrm>
            <a:off x="1143000" y="1676400"/>
            <a:ext cx="7753350" cy="4191000"/>
          </a:xfrm>
        </p:spPr>
      </p:pic>
      <p:sp>
        <p:nvSpPr>
          <p:cNvPr id="505859"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Average = $2.95 billion</a:t>
            </a:r>
          </a:p>
          <a:p>
            <a:r>
              <a:rPr lang="en-US" sz="1600"/>
              <a:t>Median = $2.73 billion</a:t>
            </a:r>
          </a:p>
          <a:p>
            <a:endParaRPr lang="en-US"/>
          </a:p>
        </p:txBody>
      </p:sp>
      <p:sp>
        <p:nvSpPr>
          <p:cNvPr id="505860"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NPV ranges from -$4 billion to +$14 billion. NPV is negative 12% of the time.</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p:txBody>
          <a:bodyPr/>
          <a:lstStyle/>
          <a:p>
            <a:r>
              <a:rPr lang="en-US">
                <a:latin typeface="Times" charset="0"/>
                <a:ea typeface="ＭＳ Ｐゴシック" charset="0"/>
                <a:cs typeface="ＭＳ Ｐゴシック" charset="0"/>
              </a:rPr>
              <a:t>You are the decision maker…</a:t>
            </a:r>
          </a:p>
        </p:txBody>
      </p:sp>
      <p:sp>
        <p:nvSpPr>
          <p:cNvPr id="507906" name="Content Placeholder 2"/>
          <p:cNvSpPr>
            <a:spLocks noGrp="1"/>
          </p:cNvSpPr>
          <p:nvPr>
            <p:ph idx="1"/>
          </p:nvPr>
        </p:nvSpPr>
        <p:spPr/>
        <p:txBody>
          <a:bodyPr/>
          <a:lstStyle/>
          <a:p>
            <a:r>
              <a:rPr lang="en-US" sz="2000">
                <a:latin typeface="Times" charset="0"/>
                <a:ea typeface="ＭＳ Ｐゴシック" charset="0"/>
                <a:cs typeface="ＭＳ Ｐゴシック" charset="0"/>
              </a:rPr>
              <a:t>Assume that you are the person at Disney who is given the results of the simulation. The average and median NPV are close to your base case values of $2.877 billion. However, there is a 12% probability that the project could have a negative NPV and that the NPV could be a large negative value? How would you use this information?</a:t>
            </a:r>
          </a:p>
          <a:p>
            <a:pPr marL="857250" lvl="1" indent="-457200">
              <a:buFont typeface="Times" charset="0"/>
              <a:buAutoNum type="alphaLcParenR"/>
            </a:pPr>
            <a:r>
              <a:rPr lang="en-US">
                <a:latin typeface="Times" charset="0"/>
                <a:ea typeface="ＭＳ Ｐゴシック" charset="0"/>
                <a:cs typeface="ＭＳ Ｐゴシック" charset="0"/>
              </a:rPr>
              <a:t>I would accept the investment and print the results of this simulation and file them away to show that I exercised due diligence.</a:t>
            </a:r>
          </a:p>
          <a:p>
            <a:pPr marL="857250" lvl="1" indent="-457200">
              <a:buFont typeface="Times" charset="0"/>
              <a:buAutoNum type="alphaLcParenR"/>
            </a:pPr>
            <a:r>
              <a:rPr lang="en-US">
                <a:latin typeface="Times" charset="0"/>
                <a:ea typeface="ＭＳ Ｐゴシック" charset="0"/>
                <a:cs typeface="ＭＳ Ｐゴシック" charset="0"/>
              </a:rPr>
              <a:t>I would reject the investment, because 12% is higher than my threshold value for losing on a project.</a:t>
            </a:r>
          </a:p>
          <a:p>
            <a:pPr marL="857250" lvl="1" indent="-457200">
              <a:buFont typeface="Times" charset="0"/>
              <a:buAutoNum type="alphaLcParenR"/>
            </a:pPr>
            <a:r>
              <a:rPr lang="en-US">
                <a:latin typeface="Times" charset="0"/>
                <a:ea typeface="ＭＳ Ｐゴシック" charset="0"/>
                <a:cs typeface="ＭＳ Ｐゴシック" charset="0"/>
              </a:rPr>
              <a:t>Other </a:t>
            </a:r>
          </a:p>
          <a:p>
            <a:endParaRPr lang="en-US" sz="2000">
              <a:latin typeface="Times" charset="0"/>
              <a:ea typeface="ＭＳ Ｐゴシック" charset="0"/>
              <a:cs typeface="ＭＳ Ｐゴシック" charset="0"/>
            </a:endParaRPr>
          </a:p>
          <a:p>
            <a:pPr>
              <a:buFont typeface="Monotype Sorts" charset="0"/>
              <a:buNone/>
            </a:pPr>
            <a:endParaRPr lang="en-US" sz="2000">
              <a:latin typeface="Times" charset="0"/>
              <a:ea typeface="ＭＳ Ｐゴシック" charset="0"/>
              <a:cs typeface="ＭＳ Ｐゴシック" charset="0"/>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Equity Analysis: The Parallels</a:t>
            </a:r>
          </a:p>
        </p:txBody>
      </p:sp>
      <p:sp>
        <p:nvSpPr>
          <p:cNvPr id="5099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investment analysis can be done entirely in equity terms, as well. The returns, cashflows and hurdle rates will all be defined from the perspective of equity investors.</a:t>
            </a:r>
          </a:p>
          <a:p>
            <a:r>
              <a:rPr lang="en-US">
                <a:latin typeface="Times" charset="0"/>
                <a:ea typeface="ＭＳ Ｐゴシック" charset="0"/>
                <a:cs typeface="ＭＳ Ｐゴシック" charset="0"/>
              </a:rPr>
              <a:t>If using accounting returns,</a:t>
            </a:r>
          </a:p>
          <a:p>
            <a:pPr lvl="1"/>
            <a:r>
              <a:rPr lang="en-US">
                <a:latin typeface="Times" charset="0"/>
                <a:ea typeface="ＭＳ Ｐゴシック" charset="0"/>
              </a:rPr>
              <a:t>Return will be Return on Equity (ROE) = Net Income/BV of Equity</a:t>
            </a:r>
          </a:p>
          <a:p>
            <a:pPr lvl="1"/>
            <a:r>
              <a:rPr lang="en-US">
                <a:latin typeface="Times" charset="0"/>
                <a:ea typeface="ＭＳ Ｐゴシック" charset="0"/>
              </a:rPr>
              <a:t>ROE has to be greater than cost of equity</a:t>
            </a:r>
          </a:p>
          <a:p>
            <a:r>
              <a:rPr lang="en-US">
                <a:latin typeface="Times" charset="0"/>
                <a:ea typeface="ＭＳ Ｐゴシック" charset="0"/>
                <a:cs typeface="ＭＳ Ｐゴシック" charset="0"/>
              </a:rPr>
              <a:t>If using discounted cashflow models,</a:t>
            </a:r>
          </a:p>
          <a:p>
            <a:pPr lvl="1"/>
            <a:r>
              <a:rPr lang="en-US">
                <a:latin typeface="Times" charset="0"/>
                <a:ea typeface="ＭＳ Ｐゴシック" charset="0"/>
              </a:rPr>
              <a:t>Cashflows will be cashflows after debt payments to equity investors</a:t>
            </a:r>
          </a:p>
          <a:p>
            <a:pPr lvl="1"/>
            <a:r>
              <a:rPr lang="en-US">
                <a:latin typeface="Times" charset="0"/>
                <a:ea typeface="ＭＳ Ｐゴシック" charset="0"/>
              </a:rPr>
              <a:t>Hurdle rate will be cost of equity</a:t>
            </a:r>
          </a:p>
        </p:txBody>
      </p:sp>
    </p:spTree>
  </p:cSld>
  <p:clrMapOvr>
    <a:masterClrMapping/>
  </p:clrMapOvr>
  <p:transition xmlns:p14="http://schemas.microsoft.com/office/powerpoint/2010/mai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Brief Example: A Paper Plant for Aracruz - Investment Assumptions</a:t>
            </a:r>
          </a:p>
        </p:txBody>
      </p:sp>
      <p:sp>
        <p:nvSpPr>
          <p:cNvPr id="512002"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The plant is expected to have a capacity of 750,000 tons and will have the following characteristics:</a:t>
            </a:r>
          </a:p>
          <a:p>
            <a:pPr algn="just">
              <a:lnSpc>
                <a:spcPct val="90000"/>
              </a:lnSpc>
            </a:pPr>
            <a:r>
              <a:rPr lang="en-US">
                <a:latin typeface="Times" charset="0"/>
                <a:ea typeface="ＭＳ Ｐゴシック" charset="0"/>
                <a:cs typeface="ＭＳ Ｐゴシック" charset="0"/>
              </a:rPr>
              <a:t>It will require an initial investment of 250 Million BR. At the end of the fifth year, an additional investment of 50 Million BR will be needed to update the plant.</a:t>
            </a:r>
          </a:p>
          <a:p>
            <a:pPr algn="just">
              <a:lnSpc>
                <a:spcPct val="90000"/>
              </a:lnSpc>
            </a:pPr>
            <a:r>
              <a:rPr lang="en-US">
                <a:latin typeface="Times" charset="0"/>
                <a:ea typeface="ＭＳ Ｐゴシック" charset="0"/>
                <a:cs typeface="ＭＳ Ｐゴシック" charset="0"/>
              </a:rPr>
              <a:t>Aracruz plans to borrow 100 Million BR, at a real interest rate of 6.3725%, using a 10-year term loan (where the loan will be paid off in equal annual increments).</a:t>
            </a:r>
          </a:p>
          <a:p>
            <a:pPr algn="just">
              <a:lnSpc>
                <a:spcPct val="90000"/>
              </a:lnSpc>
            </a:pPr>
            <a:r>
              <a:rPr lang="en-US">
                <a:latin typeface="Times" charset="0"/>
                <a:ea typeface="ＭＳ Ｐゴシック" charset="0"/>
                <a:cs typeface="ＭＳ Ｐゴシック" charset="0"/>
              </a:rPr>
              <a:t>The plant will have a life of 10 years. During that period, the plant (and the additional investment in year 5) will be depreciated using double declining balance depreciation, with a life of 10 years. At the end of the tenth year, the plant is expected to be sold for its remaining book value.</a:t>
            </a:r>
            <a:endParaRPr lang="en-US">
              <a:latin typeface="Times New Roman"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Operating Assumptions</a:t>
            </a:r>
          </a:p>
        </p:txBody>
      </p:sp>
      <p:sp>
        <p:nvSpPr>
          <p:cNvPr id="514050" name="Rectangle 3"/>
          <p:cNvSpPr>
            <a:spLocks noGrp="1" noChangeArrowheads="1"/>
          </p:cNvSpPr>
          <p:nvPr>
            <p:ph idx="1"/>
          </p:nvPr>
        </p:nvSpPr>
        <p:spPr>
          <a:noFill/>
        </p:spPr>
        <p:txBody>
          <a:bodyPr/>
          <a:lstStyle/>
          <a:p>
            <a:pPr algn="just"/>
            <a:r>
              <a:rPr lang="en-US">
                <a:latin typeface="Times" charset="0"/>
                <a:ea typeface="ＭＳ Ｐゴシック" charset="0"/>
                <a:cs typeface="ＭＳ Ｐゴシック" charset="0"/>
              </a:rPr>
              <a:t>The plant will be partly in commission in a couple of months, but will have a capacity of only 650,000 tons in the first year, 700,000 tons in the second year before getting to its full capacity of 750,000 tons in the third year. </a:t>
            </a:r>
          </a:p>
          <a:p>
            <a:pPr algn="just"/>
            <a:r>
              <a:rPr lang="en-US">
                <a:latin typeface="Times" charset="0"/>
                <a:ea typeface="ＭＳ Ｐゴシック" charset="0"/>
                <a:cs typeface="ＭＳ Ｐゴシック" charset="0"/>
              </a:rPr>
              <a:t>The capacity utilization rate will be 90% for the first 3 years, and rise to 95% after that.</a:t>
            </a:r>
          </a:p>
          <a:p>
            <a:pPr algn="just"/>
            <a:r>
              <a:rPr lang="en-US">
                <a:latin typeface="Times" charset="0"/>
                <a:ea typeface="ＭＳ Ｐゴシック" charset="0"/>
                <a:cs typeface="ＭＳ Ｐゴシック" charset="0"/>
              </a:rPr>
              <a:t>The price per ton of linerboard is currently $400, and is expected to keep pace with inflation for the life of the plant.</a:t>
            </a:r>
          </a:p>
          <a:p>
            <a:pPr algn="just"/>
            <a:r>
              <a:rPr lang="en-US">
                <a:latin typeface="Times" charset="0"/>
                <a:ea typeface="ＭＳ Ｐゴシック" charset="0"/>
                <a:cs typeface="ＭＳ Ｐゴシック" charset="0"/>
              </a:rPr>
              <a:t>The variable cost of production, primarily labor and material, is expected to be 55% of total revenues; there is a fixed cost of 50 Million BR, which will grow at the inflation rate.</a:t>
            </a:r>
          </a:p>
          <a:p>
            <a:pPr algn="just"/>
            <a:r>
              <a:rPr lang="en-US">
                <a:latin typeface="Times" charset="0"/>
                <a:ea typeface="ＭＳ Ｐゴシック" charset="0"/>
                <a:cs typeface="ＭＳ Ｐゴシック" charset="0"/>
              </a:rPr>
              <a:t>The working capital requirements are estimated to be 15% of total revenues, and the investments have to be made at the beginning of each year. At the end of the tenth year, it is anticipated that the entire working capital will be salvaged.</a:t>
            </a:r>
          </a:p>
        </p:txBody>
      </p:sp>
    </p:spTree>
  </p:cSld>
  <p:clrMapOvr>
    <a:masterClrMapping/>
  </p:clrMapOvr>
  <p:transition xmlns:p14="http://schemas.microsoft.com/office/powerpoint/2010/mai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Hurdle Rate </a:t>
            </a:r>
          </a:p>
        </p:txBody>
      </p:sp>
      <p:sp>
        <p:nvSpPr>
          <p:cNvPr id="51609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analysis is done in real terms and to equity investors. Thus, the hurdle rate has to be a real cost of equity.</a:t>
            </a:r>
          </a:p>
          <a:p>
            <a:r>
              <a:rPr lang="en-US">
                <a:latin typeface="Times" charset="0"/>
                <a:ea typeface="ＭＳ Ｐゴシック" charset="0"/>
                <a:cs typeface="ＭＳ Ｐゴシック" charset="0"/>
              </a:rPr>
              <a:t>In the earlier section, we estimated costs of equity, debt and capital in US dollars, $R and real terms for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paper business.</a:t>
            </a:r>
          </a:p>
          <a:p>
            <a:pPr>
              <a:buFont typeface="Monotype Sorts" charset="0"/>
              <a:buNone/>
            </a:pPr>
            <a:endParaRPr lang="en-US">
              <a:solidFill>
                <a:schemeClr val="accent2"/>
              </a:solidFill>
              <a:latin typeface="Times" charset="0"/>
              <a:ea typeface="ＭＳ Ｐゴシック" charset="0"/>
              <a:cs typeface="ＭＳ Ｐゴシック" charset="0"/>
            </a:endParaRPr>
          </a:p>
        </p:txBody>
      </p:sp>
      <p:pic>
        <p:nvPicPr>
          <p:cNvPr id="51609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352800"/>
            <a:ext cx="65786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Breaking down debt payments by year</a:t>
            </a:r>
          </a:p>
        </p:txBody>
      </p:sp>
      <p:pic>
        <p:nvPicPr>
          <p:cNvPr id="51814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13604" b="-13604"/>
          <a:stretch>
            <a:fillRect/>
          </a:stretch>
        </p:blipFill>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Net Income: Paper Plant</a:t>
            </a:r>
          </a:p>
        </p:txBody>
      </p:sp>
      <p:sp>
        <p:nvSpPr>
          <p:cNvPr id="520194"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pic>
        <p:nvPicPr>
          <p:cNvPr id="52019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8458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ROE Analysis</a:t>
            </a:r>
          </a:p>
        </p:txBody>
      </p:sp>
      <p:sp>
        <p:nvSpPr>
          <p:cNvPr id="522243" name="Content Placeholder 4"/>
          <p:cNvSpPr>
            <a:spLocks noGrp="1"/>
          </p:cNvSpPr>
          <p:nvPr>
            <p:ph idx="1"/>
          </p:nvPr>
        </p:nvSpPr>
        <p:spPr>
          <a:xfrm>
            <a:off x="990600" y="1752600"/>
            <a:ext cx="7753350" cy="4191000"/>
          </a:xfrm>
        </p:spPr>
        <p:txBody>
          <a:bodyPr/>
          <a:lstStyle/>
          <a:p>
            <a:endParaRPr lang="en-US">
              <a:latin typeface="Times" charset="0"/>
              <a:ea typeface="ＭＳ Ｐゴシック" charset="0"/>
              <a:cs typeface="ＭＳ Ｐゴシック" charset="0"/>
            </a:endParaRPr>
          </a:p>
        </p:txBody>
      </p:sp>
      <p:sp>
        <p:nvSpPr>
          <p:cNvPr id="522242" name="Rectangle 3"/>
          <p:cNvSpPr>
            <a:spLocks noChangeArrowheads="1"/>
          </p:cNvSpPr>
          <p:nvPr/>
        </p:nvSpPr>
        <p:spPr bwMode="auto">
          <a:xfrm>
            <a:off x="2895600" y="4572000"/>
            <a:ext cx="35099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lvl="1">
              <a:spcBef>
                <a:spcPct val="20000"/>
              </a:spcBef>
            </a:pPr>
            <a:r>
              <a:rPr lang="en-US" sz="1800"/>
              <a:t>Real ROE of 36.19% is greater than </a:t>
            </a:r>
          </a:p>
          <a:p>
            <a:pPr lvl="1">
              <a:spcBef>
                <a:spcPct val="20000"/>
              </a:spcBef>
            </a:pPr>
            <a:r>
              <a:rPr lang="en-US" sz="1800"/>
              <a:t>Real Cost of Equity of 18.45%</a:t>
            </a:r>
          </a:p>
        </p:txBody>
      </p:sp>
      <p:pic>
        <p:nvPicPr>
          <p:cNvPr id="52224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502525"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From Project ROE to Firm ROE</a:t>
            </a:r>
          </a:p>
        </p:txBody>
      </p:sp>
      <p:sp>
        <p:nvSpPr>
          <p:cNvPr id="524290"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algn="ctr">
              <a:lnSpc>
                <a:spcPct val="90000"/>
              </a:lnSpc>
              <a:buFont typeface="Monotype Sorts" charset="0"/>
              <a:buNone/>
            </a:pPr>
            <a:r>
              <a:rPr lang="en-US" i="1">
                <a:latin typeface="Times" charset="0"/>
                <a:ea typeface="ＭＳ Ｐゴシック" charset="0"/>
                <a:cs typeface="ＭＳ Ｐゴシック" charset="0"/>
              </a:rPr>
              <a:t>Equity Excess Returns and EVA: 2008</a:t>
            </a:r>
          </a:p>
          <a:p>
            <a:pPr>
              <a:lnSpc>
                <a:spcPct val="90000"/>
              </a:lnSpc>
            </a:pPr>
            <a:endParaRPr lang="en-US" sz="1600">
              <a:latin typeface="Times" charset="0"/>
              <a:ea typeface="ＭＳ Ｐゴシック" charset="0"/>
              <a:cs typeface="ＭＳ Ｐゴシック" charset="0"/>
            </a:endParaRPr>
          </a:p>
        </p:txBody>
      </p:sp>
      <p:pic>
        <p:nvPicPr>
          <p:cNvPr id="52429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200400"/>
            <a:ext cx="876300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 Incremental CF Analysis</a:t>
            </a:r>
          </a:p>
        </p:txBody>
      </p:sp>
      <p:pic>
        <p:nvPicPr>
          <p:cNvPr id="526338"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t="-197945" b="-197945"/>
          <a:stretch>
            <a:fillRect/>
          </a:stretch>
        </p:blipFill>
        <p:spPr>
          <a:xfrm>
            <a:off x="1066800" y="1752600"/>
            <a:ext cx="7753350" cy="4191000"/>
          </a:xfrm>
        </p:spPr>
      </p:pic>
    </p:spTree>
  </p:cSld>
  <p:clrMapOvr>
    <a:masterClrMapping/>
  </p:clrMapOvr>
  <p:transition xmlns:p14="http://schemas.microsoft.com/office/powerpoint/2010/mai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 Equity NPV</a:t>
            </a:r>
          </a:p>
        </p:txBody>
      </p:sp>
      <p:pic>
        <p:nvPicPr>
          <p:cNvPr id="52838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793" r="-9793"/>
          <a:stretch>
            <a:fillRect/>
          </a:stretch>
        </p:blipFill>
        <p:spPr/>
      </p:pic>
      <p:sp>
        <p:nvSpPr>
          <p:cNvPr id="528387" name="TextBox 6"/>
          <p:cNvSpPr txBox="1">
            <a:spLocks noChangeArrowheads="1"/>
          </p:cNvSpPr>
          <p:nvPr/>
        </p:nvSpPr>
        <p:spPr bwMode="auto">
          <a:xfrm>
            <a:off x="6705600" y="457200"/>
            <a:ext cx="1981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Discounted at real cost of equity of 18.45%</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 Equity IRR</a:t>
            </a:r>
          </a:p>
        </p:txBody>
      </p:sp>
      <p:pic>
        <p:nvPicPr>
          <p:cNvPr id="530434"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Title 1"/>
          <p:cNvSpPr>
            <a:spLocks noGrp="1"/>
          </p:cNvSpPr>
          <p:nvPr>
            <p:ph type="title"/>
          </p:nvPr>
        </p:nvSpPr>
        <p:spPr/>
        <p:txBody>
          <a:bodyPr/>
          <a:lstStyle/>
          <a:p>
            <a:r>
              <a:rPr lang="en-US">
                <a:latin typeface="Times" charset="0"/>
                <a:ea typeface="ＭＳ Ｐゴシック" charset="0"/>
                <a:cs typeface="ＭＳ Ｐゴシック" charset="0"/>
              </a:rPr>
              <a:t>Real versus Nominal Analysis</a:t>
            </a:r>
          </a:p>
        </p:txBody>
      </p:sp>
      <p:sp>
        <p:nvSpPr>
          <p:cNvPr id="532482" name="Content Placeholder 2"/>
          <p:cNvSpPr>
            <a:spLocks noGrp="1"/>
          </p:cNvSpPr>
          <p:nvPr>
            <p:ph idx="1"/>
          </p:nvPr>
        </p:nvSpPr>
        <p:spPr/>
        <p:txBody>
          <a:bodyPr/>
          <a:lstStyle/>
          <a:p>
            <a:r>
              <a:rPr lang="en-US" sz="2000">
                <a:latin typeface="Times" charset="0"/>
                <a:ea typeface="ＭＳ Ｐゴシック" charset="0"/>
                <a:cs typeface="ＭＳ Ｐゴシック" charset="0"/>
              </a:rPr>
              <a:t>In computing the NPV of the plant, we estimated real cash flows and discounted them at the real cost of equity. We could have estimated the cash flows in nominal terms (either US dollars or $R) and discounted them at a nominal cost of equity (either US dollar or $R). Would the answer be different?</a:t>
            </a:r>
          </a:p>
          <a:p>
            <a:pPr>
              <a:buFont typeface="Times" charset="0"/>
              <a:buAutoNum type="alphaLcParenR"/>
            </a:pPr>
            <a:r>
              <a:rPr lang="en-US" sz="2000">
                <a:latin typeface="Times" charset="0"/>
                <a:ea typeface="ＭＳ Ｐゴシック" charset="0"/>
                <a:cs typeface="ＭＳ Ｐゴシック" charset="0"/>
              </a:rPr>
              <a:t>Yes</a:t>
            </a:r>
          </a:p>
          <a:p>
            <a:pPr>
              <a:buFont typeface="Times" charset="0"/>
              <a:buAutoNum type="alphaLcParenR"/>
            </a:pPr>
            <a:r>
              <a:rPr lang="en-US" sz="2000">
                <a:latin typeface="Times" charset="0"/>
                <a:ea typeface="ＭＳ Ｐゴシック" charset="0"/>
                <a:cs typeface="ＭＳ Ｐゴシック" charset="0"/>
              </a:rPr>
              <a:t>No</a:t>
            </a:r>
          </a:p>
          <a:p>
            <a:pPr>
              <a:buFont typeface="Monotype Sorts" charset="0"/>
              <a:buNone/>
            </a:pPr>
            <a:r>
              <a:rPr lang="en-US" sz="2000">
                <a:latin typeface="Times" charset="0"/>
                <a:ea typeface="ＭＳ Ｐゴシック" charset="0"/>
                <a:cs typeface="ＭＳ Ｐゴシック" charset="0"/>
              </a:rPr>
              <a:t>Explain</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Title 1"/>
          <p:cNvSpPr>
            <a:spLocks noGrp="1"/>
          </p:cNvSpPr>
          <p:nvPr>
            <p:ph type="title"/>
          </p:nvPr>
        </p:nvSpPr>
        <p:spPr/>
        <p:txBody>
          <a:bodyPr/>
          <a:lstStyle/>
          <a:p>
            <a:r>
              <a:rPr lang="en-US">
                <a:latin typeface="Times" charset="0"/>
                <a:ea typeface="ＭＳ Ｐゴシック" charset="0"/>
                <a:cs typeface="ＭＳ Ｐゴシック" charset="0"/>
              </a:rPr>
              <a:t>Dealing with Macro Uncertainty: The Effect of Paper Prices..</a:t>
            </a:r>
          </a:p>
        </p:txBody>
      </p:sp>
      <p:sp>
        <p:nvSpPr>
          <p:cNvPr id="534530" name="Content Placeholder 2"/>
          <p:cNvSpPr>
            <a:spLocks noGrp="1"/>
          </p:cNvSpPr>
          <p:nvPr>
            <p:ph idx="1"/>
          </p:nvPr>
        </p:nvSpPr>
        <p:spPr/>
        <p:txBody>
          <a:bodyPr/>
          <a:lstStyle/>
          <a:p>
            <a:r>
              <a:rPr lang="en-US">
                <a:latin typeface="Times" charset="0"/>
                <a:ea typeface="ＭＳ Ｐゴシック" charset="0"/>
                <a:cs typeface="ＭＳ Ｐゴシック" charset="0"/>
              </a:rPr>
              <a:t>Like the Disney Theme Park, the Aracruz paper plant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actual value will be buffeted as the variables change. The biggest source of variability is an external factor –the price of paper and pulp. </a:t>
            </a:r>
            <a:endParaRPr lang="en-US">
              <a:latin typeface="Times" charset="0"/>
              <a:ea typeface="ＭＳ Ｐゴシック" charset="0"/>
              <a:cs typeface="ＭＳ Ｐゴシック" charset="0"/>
            </a:endParaRPr>
          </a:p>
        </p:txBody>
      </p:sp>
      <p:pic>
        <p:nvPicPr>
          <p:cNvPr id="53453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743200"/>
            <a:ext cx="5486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Title 1"/>
          <p:cNvSpPr>
            <a:spLocks noGrp="1"/>
          </p:cNvSpPr>
          <p:nvPr>
            <p:ph type="title"/>
          </p:nvPr>
        </p:nvSpPr>
        <p:spPr/>
        <p:txBody>
          <a:bodyPr/>
          <a:lstStyle/>
          <a:p>
            <a:r>
              <a:rPr lang="en-US">
                <a:latin typeface="Times" charset="0"/>
                <a:ea typeface="ＭＳ Ｐゴシック" charset="0"/>
                <a:cs typeface="ＭＳ Ｐゴシック" charset="0"/>
              </a:rPr>
              <a:t>And Exchange Rates…</a:t>
            </a:r>
          </a:p>
        </p:txBody>
      </p:sp>
      <p:pic>
        <p:nvPicPr>
          <p:cNvPr id="53657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Title 1"/>
          <p:cNvSpPr>
            <a:spLocks noGrp="1"/>
          </p:cNvSpPr>
          <p:nvPr>
            <p:ph type="title"/>
          </p:nvPr>
        </p:nvSpPr>
        <p:spPr/>
        <p:txBody>
          <a:bodyPr/>
          <a:lstStyle/>
          <a:p>
            <a:r>
              <a:rPr lang="en-US">
                <a:latin typeface="Times" charset="0"/>
                <a:ea typeface="ＭＳ Ｐゴシック" charset="0"/>
                <a:cs typeface="ＭＳ Ｐゴシック" charset="0"/>
              </a:rPr>
              <a:t>Should you hedge?</a:t>
            </a:r>
          </a:p>
        </p:txBody>
      </p:sp>
      <p:sp>
        <p:nvSpPr>
          <p:cNvPr id="538626" name="Content Placeholder 2"/>
          <p:cNvSpPr>
            <a:spLocks noGrp="1"/>
          </p:cNvSpPr>
          <p:nvPr>
            <p:ph idx="1"/>
          </p:nvPr>
        </p:nvSpPr>
        <p:spPr/>
        <p:txBody>
          <a:bodyPr/>
          <a:lstStyle/>
          <a:p>
            <a:r>
              <a:rPr lang="en-US" sz="2000">
                <a:latin typeface="Times" charset="0"/>
                <a:ea typeface="ＭＳ Ｐゴシック" charset="0"/>
                <a:cs typeface="ＭＳ Ｐゴシック" charset="0"/>
              </a:rPr>
              <a:t>The value of this plant is very much a function of paper and pulp prices. There are futures, forward and option markets on paper and pulp that Aracruz can use to hedge against paper price movements. Should it?</a:t>
            </a:r>
          </a:p>
          <a:p>
            <a:pPr marL="857250" lvl="1" indent="-457200">
              <a:buFont typeface="Times" charset="0"/>
              <a:buAutoNum type="alphaLcParenR"/>
            </a:pPr>
            <a:r>
              <a:rPr lang="en-US">
                <a:latin typeface="Times" charset="0"/>
                <a:ea typeface="ＭＳ Ｐゴシック" charset="0"/>
                <a:cs typeface="ＭＳ Ｐゴシック" charset="0"/>
              </a:rPr>
              <a:t>Yes</a:t>
            </a:r>
          </a:p>
          <a:p>
            <a:pPr marL="857250" lvl="1" indent="-457200">
              <a:buFont typeface="Times" charset="0"/>
              <a:buAutoNum type="alphaLcParenR"/>
            </a:pPr>
            <a:r>
              <a:rPr lang="en-US">
                <a:latin typeface="Times" charset="0"/>
                <a:ea typeface="ＭＳ Ｐゴシック" charset="0"/>
                <a:cs typeface="ＭＳ Ｐゴシック" charset="0"/>
              </a:rPr>
              <a:t>No</a:t>
            </a:r>
          </a:p>
          <a:p>
            <a:pPr marL="857250" lvl="1" indent="-457200">
              <a:buFontTx/>
              <a:buNone/>
            </a:pPr>
            <a:r>
              <a:rPr lang="en-US">
                <a:latin typeface="Times" charset="0"/>
                <a:ea typeface="ＭＳ Ｐゴシック" charset="0"/>
                <a:cs typeface="ＭＳ Ｐゴシック" charset="0"/>
              </a:rPr>
              <a:t>Explain.</a:t>
            </a:r>
          </a:p>
          <a:p>
            <a:r>
              <a:rPr lang="en-US" sz="2000">
                <a:latin typeface="Times" charset="0"/>
                <a:ea typeface="ＭＳ Ｐゴシック" charset="0"/>
                <a:cs typeface="ＭＳ Ｐゴシック" charset="0"/>
              </a:rPr>
              <a:t>The value of the plant is also a function of exchange rates. There are forward, futures and options markets on currency. Should Aracruz hedge against exchange rate risk?</a:t>
            </a:r>
          </a:p>
          <a:p>
            <a:pPr marL="857250" lvl="1" indent="-457200">
              <a:buFont typeface="Times" charset="0"/>
              <a:buAutoNum type="alphaLcParenR"/>
            </a:pPr>
            <a:r>
              <a:rPr lang="en-US">
                <a:latin typeface="Times" charset="0"/>
                <a:ea typeface="ＭＳ Ｐゴシック" charset="0"/>
                <a:cs typeface="ＭＳ Ｐゴシック" charset="0"/>
              </a:rPr>
              <a:t>Yes</a:t>
            </a:r>
          </a:p>
          <a:p>
            <a:pPr marL="857250" lvl="1" indent="-457200">
              <a:buFont typeface="Times" charset="0"/>
              <a:buAutoNum type="alphaLcParenR"/>
            </a:pPr>
            <a:r>
              <a:rPr lang="en-US">
                <a:latin typeface="Times" charset="0"/>
                <a:ea typeface="ＭＳ Ｐゴシック" charset="0"/>
                <a:cs typeface="ＭＳ Ｐゴシック" charset="0"/>
              </a:rPr>
              <a:t>No</a:t>
            </a:r>
          </a:p>
          <a:p>
            <a:pPr>
              <a:buFont typeface="Monotype Sorts" charset="0"/>
              <a:buNone/>
            </a:pPr>
            <a:r>
              <a:rPr lang="en-US" sz="2000">
                <a:latin typeface="Times" charset="0"/>
                <a:ea typeface="ＭＳ Ｐゴシック" charset="0"/>
                <a:cs typeface="ＭＳ Ｐゴシック" charset="0"/>
              </a:rPr>
              <a:t>	Explain.</a:t>
            </a:r>
          </a:p>
          <a:p>
            <a:endParaRPr lang="en-US" sz="2000">
              <a:latin typeface="Times" charset="0"/>
              <a:ea typeface="ＭＳ Ｐゴシック" charset="0"/>
              <a:cs typeface="ＭＳ Ｐゴシック" charset="0"/>
            </a:endParaRP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Title 1"/>
          <p:cNvSpPr>
            <a:spLocks noGrp="1"/>
          </p:cNvSpPr>
          <p:nvPr>
            <p:ph type="title"/>
          </p:nvPr>
        </p:nvSpPr>
        <p:spPr/>
        <p:txBody>
          <a:bodyPr/>
          <a:lstStyle/>
          <a:p>
            <a:r>
              <a:rPr lang="en-US">
                <a:latin typeface="Times" charset="0"/>
                <a:ea typeface="ＭＳ Ｐゴシック" charset="0"/>
                <a:cs typeface="ＭＳ Ｐゴシック" charset="0"/>
              </a:rPr>
              <a:t>Acquisitions and Projects</a:t>
            </a:r>
          </a:p>
        </p:txBody>
      </p:sp>
      <p:sp>
        <p:nvSpPr>
          <p:cNvPr id="540674" name="Content Placeholder 2"/>
          <p:cNvSpPr>
            <a:spLocks noGrp="1"/>
          </p:cNvSpPr>
          <p:nvPr>
            <p:ph idx="1"/>
          </p:nvPr>
        </p:nvSpPr>
        <p:spPr/>
        <p:txBody>
          <a:bodyPr/>
          <a:lstStyle/>
          <a:p>
            <a:r>
              <a:rPr lang="en-US" sz="2000">
                <a:latin typeface="Times" charset="0"/>
                <a:ea typeface="ＭＳ Ｐゴシック" charset="0"/>
                <a:cs typeface="ＭＳ Ｐゴシック" charset="0"/>
              </a:rPr>
              <a:t>An acquisition is an investment/project like any other and all of the rules that apply to traditional investments should apply to acquisitions as well. In other words, for an acquisition to make sense:</a:t>
            </a:r>
          </a:p>
          <a:p>
            <a:pPr lvl="1"/>
            <a:r>
              <a:rPr lang="en-US">
                <a:latin typeface="Times" charset="0"/>
                <a:ea typeface="ＭＳ Ｐゴシック" charset="0"/>
                <a:cs typeface="ＭＳ Ｐゴシック" charset="0"/>
              </a:rPr>
              <a:t>It should have positive NPV. The present value of the expected cash flows from the acquisition should exceed the price paid on the acquisition. </a:t>
            </a:r>
          </a:p>
          <a:p>
            <a:pPr lvl="1"/>
            <a:r>
              <a:rPr lang="en-US">
                <a:latin typeface="Times" charset="0"/>
                <a:ea typeface="ＭＳ Ｐゴシック" charset="0"/>
                <a:cs typeface="ＭＳ Ｐゴシック" charset="0"/>
              </a:rPr>
              <a:t>The IRR of the cash flows to the firm (equity) from the acquisition &gt; Cost of capital (equity) on the acquisition</a:t>
            </a:r>
          </a:p>
          <a:p>
            <a:r>
              <a:rPr lang="en-US" sz="2000">
                <a:latin typeface="Times" charset="0"/>
                <a:ea typeface="ＭＳ Ｐゴシック" charset="0"/>
                <a:cs typeface="ＭＳ Ｐゴシック" charset="0"/>
              </a:rPr>
              <a:t>In estimating the cash flows on the acquisition, we should count in any possible cash flows from synergy.</a:t>
            </a:r>
          </a:p>
          <a:p>
            <a:r>
              <a:rPr lang="en-US" sz="2000">
                <a:latin typeface="Times" charset="0"/>
                <a:ea typeface="ＭＳ Ｐゴシック" charset="0"/>
                <a:cs typeface="ＭＳ Ｐゴシック" charset="0"/>
              </a:rPr>
              <a:t>The discount rate to assess the present value should be based upon the risk of the investment (target company) and not the entity considering the investment (acquiring company).</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Title 1"/>
          <p:cNvSpPr>
            <a:spLocks noGrp="1"/>
          </p:cNvSpPr>
          <p:nvPr>
            <p:ph type="title"/>
          </p:nvPr>
        </p:nvSpPr>
        <p:spPr/>
        <p:txBody>
          <a:bodyPr/>
          <a:lstStyle/>
          <a:p>
            <a:r>
              <a:rPr lang="en-US">
                <a:latin typeface="Times" charset="0"/>
                <a:ea typeface="ＭＳ Ｐゴシック" charset="0"/>
                <a:cs typeface="ＭＳ Ｐゴシック" charset="0"/>
              </a:rPr>
              <a:t>Tata Chemicals and Sensient Technologies</a:t>
            </a:r>
          </a:p>
        </p:txBody>
      </p:sp>
      <p:sp>
        <p:nvSpPr>
          <p:cNvPr id="542722" name="Content Placeholder 2"/>
          <p:cNvSpPr>
            <a:spLocks noGrp="1"/>
          </p:cNvSpPr>
          <p:nvPr>
            <p:ph idx="1"/>
          </p:nvPr>
        </p:nvSpPr>
        <p:spPr/>
        <p:txBody>
          <a:bodyPr/>
          <a:lstStyle/>
          <a:p>
            <a:r>
              <a:rPr lang="en-US" sz="2000">
                <a:latin typeface="Times" charset="0"/>
                <a:ea typeface="ＭＳ Ｐゴシック" charset="0"/>
                <a:cs typeface="ＭＳ Ｐゴシック" charset="0"/>
              </a:rPr>
              <a:t>Sensient Technologies is a publicly traded US firm that manufactures color, flavor and fragrance additives for the food business. Tata Chemicals is an Indian company that manufactures fertilizers and chemicals.</a:t>
            </a:r>
          </a:p>
          <a:p>
            <a:r>
              <a:rPr lang="en-US" sz="2000">
                <a:latin typeface="Times" charset="0"/>
                <a:ea typeface="ＭＳ Ｐゴシック" charset="0"/>
                <a:cs typeface="ＭＳ Ｐゴシック" charset="0"/>
              </a:rPr>
              <a:t>Based upon 2008 financial statements, the firm reported</a:t>
            </a:r>
          </a:p>
          <a:p>
            <a:pPr lvl="1"/>
            <a:r>
              <a:rPr lang="en-US">
                <a:latin typeface="Times" charset="0"/>
                <a:ea typeface="ＭＳ Ｐゴシック" charset="0"/>
              </a:rPr>
              <a:t>Operating income of $162 million on revenues of $1.23 billion for the year</a:t>
            </a:r>
          </a:p>
          <a:p>
            <a:pPr lvl="1"/>
            <a:r>
              <a:rPr lang="en-US">
                <a:latin typeface="Times" charset="0"/>
                <a:ea typeface="ＭＳ Ｐゴシック" charset="0"/>
              </a:rPr>
              <a:t>A tax rate of 37% of its income as taxes in 2008</a:t>
            </a:r>
          </a:p>
          <a:p>
            <a:pPr lvl="1"/>
            <a:r>
              <a:rPr lang="en-US">
                <a:latin typeface="Times" charset="0"/>
                <a:ea typeface="ＭＳ Ｐゴシック" charset="0"/>
              </a:rPr>
              <a:t>Depreciation of $44 million and capital expenditures of $54 million.</a:t>
            </a:r>
          </a:p>
          <a:p>
            <a:pPr lvl="1"/>
            <a:r>
              <a:rPr lang="en-US">
                <a:latin typeface="Times" charset="0"/>
                <a:ea typeface="ＭＳ Ｐゴシック" charset="0"/>
              </a:rPr>
              <a:t>An Increase in Non-cash working capital of$16 million during the year. </a:t>
            </a:r>
          </a:p>
          <a:p>
            <a:r>
              <a:rPr lang="en-US" sz="2000">
                <a:latin typeface="Times" charset="0"/>
                <a:ea typeface="ＭＳ Ｐゴシック" charset="0"/>
                <a:cs typeface="ＭＳ Ｐゴシック" charset="0"/>
              </a:rPr>
              <a:t>Sensient currently has a debt to capital ratio of 28.57% (translating into a debt to equity ratio of 40%) and faces a pre-tax cost of debt of 5.5%. </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p:txBody>
          <a:bodyPr/>
          <a:lstStyle/>
          <a:p>
            <a:r>
              <a:rPr lang="en-US">
                <a:latin typeface="Times" charset="0"/>
                <a:ea typeface="ＭＳ Ｐゴシック" charset="0"/>
                <a:cs typeface="ＭＳ Ｐゴシック" charset="0"/>
              </a:rPr>
              <a:t>Estimating the Cost of Capital for the Acquisition</a:t>
            </a:r>
          </a:p>
        </p:txBody>
      </p:sp>
      <p:sp>
        <p:nvSpPr>
          <p:cNvPr id="544770" name="Content Placeholder 2"/>
          <p:cNvSpPr>
            <a:spLocks noGrp="1"/>
          </p:cNvSpPr>
          <p:nvPr>
            <p:ph idx="1"/>
          </p:nvPr>
        </p:nvSpPr>
        <p:spPr/>
        <p:txBody>
          <a:bodyPr/>
          <a:lstStyle/>
          <a:p>
            <a:r>
              <a:rPr lang="en-US" sz="1800" dirty="0">
                <a:latin typeface="Times" charset="0"/>
                <a:ea typeface="ＭＳ Ｐゴシック" charset="0"/>
              </a:rPr>
              <a:t>In assessing the cost of capital for the acquisition, we will</a:t>
            </a:r>
          </a:p>
          <a:p>
            <a:pPr lvl="1"/>
            <a:r>
              <a:rPr lang="en-US" dirty="0">
                <a:latin typeface="Times" charset="0"/>
                <a:ea typeface="ＭＳ Ｐゴシック" charset="0"/>
              </a:rPr>
              <a:t>Estimate all values in US dollar terms (rather than rupees)</a:t>
            </a:r>
          </a:p>
          <a:p>
            <a:pPr lvl="1"/>
            <a:r>
              <a:rPr lang="en-US" dirty="0">
                <a:latin typeface="Times" charset="0"/>
                <a:ea typeface="ＭＳ Ｐゴシック" charset="0"/>
              </a:rPr>
              <a:t>Use </a:t>
            </a:r>
            <a:r>
              <a:rPr lang="en-US" dirty="0" err="1">
                <a:latin typeface="Times" charset="0"/>
                <a:ea typeface="ＭＳ Ｐゴシック" charset="0"/>
              </a:rPr>
              <a:t>Sensient</a:t>
            </a:r>
            <a:r>
              <a:rPr lang="ja-JP" altLang="en-US" dirty="0">
                <a:latin typeface="Times" charset="0"/>
                <a:ea typeface="ＭＳ Ｐゴシック" charset="0"/>
              </a:rPr>
              <a:t>’</a:t>
            </a:r>
            <a:r>
              <a:rPr lang="en-US" altLang="ja-JP" dirty="0">
                <a:latin typeface="Times" charset="0"/>
                <a:ea typeface="ＭＳ Ｐゴシック" charset="0"/>
              </a:rPr>
              <a:t>s risk, debt and tax characteristics in making our assessments.</a:t>
            </a:r>
          </a:p>
          <a:p>
            <a:r>
              <a:rPr lang="en-US" sz="1800" dirty="0">
                <a:latin typeface="Times" charset="0"/>
                <a:ea typeface="ＭＳ Ｐゴシック" charset="0"/>
              </a:rPr>
              <a:t>While </a:t>
            </a:r>
            <a:r>
              <a:rPr lang="en-US" sz="1800" dirty="0" err="1">
                <a:latin typeface="Times" charset="0"/>
                <a:ea typeface="ＭＳ Ｐゴシック" charset="0"/>
              </a:rPr>
              <a:t>Sensient</a:t>
            </a:r>
            <a:r>
              <a:rPr lang="en-US" sz="1800" dirty="0">
                <a:latin typeface="Times" charset="0"/>
                <a:ea typeface="ＭＳ Ｐゴシック" charset="0"/>
              </a:rPr>
              <a:t> Technologies is classified as a specialty chemical company, its revenues are derived almost entirely from the food processing business. Consequently, we feel that the unlevered beta of food processing companies in the United States is a better measure of risk; in January 2009, we estimated an unlevered beta of 0.65 for this sector. </a:t>
            </a:r>
          </a:p>
          <a:p>
            <a:r>
              <a:rPr lang="en-US" sz="1800" dirty="0">
                <a:latin typeface="Times" charset="0"/>
                <a:ea typeface="ＭＳ Ｐゴシック" charset="0"/>
              </a:rPr>
              <a:t>Using the US corporate tax rate of 37% (to reflect the fact that </a:t>
            </a:r>
            <a:r>
              <a:rPr lang="en-US" sz="1800" dirty="0" err="1">
                <a:latin typeface="Times" charset="0"/>
                <a:ea typeface="ＭＳ Ｐゴシック" charset="0"/>
              </a:rPr>
              <a:t>Sensient</a:t>
            </a:r>
            <a:r>
              <a:rPr lang="ja-JP" altLang="en-US" sz="1800" dirty="0">
                <a:latin typeface="Times" charset="0"/>
                <a:ea typeface="ＭＳ Ｐゴシック" charset="0"/>
              </a:rPr>
              <a:t>’</a:t>
            </a:r>
            <a:r>
              <a:rPr lang="en-US" altLang="ja-JP" sz="1800" dirty="0">
                <a:latin typeface="Times" charset="0"/>
                <a:ea typeface="ＭＳ Ｐゴシック" charset="0"/>
              </a:rPr>
              <a:t>s income will be taxed in the US), </a:t>
            </a:r>
            <a:r>
              <a:rPr lang="en-US" altLang="ja-JP" sz="1800" dirty="0" err="1">
                <a:latin typeface="Times" charset="0"/>
                <a:ea typeface="ＭＳ Ｐゴシック" charset="0"/>
              </a:rPr>
              <a:t>Sensient</a:t>
            </a:r>
            <a:r>
              <a:rPr lang="ja-JP" altLang="en-US" sz="1800" dirty="0">
                <a:latin typeface="Times" charset="0"/>
                <a:ea typeface="ＭＳ Ｐゴシック" charset="0"/>
              </a:rPr>
              <a:t>’</a:t>
            </a:r>
            <a:r>
              <a:rPr lang="en-US" altLang="ja-JP" sz="1800" dirty="0">
                <a:latin typeface="Times" charset="0"/>
                <a:ea typeface="ＭＳ Ｐゴシック" charset="0"/>
              </a:rPr>
              <a:t>s current debt to capital ratio of 28.57% (D/E=40%) and its pre-tax cost of debt of 5.5%:</a:t>
            </a:r>
          </a:p>
          <a:p>
            <a:pPr lvl="1"/>
            <a:r>
              <a:rPr lang="en-US" sz="1600" dirty="0">
                <a:latin typeface="Times" charset="0"/>
                <a:ea typeface="ＭＳ Ｐゴシック" charset="0"/>
              </a:rPr>
              <a:t>Levered Beta = 0.65 (1+ (1-.37) (.40)) = 0.8138</a:t>
            </a:r>
          </a:p>
          <a:p>
            <a:pPr lvl="1"/>
            <a:r>
              <a:rPr lang="en-US" sz="1600" dirty="0">
                <a:latin typeface="Times" charset="0"/>
                <a:ea typeface="ＭＳ Ｐゴシック" charset="0"/>
              </a:rPr>
              <a:t>Cost of Equity= 3.5% + 0.8138 (6%) = 8.38%</a:t>
            </a:r>
          </a:p>
          <a:p>
            <a:pPr lvl="1"/>
            <a:r>
              <a:rPr lang="en-US" sz="1600" dirty="0">
                <a:latin typeface="Times" charset="0"/>
                <a:ea typeface="ＭＳ Ｐゴシック" charset="0"/>
              </a:rPr>
              <a:t>Cost of capital = 8.38% (1-.2857) + 5.5% (1-.37) (.2857) = 6.98% </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Title 1"/>
          <p:cNvSpPr>
            <a:spLocks noGrp="1"/>
          </p:cNvSpPr>
          <p:nvPr>
            <p:ph type="title"/>
          </p:nvPr>
        </p:nvSpPr>
        <p:spPr/>
        <p:txBody>
          <a:bodyPr/>
          <a:lstStyle/>
          <a:p>
            <a:r>
              <a:rPr lang="en-US">
                <a:latin typeface="Times" charset="0"/>
                <a:ea typeface="ＭＳ Ｐゴシック" charset="0"/>
                <a:cs typeface="ＭＳ Ｐゴシック" charset="0"/>
              </a:rPr>
              <a:t>Estimating the Cash Flow to the Firm and Growth for Sensient</a:t>
            </a:r>
          </a:p>
        </p:txBody>
      </p:sp>
      <p:sp>
        <p:nvSpPr>
          <p:cNvPr id="546818" name="Content Placeholder 2"/>
          <p:cNvSpPr>
            <a:spLocks noGrp="1"/>
          </p:cNvSpPr>
          <p:nvPr>
            <p:ph idx="1"/>
          </p:nvPr>
        </p:nvSpPr>
        <p:spPr/>
        <p:txBody>
          <a:bodyPr/>
          <a:lstStyle/>
          <a:p>
            <a:r>
              <a:rPr lang="en-US">
                <a:latin typeface="Times" charset="0"/>
                <a:ea typeface="ＭＳ Ｐゴシック" charset="0"/>
                <a:cs typeface="ＭＳ Ｐゴシック" charset="0"/>
              </a:rPr>
              <a:t>Using the operating income ($162 million),  capital expenditures ($54 million), depreciation ($44 million) and increase in non-cash working capital ($16 million), we estimate the cash flow to the firm for Sensient Technologies in 2008 :</a:t>
            </a:r>
          </a:p>
          <a:p>
            <a:pPr lvl="1">
              <a:buFontTx/>
              <a:buNone/>
            </a:pPr>
            <a:r>
              <a:rPr lang="en-US">
                <a:latin typeface="Times" charset="0"/>
                <a:ea typeface="ＭＳ Ｐゴシック" charset="0"/>
              </a:rPr>
              <a:t>Cash Flow to the firm = After-tax Operating Income + Depreciation – Capital Expenditures – Change in Non-cash Working Capital = 162 (1-.37) + 44 – 54 – 16 = $76.06 million</a:t>
            </a:r>
          </a:p>
          <a:p>
            <a:r>
              <a:rPr lang="en-US">
                <a:latin typeface="Times" charset="0"/>
                <a:ea typeface="ＭＳ Ｐゴシック" charset="0"/>
                <a:cs typeface="ＭＳ Ｐゴシック" charset="0"/>
              </a:rPr>
              <a:t>We will assume that the firm is mature and that all of the inputs to this computation – earnings, capital expenditures, depreciation and working capital – will grow 2% a year in perpetuity. </a:t>
            </a:r>
          </a:p>
          <a:p>
            <a:endParaRPr lang="en-US">
              <a:latin typeface="Times" charset="0"/>
              <a:ea typeface="ＭＳ Ｐゴシック" charset="0"/>
              <a:cs typeface="ＭＳ Ｐゴシック" charset="0"/>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Title 1"/>
          <p:cNvSpPr>
            <a:spLocks noGrp="1"/>
          </p:cNvSpPr>
          <p:nvPr>
            <p:ph type="title"/>
          </p:nvPr>
        </p:nvSpPr>
        <p:spPr/>
        <p:txBody>
          <a:bodyPr/>
          <a:lstStyle/>
          <a:p>
            <a:r>
              <a:rPr lang="en-US">
                <a:latin typeface="Times" charset="0"/>
                <a:ea typeface="ＭＳ Ｐゴシック" charset="0"/>
                <a:cs typeface="ＭＳ Ｐゴシック" charset="0"/>
              </a:rPr>
              <a:t>Value of Sensient Technologies: Before Synergy</a:t>
            </a:r>
          </a:p>
        </p:txBody>
      </p:sp>
      <p:sp>
        <p:nvSpPr>
          <p:cNvPr id="548866" name="Content Placeholder 2"/>
          <p:cNvSpPr>
            <a:spLocks noGrp="1"/>
          </p:cNvSpPr>
          <p:nvPr>
            <p:ph idx="1"/>
          </p:nvPr>
        </p:nvSpPr>
        <p:spPr/>
        <p:txBody>
          <a:bodyPr/>
          <a:lstStyle/>
          <a:p>
            <a:r>
              <a:rPr lang="en-US">
                <a:latin typeface="Times" charset="0"/>
                <a:ea typeface="ＭＳ Ｐゴシック" charset="0"/>
                <a:cs typeface="ＭＳ Ｐゴシック" charset="0"/>
              </a:rPr>
              <a:t>We can estimate the value of the firm, based on these inputs:</a:t>
            </a:r>
          </a:p>
          <a:p>
            <a:pPr>
              <a:buFont typeface="Monotype Sorts" charset="0"/>
              <a:buNone/>
            </a:pPr>
            <a:r>
              <a:rPr lang="en-US">
                <a:latin typeface="Times" charset="0"/>
                <a:ea typeface="ＭＳ Ｐゴシック" charset="0"/>
                <a:cs typeface="ＭＳ Ｐゴシック" charset="0"/>
              </a:rPr>
              <a:t>	Value of Operating Assets 	= </a:t>
            </a:r>
          </a:p>
          <a:p>
            <a:pPr>
              <a:buFont typeface="Monotype Sorts" charset="0"/>
              <a:buNone/>
            </a:pPr>
            <a:r>
              <a:rPr lang="en-US">
                <a:latin typeface="Times" charset="0"/>
                <a:ea typeface="ＭＳ Ｐゴシック" charset="0"/>
                <a:cs typeface="ＭＳ Ｐゴシック" charset="0"/>
              </a:rPr>
              <a:t>					</a:t>
            </a:r>
          </a:p>
          <a:p>
            <a:pPr>
              <a:buFont typeface="Monotype Sorts" charset="0"/>
              <a:buNone/>
            </a:pPr>
            <a:r>
              <a:rPr lang="en-US">
                <a:latin typeface="Times" charset="0"/>
                <a:ea typeface="ＭＳ Ｐゴシック" charset="0"/>
                <a:cs typeface="ＭＳ Ｐゴシック" charset="0"/>
              </a:rPr>
              <a:t>					=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Adding the cash balance of the firm ($8 million) and subtracting out the existing debt ($460 million) yields the value of equity in the firm:</a:t>
            </a:r>
          </a:p>
          <a:p>
            <a:pPr>
              <a:buFont typeface="Monotype Sorts" charset="0"/>
              <a:buNone/>
            </a:pPr>
            <a:r>
              <a:rPr lang="en-US">
                <a:latin typeface="Times" charset="0"/>
                <a:ea typeface="ＭＳ Ｐゴシック" charset="0"/>
                <a:cs typeface="ＭＳ Ｐゴシック" charset="0"/>
              </a:rPr>
              <a:t>	Value of Equity 	= Value of Operating Assets + Cash – Debt </a:t>
            </a:r>
          </a:p>
          <a:p>
            <a:pPr>
              <a:buFont typeface="Monotype Sorts" charset="0"/>
              <a:buNone/>
            </a:pPr>
            <a:r>
              <a:rPr lang="en-US">
                <a:latin typeface="Times" charset="0"/>
                <a:ea typeface="ＭＳ Ｐゴシック" charset="0"/>
                <a:cs typeface="ＭＳ Ｐゴシック" charset="0"/>
              </a:rPr>
              <a:t>				= $1,559 + $ 8 - $460 million = $1,107 million</a:t>
            </a:r>
          </a:p>
          <a:p>
            <a:r>
              <a:rPr lang="en-US">
                <a:latin typeface="Times" charset="0"/>
                <a:ea typeface="ＭＳ Ｐゴシック" charset="0"/>
                <a:cs typeface="ＭＳ Ｐゴシック" charset="0"/>
              </a:rPr>
              <a:t>The market value of equity in Sensient Technologies in May 2009 was $1,150 million. </a:t>
            </a:r>
          </a:p>
          <a:p>
            <a:r>
              <a:rPr lang="en-US">
                <a:latin typeface="Times" charset="0"/>
                <a:ea typeface="ＭＳ Ｐゴシック" charset="0"/>
                <a:cs typeface="ＭＳ Ｐゴシック" charset="0"/>
              </a:rPr>
              <a:t>To the extent that Tata Chemicals pays the market price, it will have to generate benefits from synergy that exceed $43 million.</a:t>
            </a:r>
          </a:p>
        </p:txBody>
      </p:sp>
      <p:graphicFrame>
        <p:nvGraphicFramePr>
          <p:cNvPr id="548867" name="Object 2"/>
          <p:cNvGraphicFramePr>
            <a:graphicFrameLocks noChangeAspect="1"/>
          </p:cNvGraphicFramePr>
          <p:nvPr>
            <p:extLst>
              <p:ext uri="{D42A27DB-BD31-4B8C-83A1-F6EECF244321}">
                <p14:modId xmlns:p14="http://schemas.microsoft.com/office/powerpoint/2010/main" val="3229921662"/>
              </p:ext>
            </p:extLst>
          </p:nvPr>
        </p:nvGraphicFramePr>
        <p:xfrm>
          <a:off x="4724400" y="1981200"/>
          <a:ext cx="3333750" cy="533400"/>
        </p:xfrm>
        <a:graphic>
          <a:graphicData uri="http://schemas.openxmlformats.org/presentationml/2006/ole">
            <mc:AlternateContent xmlns:mc="http://schemas.openxmlformats.org/markup-compatibility/2006">
              <mc:Choice xmlns:v="urn:schemas-microsoft-com:vml" Requires="v">
                <p:oleObj spid="_x0000_s548884" name="Equation" r:id="rId4" imgW="2540000" imgH="406400" progId="Equation.3">
                  <p:embed/>
                </p:oleObj>
              </mc:Choice>
              <mc:Fallback>
                <p:oleObj name="Equation" r:id="rId4" imgW="25400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981200"/>
                        <a:ext cx="3333750" cy="533400"/>
                      </a:xfrm>
                      <a:prstGeom prst="rect">
                        <a:avLst/>
                      </a:prstGeom>
                      <a:solidFill>
                        <a:srgbClr val="FFFFFF"/>
                      </a:solidFill>
                      <a:ln>
                        <a:noFill/>
                      </a:ln>
                      <a:effectLst/>
                    </p:spPr>
                  </p:pic>
                </p:oleObj>
              </mc:Fallback>
            </mc:AlternateContent>
          </a:graphicData>
        </a:graphic>
      </p:graphicFrame>
      <p:graphicFrame>
        <p:nvGraphicFramePr>
          <p:cNvPr id="548868" name="Object 3"/>
          <p:cNvGraphicFramePr>
            <a:graphicFrameLocks noChangeAspect="1"/>
          </p:cNvGraphicFramePr>
          <p:nvPr>
            <p:extLst>
              <p:ext uri="{D42A27DB-BD31-4B8C-83A1-F6EECF244321}">
                <p14:modId xmlns:p14="http://schemas.microsoft.com/office/powerpoint/2010/main" val="1484529479"/>
              </p:ext>
            </p:extLst>
          </p:nvPr>
        </p:nvGraphicFramePr>
        <p:xfrm>
          <a:off x="4800600" y="2667000"/>
          <a:ext cx="2895600" cy="590550"/>
        </p:xfrm>
        <a:graphic>
          <a:graphicData uri="http://schemas.openxmlformats.org/presentationml/2006/ole">
            <mc:AlternateContent xmlns:mc="http://schemas.openxmlformats.org/markup-compatibility/2006">
              <mc:Choice xmlns:v="urn:schemas-microsoft-com:vml" Requires="v">
                <p:oleObj spid="_x0000_s548885" name="Equation" r:id="rId6" imgW="1930400" imgH="393700" progId="Equation.3">
                  <p:embed/>
                </p:oleObj>
              </mc:Choice>
              <mc:Fallback>
                <p:oleObj name="Equation" r:id="rId6" imgW="19304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2667000"/>
                        <a:ext cx="2895600" cy="590550"/>
                      </a:xfrm>
                      <a:prstGeom prst="rect">
                        <a:avLst/>
                      </a:prstGeom>
                      <a:solidFill>
                        <a:srgbClr val="FFFFFF"/>
                      </a:solidFill>
                      <a:ln>
                        <a:noFill/>
                      </a:ln>
                      <a:effectLst/>
                    </p:spPr>
                  </p:pic>
                </p:oleObj>
              </mc:Fallback>
            </mc:AlternateContent>
          </a:graphicData>
        </a:graphic>
      </p:graphicFrame>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Title 1"/>
          <p:cNvSpPr>
            <a:spLocks noGrp="1"/>
          </p:cNvSpPr>
          <p:nvPr>
            <p:ph type="ctrTitle"/>
          </p:nvPr>
        </p:nvSpPr>
        <p:spPr/>
        <p:txBody>
          <a:bodyPr/>
          <a:lstStyle/>
          <a:p>
            <a:r>
              <a:rPr lang="en-US" sz="3600">
                <a:latin typeface="Times" charset="0"/>
                <a:ea typeface="ＭＳ Ｐゴシック" charset="0"/>
                <a:cs typeface="ＭＳ Ｐゴシック" charset="0"/>
              </a:rPr>
              <a:t>Measuring Investment Returns</a:t>
            </a:r>
            <a:br>
              <a:rPr lang="en-US" sz="3600">
                <a:latin typeface="Times" charset="0"/>
                <a:ea typeface="ＭＳ Ｐゴシック" charset="0"/>
                <a:cs typeface="ＭＳ Ｐゴシック" charset="0"/>
              </a:rPr>
            </a:br>
            <a:r>
              <a:rPr lang="en-US" sz="3600">
                <a:latin typeface="Times" charset="0"/>
                <a:ea typeface="ＭＳ Ｐゴシック" charset="0"/>
                <a:cs typeface="ＭＳ Ｐゴシック" charset="0"/>
              </a:rPr>
              <a:t>II. Investment Interactions, Options and Remorse…</a:t>
            </a:r>
          </a:p>
        </p:txBody>
      </p:sp>
      <p:sp>
        <p:nvSpPr>
          <p:cNvPr id="550914" name="Subtitle 2"/>
          <p:cNvSpPr>
            <a:spLocks noGrp="1"/>
          </p:cNvSpPr>
          <p:nvPr>
            <p:ph type="subTitle" idx="1"/>
          </p:nvPr>
        </p:nvSpPr>
        <p:spPr/>
        <p:txBody>
          <a:bodyPr/>
          <a:lstStyle/>
          <a:p>
            <a:endParaRPr lang="en-US">
              <a:latin typeface="Times" charset="0"/>
              <a:ea typeface="ＭＳ Ｐゴシック" charset="0"/>
              <a:cs typeface="ＭＳ Ｐゴシック" charset="0"/>
            </a:endParaRP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Title 1"/>
          <p:cNvSpPr>
            <a:spLocks noGrp="1"/>
          </p:cNvSpPr>
          <p:nvPr>
            <p:ph type="title"/>
          </p:nvPr>
        </p:nvSpPr>
        <p:spPr/>
        <p:txBody>
          <a:bodyPr/>
          <a:lstStyle/>
          <a:p>
            <a:r>
              <a:rPr lang="en-US">
                <a:latin typeface="Times" charset="0"/>
                <a:ea typeface="ＭＳ Ｐゴシック" charset="0"/>
                <a:cs typeface="ＭＳ Ｐゴシック" charset="0"/>
              </a:rPr>
              <a:t>Independent investments are the exception…</a:t>
            </a:r>
          </a:p>
        </p:txBody>
      </p:sp>
      <p:sp>
        <p:nvSpPr>
          <p:cNvPr id="552962" name="Content Placeholder 2"/>
          <p:cNvSpPr>
            <a:spLocks noGrp="1"/>
          </p:cNvSpPr>
          <p:nvPr>
            <p:ph idx="1"/>
          </p:nvPr>
        </p:nvSpPr>
        <p:spPr/>
        <p:txBody>
          <a:bodyPr/>
          <a:lstStyle/>
          <a:p>
            <a:r>
              <a:rPr lang="en-US" sz="2000">
                <a:latin typeface="Times" charset="0"/>
                <a:ea typeface="ＭＳ Ｐゴシック" charset="0"/>
                <a:cs typeface="ＭＳ Ｐゴシック" charset="0"/>
              </a:rPr>
              <a:t>In all of the examples we have used so far, the investments that we have analyzed have stood alone. Thus, our job was a simple one. Assess the expected cash flows on the investment and discount them at the right discount rate.</a:t>
            </a:r>
          </a:p>
          <a:p>
            <a:r>
              <a:rPr lang="en-US" sz="2000">
                <a:latin typeface="Times" charset="0"/>
                <a:ea typeface="ＭＳ Ｐゴシック" charset="0"/>
                <a:cs typeface="ＭＳ Ｐゴシック" charset="0"/>
              </a:rPr>
              <a:t>In the real world, most investments are not independent. Taking an investment can often mean rejecting another investment at one extreme (mutually exclusive) to being locked in to take an investment in the future (pre-requisite).</a:t>
            </a:r>
          </a:p>
          <a:p>
            <a:r>
              <a:rPr lang="en-US" sz="2000">
                <a:latin typeface="Times" charset="0"/>
                <a:ea typeface="ＭＳ Ｐゴシック" charset="0"/>
                <a:cs typeface="ＭＳ Ｐゴシック" charset="0"/>
              </a:rPr>
              <a:t>More generally, accepting an investment can create side costs for a firm</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existing investments in some cases and benefits for others.</a:t>
            </a:r>
            <a:endParaRPr lang="en-US" sz="2000">
              <a:latin typeface="Times" charset="0"/>
              <a:ea typeface="ＭＳ Ｐゴシック" charset="0"/>
              <a:cs typeface="ＭＳ Ｐゴシック" charset="0"/>
            </a:endParaRP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p:txBody>
          <a:bodyPr/>
          <a:lstStyle/>
          <a:p>
            <a:r>
              <a:rPr lang="en-US">
                <a:latin typeface="Times" charset="0"/>
                <a:ea typeface="ＭＳ Ｐゴシック" charset="0"/>
                <a:cs typeface="ＭＳ Ｐゴシック" charset="0"/>
              </a:rPr>
              <a:t>I. Mutually Exclusive Investments</a:t>
            </a:r>
          </a:p>
        </p:txBody>
      </p:sp>
      <p:sp>
        <p:nvSpPr>
          <p:cNvPr id="555010" name="Content Placeholder 2"/>
          <p:cNvSpPr>
            <a:spLocks noGrp="1"/>
          </p:cNvSpPr>
          <p:nvPr>
            <p:ph idx="1"/>
          </p:nvPr>
        </p:nvSpPr>
        <p:spPr/>
        <p:txBody>
          <a:bodyPr/>
          <a:lstStyle/>
          <a:p>
            <a:r>
              <a:rPr lang="en-US" sz="2000">
                <a:latin typeface="Times" charset="0"/>
                <a:ea typeface="ＭＳ Ｐゴシック" charset="0"/>
                <a:cs typeface="ＭＳ Ｐゴシック" charset="0"/>
              </a:rPr>
              <a:t>We have looked at how best to assess a stand-alone investment and concluded that a good investment will have positive NPV and generate accounting returns (ROC and ROE) and IRR that exceed your costs (capital and equity).</a:t>
            </a:r>
          </a:p>
          <a:p>
            <a:r>
              <a:rPr lang="en-US" sz="2000">
                <a:latin typeface="Times" charset="0"/>
                <a:ea typeface="ＭＳ Ｐゴシック" charset="0"/>
                <a:cs typeface="ＭＳ Ｐゴシック" charset="0"/>
              </a:rPr>
              <a:t>In some cases, though, firms may have to choose between investments because</a:t>
            </a:r>
          </a:p>
          <a:p>
            <a:pPr lvl="1"/>
            <a:r>
              <a:rPr lang="en-US" u="sng">
                <a:latin typeface="Times" charset="0"/>
                <a:ea typeface="ＭＳ Ｐゴシック" charset="0"/>
              </a:rPr>
              <a:t>They are mutually exclusive</a:t>
            </a:r>
            <a:r>
              <a:rPr lang="en-US">
                <a:latin typeface="Times" charset="0"/>
                <a:ea typeface="ＭＳ Ｐゴシック" charset="0"/>
              </a:rPr>
              <a:t>: Taking one investment makes the other one redundant because they both serve the same purpose</a:t>
            </a:r>
          </a:p>
          <a:p>
            <a:pPr lvl="1"/>
            <a:r>
              <a:rPr lang="en-US" u="sng">
                <a:latin typeface="Times" charset="0"/>
                <a:ea typeface="ＭＳ Ｐゴシック" charset="0"/>
              </a:rPr>
              <a:t>The firm has limited capital </a:t>
            </a:r>
            <a:r>
              <a:rPr lang="en-US">
                <a:latin typeface="Times" charset="0"/>
                <a:ea typeface="ＭＳ Ｐゴシック" charset="0"/>
              </a:rPr>
              <a:t>and cannot take every good investment (i.e., investments with positive NPV or high IRR).</a:t>
            </a:r>
          </a:p>
          <a:p>
            <a:r>
              <a:rPr lang="en-US" sz="2000">
                <a:latin typeface="Times" charset="0"/>
                <a:ea typeface="ＭＳ Ｐゴシック" charset="0"/>
                <a:cs typeface="ＭＳ Ｐゴシック" charset="0"/>
              </a:rPr>
              <a:t>Using the two standard discounted cash flow measures, NPV and IRR, can yield different choices when choosing between investments.</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p:txBody>
          <a:bodyPr/>
          <a:lstStyle/>
          <a:p>
            <a:r>
              <a:rPr lang="en-US">
                <a:latin typeface="Times" charset="0"/>
                <a:ea typeface="ＭＳ Ｐゴシック" charset="0"/>
                <a:cs typeface="ＭＳ Ｐゴシック" charset="0"/>
              </a:rPr>
              <a:t>Comparing Projects with the same (or similar) lives..</a:t>
            </a:r>
          </a:p>
        </p:txBody>
      </p:sp>
      <p:sp>
        <p:nvSpPr>
          <p:cNvPr id="557058" name="Content Placeholder 2"/>
          <p:cNvSpPr>
            <a:spLocks noGrp="1"/>
          </p:cNvSpPr>
          <p:nvPr>
            <p:ph idx="1"/>
          </p:nvPr>
        </p:nvSpPr>
        <p:spPr/>
        <p:txBody>
          <a:bodyPr/>
          <a:lstStyle/>
          <a:p>
            <a:r>
              <a:rPr lang="en-US" sz="2000">
                <a:latin typeface="Times" charset="0"/>
                <a:ea typeface="ＭＳ Ｐゴシック" charset="0"/>
                <a:cs typeface="ＭＳ Ｐゴシック" charset="0"/>
              </a:rPr>
              <a:t>When comparing and choosing between investments with the same lives, we can </a:t>
            </a:r>
          </a:p>
          <a:p>
            <a:pPr lvl="1"/>
            <a:r>
              <a:rPr lang="en-US">
                <a:latin typeface="Times" charset="0"/>
                <a:ea typeface="ＭＳ Ｐゴシック" charset="0"/>
              </a:rPr>
              <a:t>Compute the accounting returns (ROC, ROE) of the investments and pick the one with the higher returns</a:t>
            </a:r>
          </a:p>
          <a:p>
            <a:pPr lvl="1"/>
            <a:r>
              <a:rPr lang="en-US">
                <a:latin typeface="Times" charset="0"/>
                <a:ea typeface="ＭＳ Ｐゴシック" charset="0"/>
              </a:rPr>
              <a:t>Compute the NPV of the investments and pick the one with the higher NPV</a:t>
            </a:r>
          </a:p>
          <a:p>
            <a:pPr lvl="1"/>
            <a:r>
              <a:rPr lang="en-US">
                <a:latin typeface="Times" charset="0"/>
                <a:ea typeface="ＭＳ Ｐゴシック" charset="0"/>
              </a:rPr>
              <a:t>Compute the IRR of the investments and pick the one with the higher IRR</a:t>
            </a:r>
          </a:p>
          <a:p>
            <a:r>
              <a:rPr lang="en-US" sz="2000">
                <a:latin typeface="Times" charset="0"/>
                <a:ea typeface="ＭＳ Ｐゴシック" charset="0"/>
                <a:cs typeface="ＭＳ Ｐゴシック" charset="0"/>
              </a:rPr>
              <a:t>While it is easy to see why accounting return measures can give different rankings (and choices) than the discounted cash flow approaches, you would expect NPV and IRR to yield consistent results since they are both time-weighted, incremental cash flow return measures.</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1: IRR versus NPV</a:t>
            </a:r>
          </a:p>
        </p:txBody>
      </p:sp>
      <p:sp>
        <p:nvSpPr>
          <p:cNvPr id="559106" name="Rectangle 3"/>
          <p:cNvSpPr>
            <a:spLocks noGrp="1" noChangeArrowheads="1"/>
          </p:cNvSpPr>
          <p:nvPr>
            <p:ph idx="1"/>
          </p:nvPr>
        </p:nvSpPr>
        <p:spPr>
          <a:noFill/>
        </p:spPr>
        <p:txBody>
          <a:bodyPr/>
          <a:lstStyle/>
          <a:p>
            <a:pPr>
              <a:tabLst>
                <a:tab pos="965200" algn="l"/>
              </a:tabLst>
            </a:pPr>
            <a:r>
              <a:rPr lang="en-US">
                <a:latin typeface="Times" charset="0"/>
                <a:ea typeface="ＭＳ Ｐゴシック" charset="0"/>
                <a:cs typeface="ＭＳ Ｐゴシック" charset="0"/>
              </a:rPr>
              <a:t>Consider two projects with the following cash flows:</a:t>
            </a:r>
          </a:p>
          <a:p>
            <a:pPr>
              <a:buFont typeface="Monotype Sorts" charset="0"/>
              <a:buNone/>
              <a:tabLst>
                <a:tab pos="965200" algn="l"/>
              </a:tabLst>
            </a:pPr>
            <a:r>
              <a:rPr lang="en-US" i="1">
                <a:latin typeface="Times" charset="0"/>
                <a:ea typeface="ＭＳ Ｐゴシック" charset="0"/>
                <a:cs typeface="ＭＳ Ｐゴシック" charset="0"/>
              </a:rPr>
              <a:t>Year	Project 1 CF	Project 2 CF</a:t>
            </a:r>
          </a:p>
          <a:p>
            <a:pPr>
              <a:buFont typeface="Monotype Sorts" charset="0"/>
              <a:buNone/>
              <a:tabLst>
                <a:tab pos="965200" algn="l"/>
              </a:tabLst>
            </a:pPr>
            <a:r>
              <a:rPr lang="en-US">
                <a:latin typeface="Times" charset="0"/>
                <a:ea typeface="ＭＳ Ｐゴシック" charset="0"/>
                <a:cs typeface="ＭＳ Ｐゴシック" charset="0"/>
              </a:rPr>
              <a:t>0		-1000		-1000</a:t>
            </a:r>
          </a:p>
          <a:p>
            <a:pPr>
              <a:buFont typeface="Monotype Sorts" charset="0"/>
              <a:buNone/>
              <a:tabLst>
                <a:tab pos="965200" algn="l"/>
              </a:tabLst>
            </a:pPr>
            <a:r>
              <a:rPr lang="en-US">
                <a:latin typeface="Times" charset="0"/>
                <a:ea typeface="ＭＳ Ｐゴシック" charset="0"/>
                <a:cs typeface="ＭＳ Ｐゴシック" charset="0"/>
              </a:rPr>
              <a:t>1		800		200</a:t>
            </a:r>
          </a:p>
          <a:p>
            <a:pPr>
              <a:buFont typeface="Monotype Sorts" charset="0"/>
              <a:buNone/>
              <a:tabLst>
                <a:tab pos="965200" algn="l"/>
              </a:tabLst>
            </a:pPr>
            <a:r>
              <a:rPr lang="en-US">
                <a:latin typeface="Times" charset="0"/>
                <a:ea typeface="ＭＳ Ｐゴシック" charset="0"/>
                <a:cs typeface="ＭＳ Ｐゴシック" charset="0"/>
              </a:rPr>
              <a:t>2		1000		300</a:t>
            </a:r>
          </a:p>
          <a:p>
            <a:pPr>
              <a:buFont typeface="Monotype Sorts" charset="0"/>
              <a:buNone/>
              <a:tabLst>
                <a:tab pos="965200" algn="l"/>
              </a:tabLst>
            </a:pPr>
            <a:r>
              <a:rPr lang="en-US">
                <a:latin typeface="Times" charset="0"/>
                <a:ea typeface="ＭＳ Ｐゴシック" charset="0"/>
                <a:cs typeface="ＭＳ Ｐゴシック" charset="0"/>
              </a:rPr>
              <a:t>3		1300		400</a:t>
            </a:r>
          </a:p>
          <a:p>
            <a:pPr>
              <a:buFont typeface="Monotype Sorts" charset="0"/>
              <a:buNone/>
              <a:tabLst>
                <a:tab pos="965200" algn="l"/>
              </a:tabLst>
            </a:pPr>
            <a:r>
              <a:rPr lang="en-US">
                <a:latin typeface="Times" charset="0"/>
                <a:ea typeface="ＭＳ Ｐゴシック" charset="0"/>
                <a:cs typeface="ＭＳ Ｐゴシック" charset="0"/>
              </a:rPr>
              <a:t>4		-2200		500	</a:t>
            </a:r>
          </a:p>
          <a:p>
            <a:pPr>
              <a:tabLst>
                <a:tab pos="965200" algn="l"/>
              </a:tabLst>
            </a:pP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Project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NPV Profile</a:t>
            </a:r>
            <a:endParaRPr lang="en-US">
              <a:latin typeface="Times" charset="0"/>
              <a:ea typeface="ＭＳ Ｐゴシック" charset="0"/>
              <a:cs typeface="ＭＳ Ｐゴシック" charset="0"/>
            </a:endParaRPr>
          </a:p>
        </p:txBody>
      </p:sp>
      <p:pic>
        <p:nvPicPr>
          <p:cNvPr id="561154"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ransition xmlns:p14="http://schemas.microsoft.com/office/powerpoint/2010/mai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do we do now?</a:t>
            </a:r>
          </a:p>
        </p:txBody>
      </p:sp>
      <p:sp>
        <p:nvSpPr>
          <p:cNvPr id="563202"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Project 1 has two internal rates of return. The first is 6.60%, whereas the second is 36.55%. Project 2 has one internal rate of return, about 12.8%.</a:t>
            </a:r>
          </a:p>
          <a:p>
            <a:pPr marL="381000" indent="-381000"/>
            <a:r>
              <a:rPr lang="en-US">
                <a:latin typeface="Times" charset="0"/>
                <a:ea typeface="ＭＳ Ｐゴシック" charset="0"/>
                <a:cs typeface="ＭＳ Ｐゴシック" charset="0"/>
              </a:rPr>
              <a:t>Why are there two internal rates of return on project 1?</a:t>
            </a:r>
          </a:p>
          <a:p>
            <a:pPr marL="381000" indent="-381000">
              <a:buFont typeface="Monotype Sorts" charset="0"/>
              <a:buNone/>
            </a:pPr>
            <a:endParaRPr lang="en-US">
              <a:latin typeface="Times" charset="0"/>
              <a:ea typeface="ＭＳ Ｐゴシック" charset="0"/>
              <a:cs typeface="ＭＳ Ｐゴシック" charset="0"/>
            </a:endParaRPr>
          </a:p>
          <a:p>
            <a:pPr marL="381000" indent="-381000">
              <a:buFont typeface="Monotype Sorts" charset="0"/>
              <a:buNone/>
            </a:pPr>
            <a:endParaRPr lang="en-US">
              <a:latin typeface="Times" charset="0"/>
              <a:ea typeface="ＭＳ Ｐゴシック" charset="0"/>
              <a:cs typeface="ＭＳ Ｐゴシック" charset="0"/>
            </a:endParaRPr>
          </a:p>
          <a:p>
            <a:pPr marL="381000" indent="-381000"/>
            <a:r>
              <a:rPr lang="en-US">
                <a:latin typeface="Times" charset="0"/>
                <a:ea typeface="ＭＳ Ｐゴシック" charset="0"/>
                <a:cs typeface="ＭＳ Ｐゴシック" charset="0"/>
              </a:rPr>
              <a:t>If your cost of capital is 12%, which investment would you accept?</a:t>
            </a:r>
          </a:p>
          <a:p>
            <a:pPr marL="800100" lvl="1" indent="-342900">
              <a:buFont typeface="Times" charset="0"/>
              <a:buAutoNum type="alphaLcParenR"/>
            </a:pPr>
            <a:r>
              <a:rPr lang="en-US">
                <a:latin typeface="Times" charset="0"/>
                <a:ea typeface="ＭＳ Ｐゴシック" charset="0"/>
              </a:rPr>
              <a:t>Project 1</a:t>
            </a:r>
          </a:p>
          <a:p>
            <a:pPr marL="800100" lvl="1" indent="-342900">
              <a:buFont typeface="Times" charset="0"/>
              <a:buAutoNum type="alphaLcParenR"/>
            </a:pPr>
            <a:r>
              <a:rPr lang="en-US">
                <a:latin typeface="Times" charset="0"/>
                <a:ea typeface="ＭＳ Ｐゴシック" charset="0"/>
              </a:rPr>
              <a:t>Project 2</a:t>
            </a:r>
          </a:p>
          <a:p>
            <a:pPr marL="381000" indent="-381000">
              <a:buFont typeface="Monotype Sorts" charset="0"/>
              <a:buNone/>
            </a:pPr>
            <a:r>
              <a:rPr lang="en-US">
                <a:latin typeface="Times" charset="0"/>
                <a:ea typeface="ＭＳ Ｐゴシック" charset="0"/>
                <a:cs typeface="ＭＳ Ｐゴシック" charset="0"/>
              </a:rPr>
              <a:t>Explain.</a:t>
            </a:r>
          </a:p>
        </p:txBody>
      </p:sp>
    </p:spTree>
  </p:cSld>
  <p:clrMapOvr>
    <a:masterClrMapping/>
  </p:clrMapOvr>
  <p:transition xmlns:p14="http://schemas.microsoft.com/office/powerpoint/2010/mai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2: NPV versus IRR</a:t>
            </a:r>
          </a:p>
        </p:txBody>
      </p:sp>
      <p:sp>
        <p:nvSpPr>
          <p:cNvPr id="565250"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51"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52"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53"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54"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55"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56"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65257"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65258"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a:t>
            </a:r>
          </a:p>
        </p:txBody>
      </p:sp>
      <p:sp>
        <p:nvSpPr>
          <p:cNvPr id="565259"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a:t>
            </a:r>
          </a:p>
        </p:txBody>
      </p:sp>
      <p:sp>
        <p:nvSpPr>
          <p:cNvPr id="565260"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A</a:t>
            </a:r>
          </a:p>
        </p:txBody>
      </p:sp>
      <p:sp>
        <p:nvSpPr>
          <p:cNvPr id="565261"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62"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63"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64"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65"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66"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5267"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65268"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65269"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B</a:t>
            </a:r>
          </a:p>
        </p:txBody>
      </p:sp>
      <p:sp>
        <p:nvSpPr>
          <p:cNvPr id="565270"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$467,937</a:t>
            </a:r>
          </a:p>
        </p:txBody>
      </p:sp>
      <p:sp>
        <p:nvSpPr>
          <p:cNvPr id="565271"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 33.66%</a:t>
            </a:r>
          </a:p>
        </p:txBody>
      </p:sp>
      <p:sp>
        <p:nvSpPr>
          <p:cNvPr id="565272"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a:t>
            </a:r>
          </a:p>
        </p:txBody>
      </p:sp>
      <p:sp>
        <p:nvSpPr>
          <p:cNvPr id="565273"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$ 600,000</a:t>
            </a:r>
          </a:p>
        </p:txBody>
      </p:sp>
      <p:sp>
        <p:nvSpPr>
          <p:cNvPr id="565274"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$ 750,000</a:t>
            </a:r>
          </a:p>
        </p:txBody>
      </p:sp>
      <p:sp>
        <p:nvSpPr>
          <p:cNvPr id="565275"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$1,358,664</a:t>
            </a:r>
          </a:p>
        </p:txBody>
      </p:sp>
      <p:sp>
        <p:nvSpPr>
          <p:cNvPr id="565276"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IRR=20.88%</a:t>
            </a:r>
          </a:p>
        </p:txBody>
      </p:sp>
      <p:sp>
        <p:nvSpPr>
          <p:cNvPr id="565277"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65278"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65279"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$ 3,500,000</a:t>
            </a:r>
          </a:p>
        </p:txBody>
      </p:sp>
      <p:sp>
        <p:nvSpPr>
          <p:cNvPr id="565280"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$ 4,500,000</a:t>
            </a:r>
          </a:p>
        </p:txBody>
      </p:sp>
      <p:sp>
        <p:nvSpPr>
          <p:cNvPr id="565281"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$ 5,500,000</a:t>
            </a:r>
          </a:p>
        </p:txBody>
      </p:sp>
    </p:spTree>
  </p:cSld>
  <p:clrMapOvr>
    <a:masterClrMapping/>
  </p:clrMapOvr>
  <p:transition xmlns:p14="http://schemas.microsoft.com/office/powerpoint/2010/mai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Which one would you pick?</a:t>
            </a:r>
          </a:p>
        </p:txBody>
      </p:sp>
      <p:sp>
        <p:nvSpPr>
          <p:cNvPr id="567298"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Assume that you can pick only one of these two projects. Your choice will clearly vary depending upon whether you look at NPV or IRR. You have enough money currently on hand to take either. Which one would you pick?</a:t>
            </a:r>
          </a:p>
          <a:p>
            <a:pPr marL="762000" lvl="1" indent="-304800">
              <a:lnSpc>
                <a:spcPct val="90000"/>
              </a:lnSpc>
              <a:buFont typeface="Times" charset="0"/>
              <a:buAutoNum type="alphaLcParenR"/>
            </a:pPr>
            <a:r>
              <a:rPr lang="en-US" sz="1800">
                <a:latin typeface="Times" charset="0"/>
                <a:ea typeface="ＭＳ Ｐゴシック" charset="0"/>
              </a:rPr>
              <a:t>Project A. It gives me the bigger bang for the buck and more margin for error.</a:t>
            </a:r>
          </a:p>
          <a:p>
            <a:pPr marL="762000" lvl="1" indent="-304800">
              <a:lnSpc>
                <a:spcPct val="90000"/>
              </a:lnSpc>
              <a:buFont typeface="Times" charset="0"/>
              <a:buAutoNum type="alphaLcParenR"/>
            </a:pPr>
            <a:r>
              <a:rPr lang="en-US" sz="1800">
                <a:latin typeface="Times" charset="0"/>
                <a:ea typeface="ＭＳ Ｐゴシック" charset="0"/>
              </a:rPr>
              <a:t>Project B. It creates more dollar value in my business.</a:t>
            </a:r>
          </a:p>
          <a:p>
            <a:pPr>
              <a:lnSpc>
                <a:spcPct val="90000"/>
              </a:lnSpc>
              <a:buFont typeface="Monotype Sorts" charset="0"/>
              <a:buNone/>
            </a:pPr>
            <a:r>
              <a:rPr lang="en-US">
                <a:latin typeface="Times" charset="0"/>
                <a:ea typeface="ＭＳ Ｐゴシック" charset="0"/>
                <a:cs typeface="ＭＳ Ｐゴシック" charset="0"/>
              </a:rPr>
              <a:t>If you pick A, what would your biggest concern be?</a:t>
            </a:r>
          </a:p>
          <a:p>
            <a:pPr>
              <a:lnSpc>
                <a:spcPct val="90000"/>
              </a:lnSpc>
              <a:buFont typeface="Monotype Sorts" charset="0"/>
              <a:buNone/>
            </a:pPr>
            <a:endParaRPr lang="en-US">
              <a:latin typeface="Times" charset="0"/>
              <a:ea typeface="ＭＳ Ｐゴシック" charset="0"/>
              <a:cs typeface="ＭＳ Ｐゴシック" charset="0"/>
            </a:endParaRPr>
          </a:p>
          <a:p>
            <a:pPr>
              <a:lnSpc>
                <a:spcPct val="90000"/>
              </a:lnSpc>
              <a:buFont typeface="Monotype Sorts" charset="0"/>
              <a:buNone/>
            </a:pPr>
            <a:endParaRPr lang="en-US">
              <a:latin typeface="Times" charset="0"/>
              <a:ea typeface="ＭＳ Ｐゴシック" charset="0"/>
              <a:cs typeface="ＭＳ Ｐゴシック" charset="0"/>
            </a:endParaRPr>
          </a:p>
          <a:p>
            <a:pPr>
              <a:lnSpc>
                <a:spcPct val="90000"/>
              </a:lnSpc>
              <a:buFont typeface="Monotype Sorts" charset="0"/>
              <a:buNone/>
            </a:pPr>
            <a:r>
              <a:rPr lang="en-US">
                <a:latin typeface="Times" charset="0"/>
                <a:ea typeface="ＭＳ Ｐゴシック" charset="0"/>
                <a:cs typeface="ＭＳ Ｐゴシック" charset="0"/>
              </a:rPr>
              <a:t>If you pick B, what would your biggest concern be?</a:t>
            </a:r>
          </a:p>
          <a:p>
            <a:pPr>
              <a:lnSpc>
                <a:spcPct val="90000"/>
              </a:lnSpc>
              <a:buFont typeface="Monotype Sorts" charset="0"/>
              <a:buNone/>
            </a:pPr>
            <a:endParaRPr lang="en-US" sz="1600">
              <a:latin typeface="Times" charset="0"/>
              <a:ea typeface="ＭＳ Ｐゴシック" charset="0"/>
              <a:cs typeface="ＭＳ Ｐゴシック" charset="0"/>
            </a:endParaRPr>
          </a:p>
          <a:p>
            <a:pPr>
              <a:lnSpc>
                <a:spcPct val="90000"/>
              </a:lnSpc>
              <a:buFont typeface="Monotype Sorts" charset="0"/>
              <a:buNone/>
            </a:pPr>
            <a:endParaRPr lang="en-US" sz="1600">
              <a:latin typeface="Times" charset="0"/>
              <a:ea typeface="ＭＳ Ｐゴシック" charset="0"/>
              <a:cs typeface="ＭＳ Ｐゴシック" charset="0"/>
            </a:endParaRPr>
          </a:p>
          <a:p>
            <a:pPr>
              <a:lnSpc>
                <a:spcPct val="90000"/>
              </a:lnSpc>
            </a:pPr>
            <a:endParaRPr lang="en-US" sz="1600">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Capital Rationing, Uncertainty and Choosing a Rule</a:t>
            </a:r>
          </a:p>
        </p:txBody>
      </p:sp>
      <p:sp>
        <p:nvSpPr>
          <p:cNvPr id="5693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a business has limited access to capital, has a stream of surplus value projects and faces more uncertainty in its project cash flows, it is much more likely to use IRR as its decision rule.</a:t>
            </a:r>
          </a:p>
          <a:p>
            <a:pPr algn="ctr">
              <a:buFont typeface="Monotype Sorts" charset="0"/>
              <a:buNone/>
            </a:pPr>
            <a:r>
              <a:rPr lang="en-US">
                <a:solidFill>
                  <a:schemeClr val="accent2"/>
                </a:solidFill>
                <a:latin typeface="Times" charset="0"/>
                <a:ea typeface="ＭＳ Ｐゴシック" charset="0"/>
                <a:cs typeface="ＭＳ Ｐゴシック" charset="0"/>
              </a:rPr>
              <a:t>Small, high-growth companies and private businesses are much more likely to use IRR.</a:t>
            </a:r>
          </a:p>
          <a:p>
            <a:r>
              <a:rPr lang="en-US">
                <a:latin typeface="Times" charset="0"/>
                <a:ea typeface="ＭＳ Ｐゴシック" charset="0"/>
                <a:cs typeface="ＭＳ Ｐゴシック" charset="0"/>
              </a:rPr>
              <a:t>If a business has substantial funds on hand, access to capital, limited surplus value projects, and more certainty on its project cash flows, it is much more likely to use NPV as its decision rule.</a:t>
            </a:r>
          </a:p>
          <a:p>
            <a:pPr algn="ctr">
              <a:buFont typeface="Monotype Sorts" charset="0"/>
              <a:buNone/>
            </a:pPr>
            <a:r>
              <a:rPr lang="en-US">
                <a:solidFill>
                  <a:schemeClr val="accent2"/>
                </a:solidFill>
                <a:latin typeface="Times" charset="0"/>
                <a:ea typeface="ＭＳ Ｐゴシック" charset="0"/>
                <a:cs typeface="ＭＳ Ｐゴシック" charset="0"/>
              </a:rPr>
              <a:t>As firms go public and grow, they are much more likely to gain from using NPV.</a:t>
            </a:r>
          </a:p>
        </p:txBody>
      </p:sp>
    </p:spTree>
  </p:cSld>
  <p:clrMapOvr>
    <a:masterClrMapping/>
  </p:clrMapOvr>
  <p:transition xmlns:p14="http://schemas.microsoft.com/office/powerpoint/2010/mai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sources of capital rationing…</a:t>
            </a:r>
          </a:p>
        </p:txBody>
      </p:sp>
      <p:graphicFrame>
        <p:nvGraphicFramePr>
          <p:cNvPr id="571394" name="Object 2"/>
          <p:cNvGraphicFramePr>
            <a:graphicFrameLocks noGrp="1" noChangeAspect="1"/>
          </p:cNvGraphicFramePr>
          <p:nvPr>
            <p:ph idx="1"/>
            <p:extLst>
              <p:ext uri="{D42A27DB-BD31-4B8C-83A1-F6EECF244321}">
                <p14:modId xmlns:p14="http://schemas.microsoft.com/office/powerpoint/2010/main" val="1854987202"/>
              </p:ext>
            </p:extLst>
          </p:nvPr>
        </p:nvGraphicFramePr>
        <p:xfrm>
          <a:off x="1301750" y="2117725"/>
          <a:ext cx="6643688" cy="2244725"/>
        </p:xfrm>
        <a:graphic>
          <a:graphicData uri="http://schemas.openxmlformats.org/presentationml/2006/ole">
            <mc:AlternateContent xmlns:mc="http://schemas.openxmlformats.org/markup-compatibility/2006">
              <mc:Choice xmlns:v="urn:schemas-microsoft-com:vml" Requires="v">
                <p:oleObj spid="_x0000_s571403" name="Document" r:id="rId4" imgW="5638800" imgH="1905000" progId="Word.Document.8">
                  <p:embed/>
                </p:oleObj>
              </mc:Choice>
              <mc:Fallback>
                <p:oleObj name="Document" r:id="rId4" imgW="5638800" imgH="19050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0" y="2117725"/>
                        <a:ext cx="6643688" cy="2244725"/>
                      </a:xfrm>
                      <a:prstGeom prst="rect">
                        <a:avLst/>
                      </a:prstGeom>
                      <a:solidFill>
                        <a:schemeClr val="tx1"/>
                      </a:solidFill>
                      <a:ln>
                        <a:noFill/>
                      </a:ln>
                      <a:extLst/>
                    </p:spPr>
                  </p:pic>
                </p:oleObj>
              </mc:Fallback>
            </mc:AlternateContent>
          </a:graphicData>
        </a:graphic>
      </p:graphicFrame>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 Alternative to IRR with Capital Rationing</a:t>
            </a:r>
          </a:p>
        </p:txBody>
      </p:sp>
      <p:sp>
        <p:nvSpPr>
          <p:cNvPr id="5734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problem with the NPV rule, when there is capital rationing, is that it is a dollar value. It measures success in absolute terms.</a:t>
            </a:r>
          </a:p>
          <a:p>
            <a:r>
              <a:rPr lang="en-US">
                <a:latin typeface="Times" charset="0"/>
                <a:ea typeface="ＭＳ Ｐゴシック" charset="0"/>
                <a:cs typeface="ＭＳ Ｐゴシック" charset="0"/>
              </a:rPr>
              <a:t>The NPV can be converted into a relative measure by dividing by the initial investment. This is called the profitability index.</a:t>
            </a:r>
          </a:p>
          <a:p>
            <a:pPr lvl="1"/>
            <a:r>
              <a:rPr lang="en-US">
                <a:latin typeface="Times" charset="0"/>
                <a:ea typeface="ＭＳ Ｐゴシック" charset="0"/>
              </a:rPr>
              <a:t>Profitability Index (PI) = NPV/Initial Investment</a:t>
            </a:r>
          </a:p>
          <a:p>
            <a:r>
              <a:rPr lang="en-US">
                <a:latin typeface="Times" charset="0"/>
                <a:ea typeface="ＭＳ Ｐゴシック" charset="0"/>
                <a:cs typeface="ＭＳ Ｐゴシック" charset="0"/>
              </a:rPr>
              <a:t>In the example described, the PI of the two projects would have been:</a:t>
            </a:r>
          </a:p>
          <a:p>
            <a:pPr lvl="1"/>
            <a:r>
              <a:rPr lang="en-US">
                <a:latin typeface="Times" charset="0"/>
                <a:ea typeface="ＭＳ Ｐゴシック" charset="0"/>
              </a:rPr>
              <a:t>PI of Project A = $467,937/1,000,000 = 46.79%</a:t>
            </a:r>
          </a:p>
          <a:p>
            <a:pPr lvl="1"/>
            <a:r>
              <a:rPr lang="en-US">
                <a:latin typeface="Times" charset="0"/>
                <a:ea typeface="ＭＳ Ｐゴシック" charset="0"/>
              </a:rPr>
              <a:t>PI of Project B = $1,358,664/10,000,000 = 13.59%</a:t>
            </a:r>
          </a:p>
          <a:p>
            <a:pPr lvl="1">
              <a:buFontTx/>
              <a:buNone/>
            </a:pPr>
            <a:r>
              <a:rPr lang="en-US">
                <a:latin typeface="Times" charset="0"/>
                <a:ea typeface="ＭＳ Ｐゴシック" charset="0"/>
              </a:rPr>
              <a:t>Project A would have scored higher.</a:t>
            </a:r>
          </a:p>
        </p:txBody>
      </p:sp>
    </p:spTree>
  </p:cSld>
  <p:clrMapOvr>
    <a:masterClrMapping/>
  </p:clrMapOvr>
  <p:transition xmlns:p14="http://schemas.microsoft.com/office/powerpoint/2010/mai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3: NPV versus IRR</a:t>
            </a:r>
          </a:p>
        </p:txBody>
      </p:sp>
      <p:sp>
        <p:nvSpPr>
          <p:cNvPr id="575490"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5491"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492"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493"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494"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495"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496"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497"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75498"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75499"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$ 5,000,000</a:t>
            </a:r>
          </a:p>
        </p:txBody>
      </p:sp>
      <p:sp>
        <p:nvSpPr>
          <p:cNvPr id="575500"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75501"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A</a:t>
            </a:r>
          </a:p>
        </p:txBody>
      </p:sp>
      <p:sp>
        <p:nvSpPr>
          <p:cNvPr id="575502"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503"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504"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505"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506"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507"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508"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75509"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75510"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B</a:t>
            </a:r>
          </a:p>
        </p:txBody>
      </p:sp>
      <p:sp>
        <p:nvSpPr>
          <p:cNvPr id="575511"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$1,191,712</a:t>
            </a:r>
          </a:p>
        </p:txBody>
      </p:sp>
      <p:sp>
        <p:nvSpPr>
          <p:cNvPr id="575512"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IRR=21.41%</a:t>
            </a:r>
          </a:p>
        </p:txBody>
      </p:sp>
      <p:sp>
        <p:nvSpPr>
          <p:cNvPr id="575513"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$ 4,000,000</a:t>
            </a:r>
          </a:p>
        </p:txBody>
      </p:sp>
      <p:sp>
        <p:nvSpPr>
          <p:cNvPr id="575514"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$ 3,200,000</a:t>
            </a:r>
          </a:p>
        </p:txBody>
      </p:sp>
      <p:sp>
        <p:nvSpPr>
          <p:cNvPr id="575515"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75516"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75517"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$1,358,664</a:t>
            </a:r>
          </a:p>
        </p:txBody>
      </p:sp>
      <p:sp>
        <p:nvSpPr>
          <p:cNvPr id="575518"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IRR=20.88%</a:t>
            </a:r>
          </a:p>
        </p:txBody>
      </p:sp>
      <p:sp>
        <p:nvSpPr>
          <p:cNvPr id="575519"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75520"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75521"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$ 3,500,000</a:t>
            </a:r>
          </a:p>
        </p:txBody>
      </p:sp>
      <p:sp>
        <p:nvSpPr>
          <p:cNvPr id="575522"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$ 4,500,000</a:t>
            </a:r>
          </a:p>
        </p:txBody>
      </p:sp>
      <p:sp>
        <p:nvSpPr>
          <p:cNvPr id="575523"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$ 5,500,000</a:t>
            </a:r>
          </a:p>
        </p:txBody>
      </p:sp>
    </p:spTree>
  </p:cSld>
  <p:clrMapOvr>
    <a:masterClrMapping/>
  </p:clrMapOvr>
  <p:transition xmlns:p14="http://schemas.microsoft.com/office/powerpoint/2010/mai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Why the difference?</a:t>
            </a:r>
          </a:p>
        </p:txBody>
      </p:sp>
      <p:sp>
        <p:nvSpPr>
          <p:cNvPr id="577538"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These projects are of the same scale. Both the NPV and IRR use time-weighted cash flows. Yet, the rankings are different. Why?</a:t>
            </a:r>
          </a:p>
          <a:p>
            <a:pPr marL="381000" indent="-381000">
              <a:buFont typeface="Monotype Sorts" charset="0"/>
              <a:buNone/>
            </a:pPr>
            <a:endParaRPr lang="en-US">
              <a:latin typeface="Times" charset="0"/>
              <a:ea typeface="ＭＳ Ｐゴシック" charset="0"/>
              <a:cs typeface="ＭＳ Ｐゴシック" charset="0"/>
            </a:endParaRPr>
          </a:p>
          <a:p>
            <a:pPr marL="381000" indent="-381000">
              <a:buFont typeface="Monotype Sorts" charset="0"/>
              <a:buNone/>
            </a:pPr>
            <a:endParaRPr lang="en-US">
              <a:latin typeface="Times" charset="0"/>
              <a:ea typeface="ＭＳ Ｐゴシック" charset="0"/>
              <a:cs typeface="ＭＳ Ｐゴシック" charset="0"/>
            </a:endParaRPr>
          </a:p>
          <a:p>
            <a:pPr marL="381000" indent="-381000">
              <a:buFont typeface="Monotype Sorts" charset="0"/>
              <a:buNone/>
            </a:pPr>
            <a:endParaRPr lang="en-US">
              <a:latin typeface="Times" charset="0"/>
              <a:ea typeface="ＭＳ Ｐゴシック" charset="0"/>
              <a:cs typeface="ＭＳ Ｐゴシック" charset="0"/>
            </a:endParaRPr>
          </a:p>
          <a:p>
            <a:pPr marL="381000" indent="-381000">
              <a:buFont typeface="Monotype Sorts" charset="0"/>
              <a:buNone/>
            </a:pPr>
            <a:r>
              <a:rPr lang="en-US">
                <a:latin typeface="Times" charset="0"/>
                <a:ea typeface="ＭＳ Ｐゴシック" charset="0"/>
                <a:cs typeface="ＭＳ Ｐゴシック" charset="0"/>
              </a:rPr>
              <a:t>Which one would you pick?</a:t>
            </a:r>
          </a:p>
          <a:p>
            <a:pPr marL="800100" lvl="1" indent="-342900">
              <a:buFont typeface="Times" charset="0"/>
              <a:buAutoNum type="alphaLcParenR"/>
            </a:pPr>
            <a:r>
              <a:rPr lang="en-US">
                <a:latin typeface="Times" charset="0"/>
                <a:ea typeface="ＭＳ Ｐゴシック" charset="0"/>
              </a:rPr>
              <a:t>Project A. It gives me the bigger bang for the buck and more margin for error.</a:t>
            </a:r>
          </a:p>
          <a:p>
            <a:pPr marL="800100" lvl="1" indent="-342900">
              <a:buFont typeface="Times" charset="0"/>
              <a:buAutoNum type="alphaLcParenR"/>
            </a:pPr>
            <a:r>
              <a:rPr lang="en-US">
                <a:latin typeface="Times" charset="0"/>
                <a:ea typeface="ＭＳ Ｐゴシック" charset="0"/>
              </a:rPr>
              <a:t>Project B. It creates more dollar value in my business.</a:t>
            </a:r>
          </a:p>
          <a:p>
            <a:pPr marL="381000" indent="-381000"/>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NPV, IRR and the Reinvestment Rate Assumption</a:t>
            </a:r>
          </a:p>
        </p:txBody>
      </p:sp>
      <p:sp>
        <p:nvSpPr>
          <p:cNvPr id="57958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NPV rule assumes that intermediate cash flows on the project get reinvested at the hurdle rate (which is based upon what projects of comparable risk should earn).</a:t>
            </a:r>
          </a:p>
          <a:p>
            <a:r>
              <a:rPr lang="en-US">
                <a:latin typeface="Times" charset="0"/>
                <a:ea typeface="ＭＳ Ｐゴシック" charset="0"/>
                <a:cs typeface="ＭＳ Ｐゴシック" charset="0"/>
              </a:rPr>
              <a:t>The IRR rule assumes that intermediate cash flows on the project get reinvested at the IRR. Implicit is the assumption that the firm has an infinite stream of projects yielding similar IRRs.</a:t>
            </a:r>
          </a:p>
          <a:p>
            <a:r>
              <a:rPr lang="en-US">
                <a:solidFill>
                  <a:schemeClr val="accent2"/>
                </a:solidFill>
                <a:latin typeface="Times" charset="0"/>
                <a:ea typeface="ＭＳ Ｐゴシック" charset="0"/>
                <a:cs typeface="ＭＳ Ｐゴシック" charset="0"/>
              </a:rPr>
              <a:t>Conclusion: When the IRR is high (the project is creating significant surplus value) and the project life is long, the IRR will overstate the true return on the project.</a:t>
            </a:r>
          </a:p>
        </p:txBody>
      </p:sp>
    </p:spTree>
  </p:cSld>
  <p:clrMapOvr>
    <a:masterClrMapping/>
  </p:clrMapOvr>
  <p:transition xmlns:p14="http://schemas.microsoft.com/office/powerpoint/2010/mai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Solution to Reinvestment Rate Problem</a:t>
            </a:r>
          </a:p>
        </p:txBody>
      </p:sp>
      <p:pic>
        <p:nvPicPr>
          <p:cNvPr id="581634"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981200"/>
            <a:ext cx="690721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Why NPV and IRR may differ.. Even if projects have the same lives</a:t>
            </a:r>
          </a:p>
        </p:txBody>
      </p:sp>
      <p:sp>
        <p:nvSpPr>
          <p:cNvPr id="58368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 project can have only one NPV, whereas it can have more than one IRR.</a:t>
            </a:r>
          </a:p>
          <a:p>
            <a:r>
              <a:rPr lang="en-US">
                <a:latin typeface="Times" charset="0"/>
                <a:ea typeface="ＭＳ Ｐゴシック" charset="0"/>
                <a:cs typeface="ＭＳ Ｐゴシック" charset="0"/>
              </a:rPr>
              <a:t>The NPV is a dollar surplus value, whereas the IRR is a percentage measure of return. The NPV is therefore likely to be larger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large scale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projects, while the IRR is higher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small-scale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projects.</a:t>
            </a:r>
          </a:p>
          <a:p>
            <a:r>
              <a:rPr lang="en-US">
                <a:latin typeface="Times" charset="0"/>
                <a:ea typeface="ＭＳ Ｐゴシック" charset="0"/>
                <a:cs typeface="ＭＳ Ｐゴシック" charset="0"/>
              </a:rPr>
              <a:t>The NPV assumes that intermediate cash flows get reinvested at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hurdle rate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which is based upon what you can make on investments of comparable risk, while the IRR assumes that intermediate cash flows get reinvested at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IRR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Comparing projects with different lives..</a:t>
            </a:r>
          </a:p>
        </p:txBody>
      </p:sp>
      <p:sp>
        <p:nvSpPr>
          <p:cNvPr id="585730"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A</a:t>
            </a:r>
          </a:p>
        </p:txBody>
      </p:sp>
      <p:sp>
        <p:nvSpPr>
          <p:cNvPr id="585731"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32"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33"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34"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35"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36"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37"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-$1500</a:t>
            </a:r>
          </a:p>
        </p:txBody>
      </p:sp>
      <p:sp>
        <p:nvSpPr>
          <p:cNvPr id="585738"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39"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40"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41"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42"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43"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44"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45"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46"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47"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48"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49"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50"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a:t>
            </a:r>
          </a:p>
        </p:txBody>
      </p:sp>
      <p:sp>
        <p:nvSpPr>
          <p:cNvPr id="585751"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5752"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5753"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5754"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5755"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5756"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57"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58"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59"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60"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61"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62"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63"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64"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65"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5766"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767"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B</a:t>
            </a:r>
          </a:p>
        </p:txBody>
      </p:sp>
      <p:sp>
        <p:nvSpPr>
          <p:cNvPr id="585768"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A = $ 442</a:t>
            </a:r>
          </a:p>
          <a:p>
            <a:r>
              <a:rPr lang="en-US" sz="1800"/>
              <a:t>IRR of Project A = 28.7%</a:t>
            </a:r>
          </a:p>
        </p:txBody>
      </p:sp>
      <p:sp>
        <p:nvSpPr>
          <p:cNvPr id="585769"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B = $ 478</a:t>
            </a:r>
          </a:p>
          <a:p>
            <a:r>
              <a:rPr lang="en-US" sz="1800"/>
              <a:t>IRR for Project B = 19.4%</a:t>
            </a:r>
          </a:p>
        </p:txBody>
      </p:sp>
      <p:sp>
        <p:nvSpPr>
          <p:cNvPr id="585770"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Hurdle Rate for Both Projects = 12%</a:t>
            </a:r>
          </a:p>
        </p:txBody>
      </p:sp>
    </p:spTree>
  </p:cSld>
  <p:clrMapOvr>
    <a:masterClrMapping/>
  </p:clrMapOvr>
  <p:transition xmlns:p14="http://schemas.microsoft.com/office/powerpoint/2010/mai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Why NPVs cannot be compared.. When projects have different lives.</a:t>
            </a:r>
          </a:p>
        </p:txBody>
      </p:sp>
      <p:sp>
        <p:nvSpPr>
          <p:cNvPr id="5877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net present values of mutually exclusive projects with different lives cannot be compared, since there is a bias towards longer-life projects. To compare the NPV, we have to</a:t>
            </a:r>
          </a:p>
          <a:p>
            <a:pPr lvl="1"/>
            <a:r>
              <a:rPr lang="en-US">
                <a:latin typeface="Times" charset="0"/>
                <a:ea typeface="ＭＳ Ｐゴシック" charset="0"/>
              </a:rPr>
              <a:t>replicate the projects till they have the same life (or)</a:t>
            </a:r>
          </a:p>
          <a:p>
            <a:pPr lvl="1"/>
            <a:r>
              <a:rPr lang="en-US">
                <a:latin typeface="Times" charset="0"/>
                <a:ea typeface="ＭＳ Ｐゴシック" charset="0"/>
              </a:rPr>
              <a:t>convert the net present values into annuities</a:t>
            </a:r>
          </a:p>
          <a:p>
            <a:r>
              <a:rPr lang="en-US" sz="2000">
                <a:latin typeface="Times" charset="0"/>
                <a:ea typeface="ＭＳ Ｐゴシック" charset="0"/>
                <a:cs typeface="ＭＳ Ｐゴシック" charset="0"/>
              </a:rPr>
              <a:t>The IRR is unaffected by project life. We can choose the project with the higher IRR.</a:t>
            </a:r>
          </a:p>
        </p:txBody>
      </p:sp>
    </p:spTree>
  </p:cSld>
  <p:clrMapOvr>
    <a:masterClrMapping/>
  </p:clrMapOvr>
  <p:transition xmlns:p14="http://schemas.microsoft.com/office/powerpoint/2010/mai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Solution 1: Project Replication</a:t>
            </a:r>
          </a:p>
        </p:txBody>
      </p:sp>
      <p:sp>
        <p:nvSpPr>
          <p:cNvPr id="589826"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A: Replicated</a:t>
            </a:r>
          </a:p>
        </p:txBody>
      </p:sp>
      <p:sp>
        <p:nvSpPr>
          <p:cNvPr id="589827"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28"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29"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30"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31"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32"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33"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-$1500</a:t>
            </a:r>
          </a:p>
        </p:txBody>
      </p:sp>
      <p:sp>
        <p:nvSpPr>
          <p:cNvPr id="589834"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35"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36"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37"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38"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39"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40"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41"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42"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43"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44"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45"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46"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47"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48"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589849"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0"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i="1"/>
              <a:t>Project B</a:t>
            </a:r>
          </a:p>
        </p:txBody>
      </p:sp>
      <p:sp>
        <p:nvSpPr>
          <p:cNvPr id="589851"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2"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3"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4"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5"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6"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57"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a:t>
            </a:r>
          </a:p>
        </p:txBody>
      </p:sp>
      <p:sp>
        <p:nvSpPr>
          <p:cNvPr id="589858"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59"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60"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61"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62"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63"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64"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65"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66"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67"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68"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69"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70"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71"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72"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589873"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9874"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 (Replication)</a:t>
            </a:r>
          </a:p>
        </p:txBody>
      </p:sp>
      <p:sp>
        <p:nvSpPr>
          <p:cNvPr id="589875"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A replicated = $ 693</a:t>
            </a:r>
          </a:p>
        </p:txBody>
      </p:sp>
      <p:sp>
        <p:nvSpPr>
          <p:cNvPr id="589876"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B= $ 478</a:t>
            </a:r>
          </a:p>
        </p:txBody>
      </p:sp>
    </p:spTree>
  </p:cSld>
  <p:clrMapOvr>
    <a:masterClrMapping/>
  </p:clrMapOvr>
  <p:transition xmlns:p14="http://schemas.microsoft.com/office/powerpoint/2010/mai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Solution 2: Equivalent Annuities</a:t>
            </a:r>
          </a:p>
        </p:txBody>
      </p:sp>
      <p:sp>
        <p:nvSpPr>
          <p:cNvPr id="5918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Equivalent Annuity for 5-year project </a:t>
            </a:r>
          </a:p>
          <a:p>
            <a:pPr lvl="1">
              <a:buFontTx/>
              <a:buNone/>
            </a:pPr>
            <a:r>
              <a:rPr lang="en-US">
                <a:latin typeface="Times" charset="0"/>
                <a:ea typeface="ＭＳ Ｐゴシック" charset="0"/>
              </a:rPr>
              <a:t>= $442 * PV(A,12%,5 years) </a:t>
            </a:r>
          </a:p>
          <a:p>
            <a:pPr lvl="1">
              <a:buFontTx/>
              <a:buNone/>
            </a:pPr>
            <a:r>
              <a:rPr lang="en-US">
                <a:latin typeface="Times" charset="0"/>
                <a:ea typeface="ＭＳ Ｐゴシック" charset="0"/>
              </a:rPr>
              <a:t>= $ 122.62</a:t>
            </a:r>
          </a:p>
          <a:p>
            <a:r>
              <a:rPr lang="en-US">
                <a:latin typeface="Times" charset="0"/>
                <a:ea typeface="ＭＳ Ｐゴシック" charset="0"/>
                <a:cs typeface="ＭＳ Ｐゴシック" charset="0"/>
              </a:rPr>
              <a:t>Equivalent Annuity for 10-year project</a:t>
            </a:r>
          </a:p>
          <a:p>
            <a:pPr lvl="1">
              <a:buFontTx/>
              <a:buNone/>
            </a:pPr>
            <a:r>
              <a:rPr lang="en-US">
                <a:latin typeface="Times" charset="0"/>
                <a:ea typeface="ＭＳ Ｐゴシック" charset="0"/>
              </a:rPr>
              <a:t> = $478 * PV(A,12%,10 years)</a:t>
            </a:r>
          </a:p>
          <a:p>
            <a:pPr lvl="1">
              <a:buFontTx/>
              <a:buNone/>
            </a:pPr>
            <a:r>
              <a:rPr lang="en-US">
                <a:latin typeface="Times" charset="0"/>
                <a:ea typeface="ＭＳ Ｐゴシック" charset="0"/>
              </a:rPr>
              <a:t> = $ 84.60</a:t>
            </a:r>
          </a:p>
        </p:txBody>
      </p:sp>
    </p:spTree>
  </p:cSld>
  <p:clrMapOvr>
    <a:masterClrMapping/>
  </p:clrMapOvr>
  <p:transition xmlns:p14="http://schemas.microsoft.com/office/powerpoint/2010/mai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would you choose as your investment tool?</a:t>
            </a:r>
          </a:p>
        </p:txBody>
      </p:sp>
      <p:sp>
        <p:nvSpPr>
          <p:cNvPr id="593922" name="Rectangle 3"/>
          <p:cNvSpPr>
            <a:spLocks noGrp="1" noChangeArrowheads="1"/>
          </p:cNvSpPr>
          <p:nvPr>
            <p:ph idx="1"/>
          </p:nvPr>
        </p:nvSpPr>
        <p:spPr/>
        <p:txBody>
          <a:bodyPr/>
          <a:lstStyle/>
          <a:p>
            <a:pPr marL="381000" indent="-381000"/>
            <a:r>
              <a:rPr lang="en-US">
                <a:latin typeface="Times" charset="0"/>
                <a:ea typeface="ＭＳ Ｐゴシック" charset="0"/>
                <a:cs typeface="ＭＳ Ｐゴシック" charset="0"/>
              </a:rPr>
              <a:t>Given the advantages/disadvantages outlined for each of the different decision rules, which one would you choose to adopt?</a:t>
            </a:r>
          </a:p>
          <a:p>
            <a:pPr marL="800100" lvl="1" indent="-342900">
              <a:buFont typeface="Times" charset="0"/>
              <a:buAutoNum type="alphaLcParenR"/>
            </a:pPr>
            <a:r>
              <a:rPr lang="en-US">
                <a:latin typeface="Times" charset="0"/>
                <a:ea typeface="ＭＳ Ｐゴシック" charset="0"/>
              </a:rPr>
              <a:t>Return on Investment (ROE, ROC)</a:t>
            </a:r>
          </a:p>
          <a:p>
            <a:pPr marL="800100" lvl="1" indent="-342900">
              <a:buFont typeface="Times" charset="0"/>
              <a:buAutoNum type="alphaLcParenR"/>
            </a:pPr>
            <a:r>
              <a:rPr lang="en-US">
                <a:latin typeface="Times" charset="0"/>
                <a:ea typeface="ＭＳ Ｐゴシック" charset="0"/>
              </a:rPr>
              <a:t>Payback or Discounted Payback</a:t>
            </a:r>
          </a:p>
          <a:p>
            <a:pPr marL="800100" lvl="1" indent="-342900">
              <a:buFont typeface="Times" charset="0"/>
              <a:buAutoNum type="alphaLcParenR"/>
            </a:pPr>
            <a:r>
              <a:rPr lang="en-US">
                <a:latin typeface="Times" charset="0"/>
                <a:ea typeface="ＭＳ Ｐゴシック" charset="0"/>
              </a:rPr>
              <a:t>Net Present Value</a:t>
            </a:r>
          </a:p>
          <a:p>
            <a:pPr marL="800100" lvl="1" indent="-342900">
              <a:buFont typeface="Times" charset="0"/>
              <a:buAutoNum type="alphaLcParenR"/>
            </a:pPr>
            <a:r>
              <a:rPr lang="en-US">
                <a:latin typeface="Times" charset="0"/>
                <a:ea typeface="ＭＳ Ｐゴシック" charset="0"/>
              </a:rPr>
              <a:t>Internal Rate of Return</a:t>
            </a:r>
          </a:p>
          <a:p>
            <a:pPr marL="800100" lvl="1" indent="-342900">
              <a:buFont typeface="Times" charset="0"/>
              <a:buAutoNum type="alphaLcParenR"/>
            </a:pPr>
            <a:r>
              <a:rPr lang="en-US">
                <a:latin typeface="Times" charset="0"/>
                <a:ea typeface="ＭＳ Ｐゴシック" charset="0"/>
              </a:rPr>
              <a:t>Profitability Index</a:t>
            </a:r>
          </a:p>
          <a:p>
            <a:pPr marL="381000" indent="-381000"/>
            <a:r>
              <a:rPr lang="en-US" sz="2000">
                <a:latin typeface="Times" charset="0"/>
                <a:ea typeface="ＭＳ Ｐゴシック" charset="0"/>
                <a:cs typeface="ＭＳ Ｐゴシック" charset="0"/>
              </a:rPr>
              <a:t>Do you think your choice has been affected by the events of the last quarter of 2008?</a:t>
            </a:r>
            <a:r>
              <a:rPr lang="en-US" sz="1600">
                <a:latin typeface="Times" charset="0"/>
                <a:ea typeface="ＭＳ Ｐゴシック" charset="0"/>
                <a:cs typeface="ＭＳ Ｐゴシック" charset="0"/>
              </a:rPr>
              <a:t> </a:t>
            </a:r>
            <a:r>
              <a:rPr lang="en-US" sz="2000">
                <a:latin typeface="Times" charset="0"/>
                <a:ea typeface="ＭＳ Ｐゴシック" charset="0"/>
                <a:cs typeface="ＭＳ Ｐゴシック" charset="0"/>
              </a:rPr>
              <a:t>If so, why? If not, why not?</a:t>
            </a:r>
          </a:p>
        </p:txBody>
      </p:sp>
    </p:spTree>
  </p:cSld>
  <p:clrMapOvr>
    <a:masterClrMapping/>
  </p:clrMapOvr>
  <p:transition xmlns:p14="http://schemas.microsoft.com/office/powerpoint/2010/mai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firms actually use ..</a:t>
            </a:r>
          </a:p>
        </p:txBody>
      </p:sp>
      <p:sp>
        <p:nvSpPr>
          <p:cNvPr id="595970" name="Rectangle 3"/>
          <p:cNvSpPr>
            <a:spLocks noGrp="1" noChangeArrowheads="1"/>
          </p:cNvSpPr>
          <p:nvPr>
            <p:ph idx="1"/>
          </p:nvPr>
        </p:nvSpPr>
        <p:spPr>
          <a:noFill/>
        </p:spPr>
        <p:txBody>
          <a:bodyPr/>
          <a:lstStyle/>
          <a:p>
            <a:pPr>
              <a:buFont typeface="Monotype Sorts" charset="0"/>
              <a:buNone/>
              <a:tabLst>
                <a:tab pos="2522538" algn="l"/>
                <a:tab pos="4452938" algn="l"/>
                <a:tab pos="6056313" algn="l"/>
              </a:tabLst>
            </a:pPr>
            <a:r>
              <a:rPr lang="en-US" i="1" dirty="0">
                <a:latin typeface="Times" charset="0"/>
                <a:ea typeface="ＭＳ Ｐゴシック" charset="0"/>
                <a:cs typeface="ＭＳ Ｐゴシック" charset="0"/>
              </a:rPr>
              <a:t>Decision Rule	% of Firms using as primary decision rule in</a:t>
            </a:r>
          </a:p>
          <a:p>
            <a:pPr>
              <a:buFont typeface="Monotype Sorts" charset="0"/>
              <a:buNone/>
              <a:tabLst>
                <a:tab pos="2522538" algn="l"/>
                <a:tab pos="4452938" algn="l"/>
                <a:tab pos="6056313" algn="l"/>
              </a:tabLst>
            </a:pPr>
            <a:r>
              <a:rPr lang="en-US" dirty="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1976</a:t>
            </a:r>
            <a:r>
              <a:rPr lang="en-US" dirty="0">
                <a:latin typeface="Times" charset="0"/>
                <a:ea typeface="ＭＳ Ｐゴシック" charset="0"/>
                <a:cs typeface="ＭＳ Ｐゴシック" charset="0"/>
              </a:rPr>
              <a:t>	1986	1998</a:t>
            </a:r>
          </a:p>
          <a:p>
            <a:pPr>
              <a:buFont typeface="Monotype Sorts" charset="0"/>
              <a:buNone/>
              <a:tabLst>
                <a:tab pos="2522538" algn="l"/>
                <a:tab pos="4452938" algn="l"/>
                <a:tab pos="6056313" algn="l"/>
              </a:tabLst>
            </a:pPr>
            <a:r>
              <a:rPr lang="en-US" dirty="0">
                <a:latin typeface="Times" charset="0"/>
                <a:ea typeface="ＭＳ Ｐゴシック" charset="0"/>
                <a:cs typeface="ＭＳ Ｐゴシック" charset="0"/>
              </a:rPr>
              <a:t>IRR	53.6%	49.0%	42.0%</a:t>
            </a:r>
          </a:p>
          <a:p>
            <a:pPr>
              <a:buFont typeface="Monotype Sorts" charset="0"/>
              <a:buNone/>
              <a:tabLst>
                <a:tab pos="2522538" algn="l"/>
                <a:tab pos="4452938" algn="l"/>
                <a:tab pos="6056313" algn="l"/>
              </a:tabLst>
            </a:pPr>
            <a:r>
              <a:rPr lang="en-US" dirty="0">
                <a:latin typeface="Times" charset="0"/>
                <a:ea typeface="ＭＳ Ｐゴシック" charset="0"/>
                <a:cs typeface="ＭＳ Ｐゴシック" charset="0"/>
              </a:rPr>
              <a:t>Accounting Return	25.0%	8.0%	   7.0%</a:t>
            </a:r>
          </a:p>
          <a:p>
            <a:pPr>
              <a:buFont typeface="Monotype Sorts" charset="0"/>
              <a:buNone/>
              <a:tabLst>
                <a:tab pos="2522538" algn="l"/>
                <a:tab pos="4452938" algn="l"/>
                <a:tab pos="6056313" algn="l"/>
              </a:tabLst>
            </a:pPr>
            <a:r>
              <a:rPr lang="en-US" dirty="0">
                <a:latin typeface="Times" charset="0"/>
                <a:ea typeface="ＭＳ Ｐゴシック" charset="0"/>
                <a:cs typeface="ＭＳ Ｐゴシック" charset="0"/>
              </a:rPr>
              <a:t>NPV	9.8%	21.0%	34.0%</a:t>
            </a:r>
          </a:p>
          <a:p>
            <a:pPr>
              <a:buFont typeface="Monotype Sorts" charset="0"/>
              <a:buNone/>
              <a:tabLst>
                <a:tab pos="2522538" algn="l"/>
                <a:tab pos="4452938" algn="l"/>
                <a:tab pos="6056313" algn="l"/>
              </a:tabLst>
            </a:pPr>
            <a:r>
              <a:rPr lang="en-US" dirty="0">
                <a:latin typeface="Times" charset="0"/>
                <a:ea typeface="ＭＳ Ｐゴシック" charset="0"/>
                <a:cs typeface="ＭＳ Ｐゴシック" charset="0"/>
              </a:rPr>
              <a:t>Payback Period	8.9%	19.0%	14.0%</a:t>
            </a:r>
          </a:p>
          <a:p>
            <a:pPr>
              <a:buFont typeface="Monotype Sorts" charset="0"/>
              <a:buNone/>
              <a:tabLst>
                <a:tab pos="2522538" algn="l"/>
                <a:tab pos="4452938" algn="l"/>
                <a:tab pos="6056313" algn="l"/>
              </a:tabLst>
            </a:pPr>
            <a:r>
              <a:rPr lang="en-US" dirty="0">
                <a:latin typeface="Times" charset="0"/>
                <a:ea typeface="ＭＳ Ｐゴシック" charset="0"/>
                <a:cs typeface="ＭＳ Ｐゴシック" charset="0"/>
              </a:rPr>
              <a:t>Profitability Index	2.7%	3.0%	  3.0%</a:t>
            </a:r>
          </a:p>
          <a:p>
            <a:pPr>
              <a:tabLst>
                <a:tab pos="2522538" algn="l"/>
                <a:tab pos="4452938" algn="l"/>
                <a:tab pos="6056313" algn="l"/>
              </a:tabLst>
            </a:pPr>
            <a:endParaRPr lang="en-US" dirty="0">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 Side Costs and Benefits</a:t>
            </a:r>
          </a:p>
        </p:txBody>
      </p:sp>
      <p:sp>
        <p:nvSpPr>
          <p:cNvPr id="59801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Most projects considered by any business create side costs and benefits for that business. </a:t>
            </a:r>
          </a:p>
          <a:p>
            <a:pPr lvl="1"/>
            <a:r>
              <a:rPr lang="en-US">
                <a:latin typeface="Times" charset="0"/>
                <a:ea typeface="ＭＳ Ｐゴシック" charset="0"/>
                <a:cs typeface="ＭＳ Ｐゴシック" charset="0"/>
              </a:rPr>
              <a:t>The side costs include the costs created by the use of resources that the business already owns (opportunity costs) and lost revenues for other projects that the firm may have.</a:t>
            </a:r>
          </a:p>
          <a:p>
            <a:pPr lvl="1"/>
            <a:r>
              <a:rPr lang="en-US">
                <a:latin typeface="Times" charset="0"/>
                <a:ea typeface="ＭＳ Ｐゴシック" charset="0"/>
                <a:cs typeface="ＭＳ Ｐゴシック" charset="0"/>
              </a:rPr>
              <a:t>The benefits that may not be captured in the traditional capital budgeting analysis include project synergies (where cash flow benefits may accrue to other projects) and options embedded in projects (including the options to delay, expand or abandon a project).</a:t>
            </a:r>
          </a:p>
          <a:p>
            <a:r>
              <a:rPr lang="en-US">
                <a:latin typeface="Times" charset="0"/>
                <a:ea typeface="ＭＳ Ｐゴシック" charset="0"/>
                <a:cs typeface="ＭＳ Ｐゴシック" charset="0"/>
              </a:rPr>
              <a:t>The returns on a project should incorporate these costs and benefits.</a:t>
            </a:r>
          </a:p>
        </p:txBody>
      </p:sp>
    </p:spTree>
  </p:cSld>
  <p:clrMapOvr>
    <a:masterClrMapping/>
  </p:clrMapOvr>
  <p:transition xmlns:p14="http://schemas.microsoft.com/office/powerpoint/2010/mai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Opportunity Cost</a:t>
            </a:r>
          </a:p>
        </p:txBody>
      </p:sp>
      <p:sp>
        <p:nvSpPr>
          <p:cNvPr id="60006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An opportunity cost arises when a project uses a resource that may already have been paid for by the firm. </a:t>
            </a:r>
          </a:p>
          <a:p>
            <a:r>
              <a:rPr lang="en-US">
                <a:latin typeface="Times" charset="0"/>
                <a:ea typeface="ＭＳ Ｐゴシック" charset="0"/>
                <a:cs typeface="ＭＳ Ｐゴシック" charset="0"/>
              </a:rPr>
              <a:t>When a resource that is already owned by a firm is being considered for use in a project, this resource has to be priced on its next best alternative use, which may be</a:t>
            </a:r>
          </a:p>
          <a:p>
            <a:pPr lvl="1"/>
            <a:r>
              <a:rPr lang="en-US">
                <a:latin typeface="Times" charset="0"/>
                <a:ea typeface="ＭＳ Ｐゴシック" charset="0"/>
              </a:rPr>
              <a:t>a sale of the asset, in which case the opportunity cost is the expected proceeds from the sale, net of any capital gains taxes</a:t>
            </a:r>
          </a:p>
          <a:p>
            <a:pPr lvl="1"/>
            <a:r>
              <a:rPr lang="en-US">
                <a:latin typeface="Times" charset="0"/>
                <a:ea typeface="ＭＳ Ｐゴシック" charset="0"/>
              </a:rPr>
              <a:t>renting or leasing the asset out, in which case the opportunity cost is the expected present value of the after-tax  rental or lease revenues.</a:t>
            </a:r>
          </a:p>
          <a:p>
            <a:pPr lvl="1"/>
            <a:r>
              <a:rPr lang="en-US">
                <a:latin typeface="Times" charset="0"/>
                <a:ea typeface="ＭＳ Ｐゴシック" charset="0"/>
              </a:rPr>
              <a:t>use elsewhere in the business, in which case the opportunity cost is the cost of replacing it.</a:t>
            </a:r>
          </a:p>
        </p:txBody>
      </p:sp>
    </p:spTree>
  </p:cSld>
  <p:clrMapOvr>
    <a:masterClrMapping/>
  </p:clrMapOvr>
  <p:transition xmlns:p14="http://schemas.microsoft.com/office/powerpoint/2010/mai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1: Foregone Sale?</a:t>
            </a:r>
          </a:p>
        </p:txBody>
      </p:sp>
      <p:sp>
        <p:nvSpPr>
          <p:cNvPr id="602114"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marL="800100" lvl="1" indent="-342900">
              <a:buFont typeface="Times" charset="0"/>
              <a:buAutoNum type="alphaLcParenR"/>
            </a:pPr>
            <a:r>
              <a:rPr lang="en-US">
                <a:latin typeface="Times" charset="0"/>
                <a:ea typeface="ＭＳ Ｐゴシック" charset="0"/>
              </a:rPr>
              <a:t>Ignore the cost of the land, since Disney owns its already</a:t>
            </a:r>
          </a:p>
          <a:p>
            <a:pPr marL="800100" lvl="1" indent="-342900">
              <a:buFont typeface="Times" charset="0"/>
              <a:buAutoNum type="alphaLcParenR"/>
            </a:pPr>
            <a:r>
              <a:rPr lang="en-US">
                <a:latin typeface="Times" charset="0"/>
                <a:ea typeface="ＭＳ Ｐゴシック" charset="0"/>
              </a:rPr>
              <a:t>Use the book value of the land, which is $ 5 million</a:t>
            </a:r>
          </a:p>
          <a:p>
            <a:pPr marL="800100" lvl="1" indent="-342900">
              <a:buFont typeface="Times" charset="0"/>
              <a:buAutoNum type="alphaLcParenR"/>
            </a:pPr>
            <a:r>
              <a:rPr lang="en-US">
                <a:latin typeface="Times" charset="0"/>
                <a:ea typeface="ＭＳ Ｐゴシック" charset="0"/>
              </a:rPr>
              <a:t>Use the market value of the land, which is $ 40 million</a:t>
            </a:r>
          </a:p>
          <a:p>
            <a:pPr marL="800100" lvl="1" indent="-342900">
              <a:buFont typeface="Times" charset="0"/>
              <a:buAutoNum type="alphaLcParenR"/>
            </a:pPr>
            <a:r>
              <a:rPr lang="en-US">
                <a:latin typeface="Times" charset="0"/>
                <a:ea typeface="ＭＳ Ｐゴシック" charset="0"/>
              </a:rPr>
              <a:t>Other: </a:t>
            </a:r>
          </a:p>
        </p:txBody>
      </p:sp>
    </p:spTree>
  </p:cSld>
  <p:clrMapOvr>
    <a:masterClrMapping/>
  </p:clrMapOvr>
  <p:transition xmlns:p14="http://schemas.microsoft.com/office/powerpoint/2010/mai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Title 1"/>
          <p:cNvSpPr>
            <a:spLocks noGrp="1"/>
          </p:cNvSpPr>
          <p:nvPr>
            <p:ph type="title"/>
          </p:nvPr>
        </p:nvSpPr>
        <p:spPr/>
        <p:txBody>
          <a:bodyPr/>
          <a:lstStyle/>
          <a:p>
            <a:r>
              <a:rPr lang="en-US">
                <a:latin typeface="Times" charset="0"/>
                <a:ea typeface="ＭＳ Ｐゴシック" charset="0"/>
                <a:cs typeface="ＭＳ Ｐゴシック" charset="0"/>
              </a:rPr>
              <a:t>Case 2: Incremental Cost?</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An Online Retailing Venture for Bookscape</a:t>
            </a:r>
          </a:p>
        </p:txBody>
      </p:sp>
      <p:sp>
        <p:nvSpPr>
          <p:cNvPr id="604162" name="Content Placeholder 2"/>
          <p:cNvSpPr>
            <a:spLocks noGrp="1"/>
          </p:cNvSpPr>
          <p:nvPr>
            <p:ph idx="1"/>
          </p:nvPr>
        </p:nvSpPr>
        <p:spPr/>
        <p:txBody>
          <a:bodyPr/>
          <a:lstStyle/>
          <a:p>
            <a:r>
              <a:rPr lang="en-US" sz="1600" dirty="0">
                <a:latin typeface="Times" charset="0"/>
                <a:ea typeface="ＭＳ Ｐゴシック" charset="0"/>
                <a:cs typeface="ＭＳ Ｐゴシック" charset="0"/>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r>
              <a:rPr lang="en-US" sz="1600" dirty="0">
                <a:latin typeface="Times" charset="0"/>
                <a:ea typeface="ＭＳ Ｐゴシック" charset="0"/>
                <a:cs typeface="ＭＳ Ｐゴシック" charset="0"/>
              </a:rPr>
              <a:t>The revenues in the first year are expected to be $1.5 million, growing 20% in year two, and 10% in the two years following.</a:t>
            </a:r>
          </a:p>
          <a:p>
            <a:r>
              <a:rPr lang="en-US" sz="1600" dirty="0">
                <a:latin typeface="Times" charset="0"/>
                <a:ea typeface="ＭＳ Ｐゴシック" charset="0"/>
                <a:cs typeface="ＭＳ Ｐゴシック" charset="0"/>
              </a:rPr>
              <a:t>The salaries and other benefits for the employees are estimated to be $150,000 in year one, and grow 10% a year for the following three years.</a:t>
            </a:r>
          </a:p>
          <a:p>
            <a:r>
              <a:rPr lang="en-US" sz="1600" dirty="0">
                <a:latin typeface="Times" charset="0"/>
                <a:ea typeface="ＭＳ Ｐゴシック" charset="0"/>
                <a:cs typeface="ＭＳ Ｐゴシック" charset="0"/>
              </a:rPr>
              <a:t> The cost of the books will be 60% of the revenues in each of the four years.</a:t>
            </a:r>
          </a:p>
          <a:p>
            <a:r>
              <a:rPr lang="en-US" sz="1600" dirty="0">
                <a:latin typeface="Times" charset="0"/>
                <a:ea typeface="ＭＳ Ｐゴシック" charset="0"/>
                <a:cs typeface="ＭＳ Ｐゴシック" charset="0"/>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r>
              <a:rPr lang="en-US" sz="1600" dirty="0">
                <a:latin typeface="Times" charset="0"/>
                <a:ea typeface="ＭＳ Ｐゴシック" charset="0"/>
                <a:cs typeface="ＭＳ Ｐゴシック" charset="0"/>
              </a:rPr>
              <a:t>The tax rate on income is expected to be 40%.</a:t>
            </a: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Title 1"/>
          <p:cNvSpPr>
            <a:spLocks noGrp="1"/>
          </p:cNvSpPr>
          <p:nvPr>
            <p:ph type="title"/>
          </p:nvPr>
        </p:nvSpPr>
        <p:spPr/>
        <p:txBody>
          <a:bodyPr/>
          <a:lstStyle/>
          <a:p>
            <a:r>
              <a:rPr lang="en-US">
                <a:latin typeface="Times" charset="0"/>
                <a:ea typeface="ＭＳ Ｐゴシック" charset="0"/>
                <a:cs typeface="ＭＳ Ｐゴシック" charset="0"/>
              </a:rPr>
              <a:t>Cost of capital for investment</a:t>
            </a:r>
          </a:p>
        </p:txBody>
      </p:sp>
      <p:sp>
        <p:nvSpPr>
          <p:cNvPr id="606210" name="Content Placeholder 2"/>
          <p:cNvSpPr>
            <a:spLocks noGrp="1"/>
          </p:cNvSpPr>
          <p:nvPr>
            <p:ph idx="1"/>
          </p:nvPr>
        </p:nvSpPr>
        <p:spPr/>
        <p:txBody>
          <a:bodyPr/>
          <a:lstStyle/>
          <a:p>
            <a:r>
              <a:rPr lang="en-US">
                <a:latin typeface="Times" charset="0"/>
                <a:ea typeface="ＭＳ Ｐゴシック" charset="0"/>
                <a:cs typeface="ＭＳ Ｐゴシック" charset="0"/>
              </a:rPr>
              <a:t>Wee will re-estimate the beta for this online project by looking at publicly traded Internet retailers. The unlevered total beta of internet retailers is 4.25, and we assume that this project will be funded with the same mix of debt and equity (D/E = 53.47%, Debt/Capital = 34.84%) that Bookscape uses in the rest of the business. We will assume that Bookscape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tax rate (40%) and pretax cost of debt (6%) apply to this project.</a:t>
            </a:r>
          </a:p>
          <a:p>
            <a:pPr lvl="1">
              <a:buFontTx/>
              <a:buNone/>
            </a:pPr>
            <a:r>
              <a:rPr lang="en-US">
                <a:latin typeface="Times" charset="0"/>
                <a:ea typeface="ＭＳ Ｐゴシック" charset="0"/>
              </a:rPr>
              <a:t>Levered Beta </a:t>
            </a:r>
            <a:r>
              <a:rPr lang="en-US" baseline="-25000">
                <a:latin typeface="Times" charset="0"/>
                <a:ea typeface="ＭＳ Ｐゴシック" charset="0"/>
              </a:rPr>
              <a:t>Online Service</a:t>
            </a:r>
            <a:r>
              <a:rPr lang="en-US">
                <a:latin typeface="Times" charset="0"/>
                <a:ea typeface="ＭＳ Ｐゴシック" charset="0"/>
              </a:rPr>
              <a:t> = 4.25 [1 + (1 – 0.4) (0.5357)] = 5.61</a:t>
            </a:r>
          </a:p>
          <a:p>
            <a:pPr lvl="1">
              <a:buFontTx/>
              <a:buNone/>
            </a:pPr>
            <a:r>
              <a:rPr lang="en-US">
                <a:latin typeface="Times" charset="0"/>
                <a:ea typeface="ＭＳ Ｐゴシック" charset="0"/>
              </a:rPr>
              <a:t>Cost of Equity </a:t>
            </a:r>
            <a:r>
              <a:rPr lang="en-US" baseline="-25000">
                <a:latin typeface="Times" charset="0"/>
                <a:ea typeface="ＭＳ Ｐゴシック" charset="0"/>
              </a:rPr>
              <a:t>Online Service</a:t>
            </a:r>
            <a:r>
              <a:rPr lang="en-US">
                <a:latin typeface="Times" charset="0"/>
                <a:ea typeface="ＭＳ Ｐゴシック" charset="0"/>
              </a:rPr>
              <a:t> = 3.5% + 5.61 (6%) = 37.18%</a:t>
            </a:r>
          </a:p>
          <a:p>
            <a:pPr lvl="1">
              <a:buFontTx/>
              <a:buNone/>
            </a:pPr>
            <a:r>
              <a:rPr lang="en-US">
                <a:latin typeface="Times" charset="0"/>
                <a:ea typeface="ＭＳ Ｐゴシック" charset="0"/>
              </a:rPr>
              <a:t>Cost of Capital</a:t>
            </a:r>
            <a:r>
              <a:rPr lang="en-US" baseline="-25000">
                <a:latin typeface="Times" charset="0"/>
                <a:ea typeface="ＭＳ Ｐゴシック" charset="0"/>
              </a:rPr>
              <a:t>Online Service</a:t>
            </a:r>
            <a:r>
              <a:rPr lang="en-US">
                <a:latin typeface="Times" charset="0"/>
                <a:ea typeface="ＭＳ Ｐゴシック" charset="0"/>
              </a:rPr>
              <a:t>= 37.18% (0.6516) + 6% (1 – 0.4) (0.3484) = 25.48%</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Title 1"/>
          <p:cNvSpPr>
            <a:spLocks noGrp="1"/>
          </p:cNvSpPr>
          <p:nvPr>
            <p:ph type="title"/>
          </p:nvPr>
        </p:nvSpPr>
        <p:spPr/>
        <p:txBody>
          <a:bodyPr/>
          <a:lstStyle/>
          <a:p>
            <a:r>
              <a:rPr lang="en-US">
                <a:latin typeface="Times" charset="0"/>
                <a:ea typeface="ＭＳ Ｐゴシック" charset="0"/>
                <a:cs typeface="ＭＳ Ｐゴシック" charset="0"/>
              </a:rPr>
              <a:t>Incremental Cash flows on Investment</a:t>
            </a:r>
          </a:p>
        </p:txBody>
      </p:sp>
      <p:pic>
        <p:nvPicPr>
          <p:cNvPr id="60825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15305" b="-15305"/>
          <a:stretch>
            <a:fillRect/>
          </a:stretch>
        </p:blipFill>
        <p:spPr>
          <a:xfrm>
            <a:off x="1143000" y="1447800"/>
            <a:ext cx="7753350" cy="4191000"/>
          </a:xfrm>
        </p:spPr>
      </p:pic>
      <p:sp>
        <p:nvSpPr>
          <p:cNvPr id="608259" name="TextBox 5"/>
          <p:cNvSpPr txBox="1">
            <a:spLocks noChangeArrowheads="1"/>
          </p:cNvSpPr>
          <p:nvPr/>
        </p:nvSpPr>
        <p:spPr bwMode="auto">
          <a:xfrm>
            <a:off x="3733800" y="5257800"/>
            <a:ext cx="2719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NPV of investment = -$98,775</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Title 1"/>
          <p:cNvSpPr>
            <a:spLocks noGrp="1"/>
          </p:cNvSpPr>
          <p:nvPr>
            <p:ph type="title"/>
          </p:nvPr>
        </p:nvSpPr>
        <p:spPr/>
        <p:txBody>
          <a:bodyPr/>
          <a:lstStyle/>
          <a:p>
            <a:r>
              <a:rPr lang="en-US">
                <a:latin typeface="Times" charset="0"/>
                <a:ea typeface="ＭＳ Ｐゴシック" charset="0"/>
                <a:cs typeface="ＭＳ Ｐゴシック" charset="0"/>
              </a:rPr>
              <a:t>The side costs…</a:t>
            </a:r>
          </a:p>
        </p:txBody>
      </p:sp>
      <p:sp>
        <p:nvSpPr>
          <p:cNvPr id="610306" name="Content Placeholder 2"/>
          <p:cNvSpPr>
            <a:spLocks noGrp="1"/>
          </p:cNvSpPr>
          <p:nvPr>
            <p:ph idx="1"/>
          </p:nvPr>
        </p:nvSpPr>
        <p:spPr/>
        <p:txBody>
          <a:bodyPr/>
          <a:lstStyle/>
          <a:p>
            <a:r>
              <a:rPr lang="en-US" sz="2000">
                <a:latin typeface="Times" charset="0"/>
                <a:ea typeface="ＭＳ Ｐゴシック" charset="0"/>
                <a:cs typeface="ＭＳ Ｐゴシック" charset="0"/>
              </a:rPr>
              <a:t>It is estimated that the additional business associated with online ordering and the administration of the service itself will add to the workload for the current general manager of the bookstore.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salary will revert back to its old levels.</a:t>
            </a:r>
          </a:p>
          <a:p>
            <a:r>
              <a:rPr lang="en-US" sz="2000">
                <a:latin typeface="Times" charset="0"/>
                <a:ea typeface="ＭＳ Ｐゴシック" charset="0"/>
                <a:cs typeface="ＭＳ Ｐゴシック" charset="0"/>
              </a:rPr>
              <a:t>It is also estimated that Bookscape Online will utilize an office that is currently used to store financial records. The records will be moved to a bank vault, which will cost $1000 a year to rent.</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Title 1"/>
          <p:cNvSpPr>
            <a:spLocks noGrp="1"/>
          </p:cNvSpPr>
          <p:nvPr>
            <p:ph type="title"/>
          </p:nvPr>
        </p:nvSpPr>
        <p:spPr/>
        <p:txBody>
          <a:bodyPr/>
          <a:lstStyle/>
          <a:p>
            <a:r>
              <a:rPr lang="en-US">
                <a:latin typeface="Times" charset="0"/>
                <a:ea typeface="ＭＳ Ｐゴシック" charset="0"/>
                <a:cs typeface="ＭＳ Ｐゴシック" charset="0"/>
              </a:rPr>
              <a:t>NPV with side costs…</a:t>
            </a:r>
          </a:p>
        </p:txBody>
      </p:sp>
      <p:sp>
        <p:nvSpPr>
          <p:cNvPr id="612354" name="Content Placeholder 2"/>
          <p:cNvSpPr>
            <a:spLocks noGrp="1"/>
          </p:cNvSpPr>
          <p:nvPr>
            <p:ph idx="1"/>
          </p:nvPr>
        </p:nvSpPr>
        <p:spPr/>
        <p:txBody>
          <a:bodyPr/>
          <a:lstStyle/>
          <a:p>
            <a:pPr algn="ctr">
              <a:buFont typeface="Monotype Sorts" charset="0"/>
              <a:buNone/>
            </a:pPr>
            <a:r>
              <a:rPr lang="en-US" i="1">
                <a:latin typeface="Times" charset="0"/>
                <a:ea typeface="ＭＳ Ｐゴシック" charset="0"/>
                <a:cs typeface="ＭＳ Ｐゴシック" charset="0"/>
              </a:rPr>
              <a:t>Additional salary costs</a:t>
            </a:r>
          </a:p>
          <a:p>
            <a:pPr algn="ctr">
              <a:buFont typeface="Monotype Sorts" charset="0"/>
              <a:buNone/>
            </a:pPr>
            <a:endParaRPr lang="en-US">
              <a:latin typeface="Times" charset="0"/>
              <a:ea typeface="ＭＳ Ｐゴシック" charset="0"/>
              <a:cs typeface="ＭＳ Ｐゴシック" charset="0"/>
            </a:endParaRPr>
          </a:p>
          <a:p>
            <a:pPr algn="ctr">
              <a:buFont typeface="Monotype Sorts" charset="0"/>
              <a:buNone/>
            </a:pPr>
            <a:endParaRPr lang="en-US">
              <a:latin typeface="Times" charset="0"/>
              <a:ea typeface="ＭＳ Ｐゴシック" charset="0"/>
              <a:cs typeface="ＭＳ Ｐゴシック" charset="0"/>
            </a:endParaRPr>
          </a:p>
          <a:p>
            <a:pPr algn="ctr">
              <a:buFont typeface="Monotype Sorts" charset="0"/>
              <a:buNone/>
            </a:pPr>
            <a:r>
              <a:rPr lang="en-US" i="1">
                <a:latin typeface="Times" charset="0"/>
                <a:ea typeface="ＭＳ Ｐゴシック" charset="0"/>
                <a:cs typeface="ＭＳ Ｐゴシック" charset="0"/>
              </a:rPr>
              <a:t>Office Costs</a:t>
            </a:r>
          </a:p>
          <a:p>
            <a:endParaRPr lang="en-US">
              <a:latin typeface="Times" charset="0"/>
              <a:ea typeface="ＭＳ Ｐゴシック" charset="0"/>
              <a:cs typeface="ＭＳ Ｐゴシック" charset="0"/>
            </a:endParaRPr>
          </a:p>
          <a:p>
            <a:pPr algn="ctr">
              <a:buFont typeface="Monotype Sorts" charset="0"/>
              <a:buNone/>
            </a:pPr>
            <a:endParaRPr lang="en-US">
              <a:latin typeface="Times" charset="0"/>
              <a:ea typeface="ＭＳ Ｐゴシック" charset="0"/>
              <a:cs typeface="ＭＳ Ｐゴシック" charset="0"/>
            </a:endParaRPr>
          </a:p>
          <a:p>
            <a:pPr algn="ctr">
              <a:buFont typeface="Monotype Sorts" charset="0"/>
              <a:buNone/>
            </a:pPr>
            <a:r>
              <a:rPr lang="en-US">
                <a:latin typeface="Times" charset="0"/>
                <a:ea typeface="ＭＳ Ｐゴシック" charset="0"/>
                <a:cs typeface="ＭＳ Ｐゴシック" charset="0"/>
              </a:rPr>
              <a:t>NPV adjusted for side costs= -98,775- $29,865 - $1405 = $130,045</a:t>
            </a:r>
          </a:p>
          <a:p>
            <a:pPr algn="ctr">
              <a:buFont typeface="Monotype Sorts" charset="0"/>
              <a:buNone/>
            </a:pPr>
            <a:r>
              <a:rPr lang="en-US" i="1">
                <a:latin typeface="Times" charset="0"/>
                <a:ea typeface="ＭＳ Ｐゴシック" charset="0"/>
                <a:cs typeface="ＭＳ Ｐゴシック" charset="0"/>
              </a:rPr>
              <a:t>Opportunity costs aggregated into cash flows</a:t>
            </a:r>
          </a:p>
          <a:p>
            <a:pPr>
              <a:buFont typeface="Monotype Sorts" charset="0"/>
              <a:buNone/>
            </a:pPr>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pic>
        <p:nvPicPr>
          <p:cNvPr id="61235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200400"/>
            <a:ext cx="26035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235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981200"/>
            <a:ext cx="72390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2357"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648200"/>
            <a:ext cx="62865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3: Excess Capacity</a:t>
            </a:r>
          </a:p>
        </p:txBody>
      </p:sp>
      <p:sp>
        <p:nvSpPr>
          <p:cNvPr id="614402"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In the Aracruz example, assume that the firm will use its existing distribution system to service the production out of the new paper plant. The new plant manager argues that there is no cost associated with using this system, since it has been paid for already and cannot be sold or leased to a competitor (and thus has no competing current use). Do you agree?</a:t>
            </a:r>
          </a:p>
          <a:p>
            <a:pPr marL="800100" lvl="1" indent="-342900">
              <a:buFont typeface="Times" charset="0"/>
              <a:buAutoNum type="alphaLcParenR"/>
            </a:pPr>
            <a:r>
              <a:rPr lang="en-US">
                <a:latin typeface="Times" charset="0"/>
                <a:ea typeface="ＭＳ Ｐゴシック" charset="0"/>
              </a:rPr>
              <a:t>Yes</a:t>
            </a:r>
          </a:p>
          <a:p>
            <a:pPr marL="800100" lvl="1" indent="-342900">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4: Excess Capacity: A More Complicated Example</a:t>
            </a:r>
          </a:p>
        </p:txBody>
      </p:sp>
      <p:sp>
        <p:nvSpPr>
          <p:cNvPr id="6164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Assume that a cereal company has a factory with a capacity to produce 100,000 boxes of cereal and that it expects to uses only 50% of capacity to produce its existing product (Bran Banana) next year. This product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sales are expected to grow 10% a year in the long term and the company has an after-tax contribution margin (Sales price - Variable cost) of $4 a unit.</a:t>
            </a:r>
          </a:p>
          <a:p>
            <a:r>
              <a:rPr lang="en-US">
                <a:latin typeface="Times" charset="0"/>
                <a:ea typeface="ＭＳ Ｐゴシック" charset="0"/>
                <a:cs typeface="ＭＳ Ｐゴシック" charset="0"/>
              </a:rPr>
              <a:t>It is considering introducing a new cereal (Bran Raisin) and plans to use the excess capacity to produce the product. The sales in year 1 are expected to be 30,000 units and grow 5% a year in the long term; the after-tax contribution margin on this product is $5 a unit.</a:t>
            </a:r>
          </a:p>
          <a:p>
            <a:r>
              <a:rPr lang="en-US">
                <a:latin typeface="Times" charset="0"/>
                <a:ea typeface="ＭＳ Ｐゴシック" charset="0"/>
                <a:cs typeface="ＭＳ Ｐゴシック" charset="0"/>
              </a:rPr>
              <a:t>The book value of the factory is $ 1 million. The cost of building a new factory with the same capacity is $1.5 million. The company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is 12%.</a:t>
            </a:r>
          </a:p>
          <a:p>
            <a:pPr>
              <a:buFont typeface="Monotype Sorts" charset="0"/>
              <a:buNone/>
            </a:pPr>
            <a:endParaRPr lang="en-US" sz="1400">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 Framework for Assessing The Cost of Using Excess Capacity</a:t>
            </a:r>
          </a:p>
        </p:txBody>
      </p:sp>
      <p:sp>
        <p:nvSpPr>
          <p:cNvPr id="618498" name="Rectangle 3"/>
          <p:cNvSpPr>
            <a:spLocks noGrp="1" noChangeArrowheads="1"/>
          </p:cNvSpPr>
          <p:nvPr>
            <p:ph idx="1"/>
          </p:nvPr>
        </p:nvSpPr>
        <p:spPr/>
        <p:txBody>
          <a:bodyPr/>
          <a:lstStyle/>
          <a:p>
            <a:pPr marL="381000" indent="-381000"/>
            <a:r>
              <a:rPr lang="en-US" sz="1600">
                <a:latin typeface="Times" charset="0"/>
                <a:ea typeface="ＭＳ Ｐゴシック" charset="0"/>
                <a:cs typeface="ＭＳ Ｐゴシック" charset="0"/>
              </a:rPr>
              <a:t>If I do not add the new product, when will I run out of capacity?</a:t>
            </a:r>
          </a:p>
          <a:p>
            <a:pPr marL="381000" indent="-381000"/>
            <a:r>
              <a:rPr lang="en-US" sz="1600">
                <a:latin typeface="Times" charset="0"/>
                <a:ea typeface="ＭＳ Ｐゴシック" charset="0"/>
                <a:cs typeface="ＭＳ Ｐゴシック" charset="0"/>
              </a:rPr>
              <a:t>If I add the new product, when will I run out of capacity?</a:t>
            </a:r>
          </a:p>
          <a:p>
            <a:pPr marL="381000" indent="-381000"/>
            <a:r>
              <a:rPr lang="en-US" sz="1600">
                <a:latin typeface="Times" charset="0"/>
                <a:ea typeface="ＭＳ Ｐゴシック" charset="0"/>
                <a:cs typeface="ＭＳ Ｐゴシック" charset="0"/>
              </a:rPr>
              <a:t>When I run out of capacity, what will I do?</a:t>
            </a:r>
          </a:p>
          <a:p>
            <a:pPr marL="800100" lvl="1" indent="-342900">
              <a:buFontTx/>
              <a:buAutoNum type="arabicPeriod"/>
            </a:pPr>
            <a:r>
              <a:rPr lang="en-US">
                <a:latin typeface="Times" charset="0"/>
                <a:ea typeface="ＭＳ Ｐゴシック" charset="0"/>
              </a:rPr>
              <a:t>Cut back on production: cost is PV of after-tax cash flows from lost sales</a:t>
            </a:r>
          </a:p>
          <a:p>
            <a:pPr marL="800100" lvl="1" indent="-342900">
              <a:buFontTx/>
              <a:buAutoNum type="arabicPeriod"/>
            </a:pPr>
            <a:r>
              <a:rPr lang="en-US">
                <a:latin typeface="Times" charset="0"/>
                <a:ea typeface="ＭＳ Ｐゴシック" charset="0"/>
              </a:rPr>
              <a:t>Buy new capacity: cost is difference in PV between earlier &amp; later investment</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Opportunity Cost of Excess Capacity</a:t>
            </a:r>
          </a:p>
        </p:txBody>
      </p:sp>
      <p:sp>
        <p:nvSpPr>
          <p:cNvPr id="620546" name="Rectangle 3"/>
          <p:cNvSpPr>
            <a:spLocks noGrp="1" noChangeArrowheads="1"/>
          </p:cNvSpPr>
          <p:nvPr>
            <p:ph idx="1"/>
          </p:nvPr>
        </p:nvSpPr>
        <p:spPr>
          <a:noFill/>
        </p:spPr>
        <p:txBody>
          <a:bodyPr/>
          <a:lstStyle/>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Year	            Old	          New	    Old + New	  Lost ATCF	    PV(ATCF)</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1	50.00%	30.00%	80.00%	$0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2	55.00%	31.50%	86.50%	$0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3	60.50%	33.08%	93.58%	$0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4	66.55%	34.73%	101.28%	$5,115 	 $          3,251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5	73.21%	36.47%	109.67%	$38,681 	 $        21,949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6	80.53%	38.29%	118.81%	$75,256 	 $        38,127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7	88.58%	40.20%	128.78%	$115,124 	 $        52,076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8	97.44%	42.21%	139.65%	$158,595 	 $        64,054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9	100%	44.32%	144.32%	 $177,280	 $        63,929</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10	100%	46.54%	146.54%	 $186,160	 $        59,939 </a:t>
            </a:r>
          </a:p>
          <a:p>
            <a:pPr marL="0" indent="0">
              <a:lnSpc>
                <a:spcPct val="90000"/>
              </a:lnSpc>
              <a:buFont typeface="Monotype Sorts" charset="0"/>
              <a:buNone/>
              <a:tabLst>
                <a:tab pos="795338" algn="l"/>
                <a:tab pos="1947863" algn="l"/>
                <a:tab pos="2979738" algn="l"/>
                <a:tab pos="4114800" algn="l"/>
                <a:tab pos="5199063" algn="l"/>
                <a:tab pos="6451600" algn="l"/>
              </a:tabLst>
            </a:pPr>
            <a:r>
              <a:rPr lang="en-US" sz="1600">
                <a:latin typeface="Times" charset="0"/>
                <a:ea typeface="ＭＳ Ｐゴシック" charset="0"/>
                <a:cs typeface="ＭＳ Ｐゴシック" charset="0"/>
              </a:rPr>
              <a:t>			PV(Lost Sales)=	 </a:t>
            </a:r>
            <a:r>
              <a:rPr lang="en-US" sz="1600" b="1">
                <a:latin typeface="Times" charset="0"/>
                <a:ea typeface="ＭＳ Ｐゴシック" charset="0"/>
                <a:cs typeface="ＭＳ Ｐゴシック" charset="0"/>
              </a:rPr>
              <a:t>$      </a:t>
            </a:r>
            <a:r>
              <a:rPr lang="en-US" b="1">
                <a:latin typeface="Times" charset="0"/>
                <a:ea typeface="ＭＳ Ｐゴシック" charset="0"/>
                <a:cs typeface="ＭＳ Ｐゴシック" charset="0"/>
              </a:rPr>
              <a:t>303,324</a:t>
            </a:r>
            <a:endParaRPr lang="en-US" sz="1600" b="1">
              <a:latin typeface="Times" charset="0"/>
              <a:ea typeface="ＭＳ Ｐゴシック" charset="0"/>
              <a:cs typeface="ＭＳ Ｐゴシック" charset="0"/>
            </a:endParaRPr>
          </a:p>
          <a:p>
            <a:pPr marL="0" indent="0">
              <a:lnSpc>
                <a:spcPct val="90000"/>
              </a:lnSpc>
              <a:tabLst>
                <a:tab pos="795338" algn="l"/>
                <a:tab pos="1947863" algn="l"/>
                <a:tab pos="2979738" algn="l"/>
                <a:tab pos="4114800" algn="l"/>
                <a:tab pos="5199063" algn="l"/>
                <a:tab pos="6451600" algn="l"/>
              </a:tabLst>
            </a:pPr>
            <a:r>
              <a:rPr lang="en-US">
                <a:latin typeface="Times" charset="0"/>
                <a:ea typeface="ＭＳ Ｐゴシック" charset="0"/>
                <a:cs typeface="ＭＳ Ｐゴシック" charset="0"/>
              </a:rPr>
              <a:t> PV (Building Capacity In Year 3 Instead Of Year 8) = 1,500,000/1.12</a:t>
            </a:r>
            <a:r>
              <a:rPr lang="en-US" baseline="30000">
                <a:latin typeface="Times" charset="0"/>
                <a:ea typeface="ＭＳ Ｐゴシック" charset="0"/>
                <a:cs typeface="ＭＳ Ｐゴシック" charset="0"/>
              </a:rPr>
              <a:t>3 </a:t>
            </a:r>
            <a:r>
              <a:rPr lang="en-US">
                <a:latin typeface="Times" charset="0"/>
                <a:ea typeface="ＭＳ Ｐゴシック" charset="0"/>
                <a:cs typeface="ＭＳ Ｐゴシック" charset="0"/>
              </a:rPr>
              <a:t>-1,500,000/1.12</a:t>
            </a:r>
            <a:r>
              <a:rPr lang="en-US" baseline="30000">
                <a:latin typeface="Times" charset="0"/>
                <a:ea typeface="ＭＳ Ｐゴシック" charset="0"/>
                <a:cs typeface="ＭＳ Ｐゴシック" charset="0"/>
              </a:rPr>
              <a:t>8 </a:t>
            </a:r>
            <a:r>
              <a:rPr lang="en-US">
                <a:latin typeface="Times" charset="0"/>
                <a:ea typeface="ＭＳ Ｐゴシック" charset="0"/>
                <a:cs typeface="ＭＳ Ｐゴシック" charset="0"/>
              </a:rPr>
              <a:t>= $ 461,846</a:t>
            </a:r>
          </a:p>
          <a:p>
            <a:pPr marL="0" indent="0">
              <a:lnSpc>
                <a:spcPct val="90000"/>
              </a:lnSpc>
              <a:tabLst>
                <a:tab pos="795338" algn="l"/>
                <a:tab pos="1947863" algn="l"/>
                <a:tab pos="2979738" algn="l"/>
                <a:tab pos="4114800" algn="l"/>
                <a:tab pos="5199063" algn="l"/>
                <a:tab pos="6451600" algn="l"/>
              </a:tabLst>
            </a:pPr>
            <a:r>
              <a:rPr lang="en-US">
                <a:latin typeface="Times" charset="0"/>
                <a:ea typeface="ＭＳ Ｐゴシック" charset="0"/>
                <a:cs typeface="ＭＳ Ｐゴシック" charset="0"/>
              </a:rPr>
              <a:t> Opportunity Cost of Excess Capacity = $ 303,324</a:t>
            </a:r>
          </a:p>
        </p:txBody>
      </p:sp>
    </p:spTree>
  </p:cSld>
  <p:clrMapOvr>
    <a:masterClrMapping/>
  </p:clrMapOvr>
  <p:transition xmlns:p14="http://schemas.microsoft.com/office/powerpoint/2010/mai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Product and Project Cannibalization: A Real Cost?</a:t>
            </a:r>
          </a:p>
        </p:txBody>
      </p:sp>
      <p:sp>
        <p:nvSpPr>
          <p:cNvPr id="622594" name="Rectangle 3"/>
          <p:cNvSpPr>
            <a:spLocks noGrp="1" noChangeArrowheads="1"/>
          </p:cNvSpPr>
          <p:nvPr>
            <p:ph idx="1"/>
          </p:nvPr>
        </p:nvSpPr>
        <p:spPr>
          <a:noFill/>
        </p:spPr>
        <p:txBody>
          <a:bodyPr/>
          <a:lstStyle/>
          <a:p>
            <a:pPr marL="381000" indent="-381000">
              <a:lnSpc>
                <a:spcPct val="90000"/>
              </a:lnSpc>
              <a:buFont typeface="Monotype Sorts" charset="0"/>
              <a:buNone/>
            </a:pPr>
            <a:r>
              <a:rPr lang="en-US">
                <a:latin typeface="Times" charset="0"/>
                <a:ea typeface="ＭＳ Ｐゴシック" charset="0"/>
                <a:cs typeface="ＭＳ Ｐゴシック" charset="0"/>
              </a:rPr>
              <a:t>Assume that in the Disney theme park example, 20% of the revenues at the Rio Disney park are expected to come from people who would have gone to Disney theme parks in the US. In doing the analysis of the park, you would</a:t>
            </a:r>
          </a:p>
          <a:p>
            <a:pPr marL="800100" lvl="1" indent="-342900">
              <a:lnSpc>
                <a:spcPct val="90000"/>
              </a:lnSpc>
              <a:buFont typeface="Times" charset="0"/>
              <a:buAutoNum type="alphaLcParenR"/>
            </a:pPr>
            <a:r>
              <a:rPr lang="en-US">
                <a:latin typeface="Times" charset="0"/>
                <a:ea typeface="ＭＳ Ｐゴシック" charset="0"/>
              </a:rPr>
              <a:t>Look at only incremental revenues (i.e. 80% of the total revenue)</a:t>
            </a:r>
          </a:p>
          <a:p>
            <a:pPr marL="800100" lvl="1" indent="-342900">
              <a:lnSpc>
                <a:spcPct val="90000"/>
              </a:lnSpc>
              <a:buFont typeface="Times" charset="0"/>
              <a:buAutoNum type="alphaLcParenR"/>
            </a:pPr>
            <a:r>
              <a:rPr lang="en-US">
                <a:latin typeface="Times" charset="0"/>
                <a:ea typeface="ＭＳ Ｐゴシック" charset="0"/>
              </a:rPr>
              <a:t>Look at total revenues at the park</a:t>
            </a:r>
          </a:p>
          <a:p>
            <a:pPr marL="800100" lvl="1" indent="-342900">
              <a:lnSpc>
                <a:spcPct val="90000"/>
              </a:lnSpc>
              <a:buFont typeface="Times" charset="0"/>
              <a:buAutoNum type="alphaLcParenR"/>
            </a:pPr>
            <a:r>
              <a:rPr lang="en-US">
                <a:latin typeface="Times" charset="0"/>
                <a:ea typeface="ＭＳ Ｐゴシック" charset="0"/>
              </a:rPr>
              <a:t>Choose an intermediate number</a:t>
            </a:r>
          </a:p>
          <a:p>
            <a:pPr marL="381000" indent="-381000">
              <a:lnSpc>
                <a:spcPct val="90000"/>
              </a:lnSpc>
              <a:buFont typeface="Monotype Sorts" charset="0"/>
              <a:buNone/>
            </a:pPr>
            <a:r>
              <a:rPr lang="en-US">
                <a:latin typeface="Times" charset="0"/>
                <a:ea typeface="ＭＳ Ｐゴシック" charset="0"/>
                <a:cs typeface="ＭＳ Ｐゴシック" charset="0"/>
              </a:rPr>
              <a:t>Would your answer be different if you were analyzing whether to introduce  a new show on the Disney cable channel on Saturday mornings that is expected to attract 20% of its viewers from ABC (which is also owned by Disney)?</a:t>
            </a:r>
          </a:p>
          <a:p>
            <a:pPr marL="800100" lvl="1" indent="-342900">
              <a:lnSpc>
                <a:spcPct val="90000"/>
              </a:lnSpc>
              <a:buFont typeface="Times" charset="0"/>
              <a:buAutoNum type="alphaLcParenR"/>
            </a:pPr>
            <a:r>
              <a:rPr lang="en-US">
                <a:latin typeface="Times" charset="0"/>
                <a:ea typeface="ＭＳ Ｐゴシック" charset="0"/>
              </a:rPr>
              <a:t>Yes</a:t>
            </a:r>
          </a:p>
          <a:p>
            <a:pPr marL="800100" lvl="1" indent="-342900">
              <a:lnSpc>
                <a:spcPct val="90000"/>
              </a:lnSpc>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 Project Synergies</a:t>
            </a:r>
          </a:p>
        </p:txBody>
      </p:sp>
      <p:sp>
        <p:nvSpPr>
          <p:cNvPr id="6246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 project may provide benefits for other projects within the firm. Consider, for instance, a typical Disney animated movie. Assume that it costs $ 50 million to produce and promote. This movie, in addition to theatrical revenues, also produces revenues from</a:t>
            </a:r>
          </a:p>
          <a:p>
            <a:pPr lvl="1"/>
            <a:r>
              <a:rPr lang="en-US">
                <a:latin typeface="Times" charset="0"/>
                <a:ea typeface="ＭＳ Ｐゴシック" charset="0"/>
              </a:rPr>
              <a:t>the sale of merchandise (stuffed toys, plastic figures, clothes ..)</a:t>
            </a:r>
          </a:p>
          <a:p>
            <a:pPr lvl="1"/>
            <a:r>
              <a:rPr lang="en-US">
                <a:latin typeface="Times" charset="0"/>
                <a:ea typeface="ＭＳ Ｐゴシック" charset="0"/>
              </a:rPr>
              <a:t>increased attendance at the theme parks </a:t>
            </a:r>
          </a:p>
          <a:p>
            <a:pPr lvl="1"/>
            <a:r>
              <a:rPr lang="en-US">
                <a:latin typeface="Times" charset="0"/>
                <a:ea typeface="ＭＳ Ｐゴシック" charset="0"/>
              </a:rPr>
              <a:t>stage shows (see </a:t>
            </a:r>
            <a:r>
              <a:rPr lang="ja-JP" altLang="en-US">
                <a:latin typeface="Times" charset="0"/>
                <a:ea typeface="ＭＳ Ｐゴシック" charset="0"/>
              </a:rPr>
              <a:t>“</a:t>
            </a:r>
            <a:r>
              <a:rPr lang="en-US" altLang="ja-JP">
                <a:latin typeface="Times" charset="0"/>
                <a:ea typeface="ＭＳ Ｐゴシック" charset="0"/>
              </a:rPr>
              <a:t>Beauty and the Beast</a:t>
            </a:r>
            <a:r>
              <a:rPr lang="ja-JP" altLang="en-US">
                <a:latin typeface="Times" charset="0"/>
                <a:ea typeface="ＭＳ Ｐゴシック" charset="0"/>
              </a:rPr>
              <a:t>”</a:t>
            </a:r>
            <a:r>
              <a:rPr lang="en-US" altLang="ja-JP">
                <a:latin typeface="Times" charset="0"/>
                <a:ea typeface="ＭＳ Ｐゴシック" charset="0"/>
              </a:rPr>
              <a:t> and the </a:t>
            </a:r>
            <a:r>
              <a:rPr lang="ja-JP" altLang="en-US">
                <a:latin typeface="Times" charset="0"/>
                <a:ea typeface="ＭＳ Ｐゴシック" charset="0"/>
              </a:rPr>
              <a:t>“</a:t>
            </a:r>
            <a:r>
              <a:rPr lang="en-US" altLang="ja-JP">
                <a:latin typeface="Times" charset="0"/>
                <a:ea typeface="ＭＳ Ｐゴシック" charset="0"/>
              </a:rPr>
              <a:t>Lion King</a:t>
            </a:r>
            <a:r>
              <a:rPr lang="ja-JP" altLang="en-US">
                <a:latin typeface="Times" charset="0"/>
                <a:ea typeface="ＭＳ Ｐゴシック" charset="0"/>
              </a:rPr>
              <a:t>”</a:t>
            </a:r>
            <a:r>
              <a:rPr lang="en-US" altLang="ja-JP">
                <a:latin typeface="Times" charset="0"/>
                <a:ea typeface="ＭＳ Ｐゴシック" charset="0"/>
              </a:rPr>
              <a:t>)</a:t>
            </a:r>
          </a:p>
          <a:p>
            <a:pPr lvl="1"/>
            <a:r>
              <a:rPr lang="en-US">
                <a:latin typeface="Times" charset="0"/>
                <a:ea typeface="ＭＳ Ｐゴシック" charset="0"/>
              </a:rPr>
              <a:t>television series based upon the movie</a:t>
            </a:r>
          </a:p>
          <a:p>
            <a:r>
              <a:rPr lang="en-US">
                <a:latin typeface="Times" charset="0"/>
                <a:ea typeface="ＭＳ Ｐゴシック" charset="0"/>
                <a:cs typeface="ＭＳ Ｐゴシック" charset="0"/>
              </a:rPr>
              <a:t>In investment analysis, however, these synergies are either left unquantified and used to justify overriding the results of investment analysis, i.e,, used as justification for investing in negative NPV projects.</a:t>
            </a:r>
          </a:p>
          <a:p>
            <a:r>
              <a:rPr lang="en-US">
                <a:latin typeface="Times" charset="0"/>
                <a:ea typeface="ＭＳ Ｐゴシック" charset="0"/>
                <a:cs typeface="ＭＳ Ｐゴシック" charset="0"/>
              </a:rPr>
              <a:t>If synergies exist and they often do, these benefits have to be valued and shown in the initial project analysis.</a:t>
            </a:r>
          </a:p>
        </p:txBody>
      </p:sp>
    </p:spTree>
  </p:cSld>
  <p:clrMapOvr>
    <a:masterClrMapping/>
  </p:clrMapOvr>
  <p:transition xmlns:p14="http://schemas.microsoft.com/office/powerpoint/2010/mai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Example 1: Adding a Café to a bookstore: Bookscape</a:t>
            </a:r>
          </a:p>
        </p:txBody>
      </p:sp>
      <p:sp>
        <p:nvSpPr>
          <p:cNvPr id="626690" name="Rectangle 3"/>
          <p:cNvSpPr>
            <a:spLocks noGrp="1" noChangeArrowheads="1"/>
          </p:cNvSpPr>
          <p:nvPr>
            <p:ph idx="1"/>
          </p:nvPr>
        </p:nvSpPr>
        <p:spPr/>
        <p:txBody>
          <a:bodyPr/>
          <a:lstStyle/>
          <a:p>
            <a:pPr algn="just">
              <a:lnSpc>
                <a:spcPct val="90000"/>
              </a:lnSpc>
            </a:pPr>
            <a:r>
              <a:rPr lang="en-US">
                <a:latin typeface="Times" charset="0"/>
                <a:ea typeface="ＭＳ Ｐゴシック" charset="0"/>
                <a:cs typeface="ＭＳ Ｐゴシック" charset="0"/>
              </a:rPr>
              <a:t>Assume that you are considering adding a café to the bookstore. Assume also that based upon the expected revenues and expenses, the café standing alone is expected to have a net present value of -$91,097.</a:t>
            </a:r>
          </a:p>
          <a:p>
            <a:pPr algn="just">
              <a:lnSpc>
                <a:spcPct val="90000"/>
              </a:lnSpc>
            </a:pPr>
            <a:r>
              <a:rPr lang="en-US">
                <a:latin typeface="Times" charset="0"/>
                <a:ea typeface="ＭＳ Ｐゴシック" charset="0"/>
                <a:cs typeface="ＭＳ Ｐゴシック" charset="0"/>
              </a:rPr>
              <a:t>The cafe will increase revenues at the book store by $500,000 in year 1, growing at 10% a year for the following 4 years. In addition, assume that the pre-tax operating margin on these sales is 10%. </a:t>
            </a:r>
          </a:p>
          <a:p>
            <a:pPr algn="just">
              <a:lnSpc>
                <a:spcPct val="90000"/>
              </a:lnSpc>
            </a:pPr>
            <a:endParaRPr lang="en-US">
              <a:latin typeface="Times" charset="0"/>
              <a:ea typeface="ＭＳ Ｐゴシック" charset="0"/>
              <a:cs typeface="ＭＳ Ｐゴシック" charset="0"/>
            </a:endParaRPr>
          </a:p>
          <a:p>
            <a:pPr algn="just">
              <a:lnSpc>
                <a:spcPct val="90000"/>
              </a:lnSpc>
            </a:pPr>
            <a:endParaRPr lang="en-US">
              <a:latin typeface="Times" charset="0"/>
              <a:ea typeface="ＭＳ Ｐゴシック" charset="0"/>
              <a:cs typeface="ＭＳ Ｐゴシック" charset="0"/>
            </a:endParaRPr>
          </a:p>
          <a:p>
            <a:pPr algn="just">
              <a:lnSpc>
                <a:spcPct val="90000"/>
              </a:lnSpc>
            </a:pPr>
            <a:endParaRPr lang="en-US">
              <a:latin typeface="Times" charset="0"/>
              <a:ea typeface="ＭＳ Ｐゴシック" charset="0"/>
              <a:cs typeface="ＭＳ Ｐゴシック" charset="0"/>
            </a:endParaRPr>
          </a:p>
          <a:p>
            <a:pPr algn="just">
              <a:lnSpc>
                <a:spcPct val="90000"/>
              </a:lnSpc>
            </a:pPr>
            <a:endParaRPr lang="en-US">
              <a:latin typeface="Times" charset="0"/>
              <a:ea typeface="ＭＳ Ｐゴシック" charset="0"/>
              <a:cs typeface="ＭＳ Ｐゴシック" charset="0"/>
            </a:endParaRPr>
          </a:p>
          <a:p>
            <a:pPr algn="just">
              <a:lnSpc>
                <a:spcPct val="90000"/>
              </a:lnSpc>
            </a:pPr>
            <a:endParaRPr lang="en-US">
              <a:latin typeface="Times" charset="0"/>
              <a:ea typeface="ＭＳ Ｐゴシック" charset="0"/>
              <a:cs typeface="ＭＳ Ｐゴシック" charset="0"/>
            </a:endParaRPr>
          </a:p>
          <a:p>
            <a:pPr algn="just">
              <a:lnSpc>
                <a:spcPct val="90000"/>
              </a:lnSpc>
            </a:pPr>
            <a:endParaRPr lang="en-US">
              <a:latin typeface="Times" charset="0"/>
              <a:ea typeface="ＭＳ Ｐゴシック" charset="0"/>
              <a:cs typeface="ＭＳ Ｐゴシック" charset="0"/>
            </a:endParaRPr>
          </a:p>
          <a:p>
            <a:pPr algn="just">
              <a:lnSpc>
                <a:spcPct val="90000"/>
              </a:lnSpc>
            </a:pPr>
            <a:r>
              <a:rPr lang="en-US">
                <a:latin typeface="Times" charset="0"/>
                <a:ea typeface="ＭＳ Ｐゴシック" charset="0"/>
                <a:cs typeface="ＭＳ Ｐゴシック" charset="0"/>
              </a:rPr>
              <a:t>The net present value of the added benefits is $115,882. Added to the NPV of the standalone Café of -$91,097 yields a net present value of $24,785.</a:t>
            </a:r>
          </a:p>
          <a:p>
            <a:pPr algn="just">
              <a:lnSpc>
                <a:spcPct val="90000"/>
              </a:lnSpc>
              <a:buFont typeface="Monotype Sorts" charset="0"/>
              <a:buNone/>
            </a:pPr>
            <a:endParaRPr lang="en-US">
              <a:latin typeface="Times" charset="0"/>
              <a:ea typeface="ＭＳ Ｐゴシック" charset="0"/>
              <a:cs typeface="ＭＳ Ｐゴシック" charset="0"/>
            </a:endParaRPr>
          </a:p>
          <a:p>
            <a:pPr algn="just">
              <a:lnSpc>
                <a:spcPct val="90000"/>
              </a:lnSpc>
              <a:buFont typeface="Monotype Sorts" charset="0"/>
              <a:buNone/>
            </a:pPr>
            <a:endParaRPr lang="en-US">
              <a:latin typeface="Times" charset="0"/>
              <a:ea typeface="ＭＳ Ｐゴシック" charset="0"/>
              <a:cs typeface="ＭＳ Ｐゴシック" charset="0"/>
            </a:endParaRPr>
          </a:p>
        </p:txBody>
      </p:sp>
      <p:pic>
        <p:nvPicPr>
          <p:cNvPr id="62669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505200"/>
            <a:ext cx="66675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p:txBody>
          <a:bodyPr/>
          <a:lstStyle/>
          <a:p>
            <a:r>
              <a:rPr lang="en-US">
                <a:latin typeface="Times" charset="0"/>
                <a:ea typeface="ＭＳ Ｐゴシック" charset="0"/>
                <a:cs typeface="ＭＳ Ｐゴシック" charset="0"/>
              </a:rPr>
              <a:t>Case 2: Synergy in a merger..</a:t>
            </a:r>
          </a:p>
        </p:txBody>
      </p:sp>
      <p:sp>
        <p:nvSpPr>
          <p:cNvPr id="628738" name="Content Placeholder 2"/>
          <p:cNvSpPr>
            <a:spLocks noGrp="1"/>
          </p:cNvSpPr>
          <p:nvPr>
            <p:ph idx="1"/>
          </p:nvPr>
        </p:nvSpPr>
        <p:spPr/>
        <p:txBody>
          <a:bodyPr/>
          <a:lstStyle/>
          <a:p>
            <a:r>
              <a:rPr lang="en-US" sz="2000">
                <a:latin typeface="Times" charset="0"/>
                <a:ea typeface="ＭＳ Ｐゴシック" charset="0"/>
                <a:cs typeface="ＭＳ Ｐゴシック" charset="0"/>
              </a:rPr>
              <a:t>Earlier, we valued Sensient Technologies for an acquisition by Tata Chemicals and estimated a value of $ 1,559 million for the operating assets and $ 1,107 million for the equity in the firm. In estimating this value, though, we treated Sensient Technologies as a stand-alone firm.</a:t>
            </a:r>
          </a:p>
          <a:p>
            <a:r>
              <a:rPr lang="en-US" sz="2000">
                <a:latin typeface="Times" charset="0"/>
                <a:ea typeface="ＭＳ Ｐゴシック" charset="0"/>
                <a:cs typeface="ＭＳ Ｐゴシック" charset="0"/>
              </a:rPr>
              <a:t>Assume that Tata Chemicals foresees potential synergies in the combination of the two firms, primarily from using its distribution and marketing facilities in India to market Sensient</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food additive products to India</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rapidly growing processed food industry. </a:t>
            </a:r>
          </a:p>
          <a:p>
            <a:pPr lvl="1"/>
            <a:r>
              <a:rPr lang="en-US">
                <a:latin typeface="Times" charset="0"/>
                <a:ea typeface="ＭＳ Ｐゴシック" charset="0"/>
              </a:rPr>
              <a:t>It will take Tata Chemicals approximately 3 years to adapt Sensient</a:t>
            </a:r>
            <a:r>
              <a:rPr lang="ja-JP" altLang="en-US">
                <a:latin typeface="Times" charset="0"/>
                <a:ea typeface="ＭＳ Ｐゴシック" charset="0"/>
              </a:rPr>
              <a:t>’</a:t>
            </a:r>
            <a:r>
              <a:rPr lang="en-US" altLang="ja-JP">
                <a:latin typeface="Times" charset="0"/>
                <a:ea typeface="ＭＳ Ｐゴシック" charset="0"/>
              </a:rPr>
              <a:t>s products to match the needs of the Indian processed food sector – more spice, less color. </a:t>
            </a:r>
          </a:p>
          <a:p>
            <a:pPr lvl="1"/>
            <a:r>
              <a:rPr lang="en-US">
                <a:latin typeface="Times" charset="0"/>
                <a:ea typeface="ＭＳ Ｐゴシック" charset="0"/>
              </a:rPr>
              <a:t>Tata Chemicals will be able to generate Rs 1,500 million in after-tax operating income in year 4 from Sensient</a:t>
            </a:r>
            <a:r>
              <a:rPr lang="ja-JP" altLang="en-US">
                <a:latin typeface="Times" charset="0"/>
                <a:ea typeface="ＭＳ Ｐゴシック" charset="0"/>
              </a:rPr>
              <a:t>’</a:t>
            </a:r>
            <a:r>
              <a:rPr lang="en-US" altLang="ja-JP">
                <a:latin typeface="Times" charset="0"/>
                <a:ea typeface="ＭＳ Ｐゴシック" charset="0"/>
              </a:rPr>
              <a:t>s Indian sales, growing at a rate of 4% a year after that in perpetuity from Sensient</a:t>
            </a:r>
            <a:r>
              <a:rPr lang="ja-JP" altLang="en-US">
                <a:latin typeface="Times" charset="0"/>
                <a:ea typeface="ＭＳ Ｐゴシック" charset="0"/>
              </a:rPr>
              <a:t>’</a:t>
            </a:r>
            <a:r>
              <a:rPr lang="en-US" altLang="ja-JP">
                <a:latin typeface="Times" charset="0"/>
                <a:ea typeface="ＭＳ Ｐゴシック" charset="0"/>
              </a:rPr>
              <a:t>s products in India.</a:t>
            </a:r>
            <a:endParaRPr lang="en-US">
              <a:latin typeface="Times" charset="0"/>
              <a:ea typeface="ＭＳ Ｐゴシック" charset="0"/>
            </a:endParaRP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p:txBody>
          <a:bodyPr/>
          <a:lstStyle/>
          <a:p>
            <a:r>
              <a:rPr lang="en-US">
                <a:latin typeface="Times" charset="0"/>
                <a:ea typeface="ＭＳ Ｐゴシック" charset="0"/>
                <a:cs typeface="ＭＳ Ｐゴシック" charset="0"/>
              </a:rPr>
              <a:t>Estimating the cost of capital to use in valuing synergy..</a:t>
            </a:r>
          </a:p>
        </p:txBody>
      </p:sp>
      <p:sp>
        <p:nvSpPr>
          <p:cNvPr id="630786" name="Content Placeholder 2"/>
          <p:cNvSpPr>
            <a:spLocks noGrp="1"/>
          </p:cNvSpPr>
          <p:nvPr>
            <p:ph idx="1"/>
          </p:nvPr>
        </p:nvSpPr>
        <p:spPr/>
        <p:txBody>
          <a:bodyPr/>
          <a:lstStyle/>
          <a:p>
            <a:r>
              <a:rPr lang="en-US" sz="2000">
                <a:latin typeface="Times" charset="0"/>
                <a:ea typeface="ＭＳ Ｐゴシック" charset="0"/>
                <a:cs typeface="ＭＳ Ｐゴシック" charset="0"/>
              </a:rPr>
              <a:t>To estimate the cost of equity:</a:t>
            </a:r>
          </a:p>
          <a:p>
            <a:pPr lvl="1"/>
            <a:r>
              <a:rPr lang="en-US">
                <a:latin typeface="Times" charset="0"/>
                <a:ea typeface="ＭＳ Ｐゴシック" charset="0"/>
              </a:rPr>
              <a:t>All of the perceived synergies flow from Sensient</a:t>
            </a:r>
            <a:r>
              <a:rPr lang="ja-JP" altLang="en-US">
                <a:latin typeface="Times" charset="0"/>
                <a:ea typeface="ＭＳ Ｐゴシック" charset="0"/>
              </a:rPr>
              <a:t>’</a:t>
            </a:r>
            <a:r>
              <a:rPr lang="en-US" altLang="ja-JP">
                <a:latin typeface="Times" charset="0"/>
                <a:ea typeface="ＭＳ Ｐゴシック" charset="0"/>
              </a:rPr>
              <a:t>s products. We will use the levered beta of 0.8138 of Sensient  in estimating cost of equity.  </a:t>
            </a:r>
          </a:p>
          <a:p>
            <a:pPr lvl="1"/>
            <a:r>
              <a:rPr lang="en-US">
                <a:latin typeface="Times" charset="0"/>
                <a:ea typeface="ＭＳ Ｐゴシック" charset="0"/>
              </a:rPr>
              <a:t>The synergies are expected to come from India; consequently, we will add the country risk premium of 4.51% for India.</a:t>
            </a:r>
          </a:p>
          <a:p>
            <a:r>
              <a:rPr lang="en-US" sz="2000">
                <a:latin typeface="Times" charset="0"/>
                <a:ea typeface="ＭＳ Ｐゴシック" charset="0"/>
                <a:cs typeface="ＭＳ Ｐゴシック" charset="0"/>
              </a:rPr>
              <a:t> We will assume that Sensient will maintain its existing debt to capital ratio of 28.57%, its current dollar cost of debt of 5.5% and its marginal tax rate of 37%.</a:t>
            </a:r>
          </a:p>
          <a:p>
            <a:pPr lvl="1"/>
            <a:r>
              <a:rPr lang="en-US">
                <a:latin typeface="Times" charset="0"/>
                <a:ea typeface="ＭＳ Ｐゴシック" charset="0"/>
              </a:rPr>
              <a:t>Cost of debt in US $ = 5.5% (1-.37) = 3.47%</a:t>
            </a:r>
          </a:p>
          <a:p>
            <a:pPr lvl="1"/>
            <a:r>
              <a:rPr lang="en-US">
                <a:latin typeface="Times" charset="0"/>
                <a:ea typeface="ＭＳ Ｐゴシック" charset="0"/>
              </a:rPr>
              <a:t>Cost of capital in US $ = 12.05% (1-.2857)  + 3.47% (.2857) = 9.60%</a:t>
            </a:r>
          </a:p>
          <a:p>
            <a:r>
              <a:rPr lang="en-US" sz="2000">
                <a:latin typeface="Times" charset="0"/>
                <a:ea typeface="ＭＳ Ｐゴシック" charset="0"/>
                <a:cs typeface="ＭＳ Ｐゴシック" charset="0"/>
              </a:rPr>
              <a:t>Cost of capital in Rs 	= </a:t>
            </a:r>
          </a:p>
          <a:p>
            <a:pPr>
              <a:buFont typeface="Monotype Sorts" charset="0"/>
              <a:buNone/>
            </a:pPr>
            <a:r>
              <a:rPr lang="en-US" sz="2000">
                <a:latin typeface="Times" charset="0"/>
                <a:ea typeface="ＭＳ Ｐゴシック" charset="0"/>
                <a:cs typeface="ＭＳ Ｐゴシック" charset="0"/>
              </a:rPr>
              <a:t>				</a:t>
            </a:r>
          </a:p>
          <a:p>
            <a:pPr>
              <a:buFont typeface="Monotype Sorts" charset="0"/>
              <a:buNone/>
            </a:pPr>
            <a:r>
              <a:rPr lang="en-US" sz="2000">
                <a:latin typeface="Times" charset="0"/>
                <a:ea typeface="ＭＳ Ｐゴシック" charset="0"/>
                <a:cs typeface="ＭＳ Ｐゴシック" charset="0"/>
              </a:rPr>
              <a:t>					=</a:t>
            </a:r>
          </a:p>
        </p:txBody>
      </p:sp>
      <p:graphicFrame>
        <p:nvGraphicFramePr>
          <p:cNvPr id="630787" name="Object 2"/>
          <p:cNvGraphicFramePr>
            <a:graphicFrameLocks noChangeAspect="1"/>
          </p:cNvGraphicFramePr>
          <p:nvPr>
            <p:extLst>
              <p:ext uri="{D42A27DB-BD31-4B8C-83A1-F6EECF244321}">
                <p14:modId xmlns:p14="http://schemas.microsoft.com/office/powerpoint/2010/main" val="2797558412"/>
              </p:ext>
            </p:extLst>
          </p:nvPr>
        </p:nvGraphicFramePr>
        <p:xfrm>
          <a:off x="4267200" y="4876800"/>
          <a:ext cx="4618038" cy="609600"/>
        </p:xfrm>
        <a:graphic>
          <a:graphicData uri="http://schemas.openxmlformats.org/presentationml/2006/ole">
            <mc:AlternateContent xmlns:mc="http://schemas.openxmlformats.org/markup-compatibility/2006">
              <mc:Choice xmlns:v="urn:schemas-microsoft-com:vml" Requires="v">
                <p:oleObj spid="_x0000_s630802" name="Equation" r:id="rId4" imgW="3175000" imgH="419100" progId="Equation.3">
                  <p:embed/>
                </p:oleObj>
              </mc:Choice>
              <mc:Fallback>
                <p:oleObj name="Equation" r:id="rId4" imgW="31750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4876800"/>
                        <a:ext cx="4618038" cy="609600"/>
                      </a:xfrm>
                      <a:prstGeom prst="rect">
                        <a:avLst/>
                      </a:prstGeom>
                      <a:solidFill>
                        <a:srgbClr val="FFFFFF"/>
                      </a:solidFill>
                      <a:ln>
                        <a:noFill/>
                      </a:ln>
                      <a:effectLst/>
                      <a:extLst/>
                    </p:spPr>
                  </p:pic>
                </p:oleObj>
              </mc:Fallback>
            </mc:AlternateContent>
          </a:graphicData>
        </a:graphic>
      </p:graphicFrame>
      <p:graphicFrame>
        <p:nvGraphicFramePr>
          <p:cNvPr id="630788" name="Object 3"/>
          <p:cNvGraphicFramePr>
            <a:graphicFrameLocks noChangeAspect="1"/>
          </p:cNvGraphicFramePr>
          <p:nvPr>
            <p:extLst>
              <p:ext uri="{D42A27DB-BD31-4B8C-83A1-F6EECF244321}">
                <p14:modId xmlns:p14="http://schemas.microsoft.com/office/powerpoint/2010/main" val="1752800892"/>
              </p:ext>
            </p:extLst>
          </p:nvPr>
        </p:nvGraphicFramePr>
        <p:xfrm>
          <a:off x="4572000" y="5638800"/>
          <a:ext cx="2667000" cy="585788"/>
        </p:xfrm>
        <a:graphic>
          <a:graphicData uri="http://schemas.openxmlformats.org/presentationml/2006/ole">
            <mc:AlternateContent xmlns:mc="http://schemas.openxmlformats.org/markup-compatibility/2006">
              <mc:Choice xmlns:v="urn:schemas-microsoft-com:vml" Requires="v">
                <p:oleObj spid="_x0000_s630803" name="Equation" r:id="rId6" imgW="1790700" imgH="393700" progId="Equation.3">
                  <p:embed/>
                </p:oleObj>
              </mc:Choice>
              <mc:Fallback>
                <p:oleObj name="Equation" r:id="rId6" imgW="17907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5638800"/>
                        <a:ext cx="2667000" cy="585788"/>
                      </a:xfrm>
                      <a:prstGeom prst="rect">
                        <a:avLst/>
                      </a:prstGeom>
                      <a:solidFill>
                        <a:srgbClr val="FFFFFF"/>
                      </a:solidFill>
                      <a:ln>
                        <a:noFill/>
                      </a:ln>
                      <a:effectLst/>
                      <a:extLst/>
                    </p:spPr>
                  </p:pic>
                </p:oleObj>
              </mc:Fallback>
            </mc:AlternateContent>
          </a:graphicData>
        </a:graphic>
      </p:graphicFrame>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Title 1"/>
          <p:cNvSpPr>
            <a:spLocks noGrp="1"/>
          </p:cNvSpPr>
          <p:nvPr>
            <p:ph type="title"/>
          </p:nvPr>
        </p:nvSpPr>
        <p:spPr/>
        <p:txBody>
          <a:bodyPr/>
          <a:lstStyle/>
          <a:p>
            <a:r>
              <a:rPr lang="en-US">
                <a:latin typeface="Times" charset="0"/>
                <a:ea typeface="ＭＳ Ｐゴシック" charset="0"/>
                <a:cs typeface="ＭＳ Ｐゴシック" charset="0"/>
              </a:rPr>
              <a:t>Estimating the value of synergy… and what Tata can pay for Sensient…</a:t>
            </a:r>
          </a:p>
        </p:txBody>
      </p:sp>
      <p:sp>
        <p:nvSpPr>
          <p:cNvPr id="632834" name="Content Placeholder 2"/>
          <p:cNvSpPr>
            <a:spLocks noGrp="1"/>
          </p:cNvSpPr>
          <p:nvPr>
            <p:ph idx="1"/>
          </p:nvPr>
        </p:nvSpPr>
        <p:spPr/>
        <p:txBody>
          <a:bodyPr/>
          <a:lstStyle/>
          <a:p>
            <a:r>
              <a:rPr lang="en-US" sz="2000">
                <a:latin typeface="Times" charset="0"/>
                <a:ea typeface="ＭＳ Ｐゴシック" charset="0"/>
                <a:cs typeface="ＭＳ Ｐゴシック" charset="0"/>
              </a:rPr>
              <a:t>We can now discount the expected cash flows back at the cost of capital to derive the value of synergy:</a:t>
            </a:r>
          </a:p>
          <a:p>
            <a:pPr lvl="1"/>
            <a:r>
              <a:rPr lang="en-US">
                <a:latin typeface="Times" charset="0"/>
                <a:ea typeface="ＭＳ Ｐゴシック" charset="0"/>
              </a:rPr>
              <a:t>Value of synergy</a:t>
            </a:r>
            <a:r>
              <a:rPr lang="en-US" baseline="-25000">
                <a:latin typeface="Times" charset="0"/>
                <a:ea typeface="ＭＳ Ｐゴシック" charset="0"/>
              </a:rPr>
              <a:t>Year 3</a:t>
            </a:r>
            <a:r>
              <a:rPr lang="en-US">
                <a:latin typeface="Times" charset="0"/>
                <a:ea typeface="ＭＳ Ｐゴシック" charset="0"/>
              </a:rPr>
              <a:t> = </a:t>
            </a:r>
          </a:p>
          <a:p>
            <a:pPr lvl="1"/>
            <a:endParaRPr lang="en-US">
              <a:latin typeface="Times" charset="0"/>
              <a:ea typeface="ＭＳ Ｐゴシック" charset="0"/>
            </a:endParaRPr>
          </a:p>
          <a:p>
            <a:pPr lvl="1"/>
            <a:r>
              <a:rPr lang="en-US">
                <a:latin typeface="Times" charset="0"/>
                <a:ea typeface="ＭＳ Ｐゴシック" charset="0"/>
              </a:rPr>
              <a:t>Value of synergy today = </a:t>
            </a:r>
          </a:p>
          <a:p>
            <a:pPr>
              <a:buFont typeface="Monotype Sorts" charset="0"/>
              <a:buNone/>
            </a:pPr>
            <a:endParaRPr lang="en-US">
              <a:latin typeface="Times" charset="0"/>
              <a:ea typeface="ＭＳ Ｐゴシック" charset="0"/>
              <a:cs typeface="ＭＳ Ｐゴシック" charset="0"/>
            </a:endParaRPr>
          </a:p>
          <a:p>
            <a:r>
              <a:rPr lang="en-US" sz="2000">
                <a:latin typeface="Times" charset="0"/>
                <a:ea typeface="ＭＳ Ｐゴシック" charset="0"/>
                <a:cs typeface="ＭＳ Ｐゴシック" charset="0"/>
              </a:rPr>
              <a:t>Earlier, we estimated the value of equity in Sensient Technologies, with no synergy, to be $1,107 million. Converting the synergy value into dollar terms at the current exchange rate of Rs 47.50/$, the total value that Tata Chemicals can pay for Sensient</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equity:</a:t>
            </a:r>
          </a:p>
          <a:p>
            <a:pPr lvl="1"/>
            <a:r>
              <a:rPr lang="en-US">
                <a:latin typeface="Times" charset="0"/>
                <a:ea typeface="ＭＳ Ｐゴシック" charset="0"/>
              </a:rPr>
              <a:t>Value of synergy in US $ = Rs 16,580/47.50 = $ 349 million</a:t>
            </a:r>
          </a:p>
          <a:p>
            <a:pPr lvl="1"/>
            <a:r>
              <a:rPr lang="en-US">
                <a:latin typeface="Times" charset="0"/>
                <a:ea typeface="ＭＳ Ｐゴシック" charset="0"/>
              </a:rPr>
              <a:t>Value of Sensient Technologies = $1,107 million + $349 million = $1,456 million</a:t>
            </a:r>
          </a:p>
          <a:p>
            <a:pPr>
              <a:buFont typeface="Monotype Sorts" charset="0"/>
              <a:buNone/>
            </a:pPr>
            <a:endParaRPr lang="en-US">
              <a:latin typeface="Times" charset="0"/>
              <a:ea typeface="ＭＳ Ｐゴシック" charset="0"/>
              <a:cs typeface="ＭＳ Ｐゴシック" charset="0"/>
            </a:endParaRPr>
          </a:p>
        </p:txBody>
      </p:sp>
      <p:graphicFrame>
        <p:nvGraphicFramePr>
          <p:cNvPr id="632835" name="Object 2"/>
          <p:cNvGraphicFramePr>
            <a:graphicFrameLocks noChangeAspect="1"/>
          </p:cNvGraphicFramePr>
          <p:nvPr>
            <p:extLst>
              <p:ext uri="{D42A27DB-BD31-4B8C-83A1-F6EECF244321}">
                <p14:modId xmlns:p14="http://schemas.microsoft.com/office/powerpoint/2010/main" val="3960217955"/>
              </p:ext>
            </p:extLst>
          </p:nvPr>
        </p:nvGraphicFramePr>
        <p:xfrm>
          <a:off x="3962400" y="2286000"/>
          <a:ext cx="4967288" cy="533400"/>
        </p:xfrm>
        <a:graphic>
          <a:graphicData uri="http://schemas.openxmlformats.org/presentationml/2006/ole">
            <mc:AlternateContent xmlns:mc="http://schemas.openxmlformats.org/markup-compatibility/2006">
              <mc:Choice xmlns:v="urn:schemas-microsoft-com:vml" Requires="v">
                <p:oleObj spid="_x0000_s632850" name="Equation" r:id="rId4" imgW="3784600" imgH="406400" progId="Equation.3">
                  <p:embed/>
                </p:oleObj>
              </mc:Choice>
              <mc:Fallback>
                <p:oleObj name="Equation" r:id="rId4" imgW="37846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2286000"/>
                        <a:ext cx="4967288" cy="533400"/>
                      </a:xfrm>
                      <a:prstGeom prst="rect">
                        <a:avLst/>
                      </a:prstGeom>
                      <a:solidFill>
                        <a:srgbClr val="FFFFFF"/>
                      </a:solidFill>
                      <a:ln>
                        <a:noFill/>
                      </a:ln>
                      <a:effectLst/>
                      <a:extLst/>
                    </p:spPr>
                  </p:pic>
                </p:oleObj>
              </mc:Fallback>
            </mc:AlternateContent>
          </a:graphicData>
        </a:graphic>
      </p:graphicFrame>
      <p:graphicFrame>
        <p:nvGraphicFramePr>
          <p:cNvPr id="632836" name="Object 3"/>
          <p:cNvGraphicFramePr>
            <a:graphicFrameLocks noChangeAspect="1"/>
          </p:cNvGraphicFramePr>
          <p:nvPr>
            <p:extLst>
              <p:ext uri="{D42A27DB-BD31-4B8C-83A1-F6EECF244321}">
                <p14:modId xmlns:p14="http://schemas.microsoft.com/office/powerpoint/2010/main" val="875236997"/>
              </p:ext>
            </p:extLst>
          </p:nvPr>
        </p:nvGraphicFramePr>
        <p:xfrm>
          <a:off x="4114800" y="3048000"/>
          <a:ext cx="4533900" cy="533400"/>
        </p:xfrm>
        <a:graphic>
          <a:graphicData uri="http://schemas.openxmlformats.org/presentationml/2006/ole">
            <mc:AlternateContent xmlns:mc="http://schemas.openxmlformats.org/markup-compatibility/2006">
              <mc:Choice xmlns:v="urn:schemas-microsoft-com:vml" Requires="v">
                <p:oleObj spid="_x0000_s632851" name="Equation" r:id="rId6" imgW="3454400" imgH="406400" progId="Equation.3">
                  <p:embed/>
                </p:oleObj>
              </mc:Choice>
              <mc:Fallback>
                <p:oleObj name="Equation" r:id="rId6" imgW="34544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048000"/>
                        <a:ext cx="4533900" cy="533400"/>
                      </a:xfrm>
                      <a:prstGeom prst="rect">
                        <a:avLst/>
                      </a:prstGeom>
                      <a:solidFill>
                        <a:srgbClr val="FFFFFF"/>
                      </a:solidFill>
                      <a:ln>
                        <a:noFill/>
                      </a:ln>
                      <a:effectLst/>
                      <a:extLst/>
                    </p:spPr>
                  </p:pic>
                </p:oleObj>
              </mc:Fallback>
            </mc:AlternateContent>
          </a:graphicData>
        </a:graphic>
      </p:graphicFrame>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III. Project Options</a:t>
            </a:r>
          </a:p>
        </p:txBody>
      </p:sp>
      <p:sp>
        <p:nvSpPr>
          <p:cNvPr id="63488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One of the limitations of traditional investment analysis is that it is static and does not do a good job of capturing the options embedded in investment.</a:t>
            </a:r>
          </a:p>
          <a:p>
            <a:pPr lvl="1"/>
            <a:r>
              <a:rPr lang="en-US">
                <a:latin typeface="Times" charset="0"/>
                <a:ea typeface="ＭＳ Ｐゴシック" charset="0"/>
              </a:rPr>
              <a:t>The first of these options is the </a:t>
            </a:r>
            <a:r>
              <a:rPr lang="en-US" u="sng">
                <a:latin typeface="Times" charset="0"/>
                <a:ea typeface="ＭＳ Ｐゴシック" charset="0"/>
              </a:rPr>
              <a:t>option to delay </a:t>
            </a:r>
            <a:r>
              <a:rPr lang="en-US">
                <a:latin typeface="Times" charset="0"/>
                <a:ea typeface="ＭＳ Ｐゴシック" charset="0"/>
              </a:rPr>
              <a:t>taking a project, when a firm has exclusive rights to it, until a later date. </a:t>
            </a:r>
          </a:p>
          <a:p>
            <a:pPr lvl="1"/>
            <a:r>
              <a:rPr lang="en-US">
                <a:latin typeface="Times" charset="0"/>
                <a:ea typeface="ＭＳ Ｐゴシック" charset="0"/>
              </a:rPr>
              <a:t>The second of these options is taking one project may allow us to </a:t>
            </a:r>
            <a:r>
              <a:rPr lang="en-US" u="sng">
                <a:latin typeface="Times" charset="0"/>
                <a:ea typeface="ＭＳ Ｐゴシック" charset="0"/>
              </a:rPr>
              <a:t>take advantage of other opportunities </a:t>
            </a:r>
            <a:r>
              <a:rPr lang="en-US">
                <a:latin typeface="Times" charset="0"/>
                <a:ea typeface="ＭＳ Ｐゴシック" charset="0"/>
              </a:rPr>
              <a:t>(projects) in the future</a:t>
            </a:r>
          </a:p>
          <a:p>
            <a:pPr lvl="1"/>
            <a:r>
              <a:rPr lang="en-US">
                <a:latin typeface="Times" charset="0"/>
                <a:ea typeface="ＭＳ Ｐゴシック" charset="0"/>
              </a:rPr>
              <a:t>The last option that is embedded in projects is the </a:t>
            </a:r>
            <a:r>
              <a:rPr lang="en-US" u="sng">
                <a:latin typeface="Times" charset="0"/>
                <a:ea typeface="ＭＳ Ｐゴシック" charset="0"/>
              </a:rPr>
              <a:t>option to abandon </a:t>
            </a:r>
            <a:r>
              <a:rPr lang="en-US">
                <a:latin typeface="Times" charset="0"/>
                <a:ea typeface="ＭＳ Ｐゴシック" charset="0"/>
              </a:rPr>
              <a:t>a project, if the cash flows do not measure up.</a:t>
            </a:r>
          </a:p>
          <a:p>
            <a:r>
              <a:rPr lang="en-US">
                <a:latin typeface="Times" charset="0"/>
                <a:ea typeface="ＭＳ Ｐゴシック" charset="0"/>
                <a:cs typeface="ＭＳ Ｐゴシック" charset="0"/>
              </a:rPr>
              <a:t>These options all add value to projects and may make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bad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 (from traditional analysis) into a good one.</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Option to Delay</a:t>
            </a:r>
          </a:p>
        </p:txBody>
      </p:sp>
      <p:sp>
        <p:nvSpPr>
          <p:cNvPr id="63693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When a firm has exclusive rights to a project or product for a specific period, it can delay taking this project or product until a later date. A traditional investment analysis just answers the question of whether the project is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good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one if taken today. The rights to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bad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 can still have value.</a:t>
            </a:r>
            <a:endParaRPr lang="en-US">
              <a:latin typeface="Times" charset="0"/>
              <a:ea typeface="ＭＳ Ｐゴシック" charset="0"/>
              <a:cs typeface="ＭＳ Ｐゴシック" charset="0"/>
            </a:endParaRPr>
          </a:p>
        </p:txBody>
      </p:sp>
      <p:grpSp>
        <p:nvGrpSpPr>
          <p:cNvPr id="636931" name="Group 3"/>
          <p:cNvGrpSpPr>
            <a:grpSpLocks noChangeAspect="1"/>
          </p:cNvGrpSpPr>
          <p:nvPr/>
        </p:nvGrpSpPr>
        <p:grpSpPr bwMode="auto">
          <a:xfrm>
            <a:off x="762000" y="4891088"/>
            <a:ext cx="6707188" cy="115887"/>
            <a:chOff x="480" y="3081"/>
            <a:chExt cx="4225" cy="73"/>
          </a:xfrm>
        </p:grpSpPr>
        <p:sp>
          <p:nvSpPr>
            <p:cNvPr id="636944"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36945"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36932"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36933" name="Group 7"/>
          <p:cNvGrpSpPr>
            <a:grpSpLocks noChangeAspect="1"/>
          </p:cNvGrpSpPr>
          <p:nvPr/>
        </p:nvGrpSpPr>
        <p:grpSpPr bwMode="auto">
          <a:xfrm>
            <a:off x="3276600" y="3044825"/>
            <a:ext cx="2362200" cy="2386013"/>
            <a:chOff x="2102" y="1228"/>
            <a:chExt cx="2152" cy="2173"/>
          </a:xfrm>
        </p:grpSpPr>
        <p:sp>
          <p:nvSpPr>
            <p:cNvPr id="636942"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36943"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36934"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Present Value of Expected </a:t>
            </a:r>
          </a:p>
        </p:txBody>
      </p:sp>
      <p:sp>
        <p:nvSpPr>
          <p:cNvPr id="636935"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Product</a:t>
            </a:r>
          </a:p>
        </p:txBody>
      </p:sp>
      <p:sp>
        <p:nvSpPr>
          <p:cNvPr id="636936"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6937"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36938"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Initial Investment in </a:t>
            </a:r>
          </a:p>
        </p:txBody>
      </p:sp>
      <p:sp>
        <p:nvSpPr>
          <p:cNvPr id="636939"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Project</a:t>
            </a:r>
          </a:p>
        </p:txBody>
      </p:sp>
      <p:sp>
        <p:nvSpPr>
          <p:cNvPr id="636940"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 </a:t>
            </a:r>
          </a:p>
          <a:p>
            <a:endParaRPr lang="en-US" sz="1500"/>
          </a:p>
        </p:txBody>
      </p:sp>
      <p:sp>
        <p:nvSpPr>
          <p:cNvPr id="636941"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NPV is positive in this section</a:t>
            </a:r>
          </a:p>
        </p:txBody>
      </p:sp>
    </p:spTree>
  </p:cSld>
  <p:clrMapOvr>
    <a:masterClrMapping/>
  </p:clrMapOvr>
  <p:transition xmlns:p14="http://schemas.microsoft.com/office/powerpoint/2010/mai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Insights for Investment Analyses</a:t>
            </a:r>
          </a:p>
        </p:txBody>
      </p:sp>
      <p:sp>
        <p:nvSpPr>
          <p:cNvPr id="6389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Having the exclusive rights to a product or project is valuable, even if the product or project is not viable today.</a:t>
            </a:r>
          </a:p>
          <a:p>
            <a:r>
              <a:rPr lang="en-US">
                <a:latin typeface="Times" charset="0"/>
                <a:ea typeface="ＭＳ Ｐゴシック" charset="0"/>
                <a:cs typeface="ＭＳ Ｐゴシック" charset="0"/>
              </a:rPr>
              <a:t>The value of these rights increases with the volatility of the underlying business. </a:t>
            </a:r>
          </a:p>
          <a:p>
            <a:r>
              <a:rPr lang="en-US">
                <a:latin typeface="Times" charset="0"/>
                <a:ea typeface="ＭＳ Ｐゴシック" charset="0"/>
                <a:cs typeface="ＭＳ Ｐゴシック" charset="0"/>
              </a:rPr>
              <a:t>The cost of acquiring these rights (by buying them or spending money on development - R&amp;D, for instance) has to be weighed off against these benefits.</a:t>
            </a:r>
          </a:p>
        </p:txBody>
      </p:sp>
    </p:spTree>
  </p:cSld>
  <p:clrMapOvr>
    <a:masterClrMapping/>
  </p:clrMapOvr>
  <p:transition xmlns:p14="http://schemas.microsoft.com/office/powerpoint/2010/mai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Option to Expand/Take Other Projects</a:t>
            </a:r>
          </a:p>
        </p:txBody>
      </p:sp>
      <p:sp>
        <p:nvSpPr>
          <p:cNvPr id="64102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41027" name="Group 3"/>
          <p:cNvGrpSpPr>
            <a:grpSpLocks/>
          </p:cNvGrpSpPr>
          <p:nvPr/>
        </p:nvGrpSpPr>
        <p:grpSpPr bwMode="auto">
          <a:xfrm>
            <a:off x="762000" y="4891088"/>
            <a:ext cx="6707188" cy="115887"/>
            <a:chOff x="480" y="3081"/>
            <a:chExt cx="4225" cy="73"/>
          </a:xfrm>
        </p:grpSpPr>
        <p:sp>
          <p:nvSpPr>
            <p:cNvPr id="641042"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1043"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1028"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41029" name="Group 7"/>
          <p:cNvGrpSpPr>
            <a:grpSpLocks/>
          </p:cNvGrpSpPr>
          <p:nvPr/>
        </p:nvGrpSpPr>
        <p:grpSpPr bwMode="auto">
          <a:xfrm>
            <a:off x="3352800" y="3124200"/>
            <a:ext cx="2197100" cy="2286000"/>
            <a:chOff x="2102" y="1228"/>
            <a:chExt cx="2152" cy="2173"/>
          </a:xfrm>
        </p:grpSpPr>
        <p:sp>
          <p:nvSpPr>
            <p:cNvPr id="641040"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1041"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1030"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Expansion</a:t>
            </a:r>
          </a:p>
        </p:txBody>
      </p:sp>
      <p:sp>
        <p:nvSpPr>
          <p:cNvPr id="641031"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1032"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41033"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from Expansion</a:t>
            </a:r>
          </a:p>
        </p:txBody>
      </p:sp>
      <p:sp>
        <p:nvSpPr>
          <p:cNvPr id="641034"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Additional Investment </a:t>
            </a:r>
          </a:p>
        </p:txBody>
      </p:sp>
      <p:sp>
        <p:nvSpPr>
          <p:cNvPr id="641035"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to Expand</a:t>
            </a:r>
          </a:p>
        </p:txBody>
      </p:sp>
      <p:sp>
        <p:nvSpPr>
          <p:cNvPr id="641036"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Firm will not expand in</a:t>
            </a:r>
          </a:p>
          <a:p>
            <a:endParaRPr lang="en-US" sz="1500"/>
          </a:p>
        </p:txBody>
      </p:sp>
      <p:sp>
        <p:nvSpPr>
          <p:cNvPr id="641037"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this section</a:t>
            </a:r>
          </a:p>
        </p:txBody>
      </p:sp>
      <p:sp>
        <p:nvSpPr>
          <p:cNvPr id="641038"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Expansion becomes </a:t>
            </a:r>
          </a:p>
        </p:txBody>
      </p:sp>
      <p:sp>
        <p:nvSpPr>
          <p:cNvPr id="641039"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attractive in this section</a:t>
            </a:r>
          </a:p>
        </p:txBody>
      </p:sp>
    </p:spTree>
  </p:cSld>
  <p:clrMapOvr>
    <a:masterClrMapping/>
  </p:clrMapOvr>
  <p:transition xmlns:p14="http://schemas.microsoft.com/office/powerpoint/2010/mai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Option to Abandon</a:t>
            </a:r>
          </a:p>
        </p:txBody>
      </p:sp>
      <p:sp>
        <p:nvSpPr>
          <p:cNvPr id="6430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 firm may sometimes have the option to abandon a project, if the cash flows do not measure up to expectations. </a:t>
            </a:r>
          </a:p>
          <a:p>
            <a:r>
              <a:rPr lang="en-US">
                <a:latin typeface="Times" charset="0"/>
                <a:ea typeface="ＭＳ Ｐゴシック" charset="0"/>
                <a:cs typeface="ＭＳ Ｐゴシック" charset="0"/>
              </a:rPr>
              <a:t>If abandoning the project allows the firm to save itself from further losses, this option can make  a project more valuable.</a:t>
            </a:r>
          </a:p>
          <a:p>
            <a:endParaRPr lang="en-US">
              <a:latin typeface="Times" charset="0"/>
              <a:ea typeface="ＭＳ Ｐゴシック" charset="0"/>
              <a:cs typeface="ＭＳ Ｐゴシック" charset="0"/>
            </a:endParaRPr>
          </a:p>
        </p:txBody>
      </p:sp>
      <p:grpSp>
        <p:nvGrpSpPr>
          <p:cNvPr id="643075" name="Group 4"/>
          <p:cNvGrpSpPr>
            <a:grpSpLocks/>
          </p:cNvGrpSpPr>
          <p:nvPr/>
        </p:nvGrpSpPr>
        <p:grpSpPr bwMode="auto">
          <a:xfrm>
            <a:off x="2051050" y="5257800"/>
            <a:ext cx="5354638" cy="90488"/>
            <a:chOff x="1292" y="3312"/>
            <a:chExt cx="3373" cy="57"/>
          </a:xfrm>
        </p:grpSpPr>
        <p:sp>
          <p:nvSpPr>
            <p:cNvPr id="64308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308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307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43077" name="Group 8"/>
          <p:cNvGrpSpPr>
            <a:grpSpLocks/>
          </p:cNvGrpSpPr>
          <p:nvPr/>
        </p:nvGrpSpPr>
        <p:grpSpPr bwMode="auto">
          <a:xfrm>
            <a:off x="2273300" y="3937000"/>
            <a:ext cx="1835150" cy="1835150"/>
            <a:chOff x="1432" y="2480"/>
            <a:chExt cx="1156" cy="1156"/>
          </a:xfrm>
        </p:grpSpPr>
        <p:sp>
          <p:nvSpPr>
            <p:cNvPr id="64308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308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307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Present Value of Expected </a:t>
            </a:r>
          </a:p>
        </p:txBody>
      </p:sp>
      <p:sp>
        <p:nvSpPr>
          <p:cNvPr id="64307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Cash Flows on Project</a:t>
            </a:r>
          </a:p>
        </p:txBody>
      </p:sp>
      <p:sp>
        <p:nvSpPr>
          <p:cNvPr id="64308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308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PV of Cash Flows </a:t>
            </a:r>
          </a:p>
        </p:txBody>
      </p:sp>
      <p:sp>
        <p:nvSpPr>
          <p:cNvPr id="64308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from Project</a:t>
            </a:r>
          </a:p>
        </p:txBody>
      </p:sp>
      <p:sp>
        <p:nvSpPr>
          <p:cNvPr id="64308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Cost of Abandonment</a:t>
            </a:r>
          </a:p>
        </p:txBody>
      </p:sp>
      <p:sp>
        <p:nvSpPr>
          <p:cNvPr id="64308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p:transition xmlns:p14="http://schemas.microsoft.com/office/powerpoint/2010/mai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1" name="Title 1"/>
          <p:cNvSpPr>
            <a:spLocks noGrp="1"/>
          </p:cNvSpPr>
          <p:nvPr>
            <p:ph type="title"/>
          </p:nvPr>
        </p:nvSpPr>
        <p:spPr/>
        <p:txBody>
          <a:bodyPr/>
          <a:lstStyle/>
          <a:p>
            <a:r>
              <a:rPr lang="en-US">
                <a:latin typeface="Times" charset="0"/>
                <a:ea typeface="ＭＳ Ｐゴシック" charset="0"/>
                <a:cs typeface="ＭＳ Ｐゴシック" charset="0"/>
              </a:rPr>
              <a:t>IV. Assessing Existing or Past investments…</a:t>
            </a:r>
          </a:p>
        </p:txBody>
      </p:sp>
      <p:sp>
        <p:nvSpPr>
          <p:cNvPr id="645122" name="Content Placeholder 2"/>
          <p:cNvSpPr>
            <a:spLocks noGrp="1"/>
          </p:cNvSpPr>
          <p:nvPr>
            <p:ph idx="1"/>
          </p:nvPr>
        </p:nvSpPr>
        <p:spPr/>
        <p:txBody>
          <a:bodyPr/>
          <a:lstStyle/>
          <a:p>
            <a:r>
              <a:rPr lang="en-US" sz="2000">
                <a:latin typeface="Times" charset="0"/>
                <a:ea typeface="ＭＳ Ｐゴシック" charset="0"/>
                <a:cs typeface="ＭＳ Ｐゴシック" charset="0"/>
              </a:rPr>
              <a:t>While much of our discussion has been focused on analyzing new investments, the techniques and principles enunciated apply just as strongly to existing investments. </a:t>
            </a:r>
          </a:p>
          <a:p>
            <a:r>
              <a:rPr lang="en-US" sz="2000">
                <a:latin typeface="Times" charset="0"/>
                <a:ea typeface="ＭＳ Ｐゴシック" charset="0"/>
                <a:cs typeface="ＭＳ Ｐゴシック" charset="0"/>
              </a:rPr>
              <a:t>With existing investments, we can try to address one of two questions:</a:t>
            </a:r>
          </a:p>
          <a:p>
            <a:pPr lvl="1"/>
            <a:r>
              <a:rPr lang="en-US" sz="1800" u="sng">
                <a:latin typeface="Times" charset="0"/>
                <a:ea typeface="ＭＳ Ｐゴシック" charset="0"/>
              </a:rPr>
              <a:t>Post –mortem</a:t>
            </a:r>
            <a:r>
              <a:rPr lang="en-US" sz="1800">
                <a:latin typeface="Times" charset="0"/>
                <a:ea typeface="ＭＳ Ｐゴシック" charset="0"/>
              </a:rPr>
              <a:t>: We can look back at existing investments and see if they have created value for the firm. </a:t>
            </a:r>
          </a:p>
          <a:p>
            <a:pPr lvl="1"/>
            <a:r>
              <a:rPr lang="en-US" sz="1800" u="sng">
                <a:latin typeface="Times" charset="0"/>
                <a:ea typeface="ＭＳ Ｐゴシック" charset="0"/>
              </a:rPr>
              <a:t>What next?</a:t>
            </a:r>
            <a:r>
              <a:rPr lang="en-US" sz="1800">
                <a:latin typeface="Times" charset="0"/>
                <a:ea typeface="ＭＳ Ｐゴシック" charset="0"/>
              </a:rPr>
              <a:t> We can also use the tools of investment analysis to see whether we should keep, expand or abandon existing investments.</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69" name="Title 1"/>
          <p:cNvSpPr>
            <a:spLocks noGrp="1"/>
          </p:cNvSpPr>
          <p:nvPr>
            <p:ph type="title"/>
          </p:nvPr>
        </p:nvSpPr>
        <p:spPr/>
        <p:txBody>
          <a:bodyPr/>
          <a:lstStyle/>
          <a:p>
            <a:r>
              <a:rPr lang="en-US">
                <a:latin typeface="Times" charset="0"/>
                <a:ea typeface="ＭＳ Ｐゴシック" charset="0"/>
                <a:cs typeface="ＭＳ Ｐゴシック" charset="0"/>
              </a:rPr>
              <a:t>Analyzing an Existing Investment</a:t>
            </a:r>
          </a:p>
        </p:txBody>
      </p:sp>
      <p:sp>
        <p:nvSpPr>
          <p:cNvPr id="647170" name="Content Placeholder 2"/>
          <p:cNvSpPr>
            <a:spLocks noGrp="1"/>
          </p:cNvSpPr>
          <p:nvPr>
            <p:ph idx="1"/>
          </p:nvPr>
        </p:nvSpPr>
        <p:spPr/>
        <p:txBody>
          <a:bodyPr/>
          <a:lstStyle/>
          <a:p>
            <a:endParaRPr lang="en-US">
              <a:latin typeface="Times" charset="0"/>
              <a:ea typeface="ＭＳ Ｐゴシック" charset="0"/>
              <a:cs typeface="ＭＳ Ｐゴシック" charset="0"/>
            </a:endParaRPr>
          </a:p>
        </p:txBody>
      </p:sp>
      <p:graphicFrame>
        <p:nvGraphicFramePr>
          <p:cNvPr id="647171"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47184"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47172"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 a post-mortem, you look at the actual cash flows, relative to forecasts.</a:t>
            </a:r>
          </a:p>
        </p:txBody>
      </p:sp>
      <p:cxnSp>
        <p:nvCxnSpPr>
          <p:cNvPr id="647173"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47174"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You can also reassess your expected cash flows, based upon what you have learned, and decide whether you should expand, continue or divest (abandon) an investment</a:t>
            </a:r>
          </a:p>
        </p:txBody>
      </p:sp>
      <p:cxnSp>
        <p:nvCxnSpPr>
          <p:cNvPr id="647175"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Title 1"/>
          <p:cNvSpPr>
            <a:spLocks noGrp="1"/>
          </p:cNvSpPr>
          <p:nvPr>
            <p:ph type="title"/>
          </p:nvPr>
        </p:nvSpPr>
        <p:spPr/>
        <p:txBody>
          <a:bodyPr/>
          <a:lstStyle/>
          <a:p>
            <a:r>
              <a:rPr lang="en-US">
                <a:latin typeface="Times" charset="0"/>
                <a:ea typeface="ＭＳ Ｐゴシック" charset="0"/>
                <a:cs typeface="ＭＳ Ｐゴシック" charset="0"/>
              </a:rPr>
              <a:t>a. Post Mortem Analysis</a:t>
            </a:r>
          </a:p>
        </p:txBody>
      </p:sp>
      <p:sp>
        <p:nvSpPr>
          <p:cNvPr id="649218" name="Content Placeholder 2"/>
          <p:cNvSpPr>
            <a:spLocks noGrp="1"/>
          </p:cNvSpPr>
          <p:nvPr>
            <p:ph idx="1"/>
          </p:nvPr>
        </p:nvSpPr>
        <p:spPr/>
        <p:txBody>
          <a:bodyPr/>
          <a:lstStyle/>
          <a:p>
            <a:r>
              <a:rPr lang="en-US" sz="1800" dirty="0">
                <a:latin typeface="Times" charset="0"/>
                <a:ea typeface="ＭＳ Ｐゴシック" charset="0"/>
                <a:cs typeface="ＭＳ Ｐゴシック" charset="0"/>
              </a:rPr>
              <a:t>The actual cash flows from an investment can be greater than or less than originally forecast for a number of reasons but all these reasons can be categorized into two groups:</a:t>
            </a:r>
          </a:p>
          <a:p>
            <a:pPr lvl="1"/>
            <a:r>
              <a:rPr lang="en-US" sz="1600" u="sng" dirty="0">
                <a:latin typeface="Times" charset="0"/>
                <a:ea typeface="ＭＳ Ｐゴシック" charset="0"/>
                <a:cs typeface="ＭＳ Ｐゴシック" charset="0"/>
              </a:rPr>
              <a:t>Chance</a:t>
            </a:r>
            <a:r>
              <a:rPr lang="en-US" sz="1600" dirty="0">
                <a:latin typeface="Times" charset="0"/>
                <a:ea typeface="ＭＳ Ｐゴシック" charset="0"/>
                <a:cs typeface="ＭＳ Ｐゴシック" charset="0"/>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lvl="1"/>
            <a:r>
              <a:rPr lang="en-US" sz="1600" u="sng" dirty="0">
                <a:latin typeface="Times" charset="0"/>
                <a:ea typeface="ＭＳ Ｐゴシック" charset="0"/>
                <a:cs typeface="ＭＳ Ｐゴシック" charset="0"/>
              </a:rPr>
              <a:t>Bias</a:t>
            </a:r>
            <a:r>
              <a:rPr lang="en-US" sz="1600" dirty="0">
                <a:latin typeface="Times" charset="0"/>
                <a:ea typeface="ＭＳ Ｐゴシック" charset="0"/>
                <a:cs typeface="ＭＳ Ｐゴシック" charset="0"/>
              </a:rPr>
              <a:t>: If the original forecasts were biased, the actual numbers will be different from expectations. The evidence on capital budgeting is that managers tend to be over-optimistic about cash flows and the bias is worse with over-confident managers.</a:t>
            </a:r>
          </a:p>
          <a:p>
            <a:r>
              <a:rPr lang="en-US" sz="1800" dirty="0">
                <a:latin typeface="Times" charset="0"/>
                <a:ea typeface="ＭＳ Ｐゴシック" charset="0"/>
                <a:cs typeface="ＭＳ Ｐゴシック" charset="0"/>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Title 1"/>
          <p:cNvSpPr>
            <a:spLocks noGrp="1"/>
          </p:cNvSpPr>
          <p:nvPr>
            <p:ph type="title"/>
          </p:nvPr>
        </p:nvSpPr>
        <p:spPr/>
        <p:txBody>
          <a:bodyPr/>
          <a:lstStyle/>
          <a:p>
            <a:r>
              <a:rPr lang="en-US">
                <a:latin typeface="Times" charset="0"/>
                <a:ea typeface="ＭＳ Ｐゴシック" charset="0"/>
                <a:cs typeface="ＭＳ Ｐゴシック" charset="0"/>
              </a:rPr>
              <a:t>b. What should we do next?</a:t>
            </a:r>
          </a:p>
        </p:txBody>
      </p:sp>
      <p:sp>
        <p:nvSpPr>
          <p:cNvPr id="651266" name="Content Placeholder 2"/>
          <p:cNvSpPr>
            <a:spLocks noGrp="1"/>
          </p:cNvSpPr>
          <p:nvPr>
            <p:ph idx="1"/>
          </p:nvPr>
        </p:nvSpPr>
        <p:spPr/>
        <p:txBody>
          <a:bodyPr/>
          <a:lstStyle/>
          <a:p>
            <a:endParaRPr lang="en-US" dirty="0">
              <a:latin typeface="Times" charset="0"/>
              <a:ea typeface="ＭＳ Ｐゴシック" charset="0"/>
              <a:cs typeface="ＭＳ Ｐゴシック" charset="0"/>
            </a:endParaRPr>
          </a:p>
          <a:p>
            <a:pPr>
              <a:buFont typeface="Monotype Sorts" charset="0"/>
              <a:buNone/>
            </a:pPr>
            <a:r>
              <a:rPr lang="en-US" dirty="0">
                <a:latin typeface="Times" charset="0"/>
                <a:ea typeface="ＭＳ Ｐゴシック" charset="0"/>
                <a:cs typeface="ＭＳ Ｐゴシック" charset="0"/>
              </a:rPr>
              <a:t>						........	Liquidate the project</a:t>
            </a: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r>
              <a:rPr lang="en-US" dirty="0">
                <a:latin typeface="Times" charset="0"/>
                <a:ea typeface="ＭＳ Ｐゴシック" charset="0"/>
                <a:cs typeface="ＭＳ Ｐゴシック" charset="0"/>
              </a:rPr>
              <a:t>						</a:t>
            </a:r>
            <a:endParaRPr lang="en-US" dirty="0" smtClean="0">
              <a:latin typeface="Times" charset="0"/>
              <a:ea typeface="ＭＳ Ｐゴシック" charset="0"/>
              <a:cs typeface="ＭＳ Ｐゴシック" charset="0"/>
            </a:endParaRPr>
          </a:p>
          <a:p>
            <a:pPr>
              <a:buFont typeface="Monotype Sorts" charset="0"/>
              <a:buNone/>
            </a:pPr>
            <a:endParaRPr lang="en-US" dirty="0">
              <a:latin typeface="Times" charset="0"/>
            </a:endParaRPr>
          </a:p>
          <a:p>
            <a:pPr>
              <a:buFont typeface="Monotype Sorts" charset="0"/>
              <a:buNone/>
            </a:pP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	Terminate the project</a:t>
            </a: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r>
              <a:rPr lang="en-US" dirty="0">
                <a:latin typeface="Times" charset="0"/>
                <a:ea typeface="ＭＳ Ｐゴシック" charset="0"/>
                <a:cs typeface="ＭＳ Ｐゴシック" charset="0"/>
              </a:rPr>
              <a:t>						</a:t>
            </a:r>
            <a:endParaRPr lang="en-US" dirty="0" smtClean="0">
              <a:latin typeface="Times" charset="0"/>
              <a:ea typeface="ＭＳ Ｐゴシック" charset="0"/>
              <a:cs typeface="ＭＳ Ｐゴシック" charset="0"/>
            </a:endParaRPr>
          </a:p>
          <a:p>
            <a:pPr>
              <a:buFont typeface="Monotype Sorts" charset="0"/>
              <a:buNone/>
            </a:pPr>
            <a:endParaRPr lang="en-US" dirty="0">
              <a:latin typeface="Times" charset="0"/>
            </a:endParaRPr>
          </a:p>
          <a:p>
            <a:pPr>
              <a:buFont typeface="Monotype Sorts" charset="0"/>
              <a:buNone/>
            </a:pP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	Divest the project</a:t>
            </a: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r>
              <a:rPr lang="en-US" dirty="0">
                <a:latin typeface="Times" charset="0"/>
                <a:ea typeface="ＭＳ Ｐゴシック" charset="0"/>
                <a:cs typeface="ＭＳ Ｐゴシック" charset="0"/>
              </a:rPr>
              <a:t>						........	Continue the project</a:t>
            </a:r>
          </a:p>
          <a:p>
            <a:pPr>
              <a:buFont typeface="Monotype Sorts" charset="0"/>
              <a:buNone/>
            </a:pPr>
            <a:endParaRPr lang="en-US" dirty="0">
              <a:latin typeface="Times" charset="0"/>
              <a:ea typeface="ＭＳ Ｐゴシック" charset="0"/>
              <a:cs typeface="ＭＳ Ｐゴシック" charset="0"/>
            </a:endParaRPr>
          </a:p>
        </p:txBody>
      </p:sp>
      <p:graphicFrame>
        <p:nvGraphicFramePr>
          <p:cNvPr id="651267" name="Object 2"/>
          <p:cNvGraphicFramePr>
            <a:graphicFrameLocks noChangeAspect="1"/>
          </p:cNvGraphicFramePr>
          <p:nvPr>
            <p:extLst>
              <p:ext uri="{D42A27DB-BD31-4B8C-83A1-F6EECF244321}">
                <p14:modId xmlns:p14="http://schemas.microsoft.com/office/powerpoint/2010/main" val="3293023524"/>
              </p:ext>
            </p:extLst>
          </p:nvPr>
        </p:nvGraphicFramePr>
        <p:xfrm>
          <a:off x="1676400" y="5105400"/>
          <a:ext cx="3303588" cy="609600"/>
        </p:xfrm>
        <a:graphic>
          <a:graphicData uri="http://schemas.openxmlformats.org/presentationml/2006/ole">
            <mc:AlternateContent xmlns:mc="http://schemas.openxmlformats.org/markup-compatibility/2006">
              <mc:Choice xmlns:v="urn:schemas-microsoft-com:vml" Requires="v">
                <p:oleObj spid="_x0000_s651294"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5105400"/>
                        <a:ext cx="3303588" cy="609600"/>
                      </a:xfrm>
                      <a:prstGeom prst="rect">
                        <a:avLst/>
                      </a:prstGeom>
                      <a:solidFill>
                        <a:srgbClr val="FFFFFF"/>
                      </a:solidFill>
                      <a:ln>
                        <a:noFill/>
                      </a:ln>
                      <a:effectLst/>
                      <a:extLst/>
                    </p:spPr>
                  </p:pic>
                </p:oleObj>
              </mc:Fallback>
            </mc:AlternateContent>
          </a:graphicData>
        </a:graphic>
      </p:graphicFrame>
      <p:graphicFrame>
        <p:nvGraphicFramePr>
          <p:cNvPr id="651268" name="Object 3"/>
          <p:cNvGraphicFramePr>
            <a:graphicFrameLocks noChangeAspect="1"/>
          </p:cNvGraphicFramePr>
          <p:nvPr>
            <p:extLst>
              <p:ext uri="{D42A27DB-BD31-4B8C-83A1-F6EECF244321}">
                <p14:modId xmlns:p14="http://schemas.microsoft.com/office/powerpoint/2010/main" val="3316135200"/>
              </p:ext>
            </p:extLst>
          </p:nvPr>
        </p:nvGraphicFramePr>
        <p:xfrm>
          <a:off x="1752600" y="4038600"/>
          <a:ext cx="3048000" cy="633413"/>
        </p:xfrm>
        <a:graphic>
          <a:graphicData uri="http://schemas.openxmlformats.org/presentationml/2006/ole">
            <mc:AlternateContent xmlns:mc="http://schemas.openxmlformats.org/markup-compatibility/2006">
              <mc:Choice xmlns:v="urn:schemas-microsoft-com:vml" Requires="v">
                <p:oleObj spid="_x0000_s651295"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4038600"/>
                        <a:ext cx="3048000" cy="633413"/>
                      </a:xfrm>
                      <a:prstGeom prst="rect">
                        <a:avLst/>
                      </a:prstGeom>
                      <a:solidFill>
                        <a:srgbClr val="FFFFFF"/>
                      </a:solidFill>
                      <a:ln>
                        <a:noFill/>
                      </a:ln>
                      <a:effectLst/>
                      <a:extLst/>
                    </p:spPr>
                  </p:pic>
                </p:oleObj>
              </mc:Fallback>
            </mc:AlternateContent>
          </a:graphicData>
        </a:graphic>
      </p:graphicFrame>
      <p:graphicFrame>
        <p:nvGraphicFramePr>
          <p:cNvPr id="651269" name="Object 4"/>
          <p:cNvGraphicFramePr>
            <a:graphicFrameLocks noChangeAspect="1"/>
          </p:cNvGraphicFramePr>
          <p:nvPr>
            <p:extLst>
              <p:ext uri="{D42A27DB-BD31-4B8C-83A1-F6EECF244321}">
                <p14:modId xmlns:p14="http://schemas.microsoft.com/office/powerpoint/2010/main" val="3080505144"/>
              </p:ext>
            </p:extLst>
          </p:nvPr>
        </p:nvGraphicFramePr>
        <p:xfrm>
          <a:off x="1752600" y="1981200"/>
          <a:ext cx="1524000" cy="674688"/>
        </p:xfrm>
        <a:graphic>
          <a:graphicData uri="http://schemas.openxmlformats.org/presentationml/2006/ole">
            <mc:AlternateContent xmlns:mc="http://schemas.openxmlformats.org/markup-compatibility/2006">
              <mc:Choice xmlns:v="urn:schemas-microsoft-com:vml" Requires="v">
                <p:oleObj spid="_x0000_s651296"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1981200"/>
                        <a:ext cx="1524000" cy="674688"/>
                      </a:xfrm>
                      <a:prstGeom prst="rect">
                        <a:avLst/>
                      </a:prstGeom>
                      <a:solidFill>
                        <a:srgbClr val="FFFFFF"/>
                      </a:solidFill>
                      <a:ln>
                        <a:noFill/>
                      </a:ln>
                      <a:effectLst/>
                      <a:extLst/>
                    </p:spPr>
                  </p:pic>
                </p:oleObj>
              </mc:Fallback>
            </mc:AlternateContent>
          </a:graphicData>
        </a:graphic>
      </p:graphicFrame>
      <p:graphicFrame>
        <p:nvGraphicFramePr>
          <p:cNvPr id="651270" name="Object 5"/>
          <p:cNvGraphicFramePr>
            <a:graphicFrameLocks noChangeAspect="1"/>
          </p:cNvGraphicFramePr>
          <p:nvPr>
            <p:extLst>
              <p:ext uri="{D42A27DB-BD31-4B8C-83A1-F6EECF244321}">
                <p14:modId xmlns:p14="http://schemas.microsoft.com/office/powerpoint/2010/main" val="1901119082"/>
              </p:ext>
            </p:extLst>
          </p:nvPr>
        </p:nvGraphicFramePr>
        <p:xfrm>
          <a:off x="1752600" y="3124200"/>
          <a:ext cx="2514600" cy="581025"/>
        </p:xfrm>
        <a:graphic>
          <a:graphicData uri="http://schemas.openxmlformats.org/presentationml/2006/ole">
            <mc:AlternateContent xmlns:mc="http://schemas.openxmlformats.org/markup-compatibility/2006">
              <mc:Choice xmlns:v="urn:schemas-microsoft-com:vml" Requires="v">
                <p:oleObj spid="_x0000_s651297"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52600" y="3124200"/>
                        <a:ext cx="2514600" cy="581025"/>
                      </a:xfrm>
                      <a:prstGeom prst="rect">
                        <a:avLst/>
                      </a:prstGeom>
                      <a:solidFill>
                        <a:srgbClr val="FFFFFF"/>
                      </a:solidFill>
                      <a:ln>
                        <a:noFill/>
                      </a:ln>
                      <a:effectLst/>
                      <a:extLst/>
                    </p:spPr>
                  </p:pic>
                </p:oleObj>
              </mc:Fallback>
            </mc:AlternateContent>
          </a:graphicData>
        </a:graphic>
      </p:graphicFrame>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Title 1"/>
          <p:cNvSpPr>
            <a:spLocks noGrp="1"/>
          </p:cNvSpPr>
          <p:nvPr>
            <p:ph type="title"/>
          </p:nvPr>
        </p:nvSpPr>
        <p:spPr/>
        <p:txBody>
          <a:bodyPr/>
          <a:lstStyle/>
          <a:p>
            <a:r>
              <a:rPr lang="en-US">
                <a:latin typeface="Times" charset="0"/>
                <a:ea typeface="ＭＳ Ｐゴシック" charset="0"/>
                <a:cs typeface="ＭＳ Ｐゴシック" charset="0"/>
              </a:rPr>
              <a:t>Example: Disney California Adventure</a:t>
            </a:r>
          </a:p>
        </p:txBody>
      </p:sp>
      <p:sp>
        <p:nvSpPr>
          <p:cNvPr id="653314" name="Content Placeholder 2"/>
          <p:cNvSpPr>
            <a:spLocks noGrp="1"/>
          </p:cNvSpPr>
          <p:nvPr>
            <p:ph idx="1"/>
          </p:nvPr>
        </p:nvSpPr>
        <p:spPr/>
        <p:txBody>
          <a:bodyPr/>
          <a:lstStyle/>
          <a:p>
            <a:r>
              <a:rPr lang="en-US" sz="1800" dirty="0">
                <a:latin typeface="Times" charset="0"/>
                <a:ea typeface="ＭＳ Ｐゴシック" charset="0"/>
                <a:cs typeface="ＭＳ Ｐゴシック" charset="0"/>
              </a:rPr>
              <a:t>Disney opened the Disney California Adventure (DCA) Park in 2001, at a cost of $1.5 billion, with a mix of roller coaster </a:t>
            </a:r>
            <a:r>
              <a:rPr lang="en-US" sz="1800" dirty="0" err="1">
                <a:latin typeface="Times" charset="0"/>
                <a:ea typeface="ＭＳ Ｐゴシック" charset="0"/>
                <a:cs typeface="ＭＳ Ｐゴシック" charset="0"/>
              </a:rPr>
              <a:t>ridesand</a:t>
            </a:r>
            <a:r>
              <a:rPr lang="en-US" sz="1800" dirty="0">
                <a:latin typeface="Times" charset="0"/>
                <a:ea typeface="ＭＳ Ｐゴシック" charset="0"/>
                <a:cs typeface="ＭＳ Ｐゴシック" charset="0"/>
              </a:rPr>
              <a:t> movie nostalgia. Disney expected about 60% of its visitors to Disneyland to come across to DCA and generate about $ 100 million in annual after-cash flows for the firm.</a:t>
            </a:r>
          </a:p>
          <a:p>
            <a:r>
              <a:rPr lang="en-US" sz="1800" dirty="0">
                <a:latin typeface="Times" charset="0"/>
                <a:ea typeface="ＭＳ Ｐゴシック" charset="0"/>
                <a:cs typeface="ＭＳ Ｐゴシック" charset="0"/>
              </a:rPr>
              <a:t>By 2008, DCA had not performed up to expectations. Of the 15 million people who came to Disneyland in 2007, only 6 million visited California Adventure, and the cash flow averaged out to only $ 50 million between 2001 and 2007. </a:t>
            </a:r>
          </a:p>
          <a:p>
            <a:pPr>
              <a:buFont typeface="Monotype Sorts" charset="0"/>
              <a:buNone/>
            </a:pPr>
            <a:r>
              <a:rPr lang="en-US" sz="1800" dirty="0">
                <a:latin typeface="Times" charset="0"/>
                <a:ea typeface="ＭＳ Ｐゴシック" charset="0"/>
                <a:cs typeface="ＭＳ Ｐゴシック" charset="0"/>
              </a:rPr>
              <a:t>In early 2008, Disney faced three choices:</a:t>
            </a:r>
          </a:p>
          <a:p>
            <a:r>
              <a:rPr lang="en-US" sz="1600" dirty="0">
                <a:latin typeface="Times" charset="0"/>
                <a:ea typeface="ＭＳ Ｐゴシック" charset="0"/>
                <a:cs typeface="ＭＳ Ｐゴシック" charset="0"/>
              </a:rPr>
              <a:t>Shut down California Adventure and try to recover whatever it can of its initial investment. It is estimated that the firm recover about $ 500 million of its investment.</a:t>
            </a:r>
          </a:p>
          <a:p>
            <a:r>
              <a:rPr lang="en-US" sz="1600" dirty="0">
                <a:latin typeface="Times" charset="0"/>
                <a:ea typeface="ＭＳ Ｐゴシック" charset="0"/>
                <a:cs typeface="ＭＳ Ｐゴシック" charset="0"/>
              </a:rPr>
              <a:t>Continue with the status quo, recognizing that future cash flows will be closer to the actual values ($ 50 million) than the original projections.</a:t>
            </a:r>
          </a:p>
          <a:p>
            <a:r>
              <a:rPr lang="en-US" sz="1600" dirty="0">
                <a:latin typeface="Times" charset="0"/>
                <a:ea typeface="ＭＳ Ｐゴシック" charset="0"/>
                <a:cs typeface="ＭＳ Ｐゴシック" charset="0"/>
              </a:rPr>
              <a:t>Invest about $ 600 million to expand and modify the par, with the intent of increasing the number of attractions for families with children, is expected to increase the percentage of Disneyland visitors who come to DCA from 40% to 60% and increase the annual after tax cash flow by 60% (from $ 50 million to $ 80 million) at the park. </a:t>
            </a:r>
          </a:p>
          <a:p>
            <a:endParaRPr lang="en-US" dirty="0">
              <a:latin typeface="Times" charset="0"/>
              <a:ea typeface="ＭＳ Ｐゴシック" charset="0"/>
              <a:cs typeface="ＭＳ Ｐゴシック" charset="0"/>
            </a:endParaRP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Title 1"/>
          <p:cNvSpPr>
            <a:spLocks noGrp="1"/>
          </p:cNvSpPr>
          <p:nvPr>
            <p:ph type="title"/>
          </p:nvPr>
        </p:nvSpPr>
        <p:spPr/>
        <p:txBody>
          <a:bodyPr/>
          <a:lstStyle/>
          <a:p>
            <a:r>
              <a:rPr lang="en-US">
                <a:latin typeface="Times" charset="0"/>
                <a:ea typeface="ＭＳ Ｐゴシック" charset="0"/>
                <a:cs typeface="ＭＳ Ｐゴシック" charset="0"/>
              </a:rPr>
              <a:t>DCA: Evaluating the alternatives…</a:t>
            </a:r>
          </a:p>
        </p:txBody>
      </p:sp>
      <p:sp>
        <p:nvSpPr>
          <p:cNvPr id="655362" name="Content Placeholder 2"/>
          <p:cNvSpPr>
            <a:spLocks noGrp="1"/>
          </p:cNvSpPr>
          <p:nvPr>
            <p:ph idx="1"/>
          </p:nvPr>
        </p:nvSpPr>
        <p:spPr/>
        <p:txBody>
          <a:bodyPr/>
          <a:lstStyle/>
          <a:p>
            <a:r>
              <a:rPr lang="en-US" sz="2000" u="sng">
                <a:latin typeface="Times" charset="0"/>
                <a:ea typeface="ＭＳ Ｐゴシック" charset="0"/>
                <a:cs typeface="ＭＳ Ｐゴシック" charset="0"/>
              </a:rPr>
              <a:t>Continuing Operation</a:t>
            </a:r>
            <a:r>
              <a:rPr lang="en-US" sz="2000">
                <a:latin typeface="Times" charset="0"/>
                <a:ea typeface="ＭＳ Ｐゴシック" charset="0"/>
                <a:cs typeface="ＭＳ Ｐゴシック" charset="0"/>
              </a:rPr>
              <a:t>: Assuming the current after-tax cash flow of $ 50 million will continue in perpetuity, growing at the inflation rate of 2% and discounting back at the theme park cost of capital of 6.62% yields a value for continuing with the status quo</a:t>
            </a:r>
          </a:p>
          <a:p>
            <a:pPr>
              <a:buFont typeface="Monotype Sorts" charset="0"/>
              <a:buNone/>
            </a:pPr>
            <a:r>
              <a:rPr lang="en-US" sz="2000">
                <a:latin typeface="Times" charset="0"/>
                <a:ea typeface="ＭＳ Ｐゴシック" charset="0"/>
                <a:cs typeface="ＭＳ Ｐゴシック" charset="0"/>
              </a:rPr>
              <a:t>	Value of DCA = </a:t>
            </a:r>
          </a:p>
          <a:p>
            <a:r>
              <a:rPr lang="en-US" sz="2000" u="sng">
                <a:latin typeface="Times" charset="0"/>
                <a:ea typeface="ＭＳ Ｐゴシック" charset="0"/>
                <a:cs typeface="ＭＳ Ｐゴシック" charset="0"/>
              </a:rPr>
              <a:t>Abandonment</a:t>
            </a:r>
            <a:r>
              <a:rPr lang="en-US" sz="2000">
                <a:latin typeface="Times" charset="0"/>
                <a:ea typeface="ＭＳ Ｐゴシック" charset="0"/>
                <a:cs typeface="ＭＳ Ｐゴシック" charset="0"/>
              </a:rPr>
              <a:t>: Abandoning this investment currently would allow Disney to recover only $ 500 million of its original investment.  </a:t>
            </a:r>
          </a:p>
          <a:p>
            <a:pPr>
              <a:buFont typeface="Monotype Sorts" charset="0"/>
              <a:buNone/>
            </a:pPr>
            <a:r>
              <a:rPr lang="en-US" sz="2000">
                <a:latin typeface="Times" charset="0"/>
                <a:ea typeface="ＭＳ Ｐゴシック" charset="0"/>
                <a:cs typeface="ＭＳ Ｐゴシック" charset="0"/>
              </a:rPr>
              <a:t>	Abandonment value of DCA = $ 500 million</a:t>
            </a:r>
          </a:p>
          <a:p>
            <a:r>
              <a:rPr lang="en-US" sz="2000" u="sng">
                <a:latin typeface="Times" charset="0"/>
                <a:ea typeface="ＭＳ Ｐゴシック" charset="0"/>
                <a:cs typeface="ＭＳ Ｐゴシック" charset="0"/>
              </a:rPr>
              <a:t>Expansion</a:t>
            </a:r>
            <a:r>
              <a:rPr lang="en-US" sz="2000">
                <a:latin typeface="Times" charset="0"/>
                <a:ea typeface="ＭＳ Ｐゴシック" charset="0"/>
                <a:cs typeface="ＭＳ Ｐゴシック" charset="0"/>
              </a:rPr>
              <a:t>: The up-front cost of $ 600 million will lead to more visitors in the park and an increase in the existing cash flows from $ 50 to $ 80 million. </a:t>
            </a:r>
          </a:p>
          <a:p>
            <a:pPr>
              <a:buFont typeface="Monotype Sorts" charset="0"/>
              <a:buNone/>
            </a:pPr>
            <a:r>
              <a:rPr lang="en-US" sz="2000">
                <a:latin typeface="Times" charset="0"/>
                <a:ea typeface="ＭＳ Ｐゴシック" charset="0"/>
                <a:cs typeface="ＭＳ Ｐゴシック" charset="0"/>
              </a:rPr>
              <a:t>	Value of CF from expansion = </a:t>
            </a:r>
          </a:p>
        </p:txBody>
      </p:sp>
      <p:graphicFrame>
        <p:nvGraphicFramePr>
          <p:cNvPr id="655363" name="Object 2"/>
          <p:cNvGraphicFramePr>
            <a:graphicFrameLocks noChangeAspect="1"/>
          </p:cNvGraphicFramePr>
          <p:nvPr>
            <p:extLst>
              <p:ext uri="{D42A27DB-BD31-4B8C-83A1-F6EECF244321}">
                <p14:modId xmlns:p14="http://schemas.microsoft.com/office/powerpoint/2010/main" val="1664985232"/>
              </p:ext>
            </p:extLst>
          </p:nvPr>
        </p:nvGraphicFramePr>
        <p:xfrm>
          <a:off x="3048000" y="2971800"/>
          <a:ext cx="3886200" cy="406400"/>
        </p:xfrm>
        <a:graphic>
          <a:graphicData uri="http://schemas.openxmlformats.org/presentationml/2006/ole">
            <mc:AlternateContent xmlns:mc="http://schemas.openxmlformats.org/markup-compatibility/2006">
              <mc:Choice xmlns:v="urn:schemas-microsoft-com:vml" Requires="v">
                <p:oleObj spid="_x0000_s655378"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971800"/>
                        <a:ext cx="3886200" cy="406400"/>
                      </a:xfrm>
                      <a:prstGeom prst="rect">
                        <a:avLst/>
                      </a:prstGeom>
                      <a:solidFill>
                        <a:srgbClr val="FFFFFF"/>
                      </a:solidFill>
                      <a:ln>
                        <a:noFill/>
                      </a:ln>
                      <a:effectLst/>
                      <a:extLst/>
                    </p:spPr>
                  </p:pic>
                </p:oleObj>
              </mc:Fallback>
            </mc:AlternateContent>
          </a:graphicData>
        </a:graphic>
      </p:graphicFrame>
      <p:graphicFrame>
        <p:nvGraphicFramePr>
          <p:cNvPr id="655364" name="Object 3"/>
          <p:cNvGraphicFramePr>
            <a:graphicFrameLocks noChangeAspect="1"/>
          </p:cNvGraphicFramePr>
          <p:nvPr>
            <p:extLst>
              <p:ext uri="{D42A27DB-BD31-4B8C-83A1-F6EECF244321}">
                <p14:modId xmlns:p14="http://schemas.microsoft.com/office/powerpoint/2010/main" val="2704693435"/>
              </p:ext>
            </p:extLst>
          </p:nvPr>
        </p:nvGraphicFramePr>
        <p:xfrm>
          <a:off x="4419600" y="5334000"/>
          <a:ext cx="3871913" cy="457200"/>
        </p:xfrm>
        <a:graphic>
          <a:graphicData uri="http://schemas.openxmlformats.org/presentationml/2006/ole">
            <mc:AlternateContent xmlns:mc="http://schemas.openxmlformats.org/markup-compatibility/2006">
              <mc:Choice xmlns:v="urn:schemas-microsoft-com:vml" Requires="v">
                <p:oleObj spid="_x0000_s655379"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5334000"/>
                        <a:ext cx="3871913" cy="457200"/>
                      </a:xfrm>
                      <a:prstGeom prst="rect">
                        <a:avLst/>
                      </a:prstGeom>
                      <a:solidFill>
                        <a:srgbClr val="FFFFFF"/>
                      </a:solidFill>
                      <a:ln>
                        <a:noFill/>
                      </a:ln>
                      <a:effectLst/>
                      <a:extLst/>
                    </p:spPr>
                  </p:pic>
                </p:oleObj>
              </mc:Fallback>
            </mc:AlternateContent>
          </a:graphicData>
        </a:graphic>
      </p:graphicFrame>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First Principles</a:t>
            </a:r>
          </a:p>
        </p:txBody>
      </p:sp>
      <p:pic>
        <p:nvPicPr>
          <p:cNvPr id="5" name="Picture 3"/>
          <p:cNvPicPr>
            <a:picLocks noGrp="1" noChangeAspect="1"/>
          </p:cNvPicPr>
          <p:nvPr>
            <p:ph idx="1"/>
          </p:nvPr>
        </p:nvPicPr>
        <p:blipFill>
          <a:blip r:embed="rId3">
            <a:extLst>
              <a:ext uri="{28A0092B-C50C-407E-A947-70E740481C1C}">
                <a14:useLocalDpi xmlns:a14="http://schemas.microsoft.com/office/drawing/2010/main" val="0"/>
              </a:ext>
            </a:extLst>
          </a:blip>
          <a:srcRect l="-4631" r="-4631"/>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AdvValnX">
  <a:themeElements>
    <a:clrScheme name="">
      <a:dk1>
        <a:srgbClr val="000000"/>
      </a:dk1>
      <a:lt1>
        <a:srgbClr val="FFFFFF"/>
      </a:lt1>
      <a:dk2>
        <a:srgbClr val="0000FF"/>
      </a:dk2>
      <a:lt2>
        <a:srgbClr val="F6BF69"/>
      </a:lt2>
      <a:accent1>
        <a:srgbClr val="00FFFF"/>
      </a:accent1>
      <a:accent2>
        <a:srgbClr val="FAFD00"/>
      </a:accent2>
      <a:accent3>
        <a:srgbClr val="AAAAFF"/>
      </a:accent3>
      <a:accent4>
        <a:srgbClr val="DADADA"/>
      </a:accent4>
      <a:accent5>
        <a:srgbClr val="AAFFFF"/>
      </a:accent5>
      <a:accent6>
        <a:srgbClr val="E3E500"/>
      </a:accent6>
      <a:hlink>
        <a:srgbClr val="FC0128"/>
      </a:hlink>
      <a:folHlink>
        <a:srgbClr val="3365FB"/>
      </a:folHlink>
    </a:clrScheme>
    <a:fontScheme name="dcfvalX.PPT">
      <a:majorFont>
        <a:latin typeface="Helvetica"/>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dcfvalX.PP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cfvalX.PP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cfvalX.PP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cfvalX.PP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cfvalX.PP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cfvalX.PP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cfvalX.PP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AdvValnX.thmx</Template>
  <TotalTime>10723</TotalTime>
  <Pages>13</Pages>
  <Words>55017</Words>
  <Application>Microsoft Macintosh PowerPoint</Application>
  <PresentationFormat>On-screen Show (4:3)</PresentationFormat>
  <Paragraphs>3193</Paragraphs>
  <Slides>321</Slides>
  <Notes>319</Notes>
  <HiddenSlides>0</HiddenSlides>
  <MMClips>0</MMClips>
  <ScaleCrop>false</ScaleCrop>
  <HeadingPairs>
    <vt:vector size="8" baseType="variant">
      <vt:variant>
        <vt:lpstr>Theme</vt:lpstr>
      </vt:variant>
      <vt:variant>
        <vt:i4>1</vt:i4>
      </vt:variant>
      <vt:variant>
        <vt:lpstr>Links</vt:lpstr>
      </vt:variant>
      <vt:variant>
        <vt:i4>15</vt:i4>
      </vt:variant>
      <vt:variant>
        <vt:lpstr>Embedded OLE Servers</vt:lpstr>
      </vt:variant>
      <vt:variant>
        <vt:i4>2</vt:i4>
      </vt:variant>
      <vt:variant>
        <vt:lpstr>Slide Titles</vt:lpstr>
      </vt:variant>
      <vt:variant>
        <vt:i4>321</vt:i4>
      </vt:variant>
    </vt:vector>
  </HeadingPairs>
  <TitlesOfParts>
    <vt:vector size="339" baseType="lpstr">
      <vt:lpstr>AdvValnX</vt:lpstr>
      <vt:lpstr>\\localhost\All My Stuff\Home Page 2002\pptfiles\acf3E\!OLE_LINK12</vt:lpstr>
      <vt:lpstr>\\localhost\All My Stuff\Home Page 2002\pptfiles\acf3E\!OLE_LINK1</vt:lpstr>
      <vt:lpstr>\\localhost\All My Stuff\Home Page 2002\pptfiles\acf3E\!OLE_LINK21</vt:lpstr>
      <vt:lpstr>\\localhost\All My Stuff\Home Page 2002\pptfiles\acf3E\!OLE_LINK20</vt:lpstr>
      <vt:lpstr>\\localhost\All My Stuff\Home Page 2002\pptfiles\acf3E\!OLE_LINK19</vt:lpstr>
      <vt:lpstr>\\localhost\All My Stuff\Home Page 2002\pptfiles\acf3E\!OLE_LINK17</vt:lpstr>
      <vt:lpstr>\\localhost\All My Stuff\Home Page 2002\pptfiles\acf3E\!OLE_LINK16</vt:lpstr>
      <vt:lpstr>\\localhost\All My Stuff\Home Page 2002\pptfiles\acf3E\!OLE_LINK11</vt:lpstr>
      <vt:lpstr>\\localhost\All My Stuff\Home Page 2002\pptfiles\acf3E\!OLE_LINK12</vt:lpstr>
      <vt:lpstr>\\localhost\All My Stuff\Home Page 2002\pptfiles\acf3E\!OLE_LINK15</vt:lpstr>
      <vt:lpstr>\\localhost\All My Stuff\Home Page 2002\pptfiles\acf3E\Macintosh HD:All My Stuff:AppldCF3ed:New Chapters:Chap4.doc!OLE_LINK17</vt:lpstr>
      <vt:lpstr>\\localhost\All My Stuff\Home Page 2002\pptfiles\acf3E\!OLE_LINK11</vt:lpstr>
      <vt:lpstr>\\localhost\All My Stuff\Home Page 2002\pptfiles\acf3E\!OLE_LINK15</vt:lpstr>
      <vt:lpstr>\\localhost\All My Stuff\Home Page 2002\pptfiles\acf3E\!OLE_LINK16</vt:lpstr>
      <vt:lpstr>\\localhost\All My Stuff\Home Page 2002\pptfiles\acf3E\!OLE_LINK2</vt:lpstr>
      <vt:lpstr>Document</vt:lpstr>
      <vt:lpstr>Equation</vt:lpstr>
      <vt:lpstr>Corporate Finance B40.2302 Lecture Note: Packet 1</vt:lpstr>
      <vt:lpstr>The Objective in Corporate Finance</vt:lpstr>
      <vt:lpstr>First Principles</vt:lpstr>
      <vt:lpstr>The Classical Viewpoint</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Who’s on Board? The Disney Experience - 1997</vt:lpstr>
      <vt:lpstr>The Calpers Tests for Independent Boards</vt:lpstr>
      <vt:lpstr>Business Week piles on… The Worst Boards in 1997..</vt:lpstr>
      <vt:lpstr>6Application Test: Who’s on board?</vt:lpstr>
      <vt:lpstr>So, what next? When the cat is idle, the mice will play ....</vt:lpstr>
      <vt:lpstr>Overpaying on takeovers</vt:lpstr>
      <vt:lpstr>A Case Study: Kodak - Sterling Drugs</vt:lpstr>
      <vt:lpstr>Earnings and Revenues at Sterling Drugs </vt:lpstr>
      <vt:lpstr>Kodak Says Drug Unit Is Not for Sale … but…</vt:lpstr>
      <vt:lpstr>6Application Test: Who owns/runs your firm?</vt:lpstr>
      <vt:lpstr>Case 1: Splintering of Stockholders Disney’s top stockholders in 2003</vt:lpstr>
      <vt:lpstr>Case 2: Voting versus Non-voting Shares:  Aracruz</vt:lpstr>
      <vt:lpstr>Case 3: Cross and Pyramid Holdings Tata Chemical’s top stockholders in 2008 </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term?</vt:lpstr>
      <vt:lpstr>Are Markets short term? Some evidence that they are not..</vt:lpstr>
      <vt:lpstr>Market Reaction to Investment Announcements</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An Alternative Corporate Governance System</vt:lpstr>
      <vt:lpstr>Choose a Different Objective Function</vt:lpstr>
      <vt:lpstr>Maximize Stock Price, subject to ..</vt:lpstr>
      <vt:lpstr>The Stockholder Backlash </vt:lpstr>
      <vt:lpstr>The Hostile Acquisition Threat</vt:lpstr>
      <vt:lpstr>In response, boards are becoming more independent…</vt:lpstr>
      <vt:lpstr>Eisner’s concession: Disney’s Board in 2003</vt:lpstr>
      <vt:lpstr>Changes in corporate governance at Disney</vt:lpstr>
      <vt:lpstr>Eisner’s exit… and a new age dawns? Disney’s board in 2008</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The Mean-Variance Framework</vt:lpstr>
      <vt:lpstr>How risky is Disney? A look at the past…</vt:lpstr>
      <vt:lpstr>Do you live in a mean-variance world?</vt:lpstr>
      <vt:lpstr>The Importance of Diversification: Risk Types</vt:lpstr>
      <vt:lpstr>The Effects of Diversification </vt:lpstr>
      <vt:lpstr>The Role of the Marginal Investor</vt:lpstr>
      <vt:lpstr>Identifying the Marginal Investor in your firm…</vt:lpstr>
      <vt:lpstr>Analyzing the investor bases…</vt:lpstr>
      <vt:lpstr>Looking at Disney’s top stockholders in 2009 (again)</vt:lpstr>
      <vt:lpstr>And the top investors in Deutsche and Aracruz…</vt:lpstr>
      <vt:lpstr>Taking a closer look at Tata Chemicals…</vt:lpstr>
      <vt:lpstr>The Market Portfolio</vt:lpstr>
      <vt:lpstr>The Risk of an Individual Asset</vt:lpstr>
      <vt:lpstr>Limitations of the CAPM</vt:lpstr>
      <vt:lpstr>Alternatives to the CAPM</vt:lpstr>
      <vt:lpstr>Why the CAPM persists…</vt:lpstr>
      <vt:lpstr>6Application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2009</vt:lpstr>
      <vt:lpstr>The Euro rates: A 2012 update</vt:lpstr>
      <vt:lpstr>What if there is no default-free entity?</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The Historical Risk Premium: Evidence from the United States</vt:lpstr>
      <vt:lpstr>What about historical premiums for other markets?</vt:lpstr>
      <vt:lpstr>One solution: Look at a country’s bond rating and default spreads as a start</vt:lpstr>
      <vt:lpstr>Beyond the default spread</vt:lpstr>
      <vt:lpstr>An alternate view of ERP: Watch what I pay, not what I say.. January 2008</vt:lpstr>
      <vt:lpstr>Solving for the implied premium…</vt:lpstr>
      <vt:lpstr>A year that made a difference.. The implied premium in January 2009</vt:lpstr>
      <vt:lpstr>The Anatomy of a Crisis: Implied ERP from September 12, 2008 to January 1, 2009</vt:lpstr>
      <vt:lpstr>The bottom line on Equity Risk Premiums in early 2009</vt:lpstr>
      <vt:lpstr>An Updated Equity Risk Premium: </vt:lpstr>
      <vt:lpstr>Implied Premiums in the US: 1960-2011</vt:lpstr>
      <vt:lpstr>6 Application Test: Estimating a Market Risk Premium</vt:lpstr>
      <vt:lpstr>Estimating Beta</vt:lpstr>
      <vt:lpstr>Estimating Performance</vt:lpstr>
      <vt:lpstr>Firm Specific and Market Risk</vt:lpstr>
      <vt:lpstr>Setting up for the Estimation</vt:lpstr>
      <vt:lpstr>Choosing the Parameters: Disney</vt:lpstr>
      <vt:lpstr>Disney’s Historical Beta</vt:lpstr>
      <vt:lpstr>The Regression Output</vt:lpstr>
      <vt:lpstr>Analyzing Disney’s Performance</vt:lpstr>
      <vt:lpstr>More on Jensen’s Alpha</vt:lpstr>
      <vt:lpstr>A positive Jensen’s alpha… Who is responsible?</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May 2009</vt:lpstr>
      <vt:lpstr>Use to a Potential Investor in Disney</vt:lpstr>
      <vt:lpstr>How managers use this expected return</vt:lpstr>
      <vt:lpstr>6 Application Test: Analyzing the Risk Regression</vt:lpstr>
      <vt:lpstr>A Quick Test</vt:lpstr>
      <vt:lpstr>Disney’s Beta Calculation: An Updated Value!!</vt:lpstr>
      <vt:lpstr>Regression Diagnostics for Tata Chemicals</vt:lpstr>
      <vt:lpstr>Beta Estimation and Index Choice: Deutsche Bank</vt:lpstr>
      <vt:lpstr>A Few Questions</vt:lpstr>
      <vt:lpstr>Deutsche Bank: Alternate views of Risk</vt:lpstr>
      <vt:lpstr>Aracruz’s Beta?</vt:lpstr>
      <vt:lpstr>Beta: Exploring Fundamentals</vt:lpstr>
      <vt:lpstr>Determinant 1: Product Type</vt:lpstr>
      <vt:lpstr>A Simple Test</vt:lpstr>
      <vt:lpstr>Determinant 2: Operating Leverage Effects</vt:lpstr>
      <vt:lpstr>Measures of Operating Leverage</vt:lpstr>
      <vt:lpstr>Disney’s Operating Leverage: 1987- 2008 </vt:lpstr>
      <vt:lpstr>Reading Disney’s Operating Leverage</vt:lpstr>
      <vt:lpstr>Determinant 3: Financial Leverage</vt:lpstr>
      <vt:lpstr>Equity Betas and Leverage</vt:lpstr>
      <vt:lpstr>Effects of leverage on betas: Disney</vt:lpstr>
      <vt:lpstr>Disney : Beta and Leverage</vt:lpstr>
      <vt:lpstr>Betas are weighted Averages</vt:lpstr>
      <vt:lpstr>The Disney/Cap Cities Merger: Pre-Merger</vt:lpstr>
      <vt:lpstr>Disney Cap Cities Beta Estimation: Step 1 </vt:lpstr>
      <vt:lpstr>Disney Cap Cities Beta Estimation: Step 2</vt:lpstr>
      <vt:lpstr>Firm Betas versus divisional Betas</vt:lpstr>
      <vt:lpstr>Bottom-up versus Top-down Beta</vt:lpstr>
      <vt:lpstr>Disney’s business breakdown</vt:lpstr>
      <vt:lpstr>A closer look at the process… Studio Entertainment Betas</vt:lpstr>
      <vt:lpstr>Disney’s bottom up beta</vt:lpstr>
      <vt:lpstr>Disney’s Cost of Equity</vt:lpstr>
      <vt:lpstr> Discussion Issue</vt:lpstr>
      <vt:lpstr>Estimating Aracruz’s Bottom Up Beta</vt:lpstr>
      <vt:lpstr>Aracruz: Cost of Equity Calculation</vt:lpstr>
      <vt:lpstr>The bottom up beta for Tata Chemicals</vt:lpstr>
      <vt:lpstr>Estimating Bottom-up Beta: Deutsche Bank</vt:lpstr>
      <vt:lpstr>Estimating Betas for Non-Traded Assets</vt:lpstr>
      <vt:lpstr>Using comparable firms to estimate beta for Bookscape</vt:lpstr>
      <vt:lpstr>Estimating Bookscape Levered Beta and Cost of Equity</vt:lpstr>
      <vt:lpstr>Using Accounting Earnings to Estimate Beta</vt:lpstr>
      <vt:lpstr>The Accounting Beta for Bookscape</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Estimating Synthetic Ratings</vt:lpstr>
      <vt:lpstr>Interest Coverage Ratios, Ratings and Default Spreads- Early 2009</vt:lpstr>
      <vt:lpstr>Synthetic versus Actual Ratings: Disney and Aracruz</vt:lpstr>
      <vt:lpstr>Estimating Cost of Debt</vt:lpstr>
      <vt:lpstr>Default looms larger.. And spreads widen.. The effect of the market crisis – January 2008 to January 2009</vt:lpstr>
      <vt:lpstr>Updated Default Spreads - January 2012</vt:lpstr>
      <vt:lpstr>6 Application Test: Estimating a Cost of Debt</vt:lpstr>
      <vt:lpstr>Costs of Hybrids</vt:lpstr>
      <vt:lpstr>Weights for Cost of Capital Calculation</vt:lpstr>
      <vt:lpstr>Disney: From book value to market value for debt…</vt:lpstr>
      <vt:lpstr>And operating leases…</vt:lpstr>
      <vt:lpstr>6 Application Test: Estimating Market Value</vt:lpstr>
      <vt:lpstr>Current Cost of Capital: Disney</vt:lpstr>
      <vt:lpstr>Divisional Costs of Capital: Disney and Tata Chemicals</vt:lpstr>
      <vt:lpstr>Aracruz : Currency effects.. And a side bar on Deutsche Bank..</vt:lpstr>
      <vt:lpstr>Bookscape’s Cost of Capital</vt:lpstr>
      <vt:lpstr>6 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(but effective) solution: See how quickly you can get your money back…</vt:lpstr>
      <vt:lpstr>A slightly more sophisticated approach: Sensitivity Analysis and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Brief Example: A Paper Plant for Aracruz - Investment Assumptions</vt:lpstr>
      <vt:lpstr>Operating Assumptions</vt:lpstr>
      <vt:lpstr>The Hurdle Rate </vt:lpstr>
      <vt:lpstr>Breaking down debt payments by year</vt:lpstr>
      <vt:lpstr>Net Income: Paper Plant</vt:lpstr>
      <vt:lpstr>A ROE Analysis</vt:lpstr>
      <vt:lpstr>From Project ROE to Firm ROE</vt:lpstr>
      <vt:lpstr>An Incremental CF Analysis</vt:lpstr>
      <vt:lpstr>An Equity NPV</vt:lpstr>
      <vt:lpstr>An Equity IRR</vt:lpstr>
      <vt:lpstr>Real versus Nominal Analysis</vt:lpstr>
      <vt:lpstr>Dealing with Macro Uncertainty: The Effect of Paper Prices..</vt:lpstr>
      <vt:lpstr>And Exchange Rates…</vt:lpstr>
      <vt:lpstr>Should you hedge?</vt:lpstr>
      <vt:lpstr>Acquisitions and Projects</vt:lpstr>
      <vt:lpstr>Tata Chemicals and Sensient Technologies</vt:lpstr>
      <vt:lpstr>Estimating the Cost of Capital for the Acquisition</vt:lpstr>
      <vt:lpstr>Estimating the Cash Flow to the Firm and Growth for Sensient</vt:lpstr>
      <vt:lpstr>Value of Sensient Technologies: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Case 4: Excess Capacity: A More Complicated Example</vt:lpstr>
      <vt:lpstr>A Framework for Assessing The Cost of Using Excess Capacity</vt:lpstr>
      <vt:lpstr>Opportunity Cost of Excess Capacity</vt:lpstr>
      <vt:lpstr>Product and Project Cannibalization: A Real Cost?</vt:lpstr>
      <vt:lpstr>B. Project Synergies</vt:lpstr>
      <vt:lpstr>Example 1: Adding a Café to a bookstore: Bookscape</vt:lpstr>
      <vt:lpstr>Case 2: Synergy in a merger..</vt:lpstr>
      <vt:lpstr>Estimating the cost of capital to use in valuing synergy..</vt:lpstr>
      <vt:lpstr>Estimating the value of synergy… and what Tata can pay for Sensient…</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vt:lpstr>
      <vt:lpstr>DCA: Evaluating the alternatives…</vt:lpstr>
      <vt:lpstr>First Principles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144</cp:revision>
  <cp:lastPrinted>2011-05-18T15:07:00Z</cp:lastPrinted>
  <dcterms:created xsi:type="dcterms:W3CDTF">2010-03-22T12:36:23Z</dcterms:created>
  <dcterms:modified xsi:type="dcterms:W3CDTF">2012-03-05T13:23:29Z</dcterms:modified>
</cp:coreProperties>
</file>