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20"/>
  </p:notesMasterIdLst>
  <p:sldIdLst>
    <p:sldId id="2679" r:id="rId2"/>
    <p:sldId id="2663" r:id="rId3"/>
    <p:sldId id="287" r:id="rId4"/>
    <p:sldId id="285" r:id="rId5"/>
    <p:sldId id="2567" r:id="rId6"/>
    <p:sldId id="283" r:id="rId7"/>
    <p:sldId id="280" r:id="rId8"/>
    <p:sldId id="281" r:id="rId9"/>
    <p:sldId id="284" r:id="rId10"/>
    <p:sldId id="562" r:id="rId11"/>
    <p:sldId id="353" r:id="rId12"/>
    <p:sldId id="354" r:id="rId13"/>
    <p:sldId id="564" r:id="rId14"/>
    <p:sldId id="566" r:id="rId15"/>
    <p:sldId id="551" r:id="rId16"/>
    <p:sldId id="565" r:id="rId17"/>
    <p:sldId id="569" r:id="rId18"/>
    <p:sldId id="2687" r:id="rId1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67"/>
    <p:restoredTop sz="92958"/>
  </p:normalViewPr>
  <p:slideViewPr>
    <p:cSldViewPr snapToGrid="0" snapToObjects="1">
      <p:cViewPr varScale="1">
        <p:scale>
          <a:sx n="110" d="100"/>
          <a:sy n="110" d="100"/>
        </p:scale>
        <p:origin x="600" y="176"/>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86AF5-A5C9-2145-8921-72EF0A9DA8E8}" type="datetimeFigureOut">
              <a:rPr lang="en-US" smtClean="0"/>
              <a:t>2/16/23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645B4E-56BB-3F44-8375-96878B0E09D7}" type="slidenum">
              <a:rPr lang="en-US" smtClean="0"/>
              <a:t>‹#›</a:t>
            </a:fld>
            <a:endParaRPr lang="en-US"/>
          </a:p>
        </p:txBody>
      </p:sp>
    </p:spTree>
    <p:extLst>
      <p:ext uri="{BB962C8B-B14F-4D97-AF65-F5344CB8AC3E}">
        <p14:creationId xmlns:p14="http://schemas.microsoft.com/office/powerpoint/2010/main" val="33741036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Why only one objective?</a:t>
            </a:r>
            <a:r>
              <a:rPr lang="en-US" altLang="en-US" baseline="0" dirty="0">
                <a:latin typeface="Times" charset="0"/>
                <a:ea typeface="ＭＳ Ｐゴシック" charset="-128"/>
              </a:rPr>
              <a:t> Why not have many? Because you can have only objective. You can have multiple constraints that are imposed on you or you impose on yourself. If you have many objectives, and you have to pick between alternatives where you get different answers depending upon which objective you look at, you will be stuck. </a:t>
            </a: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This is the answer to the question posed in the previous overhead.</a:t>
            </a:r>
          </a:p>
          <a:p>
            <a:pPr marL="228600" indent="-228600">
              <a:buFontTx/>
              <a:buAutoNum type="arabicPeriod"/>
            </a:pPr>
            <a:r>
              <a:rPr lang="en-US" altLang="en-US" dirty="0">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dirty="0">
                <a:latin typeface="Times" charset="0"/>
                <a:ea typeface="ＭＳ Ｐゴシック" charset="-128"/>
              </a:rPr>
              <a:t>Managers answer to stockholders. Consequently, the objective gets narrowed down to </a:t>
            </a:r>
            <a:r>
              <a:rPr lang="ja-JP" altLang="en-US" dirty="0">
                <a:latin typeface="Times" charset="0"/>
                <a:ea typeface="ＭＳ Ｐゴシック" charset="-128"/>
              </a:rPr>
              <a:t>“</a:t>
            </a:r>
            <a:r>
              <a:rPr lang="en-US" altLang="ja-JP" dirty="0">
                <a:latin typeface="Times" charset="0"/>
                <a:ea typeface="ＭＳ Ｐゴシック" charset="-128"/>
              </a:rPr>
              <a:t>maximizing equity value</a:t>
            </a:r>
            <a:r>
              <a:rPr lang="ja-JP" altLang="en-US" dirty="0">
                <a:latin typeface="Times" charset="0"/>
                <a:ea typeface="ＭＳ Ｐゴシック" charset="-128"/>
              </a:rPr>
              <a:t>”</a:t>
            </a:r>
            <a:r>
              <a:rPr lang="en-US" altLang="ja-JP" dirty="0">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dirty="0">
                <a:latin typeface="Times" charset="0"/>
                <a:ea typeface="ＭＳ Ｐゴシック" charset="-128"/>
              </a:rPr>
              <a:t>It is tough to assess equity value objectively. It would be nice to have a </a:t>
            </a:r>
            <a:r>
              <a:rPr lang="ja-JP" altLang="en-US" dirty="0">
                <a:latin typeface="Times" charset="0"/>
                <a:ea typeface="ＭＳ Ｐゴシック" charset="-128"/>
              </a:rPr>
              <a:t>“</a:t>
            </a:r>
            <a:r>
              <a:rPr lang="en-US" altLang="ja-JP" dirty="0">
                <a:latin typeface="Times" charset="0"/>
                <a:ea typeface="ＭＳ Ｐゴシック" charset="-128"/>
              </a:rPr>
              <a:t>third party</a:t>
            </a:r>
            <a:r>
              <a:rPr lang="ja-JP" altLang="en-US" dirty="0">
                <a:latin typeface="Times" charset="0"/>
                <a:ea typeface="ＭＳ Ｐゴシック" charset="-128"/>
              </a:rPr>
              <a:t>”</a:t>
            </a:r>
            <a:r>
              <a:rPr lang="en-US" altLang="ja-JP" dirty="0">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dirty="0">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can take your pick of bubbles. Here are a few:</a:t>
            </a:r>
          </a:p>
          <a:p>
            <a:pPr>
              <a:buFontTx/>
              <a:buAutoNum type="arabicPeriod"/>
            </a:pPr>
            <a:r>
              <a:rPr lang="en-US" altLang="x-none">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x-none">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a:t>Aswath Damodaran</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r>
              <a:rPr lang="en-US"/>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a:t>Aswath Damodaran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r>
              <a:rPr lang="en-US"/>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a:t>Aswath Damodaran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2"/>
          <p:cNvSpPr>
            <a:spLocks noGrp="1"/>
          </p:cNvSpPr>
          <p:nvPr>
            <p:ph type="dt" sz="half" idx="10"/>
          </p:nvPr>
        </p:nvSpPr>
        <p:spPr/>
        <p:txBody>
          <a:bodyPr/>
          <a:lstStyle/>
          <a:p>
            <a:r>
              <a:rPr lang="en-US"/>
              <a:t>‹#›</a:t>
            </a:r>
            <a:endParaRPr lang="en-US" dirty="0"/>
          </a:p>
        </p:txBody>
      </p:sp>
      <p:sp>
        <p:nvSpPr>
          <p:cNvPr id="4" name="Footer Placeholder 3"/>
          <p:cNvSpPr>
            <a:spLocks noGrp="1"/>
          </p:cNvSpPr>
          <p:nvPr>
            <p:ph type="ftr" sz="quarter" idx="11"/>
          </p:nvPr>
        </p:nvSpPr>
        <p:spPr/>
        <p:txBody>
          <a:bodyPr/>
          <a:lstStyle/>
          <a:p>
            <a:r>
              <a:rPr lang="en-US"/>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a:t>
            </a:r>
          </a:p>
        </p:txBody>
      </p:sp>
      <p:sp>
        <p:nvSpPr>
          <p:cNvPr id="4" name="Footer Placeholder 3"/>
          <p:cNvSpPr>
            <a:spLocks noGrp="1"/>
          </p:cNvSpPr>
          <p:nvPr>
            <p:ph type="ftr" sz="quarter" idx="11"/>
          </p:nvPr>
        </p:nvSpPr>
        <p:spPr/>
        <p:txBody>
          <a:bodyPr/>
          <a:lstStyle/>
          <a:p>
            <a:r>
              <a:rPr lang="en-US"/>
              <a:t>Aswath Damodaran</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a:t>
            </a:r>
            <a:endParaRPr lang="en-US" dirty="0"/>
          </a:p>
        </p:txBody>
      </p:sp>
      <p:sp>
        <p:nvSpPr>
          <p:cNvPr id="3" name="Footer Placeholder 2"/>
          <p:cNvSpPr>
            <a:spLocks noGrp="1"/>
          </p:cNvSpPr>
          <p:nvPr>
            <p:ph type="ftr" sz="quarter" idx="11"/>
          </p:nvPr>
        </p:nvSpPr>
        <p:spPr/>
        <p:txBody>
          <a:bodyPr/>
          <a:lstStyle/>
          <a:p>
            <a:r>
              <a:rPr lang="en-US" dirty="0"/>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r>
              <a:rPr lang="en-US"/>
              <a:t>‹#›</a:t>
            </a:r>
            <a:endParaRPr lang="en-US" dirty="0"/>
          </a:p>
        </p:txBody>
      </p:sp>
      <p:sp>
        <p:nvSpPr>
          <p:cNvPr id="6" name="Footer Placeholder 5"/>
          <p:cNvSpPr>
            <a:spLocks noGrp="1"/>
          </p:cNvSpPr>
          <p:nvPr>
            <p:ph type="ftr" sz="quarter" idx="11"/>
          </p:nvPr>
        </p:nvSpPr>
        <p:spPr/>
        <p:txBody>
          <a:bodyPr/>
          <a:lstStyle/>
          <a:p>
            <a:r>
              <a:rPr lang="en-US" dirty="0"/>
              <a:t>Aswath Damodaran</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a:t>‹#›</a:t>
            </a: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chemeClr val="tx2"/>
                </a:solidFill>
              </a:rPr>
              <a:t>‹#›</a:t>
            </a:r>
            <a:endParaRPr lang="en-US"/>
          </a:p>
        </p:txBody>
      </p:sp>
      <p:sp>
        <p:nvSpPr>
          <p:cNvPr id="5" name="Footer Placeholder 4"/>
          <p:cNvSpPr>
            <a:spLocks noGrp="1"/>
          </p:cNvSpPr>
          <p:nvPr>
            <p:ph type="ftr" sz="quarter" idx="11"/>
          </p:nvPr>
        </p:nvSpPr>
        <p:spPr/>
        <p:txBody>
          <a:bodyPr/>
          <a:lstStyle/>
          <a:p>
            <a:r>
              <a:rPr lang="en-US"/>
              <a:t>Aswath Damodaran</a:t>
            </a: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a:t>‹#›</a:t>
            </a:r>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a:t>Aswath Damodaran</a:t>
            </a: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3E5BCA-FA41-9649-96DD-F273517E6ED2}"/>
              </a:ext>
            </a:extLst>
          </p:cNvPr>
          <p:cNvSpPr>
            <a:spLocks noGrp="1"/>
          </p:cNvSpPr>
          <p:nvPr>
            <p:ph type="body" idx="1"/>
          </p:nvPr>
        </p:nvSpPr>
        <p:spPr/>
        <p:txBody>
          <a:bodyPr/>
          <a:lstStyle/>
          <a:p>
            <a:endParaRPr lang="en-US" dirty="0"/>
          </a:p>
        </p:txBody>
      </p:sp>
      <p:sp>
        <p:nvSpPr>
          <p:cNvPr id="3" name="Title 2">
            <a:extLst>
              <a:ext uri="{FF2B5EF4-FFF2-40B4-BE49-F238E27FC236}">
                <a16:creationId xmlns:a16="http://schemas.microsoft.com/office/drawing/2014/main" id="{5B33ADDE-F05C-C940-A4AA-B9C139755D77}"/>
              </a:ext>
            </a:extLst>
          </p:cNvPr>
          <p:cNvSpPr>
            <a:spLocks noGrp="1"/>
          </p:cNvSpPr>
          <p:nvPr>
            <p:ph type="title"/>
          </p:nvPr>
        </p:nvSpPr>
        <p:spPr/>
        <p:txBody>
          <a:bodyPr/>
          <a:lstStyle/>
          <a:p>
            <a:r>
              <a:rPr lang="en-US" dirty="0"/>
              <a:t>Corporate Finance 101</a:t>
            </a:r>
          </a:p>
        </p:txBody>
      </p:sp>
    </p:spTree>
    <p:extLst>
      <p:ext uri="{BB962C8B-B14F-4D97-AF65-F5344CB8AC3E}">
        <p14:creationId xmlns:p14="http://schemas.microsoft.com/office/powerpoint/2010/main" val="1900823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9B72-74A4-7E4E-B7B4-89A436DF7CA3}"/>
              </a:ext>
            </a:extLst>
          </p:cNvPr>
          <p:cNvSpPr>
            <a:spLocks noGrp="1"/>
          </p:cNvSpPr>
          <p:nvPr>
            <p:ph type="title"/>
          </p:nvPr>
        </p:nvSpPr>
        <p:spPr/>
        <p:txBody>
          <a:bodyPr/>
          <a:lstStyle/>
          <a:p>
            <a:r>
              <a:rPr lang="en-US" dirty="0"/>
              <a:t>A business has many stakeholders…</a:t>
            </a:r>
          </a:p>
        </p:txBody>
      </p:sp>
      <p:pic>
        <p:nvPicPr>
          <p:cNvPr id="4" name="Content Placeholder 5">
            <a:extLst>
              <a:ext uri="{FF2B5EF4-FFF2-40B4-BE49-F238E27FC236}">
                <a16:creationId xmlns:a16="http://schemas.microsoft.com/office/drawing/2014/main" id="{5E4D9C89-5C82-4D4C-BF39-E4A9834D992C}"/>
              </a:ext>
            </a:extLst>
          </p:cNvPr>
          <p:cNvPicPr>
            <a:picLocks noGrp="1" noChangeAspect="1"/>
          </p:cNvPicPr>
          <p:nvPr>
            <p:ph sz="quarter" idx="1"/>
          </p:nvPr>
        </p:nvPicPr>
        <p:blipFill>
          <a:blip r:embed="rId2"/>
          <a:stretch>
            <a:fillRect/>
          </a:stretch>
        </p:blipFill>
        <p:spPr>
          <a:xfrm>
            <a:off x="612775" y="1828902"/>
            <a:ext cx="8153400" cy="4038395"/>
          </a:xfrm>
          <a:prstGeom prst="rect">
            <a:avLst/>
          </a:prstGeom>
        </p:spPr>
      </p:pic>
    </p:spTree>
    <p:extLst>
      <p:ext uri="{BB962C8B-B14F-4D97-AF65-F5344CB8AC3E}">
        <p14:creationId xmlns:p14="http://schemas.microsoft.com/office/powerpoint/2010/main" val="1065485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r>
              <a:rPr lang="en-US" dirty="0"/>
              <a:t>In running a business, one of these stakeholders has to be given primacy…</a:t>
            </a:r>
            <a:endParaRPr lang="en-US" altLang="en-US" dirty="0">
              <a:ea typeface="ＭＳ Ｐゴシック" charset="-128"/>
            </a:endParaRPr>
          </a:p>
        </p:txBody>
      </p:sp>
      <p:sp>
        <p:nvSpPr>
          <p:cNvPr id="2" name="Footer Placeholder 1"/>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600" i="1" kern="1200">
                <a:solidFill>
                  <a:schemeClr val="tx2"/>
                </a:solidFill>
                <a:latin typeface="+mn-lt"/>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3</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Giving corporate finance its focus…</a:t>
            </a:r>
          </a:p>
        </p:txBody>
      </p:sp>
      <p:sp>
        <p:nvSpPr>
          <p:cNvPr id="2" name="Footer Placeholder 1"/>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600" i="1" kern="1200">
                <a:solidFill>
                  <a:schemeClr val="tx2"/>
                </a:solidFill>
                <a:latin typeface="+mn-lt"/>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4</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CFA26-499E-2847-8ED1-BFE85382011B}"/>
              </a:ext>
            </a:extLst>
          </p:cNvPr>
          <p:cNvSpPr>
            <a:spLocks noGrp="1"/>
          </p:cNvSpPr>
          <p:nvPr>
            <p:ph type="title"/>
          </p:nvPr>
        </p:nvSpPr>
        <p:spPr/>
        <p:txBody>
          <a:bodyPr>
            <a:normAutofit/>
          </a:bodyPr>
          <a:lstStyle/>
          <a:p>
            <a:r>
              <a:rPr lang="en-US" dirty="0"/>
              <a:t>Intrinsic Value: The Drivers</a:t>
            </a:r>
          </a:p>
        </p:txBody>
      </p:sp>
      <p:sp>
        <p:nvSpPr>
          <p:cNvPr id="4" name="Footer Placeholder 3">
            <a:extLst>
              <a:ext uri="{FF2B5EF4-FFF2-40B4-BE49-F238E27FC236}">
                <a16:creationId xmlns:a16="http://schemas.microsoft.com/office/drawing/2014/main" id="{AAF35007-8568-134E-9868-9685297DE51E}"/>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5" name="Slide Number Placeholder 4">
            <a:extLst>
              <a:ext uri="{FF2B5EF4-FFF2-40B4-BE49-F238E27FC236}">
                <a16:creationId xmlns:a16="http://schemas.microsoft.com/office/drawing/2014/main" id="{65397984-C289-9D46-8B1A-470A9181EA08}"/>
              </a:ext>
            </a:extLst>
          </p:cNvPr>
          <p:cNvSpPr>
            <a:spLocks noGrp="1"/>
          </p:cNvSpPr>
          <p:nvPr>
            <p:ph type="sldNum" sz="quarter" idx="11"/>
          </p:nvPr>
        </p:nvSpPr>
        <p:spPr/>
        <p:txBody>
          <a:bodyPr>
            <a:normAutofit/>
          </a:bodyPr>
          <a:lstStyle/>
          <a:p>
            <a:fld id="{0662C8F9-DC51-CC4F-A6BB-2473806D537A}" type="slidenum">
              <a:rPr lang="en-US" altLang="en-US" smtClean="0"/>
              <a:pPr/>
              <a:t>5</a:t>
            </a:fld>
            <a:endParaRPr lang="en-US" altLang="en-US"/>
          </a:p>
        </p:txBody>
      </p:sp>
      <p:pic>
        <p:nvPicPr>
          <p:cNvPr id="6" name="Content Placeholder 1">
            <a:extLst>
              <a:ext uri="{FF2B5EF4-FFF2-40B4-BE49-F238E27FC236}">
                <a16:creationId xmlns:a16="http://schemas.microsoft.com/office/drawing/2014/main" id="{CB197017-3159-8B49-A625-C0FA8BB38A6F}"/>
              </a:ext>
            </a:extLst>
          </p:cNvPr>
          <p:cNvPicPr>
            <a:picLocks noGrp="1" noChangeAspect="1"/>
          </p:cNvPicPr>
          <p:nvPr>
            <p:ph sz="quarter" idx="1"/>
          </p:nvPr>
        </p:nvPicPr>
        <p:blipFill>
          <a:blip r:embed="rId2"/>
          <a:stretch>
            <a:fillRect/>
          </a:stretch>
        </p:blipFill>
        <p:spPr>
          <a:xfrm>
            <a:off x="533400" y="1981200"/>
            <a:ext cx="7956176" cy="3429000"/>
          </a:xfrm>
          <a:prstGeom prst="rect">
            <a:avLst/>
          </a:prstGeom>
        </p:spPr>
      </p:pic>
    </p:spTree>
    <p:extLst>
      <p:ext uri="{BB962C8B-B14F-4D97-AF65-F5344CB8AC3E}">
        <p14:creationId xmlns:p14="http://schemas.microsoft.com/office/powerpoint/2010/main" val="1390275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x-none"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x-none" sz="3200">
              <a:ea typeface="ＭＳ Ｐゴシック" charset="-128"/>
            </a:endParaRPr>
          </a:p>
        </p:txBody>
      </p:sp>
      <p:sp>
        <p:nvSpPr>
          <p:cNvPr id="38914" name="Footer Placeholder 1"/>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x-none" sz="1400">
              <a:solidFill>
                <a:schemeClr val="tx2"/>
              </a:solidFill>
            </a:endParaRP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0C9E228-C956-DA4A-93EF-496DB40FBFE2}" type="slidenum">
              <a:rPr lang="en-US" altLang="x-none" sz="1200">
                <a:solidFill>
                  <a:srgbClr val="FFFFFF"/>
                </a:solidFill>
              </a:rPr>
              <a:pPr>
                <a:lnSpc>
                  <a:spcPct val="80000"/>
                </a:lnSpc>
              </a:pPr>
              <a:t>6</a:t>
            </a:fld>
            <a:endParaRPr lang="en-US" altLang="x-none"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x-none" sz="2400" dirty="0">
                <a:ea typeface="ＭＳ Ｐゴシック" charset="-128"/>
              </a:rPr>
              <a:t>There is nothing earth shattering about any of the first principles that govern corporate finance. </a:t>
            </a:r>
          </a:p>
          <a:p>
            <a:pPr lvl="1" eaLnBrk="1" hangingPunct="1">
              <a:lnSpc>
                <a:spcPct val="90000"/>
              </a:lnSpc>
            </a:pPr>
            <a:r>
              <a:rPr lang="en-US" altLang="x-none" sz="2000" dirty="0">
                <a:ea typeface="ＭＳ Ｐゴシック" charset="-128"/>
              </a:rPr>
              <a:t>Arguing that taking investments that make 9% with funds that cost 10% to raise seems to be stating the obvious (the investment decision)</a:t>
            </a:r>
          </a:p>
          <a:p>
            <a:pPr lvl="1" eaLnBrk="1" hangingPunct="1">
              <a:lnSpc>
                <a:spcPct val="90000"/>
              </a:lnSpc>
            </a:pPr>
            <a:r>
              <a:rPr lang="en-US" altLang="x-none" sz="2000" dirty="0">
                <a:ea typeface="ＭＳ Ｐゴシック" charset="-128"/>
              </a:rPr>
              <a:t>So is noting that it is better to find a funding mix which costs 10%  instead of 11% (the financing decision) </a:t>
            </a:r>
          </a:p>
          <a:p>
            <a:pPr lvl="1" eaLnBrk="1" hangingPunct="1">
              <a:lnSpc>
                <a:spcPct val="90000"/>
              </a:lnSpc>
            </a:pPr>
            <a:r>
              <a:rPr lang="en-US" altLang="x-none" sz="2000" dirty="0">
                <a:ea typeface="ＭＳ Ｐゴシック" charset="-128"/>
              </a:rPr>
              <a:t>And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x-none" sz="2400" dirty="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Theme 2: Corporate finance is focused…</a:t>
            </a:r>
          </a:p>
        </p:txBody>
      </p:sp>
      <p:sp>
        <p:nvSpPr>
          <p:cNvPr id="40962" name="Footer Placeholder 1"/>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x-none" sz="1400">
              <a:solidFill>
                <a:schemeClr val="tx2"/>
              </a:solidFill>
            </a:endParaRP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C8CBD0-15E0-CF43-8A84-60F0711DD0A1}" type="slidenum">
              <a:rPr lang="en-US" altLang="x-none" sz="1200">
                <a:solidFill>
                  <a:srgbClr val="FFFFFF"/>
                </a:solidFill>
              </a:rPr>
              <a:pPr>
                <a:lnSpc>
                  <a:spcPct val="80000"/>
                </a:lnSpc>
              </a:pPr>
              <a:t>7</a:t>
            </a:fld>
            <a:endParaRPr lang="en-US" altLang="x-none"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x-none"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x-none"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x-none"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x-none"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x-none"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x-none" sz="2600">
              <a:ea typeface="ＭＳ Ｐゴシック" charset="-128"/>
            </a:endParaRPr>
          </a:p>
          <a:p>
            <a:pPr eaLnBrk="1" hangingPunct="1">
              <a:lnSpc>
                <a:spcPct val="80000"/>
              </a:lnSpc>
            </a:pPr>
            <a:endParaRPr lang="en-US" altLang="x-none" sz="2600">
              <a:ea typeface="ＭＳ Ｐゴシック"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228600"/>
            <a:ext cx="8153400" cy="990600"/>
          </a:xfrm>
        </p:spPr>
        <p:txBody>
          <a:bodyPr/>
          <a:lstStyle/>
          <a:p>
            <a:pPr eaLnBrk="1" hangingPunct="1"/>
            <a:r>
              <a:rPr lang="en-US" altLang="x-none" dirty="0">
                <a:ea typeface="ＭＳ Ｐゴシック" charset="-128"/>
              </a:rPr>
              <a:t>Theme 3: Corporate finance is universal…</a:t>
            </a:r>
          </a:p>
        </p:txBody>
      </p:sp>
      <p:sp>
        <p:nvSpPr>
          <p:cNvPr id="45058" name="Footer Placeholder 1"/>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x-none" sz="1400">
              <a:solidFill>
                <a:schemeClr val="tx2"/>
              </a:solidFill>
            </a:endParaRP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4F9A31D-30A5-C54B-BC3A-8C2991E22D70}" type="slidenum">
              <a:rPr lang="en-US" altLang="x-none" sz="1200">
                <a:solidFill>
                  <a:srgbClr val="FFFFFF"/>
                </a:solidFill>
              </a:rPr>
              <a:pPr>
                <a:lnSpc>
                  <a:spcPct val="80000"/>
                </a:lnSpc>
              </a:pPr>
              <a:t>8</a:t>
            </a:fld>
            <a:endParaRPr lang="en-US" altLang="x-none"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x-none" sz="2200" dirty="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x-none" sz="2200" dirty="0">
                <a:ea typeface="ＭＳ Ｐゴシック" charset="-128"/>
              </a:rPr>
              <a:t>The objective in corporate finance for all of these businesses remains the same: maximizing value.</a:t>
            </a:r>
          </a:p>
          <a:p>
            <a:pPr eaLnBrk="1" hangingPunct="1">
              <a:lnSpc>
                <a:spcPct val="80000"/>
              </a:lnSpc>
            </a:pPr>
            <a:r>
              <a:rPr lang="en-US" altLang="x-none" sz="2200" dirty="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x-none" sz="1900" dirty="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x-none" sz="1900" dirty="0">
                <a:ea typeface="ＭＳ Ｐゴシック" charset="-128"/>
              </a:rPr>
              <a:t>A firm in an emerging market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x-none" sz="2200" dirty="0">
              <a:ea typeface="ＭＳ Ｐゴシック"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Theme 4: If you violate first principles, you will pay a price, no matter who you are..</a:t>
            </a:r>
          </a:p>
        </p:txBody>
      </p:sp>
      <p:sp>
        <p:nvSpPr>
          <p:cNvPr id="47106" name="Footer Placeholder 1"/>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x-none" sz="1400">
              <a:solidFill>
                <a:schemeClr val="tx2"/>
              </a:solidFill>
            </a:endParaRP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1F95CF-97C6-7E4C-B0CD-B50DA98E0207}" type="slidenum">
              <a:rPr lang="en-US" altLang="x-none" sz="1200">
                <a:solidFill>
                  <a:srgbClr val="FFFFFF"/>
                </a:solidFill>
              </a:rPr>
              <a:pPr>
                <a:lnSpc>
                  <a:spcPct val="80000"/>
                </a:lnSpc>
              </a:pPr>
              <a:t>9</a:t>
            </a:fld>
            <a:endParaRPr lang="en-US" altLang="x-none"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x-none" dirty="0">
                <a:ea typeface="ＭＳ Ｐゴシック" charset="-128"/>
              </a:rPr>
              <a:t>There are some investors/analysts/managers who convince themselves that the first principles don</a:t>
            </a:r>
            <a:r>
              <a:rPr lang="ja-JP" altLang="en-US">
                <a:ea typeface="ＭＳ Ｐゴシック" charset="-128"/>
              </a:rPr>
              <a:t>’</a:t>
            </a:r>
            <a:r>
              <a:rPr lang="en-US" altLang="ja-JP" dirty="0">
                <a:ea typeface="ＭＳ Ｐゴシック" charset="-128"/>
              </a:rPr>
              <a:t>t apply to them because of their superior education, standing or past successes, and then proceed to put into place strategies or schemes that violate first principles.</a:t>
            </a:r>
          </a:p>
          <a:p>
            <a:pPr lvl="1" eaLnBrk="1" hangingPunct="1">
              <a:lnSpc>
                <a:spcPct val="90000"/>
              </a:lnSpc>
            </a:pPr>
            <a:r>
              <a:rPr lang="en-US" altLang="x-none" dirty="0">
                <a:ea typeface="ＭＳ Ｐゴシック" charset="-128"/>
              </a:rPr>
              <a:t>Sooner or later, these strategies will blow up and create huge costs.</a:t>
            </a:r>
          </a:p>
          <a:p>
            <a:pPr lvl="1" eaLnBrk="1" hangingPunct="1">
              <a:lnSpc>
                <a:spcPct val="90000"/>
              </a:lnSpc>
            </a:pPr>
            <a:r>
              <a:rPr lang="en-US" altLang="x-none" dirty="0">
                <a:ea typeface="ＭＳ Ｐゴシック" charset="-128"/>
              </a:rPr>
              <a:t>Almost every corporate disaster or bubble has its origins in a violation of first principles.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9AE3-24E5-FF45-8798-942858199BCF}"/>
              </a:ext>
            </a:extLst>
          </p:cNvPr>
          <p:cNvSpPr>
            <a:spLocks noGrp="1"/>
          </p:cNvSpPr>
          <p:nvPr>
            <p:ph type="title"/>
          </p:nvPr>
        </p:nvSpPr>
        <p:spPr/>
        <p:txBody>
          <a:bodyPr/>
          <a:lstStyle/>
          <a:p>
            <a:r>
              <a:rPr lang="en-US" dirty="0"/>
              <a:t>The Corporate Life Cycle</a:t>
            </a:r>
          </a:p>
        </p:txBody>
      </p:sp>
      <p:pic>
        <p:nvPicPr>
          <p:cNvPr id="4" name="Content Placeholder 3">
            <a:extLst>
              <a:ext uri="{FF2B5EF4-FFF2-40B4-BE49-F238E27FC236}">
                <a16:creationId xmlns:a16="http://schemas.microsoft.com/office/drawing/2014/main" id="{B354494D-0847-F840-ADD9-804EA1804AEB}"/>
              </a:ext>
            </a:extLst>
          </p:cNvPr>
          <p:cNvPicPr>
            <a:picLocks noGrp="1" noChangeAspect="1"/>
          </p:cNvPicPr>
          <p:nvPr>
            <p:ph sz="quarter" idx="1"/>
          </p:nvPr>
        </p:nvPicPr>
        <p:blipFill>
          <a:blip r:embed="rId2"/>
          <a:stretch>
            <a:fillRect/>
          </a:stretch>
        </p:blipFill>
        <p:spPr>
          <a:xfrm>
            <a:off x="303517" y="1856284"/>
            <a:ext cx="8748260" cy="4446545"/>
          </a:xfrm>
          <a:prstGeom prst="rect">
            <a:avLst/>
          </a:prstGeom>
        </p:spPr>
      </p:pic>
    </p:spTree>
    <p:extLst>
      <p:ext uri="{BB962C8B-B14F-4D97-AF65-F5344CB8AC3E}">
        <p14:creationId xmlns:p14="http://schemas.microsoft.com/office/powerpoint/2010/main" val="530009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F90BC4AA-EB42-2146-A81E-A50135B9CE11}"/>
              </a:ext>
            </a:extLst>
          </p:cNvPr>
          <p:cNvSpPr>
            <a:spLocks noGrp="1"/>
          </p:cNvSpPr>
          <p:nvPr>
            <p:ph type="title"/>
          </p:nvPr>
        </p:nvSpPr>
        <p:spPr>
          <a:xfrm>
            <a:off x="141514" y="228600"/>
            <a:ext cx="8624661" cy="936171"/>
          </a:xfrm>
        </p:spPr>
        <p:txBody>
          <a:bodyPr/>
          <a:lstStyle/>
          <a:p>
            <a:r>
              <a:rPr lang="en-US" altLang="en-US" dirty="0">
                <a:ea typeface="ＭＳ Ｐゴシック" panose="020B0600070205080204" pitchFamily="34" charset="-128"/>
              </a:rPr>
              <a:t>The determinants of the life cycle</a:t>
            </a:r>
          </a:p>
        </p:txBody>
      </p:sp>
      <p:pic>
        <p:nvPicPr>
          <p:cNvPr id="7" name="Content Placeholder 6">
            <a:extLst>
              <a:ext uri="{FF2B5EF4-FFF2-40B4-BE49-F238E27FC236}">
                <a16:creationId xmlns:a16="http://schemas.microsoft.com/office/drawing/2014/main" id="{86BD6EF8-8152-0A41-85FF-F458B4DBC9EB}"/>
              </a:ext>
            </a:extLst>
          </p:cNvPr>
          <p:cNvPicPr>
            <a:picLocks noGrp="1" noChangeAspect="1"/>
          </p:cNvPicPr>
          <p:nvPr>
            <p:ph sz="quarter" idx="1"/>
          </p:nvPr>
        </p:nvPicPr>
        <p:blipFill>
          <a:blip r:embed="rId2"/>
          <a:stretch>
            <a:fillRect/>
          </a:stretch>
        </p:blipFill>
        <p:spPr>
          <a:xfrm>
            <a:off x="696940" y="1821670"/>
            <a:ext cx="8069235" cy="40675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B93C03DA-F483-6E47-AB5D-3ACD695EE963}"/>
              </a:ext>
            </a:extLst>
          </p:cNvPr>
          <p:cNvSpPr>
            <a:spLocks noGrp="1"/>
          </p:cNvSpPr>
          <p:nvPr>
            <p:ph type="title"/>
          </p:nvPr>
        </p:nvSpPr>
        <p:spPr>
          <a:xfrm>
            <a:off x="370114" y="228600"/>
            <a:ext cx="8396061" cy="859971"/>
          </a:xfrm>
        </p:spPr>
        <p:txBody>
          <a:bodyPr/>
          <a:lstStyle/>
          <a:p>
            <a:r>
              <a:rPr lang="en-US" altLang="en-US" dirty="0">
                <a:ea typeface="ＭＳ Ｐゴシック" panose="020B0600070205080204" pitchFamily="34" charset="-128"/>
              </a:rPr>
              <a:t>Tech versus Non-tech life cycles</a:t>
            </a:r>
          </a:p>
        </p:txBody>
      </p:sp>
      <p:pic>
        <p:nvPicPr>
          <p:cNvPr id="4" name="Content Placeholder 3">
            <a:extLst>
              <a:ext uri="{FF2B5EF4-FFF2-40B4-BE49-F238E27FC236}">
                <a16:creationId xmlns:a16="http://schemas.microsoft.com/office/drawing/2014/main" id="{09AB3FB3-56AF-4149-81E2-DBCCAADD485D}"/>
              </a:ext>
            </a:extLst>
          </p:cNvPr>
          <p:cNvPicPr>
            <a:picLocks noGrp="1" noChangeAspect="1"/>
          </p:cNvPicPr>
          <p:nvPr>
            <p:ph sz="quarter" idx="1"/>
          </p:nvPr>
        </p:nvPicPr>
        <p:blipFill>
          <a:blip r:embed="rId2"/>
          <a:stretch>
            <a:fillRect/>
          </a:stretch>
        </p:blipFill>
        <p:spPr>
          <a:xfrm>
            <a:off x="640103" y="2019066"/>
            <a:ext cx="8275585" cy="38483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28281-98E3-2C42-A337-C702F60B4CB4}"/>
              </a:ext>
            </a:extLst>
          </p:cNvPr>
          <p:cNvSpPr>
            <a:spLocks noGrp="1"/>
          </p:cNvSpPr>
          <p:nvPr>
            <p:ph type="title"/>
          </p:nvPr>
        </p:nvSpPr>
        <p:spPr/>
        <p:txBody>
          <a:bodyPr/>
          <a:lstStyle/>
          <a:p>
            <a:r>
              <a:rPr lang="en-US" dirty="0"/>
              <a:t>The emphasis in corporate finance shifts..</a:t>
            </a:r>
          </a:p>
        </p:txBody>
      </p:sp>
      <p:pic>
        <p:nvPicPr>
          <p:cNvPr id="4" name="Content Placeholder 3">
            <a:extLst>
              <a:ext uri="{FF2B5EF4-FFF2-40B4-BE49-F238E27FC236}">
                <a16:creationId xmlns:a16="http://schemas.microsoft.com/office/drawing/2014/main" id="{014C58B8-FF45-9848-B4DD-058CE87287CD}"/>
              </a:ext>
            </a:extLst>
          </p:cNvPr>
          <p:cNvPicPr>
            <a:picLocks noGrp="1" noChangeAspect="1"/>
          </p:cNvPicPr>
          <p:nvPr>
            <p:ph sz="quarter" idx="1"/>
          </p:nvPr>
        </p:nvPicPr>
        <p:blipFill>
          <a:blip r:embed="rId2"/>
          <a:stretch>
            <a:fillRect/>
          </a:stretch>
        </p:blipFill>
        <p:spPr>
          <a:xfrm>
            <a:off x="-153970" y="1666889"/>
            <a:ext cx="9728460" cy="4925104"/>
          </a:xfrm>
          <a:prstGeom prst="rect">
            <a:avLst/>
          </a:prstGeom>
        </p:spPr>
      </p:pic>
    </p:spTree>
    <p:extLst>
      <p:ext uri="{BB962C8B-B14F-4D97-AF65-F5344CB8AC3E}">
        <p14:creationId xmlns:p14="http://schemas.microsoft.com/office/powerpoint/2010/main" val="4212387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5854-5A4E-BA40-A485-E493997A8798}"/>
              </a:ext>
            </a:extLst>
          </p:cNvPr>
          <p:cNvSpPr>
            <a:spLocks noGrp="1"/>
          </p:cNvSpPr>
          <p:nvPr>
            <p:ph type="title"/>
          </p:nvPr>
        </p:nvSpPr>
        <p:spPr/>
        <p:txBody>
          <a:bodyPr>
            <a:normAutofit fontScale="90000"/>
          </a:bodyPr>
          <a:lstStyle/>
          <a:p>
            <a:r>
              <a:rPr lang="en-US" altLang="en-US" dirty="0">
                <a:ea typeface="ＭＳ Ｐゴシック" panose="020B0600070205080204" pitchFamily="34" charset="-128"/>
              </a:rPr>
              <a:t>In value, the emphasis shifts as well, from narrative to numbers…</a:t>
            </a:r>
            <a:endParaRPr lang="en-US" dirty="0"/>
          </a:p>
        </p:txBody>
      </p:sp>
      <p:pic>
        <p:nvPicPr>
          <p:cNvPr id="7" name="Content Placeholder 6">
            <a:extLst>
              <a:ext uri="{FF2B5EF4-FFF2-40B4-BE49-F238E27FC236}">
                <a16:creationId xmlns:a16="http://schemas.microsoft.com/office/drawing/2014/main" id="{8CCBBB0A-810A-E446-B1CD-CD3CD1523804}"/>
              </a:ext>
            </a:extLst>
          </p:cNvPr>
          <p:cNvPicPr>
            <a:picLocks noGrp="1" noChangeAspect="1"/>
          </p:cNvPicPr>
          <p:nvPr>
            <p:ph sz="quarter" idx="1"/>
          </p:nvPr>
        </p:nvPicPr>
        <p:blipFill>
          <a:blip r:embed="rId2"/>
          <a:stretch>
            <a:fillRect/>
          </a:stretch>
        </p:blipFill>
        <p:spPr>
          <a:xfrm>
            <a:off x="-3141" y="1669648"/>
            <a:ext cx="9143750" cy="4469895"/>
          </a:xfrm>
          <a:prstGeom prst="rect">
            <a:avLst/>
          </a:prstGeom>
        </p:spPr>
      </p:pic>
    </p:spTree>
    <p:extLst>
      <p:ext uri="{BB962C8B-B14F-4D97-AF65-F5344CB8AC3E}">
        <p14:creationId xmlns:p14="http://schemas.microsoft.com/office/powerpoint/2010/main" val="2464649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AA619-C0F3-6648-A41D-406889B605E6}"/>
              </a:ext>
            </a:extLst>
          </p:cNvPr>
          <p:cNvSpPr>
            <a:spLocks noGrp="1"/>
          </p:cNvSpPr>
          <p:nvPr>
            <p:ph type="title"/>
          </p:nvPr>
        </p:nvSpPr>
        <p:spPr/>
        <p:txBody>
          <a:bodyPr>
            <a:normAutofit fontScale="90000"/>
          </a:bodyPr>
          <a:lstStyle/>
          <a:p>
            <a:r>
              <a:rPr lang="en-US" altLang="en-US" dirty="0">
                <a:ea typeface="ＭＳ Ｐゴシック" panose="020B0600070205080204" pitchFamily="34" charset="-128"/>
              </a:rPr>
              <a:t>And the focus changes..</a:t>
            </a:r>
            <a:r>
              <a:rPr lang="en-US" dirty="0"/>
              <a:t>.. And so does the right CEO/CFO for the company</a:t>
            </a:r>
          </a:p>
        </p:txBody>
      </p:sp>
      <p:pic>
        <p:nvPicPr>
          <p:cNvPr id="5" name="Content Placeholder 4">
            <a:extLst>
              <a:ext uri="{FF2B5EF4-FFF2-40B4-BE49-F238E27FC236}">
                <a16:creationId xmlns:a16="http://schemas.microsoft.com/office/drawing/2014/main" id="{5EE00A09-46B4-CBC0-706F-69E4B3435D1D}"/>
              </a:ext>
            </a:extLst>
          </p:cNvPr>
          <p:cNvPicPr>
            <a:picLocks noGrp="1" noChangeAspect="1"/>
          </p:cNvPicPr>
          <p:nvPr>
            <p:ph sz="quarter" idx="1"/>
          </p:nvPr>
        </p:nvPicPr>
        <p:blipFill>
          <a:blip r:embed="rId2"/>
          <a:stretch>
            <a:fillRect/>
          </a:stretch>
        </p:blipFill>
        <p:spPr>
          <a:xfrm>
            <a:off x="914400" y="1641756"/>
            <a:ext cx="7720314" cy="4987643"/>
          </a:xfrm>
          <a:prstGeom prst="rect">
            <a:avLst/>
          </a:prstGeom>
        </p:spPr>
      </p:pic>
    </p:spTree>
    <p:extLst>
      <p:ext uri="{BB962C8B-B14F-4D97-AF65-F5344CB8AC3E}">
        <p14:creationId xmlns:p14="http://schemas.microsoft.com/office/powerpoint/2010/main" val="3156080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30445-230C-8E48-9FD5-A95AEEEC04CB}"/>
              </a:ext>
            </a:extLst>
          </p:cNvPr>
          <p:cNvSpPr>
            <a:spLocks noGrp="1"/>
          </p:cNvSpPr>
          <p:nvPr>
            <p:ph type="title"/>
          </p:nvPr>
        </p:nvSpPr>
        <p:spPr/>
        <p:txBody>
          <a:bodyPr/>
          <a:lstStyle/>
          <a:p>
            <a:r>
              <a:rPr lang="en-US" dirty="0"/>
              <a:t>Companies, act your age!</a:t>
            </a:r>
          </a:p>
        </p:txBody>
      </p:sp>
      <p:sp>
        <p:nvSpPr>
          <p:cNvPr id="3" name="Content Placeholder 2">
            <a:extLst>
              <a:ext uri="{FF2B5EF4-FFF2-40B4-BE49-F238E27FC236}">
                <a16:creationId xmlns:a16="http://schemas.microsoft.com/office/drawing/2014/main" id="{36EA9107-1DF7-214B-97E5-9B4C37BBD043}"/>
              </a:ext>
            </a:extLst>
          </p:cNvPr>
          <p:cNvSpPr>
            <a:spLocks noGrp="1"/>
          </p:cNvSpPr>
          <p:nvPr>
            <p:ph sz="quarter" idx="1"/>
          </p:nvPr>
        </p:nvSpPr>
        <p:spPr/>
        <p:txBody>
          <a:bodyPr>
            <a:normAutofit fontScale="77500" lnSpcReduction="20000"/>
          </a:bodyPr>
          <a:lstStyle/>
          <a:p>
            <a:r>
              <a:rPr lang="en-US" sz="3200" dirty="0"/>
              <a:t>For many reasons, companies try to speed up or slow down aging </a:t>
            </a:r>
          </a:p>
          <a:p>
            <a:pPr lvl="1"/>
            <a:r>
              <a:rPr lang="en-US" sz="2667" dirty="0"/>
              <a:t>Young companies that borrow money to grow faster, invest without a purpose or with too much focus on short term profits or pay dividends.</a:t>
            </a:r>
          </a:p>
          <a:p>
            <a:pPr lvl="1"/>
            <a:r>
              <a:rPr lang="en-US" sz="2667" dirty="0"/>
              <a:t>Mature growth companies that act young and refuse to return cash.</a:t>
            </a:r>
          </a:p>
          <a:p>
            <a:pPr lvl="1"/>
            <a:r>
              <a:rPr lang="en-US" sz="2667" dirty="0"/>
              <a:t>Stable companies that try to be growth companies through acquisitions.</a:t>
            </a:r>
          </a:p>
          <a:p>
            <a:pPr lvl="1"/>
            <a:r>
              <a:rPr lang="en-US" sz="2667" dirty="0"/>
              <a:t>Declining companies  that think they can reverse decline, with new management and a new business plan.</a:t>
            </a:r>
          </a:p>
          <a:p>
            <a:pPr marL="0" indent="0" algn="ctr">
              <a:buNone/>
            </a:pPr>
            <a:r>
              <a:rPr lang="en-US" altLang="en-US" sz="3200" b="1" dirty="0">
                <a:ea typeface="ＭＳ Ｐゴシック" panose="020B0600070205080204" pitchFamily="34" charset="-128"/>
              </a:rPr>
              <a:t>Companies that don’t “act their age” will not only destroy value for their owners but will also be drags on the economy.</a:t>
            </a:r>
          </a:p>
        </p:txBody>
      </p:sp>
    </p:spTree>
    <p:extLst>
      <p:ext uri="{BB962C8B-B14F-4D97-AF65-F5344CB8AC3E}">
        <p14:creationId xmlns:p14="http://schemas.microsoft.com/office/powerpoint/2010/main" val="1741404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BAC7B-8F65-174E-AFB1-262CF23C28F8}"/>
              </a:ext>
            </a:extLst>
          </p:cNvPr>
          <p:cNvSpPr>
            <a:spLocks noGrp="1"/>
          </p:cNvSpPr>
          <p:nvPr>
            <p:ph type="title"/>
          </p:nvPr>
        </p:nvSpPr>
        <p:spPr/>
        <p:txBody>
          <a:bodyPr>
            <a:normAutofit/>
          </a:bodyPr>
          <a:lstStyle/>
          <a:p>
            <a:r>
              <a:rPr lang="en-US" dirty="0"/>
              <a:t>The Dream of Reincarnation.. </a:t>
            </a:r>
          </a:p>
        </p:txBody>
      </p:sp>
      <p:sp>
        <p:nvSpPr>
          <p:cNvPr id="3" name="Content Placeholder 2">
            <a:extLst>
              <a:ext uri="{FF2B5EF4-FFF2-40B4-BE49-F238E27FC236}">
                <a16:creationId xmlns:a16="http://schemas.microsoft.com/office/drawing/2014/main" id="{8C8E5875-E091-9C41-8939-4D1924DA4025}"/>
              </a:ext>
            </a:extLst>
          </p:cNvPr>
          <p:cNvSpPr>
            <a:spLocks noGrp="1"/>
          </p:cNvSpPr>
          <p:nvPr>
            <p:ph sz="quarter" idx="1"/>
          </p:nvPr>
        </p:nvSpPr>
        <p:spPr/>
        <p:txBody>
          <a:bodyPr>
            <a:normAutofit fontScale="92500" lnSpcReduction="20000"/>
          </a:bodyPr>
          <a:lstStyle/>
          <a:p>
            <a:r>
              <a:rPr lang="en-US" dirty="0"/>
              <a:t>The dream of mature and declining companies is rebirth, i.e., the possibility that they can rediscover their youth, and become young, growth companies again. </a:t>
            </a:r>
          </a:p>
          <a:p>
            <a:r>
              <a:rPr lang="en-US" dirty="0"/>
              <a:t>In every period, there are a few companies that seem to succeed at this venture, and the companies and their CEOs become legendary, with case studies written about them.</a:t>
            </a:r>
          </a:p>
          <a:p>
            <a:pPr lvl="1"/>
            <a:r>
              <a:rPr lang="en-US" dirty="0"/>
              <a:t>In some of these companies, it is a combination of great management, luck and timing that allow for this success.</a:t>
            </a:r>
          </a:p>
          <a:p>
            <a:pPr lvl="1"/>
            <a:r>
              <a:rPr lang="en-US" dirty="0"/>
              <a:t>In others, the change is cosmetic.</a:t>
            </a:r>
          </a:p>
          <a:p>
            <a:r>
              <a:rPr lang="en-US" dirty="0"/>
              <a:t>There is an ecosystem that is built around these “success stories” that markets them to other aging companies.</a:t>
            </a:r>
          </a:p>
        </p:txBody>
      </p:sp>
    </p:spTree>
    <p:extLst>
      <p:ext uri="{BB962C8B-B14F-4D97-AF65-F5344CB8AC3E}">
        <p14:creationId xmlns:p14="http://schemas.microsoft.com/office/powerpoint/2010/main" val="3226548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62CB8-BFFC-62F9-A370-443D21470CA7}"/>
              </a:ext>
            </a:extLst>
          </p:cNvPr>
          <p:cNvSpPr>
            <a:spLocks noGrp="1"/>
          </p:cNvSpPr>
          <p:nvPr>
            <p:ph type="title"/>
          </p:nvPr>
        </p:nvSpPr>
        <p:spPr/>
        <p:txBody>
          <a:bodyPr>
            <a:normAutofit fontScale="90000"/>
          </a:bodyPr>
          <a:lstStyle/>
          <a:p>
            <a:r>
              <a:rPr lang="en-US" dirty="0"/>
              <a:t>The Sustainability Siren Song, with </a:t>
            </a:r>
            <a:r>
              <a:rPr lang="en-US"/>
              <a:t>four variations…</a:t>
            </a:r>
            <a:endParaRPr lang="en-US" dirty="0"/>
          </a:p>
        </p:txBody>
      </p:sp>
      <p:sp>
        <p:nvSpPr>
          <p:cNvPr id="3" name="Content Placeholder 2">
            <a:extLst>
              <a:ext uri="{FF2B5EF4-FFF2-40B4-BE49-F238E27FC236}">
                <a16:creationId xmlns:a16="http://schemas.microsoft.com/office/drawing/2014/main" id="{7B988943-31AE-EAA1-5431-CF2AB172681A}"/>
              </a:ext>
            </a:extLst>
          </p:cNvPr>
          <p:cNvSpPr>
            <a:spLocks noGrp="1"/>
          </p:cNvSpPr>
          <p:nvPr>
            <p:ph sz="quarter" idx="1"/>
          </p:nvPr>
        </p:nvSpPr>
        <p:spPr/>
        <p:txBody>
          <a:bodyPr>
            <a:normAutofit fontScale="85000" lnSpcReduction="20000"/>
          </a:bodyPr>
          <a:lstStyle/>
          <a:p>
            <a:r>
              <a:rPr lang="en-US" u="sng" dirty="0"/>
              <a:t>The Enlighted one(s)</a:t>
            </a:r>
            <a:r>
              <a:rPr lang="en-US" dirty="0"/>
              <a:t>: In this model, those in charge of sustainability are capable (more so than the mere mortals that surround them at businesses) to see into the future and bring in long term consequences into decisions.</a:t>
            </a:r>
          </a:p>
          <a:p>
            <a:r>
              <a:rPr lang="en-US" u="sng" dirty="0"/>
              <a:t>The Jiminy Cricket model</a:t>
            </a:r>
            <a:r>
              <a:rPr lang="en-US" dirty="0"/>
              <a:t>: In this model, those in charge of sustainability acts as the corporate conscience, reminding decision makers of their responsibilities to society and the broader good.</a:t>
            </a:r>
          </a:p>
          <a:p>
            <a:r>
              <a:rPr lang="en-US" u="sng" dirty="0"/>
              <a:t>The Mummy Makers</a:t>
            </a:r>
            <a:r>
              <a:rPr lang="en-US" dirty="0"/>
              <a:t>: In this model, decision makers try to make companies live forever, no matter what the cost, and devise strategies to advance towards this end.</a:t>
            </a:r>
          </a:p>
          <a:p>
            <a:r>
              <a:rPr lang="en-US" u="sng" dirty="0"/>
              <a:t>The </a:t>
            </a:r>
            <a:r>
              <a:rPr lang="en-US" u="sng" dirty="0" err="1"/>
              <a:t>Checkboxers</a:t>
            </a:r>
            <a:r>
              <a:rPr lang="en-US" dirty="0"/>
              <a:t>: In this model, the objective is to check all of the boxes that make up the sustainability to-do list, and ensure that you get labeled as sustainable.</a:t>
            </a:r>
          </a:p>
        </p:txBody>
      </p:sp>
    </p:spTree>
    <p:extLst>
      <p:ext uri="{BB962C8B-B14F-4D97-AF65-F5344CB8AC3E}">
        <p14:creationId xmlns:p14="http://schemas.microsoft.com/office/powerpoint/2010/main" val="305576345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7631</TotalTime>
  <Words>1799</Words>
  <Application>Microsoft Macintosh PowerPoint</Application>
  <PresentationFormat>Letter Paper (8.5x11 in)</PresentationFormat>
  <Paragraphs>83</Paragraphs>
  <Slides>18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Calibri</vt:lpstr>
      <vt:lpstr>Helvetica</vt:lpstr>
      <vt:lpstr>Times</vt:lpstr>
      <vt:lpstr>Wingdings</vt:lpstr>
      <vt:lpstr>Wingdings 2</vt:lpstr>
      <vt:lpstr>Basic</vt:lpstr>
      <vt:lpstr>Corporate Finance 101</vt:lpstr>
      <vt:lpstr>A business has many stakeholders…</vt:lpstr>
      <vt:lpstr>In running a business, one of these stakeholders has to be given primacy…</vt:lpstr>
      <vt:lpstr>Giving corporate finance its focus…</vt:lpstr>
      <vt:lpstr>Intrinsic Value: The Drivers</vt:lpstr>
      <vt:lpstr>Theme 1: Corporate finance is “common sense” </vt:lpstr>
      <vt:lpstr>Theme 2: Corporate finance is focused…</vt:lpstr>
      <vt:lpstr>Theme 3: Corporate finance is universal…</vt:lpstr>
      <vt:lpstr>Theme 4: If you violate first principles, you will pay a price, no matter who you are..</vt:lpstr>
      <vt:lpstr>The Corporate Life Cycle</vt:lpstr>
      <vt:lpstr>The determinants of the life cycle</vt:lpstr>
      <vt:lpstr>Tech versus Non-tech life cycles</vt:lpstr>
      <vt:lpstr>The emphasis in corporate finance shifts..</vt:lpstr>
      <vt:lpstr>In value, the emphasis shifts as well, from narrative to numbers…</vt:lpstr>
      <vt:lpstr>And the focus changes.... And so does the right CEO/CFO for the company</vt:lpstr>
      <vt:lpstr>Companies, act your age!</vt:lpstr>
      <vt:lpstr>The Dream of Reincarnation.. </vt:lpstr>
      <vt:lpstr>The Sustainability Siren Song, with four variations…</vt:lpstr>
    </vt:vector>
  </TitlesOfParts>
  <Company>Stern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Dark Side of Valuation:  Why smart people do “not so smart” valuations</dc:title>
  <dc:creator>Aswath Damodaran</dc:creator>
  <cp:lastModifiedBy>Aswath Damodaran</cp:lastModifiedBy>
  <cp:revision>129</cp:revision>
  <cp:lastPrinted>2023-01-20T19:51:08Z</cp:lastPrinted>
  <dcterms:created xsi:type="dcterms:W3CDTF">2012-12-11T18:29:51Z</dcterms:created>
  <dcterms:modified xsi:type="dcterms:W3CDTF">2023-02-16T15:01:43Z</dcterms:modified>
</cp:coreProperties>
</file>