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43"/>
  </p:notesMasterIdLst>
  <p:handoutMasterIdLst>
    <p:handoutMasterId r:id="rId44"/>
  </p:handoutMasterIdLst>
  <p:sldIdLst>
    <p:sldId id="256" r:id="rId2"/>
    <p:sldId id="258" r:id="rId3"/>
    <p:sldId id="923" r:id="rId4"/>
    <p:sldId id="982" r:id="rId5"/>
    <p:sldId id="924" r:id="rId6"/>
    <p:sldId id="985" r:id="rId7"/>
    <p:sldId id="274" r:id="rId8"/>
    <p:sldId id="947" r:id="rId9"/>
    <p:sldId id="927" r:id="rId10"/>
    <p:sldId id="979" r:id="rId11"/>
    <p:sldId id="349" r:id="rId12"/>
    <p:sldId id="928" r:id="rId13"/>
    <p:sldId id="951" r:id="rId14"/>
    <p:sldId id="975" r:id="rId15"/>
    <p:sldId id="974" r:id="rId16"/>
    <p:sldId id="976" r:id="rId17"/>
    <p:sldId id="983" r:id="rId18"/>
    <p:sldId id="988" r:id="rId19"/>
    <p:sldId id="929" r:id="rId20"/>
    <p:sldId id="990" r:id="rId21"/>
    <p:sldId id="991" r:id="rId22"/>
    <p:sldId id="977" r:id="rId23"/>
    <p:sldId id="989" r:id="rId24"/>
    <p:sldId id="931" r:id="rId25"/>
    <p:sldId id="954" r:id="rId26"/>
    <p:sldId id="980" r:id="rId27"/>
    <p:sldId id="959" r:id="rId28"/>
    <p:sldId id="934" r:id="rId29"/>
    <p:sldId id="936" r:id="rId30"/>
    <p:sldId id="937" r:id="rId31"/>
    <p:sldId id="938" r:id="rId32"/>
    <p:sldId id="968" r:id="rId33"/>
    <p:sldId id="981" r:id="rId34"/>
    <p:sldId id="960" r:id="rId35"/>
    <p:sldId id="963" r:id="rId36"/>
    <p:sldId id="940" r:id="rId37"/>
    <p:sldId id="941" r:id="rId38"/>
    <p:sldId id="943" r:id="rId39"/>
    <p:sldId id="992" r:id="rId40"/>
    <p:sldId id="984" r:id="rId41"/>
    <p:sldId id="944" r:id="rId4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19"/>
    <p:restoredTop sz="93689"/>
  </p:normalViewPr>
  <p:slideViewPr>
    <p:cSldViewPr>
      <p:cViewPr>
        <p:scale>
          <a:sx n="100" d="100"/>
          <a:sy n="100" d="100"/>
        </p:scale>
        <p:origin x="504" y="1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handoutMaster" Target="handoutMasters/handoutMaster1.xml"/><Relationship Id="rId4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localhost/All%20My%20Stuff/Datasets/Datasets16/To%20Transfer/currencyriskfree2016.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Risk free Rates - January 2016</a:t>
            </a:r>
          </a:p>
        </c:rich>
      </c:tx>
      <c:layout/>
      <c:overlay val="0"/>
      <c:spPr>
        <a:noFill/>
        <a:ln w="25400">
          <a:noFill/>
        </a:ln>
      </c:spPr>
    </c:title>
    <c:autoTitleDeleted val="0"/>
    <c:plotArea>
      <c:layout/>
      <c:barChart>
        <c:barDir val="col"/>
        <c:grouping val="stacked"/>
        <c:varyColors val="0"/>
        <c:ser>
          <c:idx val="1"/>
          <c:order val="0"/>
          <c:tx>
            <c:strRef>
              <c:f>'Risk free rates - Jan 2016'!$C$1</c:f>
              <c:strCache>
                <c:ptCount val="1"/>
                <c:pt idx="0">
                  <c:v>Risk free Rate</c:v>
                </c:pt>
              </c:strCache>
            </c:strRef>
          </c:tx>
          <c:spPr>
            <a:solidFill>
              <a:srgbClr val="C0504D"/>
            </a:solidFill>
            <a:ln w="25400">
              <a:noFill/>
            </a:ln>
          </c:spPr>
          <c:invertIfNegative val="0"/>
          <c:cat>
            <c:strRef>
              <c:f>'Risk free rates - Jan 2016'!$A$2:$A$43</c:f>
              <c:strCache>
                <c:ptCount val="42"/>
                <c:pt idx="0">
                  <c:v>Japanese Yen</c:v>
                </c:pt>
                <c:pt idx="1">
                  <c:v>Czech Koruna</c:v>
                </c:pt>
                <c:pt idx="2">
                  <c:v>Swiss Franc</c:v>
                </c:pt>
                <c:pt idx="3">
                  <c:v>Taiwanese $</c:v>
                </c:pt>
                <c:pt idx="4">
                  <c:v>Bulgarian Lev</c:v>
                </c:pt>
                <c:pt idx="5">
                  <c:v>Euro</c:v>
                </c:pt>
                <c:pt idx="6">
                  <c:v>Hungarian Forint</c:v>
                </c:pt>
                <c:pt idx="7">
                  <c:v>Thai Baht</c:v>
                </c:pt>
                <c:pt idx="8">
                  <c:v>Danish Krone</c:v>
                </c:pt>
                <c:pt idx="9">
                  <c:v>Swedish Krona</c:v>
                </c:pt>
                <c:pt idx="10">
                  <c:v>HK $</c:v>
                </c:pt>
                <c:pt idx="11">
                  <c:v>Croatian Kuna</c:v>
                </c:pt>
                <c:pt idx="12">
                  <c:v>Israeli Shekel</c:v>
                </c:pt>
                <c:pt idx="13">
                  <c:v>Romanian Leu</c:v>
                </c:pt>
                <c:pt idx="14">
                  <c:v>Canadian $</c:v>
                </c:pt>
                <c:pt idx="15">
                  <c:v>Norwegian Krone</c:v>
                </c:pt>
                <c:pt idx="16">
                  <c:v>British Pound</c:v>
                </c:pt>
                <c:pt idx="17">
                  <c:v>Korean Won</c:v>
                </c:pt>
                <c:pt idx="18">
                  <c:v>Pakistani Rupee</c:v>
                </c:pt>
                <c:pt idx="19">
                  <c:v>Phillipine Peso</c:v>
                </c:pt>
                <c:pt idx="20">
                  <c:v>Polish Zloty</c:v>
                </c:pt>
                <c:pt idx="21">
                  <c:v>Vietnamese Dong</c:v>
                </c:pt>
                <c:pt idx="22">
                  <c:v>Chinese Yuan</c:v>
                </c:pt>
                <c:pt idx="23">
                  <c:v>US $</c:v>
                </c:pt>
                <c:pt idx="24">
                  <c:v>Singapore $</c:v>
                </c:pt>
                <c:pt idx="25">
                  <c:v>Malyasian Ringgit</c:v>
                </c:pt>
                <c:pt idx="26">
                  <c:v>Australian $</c:v>
                </c:pt>
                <c:pt idx="27">
                  <c:v>NZ $</c:v>
                </c:pt>
                <c:pt idx="28">
                  <c:v>Iceland Krona</c:v>
                </c:pt>
                <c:pt idx="29">
                  <c:v>Chilean Peso</c:v>
                </c:pt>
                <c:pt idx="30">
                  <c:v>Mexican Peso</c:v>
                </c:pt>
                <c:pt idx="31">
                  <c:v>Indian Rupee</c:v>
                </c:pt>
                <c:pt idx="32">
                  <c:v>Peruvian Sol</c:v>
                </c:pt>
                <c:pt idx="33">
                  <c:v>Colombian Peso</c:v>
                </c:pt>
                <c:pt idx="34">
                  <c:v>Indonesian Rupiah</c:v>
                </c:pt>
                <c:pt idx="35">
                  <c:v>Venezuelan Bolivar</c:v>
                </c:pt>
                <c:pt idx="36">
                  <c:v>Russian Ruble</c:v>
                </c:pt>
                <c:pt idx="37">
                  <c:v>Nigerian Naira</c:v>
                </c:pt>
                <c:pt idx="38">
                  <c:v>Turkish Lira</c:v>
                </c:pt>
                <c:pt idx="39">
                  <c:v>South African Rand</c:v>
                </c:pt>
                <c:pt idx="40">
                  <c:v>Kenyan Shilling</c:v>
                </c:pt>
                <c:pt idx="41">
                  <c:v>Brazilian Reai</c:v>
                </c:pt>
              </c:strCache>
            </c:strRef>
          </c:cat>
          <c:val>
            <c:numRef>
              <c:f>'Risk free rates - Jan 2016'!$C$2:$C$43</c:f>
              <c:numCache>
                <c:formatCode>0.00%</c:formatCode>
                <c:ptCount val="42"/>
                <c:pt idx="0">
                  <c:v>-0.0051</c:v>
                </c:pt>
                <c:pt idx="1">
                  <c:v>-0.0023</c:v>
                </c:pt>
                <c:pt idx="2">
                  <c:v>-0.0006</c:v>
                </c:pt>
                <c:pt idx="3">
                  <c:v>0.0035</c:v>
                </c:pt>
                <c:pt idx="4">
                  <c:v>0.0051</c:v>
                </c:pt>
                <c:pt idx="5">
                  <c:v>0.0063</c:v>
                </c:pt>
                <c:pt idx="6">
                  <c:v>0.0065</c:v>
                </c:pt>
                <c:pt idx="7">
                  <c:v>0.0075</c:v>
                </c:pt>
                <c:pt idx="8">
                  <c:v>0.0094</c:v>
                </c:pt>
                <c:pt idx="9">
                  <c:v>0.0099</c:v>
                </c:pt>
                <c:pt idx="10">
                  <c:v>0.0115</c:v>
                </c:pt>
                <c:pt idx="11">
                  <c:v>0.0125</c:v>
                </c:pt>
                <c:pt idx="12">
                  <c:v>0.0131</c:v>
                </c:pt>
                <c:pt idx="13">
                  <c:v>0.0133</c:v>
                </c:pt>
                <c:pt idx="14">
                  <c:v>0.0139</c:v>
                </c:pt>
                <c:pt idx="15">
                  <c:v>0.0148</c:v>
                </c:pt>
                <c:pt idx="16">
                  <c:v>0.0152</c:v>
                </c:pt>
                <c:pt idx="17">
                  <c:v>0.0154</c:v>
                </c:pt>
                <c:pt idx="18">
                  <c:v>0.0179</c:v>
                </c:pt>
                <c:pt idx="19">
                  <c:v>0.0199</c:v>
                </c:pt>
                <c:pt idx="20">
                  <c:v>0.02</c:v>
                </c:pt>
                <c:pt idx="21">
                  <c:v>0.0206</c:v>
                </c:pt>
                <c:pt idx="22">
                  <c:v>0.0217</c:v>
                </c:pt>
                <c:pt idx="23">
                  <c:v>0.0227</c:v>
                </c:pt>
                <c:pt idx="24">
                  <c:v>0.0261</c:v>
                </c:pt>
                <c:pt idx="25">
                  <c:v>0.0286</c:v>
                </c:pt>
                <c:pt idx="26">
                  <c:v>0.0288</c:v>
                </c:pt>
                <c:pt idx="27">
                  <c:v>0.0358</c:v>
                </c:pt>
                <c:pt idx="28">
                  <c:v>0.0377</c:v>
                </c:pt>
                <c:pt idx="29">
                  <c:v>0.0408</c:v>
                </c:pt>
                <c:pt idx="30">
                  <c:v>0.0498</c:v>
                </c:pt>
                <c:pt idx="31">
                  <c:v>0.0529</c:v>
                </c:pt>
                <c:pt idx="32">
                  <c:v>0.0563</c:v>
                </c:pt>
                <c:pt idx="33">
                  <c:v>0.0616</c:v>
                </c:pt>
                <c:pt idx="34">
                  <c:v>0.0643</c:v>
                </c:pt>
                <c:pt idx="35">
                  <c:v>0.0692</c:v>
                </c:pt>
                <c:pt idx="36">
                  <c:v>0.0697</c:v>
                </c:pt>
                <c:pt idx="37">
                  <c:v>0.071</c:v>
                </c:pt>
                <c:pt idx="38">
                  <c:v>0.0798</c:v>
                </c:pt>
                <c:pt idx="39">
                  <c:v>0.0805</c:v>
                </c:pt>
                <c:pt idx="40">
                  <c:v>0.084</c:v>
                </c:pt>
                <c:pt idx="41">
                  <c:v>0.1407</c:v>
                </c:pt>
              </c:numCache>
            </c:numRef>
          </c:val>
        </c:ser>
        <c:ser>
          <c:idx val="2"/>
          <c:order val="1"/>
          <c:tx>
            <c:strRef>
              <c:f>'Risk free rates - Jan 2016'!$D$1</c:f>
              <c:strCache>
                <c:ptCount val="1"/>
                <c:pt idx="0">
                  <c:v>Default Spread based on rating</c:v>
                </c:pt>
              </c:strCache>
            </c:strRef>
          </c:tx>
          <c:spPr>
            <a:solidFill>
              <a:srgbClr val="9BBB59"/>
            </a:solidFill>
            <a:ln w="25400">
              <a:noFill/>
            </a:ln>
          </c:spPr>
          <c:invertIfNegative val="0"/>
          <c:cat>
            <c:strRef>
              <c:f>'Risk free rates - Jan 2016'!$A$2:$A$43</c:f>
              <c:strCache>
                <c:ptCount val="42"/>
                <c:pt idx="0">
                  <c:v>Japanese Yen</c:v>
                </c:pt>
                <c:pt idx="1">
                  <c:v>Czech Koruna</c:v>
                </c:pt>
                <c:pt idx="2">
                  <c:v>Swiss Franc</c:v>
                </c:pt>
                <c:pt idx="3">
                  <c:v>Taiwanese $</c:v>
                </c:pt>
                <c:pt idx="4">
                  <c:v>Bulgarian Lev</c:v>
                </c:pt>
                <c:pt idx="5">
                  <c:v>Euro</c:v>
                </c:pt>
                <c:pt idx="6">
                  <c:v>Hungarian Forint</c:v>
                </c:pt>
                <c:pt idx="7">
                  <c:v>Thai Baht</c:v>
                </c:pt>
                <c:pt idx="8">
                  <c:v>Danish Krone</c:v>
                </c:pt>
                <c:pt idx="9">
                  <c:v>Swedish Krona</c:v>
                </c:pt>
                <c:pt idx="10">
                  <c:v>HK $</c:v>
                </c:pt>
                <c:pt idx="11">
                  <c:v>Croatian Kuna</c:v>
                </c:pt>
                <c:pt idx="12">
                  <c:v>Israeli Shekel</c:v>
                </c:pt>
                <c:pt idx="13">
                  <c:v>Romanian Leu</c:v>
                </c:pt>
                <c:pt idx="14">
                  <c:v>Canadian $</c:v>
                </c:pt>
                <c:pt idx="15">
                  <c:v>Norwegian Krone</c:v>
                </c:pt>
                <c:pt idx="16">
                  <c:v>British Pound</c:v>
                </c:pt>
                <c:pt idx="17">
                  <c:v>Korean Won</c:v>
                </c:pt>
                <c:pt idx="18">
                  <c:v>Pakistani Rupee</c:v>
                </c:pt>
                <c:pt idx="19">
                  <c:v>Phillipine Peso</c:v>
                </c:pt>
                <c:pt idx="20">
                  <c:v>Polish Zloty</c:v>
                </c:pt>
                <c:pt idx="21">
                  <c:v>Vietnamese Dong</c:v>
                </c:pt>
                <c:pt idx="22">
                  <c:v>Chinese Yuan</c:v>
                </c:pt>
                <c:pt idx="23">
                  <c:v>US $</c:v>
                </c:pt>
                <c:pt idx="24">
                  <c:v>Singapore $</c:v>
                </c:pt>
                <c:pt idx="25">
                  <c:v>Malyasian Ringgit</c:v>
                </c:pt>
                <c:pt idx="26">
                  <c:v>Australian $</c:v>
                </c:pt>
                <c:pt idx="27">
                  <c:v>NZ $</c:v>
                </c:pt>
                <c:pt idx="28">
                  <c:v>Iceland Krona</c:v>
                </c:pt>
                <c:pt idx="29">
                  <c:v>Chilean Peso</c:v>
                </c:pt>
                <c:pt idx="30">
                  <c:v>Mexican Peso</c:v>
                </c:pt>
                <c:pt idx="31">
                  <c:v>Indian Rupee</c:v>
                </c:pt>
                <c:pt idx="32">
                  <c:v>Peruvian Sol</c:v>
                </c:pt>
                <c:pt idx="33">
                  <c:v>Colombian Peso</c:v>
                </c:pt>
                <c:pt idx="34">
                  <c:v>Indonesian Rupiah</c:v>
                </c:pt>
                <c:pt idx="35">
                  <c:v>Venezuelan Bolivar</c:v>
                </c:pt>
                <c:pt idx="36">
                  <c:v>Russian Ruble</c:v>
                </c:pt>
                <c:pt idx="37">
                  <c:v>Nigerian Naira</c:v>
                </c:pt>
                <c:pt idx="38">
                  <c:v>Turkish Lira</c:v>
                </c:pt>
                <c:pt idx="39">
                  <c:v>South African Rand</c:v>
                </c:pt>
                <c:pt idx="40">
                  <c:v>Kenyan Shilling</c:v>
                </c:pt>
                <c:pt idx="41">
                  <c:v>Brazilian Reai</c:v>
                </c:pt>
              </c:strCache>
            </c:strRef>
          </c:cat>
          <c:val>
            <c:numRef>
              <c:f>'Risk free rates - Jan 2016'!$D$2:$D$43</c:f>
              <c:numCache>
                <c:formatCode>0.00%</c:formatCode>
                <c:ptCount val="42"/>
                <c:pt idx="0">
                  <c:v>0.0078</c:v>
                </c:pt>
                <c:pt idx="1">
                  <c:v>0.0078</c:v>
                </c:pt>
                <c:pt idx="2">
                  <c:v>0.0</c:v>
                </c:pt>
                <c:pt idx="3">
                  <c:v>0.0067</c:v>
                </c:pt>
                <c:pt idx="4">
                  <c:v>0.0211</c:v>
                </c:pt>
                <c:pt idx="5">
                  <c:v>0.0</c:v>
                </c:pt>
                <c:pt idx="6">
                  <c:v>0.0277</c:v>
                </c:pt>
                <c:pt idx="7">
                  <c:v>0.0177</c:v>
                </c:pt>
                <c:pt idx="8">
                  <c:v>0.0</c:v>
                </c:pt>
                <c:pt idx="9">
                  <c:v>0.0</c:v>
                </c:pt>
                <c:pt idx="10">
                  <c:v>0.0044</c:v>
                </c:pt>
                <c:pt idx="11">
                  <c:v>0.0277</c:v>
                </c:pt>
                <c:pt idx="12">
                  <c:v>0.0078</c:v>
                </c:pt>
                <c:pt idx="13">
                  <c:v>0.0244</c:v>
                </c:pt>
                <c:pt idx="14">
                  <c:v>0.0</c:v>
                </c:pt>
                <c:pt idx="15">
                  <c:v>0.0</c:v>
                </c:pt>
                <c:pt idx="16">
                  <c:v>0.0044</c:v>
                </c:pt>
                <c:pt idx="17">
                  <c:v>0.0055</c:v>
                </c:pt>
                <c:pt idx="18">
                  <c:v>0.0721</c:v>
                </c:pt>
                <c:pt idx="19">
                  <c:v>0.0211</c:v>
                </c:pt>
                <c:pt idx="20">
                  <c:v>0.0094</c:v>
                </c:pt>
                <c:pt idx="21">
                  <c:v>0.0499</c:v>
                </c:pt>
                <c:pt idx="22">
                  <c:v>0.0067</c:v>
                </c:pt>
                <c:pt idx="23">
                  <c:v>0.0</c:v>
                </c:pt>
                <c:pt idx="24">
                  <c:v>0.0</c:v>
                </c:pt>
                <c:pt idx="25">
                  <c:v>0.0133</c:v>
                </c:pt>
                <c:pt idx="26">
                  <c:v>0.0</c:v>
                </c:pt>
                <c:pt idx="27">
                  <c:v>0.0</c:v>
                </c:pt>
                <c:pt idx="28">
                  <c:v>0.0211</c:v>
                </c:pt>
                <c:pt idx="29">
                  <c:v>0.0067</c:v>
                </c:pt>
                <c:pt idx="30">
                  <c:v>0.0133</c:v>
                </c:pt>
                <c:pt idx="31">
                  <c:v>0.0244</c:v>
                </c:pt>
                <c:pt idx="32">
                  <c:v>0.0133</c:v>
                </c:pt>
                <c:pt idx="33">
                  <c:v>0.0211</c:v>
                </c:pt>
                <c:pt idx="34">
                  <c:v>0.0244</c:v>
                </c:pt>
                <c:pt idx="35">
                  <c:v>0.1108</c:v>
                </c:pt>
                <c:pt idx="36">
                  <c:v>0.0277</c:v>
                </c:pt>
                <c:pt idx="37">
                  <c:v>0.0399</c:v>
                </c:pt>
                <c:pt idx="38">
                  <c:v>0.0244</c:v>
                </c:pt>
                <c:pt idx="39">
                  <c:v>0.0211</c:v>
                </c:pt>
                <c:pt idx="40">
                  <c:v>0.0499</c:v>
                </c:pt>
                <c:pt idx="41">
                  <c:v>0.0244</c:v>
                </c:pt>
              </c:numCache>
            </c:numRef>
          </c:val>
        </c:ser>
        <c:dLbls>
          <c:showLegendKey val="0"/>
          <c:showVal val="0"/>
          <c:showCatName val="0"/>
          <c:showSerName val="0"/>
          <c:showPercent val="0"/>
          <c:showBubbleSize val="0"/>
        </c:dLbls>
        <c:gapWidth val="219"/>
        <c:overlap val="100"/>
        <c:axId val="256881792"/>
        <c:axId val="256884112"/>
      </c:barChart>
      <c:catAx>
        <c:axId val="25688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6884112"/>
        <c:crosses val="autoZero"/>
        <c:auto val="1"/>
        <c:lblAlgn val="ctr"/>
        <c:lblOffset val="100"/>
        <c:noMultiLvlLbl val="0"/>
      </c:catAx>
      <c:valAx>
        <c:axId val="25688411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6881792"/>
        <c:crosses val="autoZero"/>
        <c:crossBetween val="between"/>
      </c:valAx>
      <c:spPr>
        <a:noFill/>
        <a:ln w="25400">
          <a:noFill/>
        </a:ln>
      </c:spPr>
    </c:plotArea>
    <c:legend>
      <c:legendPos val="b"/>
      <c:layout/>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Corporate finance covers every decision that any business, small or large, public or private takes.. This is my very selfish attempt to show that corporate finance is at the heart of all the other management disciplines: marketing, strategy, accounting and even the fuzzy far reaches of human capital.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a:p>
            <a:r>
              <a:rPr lang="en-US" altLang="en-US">
                <a:latin typeface="Times" charset="0"/>
                <a:ea typeface="ＭＳ Ｐゴシック" charset="-128"/>
              </a:rPr>
              <a:t>(I introduce my syllabus after this slide with session numbers framed in the big picture)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xfrm>
            <a:off x="1150938" y="692150"/>
            <a:ext cx="4556125" cy="3416300"/>
          </a:xfrm>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p:cNvSpPr>
            <a:spLocks noGrp="1" noRot="1" noChangeAspect="1"/>
          </p:cNvSpPr>
          <p:nvPr>
            <p:ph type="sldImg"/>
          </p:nvPr>
        </p:nvSpPr>
        <p:spPr>
          <a:xfrm>
            <a:off x="1150938" y="692150"/>
            <a:ext cx="4556125" cy="3416300"/>
          </a:xfrm>
          <a:ln/>
        </p:spPr>
      </p:sp>
      <p:sp>
        <p:nvSpPr>
          <p:cNvPr id="26009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1667166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ChangeArrowheads="1"/>
          </p:cNvSpPr>
          <p:nvPr>
            <p:ph type="sldImg"/>
          </p:nvPr>
        </p:nvSpPr>
        <p:spPr>
          <a:xfrm>
            <a:off x="1150938" y="692150"/>
            <a:ext cx="4556125" cy="3416300"/>
          </a:xfrm>
          <a:solidFill>
            <a:srgbClr val="FFFFFF"/>
          </a:solidFill>
          <a:ln/>
        </p:spPr>
      </p:sp>
      <p:sp>
        <p:nvSpPr>
          <p:cNvPr id="5325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ChangeArrowheads="1"/>
          </p:cNvSpPr>
          <p:nvPr>
            <p:ph type="sldImg"/>
          </p:nvPr>
        </p:nvSpPr>
        <p:spPr>
          <a:xfrm>
            <a:off x="1150938" y="692150"/>
            <a:ext cx="4556125" cy="3416300"/>
          </a:xfrm>
          <a:solidFill>
            <a:srgbClr val="FFFFFF"/>
          </a:solidFill>
          <a:ln/>
        </p:spPr>
      </p:sp>
      <p:sp>
        <p:nvSpPr>
          <p:cNvPr id="5529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767E5F4D-C155-954F-8702-275EF5BF9960}" type="slidenum">
              <a:rPr lang="en-US" altLang="en-US"/>
              <a:pPr/>
              <a:t>‹#›</a:t>
            </a:fld>
            <a:endParaRPr lang="en-US" altLang="en-US"/>
          </a:p>
        </p:txBody>
      </p:sp>
    </p:spTree>
    <p:extLst>
      <p:ext uri="{BB962C8B-B14F-4D97-AF65-F5344CB8AC3E}">
        <p14:creationId xmlns:p14="http://schemas.microsoft.com/office/powerpoint/2010/main" val="611845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8E21703-C7DC-7B40-8833-71092F3D25DE}"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F5730C3-9ECA-CF47-87A5-0F52AC25F9C5}" type="slidenum">
              <a:rPr lang="en-US" altLang="en-US"/>
              <a:pPr/>
              <a:t>‹#›</a:t>
            </a:fld>
            <a:endParaRPr lang="en-US" altLang="en-US"/>
          </a:p>
        </p:txBody>
      </p:sp>
    </p:spTree>
    <p:extLst>
      <p:ext uri="{BB962C8B-B14F-4D97-AF65-F5344CB8AC3E}">
        <p14:creationId xmlns:p14="http://schemas.microsoft.com/office/powerpoint/2010/main" val="1141549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D8E369A8-A776-C743-B3D9-5B243A40D4F7}"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404132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5B6C6A34-5BB2-C349-B94A-B878A7126C5C}"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910744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FCEE7A7-183A-1041-B89E-D406E257D92F}"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285993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011AEEFC-A5B9-D743-B7AF-9350E28BE0DE}" type="slidenum">
              <a:rPr lang="en-US" altLang="en-US"/>
              <a:pPr/>
              <a:t>‹#›</a:t>
            </a:fld>
            <a:endParaRPr lang="en-US" altLang="en-US"/>
          </a:p>
        </p:txBody>
      </p:sp>
    </p:spTree>
    <p:extLst>
      <p:ext uri="{BB962C8B-B14F-4D97-AF65-F5344CB8AC3E}">
        <p14:creationId xmlns:p14="http://schemas.microsoft.com/office/powerpoint/2010/main" val="41932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3A68DC3B-4E92-9D4B-9127-01BC93DE0A4F}" type="slidenum">
              <a:rPr lang="en-US" altLang="en-US"/>
              <a:pPr/>
              <a:t>‹#›</a:t>
            </a:fld>
            <a:endParaRPr lang="en-US" altLang="en-US"/>
          </a:p>
        </p:txBody>
      </p:sp>
    </p:spTree>
    <p:extLst>
      <p:ext uri="{BB962C8B-B14F-4D97-AF65-F5344CB8AC3E}">
        <p14:creationId xmlns:p14="http://schemas.microsoft.com/office/powerpoint/2010/main" val="1771463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261E3DB-75BB-9F41-A1AD-1C767F421CC6}" type="slidenum">
              <a:rPr lang="en-US" altLang="en-US"/>
              <a:pPr/>
              <a:t>‹#›</a:t>
            </a:fld>
            <a:endParaRPr lang="en-US" altLang="en-US"/>
          </a:p>
        </p:txBody>
      </p:sp>
    </p:spTree>
    <p:extLst>
      <p:ext uri="{BB962C8B-B14F-4D97-AF65-F5344CB8AC3E}">
        <p14:creationId xmlns:p14="http://schemas.microsoft.com/office/powerpoint/2010/main" val="28152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481078B6-1B42-834D-B60D-AC70D4DDA33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23293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5B76BA5-FA9F-5B41-B420-5F4DB08E2C6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23058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80D68C6-0C13-C340-AC29-349C9751809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640462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DF952E4B-6B8D-434C-B5FD-70F031D7A81C}" type="slidenum">
              <a:rPr lang="en-US" altLang="en-US"/>
              <a:pPr/>
              <a:t>‹#›</a:t>
            </a:fld>
            <a:endParaRPr lang="en-US" altLang="en-US"/>
          </a:p>
        </p:txBody>
      </p:sp>
    </p:spTree>
    <p:extLst>
      <p:ext uri="{BB962C8B-B14F-4D97-AF65-F5344CB8AC3E}">
        <p14:creationId xmlns:p14="http://schemas.microsoft.com/office/powerpoint/2010/main" val="18660261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C046B8B4-1890-E244-B563-C77B83787C56}"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0" r:id="rId5"/>
    <p:sldLayoutId id="2147483756" r:id="rId6"/>
    <p:sldLayoutId id="2147483757" r:id="rId7"/>
    <p:sldLayoutId id="2147483758" r:id="rId8"/>
    <p:sldLayoutId id="2147483759" r:id="rId9"/>
    <p:sldLayoutId id="2147483751" r:id="rId10"/>
    <p:sldLayoutId id="2147483760" r:id="rId11"/>
    <p:sldLayoutId id="2147483761"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aswathdamodaran.blogspot.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1.xml.rels><?xml version="1.0" encoding="UTF-8" standalone="yes"?>
<Relationships xmlns="http://schemas.openxmlformats.org/package/2006/relationships"><Relationship Id="rId11" Type="http://schemas.openxmlformats.org/officeDocument/2006/relationships/image" Target="../media/image25.png"/><Relationship Id="rId12" Type="http://schemas.openxmlformats.org/officeDocument/2006/relationships/image" Target="../media/image26.png"/><Relationship Id="rId13"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7.jpe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3.png"/><Relationship Id="rId10"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emf"/><Relationship Id="rId4" Type="http://schemas.openxmlformats.org/officeDocument/2006/relationships/image" Target="../media/image34.e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5.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hangingPunct="1"/>
            <a:r>
              <a:rPr lang="en-US" altLang="en-US" cap="none">
                <a:latin typeface="Times" charset="0"/>
                <a:ea typeface="ＭＳ Ｐゴシック" charset="-128"/>
              </a:rPr>
              <a:t>Don’t sweat the small stuff: A big picture perspective on finance</a:t>
            </a:r>
          </a:p>
        </p:txBody>
      </p:sp>
      <p:sp>
        <p:nvSpPr>
          <p:cNvPr id="16386" name="Rectangle 3"/>
          <p:cNvSpPr>
            <a:spLocks noGrp="1" noChangeArrowheads="1"/>
          </p:cNvSpPr>
          <p:nvPr>
            <p:ph type="subTitle" idx="1"/>
          </p:nvPr>
        </p:nvSpPr>
        <p:spPr>
          <a:xfrm>
            <a:off x="2362200" y="6049963"/>
            <a:ext cx="6705600" cy="685800"/>
          </a:xfrm>
        </p:spPr>
        <p:txBody>
          <a:bodyPr/>
          <a:lstStyle/>
          <a:p>
            <a:pPr eaLnBrk="1" hangingPunct="1"/>
            <a:r>
              <a:rPr lang="en-US" altLang="en-US">
                <a:latin typeface="Times" charset="0"/>
                <a:ea typeface="ＭＳ Ｐゴシック" charset="-128"/>
              </a:rPr>
              <a:t>Aswath Damodaran</a:t>
            </a:r>
          </a:p>
        </p:txBody>
      </p:sp>
      <p:sp>
        <p:nvSpPr>
          <p:cNvPr id="16387" name="TextBox 1"/>
          <p:cNvSpPr txBox="1">
            <a:spLocks noChangeArrowheads="1"/>
          </p:cNvSpPr>
          <p:nvPr/>
        </p:nvSpPr>
        <p:spPr bwMode="auto">
          <a:xfrm>
            <a:off x="4114800" y="685800"/>
            <a:ext cx="67722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Email: adamodar@stern.nyu.edu</a:t>
            </a:r>
            <a:br>
              <a:rPr lang="en-US" altLang="en-US" sz="1600" i="1"/>
            </a:br>
            <a:r>
              <a:rPr lang="en-US" altLang="en-US" sz="1600" i="1"/>
              <a:t>Website:  http://www.damodaran.com</a:t>
            </a:r>
            <a:br>
              <a:rPr lang="en-US" altLang="en-US" sz="1600" i="1"/>
            </a:br>
            <a:r>
              <a:rPr lang="en-US" altLang="en-US" sz="1600" i="1"/>
              <a:t>Blog: </a:t>
            </a:r>
            <a:r>
              <a:rPr lang="en-US" altLang="en-US" sz="1600" i="1">
                <a:hlinkClick r:id="rId3"/>
              </a:rPr>
              <a:t>http://aswathdamodaran.blogspot.com</a:t>
            </a:r>
            <a:endParaRPr lang="en-US" altLang="en-US" sz="1600" i="1"/>
          </a:p>
          <a:p>
            <a:r>
              <a:rPr lang="en-US" altLang="en-US" sz="1600" i="1"/>
              <a:t>Twitter: @AswathDamodaran </a:t>
            </a:r>
          </a:p>
          <a:p>
            <a:r>
              <a:rPr lang="en-US" altLang="en-US" sz="1600" i="1"/>
              <a:t>Valuation app for iPad/iPhone: uValue on iTunes U</a:t>
            </a:r>
          </a:p>
          <a:p>
            <a:endParaRPr lang="en-US" altLang="en-US" sz="160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rPr>
              <a:t>Lesson 1: Every business decision is ultimately a financial one</a:t>
            </a:r>
          </a:p>
        </p:txBody>
      </p:sp>
      <p:sp>
        <p:nvSpPr>
          <p:cNvPr id="18434" name="Rectangle 3"/>
          <p:cNvSpPr>
            <a:spLocks noGrp="1" noChangeArrowheads="1"/>
          </p:cNvSpPr>
          <p:nvPr>
            <p:ph sz="quarter" idx="1"/>
          </p:nvPr>
        </p:nvSpPr>
        <p:spPr>
          <a:xfrm>
            <a:off x="612775" y="1600200"/>
            <a:ext cx="8153400" cy="4495800"/>
          </a:xfrm>
        </p:spPr>
        <p:txBody>
          <a:bodyPr/>
          <a:lstStyle/>
          <a:p>
            <a:pPr eaLnBrk="1" hangingPunct="1"/>
            <a:r>
              <a:rPr lang="en-US" altLang="en-US" sz="2000">
                <a:latin typeface="Times" charset="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latin typeface="Times" charset="0"/>
                <a:ea typeface="ＭＳ Ｐゴシック" charset="-128"/>
              </a:rPr>
              <a:t>Defined broadly, everything that a business does fits under the rubric of corporate finance.</a:t>
            </a:r>
          </a:p>
        </p:txBody>
      </p:sp>
      <p:pic>
        <p:nvPicPr>
          <p:cNvPr id="1843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So, watch out for these justifications</a:t>
            </a:r>
          </a:p>
        </p:txBody>
      </p:sp>
      <p:sp>
        <p:nvSpPr>
          <p:cNvPr id="81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latin typeface="Times" charset="0"/>
                <a:ea typeface="ＭＳ Ｐゴシック" charset="-128"/>
              </a:rPr>
              <a:t>The “Expert” Cop out</a:t>
            </a:r>
            <a:r>
              <a:rPr lang="en-US" altLang="en-US" sz="2600">
                <a:latin typeface="Times" charset="0"/>
                <a:ea typeface="ＭＳ Ｐゴシック" charset="-128"/>
              </a:rPr>
              <a:t>: For many firms, the easiest way to explain the unexplainable is to pass the buck and get a consultant/expert to sign off on an action.</a:t>
            </a:r>
          </a:p>
          <a:p>
            <a:pPr eaLnBrk="1" hangingPunct="1">
              <a:lnSpc>
                <a:spcPct val="80000"/>
              </a:lnSpc>
            </a:pPr>
            <a:r>
              <a:rPr lang="en-US" altLang="en-US" sz="2600" u="sng">
                <a:latin typeface="Times" charset="0"/>
                <a:ea typeface="ＭＳ Ｐゴシック" charset="-128"/>
              </a:rPr>
              <a:t>Weapons of distraction</a:t>
            </a:r>
            <a:r>
              <a:rPr lang="en-US" altLang="en-US" sz="2600">
                <a:latin typeface="Times" charset="0"/>
                <a:ea typeface="ＭＳ Ｐゴシック" charset="-128"/>
              </a:rPr>
              <a:t>: Managers/investors/analysts seem to find ways of over riding the numbers with buzz words. Here are some to watch out for:</a:t>
            </a:r>
          </a:p>
          <a:p>
            <a:pPr lvl="1" eaLnBrk="1" hangingPunct="1">
              <a:lnSpc>
                <a:spcPct val="80000"/>
              </a:lnSpc>
            </a:pPr>
            <a:r>
              <a:rPr lang="en-US" altLang="en-US" sz="2200" u="sng">
                <a:latin typeface="Times" charset="0"/>
                <a:ea typeface="ＭＳ Ｐゴシック" charset="-128"/>
              </a:rPr>
              <a:t>“Gut feeling” or “Intuition”</a:t>
            </a:r>
            <a:r>
              <a:rPr lang="en-US" altLang="ja-JP" sz="2200">
                <a:latin typeface="Times" charset="0"/>
                <a:ea typeface="ＭＳ Ｐゴシック" charset="-128"/>
              </a:rPr>
              <a:t>: Older, more experienced managers often claim to have a gut feeling about decisions. Psychological studies of gut feeling find that they are almost never based upon good data, are often completely wrong and get worse as managers get smarter/ more experienced.</a:t>
            </a:r>
          </a:p>
          <a:p>
            <a:pPr lvl="1" eaLnBrk="1" hangingPunct="1">
              <a:lnSpc>
                <a:spcPct val="80000"/>
              </a:lnSpc>
            </a:pPr>
            <a:r>
              <a:rPr lang="en-US" altLang="en-US" sz="2200" u="sng">
                <a:latin typeface="Times" charset="0"/>
                <a:ea typeface="ＭＳ Ｐゴシック" charset="-128"/>
              </a:rPr>
              <a:t>“Strategic”</a:t>
            </a:r>
            <a:r>
              <a:rPr lang="en-US" altLang="ja-JP" sz="2200">
                <a:latin typeface="Times" charset="0"/>
                <a:ea typeface="ＭＳ Ｐゴシック" charset="-128"/>
              </a:rPr>
              <a:t>: The word </a:t>
            </a:r>
            <a:r>
              <a:rPr lang="en-US" altLang="en-US" sz="2200">
                <a:latin typeface="Times" charset="0"/>
                <a:ea typeface="ＭＳ Ｐゴシック" charset="-128"/>
              </a:rPr>
              <a:t>“</a:t>
            </a:r>
            <a:r>
              <a:rPr lang="en-US" altLang="ja-JP" sz="2200">
                <a:latin typeface="Times" charset="0"/>
                <a:ea typeface="ＭＳ Ｐゴシック" charset="-128"/>
              </a:rPr>
              <a:t>strategic</a:t>
            </a:r>
            <a:r>
              <a:rPr lang="en-US" altLang="en-US" sz="2200">
                <a:latin typeface="Times" charset="0"/>
                <a:ea typeface="ＭＳ Ｐゴシック" charset="-128"/>
              </a:rPr>
              <a:t>”</a:t>
            </a:r>
            <a:r>
              <a:rPr lang="en-US" altLang="ja-JP" sz="2200">
                <a:latin typeface="Times" charset="0"/>
                <a:ea typeface="ＭＳ Ｐゴシック" charset="-128"/>
              </a:rPr>
              <a:t> almost always goes to describe actions that cannot be justified based upon the numbers…</a:t>
            </a:r>
          </a:p>
          <a:p>
            <a:pPr eaLnBrk="1" hangingPunct="1">
              <a:lnSpc>
                <a:spcPct val="80000"/>
              </a:lnSpc>
            </a:pPr>
            <a:endParaRPr lang="en-US" altLang="en-US" sz="2600">
              <a:latin typeface="Times" charset="0"/>
              <a:ea typeface="ＭＳ Ｐゴシック"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scariest page in your annual report</a:t>
            </a:r>
          </a:p>
        </p:txBody>
      </p:sp>
      <p:pic>
        <p:nvPicPr>
          <p:cNvPr id="2150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19342" r="-19342"/>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latin typeface="Times" charset="0"/>
                <a:ea typeface="ＭＳ Ｐゴシック" charset="-128"/>
              </a:rPr>
              <a:t>Lesson 2: Have a destination before you leave: </a:t>
            </a:r>
            <a:br>
              <a:rPr lang="en-US" altLang="en-US" sz="3200">
                <a:latin typeface="Times" charset="0"/>
                <a:ea typeface="ＭＳ Ｐゴシック" charset="-128"/>
              </a:rPr>
            </a:br>
            <a:r>
              <a:rPr lang="en-US" altLang="en-US" sz="3200">
                <a:latin typeface="Times" charset="0"/>
                <a:ea typeface="ＭＳ Ｐゴシック" charset="-128"/>
              </a:rPr>
              <a:t>Have a dominant objective that is measurable…</a:t>
            </a:r>
          </a:p>
        </p:txBody>
      </p:sp>
      <p:sp>
        <p:nvSpPr>
          <p:cNvPr id="921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latin typeface="Times" charset="0"/>
                <a:ea typeface="ＭＳ Ｐゴシック" charset="-128"/>
              </a:rPr>
              <a:t>If you don’t have an objective</a:t>
            </a:r>
            <a:r>
              <a:rPr lang="en-US" altLang="en-US" sz="2600">
                <a:latin typeface="Times" charset="0"/>
                <a:ea typeface="ＭＳ Ｐゴシック" charset="-128"/>
              </a:rPr>
              <a:t>, your decision making process has no rudder. Each manager will then create his or her own vision of where the business is going, and make decisions based on that vision. </a:t>
            </a:r>
          </a:p>
          <a:p>
            <a:pPr eaLnBrk="1" hangingPunct="1">
              <a:lnSpc>
                <a:spcPct val="80000"/>
              </a:lnSpc>
            </a:pPr>
            <a:r>
              <a:rPr lang="en-US" altLang="en-US" sz="2600" u="sng">
                <a:latin typeface="Times" charset="0"/>
                <a:ea typeface="ＭＳ Ｐゴシック" charset="-128"/>
              </a:rPr>
              <a:t>If you have multiple objectives</a:t>
            </a:r>
            <a:r>
              <a:rPr lang="en-US" altLang="en-US" sz="2600">
                <a:latin typeface="Times" charset="0"/>
                <a:ea typeface="ＭＳ Ｐゴシック" charset="-128"/>
              </a:rPr>
              <a:t>, you will still have to make choices. If you are not clear about which objective should dominate, managers again will pick their own dominant objectives, leading to them working at cross purposes.</a:t>
            </a:r>
          </a:p>
          <a:p>
            <a:pPr eaLnBrk="1" hangingPunct="1">
              <a:lnSpc>
                <a:spcPct val="80000"/>
              </a:lnSpc>
            </a:pPr>
            <a:r>
              <a:rPr lang="en-US" altLang="en-US" sz="2600" u="sng">
                <a:latin typeface="Times" charset="0"/>
                <a:ea typeface="ＭＳ Ｐゴシック" charset="-128"/>
              </a:rPr>
              <a:t>If you have a fuzzy objective</a:t>
            </a:r>
            <a:r>
              <a:rPr lang="en-US" altLang="en-US" sz="2600">
                <a:latin typeface="Times" charset="0"/>
                <a:ea typeface="ＭＳ Ｐゴシック" charset="-128"/>
              </a:rPr>
              <a:t>, you are giving no guidance on both how decisions should be made and no accountability for decisions, once made.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L’Oreal’s objective in business?</a:t>
            </a:r>
          </a:p>
        </p:txBody>
      </p:sp>
      <p:sp>
        <p:nvSpPr>
          <p:cNvPr id="3"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Beauty Mission? </a:t>
            </a:r>
            <a:r>
              <a:rPr lang="en-US" altLang="en-US" sz="2600" i="1">
                <a:ea typeface="ＭＳ Ｐゴシック" charset="-128"/>
              </a:rPr>
              <a:t>Giving everyone access to beauty by offering products in harmony with their needs, culture and expectations in their infinite diversity.</a:t>
            </a:r>
          </a:p>
          <a:p>
            <a:pPr eaLnBrk="1" hangingPunct="1">
              <a:lnSpc>
                <a:spcPct val="90000"/>
              </a:lnSpc>
            </a:pPr>
            <a:r>
              <a:rPr lang="en-US" altLang="en-US" sz="2600">
                <a:ea typeface="ＭＳ Ｐゴシック" charset="-128"/>
              </a:rPr>
              <a:t>The Innovation Mission? </a:t>
            </a:r>
            <a:r>
              <a:rPr lang="en-US" altLang="en-US" sz="2600" i="1">
                <a:ea typeface="ＭＳ Ｐゴシック" charset="-128"/>
              </a:rPr>
              <a:t>The exploration of new scientific and technological territories</a:t>
            </a:r>
            <a:r>
              <a:rPr lang="en-US" altLang="en-US" sz="2600">
                <a:ea typeface="ＭＳ Ｐゴシック" charset="-128"/>
              </a:rPr>
              <a:t>…</a:t>
            </a:r>
          </a:p>
          <a:p>
            <a:pPr eaLnBrk="1" hangingPunct="1">
              <a:lnSpc>
                <a:spcPct val="90000"/>
              </a:lnSpc>
            </a:pPr>
            <a:r>
              <a:rPr lang="en-US" altLang="en-US" sz="2600">
                <a:ea typeface="ＭＳ Ｐゴシック" charset="-128"/>
              </a:rPr>
              <a:t>The Global Mission? </a:t>
            </a:r>
            <a:r>
              <a:rPr lang="en-US" altLang="en-US" sz="2600" i="1">
                <a:ea typeface="ＭＳ Ｐゴシック" charset="-128"/>
              </a:rPr>
              <a:t>Based on its international positions and its power of innovation, the Group’s ambition is to conquer a billion new consumers by 2020...</a:t>
            </a:r>
          </a:p>
          <a:p>
            <a:pPr eaLnBrk="1" hangingPunct="1">
              <a:lnSpc>
                <a:spcPct val="90000"/>
              </a:lnSpc>
            </a:pPr>
            <a:r>
              <a:rPr lang="en-US" altLang="en-US" sz="2600">
                <a:ea typeface="ＭＳ Ｐゴシック" charset="-128"/>
              </a:rPr>
              <a:t>The Social Mission? </a:t>
            </a:r>
            <a:r>
              <a:rPr lang="en-US" altLang="en-US" sz="2600" i="1">
                <a:ea typeface="ＭＳ Ｐゴシック" charset="-128"/>
              </a:rPr>
              <a:t>As a company which seeks to be exemplary, and sets itself demanding standards in order to limit its footprint on the planet.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Here is my choice…</a:t>
            </a:r>
          </a:p>
        </p:txBody>
      </p:sp>
      <p:pic>
        <p:nvPicPr>
          <p:cNvPr id="24578" name="Picture 5"/>
          <p:cNvPicPr>
            <a:picLocks noGrp="1" noChangeAspect="1"/>
          </p:cNvPicPr>
          <p:nvPr>
            <p:ph sz="quarter" idx="1"/>
          </p:nvPr>
        </p:nvPicPr>
        <p:blipFill>
          <a:blip r:embed="rId3">
            <a:extLst>
              <a:ext uri="{28A0092B-C50C-407E-A947-70E740481C1C}">
                <a14:useLocalDpi xmlns:a14="http://schemas.microsoft.com/office/drawing/2010/main" val="0"/>
              </a:ext>
            </a:extLst>
          </a:blip>
          <a:srcRect l="-5484" r="-5484"/>
          <a:stretch>
            <a:fillRect/>
          </a:stretch>
        </p:blipFill>
        <p:spPr>
          <a:xfrm>
            <a:off x="612775" y="1600200"/>
            <a:ext cx="8153400" cy="4495800"/>
          </a:xfr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rPr>
              <a:t>Lesson 3: In any business, you are juggling conflicting interests..</a:t>
            </a:r>
          </a:p>
        </p:txBody>
      </p:sp>
      <p:pic>
        <p:nvPicPr>
          <p:cNvPr id="2662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1533" b="-1153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latin typeface="Times" charset="0"/>
                <a:ea typeface="ＭＳ Ｐゴシック" charset="-128"/>
              </a:rPr>
              <a:t>With the board of directors as a good example of the conflict of interest…</a:t>
            </a:r>
          </a:p>
        </p:txBody>
      </p:sp>
      <p:sp>
        <p:nvSpPr>
          <p:cNvPr id="1331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latin typeface="Times" charset="0"/>
              </a:rPr>
              <a:t>In theory, the board of directors should work to protect the best interests of stockholders, monitoring top management to ensure that they do their fiduciary duty.</a:t>
            </a:r>
          </a:p>
          <a:p>
            <a:pPr marL="320040" indent="-320040" eaLnBrk="1" fontAlgn="auto" hangingPunct="1">
              <a:spcAft>
                <a:spcPts val="0"/>
              </a:spcAft>
              <a:buFont typeface="Wingdings"/>
              <a:buChar char=""/>
              <a:defRPr/>
            </a:pPr>
            <a:r>
              <a:rPr lang="en-US">
                <a:latin typeface="Times" charset="0"/>
              </a:rPr>
              <a:t>In practice, boards are not effective because:</a:t>
            </a:r>
          </a:p>
          <a:p>
            <a:pPr marL="640080" lvl="1" indent="-274320" eaLnBrk="1" fontAlgn="auto" hangingPunct="1">
              <a:spcAft>
                <a:spcPts val="0"/>
              </a:spcAft>
              <a:buFont typeface="Wingdings 2"/>
              <a:buChar char=""/>
              <a:defRPr/>
            </a:pPr>
            <a:r>
              <a:rPr lang="en-US" u="sng">
                <a:latin typeface="Times" charset="0"/>
              </a:rPr>
              <a:t>They are rubber stamps for CEOs</a:t>
            </a:r>
            <a:r>
              <a:rPr lang="en-US">
                <a:latin typeface="Times" charset="0"/>
              </a:rPr>
              <a:t>: In many companies, the directors who sit on the board are picked by the CEO and inside stockholders. While outside stockholders get to nominally vote on these directors, they are not given any real say in the process.</a:t>
            </a:r>
          </a:p>
          <a:p>
            <a:pPr marL="640080" lvl="1" indent="-274320" eaLnBrk="1" fontAlgn="auto" hangingPunct="1">
              <a:spcAft>
                <a:spcPts val="0"/>
              </a:spcAft>
              <a:buFont typeface="Wingdings 2"/>
              <a:buChar char=""/>
              <a:defRPr/>
            </a:pPr>
            <a:r>
              <a:rPr lang="en-US" u="sng">
                <a:latin typeface="Times" charset="0"/>
              </a:rPr>
              <a:t>Directors are ill equipped to play the role of monitors</a:t>
            </a:r>
            <a:r>
              <a:rPr lang="en-US">
                <a:latin typeface="Times" charset="0"/>
              </a:rPr>
              <a:t>: Directors often lack the expertise to question top managers, lack the information to raise questions and the time to follow through.</a:t>
            </a:r>
          </a:p>
          <a:p>
            <a:pPr marL="640080" lvl="1" indent="-274320" eaLnBrk="1" fontAlgn="auto" hangingPunct="1">
              <a:spcAft>
                <a:spcPts val="0"/>
              </a:spcAft>
              <a:buFont typeface="Wingdings 2"/>
              <a:buChar char=""/>
              <a:defRPr/>
            </a:pPr>
            <a:r>
              <a:rPr lang="en-US" u="sng">
                <a:latin typeface="Times" charset="0"/>
              </a:rPr>
              <a:t>Directors are generally not large stockholders nor do they represent them</a:t>
            </a:r>
            <a:r>
              <a:rPr lang="en-US">
                <a:latin typeface="Times" charset="0"/>
              </a:rPr>
              <a:t>: In most companies, directors own only token stakes in the company.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L’Oreal Board: Be the judge!</a:t>
            </a:r>
          </a:p>
        </p:txBody>
      </p:sp>
      <p:pic>
        <p:nvPicPr>
          <p:cNvPr id="6" name="Content Placeholder 5"/>
          <p:cNvPicPr>
            <a:picLocks noGrp="1" noChangeAspect="1"/>
          </p:cNvPicPr>
          <p:nvPr>
            <p:ph sz="quarter" idx="1"/>
          </p:nvPr>
        </p:nvPicPr>
        <p:blipFill>
          <a:blip r:embed="rId2"/>
          <a:stretch>
            <a:fillRect/>
          </a:stretch>
        </p:blipFill>
        <p:spPr>
          <a:xfrm>
            <a:off x="612775" y="3810000"/>
            <a:ext cx="8153399" cy="2533417"/>
          </a:xfrm>
          <a:prstGeom prst="rect">
            <a:avLst/>
          </a:prstGeom>
        </p:spPr>
      </p:pic>
      <p:pic>
        <p:nvPicPr>
          <p:cNvPr id="8" name="Picture 7"/>
          <p:cNvPicPr>
            <a:picLocks noChangeAspect="1"/>
          </p:cNvPicPr>
          <p:nvPr/>
        </p:nvPicPr>
        <p:blipFill>
          <a:blip r:embed="rId3"/>
          <a:stretch>
            <a:fillRect/>
          </a:stretch>
        </p:blipFill>
        <p:spPr>
          <a:xfrm>
            <a:off x="914400" y="1500452"/>
            <a:ext cx="7273926" cy="230954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228600"/>
            <a:ext cx="8153400" cy="990600"/>
          </a:xfrm>
          <a:noFill/>
        </p:spPr>
        <p:txBody>
          <a:bodyPr/>
          <a:lstStyle/>
          <a:p>
            <a:pPr eaLnBrk="1" hangingPunct="1"/>
            <a:r>
              <a:rPr lang="en-US" altLang="en-US">
                <a:latin typeface="Times" charset="0"/>
                <a:ea typeface="ＭＳ Ｐゴシック" charset="-128"/>
              </a:rPr>
              <a:t>Lesson 4: Understand the essence of risk</a:t>
            </a:r>
          </a:p>
        </p:txBody>
      </p:sp>
      <p:sp>
        <p:nvSpPr>
          <p:cNvPr id="14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latin typeface="Times" charset="0"/>
                <a:ea typeface="ＭＳ Ｐゴシック" charset="-128"/>
              </a:rPr>
              <a:t>Risk, in traditional terms, is viewed as a </a:t>
            </a:r>
            <a:r>
              <a:rPr lang="ja-JP" altLang="en-US">
                <a:latin typeface="Times" charset="0"/>
                <a:ea typeface="ＭＳ Ｐゴシック" charset="-128"/>
              </a:rPr>
              <a:t>‘</a:t>
            </a:r>
            <a:r>
              <a:rPr lang="en-US" altLang="ja-JP">
                <a:latin typeface="Times" charset="0"/>
                <a:ea typeface="ＭＳ Ｐゴシック" charset="-128"/>
              </a:rPr>
              <a:t>negative</a:t>
            </a:r>
            <a:r>
              <a:rPr lang="ja-JP" altLang="en-US">
                <a:latin typeface="Times" charset="0"/>
                <a:ea typeface="ＭＳ Ｐゴシック" charset="-128"/>
              </a:rPr>
              <a:t>’</a:t>
            </a:r>
            <a:r>
              <a:rPr lang="en-US" altLang="ja-JP">
                <a:latin typeface="Times" charset="0"/>
                <a:ea typeface="ＭＳ Ｐゴシック" charset="-128"/>
              </a:rPr>
              <a:t>. Webster</a:t>
            </a:r>
            <a:r>
              <a:rPr lang="ja-JP" altLang="en-US">
                <a:latin typeface="Times" charset="0"/>
                <a:ea typeface="ＭＳ Ｐゴシック" charset="-128"/>
              </a:rPr>
              <a:t>’</a:t>
            </a:r>
            <a:r>
              <a:rPr lang="en-US" altLang="ja-JP">
                <a:latin typeface="Times" charset="0"/>
                <a:ea typeface="ＭＳ Ｐゴシック" charset="-128"/>
              </a:rPr>
              <a:t>s dictionary, for instance, defines risk as </a:t>
            </a:r>
            <a:r>
              <a:rPr lang="ja-JP" altLang="en-US">
                <a:latin typeface="Times" charset="0"/>
                <a:ea typeface="ＭＳ Ｐゴシック" charset="-128"/>
              </a:rPr>
              <a:t>“</a:t>
            </a:r>
            <a:r>
              <a:rPr lang="en-US" altLang="ja-JP">
                <a:latin typeface="Times" charset="0"/>
                <a:ea typeface="ＭＳ Ｐゴシック" charset="-128"/>
              </a:rPr>
              <a:t>exposing to danger or hazard</a:t>
            </a:r>
            <a:r>
              <a:rPr lang="ja-JP" altLang="en-US">
                <a:latin typeface="Times" charset="0"/>
                <a:ea typeface="ＭＳ Ｐゴシック" charset="-128"/>
              </a:rPr>
              <a:t>”</a:t>
            </a:r>
            <a:r>
              <a:rPr lang="en-US" altLang="ja-JP">
                <a:latin typeface="Times" charset="0"/>
                <a:ea typeface="ＭＳ Ｐゴシック" charset="-128"/>
              </a:rPr>
              <a:t>. The Chinese symbols for risk, reproduced below, give a much better description of risk:</a:t>
            </a:r>
          </a:p>
          <a:p>
            <a:pPr marL="319088" lvl="1" indent="-319088" algn="ctr" eaLnBrk="1" hangingPunct="1">
              <a:lnSpc>
                <a:spcPct val="90000"/>
              </a:lnSpc>
              <a:spcBef>
                <a:spcPts val="700"/>
              </a:spcBef>
              <a:buClr>
                <a:schemeClr val="accent2"/>
              </a:buClr>
              <a:buSzPct val="60000"/>
              <a:buFont typeface="Wingdings 2" charset="2"/>
              <a:buNone/>
            </a:pPr>
            <a:r>
              <a:rPr lang="en-US" altLang="en-US" sz="3900">
                <a:ea typeface="ＭＳ Ｐゴシック" charset="-128"/>
              </a:rPr>
              <a:t>危機</a:t>
            </a:r>
            <a:endParaRPr lang="en-US" altLang="ja-JP">
              <a:latin typeface="Times" charset="0"/>
              <a:ea typeface="ＭＳ Ｐゴシック" charset="-128"/>
            </a:endParaRPr>
          </a:p>
          <a:p>
            <a:pPr eaLnBrk="1" hangingPunct="1">
              <a:lnSpc>
                <a:spcPct val="90000"/>
              </a:lnSpc>
            </a:pPr>
            <a:r>
              <a:rPr lang="en-US" altLang="en-US">
                <a:latin typeface="Times" charset="0"/>
                <a:ea typeface="ＭＳ Ｐゴシック" charset="-128"/>
              </a:rPr>
              <a:t>The first symbol is the symbol for </a:t>
            </a:r>
            <a:r>
              <a:rPr lang="ja-JP" altLang="en-US">
                <a:latin typeface="Times" charset="0"/>
                <a:ea typeface="ＭＳ Ｐゴシック" charset="-128"/>
              </a:rPr>
              <a:t>“</a:t>
            </a:r>
            <a:r>
              <a:rPr lang="en-US" altLang="ja-JP">
                <a:latin typeface="Times" charset="0"/>
                <a:ea typeface="ＭＳ Ｐゴシック" charset="-128"/>
              </a:rPr>
              <a:t>danger</a:t>
            </a:r>
            <a:r>
              <a:rPr lang="ja-JP" altLang="en-US">
                <a:latin typeface="Times" charset="0"/>
                <a:ea typeface="ＭＳ Ｐゴシック" charset="-128"/>
              </a:rPr>
              <a:t>”</a:t>
            </a:r>
            <a:r>
              <a:rPr lang="en-US" altLang="ja-JP">
                <a:latin typeface="Times" charset="0"/>
                <a:ea typeface="ＭＳ Ｐゴシック" charset="-128"/>
              </a:rPr>
              <a:t>, while the second is the symbol for </a:t>
            </a:r>
            <a:r>
              <a:rPr lang="ja-JP" altLang="en-US">
                <a:latin typeface="Times" charset="0"/>
                <a:ea typeface="ＭＳ Ｐゴシック" charset="-128"/>
              </a:rPr>
              <a:t>“</a:t>
            </a:r>
            <a:r>
              <a:rPr lang="en-US" altLang="ja-JP">
                <a:latin typeface="Times" charset="0"/>
                <a:ea typeface="ＭＳ Ｐゴシック" charset="-128"/>
              </a:rPr>
              <a:t>opportunity</a:t>
            </a:r>
            <a:r>
              <a:rPr lang="ja-JP" altLang="en-US">
                <a:latin typeface="Times" charset="0"/>
                <a:ea typeface="ＭＳ Ｐゴシック" charset="-128"/>
              </a:rPr>
              <a:t>”</a:t>
            </a:r>
            <a:r>
              <a:rPr lang="en-US" altLang="ja-JP">
                <a:latin typeface="Times" charset="0"/>
                <a:ea typeface="ＭＳ Ｐゴシック" charset="-128"/>
              </a:rPr>
              <a:t>, making risk a mix of danger and opportunity. You cannot have one, without the other.</a:t>
            </a:r>
            <a:endParaRPr lang="en-US" altLang="en-US">
              <a:latin typeface="Times" charset="0"/>
              <a:ea typeface="ＭＳ Ｐゴシック" charset="-128"/>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Risk can come from many places…</a:t>
            </a:r>
          </a:p>
        </p:txBody>
      </p:sp>
      <p:pic>
        <p:nvPicPr>
          <p:cNvPr id="31746"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8403" r="-8403"/>
          <a:stretch>
            <a:fillRect/>
          </a:stretch>
        </p:blipFill>
        <p:spPr>
          <a:xfrm>
            <a:off x="612775" y="1600200"/>
            <a:ext cx="8153400" cy="4495800"/>
          </a:xfrm>
          <a:solidFill>
            <a:srgbClr val="FFFFFF"/>
          </a:solid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And not all risk is made equal…</a:t>
            </a:r>
          </a:p>
        </p:txBody>
      </p:sp>
      <p:sp>
        <p:nvSpPr>
          <p:cNvPr id="1741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latin typeface="Times" charset="0"/>
                <a:ea typeface="ＭＳ Ｐゴシック" charset="-128"/>
              </a:rPr>
              <a:t>If you are a sole owner of a business, </a:t>
            </a:r>
            <a:r>
              <a:rPr lang="en-US" altLang="en-US" sz="2200" u="sng">
                <a:latin typeface="Times" charset="0"/>
                <a:ea typeface="ＭＳ Ｐゴシック" charset="-128"/>
              </a:rPr>
              <a:t>you are exposed to all of the risks in a business</a:t>
            </a:r>
            <a:r>
              <a:rPr lang="en-US" altLang="en-US" sz="2200">
                <a:latin typeface="Times" charset="0"/>
                <a:ea typeface="ＭＳ Ｐゴシック" charset="-128"/>
              </a:rPr>
              <a:t>. Thus, your hurdle rate should reflect those risks.</a:t>
            </a:r>
          </a:p>
          <a:p>
            <a:pPr eaLnBrk="1" hangingPunct="1">
              <a:lnSpc>
                <a:spcPct val="80000"/>
              </a:lnSpc>
            </a:pPr>
            <a:r>
              <a:rPr lang="en-US" altLang="en-US" sz="2200">
                <a:latin typeface="Times" charset="0"/>
                <a:ea typeface="ＭＳ Ｐゴシック" charset="-128"/>
              </a:rPr>
              <a:t>If you are a publicly traded company, the game changes. As a manager, you have look at risk through the eyes of the marginal investor in your company. There are two criteria that go into being a marginal investor:</a:t>
            </a:r>
          </a:p>
          <a:p>
            <a:pPr lvl="1" eaLnBrk="1" hangingPunct="1">
              <a:lnSpc>
                <a:spcPct val="80000"/>
              </a:lnSpc>
            </a:pPr>
            <a:r>
              <a:rPr lang="en-US" altLang="en-US" sz="1900">
                <a:latin typeface="Times" charset="0"/>
                <a:ea typeface="ＭＳ Ｐゴシック" charset="-128"/>
              </a:rPr>
              <a:t>You need to own enough stock to make a difference. In other words, you have to be a large stockholder.</a:t>
            </a:r>
          </a:p>
          <a:p>
            <a:pPr lvl="1" eaLnBrk="1" hangingPunct="1">
              <a:lnSpc>
                <a:spcPct val="80000"/>
              </a:lnSpc>
            </a:pPr>
            <a:r>
              <a:rPr lang="en-US" altLang="en-US" sz="1900">
                <a:latin typeface="Times" charset="0"/>
                <a:ea typeface="ＭＳ Ｐゴシック" charset="-128"/>
              </a:rPr>
              <a:t>You have to trade that stock. Thus, a founder who owns a lot of stock but does not trade is not the marginal investor.</a:t>
            </a:r>
          </a:p>
          <a:p>
            <a:pPr eaLnBrk="1" hangingPunct="1">
              <a:lnSpc>
                <a:spcPct val="80000"/>
              </a:lnSpc>
            </a:pPr>
            <a:r>
              <a:rPr lang="en-US" altLang="en-US" sz="2200">
                <a:latin typeface="Times" charset="0"/>
                <a:ea typeface="ＭＳ Ｐゴシック" charset="-128"/>
              </a:rPr>
              <a:t>If that marginal investor is a mutual fund or institutional investor, the only risk they  see in an investment is the risk that it adds to a diversified portfolio. Consequently, the only risk you as a manager should build into your hurdle rate is the risk that cannot be diversified away.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Know your marginal investor..</a:t>
            </a:r>
          </a:p>
        </p:txBody>
      </p:sp>
      <p:pic>
        <p:nvPicPr>
          <p:cNvPr id="3379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514600"/>
            <a:ext cx="37592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sz="quarter" idx="1"/>
          </p:nvPr>
        </p:nvSpPr>
        <p:spPr/>
        <p:txBody>
          <a:bodyPr/>
          <a:lstStyle/>
          <a:p>
            <a:endParaRPr lang="en-US" dirty="0"/>
          </a:p>
        </p:txBody>
      </p:sp>
      <p:pic>
        <p:nvPicPr>
          <p:cNvPr id="3" name="Picture 2"/>
          <p:cNvPicPr>
            <a:picLocks noChangeAspect="1"/>
          </p:cNvPicPr>
          <p:nvPr/>
        </p:nvPicPr>
        <p:blipFill>
          <a:blip r:embed="rId3"/>
          <a:stretch>
            <a:fillRect/>
          </a:stretch>
        </p:blipFill>
        <p:spPr>
          <a:xfrm>
            <a:off x="348996" y="1638300"/>
            <a:ext cx="4656272" cy="37719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Your risk is not a statistical number or a Greek alphabet..</a:t>
            </a:r>
          </a:p>
        </p:txBody>
      </p:sp>
      <p:pic>
        <p:nvPicPr>
          <p:cNvPr id="3" name="Content Placeholder 2"/>
          <p:cNvPicPr>
            <a:picLocks noGrp="1" noChangeAspect="1"/>
          </p:cNvPicPr>
          <p:nvPr>
            <p:ph sz="quarter" idx="1"/>
          </p:nvPr>
        </p:nvPicPr>
        <p:blipFill>
          <a:blip r:embed="rId2"/>
          <a:stretch>
            <a:fillRect/>
          </a:stretch>
        </p:blipFill>
        <p:spPr>
          <a:xfrm>
            <a:off x="1179129" y="1600200"/>
            <a:ext cx="7020692" cy="4495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But comes from your choices as a business..</a:t>
            </a:r>
          </a:p>
        </p:txBody>
      </p:sp>
      <p:pic>
        <p:nvPicPr>
          <p:cNvPr id="35842"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5161" r="-5161"/>
          <a:stretch>
            <a:fillRect/>
          </a:stretch>
        </p:blipFill>
        <p:spPr>
          <a:xfrm>
            <a:off x="612775" y="1600200"/>
            <a:ext cx="8153400" cy="44958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Let’s do an intuitive check on L’Oreal</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r>
              <a:rPr lang="en-US" altLang="en-US" dirty="0">
                <a:ea typeface="ＭＳ Ｐゴシック" charset="-128"/>
              </a:rPr>
              <a:t>In your annual report, you break yourself down into six businesses:</a:t>
            </a:r>
          </a:p>
          <a:p>
            <a:pPr marL="823913" lvl="1" indent="-457200" eaLnBrk="1" hangingPunct="1">
              <a:buFont typeface="Calibri" charset="0"/>
              <a:buAutoNum type="alphaLcPeriod"/>
            </a:pPr>
            <a:r>
              <a:rPr lang="en-US" altLang="en-US" dirty="0">
                <a:ea typeface="ＭＳ Ｐゴシック" charset="-128"/>
              </a:rPr>
              <a:t>Consumer Products (growth = </a:t>
            </a:r>
            <a:r>
              <a:rPr lang="en-US" altLang="en-US" dirty="0" smtClean="0">
                <a:ea typeface="ＭＳ Ｐゴシック" charset="-128"/>
              </a:rPr>
              <a:t>2.5%)</a:t>
            </a:r>
            <a:endParaRPr lang="en-US" altLang="en-US" dirty="0">
              <a:ea typeface="ＭＳ Ｐゴシック" charset="-128"/>
            </a:endParaRPr>
          </a:p>
          <a:p>
            <a:pPr marL="823913" lvl="1" indent="-457200" eaLnBrk="1" hangingPunct="1">
              <a:buFont typeface="Calibri" charset="0"/>
              <a:buAutoNum type="alphaLcPeriod"/>
            </a:pPr>
            <a:r>
              <a:rPr lang="fr-FR" altLang="en-US" dirty="0">
                <a:ea typeface="ＭＳ Ｐゴシック" charset="-128"/>
              </a:rPr>
              <a:t>L’</a:t>
            </a:r>
            <a:r>
              <a:rPr lang="fr-FR" altLang="ja-JP" dirty="0" err="1">
                <a:ea typeface="ＭＳ Ｐゴシック" charset="-128"/>
              </a:rPr>
              <a:t>Oreal</a:t>
            </a:r>
            <a:r>
              <a:rPr lang="fr-FR" altLang="ja-JP" dirty="0">
                <a:ea typeface="ＭＳ Ｐゴシック" charset="-128"/>
              </a:rPr>
              <a:t> Luxe (</a:t>
            </a:r>
            <a:r>
              <a:rPr lang="fr-FR" altLang="ja-JP" dirty="0" err="1">
                <a:ea typeface="ＭＳ Ｐゴシック" charset="-128"/>
              </a:rPr>
              <a:t>growth</a:t>
            </a:r>
            <a:r>
              <a:rPr lang="fr-FR" altLang="ja-JP" dirty="0">
                <a:ea typeface="ＭＳ Ｐゴシック" charset="-128"/>
              </a:rPr>
              <a:t> = </a:t>
            </a:r>
            <a:r>
              <a:rPr lang="fr-FR" altLang="ja-JP" dirty="0" smtClean="0">
                <a:ea typeface="ＭＳ Ｐゴシック" charset="-128"/>
              </a:rPr>
              <a:t>6.1%)</a:t>
            </a:r>
            <a:endParaRPr lang="fr-FR" altLang="ja-JP" dirty="0">
              <a:ea typeface="ＭＳ Ｐゴシック" charset="-128"/>
            </a:endParaRPr>
          </a:p>
          <a:p>
            <a:pPr marL="823913" lvl="1" indent="-457200" eaLnBrk="1" hangingPunct="1">
              <a:buFont typeface="Calibri" charset="0"/>
              <a:buAutoNum type="alphaLcPeriod"/>
            </a:pPr>
            <a:r>
              <a:rPr lang="fr-FR" altLang="en-US" dirty="0">
                <a:ea typeface="ＭＳ Ｐゴシック" charset="-128"/>
              </a:rPr>
              <a:t>Professional </a:t>
            </a:r>
            <a:r>
              <a:rPr lang="fr-FR" altLang="en-US" dirty="0" err="1" smtClean="0">
                <a:ea typeface="ＭＳ Ｐゴシック" charset="-128"/>
              </a:rPr>
              <a:t>Products</a:t>
            </a:r>
            <a:r>
              <a:rPr lang="fr-FR" altLang="en-US" dirty="0" smtClean="0">
                <a:ea typeface="ＭＳ Ｐゴシック" charset="-128"/>
              </a:rPr>
              <a:t> (</a:t>
            </a:r>
            <a:r>
              <a:rPr lang="fr-FR" altLang="en-US" dirty="0" err="1" smtClean="0">
                <a:ea typeface="ＭＳ Ｐゴシック" charset="-128"/>
              </a:rPr>
              <a:t>growth</a:t>
            </a:r>
            <a:r>
              <a:rPr lang="fr-FR" altLang="en-US" dirty="0" smtClean="0">
                <a:ea typeface="ＭＳ Ｐゴシック" charset="-128"/>
              </a:rPr>
              <a:t> = 3.4%)</a:t>
            </a:r>
            <a:endParaRPr lang="fr-FR" altLang="en-US" dirty="0">
              <a:ea typeface="ＭＳ Ｐゴシック" charset="-128"/>
            </a:endParaRPr>
          </a:p>
          <a:p>
            <a:pPr marL="823913" lvl="1" indent="-457200" eaLnBrk="1" hangingPunct="1">
              <a:buFont typeface="Calibri" charset="0"/>
              <a:buAutoNum type="alphaLcPeriod"/>
            </a:pPr>
            <a:r>
              <a:rPr lang="fr-FR" altLang="en-US" dirty="0">
                <a:ea typeface="ＭＳ Ｐゴシック" charset="-128"/>
              </a:rPr>
              <a:t>Active </a:t>
            </a:r>
            <a:r>
              <a:rPr lang="fr-FR" altLang="en-US" dirty="0" err="1" smtClean="0">
                <a:ea typeface="ＭＳ Ｐゴシック" charset="-128"/>
              </a:rPr>
              <a:t>Cosmetics</a:t>
            </a:r>
            <a:r>
              <a:rPr lang="fr-FR" altLang="en-US" dirty="0" smtClean="0">
                <a:ea typeface="ＭＳ Ｐゴシック" charset="-128"/>
              </a:rPr>
              <a:t> (</a:t>
            </a:r>
            <a:r>
              <a:rPr lang="fr-FR" altLang="en-US" dirty="0" err="1" smtClean="0">
                <a:ea typeface="ＭＳ Ｐゴシック" charset="-128"/>
              </a:rPr>
              <a:t>growth</a:t>
            </a:r>
            <a:r>
              <a:rPr lang="fr-FR" altLang="en-US" dirty="0" smtClean="0">
                <a:ea typeface="ＭＳ Ｐゴシック" charset="-128"/>
              </a:rPr>
              <a:t> = 7.8%)</a:t>
            </a:r>
            <a:endParaRPr lang="fr-FR" altLang="en-US" dirty="0">
              <a:ea typeface="ＭＳ Ｐゴシック" charset="-128"/>
            </a:endParaRPr>
          </a:p>
          <a:p>
            <a:pPr marL="823913" lvl="1" indent="-457200" eaLnBrk="1" hangingPunct="1">
              <a:buFont typeface="Calibri" charset="0"/>
              <a:buAutoNum type="alphaLcPeriod"/>
            </a:pPr>
            <a:r>
              <a:rPr lang="fr-FR" altLang="en-US" dirty="0">
                <a:ea typeface="ＭＳ Ｐゴシック" charset="-128"/>
              </a:rPr>
              <a:t>The Body </a:t>
            </a:r>
            <a:r>
              <a:rPr lang="fr-FR" altLang="en-US" dirty="0" smtClean="0">
                <a:ea typeface="ＭＳ Ｐゴシック" charset="-128"/>
              </a:rPr>
              <a:t>Shop (</a:t>
            </a:r>
            <a:r>
              <a:rPr lang="fr-FR" altLang="en-US" dirty="0" err="1" smtClean="0">
                <a:ea typeface="ＭＳ Ｐゴシック" charset="-128"/>
              </a:rPr>
              <a:t>growth</a:t>
            </a:r>
            <a:r>
              <a:rPr lang="fr-FR" altLang="en-US" dirty="0" smtClean="0">
                <a:ea typeface="ＭＳ Ｐゴシック" charset="-128"/>
              </a:rPr>
              <a:t> = -0.9%)</a:t>
            </a:r>
            <a:endParaRPr lang="fr-FR" altLang="en-US" dirty="0">
              <a:ea typeface="ＭＳ Ｐゴシック" charset="-128"/>
            </a:endParaRPr>
          </a:p>
          <a:p>
            <a:pPr eaLnBrk="1" hangingPunct="1"/>
            <a:r>
              <a:rPr lang="fr-FR" altLang="en-US" dirty="0" smtClean="0">
                <a:ea typeface="ＭＳ Ｐゴシック" charset="-128"/>
              </a:rPr>
              <a:t>Do </a:t>
            </a:r>
            <a:r>
              <a:rPr lang="fr-FR" altLang="en-US" dirty="0" err="1">
                <a:ea typeface="ＭＳ Ｐゴシック" charset="-128"/>
              </a:rPr>
              <a:t>you</a:t>
            </a:r>
            <a:r>
              <a:rPr lang="fr-FR" altLang="en-US" dirty="0">
                <a:ea typeface="ＭＳ Ｐゴシック" charset="-128"/>
              </a:rPr>
              <a:t> </a:t>
            </a:r>
            <a:r>
              <a:rPr lang="fr-FR" altLang="en-US" dirty="0" err="1">
                <a:ea typeface="ＭＳ Ｐゴシック" charset="-128"/>
              </a:rPr>
              <a:t>see</a:t>
            </a:r>
            <a:r>
              <a:rPr lang="fr-FR" altLang="en-US" dirty="0">
                <a:ea typeface="ＭＳ Ｐゴシック" charset="-128"/>
              </a:rPr>
              <a:t> </a:t>
            </a:r>
            <a:r>
              <a:rPr lang="fr-FR" altLang="en-US" dirty="0" err="1">
                <a:ea typeface="ＭＳ Ｐゴシック" charset="-128"/>
              </a:rPr>
              <a:t>them</a:t>
            </a:r>
            <a:r>
              <a:rPr lang="fr-FR" altLang="en-US" dirty="0">
                <a:ea typeface="ＭＳ Ｐゴシック" charset="-128"/>
              </a:rPr>
              <a:t> all as </a:t>
            </a:r>
            <a:r>
              <a:rPr lang="fr-FR" altLang="en-US" dirty="0" err="1">
                <a:ea typeface="ＭＳ Ｐゴシック" charset="-128"/>
              </a:rPr>
              <a:t>equally</a:t>
            </a:r>
            <a:r>
              <a:rPr lang="fr-FR" altLang="en-US" dirty="0">
                <a:ea typeface="ＭＳ Ｐゴシック" charset="-128"/>
              </a:rPr>
              <a:t> </a:t>
            </a:r>
            <a:r>
              <a:rPr lang="fr-FR" altLang="en-US" dirty="0" err="1">
                <a:ea typeface="ＭＳ Ｐゴシック" charset="-128"/>
              </a:rPr>
              <a:t>risky</a:t>
            </a:r>
            <a:r>
              <a:rPr lang="fr-FR" altLang="en-US" dirty="0">
                <a:ea typeface="ＭＳ Ｐゴシック" charset="-128"/>
              </a:rPr>
              <a:t> businesses? If not, how </a:t>
            </a:r>
            <a:r>
              <a:rPr lang="fr-FR" altLang="en-US" dirty="0" err="1">
                <a:ea typeface="ＭＳ Ｐゴシック" charset="-128"/>
              </a:rPr>
              <a:t>would</a:t>
            </a:r>
            <a:r>
              <a:rPr lang="fr-FR" altLang="en-US" dirty="0">
                <a:ea typeface="ＭＳ Ｐゴシック" charset="-128"/>
              </a:rPr>
              <a:t> </a:t>
            </a:r>
            <a:r>
              <a:rPr lang="fr-FR" altLang="en-US" dirty="0" err="1">
                <a:ea typeface="ＭＳ Ｐゴシック" charset="-128"/>
              </a:rPr>
              <a:t>you</a:t>
            </a:r>
            <a:r>
              <a:rPr lang="fr-FR" altLang="en-US" dirty="0">
                <a:ea typeface="ＭＳ Ｐゴシック" charset="-128"/>
              </a:rPr>
              <a:t> </a:t>
            </a:r>
            <a:r>
              <a:rPr lang="fr-FR" altLang="en-US" dirty="0" err="1">
                <a:ea typeface="ＭＳ Ｐゴシック" charset="-128"/>
              </a:rPr>
              <a:t>rank</a:t>
            </a:r>
            <a:r>
              <a:rPr lang="fr-FR" altLang="en-US" dirty="0">
                <a:ea typeface="ＭＳ Ｐゴシック" charset="-128"/>
              </a:rPr>
              <a:t> </a:t>
            </a:r>
            <a:r>
              <a:rPr lang="fr-FR" altLang="en-US" dirty="0" err="1">
                <a:ea typeface="ＭＳ Ｐゴシック" charset="-128"/>
              </a:rPr>
              <a:t>them</a:t>
            </a:r>
            <a:r>
              <a:rPr lang="fr-FR" altLang="en-US" dirty="0">
                <a:ea typeface="ＭＳ Ｐゴシック" charset="-128"/>
              </a:rPr>
              <a:t> (</a:t>
            </a:r>
            <a:r>
              <a:rPr lang="fr-FR" altLang="en-US" dirty="0" err="1">
                <a:ea typeface="ＭＳ Ｐゴシック" charset="-128"/>
              </a:rPr>
              <a:t>from</a:t>
            </a:r>
            <a:r>
              <a:rPr lang="fr-FR" altLang="en-US" dirty="0">
                <a:ea typeface="ＭＳ Ｐゴシック" charset="-128"/>
              </a:rPr>
              <a:t> </a:t>
            </a:r>
            <a:r>
              <a:rPr lang="fr-FR" altLang="en-US" dirty="0" err="1">
                <a:ea typeface="ＭＳ Ｐゴシック" charset="-128"/>
              </a:rPr>
              <a:t>most</a:t>
            </a:r>
            <a:r>
              <a:rPr lang="fr-FR" altLang="en-US" dirty="0">
                <a:ea typeface="ＭＳ Ｐゴシック" charset="-128"/>
              </a:rPr>
              <a:t> to least </a:t>
            </a:r>
            <a:r>
              <a:rPr lang="fr-FR" altLang="en-US" dirty="0" err="1">
                <a:ea typeface="ＭＳ Ｐゴシック" charset="-128"/>
              </a:rPr>
              <a:t>risky</a:t>
            </a:r>
            <a:r>
              <a:rPr lang="fr-FR" altLang="en-US" dirty="0">
                <a:ea typeface="ＭＳ Ｐゴシック" charset="-128"/>
              </a:rPr>
              <a:t>)?  </a:t>
            </a:r>
            <a:endParaRPr lang="fr-FR" altLang="en-US" dirty="0" smtClean="0">
              <a:ea typeface="ＭＳ Ｐゴシック" charset="-128"/>
            </a:endParaRPr>
          </a:p>
          <a:p>
            <a:pPr eaLnBrk="1" hangingPunct="1"/>
            <a:r>
              <a:rPr lang="fr-FR" altLang="en-US" dirty="0" err="1" smtClean="0">
                <a:ea typeface="ＭＳ Ｐゴシック" charset="-128"/>
              </a:rPr>
              <a:t>What</a:t>
            </a:r>
            <a:r>
              <a:rPr lang="fr-FR" altLang="en-US" dirty="0" smtClean="0">
                <a:ea typeface="ＭＳ Ｐゴシック" charset="-128"/>
              </a:rPr>
              <a:t> </a:t>
            </a:r>
            <a:r>
              <a:rPr lang="fr-FR" altLang="en-US" dirty="0" err="1" smtClean="0">
                <a:ea typeface="ＭＳ Ｐゴシック" charset="-128"/>
              </a:rPr>
              <a:t>happened</a:t>
            </a:r>
            <a:r>
              <a:rPr lang="fr-FR" altLang="en-US" dirty="0" smtClean="0">
                <a:ea typeface="ＭＳ Ｐゴシック" charset="-128"/>
              </a:rPr>
              <a:t> to </a:t>
            </a:r>
            <a:r>
              <a:rPr lang="fr-FR" altLang="en-US" dirty="0" err="1" smtClean="0">
                <a:ea typeface="ＭＳ Ｐゴシック" charset="-128"/>
              </a:rPr>
              <a:t>Travel</a:t>
            </a:r>
            <a:r>
              <a:rPr lang="fr-FR" altLang="en-US" dirty="0" smtClean="0">
                <a:ea typeface="ＭＳ Ｐゴシック" charset="-128"/>
              </a:rPr>
              <a:t> </a:t>
            </a:r>
            <a:r>
              <a:rPr lang="fr-FR" altLang="en-US" dirty="0" err="1" smtClean="0">
                <a:ea typeface="ＭＳ Ｐゴシック" charset="-128"/>
              </a:rPr>
              <a:t>Retail</a:t>
            </a:r>
            <a:r>
              <a:rPr lang="fr-FR" altLang="en-US" dirty="0" smtClean="0">
                <a:ea typeface="ＭＳ Ｐゴシック" charset="-128"/>
              </a:rPr>
              <a:t>? It </a:t>
            </a:r>
            <a:r>
              <a:rPr lang="fr-FR" altLang="en-US" dirty="0" err="1" smtClean="0">
                <a:ea typeface="ＭＳ Ｐゴシック" charset="-128"/>
              </a:rPr>
              <a:t>seems</a:t>
            </a:r>
            <a:r>
              <a:rPr lang="fr-FR" altLang="en-US" dirty="0" smtClean="0">
                <a:ea typeface="ＭＳ Ｐゴシック" charset="-128"/>
              </a:rPr>
              <a:t> to no longer </a:t>
            </a:r>
            <a:r>
              <a:rPr lang="fr-FR" altLang="en-US" dirty="0" err="1" smtClean="0">
                <a:ea typeface="ＭＳ Ｐゴシック" charset="-128"/>
              </a:rPr>
              <a:t>be</a:t>
            </a:r>
            <a:r>
              <a:rPr lang="fr-FR" altLang="en-US" dirty="0" smtClean="0">
                <a:ea typeface="ＭＳ Ｐゴシック" charset="-128"/>
              </a:rPr>
              <a:t> </a:t>
            </a:r>
            <a:r>
              <a:rPr lang="fr-FR" altLang="en-US" dirty="0" err="1" smtClean="0">
                <a:ea typeface="ＭＳ Ｐゴシック" charset="-128"/>
              </a:rPr>
              <a:t>listed</a:t>
            </a:r>
            <a:r>
              <a:rPr lang="fr-FR" altLang="en-US" dirty="0" smtClean="0">
                <a:ea typeface="ＭＳ Ｐゴシック" charset="-128"/>
              </a:rPr>
              <a:t> as a business.</a:t>
            </a:r>
            <a:endParaRPr lang="en-US" altLang="en-US" dirty="0">
              <a:ea typeface="ＭＳ Ｐゴシック"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Here is my try</a:t>
            </a:r>
          </a:p>
        </p:txBody>
      </p:sp>
      <p:graphicFrame>
        <p:nvGraphicFramePr>
          <p:cNvPr id="4" name="Content Placeholder 3"/>
          <p:cNvGraphicFramePr>
            <a:graphicFrameLocks noGrp="1"/>
          </p:cNvGraphicFramePr>
          <p:nvPr>
            <p:ph sz="quarter" idx="1"/>
          </p:nvPr>
        </p:nvGraphicFramePr>
        <p:xfrm>
          <a:off x="457200" y="1600200"/>
          <a:ext cx="8382000" cy="2590800"/>
        </p:xfrm>
        <a:graphic>
          <a:graphicData uri="http://schemas.openxmlformats.org/drawingml/2006/table">
            <a:tbl>
              <a:tblPr/>
              <a:tblGrid>
                <a:gridCol w="2794000"/>
                <a:gridCol w="2794000"/>
                <a:gridCol w="2794000"/>
              </a:tblGrid>
              <a:tr h="3381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Business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Exposure to market risk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Beta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7604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Cosmetics, Professional Products &amp; Active Cosmetics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Risk of the cosmetics business. Customers tend to continue to buy preferred products.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0.90 (Average for cosmetics business)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758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L’Oreal Luxe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Luxury products. More susceptible to economics ups and downs.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1.10 (Average for luxury products)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534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The Body Shop and Travel Retail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High end retailers, exposed to economic cycles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1.20 (Average for high-end retailers)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007080550"/>
              </p:ext>
            </p:extLst>
          </p:nvPr>
        </p:nvGraphicFramePr>
        <p:xfrm>
          <a:off x="457200" y="4572000"/>
          <a:ext cx="8381999" cy="1905001"/>
        </p:xfrm>
        <a:graphic>
          <a:graphicData uri="http://schemas.openxmlformats.org/drawingml/2006/table">
            <a:tbl>
              <a:tblPr>
                <a:tableStyleId>{5C22544A-7EE6-4342-B048-85BDC9FD1C3A}</a:tableStyleId>
              </a:tblPr>
              <a:tblGrid>
                <a:gridCol w="1906635"/>
                <a:gridCol w="971304"/>
                <a:gridCol w="779442"/>
                <a:gridCol w="911348"/>
                <a:gridCol w="899357"/>
                <a:gridCol w="827407"/>
                <a:gridCol w="1043253"/>
                <a:gridCol w="1043253"/>
              </a:tblGrid>
              <a:tr h="446206">
                <a:tc>
                  <a:txBody>
                    <a:bodyPr/>
                    <a:lstStyle/>
                    <a:p>
                      <a:pPr algn="l" fontAlgn="b"/>
                      <a:r>
                        <a:rPr lang="en-US" sz="1400" b="0" i="1" u="none" strike="noStrike" dirty="0">
                          <a:solidFill>
                            <a:srgbClr val="000000"/>
                          </a:solidFill>
                          <a:effectLst/>
                          <a:latin typeface="+mn-lt"/>
                        </a:rPr>
                        <a:t>Business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1" u="none" strike="noStrike">
                          <a:solidFill>
                            <a:srgbClr val="000000"/>
                          </a:solidFill>
                          <a:effectLst/>
                          <a:latin typeface="+mn-lt"/>
                        </a:rPr>
                        <a:t>Revenues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a:solidFill>
                            <a:srgbClr val="000000"/>
                          </a:solidFill>
                          <a:effectLst/>
                          <a:latin typeface="+mn-lt"/>
                        </a:rPr>
                        <a:t>% </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1" u="none" strike="noStrike">
                          <a:solidFill>
                            <a:srgbClr val="000000"/>
                          </a:solidFill>
                          <a:effectLst/>
                          <a:latin typeface="+mn-lt"/>
                        </a:rPr>
                        <a:t>Unlevered Beta</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1" u="none" strike="noStrike">
                          <a:solidFill>
                            <a:srgbClr val="000000"/>
                          </a:solidFill>
                          <a:effectLst/>
                          <a:latin typeface="+mn-lt"/>
                        </a:rPr>
                        <a:t>D/E Ratio</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1" u="none" strike="noStrike">
                          <a:solidFill>
                            <a:srgbClr val="000000"/>
                          </a:solidFill>
                          <a:effectLst/>
                          <a:latin typeface="+mn-lt"/>
                        </a:rPr>
                        <a:t>Levered Beta</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1" u="none" strike="noStrike">
                          <a:solidFill>
                            <a:srgbClr val="000000"/>
                          </a:solidFill>
                          <a:effectLst/>
                          <a:latin typeface="+mn-lt"/>
                        </a:rPr>
                        <a:t>Cost of equity</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dirty="0">
                          <a:effectLst/>
                        </a:rPr>
                        <a:t>Growth Rate</a:t>
                      </a:r>
                      <a:endParaRPr lang="en-US" sz="1400" b="0" i="1" u="none" strike="noStrike" dirty="0">
                        <a:solidFill>
                          <a:srgbClr val="000000"/>
                        </a:solidFill>
                        <a:effectLst/>
                        <a:latin typeface="Calibri" charset="0"/>
                      </a:endParaRPr>
                    </a:p>
                  </a:txBody>
                  <a:tcPr marL="5167" marR="5167" marT="51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66037">
                <a:tc>
                  <a:txBody>
                    <a:bodyPr/>
                    <a:lstStyle/>
                    <a:p>
                      <a:pPr algn="l" fontAlgn="b"/>
                      <a:r>
                        <a:rPr lang="en-US" sz="1400" b="0" i="0" u="none" strike="noStrike">
                          <a:solidFill>
                            <a:srgbClr val="000000"/>
                          </a:solidFill>
                          <a:effectLst/>
                          <a:latin typeface="+mn-lt"/>
                        </a:rPr>
                        <a:t>Cosmetics, Professional Products &amp; Active Cosmetics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de-DE" sz="1400" b="0" i="0" u="none" strike="noStrike" dirty="0">
                          <a:solidFill>
                            <a:srgbClr val="000000"/>
                          </a:solidFill>
                          <a:effectLst/>
                          <a:latin typeface="+mn-lt"/>
                        </a:rPr>
                        <a:t> € 17,052 </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a:solidFill>
                            <a:srgbClr val="000000"/>
                          </a:solidFill>
                          <a:effectLst/>
                          <a:latin typeface="+mn-lt"/>
                        </a:rPr>
                        <a:t>67.51%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b="0" i="0" u="none" strike="noStrike">
                          <a:solidFill>
                            <a:srgbClr val="000000"/>
                          </a:solidFill>
                          <a:effectLst/>
                          <a:latin typeface="+mn-lt"/>
                        </a:rPr>
                        <a:t>0.95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dirty="0">
                          <a:solidFill>
                            <a:srgbClr val="000000"/>
                          </a:solidFill>
                          <a:effectLst/>
                          <a:latin typeface="+mn-lt"/>
                        </a:rPr>
                        <a:t>0.89%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b="0" i="0" u="none" strike="noStrike">
                          <a:solidFill>
                            <a:srgbClr val="000000"/>
                          </a:solidFill>
                          <a:effectLst/>
                          <a:latin typeface="+mn-lt"/>
                        </a:rPr>
                        <a:t>0.96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a:solidFill>
                            <a:srgbClr val="000000"/>
                          </a:solidFill>
                          <a:effectLst/>
                          <a:latin typeface="+mn-lt"/>
                        </a:rPr>
                        <a:t>7.54%</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rPr>
                        <a:t>2.50%</a:t>
                      </a:r>
                      <a:endParaRPr lang="mr-IN" sz="1400" b="0" i="0" u="none" strike="noStrike" dirty="0">
                        <a:solidFill>
                          <a:srgbClr val="000000"/>
                        </a:solidFill>
                        <a:effectLst/>
                        <a:latin typeface="Calibri" charset="0"/>
                      </a:endParaRPr>
                    </a:p>
                  </a:txBody>
                  <a:tcPr marL="5167" marR="5167" marT="51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6374">
                <a:tc>
                  <a:txBody>
                    <a:bodyPr/>
                    <a:lstStyle/>
                    <a:p>
                      <a:pPr algn="l" fontAlgn="b"/>
                      <a:r>
                        <a:rPr lang="en-US" sz="1400" b="0" i="0" u="none" strike="noStrike">
                          <a:solidFill>
                            <a:srgbClr val="000000"/>
                          </a:solidFill>
                          <a:effectLst/>
                          <a:latin typeface="+mn-lt"/>
                        </a:rPr>
                        <a:t>L'Oreal Luxe</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b="0" i="0" u="none" strike="noStrike">
                          <a:solidFill>
                            <a:srgbClr val="000000"/>
                          </a:solidFill>
                          <a:effectLst/>
                          <a:latin typeface="+mn-lt"/>
                        </a:rPr>
                        <a:t> € 7,238 </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a:solidFill>
                            <a:srgbClr val="000000"/>
                          </a:solidFill>
                          <a:effectLst/>
                          <a:latin typeface="+mn-lt"/>
                        </a:rPr>
                        <a:t>28.66%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b="0" i="0" u="none" strike="noStrike">
                          <a:solidFill>
                            <a:srgbClr val="000000"/>
                          </a:solidFill>
                          <a:effectLst/>
                          <a:latin typeface="+mn-lt"/>
                        </a:rPr>
                        <a:t>1.15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a:solidFill>
                            <a:srgbClr val="000000"/>
                          </a:solidFill>
                          <a:effectLst/>
                          <a:latin typeface="+mn-lt"/>
                        </a:rPr>
                        <a:t>0.89%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b="0" i="0" u="none" strike="noStrike" dirty="0">
                          <a:solidFill>
                            <a:srgbClr val="000000"/>
                          </a:solidFill>
                          <a:effectLst/>
                          <a:latin typeface="+mn-lt"/>
                        </a:rPr>
                        <a:t>1.16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a:solidFill>
                            <a:srgbClr val="000000"/>
                          </a:solidFill>
                          <a:effectLst/>
                          <a:latin typeface="+mn-lt"/>
                        </a:rPr>
                        <a:t>9.11%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rPr>
                        <a:t>6.10%</a:t>
                      </a:r>
                      <a:endParaRPr lang="mr-IN" sz="1400" b="0" i="0" u="none" strike="noStrike" dirty="0">
                        <a:solidFill>
                          <a:srgbClr val="000000"/>
                        </a:solidFill>
                        <a:effectLst/>
                        <a:latin typeface="Calibri" charset="0"/>
                      </a:endParaRPr>
                    </a:p>
                  </a:txBody>
                  <a:tcPr marL="5167" marR="5167" marT="51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3192">
                <a:tc>
                  <a:txBody>
                    <a:bodyPr/>
                    <a:lstStyle/>
                    <a:p>
                      <a:pPr algn="l" fontAlgn="b"/>
                      <a:r>
                        <a:rPr lang="en-US" sz="1400" b="0" i="0" u="none" strike="noStrike">
                          <a:solidFill>
                            <a:srgbClr val="000000"/>
                          </a:solidFill>
                          <a:effectLst/>
                          <a:latin typeface="+mn-lt"/>
                        </a:rPr>
                        <a:t>Body Shop &amp; Travel Retail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de-DE" sz="1400" b="0" i="0" u="none" strike="noStrike">
                          <a:solidFill>
                            <a:srgbClr val="000000"/>
                          </a:solidFill>
                          <a:effectLst/>
                          <a:latin typeface="+mn-lt"/>
                        </a:rPr>
                        <a:t> € 967 </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a:solidFill>
                            <a:srgbClr val="000000"/>
                          </a:solidFill>
                          <a:effectLst/>
                          <a:latin typeface="+mn-lt"/>
                        </a:rPr>
                        <a:t>3.83%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b="0" i="0" u="none" strike="noStrike">
                          <a:solidFill>
                            <a:srgbClr val="000000"/>
                          </a:solidFill>
                          <a:effectLst/>
                          <a:latin typeface="+mn-lt"/>
                        </a:rPr>
                        <a:t>1.20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a:solidFill>
                            <a:srgbClr val="000000"/>
                          </a:solidFill>
                          <a:effectLst/>
                          <a:latin typeface="+mn-lt"/>
                        </a:rPr>
                        <a:t>0.89%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b="0" i="0" u="none" strike="noStrike" dirty="0">
                          <a:solidFill>
                            <a:srgbClr val="000000"/>
                          </a:solidFill>
                          <a:effectLst/>
                          <a:latin typeface="+mn-lt"/>
                        </a:rPr>
                        <a:t>1.21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dirty="0">
                          <a:solidFill>
                            <a:srgbClr val="000000"/>
                          </a:solidFill>
                          <a:effectLst/>
                          <a:latin typeface="+mn-lt"/>
                        </a:rPr>
                        <a:t>9.50%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rPr>
                        <a:t>-0.90%</a:t>
                      </a:r>
                      <a:endParaRPr lang="mr-IN" sz="1400" b="0" i="0" u="none" strike="noStrike" dirty="0">
                        <a:solidFill>
                          <a:srgbClr val="000000"/>
                        </a:solidFill>
                        <a:effectLst/>
                        <a:latin typeface="Calibri" charset="0"/>
                      </a:endParaRPr>
                    </a:p>
                  </a:txBody>
                  <a:tcPr marL="5167" marR="5167" marT="51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3192">
                <a:tc>
                  <a:txBody>
                    <a:bodyPr/>
                    <a:lstStyle/>
                    <a:p>
                      <a:pPr algn="l" fontAlgn="b"/>
                      <a:r>
                        <a:rPr lang="en-US" sz="1400" b="0" i="0" u="none" strike="noStrike">
                          <a:solidFill>
                            <a:srgbClr val="000000"/>
                          </a:solidFill>
                          <a:effectLst/>
                          <a:latin typeface="+mn-lt"/>
                        </a:rPr>
                        <a:t>L'Oreal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de-DE" sz="1400" b="0" i="0" u="none" strike="noStrike">
                          <a:solidFill>
                            <a:srgbClr val="000000"/>
                          </a:solidFill>
                          <a:effectLst/>
                          <a:latin typeface="+mn-lt"/>
                        </a:rPr>
                        <a:t> € 25,257 </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a:solidFill>
                            <a:srgbClr val="000000"/>
                          </a:solidFill>
                          <a:effectLst/>
                          <a:latin typeface="+mn-lt"/>
                        </a:rPr>
                        <a:t>100.00%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b="0" i="0" u="none" strike="noStrike">
                          <a:solidFill>
                            <a:srgbClr val="000000"/>
                          </a:solidFill>
                          <a:effectLst/>
                          <a:latin typeface="+mn-lt"/>
                        </a:rPr>
                        <a:t>1.02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a:solidFill>
                            <a:srgbClr val="000000"/>
                          </a:solidFill>
                          <a:effectLst/>
                          <a:latin typeface="+mn-lt"/>
                        </a:rPr>
                        <a:t>0.89%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b="0" i="0" u="none" strike="noStrike">
                          <a:solidFill>
                            <a:srgbClr val="000000"/>
                          </a:solidFill>
                          <a:effectLst/>
                          <a:latin typeface="+mn-lt"/>
                        </a:rPr>
                        <a:t>1.02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0" i="0" u="none" strike="noStrike" dirty="0">
                          <a:solidFill>
                            <a:srgbClr val="000000"/>
                          </a:solidFill>
                          <a:effectLst/>
                          <a:latin typeface="+mn-lt"/>
                        </a:rPr>
                        <a:t>8.06%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400" u="none" strike="noStrike" dirty="0">
                          <a:effectLst/>
                          <a:latin typeface="+mj-lt"/>
                        </a:rPr>
                        <a:t> </a:t>
                      </a:r>
                      <a:endParaRPr lang="sk-SK" sz="1400" b="0" i="0" u="none" strike="noStrike" dirty="0">
                        <a:solidFill>
                          <a:srgbClr val="000000"/>
                        </a:solidFill>
                        <a:effectLst/>
                        <a:latin typeface="+mj-lt"/>
                      </a:endParaRPr>
                    </a:p>
                  </a:txBody>
                  <a:tcPr marL="5167" marR="5167" marT="516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Lesson 5: Know your “hurdle” rate</a:t>
            </a:r>
          </a:p>
        </p:txBody>
      </p:sp>
      <p:sp>
        <p:nvSpPr>
          <p:cNvPr id="38914" name="Content Placeholder 2"/>
          <p:cNvSpPr>
            <a:spLocks noGrp="1"/>
          </p:cNvSpPr>
          <p:nvPr>
            <p:ph sz="quarter" idx="1"/>
          </p:nvPr>
        </p:nvSpPr>
        <p:spPr>
          <a:xfrm>
            <a:off x="612775" y="1600200"/>
            <a:ext cx="8153400" cy="4495800"/>
          </a:xfrm>
        </p:spPr>
        <p:txBody>
          <a:bodyPr/>
          <a:lstStyle/>
          <a:p>
            <a:pPr eaLnBrk="1" hangingPunct="1"/>
            <a:r>
              <a:rPr lang="en-US" altLang="en-US" sz="2000">
                <a:latin typeface="Times" charset="0"/>
                <a:ea typeface="ＭＳ Ｐゴシック" charset="-128"/>
              </a:rPr>
              <a:t>Since financial resources are finite, there is a “hurdle rate” that projects have to cross before being deemed acceptable. A simple representation of the hurdle rate is as follows:</a:t>
            </a:r>
          </a:p>
          <a:p>
            <a:pPr algn="ctr" eaLnBrk="1" hangingPunct="1">
              <a:buFont typeface="Monotype Sorts" charset="2"/>
              <a:buNone/>
            </a:pPr>
            <a:r>
              <a:rPr lang="en-US" altLang="en-US">
                <a:latin typeface="Times" charset="0"/>
                <a:ea typeface="ＭＳ Ｐゴシック" charset="-128"/>
              </a:rPr>
              <a:t>Hurdle rate    = 	Riskless Rate + Risk Premium</a:t>
            </a:r>
          </a:p>
        </p:txBody>
      </p:sp>
      <p:pic>
        <p:nvPicPr>
          <p:cNvPr id="3891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0"/>
            <a:ext cx="91440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228600"/>
            <a:ext cx="8153400" cy="990600"/>
          </a:xfrm>
        </p:spPr>
        <p:txBody>
          <a:bodyPr/>
          <a:lstStyle/>
          <a:p>
            <a:r>
              <a:rPr lang="en-US" altLang="en-US">
                <a:ea typeface="ＭＳ Ｐゴシック" charset="-128"/>
              </a:rPr>
              <a:t>Currencies matter, but not for the reasons you think that they do..</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254048643"/>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907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a:t>
            </a:r>
            <a:r>
              <a:rPr lang="en-US" dirty="0" smtClean="0"/>
              <a:t>July </a:t>
            </a:r>
            <a:r>
              <a:rPr lang="en-US" dirty="0"/>
              <a:t>2016</a:t>
            </a:r>
          </a:p>
        </p:txBody>
      </p:sp>
      <p:pic>
        <p:nvPicPr>
          <p:cNvPr id="3" name="Picture 2"/>
          <p:cNvPicPr>
            <a:picLocks noChangeAspect="1"/>
          </p:cNvPicPr>
          <p:nvPr/>
        </p:nvPicPr>
        <p:blipFill>
          <a:blip r:embed="rId4"/>
          <a:stretch>
            <a:fillRect/>
          </a:stretch>
        </p:blipFill>
        <p:spPr>
          <a:xfrm>
            <a:off x="2313753" y="2552700"/>
            <a:ext cx="1601277" cy="4064000"/>
          </a:xfrm>
          <a:prstGeom prst="rect">
            <a:avLst/>
          </a:prstGeom>
        </p:spPr>
      </p:pic>
      <p:pic>
        <p:nvPicPr>
          <p:cNvPr id="4" name="Picture 3"/>
          <p:cNvPicPr>
            <a:picLocks noChangeAspect="1"/>
          </p:cNvPicPr>
          <p:nvPr/>
        </p:nvPicPr>
        <p:blipFill>
          <a:blip r:embed="rId5"/>
          <a:stretch>
            <a:fillRect/>
          </a:stretch>
        </p:blipFill>
        <p:spPr>
          <a:xfrm>
            <a:off x="7522739" y="2373011"/>
            <a:ext cx="1392661" cy="3277394"/>
          </a:xfrm>
          <a:prstGeom prst="rect">
            <a:avLst/>
          </a:prstGeom>
        </p:spPr>
      </p:pic>
      <p:pic>
        <p:nvPicPr>
          <p:cNvPr id="5" name="Picture 4"/>
          <p:cNvPicPr>
            <a:picLocks noChangeAspect="1"/>
          </p:cNvPicPr>
          <p:nvPr/>
        </p:nvPicPr>
        <p:blipFill>
          <a:blip r:embed="rId6"/>
          <a:stretch>
            <a:fillRect/>
          </a:stretch>
        </p:blipFill>
        <p:spPr>
          <a:xfrm>
            <a:off x="7037388" y="5926792"/>
            <a:ext cx="1778684" cy="722590"/>
          </a:xfrm>
          <a:prstGeom prst="rect">
            <a:avLst/>
          </a:prstGeom>
        </p:spPr>
      </p:pic>
      <p:pic>
        <p:nvPicPr>
          <p:cNvPr id="6" name="Picture 5"/>
          <p:cNvPicPr>
            <a:picLocks noChangeAspect="1"/>
          </p:cNvPicPr>
          <p:nvPr/>
        </p:nvPicPr>
        <p:blipFill>
          <a:blip r:embed="rId7"/>
          <a:stretch>
            <a:fillRect/>
          </a:stretch>
        </p:blipFill>
        <p:spPr>
          <a:xfrm>
            <a:off x="338138" y="3390900"/>
            <a:ext cx="1672839" cy="3314700"/>
          </a:xfrm>
          <a:prstGeom prst="rect">
            <a:avLst/>
          </a:prstGeom>
        </p:spPr>
      </p:pic>
      <p:pic>
        <p:nvPicPr>
          <p:cNvPr id="7" name="Picture 6"/>
          <p:cNvPicPr>
            <a:picLocks noChangeAspect="1"/>
          </p:cNvPicPr>
          <p:nvPr/>
        </p:nvPicPr>
        <p:blipFill>
          <a:blip r:embed="rId8"/>
          <a:stretch>
            <a:fillRect/>
          </a:stretch>
        </p:blipFill>
        <p:spPr>
          <a:xfrm>
            <a:off x="145857" y="3117850"/>
            <a:ext cx="1644843" cy="172607"/>
          </a:xfrm>
          <a:prstGeom prst="rect">
            <a:avLst/>
          </a:prstGeom>
        </p:spPr>
      </p:pic>
      <p:pic>
        <p:nvPicPr>
          <p:cNvPr id="8" name="Picture 7"/>
          <p:cNvPicPr>
            <a:picLocks noChangeAspect="1"/>
          </p:cNvPicPr>
          <p:nvPr/>
        </p:nvPicPr>
        <p:blipFill>
          <a:blip r:embed="rId9"/>
          <a:stretch>
            <a:fillRect/>
          </a:stretch>
        </p:blipFill>
        <p:spPr>
          <a:xfrm>
            <a:off x="4273440" y="246286"/>
            <a:ext cx="1473200" cy="3700749"/>
          </a:xfrm>
          <a:prstGeom prst="rect">
            <a:avLst/>
          </a:prstGeom>
        </p:spPr>
      </p:pic>
      <p:pic>
        <p:nvPicPr>
          <p:cNvPr id="9" name="Picture 8"/>
          <p:cNvPicPr>
            <a:picLocks noChangeAspect="1"/>
          </p:cNvPicPr>
          <p:nvPr/>
        </p:nvPicPr>
        <p:blipFill>
          <a:blip r:embed="rId10"/>
          <a:stretch>
            <a:fillRect/>
          </a:stretch>
        </p:blipFill>
        <p:spPr>
          <a:xfrm>
            <a:off x="4437800" y="4086225"/>
            <a:ext cx="1730333" cy="2038350"/>
          </a:xfrm>
          <a:prstGeom prst="rect">
            <a:avLst/>
          </a:prstGeom>
        </p:spPr>
      </p:pic>
      <p:pic>
        <p:nvPicPr>
          <p:cNvPr id="10" name="Picture 9"/>
          <p:cNvPicPr>
            <a:picLocks noChangeAspect="1"/>
          </p:cNvPicPr>
          <p:nvPr/>
        </p:nvPicPr>
        <p:blipFill>
          <a:blip r:embed="rId11"/>
          <a:stretch>
            <a:fillRect/>
          </a:stretch>
        </p:blipFill>
        <p:spPr>
          <a:xfrm>
            <a:off x="145857" y="2547557"/>
            <a:ext cx="1645126" cy="520072"/>
          </a:xfrm>
          <a:prstGeom prst="rect">
            <a:avLst/>
          </a:prstGeom>
        </p:spPr>
      </p:pic>
      <p:pic>
        <p:nvPicPr>
          <p:cNvPr id="11" name="Picture 10"/>
          <p:cNvPicPr>
            <a:picLocks noChangeAspect="1"/>
          </p:cNvPicPr>
          <p:nvPr/>
        </p:nvPicPr>
        <p:blipFill>
          <a:blip r:embed="rId12"/>
          <a:stretch>
            <a:fillRect/>
          </a:stretch>
        </p:blipFill>
        <p:spPr>
          <a:xfrm>
            <a:off x="843371" y="569662"/>
            <a:ext cx="3277722" cy="1961403"/>
          </a:xfrm>
          <a:prstGeom prst="rect">
            <a:avLst/>
          </a:prstGeom>
        </p:spPr>
      </p:pic>
      <p:pic>
        <p:nvPicPr>
          <p:cNvPr id="12" name="Picture 11"/>
          <p:cNvPicPr>
            <a:picLocks noChangeAspect="1"/>
          </p:cNvPicPr>
          <p:nvPr/>
        </p:nvPicPr>
        <p:blipFill>
          <a:blip r:embed="rId13"/>
          <a:stretch>
            <a:fillRect/>
          </a:stretch>
        </p:blipFill>
        <p:spPr>
          <a:xfrm>
            <a:off x="5839465" y="534176"/>
            <a:ext cx="3118745" cy="1675624"/>
          </a:xfrm>
          <a:prstGeom prst="rect">
            <a:avLst/>
          </a:prstGeom>
        </p:spPr>
      </p:pic>
    </p:spTree>
    <p:extLst>
      <p:ext uri="{BB962C8B-B14F-4D97-AF65-F5344CB8AC3E}">
        <p14:creationId xmlns:p14="http://schemas.microsoft.com/office/powerpoint/2010/main" val="20061379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hurdle rate will generally not work across the company</a:t>
            </a:r>
          </a:p>
        </p:txBody>
      </p:sp>
      <p:sp>
        <p:nvSpPr>
          <p:cNvPr id="40962" name="Content Placeholder 2"/>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charset="-128"/>
              </a:rPr>
              <a:t>If you are a single business company, but you are a multinational, your hurdle rate will vary, depending on where you are investing. If you use the beta of </a:t>
            </a:r>
            <a:r>
              <a:rPr lang="en-US" altLang="en-US" sz="2000" dirty="0" smtClean="0">
                <a:ea typeface="ＭＳ Ｐゴシック" charset="-128"/>
              </a:rPr>
              <a:t>1.02 </a:t>
            </a:r>
            <a:r>
              <a:rPr lang="en-US" altLang="en-US" sz="2000" dirty="0">
                <a:ea typeface="ＭＳ Ｐゴシック" charset="-128"/>
              </a:rPr>
              <a:t>that we estimated for </a:t>
            </a:r>
            <a:r>
              <a:rPr lang="en-US" altLang="en-US" sz="2000" dirty="0" err="1">
                <a:ea typeface="ＭＳ Ｐゴシック" charset="-128"/>
              </a:rPr>
              <a:t>L’Oreal</a:t>
            </a:r>
            <a:r>
              <a:rPr lang="en-US" altLang="en-US" sz="2000" dirty="0">
                <a:ea typeface="ＭＳ Ｐゴシック" charset="-128"/>
              </a:rPr>
              <a:t> earlier, the cost of equity (even in </a:t>
            </a:r>
            <a:r>
              <a:rPr lang="en-US" altLang="en-US" sz="2000" dirty="0" smtClean="0">
                <a:ea typeface="ＭＳ Ｐゴシック" charset="-128"/>
              </a:rPr>
              <a:t>Euro </a:t>
            </a:r>
            <a:r>
              <a:rPr lang="en-US" altLang="en-US" sz="2000" dirty="0">
                <a:ea typeface="ＭＳ Ｐゴシック" charset="-128"/>
              </a:rPr>
              <a:t>terms) will vary depending on where the investment is going to be made:</a:t>
            </a:r>
          </a:p>
        </p:txBody>
      </p:sp>
      <p:graphicFrame>
        <p:nvGraphicFramePr>
          <p:cNvPr id="2" name="Table 1"/>
          <p:cNvGraphicFramePr>
            <a:graphicFrameLocks noGrp="1"/>
          </p:cNvGraphicFramePr>
          <p:nvPr>
            <p:extLst>
              <p:ext uri="{D42A27DB-BD31-4B8C-83A1-F6EECF244321}">
                <p14:modId xmlns:p14="http://schemas.microsoft.com/office/powerpoint/2010/main" val="247046231"/>
              </p:ext>
            </p:extLst>
          </p:nvPr>
        </p:nvGraphicFramePr>
        <p:xfrm>
          <a:off x="304800" y="3437890"/>
          <a:ext cx="8610600" cy="2720447"/>
        </p:xfrm>
        <a:graphic>
          <a:graphicData uri="http://schemas.openxmlformats.org/drawingml/2006/table">
            <a:tbl>
              <a:tblPr>
                <a:tableStyleId>{5C22544A-7EE6-4342-B048-85BDC9FD1C3A}</a:tableStyleId>
              </a:tblPr>
              <a:tblGrid>
                <a:gridCol w="2607782"/>
                <a:gridCol w="1328493"/>
                <a:gridCol w="1066074"/>
                <a:gridCol w="1246487"/>
                <a:gridCol w="1230086"/>
                <a:gridCol w="1131678"/>
              </a:tblGrid>
              <a:tr h="597837">
                <a:tc>
                  <a:txBody>
                    <a:bodyPr/>
                    <a:lstStyle/>
                    <a:p>
                      <a:pPr algn="l" fontAlgn="b"/>
                      <a:r>
                        <a:rPr lang="en-US" sz="1400" b="0" i="1" u="none" strike="noStrike">
                          <a:solidFill>
                            <a:srgbClr val="000000"/>
                          </a:solidFill>
                          <a:effectLst/>
                          <a:latin typeface="Calibri" charset="0"/>
                        </a:rPr>
                        <a:t>Region</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charset="0"/>
                        </a:rPr>
                        <a:t>% of Loreal Revenues</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charset="0"/>
                        </a:rPr>
                        <a:t>Risk free Rate</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charset="0"/>
                        </a:rPr>
                        <a:t>Regional ERP</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charset="0"/>
                        </a:rPr>
                        <a:t>Beta for L'Oreal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charset="0"/>
                        </a:rPr>
                        <a:t>Cost of equity</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9279">
                <a:tc>
                  <a:txBody>
                    <a:bodyPr/>
                    <a:lstStyle/>
                    <a:p>
                      <a:pPr algn="l" fontAlgn="b"/>
                      <a:r>
                        <a:rPr lang="en-US" sz="1400" b="0" i="0" u="none" strike="noStrike">
                          <a:solidFill>
                            <a:srgbClr val="000000"/>
                          </a:solidFill>
                          <a:effectLst/>
                          <a:latin typeface="Calibri" charset="0"/>
                        </a:rPr>
                        <a:t>Africa</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1.80%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0.10%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12.99%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b="0" i="0" u="none" strike="noStrike">
                          <a:solidFill>
                            <a:srgbClr val="000000"/>
                          </a:solidFill>
                          <a:effectLst/>
                          <a:latin typeface="Calibri" charset="0"/>
                        </a:rPr>
                        <a:t>1.02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13.39%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9279">
                <a:tc>
                  <a:txBody>
                    <a:bodyPr/>
                    <a:lstStyle/>
                    <a:p>
                      <a:pPr algn="l" fontAlgn="b"/>
                      <a:r>
                        <a:rPr lang="en-US" sz="1400" b="0" i="0" u="none" strike="noStrike">
                          <a:solidFill>
                            <a:srgbClr val="000000"/>
                          </a:solidFill>
                          <a:effectLst/>
                          <a:latin typeface="Calibri" charset="0"/>
                        </a:rPr>
                        <a:t>Asia-Pacific</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dirty="0">
                          <a:solidFill>
                            <a:srgbClr val="000000"/>
                          </a:solidFill>
                          <a:effectLst/>
                          <a:latin typeface="Calibri" charset="0"/>
                        </a:rPr>
                        <a:t>22.50%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0.10%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7.82%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b="0" i="0" u="none" strike="noStrike">
                          <a:solidFill>
                            <a:srgbClr val="000000"/>
                          </a:solidFill>
                          <a:effectLst/>
                          <a:latin typeface="Calibri" charset="0"/>
                        </a:rPr>
                        <a:t>1.02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8.10%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930">
                <a:tc>
                  <a:txBody>
                    <a:bodyPr/>
                    <a:lstStyle/>
                    <a:p>
                      <a:pPr algn="l" fontAlgn="b"/>
                      <a:r>
                        <a:rPr lang="en-US" sz="1400" b="0" i="0" u="none" strike="noStrike">
                          <a:solidFill>
                            <a:srgbClr val="000000"/>
                          </a:solidFill>
                          <a:effectLst/>
                          <a:latin typeface="Calibri" charset="0"/>
                        </a:rPr>
                        <a:t>Central and South America</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7.70%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dirty="0">
                          <a:solidFill>
                            <a:srgbClr val="000000"/>
                          </a:solidFill>
                          <a:effectLst/>
                          <a:latin typeface="Calibri" charset="0"/>
                        </a:rPr>
                        <a:t>0.10%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11.27%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b="0" i="0" u="none" strike="noStrike">
                          <a:solidFill>
                            <a:srgbClr val="000000"/>
                          </a:solidFill>
                          <a:effectLst/>
                          <a:latin typeface="Calibri" charset="0"/>
                        </a:rPr>
                        <a:t>1.02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11.63%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9279">
                <a:tc>
                  <a:txBody>
                    <a:bodyPr/>
                    <a:lstStyle/>
                    <a:p>
                      <a:pPr algn="l" fontAlgn="b"/>
                      <a:r>
                        <a:rPr lang="en-US" sz="1400" b="0" i="0" u="none" strike="noStrike">
                          <a:solidFill>
                            <a:srgbClr val="000000"/>
                          </a:solidFill>
                          <a:effectLst/>
                          <a:latin typeface="Calibri" charset="0"/>
                        </a:rPr>
                        <a:t>Eastern Europe</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6.30%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dirty="0">
                          <a:solidFill>
                            <a:srgbClr val="000000"/>
                          </a:solidFill>
                          <a:effectLst/>
                          <a:latin typeface="Calibri" charset="0"/>
                        </a:rPr>
                        <a:t>0.10%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10.17%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b="0" i="0" u="none" strike="noStrike">
                          <a:solidFill>
                            <a:srgbClr val="000000"/>
                          </a:solidFill>
                          <a:effectLst/>
                          <a:latin typeface="Calibri" charset="0"/>
                        </a:rPr>
                        <a:t>1.02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10.50%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9279">
                <a:tc>
                  <a:txBody>
                    <a:bodyPr/>
                    <a:lstStyle/>
                    <a:p>
                      <a:pPr algn="l" fontAlgn="b"/>
                      <a:r>
                        <a:rPr lang="en-US" sz="1400" b="0" i="0" u="none" strike="noStrike">
                          <a:solidFill>
                            <a:srgbClr val="000000"/>
                          </a:solidFill>
                          <a:effectLst/>
                          <a:latin typeface="Calibri" charset="0"/>
                        </a:rPr>
                        <a:t>Middle East</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1.20%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0.10%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7.56%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b="0" i="0" u="none" strike="noStrike">
                          <a:solidFill>
                            <a:srgbClr val="000000"/>
                          </a:solidFill>
                          <a:effectLst/>
                          <a:latin typeface="Calibri" charset="0"/>
                        </a:rPr>
                        <a:t>1.02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7.83%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9279">
                <a:tc>
                  <a:txBody>
                    <a:bodyPr/>
                    <a:lstStyle/>
                    <a:p>
                      <a:pPr algn="l" fontAlgn="b"/>
                      <a:r>
                        <a:rPr lang="en-US" sz="1400" b="0" i="0" u="none" strike="noStrike">
                          <a:solidFill>
                            <a:srgbClr val="000000"/>
                          </a:solidFill>
                          <a:effectLst/>
                          <a:latin typeface="Calibri" charset="0"/>
                        </a:rPr>
                        <a:t>North America</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27.40%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0.10%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6.25%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b="0" i="0" u="none" strike="noStrike">
                          <a:solidFill>
                            <a:srgbClr val="000000"/>
                          </a:solidFill>
                          <a:effectLst/>
                          <a:latin typeface="Calibri" charset="0"/>
                        </a:rPr>
                        <a:t>1.02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6.49%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734">
                <a:tc>
                  <a:txBody>
                    <a:bodyPr/>
                    <a:lstStyle/>
                    <a:p>
                      <a:pPr algn="l" fontAlgn="b"/>
                      <a:r>
                        <a:rPr lang="en-US" sz="1400" b="0" i="0" u="none" strike="noStrike">
                          <a:solidFill>
                            <a:srgbClr val="000000"/>
                          </a:solidFill>
                          <a:effectLst/>
                          <a:latin typeface="Calibri" charset="0"/>
                        </a:rPr>
                        <a:t>Western Europe</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33.10%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0.10%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7.49%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b="0" i="0" u="none" strike="noStrike">
                          <a:solidFill>
                            <a:srgbClr val="000000"/>
                          </a:solidFill>
                          <a:effectLst/>
                          <a:latin typeface="Calibri" charset="0"/>
                        </a:rPr>
                        <a:t>1.02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0" i="0" u="none" strike="noStrike">
                          <a:solidFill>
                            <a:srgbClr val="000000"/>
                          </a:solidFill>
                          <a:effectLst/>
                          <a:latin typeface="Calibri" charset="0"/>
                        </a:rPr>
                        <a:t>7.76%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734">
                <a:tc>
                  <a:txBody>
                    <a:bodyPr/>
                    <a:lstStyle/>
                    <a:p>
                      <a:pPr algn="l" fontAlgn="b"/>
                      <a:r>
                        <a:rPr lang="en-US" sz="1400" b="1" i="0" u="none" strike="noStrike">
                          <a:solidFill>
                            <a:srgbClr val="000000"/>
                          </a:solidFill>
                          <a:effectLst/>
                          <a:latin typeface="Calibri" charset="0"/>
                        </a:rPr>
                        <a:t>L"Oreal </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1" i="0" u="none" strike="noStrike">
                          <a:solidFill>
                            <a:srgbClr val="000000"/>
                          </a:solidFill>
                          <a:effectLst/>
                          <a:latin typeface="Calibri" charset="0"/>
                        </a:rPr>
                        <a:t>100.00%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1" i="0" u="none" strike="noStrike">
                          <a:solidFill>
                            <a:srgbClr val="000000"/>
                          </a:solidFill>
                          <a:effectLst/>
                          <a:latin typeface="Calibri" charset="0"/>
                        </a:rPr>
                        <a:t>0.10%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1" i="0" u="none" strike="noStrike">
                          <a:solidFill>
                            <a:srgbClr val="000000"/>
                          </a:solidFill>
                          <a:effectLst/>
                          <a:latin typeface="Calibri" charset="0"/>
                        </a:rPr>
                        <a:t>7.78%</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b="1" i="0" u="none" strike="noStrike">
                          <a:solidFill>
                            <a:srgbClr val="000000"/>
                          </a:solidFill>
                          <a:effectLst/>
                          <a:latin typeface="Calibri" charset="0"/>
                        </a:rPr>
                        <a:t>1.02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1" i="0" u="none" strike="noStrike" dirty="0">
                          <a:solidFill>
                            <a:srgbClr val="000000"/>
                          </a:solidFill>
                          <a:effectLst/>
                          <a:latin typeface="Calibri" charset="0"/>
                        </a:rPr>
                        <a:t>8.06%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9279">
                <a:tc>
                  <a:txBody>
                    <a:bodyPr/>
                    <a:lstStyle/>
                    <a:p>
                      <a:pPr algn="l" fontAlgn="b"/>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r>
              <a:rPr lang="en-US" altLang="en-US">
                <a:ea typeface="ＭＳ Ｐゴシック" charset="-128"/>
              </a:rPr>
              <a:t>A Test: Acquiring Niely</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algn="just">
              <a:buFont typeface="Wingdings" charset="0"/>
              <a:buChar char=""/>
              <a:defRPr/>
            </a:pPr>
            <a:r>
              <a:rPr lang="en-US" dirty="0" smtClean="0"/>
              <a:t>During 2014, you acquired </a:t>
            </a:r>
            <a:r>
              <a:rPr lang="en-US" dirty="0" err="1" smtClean="0"/>
              <a:t>Niely</a:t>
            </a:r>
            <a:r>
              <a:rPr lang="en-US" dirty="0" smtClean="0"/>
              <a:t>, a Brazilian hair products company (that would fall under the cosmetics business). If you wanted to estimate a hurdle rate for </a:t>
            </a:r>
            <a:r>
              <a:rPr lang="en-US" dirty="0" err="1" smtClean="0"/>
              <a:t>Niely</a:t>
            </a:r>
            <a:r>
              <a:rPr lang="en-US" dirty="0" smtClean="0"/>
              <a:t> in Euros, what would you use as:</a:t>
            </a:r>
          </a:p>
          <a:p>
            <a:pPr marL="514350" indent="-514350" algn="just">
              <a:buFont typeface="+mj-lt"/>
              <a:buAutoNum type="alphaLcPeriod"/>
              <a:defRPr/>
            </a:pPr>
            <a:r>
              <a:rPr lang="en-US" dirty="0" smtClean="0"/>
              <a:t>The Risk free Rate</a:t>
            </a:r>
          </a:p>
          <a:p>
            <a:pPr marL="514350" indent="-514350" algn="just">
              <a:buFont typeface="+mj-lt"/>
              <a:buAutoNum type="alphaLcPeriod"/>
              <a:defRPr/>
            </a:pPr>
            <a:r>
              <a:rPr lang="en-US" dirty="0" smtClean="0"/>
              <a:t>The Beta</a:t>
            </a:r>
          </a:p>
          <a:p>
            <a:pPr marL="514350" indent="-514350" algn="just">
              <a:buFont typeface="+mj-lt"/>
              <a:buAutoNum type="alphaLcPeriod"/>
              <a:defRPr/>
            </a:pPr>
            <a:r>
              <a:rPr lang="en-US" dirty="0" smtClean="0"/>
              <a:t>The Equity Risk Premium</a:t>
            </a:r>
          </a:p>
          <a:p>
            <a:pPr algn="just">
              <a:buFont typeface="Wingdings" charset="0"/>
              <a:buChar char=""/>
              <a:defRPr/>
            </a:pPr>
            <a:r>
              <a:rPr lang="en-US" dirty="0" smtClean="0"/>
              <a:t>How would your answer change if you were estimating the number in Brazilian </a:t>
            </a:r>
            <a:r>
              <a:rPr lang="en-US" dirty="0" err="1" smtClean="0"/>
              <a:t>Reais</a:t>
            </a:r>
            <a:r>
              <a:rPr lang="en-US" dirty="0" smtClean="0"/>
              <a: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latin typeface="Times" charset="0"/>
                <a:ea typeface="ＭＳ Ｐゴシック" charset="-128"/>
              </a:rPr>
              <a:t>Lesson 6: Your investments need to earn returns that beat the hurdle rate… </a:t>
            </a:r>
          </a:p>
        </p:txBody>
      </p:sp>
      <p:sp>
        <p:nvSpPr>
          <p:cNvPr id="2150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latin typeface="Times" charset="0"/>
                <a:ea typeface="ＭＳ Ｐゴシック" charset="-128"/>
              </a:rPr>
              <a:t>Your hurdle rate is both a cost of financing your business and an opportunity cost, i.e,, a return you can make elsewhere if you invest in a project of equivalent risk. If that is the case, you should only take investments that generate returns that earn more than the hurdle rate. </a:t>
            </a:r>
          </a:p>
          <a:p>
            <a:pPr eaLnBrk="1" hangingPunct="1">
              <a:lnSpc>
                <a:spcPct val="80000"/>
              </a:lnSpc>
            </a:pPr>
            <a:r>
              <a:rPr lang="en-US" altLang="en-US" sz="2400">
                <a:latin typeface="Times" charset="0"/>
                <a:ea typeface="ＭＳ Ｐゴシック" charset="-128"/>
              </a:rPr>
              <a:t>To measure returns, though, here are three simple propositions to follow:</a:t>
            </a:r>
          </a:p>
          <a:p>
            <a:pPr marL="800100" lvl="1" indent="-342900" eaLnBrk="1" hangingPunct="1">
              <a:lnSpc>
                <a:spcPct val="80000"/>
              </a:lnSpc>
              <a:buFont typeface="Times" charset="0"/>
              <a:buAutoNum type="arabicPeriod"/>
            </a:pPr>
            <a:r>
              <a:rPr lang="en-US" altLang="en-US" sz="2000">
                <a:latin typeface="Times" charset="0"/>
                <a:ea typeface="ＭＳ Ｐゴシック" charset="-128"/>
              </a:rPr>
              <a:t>Look at the cash flows that you will make on the investment, rather than earnings. You cannot spend earnings.</a:t>
            </a:r>
          </a:p>
          <a:p>
            <a:pPr marL="800100" lvl="1" indent="-342900" eaLnBrk="1" hangingPunct="1">
              <a:lnSpc>
                <a:spcPct val="80000"/>
              </a:lnSpc>
              <a:buFont typeface="Times" charset="0"/>
              <a:buAutoNum type="arabicPeriod"/>
            </a:pPr>
            <a:r>
              <a:rPr lang="en-US" altLang="en-US" sz="2000">
                <a:latin typeface="Times" charset="0"/>
                <a:ea typeface="ＭＳ Ｐゴシック" charset="-128"/>
              </a:rPr>
              <a:t>Look at incremental cash flows that come out because of the investment. Be wary of allocated costs (that will be there whether you take the investment or not) and ignore sunk costs (costs that you have already incurred).</a:t>
            </a:r>
          </a:p>
          <a:p>
            <a:pPr marL="800100" lvl="1" indent="-342900" eaLnBrk="1" hangingPunct="1">
              <a:lnSpc>
                <a:spcPct val="80000"/>
              </a:lnSpc>
              <a:buFont typeface="Times" charset="0"/>
              <a:buAutoNum type="arabicPeriod"/>
            </a:pPr>
            <a:r>
              <a:rPr lang="en-US" altLang="en-US" sz="2000">
                <a:latin typeface="Times" charset="0"/>
                <a:ea typeface="ＭＳ Ｐゴシック" charset="-128"/>
              </a:rPr>
              <a:t>Time weight the cash flows, with cash flows occurring earlier being valued more than cash flows later.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latin typeface="Times" charset="0"/>
                <a:ea typeface="ＭＳ Ｐゴシック" charset="-128"/>
              </a:rPr>
              <a:t>Here is a short cut that you can use to assess the quality of your existing investments…</a:t>
            </a:r>
          </a:p>
        </p:txBody>
      </p:sp>
      <p:pic>
        <p:nvPicPr>
          <p:cNvPr id="43010" name="Picture 5"/>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3738" b="-3738"/>
          <a:stretch>
            <a:fillRect/>
          </a:stretch>
        </p:blipFill>
        <p:spPr>
          <a:xfrm>
            <a:off x="612775" y="1600200"/>
            <a:ext cx="8153400" cy="4495800"/>
          </a:xfrm>
          <a:solidFill>
            <a:schemeClr val="bg1"/>
          </a:solid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Your best businesses, your worst ones and where you stand as a company..</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798557894"/>
              </p:ext>
            </p:extLst>
          </p:nvPr>
        </p:nvGraphicFramePr>
        <p:xfrm>
          <a:off x="304802" y="1828797"/>
          <a:ext cx="8534397" cy="3962402"/>
        </p:xfrm>
        <a:graphic>
          <a:graphicData uri="http://schemas.openxmlformats.org/drawingml/2006/table">
            <a:tbl>
              <a:tblPr>
                <a:tableStyleId>{5C22544A-7EE6-4342-B048-85BDC9FD1C3A}</a:tableStyleId>
              </a:tblPr>
              <a:tblGrid>
                <a:gridCol w="2693819"/>
                <a:gridCol w="762850"/>
                <a:gridCol w="1025081"/>
                <a:gridCol w="1215795"/>
                <a:gridCol w="762850"/>
                <a:gridCol w="691334"/>
                <a:gridCol w="691334"/>
                <a:gridCol w="691334"/>
              </a:tblGrid>
              <a:tr h="880533">
                <a:tc>
                  <a:txBody>
                    <a:bodyPr/>
                    <a:lstStyle/>
                    <a:p>
                      <a:pPr algn="l" fontAlgn="b"/>
                      <a:r>
                        <a:rPr lang="en-US" sz="1400" u="none" strike="noStrike" dirty="0">
                          <a:effectLst/>
                        </a:rPr>
                        <a:t>Business</a:t>
                      </a:r>
                      <a:endParaRPr lang="en-US" sz="1400" b="0" i="1"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Revenue</a:t>
                      </a:r>
                      <a:endParaRPr lang="en-US" sz="1400" b="0" i="1"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Operating Profit (2015)</a:t>
                      </a:r>
                      <a:endParaRPr lang="en-US" sz="1400" b="0" i="1"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Invested Capital (2014)</a:t>
                      </a:r>
                      <a:endParaRPr lang="en-US" sz="1400" b="0" i="1"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Pre-tax ROIC</a:t>
                      </a:r>
                      <a:endParaRPr lang="en-US" sz="1400" b="0" i="1"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After-tax ROIC</a:t>
                      </a:r>
                      <a:endParaRPr lang="en-US" sz="1400" b="0" i="1"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Cost of Capital</a:t>
                      </a:r>
                      <a:endParaRPr lang="en-US" sz="1400" b="0" i="1"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rPr>
                        <a:t>ROIC - Cost of Capital</a:t>
                      </a:r>
                      <a:endParaRPr lang="en-US" sz="1400" b="0" i="1"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267">
                <a:tc>
                  <a:txBody>
                    <a:bodyPr/>
                    <a:lstStyle/>
                    <a:p>
                      <a:pPr algn="l" fontAlgn="b"/>
                      <a:r>
                        <a:rPr lang="en-US" sz="1400" u="none" strike="noStrike">
                          <a:effectLst/>
                        </a:rPr>
                        <a:t>Professional Products</a:t>
                      </a:r>
                      <a:endParaRPr lang="en-US"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400" u="none" strike="noStrike">
                          <a:effectLst/>
                        </a:rPr>
                        <a:t> € 3,400 </a:t>
                      </a:r>
                      <a:endParaRPr lang="sk-SK"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400" u="none" strike="noStrike">
                          <a:effectLst/>
                        </a:rPr>
                        <a:t> € 678 </a:t>
                      </a:r>
                      <a:endParaRPr lang="de-DE"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 € 3,090 </a:t>
                      </a:r>
                      <a:endParaRPr lang="pt-BR"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21.94%</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16.02%</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a:effectLst/>
                        </a:rPr>
                        <a:t>7.48%</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a:effectLst/>
                        </a:rPr>
                        <a:t>8.54%</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267">
                <a:tc>
                  <a:txBody>
                    <a:bodyPr/>
                    <a:lstStyle/>
                    <a:p>
                      <a:pPr algn="l" fontAlgn="b"/>
                      <a:r>
                        <a:rPr lang="en-US" sz="1400" u="none" strike="noStrike">
                          <a:effectLst/>
                        </a:rPr>
                        <a:t>Consumer Products</a:t>
                      </a:r>
                      <a:endParaRPr lang="en-US"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 € 11,844 </a:t>
                      </a:r>
                      <a:endParaRPr lang="pt-BR" sz="1400" b="0"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400" u="none" strike="noStrike">
                          <a:effectLst/>
                        </a:rPr>
                        <a:t> € 2,386 </a:t>
                      </a:r>
                      <a:endParaRPr lang="de-DE"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a:effectLst/>
                        </a:rPr>
                        <a:t> € 8,217 </a:t>
                      </a:r>
                      <a:endParaRPr lang="is-IS"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29.04%</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21.20%</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a:effectLst/>
                        </a:rPr>
                        <a:t>7.48%</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a:effectLst/>
                        </a:rPr>
                        <a:t>13.72%</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267">
                <a:tc>
                  <a:txBody>
                    <a:bodyPr/>
                    <a:lstStyle/>
                    <a:p>
                      <a:pPr algn="l" fontAlgn="b"/>
                      <a:r>
                        <a:rPr lang="en-US" sz="1400" u="none" strike="noStrike">
                          <a:effectLst/>
                        </a:rPr>
                        <a:t>L'Oreal Luxe</a:t>
                      </a:r>
                      <a:endParaRPr lang="en-US"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400" u="none" strike="noStrike">
                          <a:effectLst/>
                        </a:rPr>
                        <a:t> € 7,230 </a:t>
                      </a:r>
                      <a:endParaRPr lang="de-DE"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cs-CZ" sz="1400" u="none" strike="noStrike">
                          <a:effectLst/>
                        </a:rPr>
                        <a:t> € 1,497 </a:t>
                      </a:r>
                      <a:endParaRPr lang="cs-CZ"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400" u="none" strike="noStrike">
                          <a:effectLst/>
                        </a:rPr>
                        <a:t> € 4,870 </a:t>
                      </a:r>
                      <a:endParaRPr lang="fi-FI"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30.74%</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22.44%</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a:effectLst/>
                        </a:rPr>
                        <a:t>9.03%</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a:effectLst/>
                        </a:rPr>
                        <a:t>13.41%</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267">
                <a:tc>
                  <a:txBody>
                    <a:bodyPr/>
                    <a:lstStyle/>
                    <a:p>
                      <a:pPr algn="l" fontAlgn="b"/>
                      <a:r>
                        <a:rPr lang="en-US" sz="1400" u="none" strike="noStrike">
                          <a:effectLst/>
                        </a:rPr>
                        <a:t>Active Cosmetics</a:t>
                      </a:r>
                      <a:endParaRPr lang="en-US"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 € 1,816 </a:t>
                      </a:r>
                      <a:endParaRPr lang="pt-BR"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400" u="none" strike="noStrike">
                          <a:effectLst/>
                        </a:rPr>
                        <a:t> € 415 </a:t>
                      </a:r>
                      <a:endParaRPr lang="sk-SK"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400" u="none" strike="noStrike" dirty="0">
                          <a:effectLst/>
                        </a:rPr>
                        <a:t> € 915 </a:t>
                      </a:r>
                      <a:endParaRPr lang="sk-SK" sz="1400" b="0"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45.36%</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33.11%</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a:effectLst/>
                        </a:rPr>
                        <a:t>7.48%</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a:effectLst/>
                        </a:rPr>
                        <a:t>25.63%</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267">
                <a:tc>
                  <a:txBody>
                    <a:bodyPr/>
                    <a:lstStyle/>
                    <a:p>
                      <a:pPr algn="l" fontAlgn="b"/>
                      <a:r>
                        <a:rPr lang="en-US" sz="1400" u="none" strike="noStrike">
                          <a:effectLst/>
                        </a:rPr>
                        <a:t>The Body Shop</a:t>
                      </a:r>
                      <a:endParaRPr lang="en-US"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400" u="none" strike="noStrike">
                          <a:effectLst/>
                        </a:rPr>
                        <a:t> € 967 </a:t>
                      </a:r>
                      <a:endParaRPr lang="de-DE"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400" u="none" strike="noStrike">
                          <a:effectLst/>
                        </a:rPr>
                        <a:t> € 55 </a:t>
                      </a:r>
                      <a:endParaRPr lang="sk-SK"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 € 1,269 </a:t>
                      </a:r>
                      <a:endParaRPr lang="pt-BR"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4.33%</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3.16%</a:t>
                      </a:r>
                      <a:endParaRPr lang="mr-IN" sz="1400" b="0"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dirty="0">
                          <a:effectLst/>
                        </a:rPr>
                        <a:t>9.42%</a:t>
                      </a:r>
                      <a:endParaRPr lang="mr-IN" sz="1400" b="0"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dirty="0">
                          <a:effectLst/>
                        </a:rPr>
                        <a:t>-6.26%</a:t>
                      </a:r>
                      <a:endParaRPr lang="mr-IN" sz="1400" b="0"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267">
                <a:tc>
                  <a:txBody>
                    <a:bodyPr/>
                    <a:lstStyle/>
                    <a:p>
                      <a:pPr algn="l" fontAlgn="b"/>
                      <a:r>
                        <a:rPr lang="en-US" sz="1400" u="none" strike="noStrike">
                          <a:effectLst/>
                        </a:rPr>
                        <a:t>Headquarters</a:t>
                      </a:r>
                      <a:endParaRPr lang="en-US"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400" u="none" strike="noStrike">
                          <a:effectLst/>
                        </a:rPr>
                        <a:t> </a:t>
                      </a:r>
                      <a:endParaRPr lang="sk-SK"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-€ 643 </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 € 2,499 </a:t>
                      </a:r>
                      <a:endParaRPr lang="pt-BR"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-25.73%</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-18.78%</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a:effectLst/>
                        </a:rPr>
                        <a:t>8.00%</a:t>
                      </a:r>
                      <a:endParaRPr lang="mr-IN" sz="1400" b="0"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u="none" strike="noStrike" dirty="0">
                          <a:effectLst/>
                        </a:rPr>
                        <a:t>-26.78%</a:t>
                      </a:r>
                      <a:endParaRPr lang="mr-IN" sz="1400" b="0"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267">
                <a:tc>
                  <a:txBody>
                    <a:bodyPr/>
                    <a:lstStyle/>
                    <a:p>
                      <a:pPr algn="l" fontAlgn="b"/>
                      <a:r>
                        <a:rPr lang="en-US" sz="1400" b="1" u="none" strike="noStrike" dirty="0" err="1">
                          <a:effectLst/>
                        </a:rPr>
                        <a:t>L'Oreal</a:t>
                      </a:r>
                      <a:endParaRPr lang="en-US" sz="1400" b="1"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400" b="1" u="none" strike="noStrike">
                          <a:effectLst/>
                        </a:rPr>
                        <a:t> € 25,257 </a:t>
                      </a:r>
                      <a:endParaRPr lang="de-DE" sz="1400" b="1"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400" b="1" u="none" strike="noStrike" dirty="0">
                          <a:effectLst/>
                        </a:rPr>
                        <a:t> € 3,891 </a:t>
                      </a:r>
                      <a:endParaRPr lang="de-DE" sz="1400" b="1"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400" b="1" u="none" strike="noStrike" dirty="0">
                          <a:effectLst/>
                        </a:rPr>
                        <a:t> € 20,860 </a:t>
                      </a:r>
                      <a:endParaRPr lang="de-DE" sz="1400" b="1"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1" u="none" strike="noStrike">
                          <a:effectLst/>
                        </a:rPr>
                        <a:t>18.65%</a:t>
                      </a:r>
                      <a:endParaRPr lang="mr-IN" sz="1400" b="1" i="0" u="none" strike="noStrike">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b="1" u="none" strike="noStrike" dirty="0">
                          <a:effectLst/>
                        </a:rPr>
                        <a:t>13.62%</a:t>
                      </a:r>
                      <a:endParaRPr lang="mr-IN" sz="1400" b="1"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b="1" u="none" strike="noStrike" dirty="0">
                          <a:effectLst/>
                        </a:rPr>
                        <a:t>8.00%</a:t>
                      </a:r>
                      <a:endParaRPr lang="mr-IN" sz="1400" b="1"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400" b="1" u="none" strike="noStrike" dirty="0">
                          <a:effectLst/>
                        </a:rPr>
                        <a:t>5.62%</a:t>
                      </a:r>
                      <a:endParaRPr lang="mr-IN" sz="1400" b="1" i="0" u="none" strike="noStrike" dirty="0">
                        <a:solidFill>
                          <a:srgbClr val="000000"/>
                        </a:solidFill>
                        <a:effectLst/>
                        <a:latin typeface="Calibri" charset="0"/>
                      </a:endParaRPr>
                    </a:p>
                  </a:txBody>
                  <a:tcPr marL="5064" marR="5064" marT="50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Times" charset="0"/>
              </a:rPr>
              <a:t>Lesson 7: Acquisitions are just </a:t>
            </a:r>
            <a:r>
              <a:rPr lang="en-US" dirty="0" smtClean="0">
                <a:latin typeface="Times" charset="0"/>
              </a:rPr>
              <a:t>big </a:t>
            </a:r>
            <a:r>
              <a:rPr lang="en-US" dirty="0">
                <a:latin typeface="Times" charset="0"/>
              </a:rPr>
              <a:t>investments and have to meet the same standards..</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latin typeface="Times" charset="0"/>
                <a:ea typeface="ＭＳ Ｐゴシック" charset="-128"/>
              </a:rPr>
              <a:t>An acquisition is just a large-scale project. All of the rules that apply to individual investments apply to acquisitions, as well. For an acquisition to create value, it has to</a:t>
            </a:r>
          </a:p>
          <a:p>
            <a:pPr lvl="1" eaLnBrk="1" hangingPunct="1">
              <a:lnSpc>
                <a:spcPct val="80000"/>
              </a:lnSpc>
            </a:pPr>
            <a:r>
              <a:rPr lang="en-US" altLang="en-US" sz="2000">
                <a:latin typeface="Times" charset="0"/>
                <a:ea typeface="ＭＳ Ｐゴシック" charset="-128"/>
              </a:rPr>
              <a:t>Generate a higher return on capital, after allowing for synergy and control factors, than the cost of capital. </a:t>
            </a:r>
          </a:p>
          <a:p>
            <a:pPr lvl="1" eaLnBrk="1" hangingPunct="1">
              <a:lnSpc>
                <a:spcPct val="80000"/>
              </a:lnSpc>
            </a:pPr>
            <a:r>
              <a:rPr lang="en-US" altLang="en-US" sz="2000">
                <a:latin typeface="Times" charset="0"/>
                <a:ea typeface="ＭＳ Ｐゴシック" charset="-128"/>
              </a:rPr>
              <a:t>Put another way, an acquisition will create value only if the present value of the cash flows on the acquired firm, inclusive of synergy and control benefits, exceeds the cost of the acquisitons</a:t>
            </a:r>
          </a:p>
          <a:p>
            <a:pPr eaLnBrk="1" hangingPunct="1">
              <a:lnSpc>
                <a:spcPct val="80000"/>
              </a:lnSpc>
            </a:pPr>
            <a:r>
              <a:rPr lang="en-US" altLang="en-US" sz="2400">
                <a:latin typeface="Times" charset="0"/>
                <a:ea typeface="ＭＳ Ｐゴシック" charset="-128"/>
              </a:rPr>
              <a:t>A divestiture is the reverse of an acquisition, with a cash inflow now (from divesting the assets) followed by cash outflows (i.e., cash flows foregone on the divested asset) in the future. If the present value of the future cash outflows is less than the cash inflow today, the divestiture will increase value.</a:t>
            </a:r>
          </a:p>
          <a:p>
            <a:pPr eaLnBrk="1" hangingPunct="1">
              <a:lnSpc>
                <a:spcPct val="80000"/>
              </a:lnSpc>
            </a:pPr>
            <a:r>
              <a:rPr lang="en-US" altLang="en-US" sz="2400">
                <a:latin typeface="Times" charset="0"/>
                <a:ea typeface="ＭＳ Ｐゴシック" charset="-128"/>
              </a:rPr>
              <a:t>A fair-price acquisition or divestiture is value neutral.</a:t>
            </a:r>
          </a:p>
          <a:p>
            <a:pPr eaLnBrk="1" hangingPunct="1">
              <a:lnSpc>
                <a:spcPct val="80000"/>
              </a:lnSpc>
              <a:buFont typeface="Monotype Sorts" charset="2"/>
              <a:buNone/>
            </a:pPr>
            <a:endParaRPr lang="en-US" altLang="en-US" sz="2400">
              <a:ea typeface="ＭＳ Ｐゴシック"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latin typeface="Times" charset="0"/>
                <a:ea typeface="ＭＳ Ｐゴシック" charset="-128"/>
              </a:rPr>
              <a:t>And of all the ways to create growth, acquisitions rank worst…</a:t>
            </a:r>
          </a:p>
        </p:txBody>
      </p:sp>
      <p:pic>
        <p:nvPicPr>
          <p:cNvPr id="46082"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latin typeface="Times" charset="0"/>
                <a:ea typeface="ＭＳ Ｐゴシック" charset="-128"/>
              </a:rPr>
              <a:t>Lesson 8: You have only two ways of raising funding for a business…</a:t>
            </a:r>
          </a:p>
        </p:txBody>
      </p:sp>
      <p:pic>
        <p:nvPicPr>
          <p:cNvPr id="4710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7526" b="-1752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And here is the trade off….</a:t>
            </a:r>
          </a:p>
        </p:txBody>
      </p:sp>
      <p:pic>
        <p:nvPicPr>
          <p:cNvPr id="48130" name="Picture 8"/>
          <p:cNvPicPr>
            <a:picLocks noGrp="1" noChangeAspect="1"/>
          </p:cNvPicPr>
          <p:nvPr>
            <p:ph sz="quarter" idx="1"/>
          </p:nvPr>
        </p:nvPicPr>
        <p:blipFill>
          <a:blip r:embed="rId2">
            <a:extLst>
              <a:ext uri="{28A0092B-C50C-407E-A947-70E740481C1C}">
                <a14:useLocalDpi xmlns:a14="http://schemas.microsoft.com/office/drawing/2010/main" val="0"/>
              </a:ext>
            </a:extLst>
          </a:blip>
          <a:srcRect l="-7793" r="-7793"/>
          <a:stretch>
            <a:fillRect/>
          </a:stretch>
        </p:blipFill>
        <p:spPr>
          <a:xfrm>
            <a:off x="612775" y="1600200"/>
            <a:ext cx="8153400" cy="4495800"/>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latin typeface="Times" charset="0"/>
                <a:ea typeface="ＭＳ Ｐゴシック" charset="-128"/>
              </a:rPr>
              <a:t>Lesson 9: There is a “right” mix of debt and equity for your business…</a:t>
            </a:r>
          </a:p>
        </p:txBody>
      </p:sp>
      <p:pic>
        <p:nvPicPr>
          <p:cNvPr id="4915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28735" b="-28735"/>
          <a:stretch>
            <a:fillRect/>
          </a:stretch>
        </p:blipFill>
        <p:spPr>
          <a:xfrm>
            <a:off x="612775" y="1600200"/>
            <a:ext cx="8153400" cy="44958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latin typeface="Times" charset="0"/>
                <a:ea typeface="ＭＳ Ｐゴシック" charset="-128"/>
              </a:rPr>
              <a:t>Be wary of companies that are too aggressive… and too conservative… in their use of debt…</a:t>
            </a:r>
          </a:p>
        </p:txBody>
      </p:sp>
      <p:sp>
        <p:nvSpPr>
          <p:cNvPr id="28674"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latin typeface="Times" charset="0"/>
              </a:rPr>
              <a:t>If you use too little debt (you are too conservative), you are missing the tax benefits from using debt that would have lowered your cost of capital and increased your value as a business.</a:t>
            </a:r>
          </a:p>
          <a:p>
            <a:pPr marL="640080" lvl="1" indent="-274320" eaLnBrk="1" fontAlgn="auto" hangingPunct="1">
              <a:spcAft>
                <a:spcPts val="0"/>
              </a:spcAft>
              <a:buFont typeface="Wingdings 2"/>
              <a:buChar char=""/>
              <a:defRPr/>
            </a:pPr>
            <a:r>
              <a:rPr lang="en-US" i="1" dirty="0">
                <a:latin typeface="Times" charset="0"/>
                <a:cs typeface="ＭＳ Ｐゴシック" charset="0"/>
              </a:rPr>
              <a:t>Prime candidates: Mature companies that have large, stable cash flows, face high tax rates and use little or no debt to capitalize themselves.</a:t>
            </a:r>
          </a:p>
          <a:p>
            <a:pPr marL="640080" lvl="1" indent="-274320" eaLnBrk="1" fontAlgn="auto" hangingPunct="1">
              <a:spcAft>
                <a:spcPts val="0"/>
              </a:spcAft>
              <a:buFont typeface="Wingdings 2"/>
              <a:buChar char=""/>
              <a:defRPr/>
            </a:pPr>
            <a:r>
              <a:rPr lang="en-US" i="1" dirty="0">
                <a:latin typeface="Times" charset="0"/>
                <a:cs typeface="ＭＳ Ｐゴシック" charset="0"/>
              </a:rPr>
              <a:t>Fixes: At the minimum, borrow more when funding new projects and pay more dividends. More radically, borrow money and recapitalize.</a:t>
            </a:r>
          </a:p>
          <a:p>
            <a:pPr marL="320040" indent="-320040" eaLnBrk="1" fontAlgn="auto" hangingPunct="1">
              <a:spcAft>
                <a:spcPts val="0"/>
              </a:spcAft>
              <a:buFont typeface="Wingdings"/>
              <a:buChar char=""/>
              <a:defRPr/>
            </a:pPr>
            <a:r>
              <a:rPr lang="en-US" dirty="0">
                <a:latin typeface="Times" charset="0"/>
              </a:rPr>
              <a:t>If you use too much debt, your tax benefits may be overwhelmed by the cost of distress and default. Consequently, you have a higher cost of capital and lower value as a business, because you have chosen to borrow too much.</a:t>
            </a:r>
          </a:p>
          <a:p>
            <a:pPr marL="640080" lvl="1" indent="-274320" eaLnBrk="1" fontAlgn="auto" hangingPunct="1">
              <a:spcAft>
                <a:spcPts val="0"/>
              </a:spcAft>
              <a:buFont typeface="Wingdings 2"/>
              <a:buChar char=""/>
              <a:defRPr/>
            </a:pPr>
            <a:r>
              <a:rPr lang="en-US" i="1" dirty="0">
                <a:latin typeface="Times" charset="0"/>
                <a:cs typeface="ＭＳ Ｐゴシック" charset="0"/>
              </a:rPr>
              <a:t>Prime candidates: Companies in risky businesses that have other fixed commitments to meet and low or volatile income, while borrowing large amounts.</a:t>
            </a:r>
          </a:p>
          <a:p>
            <a:pPr marL="640080" lvl="1" indent="-274320" eaLnBrk="1" fontAlgn="auto" hangingPunct="1">
              <a:spcAft>
                <a:spcPts val="0"/>
              </a:spcAft>
              <a:buFont typeface="Wingdings 2"/>
              <a:buChar char=""/>
              <a:defRPr/>
            </a:pPr>
            <a:r>
              <a:rPr lang="en-US" i="1" dirty="0" smtClean="0">
                <a:latin typeface="Times" charset="0"/>
                <a:cs typeface="ＭＳ Ｐゴシック" charset="0"/>
              </a:rPr>
              <a:t>Fixes: </a:t>
            </a:r>
            <a:r>
              <a:rPr lang="en-US" i="1" dirty="0">
                <a:latin typeface="Times" charset="0"/>
                <a:cs typeface="ＭＳ Ｐゴシック" charset="0"/>
              </a:rPr>
              <a:t>At the minimum, cut back or stop paying dividends and utilize retained earnings to fund investments. More radically, raise new equity and retire debt.</a:t>
            </a:r>
          </a:p>
          <a:p>
            <a:pPr marL="320040" indent="-320040" eaLnBrk="1" fontAlgn="auto" hangingPunct="1">
              <a:spcAft>
                <a:spcPts val="0"/>
              </a:spcAft>
              <a:buFont typeface="Wingdings"/>
              <a:buChar char=""/>
              <a:defRPr/>
            </a:pPr>
            <a:endParaRPr lang="en-US" dirty="0">
              <a:latin typeface="Times"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L’Oreal: Current versus Optimal</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966515"/>
              </p:ext>
            </p:extLst>
          </p:nvPr>
        </p:nvGraphicFramePr>
        <p:xfrm>
          <a:off x="380993" y="1981196"/>
          <a:ext cx="8534406" cy="4167450"/>
        </p:xfrm>
        <a:graphic>
          <a:graphicData uri="http://schemas.openxmlformats.org/drawingml/2006/table">
            <a:tbl>
              <a:tblPr>
                <a:tableStyleId>{5C22544A-7EE6-4342-B048-85BDC9FD1C3A}</a:tableStyleId>
              </a:tblPr>
              <a:tblGrid>
                <a:gridCol w="902157"/>
                <a:gridCol w="902157"/>
                <a:gridCol w="902157"/>
                <a:gridCol w="902157"/>
                <a:gridCol w="1019438"/>
                <a:gridCol w="902157"/>
                <a:gridCol w="1199869"/>
                <a:gridCol w="902157"/>
                <a:gridCol w="902157"/>
              </a:tblGrid>
              <a:tr h="374073">
                <a:tc>
                  <a:txBody>
                    <a:bodyPr/>
                    <a:lstStyle/>
                    <a:p>
                      <a:pPr algn="ctr" fontAlgn="b"/>
                      <a:r>
                        <a:rPr lang="en-US" sz="1400" u="none" strike="noStrike" dirty="0">
                          <a:effectLst/>
                        </a:rPr>
                        <a:t>Debt Ratio</a:t>
                      </a:r>
                      <a:endParaRPr lang="en-US"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Beta</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Cost of Equity</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Bond Rating</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Interest rate on debt</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Tax Rate</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Cost of Debt (after-tax)</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WACC</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Enterprise Value</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3">
                <a:tc>
                  <a:txBody>
                    <a:bodyPr/>
                    <a:lstStyle/>
                    <a:p>
                      <a:pPr algn="ctr" fontAlgn="b"/>
                      <a:r>
                        <a:rPr lang="mr-IN" sz="1400" u="none" strike="noStrike">
                          <a:effectLst/>
                        </a:rPr>
                        <a:t>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0.9814</a:t>
                      </a:r>
                      <a:endParaRPr lang="nb-NO"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7.74%</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Aaa/AAA</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0.85%</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27.00%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0.62%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7.74%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$71,182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3">
                <a:tc>
                  <a:txBody>
                    <a:bodyPr/>
                    <a:lstStyle/>
                    <a:p>
                      <a:pPr algn="ctr" fontAlgn="b"/>
                      <a:r>
                        <a:rPr lang="mr-IN" sz="1400" u="none" strike="noStrike">
                          <a:effectLst/>
                        </a:rPr>
                        <a:t>10%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1.0610</a:t>
                      </a:r>
                      <a:endParaRPr lang="hr-HR"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8.35%</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Aaa/AAA</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0.85%</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27.00%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0.62%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7.58%</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$72,648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3">
                <a:tc>
                  <a:txBody>
                    <a:bodyPr/>
                    <a:lstStyle/>
                    <a:p>
                      <a:pPr algn="ctr" fontAlgn="b"/>
                      <a:r>
                        <a:rPr lang="mr-IN" sz="1400" u="none" strike="noStrike">
                          <a:effectLst/>
                        </a:rPr>
                        <a:t>20%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1.1605</a:t>
                      </a:r>
                      <a:endParaRPr lang="hr-HR"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9.13%</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Aaa/AAA</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0.85%</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27.00%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0.62%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7.43%</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$74,176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3">
                <a:tc>
                  <a:txBody>
                    <a:bodyPr/>
                    <a:lstStyle/>
                    <a:p>
                      <a:pPr algn="ctr" fontAlgn="b"/>
                      <a:r>
                        <a:rPr lang="mr-IN" sz="1400" u="none" strike="noStrike">
                          <a:effectLst/>
                        </a:rPr>
                        <a:t>30%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a:effectLst/>
                        </a:rPr>
                        <a:t>1.2884</a:t>
                      </a:r>
                      <a:endParaRPr lang="is-I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10.12%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Aaa/AAA</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0.85%</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27.00%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0.62%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7.27%</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$75,770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3">
                <a:tc>
                  <a:txBody>
                    <a:bodyPr/>
                    <a:lstStyle/>
                    <a:p>
                      <a:pPr algn="ctr" fontAlgn="b"/>
                      <a:r>
                        <a:rPr lang="mr-IN" sz="1400" u="none" strike="noStrike">
                          <a:effectLst/>
                        </a:rPr>
                        <a:t>40%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1.4590</a:t>
                      </a:r>
                      <a:endParaRPr lang="nb-NO"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11.45%</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Aaa/AAA</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0.85%</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27.00%</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0.62%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7.12%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$77,433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3">
                <a:tc>
                  <a:txBody>
                    <a:bodyPr/>
                    <a:lstStyle/>
                    <a:p>
                      <a:pPr algn="ctr" fontAlgn="b"/>
                      <a:r>
                        <a:rPr lang="mr-IN" sz="1400" u="none" strike="noStrike" dirty="0">
                          <a:solidFill>
                            <a:srgbClr val="FF0000"/>
                          </a:solidFill>
                          <a:effectLst/>
                        </a:rPr>
                        <a:t>50%</a:t>
                      </a:r>
                      <a:endParaRPr lang="mr-IN" sz="1400" b="0" i="0" u="none" strike="noStrike" dirty="0">
                        <a:solidFill>
                          <a:srgbClr val="FF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solidFill>
                            <a:srgbClr val="FF0000"/>
                          </a:solidFill>
                          <a:effectLst/>
                        </a:rPr>
                        <a:t>1.6978</a:t>
                      </a:r>
                      <a:endParaRPr lang="nb-NO" sz="1400" b="0" i="0" u="none" strike="noStrike">
                        <a:solidFill>
                          <a:srgbClr val="FF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solidFill>
                            <a:srgbClr val="FF0000"/>
                          </a:solidFill>
                          <a:effectLst/>
                        </a:rPr>
                        <a:t>13.31%</a:t>
                      </a:r>
                      <a:endParaRPr lang="mr-IN" sz="1400" b="0" i="0" u="none" strike="noStrike" dirty="0">
                        <a:solidFill>
                          <a:srgbClr val="FF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solidFill>
                            <a:srgbClr val="FF0000"/>
                          </a:solidFill>
                          <a:effectLst/>
                        </a:rPr>
                        <a:t>Aaa/AAA</a:t>
                      </a:r>
                      <a:endParaRPr lang="en-US" sz="1400" b="0" i="0" u="none" strike="noStrike">
                        <a:solidFill>
                          <a:srgbClr val="FF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solidFill>
                            <a:srgbClr val="FF0000"/>
                          </a:solidFill>
                          <a:effectLst/>
                        </a:rPr>
                        <a:t>0.85%</a:t>
                      </a:r>
                      <a:endParaRPr lang="mr-IN" sz="1400" b="0" i="0" u="none" strike="noStrike" dirty="0">
                        <a:solidFill>
                          <a:srgbClr val="FF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solidFill>
                            <a:srgbClr val="FF0000"/>
                          </a:solidFill>
                          <a:effectLst/>
                        </a:rPr>
                        <a:t>27.00%</a:t>
                      </a:r>
                      <a:endParaRPr lang="mr-IN" sz="1400" b="0" i="0" u="none" strike="noStrike" dirty="0">
                        <a:solidFill>
                          <a:srgbClr val="FF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solidFill>
                            <a:srgbClr val="FF0000"/>
                          </a:solidFill>
                          <a:effectLst/>
                        </a:rPr>
                        <a:t>0.62%</a:t>
                      </a:r>
                      <a:endParaRPr lang="mr-IN" sz="1400" b="0" i="0" u="none" strike="noStrike" dirty="0">
                        <a:solidFill>
                          <a:srgbClr val="FF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solidFill>
                            <a:srgbClr val="FF0000"/>
                          </a:solidFill>
                          <a:effectLst/>
                        </a:rPr>
                        <a:t>6.96%</a:t>
                      </a:r>
                      <a:endParaRPr lang="mr-IN" sz="1400" b="0" i="0" u="none" strike="noStrike" dirty="0">
                        <a:solidFill>
                          <a:srgbClr val="FF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$79,171 </a:t>
                      </a:r>
                      <a:endParaRPr lang="en-US" sz="1400" b="0" i="0" u="none" strike="noStrike" dirty="0">
                        <a:solidFill>
                          <a:srgbClr val="FF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3">
                <a:tc>
                  <a:txBody>
                    <a:bodyPr/>
                    <a:lstStyle/>
                    <a:p>
                      <a:pPr algn="ctr" fontAlgn="b"/>
                      <a:r>
                        <a:rPr lang="mr-IN" sz="1400" u="none" strike="noStrike">
                          <a:effectLst/>
                        </a:rPr>
                        <a:t>60%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2.2148</a:t>
                      </a:r>
                      <a:endParaRPr lang="hr-HR"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17.33%</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C2/C</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16.10%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16.21%</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13.49%</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15.03%</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$36,410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3">
                <a:tc>
                  <a:txBody>
                    <a:bodyPr/>
                    <a:lstStyle/>
                    <a:p>
                      <a:pPr algn="ctr" fontAlgn="b"/>
                      <a:r>
                        <a:rPr lang="mr-IN" sz="1400" u="none" strike="noStrike">
                          <a:effectLst/>
                        </a:rPr>
                        <a:t>70%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2.9530</a:t>
                      </a:r>
                      <a:endParaRPr lang="hr-HR"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23.07%</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C2/C</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16.10%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13.90%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13.86%</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16.63%</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$32,885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3">
                <a:tc>
                  <a:txBody>
                    <a:bodyPr/>
                    <a:lstStyle/>
                    <a:p>
                      <a:pPr algn="ctr" fontAlgn="b"/>
                      <a:r>
                        <a:rPr lang="mr-IN" sz="1400" u="none" strike="noStrike">
                          <a:effectLst/>
                        </a:rPr>
                        <a:t>80%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4.4295</a:t>
                      </a:r>
                      <a:endParaRPr lang="hr-HR"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34.56%</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C2/C</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16.10%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12.16%</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14.14%</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18.23%</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$29,983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073">
                <a:tc>
                  <a:txBody>
                    <a:bodyPr/>
                    <a:lstStyle/>
                    <a:p>
                      <a:pPr algn="ctr" fontAlgn="b"/>
                      <a:r>
                        <a:rPr lang="mr-IN" sz="1400" u="none" strike="noStrike">
                          <a:effectLst/>
                        </a:rPr>
                        <a:t>90%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8.8591</a:t>
                      </a:r>
                      <a:endParaRPr lang="hr-HR"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69.02%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C2/C</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16.10%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10.81%</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14.36%</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19.83%</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$27,551 </a:t>
                      </a:r>
                      <a:endParaRPr lang="en-US"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latin typeface="Times" charset="0"/>
                <a:ea typeface="ＭＳ Ｐゴシック" charset="-128"/>
              </a:rPr>
              <a:t>Lesson 10: The “right” debt for your firm depends on your firm</a:t>
            </a:r>
          </a:p>
        </p:txBody>
      </p:sp>
      <p:sp>
        <p:nvSpPr>
          <p:cNvPr id="52226" name="Rectangle 3"/>
          <p:cNvSpPr>
            <a:spLocks noGrp="1" noChangeArrowheads="1"/>
          </p:cNvSpPr>
          <p:nvPr>
            <p:ph sz="quarter" idx="1"/>
          </p:nvPr>
        </p:nvSpPr>
        <p:spPr>
          <a:xfrm>
            <a:off x="612775" y="1600200"/>
            <a:ext cx="8153400" cy="4495800"/>
          </a:xfrm>
        </p:spPr>
        <p:txBody>
          <a:bodyPr/>
          <a:lstStyle/>
          <a:p>
            <a:pPr eaLnBrk="1" hangingPunct="1"/>
            <a:r>
              <a:rPr lang="en-US" altLang="en-US" sz="2000">
                <a:latin typeface="Times" charset="0"/>
                <a:ea typeface="ＭＳ Ｐゴシック" charset="-128"/>
              </a:rPr>
              <a:t>The objective in designing debt is to make the cash flows on debt match up as closely as possible with the cash flows that the firm makes on its assets.</a:t>
            </a:r>
          </a:p>
          <a:p>
            <a:pPr eaLnBrk="1" hangingPunct="1"/>
            <a:r>
              <a:rPr lang="en-US" altLang="en-US" sz="2000">
                <a:latin typeface="Times" charset="0"/>
                <a:ea typeface="ＭＳ Ｐゴシック" charset="-128"/>
              </a:rPr>
              <a:t>By doing so, we reduce our risk of default, increase debt capacity and increase firm value.</a:t>
            </a:r>
          </a:p>
          <a:p>
            <a:pPr eaLnBrk="1" hangingPunct="1">
              <a:buFont typeface="Monotype Sorts" charset="2"/>
              <a:buNone/>
            </a:pPr>
            <a:endParaRPr lang="en-US" altLang="en-US" sz="2000">
              <a:latin typeface="Times" charset="0"/>
              <a:ea typeface="ＭＳ Ｐゴシック" charset="-128"/>
            </a:endParaRPr>
          </a:p>
        </p:txBody>
      </p:sp>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581400"/>
            <a:ext cx="3962400" cy="1808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5222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4575" y="35814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2229" name="TextBox 5"/>
          <p:cNvSpPr txBox="1">
            <a:spLocks noChangeArrowheads="1"/>
          </p:cNvSpPr>
          <p:nvPr/>
        </p:nvSpPr>
        <p:spPr bwMode="auto">
          <a:xfrm>
            <a:off x="1828800" y="31242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52230" name="Rectangle 6"/>
          <p:cNvSpPr>
            <a:spLocks noChangeArrowheads="1"/>
          </p:cNvSpPr>
          <p:nvPr/>
        </p:nvSpPr>
        <p:spPr bwMode="auto">
          <a:xfrm>
            <a:off x="6172200" y="31242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The perfect debt for you is….</a:t>
            </a:r>
          </a:p>
        </p:txBody>
      </p:sp>
      <p:sp>
        <p:nvSpPr>
          <p:cNvPr id="54274" name="Rectangle 3"/>
          <p:cNvSpPr>
            <a:spLocks noGrp="1" noChangeArrowheads="1"/>
          </p:cNvSpPr>
          <p:nvPr>
            <p:ph sz="quarter" idx="1"/>
          </p:nvPr>
        </p:nvSpPr>
        <p:spPr>
          <a:xfrm>
            <a:off x="612775" y="1600200"/>
            <a:ext cx="8153400" cy="4495800"/>
          </a:xfrm>
        </p:spPr>
        <p:txBody>
          <a:bodyPr/>
          <a:lstStyle/>
          <a:p>
            <a:pPr eaLnBrk="1" hangingPunct="1"/>
            <a:r>
              <a:rPr lang="en-US" altLang="en-US">
                <a:latin typeface="Times" charset="0"/>
                <a:ea typeface="ＭＳ Ｐゴシック" charset="-128"/>
              </a:rPr>
              <a:t>The perfect financing instrument will</a:t>
            </a:r>
          </a:p>
          <a:p>
            <a:pPr lvl="1" eaLnBrk="1" hangingPunct="1"/>
            <a:r>
              <a:rPr lang="en-US" altLang="en-US" sz="1800">
                <a:latin typeface="Times" charset="0"/>
                <a:ea typeface="ＭＳ Ｐゴシック" charset="-128"/>
              </a:rPr>
              <a:t>Have all of the tax advantages of debt</a:t>
            </a:r>
          </a:p>
          <a:p>
            <a:pPr lvl="1" eaLnBrk="1" hangingPunct="1"/>
            <a:r>
              <a:rPr lang="en-US" altLang="en-US" sz="1800">
                <a:latin typeface="Times" charset="0"/>
                <a:ea typeface="ＭＳ Ｐゴシック" charset="-128"/>
              </a:rPr>
              <a:t>While preserving the flexibility offered by equity</a:t>
            </a:r>
          </a:p>
          <a:p>
            <a:pPr lvl="1" eaLnBrk="1" hangingPunct="1"/>
            <a:endParaRPr lang="en-US" altLang="en-US" sz="1800">
              <a:latin typeface="Times" charset="0"/>
              <a:ea typeface="ＭＳ Ｐゴシック" charset="-128"/>
            </a:endParaRPr>
          </a:p>
        </p:txBody>
      </p:sp>
      <p:pic>
        <p:nvPicPr>
          <p:cNvPr id="5427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Times" charset="0"/>
              </a:rPr>
              <a:t>Lesson 11: </a:t>
            </a:r>
            <a:r>
              <a:rPr lang="en-US" dirty="0" smtClean="0">
                <a:latin typeface="Times" charset="0"/>
              </a:rPr>
              <a:t>Cash is not accumulated by </a:t>
            </a:r>
            <a:r>
              <a:rPr lang="en-US" dirty="0">
                <a:latin typeface="Times" charset="0"/>
              </a:rPr>
              <a:t>accident, </a:t>
            </a:r>
            <a:r>
              <a:rPr lang="en-US" dirty="0" smtClean="0">
                <a:latin typeface="Times" charset="0"/>
              </a:rPr>
              <a:t>&amp; cash </a:t>
            </a:r>
            <a:r>
              <a:rPr lang="en-US" dirty="0">
                <a:latin typeface="Times" charset="0"/>
              </a:rPr>
              <a:t>does not belong to </a:t>
            </a:r>
            <a:r>
              <a:rPr lang="en-US" dirty="0" smtClean="0">
                <a:latin typeface="Times" charset="0"/>
              </a:rPr>
              <a:t>the company</a:t>
            </a:r>
            <a:endParaRPr lang="en-US" dirty="0">
              <a:latin typeface="Times" charset="0"/>
            </a:endParaRPr>
          </a:p>
        </p:txBody>
      </p:sp>
      <p:pic>
        <p:nvPicPr>
          <p:cNvPr id="56322" name="Content Placeholder 11"/>
          <p:cNvPicPr>
            <a:picLocks noGrp="1" noChangeAspect="1"/>
          </p:cNvPicPr>
          <p:nvPr>
            <p:ph sz="quarter" idx="1"/>
          </p:nvPr>
        </p:nvPicPr>
        <p:blipFill>
          <a:blip r:embed="rId2">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56323" name="TextBox 4"/>
          <p:cNvSpPr txBox="1">
            <a:spLocks noChangeArrowheads="1"/>
          </p:cNvSpPr>
          <p:nvPr/>
        </p:nvSpPr>
        <p:spPr bwMode="auto">
          <a:xfrm>
            <a:off x="1752600" y="60198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FCFE = Potential Dividends = Cash left over after all operating expenses, taxes, reinvestment and debt payments have been made.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Not all cash balances are created equal…</a:t>
            </a:r>
          </a:p>
        </p:txBody>
      </p:sp>
      <p:pic>
        <p:nvPicPr>
          <p:cNvPr id="57346"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2003" r="-12003"/>
          <a:stretch>
            <a:fillRect/>
          </a:stretch>
        </p:blipFill>
        <p:spPr>
          <a:xfrm>
            <a:off x="612775" y="1600200"/>
            <a:ext cx="8153400" cy="4495800"/>
          </a:xfrm>
          <a:solidFill>
            <a:srgbClr val="FFFFFF"/>
          </a:solid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latin typeface="Times" charset="0"/>
                <a:ea typeface="ＭＳ Ｐゴシック" charset="-128"/>
              </a:rPr>
              <a:t>Lesson 12: The value of your business is a function of these variables…</a:t>
            </a:r>
          </a:p>
        </p:txBody>
      </p:sp>
      <p:pic>
        <p:nvPicPr>
          <p:cNvPr id="58370" name="Content Placeholder 6"/>
          <p:cNvPicPr>
            <a:picLocks noGrp="1" noChangeAspect="1"/>
          </p:cNvPicPr>
          <p:nvPr>
            <p:ph sz="quarter" idx="1"/>
          </p:nvPr>
        </p:nvPicPr>
        <p:blipFill>
          <a:blip r:embed="rId2">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behind those numbers, there is a story..</a:t>
            </a:r>
            <a:endParaRPr lang="en-US" dirty="0"/>
          </a:p>
        </p:txBody>
      </p:sp>
      <p:pic>
        <p:nvPicPr>
          <p:cNvPr id="4" name="Content Placeholder 3"/>
          <p:cNvPicPr>
            <a:picLocks noGrp="1" noChangeAspect="1"/>
          </p:cNvPicPr>
          <p:nvPr>
            <p:ph sz="quarter" idx="1"/>
          </p:nvPr>
        </p:nvPicPr>
        <p:blipFill>
          <a:blip r:embed="rId2"/>
          <a:stretch>
            <a:fillRect/>
          </a:stretch>
        </p:blipFill>
        <p:spPr>
          <a:xfrm>
            <a:off x="612775" y="1944048"/>
            <a:ext cx="8153400" cy="3808103"/>
          </a:xfrm>
          <a:prstGeom prst="rect">
            <a:avLst/>
          </a:prstGeom>
        </p:spPr>
      </p:pic>
    </p:spTree>
    <p:extLst>
      <p:ext uri="{BB962C8B-B14F-4D97-AF65-F5344CB8AC3E}">
        <p14:creationId xmlns:p14="http://schemas.microsoft.com/office/powerpoint/2010/main" val="1599027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stretch>
            <a:fillRect/>
          </a:stretch>
        </p:blipFill>
        <p:spPr>
          <a:xfrm>
            <a:off x="0" y="74046"/>
            <a:ext cx="9144000" cy="6709908"/>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here is how you can change your value</a:t>
            </a:r>
            <a:endParaRPr lang="en-US">
              <a:ea typeface="+mj-ea"/>
              <a:cs typeface="+mj-cs"/>
            </a:endParaRPr>
          </a:p>
        </p:txBody>
      </p:sp>
      <p:pic>
        <p:nvPicPr>
          <p:cNvPr id="6041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19370</TotalTime>
  <Pages>13</Pages>
  <Words>3356</Words>
  <Application>Microsoft Macintosh PowerPoint</Application>
  <PresentationFormat>On-screen Show (4:3)</PresentationFormat>
  <Paragraphs>402</Paragraphs>
  <Slides>41</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Times</vt:lpstr>
      <vt:lpstr>ＭＳ Ｐゴシック</vt:lpstr>
      <vt:lpstr>Arial</vt:lpstr>
      <vt:lpstr>Calibri</vt:lpstr>
      <vt:lpstr>Wingdings</vt:lpstr>
      <vt:lpstr>Wingdings 2</vt:lpstr>
      <vt:lpstr>Monotype Sorts</vt:lpstr>
      <vt:lpstr>Helvetica</vt:lpstr>
      <vt:lpstr>Basic</vt:lpstr>
      <vt:lpstr>Don’t sweat the small stuff: A big picture perspective on finance</vt:lpstr>
      <vt:lpstr>Lesson 1: Every business decision is ultimately a financial one</vt:lpstr>
      <vt:lpstr>So, watch out for these justifications</vt:lpstr>
      <vt:lpstr>The scariest page in your annual report</vt:lpstr>
      <vt:lpstr>Lesson 2: Have a destination before you leave:  Have a dominant objective that is measurable…</vt:lpstr>
      <vt:lpstr>What is L’Oreal’s objective in business?</vt:lpstr>
      <vt:lpstr>Here is my choice…</vt:lpstr>
      <vt:lpstr>Lesson 3: In any business, you are juggling conflicting interests..</vt:lpstr>
      <vt:lpstr>With the board of directors as a good example of the conflict of interest…</vt:lpstr>
      <vt:lpstr>The L’Oreal Board: Be the judge!</vt:lpstr>
      <vt:lpstr>Lesson 4: Understand the essence of risk</vt:lpstr>
      <vt:lpstr>Risk can come from many places…</vt:lpstr>
      <vt:lpstr>And not all risk is made equal…</vt:lpstr>
      <vt:lpstr>Know your marginal investor..</vt:lpstr>
      <vt:lpstr>Your risk is not a statistical number or a Greek alphabet..</vt:lpstr>
      <vt:lpstr>But comes from your choices as a business..</vt:lpstr>
      <vt:lpstr>Let’s do an intuitive check on L’Oreal</vt:lpstr>
      <vt:lpstr>Here is my try</vt:lpstr>
      <vt:lpstr>Lesson 5: Know your “hurdle” rate</vt:lpstr>
      <vt:lpstr>Currencies matter, but not for the reasons you think that they do..</vt:lpstr>
      <vt:lpstr>PowerPoint Presentation</vt:lpstr>
      <vt:lpstr>One hurdle rate will generally not work across the company</vt:lpstr>
      <vt:lpstr>A Test: Acquiring Niely</vt:lpstr>
      <vt:lpstr>Lesson 6: Your investments need to earn returns that beat the hurdle rate… </vt:lpstr>
      <vt:lpstr>Here is a short cut that you can use to assess the quality of your existing investments…</vt:lpstr>
      <vt:lpstr>Your best businesses, your worst ones and where you stand as a company..</vt:lpstr>
      <vt:lpstr>Lesson 7: Acquisitions are just big investments and have to meet the same standards..</vt:lpstr>
      <vt:lpstr>And of all the ways to create growth, acquisitions rank worst…</vt:lpstr>
      <vt:lpstr>Lesson 8: You have only two ways of raising funding for a business…</vt:lpstr>
      <vt:lpstr>And here is the trade off….</vt:lpstr>
      <vt:lpstr>Lesson 9: There is a “right” mix of debt and equity for your business…</vt:lpstr>
      <vt:lpstr>Be wary of companies that are too aggressive… and too conservative… in their use of debt…</vt:lpstr>
      <vt:lpstr>L’Oreal: Current versus Optimal</vt:lpstr>
      <vt:lpstr>Lesson 10: The “right” debt for your firm depends on your firm</vt:lpstr>
      <vt:lpstr>The perfect debt for you is….</vt:lpstr>
      <vt:lpstr>Lesson 11: Cash is not accumulated by accident, &amp; cash does not belong to the company</vt:lpstr>
      <vt:lpstr>Not all cash balances are created equal…</vt:lpstr>
      <vt:lpstr>Lesson 12: The value of your business is a function of these variables…</vt:lpstr>
      <vt:lpstr>And behind those numbers, there is a story..</vt:lpstr>
      <vt:lpstr>PowerPoint Presentation</vt:lpstr>
      <vt:lpstr>And here is how you can change your value</vt:lpstr>
    </vt:vector>
  </TitlesOfParts>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224</cp:revision>
  <cp:lastPrinted>2016-11-04T15:27:47Z</cp:lastPrinted>
  <dcterms:created xsi:type="dcterms:W3CDTF">2010-01-13T22:41:50Z</dcterms:created>
  <dcterms:modified xsi:type="dcterms:W3CDTF">2016-11-04T15:31:20Z</dcterms:modified>
</cp:coreProperties>
</file>