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Lst>
  <p:notesMasterIdLst>
    <p:notesMasterId r:id="rId55"/>
  </p:notesMasterIdLst>
  <p:handoutMasterIdLst>
    <p:handoutMasterId r:id="rId56"/>
  </p:handoutMasterIdLst>
  <p:sldIdLst>
    <p:sldId id="256" r:id="rId2"/>
    <p:sldId id="2634" r:id="rId3"/>
    <p:sldId id="258" r:id="rId4"/>
    <p:sldId id="923" r:id="rId5"/>
    <p:sldId id="982" r:id="rId6"/>
    <p:sldId id="924" r:id="rId7"/>
    <p:sldId id="985" r:id="rId8"/>
    <p:sldId id="2635" r:id="rId9"/>
    <p:sldId id="274" r:id="rId10"/>
    <p:sldId id="1057" r:id="rId11"/>
    <p:sldId id="1066" r:id="rId12"/>
    <p:sldId id="349" r:id="rId13"/>
    <p:sldId id="928" r:id="rId14"/>
    <p:sldId id="2636" r:id="rId15"/>
    <p:sldId id="951" r:id="rId16"/>
    <p:sldId id="975" r:id="rId17"/>
    <p:sldId id="976" r:id="rId18"/>
    <p:sldId id="983" r:id="rId19"/>
    <p:sldId id="929" r:id="rId20"/>
    <p:sldId id="2637" r:id="rId21"/>
    <p:sldId id="2638" r:id="rId22"/>
    <p:sldId id="2639" r:id="rId23"/>
    <p:sldId id="2640" r:id="rId24"/>
    <p:sldId id="931" r:id="rId25"/>
    <p:sldId id="2655" r:id="rId26"/>
    <p:sldId id="936" r:id="rId27"/>
    <p:sldId id="937" r:id="rId28"/>
    <p:sldId id="2650" r:id="rId29"/>
    <p:sldId id="2651" r:id="rId30"/>
    <p:sldId id="2652" r:id="rId31"/>
    <p:sldId id="960" r:id="rId32"/>
    <p:sldId id="963" r:id="rId33"/>
    <p:sldId id="2628" r:id="rId34"/>
    <p:sldId id="940" r:id="rId35"/>
    <p:sldId id="941" r:id="rId36"/>
    <p:sldId id="2565" r:id="rId37"/>
    <p:sldId id="2656" r:id="rId38"/>
    <p:sldId id="943" r:id="rId39"/>
    <p:sldId id="305" r:id="rId40"/>
    <p:sldId id="2648" r:id="rId41"/>
    <p:sldId id="2647" r:id="rId42"/>
    <p:sldId id="2649" r:id="rId43"/>
    <p:sldId id="2653" r:id="rId44"/>
    <p:sldId id="2644" r:id="rId45"/>
    <p:sldId id="315" r:id="rId46"/>
    <p:sldId id="310" r:id="rId47"/>
    <p:sldId id="311" r:id="rId48"/>
    <p:sldId id="2643" r:id="rId49"/>
    <p:sldId id="2642" r:id="rId50"/>
    <p:sldId id="2657" r:id="rId51"/>
    <p:sldId id="2658" r:id="rId52"/>
    <p:sldId id="317" r:id="rId53"/>
    <p:sldId id="2654" r:id="rId54"/>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46"/>
    <p:restoredTop sz="93721"/>
  </p:normalViewPr>
  <p:slideViewPr>
    <p:cSldViewPr>
      <p:cViewPr varScale="1">
        <p:scale>
          <a:sx n="137" d="100"/>
          <a:sy n="137" d="100"/>
        </p:scale>
        <p:origin x="688"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MLB</a:t>
            </a:r>
            <a:r>
              <a:rPr lang="en-US" i="1" baseline="0"/>
              <a:t> Team: Debt Loads in 2019</a:t>
            </a:r>
            <a:endParaRPr lang="en-US" i="1"/>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Sheet1!$D$1</c:f>
              <c:strCache>
                <c:ptCount val="1"/>
                <c:pt idx="0">
                  <c:v>Forbes Value ($B)</c:v>
                </c:pt>
              </c:strCache>
            </c:strRef>
          </c:tx>
          <c:spPr>
            <a:solidFill>
              <a:srgbClr val="FF0000"/>
            </a:solidFill>
            <a:ln>
              <a:noFill/>
            </a:ln>
            <a:effectLst/>
          </c:spPr>
          <c:invertIfNegative val="0"/>
          <c:cat>
            <c:strRef>
              <c:f>Sheet1!$C$2:$C$31</c:f>
              <c:strCache>
                <c:ptCount val="30"/>
                <c:pt idx="0">
                  <c:v>San Francisco Giants</c:v>
                </c:pt>
                <c:pt idx="1">
                  <c:v>Boston Red Sox</c:v>
                </c:pt>
                <c:pt idx="2">
                  <c:v>Los Angeles Angels</c:v>
                </c:pt>
                <c:pt idx="3">
                  <c:v>New York Yankees</c:v>
                </c:pt>
                <c:pt idx="4">
                  <c:v>Toronto Blue Jays</c:v>
                </c:pt>
                <c:pt idx="5">
                  <c:v>Philadelphia Phillies</c:v>
                </c:pt>
                <c:pt idx="6">
                  <c:v>Milwaukee Brewers</c:v>
                </c:pt>
                <c:pt idx="7">
                  <c:v>Chicago White Sox</c:v>
                </c:pt>
                <c:pt idx="8">
                  <c:v>Colorado Rockies</c:v>
                </c:pt>
                <c:pt idx="9">
                  <c:v>Pittsburgh Pirates</c:v>
                </c:pt>
                <c:pt idx="10">
                  <c:v>San Diego Padres</c:v>
                </c:pt>
                <c:pt idx="11">
                  <c:v>Cleveland Indians</c:v>
                </c:pt>
                <c:pt idx="12">
                  <c:v>Cincinnati Reds</c:v>
                </c:pt>
                <c:pt idx="13">
                  <c:v>Oakland Athletics</c:v>
                </c:pt>
                <c:pt idx="14">
                  <c:v>St Louis Cardinals</c:v>
                </c:pt>
                <c:pt idx="15">
                  <c:v>Los Angeles Dodgers</c:v>
                </c:pt>
                <c:pt idx="16">
                  <c:v>Baltimore Orioles</c:v>
                </c:pt>
                <c:pt idx="17">
                  <c:v>Seattle Mariners</c:v>
                </c:pt>
                <c:pt idx="18">
                  <c:v>Detroit Tigers</c:v>
                </c:pt>
                <c:pt idx="19">
                  <c:v>Chicago Cubs</c:v>
                </c:pt>
                <c:pt idx="20">
                  <c:v>Arizona Diamondbacks</c:v>
                </c:pt>
                <c:pt idx="21">
                  <c:v>New York Mets</c:v>
                </c:pt>
                <c:pt idx="22">
                  <c:v>Houston Astros</c:v>
                </c:pt>
                <c:pt idx="23">
                  <c:v>Washington Nationals</c:v>
                </c:pt>
                <c:pt idx="24">
                  <c:v>Tampa Bay Rays</c:v>
                </c:pt>
                <c:pt idx="25">
                  <c:v>Minnesota Twins</c:v>
                </c:pt>
                <c:pt idx="26">
                  <c:v>Atlanta Braves</c:v>
                </c:pt>
                <c:pt idx="27">
                  <c:v>Kansas City Royals</c:v>
                </c:pt>
                <c:pt idx="28">
                  <c:v>Miami Marlins</c:v>
                </c:pt>
                <c:pt idx="29">
                  <c:v>Texas Rangers</c:v>
                </c:pt>
              </c:strCache>
            </c:strRef>
          </c:cat>
          <c:val>
            <c:numRef>
              <c:f>Sheet1!$D$2:$D$31</c:f>
              <c:numCache>
                <c:formatCode>"$"#,##0.00</c:formatCode>
                <c:ptCount val="30"/>
                <c:pt idx="0">
                  <c:v>3.1</c:v>
                </c:pt>
                <c:pt idx="1">
                  <c:v>3.3</c:v>
                </c:pt>
                <c:pt idx="2">
                  <c:v>1.9750000000000001</c:v>
                </c:pt>
                <c:pt idx="3">
                  <c:v>5</c:v>
                </c:pt>
                <c:pt idx="4">
                  <c:v>1.625</c:v>
                </c:pt>
                <c:pt idx="5">
                  <c:v>2</c:v>
                </c:pt>
                <c:pt idx="6">
                  <c:v>1.2</c:v>
                </c:pt>
                <c:pt idx="7">
                  <c:v>1.65</c:v>
                </c:pt>
                <c:pt idx="8">
                  <c:v>1.2749999999999999</c:v>
                </c:pt>
                <c:pt idx="9">
                  <c:v>1.26</c:v>
                </c:pt>
                <c:pt idx="10">
                  <c:v>1.45</c:v>
                </c:pt>
                <c:pt idx="11">
                  <c:v>1.1499999999999999</c:v>
                </c:pt>
                <c:pt idx="12">
                  <c:v>1.075</c:v>
                </c:pt>
                <c:pt idx="13">
                  <c:v>1.1000000000000001</c:v>
                </c:pt>
                <c:pt idx="14">
                  <c:v>2.2000000000000002</c:v>
                </c:pt>
                <c:pt idx="15">
                  <c:v>3.4</c:v>
                </c:pt>
                <c:pt idx="16">
                  <c:v>1.4</c:v>
                </c:pt>
                <c:pt idx="17">
                  <c:v>1.6</c:v>
                </c:pt>
                <c:pt idx="18">
                  <c:v>1.25</c:v>
                </c:pt>
                <c:pt idx="19">
                  <c:v>3.2</c:v>
                </c:pt>
                <c:pt idx="20">
                  <c:v>1.29</c:v>
                </c:pt>
                <c:pt idx="21">
                  <c:v>2.4</c:v>
                </c:pt>
                <c:pt idx="22">
                  <c:v>1.85</c:v>
                </c:pt>
                <c:pt idx="23">
                  <c:v>1.9</c:v>
                </c:pt>
                <c:pt idx="24">
                  <c:v>1.05</c:v>
                </c:pt>
                <c:pt idx="25">
                  <c:v>1.3</c:v>
                </c:pt>
                <c:pt idx="26">
                  <c:v>1.8</c:v>
                </c:pt>
                <c:pt idx="27">
                  <c:v>1.0249999999999999</c:v>
                </c:pt>
                <c:pt idx="28">
                  <c:v>0.98</c:v>
                </c:pt>
                <c:pt idx="29">
                  <c:v>1.75</c:v>
                </c:pt>
              </c:numCache>
            </c:numRef>
          </c:val>
          <c:extLst>
            <c:ext xmlns:c16="http://schemas.microsoft.com/office/drawing/2014/chart" uri="{C3380CC4-5D6E-409C-BE32-E72D297353CC}">
              <c16:uniqueId val="{00000000-A01A-1A43-A680-2F1FE6630928}"/>
            </c:ext>
          </c:extLst>
        </c:ser>
        <c:ser>
          <c:idx val="1"/>
          <c:order val="1"/>
          <c:tx>
            <c:strRef>
              <c:f>Sheet1!$E$1</c:f>
              <c:strCache>
                <c:ptCount val="1"/>
                <c:pt idx="0">
                  <c:v>Debt</c:v>
                </c:pt>
              </c:strCache>
            </c:strRef>
          </c:tx>
          <c:spPr>
            <a:solidFill>
              <a:srgbClr val="00B050"/>
            </a:solidFill>
            <a:ln>
              <a:noFill/>
            </a:ln>
            <a:effectLst/>
          </c:spPr>
          <c:invertIfNegative val="0"/>
          <c:cat>
            <c:strRef>
              <c:f>Sheet1!$C$2:$C$31</c:f>
              <c:strCache>
                <c:ptCount val="30"/>
                <c:pt idx="0">
                  <c:v>San Francisco Giants</c:v>
                </c:pt>
                <c:pt idx="1">
                  <c:v>Boston Red Sox</c:v>
                </c:pt>
                <c:pt idx="2">
                  <c:v>Los Angeles Angels</c:v>
                </c:pt>
                <c:pt idx="3">
                  <c:v>New York Yankees</c:v>
                </c:pt>
                <c:pt idx="4">
                  <c:v>Toronto Blue Jays</c:v>
                </c:pt>
                <c:pt idx="5">
                  <c:v>Philadelphia Phillies</c:v>
                </c:pt>
                <c:pt idx="6">
                  <c:v>Milwaukee Brewers</c:v>
                </c:pt>
                <c:pt idx="7">
                  <c:v>Chicago White Sox</c:v>
                </c:pt>
                <c:pt idx="8">
                  <c:v>Colorado Rockies</c:v>
                </c:pt>
                <c:pt idx="9">
                  <c:v>Pittsburgh Pirates</c:v>
                </c:pt>
                <c:pt idx="10">
                  <c:v>San Diego Padres</c:v>
                </c:pt>
                <c:pt idx="11">
                  <c:v>Cleveland Indians</c:v>
                </c:pt>
                <c:pt idx="12">
                  <c:v>Cincinnati Reds</c:v>
                </c:pt>
                <c:pt idx="13">
                  <c:v>Oakland Athletics</c:v>
                </c:pt>
                <c:pt idx="14">
                  <c:v>St Louis Cardinals</c:v>
                </c:pt>
                <c:pt idx="15">
                  <c:v>Los Angeles Dodgers</c:v>
                </c:pt>
                <c:pt idx="16">
                  <c:v>Baltimore Orioles</c:v>
                </c:pt>
                <c:pt idx="17">
                  <c:v>Seattle Mariners</c:v>
                </c:pt>
                <c:pt idx="18">
                  <c:v>Detroit Tigers</c:v>
                </c:pt>
                <c:pt idx="19">
                  <c:v>Chicago Cubs</c:v>
                </c:pt>
                <c:pt idx="20">
                  <c:v>Arizona Diamondbacks</c:v>
                </c:pt>
                <c:pt idx="21">
                  <c:v>New York Mets</c:v>
                </c:pt>
                <c:pt idx="22">
                  <c:v>Houston Astros</c:v>
                </c:pt>
                <c:pt idx="23">
                  <c:v>Washington Nationals</c:v>
                </c:pt>
                <c:pt idx="24">
                  <c:v>Tampa Bay Rays</c:v>
                </c:pt>
                <c:pt idx="25">
                  <c:v>Minnesota Twins</c:v>
                </c:pt>
                <c:pt idx="26">
                  <c:v>Atlanta Braves</c:v>
                </c:pt>
                <c:pt idx="27">
                  <c:v>Kansas City Royals</c:v>
                </c:pt>
                <c:pt idx="28">
                  <c:v>Miami Marlins</c:v>
                </c:pt>
                <c:pt idx="29">
                  <c:v>Texas Rangers</c:v>
                </c:pt>
              </c:strCache>
            </c:strRef>
          </c:cat>
          <c:val>
            <c:numRef>
              <c:f>Sheet1!$E$2:$E$31</c:f>
              <c:numCache>
                <c:formatCode>"$"#,##0.00</c:formatCode>
                <c:ptCount val="30"/>
                <c:pt idx="0">
                  <c:v>0</c:v>
                </c:pt>
                <c:pt idx="1">
                  <c:v>0</c:v>
                </c:pt>
                <c:pt idx="2">
                  <c:v>0</c:v>
                </c:pt>
                <c:pt idx="3">
                  <c:v>0</c:v>
                </c:pt>
                <c:pt idx="4">
                  <c:v>0</c:v>
                </c:pt>
                <c:pt idx="5">
                  <c:v>0.08</c:v>
                </c:pt>
                <c:pt idx="6">
                  <c:v>7.1999999999999995E-2</c:v>
                </c:pt>
                <c:pt idx="7">
                  <c:v>9.8999999999999991E-2</c:v>
                </c:pt>
                <c:pt idx="8">
                  <c:v>8.9249999999999996E-2</c:v>
                </c:pt>
                <c:pt idx="9">
                  <c:v>0.1008</c:v>
                </c:pt>
                <c:pt idx="10">
                  <c:v>0.11599999999999999</c:v>
                </c:pt>
                <c:pt idx="11">
                  <c:v>0.10349999999999999</c:v>
                </c:pt>
                <c:pt idx="12">
                  <c:v>9.6749999999999989E-2</c:v>
                </c:pt>
                <c:pt idx="13">
                  <c:v>9.9000000000000005E-2</c:v>
                </c:pt>
                <c:pt idx="14">
                  <c:v>0.22000000000000003</c:v>
                </c:pt>
                <c:pt idx="15">
                  <c:v>0.40799999999999997</c:v>
                </c:pt>
                <c:pt idx="16">
                  <c:v>0.16799999999999998</c:v>
                </c:pt>
                <c:pt idx="17">
                  <c:v>0.192</c:v>
                </c:pt>
                <c:pt idx="18">
                  <c:v>0.15</c:v>
                </c:pt>
                <c:pt idx="19">
                  <c:v>0.41600000000000004</c:v>
                </c:pt>
                <c:pt idx="20">
                  <c:v>0.18060000000000001</c:v>
                </c:pt>
                <c:pt idx="21">
                  <c:v>0.36</c:v>
                </c:pt>
                <c:pt idx="22">
                  <c:v>0.27750000000000002</c:v>
                </c:pt>
                <c:pt idx="23">
                  <c:v>0.34199999999999997</c:v>
                </c:pt>
                <c:pt idx="24">
                  <c:v>0.19950000000000001</c:v>
                </c:pt>
                <c:pt idx="25">
                  <c:v>0.24700000000000003</c:v>
                </c:pt>
                <c:pt idx="26">
                  <c:v>0.378</c:v>
                </c:pt>
                <c:pt idx="27">
                  <c:v>0.24599999999999997</c:v>
                </c:pt>
                <c:pt idx="28">
                  <c:v>0.40179999999999999</c:v>
                </c:pt>
                <c:pt idx="29">
                  <c:v>0.75249999999999995</c:v>
                </c:pt>
              </c:numCache>
            </c:numRef>
          </c:val>
          <c:extLst>
            <c:ext xmlns:c16="http://schemas.microsoft.com/office/drawing/2014/chart" uri="{C3380CC4-5D6E-409C-BE32-E72D297353CC}">
              <c16:uniqueId val="{00000001-A01A-1A43-A680-2F1FE6630928}"/>
            </c:ext>
          </c:extLst>
        </c:ser>
        <c:dLbls>
          <c:showLegendKey val="0"/>
          <c:showVal val="0"/>
          <c:showCatName val="0"/>
          <c:showSerName val="0"/>
          <c:showPercent val="0"/>
          <c:showBubbleSize val="0"/>
        </c:dLbls>
        <c:gapWidth val="150"/>
        <c:axId val="437757616"/>
        <c:axId val="254363488"/>
      </c:barChart>
      <c:lineChart>
        <c:grouping val="standard"/>
        <c:varyColors val="0"/>
        <c:ser>
          <c:idx val="2"/>
          <c:order val="2"/>
          <c:tx>
            <c:strRef>
              <c:f>Sheet1!$F$1</c:f>
              <c:strCache>
                <c:ptCount val="1"/>
                <c:pt idx="0">
                  <c:v>Debt / Value</c:v>
                </c:pt>
              </c:strCache>
            </c:strRef>
          </c:tx>
          <c:spPr>
            <a:ln w="50800" cap="rnd">
              <a:solidFill>
                <a:schemeClr val="tx1"/>
              </a:solidFill>
              <a:round/>
            </a:ln>
            <a:effectLst/>
          </c:spPr>
          <c:marker>
            <c:symbol val="none"/>
          </c:marker>
          <c:cat>
            <c:strRef>
              <c:f>Sheet1!$C$2:$C$31</c:f>
              <c:strCache>
                <c:ptCount val="30"/>
                <c:pt idx="0">
                  <c:v>San Francisco Giants</c:v>
                </c:pt>
                <c:pt idx="1">
                  <c:v>Boston Red Sox</c:v>
                </c:pt>
                <c:pt idx="2">
                  <c:v>Los Angeles Angels</c:v>
                </c:pt>
                <c:pt idx="3">
                  <c:v>New York Yankees</c:v>
                </c:pt>
                <c:pt idx="4">
                  <c:v>Toronto Blue Jays</c:v>
                </c:pt>
                <c:pt idx="5">
                  <c:v>Philadelphia Phillies</c:v>
                </c:pt>
                <c:pt idx="6">
                  <c:v>Milwaukee Brewers</c:v>
                </c:pt>
                <c:pt idx="7">
                  <c:v>Chicago White Sox</c:v>
                </c:pt>
                <c:pt idx="8">
                  <c:v>Colorado Rockies</c:v>
                </c:pt>
                <c:pt idx="9">
                  <c:v>Pittsburgh Pirates</c:v>
                </c:pt>
                <c:pt idx="10">
                  <c:v>San Diego Padres</c:v>
                </c:pt>
                <c:pt idx="11">
                  <c:v>Cleveland Indians</c:v>
                </c:pt>
                <c:pt idx="12">
                  <c:v>Cincinnati Reds</c:v>
                </c:pt>
                <c:pt idx="13">
                  <c:v>Oakland Athletics</c:v>
                </c:pt>
                <c:pt idx="14">
                  <c:v>St Louis Cardinals</c:v>
                </c:pt>
                <c:pt idx="15">
                  <c:v>Los Angeles Dodgers</c:v>
                </c:pt>
                <c:pt idx="16">
                  <c:v>Baltimore Orioles</c:v>
                </c:pt>
                <c:pt idx="17">
                  <c:v>Seattle Mariners</c:v>
                </c:pt>
                <c:pt idx="18">
                  <c:v>Detroit Tigers</c:v>
                </c:pt>
                <c:pt idx="19">
                  <c:v>Chicago Cubs</c:v>
                </c:pt>
                <c:pt idx="20">
                  <c:v>Arizona Diamondbacks</c:v>
                </c:pt>
                <c:pt idx="21">
                  <c:v>New York Mets</c:v>
                </c:pt>
                <c:pt idx="22">
                  <c:v>Houston Astros</c:v>
                </c:pt>
                <c:pt idx="23">
                  <c:v>Washington Nationals</c:v>
                </c:pt>
                <c:pt idx="24">
                  <c:v>Tampa Bay Rays</c:v>
                </c:pt>
                <c:pt idx="25">
                  <c:v>Minnesota Twins</c:v>
                </c:pt>
                <c:pt idx="26">
                  <c:v>Atlanta Braves</c:v>
                </c:pt>
                <c:pt idx="27">
                  <c:v>Kansas City Royals</c:v>
                </c:pt>
                <c:pt idx="28">
                  <c:v>Miami Marlins</c:v>
                </c:pt>
                <c:pt idx="29">
                  <c:v>Texas Rangers</c:v>
                </c:pt>
              </c:strCache>
            </c:strRef>
          </c:cat>
          <c:val>
            <c:numRef>
              <c:f>Sheet1!$F$2:$F$31</c:f>
              <c:numCache>
                <c:formatCode>0.00%</c:formatCode>
                <c:ptCount val="30"/>
                <c:pt idx="0">
                  <c:v>0</c:v>
                </c:pt>
                <c:pt idx="1">
                  <c:v>0</c:v>
                </c:pt>
                <c:pt idx="2">
                  <c:v>0</c:v>
                </c:pt>
                <c:pt idx="3">
                  <c:v>0</c:v>
                </c:pt>
                <c:pt idx="4">
                  <c:v>0</c:v>
                </c:pt>
                <c:pt idx="5">
                  <c:v>0.04</c:v>
                </c:pt>
                <c:pt idx="6">
                  <c:v>0.06</c:v>
                </c:pt>
                <c:pt idx="7">
                  <c:v>0.06</c:v>
                </c:pt>
                <c:pt idx="8">
                  <c:v>7.0000000000000007E-2</c:v>
                </c:pt>
                <c:pt idx="9">
                  <c:v>0.08</c:v>
                </c:pt>
                <c:pt idx="10">
                  <c:v>0.08</c:v>
                </c:pt>
                <c:pt idx="11">
                  <c:v>0.09</c:v>
                </c:pt>
                <c:pt idx="12">
                  <c:v>0.09</c:v>
                </c:pt>
                <c:pt idx="13">
                  <c:v>0.09</c:v>
                </c:pt>
                <c:pt idx="14">
                  <c:v>0.1</c:v>
                </c:pt>
                <c:pt idx="15">
                  <c:v>0.12</c:v>
                </c:pt>
                <c:pt idx="16">
                  <c:v>0.12</c:v>
                </c:pt>
                <c:pt idx="17">
                  <c:v>0.12</c:v>
                </c:pt>
                <c:pt idx="18">
                  <c:v>0.12</c:v>
                </c:pt>
                <c:pt idx="19">
                  <c:v>0.13</c:v>
                </c:pt>
                <c:pt idx="20">
                  <c:v>0.14000000000000001</c:v>
                </c:pt>
                <c:pt idx="21">
                  <c:v>0.15</c:v>
                </c:pt>
                <c:pt idx="22">
                  <c:v>0.15</c:v>
                </c:pt>
                <c:pt idx="23">
                  <c:v>0.18</c:v>
                </c:pt>
                <c:pt idx="24">
                  <c:v>0.19</c:v>
                </c:pt>
                <c:pt idx="25">
                  <c:v>0.19</c:v>
                </c:pt>
                <c:pt idx="26">
                  <c:v>0.21</c:v>
                </c:pt>
                <c:pt idx="27">
                  <c:v>0.24</c:v>
                </c:pt>
                <c:pt idx="28">
                  <c:v>0.41</c:v>
                </c:pt>
                <c:pt idx="29">
                  <c:v>0.43</c:v>
                </c:pt>
              </c:numCache>
            </c:numRef>
          </c:val>
          <c:smooth val="0"/>
          <c:extLst>
            <c:ext xmlns:c16="http://schemas.microsoft.com/office/drawing/2014/chart" uri="{C3380CC4-5D6E-409C-BE32-E72D297353CC}">
              <c16:uniqueId val="{00000002-A01A-1A43-A680-2F1FE6630928}"/>
            </c:ext>
          </c:extLst>
        </c:ser>
        <c:dLbls>
          <c:showLegendKey val="0"/>
          <c:showVal val="0"/>
          <c:showCatName val="0"/>
          <c:showSerName val="0"/>
          <c:showPercent val="0"/>
          <c:showBubbleSize val="0"/>
        </c:dLbls>
        <c:marker val="1"/>
        <c:smooth val="0"/>
        <c:axId val="56130288"/>
        <c:axId val="1742998687"/>
      </c:lineChart>
      <c:catAx>
        <c:axId val="437757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54363488"/>
        <c:crosses val="autoZero"/>
        <c:auto val="1"/>
        <c:lblAlgn val="ctr"/>
        <c:lblOffset val="100"/>
        <c:noMultiLvlLbl val="0"/>
      </c:catAx>
      <c:valAx>
        <c:axId val="25436348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Team Value &amp; Dollar Debt</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quot;$&quot;#,##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7757616"/>
        <c:crosses val="autoZero"/>
        <c:crossBetween val="between"/>
      </c:valAx>
      <c:valAx>
        <c:axId val="1742998687"/>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Debt as % of Value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6130288"/>
        <c:crosses val="max"/>
        <c:crossBetween val="between"/>
      </c:valAx>
      <c:catAx>
        <c:axId val="56130288"/>
        <c:scaling>
          <c:orientation val="minMax"/>
        </c:scaling>
        <c:delete val="1"/>
        <c:axPos val="b"/>
        <c:numFmt formatCode="General" sourceLinked="1"/>
        <c:majorTickMark val="out"/>
        <c:minorTickMark val="none"/>
        <c:tickLblPos val="nextTo"/>
        <c:crossAx val="1742998687"/>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xfrm>
            <a:off x="1150938" y="692150"/>
            <a:ext cx="4556125" cy="3416300"/>
          </a:xfrm>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Corporate finance covers every decision that any business, small or large, public or private takes.. This is my very selfish attempt to show that corporate finance is at the heart of all the other management disciplines: marketing, strategy, accounting and even the fuzzy far reaches of human capital.</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xfrm>
            <a:off x="1150938" y="692150"/>
            <a:ext cx="4556125" cy="3416300"/>
          </a:xfrm>
          <a:ln/>
        </p:spPr>
      </p:sp>
      <p:sp>
        <p:nvSpPr>
          <p:cNvPr id="256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big picture that will animate how we approach corporate finance. We will use it to anchor the class, introducing each topic by noting its presence in the big picture. Ultimately, everything we do in corporate finance has to be somewhere in the picture.</a:t>
            </a:r>
          </a:p>
          <a:p>
            <a:endParaRPr lang="en-US" altLang="en-US">
              <a:latin typeface="Times" charset="0"/>
              <a:ea typeface="ＭＳ Ｐゴシック" charset="-128"/>
            </a:endParaRPr>
          </a:p>
          <a:p>
            <a:r>
              <a:rPr lang="en-US" altLang="en-US">
                <a:latin typeface="Times" charset="0"/>
                <a:ea typeface="ＭＳ Ｐゴシック" charset="-128"/>
              </a:rPr>
              <a:t>(I introduce my syllabus after this slide with session numbers framed in the big picture)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 focus on maximizing value, and especially value to stockholders, may seem narrow for some, especially when you consider the other stakeholders in the firm. In fact, there are some who have argued that we should focus on maximizing stakeholder wealth, not stockholders. In 2019, the Corporate Roundtable effectively endorsed this concept. We will push back against this concept as we go through the session with a simple counter. You cannot have multiple objectives in running any entity. You have to pick a group as your central stakeholder and view the other stakeholder interests as constraints. The reason we pick on shareholders is that the rest of the stakeholders all have contractual claims against the company that they can use to protect their interests (at least partially), the bondholders and banks have loan/bond agreements that set their terms, the employees negotiate either directly or through unions for their wages, customers can choose to buy a company’s products/services and even society collects its share (as taxes) from the company. Shareholders have no contractual claims. They get whatever is left over after the other claimholders have been paid.</a:t>
            </a:r>
          </a:p>
        </p:txBody>
      </p:sp>
    </p:spTree>
    <p:extLst>
      <p:ext uri="{BB962C8B-B14F-4D97-AF65-F5344CB8AC3E}">
        <p14:creationId xmlns:p14="http://schemas.microsoft.com/office/powerpoint/2010/main" val="29893299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In the Utopian world, where markets (both human capital, product &amp; financial) are efficient, and all costs can be traced and charged to the firm, society and the economy are made better off by each firm’s managers focusing on maximizing stock prices.</a:t>
            </a:r>
          </a:p>
        </p:txBody>
      </p:sp>
    </p:spTree>
    <p:extLst>
      <p:ext uri="{BB962C8B-B14F-4D97-AF65-F5344CB8AC3E}">
        <p14:creationId xmlns:p14="http://schemas.microsoft.com/office/powerpoint/2010/main" val="130481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p:cNvSpPr>
          <p:nvPr>
            <p:ph type="sldImg"/>
          </p:nvPr>
        </p:nvSpPr>
        <p:spPr>
          <a:xfrm>
            <a:off x="1150938" y="692150"/>
            <a:ext cx="4556125" cy="3416300"/>
          </a:xfrm>
          <a:solidFill>
            <a:srgbClr val="FFFFFF"/>
          </a:solidFill>
          <a:ln/>
        </p:spPr>
      </p:sp>
      <p:sp>
        <p:nvSpPr>
          <p:cNvPr id="30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risk is neither good nor bad. It is a combination of danger and opportunity - you cannot have one without the other. Consequently, risk is neither something to be avoided nor sought out but carefully balanced. Good business avoid some risks, let others pass through to their investors and actively seek out still others.</a:t>
            </a:r>
          </a:p>
          <a:p>
            <a:r>
              <a:rPr lang="en-US" altLang="en-US">
                <a:latin typeface="Times" charset="0"/>
                <a:ea typeface="ＭＳ Ｐゴシック" charset="-128"/>
              </a:rPr>
              <a:t>When businesses want opportunity (higher returns), they have to live with the higher risk.</a:t>
            </a:r>
          </a:p>
          <a:p>
            <a:r>
              <a:rPr lang="en-US" altLang="en-US">
                <a:latin typeface="Times" charset="0"/>
                <a:ea typeface="ＭＳ Ｐゴシック" charset="-128"/>
              </a:rPr>
              <a:t>Any sales pitch that offers returns without risk is a pipe dream. </a:t>
            </a:r>
          </a:p>
          <a:p>
            <a:pPr>
              <a:buFontTx/>
              <a:buChar char="-"/>
            </a:pPr>
            <a:r>
              <a:rPr lang="en-US" altLang="en-US">
                <a:latin typeface="Times" charset="0"/>
                <a:ea typeface="ＭＳ Ｐゴシック" charset="-128"/>
              </a:rPr>
              <a:t>Bob Citron, treasurer of Orange County (CA), after he lost a chunk of the county</a:t>
            </a:r>
            <a:r>
              <a:rPr lang="ja-JP" altLang="en-US">
                <a:latin typeface="Times" charset="0"/>
                <a:ea typeface="ＭＳ Ｐゴシック" charset="-128"/>
              </a:rPr>
              <a:t>’</a:t>
            </a:r>
            <a:r>
              <a:rPr lang="en-US" altLang="ja-JP">
                <a:latin typeface="Times" charset="0"/>
                <a:ea typeface="ＭＳ Ｐゴシック" charset="-128"/>
              </a:rPr>
              <a:t>s pension fund money after investing in interest rate derivatives claimed that he was </a:t>
            </a:r>
            <a:r>
              <a:rPr lang="ja-JP" altLang="en-US">
                <a:latin typeface="Times" charset="0"/>
                <a:ea typeface="ＭＳ Ｐゴシック" charset="-128"/>
              </a:rPr>
              <a:t>“</a:t>
            </a:r>
            <a:r>
              <a:rPr lang="en-US" altLang="ja-JP">
                <a:latin typeface="Times" charset="0"/>
                <a:ea typeface="ＭＳ Ｐゴシック" charset="-128"/>
              </a:rPr>
              <a:t>not a finance person</a:t>
            </a:r>
            <a:r>
              <a:rPr lang="ja-JP" altLang="en-US">
                <a:latin typeface="Times" charset="0"/>
                <a:ea typeface="ＭＳ Ｐゴシック" charset="-128"/>
              </a:rPr>
              <a:t>”</a:t>
            </a:r>
            <a:r>
              <a:rPr lang="en-US" altLang="ja-JP">
                <a:latin typeface="Times" charset="0"/>
                <a:ea typeface="ＭＳ Ｐゴシック" charset="-128"/>
              </a:rPr>
              <a:t> and that Merrill</a:t>
            </a:r>
            <a:r>
              <a:rPr lang="ja-JP" altLang="en-US">
                <a:latin typeface="Times" charset="0"/>
                <a:ea typeface="ＭＳ Ｐゴシック" charset="-128"/>
              </a:rPr>
              <a:t>’</a:t>
            </a:r>
            <a:r>
              <a:rPr lang="en-US" altLang="ja-JP">
                <a:latin typeface="Times" charset="0"/>
                <a:ea typeface="ＭＳ Ｐゴシック" charset="-128"/>
              </a:rPr>
              <a:t>s market strategist (Charlie Clough) had told him he could make </a:t>
            </a:r>
            <a:r>
              <a:rPr lang="ja-JP" altLang="en-US">
                <a:latin typeface="Times" charset="0"/>
                <a:ea typeface="ＭＳ Ｐゴシック" charset="-128"/>
              </a:rPr>
              <a:t>“</a:t>
            </a:r>
            <a:r>
              <a:rPr lang="en-US" altLang="ja-JP">
                <a:latin typeface="Times" charset="0"/>
                <a:ea typeface="ＭＳ Ｐゴシック" charset="-128"/>
              </a:rPr>
              <a:t>15% with no risk</a:t>
            </a:r>
            <a:r>
              <a:rPr lang="ja-JP" altLang="en-US">
                <a:latin typeface="Times" charset="0"/>
                <a:ea typeface="ＭＳ Ｐゴシック" charset="-128"/>
              </a:rPr>
              <a:t>”</a:t>
            </a:r>
            <a:r>
              <a:rPr lang="en-US" altLang="ja-JP">
                <a:latin typeface="Times" charset="0"/>
                <a:ea typeface="ＭＳ Ｐゴシック" charset="-128"/>
              </a:rPr>
              <a:t>.</a:t>
            </a:r>
          </a:p>
          <a:p>
            <a:pPr>
              <a:buFontTx/>
              <a:buChar char="-"/>
            </a:pPr>
            <a:r>
              <a:rPr lang="en-US" altLang="en-US">
                <a:latin typeface="Times" charset="0"/>
                <a:ea typeface="ＭＳ Ｐゴシック" charset="-128"/>
              </a:rPr>
              <a:t>Many prominent (and intelligent) people invested with Bernie Madoff because he promised them (through third parties) that he could deliver 8% more than the treasury bill rate, guaranteed. (He was called the Jewish T.Bill). One investor, interviewed by the NY Times said, </a:t>
            </a:r>
            <a:r>
              <a:rPr lang="ja-JP" altLang="en-US">
                <a:latin typeface="Times" charset="0"/>
                <a:ea typeface="ＭＳ Ｐゴシック" charset="-128"/>
              </a:rPr>
              <a:t>“</a:t>
            </a:r>
            <a:r>
              <a:rPr lang="en-US" altLang="ja-JP">
                <a:latin typeface="Times" charset="0"/>
                <a:ea typeface="ＭＳ Ｐゴシック" charset="-128"/>
              </a:rPr>
              <a:t>I really did not understand what he was doing, but he said was going to do something with calls, something with puts and earn 12% every year. It sounded plausible (and all my friends were investing with him too). </a:t>
            </a:r>
            <a:endParaRPr lang="en-US" altLang="en-US">
              <a:latin typeface="Times" charset="0"/>
              <a:ea typeface="ＭＳ Ｐゴシック"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335583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ChangeArrowheads="1"/>
          </p:cNvSpPr>
          <p:nvPr>
            <p:ph type="sldImg"/>
          </p:nvPr>
        </p:nvSpPr>
        <p:spPr>
          <a:xfrm>
            <a:off x="1150938" y="692150"/>
            <a:ext cx="4556125" cy="3416300"/>
          </a:xfrm>
          <a:solidFill>
            <a:srgbClr val="FFFFFF"/>
          </a:solidFill>
          <a:ln/>
        </p:spPr>
      </p:sp>
      <p:sp>
        <p:nvSpPr>
          <p:cNvPr id="53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ChangeArrowheads="1"/>
          </p:cNvSpPr>
          <p:nvPr>
            <p:ph type="sldImg"/>
          </p:nvPr>
        </p:nvSpPr>
        <p:spPr>
          <a:xfrm>
            <a:off x="1150938" y="692150"/>
            <a:ext cx="4556125" cy="3416300"/>
          </a:xfrm>
          <a:solidFill>
            <a:srgbClr val="FFFFFF"/>
          </a:solidFill>
          <a:ln/>
        </p:spPr>
      </p:sp>
      <p:sp>
        <p:nvSpPr>
          <p:cNvPr id="552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ample scope for creativity in trying to design the perfect bond. The idea is to design debt that looks and acts like equity, in terms of the cash flows.</a:t>
            </a:r>
          </a:p>
          <a:p>
            <a:r>
              <a:rPr lang="en-US" altLang="en-US">
                <a:latin typeface="Times" charset="0"/>
                <a:ea typeface="ＭＳ Ｐゴシック" charset="-128"/>
              </a:rPr>
              <a:t>Consider each aspect;</a:t>
            </a:r>
          </a:p>
          <a:p>
            <a:endParaRPr lang="en-US" altLang="en-US">
              <a:latin typeface="Times" charset="0"/>
              <a:ea typeface="ＭＳ Ｐゴシック" charset="-128"/>
            </a:endParaRPr>
          </a:p>
          <a:p>
            <a:r>
              <a:rPr lang="en-US" altLang="en-US">
                <a:latin typeface="Times" charset="0"/>
                <a:ea typeface="ＭＳ Ｐゴシック" charset="-128"/>
              </a:rPr>
              <a:t>Duration: Companies with long term projects (Boeing) should use long term debt. Companies with short term projects (Dell) should use short term debt.</a:t>
            </a:r>
          </a:p>
          <a:p>
            <a:r>
              <a:rPr lang="en-US" altLang="en-US">
                <a:latin typeface="Times" charset="0"/>
                <a:ea typeface="ＭＳ Ｐゴシック" charset="-128"/>
              </a:rPr>
              <a:t>Currency: Companies that get a high proportion of their revenues from non-domestic operations should use more foreign currency debt (especially if the currency mix is stable.</a:t>
            </a:r>
          </a:p>
          <a:p>
            <a:r>
              <a:rPr lang="en-US" altLang="en-US">
                <a:latin typeface="Times" charset="0"/>
                <a:ea typeface="ＭＳ Ｐゴシック" charset="-128"/>
              </a:rPr>
              <a:t>Inflation: Companies with pricing power can pass inflation through into their cash flows. These companies should be much better candidates for floating rate debt (because interest expenses on the debt will rise and fall with inflation).</a:t>
            </a:r>
          </a:p>
          <a:p>
            <a:r>
              <a:rPr lang="en-US" altLang="en-US">
                <a:latin typeface="Times" charset="0"/>
                <a:ea typeface="ＭＳ Ｐゴシック" charset="-128"/>
              </a:rPr>
              <a:t>Growth pattern: Mature companies with level , steady cash flows should be much better candidates for straight debt, whereas growth companies are much better candidates for convertible debt.</a:t>
            </a:r>
          </a:p>
          <a:p>
            <a:endParaRPr lang="en-US" altLang="en-US">
              <a:latin typeface="Times" charset="0"/>
              <a:ea typeface="ＭＳ Ｐゴシック"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943144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p:cNvSpPr>
            <a:spLocks noGrp="1" noRot="1" noChangeAspect="1" noChangeArrowheads="1" noTextEdit="1"/>
          </p:cNvSpPr>
          <p:nvPr>
            <p:ph type="sldImg"/>
          </p:nvPr>
        </p:nvSpPr>
        <p:spPr>
          <a:xfrm>
            <a:off x="1150938" y="692150"/>
            <a:ext cx="4556125" cy="3416300"/>
          </a:xfrm>
          <a:ln/>
        </p:spPr>
      </p:sp>
      <p:sp>
        <p:nvSpPr>
          <p:cNvPr id="9218"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There are three levels at which this class will approach valuation. </a:t>
            </a:r>
          </a:p>
          <a:p>
            <a:r>
              <a:rPr lang="en-US">
                <a:latin typeface="Times" charset="0"/>
                <a:ea typeface="ＭＳ Ｐゴシック" charset="0"/>
                <a:cs typeface="ＭＳ Ｐゴシック" charset="0"/>
              </a:rPr>
              <a:t>At the most elevated level, it will talk about different approaches to valuation, there financial underpinnings and why they may give different answers to valuation. Rather than taking the dogmatic view that DCF valuation is the only approach that a rational person will choose, we will consider why we may prefer relative valuation in some scenarios at least.</a:t>
            </a:r>
          </a:p>
          <a:p>
            <a:r>
              <a:rPr lang="en-US">
                <a:latin typeface="Times" charset="0"/>
                <a:ea typeface="ＭＳ Ｐゴシック" charset="0"/>
                <a:cs typeface="ＭＳ Ｐゴシック" charset="0"/>
              </a:rPr>
              <a:t>At its second level, the class will emphasize how you are and what your task is can affect the value that you attach to an asset. The same firm can have different values to different people, depending upon the information and biases they bring to the process. Some people (managers, acquirers) may have more degrees of freedom when it comes to how a firm is managed and run.</a:t>
            </a:r>
          </a:p>
          <a:p>
            <a:r>
              <a:rPr lang="en-US">
                <a:latin typeface="Times" charset="0"/>
                <a:ea typeface="ＭＳ Ｐゴシック" charset="0"/>
                <a:cs typeface="ＭＳ Ｐゴシック" charset="0"/>
              </a:rPr>
              <a:t>At its most detailed level, all of the philosophical understanding of valuation in the world and deep thinking is of little use unless you can actually value a business (with number). This is where the rubber meets the road. There are many who have trouble at this stage because they are unwilling to make mistakes. Valutation is about using the information you have (not the information you wish you had) to make reasonable estimates of the future.</a:t>
            </a:r>
          </a:p>
        </p:txBody>
      </p:sp>
    </p:spTree>
    <p:extLst>
      <p:ext uri="{BB962C8B-B14F-4D97-AF65-F5344CB8AC3E}">
        <p14:creationId xmlns:p14="http://schemas.microsoft.com/office/powerpoint/2010/main" val="20184797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767E5F4D-C155-954F-8702-275EF5BF9960}" type="slidenum">
              <a:rPr lang="en-US" altLang="en-US"/>
              <a:pPr/>
              <a:t>‹#›</a:t>
            </a:fld>
            <a:endParaRPr lang="en-US" altLang="en-US"/>
          </a:p>
        </p:txBody>
      </p:sp>
    </p:spTree>
    <p:extLst>
      <p:ext uri="{BB962C8B-B14F-4D97-AF65-F5344CB8AC3E}">
        <p14:creationId xmlns:p14="http://schemas.microsoft.com/office/powerpoint/2010/main" val="611845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08E21703-C7DC-7B40-8833-71092F3D25DE}"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0F5730C3-9ECA-CF47-87A5-0F52AC25F9C5}" type="slidenum">
              <a:rPr lang="en-US" altLang="en-US"/>
              <a:pPr/>
              <a:t>‹#›</a:t>
            </a:fld>
            <a:endParaRPr lang="en-US" altLang="en-US"/>
          </a:p>
        </p:txBody>
      </p:sp>
    </p:spTree>
    <p:extLst>
      <p:ext uri="{BB962C8B-B14F-4D97-AF65-F5344CB8AC3E}">
        <p14:creationId xmlns:p14="http://schemas.microsoft.com/office/powerpoint/2010/main" val="1141549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D8E369A8-A776-C743-B3D9-5B243A40D4F7}"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404132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en-US"/>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5B6C6A34-5BB2-C349-B94A-B878A7126C5C}"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9107449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BFCEE7A7-183A-1041-B89E-D406E257D92F}"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285993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r>
              <a:rPr lang="en-US" altLang="en-US"/>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011AEEFC-A5B9-D743-B7AF-9350E28BE0DE}" type="slidenum">
              <a:rPr lang="en-US" altLang="en-US"/>
              <a:pPr/>
              <a:t>‹#›</a:t>
            </a:fld>
            <a:endParaRPr lang="en-US" altLang="en-US"/>
          </a:p>
        </p:txBody>
      </p:sp>
    </p:spTree>
    <p:extLst>
      <p:ext uri="{BB962C8B-B14F-4D97-AF65-F5344CB8AC3E}">
        <p14:creationId xmlns:p14="http://schemas.microsoft.com/office/powerpoint/2010/main" val="419329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3A68DC3B-4E92-9D4B-9127-01BC93DE0A4F}" type="slidenum">
              <a:rPr lang="en-US" altLang="en-US"/>
              <a:pPr/>
              <a:t>‹#›</a:t>
            </a:fld>
            <a:endParaRPr lang="en-US" altLang="en-US"/>
          </a:p>
        </p:txBody>
      </p:sp>
    </p:spTree>
    <p:extLst>
      <p:ext uri="{BB962C8B-B14F-4D97-AF65-F5344CB8AC3E}">
        <p14:creationId xmlns:p14="http://schemas.microsoft.com/office/powerpoint/2010/main" val="1771463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B261E3DB-75BB-9F41-A1AD-1C767F421CC6}" type="slidenum">
              <a:rPr lang="en-US" altLang="en-US"/>
              <a:pPr/>
              <a:t>‹#›</a:t>
            </a:fld>
            <a:endParaRPr lang="en-US" altLang="en-US"/>
          </a:p>
        </p:txBody>
      </p:sp>
    </p:spTree>
    <p:extLst>
      <p:ext uri="{BB962C8B-B14F-4D97-AF65-F5344CB8AC3E}">
        <p14:creationId xmlns:p14="http://schemas.microsoft.com/office/powerpoint/2010/main" val="281527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481078B6-1B42-834D-B60D-AC70D4DDA335}"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723293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95B76BA5-FA9F-5B41-B420-5F4DB08E2C6E}"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6230583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B80D68C6-0C13-C340-AC29-349C9751809E}"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6404629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DF952E4B-6B8D-434C-B5FD-70F031D7A81C}" type="slidenum">
              <a:rPr lang="en-US" altLang="en-US"/>
              <a:pPr/>
              <a:t>‹#›</a:t>
            </a:fld>
            <a:endParaRPr lang="en-US" altLang="en-US"/>
          </a:p>
        </p:txBody>
      </p:sp>
    </p:spTree>
    <p:extLst>
      <p:ext uri="{BB962C8B-B14F-4D97-AF65-F5344CB8AC3E}">
        <p14:creationId xmlns:p14="http://schemas.microsoft.com/office/powerpoint/2010/main" val="1866026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C046B8B4-1890-E244-B563-C77B83787C56}"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0" r:id="rId5"/>
    <p:sldLayoutId id="2147483756" r:id="rId6"/>
    <p:sldLayoutId id="2147483757" r:id="rId7"/>
    <p:sldLayoutId id="2147483758" r:id="rId8"/>
    <p:sldLayoutId id="2147483759" r:id="rId9"/>
    <p:sldLayoutId id="2147483751" r:id="rId10"/>
    <p:sldLayoutId id="2147483760" r:id="rId11"/>
    <p:sldLayoutId id="2147483761" r:id="rId12"/>
  </p:sldLayoutIdLst>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aswathdamodaran.blogspot.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32.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9.tif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a:bodyPr>
          <a:lstStyle/>
          <a:p>
            <a:pPr eaLnBrk="1" hangingPunct="1"/>
            <a:r>
              <a:rPr lang="en-US" altLang="en-US" cap="none" dirty="0">
                <a:latin typeface="Times" charset="0"/>
                <a:ea typeface="ＭＳ Ｐゴシック" charset="-128"/>
              </a:rPr>
              <a:t>Don’t sweat the small stuff: A big picture perspective on corporate finance</a:t>
            </a:r>
          </a:p>
        </p:txBody>
      </p:sp>
      <p:sp>
        <p:nvSpPr>
          <p:cNvPr id="16386" name="Rectangle 3"/>
          <p:cNvSpPr>
            <a:spLocks noGrp="1" noChangeArrowheads="1"/>
          </p:cNvSpPr>
          <p:nvPr>
            <p:ph type="subTitle" idx="1"/>
          </p:nvPr>
        </p:nvSpPr>
        <p:spPr>
          <a:xfrm>
            <a:off x="2362200" y="6049963"/>
            <a:ext cx="6705600" cy="685800"/>
          </a:xfrm>
        </p:spPr>
        <p:txBody>
          <a:bodyPr/>
          <a:lstStyle/>
          <a:p>
            <a:pPr eaLnBrk="1" hangingPunct="1"/>
            <a:r>
              <a:rPr lang="en-US" altLang="en-US">
                <a:latin typeface="Times" charset="0"/>
                <a:ea typeface="ＭＳ Ｐゴシック" charset="-128"/>
              </a:rPr>
              <a:t>Aswath Damodaran</a:t>
            </a:r>
          </a:p>
        </p:txBody>
      </p:sp>
      <p:sp>
        <p:nvSpPr>
          <p:cNvPr id="16387" name="TextBox 1"/>
          <p:cNvSpPr txBox="1">
            <a:spLocks noChangeArrowheads="1"/>
          </p:cNvSpPr>
          <p:nvPr/>
        </p:nvSpPr>
        <p:spPr bwMode="auto">
          <a:xfrm>
            <a:off x="4114800" y="685800"/>
            <a:ext cx="677227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dirty="0"/>
              <a:t>Email: </a:t>
            </a:r>
            <a:r>
              <a:rPr lang="en-US" altLang="en-US" sz="1600" i="1" dirty="0" err="1"/>
              <a:t>adamodar@stern.nyu.edu</a:t>
            </a:r>
            <a:br>
              <a:rPr lang="en-US" altLang="en-US" sz="1600" i="1" dirty="0"/>
            </a:br>
            <a:r>
              <a:rPr lang="en-US" altLang="en-US" sz="1600" i="1" dirty="0"/>
              <a:t>Website:  http://</a:t>
            </a:r>
            <a:r>
              <a:rPr lang="en-US" altLang="en-US" sz="1600" i="1" dirty="0" err="1"/>
              <a:t>www.damodaran.com</a:t>
            </a:r>
            <a:br>
              <a:rPr lang="en-US" altLang="en-US" sz="1600" i="1" dirty="0"/>
            </a:br>
            <a:r>
              <a:rPr lang="en-US" altLang="en-US" sz="1600" i="1" dirty="0"/>
              <a:t>Blog: </a:t>
            </a:r>
            <a:r>
              <a:rPr lang="en-US" altLang="en-US" sz="1600" i="1" dirty="0">
                <a:hlinkClick r:id="rId3"/>
              </a:rPr>
              <a:t>http://aswathdamodaran.blogspot.com</a:t>
            </a:r>
            <a:endParaRPr lang="en-US" altLang="en-US" sz="1600" i="1" dirty="0"/>
          </a:p>
          <a:p>
            <a:r>
              <a:rPr lang="en-US" altLang="en-US" sz="1600" i="1" dirty="0"/>
              <a:t>Twitter: @</a:t>
            </a:r>
            <a:r>
              <a:rPr lang="en-US" altLang="en-US" sz="1600" i="1" dirty="0" err="1"/>
              <a:t>AswathDamodaran</a:t>
            </a:r>
            <a:r>
              <a:rPr lang="en-US" altLang="en-US" sz="1600" i="1" dirty="0"/>
              <a:t> </a:t>
            </a:r>
          </a:p>
          <a:p>
            <a:r>
              <a:rPr lang="en-US" altLang="en-US" sz="1600" i="1" dirty="0"/>
              <a:t>Valuation app for iPad/iPhone: </a:t>
            </a:r>
            <a:r>
              <a:rPr lang="en-US" altLang="en-US" sz="1600" i="1" dirty="0" err="1"/>
              <a:t>uValue</a:t>
            </a:r>
            <a:r>
              <a:rPr lang="en-US" altLang="en-US" sz="1600" i="1" dirty="0"/>
              <a:t> on iTunes U</a:t>
            </a:r>
          </a:p>
          <a:p>
            <a:endParaRPr lang="en-US" altLang="en-US" sz="1600"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9E250-4E44-B00D-7C90-ED9783C775A4}"/>
              </a:ext>
            </a:extLst>
          </p:cNvPr>
          <p:cNvSpPr>
            <a:spLocks noGrp="1"/>
          </p:cNvSpPr>
          <p:nvPr>
            <p:ph type="title"/>
          </p:nvPr>
        </p:nvSpPr>
        <p:spPr/>
        <p:txBody>
          <a:bodyPr/>
          <a:lstStyle/>
          <a:p>
            <a:r>
              <a:rPr lang="en-US" dirty="0"/>
              <a:t>The Lead in…</a:t>
            </a:r>
          </a:p>
        </p:txBody>
      </p:sp>
      <p:pic>
        <p:nvPicPr>
          <p:cNvPr id="4" name="Content Placeholder 3">
            <a:extLst>
              <a:ext uri="{FF2B5EF4-FFF2-40B4-BE49-F238E27FC236}">
                <a16:creationId xmlns:a16="http://schemas.microsoft.com/office/drawing/2014/main" id="{E700498F-B87E-556F-B240-945E6B971E86}"/>
              </a:ext>
            </a:extLst>
          </p:cNvPr>
          <p:cNvPicPr>
            <a:picLocks noGrp="1" noChangeAspect="1"/>
          </p:cNvPicPr>
          <p:nvPr>
            <p:ph sz="quarter" idx="1"/>
          </p:nvPr>
        </p:nvPicPr>
        <p:blipFill>
          <a:blip r:embed="rId2"/>
          <a:stretch>
            <a:fillRect/>
          </a:stretch>
        </p:blipFill>
        <p:spPr>
          <a:xfrm>
            <a:off x="1697443" y="1600200"/>
            <a:ext cx="5984064" cy="4495800"/>
          </a:xfrm>
          <a:prstGeom prst="rect">
            <a:avLst/>
          </a:prstGeom>
        </p:spPr>
      </p:pic>
    </p:spTree>
    <p:extLst>
      <p:ext uri="{BB962C8B-B14F-4D97-AF65-F5344CB8AC3E}">
        <p14:creationId xmlns:p14="http://schemas.microsoft.com/office/powerpoint/2010/main" val="2202654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latin typeface="Times" charset="0"/>
              </a:rPr>
              <a:t>Lesson 1: Every business decision is ultimately a financial one</a:t>
            </a:r>
          </a:p>
        </p:txBody>
      </p:sp>
      <p:sp>
        <p:nvSpPr>
          <p:cNvPr id="18434" name="Rectangle 3"/>
          <p:cNvSpPr>
            <a:spLocks noGrp="1" noChangeArrowheads="1"/>
          </p:cNvSpPr>
          <p:nvPr>
            <p:ph sz="quarter" idx="1"/>
          </p:nvPr>
        </p:nvSpPr>
        <p:spPr>
          <a:xfrm>
            <a:off x="612775" y="1600200"/>
            <a:ext cx="8153400" cy="4495800"/>
          </a:xfrm>
        </p:spPr>
        <p:txBody>
          <a:bodyPr/>
          <a:lstStyle/>
          <a:p>
            <a:pPr eaLnBrk="1" hangingPunct="1"/>
            <a:r>
              <a:rPr lang="en-US" altLang="en-US" sz="2000">
                <a:latin typeface="Times" charset="0"/>
                <a:ea typeface="ＭＳ Ｐゴシック" charset="-128"/>
              </a:rPr>
              <a:t>Every decision that a business makes has financial implications, and any decision which affects the finances of a business is a corporate finance decision. </a:t>
            </a:r>
          </a:p>
          <a:p>
            <a:pPr eaLnBrk="1" hangingPunct="1"/>
            <a:r>
              <a:rPr lang="en-US" altLang="en-US" sz="2000">
                <a:latin typeface="Times" charset="0"/>
                <a:ea typeface="ＭＳ Ｐゴシック" charset="-128"/>
              </a:rPr>
              <a:t>Defined broadly, everything that a business does fits under the rubric of corporate finance.</a:t>
            </a:r>
          </a:p>
        </p:txBody>
      </p:sp>
      <p:pic>
        <p:nvPicPr>
          <p:cNvPr id="1843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352800"/>
            <a:ext cx="7512050"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612775" y="228600"/>
            <a:ext cx="8153400" cy="990600"/>
          </a:xfrm>
        </p:spPr>
        <p:txBody>
          <a:bodyPr/>
          <a:lstStyle/>
          <a:p>
            <a:pPr eaLnBrk="1" hangingPunct="1"/>
            <a:r>
              <a:rPr lang="en-US" altLang="en-US">
                <a:latin typeface="Times" charset="0"/>
                <a:ea typeface="ＭＳ Ｐゴシック" charset="-128"/>
              </a:rPr>
              <a:t>So, watch out for these justifications</a:t>
            </a:r>
          </a:p>
        </p:txBody>
      </p:sp>
      <p:sp>
        <p:nvSpPr>
          <p:cNvPr id="819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u="sng">
                <a:latin typeface="Times" charset="0"/>
                <a:ea typeface="ＭＳ Ｐゴシック" charset="-128"/>
              </a:rPr>
              <a:t>The “Expert” Cop out</a:t>
            </a:r>
            <a:r>
              <a:rPr lang="en-US" altLang="en-US" sz="2600">
                <a:latin typeface="Times" charset="0"/>
                <a:ea typeface="ＭＳ Ｐゴシック" charset="-128"/>
              </a:rPr>
              <a:t>: For many firms, the easiest way to explain the unexplainable is to pass the buck and get a consultant/expert to sign off on an action.</a:t>
            </a:r>
          </a:p>
          <a:p>
            <a:pPr eaLnBrk="1" hangingPunct="1">
              <a:lnSpc>
                <a:spcPct val="80000"/>
              </a:lnSpc>
            </a:pPr>
            <a:r>
              <a:rPr lang="en-US" altLang="en-US" sz="2600" u="sng">
                <a:latin typeface="Times" charset="0"/>
                <a:ea typeface="ＭＳ Ｐゴシック" charset="-128"/>
              </a:rPr>
              <a:t>Weapons of distraction</a:t>
            </a:r>
            <a:r>
              <a:rPr lang="en-US" altLang="en-US" sz="2600">
                <a:latin typeface="Times" charset="0"/>
                <a:ea typeface="ＭＳ Ｐゴシック" charset="-128"/>
              </a:rPr>
              <a:t>: Managers/investors/analysts seem to find ways of over riding the numbers with buzz words. Here are some to watch out for:</a:t>
            </a:r>
          </a:p>
          <a:p>
            <a:pPr lvl="1" eaLnBrk="1" hangingPunct="1">
              <a:lnSpc>
                <a:spcPct val="80000"/>
              </a:lnSpc>
            </a:pPr>
            <a:r>
              <a:rPr lang="en-US" altLang="en-US" sz="2200" u="sng">
                <a:latin typeface="Times" charset="0"/>
                <a:ea typeface="ＭＳ Ｐゴシック" charset="-128"/>
              </a:rPr>
              <a:t>“Gut feeling” or “Intuition”</a:t>
            </a:r>
            <a:r>
              <a:rPr lang="en-US" altLang="ja-JP" sz="2200">
                <a:latin typeface="Times" charset="0"/>
                <a:ea typeface="ＭＳ Ｐゴシック" charset="-128"/>
              </a:rPr>
              <a:t>: Older, more experienced managers often claim to have a gut feeling about decisions. Psychological studies of gut feeling find that they are almost never based upon good data, are often completely wrong and get worse as managers get smarter/ more experienced.</a:t>
            </a:r>
          </a:p>
          <a:p>
            <a:pPr lvl="1" eaLnBrk="1" hangingPunct="1">
              <a:lnSpc>
                <a:spcPct val="80000"/>
              </a:lnSpc>
            </a:pPr>
            <a:r>
              <a:rPr lang="en-US" altLang="en-US" sz="2200" u="sng">
                <a:latin typeface="Times" charset="0"/>
                <a:ea typeface="ＭＳ Ｐゴシック" charset="-128"/>
              </a:rPr>
              <a:t>“Strategic”</a:t>
            </a:r>
            <a:r>
              <a:rPr lang="en-US" altLang="ja-JP" sz="2200">
                <a:latin typeface="Times" charset="0"/>
                <a:ea typeface="ＭＳ Ｐゴシック" charset="-128"/>
              </a:rPr>
              <a:t>: The word </a:t>
            </a:r>
            <a:r>
              <a:rPr lang="en-US" altLang="en-US" sz="2200">
                <a:latin typeface="Times" charset="0"/>
                <a:ea typeface="ＭＳ Ｐゴシック" charset="-128"/>
              </a:rPr>
              <a:t>“</a:t>
            </a:r>
            <a:r>
              <a:rPr lang="en-US" altLang="ja-JP" sz="2200">
                <a:latin typeface="Times" charset="0"/>
                <a:ea typeface="ＭＳ Ｐゴシック" charset="-128"/>
              </a:rPr>
              <a:t>strategic</a:t>
            </a:r>
            <a:r>
              <a:rPr lang="en-US" altLang="en-US" sz="2200">
                <a:latin typeface="Times" charset="0"/>
                <a:ea typeface="ＭＳ Ｐゴシック" charset="-128"/>
              </a:rPr>
              <a:t>”</a:t>
            </a:r>
            <a:r>
              <a:rPr lang="en-US" altLang="ja-JP" sz="2200">
                <a:latin typeface="Times" charset="0"/>
                <a:ea typeface="ＭＳ Ｐゴシック" charset="-128"/>
              </a:rPr>
              <a:t> almost always goes to describe actions that cannot be justified based upon the numbers…</a:t>
            </a:r>
          </a:p>
          <a:p>
            <a:pPr eaLnBrk="1" hangingPunct="1">
              <a:lnSpc>
                <a:spcPct val="80000"/>
              </a:lnSpc>
            </a:pPr>
            <a:endParaRPr lang="en-US" altLang="en-US" sz="2600">
              <a:latin typeface="Times" charset="0"/>
              <a:ea typeface="ＭＳ Ｐゴシック"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Weapons of mass distraction in the MLB: The Houston Astros</a:t>
            </a:r>
          </a:p>
        </p:txBody>
      </p:sp>
      <p:pic>
        <p:nvPicPr>
          <p:cNvPr id="3" name="Content Placeholder 2">
            <a:extLst>
              <a:ext uri="{FF2B5EF4-FFF2-40B4-BE49-F238E27FC236}">
                <a16:creationId xmlns:a16="http://schemas.microsoft.com/office/drawing/2014/main" id="{F8BA08CA-5D0B-8579-D77E-33F12667F105}"/>
              </a:ext>
            </a:extLst>
          </p:cNvPr>
          <p:cNvPicPr>
            <a:picLocks noGrp="1" noChangeAspect="1"/>
          </p:cNvPicPr>
          <p:nvPr>
            <p:ph sz="quarter" idx="1"/>
          </p:nvPr>
        </p:nvPicPr>
        <p:blipFill>
          <a:blip r:embed="rId2"/>
          <a:stretch>
            <a:fillRect/>
          </a:stretch>
        </p:blipFill>
        <p:spPr>
          <a:xfrm>
            <a:off x="2295807" y="1600200"/>
            <a:ext cx="4104993" cy="3855010"/>
          </a:xfrm>
          <a:prstGeom prst="rect">
            <a:avLst/>
          </a:prstGeom>
        </p:spPr>
      </p:pic>
      <p:pic>
        <p:nvPicPr>
          <p:cNvPr id="4" name="Picture 3">
            <a:extLst>
              <a:ext uri="{FF2B5EF4-FFF2-40B4-BE49-F238E27FC236}">
                <a16:creationId xmlns:a16="http://schemas.microsoft.com/office/drawing/2014/main" id="{A27E24A2-6A53-E389-A1CD-DA84743AAE4D}"/>
              </a:ext>
            </a:extLst>
          </p:cNvPr>
          <p:cNvPicPr>
            <a:picLocks noChangeAspect="1"/>
          </p:cNvPicPr>
          <p:nvPr/>
        </p:nvPicPr>
        <p:blipFill>
          <a:blip r:embed="rId3"/>
          <a:stretch>
            <a:fillRect/>
          </a:stretch>
        </p:blipFill>
        <p:spPr>
          <a:xfrm>
            <a:off x="685800" y="5280985"/>
            <a:ext cx="7772400" cy="159007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latin typeface="Times" charset="0"/>
                <a:ea typeface="ＭＳ Ｐゴシック" charset="-128"/>
              </a:rPr>
              <a:t>Lesson 2: Have a destination before you leave: </a:t>
            </a:r>
            <a:br>
              <a:rPr lang="en-US" altLang="en-US" sz="3200">
                <a:latin typeface="Times" charset="0"/>
                <a:ea typeface="ＭＳ Ｐゴシック" charset="-128"/>
              </a:rPr>
            </a:br>
            <a:r>
              <a:rPr lang="en-US" altLang="en-US" sz="3200">
                <a:latin typeface="Times" charset="0"/>
                <a:ea typeface="ＭＳ Ｐゴシック" charset="-128"/>
              </a:rPr>
              <a:t>Have a dominant objective that is measurable…</a:t>
            </a:r>
          </a:p>
        </p:txBody>
      </p:sp>
      <p:sp>
        <p:nvSpPr>
          <p:cNvPr id="921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u="sng" dirty="0">
                <a:latin typeface="Times" charset="0"/>
                <a:ea typeface="ＭＳ Ｐゴシック" charset="-128"/>
              </a:rPr>
              <a:t>If you don’t have an objective</a:t>
            </a:r>
            <a:r>
              <a:rPr lang="en-US" altLang="en-US" sz="2600" dirty="0">
                <a:latin typeface="Times" charset="0"/>
                <a:ea typeface="ＭＳ Ｐゴシック" charset="-128"/>
              </a:rPr>
              <a:t>, your decision-making process has no rudder. Each manager will then create his or her own vision of where the business is going, and make decisions based on that vision. </a:t>
            </a:r>
          </a:p>
          <a:p>
            <a:pPr eaLnBrk="1" hangingPunct="1">
              <a:lnSpc>
                <a:spcPct val="80000"/>
              </a:lnSpc>
            </a:pPr>
            <a:r>
              <a:rPr lang="en-US" altLang="en-US" sz="2600" u="sng" dirty="0">
                <a:latin typeface="Times" charset="0"/>
                <a:ea typeface="ＭＳ Ｐゴシック" charset="-128"/>
              </a:rPr>
              <a:t>If you have multiple objectives</a:t>
            </a:r>
            <a:r>
              <a:rPr lang="en-US" altLang="en-US" sz="2600" dirty="0">
                <a:latin typeface="Times" charset="0"/>
                <a:ea typeface="ＭＳ Ｐゴシック" charset="-128"/>
              </a:rPr>
              <a:t>, you will still have to make choices. If you are not clear about which objective should dominate, managers again will pick their own dominant objectives, leading to them working at cross purposes.</a:t>
            </a:r>
          </a:p>
          <a:p>
            <a:pPr eaLnBrk="1" hangingPunct="1">
              <a:lnSpc>
                <a:spcPct val="80000"/>
              </a:lnSpc>
            </a:pPr>
            <a:r>
              <a:rPr lang="en-US" altLang="en-US" sz="2600" u="sng" dirty="0">
                <a:latin typeface="Times" charset="0"/>
                <a:ea typeface="ＭＳ Ｐゴシック" charset="-128"/>
              </a:rPr>
              <a:t>If you have a fuzzy objective</a:t>
            </a:r>
            <a:r>
              <a:rPr lang="en-US" altLang="en-US" sz="2600" dirty="0">
                <a:latin typeface="Times" charset="0"/>
                <a:ea typeface="ＭＳ Ｐゴシック" charset="-128"/>
              </a:rPr>
              <a:t>, you are giving no guidance on both how decisions should be made and no accountability for decisions, once made.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What is the objective for an MLB team’s management?</a:t>
            </a:r>
          </a:p>
        </p:txBody>
      </p:sp>
      <p:sp>
        <p:nvSpPr>
          <p:cNvPr id="3" name="Content Placeholder 2"/>
          <p:cNvSpPr>
            <a:spLocks noGrp="1"/>
          </p:cNvSpPr>
          <p:nvPr>
            <p:ph sz="quarter" idx="1"/>
          </p:nvPr>
        </p:nvSpPr>
        <p:spPr>
          <a:xfrm>
            <a:off x="612775" y="1600200"/>
            <a:ext cx="8153400" cy="4495800"/>
          </a:xfrm>
        </p:spPr>
        <p:txBody>
          <a:bodyPr>
            <a:normAutofit fontScale="92500" lnSpcReduction="10000"/>
          </a:bodyPr>
          <a:lstStyle/>
          <a:p>
            <a:pPr marL="0" indent="0" eaLnBrk="1" hangingPunct="1">
              <a:lnSpc>
                <a:spcPct val="90000"/>
              </a:lnSpc>
              <a:buNone/>
            </a:pPr>
            <a:r>
              <a:rPr lang="en-US" altLang="en-US" sz="2600" b="1" dirty="0">
                <a:ea typeface="ＭＳ Ｐゴシック" charset="-128"/>
              </a:rPr>
              <a:t>Objective 1: To build a viable business (that makes enough money to cover the capital invested in it…)</a:t>
            </a:r>
          </a:p>
          <a:p>
            <a:pPr marL="0" indent="0" eaLnBrk="1" hangingPunct="1">
              <a:lnSpc>
                <a:spcPct val="90000"/>
              </a:lnSpc>
              <a:buNone/>
            </a:pPr>
            <a:r>
              <a:rPr lang="en-US" altLang="en-US" sz="2600" i="1" dirty="0">
                <a:ea typeface="ＭＳ Ｐゴシック" charset="-128"/>
              </a:rPr>
              <a:t>Constraint: Win as much as you can, given your budget constraints</a:t>
            </a:r>
          </a:p>
          <a:p>
            <a:pPr marL="0" indent="0" eaLnBrk="1" hangingPunct="1">
              <a:lnSpc>
                <a:spcPct val="90000"/>
              </a:lnSpc>
              <a:buNone/>
            </a:pPr>
            <a:r>
              <a:rPr lang="en-US" altLang="en-US" sz="2600" b="1" dirty="0">
                <a:ea typeface="ＭＳ Ｐゴシック" charset="-128"/>
              </a:rPr>
              <a:t>Objective 2: To win the big prize (World Series, divisional championship, make it to playoffs)</a:t>
            </a:r>
          </a:p>
          <a:p>
            <a:pPr marL="0" indent="0" eaLnBrk="1" hangingPunct="1">
              <a:lnSpc>
                <a:spcPct val="90000"/>
              </a:lnSpc>
              <a:buNone/>
            </a:pPr>
            <a:r>
              <a:rPr lang="en-US" altLang="en-US" sz="2600" i="1" dirty="0">
                <a:ea typeface="ＭＳ Ｐゴシック" charset="-128"/>
              </a:rPr>
              <a:t>Constraint: Player contracts &lt; Specified limit (&lt;$230 million to avoid tax or Owner specified value, which can be lower than or higher than the MLB limits)</a:t>
            </a:r>
          </a:p>
          <a:p>
            <a:pPr marL="0" indent="0" eaLnBrk="1" hangingPunct="1">
              <a:lnSpc>
                <a:spcPct val="90000"/>
              </a:lnSpc>
              <a:buNone/>
            </a:pPr>
            <a:r>
              <a:rPr lang="en-US" altLang="en-US" sz="2600" b="1" dirty="0">
                <a:ea typeface="ＭＳ Ｐゴシック" charset="-128"/>
              </a:rPr>
              <a:t>Objective 3: To do just enough (winning, making money) to not get fired</a:t>
            </a:r>
          </a:p>
          <a:p>
            <a:pPr marL="0" indent="0" eaLnBrk="1" hangingPunct="1">
              <a:lnSpc>
                <a:spcPct val="90000"/>
              </a:lnSpc>
              <a:buNone/>
            </a:pPr>
            <a:r>
              <a:rPr lang="en-US" altLang="en-US" sz="2600" i="1" dirty="0">
                <a:ea typeface="ＭＳ Ｐゴシック" charset="-128"/>
              </a:rPr>
              <a:t>Constraint: Keep owner, fans and players happy enough or not so unhappy that they try to get rid of you…</a:t>
            </a:r>
          </a:p>
          <a:p>
            <a:pPr marL="0" indent="0" eaLnBrk="1" hangingPunct="1">
              <a:lnSpc>
                <a:spcPct val="90000"/>
              </a:lnSpc>
              <a:buNone/>
            </a:pPr>
            <a:endParaRPr lang="en-US" altLang="en-US" sz="2600" b="1" dirty="0">
              <a:ea typeface="ＭＳ Ｐゴシック" charset="-128"/>
            </a:endParaRPr>
          </a:p>
          <a:p>
            <a:pPr marL="0" indent="0" eaLnBrk="1" hangingPunct="1">
              <a:lnSpc>
                <a:spcPct val="90000"/>
              </a:lnSpc>
              <a:buNone/>
            </a:pPr>
            <a:endParaRPr lang="en-US" altLang="en-US" sz="2600" i="1" dirty="0">
              <a:ea typeface="ＭＳ Ｐゴシック" charset="-128"/>
            </a:endParaRPr>
          </a:p>
          <a:p>
            <a:pPr marL="0" indent="0" eaLnBrk="1" hangingPunct="1">
              <a:lnSpc>
                <a:spcPct val="90000"/>
              </a:lnSpc>
              <a:buNone/>
            </a:pPr>
            <a:endParaRPr lang="en-US" altLang="en-US" sz="2600" i="1" dirty="0">
              <a:ea typeface="ＭＳ Ｐゴシック"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A5E01-DAF1-9848-99A5-AA9D026007DE}"/>
              </a:ext>
            </a:extLst>
          </p:cNvPr>
          <p:cNvSpPr>
            <a:spLocks noGrp="1"/>
          </p:cNvSpPr>
          <p:nvPr>
            <p:ph type="title"/>
          </p:nvPr>
        </p:nvSpPr>
        <p:spPr/>
        <p:txBody>
          <a:bodyPr/>
          <a:lstStyle/>
          <a:p>
            <a:r>
              <a:rPr lang="en-US" dirty="0"/>
              <a:t>An outsider’s guess of the Met’s objective?</a:t>
            </a:r>
          </a:p>
        </p:txBody>
      </p:sp>
      <p:pic>
        <p:nvPicPr>
          <p:cNvPr id="4" name="Content Placeholder 3">
            <a:extLst>
              <a:ext uri="{FF2B5EF4-FFF2-40B4-BE49-F238E27FC236}">
                <a16:creationId xmlns:a16="http://schemas.microsoft.com/office/drawing/2014/main" id="{59D6E0A9-D34E-7F27-2C1B-C3A0EA946B7C}"/>
              </a:ext>
            </a:extLst>
          </p:cNvPr>
          <p:cNvPicPr>
            <a:picLocks noGrp="1" noChangeAspect="1"/>
          </p:cNvPicPr>
          <p:nvPr>
            <p:ph sz="quarter" idx="1"/>
          </p:nvPr>
        </p:nvPicPr>
        <p:blipFill>
          <a:blip r:embed="rId2"/>
          <a:stretch>
            <a:fillRect/>
          </a:stretch>
        </p:blipFill>
        <p:spPr>
          <a:xfrm>
            <a:off x="612775" y="2160903"/>
            <a:ext cx="8153400" cy="3374393"/>
          </a:xfrm>
          <a:prstGeom prst="rect">
            <a:avLst/>
          </a:prstGeom>
        </p:spPr>
      </p:pic>
    </p:spTree>
    <p:extLst>
      <p:ext uri="{BB962C8B-B14F-4D97-AF65-F5344CB8AC3E}">
        <p14:creationId xmlns:p14="http://schemas.microsoft.com/office/powerpoint/2010/main" val="3891849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026"/>
          <p:cNvSpPr>
            <a:spLocks noGrp="1" noChangeArrowheads="1"/>
          </p:cNvSpPr>
          <p:nvPr>
            <p:ph type="title"/>
          </p:nvPr>
        </p:nvSpPr>
        <p:spPr>
          <a:xfrm>
            <a:off x="612775" y="228600"/>
            <a:ext cx="8153400" cy="990600"/>
          </a:xfrm>
        </p:spPr>
        <p:txBody>
          <a:bodyPr/>
          <a:lstStyle/>
          <a:p>
            <a:pPr eaLnBrk="1" hangingPunct="1"/>
            <a:r>
              <a:rPr lang="en-US" altLang="en-US" dirty="0">
                <a:latin typeface="Times" charset="0"/>
                <a:ea typeface="ＭＳ Ｐゴシック" charset="-128"/>
              </a:rPr>
              <a:t>How your objective choice plays out in decision-making?</a:t>
            </a:r>
          </a:p>
        </p:txBody>
      </p:sp>
      <p:pic>
        <p:nvPicPr>
          <p:cNvPr id="24578" name="Picture 5"/>
          <p:cNvPicPr>
            <a:picLocks noGrp="1" noChangeAspect="1"/>
          </p:cNvPicPr>
          <p:nvPr>
            <p:ph sz="quarter" idx="1"/>
          </p:nvPr>
        </p:nvPicPr>
        <p:blipFill>
          <a:blip r:embed="rId3">
            <a:extLst>
              <a:ext uri="{28A0092B-C50C-407E-A947-70E740481C1C}">
                <a14:useLocalDpi xmlns:a14="http://schemas.microsoft.com/office/drawing/2010/main" val="0"/>
              </a:ext>
            </a:extLst>
          </a:blip>
          <a:srcRect l="-5484" r="-5484"/>
          <a:stretch>
            <a:fillRect/>
          </a:stretch>
        </p:blipFill>
        <p:spPr>
          <a:xfrm>
            <a:off x="612775" y="1600200"/>
            <a:ext cx="8153400" cy="4495800"/>
          </a:xfr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9F07E-467F-0A4E-AD7C-8044903BEDC6}"/>
              </a:ext>
            </a:extLst>
          </p:cNvPr>
          <p:cNvSpPr>
            <a:spLocks noGrp="1"/>
          </p:cNvSpPr>
          <p:nvPr>
            <p:ph type="title"/>
          </p:nvPr>
        </p:nvSpPr>
        <p:spPr/>
        <p:txBody>
          <a:bodyPr/>
          <a:lstStyle/>
          <a:p>
            <a:r>
              <a:rPr lang="en-US" dirty="0">
                <a:latin typeface="Times" charset="0"/>
              </a:rPr>
              <a:t>Lesson 3: In any business, you are juggling conflicting interests..</a:t>
            </a:r>
            <a:endParaRPr lang="en-US" dirty="0"/>
          </a:p>
        </p:txBody>
      </p:sp>
      <p:sp>
        <p:nvSpPr>
          <p:cNvPr id="4" name="Footer Placeholder 3">
            <a:extLst>
              <a:ext uri="{FF2B5EF4-FFF2-40B4-BE49-F238E27FC236}">
                <a16:creationId xmlns:a16="http://schemas.microsoft.com/office/drawing/2014/main" id="{B21413F1-1CE9-E744-8AAC-7CDFF691231E}"/>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F4A8892A-E74A-7E48-8D04-02F0C5AA90A5}"/>
              </a:ext>
            </a:extLst>
          </p:cNvPr>
          <p:cNvSpPr>
            <a:spLocks noGrp="1"/>
          </p:cNvSpPr>
          <p:nvPr>
            <p:ph type="sldNum" sz="quarter" idx="11"/>
          </p:nvPr>
        </p:nvSpPr>
        <p:spPr/>
        <p:txBody>
          <a:bodyPr>
            <a:normAutofit fontScale="85000" lnSpcReduction="20000"/>
          </a:bodyPr>
          <a:lstStyle/>
          <a:p>
            <a:fld id="{FC16F23A-243F-094E-AF02-B4320873971F}" type="slidenum">
              <a:rPr lang="en-US" altLang="en-US" smtClean="0"/>
              <a:pPr/>
              <a:t>10</a:t>
            </a:fld>
            <a:endParaRPr lang="en-US" altLang="en-US"/>
          </a:p>
        </p:txBody>
      </p:sp>
      <p:pic>
        <p:nvPicPr>
          <p:cNvPr id="8" name="Content Placeholder 7">
            <a:extLst>
              <a:ext uri="{FF2B5EF4-FFF2-40B4-BE49-F238E27FC236}">
                <a16:creationId xmlns:a16="http://schemas.microsoft.com/office/drawing/2014/main" id="{2FA0C8E0-FC1A-C64D-A157-1B606813A510}"/>
              </a:ext>
            </a:extLst>
          </p:cNvPr>
          <p:cNvPicPr>
            <a:picLocks noGrp="1" noChangeAspect="1"/>
          </p:cNvPicPr>
          <p:nvPr>
            <p:ph sz="quarter" idx="1"/>
          </p:nvPr>
        </p:nvPicPr>
        <p:blipFill>
          <a:blip r:embed="rId3"/>
          <a:stretch>
            <a:fillRect/>
          </a:stretch>
        </p:blipFill>
        <p:spPr>
          <a:xfrm>
            <a:off x="612775" y="2007520"/>
            <a:ext cx="8153400" cy="3681159"/>
          </a:xfrm>
          <a:prstGeom prst="rect">
            <a:avLst/>
          </a:prstGeom>
        </p:spPr>
      </p:pic>
    </p:spTree>
    <p:extLst>
      <p:ext uri="{BB962C8B-B14F-4D97-AF65-F5344CB8AC3E}">
        <p14:creationId xmlns:p14="http://schemas.microsoft.com/office/powerpoint/2010/main" val="18243680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20EBA-9C85-F040-B6FE-C036FA510D7D}"/>
              </a:ext>
            </a:extLst>
          </p:cNvPr>
          <p:cNvSpPr>
            <a:spLocks noGrp="1"/>
          </p:cNvSpPr>
          <p:nvPr>
            <p:ph type="title"/>
          </p:nvPr>
        </p:nvSpPr>
        <p:spPr/>
        <p:txBody>
          <a:bodyPr/>
          <a:lstStyle/>
          <a:p>
            <a:r>
              <a:rPr lang="en-US" dirty="0"/>
              <a:t>The stakeholders in an MLB team…</a:t>
            </a:r>
          </a:p>
        </p:txBody>
      </p:sp>
      <p:sp>
        <p:nvSpPr>
          <p:cNvPr id="4" name="Footer Placeholder 3">
            <a:extLst>
              <a:ext uri="{FF2B5EF4-FFF2-40B4-BE49-F238E27FC236}">
                <a16:creationId xmlns:a16="http://schemas.microsoft.com/office/drawing/2014/main" id="{BF6C2BAF-F3FF-DD4C-9295-6523C750866D}"/>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20584C08-320B-0940-9284-A2B7341E06F3}"/>
              </a:ext>
            </a:extLst>
          </p:cNvPr>
          <p:cNvSpPr>
            <a:spLocks noGrp="1"/>
          </p:cNvSpPr>
          <p:nvPr>
            <p:ph type="sldNum" sz="quarter" idx="11"/>
          </p:nvPr>
        </p:nvSpPr>
        <p:spPr/>
        <p:txBody>
          <a:bodyPr>
            <a:normAutofit fontScale="85000" lnSpcReduction="20000"/>
          </a:bodyPr>
          <a:lstStyle/>
          <a:p>
            <a:fld id="{FC16F23A-243F-094E-AF02-B4320873971F}" type="slidenum">
              <a:rPr lang="en-US" altLang="en-US" smtClean="0"/>
              <a:pPr/>
              <a:t>11</a:t>
            </a:fld>
            <a:endParaRPr lang="en-US" altLang="en-US"/>
          </a:p>
        </p:txBody>
      </p:sp>
      <p:pic>
        <p:nvPicPr>
          <p:cNvPr id="6" name="Content Placeholder 5">
            <a:extLst>
              <a:ext uri="{FF2B5EF4-FFF2-40B4-BE49-F238E27FC236}">
                <a16:creationId xmlns:a16="http://schemas.microsoft.com/office/drawing/2014/main" id="{5626C32C-7D59-DC89-DE74-7CACBEE3ADDF}"/>
              </a:ext>
            </a:extLst>
          </p:cNvPr>
          <p:cNvPicPr>
            <a:picLocks noGrp="1" noChangeAspect="1"/>
          </p:cNvPicPr>
          <p:nvPr>
            <p:ph sz="quarter" idx="1"/>
          </p:nvPr>
        </p:nvPicPr>
        <p:blipFill>
          <a:blip r:embed="rId3"/>
          <a:stretch>
            <a:fillRect/>
          </a:stretch>
        </p:blipFill>
        <p:spPr>
          <a:xfrm>
            <a:off x="612775" y="1842451"/>
            <a:ext cx="8153400" cy="4011298"/>
          </a:xfrm>
          <a:prstGeom prst="rect">
            <a:avLst/>
          </a:prstGeom>
        </p:spPr>
      </p:pic>
    </p:spTree>
    <p:extLst>
      <p:ext uri="{BB962C8B-B14F-4D97-AF65-F5344CB8AC3E}">
        <p14:creationId xmlns:p14="http://schemas.microsoft.com/office/powerpoint/2010/main" val="23470653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228600"/>
            <a:ext cx="8153400" cy="990600"/>
          </a:xfrm>
          <a:noFill/>
        </p:spPr>
        <p:txBody>
          <a:bodyPr/>
          <a:lstStyle/>
          <a:p>
            <a:pPr eaLnBrk="1" hangingPunct="1"/>
            <a:r>
              <a:rPr lang="en-US" altLang="en-US">
                <a:latin typeface="Times" charset="0"/>
                <a:ea typeface="ＭＳ Ｐゴシック" charset="-128"/>
              </a:rPr>
              <a:t>Lesson 4: Understand the essence of risk</a:t>
            </a:r>
          </a:p>
        </p:txBody>
      </p:sp>
      <p:sp>
        <p:nvSpPr>
          <p:cNvPr id="1433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latin typeface="Times" charset="0"/>
                <a:ea typeface="ＭＳ Ｐゴシック" charset="-128"/>
              </a:rPr>
              <a:t>Risk, in traditional terms, is viewed as a </a:t>
            </a:r>
            <a:r>
              <a:rPr lang="ja-JP" altLang="en-US">
                <a:latin typeface="Times" charset="0"/>
                <a:ea typeface="ＭＳ Ｐゴシック" charset="-128"/>
              </a:rPr>
              <a:t>‘</a:t>
            </a:r>
            <a:r>
              <a:rPr lang="en-US" altLang="ja-JP">
                <a:latin typeface="Times" charset="0"/>
                <a:ea typeface="ＭＳ Ｐゴシック" charset="-128"/>
              </a:rPr>
              <a:t>negative</a:t>
            </a:r>
            <a:r>
              <a:rPr lang="ja-JP" altLang="en-US">
                <a:latin typeface="Times" charset="0"/>
                <a:ea typeface="ＭＳ Ｐゴシック" charset="-128"/>
              </a:rPr>
              <a:t>’</a:t>
            </a:r>
            <a:r>
              <a:rPr lang="en-US" altLang="ja-JP">
                <a:latin typeface="Times" charset="0"/>
                <a:ea typeface="ＭＳ Ｐゴシック" charset="-128"/>
              </a:rPr>
              <a:t>. Webster</a:t>
            </a:r>
            <a:r>
              <a:rPr lang="ja-JP" altLang="en-US">
                <a:latin typeface="Times" charset="0"/>
                <a:ea typeface="ＭＳ Ｐゴシック" charset="-128"/>
              </a:rPr>
              <a:t>’</a:t>
            </a:r>
            <a:r>
              <a:rPr lang="en-US" altLang="ja-JP">
                <a:latin typeface="Times" charset="0"/>
                <a:ea typeface="ＭＳ Ｐゴシック" charset="-128"/>
              </a:rPr>
              <a:t>s dictionary, for instance, defines risk as </a:t>
            </a:r>
            <a:r>
              <a:rPr lang="ja-JP" altLang="en-US">
                <a:latin typeface="Times" charset="0"/>
                <a:ea typeface="ＭＳ Ｐゴシック" charset="-128"/>
              </a:rPr>
              <a:t>“</a:t>
            </a:r>
            <a:r>
              <a:rPr lang="en-US" altLang="ja-JP">
                <a:latin typeface="Times" charset="0"/>
                <a:ea typeface="ＭＳ Ｐゴシック" charset="-128"/>
              </a:rPr>
              <a:t>exposing to danger or hazard</a:t>
            </a:r>
            <a:r>
              <a:rPr lang="ja-JP" altLang="en-US">
                <a:latin typeface="Times" charset="0"/>
                <a:ea typeface="ＭＳ Ｐゴシック" charset="-128"/>
              </a:rPr>
              <a:t>”</a:t>
            </a:r>
            <a:r>
              <a:rPr lang="en-US" altLang="ja-JP">
                <a:latin typeface="Times" charset="0"/>
                <a:ea typeface="ＭＳ Ｐゴシック" charset="-128"/>
              </a:rPr>
              <a:t>. The Chinese symbols for risk, reproduced below, give a much better description of risk:</a:t>
            </a:r>
          </a:p>
          <a:p>
            <a:pPr marL="319088" lvl="1" indent="-319088" algn="ctr" eaLnBrk="1" hangingPunct="1">
              <a:lnSpc>
                <a:spcPct val="90000"/>
              </a:lnSpc>
              <a:spcBef>
                <a:spcPts val="700"/>
              </a:spcBef>
              <a:buClr>
                <a:schemeClr val="accent2"/>
              </a:buClr>
              <a:buSzPct val="60000"/>
              <a:buFont typeface="Wingdings 2" charset="2"/>
              <a:buNone/>
            </a:pPr>
            <a:r>
              <a:rPr lang="en-US" altLang="en-US" sz="3900">
                <a:ea typeface="ＭＳ Ｐゴシック" charset="-128"/>
              </a:rPr>
              <a:t>危機</a:t>
            </a:r>
            <a:endParaRPr lang="en-US" altLang="ja-JP">
              <a:latin typeface="Times" charset="0"/>
              <a:ea typeface="ＭＳ Ｐゴシック" charset="-128"/>
            </a:endParaRPr>
          </a:p>
          <a:p>
            <a:pPr eaLnBrk="1" hangingPunct="1">
              <a:lnSpc>
                <a:spcPct val="90000"/>
              </a:lnSpc>
            </a:pPr>
            <a:r>
              <a:rPr lang="en-US" altLang="en-US">
                <a:latin typeface="Times" charset="0"/>
                <a:ea typeface="ＭＳ Ｐゴシック" charset="-128"/>
              </a:rPr>
              <a:t>The first symbol is the symbol for </a:t>
            </a:r>
            <a:r>
              <a:rPr lang="ja-JP" altLang="en-US">
                <a:latin typeface="Times" charset="0"/>
                <a:ea typeface="ＭＳ Ｐゴシック" charset="-128"/>
              </a:rPr>
              <a:t>“</a:t>
            </a:r>
            <a:r>
              <a:rPr lang="en-US" altLang="ja-JP">
                <a:latin typeface="Times" charset="0"/>
                <a:ea typeface="ＭＳ Ｐゴシック" charset="-128"/>
              </a:rPr>
              <a:t>danger</a:t>
            </a:r>
            <a:r>
              <a:rPr lang="ja-JP" altLang="en-US">
                <a:latin typeface="Times" charset="0"/>
                <a:ea typeface="ＭＳ Ｐゴシック" charset="-128"/>
              </a:rPr>
              <a:t>”</a:t>
            </a:r>
            <a:r>
              <a:rPr lang="en-US" altLang="ja-JP">
                <a:latin typeface="Times" charset="0"/>
                <a:ea typeface="ＭＳ Ｐゴシック" charset="-128"/>
              </a:rPr>
              <a:t>, while the second is the symbol for </a:t>
            </a:r>
            <a:r>
              <a:rPr lang="ja-JP" altLang="en-US">
                <a:latin typeface="Times" charset="0"/>
                <a:ea typeface="ＭＳ Ｐゴシック" charset="-128"/>
              </a:rPr>
              <a:t>“</a:t>
            </a:r>
            <a:r>
              <a:rPr lang="en-US" altLang="ja-JP">
                <a:latin typeface="Times" charset="0"/>
                <a:ea typeface="ＭＳ Ｐゴシック" charset="-128"/>
              </a:rPr>
              <a:t>opportunity</a:t>
            </a:r>
            <a:r>
              <a:rPr lang="ja-JP" altLang="en-US">
                <a:latin typeface="Times" charset="0"/>
                <a:ea typeface="ＭＳ Ｐゴシック" charset="-128"/>
              </a:rPr>
              <a:t>”</a:t>
            </a:r>
            <a:r>
              <a:rPr lang="en-US" altLang="ja-JP">
                <a:latin typeface="Times" charset="0"/>
                <a:ea typeface="ＭＳ Ｐゴシック" charset="-128"/>
              </a:rPr>
              <a:t>, making risk a mix of danger and opportunity. You cannot have one, without the other.</a:t>
            </a:r>
            <a:endParaRPr lang="en-US" altLang="en-US">
              <a:latin typeface="Times" charset="0"/>
              <a:ea typeface="ＭＳ Ｐゴシック" charset="-128"/>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228600"/>
            <a:ext cx="8153400" cy="990600"/>
          </a:xfrm>
        </p:spPr>
        <p:txBody>
          <a:bodyPr/>
          <a:lstStyle/>
          <a:p>
            <a:pPr eaLnBrk="1" hangingPunct="1"/>
            <a:r>
              <a:rPr lang="en-US" altLang="en-US" dirty="0">
                <a:latin typeface="Times" charset="0"/>
                <a:ea typeface="ＭＳ Ｐゴシック" charset="-128"/>
              </a:rPr>
              <a:t>For a business, risk can come from many places…</a:t>
            </a:r>
          </a:p>
        </p:txBody>
      </p:sp>
      <p:pic>
        <p:nvPicPr>
          <p:cNvPr id="31746" name="Content Placeholder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l="-8403" r="-8403"/>
          <a:stretch>
            <a:fillRect/>
          </a:stretch>
        </p:blipFill>
        <p:spPr>
          <a:xfrm>
            <a:off x="612775" y="1600200"/>
            <a:ext cx="8153400" cy="4495800"/>
          </a:xfrm>
          <a:solidFill>
            <a:srgbClr val="FFFFFF"/>
          </a:solid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26BA3-6254-2919-7384-24D0F4DF298A}"/>
              </a:ext>
            </a:extLst>
          </p:cNvPr>
          <p:cNvSpPr>
            <a:spLocks noGrp="1"/>
          </p:cNvSpPr>
          <p:nvPr>
            <p:ph type="title"/>
          </p:nvPr>
        </p:nvSpPr>
        <p:spPr/>
        <p:txBody>
          <a:bodyPr/>
          <a:lstStyle/>
          <a:p>
            <a:r>
              <a:rPr lang="en-US" dirty="0"/>
              <a:t>For an MLB team, risk can come from many places as well…</a:t>
            </a:r>
          </a:p>
        </p:txBody>
      </p:sp>
      <p:pic>
        <p:nvPicPr>
          <p:cNvPr id="4" name="Content Placeholder 3">
            <a:extLst>
              <a:ext uri="{FF2B5EF4-FFF2-40B4-BE49-F238E27FC236}">
                <a16:creationId xmlns:a16="http://schemas.microsoft.com/office/drawing/2014/main" id="{C69D600D-D01E-735F-F6EF-7561CA171875}"/>
              </a:ext>
            </a:extLst>
          </p:cNvPr>
          <p:cNvPicPr>
            <a:picLocks noGrp="1" noChangeAspect="1"/>
          </p:cNvPicPr>
          <p:nvPr>
            <p:ph sz="quarter" idx="1"/>
          </p:nvPr>
        </p:nvPicPr>
        <p:blipFill>
          <a:blip r:embed="rId2"/>
          <a:stretch>
            <a:fillRect/>
          </a:stretch>
        </p:blipFill>
        <p:spPr>
          <a:xfrm>
            <a:off x="1146175" y="1885950"/>
            <a:ext cx="7086600" cy="3924300"/>
          </a:xfrm>
          <a:prstGeom prst="rect">
            <a:avLst/>
          </a:prstGeom>
        </p:spPr>
      </p:pic>
    </p:spTree>
    <p:extLst>
      <p:ext uri="{BB962C8B-B14F-4D97-AF65-F5344CB8AC3E}">
        <p14:creationId xmlns:p14="http://schemas.microsoft.com/office/powerpoint/2010/main" val="38760714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612775" y="228600"/>
            <a:ext cx="8153400" cy="990600"/>
          </a:xfrm>
        </p:spPr>
        <p:txBody>
          <a:bodyPr/>
          <a:lstStyle/>
          <a:p>
            <a:pPr eaLnBrk="1" hangingPunct="1"/>
            <a:r>
              <a:rPr lang="en-US" altLang="en-US" dirty="0">
                <a:latin typeface="Times" charset="0"/>
                <a:ea typeface="ＭＳ Ｐゴシック" charset="-128"/>
              </a:rPr>
              <a:t>And not all risk is created equal…</a:t>
            </a:r>
          </a:p>
        </p:txBody>
      </p:sp>
      <p:sp>
        <p:nvSpPr>
          <p:cNvPr id="1741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dirty="0">
                <a:latin typeface="Times" charset="0"/>
                <a:ea typeface="ＭＳ Ｐゴシック" charset="-128"/>
              </a:rPr>
              <a:t>If you are a sole owner of a business, </a:t>
            </a:r>
            <a:r>
              <a:rPr lang="en-US" altLang="en-US" sz="2200" u="sng" dirty="0">
                <a:latin typeface="Times" charset="0"/>
                <a:ea typeface="ＭＳ Ｐゴシック" charset="-128"/>
              </a:rPr>
              <a:t>you are exposed to all of the risks in a business</a:t>
            </a:r>
            <a:r>
              <a:rPr lang="en-US" altLang="en-US" sz="2200" dirty="0">
                <a:latin typeface="Times" charset="0"/>
                <a:ea typeface="ＭＳ Ｐゴシック" charset="-128"/>
              </a:rPr>
              <a:t>. Thus, your hurdle rate should reflect those risks.</a:t>
            </a:r>
          </a:p>
          <a:p>
            <a:pPr eaLnBrk="1" hangingPunct="1">
              <a:lnSpc>
                <a:spcPct val="80000"/>
              </a:lnSpc>
            </a:pPr>
            <a:r>
              <a:rPr lang="en-US" altLang="en-US" sz="2200" dirty="0">
                <a:latin typeface="Times" charset="0"/>
                <a:ea typeface="ＭＳ Ｐゴシック" charset="-128"/>
              </a:rPr>
              <a:t>If you are a publicly traded company, the game changes. As a manager, you have </a:t>
            </a:r>
            <a:r>
              <a:rPr lang="en-US" altLang="en-US" sz="2200" u="sng" dirty="0">
                <a:latin typeface="Times" charset="0"/>
                <a:ea typeface="ＭＳ Ｐゴシック" charset="-128"/>
              </a:rPr>
              <a:t>look at risk through the eyes of the marginal investor in your company</a:t>
            </a:r>
            <a:r>
              <a:rPr lang="en-US" altLang="en-US" sz="2200" dirty="0">
                <a:latin typeface="Times" charset="0"/>
                <a:ea typeface="ＭＳ Ｐゴシック" charset="-128"/>
              </a:rPr>
              <a:t>. There are two criteria that go into being a marginal investor:</a:t>
            </a:r>
          </a:p>
          <a:p>
            <a:pPr lvl="1" eaLnBrk="1" hangingPunct="1">
              <a:lnSpc>
                <a:spcPct val="80000"/>
              </a:lnSpc>
            </a:pPr>
            <a:r>
              <a:rPr lang="en-US" altLang="en-US" sz="1900" dirty="0">
                <a:latin typeface="Times" charset="0"/>
                <a:ea typeface="ＭＳ Ｐゴシック" charset="-128"/>
              </a:rPr>
              <a:t>You need to own enough stock to make a difference. In other words, you have to be a large stockholder.</a:t>
            </a:r>
          </a:p>
          <a:p>
            <a:pPr lvl="1" eaLnBrk="1" hangingPunct="1">
              <a:lnSpc>
                <a:spcPct val="80000"/>
              </a:lnSpc>
            </a:pPr>
            <a:r>
              <a:rPr lang="en-US" altLang="en-US" sz="1900" dirty="0">
                <a:latin typeface="Times" charset="0"/>
                <a:ea typeface="ＭＳ Ｐゴシック" charset="-128"/>
              </a:rPr>
              <a:t>You have to trade that stock. Thus, a founder who owns a lot of stock but does not trade is not the marginal investor.</a:t>
            </a:r>
          </a:p>
          <a:p>
            <a:pPr eaLnBrk="1" hangingPunct="1">
              <a:lnSpc>
                <a:spcPct val="80000"/>
              </a:lnSpc>
            </a:pPr>
            <a:r>
              <a:rPr lang="en-US" altLang="en-US" sz="2200" dirty="0">
                <a:latin typeface="Times" charset="0"/>
                <a:ea typeface="ＭＳ Ｐゴシック" charset="-128"/>
              </a:rPr>
              <a:t>If that marginal investor is a mutual fund or institutional investor, the only risk they  see in an investment is the risk that it adds to a diversified portfolio. Consequently, the only risk you as a manager should build into your hurdle rate is the risk that cannot be diversified away.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Know your marginal investor..</a:t>
            </a:r>
          </a:p>
        </p:txBody>
      </p:sp>
      <p:sp>
        <p:nvSpPr>
          <p:cNvPr id="2" name="Content Placeholder 1"/>
          <p:cNvSpPr>
            <a:spLocks noGrp="1"/>
          </p:cNvSpPr>
          <p:nvPr>
            <p:ph sz="quarter" idx="1"/>
          </p:nvPr>
        </p:nvSpPr>
        <p:spPr/>
        <p:txBody>
          <a:bodyPr>
            <a:normAutofit fontScale="92500" lnSpcReduction="20000"/>
          </a:bodyPr>
          <a:lstStyle/>
          <a:p>
            <a:r>
              <a:rPr lang="en-US" dirty="0"/>
              <a:t>For a publicly traded company, with many and diverse shareholders, the marginal investor is the shareholder or shareholder group that determines prices at the margin. </a:t>
            </a:r>
          </a:p>
          <a:p>
            <a:pPr lvl="1"/>
            <a:r>
              <a:rPr lang="en-US" dirty="0"/>
              <a:t>Since that requires a large shareholding and the capacity to trade that shareholding, that marginal investor in public companies is likely to be institutional.</a:t>
            </a:r>
          </a:p>
          <a:p>
            <a:r>
              <a:rPr lang="en-US" dirty="0"/>
              <a:t>For a privately owned business, the marginal investor is the owner of the business, if it is a sole ownership, or the ownership partners, if it is owned by multiple people.</a:t>
            </a:r>
          </a:p>
          <a:p>
            <a:pPr lvl="1"/>
            <a:r>
              <a:rPr lang="en-US" dirty="0"/>
              <a:t>The owner can sometimes be wealthy enough to be diversified</a:t>
            </a:r>
          </a:p>
          <a:p>
            <a:pPr lvl="1"/>
            <a:r>
              <a:rPr lang="en-US" dirty="0"/>
              <a:t>Alternatively, the investor may have much or all of his/her wealth tied up in the business.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Your risk exposure comes from your choices as a business..</a:t>
            </a:r>
          </a:p>
        </p:txBody>
      </p:sp>
      <p:pic>
        <p:nvPicPr>
          <p:cNvPr id="35842" name="Content Placeholder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l="-5161" r="-5161"/>
          <a:stretch>
            <a:fillRect/>
          </a:stretch>
        </p:blipFill>
        <p:spPr>
          <a:xfrm>
            <a:off x="612775" y="1600200"/>
            <a:ext cx="8153400" cy="4495800"/>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Let’s do an intuitive check on the Mets</a:t>
            </a:r>
          </a:p>
        </p:txBody>
      </p:sp>
      <p:sp>
        <p:nvSpPr>
          <p:cNvPr id="3" name="Content Placeholder 2"/>
          <p:cNvSpPr>
            <a:spLocks noGrp="1"/>
          </p:cNvSpPr>
          <p:nvPr>
            <p:ph sz="quarter" idx="1"/>
          </p:nvPr>
        </p:nvSpPr>
        <p:spPr>
          <a:xfrm>
            <a:off x="612775" y="1600200"/>
            <a:ext cx="8153400" cy="4495800"/>
          </a:xfrm>
        </p:spPr>
        <p:txBody>
          <a:bodyPr>
            <a:normAutofit lnSpcReduction="10000"/>
          </a:bodyPr>
          <a:lstStyle/>
          <a:p>
            <a:pPr eaLnBrk="1" hangingPunct="1"/>
            <a:r>
              <a:rPr lang="en-US" altLang="en-US" dirty="0">
                <a:ea typeface="ＭＳ Ｐゴシック" charset="-128"/>
              </a:rPr>
              <a:t>How risky is your underlying business?</a:t>
            </a:r>
          </a:p>
          <a:p>
            <a:pPr lvl="1" eaLnBrk="1" hangingPunct="1"/>
            <a:r>
              <a:rPr lang="en-US" altLang="en-US" dirty="0">
                <a:ea typeface="ＭＳ Ｐゴシック" charset="-128"/>
              </a:rPr>
              <a:t>How discretionary is your product to your customers (fans)?</a:t>
            </a:r>
          </a:p>
          <a:p>
            <a:pPr lvl="1" eaLnBrk="1" hangingPunct="1"/>
            <a:r>
              <a:rPr lang="en-US" altLang="en-US" dirty="0">
                <a:ea typeface="ＭＳ Ｐゴシック" charset="-128"/>
              </a:rPr>
              <a:t>How are your media contracts structured? </a:t>
            </a:r>
          </a:p>
          <a:p>
            <a:pPr lvl="1" eaLnBrk="1" hangingPunct="1"/>
            <a:r>
              <a:rPr lang="en-US" altLang="en-US" dirty="0">
                <a:ea typeface="ＭＳ Ｐゴシック" charset="-128"/>
              </a:rPr>
              <a:t>How is your merchandising business structured? (Licensed, Owned etc.)</a:t>
            </a:r>
          </a:p>
          <a:p>
            <a:pPr eaLnBrk="1" hangingPunct="1"/>
            <a:r>
              <a:rPr lang="en-US" altLang="en-US" dirty="0">
                <a:ea typeface="ＭＳ Ｐゴシック" charset="-128"/>
              </a:rPr>
              <a:t>What does your cost structure look like?</a:t>
            </a:r>
          </a:p>
          <a:p>
            <a:pPr lvl="1" eaLnBrk="1" hangingPunct="1"/>
            <a:r>
              <a:rPr lang="en-US" altLang="en-US" dirty="0">
                <a:ea typeface="ＭＳ Ｐゴシック" charset="-128"/>
              </a:rPr>
              <a:t>How much of your expenses is fixed? </a:t>
            </a:r>
          </a:p>
          <a:p>
            <a:pPr lvl="1" eaLnBrk="1" hangingPunct="1"/>
            <a:r>
              <a:rPr lang="en-US" altLang="en-US" dirty="0">
                <a:ea typeface="ＭＳ Ｐゴシック" charset="-128"/>
              </a:rPr>
              <a:t>If you have a bad year (business-wise), what happens to your expense structure?</a:t>
            </a:r>
          </a:p>
          <a:p>
            <a:pPr eaLnBrk="1" hangingPunct="1"/>
            <a:r>
              <a:rPr lang="en-US" altLang="en-US" dirty="0">
                <a:ea typeface="ＭＳ Ｐゴシック" charset="-128"/>
              </a:rPr>
              <a:t>How much debt do you have?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xfrm>
            <a:off x="612775" y="228600"/>
            <a:ext cx="8153400" cy="990600"/>
          </a:xfrm>
        </p:spPr>
        <p:txBody>
          <a:bodyPr/>
          <a:lstStyle/>
          <a:p>
            <a:pPr eaLnBrk="1" hangingPunct="1"/>
            <a:r>
              <a:rPr lang="en-US" altLang="en-US">
                <a:latin typeface="Times" charset="0"/>
                <a:ea typeface="ＭＳ Ｐゴシック" charset="-128"/>
              </a:rPr>
              <a:t>Lesson 5: Know your “hurdle” rate</a:t>
            </a:r>
          </a:p>
        </p:txBody>
      </p:sp>
      <p:sp>
        <p:nvSpPr>
          <p:cNvPr id="38914" name="Content Placeholder 2"/>
          <p:cNvSpPr>
            <a:spLocks noGrp="1"/>
          </p:cNvSpPr>
          <p:nvPr>
            <p:ph sz="quarter" idx="1"/>
          </p:nvPr>
        </p:nvSpPr>
        <p:spPr>
          <a:xfrm>
            <a:off x="612775" y="1600200"/>
            <a:ext cx="8153400" cy="4495800"/>
          </a:xfrm>
        </p:spPr>
        <p:txBody>
          <a:bodyPr/>
          <a:lstStyle/>
          <a:p>
            <a:pPr eaLnBrk="1" hangingPunct="1"/>
            <a:r>
              <a:rPr lang="en-US" altLang="en-US" sz="2000">
                <a:latin typeface="Times" charset="0"/>
                <a:ea typeface="ＭＳ Ｐゴシック" charset="-128"/>
              </a:rPr>
              <a:t>Since financial resources are finite, there is a “hurdle rate” that projects have to cross before being deemed acceptable. A simple representation of the hurdle rate is as follows:</a:t>
            </a:r>
          </a:p>
          <a:p>
            <a:pPr algn="ctr" eaLnBrk="1" hangingPunct="1">
              <a:buFont typeface="Monotype Sorts" charset="2"/>
              <a:buNone/>
            </a:pPr>
            <a:r>
              <a:rPr lang="en-US" altLang="en-US">
                <a:latin typeface="Times" charset="0"/>
                <a:ea typeface="ＭＳ Ｐゴシック" charset="-128"/>
              </a:rPr>
              <a:t>Hurdle rate    = 	Riskless Rate + Risk Premium</a:t>
            </a:r>
          </a:p>
        </p:txBody>
      </p:sp>
      <p:pic>
        <p:nvPicPr>
          <p:cNvPr id="3891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0"/>
            <a:ext cx="9144000" cy="325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28CCE-45AA-85D3-F58C-C01EB0FB7C8D}"/>
              </a:ext>
            </a:extLst>
          </p:cNvPr>
          <p:cNvSpPr>
            <a:spLocks noGrp="1"/>
          </p:cNvSpPr>
          <p:nvPr>
            <p:ph type="title"/>
          </p:nvPr>
        </p:nvSpPr>
        <p:spPr/>
        <p:txBody>
          <a:bodyPr/>
          <a:lstStyle/>
          <a:p>
            <a:r>
              <a:rPr lang="en-US" dirty="0"/>
              <a:t>The Riskfree Rate</a:t>
            </a:r>
          </a:p>
        </p:txBody>
      </p:sp>
      <p:pic>
        <p:nvPicPr>
          <p:cNvPr id="6" name="Content Placeholder 5">
            <a:extLst>
              <a:ext uri="{FF2B5EF4-FFF2-40B4-BE49-F238E27FC236}">
                <a16:creationId xmlns:a16="http://schemas.microsoft.com/office/drawing/2014/main" id="{00513FF8-FCE7-9102-5752-348247557E1D}"/>
              </a:ext>
            </a:extLst>
          </p:cNvPr>
          <p:cNvPicPr>
            <a:picLocks noGrp="1" noChangeAspect="1"/>
          </p:cNvPicPr>
          <p:nvPr>
            <p:ph sz="quarter" idx="1"/>
          </p:nvPr>
        </p:nvPicPr>
        <p:blipFill>
          <a:blip r:embed="rId2"/>
          <a:stretch>
            <a:fillRect/>
          </a:stretch>
        </p:blipFill>
        <p:spPr>
          <a:xfrm>
            <a:off x="1607784" y="1600200"/>
            <a:ext cx="6163381" cy="4495800"/>
          </a:xfrm>
          <a:prstGeom prst="rect">
            <a:avLst/>
          </a:prstGeom>
        </p:spPr>
      </p:pic>
    </p:spTree>
    <p:extLst>
      <p:ext uri="{BB962C8B-B14F-4D97-AF65-F5344CB8AC3E}">
        <p14:creationId xmlns:p14="http://schemas.microsoft.com/office/powerpoint/2010/main" val="30669768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20B24-D3F9-F694-AA1C-95496915E14D}"/>
              </a:ext>
            </a:extLst>
          </p:cNvPr>
          <p:cNvSpPr>
            <a:spLocks noGrp="1"/>
          </p:cNvSpPr>
          <p:nvPr>
            <p:ph type="title"/>
          </p:nvPr>
        </p:nvSpPr>
        <p:spPr/>
        <p:txBody>
          <a:bodyPr/>
          <a:lstStyle/>
          <a:p>
            <a:r>
              <a:rPr lang="en-US" dirty="0"/>
              <a:t>The Equity Risk Premium</a:t>
            </a:r>
          </a:p>
        </p:txBody>
      </p:sp>
      <p:pic>
        <p:nvPicPr>
          <p:cNvPr id="4" name="Content Placeholder 3">
            <a:extLst>
              <a:ext uri="{FF2B5EF4-FFF2-40B4-BE49-F238E27FC236}">
                <a16:creationId xmlns:a16="http://schemas.microsoft.com/office/drawing/2014/main" id="{6AB55324-104B-D428-88E1-C4BD713A7419}"/>
              </a:ext>
            </a:extLst>
          </p:cNvPr>
          <p:cNvPicPr>
            <a:picLocks noGrp="1" noChangeAspect="1"/>
          </p:cNvPicPr>
          <p:nvPr>
            <p:ph sz="quarter" idx="1"/>
          </p:nvPr>
        </p:nvPicPr>
        <p:blipFill>
          <a:blip r:embed="rId2"/>
          <a:stretch>
            <a:fillRect/>
          </a:stretch>
        </p:blipFill>
        <p:spPr>
          <a:xfrm>
            <a:off x="1559293" y="1600200"/>
            <a:ext cx="6260363" cy="4495800"/>
          </a:xfrm>
          <a:prstGeom prst="rect">
            <a:avLst/>
          </a:prstGeom>
        </p:spPr>
      </p:pic>
    </p:spTree>
    <p:extLst>
      <p:ext uri="{BB962C8B-B14F-4D97-AF65-F5344CB8AC3E}">
        <p14:creationId xmlns:p14="http://schemas.microsoft.com/office/powerpoint/2010/main" val="32960416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B83D7-A5B6-F421-CCF9-96F1DADA4224}"/>
              </a:ext>
            </a:extLst>
          </p:cNvPr>
          <p:cNvSpPr>
            <a:spLocks noGrp="1"/>
          </p:cNvSpPr>
          <p:nvPr>
            <p:ph type="title"/>
          </p:nvPr>
        </p:nvSpPr>
        <p:spPr/>
        <p:txBody>
          <a:bodyPr/>
          <a:lstStyle/>
          <a:p>
            <a:r>
              <a:rPr lang="en-US" dirty="0"/>
              <a:t>The Relative Risk of investing in an MLB team…</a:t>
            </a:r>
          </a:p>
        </p:txBody>
      </p:sp>
      <p:sp>
        <p:nvSpPr>
          <p:cNvPr id="3" name="Content Placeholder 2">
            <a:extLst>
              <a:ext uri="{FF2B5EF4-FFF2-40B4-BE49-F238E27FC236}">
                <a16:creationId xmlns:a16="http://schemas.microsoft.com/office/drawing/2014/main" id="{068A256E-2C68-AC7B-7879-FFFDBF81F157}"/>
              </a:ext>
            </a:extLst>
          </p:cNvPr>
          <p:cNvSpPr>
            <a:spLocks noGrp="1"/>
          </p:cNvSpPr>
          <p:nvPr>
            <p:ph sz="quarter" idx="1"/>
          </p:nvPr>
        </p:nvSpPr>
        <p:spPr/>
        <p:txBody>
          <a:bodyPr>
            <a:normAutofit fontScale="92500" lnSpcReduction="10000"/>
          </a:bodyPr>
          <a:lstStyle/>
          <a:p>
            <a:r>
              <a:rPr lang="en-US" dirty="0"/>
              <a:t>There are no professionally traded baseball teams in the United States. In fact, there are no professionally traded sports teams in the US (with MSG coming closest).</a:t>
            </a:r>
          </a:p>
          <a:p>
            <a:r>
              <a:rPr lang="en-US" dirty="0"/>
              <a:t>There are two choices when it comes to measuring relative risk:</a:t>
            </a:r>
          </a:p>
          <a:p>
            <a:pPr lvl="1"/>
            <a:r>
              <a:rPr lang="en-US" dirty="0"/>
              <a:t>One is to look at professional sports teams (almost all soccer) that are publicly traded in Europe. </a:t>
            </a:r>
            <a:r>
              <a:rPr lang="en-US" b="1" dirty="0"/>
              <a:t>The median beta across these companies is 1.10.</a:t>
            </a:r>
          </a:p>
          <a:p>
            <a:pPr lvl="1"/>
            <a:r>
              <a:rPr lang="en-US" dirty="0"/>
              <a:t>The other is to look at entertainment companies in the US, arguing that the forces that determine how the MLB do are the same ones driving other entertainment businesses. </a:t>
            </a:r>
            <a:r>
              <a:rPr lang="en-US" b="1" dirty="0"/>
              <a:t>The median unlevered beta is 1.16.</a:t>
            </a:r>
          </a:p>
        </p:txBody>
      </p:sp>
    </p:spTree>
    <p:extLst>
      <p:ext uri="{BB962C8B-B14F-4D97-AF65-F5344CB8AC3E}">
        <p14:creationId xmlns:p14="http://schemas.microsoft.com/office/powerpoint/2010/main" val="14344648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EC4CC-8E53-07DE-AE81-2316C26242B3}"/>
              </a:ext>
            </a:extLst>
          </p:cNvPr>
          <p:cNvSpPr>
            <a:spLocks noGrp="1"/>
          </p:cNvSpPr>
          <p:nvPr>
            <p:ph type="title"/>
          </p:nvPr>
        </p:nvSpPr>
        <p:spPr/>
        <p:txBody>
          <a:bodyPr/>
          <a:lstStyle/>
          <a:p>
            <a:r>
              <a:rPr lang="en-US" dirty="0"/>
              <a:t>A hurdle rate for the Mets..</a:t>
            </a:r>
          </a:p>
        </p:txBody>
      </p:sp>
      <p:sp>
        <p:nvSpPr>
          <p:cNvPr id="3" name="Content Placeholder 2">
            <a:extLst>
              <a:ext uri="{FF2B5EF4-FFF2-40B4-BE49-F238E27FC236}">
                <a16:creationId xmlns:a16="http://schemas.microsoft.com/office/drawing/2014/main" id="{FC8986E2-7FE6-F0AE-D87E-D09C2EAD48BF}"/>
              </a:ext>
            </a:extLst>
          </p:cNvPr>
          <p:cNvSpPr>
            <a:spLocks noGrp="1"/>
          </p:cNvSpPr>
          <p:nvPr>
            <p:ph sz="quarter" idx="1"/>
          </p:nvPr>
        </p:nvSpPr>
        <p:spPr/>
        <p:txBody>
          <a:bodyPr/>
          <a:lstStyle/>
          <a:p>
            <a:r>
              <a:rPr lang="en-US" dirty="0"/>
              <a:t>Bringing together these inputs, using updated numbers for 2022:</a:t>
            </a:r>
          </a:p>
          <a:p>
            <a:pPr lvl="1"/>
            <a:r>
              <a:rPr lang="en-US" dirty="0"/>
              <a:t>Riskfree Rate on April 1, 2023 = 3.47%</a:t>
            </a:r>
          </a:p>
          <a:p>
            <a:pPr lvl="1"/>
            <a:r>
              <a:rPr lang="en-US" dirty="0"/>
              <a:t>ERP on April 1, 2023 = 5.54%</a:t>
            </a:r>
          </a:p>
          <a:p>
            <a:pPr lvl="1"/>
            <a:r>
              <a:rPr lang="en-US" dirty="0"/>
              <a:t>Beta (based upon comps) = 1.15</a:t>
            </a:r>
          </a:p>
          <a:p>
            <a:pPr lvl="1"/>
            <a:r>
              <a:rPr lang="en-US" dirty="0"/>
              <a:t>Expected Return = 3.47% + 1.15 (5.54%) = 9.84%</a:t>
            </a:r>
          </a:p>
          <a:p>
            <a:r>
              <a:rPr lang="en-US" dirty="0"/>
              <a:t>This required return works only for investors who are diversified. </a:t>
            </a:r>
          </a:p>
          <a:p>
            <a:pPr lvl="1"/>
            <a:r>
              <a:rPr lang="en-US" dirty="0"/>
              <a:t>Does that work for the Mets? </a:t>
            </a:r>
          </a:p>
          <a:p>
            <a:pPr lvl="1"/>
            <a:r>
              <a:rPr lang="en-US" dirty="0"/>
              <a:t>How about for the Yankees?</a:t>
            </a:r>
          </a:p>
        </p:txBody>
      </p:sp>
    </p:spTree>
    <p:extLst>
      <p:ext uri="{BB962C8B-B14F-4D97-AF65-F5344CB8AC3E}">
        <p14:creationId xmlns:p14="http://schemas.microsoft.com/office/powerpoint/2010/main" val="30431631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dirty="0">
                <a:latin typeface="Times" charset="0"/>
                <a:ea typeface="ＭＳ Ｐゴシック" charset="-128"/>
              </a:rPr>
              <a:t>Lesson 6: Your investments need to earn returns that beat the hurdle rate… </a:t>
            </a:r>
          </a:p>
        </p:txBody>
      </p:sp>
      <p:sp>
        <p:nvSpPr>
          <p:cNvPr id="2150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dirty="0">
                <a:latin typeface="Times" charset="0"/>
                <a:ea typeface="ＭＳ Ｐゴシック" charset="-128"/>
              </a:rPr>
              <a:t>Your hurdle rate is both a cost of financing your business and an opportunity cost, </a:t>
            </a:r>
            <a:r>
              <a:rPr lang="en-US" altLang="en-US" sz="2400" dirty="0" err="1">
                <a:latin typeface="Times" charset="0"/>
                <a:ea typeface="ＭＳ Ｐゴシック" charset="-128"/>
              </a:rPr>
              <a:t>i.e</a:t>
            </a:r>
            <a:r>
              <a:rPr lang="en-US" altLang="en-US" sz="2400" dirty="0">
                <a:latin typeface="Times" charset="0"/>
                <a:ea typeface="ＭＳ Ｐゴシック" charset="-128"/>
              </a:rPr>
              <a:t>,, a return you can make elsewhere if you invest in a project of equivalent risk. If that is the case, you should only take investments that generate returns that earn more than the hurdle rate. </a:t>
            </a:r>
          </a:p>
          <a:p>
            <a:pPr eaLnBrk="1" hangingPunct="1">
              <a:lnSpc>
                <a:spcPct val="80000"/>
              </a:lnSpc>
            </a:pPr>
            <a:r>
              <a:rPr lang="en-US" altLang="en-US" sz="2400" dirty="0">
                <a:latin typeface="Times" charset="0"/>
                <a:ea typeface="ＭＳ Ｐゴシック" charset="-128"/>
              </a:rPr>
              <a:t>To measure returns, though, here are three simple propositions to follow:</a:t>
            </a:r>
          </a:p>
          <a:p>
            <a:pPr marL="800100" lvl="1" indent="-342900" eaLnBrk="1" hangingPunct="1">
              <a:lnSpc>
                <a:spcPct val="80000"/>
              </a:lnSpc>
              <a:buFont typeface="Times" charset="0"/>
              <a:buAutoNum type="arabicPeriod"/>
            </a:pPr>
            <a:r>
              <a:rPr lang="en-US" altLang="en-US" sz="2000" dirty="0">
                <a:latin typeface="Times" charset="0"/>
                <a:ea typeface="ＭＳ Ｐゴシック" charset="-128"/>
              </a:rPr>
              <a:t>Look at the cash flows that you will make on the investment, rather than earnings. You cannot spend earnings.</a:t>
            </a:r>
          </a:p>
          <a:p>
            <a:pPr marL="800100" lvl="1" indent="-342900" eaLnBrk="1" hangingPunct="1">
              <a:lnSpc>
                <a:spcPct val="80000"/>
              </a:lnSpc>
              <a:buFont typeface="Times" charset="0"/>
              <a:buAutoNum type="arabicPeriod"/>
            </a:pPr>
            <a:r>
              <a:rPr lang="en-US" altLang="en-US" sz="2000" dirty="0">
                <a:latin typeface="Times" charset="0"/>
                <a:ea typeface="ＭＳ Ｐゴシック" charset="-128"/>
              </a:rPr>
              <a:t>Look at incremental cash flows that come out because of the investment. Be wary of allocated costs (that will be there whether you take the investment or not) and ignore sunk costs (costs that you have already incurred).</a:t>
            </a:r>
          </a:p>
          <a:p>
            <a:pPr marL="800100" lvl="1" indent="-342900" eaLnBrk="1" hangingPunct="1">
              <a:lnSpc>
                <a:spcPct val="80000"/>
              </a:lnSpc>
              <a:buFont typeface="Times" charset="0"/>
              <a:buAutoNum type="arabicPeriod"/>
            </a:pPr>
            <a:r>
              <a:rPr lang="en-US" altLang="en-US" sz="2000" dirty="0">
                <a:latin typeface="Times" charset="0"/>
                <a:ea typeface="ＭＳ Ｐゴシック" charset="-128"/>
              </a:rPr>
              <a:t>Time weight the cash flows, with cash flows occurring earlier being valued more than cash flows later.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7FA9B-EA95-6261-91D5-AC09DFF4113B}"/>
              </a:ext>
            </a:extLst>
          </p:cNvPr>
          <p:cNvSpPr>
            <a:spLocks noGrp="1"/>
          </p:cNvSpPr>
          <p:nvPr>
            <p:ph type="title"/>
          </p:nvPr>
        </p:nvSpPr>
        <p:spPr/>
        <p:txBody>
          <a:bodyPr/>
          <a:lstStyle/>
          <a:p>
            <a:r>
              <a:rPr lang="en-US" dirty="0"/>
              <a:t>The Problems with Investment Analysis for Professional Sports</a:t>
            </a:r>
          </a:p>
        </p:txBody>
      </p:sp>
      <p:sp>
        <p:nvSpPr>
          <p:cNvPr id="3" name="Content Placeholder 2">
            <a:extLst>
              <a:ext uri="{FF2B5EF4-FFF2-40B4-BE49-F238E27FC236}">
                <a16:creationId xmlns:a16="http://schemas.microsoft.com/office/drawing/2014/main" id="{7819FDC2-7D85-A3E5-F55E-6BB623451874}"/>
              </a:ext>
            </a:extLst>
          </p:cNvPr>
          <p:cNvSpPr>
            <a:spLocks noGrp="1"/>
          </p:cNvSpPr>
          <p:nvPr>
            <p:ph sz="quarter" idx="1"/>
          </p:nvPr>
        </p:nvSpPr>
        <p:spPr/>
        <p:txBody>
          <a:bodyPr>
            <a:normAutofit fontScale="77500" lnSpcReduction="20000"/>
          </a:bodyPr>
          <a:lstStyle/>
          <a:p>
            <a:r>
              <a:rPr lang="en-US" dirty="0"/>
              <a:t>For professional sports teams, the biggest investments that they will make is in the contracts that they offer their biggest stars. </a:t>
            </a:r>
          </a:p>
          <a:p>
            <a:r>
              <a:rPr lang="en-US" dirty="0"/>
              <a:t>In assessing these contracts, from a purely business (cash flow) perspective, the challenge you face is in isolating how much an individual player will affect your collective cash flows as a team, since those cash flows can show up as:</a:t>
            </a:r>
          </a:p>
          <a:p>
            <a:pPr lvl="1"/>
            <a:r>
              <a:rPr lang="en-US" dirty="0"/>
              <a:t>Higher merchandise sales</a:t>
            </a:r>
          </a:p>
          <a:p>
            <a:pPr lvl="1"/>
            <a:r>
              <a:rPr lang="en-US" dirty="0"/>
              <a:t>More season tickets sold (Bryce Harper’s signing with the Phillies increased the number of season ticket holders from 10000 to 13000)</a:t>
            </a:r>
          </a:p>
          <a:p>
            <a:pPr lvl="1"/>
            <a:r>
              <a:rPr lang="en-US" dirty="0"/>
              <a:t>More wins for the team, and perhaps a greater likelihood of making it to the playoffs and winning it all (Being in the playoffs will increase revenues from both gate receipts and TV revenues)</a:t>
            </a:r>
          </a:p>
          <a:p>
            <a:r>
              <a:rPr lang="en-US" dirty="0"/>
              <a:t>Even if you can get these financial analysis done, there is the very real danger that the teams that are competing for the player are not bound by the same business constraints.</a:t>
            </a:r>
          </a:p>
        </p:txBody>
      </p:sp>
    </p:spTree>
    <p:extLst>
      <p:ext uri="{BB962C8B-B14F-4D97-AF65-F5344CB8AC3E}">
        <p14:creationId xmlns:p14="http://schemas.microsoft.com/office/powerpoint/2010/main" val="30486246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612775" y="228600"/>
            <a:ext cx="8153400" cy="990600"/>
          </a:xfrm>
        </p:spPr>
        <p:txBody>
          <a:bodyPr>
            <a:normAutofit fontScale="90000"/>
          </a:bodyPr>
          <a:lstStyle/>
          <a:p>
            <a:pPr eaLnBrk="1" hangingPunct="1"/>
            <a:r>
              <a:rPr lang="en-US" altLang="en-US" sz="3200" dirty="0">
                <a:latin typeface="Times" charset="0"/>
                <a:ea typeface="ＭＳ Ｐゴシック" charset="-128"/>
              </a:rPr>
              <a:t>Lesson 7: You have only two ways of raising funding for a business…</a:t>
            </a:r>
          </a:p>
        </p:txBody>
      </p:sp>
      <p:pic>
        <p:nvPicPr>
          <p:cNvPr id="47106"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17526" b="-17526"/>
          <a:stretch>
            <a:fillRect/>
          </a:stretch>
        </p:blipFill>
        <p:spPr>
          <a:xfrm>
            <a:off x="612775" y="1600200"/>
            <a:ext cx="8153400" cy="4495800"/>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a:xfrm>
            <a:off x="612775" y="228600"/>
            <a:ext cx="8153400" cy="990600"/>
          </a:xfrm>
        </p:spPr>
        <p:txBody>
          <a:bodyPr/>
          <a:lstStyle/>
          <a:p>
            <a:pPr eaLnBrk="1" hangingPunct="1"/>
            <a:r>
              <a:rPr lang="en-US" altLang="en-US">
                <a:latin typeface="Times" charset="0"/>
                <a:ea typeface="ＭＳ Ｐゴシック" charset="-128"/>
              </a:rPr>
              <a:t>And here is the trade off….</a:t>
            </a:r>
          </a:p>
        </p:txBody>
      </p:sp>
      <p:pic>
        <p:nvPicPr>
          <p:cNvPr id="3" name="Content Placeholder 2">
            <a:extLst>
              <a:ext uri="{FF2B5EF4-FFF2-40B4-BE49-F238E27FC236}">
                <a16:creationId xmlns:a16="http://schemas.microsoft.com/office/drawing/2014/main" id="{E307220F-10B8-8045-9F2D-7232FA88D7DB}"/>
              </a:ext>
            </a:extLst>
          </p:cNvPr>
          <p:cNvPicPr>
            <a:picLocks noGrp="1" noChangeAspect="1"/>
          </p:cNvPicPr>
          <p:nvPr>
            <p:ph sz="quarter" idx="1"/>
          </p:nvPr>
        </p:nvPicPr>
        <p:blipFill>
          <a:blip r:embed="rId3"/>
          <a:stretch>
            <a:fillRect/>
          </a:stretch>
        </p:blipFill>
        <p:spPr>
          <a:xfrm>
            <a:off x="612775" y="1865932"/>
            <a:ext cx="8153400" cy="3964336"/>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ABB22-0F50-32A7-85FC-D2CB441E7421}"/>
              </a:ext>
            </a:extLst>
          </p:cNvPr>
          <p:cNvSpPr>
            <a:spLocks noGrp="1"/>
          </p:cNvSpPr>
          <p:nvPr>
            <p:ph type="title"/>
          </p:nvPr>
        </p:nvSpPr>
        <p:spPr/>
        <p:txBody>
          <a:bodyPr/>
          <a:lstStyle/>
          <a:p>
            <a:r>
              <a:rPr lang="en-US" dirty="0"/>
              <a:t>MLB teams don’t look very indebted…</a:t>
            </a:r>
          </a:p>
        </p:txBody>
      </p:sp>
      <p:graphicFrame>
        <p:nvGraphicFramePr>
          <p:cNvPr id="4" name="Content Placeholder 3">
            <a:extLst>
              <a:ext uri="{FF2B5EF4-FFF2-40B4-BE49-F238E27FC236}">
                <a16:creationId xmlns:a16="http://schemas.microsoft.com/office/drawing/2014/main" id="{BB531797-18C6-8D6C-9E3D-244D65B1F937}"/>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959955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BE38C-72BA-C07A-2988-B97DFBBB7747}"/>
              </a:ext>
            </a:extLst>
          </p:cNvPr>
          <p:cNvSpPr>
            <a:spLocks noGrp="1"/>
          </p:cNvSpPr>
          <p:nvPr>
            <p:ph type="title"/>
          </p:nvPr>
        </p:nvSpPr>
        <p:spPr/>
        <p:txBody>
          <a:bodyPr/>
          <a:lstStyle/>
          <a:p>
            <a:r>
              <a:rPr lang="en-US" dirty="0"/>
              <a:t>But that look can be misleading..</a:t>
            </a:r>
          </a:p>
        </p:txBody>
      </p:sp>
      <p:sp>
        <p:nvSpPr>
          <p:cNvPr id="3" name="Content Placeholder 2">
            <a:extLst>
              <a:ext uri="{FF2B5EF4-FFF2-40B4-BE49-F238E27FC236}">
                <a16:creationId xmlns:a16="http://schemas.microsoft.com/office/drawing/2014/main" id="{D6E57808-74C7-8D5F-EB61-2C94597BBE65}"/>
              </a:ext>
            </a:extLst>
          </p:cNvPr>
          <p:cNvSpPr>
            <a:spLocks noGrp="1"/>
          </p:cNvSpPr>
          <p:nvPr>
            <p:ph sz="quarter" idx="1"/>
          </p:nvPr>
        </p:nvSpPr>
        <p:spPr/>
        <p:txBody>
          <a:bodyPr>
            <a:normAutofit lnSpcReduction="10000"/>
          </a:bodyPr>
          <a:lstStyle/>
          <a:p>
            <a:r>
              <a:rPr lang="en-US" dirty="0"/>
              <a:t>While debt as a percent of estimated team value is modest, even for the most highly levered MLB teams, it is high relative to the cash generated by these teams from their businesses. </a:t>
            </a:r>
          </a:p>
          <a:p>
            <a:r>
              <a:rPr lang="en-US" dirty="0"/>
              <a:t>In addition, and perhaps more critically, the contractual commitments that MLB teams have on their player contracts are effectively debt, and capitalizing those contracts pushes up the debt load at these firms.</a:t>
            </a:r>
          </a:p>
          <a:p>
            <a:r>
              <a:rPr lang="en-US" i="1" dirty="0"/>
              <a:t>Bottom line: Professional sports teams are heavily levered, even if they are all equity funded.</a:t>
            </a:r>
          </a:p>
        </p:txBody>
      </p:sp>
    </p:spTree>
    <p:extLst>
      <p:ext uri="{BB962C8B-B14F-4D97-AF65-F5344CB8AC3E}">
        <p14:creationId xmlns:p14="http://schemas.microsoft.com/office/powerpoint/2010/main" val="23589657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119E3-B876-A631-FBDE-F0F996FC20E1}"/>
              </a:ext>
            </a:extLst>
          </p:cNvPr>
          <p:cNvSpPr>
            <a:spLocks noGrp="1"/>
          </p:cNvSpPr>
          <p:nvPr>
            <p:ph type="title"/>
          </p:nvPr>
        </p:nvSpPr>
        <p:spPr/>
        <p:txBody>
          <a:bodyPr/>
          <a:lstStyle/>
          <a:p>
            <a:r>
              <a:rPr lang="en-US" dirty="0"/>
              <a:t>The Yankee infield on opening day, 2009…</a:t>
            </a:r>
          </a:p>
        </p:txBody>
      </p:sp>
      <p:pic>
        <p:nvPicPr>
          <p:cNvPr id="4" name="Content Placeholder 3">
            <a:extLst>
              <a:ext uri="{FF2B5EF4-FFF2-40B4-BE49-F238E27FC236}">
                <a16:creationId xmlns:a16="http://schemas.microsoft.com/office/drawing/2014/main" id="{806C4A4F-5E64-E0A6-415C-F82AE71BE567}"/>
              </a:ext>
            </a:extLst>
          </p:cNvPr>
          <p:cNvPicPr>
            <a:picLocks noGrp="1" noChangeAspect="1"/>
          </p:cNvPicPr>
          <p:nvPr>
            <p:ph sz="quarter" idx="1"/>
          </p:nvPr>
        </p:nvPicPr>
        <p:blipFill>
          <a:blip r:embed="rId2"/>
          <a:stretch>
            <a:fillRect/>
          </a:stretch>
        </p:blipFill>
        <p:spPr>
          <a:xfrm>
            <a:off x="1664892" y="1600200"/>
            <a:ext cx="6049166" cy="4495800"/>
          </a:xfrm>
          <a:prstGeom prst="rect">
            <a:avLst/>
          </a:prstGeom>
        </p:spPr>
      </p:pic>
    </p:spTree>
    <p:extLst>
      <p:ext uri="{BB962C8B-B14F-4D97-AF65-F5344CB8AC3E}">
        <p14:creationId xmlns:p14="http://schemas.microsoft.com/office/powerpoint/2010/main" val="12317832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dirty="0">
                <a:latin typeface="Times" charset="0"/>
                <a:ea typeface="ＭＳ Ｐゴシック" charset="-128"/>
              </a:rPr>
              <a:t>Lesson 8: The “right” financing type for your firm depends on your firm</a:t>
            </a:r>
          </a:p>
        </p:txBody>
      </p:sp>
      <p:sp>
        <p:nvSpPr>
          <p:cNvPr id="52226" name="Rectangle 3"/>
          <p:cNvSpPr>
            <a:spLocks noGrp="1" noChangeArrowheads="1"/>
          </p:cNvSpPr>
          <p:nvPr>
            <p:ph sz="quarter" idx="1"/>
          </p:nvPr>
        </p:nvSpPr>
        <p:spPr>
          <a:xfrm>
            <a:off x="612775" y="1600200"/>
            <a:ext cx="8153400" cy="4495800"/>
          </a:xfrm>
        </p:spPr>
        <p:txBody>
          <a:bodyPr/>
          <a:lstStyle/>
          <a:p>
            <a:pPr eaLnBrk="1" hangingPunct="1"/>
            <a:r>
              <a:rPr lang="en-US" altLang="en-US" sz="2000">
                <a:latin typeface="Times" charset="0"/>
                <a:ea typeface="ＭＳ Ｐゴシック" charset="-128"/>
              </a:rPr>
              <a:t>The objective in designing debt is to make the cash flows on debt match up as closely as possible with the cash flows that the firm makes on its assets.</a:t>
            </a:r>
          </a:p>
          <a:p>
            <a:pPr eaLnBrk="1" hangingPunct="1"/>
            <a:r>
              <a:rPr lang="en-US" altLang="en-US" sz="2000">
                <a:latin typeface="Times" charset="0"/>
                <a:ea typeface="ＭＳ Ｐゴシック" charset="-128"/>
              </a:rPr>
              <a:t>By doing so, we reduce our risk of default, increase debt capacity and increase firm value.</a:t>
            </a:r>
          </a:p>
          <a:p>
            <a:pPr eaLnBrk="1" hangingPunct="1">
              <a:buFont typeface="Monotype Sorts" charset="2"/>
              <a:buNone/>
            </a:pPr>
            <a:endParaRPr lang="en-US" altLang="en-US" sz="2000">
              <a:latin typeface="Times" charset="0"/>
              <a:ea typeface="ＭＳ Ｐゴシック" charset="-128"/>
            </a:endParaRPr>
          </a:p>
        </p:txBody>
      </p:sp>
      <p:pic>
        <p:nvPicPr>
          <p:cNvPr id="522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581400"/>
            <a:ext cx="3962400" cy="1808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5222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4575" y="3581400"/>
            <a:ext cx="3832225" cy="17621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2229" name="TextBox 5"/>
          <p:cNvSpPr txBox="1">
            <a:spLocks noChangeArrowheads="1"/>
          </p:cNvSpPr>
          <p:nvPr/>
        </p:nvSpPr>
        <p:spPr bwMode="auto">
          <a:xfrm>
            <a:off x="1828800" y="3124200"/>
            <a:ext cx="1581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Unmatched Debt</a:t>
            </a:r>
          </a:p>
        </p:txBody>
      </p:sp>
      <p:sp>
        <p:nvSpPr>
          <p:cNvPr id="52230" name="Rectangle 6"/>
          <p:cNvSpPr>
            <a:spLocks noChangeArrowheads="1"/>
          </p:cNvSpPr>
          <p:nvPr/>
        </p:nvSpPr>
        <p:spPr bwMode="auto">
          <a:xfrm>
            <a:off x="6172200" y="3124200"/>
            <a:ext cx="1352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Matched Debt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a:xfrm>
            <a:off x="612775" y="228600"/>
            <a:ext cx="8153400" cy="990600"/>
          </a:xfrm>
        </p:spPr>
        <p:txBody>
          <a:bodyPr/>
          <a:lstStyle/>
          <a:p>
            <a:pPr eaLnBrk="1" hangingPunct="1"/>
            <a:r>
              <a:rPr lang="en-US" altLang="en-US">
                <a:latin typeface="Times" charset="0"/>
                <a:ea typeface="ＭＳ Ｐゴシック" charset="-128"/>
              </a:rPr>
              <a:t>The perfect debt for you is….</a:t>
            </a:r>
          </a:p>
        </p:txBody>
      </p:sp>
      <p:sp>
        <p:nvSpPr>
          <p:cNvPr id="54274" name="Rectangle 3"/>
          <p:cNvSpPr>
            <a:spLocks noGrp="1" noChangeArrowheads="1"/>
          </p:cNvSpPr>
          <p:nvPr>
            <p:ph sz="quarter" idx="1"/>
          </p:nvPr>
        </p:nvSpPr>
        <p:spPr>
          <a:xfrm>
            <a:off x="612775" y="1600200"/>
            <a:ext cx="8153400" cy="4495800"/>
          </a:xfrm>
        </p:spPr>
        <p:txBody>
          <a:bodyPr/>
          <a:lstStyle/>
          <a:p>
            <a:pPr eaLnBrk="1" hangingPunct="1"/>
            <a:r>
              <a:rPr lang="en-US" altLang="en-US">
                <a:latin typeface="Times" charset="0"/>
                <a:ea typeface="ＭＳ Ｐゴシック" charset="-128"/>
              </a:rPr>
              <a:t>The perfect financing instrument will</a:t>
            </a:r>
          </a:p>
          <a:p>
            <a:pPr lvl="1" eaLnBrk="1" hangingPunct="1"/>
            <a:r>
              <a:rPr lang="en-US" altLang="en-US" sz="1800">
                <a:latin typeface="Times" charset="0"/>
                <a:ea typeface="ＭＳ Ｐゴシック" charset="-128"/>
              </a:rPr>
              <a:t>Have all of the tax advantages of debt</a:t>
            </a:r>
          </a:p>
          <a:p>
            <a:pPr lvl="1" eaLnBrk="1" hangingPunct="1"/>
            <a:r>
              <a:rPr lang="en-US" altLang="en-US" sz="1800">
                <a:latin typeface="Times" charset="0"/>
                <a:ea typeface="ＭＳ Ｐゴシック" charset="-128"/>
              </a:rPr>
              <a:t>While preserving the flexibility offered by equity</a:t>
            </a:r>
          </a:p>
          <a:p>
            <a:pPr lvl="1" eaLnBrk="1" hangingPunct="1"/>
            <a:endParaRPr lang="en-US" altLang="en-US" sz="1800">
              <a:latin typeface="Times" charset="0"/>
              <a:ea typeface="ＭＳ Ｐゴシック" charset="-128"/>
            </a:endParaRPr>
          </a:p>
        </p:txBody>
      </p:sp>
      <p:pic>
        <p:nvPicPr>
          <p:cNvPr id="5427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352800"/>
            <a:ext cx="7753350" cy="2179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04F69-8836-214D-B05D-E5481556BC84}"/>
              </a:ext>
            </a:extLst>
          </p:cNvPr>
          <p:cNvSpPr>
            <a:spLocks noGrp="1"/>
          </p:cNvSpPr>
          <p:nvPr>
            <p:ph type="title"/>
          </p:nvPr>
        </p:nvSpPr>
        <p:spPr/>
        <p:txBody>
          <a:bodyPr>
            <a:normAutofit fontScale="90000"/>
          </a:bodyPr>
          <a:lstStyle/>
          <a:p>
            <a:r>
              <a:rPr lang="en-US" dirty="0">
                <a:latin typeface="Times" charset="0"/>
              </a:rPr>
              <a:t>Lesson 9: Cash is not accumulated by accident, &amp; cash does not belong to the company</a:t>
            </a:r>
            <a:endParaRPr lang="en-US" dirty="0"/>
          </a:p>
        </p:txBody>
      </p:sp>
      <p:pic>
        <p:nvPicPr>
          <p:cNvPr id="5" name="Content Placeholder 4">
            <a:extLst>
              <a:ext uri="{FF2B5EF4-FFF2-40B4-BE49-F238E27FC236}">
                <a16:creationId xmlns:a16="http://schemas.microsoft.com/office/drawing/2014/main" id="{7881BEF9-FF1D-D723-7A55-96F2E69B1C9B}"/>
              </a:ext>
            </a:extLst>
          </p:cNvPr>
          <p:cNvPicPr>
            <a:picLocks noGrp="1" noChangeAspect="1"/>
          </p:cNvPicPr>
          <p:nvPr>
            <p:ph sz="quarter" idx="1"/>
          </p:nvPr>
        </p:nvPicPr>
        <p:blipFill>
          <a:blip r:embed="rId2"/>
          <a:stretch>
            <a:fillRect/>
          </a:stretch>
        </p:blipFill>
        <p:spPr>
          <a:xfrm>
            <a:off x="1225205" y="1600200"/>
            <a:ext cx="6928540" cy="4495800"/>
          </a:xfrm>
          <a:prstGeom prst="rect">
            <a:avLst/>
          </a:prstGeom>
        </p:spPr>
      </p:pic>
    </p:spTree>
    <p:extLst>
      <p:ext uri="{BB962C8B-B14F-4D97-AF65-F5344CB8AC3E}">
        <p14:creationId xmlns:p14="http://schemas.microsoft.com/office/powerpoint/2010/main" val="4514051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latin typeface="Times" charset="0"/>
              </a:rPr>
              <a:t>And companies don’t pay out what they can afford to….</a:t>
            </a:r>
          </a:p>
        </p:txBody>
      </p:sp>
      <p:sp>
        <p:nvSpPr>
          <p:cNvPr id="56323" name="TextBox 4"/>
          <p:cNvSpPr txBox="1">
            <a:spLocks noChangeArrowheads="1"/>
          </p:cNvSpPr>
          <p:nvPr/>
        </p:nvSpPr>
        <p:spPr bwMode="auto">
          <a:xfrm>
            <a:off x="1752600" y="6019800"/>
            <a:ext cx="723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FCFE = Potential Dividends = Cash left over after all operating expenses, taxes, reinvestment and debt payments have been made.</a:t>
            </a:r>
          </a:p>
        </p:txBody>
      </p:sp>
      <p:pic>
        <p:nvPicPr>
          <p:cNvPr id="3" name="Content Placeholder 4">
            <a:extLst>
              <a:ext uri="{FF2B5EF4-FFF2-40B4-BE49-F238E27FC236}">
                <a16:creationId xmlns:a16="http://schemas.microsoft.com/office/drawing/2014/main" id="{79661AAA-15AC-36FD-7FEB-DADC48C4F785}"/>
              </a:ext>
            </a:extLst>
          </p:cNvPr>
          <p:cNvPicPr>
            <a:picLocks noGrp="1" noChangeAspect="1"/>
          </p:cNvPicPr>
          <p:nvPr>
            <p:ph sz="quarter" idx="1"/>
          </p:nvPr>
        </p:nvPicPr>
        <p:blipFill>
          <a:blip r:embed="rId3"/>
          <a:stretch>
            <a:fillRect/>
          </a:stretch>
        </p:blipFill>
        <p:spPr>
          <a:xfrm>
            <a:off x="612775" y="2966406"/>
            <a:ext cx="8153400" cy="1763388"/>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a:xfrm>
            <a:off x="612775" y="228600"/>
            <a:ext cx="8153400" cy="990600"/>
          </a:xfrm>
        </p:spPr>
        <p:txBody>
          <a:bodyPr/>
          <a:lstStyle/>
          <a:p>
            <a:pPr eaLnBrk="1" hangingPunct="1"/>
            <a:r>
              <a:rPr lang="en-US" altLang="en-US">
                <a:latin typeface="Times" charset="0"/>
                <a:ea typeface="ＭＳ Ｐゴシック" charset="-128"/>
              </a:rPr>
              <a:t>Not all cash balances are created equal…</a:t>
            </a:r>
          </a:p>
        </p:txBody>
      </p:sp>
      <p:pic>
        <p:nvPicPr>
          <p:cNvPr id="57346" name="Content Placeholder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l="-12003" r="-12003"/>
          <a:stretch>
            <a:fillRect/>
          </a:stretch>
        </p:blipFill>
        <p:spPr>
          <a:xfrm>
            <a:off x="612775" y="1600200"/>
            <a:ext cx="8153400" cy="4495800"/>
          </a:xfrm>
          <a:solidFill>
            <a:srgbClr val="FFFFFF"/>
          </a:solid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745E1-E18B-564A-949A-1106B8CE87CE}"/>
              </a:ext>
            </a:extLst>
          </p:cNvPr>
          <p:cNvSpPr>
            <a:spLocks noGrp="1"/>
          </p:cNvSpPr>
          <p:nvPr>
            <p:ph type="title"/>
          </p:nvPr>
        </p:nvSpPr>
        <p:spPr/>
        <p:txBody>
          <a:bodyPr/>
          <a:lstStyle/>
          <a:p>
            <a:r>
              <a:rPr lang="en-US" dirty="0"/>
              <a:t>And buybacks are flexible dividends…</a:t>
            </a:r>
          </a:p>
        </p:txBody>
      </p:sp>
      <p:pic>
        <p:nvPicPr>
          <p:cNvPr id="5" name="Content Placeholder 4">
            <a:extLst>
              <a:ext uri="{FF2B5EF4-FFF2-40B4-BE49-F238E27FC236}">
                <a16:creationId xmlns:a16="http://schemas.microsoft.com/office/drawing/2014/main" id="{5AA9B33B-E839-FDF9-5691-0D37F8163137}"/>
              </a:ext>
            </a:extLst>
          </p:cNvPr>
          <p:cNvPicPr>
            <a:picLocks noGrp="1" noChangeAspect="1"/>
          </p:cNvPicPr>
          <p:nvPr>
            <p:ph sz="quarter" idx="1"/>
          </p:nvPr>
        </p:nvPicPr>
        <p:blipFill>
          <a:blip r:embed="rId2"/>
          <a:stretch>
            <a:fillRect/>
          </a:stretch>
        </p:blipFill>
        <p:spPr>
          <a:xfrm>
            <a:off x="612775" y="1679493"/>
            <a:ext cx="8153400" cy="4337214"/>
          </a:xfrm>
          <a:prstGeom prst="rect">
            <a:avLst/>
          </a:prstGeom>
        </p:spPr>
      </p:pic>
    </p:spTree>
    <p:extLst>
      <p:ext uri="{BB962C8B-B14F-4D97-AF65-F5344CB8AC3E}">
        <p14:creationId xmlns:p14="http://schemas.microsoft.com/office/powerpoint/2010/main" val="9311457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CDEBF-09E1-0C1C-3833-EB4FF1ECB685}"/>
              </a:ext>
            </a:extLst>
          </p:cNvPr>
          <p:cNvSpPr>
            <a:spLocks noGrp="1"/>
          </p:cNvSpPr>
          <p:nvPr>
            <p:ph type="title"/>
          </p:nvPr>
        </p:nvSpPr>
        <p:spPr/>
        <p:txBody>
          <a:bodyPr/>
          <a:lstStyle/>
          <a:p>
            <a:r>
              <a:rPr lang="en-US" dirty="0"/>
              <a:t>Why the decision is moot at most MLB franchises…</a:t>
            </a:r>
          </a:p>
        </p:txBody>
      </p:sp>
      <p:sp>
        <p:nvSpPr>
          <p:cNvPr id="3" name="Content Placeholder 2">
            <a:extLst>
              <a:ext uri="{FF2B5EF4-FFF2-40B4-BE49-F238E27FC236}">
                <a16:creationId xmlns:a16="http://schemas.microsoft.com/office/drawing/2014/main" id="{41087B84-1DDE-53D4-5231-6371886D4911}"/>
              </a:ext>
            </a:extLst>
          </p:cNvPr>
          <p:cNvSpPr>
            <a:spLocks noGrp="1"/>
          </p:cNvSpPr>
          <p:nvPr>
            <p:ph sz="quarter" idx="1"/>
          </p:nvPr>
        </p:nvSpPr>
        <p:spPr/>
        <p:txBody>
          <a:bodyPr/>
          <a:lstStyle/>
          <a:p>
            <a:r>
              <a:rPr lang="en-US" dirty="0"/>
              <a:t>Most MLB teams are cash flow poor, because much of their revenue is eaten up by player contract payments, and what is left by other expenses. </a:t>
            </a:r>
          </a:p>
          <a:p>
            <a:r>
              <a:rPr lang="en-US" dirty="0"/>
              <a:t>Luckily (for these teams), most of them have owners who do not pressure on them to generate cash flows for them, because they are:</a:t>
            </a:r>
          </a:p>
          <a:p>
            <a:pPr lvl="1"/>
            <a:r>
              <a:rPr lang="en-US" dirty="0"/>
              <a:t>Wealthy enough to not need these cash…</a:t>
            </a:r>
          </a:p>
          <a:p>
            <a:pPr lvl="1"/>
            <a:r>
              <a:rPr lang="en-US" dirty="0"/>
              <a:t>Are playing a trading game, where they plan to sell their teams to someone else in the near term at a much higher price..</a:t>
            </a:r>
          </a:p>
        </p:txBody>
      </p:sp>
    </p:spTree>
    <p:extLst>
      <p:ext uri="{BB962C8B-B14F-4D97-AF65-F5344CB8AC3E}">
        <p14:creationId xmlns:p14="http://schemas.microsoft.com/office/powerpoint/2010/main" val="16701334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a:xfrm>
            <a:off x="612775" y="228600"/>
            <a:ext cx="8153400" cy="990600"/>
          </a:xfrm>
        </p:spPr>
        <p:txBody>
          <a:bodyPr>
            <a:normAutofit fontScale="90000"/>
          </a:bodyPr>
          <a:lstStyle/>
          <a:p>
            <a:pPr eaLnBrk="1" hangingPunct="1"/>
            <a:r>
              <a:rPr lang="en-US" altLang="en-US" sz="3200" dirty="0">
                <a:latin typeface="Times" charset="0"/>
                <a:ea typeface="ＭＳ Ｐゴシック" charset="-128"/>
              </a:rPr>
              <a:t>Lesson 10: The value of your business is a function of these variables… </a:t>
            </a:r>
          </a:p>
        </p:txBody>
      </p:sp>
      <p:pic>
        <p:nvPicPr>
          <p:cNvPr id="3" name="Content Placeholder 1">
            <a:extLst>
              <a:ext uri="{FF2B5EF4-FFF2-40B4-BE49-F238E27FC236}">
                <a16:creationId xmlns:a16="http://schemas.microsoft.com/office/drawing/2014/main" id="{2346F834-A4A3-6093-40D5-87D3DD1746CB}"/>
              </a:ext>
            </a:extLst>
          </p:cNvPr>
          <p:cNvPicPr>
            <a:picLocks noGrp="1" noChangeAspect="1"/>
          </p:cNvPicPr>
          <p:nvPr>
            <p:ph sz="quarter" idx="1"/>
          </p:nvPr>
        </p:nvPicPr>
        <p:blipFill>
          <a:blip r:embed="rId2"/>
          <a:stretch>
            <a:fillRect/>
          </a:stretch>
        </p:blipFill>
        <p:spPr>
          <a:xfrm>
            <a:off x="612775" y="2091100"/>
            <a:ext cx="8153400" cy="351400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a:extLst>
              <a:ext uri="{FF2B5EF4-FFF2-40B4-BE49-F238E27FC236}">
                <a16:creationId xmlns:a16="http://schemas.microsoft.com/office/drawing/2014/main" id="{C224FB9E-1E30-AB4E-A99A-DFAB1BD2F1D3}"/>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Drivers of Franchise Value</a:t>
            </a:r>
          </a:p>
        </p:txBody>
      </p:sp>
      <p:pic>
        <p:nvPicPr>
          <p:cNvPr id="28674" name="Content Placeholder 5">
            <a:extLst>
              <a:ext uri="{FF2B5EF4-FFF2-40B4-BE49-F238E27FC236}">
                <a16:creationId xmlns:a16="http://schemas.microsoft.com/office/drawing/2014/main" id="{915E99C9-9625-409E-6D7A-5076BD51F479}"/>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16389" r="-16389"/>
          <a:stretch>
            <a:fillRect/>
          </a:stretch>
        </p:blipFill>
        <p:spPr>
          <a:xfrm>
            <a:off x="612775" y="1600200"/>
            <a:ext cx="8153400" cy="4495800"/>
          </a:xfrm>
        </p:spPr>
      </p:pic>
      <p:sp>
        <p:nvSpPr>
          <p:cNvPr id="28675" name="Footer Placeholder 3">
            <a:extLst>
              <a:ext uri="{FF2B5EF4-FFF2-40B4-BE49-F238E27FC236}">
                <a16:creationId xmlns:a16="http://schemas.microsoft.com/office/drawing/2014/main" id="{CA2DFE8F-B4CB-F4EA-99C1-2E67A91E2BE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r>
              <a:rPr lang="en-US" altLang="en-US" sz="1400">
                <a:solidFill>
                  <a:schemeClr val="tx2"/>
                </a:solidFill>
              </a:rPr>
              <a:t>Aswath Damodaran</a:t>
            </a:r>
          </a:p>
        </p:txBody>
      </p:sp>
      <p:sp>
        <p:nvSpPr>
          <p:cNvPr id="5" name="Slide Number Placeholder 4">
            <a:extLst>
              <a:ext uri="{FF2B5EF4-FFF2-40B4-BE49-F238E27FC236}">
                <a16:creationId xmlns:a16="http://schemas.microsoft.com/office/drawing/2014/main" id="{57FF8C1A-2CC3-80C7-B61A-72B778A3D901}"/>
              </a:ext>
            </a:extLst>
          </p:cNvPr>
          <p:cNvSpPr>
            <a:spLocks noGrp="1"/>
          </p:cNvSpPr>
          <p:nvPr>
            <p:ph type="sldNum" sz="quarter" idx="11"/>
          </p:nvPr>
        </p:nvSpPr>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pPr>
              <a:lnSpc>
                <a:spcPct val="80000"/>
              </a:lnSpc>
            </a:pPr>
            <a:fld id="{32990633-77F2-EA4C-948C-7C97E3ACA30D}" type="slidenum">
              <a:rPr lang="en-US" altLang="en-US" sz="1200">
                <a:solidFill>
                  <a:srgbClr val="FFFFFF"/>
                </a:solidFill>
              </a:rPr>
              <a:pPr>
                <a:lnSpc>
                  <a:spcPct val="80000"/>
                </a:lnSpc>
              </a:pPr>
              <a:t>39</a:t>
            </a:fld>
            <a:endParaRPr lang="en-US" altLang="en-US" sz="1200">
              <a:solidFill>
                <a:srgbClr val="FFFFFF"/>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0A770-7113-0FE6-C61A-8C441FDD2C30}"/>
              </a:ext>
            </a:extLst>
          </p:cNvPr>
          <p:cNvSpPr>
            <a:spLocks noGrp="1"/>
          </p:cNvSpPr>
          <p:nvPr>
            <p:ph type="title"/>
          </p:nvPr>
        </p:nvSpPr>
        <p:spPr/>
        <p:txBody>
          <a:bodyPr/>
          <a:lstStyle/>
          <a:p>
            <a:r>
              <a:rPr lang="en-US" dirty="0"/>
              <a:t>MLB: The Revenue Problem</a:t>
            </a:r>
          </a:p>
        </p:txBody>
      </p:sp>
      <p:sp>
        <p:nvSpPr>
          <p:cNvPr id="5" name="Content Placeholder 4">
            <a:extLst>
              <a:ext uri="{FF2B5EF4-FFF2-40B4-BE49-F238E27FC236}">
                <a16:creationId xmlns:a16="http://schemas.microsoft.com/office/drawing/2014/main" id="{D6959899-0219-7221-155C-93957C543A79}"/>
              </a:ext>
            </a:extLst>
          </p:cNvPr>
          <p:cNvSpPr>
            <a:spLocks noGrp="1"/>
          </p:cNvSpPr>
          <p:nvPr>
            <p:ph sz="quarter" idx="1"/>
          </p:nvPr>
        </p:nvSpPr>
        <p:spPr/>
        <p:txBody>
          <a:bodyPr/>
          <a:lstStyle/>
          <a:p>
            <a:r>
              <a:rPr lang="en-US" dirty="0"/>
              <a:t>Revenues are growing slowly over time, and attendance has declined nine years in a row..</a:t>
            </a:r>
          </a:p>
        </p:txBody>
      </p:sp>
      <p:pic>
        <p:nvPicPr>
          <p:cNvPr id="6" name="Content Placeholder 3">
            <a:extLst>
              <a:ext uri="{FF2B5EF4-FFF2-40B4-BE49-F238E27FC236}">
                <a16:creationId xmlns:a16="http://schemas.microsoft.com/office/drawing/2014/main" id="{2C4BF746-547C-96B8-69DB-81D5EFB10880}"/>
              </a:ext>
            </a:extLst>
          </p:cNvPr>
          <p:cNvPicPr>
            <a:picLocks noChangeAspect="1"/>
          </p:cNvPicPr>
          <p:nvPr/>
        </p:nvPicPr>
        <p:blipFill>
          <a:blip r:embed="rId2"/>
          <a:stretch>
            <a:fillRect/>
          </a:stretch>
        </p:blipFill>
        <p:spPr bwMode="auto">
          <a:xfrm>
            <a:off x="1392237" y="2654697"/>
            <a:ext cx="6359525" cy="3974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spTree>
    <p:extLst>
      <p:ext uri="{BB962C8B-B14F-4D97-AF65-F5344CB8AC3E}">
        <p14:creationId xmlns:p14="http://schemas.microsoft.com/office/powerpoint/2010/main" val="22984139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434F9-5AC1-8121-9B58-36612DAB57F6}"/>
              </a:ext>
            </a:extLst>
          </p:cNvPr>
          <p:cNvSpPr>
            <a:spLocks noGrp="1"/>
          </p:cNvSpPr>
          <p:nvPr>
            <p:ph type="title"/>
          </p:nvPr>
        </p:nvSpPr>
        <p:spPr/>
        <p:txBody>
          <a:bodyPr/>
          <a:lstStyle/>
          <a:p>
            <a:r>
              <a:rPr lang="en-US" dirty="0"/>
              <a:t>MLB: The Expense Problem</a:t>
            </a:r>
          </a:p>
        </p:txBody>
      </p:sp>
      <p:sp>
        <p:nvSpPr>
          <p:cNvPr id="10" name="Content Placeholder 9">
            <a:extLst>
              <a:ext uri="{FF2B5EF4-FFF2-40B4-BE49-F238E27FC236}">
                <a16:creationId xmlns:a16="http://schemas.microsoft.com/office/drawing/2014/main" id="{8FFB5BD6-436E-BB9D-DF20-6DA24298C8DA}"/>
              </a:ext>
            </a:extLst>
          </p:cNvPr>
          <p:cNvSpPr>
            <a:spLocks noGrp="1"/>
          </p:cNvSpPr>
          <p:nvPr>
            <p:ph sz="quarter" idx="1"/>
          </p:nvPr>
        </p:nvSpPr>
        <p:spPr/>
        <p:txBody>
          <a:bodyPr/>
          <a:lstStyle/>
          <a:p>
            <a:r>
              <a:rPr lang="en-US" dirty="0"/>
              <a:t>The biggest expense for MLB teams is player contracts and not only do they eat a large chunk of revenues, they are increasing over time...</a:t>
            </a:r>
          </a:p>
          <a:p>
            <a:pPr marL="0" indent="0">
              <a:buNone/>
            </a:pPr>
            <a:endParaRPr lang="en-US" dirty="0"/>
          </a:p>
        </p:txBody>
      </p:sp>
      <p:pic>
        <p:nvPicPr>
          <p:cNvPr id="11" name="Picture 10">
            <a:extLst>
              <a:ext uri="{FF2B5EF4-FFF2-40B4-BE49-F238E27FC236}">
                <a16:creationId xmlns:a16="http://schemas.microsoft.com/office/drawing/2014/main" id="{5AC10DF5-40FB-01A1-E0AE-7AD3F8B06C78}"/>
              </a:ext>
            </a:extLst>
          </p:cNvPr>
          <p:cNvPicPr>
            <a:picLocks noChangeAspect="1"/>
          </p:cNvPicPr>
          <p:nvPr/>
        </p:nvPicPr>
        <p:blipFill>
          <a:blip r:embed="rId2"/>
          <a:stretch>
            <a:fillRect/>
          </a:stretch>
        </p:blipFill>
        <p:spPr>
          <a:xfrm>
            <a:off x="1676400" y="3002280"/>
            <a:ext cx="5791200" cy="3474720"/>
          </a:xfrm>
          <a:prstGeom prst="rect">
            <a:avLst/>
          </a:prstGeom>
        </p:spPr>
      </p:pic>
    </p:spTree>
    <p:extLst>
      <p:ext uri="{BB962C8B-B14F-4D97-AF65-F5344CB8AC3E}">
        <p14:creationId xmlns:p14="http://schemas.microsoft.com/office/powerpoint/2010/main" val="21879340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51CC3-C3DE-BD77-8972-2D97C55AB1A0}"/>
              </a:ext>
            </a:extLst>
          </p:cNvPr>
          <p:cNvSpPr>
            <a:spLocks noGrp="1"/>
          </p:cNvSpPr>
          <p:nvPr>
            <p:ph type="title"/>
          </p:nvPr>
        </p:nvSpPr>
        <p:spPr/>
        <p:txBody>
          <a:bodyPr/>
          <a:lstStyle/>
          <a:p>
            <a:r>
              <a:rPr lang="en-US" dirty="0"/>
              <a:t>With predictable consequences…</a:t>
            </a:r>
          </a:p>
        </p:txBody>
      </p:sp>
      <p:pic>
        <p:nvPicPr>
          <p:cNvPr id="6" name="Content Placeholder 5">
            <a:extLst>
              <a:ext uri="{FF2B5EF4-FFF2-40B4-BE49-F238E27FC236}">
                <a16:creationId xmlns:a16="http://schemas.microsoft.com/office/drawing/2014/main" id="{60F64001-F934-6A16-676F-F4CE53B39A75}"/>
              </a:ext>
            </a:extLst>
          </p:cNvPr>
          <p:cNvPicPr>
            <a:picLocks noGrp="1" noChangeAspect="1"/>
          </p:cNvPicPr>
          <p:nvPr>
            <p:ph sz="quarter" idx="1"/>
          </p:nvPr>
        </p:nvPicPr>
        <p:blipFill>
          <a:blip r:embed="rId2"/>
          <a:stretch>
            <a:fillRect/>
          </a:stretch>
        </p:blipFill>
        <p:spPr>
          <a:xfrm>
            <a:off x="1216025" y="1797050"/>
            <a:ext cx="6946900" cy="4102100"/>
          </a:xfrm>
          <a:prstGeom prst="rect">
            <a:avLst/>
          </a:prstGeom>
        </p:spPr>
      </p:pic>
    </p:spTree>
    <p:extLst>
      <p:ext uri="{BB962C8B-B14F-4D97-AF65-F5344CB8AC3E}">
        <p14:creationId xmlns:p14="http://schemas.microsoft.com/office/powerpoint/2010/main" val="34508515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50777-B27F-02AD-2913-F074EBDED1D2}"/>
              </a:ext>
            </a:extLst>
          </p:cNvPr>
          <p:cNvSpPr>
            <a:spLocks noGrp="1"/>
          </p:cNvSpPr>
          <p:nvPr>
            <p:ph type="title"/>
          </p:nvPr>
        </p:nvSpPr>
        <p:spPr/>
        <p:txBody>
          <a:bodyPr/>
          <a:lstStyle/>
          <a:p>
            <a:r>
              <a:rPr lang="en-US" dirty="0"/>
              <a:t>Team Revenues in 2022</a:t>
            </a:r>
          </a:p>
        </p:txBody>
      </p:sp>
      <p:pic>
        <p:nvPicPr>
          <p:cNvPr id="8" name="Content Placeholder 7">
            <a:extLst>
              <a:ext uri="{FF2B5EF4-FFF2-40B4-BE49-F238E27FC236}">
                <a16:creationId xmlns:a16="http://schemas.microsoft.com/office/drawing/2014/main" id="{33C664ED-BD8F-18F1-3B79-7C346D28E57E}"/>
              </a:ext>
            </a:extLst>
          </p:cNvPr>
          <p:cNvPicPr>
            <a:picLocks noGrp="1" noChangeAspect="1"/>
          </p:cNvPicPr>
          <p:nvPr>
            <p:ph sz="quarter" idx="1"/>
          </p:nvPr>
        </p:nvPicPr>
        <p:blipFill>
          <a:blip r:embed="rId2"/>
          <a:stretch>
            <a:fillRect/>
          </a:stretch>
        </p:blipFill>
        <p:spPr>
          <a:xfrm>
            <a:off x="1520825" y="1657350"/>
            <a:ext cx="6337300" cy="4381500"/>
          </a:xfrm>
          <a:prstGeom prst="rect">
            <a:avLst/>
          </a:prstGeom>
        </p:spPr>
      </p:pic>
    </p:spTree>
    <p:extLst>
      <p:ext uri="{BB962C8B-B14F-4D97-AF65-F5344CB8AC3E}">
        <p14:creationId xmlns:p14="http://schemas.microsoft.com/office/powerpoint/2010/main" val="36525626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B2FA4-D426-DB42-9B73-8F94241026FD}"/>
              </a:ext>
            </a:extLst>
          </p:cNvPr>
          <p:cNvSpPr>
            <a:spLocks noGrp="1"/>
          </p:cNvSpPr>
          <p:nvPr>
            <p:ph type="title"/>
          </p:nvPr>
        </p:nvSpPr>
        <p:spPr/>
        <p:txBody>
          <a:bodyPr/>
          <a:lstStyle/>
          <a:p>
            <a:r>
              <a:rPr lang="en-US" dirty="0"/>
              <a:t>And even the best of the MLB teams barely make money..</a:t>
            </a:r>
          </a:p>
        </p:txBody>
      </p:sp>
      <p:pic>
        <p:nvPicPr>
          <p:cNvPr id="8" name="Content Placeholder 7">
            <a:extLst>
              <a:ext uri="{FF2B5EF4-FFF2-40B4-BE49-F238E27FC236}">
                <a16:creationId xmlns:a16="http://schemas.microsoft.com/office/drawing/2014/main" id="{EC899C85-451A-3C9E-0AD6-604508F7CEEC}"/>
              </a:ext>
            </a:extLst>
          </p:cNvPr>
          <p:cNvPicPr>
            <a:picLocks noGrp="1" noChangeAspect="1"/>
          </p:cNvPicPr>
          <p:nvPr>
            <p:ph sz="quarter" idx="1"/>
          </p:nvPr>
        </p:nvPicPr>
        <p:blipFill>
          <a:blip r:embed="rId2"/>
          <a:stretch>
            <a:fillRect/>
          </a:stretch>
        </p:blipFill>
        <p:spPr>
          <a:xfrm>
            <a:off x="1697825" y="1600200"/>
            <a:ext cx="5983299" cy="4495800"/>
          </a:xfrm>
          <a:prstGeom prst="rect">
            <a:avLst/>
          </a:prstGeom>
        </p:spPr>
      </p:pic>
    </p:spTree>
    <p:extLst>
      <p:ext uri="{BB962C8B-B14F-4D97-AF65-F5344CB8AC3E}">
        <p14:creationId xmlns:p14="http://schemas.microsoft.com/office/powerpoint/2010/main" val="673685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a:extLst>
              <a:ext uri="{FF2B5EF4-FFF2-40B4-BE49-F238E27FC236}">
                <a16:creationId xmlns:a16="http://schemas.microsoft.com/office/drawing/2014/main" id="{C4537290-6450-EF6A-CF7A-FB9162BCE807}"/>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Revenue Breakdown across Franchises</a:t>
            </a:r>
          </a:p>
        </p:txBody>
      </p:sp>
      <p:pic>
        <p:nvPicPr>
          <p:cNvPr id="29698" name="Content Placeholder 5">
            <a:extLst>
              <a:ext uri="{FF2B5EF4-FFF2-40B4-BE49-F238E27FC236}">
                <a16:creationId xmlns:a16="http://schemas.microsoft.com/office/drawing/2014/main" id="{14DBDA39-163D-DD93-12F8-FB40CB4059C0}"/>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t="-135989" b="-135989"/>
          <a:stretch>
            <a:fillRect/>
          </a:stretch>
        </p:blipFill>
        <p:spPr>
          <a:xfrm>
            <a:off x="612775" y="1600200"/>
            <a:ext cx="8153400" cy="4495800"/>
          </a:xfrm>
        </p:spPr>
      </p:pic>
      <p:sp>
        <p:nvSpPr>
          <p:cNvPr id="29699" name="Footer Placeholder 3">
            <a:extLst>
              <a:ext uri="{FF2B5EF4-FFF2-40B4-BE49-F238E27FC236}">
                <a16:creationId xmlns:a16="http://schemas.microsoft.com/office/drawing/2014/main" id="{E046E8E3-F2EC-9BC5-7361-CC938D75AFB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r>
              <a:rPr lang="en-US" altLang="en-US" sz="1400">
                <a:solidFill>
                  <a:schemeClr val="tx2"/>
                </a:solidFill>
              </a:rPr>
              <a:t>Aswath Damodaran</a:t>
            </a:r>
          </a:p>
        </p:txBody>
      </p:sp>
      <p:sp>
        <p:nvSpPr>
          <p:cNvPr id="5" name="Slide Number Placeholder 4">
            <a:extLst>
              <a:ext uri="{FF2B5EF4-FFF2-40B4-BE49-F238E27FC236}">
                <a16:creationId xmlns:a16="http://schemas.microsoft.com/office/drawing/2014/main" id="{5F808B19-10B7-599F-CDDC-95980FBE9363}"/>
              </a:ext>
            </a:extLst>
          </p:cNvPr>
          <p:cNvSpPr>
            <a:spLocks noGrp="1"/>
          </p:cNvSpPr>
          <p:nvPr>
            <p:ph type="sldNum" sz="quarter" idx="11"/>
          </p:nvPr>
        </p:nvSpPr>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pPr>
              <a:lnSpc>
                <a:spcPct val="80000"/>
              </a:lnSpc>
            </a:pPr>
            <a:fld id="{FA65B648-7D63-AB4C-8240-F02283B0D2CA}" type="slidenum">
              <a:rPr lang="en-US" altLang="en-US" sz="1200">
                <a:solidFill>
                  <a:srgbClr val="FFFFFF"/>
                </a:solidFill>
              </a:rPr>
              <a:pPr>
                <a:lnSpc>
                  <a:spcPct val="80000"/>
                </a:lnSpc>
              </a:pPr>
              <a:t>45</a:t>
            </a:fld>
            <a:endParaRPr lang="en-US" altLang="en-US" sz="1200">
              <a:solidFill>
                <a:srgbClr val="FFFFFF"/>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a:extLst>
              <a:ext uri="{FF2B5EF4-FFF2-40B4-BE49-F238E27FC236}">
                <a16:creationId xmlns:a16="http://schemas.microsoft.com/office/drawing/2014/main" id="{CB9AE689-FE25-B512-A726-6FDDA267D724}"/>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EBITDA Margins across Franchises</a:t>
            </a:r>
          </a:p>
        </p:txBody>
      </p:sp>
      <p:sp>
        <p:nvSpPr>
          <p:cNvPr id="30722" name="Footer Placeholder 3">
            <a:extLst>
              <a:ext uri="{FF2B5EF4-FFF2-40B4-BE49-F238E27FC236}">
                <a16:creationId xmlns:a16="http://schemas.microsoft.com/office/drawing/2014/main" id="{1FE6C7C1-44A8-89B1-5D7F-86695E85156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r>
              <a:rPr lang="en-US" altLang="en-US" sz="1400">
                <a:solidFill>
                  <a:schemeClr val="tx2"/>
                </a:solidFill>
              </a:rPr>
              <a:t>Aswath Damodaran</a:t>
            </a:r>
          </a:p>
        </p:txBody>
      </p:sp>
      <p:sp>
        <p:nvSpPr>
          <p:cNvPr id="5" name="Slide Number Placeholder 4">
            <a:extLst>
              <a:ext uri="{FF2B5EF4-FFF2-40B4-BE49-F238E27FC236}">
                <a16:creationId xmlns:a16="http://schemas.microsoft.com/office/drawing/2014/main" id="{48DF37E7-1A4C-233C-AE6E-A6BBEF058EE5}"/>
              </a:ext>
            </a:extLst>
          </p:cNvPr>
          <p:cNvSpPr>
            <a:spLocks noGrp="1"/>
          </p:cNvSpPr>
          <p:nvPr>
            <p:ph type="sldNum" sz="quarter" idx="11"/>
          </p:nvPr>
        </p:nvSpPr>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pPr>
              <a:lnSpc>
                <a:spcPct val="80000"/>
              </a:lnSpc>
            </a:pPr>
            <a:fld id="{8E408586-7758-DB4C-9A1E-6D585209AC6E}" type="slidenum">
              <a:rPr lang="en-US" altLang="en-US" sz="1200">
                <a:solidFill>
                  <a:srgbClr val="FFFFFF"/>
                </a:solidFill>
              </a:rPr>
              <a:pPr>
                <a:lnSpc>
                  <a:spcPct val="80000"/>
                </a:lnSpc>
              </a:pPr>
              <a:t>46</a:t>
            </a:fld>
            <a:endParaRPr lang="en-US" altLang="en-US" sz="1200">
              <a:solidFill>
                <a:srgbClr val="FFFFFF"/>
              </a:solidFill>
            </a:endParaRPr>
          </a:p>
        </p:txBody>
      </p:sp>
      <p:pic>
        <p:nvPicPr>
          <p:cNvPr id="30724" name="Content Placeholder 12">
            <a:extLst>
              <a:ext uri="{FF2B5EF4-FFF2-40B4-BE49-F238E27FC236}">
                <a16:creationId xmlns:a16="http://schemas.microsoft.com/office/drawing/2014/main" id="{B722D347-B7C7-8CCD-7411-9D07EA9DFB6F}"/>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t="-74394" b="-74394"/>
          <a:stretch>
            <a:fillRect/>
          </a:stretch>
        </p:blipFill>
        <p:spPr>
          <a:xfrm>
            <a:off x="612775" y="1600200"/>
            <a:ext cx="8153400" cy="4495800"/>
          </a:xfr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a:extLst>
              <a:ext uri="{FF2B5EF4-FFF2-40B4-BE49-F238E27FC236}">
                <a16:creationId xmlns:a16="http://schemas.microsoft.com/office/drawing/2014/main" id="{A5D51484-A38C-DAE9-EF24-67C3182DE58A}"/>
              </a:ext>
            </a:extLst>
          </p:cNvPr>
          <p:cNvSpPr>
            <a:spLocks noGrp="1"/>
          </p:cNvSpPr>
          <p:nvPr>
            <p:ph type="title"/>
          </p:nvPr>
        </p:nvSpPr>
        <p:spPr>
          <a:xfrm>
            <a:off x="612775" y="228600"/>
            <a:ext cx="8153400" cy="990600"/>
          </a:xfrm>
        </p:spPr>
        <p:txBody>
          <a:bodyPr/>
          <a:lstStyle/>
          <a:p>
            <a:r>
              <a:rPr lang="en-US" altLang="en-US" dirty="0">
                <a:ea typeface="ＭＳ Ｐゴシック" panose="020B0600070205080204" pitchFamily="34" charset="-128"/>
              </a:rPr>
              <a:t>Player Expenses across Franchises</a:t>
            </a:r>
          </a:p>
        </p:txBody>
      </p:sp>
      <p:pic>
        <p:nvPicPr>
          <p:cNvPr id="31746" name="Content Placeholder 5">
            <a:extLst>
              <a:ext uri="{FF2B5EF4-FFF2-40B4-BE49-F238E27FC236}">
                <a16:creationId xmlns:a16="http://schemas.microsoft.com/office/drawing/2014/main" id="{55FFA923-26E0-7C74-495D-A52BD6149C43}"/>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t="-51889" b="-51889"/>
          <a:stretch>
            <a:fillRect/>
          </a:stretch>
        </p:blipFill>
        <p:spPr>
          <a:xfrm>
            <a:off x="612775" y="1600200"/>
            <a:ext cx="8153400" cy="4495800"/>
          </a:xfrm>
        </p:spPr>
      </p:pic>
      <p:sp>
        <p:nvSpPr>
          <p:cNvPr id="31747" name="Footer Placeholder 3">
            <a:extLst>
              <a:ext uri="{FF2B5EF4-FFF2-40B4-BE49-F238E27FC236}">
                <a16:creationId xmlns:a16="http://schemas.microsoft.com/office/drawing/2014/main" id="{19A102B7-A549-B7D8-A572-C7194C9821D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r>
              <a:rPr lang="en-US" altLang="en-US" sz="1400">
                <a:solidFill>
                  <a:schemeClr val="tx2"/>
                </a:solidFill>
              </a:rPr>
              <a:t>Aswath Damodaran</a:t>
            </a:r>
          </a:p>
        </p:txBody>
      </p:sp>
      <p:sp>
        <p:nvSpPr>
          <p:cNvPr id="5" name="Slide Number Placeholder 4">
            <a:extLst>
              <a:ext uri="{FF2B5EF4-FFF2-40B4-BE49-F238E27FC236}">
                <a16:creationId xmlns:a16="http://schemas.microsoft.com/office/drawing/2014/main" id="{9337070F-BE64-43A1-1152-9EDB8F32D064}"/>
              </a:ext>
            </a:extLst>
          </p:cNvPr>
          <p:cNvSpPr>
            <a:spLocks noGrp="1"/>
          </p:cNvSpPr>
          <p:nvPr>
            <p:ph type="sldNum" sz="quarter" idx="11"/>
          </p:nvPr>
        </p:nvSpPr>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pPr>
              <a:lnSpc>
                <a:spcPct val="80000"/>
              </a:lnSpc>
            </a:pPr>
            <a:fld id="{CDF52DF4-5A31-DC43-AE9E-7EE45A2DA117}" type="slidenum">
              <a:rPr lang="en-US" altLang="en-US" sz="1200">
                <a:solidFill>
                  <a:srgbClr val="FFFFFF"/>
                </a:solidFill>
              </a:rPr>
              <a:pPr>
                <a:lnSpc>
                  <a:spcPct val="80000"/>
                </a:lnSpc>
              </a:pPr>
              <a:t>47</a:t>
            </a:fld>
            <a:endParaRPr lang="en-US" altLang="en-US" sz="1200">
              <a:solidFill>
                <a:srgbClr val="FFFFFF"/>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title"/>
          </p:nvPr>
        </p:nvSpPr>
        <p:spPr/>
        <p:txBody>
          <a:bodyPr>
            <a:normAutofit/>
          </a:bodyPr>
          <a:lstStyle/>
          <a:p>
            <a:r>
              <a:rPr lang="en-US" dirty="0"/>
              <a:t>Value ≠ Price</a:t>
            </a:r>
          </a:p>
        </p:txBody>
      </p:sp>
      <p:pic>
        <p:nvPicPr>
          <p:cNvPr id="6" name="Content Placeholder 5"/>
          <p:cNvPicPr>
            <a:picLocks noGrp="1" noChangeAspect="1"/>
          </p:cNvPicPr>
          <p:nvPr>
            <p:ph sz="quarter" idx="1"/>
          </p:nvPr>
        </p:nvPicPr>
        <p:blipFill>
          <a:blip r:embed="rId3"/>
          <a:srcRect t="-37678" b="-37678"/>
          <a:stretch>
            <a:fillRect/>
          </a:stretch>
        </p:blipFill>
        <p:spPr/>
      </p:pic>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A135F-4329-7BF1-6ACD-67A1C9BD92AC}"/>
              </a:ext>
            </a:extLst>
          </p:cNvPr>
          <p:cNvSpPr>
            <a:spLocks noGrp="1"/>
          </p:cNvSpPr>
          <p:nvPr>
            <p:ph type="title"/>
          </p:nvPr>
        </p:nvSpPr>
        <p:spPr/>
        <p:txBody>
          <a:bodyPr/>
          <a:lstStyle/>
          <a:p>
            <a:r>
              <a:rPr lang="en-US" dirty="0"/>
              <a:t>Ranking in pricing…</a:t>
            </a:r>
          </a:p>
        </p:txBody>
      </p:sp>
      <p:pic>
        <p:nvPicPr>
          <p:cNvPr id="4" name="Content Placeholder 3">
            <a:extLst>
              <a:ext uri="{FF2B5EF4-FFF2-40B4-BE49-F238E27FC236}">
                <a16:creationId xmlns:a16="http://schemas.microsoft.com/office/drawing/2014/main" id="{D03CD39B-4B69-B9D0-2002-CA2C49E6E2EE}"/>
              </a:ext>
            </a:extLst>
          </p:cNvPr>
          <p:cNvPicPr>
            <a:picLocks noGrp="1" noChangeAspect="1"/>
          </p:cNvPicPr>
          <p:nvPr>
            <p:ph sz="quarter" idx="1"/>
          </p:nvPr>
        </p:nvPicPr>
        <p:blipFill>
          <a:blip r:embed="rId2"/>
          <a:stretch>
            <a:fillRect/>
          </a:stretch>
        </p:blipFill>
        <p:spPr>
          <a:xfrm>
            <a:off x="2129155" y="1600200"/>
            <a:ext cx="5120640" cy="4495800"/>
          </a:xfrm>
          <a:prstGeom prst="rect">
            <a:avLst/>
          </a:prstGeom>
        </p:spPr>
      </p:pic>
    </p:spTree>
    <p:extLst>
      <p:ext uri="{BB962C8B-B14F-4D97-AF65-F5344CB8AC3E}">
        <p14:creationId xmlns:p14="http://schemas.microsoft.com/office/powerpoint/2010/main" val="37692710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79650-C3B1-C0CB-5C3F-2E0CC23AABF3}"/>
              </a:ext>
            </a:extLst>
          </p:cNvPr>
          <p:cNvSpPr>
            <a:spLocks noGrp="1"/>
          </p:cNvSpPr>
          <p:nvPr>
            <p:ph type="title"/>
          </p:nvPr>
        </p:nvSpPr>
        <p:spPr/>
        <p:txBody>
          <a:bodyPr/>
          <a:lstStyle/>
          <a:p>
            <a:r>
              <a:rPr lang="en-US" dirty="0"/>
              <a:t>Factors driving pricing…</a:t>
            </a:r>
          </a:p>
        </p:txBody>
      </p:sp>
      <p:sp>
        <p:nvSpPr>
          <p:cNvPr id="3" name="Content Placeholder 2">
            <a:extLst>
              <a:ext uri="{FF2B5EF4-FFF2-40B4-BE49-F238E27FC236}">
                <a16:creationId xmlns:a16="http://schemas.microsoft.com/office/drawing/2014/main" id="{C3BFECC7-72D1-CF4A-269A-394A303F2502}"/>
              </a:ext>
            </a:extLst>
          </p:cNvPr>
          <p:cNvSpPr>
            <a:spLocks noGrp="1"/>
          </p:cNvSpPr>
          <p:nvPr>
            <p:ph sz="quarter" idx="1"/>
          </p:nvPr>
        </p:nvSpPr>
        <p:spPr/>
        <p:txBody>
          <a:bodyPr>
            <a:normAutofit fontScale="70000" lnSpcReduction="20000"/>
          </a:bodyPr>
          <a:lstStyle/>
          <a:p>
            <a:r>
              <a:rPr lang="en-US" u="sng" dirty="0"/>
              <a:t>National versus Local Profile</a:t>
            </a:r>
            <a:r>
              <a:rPr lang="en-US" dirty="0"/>
              <a:t>: Teams that manage to acquire following outside of their local markets are priced higher.</a:t>
            </a:r>
          </a:p>
          <a:p>
            <a:r>
              <a:rPr lang="en-US" u="sng" dirty="0"/>
              <a:t>Media Market size</a:t>
            </a:r>
            <a:r>
              <a:rPr lang="en-US" dirty="0"/>
              <a:t>: Companies in larger media markets are priced higher than companies in smaller media markets.</a:t>
            </a:r>
          </a:p>
          <a:p>
            <a:r>
              <a:rPr lang="en-US" u="sng" dirty="0"/>
              <a:t>Nostalgia/ History</a:t>
            </a:r>
            <a:r>
              <a:rPr lang="en-US" dirty="0"/>
              <a:t>: The the extent that sports teams are trophy assets to some of their owners, teams with longer and more illustrious history will be priced higher than teams without that history.</a:t>
            </a:r>
          </a:p>
          <a:p>
            <a:r>
              <a:rPr lang="en-US" u="sng" dirty="0"/>
              <a:t>Play on the field</a:t>
            </a:r>
            <a:r>
              <a:rPr lang="en-US" dirty="0"/>
              <a:t>: The question of whether a team is a winning or losing team right now seems to have only a marginal impact on the pricing of that team.</a:t>
            </a:r>
          </a:p>
          <a:p>
            <a:r>
              <a:rPr lang="en-US" u="sng" dirty="0"/>
              <a:t>Buyer/team match</a:t>
            </a:r>
            <a:r>
              <a:rPr lang="en-US" dirty="0"/>
              <a:t>: Since the buyers of teams are often also fans, there is an element of chance that determines pricing, but your odds of finding a wealthy buyer increase significantly if you play in a part of the country where there are far more rich people.</a:t>
            </a:r>
          </a:p>
          <a:p>
            <a:r>
              <a:rPr lang="en-US" u="sng" dirty="0"/>
              <a:t>Stadium</a:t>
            </a:r>
            <a:r>
              <a:rPr lang="en-US" dirty="0"/>
              <a:t>: To the extent that a stadium becomes the stage on which a team is presented to the world, having an appealing stage makes a difference.</a:t>
            </a:r>
          </a:p>
        </p:txBody>
      </p:sp>
    </p:spTree>
    <p:extLst>
      <p:ext uri="{BB962C8B-B14F-4D97-AF65-F5344CB8AC3E}">
        <p14:creationId xmlns:p14="http://schemas.microsoft.com/office/powerpoint/2010/main" val="33015567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FDA34-39FD-5C9A-B4A5-4EC1DAA3AFBE}"/>
              </a:ext>
            </a:extLst>
          </p:cNvPr>
          <p:cNvSpPr>
            <a:spLocks noGrp="1"/>
          </p:cNvSpPr>
          <p:nvPr>
            <p:ph type="title"/>
          </p:nvPr>
        </p:nvSpPr>
        <p:spPr/>
        <p:txBody>
          <a:bodyPr>
            <a:normAutofit fontScale="90000"/>
          </a:bodyPr>
          <a:lstStyle/>
          <a:p>
            <a:r>
              <a:rPr lang="en-US" dirty="0"/>
              <a:t>How much would you pay for a trophy asset? A picture is worth a thousand words…</a:t>
            </a:r>
          </a:p>
        </p:txBody>
      </p:sp>
      <p:pic>
        <p:nvPicPr>
          <p:cNvPr id="4" name="Content Placeholder 3">
            <a:extLst>
              <a:ext uri="{FF2B5EF4-FFF2-40B4-BE49-F238E27FC236}">
                <a16:creationId xmlns:a16="http://schemas.microsoft.com/office/drawing/2014/main" id="{DEBD829B-18CE-C4DE-903C-D793A20C1484}"/>
              </a:ext>
            </a:extLst>
          </p:cNvPr>
          <p:cNvPicPr>
            <a:picLocks noGrp="1" noChangeAspect="1"/>
          </p:cNvPicPr>
          <p:nvPr>
            <p:ph sz="quarter" idx="1"/>
          </p:nvPr>
        </p:nvPicPr>
        <p:blipFill>
          <a:blip r:embed="rId2"/>
          <a:stretch>
            <a:fillRect/>
          </a:stretch>
        </p:blipFill>
        <p:spPr>
          <a:xfrm>
            <a:off x="612775" y="1928750"/>
            <a:ext cx="8153400" cy="3838700"/>
          </a:xfrm>
          <a:prstGeom prst="rect">
            <a:avLst/>
          </a:prstGeom>
        </p:spPr>
      </p:pic>
    </p:spTree>
    <p:extLst>
      <p:ext uri="{BB962C8B-B14F-4D97-AF65-F5344CB8AC3E}">
        <p14:creationId xmlns:p14="http://schemas.microsoft.com/office/powerpoint/2010/main" val="11958043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92F6A37A-6146-C6E9-1676-3701FD00BD47}"/>
              </a:ext>
            </a:extLst>
          </p:cNvPr>
          <p:cNvSpPr>
            <a:spLocks noGrp="1"/>
          </p:cNvSpPr>
          <p:nvPr>
            <p:ph type="title"/>
          </p:nvPr>
        </p:nvSpPr>
        <p:spPr>
          <a:xfrm>
            <a:off x="612775" y="228600"/>
            <a:ext cx="8153400" cy="990600"/>
          </a:xfrm>
        </p:spPr>
        <p:txBody>
          <a:bodyPr/>
          <a:lstStyle/>
          <a:p>
            <a:r>
              <a:rPr lang="en-US" altLang="en-US" dirty="0">
                <a:ea typeface="ＭＳ Ｐゴシック" panose="020B0600070205080204" pitchFamily="34" charset="-128"/>
              </a:rPr>
              <a:t>A few reality checks</a:t>
            </a:r>
          </a:p>
        </p:txBody>
      </p:sp>
      <p:sp>
        <p:nvSpPr>
          <p:cNvPr id="3" name="Content Placeholder 2">
            <a:extLst>
              <a:ext uri="{FF2B5EF4-FFF2-40B4-BE49-F238E27FC236}">
                <a16:creationId xmlns:a16="http://schemas.microsoft.com/office/drawing/2014/main" id="{DDDF03B2-D6C8-EF5A-677F-9AFA906AAC9A}"/>
              </a:ext>
            </a:extLst>
          </p:cNvPr>
          <p:cNvSpPr>
            <a:spLocks noGrp="1"/>
          </p:cNvSpPr>
          <p:nvPr>
            <p:ph sz="quarter" idx="1"/>
          </p:nvPr>
        </p:nvSpPr>
        <p:spPr>
          <a:xfrm>
            <a:off x="612775" y="1600200"/>
            <a:ext cx="8153400" cy="4495800"/>
          </a:xfrm>
        </p:spPr>
        <p:txBody>
          <a:bodyPr>
            <a:normAutofit fontScale="85000" lnSpcReduction="20000"/>
          </a:bodyPr>
          <a:lstStyle/>
          <a:p>
            <a:pPr marL="514350" indent="-514350">
              <a:buFont typeface="Calibri" panose="020F0502020204030204" pitchFamily="34" charset="0"/>
              <a:buAutoNum type="arabicPeriod"/>
            </a:pPr>
            <a:r>
              <a:rPr lang="en-US" altLang="en-US" sz="2600" dirty="0">
                <a:ea typeface="ＭＳ Ｐゴシック" panose="020B0600070205080204" pitchFamily="34" charset="-128"/>
              </a:rPr>
              <a:t>It is easy to value a sports franchise and it is more a function of media contracts and market size than winning on the field.</a:t>
            </a:r>
          </a:p>
          <a:p>
            <a:pPr marL="514350" indent="-514350">
              <a:buFont typeface="Calibri" panose="020F0502020204030204" pitchFamily="34" charset="0"/>
              <a:buAutoNum type="arabicPeriod"/>
            </a:pPr>
            <a:r>
              <a:rPr lang="en-US" altLang="en-US" sz="2600" dirty="0">
                <a:ea typeface="ＭＳ Ｐゴシック" panose="020B0600070205080204" pitchFamily="34" charset="-128"/>
              </a:rPr>
              <a:t>It is </a:t>
            </a:r>
            <a:r>
              <a:rPr lang="en-US" altLang="en-US" sz="2600" u="sng" dirty="0">
                <a:ea typeface="ＭＳ Ｐゴシック" panose="020B0600070205080204" pitchFamily="34" charset="-128"/>
              </a:rPr>
              <a:t>difficult to price </a:t>
            </a:r>
            <a:r>
              <a:rPr lang="en-US" altLang="en-US" sz="2600" dirty="0">
                <a:ea typeface="ＭＳ Ｐゴシック" panose="020B0600070205080204" pitchFamily="34" charset="-128"/>
              </a:rPr>
              <a:t>a sports franchise, because there are so few franchises being bought and sold.</a:t>
            </a:r>
          </a:p>
          <a:p>
            <a:pPr marL="514350" indent="-514350">
              <a:buFont typeface="Calibri" panose="020F0502020204030204" pitchFamily="34" charset="0"/>
              <a:buAutoNum type="arabicPeriod"/>
            </a:pPr>
            <a:r>
              <a:rPr lang="en-US" altLang="en-US" sz="2600" dirty="0">
                <a:ea typeface="ＭＳ Ｐゴシック" panose="020B0600070205080204" pitchFamily="34" charset="-128"/>
              </a:rPr>
              <a:t>Forbes does not value sports franchises. It prices them, and through no fault of its own, it prices them badly.</a:t>
            </a:r>
          </a:p>
          <a:p>
            <a:pPr marL="514350" indent="-514350">
              <a:buFont typeface="Calibri" panose="020F0502020204030204" pitchFamily="34" charset="0"/>
              <a:buAutoNum type="arabicPeriod"/>
            </a:pPr>
            <a:r>
              <a:rPr lang="en-US" altLang="en-US" sz="2600" dirty="0">
                <a:ea typeface="ＭＳ Ｐゴシック" panose="020B0600070205080204" pitchFamily="34" charset="-128"/>
              </a:rPr>
              <a:t>Pricing dominates valuation, as the number of professional franchises is outnumbered by the number of wealthy people who would like to own them.</a:t>
            </a:r>
          </a:p>
          <a:p>
            <a:pPr marL="835025" lvl="1" indent="-514350">
              <a:buFont typeface="+mj-lt"/>
              <a:buAutoNum type="alphaLcPeriod"/>
            </a:pPr>
            <a:r>
              <a:rPr lang="en-US" altLang="en-US" sz="2200" dirty="0">
                <a:ea typeface="ＭＳ Ｐゴシック" panose="020B0600070205080204" pitchFamily="34" charset="-128"/>
              </a:rPr>
              <a:t>If you are an investor, </a:t>
            </a:r>
            <a:r>
              <a:rPr lang="en-US" altLang="en-US" sz="2200" u="sng" dirty="0">
                <a:ea typeface="ＭＳ Ｐゴシック" panose="020B0600070205080204" pitchFamily="34" charset="-128"/>
              </a:rPr>
              <a:t>don’t invest in a professional sports franchise</a:t>
            </a:r>
            <a:r>
              <a:rPr lang="en-US" altLang="en-US" sz="2200" dirty="0">
                <a:ea typeface="ＭＳ Ｐゴシック" panose="020B0600070205080204" pitchFamily="34" charset="-128"/>
              </a:rPr>
              <a:t>. You may have a better shot if you invest in semi-professional sports franchise.</a:t>
            </a:r>
          </a:p>
          <a:p>
            <a:pPr marL="835025" lvl="1" indent="-514350">
              <a:buFont typeface="+mj-lt"/>
              <a:buAutoNum type="alphaLcPeriod"/>
            </a:pPr>
            <a:r>
              <a:rPr lang="en-US" altLang="en-US" sz="2200" dirty="0">
                <a:ea typeface="ＭＳ Ｐゴシック" panose="020B0600070205080204" pitchFamily="34" charset="-128"/>
              </a:rPr>
              <a:t>If you are a trader, you can </a:t>
            </a:r>
            <a:r>
              <a:rPr lang="en-US" altLang="en-US" sz="2200" u="sng" dirty="0">
                <a:ea typeface="ＭＳ Ｐゴシック" panose="020B0600070205080204" pitchFamily="34" charset="-128"/>
              </a:rPr>
              <a:t>get rich “trading” sports franchises</a:t>
            </a:r>
            <a:r>
              <a:rPr lang="en-US" altLang="en-US" sz="2200" dirty="0">
                <a:ea typeface="ＭＳ Ｐゴシック" panose="020B0600070205080204" pitchFamily="34" charset="-128"/>
              </a:rPr>
              <a:t>, if you can predict the drivers of prices (and they have little to do with financials).</a:t>
            </a:r>
          </a:p>
        </p:txBody>
      </p:sp>
      <p:sp>
        <p:nvSpPr>
          <p:cNvPr id="18435" name="Footer Placeholder 3">
            <a:extLst>
              <a:ext uri="{FF2B5EF4-FFF2-40B4-BE49-F238E27FC236}">
                <a16:creationId xmlns:a16="http://schemas.microsoft.com/office/drawing/2014/main" id="{5D224F9F-91C8-4888-0F3E-02A734885A7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r>
              <a:rPr lang="en-US" altLang="en-US" sz="1400">
                <a:solidFill>
                  <a:schemeClr val="tx2"/>
                </a:solidFill>
              </a:rPr>
              <a:t>Aswath Damodaran</a:t>
            </a:r>
          </a:p>
        </p:txBody>
      </p:sp>
      <p:sp>
        <p:nvSpPr>
          <p:cNvPr id="5" name="Slide Number Placeholder 4">
            <a:extLst>
              <a:ext uri="{FF2B5EF4-FFF2-40B4-BE49-F238E27FC236}">
                <a16:creationId xmlns:a16="http://schemas.microsoft.com/office/drawing/2014/main" id="{2FF9ECEA-DE29-5AA6-603F-9C30DCFD85A3}"/>
              </a:ext>
            </a:extLst>
          </p:cNvPr>
          <p:cNvSpPr>
            <a:spLocks noGrp="1"/>
          </p:cNvSpPr>
          <p:nvPr>
            <p:ph type="sldNum" sz="quarter" idx="11"/>
          </p:nvPr>
        </p:nvSpPr>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pPr>
              <a:lnSpc>
                <a:spcPct val="80000"/>
              </a:lnSpc>
            </a:pPr>
            <a:fld id="{9956B836-5C5A-1044-B3F3-A6745AB9D7E3}" type="slidenum">
              <a:rPr lang="en-US" altLang="en-US" sz="1200">
                <a:solidFill>
                  <a:srgbClr val="FFFFFF"/>
                </a:solidFill>
              </a:rPr>
              <a:pPr>
                <a:lnSpc>
                  <a:spcPct val="80000"/>
                </a:lnSpc>
              </a:pPr>
              <a:t>52</a:t>
            </a:fld>
            <a:endParaRPr lang="en-US" altLang="en-US" sz="1200">
              <a:solidFill>
                <a:srgbClr val="FFFFFF"/>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FA406-3950-EC98-49AF-C0D2483811E8}"/>
              </a:ext>
            </a:extLst>
          </p:cNvPr>
          <p:cNvSpPr>
            <a:spLocks noGrp="1"/>
          </p:cNvSpPr>
          <p:nvPr>
            <p:ph type="title"/>
          </p:nvPr>
        </p:nvSpPr>
        <p:spPr/>
        <p:txBody>
          <a:bodyPr/>
          <a:lstStyle/>
          <a:p>
            <a:r>
              <a:rPr lang="en-US" dirty="0"/>
              <a:t>Implications for managers and the sport….</a:t>
            </a:r>
          </a:p>
        </p:txBody>
      </p:sp>
      <p:sp>
        <p:nvSpPr>
          <p:cNvPr id="3" name="Content Placeholder 2">
            <a:extLst>
              <a:ext uri="{FF2B5EF4-FFF2-40B4-BE49-F238E27FC236}">
                <a16:creationId xmlns:a16="http://schemas.microsoft.com/office/drawing/2014/main" id="{77233163-622D-D711-1601-4F46ED459DD2}"/>
              </a:ext>
            </a:extLst>
          </p:cNvPr>
          <p:cNvSpPr>
            <a:spLocks noGrp="1"/>
          </p:cNvSpPr>
          <p:nvPr>
            <p:ph sz="quarter" idx="1"/>
          </p:nvPr>
        </p:nvSpPr>
        <p:spPr/>
        <p:txBody>
          <a:bodyPr>
            <a:normAutofit fontScale="92500" lnSpcReduction="20000"/>
          </a:bodyPr>
          <a:lstStyle/>
          <a:p>
            <a:r>
              <a:rPr lang="en-US" i="1" dirty="0"/>
              <a:t>To the extent that the owners of professional teams view these teams less as financial investments and more as expensive toys</a:t>
            </a:r>
            <a:r>
              <a:rPr lang="en-US" dirty="0"/>
              <a:t>, the decisions that are made at these teams will reflect how much they are willing to make those toys shiny and desirable.</a:t>
            </a:r>
          </a:p>
          <a:p>
            <a:r>
              <a:rPr lang="en-US" i="1" dirty="0"/>
              <a:t>If the owners of professional teams </a:t>
            </a:r>
            <a:r>
              <a:rPr lang="en-US" i="1"/>
              <a:t>are more </a:t>
            </a:r>
            <a:r>
              <a:rPr lang="en-US" i="1" dirty="0"/>
              <a:t>interested more in trading the teams</a:t>
            </a:r>
            <a:r>
              <a:rPr lang="en-US" dirty="0"/>
              <a:t>, i.e., selling to someone at a higher price, you will see decisions made at these teams to push up the pricing, including:</a:t>
            </a:r>
          </a:p>
          <a:p>
            <a:pPr lvl="1"/>
            <a:r>
              <a:rPr lang="en-US" dirty="0"/>
              <a:t>Signing players with the presence that increases the team’s profile (Shohei </a:t>
            </a:r>
            <a:r>
              <a:rPr lang="en-US" dirty="0" err="1"/>
              <a:t>Ohtani</a:t>
            </a:r>
            <a:endParaRPr lang="en-US" dirty="0"/>
          </a:p>
          <a:p>
            <a:pPr lvl="1"/>
            <a:r>
              <a:rPr lang="en-US" dirty="0"/>
              <a:t>Moving the team to a city or location that is more desirable to potential buyers</a:t>
            </a:r>
          </a:p>
          <a:p>
            <a:pPr lvl="1"/>
            <a:endParaRPr lang="en-US" dirty="0"/>
          </a:p>
        </p:txBody>
      </p:sp>
    </p:spTree>
    <p:extLst>
      <p:ext uri="{BB962C8B-B14F-4D97-AF65-F5344CB8AC3E}">
        <p14:creationId xmlns:p14="http://schemas.microsoft.com/office/powerpoint/2010/main" val="316946463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23097</TotalTime>
  <Pages>13</Pages>
  <Words>3903</Words>
  <Application>Microsoft Macintosh PowerPoint</Application>
  <PresentationFormat>On-screen Show (4:3)</PresentationFormat>
  <Paragraphs>193</Paragraphs>
  <Slides>53</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53</vt:i4>
      </vt:variant>
    </vt:vector>
  </HeadingPairs>
  <TitlesOfParts>
    <vt:vector size="59" baseType="lpstr">
      <vt:lpstr>Calibri</vt:lpstr>
      <vt:lpstr>Monotype Sorts</vt:lpstr>
      <vt:lpstr>Times</vt:lpstr>
      <vt:lpstr>Wingdings</vt:lpstr>
      <vt:lpstr>Wingdings 2</vt:lpstr>
      <vt:lpstr>Basic</vt:lpstr>
      <vt:lpstr>Don’t sweat the small stuff: A big picture perspective on corporate finance</vt:lpstr>
      <vt:lpstr>The Lead in…</vt:lpstr>
      <vt:lpstr>Lesson 1: Every business decision is ultimately a financial one</vt:lpstr>
      <vt:lpstr>So, watch out for these justifications</vt:lpstr>
      <vt:lpstr>Weapons of mass distraction in the MLB: The Houston Astros</vt:lpstr>
      <vt:lpstr>Lesson 2: Have a destination before you leave:  Have a dominant objective that is measurable…</vt:lpstr>
      <vt:lpstr>What is the objective for an MLB team’s management?</vt:lpstr>
      <vt:lpstr>An outsider’s guess of the Met’s objective?</vt:lpstr>
      <vt:lpstr>How your objective choice plays out in decision-making?</vt:lpstr>
      <vt:lpstr>Lesson 3: In any business, you are juggling conflicting interests..</vt:lpstr>
      <vt:lpstr>The stakeholders in an MLB team…</vt:lpstr>
      <vt:lpstr>Lesson 4: Understand the essence of risk</vt:lpstr>
      <vt:lpstr>For a business, risk can come from many places…</vt:lpstr>
      <vt:lpstr>For an MLB team, risk can come from many places as well…</vt:lpstr>
      <vt:lpstr>And not all risk is created equal…</vt:lpstr>
      <vt:lpstr>Know your marginal investor..</vt:lpstr>
      <vt:lpstr>Your risk exposure comes from your choices as a business..</vt:lpstr>
      <vt:lpstr>Let’s do an intuitive check on the Mets</vt:lpstr>
      <vt:lpstr>Lesson 5: Know your “hurdle” rate</vt:lpstr>
      <vt:lpstr>The Riskfree Rate</vt:lpstr>
      <vt:lpstr>The Equity Risk Premium</vt:lpstr>
      <vt:lpstr>The Relative Risk of investing in an MLB team…</vt:lpstr>
      <vt:lpstr>A hurdle rate for the Mets..</vt:lpstr>
      <vt:lpstr>Lesson 6: Your investments need to earn returns that beat the hurdle rate… </vt:lpstr>
      <vt:lpstr>The Problems with Investment Analysis for Professional Sports</vt:lpstr>
      <vt:lpstr>Lesson 7: You have only two ways of raising funding for a business…</vt:lpstr>
      <vt:lpstr>And here is the trade off….</vt:lpstr>
      <vt:lpstr>MLB teams don’t look very indebted…</vt:lpstr>
      <vt:lpstr>But that look can be misleading..</vt:lpstr>
      <vt:lpstr>The Yankee infield on opening day, 2009…</vt:lpstr>
      <vt:lpstr>Lesson 8: The “right” financing type for your firm depends on your firm</vt:lpstr>
      <vt:lpstr>The perfect debt for you is….</vt:lpstr>
      <vt:lpstr>Lesson 9: Cash is not accumulated by accident, &amp; cash does not belong to the company</vt:lpstr>
      <vt:lpstr>And companies don’t pay out what they can afford to….</vt:lpstr>
      <vt:lpstr>Not all cash balances are created equal…</vt:lpstr>
      <vt:lpstr>And buybacks are flexible dividends…</vt:lpstr>
      <vt:lpstr>Why the decision is moot at most MLB franchises…</vt:lpstr>
      <vt:lpstr>Lesson 10: The value of your business is a function of these variables… </vt:lpstr>
      <vt:lpstr>The Drivers of Franchise Value</vt:lpstr>
      <vt:lpstr>MLB: The Revenue Problem</vt:lpstr>
      <vt:lpstr>MLB: The Expense Problem</vt:lpstr>
      <vt:lpstr>With predictable consequences…</vt:lpstr>
      <vt:lpstr>Team Revenues in 2022</vt:lpstr>
      <vt:lpstr>And even the best of the MLB teams barely make money..</vt:lpstr>
      <vt:lpstr>Revenue Breakdown across Franchises</vt:lpstr>
      <vt:lpstr>EBITDA Margins across Franchises</vt:lpstr>
      <vt:lpstr>Player Expenses across Franchises</vt:lpstr>
      <vt:lpstr>Value ≠ Price</vt:lpstr>
      <vt:lpstr>Ranking in pricing…</vt:lpstr>
      <vt:lpstr>Factors driving pricing…</vt:lpstr>
      <vt:lpstr>How much would you pay for a trophy asset? A picture is worth a thousand words…</vt:lpstr>
      <vt:lpstr>A few reality checks</vt:lpstr>
      <vt:lpstr>Implications for managers and the sport….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241</cp:revision>
  <cp:lastPrinted>2021-06-13T14:02:35Z</cp:lastPrinted>
  <dcterms:created xsi:type="dcterms:W3CDTF">2010-01-13T22:41:50Z</dcterms:created>
  <dcterms:modified xsi:type="dcterms:W3CDTF">2023-04-21T18:33:55Z</dcterms:modified>
</cp:coreProperties>
</file>