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61.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118"/>
  </p:notesMasterIdLst>
  <p:handoutMasterIdLst>
    <p:handoutMasterId r:id="rId119"/>
  </p:handoutMasterIdLst>
  <p:sldIdLst>
    <p:sldId id="256" r:id="rId2"/>
    <p:sldId id="258" r:id="rId3"/>
    <p:sldId id="274" r:id="rId4"/>
    <p:sldId id="935" r:id="rId5"/>
    <p:sldId id="290" r:id="rId6"/>
    <p:sldId id="291" r:id="rId7"/>
    <p:sldId id="984" r:id="rId8"/>
    <p:sldId id="298" r:id="rId9"/>
    <p:sldId id="936" r:id="rId10"/>
    <p:sldId id="343" r:id="rId11"/>
    <p:sldId id="915" r:id="rId12"/>
    <p:sldId id="985" r:id="rId13"/>
    <p:sldId id="975" r:id="rId14"/>
    <p:sldId id="1067" r:id="rId15"/>
    <p:sldId id="906" r:id="rId16"/>
    <p:sldId id="349" r:id="rId17"/>
    <p:sldId id="369" r:id="rId18"/>
    <p:sldId id="373" r:id="rId19"/>
    <p:sldId id="939" r:id="rId20"/>
    <p:sldId id="976" r:id="rId21"/>
    <p:sldId id="940" r:id="rId22"/>
    <p:sldId id="1051" r:id="rId23"/>
    <p:sldId id="1052" r:id="rId24"/>
    <p:sldId id="388" r:id="rId25"/>
    <p:sldId id="918" r:id="rId26"/>
    <p:sldId id="986" r:id="rId27"/>
    <p:sldId id="987" r:id="rId28"/>
    <p:sldId id="941" r:id="rId29"/>
    <p:sldId id="1054" r:id="rId30"/>
    <p:sldId id="1055" r:id="rId31"/>
    <p:sldId id="1068" r:id="rId32"/>
    <p:sldId id="977" r:id="rId33"/>
    <p:sldId id="1044" r:id="rId34"/>
    <p:sldId id="1046" r:id="rId35"/>
    <p:sldId id="1047" r:id="rId36"/>
    <p:sldId id="1048" r:id="rId37"/>
    <p:sldId id="1069" r:id="rId38"/>
    <p:sldId id="979" r:id="rId39"/>
    <p:sldId id="910" r:id="rId40"/>
    <p:sldId id="989" r:id="rId41"/>
    <p:sldId id="990" r:id="rId42"/>
    <p:sldId id="980" r:id="rId43"/>
    <p:sldId id="923" r:id="rId44"/>
    <p:sldId id="981" r:id="rId45"/>
    <p:sldId id="1070" r:id="rId46"/>
    <p:sldId id="459" r:id="rId47"/>
    <p:sldId id="460" r:id="rId48"/>
    <p:sldId id="982" r:id="rId49"/>
    <p:sldId id="983" r:id="rId50"/>
    <p:sldId id="1072" r:id="rId51"/>
    <p:sldId id="991" r:id="rId52"/>
    <p:sldId id="1071" r:id="rId53"/>
    <p:sldId id="481" r:id="rId54"/>
    <p:sldId id="485" r:id="rId55"/>
    <p:sldId id="993" r:id="rId56"/>
    <p:sldId id="995" r:id="rId57"/>
    <p:sldId id="996" r:id="rId58"/>
    <p:sldId id="999" r:id="rId59"/>
    <p:sldId id="1001" r:id="rId60"/>
    <p:sldId id="1002" r:id="rId61"/>
    <p:sldId id="1073" r:id="rId62"/>
    <p:sldId id="1004" r:id="rId63"/>
    <p:sldId id="1005" r:id="rId64"/>
    <p:sldId id="1009" r:id="rId65"/>
    <p:sldId id="1010" r:id="rId66"/>
    <p:sldId id="1012" r:id="rId67"/>
    <p:sldId id="1015" r:id="rId68"/>
    <p:sldId id="1016" r:id="rId69"/>
    <p:sldId id="1017" r:id="rId70"/>
    <p:sldId id="1018" r:id="rId71"/>
    <p:sldId id="1019" r:id="rId72"/>
    <p:sldId id="1020" r:id="rId73"/>
    <p:sldId id="1021" r:id="rId74"/>
    <p:sldId id="1023" r:id="rId75"/>
    <p:sldId id="1024" r:id="rId76"/>
    <p:sldId id="1027" r:id="rId77"/>
    <p:sldId id="1028" r:id="rId78"/>
    <p:sldId id="1029" r:id="rId79"/>
    <p:sldId id="1030" r:id="rId80"/>
    <p:sldId id="622" r:id="rId81"/>
    <p:sldId id="648" r:id="rId82"/>
    <p:sldId id="925" r:id="rId83"/>
    <p:sldId id="1031" r:id="rId84"/>
    <p:sldId id="1032" r:id="rId85"/>
    <p:sldId id="926" r:id="rId86"/>
    <p:sldId id="1033" r:id="rId87"/>
    <p:sldId id="1034" r:id="rId88"/>
    <p:sldId id="1074" r:id="rId89"/>
    <p:sldId id="742" r:id="rId90"/>
    <p:sldId id="905" r:id="rId91"/>
    <p:sldId id="1035" r:id="rId92"/>
    <p:sldId id="1036" r:id="rId93"/>
    <p:sldId id="780" r:id="rId94"/>
    <p:sldId id="820" r:id="rId95"/>
    <p:sldId id="821" r:id="rId96"/>
    <p:sldId id="822" r:id="rId97"/>
    <p:sldId id="1037" r:id="rId98"/>
    <p:sldId id="1038" r:id="rId99"/>
    <p:sldId id="833" r:id="rId100"/>
    <p:sldId id="837" r:id="rId101"/>
    <p:sldId id="1075" r:id="rId102"/>
    <p:sldId id="858" r:id="rId103"/>
    <p:sldId id="864" r:id="rId104"/>
    <p:sldId id="1039" r:id="rId105"/>
    <p:sldId id="1040" r:id="rId106"/>
    <p:sldId id="1056" r:id="rId107"/>
    <p:sldId id="1057" r:id="rId108"/>
    <p:sldId id="1059" r:id="rId109"/>
    <p:sldId id="1060" r:id="rId110"/>
    <p:sldId id="1063" r:id="rId111"/>
    <p:sldId id="1064" r:id="rId112"/>
    <p:sldId id="1066" r:id="rId113"/>
    <p:sldId id="893" r:id="rId114"/>
    <p:sldId id="1041" r:id="rId115"/>
    <p:sldId id="1049" r:id="rId116"/>
    <p:sldId id="895" r:id="rId11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708"/>
  </p:normalViewPr>
  <p:slideViewPr>
    <p:cSldViewPr>
      <p:cViewPr>
        <p:scale>
          <a:sx n="100" d="100"/>
          <a:sy n="100" d="100"/>
        </p:scale>
        <p:origin x="912"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96"/>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presProps" Target="presProps.xml"/><Relationship Id="rId121" Type="http://schemas.openxmlformats.org/officeDocument/2006/relationships/viewProps" Target="viewProps.xml"/><Relationship Id="rId122" Type="http://schemas.openxmlformats.org/officeDocument/2006/relationships/theme" Target="theme/theme1.xml"/><Relationship Id="rId12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notesMaster" Target="notesMasters/notesMaster1.xml"/><Relationship Id="rId119" Type="http://schemas.openxmlformats.org/officeDocument/2006/relationships/handoutMaster" Target="handoutMasters/handoutMaster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localhost/All%20My%20Stuff/Blog%20stuff/Negative%20Interest%20Rates/currencyriskfree.xls"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5:ValeIronOre.xls"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AppldCF4ed:Chapter%205:ValeIronOr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March 2016</a:t>
            </a:r>
          </a:p>
        </c:rich>
      </c:tx>
      <c:layout/>
      <c:overlay val="0"/>
      <c:spPr>
        <a:noFill/>
        <a:ln w="25400">
          <a:noFill/>
        </a:ln>
      </c:spPr>
    </c:title>
    <c:autoTitleDeleted val="0"/>
    <c:plotArea>
      <c:layout/>
      <c:barChart>
        <c:barDir val="col"/>
        <c:grouping val="stacked"/>
        <c:varyColors val="0"/>
        <c:ser>
          <c:idx val="1"/>
          <c:order val="0"/>
          <c:tx>
            <c:strRef>
              <c:f>'Risk free rates - March 2016'!$C$1</c:f>
              <c:strCache>
                <c:ptCount val="1"/>
                <c:pt idx="0">
                  <c:v>Risk free Rate</c:v>
                </c:pt>
              </c:strCache>
            </c:strRef>
          </c:tx>
          <c:spPr>
            <a:solidFill>
              <a:srgbClr val="C0504D"/>
            </a:solidFill>
            <a:ln w="25400">
              <a:noFill/>
            </a:ln>
          </c:spPr>
          <c:invertIfNegative val="0"/>
          <c:cat>
            <c:strRef>
              <c:f>'Risk free rates - March 2016'!$A$2:$A$43</c:f>
              <c:strCache>
                <c:ptCount val="42"/>
                <c:pt idx="0">
                  <c:v>Swiss Franc</c:v>
                </c:pt>
                <c:pt idx="1">
                  <c:v>Japanese Yen</c:v>
                </c:pt>
                <c:pt idx="2">
                  <c:v>Euro</c:v>
                </c:pt>
                <c:pt idx="3">
                  <c:v>Czech Koruna</c:v>
                </c:pt>
                <c:pt idx="4">
                  <c:v>Swedish Krona</c:v>
                </c:pt>
                <c:pt idx="5">
                  <c:v>Danish Krone</c:v>
                </c:pt>
                <c:pt idx="6">
                  <c:v>Taiwanese $</c:v>
                </c:pt>
                <c:pt idx="7">
                  <c:v>HK $</c:v>
                </c:pt>
                <c:pt idx="8">
                  <c:v>Canadian $</c:v>
                </c:pt>
                <c:pt idx="9">
                  <c:v>Norwegian Krone</c:v>
                </c:pt>
                <c:pt idx="10">
                  <c:v>British Pound</c:v>
                </c:pt>
                <c:pt idx="11">
                  <c:v>Israeli Shekel</c:v>
                </c:pt>
                <c:pt idx="12">
                  <c:v>Korean Won</c:v>
                </c:pt>
                <c:pt idx="13">
                  <c:v>Thai Baht</c:v>
                </c:pt>
                <c:pt idx="14">
                  <c:v>US $</c:v>
                </c:pt>
                <c:pt idx="15">
                  <c:v>Singapore $</c:v>
                </c:pt>
                <c:pt idx="16">
                  <c:v>Bulgarian Lev</c:v>
                </c:pt>
                <c:pt idx="17">
                  <c:v>Australian $</c:v>
                </c:pt>
                <c:pt idx="18">
                  <c:v>Polish Zloty</c:v>
                </c:pt>
                <c:pt idx="19">
                  <c:v>NZ $</c:v>
                </c:pt>
                <c:pt idx="20">
                  <c:v>Chinese Yuan</c:v>
                </c:pt>
                <c:pt idx="21">
                  <c:v>Hungarian Forint</c:v>
                </c:pt>
                <c:pt idx="22">
                  <c:v>Romanian Leu</c:v>
                </c:pt>
                <c:pt idx="23">
                  <c:v>Croatian Kuna</c:v>
                </c:pt>
                <c:pt idx="24">
                  <c:v>Phillipine Peso</c:v>
                </c:pt>
                <c:pt idx="25">
                  <c:v>Malyasian Ringgit</c:v>
                </c:pt>
                <c:pt idx="26">
                  <c:v>Chilean Peso</c:v>
                </c:pt>
                <c:pt idx="27">
                  <c:v>Iceland Krona</c:v>
                </c:pt>
                <c:pt idx="28">
                  <c:v>Mexican Peso</c:v>
                </c:pt>
                <c:pt idx="29">
                  <c:v>Peruvian Sol</c:v>
                </c:pt>
                <c:pt idx="30">
                  <c:v>Vietnamese Dong</c:v>
                </c:pt>
                <c:pt idx="31">
                  <c:v>Indian Rupee</c:v>
                </c:pt>
                <c:pt idx="32">
                  <c:v>Indonesian Rupiah</c:v>
                </c:pt>
                <c:pt idx="33">
                  <c:v>Colombian Peso</c:v>
                </c:pt>
                <c:pt idx="34">
                  <c:v>Pakistani Rupee</c:v>
                </c:pt>
                <c:pt idx="35">
                  <c:v>Russian Ruble</c:v>
                </c:pt>
                <c:pt idx="36">
                  <c:v>Turkish Lira</c:v>
                </c:pt>
                <c:pt idx="37">
                  <c:v>South African Rand</c:v>
                </c:pt>
                <c:pt idx="38">
                  <c:v>Venezuelan Bolivar</c:v>
                </c:pt>
                <c:pt idx="39">
                  <c:v>Nigerian Naira</c:v>
                </c:pt>
                <c:pt idx="40">
                  <c:v>Kenyan Shilling</c:v>
                </c:pt>
                <c:pt idx="41">
                  <c:v>Brazilian Reai</c:v>
                </c:pt>
              </c:strCache>
            </c:strRef>
          </c:cat>
          <c:val>
            <c:numRef>
              <c:f>'Risk free rates - March 2016'!$C$2:$C$43</c:f>
              <c:numCache>
                <c:formatCode>0.00%</c:formatCode>
                <c:ptCount val="42"/>
                <c:pt idx="0">
                  <c:v>-0.0027</c:v>
                </c:pt>
                <c:pt idx="1">
                  <c:v>-0.008</c:v>
                </c:pt>
                <c:pt idx="2">
                  <c:v>0.003</c:v>
                </c:pt>
                <c:pt idx="3">
                  <c:v>-0.0046</c:v>
                </c:pt>
                <c:pt idx="4">
                  <c:v>0.0053</c:v>
                </c:pt>
                <c:pt idx="5">
                  <c:v>0.006</c:v>
                </c:pt>
                <c:pt idx="6">
                  <c:v>0.0014</c:v>
                </c:pt>
                <c:pt idx="7">
                  <c:v>0.0085</c:v>
                </c:pt>
                <c:pt idx="8">
                  <c:v>0.013</c:v>
                </c:pt>
                <c:pt idx="9">
                  <c:v>0.0142</c:v>
                </c:pt>
                <c:pt idx="10">
                  <c:v>0.0106</c:v>
                </c:pt>
                <c:pt idx="11">
                  <c:v>0.0106</c:v>
                </c:pt>
                <c:pt idx="12">
                  <c:v>0.0129</c:v>
                </c:pt>
                <c:pt idx="13">
                  <c:v>0.0013</c:v>
                </c:pt>
                <c:pt idx="14">
                  <c:v>0.0192</c:v>
                </c:pt>
                <c:pt idx="15">
                  <c:v>0.0209</c:v>
                </c:pt>
                <c:pt idx="16">
                  <c:v>0.0044</c:v>
                </c:pt>
                <c:pt idx="17">
                  <c:v>0.0259</c:v>
                </c:pt>
                <c:pt idx="18">
                  <c:v>0.0183</c:v>
                </c:pt>
                <c:pt idx="19">
                  <c:v>0.0292</c:v>
                </c:pt>
                <c:pt idx="20">
                  <c:v>0.0229</c:v>
                </c:pt>
                <c:pt idx="21">
                  <c:v>0.0062</c:v>
                </c:pt>
                <c:pt idx="22">
                  <c:v>0.0095</c:v>
                </c:pt>
                <c:pt idx="23">
                  <c:v>0.0102</c:v>
                </c:pt>
                <c:pt idx="24">
                  <c:v>0.0172</c:v>
                </c:pt>
                <c:pt idx="25">
                  <c:v>0.0257</c:v>
                </c:pt>
                <c:pt idx="26">
                  <c:v>0.0378</c:v>
                </c:pt>
                <c:pt idx="27">
                  <c:v>0.0379</c:v>
                </c:pt>
                <c:pt idx="28">
                  <c:v>0.0484</c:v>
                </c:pt>
                <c:pt idx="29">
                  <c:v>0.0541</c:v>
                </c:pt>
                <c:pt idx="30">
                  <c:v>0.019</c:v>
                </c:pt>
                <c:pt idx="31">
                  <c:v>0.052</c:v>
                </c:pt>
                <c:pt idx="32">
                  <c:v>0.0543</c:v>
                </c:pt>
                <c:pt idx="33">
                  <c:v>0.063</c:v>
                </c:pt>
                <c:pt idx="34">
                  <c:v>0.012</c:v>
                </c:pt>
                <c:pt idx="35">
                  <c:v>0.0651</c:v>
                </c:pt>
                <c:pt idx="36">
                  <c:v>0.0761</c:v>
                </c:pt>
                <c:pt idx="37">
                  <c:v>0.0805</c:v>
                </c:pt>
                <c:pt idx="38">
                  <c:v>0.0593</c:v>
                </c:pt>
                <c:pt idx="39">
                  <c:v>0.0776</c:v>
                </c:pt>
                <c:pt idx="40">
                  <c:v>0.0892</c:v>
                </c:pt>
                <c:pt idx="41">
                  <c:v>0.1249</c:v>
                </c:pt>
              </c:numCache>
            </c:numRef>
          </c:val>
        </c:ser>
        <c:ser>
          <c:idx val="2"/>
          <c:order val="1"/>
          <c:tx>
            <c:strRef>
              <c:f>'Risk free rates - March 2016'!$D$1</c:f>
              <c:strCache>
                <c:ptCount val="1"/>
                <c:pt idx="0">
                  <c:v>Default Spread based on rating</c:v>
                </c:pt>
              </c:strCache>
            </c:strRef>
          </c:tx>
          <c:spPr>
            <a:solidFill>
              <a:srgbClr val="9BBB59"/>
            </a:solidFill>
            <a:ln w="25400">
              <a:noFill/>
            </a:ln>
          </c:spPr>
          <c:invertIfNegative val="0"/>
          <c:cat>
            <c:strRef>
              <c:f>'Risk free rates - March 2016'!$A$2:$A$43</c:f>
              <c:strCache>
                <c:ptCount val="42"/>
                <c:pt idx="0">
                  <c:v>Swiss Franc</c:v>
                </c:pt>
                <c:pt idx="1">
                  <c:v>Japanese Yen</c:v>
                </c:pt>
                <c:pt idx="2">
                  <c:v>Euro</c:v>
                </c:pt>
                <c:pt idx="3">
                  <c:v>Czech Koruna</c:v>
                </c:pt>
                <c:pt idx="4">
                  <c:v>Swedish Krona</c:v>
                </c:pt>
                <c:pt idx="5">
                  <c:v>Danish Krone</c:v>
                </c:pt>
                <c:pt idx="6">
                  <c:v>Taiwanese $</c:v>
                </c:pt>
                <c:pt idx="7">
                  <c:v>HK $</c:v>
                </c:pt>
                <c:pt idx="8">
                  <c:v>Canadian $</c:v>
                </c:pt>
                <c:pt idx="9">
                  <c:v>Norwegian Krone</c:v>
                </c:pt>
                <c:pt idx="10">
                  <c:v>British Pound</c:v>
                </c:pt>
                <c:pt idx="11">
                  <c:v>Israeli Shekel</c:v>
                </c:pt>
                <c:pt idx="12">
                  <c:v>Korean Won</c:v>
                </c:pt>
                <c:pt idx="13">
                  <c:v>Thai Baht</c:v>
                </c:pt>
                <c:pt idx="14">
                  <c:v>US $</c:v>
                </c:pt>
                <c:pt idx="15">
                  <c:v>Singapore $</c:v>
                </c:pt>
                <c:pt idx="16">
                  <c:v>Bulgarian Lev</c:v>
                </c:pt>
                <c:pt idx="17">
                  <c:v>Australian $</c:v>
                </c:pt>
                <c:pt idx="18">
                  <c:v>Polish Zloty</c:v>
                </c:pt>
                <c:pt idx="19">
                  <c:v>NZ $</c:v>
                </c:pt>
                <c:pt idx="20">
                  <c:v>Chinese Yuan</c:v>
                </c:pt>
                <c:pt idx="21">
                  <c:v>Hungarian Forint</c:v>
                </c:pt>
                <c:pt idx="22">
                  <c:v>Romanian Leu</c:v>
                </c:pt>
                <c:pt idx="23">
                  <c:v>Croatian Kuna</c:v>
                </c:pt>
                <c:pt idx="24">
                  <c:v>Phillipine Peso</c:v>
                </c:pt>
                <c:pt idx="25">
                  <c:v>Malyasian Ringgit</c:v>
                </c:pt>
                <c:pt idx="26">
                  <c:v>Chilean Peso</c:v>
                </c:pt>
                <c:pt idx="27">
                  <c:v>Iceland Krona</c:v>
                </c:pt>
                <c:pt idx="28">
                  <c:v>Mexican Peso</c:v>
                </c:pt>
                <c:pt idx="29">
                  <c:v>Peruvian Sol</c:v>
                </c:pt>
                <c:pt idx="30">
                  <c:v>Vietnamese Dong</c:v>
                </c:pt>
                <c:pt idx="31">
                  <c:v>Indian Rupee</c:v>
                </c:pt>
                <c:pt idx="32">
                  <c:v>Indonesian Rupiah</c:v>
                </c:pt>
                <c:pt idx="33">
                  <c:v>Colombian Peso</c:v>
                </c:pt>
                <c:pt idx="34">
                  <c:v>Pakistani Rupee</c:v>
                </c:pt>
                <c:pt idx="35">
                  <c:v>Russian Ruble</c:v>
                </c:pt>
                <c:pt idx="36">
                  <c:v>Turkish Lira</c:v>
                </c:pt>
                <c:pt idx="37">
                  <c:v>South African Rand</c:v>
                </c:pt>
                <c:pt idx="38">
                  <c:v>Venezuelan Bolivar</c:v>
                </c:pt>
                <c:pt idx="39">
                  <c:v>Nigerian Naira</c:v>
                </c:pt>
                <c:pt idx="40">
                  <c:v>Kenyan Shilling</c:v>
                </c:pt>
                <c:pt idx="41">
                  <c:v>Brazilian Reai</c:v>
                </c:pt>
              </c:strCache>
            </c:strRef>
          </c:cat>
          <c:val>
            <c:numRef>
              <c:f>'Risk free rates - March 2016'!$D$2:$D$43</c:f>
              <c:numCache>
                <c:formatCode>0.00%</c:formatCode>
                <c:ptCount val="42"/>
                <c:pt idx="0">
                  <c:v>0.0</c:v>
                </c:pt>
                <c:pt idx="1">
                  <c:v>0.0078</c:v>
                </c:pt>
                <c:pt idx="2">
                  <c:v>0.0</c:v>
                </c:pt>
                <c:pt idx="3">
                  <c:v>0.0078</c:v>
                </c:pt>
                <c:pt idx="4">
                  <c:v>0.0</c:v>
                </c:pt>
                <c:pt idx="5">
                  <c:v>0.0</c:v>
                </c:pt>
                <c:pt idx="6">
                  <c:v>0.0067</c:v>
                </c:pt>
                <c:pt idx="7">
                  <c:v>0.0044</c:v>
                </c:pt>
                <c:pt idx="8">
                  <c:v>0.0</c:v>
                </c:pt>
                <c:pt idx="9">
                  <c:v>0.0</c:v>
                </c:pt>
                <c:pt idx="10">
                  <c:v>0.0044</c:v>
                </c:pt>
                <c:pt idx="11">
                  <c:v>0.0078</c:v>
                </c:pt>
                <c:pt idx="12">
                  <c:v>0.0055</c:v>
                </c:pt>
                <c:pt idx="13">
                  <c:v>0.0177</c:v>
                </c:pt>
                <c:pt idx="14">
                  <c:v>0.0</c:v>
                </c:pt>
                <c:pt idx="15">
                  <c:v>0.0</c:v>
                </c:pt>
                <c:pt idx="16">
                  <c:v>0.0211</c:v>
                </c:pt>
                <c:pt idx="17">
                  <c:v>0.0</c:v>
                </c:pt>
                <c:pt idx="18">
                  <c:v>0.0094</c:v>
                </c:pt>
                <c:pt idx="19">
                  <c:v>0.0</c:v>
                </c:pt>
                <c:pt idx="20">
                  <c:v>0.0067</c:v>
                </c:pt>
                <c:pt idx="21">
                  <c:v>0.0277</c:v>
                </c:pt>
                <c:pt idx="22">
                  <c:v>0.0244</c:v>
                </c:pt>
                <c:pt idx="23">
                  <c:v>0.0277</c:v>
                </c:pt>
                <c:pt idx="24">
                  <c:v>0.0211</c:v>
                </c:pt>
                <c:pt idx="25">
                  <c:v>0.0133</c:v>
                </c:pt>
                <c:pt idx="26">
                  <c:v>0.0067</c:v>
                </c:pt>
                <c:pt idx="27">
                  <c:v>0.0211</c:v>
                </c:pt>
                <c:pt idx="28">
                  <c:v>0.0133</c:v>
                </c:pt>
                <c:pt idx="29">
                  <c:v>0.0133</c:v>
                </c:pt>
                <c:pt idx="30">
                  <c:v>0.0499</c:v>
                </c:pt>
                <c:pt idx="31">
                  <c:v>0.0244</c:v>
                </c:pt>
                <c:pt idx="32">
                  <c:v>0.0244</c:v>
                </c:pt>
                <c:pt idx="33">
                  <c:v>0.0211</c:v>
                </c:pt>
                <c:pt idx="34">
                  <c:v>0.0721</c:v>
                </c:pt>
                <c:pt idx="35">
                  <c:v>0.0277</c:v>
                </c:pt>
                <c:pt idx="36">
                  <c:v>0.0244</c:v>
                </c:pt>
                <c:pt idx="37">
                  <c:v>0.0211</c:v>
                </c:pt>
                <c:pt idx="38">
                  <c:v>0.1108</c:v>
                </c:pt>
                <c:pt idx="39">
                  <c:v>0.0399</c:v>
                </c:pt>
                <c:pt idx="40">
                  <c:v>0.0499</c:v>
                </c:pt>
                <c:pt idx="41">
                  <c:v>0.0244</c:v>
                </c:pt>
              </c:numCache>
            </c:numRef>
          </c:val>
        </c:ser>
        <c:dLbls>
          <c:showLegendKey val="0"/>
          <c:showVal val="0"/>
          <c:showCatName val="0"/>
          <c:showSerName val="0"/>
          <c:showPercent val="0"/>
          <c:showBubbleSize val="0"/>
        </c:dLbls>
        <c:gapWidth val="219"/>
        <c:overlap val="100"/>
        <c:axId val="2018542832"/>
        <c:axId val="2018530784"/>
      </c:barChart>
      <c:catAx>
        <c:axId val="201854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8530784"/>
        <c:crosses val="autoZero"/>
        <c:auto val="1"/>
        <c:lblAlgn val="ctr"/>
        <c:lblOffset val="100"/>
        <c:noMultiLvlLbl val="0"/>
      </c:catAx>
      <c:valAx>
        <c:axId val="20185307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8542832"/>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2141543312"/>
        <c:axId val="-2141457440"/>
      </c:lineChart>
      <c:catAx>
        <c:axId val="-2141543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41457440"/>
        <c:crosses val="autoZero"/>
        <c:auto val="1"/>
        <c:lblAlgn val="ctr"/>
        <c:lblOffset val="100"/>
        <c:tickLblSkip val="1"/>
        <c:tickMarkSkip val="1"/>
        <c:noMultiLvlLbl val="0"/>
      </c:catAx>
      <c:valAx>
        <c:axId val="-214145744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415433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2037554000"/>
        <c:axId val="-2037574000"/>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2037580816"/>
        <c:axId val="-2037585776"/>
      </c:lineChart>
      <c:catAx>
        <c:axId val="-2037554000"/>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37574000"/>
        <c:crosses val="autoZero"/>
        <c:auto val="0"/>
        <c:lblAlgn val="ctr"/>
        <c:lblOffset val="100"/>
        <c:tickLblSkip val="1"/>
        <c:tickMarkSkip val="1"/>
        <c:noMultiLvlLbl val="0"/>
      </c:catAx>
      <c:valAx>
        <c:axId val="-2037574000"/>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37554000"/>
        <c:crosses val="autoZero"/>
        <c:crossBetween val="between"/>
      </c:valAx>
      <c:catAx>
        <c:axId val="-2037580816"/>
        <c:scaling>
          <c:orientation val="minMax"/>
        </c:scaling>
        <c:delete val="1"/>
        <c:axPos val="b"/>
        <c:majorTickMark val="out"/>
        <c:minorTickMark val="none"/>
        <c:tickLblPos val="nextTo"/>
        <c:crossAx val="-2037585776"/>
        <c:crosses val="autoZero"/>
        <c:auto val="0"/>
        <c:lblAlgn val="ctr"/>
        <c:lblOffset val="100"/>
        <c:noMultiLvlLbl val="0"/>
      </c:catAx>
      <c:valAx>
        <c:axId val="-2037585776"/>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37580816"/>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layout/>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1548415968"/>
        <c:axId val="1548421104"/>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1752354720"/>
        <c:axId val="1752328896"/>
      </c:lineChart>
      <c:catAx>
        <c:axId val="1548415968"/>
        <c:scaling>
          <c:orientation val="minMax"/>
        </c:scaling>
        <c:delete val="0"/>
        <c:axPos val="b"/>
        <c:title>
          <c:tx>
            <c:rich>
              <a:bodyPr/>
              <a:lstStyle/>
              <a:p>
                <a:pPr>
                  <a:defRPr/>
                </a:pPr>
                <a:r>
                  <a:rPr lang="en-US"/>
                  <a:t>Canadian $ versus US $</a:t>
                </a:r>
              </a:p>
            </c:rich>
          </c:tx>
          <c:layout/>
          <c:overlay val="0"/>
        </c:title>
        <c:numFmt formatCode="General" sourceLinked="1"/>
        <c:majorTickMark val="out"/>
        <c:minorTickMark val="none"/>
        <c:tickLblPos val="nextTo"/>
        <c:crossAx val="1548421104"/>
        <c:crosses val="autoZero"/>
        <c:auto val="1"/>
        <c:lblAlgn val="ctr"/>
        <c:lblOffset val="100"/>
        <c:noMultiLvlLbl val="0"/>
      </c:catAx>
      <c:valAx>
        <c:axId val="1548421104"/>
        <c:scaling>
          <c:orientation val="minMax"/>
        </c:scaling>
        <c:delete val="0"/>
        <c:axPos val="l"/>
        <c:majorGridlines/>
        <c:title>
          <c:tx>
            <c:rich>
              <a:bodyPr rot="-5400000" vert="horz"/>
              <a:lstStyle/>
              <a:p>
                <a:pPr>
                  <a:defRPr/>
                </a:pPr>
                <a:r>
                  <a:rPr lang="en-US"/>
                  <a:t>Net Present Value</a:t>
                </a:r>
              </a:p>
            </c:rich>
          </c:tx>
          <c:layout/>
          <c:overlay val="0"/>
        </c:title>
        <c:numFmt formatCode="&quot;$&quot;#,##0" sourceLinked="1"/>
        <c:majorTickMark val="out"/>
        <c:minorTickMark val="none"/>
        <c:tickLblPos val="nextTo"/>
        <c:crossAx val="1548415968"/>
        <c:crosses val="autoZero"/>
        <c:crossBetween val="between"/>
      </c:valAx>
      <c:catAx>
        <c:axId val="1752354720"/>
        <c:scaling>
          <c:orientation val="minMax"/>
        </c:scaling>
        <c:delete val="1"/>
        <c:axPos val="b"/>
        <c:numFmt formatCode="General" sourceLinked="0"/>
        <c:majorTickMark val="out"/>
        <c:minorTickMark val="none"/>
        <c:tickLblPos val="nextTo"/>
        <c:crossAx val="1752328896"/>
        <c:crosses val="autoZero"/>
        <c:auto val="1"/>
        <c:lblAlgn val="ctr"/>
        <c:lblOffset val="100"/>
        <c:noMultiLvlLbl val="0"/>
      </c:catAx>
      <c:valAx>
        <c:axId val="1752328896"/>
        <c:scaling>
          <c:orientation val="minMax"/>
        </c:scaling>
        <c:delete val="0"/>
        <c:axPos val="r"/>
        <c:title>
          <c:tx>
            <c:rich>
              <a:bodyPr rot="-5400000" vert="horz"/>
              <a:lstStyle/>
              <a:p>
                <a:pPr>
                  <a:defRPr/>
                </a:pPr>
                <a:r>
                  <a:rPr lang="en-US"/>
                  <a:t>Internal Rate of Return</a:t>
                </a:r>
              </a:p>
            </c:rich>
          </c:tx>
          <c:layout/>
          <c:overlay val="0"/>
        </c:title>
        <c:numFmt formatCode="0.00%" sourceLinked="1"/>
        <c:majorTickMark val="out"/>
        <c:minorTickMark val="none"/>
        <c:tickLblPos val="nextTo"/>
        <c:crossAx val="1752354720"/>
        <c:crosses val="max"/>
        <c:crossBetween val="between"/>
      </c:valAx>
    </c:plotArea>
    <c:legend>
      <c:legendPos val="r"/>
      <c:layout/>
      <c:overlay val="0"/>
    </c:legend>
    <c:plotVisOnly val="1"/>
    <c:dispBlanksAs val="gap"/>
    <c:showDLblsOverMax val="0"/>
  </c:chart>
  <c:txPr>
    <a:bodyPr/>
    <a:lstStyle/>
    <a:p>
      <a:pPr>
        <a:defRPr>
          <a:latin typeface="+mn-lt"/>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emf"/><Relationship Id="rId2" Type="http://schemas.openxmlformats.org/officeDocument/2006/relationships/image" Target="../media/image3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7.vml.rels><?xml version="1.0" encoding="UTF-8" standalone="yes"?>
<Relationships xmlns="http://schemas.openxmlformats.org/package/2006/relationships"><Relationship Id="rId1" Type="http://schemas.openxmlformats.org/officeDocument/2006/relationships/image" Target="NULL"/></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4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2.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3234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434791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49694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extLst>
      <p:ext uri="{BB962C8B-B14F-4D97-AF65-F5344CB8AC3E}">
        <p14:creationId xmlns:p14="http://schemas.microsoft.com/office/powerpoint/2010/main" val="637687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166843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2153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1580155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890255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805472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632240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324292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68568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37430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1689006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807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101350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p:cNvSpPr>
          <p:nvPr>
            <p:ph type="sldImg"/>
          </p:nvPr>
        </p:nvSpPr>
        <p:spPr>
          <a:xfrm>
            <a:off x="1150938" y="692150"/>
            <a:ext cx="4556125" cy="3416300"/>
          </a:xfrm>
          <a:solidFill>
            <a:srgbClr val="FFFFFF"/>
          </a:solidFill>
          <a:ln/>
        </p:spPr>
      </p:sp>
      <p:sp>
        <p:nvSpPr>
          <p:cNvPr id="46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204264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p:cNvSpPr>
          <p:nvPr>
            <p:ph type="sldImg"/>
          </p:nvPr>
        </p:nvSpPr>
        <p:spPr>
          <a:xfrm>
            <a:off x="1150938" y="692150"/>
            <a:ext cx="4556125" cy="3416300"/>
          </a:xfrm>
          <a:solidFill>
            <a:srgbClr val="FFFFFF"/>
          </a:solidFill>
          <a:ln/>
        </p:spPr>
      </p:sp>
      <p:sp>
        <p:nvSpPr>
          <p:cNvPr id="48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401171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p:cNvSpPr>
          <p:nvPr>
            <p:ph type="sldImg"/>
          </p:nvPr>
        </p:nvSpPr>
        <p:spPr>
          <a:xfrm>
            <a:off x="1150938" y="692150"/>
            <a:ext cx="4556125" cy="3416300"/>
          </a:xfrm>
          <a:solidFill>
            <a:srgbClr val="FFFFFF"/>
          </a:solidFill>
          <a:ln/>
        </p:spPr>
      </p:sp>
      <p:sp>
        <p:nvSpPr>
          <p:cNvPr id="50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91088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144165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p:cNvSpPr>
          <p:nvPr>
            <p:ph type="sldImg"/>
          </p:nvPr>
        </p:nvSpPr>
        <p:spPr>
          <a:xfrm>
            <a:off x="1150938" y="692150"/>
            <a:ext cx="4556125" cy="3416300"/>
          </a:xfrm>
          <a:solidFill>
            <a:srgbClr val="FFFFFF"/>
          </a:solidFill>
          <a:ln/>
        </p:spPr>
      </p:sp>
      <p:sp>
        <p:nvSpPr>
          <p:cNvPr id="54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405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453409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p:cNvSpPr>
          <p:nvPr>
            <p:ph type="sldImg"/>
          </p:nvPr>
        </p:nvSpPr>
        <p:spPr>
          <a:xfrm>
            <a:off x="1150938" y="692150"/>
            <a:ext cx="4556125" cy="3416300"/>
          </a:xfrm>
          <a:solidFill>
            <a:srgbClr val="FFFFFF"/>
          </a:solidFill>
          <a:ln/>
        </p:spPr>
      </p:sp>
      <p:sp>
        <p:nvSpPr>
          <p:cNvPr id="60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1176209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966868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8307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1241364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1393487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p:cNvSpPr>
          <p:nvPr>
            <p:ph type="sldImg"/>
          </p:nvPr>
        </p:nvSpPr>
        <p:spPr>
          <a:xfrm>
            <a:off x="1150938" y="692150"/>
            <a:ext cx="4556125" cy="3416300"/>
          </a:xfrm>
          <a:solidFill>
            <a:srgbClr val="FFFFFF"/>
          </a:solidFill>
          <a:ln/>
        </p:spPr>
      </p:sp>
      <p:sp>
        <p:nvSpPr>
          <p:cNvPr id="72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9503053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fundamentals that drive betas. </a:t>
            </a:r>
          </a:p>
          <a:p>
            <a:pPr>
              <a:buFontTx/>
              <a:buChar char="•"/>
            </a:pPr>
            <a:r>
              <a:rPr lang="en-US" altLang="en-US">
                <a:latin typeface="Times" charset="0"/>
                <a:ea typeface="ＭＳ Ｐゴシック" charset="-128"/>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tLang="en-US">
                <a:latin typeface="Times" charset="0"/>
                <a:ea typeface="ＭＳ Ｐゴシック" charset="-128"/>
              </a:rPr>
              <a:t>Firms in businesses with high fixed cost structures (like airlines) should have higher betas than firms with more flexible cost structures.</a:t>
            </a:r>
          </a:p>
          <a:p>
            <a:pPr>
              <a:buFontTx/>
              <a:buChar char="•"/>
            </a:pPr>
            <a:r>
              <a:rPr lang="en-US" altLang="en-US">
                <a:latin typeface="Times" charset="0"/>
                <a:ea typeface="ＭＳ Ｐゴシック" charset="-128"/>
              </a:rPr>
              <a:t>Firms that borrow more money will have higher equity betas than otherwise similar firms that do not borrow money.</a:t>
            </a:r>
          </a:p>
        </p:txBody>
      </p:sp>
    </p:spTree>
    <p:extLst>
      <p:ext uri="{BB962C8B-B14F-4D97-AF65-F5344CB8AC3E}">
        <p14:creationId xmlns:p14="http://schemas.microsoft.com/office/powerpoint/2010/main" val="945412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308147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458968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908608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233030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3597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975826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375843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p:cNvSpPr>
          <p:nvPr>
            <p:ph type="sldImg"/>
          </p:nvPr>
        </p:nvSpPr>
        <p:spPr>
          <a:xfrm>
            <a:off x="1150938" y="692150"/>
            <a:ext cx="4556125" cy="3416300"/>
          </a:xfrm>
          <a:solidFill>
            <a:srgbClr val="FFFFFF"/>
          </a:solidFill>
          <a:ln/>
        </p:spPr>
      </p:sp>
      <p:sp>
        <p:nvSpPr>
          <p:cNvPr id="93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0577609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18623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39679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9933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2449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738031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p:cNvSpPr>
          <p:nvPr>
            <p:ph type="sldImg"/>
          </p:nvPr>
        </p:nvSpPr>
        <p:spPr>
          <a:xfrm>
            <a:off x="1150938" y="692150"/>
            <a:ext cx="4556125" cy="3416300"/>
          </a:xfrm>
          <a:solidFill>
            <a:srgbClr val="FFFFFF"/>
          </a:solidFill>
          <a:ln/>
        </p:spPr>
      </p:sp>
      <p:sp>
        <p:nvSpPr>
          <p:cNvPr id="103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2328670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p:cNvSpPr>
          <p:nvPr>
            <p:ph type="sldImg"/>
          </p:nvPr>
        </p:nvSpPr>
        <p:spPr>
          <a:xfrm>
            <a:off x="1150938" y="692150"/>
            <a:ext cx="4556125" cy="3416300"/>
          </a:xfrm>
          <a:solidFill>
            <a:srgbClr val="FFFFFF"/>
          </a:solidFill>
          <a:ln/>
        </p:spPr>
      </p:sp>
      <p:sp>
        <p:nvSpPr>
          <p:cNvPr id="105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817078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p:cNvSpPr>
          <p:nvPr>
            <p:ph type="sldImg"/>
          </p:nvPr>
        </p:nvSpPr>
        <p:spPr>
          <a:xfrm>
            <a:off x="1150938" y="692150"/>
            <a:ext cx="4556125" cy="3416300"/>
          </a:xfrm>
          <a:solidFill>
            <a:srgbClr val="FFFFFF"/>
          </a:solidFill>
          <a:ln/>
        </p:spPr>
      </p:sp>
      <p:sp>
        <p:nvSpPr>
          <p:cNvPr id="107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18153345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p:cNvSpPr>
          <p:nvPr>
            <p:ph type="sldImg"/>
          </p:nvPr>
        </p:nvSpPr>
        <p:spPr>
          <a:xfrm>
            <a:off x="1150938" y="692150"/>
            <a:ext cx="4556125" cy="3416300"/>
          </a:xfrm>
          <a:solidFill>
            <a:srgbClr val="FFFFFF"/>
          </a:solidFill>
          <a:ln/>
        </p:spPr>
      </p:sp>
      <p:sp>
        <p:nvSpPr>
          <p:cNvPr id="10957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027323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p:cNvSpPr>
          <p:nvPr>
            <p:ph type="sldImg"/>
          </p:nvPr>
        </p:nvSpPr>
        <p:spPr>
          <a:xfrm>
            <a:off x="1150938" y="692150"/>
            <a:ext cx="4556125" cy="3416300"/>
          </a:xfrm>
          <a:solidFill>
            <a:srgbClr val="FFFFFF"/>
          </a:solidFill>
          <a:ln/>
        </p:spPr>
      </p:sp>
      <p:sp>
        <p:nvSpPr>
          <p:cNvPr id="111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452534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a:xfrm>
            <a:off x="1150938" y="692150"/>
            <a:ext cx="4556125" cy="3416300"/>
          </a:xfrm>
          <a:ln/>
        </p:spPr>
      </p:sp>
      <p:sp>
        <p:nvSpPr>
          <p:cNvPr id="113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EVA is a measure of dollar value created in a single time period. Thus, it will be affected by how capital is measured and the ups and downs of year-to-year operating income.</a:t>
            </a:r>
          </a:p>
          <a:p>
            <a:r>
              <a:rPr lang="en-US" altLang="en-US">
                <a:latin typeface="Times" charset="0"/>
                <a:ea typeface="ＭＳ Ｐゴシック" charset="-128"/>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501596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p:cNvSpPr>
          <p:nvPr>
            <p:ph type="sldImg"/>
          </p:nvPr>
        </p:nvSpPr>
        <p:spPr>
          <a:xfrm>
            <a:off x="1150938" y="692150"/>
            <a:ext cx="4556125" cy="3416300"/>
          </a:xfrm>
          <a:solidFill>
            <a:srgbClr val="FFFFFF"/>
          </a:solidFill>
          <a:ln/>
        </p:spPr>
      </p:sp>
      <p:sp>
        <p:nvSpPr>
          <p:cNvPr id="115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98018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p:cNvSpPr>
          <p:nvPr>
            <p:ph type="sldImg"/>
          </p:nvPr>
        </p:nvSpPr>
        <p:spPr>
          <a:xfrm>
            <a:off x="1150938" y="692150"/>
            <a:ext cx="4556125" cy="3416300"/>
          </a:xfrm>
          <a:solidFill>
            <a:srgbClr val="FFFFFF"/>
          </a:solidFill>
          <a:ln/>
        </p:spPr>
      </p:sp>
      <p:sp>
        <p:nvSpPr>
          <p:cNvPr id="117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2691233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p:cNvSpPr>
          <p:nvPr>
            <p:ph type="sldImg"/>
          </p:nvPr>
        </p:nvSpPr>
        <p:spPr>
          <a:xfrm>
            <a:off x="1150938" y="692150"/>
            <a:ext cx="4556125" cy="3416300"/>
          </a:xfrm>
          <a:solidFill>
            <a:srgbClr val="FFFFFF"/>
          </a:solidFill>
          <a:ln/>
        </p:spPr>
      </p:sp>
      <p:sp>
        <p:nvSpPr>
          <p:cNvPr id="119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5561206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8716387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p:cNvSpPr>
          <p:nvPr>
            <p:ph type="sldImg"/>
          </p:nvPr>
        </p:nvSpPr>
        <p:spPr>
          <a:xfrm>
            <a:off x="1150938" y="692150"/>
            <a:ext cx="4556125" cy="3416300"/>
          </a:xfrm>
          <a:solidFill>
            <a:srgbClr val="FFFFFF"/>
          </a:solidFill>
          <a:ln/>
        </p:spPr>
      </p:sp>
      <p:sp>
        <p:nvSpPr>
          <p:cNvPr id="123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645674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p:cNvSpPr>
          <p:nvPr>
            <p:ph type="sldImg"/>
          </p:nvPr>
        </p:nvSpPr>
        <p:spPr>
          <a:xfrm>
            <a:off x="1150938" y="692150"/>
            <a:ext cx="4556125" cy="3416300"/>
          </a:xfrm>
          <a:solidFill>
            <a:srgbClr val="FFFFFF"/>
          </a:solidFill>
          <a:ln/>
        </p:spPr>
      </p:sp>
      <p:sp>
        <p:nvSpPr>
          <p:cNvPr id="125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4130116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p:cNvSpPr>
          <p:nvPr>
            <p:ph type="sldImg"/>
          </p:nvPr>
        </p:nvSpPr>
        <p:spPr>
          <a:xfrm>
            <a:off x="1150938" y="692150"/>
            <a:ext cx="4556125" cy="3416300"/>
          </a:xfrm>
          <a:solidFill>
            <a:srgbClr val="FFFFFF"/>
          </a:solidFill>
          <a:ln/>
        </p:spPr>
      </p:sp>
      <p:sp>
        <p:nvSpPr>
          <p:cNvPr id="128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6131036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5989816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473594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25441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2559663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p:cNvSpPr>
          <p:nvPr>
            <p:ph type="sldImg"/>
          </p:nvPr>
        </p:nvSpPr>
        <p:spPr>
          <a:xfrm>
            <a:off x="1150938" y="692150"/>
            <a:ext cx="4556125" cy="3416300"/>
          </a:xfrm>
          <a:solidFill>
            <a:srgbClr val="FFFFFF"/>
          </a:solidFill>
          <a:ln/>
        </p:spPr>
      </p:sp>
      <p:sp>
        <p:nvSpPr>
          <p:cNvPr id="138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6162625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p:cNvSpPr>
          <p:nvPr>
            <p:ph type="sldImg"/>
          </p:nvPr>
        </p:nvSpPr>
        <p:spPr>
          <a:xfrm>
            <a:off x="1150938" y="692150"/>
            <a:ext cx="4556125" cy="3416300"/>
          </a:xfrm>
          <a:solidFill>
            <a:srgbClr val="FFFFFF"/>
          </a:solidFill>
          <a:ln/>
        </p:spPr>
      </p:sp>
      <p:sp>
        <p:nvSpPr>
          <p:cNvPr id="140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106618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p:cNvSpPr>
          <p:nvPr>
            <p:ph type="sldImg"/>
          </p:nvPr>
        </p:nvSpPr>
        <p:spPr>
          <a:xfrm>
            <a:off x="1150938" y="692150"/>
            <a:ext cx="4556125" cy="3416300"/>
          </a:xfrm>
          <a:solidFill>
            <a:srgbClr val="FFFFFF"/>
          </a:solidFill>
          <a:ln/>
        </p:spPr>
      </p:sp>
      <p:sp>
        <p:nvSpPr>
          <p:cNvPr id="142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5399568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5810239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a:xfrm>
            <a:off x="1150938" y="692150"/>
            <a:ext cx="4556125" cy="3416300"/>
          </a:xfrm>
          <a:ln/>
        </p:spPr>
      </p:sp>
      <p:sp>
        <p:nvSpPr>
          <p:cNvPr id="146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6614855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p:cNvSpPr>
          <p:nvPr>
            <p:ph type="sldImg"/>
          </p:nvPr>
        </p:nvSpPr>
        <p:spPr>
          <a:xfrm>
            <a:off x="1150938" y="692150"/>
            <a:ext cx="4556125" cy="3416300"/>
          </a:xfrm>
          <a:ln/>
        </p:spPr>
      </p:sp>
      <p:sp>
        <p:nvSpPr>
          <p:cNvPr id="148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653529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0230887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152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505050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a:xfrm>
            <a:off x="1150938" y="692150"/>
            <a:ext cx="4556125" cy="3416300"/>
          </a:xfrm>
          <a:ln/>
        </p:spPr>
      </p:sp>
      <p:sp>
        <p:nvSpPr>
          <p:cNvPr id="154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9507951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13805918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a:xfrm>
            <a:off x="1150938" y="692150"/>
            <a:ext cx="4556125" cy="3416300"/>
          </a:xfrm>
          <a:ln/>
        </p:spPr>
      </p:sp>
      <p:sp>
        <p:nvSpPr>
          <p:cNvPr id="158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460473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8238834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3865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58550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238632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6659150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14970448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9146882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17613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770355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p:cNvSpPr>
          <p:nvPr>
            <p:ph type="sldImg"/>
          </p:nvPr>
        </p:nvSpPr>
        <p:spPr>
          <a:xfrm>
            <a:off x="1150938" y="692150"/>
            <a:ext cx="4556125" cy="3416300"/>
          </a:xfrm>
          <a:solidFill>
            <a:srgbClr val="FFFFFF"/>
          </a:solidFill>
          <a:ln/>
        </p:spPr>
      </p:sp>
      <p:sp>
        <p:nvSpPr>
          <p:cNvPr id="178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772878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Disney, and Tata Chemicals increased dividends in each of the five years, but Aracruz had more volatile dividends over the period, with dividends dropping significantly in 2007. This reflects the convention of focusing on absolute dividends in the United States and India, but the practice of maintaining payout ratios in Brazil. Deutsche Bank had a precipitous drop in dividends in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$ 6 billion in 2006 and 2007. None of the other companies have bought back stock. The key difference with treasury stock that stays on the books is that the number of shares in the company remains unchanged. In the U.S., companies are not allowed to keep treasury stock on their books for extended periods.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370617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Rot="1" noChangeAspect="1" noChangeArrowheads="1"/>
          </p:cNvSpPr>
          <p:nvPr>
            <p:ph type="sldImg"/>
          </p:nvPr>
        </p:nvSpPr>
        <p:spPr>
          <a:xfrm>
            <a:off x="1150938" y="692150"/>
            <a:ext cx="4556125" cy="3416300"/>
          </a:xfrm>
          <a:solidFill>
            <a:srgbClr val="FFFFFF"/>
          </a:solidFill>
          <a:ln/>
        </p:spPr>
      </p:sp>
      <p:sp>
        <p:nvSpPr>
          <p:cNvPr id="182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13022889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4164473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5818092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9749359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4478480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19251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521280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906449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425449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17785405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055900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1870971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Reducing the cost of capital, holding cashflows constant, increases firm value.</a:t>
            </a:r>
          </a:p>
        </p:txBody>
      </p:sp>
    </p:spTree>
    <p:extLst>
      <p:ext uri="{BB962C8B-B14F-4D97-AF65-F5344CB8AC3E}">
        <p14:creationId xmlns:p14="http://schemas.microsoft.com/office/powerpoint/2010/main" val="622923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6483311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a:xfrm>
            <a:off x="1150938" y="692150"/>
            <a:ext cx="4556125" cy="3416300"/>
          </a:xfrm>
          <a:ln/>
        </p:spPr>
      </p:sp>
      <p:sp>
        <p:nvSpPr>
          <p:cNvPr id="199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189700237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a:xfrm>
            <a:off x="1150938" y="692150"/>
            <a:ext cx="4556125" cy="3416300"/>
          </a:xfrm>
          <a:ln/>
        </p:spPr>
      </p:sp>
      <p:sp>
        <p:nvSpPr>
          <p:cNvPr id="201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3766764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20582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12383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74C8A3B8-4006-F34F-AB54-3F8D9A7026BE}" type="slidenum">
              <a:rPr lang="en-US" altLang="en-US"/>
              <a:pPr/>
              <a:t>‹#›</a:t>
            </a:fld>
            <a:endParaRPr lang="en-US" altLang="en-US"/>
          </a:p>
        </p:txBody>
      </p:sp>
    </p:spTree>
    <p:extLst>
      <p:ext uri="{BB962C8B-B14F-4D97-AF65-F5344CB8AC3E}">
        <p14:creationId xmlns:p14="http://schemas.microsoft.com/office/powerpoint/2010/main" val="34425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ED33DF-5099-C744-89F5-50AEB717FECD}"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D388BC4B-0417-3D4C-8C44-98E096247092}" type="slidenum">
              <a:rPr lang="en-US" altLang="en-US"/>
              <a:pPr/>
              <a:t>‹#›</a:t>
            </a:fld>
            <a:endParaRPr lang="en-US" altLang="en-US"/>
          </a:p>
        </p:txBody>
      </p:sp>
    </p:spTree>
    <p:extLst>
      <p:ext uri="{BB962C8B-B14F-4D97-AF65-F5344CB8AC3E}">
        <p14:creationId xmlns:p14="http://schemas.microsoft.com/office/powerpoint/2010/main" val="587327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64611C44-302F-C64D-A87E-A985E057F8CA}"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0400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BD525D4-827A-F442-85C7-77E6ACC11A3E}"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2536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6E46A4F-B031-2043-82F0-608A9421BA53}"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3650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4BECDED7-B8CD-F640-98E6-0C15A49DF503}" type="slidenum">
              <a:rPr lang="en-US" altLang="en-US"/>
              <a:pPr/>
              <a:t>‹#›</a:t>
            </a:fld>
            <a:endParaRPr lang="en-US" altLang="en-US"/>
          </a:p>
        </p:txBody>
      </p:sp>
    </p:spTree>
    <p:extLst>
      <p:ext uri="{BB962C8B-B14F-4D97-AF65-F5344CB8AC3E}">
        <p14:creationId xmlns:p14="http://schemas.microsoft.com/office/powerpoint/2010/main" val="1120386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F141B43B-6B72-0849-8BE1-F25614B9BF7B}" type="slidenum">
              <a:rPr lang="en-US" altLang="en-US"/>
              <a:pPr/>
              <a:t>‹#›</a:t>
            </a:fld>
            <a:endParaRPr lang="en-US" altLang="en-US"/>
          </a:p>
        </p:txBody>
      </p:sp>
    </p:spTree>
    <p:extLst>
      <p:ext uri="{BB962C8B-B14F-4D97-AF65-F5344CB8AC3E}">
        <p14:creationId xmlns:p14="http://schemas.microsoft.com/office/powerpoint/2010/main" val="1204061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31A9E74-55A2-8040-9267-0FEAE6C8D37B}" type="slidenum">
              <a:rPr lang="en-US" altLang="en-US"/>
              <a:pPr/>
              <a:t>‹#›</a:t>
            </a:fld>
            <a:endParaRPr lang="en-US" altLang="en-US"/>
          </a:p>
        </p:txBody>
      </p:sp>
    </p:spTree>
    <p:extLst>
      <p:ext uri="{BB962C8B-B14F-4D97-AF65-F5344CB8AC3E}">
        <p14:creationId xmlns:p14="http://schemas.microsoft.com/office/powerpoint/2010/main" val="92813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E0AE10FB-7F6E-284C-AC89-8B3AA39738D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48577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48379EC-51A0-6C48-8B6D-ACD14FFAC933}"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02285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F9569A98-99A7-C442-BB74-966D00D1059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6089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1E7BA0E-F04C-2E40-86C8-4F605425FBD5}" type="slidenum">
              <a:rPr lang="en-US" altLang="en-US"/>
              <a:pPr/>
              <a:t>‹#›</a:t>
            </a:fld>
            <a:endParaRPr lang="en-US" altLang="en-US"/>
          </a:p>
        </p:txBody>
      </p:sp>
    </p:spTree>
    <p:extLst>
      <p:ext uri="{BB962C8B-B14F-4D97-AF65-F5344CB8AC3E}">
        <p14:creationId xmlns:p14="http://schemas.microsoft.com/office/powerpoint/2010/main" val="15994130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9A6380-678D-BE4E-9143-710A4BF4309E}"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2" r:id="rId5"/>
    <p:sldLayoutId id="2147483988" r:id="rId6"/>
    <p:sldLayoutId id="2147483989" r:id="rId7"/>
    <p:sldLayoutId id="2147483990" r:id="rId8"/>
    <p:sldLayoutId id="2147483991" r:id="rId9"/>
    <p:sldLayoutId id="2147483983" r:id="rId10"/>
    <p:sldLayoutId id="2147483992" r:id="rId11"/>
    <p:sldLayoutId id="2147483993"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amodara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 TargetMode="External"/><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file://localhost/All%20My%20Stuff/TEACHING/TriumMBA/2012%20class/projworkbook.pptx#-1,14,PowerPoint Presentatio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8.jpe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8.xml"/><Relationship Id="rId4" Type="http://schemas.openxmlformats.org/officeDocument/2006/relationships/oleObject" Target="../embeddings/oleObject1.bin"/><Relationship Id="rId5" Type="http://schemas.openxmlformats.org/officeDocument/2006/relationships/image" Target="../media/image3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package" Target="../embeddings/Microsoft_Word_Document1.docx"/><Relationship Id="rId5" Type="http://schemas.openxmlformats.org/officeDocument/2006/relationships/image" Target="../media/image35.emf"/><Relationship Id="rId6" Type="http://schemas.openxmlformats.org/officeDocument/2006/relationships/package" Target="../embeddings/Microsoft_Word_Document2.docx"/><Relationship Id="rId7" Type="http://schemas.openxmlformats.org/officeDocument/2006/relationships/image" Target="../media/image36.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2.bin"/><Relationship Id="rId5" Type="http://schemas.openxmlformats.org/officeDocument/2006/relationships/image" Target="../media/image37.emf"/><Relationship Id="rId6" Type="http://schemas.openxmlformats.org/officeDocument/2006/relationships/package" Target="../embeddings/Microsoft_Word_Document3.docx"/><Relationship Id="rId7" Type="http://schemas.openxmlformats.org/officeDocument/2006/relationships/image" Target="../media/image3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package" Target="../embeddings/Microsoft_Word_Document4.docx"/><Relationship Id="rId5" Type="http://schemas.openxmlformats.org/officeDocument/2006/relationships/image" Target="../media/image3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package" Target="../embeddings/Microsoft_Word_Document5.docx"/><Relationship Id="rId5" Type="http://schemas.openxmlformats.org/officeDocument/2006/relationships/image" Target="../media/image4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package" Target="../embeddings/Microsoft_Word_Document6.docx"/><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package" Target="../embeddings/Microsoft_Word_Document7.docx"/><Relationship Id="rId5" Type="http://schemas.openxmlformats.org/officeDocument/2006/relationships/image" Target="../media/image41.emf"/><Relationship Id="rId6" Type="http://schemas.openxmlformats.org/officeDocument/2006/relationships/package" Target="../embeddings/Microsoft_Word_Document8.docx"/><Relationship Id="rId7" Type="http://schemas.openxmlformats.org/officeDocument/2006/relationships/image" Target="../media/image42.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package" Target="../embeddings/Microsoft_Word_Document9.docx"/><Relationship Id="rId5" Type="http://schemas.openxmlformats.org/officeDocument/2006/relationships/image" Target="../media/image44.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package" Target="../embeddings/Microsoft_Word_Document10.docx"/><Relationship Id="rId5" Type="http://schemas.openxmlformats.org/officeDocument/2006/relationships/image" Target="../media/image45.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image" Target="../media/image47.emf"/><Relationship Id="rId5" Type="http://schemas.openxmlformats.org/officeDocument/2006/relationships/package" Target="../embeddings/Microsoft_Word_Document11.docx"/><Relationship Id="rId6" Type="http://schemas.openxmlformats.org/officeDocument/2006/relationships/image" Target="../media/image46.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5.xml"/><Relationship Id="rId4" Type="http://schemas.openxmlformats.org/officeDocument/2006/relationships/package" Target="../embeddings/Microsoft_Word_Document12.docx"/><Relationship Id="rId5" Type="http://schemas.openxmlformats.org/officeDocument/2006/relationships/image" Target="../media/image48.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chart" Target="../charts/char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package" Target="../embeddings/Microsoft_Word_Document13.docx"/><Relationship Id="rId5" Type="http://schemas.openxmlformats.org/officeDocument/2006/relationships/image" Target="../media/image51.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package" Target="../embeddings/Microsoft_Word_Document14.docx"/><Relationship Id="rId5" Type="http://schemas.openxmlformats.org/officeDocument/2006/relationships/image" Target="../media/image52.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5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chart" Target="../charts/char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chart" Target="../charts/char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54.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package" Target="../embeddings/Microsoft_Word_Document15.docx"/><Relationship Id="rId5" Type="http://schemas.openxmlformats.org/officeDocument/2006/relationships/image" Target="../media/image57.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package" Target="../embeddings/Microsoft_Word_Document16.docx"/><Relationship Id="rId5" Type="http://schemas.openxmlformats.org/officeDocument/2006/relationships/image" Target="../media/image58.png"/><Relationship Id="rId6" Type="http://schemas.openxmlformats.org/officeDocument/2006/relationships/package" Target="../embeddings/Microsoft_Word_Document17.docx"/><Relationship Id="rId7" Type="http://schemas.openxmlformats.org/officeDocument/2006/relationships/image" Target="../media/image59.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0.emf"/><Relationship Id="rId4"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4.xml"/><Relationship Id="rId4" Type="http://schemas.openxmlformats.org/officeDocument/2006/relationships/package" Target="../embeddings/Microsoft_Word_Document18.docx"/><Relationship Id="rId5" Type="http://schemas.openxmlformats.org/officeDocument/2006/relationships/image" Target="../media/image62.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6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6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6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 Id="rId3" Type="http://schemas.openxmlformats.org/officeDocument/2006/relationships/image" Target="../media/image66.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tif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68.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70.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71.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72.emf"/></Relationships>
</file>

<file path=ppt/slides/_rels/slide112.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75.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 Id="rId3" Type="http://schemas.openxmlformats.org/officeDocument/2006/relationships/image" Target="../media/image76.em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emf"/></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Applied Corporate Finance:</a:t>
            </a:r>
            <a:br>
              <a:rPr lang="en-US" smtClean="0">
                <a:ea typeface="+mj-ea"/>
                <a:cs typeface="+mj-cs"/>
              </a:rPr>
            </a:br>
            <a:r>
              <a:rPr lang="en-US" smtClean="0">
                <a:ea typeface="+mj-ea"/>
                <a:cs typeface="+mj-cs"/>
              </a:rPr>
              <a:t>A big picture view</a:t>
            </a:r>
            <a:endParaRPr lang="en-US">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hlinkClick r:id="rId3"/>
              </a:rPr>
              <a:t>www.damodaran.com</a:t>
            </a:r>
            <a:endParaRPr lang="en-US" dirty="0" smtClean="0">
              <a:ea typeface="+mn-ea"/>
              <a:cs typeface="+mn-cs"/>
            </a:endParaRPr>
          </a:p>
        </p:txBody>
      </p:sp>
      <p:sp>
        <p:nvSpPr>
          <p:cNvPr id="16387" name="TextBox 1"/>
          <p:cNvSpPr txBox="1">
            <a:spLocks noChangeArrowheads="1"/>
          </p:cNvSpPr>
          <p:nvPr/>
        </p:nvSpPr>
        <p:spPr bwMode="auto">
          <a:xfrm>
            <a:off x="6248400" y="22225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20482"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347B48-1820-524A-81B7-92A270E5E9EF}" type="slidenum">
              <a:rPr lang="en-US" altLang="en-US" sz="1200">
                <a:solidFill>
                  <a:srgbClr val="FFFFFF"/>
                </a:solidFill>
              </a:rPr>
              <a:pPr>
                <a:lnSpc>
                  <a:spcPct val="80000"/>
                </a:lnSpc>
              </a:pPr>
              <a:t>4</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457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57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458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5"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6"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7"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8"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9"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0"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1"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2"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3"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4"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4595"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6"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7"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8"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9"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600"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601"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4602"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24603"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24604"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24605"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4606"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4607"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4608"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09"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0"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1"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2"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4613"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4614"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24615"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662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662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2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662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2663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0"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2664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6"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2664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26648"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26649"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2665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665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665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665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7"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26658"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26659"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26660"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28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28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a:ea typeface="ＭＳ Ｐゴシック" charset="-128"/>
              </a:rPr>
              <a:t>Who is</a:t>
            </a:r>
            <a:r>
              <a:rPr lang="en-US" altLang="ja-JP">
                <a:ea typeface="ＭＳ Ｐゴシック" charset="-128"/>
              </a:rPr>
              <a:t> on Board? Vale’s board</a:t>
            </a:r>
            <a:endParaRPr lang="en-US" altLang="en-US">
              <a:ea typeface="ＭＳ Ｐゴシック" charset="-128"/>
            </a:endParaRPr>
          </a:p>
        </p:txBody>
      </p:sp>
      <p:sp>
        <p:nvSpPr>
          <p:cNvPr id="4" name="TextBox 3"/>
          <p:cNvSpPr txBox="1"/>
          <p:nvPr/>
        </p:nvSpPr>
        <p:spPr>
          <a:xfrm>
            <a:off x="4800600" y="2057400"/>
            <a:ext cx="4038600" cy="3416300"/>
          </a:xfrm>
          <a:prstGeom prst="rect">
            <a:avLst/>
          </a:prstGeom>
          <a:noFill/>
        </p:spPr>
        <p:txBody>
          <a:bodyPr>
            <a:spAutoFit/>
          </a:bodyPr>
          <a:lstStyle/>
          <a:p>
            <a:pPr>
              <a:defRPr/>
            </a:pPr>
            <a:r>
              <a:rPr lang="en-US" dirty="0">
                <a:ea typeface="ＭＳ Ｐゴシック" charset="0"/>
                <a:cs typeface="ＭＳ Ｐゴシック" charset="0"/>
              </a:rPr>
              <a:t>Does Vale have an independent board?</a:t>
            </a:r>
          </a:p>
          <a:p>
            <a:pPr marL="457200" indent="-457200">
              <a:buFont typeface="+mj-lt"/>
              <a:buAutoNum type="alphaLcPeriod"/>
              <a:defRPr/>
            </a:pPr>
            <a:r>
              <a:rPr lang="en-US" dirty="0">
                <a:ea typeface="ＭＳ Ｐゴシック" charset="0"/>
                <a:cs typeface="ＭＳ Ｐゴシック" charset="0"/>
              </a:rPr>
              <a:t>Yes</a:t>
            </a:r>
          </a:p>
          <a:p>
            <a:pPr marL="457200" indent="-457200">
              <a:buFont typeface="+mj-lt"/>
              <a:buAutoNum type="alphaLcPeriod"/>
              <a:defRPr/>
            </a:pPr>
            <a:r>
              <a:rPr lang="en-US" dirty="0">
                <a:ea typeface="ＭＳ Ｐゴシック" charset="0"/>
                <a:cs typeface="ＭＳ Ｐゴシック" charset="0"/>
              </a:rPr>
              <a:t>No</a:t>
            </a:r>
          </a:p>
          <a:p>
            <a:pPr>
              <a:defRPr/>
            </a:pPr>
            <a:endParaRPr lang="en-US" dirty="0">
              <a:ea typeface="ＭＳ Ｐゴシック" charset="0"/>
              <a:cs typeface="ＭＳ Ｐゴシック" charset="0"/>
            </a:endParaRPr>
          </a:p>
          <a:p>
            <a:pPr>
              <a:defRPr/>
            </a:pPr>
            <a:r>
              <a:rPr lang="en-US" dirty="0">
                <a:ea typeface="ＭＳ Ｐゴシック" charset="0"/>
                <a:cs typeface="ＭＳ Ｐゴシック" charset="0"/>
              </a:rPr>
              <a:t>Does Vale have an effective board?</a:t>
            </a:r>
          </a:p>
          <a:p>
            <a:pPr marL="457200" indent="-457200">
              <a:buFont typeface="+mj-lt"/>
              <a:buAutoNum type="alphaLcPeriod"/>
              <a:defRPr/>
            </a:pPr>
            <a:r>
              <a:rPr lang="en-US" dirty="0">
                <a:ea typeface="ＭＳ Ｐゴシック" charset="0"/>
                <a:cs typeface="ＭＳ Ｐゴシック" charset="0"/>
              </a:rPr>
              <a:t>Yes</a:t>
            </a:r>
          </a:p>
          <a:p>
            <a:pPr marL="457200" indent="-457200">
              <a:buFont typeface="+mj-lt"/>
              <a:buAutoNum type="alphaLcPeriod"/>
              <a:defRPr/>
            </a:pPr>
            <a:r>
              <a:rPr lang="en-US" dirty="0">
                <a:ea typeface="ＭＳ Ｐゴシック" charset="0"/>
                <a:cs typeface="ＭＳ Ｐゴシック" charset="0"/>
              </a:rPr>
              <a:t>No</a:t>
            </a:r>
          </a:p>
        </p:txBody>
      </p:sp>
      <p:pic>
        <p:nvPicPr>
          <p:cNvPr id="307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456" r="456"/>
          <a:stretch>
            <a:fillRect/>
          </a:stretch>
        </p:blipFill>
        <p:spPr>
          <a:xfrm>
            <a:off x="228600" y="2438400"/>
            <a:ext cx="4284663" cy="2362200"/>
          </a:xfr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91D0F0-BBD2-D244-91D7-1B0BC1A143A7}" type="slidenum">
              <a:rPr lang="en-US" altLang="en-US" sz="1200">
                <a:solidFill>
                  <a:srgbClr val="FFFFFF"/>
                </a:solidFill>
              </a:rPr>
              <a:pPr>
                <a:lnSpc>
                  <a:spcPct val="80000"/>
                </a:lnSpc>
              </a:pPr>
              <a:t>9</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To choose a different mechanism for corporate governance, i.e, assign the responsibility for monitoring managers to someone other than stockholders.</a:t>
            </a:r>
          </a:p>
          <a:p>
            <a:pPr marL="320040" indent="-320040" eaLnBrk="1" fontAlgn="auto" hangingPunct="1">
              <a:spcAft>
                <a:spcPts val="0"/>
              </a:spcAft>
              <a:buFont typeface="Wingdings"/>
              <a:buChar char=""/>
              <a:defRPr/>
            </a:pPr>
            <a:r>
              <a:rPr lang="en-US" smtClean="0">
                <a:ea typeface="+mn-ea"/>
                <a:cs typeface="+mn-cs"/>
              </a:rPr>
              <a:t>To choose a different objective for the firm.</a:t>
            </a:r>
          </a:p>
          <a:p>
            <a:pPr marL="320040" indent="-320040" eaLnBrk="1" fontAlgn="auto" hangingPunct="1">
              <a:spcAft>
                <a:spcPts val="0"/>
              </a:spcAft>
              <a:buFont typeface="Wingdings"/>
              <a:buChar char=""/>
              <a:defRPr/>
            </a:pPr>
            <a:r>
              <a:rPr lang="en-US" smtClean="0">
                <a:ea typeface="+mn-ea"/>
                <a:cs typeface="+mn-cs"/>
              </a:rPr>
              <a:t>To maximize stock price, but reduce the potential for conflict and breakdown:</a:t>
            </a:r>
          </a:p>
          <a:p>
            <a:pPr marL="640080" lvl="1" indent="-274320" eaLnBrk="1" fontAlgn="auto" hangingPunct="1">
              <a:spcAft>
                <a:spcPts val="0"/>
              </a:spcAft>
              <a:buFont typeface="Wingdings 2"/>
              <a:buChar char=""/>
              <a:defRPr/>
            </a:pPr>
            <a:r>
              <a:rPr lang="en-US"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smtClean="0">
                <a:ea typeface="+mn-ea"/>
              </a:rPr>
              <a:t>Protect lenders from expropriation</a:t>
            </a:r>
          </a:p>
          <a:p>
            <a:pPr marL="640080" lvl="1" indent="-274320" eaLnBrk="1" fontAlgn="auto" hangingPunct="1">
              <a:spcAft>
                <a:spcPts val="0"/>
              </a:spcAft>
              <a:buFont typeface="Wingdings 2"/>
              <a:buChar char=""/>
              <a:defRPr/>
            </a:pPr>
            <a:r>
              <a:rPr lang="en-US"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smtClean="0">
                <a:ea typeface="+mn-ea"/>
              </a:rPr>
              <a:t>Minimize social costs </a:t>
            </a:r>
            <a:endParaRPr lang="en-US">
              <a:ea typeface="+mn-e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Market Based Solution</a:t>
            </a:r>
          </a:p>
        </p:txBody>
      </p:sp>
      <p:sp>
        <p:nvSpPr>
          <p:cNvPr id="34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4819"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482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2"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3483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8"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3483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4840"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34841"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3484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484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484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484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9"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34850"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34851"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34852"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3686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36867"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3686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3891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Shareholder Ownership Structure</a:t>
            </a:r>
          </a:p>
        </p:txBody>
      </p:sp>
      <p:pic>
        <p:nvPicPr>
          <p:cNvPr id="4096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4096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4096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Brazil Spotlight 2016: </a:t>
            </a:r>
            <a:r>
              <a:rPr lang="en-US" dirty="0" smtClean="0"/>
              <a:t>Ownership</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00420461"/>
              </p:ext>
            </p:extLst>
          </p:nvPr>
        </p:nvGraphicFramePr>
        <p:xfrm>
          <a:off x="612649" y="1752600"/>
          <a:ext cx="8226550" cy="4267197"/>
        </p:xfrm>
        <a:graphic>
          <a:graphicData uri="http://schemas.openxmlformats.org/drawingml/2006/table">
            <a:tbl>
              <a:tblPr>
                <a:tableStyleId>{5C22544A-7EE6-4342-B048-85BDC9FD1C3A}</a:tableStyleId>
              </a:tblPr>
              <a:tblGrid>
                <a:gridCol w="1413441"/>
                <a:gridCol w="2858647"/>
                <a:gridCol w="1016408"/>
                <a:gridCol w="2938054"/>
              </a:tblGrid>
              <a:tr h="387927">
                <a:tc>
                  <a:txBody>
                    <a:bodyPr/>
                    <a:lstStyle/>
                    <a:p>
                      <a:pPr algn="l" fontAlgn="b"/>
                      <a:r>
                        <a:rPr lang="en-US" sz="1600" u="none" strike="noStrike" dirty="0">
                          <a:effectLst/>
                        </a:rPr>
                        <a:t>Company</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Biggest Holder</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Holding</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Other comments</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Gerdau</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err="1">
                          <a:effectLst/>
                        </a:rPr>
                        <a:t>Metalurgica</a:t>
                      </a:r>
                      <a:r>
                        <a:rPr lang="en-US" sz="1600" u="none" strike="noStrike" dirty="0">
                          <a:effectLst/>
                        </a:rPr>
                        <a:t> Gerdau</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22.00%</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Blackrock, Vanguard</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Natura</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err="1">
                          <a:effectLst/>
                        </a:rPr>
                        <a:t>Lisis</a:t>
                      </a:r>
                      <a:r>
                        <a:rPr lang="en-US" sz="1600" u="none" strike="noStrike" dirty="0">
                          <a:effectLst/>
                        </a:rPr>
                        <a:t> </a:t>
                      </a:r>
                      <a:r>
                        <a:rPr lang="en-US" sz="1600" u="none" strike="noStrike" dirty="0" err="1">
                          <a:effectLst/>
                        </a:rPr>
                        <a:t>Participacoes</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22.25%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Blackrock, Vanguard</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Cosan</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Cosan</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61.99%</a:t>
                      </a:r>
                      <a:endParaRPr lang="pt-B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Barbosa family holdings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Braskem</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Oderbrecht Servicos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22.95%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Petrobras owns 21.84%</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DASA</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Cromossoho Participacoes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73.92%</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De Godoy Holdings (23%)</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Dias Branco</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Dibra Fundo</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63.62%</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Blackrock, FMR etc.</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GOL</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Fund Invest Partic</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33.89%</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Delta Airlines owns 16.19%</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Eletrobras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Brazilian Government</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54.46%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BNDES next biggest holder</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Marisa Lojas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Coronation Fund Manager</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11.19%</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Goldfarb family holdings</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7">
                <a:tc>
                  <a:txBody>
                    <a:bodyPr/>
                    <a:lstStyle/>
                    <a:p>
                      <a:pPr algn="l" fontAlgn="b"/>
                      <a:r>
                        <a:rPr lang="en-US" sz="1600" u="none" strike="noStrike">
                          <a:effectLst/>
                        </a:rPr>
                        <a:t>Embraer</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Massachusetts Mutuals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13.19%</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Blackrock, Vanguard</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03993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43010"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85800" y="1600200"/>
            <a:ext cx="8153400" cy="44958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662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endParaRPr lang="en-US" altLang="en-US" sz="2400">
              <a:ea typeface="ＭＳ Ｐゴシック" charset="-128"/>
            </a:endParaRPr>
          </a:p>
        </p:txBody>
      </p:sp>
      <p:graphicFrame>
        <p:nvGraphicFramePr>
          <p:cNvPr id="45059" name="Object 2"/>
          <p:cNvGraphicFramePr>
            <a:graphicFrameLocks noChangeAspect="1"/>
          </p:cNvGraphicFramePr>
          <p:nvPr/>
        </p:nvGraphicFramePr>
        <p:xfrm>
          <a:off x="3657600" y="3200400"/>
          <a:ext cx="1905000" cy="984250"/>
        </p:xfrm>
        <a:graphic>
          <a:graphicData uri="http://schemas.openxmlformats.org/presentationml/2006/ole">
            <mc:AlternateContent xmlns:mc="http://schemas.openxmlformats.org/markup-compatibility/2006">
              <mc:Choice xmlns:v="urn:schemas-microsoft-com:vml" Requires="v">
                <p:oleObj spid="_x0000_s45070" name="Document" r:id="rId4" imgW="3047619" imgH="1574603" progId="Word.Document.12">
                  <p:link updateAutomatic="1"/>
                </p:oleObj>
              </mc:Choice>
              <mc:Fallback>
                <p:oleObj name="Document" r:id="rId4" imgW="3047619" imgH="157460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200400"/>
                        <a:ext cx="1905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4710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3072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(market portfolio) over the riskless asset) </a:t>
            </a: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DCB14C7-1F68-8147-AF7C-4A1EE72E23B0}" type="slidenum">
              <a:rPr lang="en-US" altLang="en-US" sz="1200">
                <a:solidFill>
                  <a:srgbClr val="FFFFFF"/>
                </a:solidFill>
              </a:rPr>
              <a:pPr eaLnBrk="1" hangingPunct="1">
                <a:lnSpc>
                  <a:spcPct val="80000"/>
                </a:lnSpc>
              </a:pPr>
              <a:t>19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Brazilian government rupee bond rate was 12.18%. the local currency rating from Moody</a:t>
            </a:r>
            <a:r>
              <a:rPr lang="ja-JP" altLang="en-US" sz="1700">
                <a:ea typeface="ＭＳ Ｐゴシック" charset="-128"/>
              </a:rPr>
              <a:t>’</a:t>
            </a:r>
            <a:r>
              <a:rPr lang="en-US" altLang="ja-JP" sz="1700">
                <a:ea typeface="ＭＳ Ｐゴシック" charset="-128"/>
              </a:rPr>
              <a:t>s was Baa3 and the default spread for a Baa2 rated country bond was 2%.</a:t>
            </a:r>
          </a:p>
          <a:p>
            <a:pPr lvl="2" eaLnBrk="1" hangingPunct="1">
              <a:lnSpc>
                <a:spcPct val="80000"/>
              </a:lnSpc>
              <a:buFont typeface="Wingdings" charset="2"/>
              <a:buNone/>
            </a:pPr>
            <a:r>
              <a:rPr lang="en-US" altLang="en-US" sz="1700">
                <a:ea typeface="ＭＳ Ｐゴシック" charset="-128"/>
              </a:rPr>
              <a:t>Riskfree rate in $R = 12.18% - 2.00% = 10.18%</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532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a:t>
            </a:r>
            <a:r>
              <a:rPr lang="en-US" altLang="en-US" dirty="0" smtClean="0">
                <a:ea typeface="ＭＳ Ｐゴシック" charset="-128"/>
              </a:rPr>
              <a:t>March 2016</a:t>
            </a:r>
            <a:endParaRPr lang="en-US" altLang="en-US" dirty="0">
              <a:ea typeface="ＭＳ Ｐゴシック" charset="-128"/>
            </a:endParaRPr>
          </a:p>
        </p:txBody>
      </p:sp>
      <p:graphicFrame>
        <p:nvGraphicFramePr>
          <p:cNvPr id="5" name="Content Placeholder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But the risk free rate is ”too low”</a:t>
            </a:r>
          </a:p>
        </p:txBody>
      </p:sp>
      <p:pic>
        <p:nvPicPr>
          <p:cNvPr id="53250"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612900" y="1600200"/>
            <a:ext cx="6153150" cy="4495800"/>
          </a:xfrm>
        </p:spPr>
      </p:pic>
    </p:spTree>
    <p:extLst>
      <p:ext uri="{BB962C8B-B14F-4D97-AF65-F5344CB8AC3E}">
        <p14:creationId xmlns:p14="http://schemas.microsoft.com/office/powerpoint/2010/main" val="882271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II. The Equity Risk Premium</a:t>
            </a:r>
          </a:p>
        </p:txBody>
      </p:sp>
      <p:sp>
        <p:nvSpPr>
          <p:cNvPr id="54274"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50000"/>
              </a:spcBef>
              <a:buClrTx/>
              <a:buSzTx/>
              <a:buFontTx/>
              <a:buNone/>
            </a:pPr>
            <a:r>
              <a:rPr lang="en-US" altLang="en-US" sz="1600">
                <a:latin typeface="Times" charset="0"/>
              </a:rPr>
              <a:t>Historical premium for the US</a:t>
            </a:r>
            <a:endParaRPr lang="en-US" altLang="en-US" sz="2400">
              <a:latin typeface="Times" charset="0"/>
            </a:endParaRPr>
          </a:p>
        </p:txBody>
      </p:sp>
      <p:sp>
        <p:nvSpPr>
          <p:cNvPr id="54275" name="Content Placeholder 1"/>
          <p:cNvSpPr>
            <a:spLocks noGrp="1"/>
          </p:cNvSpPr>
          <p:nvPr>
            <p:ph sz="quarter" idx="1"/>
          </p:nvPr>
        </p:nvSpPr>
        <p:spPr>
          <a:xfrm>
            <a:off x="531813" y="1524000"/>
            <a:ext cx="8307387" cy="4572000"/>
          </a:xfrm>
        </p:spPr>
        <p:txBody>
          <a:bodyPr/>
          <a:lstStyle/>
          <a:p>
            <a:endParaRPr lang="en-US" altLang="en-US">
              <a:ea typeface="ＭＳ Ｐゴシック" charset="-128"/>
            </a:endParaRPr>
          </a:p>
        </p:txBody>
      </p:sp>
      <p:pic>
        <p:nvPicPr>
          <p:cNvPr id="542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Content Placeholder 2"/>
          <p:cNvPicPr>
            <a:picLocks noChangeAspect="1"/>
          </p:cNvPicPr>
          <p:nvPr/>
        </p:nvPicPr>
        <p:blipFill>
          <a:blip r:embed="rId3">
            <a:extLst>
              <a:ext uri="{28A0092B-C50C-407E-A947-70E740481C1C}">
                <a14:useLocalDpi xmlns:a14="http://schemas.microsoft.com/office/drawing/2010/main" val="0"/>
              </a:ext>
            </a:extLst>
          </a:blip>
          <a:srcRect t="-1872" b="-1872"/>
          <a:stretch>
            <a:fillRect/>
          </a:stretch>
        </p:blipFill>
        <p:spPr bwMode="auto">
          <a:xfrm>
            <a:off x="817563" y="3327400"/>
            <a:ext cx="6099175"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2118287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the country equity risk premium is set equal to the default spread for the country, estimated in one of three ways:</a:t>
            </a:r>
          </a:p>
          <a:p>
            <a:pPr lvl="1" eaLnBrk="1" hangingPunct="1">
              <a:lnSpc>
                <a:spcPct val="80000"/>
              </a:lnSpc>
            </a:pPr>
            <a:r>
              <a:rPr lang="en-US" altLang="ja-JP" sz="2000">
                <a:ea typeface="ＭＳ Ｐゴシック" charset="-128"/>
              </a:rPr>
              <a:t>The default spread on a dollar denominated bond issued by the country. (In January 2013, that spread was 1.55% for the Brazilian $ bond)</a:t>
            </a:r>
          </a:p>
          <a:p>
            <a:pPr lvl="1" eaLnBrk="1" hangingPunct="1">
              <a:lnSpc>
                <a:spcPct val="80000"/>
              </a:lnSpc>
            </a:pPr>
            <a:r>
              <a:rPr lang="en-US" altLang="ja-JP" sz="2000">
                <a:ea typeface="ＭＳ Ｐゴシック" charset="-128"/>
              </a:rPr>
              <a:t>The sovereign CDS spread for the country. In November 2013, the ten year CDS spread for Brazil was 2.86%.</a:t>
            </a:r>
          </a:p>
          <a:p>
            <a:pPr lvl="1" eaLnBrk="1" hangingPunct="1">
              <a:lnSpc>
                <a:spcPct val="80000"/>
              </a:lnSpc>
            </a:pPr>
            <a:r>
              <a:rPr lang="en-US" altLang="ja-JP" sz="2000">
                <a:ea typeface="ＭＳ Ｐゴシック" charset="-128"/>
              </a:rPr>
              <a:t>The default spread based on the local currency rating for the country. Brazil’s sovereign local currency rating is Baa2 and the default spread for a Baa2 rated sovereign was about 2.00% in January 2013.</a:t>
            </a:r>
          </a:p>
          <a:p>
            <a:pPr eaLnBrk="1" hangingPunct="1">
              <a:lnSpc>
                <a:spcPct val="80000"/>
              </a:lnSpc>
            </a:pPr>
            <a:r>
              <a:rPr lang="en-US" altLang="en-US" sz="2400">
                <a:ea typeface="ＭＳ Ｐゴシック" charset="-128"/>
              </a:rPr>
              <a:t>Many analysts add this default spread to the US risk premium to come up with a risk premium for a country. This would yield a risk premium of 7.5% for Brazil, if we use 5.5% as the US risk premium and the default spread based on the rating.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 (21%/14%) =  3.0%</a:t>
            </a:r>
          </a:p>
          <a:p>
            <a:pPr lvl="1" eaLnBrk="1" hangingPunct="1">
              <a:lnSpc>
                <a:spcPct val="80000"/>
              </a:lnSpc>
            </a:pPr>
            <a:r>
              <a:rPr lang="en-US" altLang="en-US" sz="1900">
                <a:ea typeface="ＭＳ Ｐゴシック" charset="-128"/>
              </a:rPr>
              <a:t>Mature Market Premium in November 2013 = 5.5%</a:t>
            </a:r>
          </a:p>
          <a:p>
            <a:pPr lvl="1" eaLnBrk="1" hangingPunct="1">
              <a:lnSpc>
                <a:spcPct val="80000"/>
              </a:lnSpc>
            </a:pPr>
            <a:r>
              <a:rPr lang="en-US" altLang="en-US" sz="1900">
                <a:ea typeface="ＭＳ Ｐゴシック" charset="-128"/>
              </a:rPr>
              <a:t>Brazil Total ERP = Mature Market Premium + CRP = 5.5% + 3.0% = 8.50%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146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480"/>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6349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7"/>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lstStyle/>
          <a:p>
            <a:r>
              <a:rPr lang="en-US" altLang="en-US">
                <a:ea typeface="ＭＳ Ｐゴシック" charset="-128"/>
              </a:rPr>
              <a:t>Vale: Equity Risk Premium (based on revenues)</a:t>
            </a:r>
          </a:p>
        </p:txBody>
      </p:sp>
      <p:graphicFrame>
        <p:nvGraphicFramePr>
          <p:cNvPr id="10" name="Content Placeholder 6"/>
          <p:cNvGraphicFramePr>
            <a:graphicFrameLocks noGrp="1"/>
          </p:cNvGraphicFramePr>
          <p:nvPr>
            <p:ph sz="quarter" idx="1"/>
          </p:nvPr>
        </p:nvGraphicFramePr>
        <p:xfrm>
          <a:off x="838200" y="2286000"/>
          <a:ext cx="7772400" cy="2535240"/>
        </p:xfrm>
        <a:graphic>
          <a:graphicData uri="http://schemas.openxmlformats.org/drawingml/2006/table">
            <a:tbl>
              <a:tblPr/>
              <a:tblGrid>
                <a:gridCol w="3773557"/>
                <a:gridCol w="2168387"/>
                <a:gridCol w="1830456"/>
              </a:tblGrid>
              <a:tr h="253524">
                <a:tc>
                  <a:txBody>
                    <a:bodyPr/>
                    <a:lstStyle/>
                    <a:p>
                      <a:pPr algn="ctr" fontAlgn="ctr"/>
                      <a:r>
                        <a:rPr lang="en-US" sz="1600" b="0" i="1" u="none" strike="noStrike" dirty="0">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dirty="0">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dirty="0">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dirty="0">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dirty="0">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dirty="0" smtClean="0">
                          <a:solidFill>
                            <a:srgbClr val="000000"/>
                          </a:solidFill>
                          <a:effectLst/>
                          <a:latin typeface="Times"/>
                        </a:rPr>
                        <a:t>Rest </a:t>
                      </a:r>
                      <a:r>
                        <a:rPr lang="en-US" sz="1600" b="0" i="0" u="none" strike="noStrike" dirty="0">
                          <a:solidFill>
                            <a:srgbClr val="000000"/>
                          </a:solidFill>
                          <a:effectLst/>
                          <a:latin typeface="Times"/>
                        </a:rPr>
                        <a:t>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524">
                <a:tc>
                  <a:txBody>
                    <a:bodyPr/>
                    <a:lstStyle/>
                    <a:p>
                      <a:pPr algn="l" fontAlgn="ctr"/>
                      <a:r>
                        <a:rPr lang="en-US" sz="16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Updating to January 2016: Global ERP</a:t>
            </a:r>
            <a:endParaRPr lang="en-US" altLang="en-US" dirty="0">
              <a:ea typeface="ＭＳ Ｐゴシック" charset="-128"/>
            </a:endParaRPr>
          </a:p>
        </p:txBody>
      </p:sp>
      <p:pic>
        <p:nvPicPr>
          <p:cNvPr id="57346"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16025" y="1600200"/>
            <a:ext cx="6946900" cy="4495800"/>
          </a:xfrm>
        </p:spPr>
      </p:pic>
    </p:spTree>
    <p:extLst>
      <p:ext uri="{BB962C8B-B14F-4D97-AF65-F5344CB8AC3E}">
        <p14:creationId xmlns:p14="http://schemas.microsoft.com/office/powerpoint/2010/main" val="750767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200" i="1">
                <a:latin typeface="Times" charset="0"/>
              </a:rPr>
              <a:t>Black #: Total ERP</a:t>
            </a:r>
          </a:p>
          <a:p>
            <a:pPr eaLnBrk="1" hangingPunct="1">
              <a:spcBef>
                <a:spcPct val="0"/>
              </a:spcBef>
              <a:buClrTx/>
              <a:buSzTx/>
              <a:buFontTx/>
              <a:buNone/>
            </a:pPr>
            <a:r>
              <a:rPr lang="en-US" altLang="en-US" sz="1200" i="1">
                <a:latin typeface="Times" charset="0"/>
              </a:rPr>
              <a:t>Red #: Country risk premium</a:t>
            </a:r>
          </a:p>
          <a:p>
            <a:pPr eaLnBrk="1" hangingPunct="1">
              <a:spcBef>
                <a:spcPct val="0"/>
              </a:spcBef>
              <a:buClrTx/>
              <a:buSzTx/>
              <a:buFontTx/>
              <a:buNone/>
            </a:pPr>
            <a:r>
              <a:rPr lang="en-US" altLang="en-US" sz="1200" i="1">
                <a:latin typeface="Times" charset="0"/>
              </a:rPr>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2016</a:t>
            </a:r>
          </a:p>
        </p:txBody>
      </p:sp>
      <p:pic>
        <p:nvPicPr>
          <p:cNvPr id="5939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159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ERP</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62676762"/>
              </p:ext>
            </p:extLst>
          </p:nvPr>
        </p:nvGraphicFramePr>
        <p:xfrm>
          <a:off x="381000" y="1600206"/>
          <a:ext cx="8229600" cy="4648194"/>
        </p:xfrm>
        <a:graphic>
          <a:graphicData uri="http://schemas.openxmlformats.org/drawingml/2006/table">
            <a:tbl>
              <a:tblPr>
                <a:tableStyleId>{5C22544A-7EE6-4342-B048-85BDC9FD1C3A}</a:tableStyleId>
              </a:tblPr>
              <a:tblGrid>
                <a:gridCol w="1323643"/>
                <a:gridCol w="2750874"/>
                <a:gridCol w="1001363"/>
                <a:gridCol w="1001363"/>
                <a:gridCol w="1001363"/>
                <a:gridCol w="1150994"/>
              </a:tblGrid>
              <a:tr h="166356">
                <a:tc>
                  <a:txBody>
                    <a:bodyPr/>
                    <a:lstStyle/>
                    <a:p>
                      <a:pPr algn="l" fontAlgn="b"/>
                      <a:r>
                        <a:rPr lang="en-US" sz="900" u="none" strike="noStrike" dirty="0">
                          <a:effectLst/>
                        </a:rPr>
                        <a:t>Company</a:t>
                      </a:r>
                      <a:endParaRPr lang="en-US" sz="900" b="0" i="1"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Exposure</a:t>
                      </a:r>
                      <a:endParaRPr lang="en-US" sz="900" b="0" i="1"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Revenues</a:t>
                      </a:r>
                      <a:endParaRPr lang="en-US" sz="900" b="0" i="1"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Proportion</a:t>
                      </a:r>
                      <a:endParaRPr lang="en-US" sz="900" b="0" i="1"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ERP</a:t>
                      </a:r>
                      <a:endParaRPr lang="en-US" sz="900" b="0" i="1"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Weighted ERP</a:t>
                      </a:r>
                      <a:endParaRPr lang="en-US" sz="900" b="0" i="1"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en-US" sz="900" u="none" strike="noStrike" dirty="0">
                          <a:effectLst/>
                        </a:rPr>
                        <a:t>Gerdau</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North America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19800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45.41%</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6.00%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hr-HR" sz="900" u="none" strike="noStrike">
                          <a:effectLst/>
                        </a:rPr>
                        <a:t>8.02%</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sk-SK" sz="900" u="none" strike="noStrike" dirty="0">
                          <a:effectLst/>
                        </a:rPr>
                        <a:t> </a:t>
                      </a:r>
                      <a:endParaRPr lang="sk-SK"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14000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32.11%</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dirty="0">
                          <a:effectLst/>
                        </a:rPr>
                        <a:t> </a:t>
                      </a:r>
                      <a:endParaRPr lang="sk-SK"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Rest of Latin America</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6700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15.37%</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11.37%</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Europe &amp; Asia</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3100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7.11%</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7.39%</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en-US" sz="900" u="none" strike="noStrike">
                          <a:effectLst/>
                        </a:rPr>
                        <a:t>Natura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u="none" strike="noStrike">
                          <a:effectLst/>
                        </a:rPr>
                        <a:t>5610</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71.16%</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pt-BR" sz="900" u="none" strike="noStrike">
                          <a:effectLst/>
                        </a:rPr>
                        <a:t>10.27%</a:t>
                      </a:r>
                      <a:endParaRPr lang="pt-B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Argentina, Chile &amp; Peru</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1842</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23.36%</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12.85%</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Mexico, Venezuela &amp; Colombia</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432</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5.48%</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10.58%</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en-US" sz="900" u="none" strike="noStrike">
                          <a:effectLst/>
                        </a:rPr>
                        <a:t>Cosan</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Brazil</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8085</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95.66%</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hr-HR" sz="900" u="none" strike="noStrike">
                          <a:effectLst/>
                        </a:rPr>
                        <a:t>9.31%</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Rest of the World</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367</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4.34%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7.44%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en-US" sz="900" u="none" strike="noStrike">
                          <a:effectLst/>
                        </a:rPr>
                        <a:t>Braskem</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Brazil</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24561</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52.06%</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pPr algn="ctr" fontAlgn="ctr"/>
                      <a:r>
                        <a:rPr lang="hr-HR" sz="900" u="none" strike="noStrike">
                          <a:effectLst/>
                        </a:rPr>
                        <a:t>8.57%</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Argentina</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1340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2.84%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17.58%</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Mexico</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968</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2.05%</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7.85%</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Rest of Latin America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1824</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3.87%</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11.37%</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United States</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u="none" strike="noStrike">
                          <a:effectLst/>
                        </a:rPr>
                        <a:t>9503</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20.14%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6.00%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Europe</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900" u="none" strike="noStrike">
                          <a:effectLst/>
                        </a:rPr>
                        <a:t>5899</a:t>
                      </a:r>
                      <a:endParaRPr lang="cs-CZ"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12.50%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7.20%</a:t>
                      </a:r>
                      <a:endParaRPr lang="nb-NO"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Asia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900" u="none" strike="noStrike">
                          <a:effectLst/>
                        </a:rPr>
                        <a:t>1997</a:t>
                      </a:r>
                      <a:endParaRPr lang="cs-CZ"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4.23%</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7.54%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a:effectLst/>
                        </a:rPr>
                        <a:t>Canada</a:t>
                      </a:r>
                      <a:endParaRPr lang="en-US"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900" u="none" strike="noStrike">
                          <a:effectLst/>
                        </a:rPr>
                        <a:t>902</a:t>
                      </a:r>
                      <a:endParaRPr lang="fi-FI"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1.91%</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6.00%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Rest of the World</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900" u="none" strike="noStrike">
                          <a:effectLst/>
                        </a:rPr>
                        <a:t>185</a:t>
                      </a:r>
                      <a:endParaRPr lang="fi-FI"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0.39%</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7.44%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en-US" sz="900" u="none" strike="noStrike">
                          <a:effectLst/>
                        </a:rPr>
                        <a:t>DASA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2794</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100.00%</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1"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356">
                <a:tc>
                  <a:txBody>
                    <a:bodyPr/>
                    <a:lstStyle/>
                    <a:p>
                      <a:pPr algn="l" fontAlgn="b"/>
                      <a:r>
                        <a:rPr lang="en-US" sz="900" u="none" strike="noStrike">
                          <a:effectLst/>
                        </a:rPr>
                        <a:t>Dias Branco</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4622</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100.00%</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1"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en-US" sz="900" u="none" strike="noStrike">
                          <a:effectLst/>
                        </a:rPr>
                        <a:t>GOL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8670</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88.67%</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hr-HR" sz="900" u="none" strike="noStrike">
                          <a:effectLst/>
                        </a:rPr>
                        <a:t>9.178%</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Rest of the world</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1108</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11.33%</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7.44%</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en-US" sz="900" u="none" strike="noStrike">
                          <a:effectLst/>
                        </a:rPr>
                        <a:t>Eletrobras</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32588</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100.00%</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hr-HR" sz="900" u="none" strike="noStrike">
                          <a:effectLst/>
                        </a:rPr>
                        <a:t>9.40%</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356">
                <a:tc>
                  <a:txBody>
                    <a:bodyPr/>
                    <a:lstStyle/>
                    <a:p>
                      <a:pPr algn="l" fontAlgn="b"/>
                      <a:r>
                        <a:rPr lang="en-US" sz="900" u="none" strike="noStrike">
                          <a:effectLst/>
                        </a:rPr>
                        <a:t>Marisa Lojas</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3164</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100.00%</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hr-HR" sz="900" u="none" strike="noStrike">
                          <a:effectLst/>
                        </a:rPr>
                        <a:t>9.40%</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en-US" sz="900" u="none" strike="noStrike">
                          <a:effectLst/>
                        </a:rPr>
                        <a:t>Embraer</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North America</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l-NL" sz="900" u="none" strike="noStrike">
                          <a:effectLst/>
                        </a:rPr>
                        <a:t>13298</a:t>
                      </a:r>
                      <a:endParaRPr lang="nl-NL"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67.85%</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6.00%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hr-HR" sz="900" u="none" strike="noStrike">
                          <a:effectLst/>
                        </a:rPr>
                        <a:t>6.68%</a:t>
                      </a:r>
                      <a:endParaRPr lang="hr-HR" sz="900" b="1" i="0" u="none" strike="noStrike">
                        <a:solidFill>
                          <a:srgbClr val="000000"/>
                        </a:solidFill>
                        <a:effectLst/>
                        <a:latin typeface="Calibri" charset="0"/>
                      </a:endParaRPr>
                    </a:p>
                  </a:txBody>
                  <a:tcPr marL="9465" marR="9465" marT="94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Brazil</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2352</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900" u="none" strike="noStrike">
                          <a:effectLst/>
                        </a:rPr>
                        <a:t>12.00%</a:t>
                      </a:r>
                      <a:endParaRPr lang="pt-B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9.40%</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56571">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Europe</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900" u="none" strike="noStrike">
                          <a:effectLst/>
                        </a:rPr>
                        <a:t>2189</a:t>
                      </a:r>
                      <a:endParaRPr lang="is-I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11.17%</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7.20%</a:t>
                      </a:r>
                      <a:endParaRPr lang="nb-NO"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166356">
                <a:tc>
                  <a:txBody>
                    <a:bodyPr/>
                    <a:lstStyle/>
                    <a:p>
                      <a:pPr algn="l" fontAlgn="b"/>
                      <a:r>
                        <a:rPr lang="sk-SK" sz="900" u="none" strike="noStrike">
                          <a:effectLst/>
                        </a:rPr>
                        <a:t> </a:t>
                      </a:r>
                      <a:endParaRPr lang="sk-SK"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a:effectLst/>
                        </a:rPr>
                        <a:t>Asia Pacific</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u="none" strike="noStrike">
                          <a:effectLst/>
                        </a:rPr>
                        <a:t>1759</a:t>
                      </a:r>
                      <a:endParaRPr lang="en-US"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900" u="none" strike="noStrike">
                          <a:effectLst/>
                        </a:rPr>
                        <a:t>8.98%</a:t>
                      </a:r>
                      <a:endParaRPr lang="hr-HR" sz="900" b="0" i="0" u="none" strike="noStrike">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7.54%</a:t>
                      </a:r>
                      <a:endParaRPr lang="hr-HR" sz="900" b="0" i="0" u="none" strike="noStrike" dirty="0">
                        <a:solidFill>
                          <a:srgbClr val="000000"/>
                        </a:solidFill>
                        <a:effectLst/>
                        <a:latin typeface="Calibri" charset="0"/>
                      </a:endParaRPr>
                    </a:p>
                  </a:txBody>
                  <a:tcPr marL="9465" marR="9465" marT="946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bl>
          </a:graphicData>
        </a:graphic>
      </p:graphicFrame>
    </p:spTree>
    <p:extLst>
      <p:ext uri="{BB962C8B-B14F-4D97-AF65-F5344CB8AC3E}">
        <p14:creationId xmlns:p14="http://schemas.microsoft.com/office/powerpoint/2010/main" val="984368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6963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better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better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7065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Beta Regression</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205" r="-220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another regression…</a:t>
            </a:r>
          </a:p>
        </p:txBody>
      </p:sp>
      <p:pic>
        <p:nvPicPr>
          <p:cNvPr id="73730"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6741" r="-674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Beta Regressions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5775217"/>
              </p:ext>
            </p:extLst>
          </p:nvPr>
        </p:nvGraphicFramePr>
        <p:xfrm>
          <a:off x="381000" y="1905005"/>
          <a:ext cx="8385047" cy="4114792"/>
        </p:xfrm>
        <a:graphic>
          <a:graphicData uri="http://schemas.openxmlformats.org/drawingml/2006/table">
            <a:tbl>
              <a:tblPr>
                <a:tableStyleId>{5C22544A-7EE6-4342-B048-85BDC9FD1C3A}</a:tableStyleId>
              </a:tblPr>
              <a:tblGrid>
                <a:gridCol w="1105854"/>
                <a:gridCol w="826352"/>
                <a:gridCol w="571155"/>
                <a:gridCol w="923571"/>
                <a:gridCol w="972179"/>
                <a:gridCol w="2029425"/>
                <a:gridCol w="1956511"/>
              </a:tblGrid>
              <a:tr h="374072">
                <a:tc>
                  <a:txBody>
                    <a:bodyPr/>
                    <a:lstStyle/>
                    <a:p>
                      <a:pPr algn="l" fontAlgn="b"/>
                      <a:r>
                        <a:rPr lang="en-US" sz="1400" u="none" strike="noStrike" dirty="0">
                          <a:effectLst/>
                        </a:rPr>
                        <a:t>Company</a:t>
                      </a:r>
                      <a:endParaRPr lang="en-US" sz="14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Intercept</a:t>
                      </a:r>
                      <a:endParaRPr lang="en-US" sz="14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Beta</a:t>
                      </a:r>
                      <a:endParaRPr lang="en-US" sz="14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R-squared</a:t>
                      </a:r>
                      <a:endParaRPr lang="en-US" sz="14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400" u="none" strike="noStrike">
                          <a:effectLst/>
                        </a:rPr>
                        <a:t>Rf (1-Beta)</a:t>
                      </a:r>
                      <a:endParaRPr lang="nl-NL" sz="14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Jensen's alpha (monthy)</a:t>
                      </a:r>
                      <a:endParaRPr lang="en-US" sz="14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Jensen's alpha (annual)</a:t>
                      </a:r>
                      <a:endParaRPr lang="en-US" sz="14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dirty="0">
                          <a:effectLst/>
                        </a:rPr>
                        <a:t>Gerdau</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-0.44%</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1.25</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33.20%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-0.05%</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400" u="none" strike="noStrike">
                          <a:effectLst/>
                        </a:rPr>
                        <a:t>-0.39%</a:t>
                      </a:r>
                      <a:endParaRPr lang="uk-UA"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-18.47%</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dirty="0">
                          <a:effectLst/>
                        </a:rPr>
                        <a:t>Natura</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-0.42%</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0.84</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31.00%</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0.03%</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-0.45%</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400" u="none" strike="noStrike">
                          <a:effectLst/>
                        </a:rPr>
                        <a:t>-20.94%</a:t>
                      </a:r>
                      <a:endParaRPr lang="it-IT"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dirty="0" err="1">
                          <a:effectLst/>
                        </a:rPr>
                        <a:t>Cosan</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0.12%</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dirty="0">
                          <a:effectLst/>
                        </a:rPr>
                        <a:t>0.99</a:t>
                      </a:r>
                      <a:endParaRPr lang="nb-NO"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48.10%</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0.00%</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0.12%</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6.33%</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Braskem</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0.50%</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0.48</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8.10%</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0.10%</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0.40%</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23.07%</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DASA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-0.25%</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0.17</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1.20%</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400" u="none" strike="noStrike">
                          <a:effectLst/>
                        </a:rPr>
                        <a:t>0.16%</a:t>
                      </a:r>
                      <a:endParaRPr lang="pl-PL"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-0.41%</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-19.22%</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Dias Branco</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-0.03%</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0.53</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24.90%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0.09%</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-0.12%</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-6.07%</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GOL</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-0.97%</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1.52</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27.50%</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-0.10%</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-0.87%</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-36.52%</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Eletrobras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400" u="none" strike="noStrike" dirty="0">
                          <a:effectLst/>
                        </a:rPr>
                        <a:t>0.41%</a:t>
                      </a:r>
                      <a:endParaRPr lang="pl-PL"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1.08</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43.50%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-0.02%</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0.43%</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24.70%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Marisa Lojas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-0.45%</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0.47</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6.60%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0.10%</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-0.55%</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-25.01%</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2">
                <a:tc>
                  <a:txBody>
                    <a:bodyPr/>
                    <a:lstStyle/>
                    <a:p>
                      <a:pPr algn="l" fontAlgn="b"/>
                      <a:r>
                        <a:rPr lang="en-US" sz="1400" u="none" strike="noStrike">
                          <a:effectLst/>
                        </a:rPr>
                        <a:t>Embraer</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400" u="none" strike="noStrike">
                          <a:effectLst/>
                        </a:rPr>
                        <a:t>0.06%</a:t>
                      </a:r>
                      <a:endParaRPr lang="pl-PL"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400" u="none" strike="noStrike">
                          <a:effectLst/>
                        </a:rPr>
                        <a:t>-0.14</a:t>
                      </a:r>
                      <a:endParaRPr lang="uk-UA"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1.70%</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0.22%</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-0.16%</a:t>
                      </a:r>
                      <a:endParaRPr lang="pt-B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-7.95%</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71879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Betas</a:t>
            </a:r>
          </a:p>
        </p:txBody>
      </p:sp>
      <p:pic>
        <p:nvPicPr>
          <p:cNvPr id="7577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a:ea typeface="ＭＳ Ｐゴシック" charset="-128"/>
              </a:rPr>
              <a:t>Disney’s business betas</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782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77911"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12775" y="228600"/>
            <a:ext cx="8153400" cy="990600"/>
          </a:xfrm>
        </p:spPr>
        <p:txBody>
          <a:bodyPr/>
          <a:lstStyle/>
          <a:p>
            <a:r>
              <a:rPr lang="en-US" altLang="en-US">
                <a:ea typeface="ＭＳ Ｐゴシック" charset="-128"/>
              </a:rPr>
              <a:t>Disney’s Levered beta by division</a:t>
            </a:r>
          </a:p>
        </p:txBody>
      </p:sp>
      <p:sp>
        <p:nvSpPr>
          <p:cNvPr id="79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7" name="Table 6"/>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8192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1924"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81943"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25"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81944"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501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head of the fertilizer business has come to you with a new investment in </a:t>
            </a:r>
            <a:r>
              <a:rPr lang="en-US" b="1" dirty="0" smtClean="0">
                <a:ea typeface="+mn-ea"/>
                <a:cs typeface="+mn-cs"/>
              </a:rPr>
              <a:t>Brazil </a:t>
            </a:r>
            <a:r>
              <a:rPr lang="en-US" dirty="0" smtClean="0">
                <a:ea typeface="+mn-ea"/>
                <a:cs typeface="+mn-cs"/>
              </a:rPr>
              <a:t>that he would like you to fund. He claims that his analysis of the investment indicates that it will generate a return on equity of 12% (in </a:t>
            </a:r>
            <a:r>
              <a:rPr lang="en-US" b="1" dirty="0" smtClean="0">
                <a:ea typeface="+mn-ea"/>
                <a:cs typeface="+mn-cs"/>
              </a:rPr>
              <a:t>Brazilian </a:t>
            </a:r>
            <a:r>
              <a:rPr lang="en-US" b="1" dirty="0" err="1" smtClean="0">
                <a:ea typeface="+mn-ea"/>
                <a:cs typeface="+mn-cs"/>
              </a:rPr>
              <a:t>Reais</a:t>
            </a:r>
            <a:r>
              <a:rPr lang="en-US" dirty="0" smtClean="0">
                <a:ea typeface="+mn-ea"/>
                <a:cs typeface="+mn-cs"/>
              </a:rPr>
              <a:t>). Would you fund it?</a:t>
            </a:r>
          </a:p>
          <a:p>
            <a:pPr marL="822960" lvl="1" indent="-457200" eaLnBrk="1" fontAlgn="auto" hangingPunct="1">
              <a:spcAft>
                <a:spcPts val="0"/>
              </a:spcAft>
              <a:buFont typeface="+mj-lt"/>
              <a:buAutoNum type="alphaLcPeriod"/>
              <a:defRPr/>
            </a:pPr>
            <a:r>
              <a:rPr lang="en-US" dirty="0" smtClean="0">
                <a:ea typeface="+mn-ea"/>
              </a:rPr>
              <a:t>Yes. </a:t>
            </a:r>
          </a:p>
          <a:p>
            <a:pPr marL="822960" lvl="1" indent="-457200" eaLnBrk="1" fontAlgn="auto" hangingPunct="1">
              <a:spcAft>
                <a:spcPts val="0"/>
              </a:spcAft>
              <a:buFont typeface="+mj-lt"/>
              <a:buAutoNum type="alphaLcPeriod"/>
              <a:defRPr/>
            </a:pPr>
            <a:r>
              <a:rPr lang="en-US" dirty="0" smtClean="0">
                <a:ea typeface="+mn-ea"/>
              </a:rPr>
              <a:t>No. </a:t>
            </a:r>
          </a:p>
          <a:p>
            <a:pPr marL="365760" lvl="1" indent="0" eaLnBrk="1" fontAlgn="auto" hangingPunct="1">
              <a:spcAft>
                <a:spcPts val="0"/>
              </a:spcAft>
              <a:buFont typeface="Wingdings 2" charset="0"/>
              <a:buNone/>
              <a:defRPr/>
            </a:pPr>
            <a:r>
              <a:rPr lang="en-US" dirty="0" smtClean="0">
                <a:ea typeface="+mn-ea"/>
              </a:rPr>
              <a:t>What return on equity would this investment need to make to be justified? Why? (The inflation rate in </a:t>
            </a:r>
            <a:r>
              <a:rPr lang="en-US" dirty="0" err="1" smtClean="0">
                <a:ea typeface="+mn-ea"/>
              </a:rPr>
              <a:t>Reais</a:t>
            </a:r>
            <a:r>
              <a:rPr lang="en-US" dirty="0" smtClean="0">
                <a:ea typeface="+mn-ea"/>
              </a:rPr>
              <a:t> is </a:t>
            </a:r>
            <a:r>
              <a:rPr lang="en-US" dirty="0">
                <a:ea typeface="+mn-ea"/>
              </a:rPr>
              <a:t>9</a:t>
            </a:r>
            <a:r>
              <a:rPr lang="en-US" dirty="0" smtClean="0">
                <a:ea typeface="+mn-ea"/>
              </a:rPr>
              <a:t>% whereas the inflation rate in US dollars is 2%).</a:t>
            </a:r>
            <a:endParaRPr lang="en-US" dirty="0">
              <a:ea typeface="+mn-ea"/>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for a Brazilian fertilizer investment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To convert a discount rate in one currency to another, all you need are expected inflation rates in the two currencies.</a:t>
            </a:r>
          </a:p>
          <a:p>
            <a:pPr eaLnBrk="1" hangingPunct="1">
              <a:buFont typeface="Wingdings" charset="2"/>
              <a:buNone/>
            </a:pPr>
            <a:endParaRPr lang="en-US" altLang="en-US" sz="1800">
              <a:ea typeface="ＭＳ Ｐゴシック" charset="-128"/>
            </a:endParaRPr>
          </a:p>
          <a:p>
            <a:pPr eaLnBrk="1" hangingPunct="1"/>
            <a:endParaRPr lang="en-US" altLang="en-US" sz="1800">
              <a:ea typeface="ＭＳ Ｐゴシック" charset="-128"/>
            </a:endParaRPr>
          </a:p>
          <a:p>
            <a:pPr eaLnBrk="1" hangingPunct="1"/>
            <a:r>
              <a:rPr lang="en-US" altLang="en-US" sz="2000">
                <a:ea typeface="ＭＳ Ｐゴシック" charset="-128"/>
              </a:rPr>
              <a:t>To estimate the cost of equity that Vale should use for a fertilizer investment in Brazil, let’s start by estimating the cost of equity in US dollars:</a:t>
            </a:r>
          </a:p>
          <a:p>
            <a:pPr marL="320675" lvl="1" indent="0" algn="ctr" eaLnBrk="1" hangingPunct="1">
              <a:buFont typeface="Wingdings 2" charset="2"/>
              <a:buNone/>
            </a:pPr>
            <a:r>
              <a:rPr lang="en-US" altLang="en-US" sz="1800">
                <a:ea typeface="ＭＳ Ｐゴシック" charset="-128"/>
              </a:rPr>
              <a:t>Cost of equity = 2.75% + 1.3493 (8.50%) = 14.22%</a:t>
            </a:r>
          </a:p>
          <a:p>
            <a:pPr marL="320675" lvl="1" indent="0" eaLnBrk="1" hangingPunct="1">
              <a:buFont typeface="Wingdings 2" charset="2"/>
              <a:buNone/>
            </a:pPr>
            <a:r>
              <a:rPr lang="en-US" altLang="en-US" sz="1800">
                <a:ea typeface="ＭＳ Ｐゴシック" charset="-128"/>
              </a:rPr>
              <a:t>The risk free rate is in US dollars, the beta is that of the fertilizer business and the equity risk premium is for Brazil.</a:t>
            </a:r>
            <a:endParaRPr lang="en-US" altLang="en-US" sz="1600">
              <a:ea typeface="ＭＳ Ｐゴシック" charset="-128"/>
            </a:endParaRPr>
          </a:p>
          <a:p>
            <a:pPr eaLnBrk="1" hangingPunct="1"/>
            <a:r>
              <a:rPr lang="en-US" altLang="en-US" sz="1800">
                <a:ea typeface="ＭＳ Ｐゴシック" charset="-128"/>
              </a:rPr>
              <a:t>		</a:t>
            </a: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6020"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86039"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1" name="Object 2"/>
          <p:cNvGraphicFramePr>
            <a:graphicFrameLocks noChangeAspect="1"/>
          </p:cNvGraphicFramePr>
          <p:nvPr/>
        </p:nvGraphicFramePr>
        <p:xfrm>
          <a:off x="2133600" y="4876800"/>
          <a:ext cx="5486400" cy="1041400"/>
        </p:xfrm>
        <a:graphic>
          <a:graphicData uri="http://schemas.openxmlformats.org/presentationml/2006/ole">
            <mc:AlternateContent xmlns:mc="http://schemas.openxmlformats.org/markup-compatibility/2006">
              <mc:Choice xmlns:v="urn:schemas-microsoft-com:vml" Requires="v">
                <p:oleObj spid="_x0000_s86040" name="Document" r:id="rId6" imgW="5486400" imgH="1041400" progId="Word.Document.12">
                  <p:embed/>
                </p:oleObj>
              </mc:Choice>
              <mc:Fallback>
                <p:oleObj name="Document" r:id="rId6" imgW="5486400" imgH="1041400"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48768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Bottom up Betas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6714891"/>
              </p:ext>
            </p:extLst>
          </p:nvPr>
        </p:nvGraphicFramePr>
        <p:xfrm>
          <a:off x="381002" y="1828797"/>
          <a:ext cx="8385045" cy="3810004"/>
        </p:xfrm>
        <a:graphic>
          <a:graphicData uri="http://schemas.openxmlformats.org/drawingml/2006/table">
            <a:tbl>
              <a:tblPr>
                <a:tableStyleId>{5C22544A-7EE6-4342-B048-85BDC9FD1C3A}</a:tableStyleId>
              </a:tblPr>
              <a:tblGrid>
                <a:gridCol w="1052467"/>
                <a:gridCol w="2232157"/>
                <a:gridCol w="1283780"/>
                <a:gridCol w="913681"/>
                <a:gridCol w="983074"/>
                <a:gridCol w="821156"/>
                <a:gridCol w="1098730"/>
              </a:tblGrid>
              <a:tr h="346364">
                <a:tc>
                  <a:txBody>
                    <a:bodyPr/>
                    <a:lstStyle/>
                    <a:p>
                      <a:pPr algn="l" fontAlgn="b"/>
                      <a:r>
                        <a:rPr lang="en-US" sz="1400" u="none" strike="noStrike" dirty="0">
                          <a:effectLst/>
                        </a:rPr>
                        <a:t>Company</a:t>
                      </a:r>
                      <a:endParaRPr lang="en-US" sz="14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Business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Unlevered Beta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Total Debt</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Market Cap</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D/E Ratio</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Levered Beta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dirty="0">
                          <a:effectLst/>
                        </a:rPr>
                        <a:t>Gerdau</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Steel</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0.6499</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R$ 23,684</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R$ 9,440</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t-IT" sz="1400" u="none" strike="noStrike">
                          <a:effectLst/>
                        </a:rPr>
                        <a:t>250.89%</a:t>
                      </a:r>
                      <a:endParaRPr lang="it-IT"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1.73</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Natura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rPr>
                        <a:t>Household Products</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t-IT" sz="1400" u="none" strike="noStrike">
                          <a:effectLst/>
                        </a:rPr>
                        <a:t>0.9289</a:t>
                      </a:r>
                      <a:endParaRPr lang="it-IT"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R$ 5,185</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R$ 9,737</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53.25%</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1.26</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Cosan</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rPr>
                        <a:t>Green &amp; Renewable Energy</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400" u="none" strike="noStrike">
                          <a:effectLst/>
                        </a:rPr>
                        <a:t>0.6904</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R$ 9,274</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R$ 14,318</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64.77%</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0.99</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Braskem</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Chemical (Specialty)</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0.9676</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R$ 25,379</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R$ 14,989</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400" u="none" strike="noStrike">
                          <a:effectLst/>
                        </a:rPr>
                        <a:t>169.32%</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2.05</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DASA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rPr>
                        <a:t>Healthcare Support Services</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0.9175</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R$ 1,224</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R$ 3,053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1400" u="none" strike="noStrike">
                          <a:effectLst/>
                        </a:rPr>
                        <a:t>40.09%</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1.16</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Dias Branco</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Food Processing</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t-IT" sz="1400" u="none" strike="noStrike">
                          <a:effectLst/>
                        </a:rPr>
                        <a:t>0.6848</a:t>
                      </a:r>
                      <a:endParaRPr lang="it-IT"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R$ 696</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R$ 10,419</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6.68%</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0.72</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GOL</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Air Transport</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1400" u="none" strike="noStrike" dirty="0">
                          <a:effectLst/>
                        </a:rPr>
                        <a:t>0.5587</a:t>
                      </a:r>
                      <a:endParaRPr lang="fi-FI"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R$ 7,868</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R$ 955</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1400" u="none" strike="noStrike">
                          <a:effectLst/>
                        </a:rPr>
                        <a:t>823.87%</a:t>
                      </a:r>
                      <a:endParaRPr lang="pt-B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3.60</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Eletrobras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Power</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dirty="0">
                          <a:effectLst/>
                        </a:rPr>
                        <a:t>0.5099</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R$ 46,861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R$ 10,088</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464.52%</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2.07</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Marisa Lojas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Retail (Special Lines)</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0.7846</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dirty="0">
                          <a:effectLst/>
                        </a:rPr>
                        <a:t>R$ 1,050</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a:effectLst/>
                        </a:rPr>
                        <a:t>R$ 1,663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63.14%</a:t>
                      </a:r>
                      <a:endParaRPr lang="hr-HR"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1.11</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364">
                <a:tc>
                  <a:txBody>
                    <a:bodyPr/>
                    <a:lstStyle/>
                    <a:p>
                      <a:pPr algn="l" fontAlgn="b"/>
                      <a:r>
                        <a:rPr lang="en-US" sz="1400" u="none" strike="noStrike">
                          <a:effectLst/>
                        </a:rPr>
                        <a:t>Embraer</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Aerospace/Defense</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a:effectLst/>
                        </a:rPr>
                        <a:t>0.9812</a:t>
                      </a:r>
                      <a:endParaRPr lang="nb-NO"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dirty="0">
                          <a:effectLst/>
                        </a:rPr>
                        <a:t>R$ 13,037</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u="none" strike="noStrike" dirty="0">
                          <a:effectLst/>
                        </a:rPr>
                        <a:t>R$ 14,069</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dirty="0">
                          <a:effectLst/>
                        </a:rPr>
                        <a:t>92.66%</a:t>
                      </a:r>
                      <a:endParaRPr lang="hr-HR"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400" u="none" strike="noStrike" dirty="0">
                          <a:effectLst/>
                        </a:rPr>
                        <a:t>1.58</a:t>
                      </a:r>
                      <a:endParaRPr lang="nb-NO"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43818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5427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Synthetic Ratings</a:t>
            </a:r>
          </a:p>
        </p:txBody>
      </p:sp>
      <p:sp>
        <p:nvSpPr>
          <p:cNvPr id="716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a:t>
            </a:r>
            <a:r>
              <a:rPr lang="en-US" dirty="0" smtClean="0"/>
              <a:t>Expenses</a:t>
            </a:r>
          </a:p>
          <a:p>
            <a:pPr eaLnBrk="1" hangingPunct="1">
              <a:buFont typeface="Wingdings" charset="0"/>
              <a:buChar char=""/>
              <a:defRPr/>
            </a:pPr>
            <a:r>
              <a:rPr lang="en-US" dirty="0" smtClean="0"/>
              <a:t>The interest coverage ratio measures how much operating income a firm generates relative to a dollar of interest expenses.</a:t>
            </a:r>
            <a:endParaRPr lang="en-US" dirty="0"/>
          </a:p>
        </p:txBody>
      </p:sp>
      <p:graphicFrame>
        <p:nvGraphicFramePr>
          <p:cNvPr id="90115" name="Object 2"/>
          <p:cNvGraphicFramePr>
            <a:graphicFrameLocks noChangeAspect="1"/>
          </p:cNvGraphicFramePr>
          <p:nvPr/>
        </p:nvGraphicFramePr>
        <p:xfrm>
          <a:off x="1828800" y="4953000"/>
          <a:ext cx="5626100" cy="901700"/>
        </p:xfrm>
        <a:graphic>
          <a:graphicData uri="http://schemas.openxmlformats.org/presentationml/2006/ole">
            <mc:AlternateContent xmlns:mc="http://schemas.openxmlformats.org/markup-compatibility/2006">
              <mc:Choice xmlns:v="urn:schemas-microsoft-com:vml" Requires="v">
                <p:oleObj spid="_x0000_s90126" name="Document" r:id="rId4" imgW="5626100" imgH="901700" progId="Word.Document.12">
                  <p:embed/>
                </p:oleObj>
              </mc:Choice>
              <mc:Fallback>
                <p:oleObj name="Document" r:id="rId4" imgW="5626100" imgH="901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953000"/>
                        <a:ext cx="56261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921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92163" name="TextBox 8"/>
          <p:cNvSpPr txBox="1">
            <a:spLocks noChangeArrowheads="1"/>
          </p:cNvSpPr>
          <p:nvPr/>
        </p:nvSpPr>
        <p:spPr bwMode="auto">
          <a:xfrm>
            <a:off x="1447800" y="4953000"/>
            <a:ext cx="632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p:txBody>
      </p:sp>
      <p:sp>
        <p:nvSpPr>
          <p:cNvPr id="921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5"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92176"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Disney</a:t>
            </a:r>
            <a:r>
              <a:rPr lang="ja-JP" altLang="en-US" sz="2000">
                <a:ea typeface="ＭＳ Ｐゴシック" charset="-128"/>
              </a:rPr>
              <a:t>’</a:t>
            </a:r>
            <a:r>
              <a:rPr lang="en-US" altLang="ja-JP" sz="2000">
                <a:ea typeface="ＭＳ Ｐゴシック" charset="-128"/>
              </a:rPr>
              <a:t>s synthetic rating is AAA, whereas its actual rating is A. The difference can be attributed to any of the following:</a:t>
            </a:r>
          </a:p>
          <a:p>
            <a:pPr lvl="1" eaLnBrk="1" hangingPunct="1"/>
            <a:r>
              <a:rPr lang="en-US" altLang="en-US" sz="2000">
                <a:ea typeface="ＭＳ Ｐゴシック" charset="-128"/>
              </a:rPr>
              <a:t>Synthetic ratings reflect only the interest coverage ratio whereas actual ratings incorporate all of the other ratios and qualitative factors</a:t>
            </a:r>
          </a:p>
          <a:p>
            <a:pPr lvl="1" eaLnBrk="1" hangingPunct="1"/>
            <a:r>
              <a:rPr lang="en-US" altLang="en-US" sz="2000">
                <a:ea typeface="ＭＳ Ｐゴシック" charset="-128"/>
              </a:rPr>
              <a:t>Synthetic ratings do not allow for sector-wide biases in ratings</a:t>
            </a:r>
          </a:p>
          <a:p>
            <a:pPr lvl="1" eaLnBrk="1" hangingPunct="1"/>
            <a:r>
              <a:rPr lang="en-US" altLang="en-US" sz="2000">
                <a:ea typeface="ＭＳ Ｐゴシック" charset="-128"/>
              </a:rPr>
              <a:t>Synthetic rating was based on 2013 operating income whereas actual rating reflects normalized earnings</a:t>
            </a:r>
          </a:p>
          <a:p>
            <a:pPr eaLnBrk="1" hangingPunct="1"/>
            <a:r>
              <a:rPr lang="en-US" altLang="en-US" sz="2000">
                <a:ea typeface="ＭＳ Ｐゴシック" charset="-128"/>
              </a:rPr>
              <a:t>Vale</a:t>
            </a:r>
            <a:r>
              <a:rPr lang="ja-JP" altLang="en-US" sz="2000">
                <a:ea typeface="ＭＳ Ｐゴシック" charset="-128"/>
              </a:rPr>
              <a:t>’</a:t>
            </a:r>
            <a:r>
              <a:rPr lang="en-US" altLang="ja-JP" sz="20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p:txBody>
      </p:sp>
      <p:sp>
        <p:nvSpPr>
          <p:cNvPr id="94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4212" name="Object 2"/>
          <p:cNvGraphicFramePr>
            <a:graphicFrameLocks noChangeAspect="1"/>
          </p:cNvGraphicFramePr>
          <p:nvPr/>
        </p:nvGraphicFramePr>
        <p:xfrm>
          <a:off x="533400" y="5365750"/>
          <a:ext cx="8369300" cy="901700"/>
        </p:xfrm>
        <a:graphic>
          <a:graphicData uri="http://schemas.openxmlformats.org/presentationml/2006/ole">
            <mc:AlternateContent xmlns:mc="http://schemas.openxmlformats.org/markup-compatibility/2006">
              <mc:Choice xmlns:v="urn:schemas-microsoft-com:vml" Requires="v">
                <p:oleObj spid="_x0000_s94223" name="Document" r:id="rId4" imgW="0" imgH="0" progId="Word.Document.12">
                  <p:embed/>
                </p:oleObj>
              </mc:Choice>
              <mc:Fallback>
                <p:oleObj name="Document" r:id="rId4" imgW="0" imgH="0" progId="Word.Document.12">
                  <p:embed/>
                  <p:pic>
                    <p:nvPicPr>
                      <p:cNvPr id="0" name="Object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33400" y="5365750"/>
                        <a:ext cx="83693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Costs of Debt</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95120910"/>
              </p:ext>
            </p:extLst>
          </p:nvPr>
        </p:nvGraphicFramePr>
        <p:xfrm>
          <a:off x="612775" y="2622351"/>
          <a:ext cx="8153400" cy="2451498"/>
        </p:xfrm>
        <a:graphic>
          <a:graphicData uri="http://schemas.openxmlformats.org/drawingml/2006/table">
            <a:tbl>
              <a:tblPr>
                <a:tableStyleId>{5C22544A-7EE6-4342-B048-85BDC9FD1C3A}</a:tableStyleId>
              </a:tblPr>
              <a:tblGrid>
                <a:gridCol w="747190"/>
                <a:gridCol w="788244"/>
                <a:gridCol w="952462"/>
                <a:gridCol w="1289108"/>
                <a:gridCol w="1018148"/>
                <a:gridCol w="1018148"/>
                <a:gridCol w="1124890"/>
                <a:gridCol w="1215210"/>
              </a:tblGrid>
              <a:tr h="175107">
                <a:tc gridSpan="2">
                  <a:txBody>
                    <a:bodyPr/>
                    <a:lstStyle/>
                    <a:p>
                      <a:pPr algn="l" fontAlgn="b"/>
                      <a:r>
                        <a:rPr lang="en-US" sz="1000" u="none" strike="noStrike" dirty="0">
                          <a:effectLst/>
                        </a:rPr>
                        <a:t>US dollar risk free rate =</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b"/>
                      <a:r>
                        <a:rPr lang="nb-NO" sz="1000" u="none" strike="noStrike" dirty="0">
                          <a:effectLst/>
                        </a:rPr>
                        <a:t>1.80%</a:t>
                      </a:r>
                      <a:endParaRPr lang="nb-NO"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r>
              <a:tr h="175107">
                <a:tc gridSpan="2">
                  <a:txBody>
                    <a:bodyPr/>
                    <a:lstStyle/>
                    <a:p>
                      <a:pPr algn="l" fontAlgn="b"/>
                      <a:r>
                        <a:rPr lang="en-US" sz="1000" u="none" strike="noStrike">
                          <a:effectLst/>
                        </a:rPr>
                        <a:t>Default Spread for Brazil =</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b"/>
                      <a:r>
                        <a:rPr lang="hr-HR" sz="1000" u="none" strike="noStrike" dirty="0">
                          <a:effectLst/>
                        </a:rPr>
                        <a:t>2.44%</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c>
                  <a:txBody>
                    <a:bodyPr/>
                    <a:lstStyle/>
                    <a:p>
                      <a:pPr algn="l" fontAlgn="b"/>
                      <a:endParaRPr lang="en-US" sz="1000" b="0" i="0" u="none" strike="noStrike">
                        <a:solidFill>
                          <a:srgbClr val="000000"/>
                        </a:solidFill>
                        <a:effectLst/>
                        <a:latin typeface="Calibri" charset="0"/>
                      </a:endParaRPr>
                    </a:p>
                  </a:txBody>
                  <a:tcPr marL="0" marR="0" marT="0" marB="0" anchor="b"/>
                </a:tc>
              </a:tr>
              <a:tr h="175107">
                <a:tc gridSpan="2">
                  <a:txBody>
                    <a:bodyPr/>
                    <a:lstStyle/>
                    <a:p>
                      <a:pPr algn="l" fontAlgn="b"/>
                      <a:r>
                        <a:rPr lang="en-US" sz="1000" u="none" strike="noStrike">
                          <a:effectLst/>
                        </a:rPr>
                        <a:t>Marginal tax rate =</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b"/>
                      <a:r>
                        <a:rPr lang="hr-HR" sz="1000" u="none" strike="noStrike" dirty="0">
                          <a:effectLst/>
                        </a:rPr>
                        <a:t>34.00%</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charset="0"/>
                      </a:endParaRPr>
                    </a:p>
                  </a:txBody>
                  <a:tcPr marL="0" marR="0" marT="0" marB="0" anchor="b">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dirty="0">
                          <a:effectLst/>
                        </a:rPr>
                        <a:t>Company</a:t>
                      </a:r>
                      <a:endParaRPr lang="en-US" sz="10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EBIT</a:t>
                      </a:r>
                      <a:endParaRPr lang="en-US" sz="10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Interest Expense</a:t>
                      </a:r>
                      <a:endParaRPr lang="en-US" sz="10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Interest coverage ratio</a:t>
                      </a:r>
                      <a:endParaRPr lang="en-US" sz="10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Synthetic Rating</a:t>
                      </a:r>
                      <a:endParaRPr lang="en-US" sz="10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Actual Rating</a:t>
                      </a:r>
                      <a:endParaRPr lang="en-US" sz="10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Pre-tax cost of debt</a:t>
                      </a:r>
                      <a:endParaRPr lang="en-US" sz="10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After-tax cost of debt</a:t>
                      </a:r>
                      <a:endParaRPr lang="en-US" sz="10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Gerdau</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1535</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dirty="0">
                          <a:effectLst/>
                        </a:rPr>
                        <a:t>1528</a:t>
                      </a:r>
                      <a:endParaRPr lang="is-I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1.00</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000" u="none" strike="noStrike">
                          <a:effectLst/>
                        </a:rPr>
                        <a:t>Ba1/BB+</a:t>
                      </a:r>
                      <a:endParaRPr lang="it-IT"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7.49%</a:t>
                      </a:r>
                      <a:endParaRPr lang="pt-B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4.94%</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Natura</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000" u="none" strike="noStrike">
                          <a:effectLst/>
                        </a:rPr>
                        <a:t>1181</a:t>
                      </a:r>
                      <a:endParaRPr lang="cs-CZ"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dirty="0">
                          <a:effectLst/>
                        </a:rPr>
                        <a:t>342</a:t>
                      </a:r>
                      <a:endParaRPr lang="is-I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3.45</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000" u="none" strike="noStrike">
                          <a:effectLst/>
                        </a:rPr>
                        <a:t>Ba1/BB+</a:t>
                      </a:r>
                      <a:endParaRPr lang="it-IT"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7.49%</a:t>
                      </a:r>
                      <a:endParaRPr lang="pt-B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4.94%</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Cosan</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1587</a:t>
                      </a:r>
                      <a:endParaRPr lang="fi-FI"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1531</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1.04</a:t>
                      </a:r>
                      <a:endParaRPr lang="nb-NO"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8.49%</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5.60%</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Braskem</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8555</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1788</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4.78</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bg-BG" sz="1000" u="none" strike="noStrike" dirty="0">
                          <a:effectLst/>
                        </a:rPr>
                        <a:t>A3/</a:t>
                      </a:r>
                      <a:r>
                        <a:rPr lang="bg-BG" sz="1000" u="none" strike="noStrike" dirty="0" err="1">
                          <a:effectLst/>
                        </a:rPr>
                        <a:t>A</a:t>
                      </a:r>
                      <a:r>
                        <a:rPr lang="bg-BG" sz="1000" u="none" strike="noStrike" dirty="0">
                          <a:effectLst/>
                        </a:rPr>
                        <a:t>-</a:t>
                      </a:r>
                      <a:endParaRPr lang="bg-BG"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000" u="none" strike="noStrike">
                          <a:effectLst/>
                        </a:rPr>
                        <a:t>Ba1/BB+</a:t>
                      </a:r>
                      <a:endParaRPr lang="it-IT"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7.49%</a:t>
                      </a:r>
                      <a:endParaRPr lang="pt-B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4.94%</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DASA</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200</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206</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0.97</a:t>
                      </a:r>
                      <a:endParaRPr lang="nb-NO"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Ca2/CC</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NA</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16.24%</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10.72%</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Dias Branco</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000" u="none" strike="noStrike">
                          <a:effectLst/>
                        </a:rPr>
                        <a:t>539</a:t>
                      </a:r>
                      <a:endParaRPr lang="uk-UA"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30</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17.97</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NA</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4.99%</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3.29%</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GOL</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106</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000" u="none" strike="noStrike">
                          <a:effectLst/>
                        </a:rPr>
                        <a:t>951</a:t>
                      </a:r>
                      <a:endParaRPr lang="uk-UA"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0.11</a:t>
                      </a:r>
                      <a:endParaRPr lang="nb-NO"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D2/D</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16.24%</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10.72%</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Eletrobras</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-16610</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000" u="none" strike="noStrike">
                          <a:effectLst/>
                        </a:rPr>
                        <a:t>6838</a:t>
                      </a:r>
                      <a:endParaRPr lang="cs-CZ"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-2.43</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D2/D</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Ba2/BB</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8.49%</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5.60%</a:t>
                      </a:r>
                      <a:endParaRPr lang="nb-NO"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Marisa Lojas</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132</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0.53</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C2/C</a:t>
                      </a:r>
                      <a:endParaRPr lang="en-US"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NA</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20.24%</a:t>
                      </a:r>
                      <a:endParaRPr lang="hr-H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13.36%</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07">
                <a:tc>
                  <a:txBody>
                    <a:bodyPr/>
                    <a:lstStyle/>
                    <a:p>
                      <a:pPr algn="l" fontAlgn="b"/>
                      <a:r>
                        <a:rPr lang="en-US" sz="1000" u="none" strike="noStrike">
                          <a:effectLst/>
                        </a:rPr>
                        <a:t>Embraer</a:t>
                      </a:r>
                      <a:endParaRPr lang="en-U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1200</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686</a:t>
                      </a:r>
                      <a:endParaRPr lang="is-IS"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1.75</a:t>
                      </a:r>
                      <a:endParaRPr lang="nb-NO"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bg-BG" sz="1000" u="none" strike="noStrike">
                          <a:effectLst/>
                        </a:rPr>
                        <a:t>B3/B-</a:t>
                      </a:r>
                      <a:endParaRPr lang="bg-BG"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000" u="none" strike="noStrike" dirty="0">
                          <a:effectLst/>
                        </a:rPr>
                        <a:t>Ba1/BB+</a:t>
                      </a:r>
                      <a:endParaRPr lang="it-IT"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7.49%</a:t>
                      </a:r>
                      <a:endParaRPr lang="pt-BR" sz="1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4.94%</a:t>
                      </a:r>
                      <a:endParaRPr lang="hr-HR" sz="1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940353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6260"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96279"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6261"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96280"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Costs of Capital</a:t>
            </a:r>
            <a:endParaRPr lang="en-US" dirty="0"/>
          </a:p>
        </p:txBody>
      </p:sp>
      <p:graphicFrame>
        <p:nvGraphicFramePr>
          <p:cNvPr id="4" name="Content Placeholder 3"/>
          <p:cNvGraphicFramePr>
            <a:graphicFrameLocks noGrp="1"/>
          </p:cNvGraphicFramePr>
          <p:nvPr>
            <p:ph sz="quarter" idx="1"/>
          </p:nvPr>
        </p:nvGraphicFramePr>
        <p:xfrm>
          <a:off x="619125" y="2527300"/>
          <a:ext cx="8140700" cy="2641600"/>
        </p:xfrm>
        <a:graphic>
          <a:graphicData uri="http://schemas.openxmlformats.org/drawingml/2006/table">
            <a:tbl>
              <a:tblPr>
                <a:tableStyleId>{5C22544A-7EE6-4342-B048-85BDC9FD1C3A}</a:tableStyleId>
              </a:tblPr>
              <a:tblGrid>
                <a:gridCol w="865425"/>
                <a:gridCol w="903466"/>
                <a:gridCol w="675222"/>
                <a:gridCol w="941506"/>
                <a:gridCol w="1407504"/>
                <a:gridCol w="884445"/>
                <a:gridCol w="1179260"/>
                <a:gridCol w="1283872"/>
              </a:tblGrid>
              <a:tr h="203200">
                <a:tc gridSpan="2">
                  <a:txBody>
                    <a:bodyPr/>
                    <a:lstStyle/>
                    <a:p>
                      <a:pPr algn="l" fontAlgn="b"/>
                      <a:r>
                        <a:rPr lang="en-US" sz="1200" u="none" strike="noStrike">
                          <a:effectLst/>
                        </a:rPr>
                        <a:t>Expected inflation in US$ =</a:t>
                      </a:r>
                      <a:endParaRPr lang="en-US" sz="1200" b="0" i="0" u="none" strike="noStrike">
                        <a:solidFill>
                          <a:srgbClr val="000000"/>
                        </a:solidFill>
                        <a:effectLst/>
                        <a:latin typeface="Calibri" charset="0"/>
                      </a:endParaRPr>
                    </a:p>
                  </a:txBody>
                  <a:tcPr marL="12700" marR="12700" marT="12700" marB="0" anchor="b"/>
                </a:tc>
                <a:tc hMerge="1">
                  <a:txBody>
                    <a:bodyPr/>
                    <a:lstStyle/>
                    <a:p>
                      <a:endParaRPr lang="en-US"/>
                    </a:p>
                  </a:txBody>
                  <a:tcPr/>
                </a:tc>
                <a:tc>
                  <a:txBody>
                    <a:bodyPr/>
                    <a:lstStyle/>
                    <a:p>
                      <a:pPr algn="r" fontAlgn="b"/>
                      <a:r>
                        <a:rPr lang="nb-NO" sz="1200" u="none" strike="noStrike">
                          <a:effectLst/>
                        </a:rPr>
                        <a:t>1.50%</a:t>
                      </a:r>
                      <a:endParaRPr lang="nb-NO"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r>
              <a:tr h="203200">
                <a:tc gridSpan="2">
                  <a:txBody>
                    <a:bodyPr/>
                    <a:lstStyle/>
                    <a:p>
                      <a:pPr algn="l" fontAlgn="b"/>
                      <a:r>
                        <a:rPr lang="en-US" sz="1200" u="none" strike="noStrike">
                          <a:effectLst/>
                        </a:rPr>
                        <a:t>Expected inflation in $R =</a:t>
                      </a:r>
                      <a:endParaRPr lang="en-US" sz="1200" b="0" i="0" u="none" strike="noStrike">
                        <a:solidFill>
                          <a:srgbClr val="000000"/>
                        </a:solidFill>
                        <a:effectLst/>
                        <a:latin typeface="Calibri" charset="0"/>
                      </a:endParaRPr>
                    </a:p>
                  </a:txBody>
                  <a:tcPr marL="12700" marR="12700" marT="12700" marB="0" anchor="b"/>
                </a:tc>
                <a:tc hMerge="1">
                  <a:txBody>
                    <a:bodyPr/>
                    <a:lstStyle/>
                    <a:p>
                      <a:endParaRPr lang="en-US"/>
                    </a:p>
                  </a:txBody>
                  <a:tcPr/>
                </a:tc>
                <a:tc>
                  <a:txBody>
                    <a:bodyPr/>
                    <a:lstStyle/>
                    <a:p>
                      <a:pPr algn="r" fontAlgn="b"/>
                      <a:r>
                        <a:rPr lang="pt-BR" sz="1200" u="none" strike="noStrike">
                          <a:effectLst/>
                        </a:rPr>
                        <a:t>10.00%</a:t>
                      </a:r>
                      <a:endParaRPr lang="pt-BR"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c>
                  <a:txBody>
                    <a:bodyPr/>
                    <a:lstStyle/>
                    <a:p>
                      <a:pPr algn="l" fontAlgn="b"/>
                      <a:endParaRPr lang="en-US"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Company</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Levered Beta</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ERP</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Cost of Equity</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After-tax cost of debt</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Debt/Capital</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Cost of capital ($)</a:t>
                      </a:r>
                      <a:endParaRPr lang="en-US" sz="1200" b="0" i="1" u="none" strike="noStrike">
                        <a:solidFill>
                          <a:srgbClr val="000000"/>
                        </a:solidFill>
                        <a:effectLst/>
                        <a:latin typeface="Calibri" charset="0"/>
                      </a:endParaRPr>
                    </a:p>
                  </a:txBody>
                  <a:tcPr marL="12700" marR="12700" marT="12700" marB="0" anchor="b"/>
                </a:tc>
                <a:tc>
                  <a:txBody>
                    <a:bodyPr/>
                    <a:lstStyle/>
                    <a:p>
                      <a:pPr algn="l" fontAlgn="b"/>
                      <a:r>
                        <a:rPr lang="en-US" sz="1200" u="none" strike="noStrike">
                          <a:effectLst/>
                        </a:rPr>
                        <a:t>Cost of Capital ($R)</a:t>
                      </a:r>
                      <a:endParaRPr lang="en-US" sz="1200" b="0" i="1"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Gerdau</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1.73</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8.02%</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15.64%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4.94%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71.50%</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7.99%</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17.03%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Natura</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1.26</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10.27%</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14.69%</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4.94%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34.75%</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11.31%</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20.63%</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Cosan</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0.99</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9.31%</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10.98%</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5.60%</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39.31%</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8.87%</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17.98%</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Braskem</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2.05</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8.57%</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19.35%</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4.94%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62.87%</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10.29%</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19.53%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DASA</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1.16</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9.40%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12.71%</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10.72%</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28.62%</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12.14%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21.53%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Dias Branco</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0.72</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9.40%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8.52%</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3.29%</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6.26%</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8.19%</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17.25%</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GOL</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3.60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9.18%</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34.81%</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10.72%</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89.18%</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13.33%</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22.82%</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Eletrobras</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2.07</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9.40%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21.29%</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5.60%</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82.29%</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8.38%</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17.46%</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Marisa Lojas</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1.11</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9.40%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12.25%</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13.36%</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38.70%</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12.68%</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22.11%</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Embraer</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nb-NO" sz="1200" u="none" strike="noStrike">
                          <a:effectLst/>
                        </a:rPr>
                        <a:t>1.58</a:t>
                      </a:r>
                      <a:endParaRPr lang="nb-NO"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6.68%</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12.36%</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4.94%</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pt-BR" sz="1200" u="none" strike="noStrike">
                          <a:effectLst/>
                        </a:rPr>
                        <a:t>48.10%</a:t>
                      </a:r>
                      <a:endParaRPr lang="pt-B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a:effectLst/>
                        </a:rPr>
                        <a:t>8.79%</a:t>
                      </a:r>
                      <a:endParaRPr lang="hr-HR" sz="1200" b="0" i="0" u="none" strike="noStrike">
                        <a:solidFill>
                          <a:srgbClr val="000000"/>
                        </a:solidFill>
                        <a:effectLst/>
                        <a:latin typeface="Calibri" charset="0"/>
                      </a:endParaRPr>
                    </a:p>
                  </a:txBody>
                  <a:tcPr marL="12700" marR="12700" marT="12700" marB="0" anchor="b"/>
                </a:tc>
                <a:tc>
                  <a:txBody>
                    <a:bodyPr/>
                    <a:lstStyle/>
                    <a:p>
                      <a:pPr algn="r" fontAlgn="b"/>
                      <a:r>
                        <a:rPr lang="hr-HR" sz="1200" u="none" strike="noStrike" dirty="0">
                          <a:effectLst/>
                        </a:rPr>
                        <a:t>17.91%</a:t>
                      </a:r>
                      <a:endParaRPr lang="hr-HR" sz="1200" b="0" i="0" u="none" strike="noStrike" dirty="0">
                        <a:solidFill>
                          <a:srgbClr val="000000"/>
                        </a:solidFill>
                        <a:effectLst/>
                        <a:latin typeface="Calibri" charset="0"/>
                      </a:endParaRPr>
                    </a:p>
                  </a:txBody>
                  <a:tcPr marL="12700" marR="12700" marT="12700" marB="0" anchor="b"/>
                </a:tc>
              </a:tr>
            </a:tbl>
          </a:graphicData>
        </a:graphic>
      </p:graphicFrame>
    </p:spTree>
    <p:extLst>
      <p:ext uri="{BB962C8B-B14F-4D97-AF65-F5344CB8AC3E}">
        <p14:creationId xmlns:p14="http://schemas.microsoft.com/office/powerpoint/2010/main" val="1692589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pic>
        <p:nvPicPr>
          <p:cNvPr id="9830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6656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102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10445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4451"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1044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4453"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104464"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106498"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106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6500"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106511"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108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1105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05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1105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1105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105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110610"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Old wine in a new bottle.. Another way of presenting the same results…</a:t>
            </a:r>
          </a:p>
        </p:txBody>
      </p:sp>
      <p:sp>
        <p:nvSpPr>
          <p:cNvPr id="11264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 key to value is earning excess returns. Over time, there have been attempts to restate this obvious fact in new and different ways. For instance, Economic Value Added (EVA) developed a wide following in the the 1990s:</a:t>
            </a:r>
          </a:p>
          <a:p>
            <a:pPr eaLnBrk="1" hangingPunct="1"/>
            <a:r>
              <a:rPr lang="en-US" altLang="en-US" sz="2000">
                <a:ea typeface="ＭＳ Ｐゴシック" charset="-128"/>
              </a:rPr>
              <a:t>EVA = (ROC – Cost of Capital ) (Book Value of Capital Invested)</a:t>
            </a:r>
          </a:p>
          <a:p>
            <a:pPr eaLnBrk="1" hangingPunct="1"/>
            <a:r>
              <a:rPr lang="en-US" altLang="en-US" sz="2000">
                <a:ea typeface="ＭＳ Ｐゴシック" charset="-128"/>
              </a:rPr>
              <a:t>The excess returns for the four firms can be restated as follows:</a:t>
            </a:r>
          </a:p>
        </p:txBody>
      </p:sp>
      <p:sp>
        <p:nvSpPr>
          <p:cNvPr id="112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12644" name="Object 1"/>
          <p:cNvGraphicFramePr>
            <a:graphicFrameLocks noChangeAspect="1"/>
          </p:cNvGraphicFramePr>
          <p:nvPr/>
        </p:nvGraphicFramePr>
        <p:xfrm>
          <a:off x="838200" y="4335463"/>
          <a:ext cx="7391400" cy="1035050"/>
        </p:xfrm>
        <a:graphic>
          <a:graphicData uri="http://schemas.openxmlformats.org/presentationml/2006/ole">
            <mc:AlternateContent xmlns:mc="http://schemas.openxmlformats.org/markup-compatibility/2006">
              <mc:Choice xmlns:v="urn:schemas-microsoft-com:vml" Requires="v">
                <p:oleObj spid="_x0000_s112655" name="Document" r:id="rId4" imgW="5626100" imgH="787400" progId="Word.Document.12">
                  <p:embed/>
                </p:oleObj>
              </mc:Choice>
              <mc:Fallback>
                <p:oleObj name="Document" r:id="rId4" imgW="5626100" imgH="78740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335463"/>
                        <a:ext cx="73914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Measuring ROIC versus Cost of Capital</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52997113"/>
              </p:ext>
            </p:extLst>
          </p:nvPr>
        </p:nvGraphicFramePr>
        <p:xfrm>
          <a:off x="612775" y="2912638"/>
          <a:ext cx="8153400" cy="1870924"/>
        </p:xfrm>
        <a:graphic>
          <a:graphicData uri="http://schemas.openxmlformats.org/drawingml/2006/table">
            <a:tbl>
              <a:tblPr>
                <a:tableStyleId>{5C22544A-7EE6-4342-B048-85BDC9FD1C3A}</a:tableStyleId>
              </a:tblPr>
              <a:tblGrid>
                <a:gridCol w="725278"/>
                <a:gridCol w="900620"/>
                <a:gridCol w="996261"/>
                <a:gridCol w="629637"/>
                <a:gridCol w="693398"/>
                <a:gridCol w="597756"/>
                <a:gridCol w="900620"/>
                <a:gridCol w="797009"/>
                <a:gridCol w="828889"/>
                <a:gridCol w="1083932"/>
              </a:tblGrid>
              <a:tr h="170084">
                <a:tc>
                  <a:txBody>
                    <a:bodyPr/>
                    <a:lstStyle/>
                    <a:p>
                      <a:pPr algn="l" fontAlgn="b"/>
                      <a:r>
                        <a:rPr lang="en-US" sz="1000" u="none" strike="noStrike">
                          <a:effectLst/>
                        </a:rPr>
                        <a:t>Company</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EBIT</a:t>
                      </a:r>
                      <a:endParaRPr lang="en-US" sz="1000" b="0" i="1"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Effective Tax Rate</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Total Debt</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Book Equity</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Cash</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Invested Capital</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ROIC</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Cost of Capital</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Real Cost of Capital</a:t>
                      </a:r>
                      <a:endParaRPr lang="en-US" sz="1000" b="0" i="1"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Gerdau</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R$ 1,535</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dirty="0">
                          <a:effectLst/>
                        </a:rPr>
                        <a:t>20.93%</a:t>
                      </a:r>
                      <a:endParaRPr lang="pt-BR"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R$ 23,684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R$ 30,286</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R$ 5,525</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R$ 48,445</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2.51%</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17.03%</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6.39%</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Natura</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R$ 1,181</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32.38%</a:t>
                      </a:r>
                      <a:endParaRPr lang="hr-HR"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R$ 5,185</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R$ 930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R$ 2,424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R$ 3,691</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21.64%</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20.63%</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9.66%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Cosan</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R$ 1,587</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21.64%</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R$ 9,274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R$ 12,025</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R$ 2,660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R$ 18,639</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6.67%</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17.98%</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7.26%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Braskem</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R$ 8,555</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25.15%</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R$ 25,379</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R$ 3,642</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R$ 7,562</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R$ 21,459</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29.84%</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19.53%</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8.66%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DASA</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R$ 200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35.00%</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R$ 1,224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R$ 2,794</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R$ 523</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R$ 3,495</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3.72%</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21.53%</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10.48%</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Dias Branco</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R$ 539</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8.66%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R$ 696</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R$ 3,812</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R$ 435</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R$ 4,073</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12.09%</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17.25%</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6.59%</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GOL</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R$ 106</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0.00%</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R$ 7,868</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-R$ 3,572</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R$ 1,402</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R$ 2,894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3.66%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22.82%</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11.65%</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Eletrobras</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-R$ 16,610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0.00%</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R$ 46,861</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R$ 37,796</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R$ 8,812</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R$ 75,845</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-21.90%</a:t>
                      </a:r>
                      <a:endParaRPr lang="nb-NO"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17.46%</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6.78%</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Marisa Lojas</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R$ 70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9.48%</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R$ 1,050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R$ 1,094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R$ 450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R$ 1,694</a:t>
                      </a:r>
                      <a:endParaRPr lang="en-US"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3.74%</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22.11%</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11.01%</a:t>
                      </a:r>
                      <a:endParaRPr lang="hr-H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84">
                <a:tc>
                  <a:txBody>
                    <a:bodyPr/>
                    <a:lstStyle/>
                    <a:p>
                      <a:pPr algn="l" fontAlgn="b"/>
                      <a:r>
                        <a:rPr lang="en-US" sz="1000" u="none" strike="noStrike">
                          <a:effectLst/>
                        </a:rPr>
                        <a:t>Embraer</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R$ 1,200</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a:effectLst/>
                        </a:rPr>
                        <a:t>31.00%</a:t>
                      </a:r>
                      <a:endParaRPr lang="pt-BR"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R$ 13,037</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R$ 14,043</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R$ 12,254</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R$ 14,826</a:t>
                      </a:r>
                      <a:endParaRPr lang="en-US" sz="1000" b="0" i="0" u="none" strike="noStrike">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5.58%</a:t>
                      </a:r>
                      <a:endParaRPr lang="hr-HR"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17.91%</a:t>
                      </a:r>
                      <a:endParaRPr lang="hr-HR"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000" u="none" strike="noStrike" dirty="0">
                          <a:effectLst/>
                        </a:rPr>
                        <a:t>7.19%</a:t>
                      </a:r>
                      <a:endParaRPr lang="pt-BR" sz="1000" b="0" i="0" u="none" strike="noStrike" dirty="0">
                        <a:solidFill>
                          <a:srgbClr val="000000"/>
                        </a:solidFill>
                        <a:effectLst/>
                        <a:latin typeface="Calibri" charset="0"/>
                      </a:endParaRPr>
                    </a:p>
                  </a:txBody>
                  <a:tcPr marL="10630" marR="10630" marT="106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00756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28"/>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11474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116738"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11674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1674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118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120834"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120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2083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122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124932"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124934"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24935"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126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C81E53-3DFD-3E45-BEBF-2BBC35E4118A}" type="slidenum">
              <a:rPr lang="en-US" altLang="en-US" sz="1200">
                <a:solidFill>
                  <a:srgbClr val="FFFFFF"/>
                </a:solidFill>
              </a:rPr>
              <a:pPr>
                <a:lnSpc>
                  <a:spcPct val="80000"/>
                </a:lnSpc>
              </a:pPr>
              <a:t>68</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129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C918333-D08C-FA44-B23B-59EF67A519ED}" type="slidenum">
              <a:rPr lang="en-US" altLang="en-US" sz="1200">
                <a:solidFill>
                  <a:srgbClr val="FFFFFF"/>
                </a:solidFill>
              </a:rPr>
              <a:pPr>
                <a:lnSpc>
                  <a:spcPct val="80000"/>
                </a:lnSpc>
              </a:pPr>
              <a:t>69</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131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128EB-C654-504A-9264-7AB7A32BF3E1}" type="slidenum">
              <a:rPr lang="en-US" altLang="en-US" sz="1200">
                <a:solidFill>
                  <a:srgbClr val="FFFFFF"/>
                </a:solidFill>
              </a:rPr>
              <a:pPr>
                <a:lnSpc>
                  <a:spcPct val="80000"/>
                </a:lnSpc>
              </a:pPr>
              <a:t>70</a:t>
            </a:fld>
            <a:endParaRPr lang="en-US" altLang="en-US" sz="1200">
              <a:solidFill>
                <a:srgbClr val="FFFFFF"/>
              </a:solidFill>
            </a:endParaRPr>
          </a:p>
        </p:txBody>
      </p:sp>
      <p:sp>
        <p:nvSpPr>
          <p:cNvPr id="13107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13107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131088" name="Document" r:id="rId4" imgW="5511597" imgH="2311315" progId="Word.Document.12">
                  <p:embed/>
                </p:oleObj>
              </mc:Choice>
              <mc:Fallback>
                <p:oleObj name="Document" r:id="rId4" imgW="5511597" imgH="2311315"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133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ACE7D73-AB52-2640-8D5F-E3FB30ED3A80}" type="slidenum">
              <a:rPr lang="en-US" altLang="en-US" sz="1200">
                <a:solidFill>
                  <a:srgbClr val="FFFFFF"/>
                </a:solidFill>
              </a:rPr>
              <a:pPr>
                <a:lnSpc>
                  <a:spcPct val="80000"/>
                </a:lnSpc>
              </a:pPr>
              <a:t>71</a:t>
            </a:fld>
            <a:endParaRPr lang="en-US" altLang="en-US" sz="1200">
              <a:solidFill>
                <a:srgbClr val="FFFFFF"/>
              </a:solidFill>
            </a:endParaRPr>
          </a:p>
        </p:txBody>
      </p:sp>
      <p:sp>
        <p:nvSpPr>
          <p:cNvPr id="133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13312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133136" name="Document" r:id="rId4" imgW="8369300" imgH="1955800" progId="Word.Document.12">
                  <p:embed/>
                </p:oleObj>
              </mc:Choice>
              <mc:Fallback>
                <p:oleObj name="Document" r:id="rId4" imgW="8369300" imgH="19558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135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D4B331F-75CC-E847-B416-3F9AA5B6B79B}" type="slidenum">
              <a:rPr lang="en-US" altLang="en-US" sz="1200">
                <a:solidFill>
                  <a:srgbClr val="FFFFFF"/>
                </a:solidFill>
              </a:rPr>
              <a:pPr>
                <a:lnSpc>
                  <a:spcPct val="80000"/>
                </a:lnSpc>
              </a:pPr>
              <a:t>72</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53264"/>
        </p:xfrm>
        <a:graphic>
          <a:graphicData uri="http://schemas.openxmlformats.org/drawingml/2006/table">
            <a:tbl>
              <a:tblPr/>
              <a:tblGrid>
                <a:gridCol w="1903413"/>
                <a:gridCol w="771525"/>
                <a:gridCol w="769937"/>
                <a:gridCol w="665163"/>
                <a:gridCol w="663575"/>
                <a:gridCol w="665162"/>
                <a:gridCol w="665163"/>
                <a:gridCol w="665162"/>
                <a:gridCol w="663575"/>
                <a:gridCol w="665163"/>
                <a:gridCol w="665162"/>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137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BF40CB-4675-214D-874C-074B3AFE0828}" type="slidenum">
              <a:rPr lang="en-US" altLang="en-US" sz="1200">
                <a:solidFill>
                  <a:srgbClr val="FFFFFF"/>
                </a:solidFill>
              </a:rPr>
              <a:pPr>
                <a:lnSpc>
                  <a:spcPct val="80000"/>
                </a:lnSpc>
              </a:pPr>
              <a:t>73</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7128"/>
        </p:xfrm>
        <a:graphic>
          <a:graphicData uri="http://schemas.openxmlformats.org/drawingml/2006/table">
            <a:tbl>
              <a:tblPr/>
              <a:tblGrid>
                <a:gridCol w="358775"/>
                <a:gridCol w="738188"/>
                <a:gridCol w="877887"/>
                <a:gridCol w="796925"/>
                <a:gridCol w="877888"/>
                <a:gridCol w="877887"/>
                <a:gridCol w="738188"/>
                <a:gridCol w="739775"/>
                <a:gridCol w="738187"/>
                <a:gridCol w="739775"/>
                <a:gridCol w="669925"/>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8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139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881765-8056-A04A-BC67-7E9F3F074655}" type="slidenum">
              <a:rPr lang="en-US" altLang="en-US" sz="1200">
                <a:solidFill>
                  <a:srgbClr val="FFFFFF"/>
                </a:solidFill>
              </a:rPr>
              <a:pPr>
                <a:lnSpc>
                  <a:spcPct val="80000"/>
                </a:lnSpc>
              </a:pPr>
              <a:t>74</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5104"/>
        </p:xfrm>
        <a:graphic>
          <a:graphicData uri="http://schemas.openxmlformats.org/drawingml/2006/table">
            <a:tbl>
              <a:tblPr/>
              <a:tblGrid>
                <a:gridCol w="1825625"/>
                <a:gridCol w="612775"/>
                <a:gridCol w="566738"/>
                <a:gridCol w="566737"/>
                <a:gridCol w="566738"/>
                <a:gridCol w="566737"/>
                <a:gridCol w="568325"/>
                <a:gridCol w="566738"/>
                <a:gridCol w="566737"/>
                <a:gridCol w="566738"/>
                <a:gridCol w="566737"/>
                <a:gridCol w="612775"/>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141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068C0D-A263-EF47-827C-0A7769825F80}" type="slidenum">
              <a:rPr lang="en-US" altLang="en-US" sz="1200">
                <a:solidFill>
                  <a:srgbClr val="FFFFFF"/>
                </a:solidFill>
              </a:rPr>
              <a:pPr>
                <a:lnSpc>
                  <a:spcPct val="80000"/>
                </a:lnSpc>
              </a:pPr>
              <a:t>75</a:t>
            </a:fld>
            <a:endParaRPr lang="en-US" altLang="en-US" sz="1200">
              <a:solidFill>
                <a:srgbClr val="FFFFFF"/>
              </a:solidFill>
            </a:endParaRPr>
          </a:p>
        </p:txBody>
      </p:sp>
      <p:sp>
        <p:nvSpPr>
          <p:cNvPr id="141316"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14131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143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5512F4-0E9C-4744-8E49-D2F416D837F2}" type="slidenum">
              <a:rPr lang="en-US" altLang="en-US" sz="1200">
                <a:solidFill>
                  <a:srgbClr val="FFFFFF"/>
                </a:solidFill>
              </a:rPr>
              <a:pPr>
                <a:lnSpc>
                  <a:spcPct val="80000"/>
                </a:lnSpc>
              </a:pPr>
              <a:t>76</a:t>
            </a:fld>
            <a:endParaRPr lang="en-US" altLang="en-US" sz="1200">
              <a:solidFill>
                <a:srgbClr val="FFFFFF"/>
              </a:solidFill>
            </a:endParaRPr>
          </a:p>
        </p:txBody>
      </p:sp>
      <p:sp>
        <p:nvSpPr>
          <p:cNvPr id="14336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145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6D1567-F663-864D-96CA-BB5E802CD1A7}" type="slidenum">
              <a:rPr lang="en-US" altLang="en-US" sz="1200">
                <a:solidFill>
                  <a:srgbClr val="FFFFFF"/>
                </a:solidFill>
              </a:rPr>
              <a:pPr>
                <a:lnSpc>
                  <a:spcPct val="80000"/>
                </a:lnSpc>
              </a:pPr>
              <a:t>77</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147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B69A274-C046-4C47-805E-37712654542A}" type="slidenum">
              <a:rPr lang="en-US" altLang="en-US" sz="1200">
                <a:solidFill>
                  <a:srgbClr val="FFFFFF"/>
                </a:solidFill>
              </a:rPr>
              <a:pPr>
                <a:lnSpc>
                  <a:spcPct val="80000"/>
                </a:lnSpc>
              </a:pPr>
              <a:t>78</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buFont typeface="Wingdings" charset="0"/>
              <a:buChar char=""/>
              <a:defRPr/>
            </a:pPr>
            <a:r>
              <a:rPr lang="en-US" dirty="0" smtClean="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smtClean="0">
                <a:ea typeface="+mn-ea"/>
              </a:rPr>
              <a:t>Yes</a:t>
            </a:r>
          </a:p>
          <a:p>
            <a:pPr lvl="1" eaLnBrk="1" fontAlgn="auto" hangingPunct="1">
              <a:spcAft>
                <a:spcPts val="0"/>
              </a:spcAft>
              <a:buFont typeface="Wingdings 2" charset="0"/>
              <a:buChar char=""/>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4950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264CB07-495A-0644-AAC2-77CB13353D48}" type="slidenum">
              <a:rPr lang="en-US" altLang="en-US" sz="1400">
                <a:solidFill>
                  <a:schemeClr val="tx2"/>
                </a:solidFill>
              </a:rPr>
              <a:pPr/>
              <a:t>79</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15155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6339" r="-633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153602"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89090"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Estimate the Cost of Equity at different levels of debt: </a:t>
            </a:r>
          </a:p>
          <a:p>
            <a:pPr marL="365760" lvl="1" indent="0" eaLnBrk="1" fontAlgn="auto" hangingPunct="1">
              <a:spcAft>
                <a:spcPts val="0"/>
              </a:spcAft>
              <a:buFont typeface="Wingdings 2"/>
              <a:buNone/>
              <a:defRPr/>
            </a:pPr>
            <a:r>
              <a:rPr lang="en-US" dirty="0" smtClean="0">
                <a:ea typeface="+mn-ea"/>
              </a:rPr>
              <a:t>Equity will become riskier -&gt; Beta will increase -&gt; Cost of Equity will increase.</a:t>
            </a:r>
          </a:p>
          <a:p>
            <a:pPr marL="365760" lvl="1" indent="0" eaLnBrk="1" fontAlgn="auto" hangingPunct="1">
              <a:spcAft>
                <a:spcPts val="0"/>
              </a:spcAft>
              <a:buFont typeface="Wingdings 2"/>
              <a:buNone/>
              <a:defRPr/>
            </a:pPr>
            <a:r>
              <a:rPr lang="en-US" dirty="0" smtClean="0">
                <a:ea typeface="+mn-ea"/>
              </a:rPr>
              <a:t>Estimation will use levered beta calculation</a:t>
            </a:r>
          </a:p>
          <a:p>
            <a:pPr marL="0" indent="0" eaLnBrk="1" fontAlgn="auto" hangingPunct="1">
              <a:spcAft>
                <a:spcPts val="0"/>
              </a:spcAft>
              <a:buFont typeface="Wingdings"/>
              <a:buNone/>
              <a:defRPr/>
            </a:pPr>
            <a:r>
              <a:rPr lang="en-US" dirty="0" smtClean="0">
                <a:ea typeface="+mn-ea"/>
                <a:cs typeface="+mn-cs"/>
              </a:rPr>
              <a:t>2. Estimate the Cost of Debt at different levels of debt: </a:t>
            </a:r>
          </a:p>
          <a:p>
            <a:pPr marL="365760" lvl="1" indent="0" eaLnBrk="1" fontAlgn="auto" hangingPunct="1">
              <a:spcAft>
                <a:spcPts val="0"/>
              </a:spcAft>
              <a:buFont typeface="Wingdings 2"/>
              <a:buNone/>
              <a:defRPr/>
            </a:pPr>
            <a:r>
              <a:rPr lang="en-US" dirty="0" smtClean="0">
                <a:ea typeface="+mn-ea"/>
              </a:rPr>
              <a:t>Default risk will go up and bond ratings will go down as debt goes up -&gt; Cost of Debt will increase.</a:t>
            </a:r>
          </a:p>
          <a:p>
            <a:pPr marL="365760" lvl="1" indent="0" eaLnBrk="1" fontAlgn="auto" hangingPunct="1">
              <a:spcAft>
                <a:spcPts val="0"/>
              </a:spcAft>
              <a:buFont typeface="Wingdings 2"/>
              <a:buNone/>
              <a:defRPr/>
            </a:pPr>
            <a:r>
              <a:rPr lang="en-US" dirty="0" smtClean="0">
                <a:ea typeface="+mn-ea"/>
              </a:rPr>
              <a:t>To estimating bond ratings, we will use the interest coverage ratio (EBIT/Interest expense)</a:t>
            </a:r>
          </a:p>
          <a:p>
            <a:pPr marL="0" indent="0" eaLnBrk="1" fontAlgn="auto" hangingPunct="1">
              <a:spcAft>
                <a:spcPts val="0"/>
              </a:spcAft>
              <a:buFont typeface="Wingdings"/>
              <a:buNone/>
              <a:defRPr/>
            </a:pPr>
            <a:r>
              <a:rPr lang="en-US" dirty="0" smtClean="0">
                <a:ea typeface="+mn-ea"/>
                <a:cs typeface="+mn-cs"/>
              </a:rPr>
              <a:t>3. Estimate the Cost of Capital at different levels of debt</a:t>
            </a:r>
          </a:p>
          <a:p>
            <a:pPr marL="0" indent="0" eaLnBrk="1" fontAlgn="auto" hangingPunct="1">
              <a:spcAft>
                <a:spcPts val="0"/>
              </a:spcAft>
              <a:buFont typeface="Wingdings"/>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57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57699"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57710"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9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59747"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9766"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9748"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9767"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161794" name="Content Placeholder 2"/>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16179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181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181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181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161819"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16182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182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182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2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2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182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182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182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182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182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3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3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3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3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3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3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183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3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3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183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4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184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184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4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44"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4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4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4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4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4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5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5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185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185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185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1859"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3"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7"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1"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6"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188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188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188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188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188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6"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8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16384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16384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386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386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386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16386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(11.58%) &lt; Optimal (40%)</a:t>
            </a:r>
          </a:p>
        </p:txBody>
      </p:sp>
      <p:sp>
        <p:nvSpPr>
          <p:cNvPr id="16386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386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387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7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7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387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387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387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387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387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7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7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8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8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8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388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388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8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388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388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389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389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9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16389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9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9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9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9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16389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16389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16390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16390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390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390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90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390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90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3907"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0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1"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5"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9"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4"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392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393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393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393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393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4"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3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Vale: Applying the Framework</a:t>
            </a:r>
          </a:p>
        </p:txBody>
      </p:sp>
      <p:sp>
        <p:nvSpPr>
          <p:cNvPr id="165890"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165891"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2"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3" name="Rectangle 5"/>
          <p:cNvSpPr>
            <a:spLocks noChangeArrowheads="1"/>
          </p:cNvSpPr>
          <p:nvPr/>
        </p:nvSpPr>
        <p:spPr bwMode="auto">
          <a:xfrm>
            <a:off x="2727325" y="3270250"/>
            <a:ext cx="473075" cy="1587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4"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5"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6"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7"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8"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899"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0"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1"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2"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3"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4"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5"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6"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7"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8"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09"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10"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5911"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5912" name="Rectangle 25"/>
          <p:cNvSpPr>
            <a:spLocks noChangeArrowheads="1"/>
          </p:cNvSpPr>
          <p:nvPr/>
        </p:nvSpPr>
        <p:spPr bwMode="auto">
          <a:xfrm>
            <a:off x="685800" y="2209800"/>
            <a:ext cx="13160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Actual &gt; Optimal</a:t>
            </a:r>
          </a:p>
        </p:txBody>
      </p:sp>
      <p:sp>
        <p:nvSpPr>
          <p:cNvPr id="165913" name="Rectangle 26"/>
          <p:cNvSpPr>
            <a:spLocks noChangeArrowheads="1"/>
          </p:cNvSpPr>
          <p:nvPr/>
        </p:nvSpPr>
        <p:spPr bwMode="auto">
          <a:xfrm>
            <a:off x="714375" y="2354263"/>
            <a:ext cx="10207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Overlevered</a:t>
            </a:r>
          </a:p>
        </p:txBody>
      </p:sp>
      <p:sp>
        <p:nvSpPr>
          <p:cNvPr id="165914"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latin typeface="Helvetica" charset="0"/>
              </a:rPr>
              <a:t>Actual &lt; Optimal</a:t>
            </a:r>
          </a:p>
        </p:txBody>
      </p:sp>
      <p:sp>
        <p:nvSpPr>
          <p:cNvPr id="165915"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5916"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5917"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5918" name="Rectangle 32"/>
          <p:cNvSpPr>
            <a:spLocks noChangeArrowheads="1"/>
          </p:cNvSpPr>
          <p:nvPr/>
        </p:nvSpPr>
        <p:spPr bwMode="auto">
          <a:xfrm>
            <a:off x="2747963" y="3213100"/>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No</a:t>
            </a:r>
          </a:p>
        </p:txBody>
      </p:sp>
      <p:sp>
        <p:nvSpPr>
          <p:cNvPr id="165919"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5920"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5921"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5922"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5923"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5924"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5925"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5926"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5927"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5928"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5929"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5930"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5931"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5932" name="Rectangle 46"/>
          <p:cNvSpPr>
            <a:spLocks noChangeArrowheads="1"/>
          </p:cNvSpPr>
          <p:nvPr/>
        </p:nvSpPr>
        <p:spPr bwMode="auto">
          <a:xfrm>
            <a:off x="2438400" y="4724400"/>
            <a:ext cx="2132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Not at current iron ore prices</a:t>
            </a:r>
          </a:p>
        </p:txBody>
      </p:sp>
      <p:sp>
        <p:nvSpPr>
          <p:cNvPr id="218158" name="Rectangle 47"/>
          <p:cNvSpPr>
            <a:spLocks noChangeArrowheads="1"/>
          </p:cNvSpPr>
          <p:nvPr/>
        </p:nvSpPr>
        <p:spPr bwMode="auto">
          <a:xfrm>
            <a:off x="2443163" y="4941888"/>
            <a:ext cx="2427287" cy="458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7" tIns="44450" rIns="90487" bIns="44450">
            <a:spAutoFit/>
          </a:bodyPr>
          <a:lstStyle/>
          <a:p>
            <a:pPr marL="228600" indent="-228600">
              <a:buFontTx/>
              <a:buAutoNum type="arabicPeriod"/>
              <a:defRPr/>
            </a:pPr>
            <a:r>
              <a:rPr lang="en-US" sz="1200" dirty="0">
                <a:solidFill>
                  <a:srgbClr val="FF0000"/>
                </a:solidFill>
                <a:latin typeface="Helvetica" charset="0"/>
                <a:ea typeface="ＭＳ Ｐゴシック" charset="0"/>
                <a:cs typeface="ＭＳ Ｐゴシック" charset="0"/>
              </a:rPr>
              <a:t>Pay down debt with operating</a:t>
            </a:r>
          </a:p>
          <a:p>
            <a:pPr>
              <a:defRPr/>
            </a:pPr>
            <a:r>
              <a:rPr lang="en-US" sz="1200" dirty="0">
                <a:solidFill>
                  <a:srgbClr val="FF0000"/>
                </a:solidFill>
                <a:latin typeface="Helvetica" charset="0"/>
                <a:ea typeface="ＭＳ Ｐゴシック" charset="0"/>
                <a:cs typeface="ＭＳ Ｐゴシック" charset="0"/>
              </a:rPr>
              <a:t> cash</a:t>
            </a:r>
          </a:p>
        </p:txBody>
      </p:sp>
      <p:sp>
        <p:nvSpPr>
          <p:cNvPr id="165934" name="Rectangle 49"/>
          <p:cNvSpPr>
            <a:spLocks noChangeArrowheads="1"/>
          </p:cNvSpPr>
          <p:nvPr/>
        </p:nvSpPr>
        <p:spPr bwMode="auto">
          <a:xfrm>
            <a:off x="2443163" y="5257800"/>
            <a:ext cx="2457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a:t>
            </a:r>
            <a:r>
              <a:rPr lang="en-US" altLang="en-US" sz="1200">
                <a:solidFill>
                  <a:srgbClr val="FF0000"/>
                </a:solidFill>
                <a:latin typeface="Helvetica" charset="0"/>
              </a:rPr>
              <a:t>Reduce or eliminate dividends</a:t>
            </a:r>
            <a:r>
              <a:rPr lang="en-US" altLang="en-US" sz="1200">
                <a:solidFill>
                  <a:srgbClr val="000000"/>
                </a:solidFill>
                <a:latin typeface="Helvetica" charset="0"/>
              </a:rPr>
              <a:t>.</a:t>
            </a:r>
          </a:p>
        </p:txBody>
      </p:sp>
      <p:sp>
        <p:nvSpPr>
          <p:cNvPr id="165935"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5936" name="Rectangle 53"/>
          <p:cNvSpPr>
            <a:spLocks noChangeArrowheads="1"/>
          </p:cNvSpPr>
          <p:nvPr/>
        </p:nvSpPr>
        <p:spPr bwMode="auto">
          <a:xfrm>
            <a:off x="6858000" y="3276600"/>
            <a:ext cx="2286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000000"/>
                </a:solidFill>
                <a:latin typeface="Helvetica" charset="0"/>
              </a:rPr>
              <a:t>No</a:t>
            </a:r>
          </a:p>
        </p:txBody>
      </p:sp>
      <p:sp>
        <p:nvSpPr>
          <p:cNvPr id="165937"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5938"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5939"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5940"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5941"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 ROC &gt; Cost of capital</a:t>
            </a:r>
          </a:p>
        </p:txBody>
      </p:sp>
      <p:sp>
        <p:nvSpPr>
          <p:cNvPr id="165942"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000000"/>
                </a:solidFill>
                <a:latin typeface="Helvetica" charset="0"/>
              </a:rPr>
              <a:t>Take good projects</a:t>
            </a:r>
          </a:p>
        </p:txBody>
      </p:sp>
      <p:sp>
        <p:nvSpPr>
          <p:cNvPr id="165943"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000000"/>
                </a:solidFill>
                <a:latin typeface="Helvetica" charset="0"/>
              </a:rPr>
              <a:t>With debt.</a:t>
            </a:r>
          </a:p>
        </p:txBody>
      </p:sp>
      <p:sp>
        <p:nvSpPr>
          <p:cNvPr id="165944"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165945"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5946"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5947"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5948"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5949"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5950"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5951"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52"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3"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4"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5"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56"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7"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8"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59"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60"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1"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2"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3"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64"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5"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6"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7"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68"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69"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70"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71"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72"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5973"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5974"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5975"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5976"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5977"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78"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979"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980"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Debt Ratios</a:t>
            </a:r>
            <a:endParaRPr lang="en-US" dirty="0"/>
          </a:p>
        </p:txBody>
      </p:sp>
      <p:graphicFrame>
        <p:nvGraphicFramePr>
          <p:cNvPr id="4" name="Content Placeholder 3"/>
          <p:cNvGraphicFramePr>
            <a:graphicFrameLocks noGrp="1"/>
          </p:cNvGraphicFramePr>
          <p:nvPr>
            <p:ph sz="quarter" idx="1"/>
          </p:nvPr>
        </p:nvGraphicFramePr>
        <p:xfrm>
          <a:off x="1235075" y="2730500"/>
          <a:ext cx="6908800" cy="2235200"/>
        </p:xfrm>
        <a:graphic>
          <a:graphicData uri="http://schemas.openxmlformats.org/drawingml/2006/table">
            <a:tbl>
              <a:tblPr>
                <a:tableStyleId>{5C22544A-7EE6-4342-B048-85BDC9FD1C3A}</a:tableStyleId>
              </a:tblPr>
              <a:tblGrid>
                <a:gridCol w="865979"/>
                <a:gridCol w="1513084"/>
                <a:gridCol w="1836637"/>
                <a:gridCol w="2693100"/>
              </a:tblGrid>
              <a:tr h="203200">
                <a:tc>
                  <a:txBody>
                    <a:bodyPr/>
                    <a:lstStyle/>
                    <a:p>
                      <a:pPr algn="l" fontAlgn="b"/>
                      <a:r>
                        <a:rPr lang="en-US" sz="1200" u="none" strike="noStrike">
                          <a:effectLst/>
                        </a:rPr>
                        <a:t>Company</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Market Debt to Capital</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Industry for comparison</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Industry Average Debt to Capital (Market)</a:t>
                      </a:r>
                      <a:endParaRPr lang="en-US" sz="1200" b="0" i="1"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Gerdau</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nb-NO" sz="1200" u="none" strike="noStrike">
                          <a:effectLst/>
                        </a:rPr>
                        <a:t>71.50%</a:t>
                      </a:r>
                      <a:endParaRPr lang="nb-NO"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Steel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51.69%</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Natura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34.75%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Household Products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12.15%</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Cosan</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39.31%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Green &amp; Renewable Energy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42.94%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Braskem</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62.87%</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Chemical (Specialty)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20.52%</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DASA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28.62%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Healthcare Support Services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23.25%</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Dias Branco</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Food Processing</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19.37%</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GOL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89.18%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Air Transport</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45.79%</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Eletrobras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82.29%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Power</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49.63%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Marisa Lojas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38.70%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Retail (Special Lines)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26.04%</a:t>
                      </a:r>
                      <a:endParaRPr lang="is-IS"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Embraer</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48.10%</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Aerospace/Defense</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dirty="0">
                          <a:effectLst/>
                        </a:rPr>
                        <a:t>18.86%</a:t>
                      </a:r>
                      <a:endParaRPr lang="hr-HR" sz="1200" b="0" i="0" u="none" strike="noStrike" dirty="0">
                        <a:solidFill>
                          <a:srgbClr val="000000"/>
                        </a:solidFill>
                        <a:effectLst/>
                        <a:latin typeface="Calibri" charset="0"/>
                      </a:endParaRPr>
                    </a:p>
                  </a:txBody>
                  <a:tcPr marL="12700" marR="12700" marT="12700" marB="0" anchor="b"/>
                </a:tc>
              </a:tr>
            </a:tbl>
          </a:graphicData>
        </a:graphic>
      </p:graphicFrame>
    </p:spTree>
    <p:extLst>
      <p:ext uri="{BB962C8B-B14F-4D97-AF65-F5344CB8AC3E}">
        <p14:creationId xmlns:p14="http://schemas.microsoft.com/office/powerpoint/2010/main" val="11341237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1679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167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79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19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7941" name="TextBox 5"/>
          <p:cNvSpPr txBox="1">
            <a:spLocks noChangeArrowheads="1"/>
          </p:cNvSpPr>
          <p:nvPr/>
        </p:nvSpPr>
        <p:spPr bwMode="auto">
          <a:xfrm>
            <a:off x="1676400" y="40386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167942" name="Rectangle 6"/>
          <p:cNvSpPr>
            <a:spLocks noChangeArrowheads="1"/>
          </p:cNvSpPr>
          <p:nvPr/>
        </p:nvSpPr>
        <p:spPr bwMode="auto">
          <a:xfrm>
            <a:off x="6172200" y="3886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ChangeArrowheads="1"/>
          </p:cNvSpPr>
          <p:nvPr/>
        </p:nvSpPr>
        <p:spPr bwMode="auto">
          <a:xfrm>
            <a:off x="7473950" y="5416550"/>
            <a:ext cx="977900" cy="5969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6" name="Rectangle 3"/>
          <p:cNvSpPr>
            <a:spLocks noChangeArrowheads="1"/>
          </p:cNvSpPr>
          <p:nvPr/>
        </p:nvSpPr>
        <p:spPr bwMode="auto">
          <a:xfrm>
            <a:off x="7321550" y="4425950"/>
            <a:ext cx="1054100" cy="4445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8" name="Rectangle 5"/>
          <p:cNvSpPr>
            <a:spLocks noChangeArrowheads="1"/>
          </p:cNvSpPr>
          <p:nvPr/>
        </p:nvSpPr>
        <p:spPr bwMode="auto">
          <a:xfrm>
            <a:off x="7397750" y="2444750"/>
            <a:ext cx="1054100" cy="2921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9"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16999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6999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1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2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Effect of Inflation</a:t>
            </a:r>
          </a:p>
        </p:txBody>
      </p:sp>
      <p:sp>
        <p:nvSpPr>
          <p:cNvPr id="17002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a:t>
            </a:r>
          </a:p>
        </p:txBody>
      </p:sp>
      <p:sp>
        <p:nvSpPr>
          <p:cNvPr id="17002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Growth Patterns</a:t>
            </a:r>
          </a:p>
        </p:txBody>
      </p:sp>
      <p:sp>
        <p:nvSpPr>
          <p:cNvPr id="17002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Cyclicality &amp;</a:t>
            </a:r>
          </a:p>
        </p:txBody>
      </p:sp>
      <p:sp>
        <p:nvSpPr>
          <p:cNvPr id="17002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Other Effects</a:t>
            </a:r>
          </a:p>
        </p:txBody>
      </p:sp>
      <p:sp>
        <p:nvSpPr>
          <p:cNvPr id="17002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Define Debt</a:t>
            </a:r>
          </a:p>
        </p:txBody>
      </p:sp>
      <p:sp>
        <p:nvSpPr>
          <p:cNvPr id="17002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Characteristics</a:t>
            </a:r>
          </a:p>
        </p:txBody>
      </p:sp>
      <p:sp>
        <p:nvSpPr>
          <p:cNvPr id="17002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2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Maturity</a:t>
            </a:r>
          </a:p>
        </p:txBody>
      </p:sp>
      <p:sp>
        <p:nvSpPr>
          <p:cNvPr id="17002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3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Mix</a:t>
            </a:r>
          </a:p>
        </p:txBody>
      </p:sp>
      <p:sp>
        <p:nvSpPr>
          <p:cNvPr id="17003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Fixed vs. Floating Rate</a:t>
            </a:r>
          </a:p>
        </p:txBody>
      </p:sp>
      <p:sp>
        <p:nvSpPr>
          <p:cNvPr id="17003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More floating rate </a:t>
            </a:r>
          </a:p>
        </p:txBody>
      </p:sp>
      <p:sp>
        <p:nvSpPr>
          <p:cNvPr id="17003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if CF move with </a:t>
            </a:r>
          </a:p>
        </p:txBody>
      </p:sp>
      <p:sp>
        <p:nvSpPr>
          <p:cNvPr id="17003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inflation</a:t>
            </a:r>
          </a:p>
        </p:txBody>
      </p:sp>
      <p:sp>
        <p:nvSpPr>
          <p:cNvPr id="17003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with greater uncertainty </a:t>
            </a:r>
          </a:p>
        </p:txBody>
      </p:sp>
      <p:sp>
        <p:nvSpPr>
          <p:cNvPr id="17003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future</a:t>
            </a:r>
          </a:p>
        </p:txBody>
      </p:sp>
      <p:sp>
        <p:nvSpPr>
          <p:cNvPr id="17003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Straight versus</a:t>
            </a:r>
          </a:p>
        </p:txBody>
      </p:sp>
      <p:sp>
        <p:nvSpPr>
          <p:cNvPr id="17003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Convertible</a:t>
            </a:r>
          </a:p>
        </p:txBody>
      </p:sp>
      <p:sp>
        <p:nvSpPr>
          <p:cNvPr id="17003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Convertible if</a:t>
            </a:r>
          </a:p>
        </p:txBody>
      </p:sp>
      <p:sp>
        <p:nvSpPr>
          <p:cNvPr id="17004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low </a:t>
            </a:r>
          </a:p>
        </p:txBody>
      </p:sp>
      <p:sp>
        <p:nvSpPr>
          <p:cNvPr id="17004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now but high</a:t>
            </a:r>
          </a:p>
        </p:txBody>
      </p:sp>
      <p:sp>
        <p:nvSpPr>
          <p:cNvPr id="17004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exp. growth</a:t>
            </a:r>
          </a:p>
        </p:txBody>
      </p:sp>
      <p:sp>
        <p:nvSpPr>
          <p:cNvPr id="17004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Special Features</a:t>
            </a:r>
          </a:p>
        </p:txBody>
      </p:sp>
      <p:sp>
        <p:nvSpPr>
          <p:cNvPr id="17004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on Debt</a:t>
            </a:r>
          </a:p>
        </p:txBody>
      </p:sp>
      <p:sp>
        <p:nvSpPr>
          <p:cNvPr id="17004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Options to make </a:t>
            </a:r>
          </a:p>
        </p:txBody>
      </p:sp>
      <p:sp>
        <p:nvSpPr>
          <p:cNvPr id="17004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on debt </a:t>
            </a:r>
          </a:p>
        </p:txBody>
      </p:sp>
      <p:sp>
        <p:nvSpPr>
          <p:cNvPr id="17004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match cash flows </a:t>
            </a:r>
          </a:p>
        </p:txBody>
      </p:sp>
      <p:sp>
        <p:nvSpPr>
          <p:cNvPr id="17004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assets</a:t>
            </a:r>
          </a:p>
        </p:txBody>
      </p:sp>
      <p:grpSp>
        <p:nvGrpSpPr>
          <p:cNvPr id="170049" name="Group 65"/>
          <p:cNvGrpSpPr>
            <a:grpSpLocks/>
          </p:cNvGrpSpPr>
          <p:nvPr/>
        </p:nvGrpSpPr>
        <p:grpSpPr bwMode="auto">
          <a:xfrm>
            <a:off x="2787650" y="2127250"/>
            <a:ext cx="61913" cy="238125"/>
            <a:chOff x="1756" y="1340"/>
            <a:chExt cx="39" cy="150"/>
          </a:xfrm>
        </p:grpSpPr>
        <p:sp>
          <p:nvSpPr>
            <p:cNvPr id="17013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3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0" name="Group 68"/>
          <p:cNvGrpSpPr>
            <a:grpSpLocks/>
          </p:cNvGrpSpPr>
          <p:nvPr/>
        </p:nvGrpSpPr>
        <p:grpSpPr bwMode="auto">
          <a:xfrm>
            <a:off x="4184650" y="2127250"/>
            <a:ext cx="61913" cy="238125"/>
            <a:chOff x="2636" y="1340"/>
            <a:chExt cx="39" cy="150"/>
          </a:xfrm>
        </p:grpSpPr>
        <p:sp>
          <p:nvSpPr>
            <p:cNvPr id="17012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1" name="Group 71"/>
          <p:cNvGrpSpPr>
            <a:grpSpLocks/>
          </p:cNvGrpSpPr>
          <p:nvPr/>
        </p:nvGrpSpPr>
        <p:grpSpPr bwMode="auto">
          <a:xfrm>
            <a:off x="5418138" y="2127250"/>
            <a:ext cx="61912" cy="238125"/>
            <a:chOff x="3413" y="1340"/>
            <a:chExt cx="39" cy="150"/>
          </a:xfrm>
        </p:grpSpPr>
        <p:sp>
          <p:nvSpPr>
            <p:cNvPr id="17012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2" name="Group 74"/>
          <p:cNvGrpSpPr>
            <a:grpSpLocks/>
          </p:cNvGrpSpPr>
          <p:nvPr/>
        </p:nvGrpSpPr>
        <p:grpSpPr bwMode="auto">
          <a:xfrm>
            <a:off x="6486525" y="2127250"/>
            <a:ext cx="61913" cy="238125"/>
            <a:chOff x="4086" y="1340"/>
            <a:chExt cx="39" cy="150"/>
          </a:xfrm>
        </p:grpSpPr>
        <p:sp>
          <p:nvSpPr>
            <p:cNvPr id="17012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i="1"/>
              <a:t>Start with the </a:t>
            </a:r>
          </a:p>
        </p:txBody>
      </p:sp>
      <p:sp>
        <p:nvSpPr>
          <p:cNvPr id="17005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Cash Flows</a:t>
            </a:r>
          </a:p>
        </p:txBody>
      </p:sp>
      <p:sp>
        <p:nvSpPr>
          <p:cNvPr id="17005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on Assets/</a:t>
            </a:r>
          </a:p>
        </p:txBody>
      </p:sp>
      <p:sp>
        <p:nvSpPr>
          <p:cNvPr id="17005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Projects</a:t>
            </a:r>
          </a:p>
        </p:txBody>
      </p:sp>
      <p:grpSp>
        <p:nvGrpSpPr>
          <p:cNvPr id="170057" name="Group 81"/>
          <p:cNvGrpSpPr>
            <a:grpSpLocks/>
          </p:cNvGrpSpPr>
          <p:nvPr/>
        </p:nvGrpSpPr>
        <p:grpSpPr bwMode="auto">
          <a:xfrm>
            <a:off x="1882775" y="2127250"/>
            <a:ext cx="61913" cy="238125"/>
            <a:chOff x="1186" y="1340"/>
            <a:chExt cx="39" cy="150"/>
          </a:xfrm>
        </p:grpSpPr>
        <p:sp>
          <p:nvSpPr>
            <p:cNvPr id="17012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Overlay tax</a:t>
            </a:r>
          </a:p>
        </p:txBody>
      </p:sp>
      <p:sp>
        <p:nvSpPr>
          <p:cNvPr id="17005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preferences</a:t>
            </a:r>
          </a:p>
        </p:txBody>
      </p:sp>
      <p:sp>
        <p:nvSpPr>
          <p:cNvPr id="17006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Deductibility of cash flows</a:t>
            </a:r>
          </a:p>
        </p:txBody>
      </p:sp>
      <p:sp>
        <p:nvSpPr>
          <p:cNvPr id="17006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for tax purposes</a:t>
            </a:r>
          </a:p>
        </p:txBody>
      </p:sp>
      <p:sp>
        <p:nvSpPr>
          <p:cNvPr id="17006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Differences in tax rates</a:t>
            </a:r>
          </a:p>
        </p:txBody>
      </p:sp>
      <p:sp>
        <p:nvSpPr>
          <p:cNvPr id="17006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across different locales</a:t>
            </a:r>
          </a:p>
        </p:txBody>
      </p:sp>
      <p:sp>
        <p:nvSpPr>
          <p:cNvPr id="17006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a:t>
            </a:r>
          </a:p>
        </p:txBody>
      </p:sp>
      <p:sp>
        <p:nvSpPr>
          <p:cNvPr id="17006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ratings agency</a:t>
            </a:r>
          </a:p>
        </p:txBody>
      </p:sp>
      <p:sp>
        <p:nvSpPr>
          <p:cNvPr id="17006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&amp; analyst concerns</a:t>
            </a:r>
          </a:p>
        </p:txBody>
      </p:sp>
      <p:sp>
        <p:nvSpPr>
          <p:cNvPr id="17006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Analyst Concerns</a:t>
            </a:r>
          </a:p>
        </p:txBody>
      </p:sp>
      <p:sp>
        <p:nvSpPr>
          <p:cNvPr id="17006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EPS</a:t>
            </a:r>
          </a:p>
        </p:txBody>
      </p:sp>
      <p:sp>
        <p:nvSpPr>
          <p:cNvPr id="17006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Value relative to comparables</a:t>
            </a:r>
          </a:p>
        </p:txBody>
      </p:sp>
      <p:sp>
        <p:nvSpPr>
          <p:cNvPr id="17007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Ratings Agency</a:t>
            </a:r>
          </a:p>
        </p:txBody>
      </p:sp>
      <p:sp>
        <p:nvSpPr>
          <p:cNvPr id="17007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Ratios</a:t>
            </a:r>
          </a:p>
        </p:txBody>
      </p:sp>
      <p:sp>
        <p:nvSpPr>
          <p:cNvPr id="17007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Ratios relative to comparables</a:t>
            </a:r>
          </a:p>
        </p:txBody>
      </p:sp>
      <p:sp>
        <p:nvSpPr>
          <p:cNvPr id="17007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Regulatory Concerns</a:t>
            </a:r>
          </a:p>
        </p:txBody>
      </p:sp>
      <p:sp>
        <p:nvSpPr>
          <p:cNvPr id="17007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Measures used</a:t>
            </a:r>
          </a:p>
        </p:txBody>
      </p:sp>
      <p:sp>
        <p:nvSpPr>
          <p:cNvPr id="17007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Factor in agency</a:t>
            </a:r>
          </a:p>
        </p:txBody>
      </p:sp>
      <p:sp>
        <p:nvSpPr>
          <p:cNvPr id="17007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conflicts between stock</a:t>
            </a:r>
          </a:p>
        </p:txBody>
      </p:sp>
      <p:sp>
        <p:nvSpPr>
          <p:cNvPr id="17007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and bond holders</a:t>
            </a:r>
          </a:p>
        </p:txBody>
      </p:sp>
      <p:sp>
        <p:nvSpPr>
          <p:cNvPr id="17007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Observability of Cash Flows</a:t>
            </a:r>
          </a:p>
        </p:txBody>
      </p:sp>
      <p:sp>
        <p:nvSpPr>
          <p:cNvPr id="17007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by Lenders</a:t>
            </a:r>
          </a:p>
        </p:txBody>
      </p:sp>
      <p:sp>
        <p:nvSpPr>
          <p:cNvPr id="17008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Less observable cash flows </a:t>
            </a:r>
          </a:p>
        </p:txBody>
      </p:sp>
      <p:sp>
        <p:nvSpPr>
          <p:cNvPr id="17008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lead to more  conflicts</a:t>
            </a:r>
          </a:p>
        </p:txBody>
      </p:sp>
      <p:sp>
        <p:nvSpPr>
          <p:cNvPr id="17008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Type of Assets financed</a:t>
            </a:r>
          </a:p>
        </p:txBody>
      </p:sp>
      <p:sp>
        <p:nvSpPr>
          <p:cNvPr id="17008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Tangible and liquid assets </a:t>
            </a:r>
          </a:p>
        </p:txBody>
      </p:sp>
      <p:sp>
        <p:nvSpPr>
          <p:cNvPr id="17008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create less agency problems</a:t>
            </a:r>
          </a:p>
        </p:txBody>
      </p:sp>
      <p:sp>
        <p:nvSpPr>
          <p:cNvPr id="17008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Existing Debt covenants</a:t>
            </a:r>
          </a:p>
        </p:txBody>
      </p:sp>
      <p:sp>
        <p:nvSpPr>
          <p:cNvPr id="17008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Restrictions on Financing</a:t>
            </a:r>
          </a:p>
        </p:txBody>
      </p:sp>
      <p:sp>
        <p:nvSpPr>
          <p:cNvPr id="17008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Information </a:t>
            </a:r>
          </a:p>
        </p:txBody>
      </p:sp>
      <p:sp>
        <p:nvSpPr>
          <p:cNvPr id="17008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Asymmetries</a:t>
            </a:r>
          </a:p>
        </p:txBody>
      </p:sp>
      <p:sp>
        <p:nvSpPr>
          <p:cNvPr id="17008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 Cashflows</a:t>
            </a:r>
          </a:p>
        </p:txBody>
      </p:sp>
      <p:sp>
        <p:nvSpPr>
          <p:cNvPr id="17009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When there is more uncertainty, it</a:t>
            </a:r>
          </a:p>
        </p:txBody>
      </p:sp>
      <p:sp>
        <p:nvSpPr>
          <p:cNvPr id="17009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may be better to use short term debt</a:t>
            </a:r>
          </a:p>
        </p:txBody>
      </p:sp>
      <p:sp>
        <p:nvSpPr>
          <p:cNvPr id="17009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Credibility &amp; Quality  of the Firm</a:t>
            </a:r>
          </a:p>
        </p:txBody>
      </p:sp>
      <p:sp>
        <p:nvSpPr>
          <p:cNvPr id="17009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Firms with credibility problems</a:t>
            </a:r>
          </a:p>
        </p:txBody>
      </p:sp>
      <p:sp>
        <p:nvSpPr>
          <p:cNvPr id="17009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will issue more short term debt</a:t>
            </a:r>
          </a:p>
        </p:txBody>
      </p:sp>
      <p:grpSp>
        <p:nvGrpSpPr>
          <p:cNvPr id="170095" name="Group 121"/>
          <p:cNvGrpSpPr>
            <a:grpSpLocks/>
          </p:cNvGrpSpPr>
          <p:nvPr/>
        </p:nvGrpSpPr>
        <p:grpSpPr bwMode="auto">
          <a:xfrm>
            <a:off x="4513263" y="3525838"/>
            <a:ext cx="61912" cy="155575"/>
            <a:chOff x="2843" y="2221"/>
            <a:chExt cx="39" cy="98"/>
          </a:xfrm>
        </p:grpSpPr>
        <p:sp>
          <p:nvSpPr>
            <p:cNvPr id="17012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9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70098" name="Group 126"/>
          <p:cNvGrpSpPr>
            <a:grpSpLocks/>
          </p:cNvGrpSpPr>
          <p:nvPr/>
        </p:nvGrpSpPr>
        <p:grpSpPr bwMode="auto">
          <a:xfrm>
            <a:off x="4595813" y="6075363"/>
            <a:ext cx="61912" cy="155575"/>
            <a:chOff x="2895" y="3827"/>
            <a:chExt cx="39" cy="98"/>
          </a:xfrm>
        </p:grpSpPr>
        <p:sp>
          <p:nvSpPr>
            <p:cNvPr id="17011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1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agency problems are substantial, consider issuing convertible bonds</a:t>
            </a:r>
          </a:p>
        </p:txBody>
      </p:sp>
      <p:sp>
        <p:nvSpPr>
          <p:cNvPr id="17010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Can securities be designed that can make these different entities happy?</a:t>
            </a:r>
          </a:p>
        </p:txBody>
      </p:sp>
      <p:sp>
        <p:nvSpPr>
          <p:cNvPr id="17010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tax advantages are large enough, you might override results of previous step</a:t>
            </a:r>
          </a:p>
        </p:txBody>
      </p:sp>
      <p:sp>
        <p:nvSpPr>
          <p:cNvPr id="170105" name="Rectangle 135"/>
          <p:cNvSpPr>
            <a:spLocks noChangeArrowheads="1"/>
          </p:cNvSpPr>
          <p:nvPr/>
        </p:nvSpPr>
        <p:spPr bwMode="auto">
          <a:xfrm>
            <a:off x="7350125" y="3784600"/>
            <a:ext cx="904875" cy="241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Zero Coupons</a:t>
            </a:r>
          </a:p>
        </p:txBody>
      </p:sp>
      <p:sp>
        <p:nvSpPr>
          <p:cNvPr id="170106" name="Rectangle 136"/>
          <p:cNvSpPr>
            <a:spLocks noChangeArrowheads="1"/>
          </p:cNvSpPr>
          <p:nvPr/>
        </p:nvSpPr>
        <p:spPr bwMode="auto">
          <a:xfrm>
            <a:off x="7350125" y="4441825"/>
            <a:ext cx="10810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Operating Leases</a:t>
            </a:r>
          </a:p>
        </p:txBody>
      </p:sp>
      <p:sp>
        <p:nvSpPr>
          <p:cNvPr id="170107" name="Rectangle 137"/>
          <p:cNvSpPr>
            <a:spLocks noChangeArrowheads="1"/>
          </p:cNvSpPr>
          <p:nvPr/>
        </p:nvSpPr>
        <p:spPr bwMode="auto">
          <a:xfrm>
            <a:off x="7350125" y="4551363"/>
            <a:ext cx="465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MIPs</a:t>
            </a:r>
          </a:p>
        </p:txBody>
      </p:sp>
      <p:sp>
        <p:nvSpPr>
          <p:cNvPr id="170108" name="Rectangle 138"/>
          <p:cNvSpPr>
            <a:spLocks noChangeArrowheads="1"/>
          </p:cNvSpPr>
          <p:nvPr/>
        </p:nvSpPr>
        <p:spPr bwMode="auto">
          <a:xfrm>
            <a:off x="7350125" y="4660900"/>
            <a:ext cx="9144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Surplus Notes</a:t>
            </a:r>
          </a:p>
        </p:txBody>
      </p:sp>
      <p:sp>
        <p:nvSpPr>
          <p:cNvPr id="170109" name="Rectangle 139"/>
          <p:cNvSpPr>
            <a:spLocks noChangeArrowheads="1"/>
          </p:cNvSpPr>
          <p:nvPr/>
        </p:nvSpPr>
        <p:spPr bwMode="auto">
          <a:xfrm>
            <a:off x="7515225" y="5346700"/>
            <a:ext cx="874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Convertibiles</a:t>
            </a:r>
          </a:p>
        </p:txBody>
      </p:sp>
      <p:sp>
        <p:nvSpPr>
          <p:cNvPr id="170110" name="Rectangle 140"/>
          <p:cNvSpPr>
            <a:spLocks noChangeArrowheads="1"/>
          </p:cNvSpPr>
          <p:nvPr/>
        </p:nvSpPr>
        <p:spPr bwMode="auto">
          <a:xfrm>
            <a:off x="7515225" y="5456238"/>
            <a:ext cx="965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Puttable</a:t>
            </a:r>
            <a:r>
              <a:rPr lang="en-US" altLang="en-US" sz="1000">
                <a:solidFill>
                  <a:schemeClr val="bg2"/>
                </a:solidFill>
              </a:rPr>
              <a:t> </a:t>
            </a:r>
            <a:r>
              <a:rPr lang="en-US" altLang="en-US" sz="1000">
                <a:solidFill>
                  <a:srgbClr val="FF0000"/>
                </a:solidFill>
              </a:rPr>
              <a:t>Bonds</a:t>
            </a:r>
          </a:p>
        </p:txBody>
      </p:sp>
      <p:sp>
        <p:nvSpPr>
          <p:cNvPr id="17011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Rating Sensitive</a:t>
            </a:r>
          </a:p>
        </p:txBody>
      </p:sp>
      <p:sp>
        <p:nvSpPr>
          <p:cNvPr id="17011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Notes</a:t>
            </a:r>
          </a:p>
        </p:txBody>
      </p:sp>
      <p:sp>
        <p:nvSpPr>
          <p:cNvPr id="17011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LYONs</a:t>
            </a:r>
          </a:p>
        </p:txBody>
      </p:sp>
      <p:sp>
        <p:nvSpPr>
          <p:cNvPr id="170114" name="Rectangle 144"/>
          <p:cNvSpPr>
            <a:spLocks noChangeArrowheads="1"/>
          </p:cNvSpPr>
          <p:nvPr/>
        </p:nvSpPr>
        <p:spPr bwMode="auto">
          <a:xfrm>
            <a:off x="7350125" y="2386013"/>
            <a:ext cx="1157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Commodity Bonds</a:t>
            </a:r>
          </a:p>
        </p:txBody>
      </p:sp>
      <p:sp>
        <p:nvSpPr>
          <p:cNvPr id="170115" name="Rectangle 145"/>
          <p:cNvSpPr>
            <a:spLocks noChangeArrowheads="1"/>
          </p:cNvSpPr>
          <p:nvPr/>
        </p:nvSpPr>
        <p:spPr bwMode="auto">
          <a:xfrm>
            <a:off x="7350125" y="249555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Catastrophe Notes</a:t>
            </a:r>
          </a:p>
        </p:txBody>
      </p:sp>
      <p:sp>
        <p:nvSpPr>
          <p:cNvPr id="17011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1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Disney’s perfect debt</a:t>
            </a:r>
          </a:p>
        </p:txBody>
      </p:sp>
      <p:sp>
        <p:nvSpPr>
          <p:cNvPr id="172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5F223-32FE-E044-9FB9-3D1CE243381D}" type="slidenum">
              <a:rPr lang="en-US" altLang="en-US" sz="1200">
                <a:solidFill>
                  <a:srgbClr val="FFFFFF"/>
                </a:solidFill>
              </a:rPr>
              <a:pPr>
                <a:lnSpc>
                  <a:spcPct val="80000"/>
                </a:lnSpc>
              </a:pPr>
              <a:t>91</a:t>
            </a:fld>
            <a:endParaRPr lang="en-US" altLang="en-US" sz="1200">
              <a:solidFill>
                <a:srgbClr val="FFFFFF"/>
              </a:solidFill>
            </a:endParaRPr>
          </a:p>
        </p:txBody>
      </p:sp>
      <p:graphicFrame>
        <p:nvGraphicFramePr>
          <p:cNvPr id="172036"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172047" name="Document" r:id="rId4" imgW="8382000" imgH="4813300" progId="Word.Document.12">
                  <p:embed/>
                </p:oleObj>
              </mc:Choice>
              <mc:Fallback>
                <p:oleObj name="Document" r:id="rId4" imgW="8382000" imgH="48133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II. Vale’s perfect debt</a:t>
            </a:r>
          </a:p>
        </p:txBody>
      </p:sp>
      <p:sp>
        <p:nvSpPr>
          <p:cNvPr id="174082"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Vale’s mines are spread around the world, and it generates a large portion of its revenues in China (37%). Its mines typically have very long lives and require large up-front investments, and the costs are usually in the local currencies but its revenues are in US dollars.</a:t>
            </a:r>
          </a:p>
          <a:p>
            <a:r>
              <a:rPr lang="en-US" altLang="en-US" sz="2200" u="sng">
                <a:ea typeface="ＭＳ Ｐゴシック" charset="-128"/>
              </a:rPr>
              <a:t>Recommendation</a:t>
            </a:r>
            <a:r>
              <a:rPr lang="en-US" altLang="en-US" sz="2200">
                <a:ea typeface="ＭＳ Ｐゴシック" charset="-128"/>
              </a:rPr>
              <a:t>: Long term, dollar-denominated debt (with hedging of local currency risk exposure) and if possible, tied to commodity prices.</a:t>
            </a:r>
          </a:p>
          <a:p>
            <a:r>
              <a:rPr lang="en-US" altLang="en-US" sz="2200" u="sng">
                <a:ea typeface="ＭＳ Ｐゴシック" charset="-128"/>
              </a:rPr>
              <a:t>Actual</a:t>
            </a:r>
            <a:r>
              <a:rPr lang="en-US" altLang="en-US" sz="2200">
                <a:ea typeface="ＭＳ Ｐゴシック" charset="-128"/>
              </a:rPr>
              <a:t>: The existing debt at Vale is primarily US dollar debt (65.48%), with an average maturity of 14.70 years. All of the debt, as far as we can assess, is fixed rate and there is no commodity-linked debt. </a:t>
            </a:r>
          </a:p>
          <a:p>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751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7510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7912100"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1771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17920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Looking at Disney &amp; Vale</a:t>
            </a:r>
          </a:p>
        </p:txBody>
      </p:sp>
      <p:graphicFrame>
        <p:nvGraphicFramePr>
          <p:cNvPr id="5" name="Table 4"/>
          <p:cNvGraphicFramePr>
            <a:graphicFrameLocks noGrp="1"/>
          </p:cNvGraphicFramePr>
          <p:nvPr/>
        </p:nvGraphicFramePr>
        <p:xfrm>
          <a:off x="838200" y="3810000"/>
          <a:ext cx="7696200" cy="2044704"/>
        </p:xfrm>
        <a:graphic>
          <a:graphicData uri="http://schemas.openxmlformats.org/drawingml/2006/table">
            <a:tbl>
              <a:tblPr/>
              <a:tblGrid>
                <a:gridCol w="1539875"/>
                <a:gridCol w="1538288"/>
                <a:gridCol w="1539875"/>
                <a:gridCol w="1538287"/>
                <a:gridCol w="1539875"/>
              </a:tblGrid>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Calibri" charset="0"/>
                          <a:ea typeface="ＭＳ Ｐゴシック" charset="-128"/>
                        </a:rPr>
                        <a:t>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Calibri" charset="0"/>
                          <a:ea typeface="ＭＳ Ｐゴシック" charset="-128"/>
                        </a:rPr>
                        <a:t>Disney</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Calibri" charset="0"/>
                          <a:ea typeface="ＭＳ Ｐゴシック" charset="-128"/>
                        </a:rPr>
                        <a:t>Vale</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Year</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Dividends</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Buybacks</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Dividends</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Buybacks</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2008</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$648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$648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$2,993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$741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2009</a:t>
                      </a:r>
                    </a:p>
                  </a:txBody>
                  <a:tcPr marL="11403" marR="11403" marT="11394"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$653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$2,669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$2,771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2010</a:t>
                      </a:r>
                    </a:p>
                  </a:txBody>
                  <a:tcPr marL="11403" marR="11403" marT="11394"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$756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$4,993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$3,037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$1,930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2011</a:t>
                      </a:r>
                    </a:p>
                  </a:txBody>
                  <a:tcPr marL="11403" marR="11403" marT="11394"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$1,076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$3,015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$9,062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$3,051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2012</a:t>
                      </a:r>
                    </a:p>
                  </a:txBody>
                  <a:tcPr marL="11403" marR="11403" marT="11394"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$1,324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$4,087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$6,006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2008-12</a:t>
                      </a:r>
                    </a:p>
                  </a:txBody>
                  <a:tcPr marL="11403" marR="11403" marT="11394"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$4,457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$15,412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$23,869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$5,731 </a:t>
                      </a:r>
                    </a:p>
                  </a:txBody>
                  <a:tcPr marL="11403" marR="11403" marT="1139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113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5125" lvl="1" indent="0" eaLnBrk="1" hangingPunct="1">
              <a:lnSpc>
                <a:spcPct val="80000"/>
              </a:lnSpc>
              <a:buFont typeface="Wingdings 2" charset="2"/>
              <a:buNone/>
            </a:pPr>
            <a:r>
              <a:rPr lang="en-US" altLang="en-US" sz="2000">
                <a:ea typeface="ＭＳ Ｐゴシック" charset="-128"/>
              </a:rPr>
              <a:t>Net Income</a:t>
            </a:r>
          </a:p>
          <a:p>
            <a:pPr marL="365125" lvl="1" indent="0" eaLnBrk="1" hangingPunct="1">
              <a:lnSpc>
                <a:spcPct val="80000"/>
              </a:lnSpc>
              <a:buFont typeface="Wingdings 2" charset="2"/>
              <a:buNone/>
            </a:pPr>
            <a:r>
              <a:rPr lang="en-US" altLang="en-US" sz="2000">
                <a:ea typeface="ＭＳ Ｐゴシック" charset="-128"/>
              </a:rPr>
              <a:t>	+ Depreciation &amp; Amortization		</a:t>
            </a:r>
          </a:p>
          <a:p>
            <a:pPr marL="365125" lvl="1" indent="0" eaLnBrk="1" hangingPunct="1">
              <a:lnSpc>
                <a:spcPct val="80000"/>
              </a:lnSpc>
              <a:buFont typeface="Wingdings 2" charset="2"/>
              <a:buNone/>
            </a:pPr>
            <a:r>
              <a:rPr lang="en-US" altLang="en-US" sz="2000">
                <a:ea typeface="ＭＳ Ｐゴシック" charset="-128"/>
              </a:rPr>
              <a:t>	= Cash flows from Operations to Equity Investors</a:t>
            </a:r>
          </a:p>
          <a:p>
            <a:pPr marL="365125" lvl="1" indent="0" eaLnBrk="1" hangingPunct="1">
              <a:lnSpc>
                <a:spcPct val="80000"/>
              </a:lnSpc>
              <a:buFont typeface="Wingdings 2" charset="2"/>
              <a:buNone/>
            </a:pPr>
            <a:r>
              <a:rPr lang="en-US" altLang="en-US" sz="2000">
                <a:ea typeface="ＭＳ Ｐゴシック" charset="-128"/>
              </a:rPr>
              <a:t>	- Preferred Dividends</a:t>
            </a:r>
          </a:p>
          <a:p>
            <a:pPr marL="365125" lvl="1" indent="0" eaLnBrk="1" hangingPunct="1">
              <a:lnSpc>
                <a:spcPct val="80000"/>
              </a:lnSpc>
              <a:buFont typeface="Wingdings 2" charset="2"/>
              <a:buNone/>
            </a:pPr>
            <a:r>
              <a:rPr lang="en-US" altLang="en-US" sz="2000">
                <a:ea typeface="ＭＳ Ｐゴシック" charset="-128"/>
              </a:rPr>
              <a:t>	- Capital Expenditures	</a:t>
            </a:r>
          </a:p>
          <a:p>
            <a:pPr marL="365125" lvl="1" indent="0" eaLnBrk="1" hangingPunct="1">
              <a:lnSpc>
                <a:spcPct val="80000"/>
              </a:lnSpc>
              <a:buFont typeface="Wingdings 2" charset="2"/>
              <a:buNone/>
            </a:pPr>
            <a:r>
              <a:rPr lang="en-US" altLang="en-US" sz="2000">
                <a:ea typeface="ＭＳ Ｐゴシック" charset="-128"/>
              </a:rPr>
              <a:t>	- Working Capital Needs</a:t>
            </a:r>
          </a:p>
          <a:p>
            <a:pPr marL="365125" lvl="1" indent="0" eaLnBrk="1" hangingPunct="1">
              <a:lnSpc>
                <a:spcPct val="80000"/>
              </a:lnSpc>
              <a:buFont typeface="Wingdings 2" charset="2"/>
              <a:buNone/>
            </a:pPr>
            <a:r>
              <a:rPr lang="en-US" altLang="en-US" sz="2000">
                <a:ea typeface="ＭＳ Ｐゴシック" charset="-128"/>
              </a:rPr>
              <a:t>	- Principal Repayments</a:t>
            </a:r>
          </a:p>
          <a:p>
            <a:pPr marL="365125" lvl="1" indent="0" eaLnBrk="1" hangingPunct="1">
              <a:lnSpc>
                <a:spcPct val="80000"/>
              </a:lnSpc>
              <a:buFont typeface="Wingdings 2" charset="2"/>
              <a:buNone/>
            </a:pPr>
            <a:r>
              <a:rPr lang="en-US" altLang="en-US" sz="2000">
                <a:ea typeface="ＭＳ Ｐゴシック" charset="-128"/>
              </a:rPr>
              <a:t>	+ Proceeds from New Debt Issues 	</a:t>
            </a:r>
          </a:p>
          <a:p>
            <a:pPr marL="365125" lvl="1" indent="0" eaLnBrk="1" hangingPunct="1">
              <a:lnSpc>
                <a:spcPct val="80000"/>
              </a:lnSpc>
              <a:buFont typeface="Wingdings 2" charset="2"/>
              <a:buNone/>
            </a:pPr>
            <a:r>
              <a:rPr lang="en-US" altLang="en-US" sz="2000">
                <a:ea typeface="ＭＳ Ｐゴシック" charset="-128"/>
              </a:rPr>
              <a:t>	= Free Cash flow to Equity</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83395"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 Dividends versus FCFE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8019"/>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1873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8739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18740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18741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18741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18741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18741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18741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18741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18741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18741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18741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18741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18742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18742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18742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18742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18742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18742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18742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18742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18742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18742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18743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18743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18743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18743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18743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18743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18743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18743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18743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18743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18744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18744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18744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18744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18744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18744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18744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18744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18744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18744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18745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18745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18745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18745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18745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18745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18745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18745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18745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18745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18746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746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746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investors trust Vale’s </a:t>
            </a:r>
            <a:r>
              <a:rPr lang="en-US" altLang="ja-JP">
                <a:ea typeface="ＭＳ Ｐゴシック" charset="-128"/>
              </a:rPr>
              <a:t>management?</a:t>
            </a:r>
            <a:endParaRPr lang="en-US" altLang="en-US">
              <a:ea typeface="ＭＳ Ｐゴシック" charset="-128"/>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a:ea typeface="ＭＳ Ｐゴシック" charset="-128"/>
              </a:rPr>
              <a:t>Given Vale</a:t>
            </a:r>
            <a:r>
              <a:rPr lang="ja-JP" altLang="en-US">
                <a:ea typeface="ＭＳ Ｐゴシック" charset="-128"/>
              </a:rPr>
              <a:t>’</a:t>
            </a:r>
            <a:r>
              <a:rPr lang="en-US" altLang="ja-JP">
                <a:ea typeface="ＭＳ Ｐゴシック" charset="-128"/>
              </a:rPr>
              <a:t>s track record, if you were a Vale common stockholder, would you be comfortable with Vale</a:t>
            </a:r>
            <a:r>
              <a:rPr lang="ja-JP" altLang="en-US">
                <a:ea typeface="ＭＳ Ｐゴシック" charset="-128"/>
              </a:rPr>
              <a:t>’</a:t>
            </a:r>
            <a:r>
              <a:rPr lang="en-US" altLang="ja-JP">
                <a:ea typeface="ＭＳ Ｐゴシック" charset="-128"/>
              </a:rPr>
              <a:t>s dividend policy?</a:t>
            </a:r>
          </a:p>
          <a:p>
            <a:pPr lvl="1" indent="-319088" eaLnBrk="1" hangingPunct="1">
              <a:buFont typeface="Wingdings" charset="2"/>
              <a:buChar char=""/>
            </a:pPr>
            <a:r>
              <a:rPr lang="en-US" altLang="en-US">
                <a:ea typeface="ＭＳ Ｐゴシック" charset="-128"/>
              </a:rPr>
              <a:t>Yes</a:t>
            </a:r>
          </a:p>
          <a:p>
            <a:pPr lvl="1" indent="-319088" eaLnBrk="1" hangingPunct="1">
              <a:buFont typeface="Wingdings" charset="2"/>
              <a:buChar char=""/>
            </a:pPr>
            <a:r>
              <a:rPr lang="en-US" altLang="en-US">
                <a:ea typeface="ＭＳ Ｐゴシック" charset="-128"/>
              </a:rPr>
              <a:t>No</a:t>
            </a:r>
          </a:p>
          <a:p>
            <a:pPr eaLnBrk="1" hangingPunct="1"/>
            <a:r>
              <a:rPr lang="en-US" altLang="en-US">
                <a:ea typeface="ＭＳ Ｐゴシック" charset="-128"/>
              </a:rPr>
              <a:t>How would your answer be different if you were a Vale preferred stockholder?</a:t>
            </a: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Brazil Spotlight 2016: Dividend Policy</a:t>
            </a:r>
            <a:endParaRPr lang="en-US" dirty="0"/>
          </a:p>
        </p:txBody>
      </p:sp>
      <p:graphicFrame>
        <p:nvGraphicFramePr>
          <p:cNvPr id="4" name="Content Placeholder 3"/>
          <p:cNvGraphicFramePr>
            <a:graphicFrameLocks noGrp="1"/>
          </p:cNvGraphicFramePr>
          <p:nvPr>
            <p:ph sz="quarter" idx="1"/>
          </p:nvPr>
        </p:nvGraphicFramePr>
        <p:xfrm>
          <a:off x="612775" y="2878062"/>
          <a:ext cx="8153401" cy="2092476"/>
        </p:xfrm>
        <a:graphic>
          <a:graphicData uri="http://schemas.openxmlformats.org/drawingml/2006/table">
            <a:tbl>
              <a:tblPr>
                <a:tableStyleId>{5C22544A-7EE6-4342-B048-85BDC9FD1C3A}</a:tableStyleId>
              </a:tblPr>
              <a:tblGrid>
                <a:gridCol w="690837"/>
                <a:gridCol w="554189"/>
                <a:gridCol w="637696"/>
                <a:gridCol w="660471"/>
                <a:gridCol w="766754"/>
                <a:gridCol w="880628"/>
                <a:gridCol w="1465183"/>
                <a:gridCol w="1191884"/>
                <a:gridCol w="1305759"/>
              </a:tblGrid>
              <a:tr h="161854">
                <a:tc>
                  <a:txBody>
                    <a:bodyPr/>
                    <a:lstStyle/>
                    <a:p>
                      <a:pPr algn="l" fontAlgn="b"/>
                      <a:r>
                        <a:rPr lang="en-US" sz="1000" u="none" strike="noStrike">
                          <a:effectLst/>
                        </a:rPr>
                        <a:t>Company</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Dividends</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Net Income</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Market Cap</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Dividend Yield</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Dividend Payout</a:t>
                      </a:r>
                      <a:endParaRPr lang="en-US" sz="1000" b="0" i="1"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Industry</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Industry Dividend Yield</a:t>
                      </a:r>
                      <a:endParaRPr lang="en-US" sz="1000" b="0" i="1"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Industry Dividend Payout</a:t>
                      </a:r>
                      <a:endParaRPr lang="en-US" sz="1000" b="0" i="1"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Gerdau</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R$ 237</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-R$ 4,836</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R$ 9,440</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2.51%</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NA</a:t>
                      </a:r>
                      <a:endParaRPr lang="en-US"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Steel</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3.61%</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0.95%</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Natura</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R$ 686</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R$ 325</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R$ 9,737</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7.05%</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211.08%</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Household Products</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pt-BR" sz="1000" u="none" strike="noStrike">
                          <a:effectLst/>
                        </a:rPr>
                        <a:t>2.09%</a:t>
                      </a:r>
                      <a:endParaRPr lang="pt-BR" sz="1000" b="0" i="0" u="none" strike="noStrike">
                        <a:solidFill>
                          <a:srgbClr val="000000"/>
                        </a:solidFill>
                        <a:effectLst/>
                        <a:latin typeface="Calibri" charset="0"/>
                      </a:endParaRPr>
                    </a:p>
                  </a:txBody>
                  <a:tcPr marL="10116" marR="10116" marT="10116" marB="0" anchor="b"/>
                </a:tc>
                <a:tc>
                  <a:txBody>
                    <a:bodyPr/>
                    <a:lstStyle/>
                    <a:p>
                      <a:pPr algn="ctr" fontAlgn="b"/>
                      <a:r>
                        <a:rPr lang="pt-BR" sz="1000" u="none" strike="noStrike">
                          <a:effectLst/>
                        </a:rPr>
                        <a:t>58.30%</a:t>
                      </a:r>
                      <a:endParaRPr lang="pt-B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Cosan</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R$ 1,411</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R$ 959</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R$ 14,318</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9.85%</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147.13%</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Green &amp; Renewable Energy</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3.26%</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77.27%</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Braskem</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R$ 482</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R$ 3,663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R$ 14,989</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3.22%</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13.16%</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Chemical (Specialty)</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2.14%</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41.85%</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DASA</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R$ 20</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R$ 27</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R$ 3,053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pt-BR" sz="1000" u="none" strike="noStrike">
                          <a:effectLst/>
                        </a:rPr>
                        <a:t>0.66%</a:t>
                      </a:r>
                      <a:endParaRPr lang="pt-B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73.26%</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Healthcare Support Services</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1.07%</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26.03%</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Dias Branco</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R$ 194</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R$ 453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R$ 10,419</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1.86%</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42.83%</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Food Processing</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1.73%</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44.64%</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GOL</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R$ 119</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-R$ 3,053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R$ 955</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12.46%</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NA</a:t>
                      </a:r>
                      <a:endParaRPr lang="en-US"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Air Transport</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1.38%</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19.58%</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Eletrobras</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R$ 23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-R$ 19,595</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R$ 10,088</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pt-BR" sz="1000" u="none" strike="noStrike">
                          <a:effectLst/>
                        </a:rPr>
                        <a:t>0.23%</a:t>
                      </a:r>
                      <a:endParaRPr lang="pt-BR"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NA</a:t>
                      </a:r>
                      <a:endParaRPr lang="en-US"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Power</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4.00%</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59.53%</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Marisa Lojas</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R$ 12</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-R$ 48</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R$ 1,663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0.72%</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NA</a:t>
                      </a:r>
                      <a:endParaRPr lang="en-US"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Retail (Special Lines)</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1.43%</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32.54%</a:t>
                      </a:r>
                      <a:endParaRPr lang="hr-HR" sz="1000" b="0" i="0" u="none" strike="noStrike">
                        <a:solidFill>
                          <a:srgbClr val="000000"/>
                        </a:solidFill>
                        <a:effectLst/>
                        <a:latin typeface="Calibri" charset="0"/>
                      </a:endParaRPr>
                    </a:p>
                  </a:txBody>
                  <a:tcPr marL="10116" marR="10116" marT="10116" marB="0" anchor="b"/>
                </a:tc>
              </a:tr>
              <a:tr h="161854">
                <a:tc>
                  <a:txBody>
                    <a:bodyPr/>
                    <a:lstStyle/>
                    <a:p>
                      <a:pPr algn="l" fontAlgn="b"/>
                      <a:r>
                        <a:rPr lang="en-US" sz="1000" u="none" strike="noStrike">
                          <a:effectLst/>
                        </a:rPr>
                        <a:t>Embraer</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R$ 134</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R$ 823</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en-US" sz="1000" u="none" strike="noStrike">
                          <a:effectLst/>
                        </a:rPr>
                        <a:t>R$ 14,069</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0.95%</a:t>
                      </a:r>
                      <a:endParaRPr lang="hr-HR"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a:effectLst/>
                        </a:rPr>
                        <a:t>16.28%</a:t>
                      </a:r>
                      <a:endParaRPr lang="hr-HR" sz="1000" b="0" i="0" u="none" strike="noStrike">
                        <a:solidFill>
                          <a:srgbClr val="000000"/>
                        </a:solidFill>
                        <a:effectLst/>
                        <a:latin typeface="Calibri" charset="0"/>
                      </a:endParaRPr>
                    </a:p>
                  </a:txBody>
                  <a:tcPr marL="10116" marR="10116" marT="10116" marB="0" anchor="b"/>
                </a:tc>
                <a:tc>
                  <a:txBody>
                    <a:bodyPr/>
                    <a:lstStyle/>
                    <a:p>
                      <a:pPr algn="l" fontAlgn="b"/>
                      <a:r>
                        <a:rPr lang="en-US" sz="1000" u="none" strike="noStrike">
                          <a:effectLst/>
                        </a:rPr>
                        <a:t>Aerospace/Defense</a:t>
                      </a:r>
                      <a:endParaRPr lang="en-US" sz="1000" b="0" i="0" u="none" strike="noStrike">
                        <a:solidFill>
                          <a:srgbClr val="000000"/>
                        </a:solidFill>
                        <a:effectLst/>
                        <a:latin typeface="Calibri" charset="0"/>
                      </a:endParaRPr>
                    </a:p>
                  </a:txBody>
                  <a:tcPr marL="10116" marR="10116" marT="10116" marB="0" anchor="b"/>
                </a:tc>
                <a:tc>
                  <a:txBody>
                    <a:bodyPr/>
                    <a:lstStyle/>
                    <a:p>
                      <a:pPr algn="ctr" fontAlgn="b"/>
                      <a:r>
                        <a:rPr lang="it-IT" sz="1000" u="none" strike="noStrike">
                          <a:effectLst/>
                        </a:rPr>
                        <a:t>1.89%</a:t>
                      </a:r>
                      <a:endParaRPr lang="it-IT" sz="1000" b="0" i="0" u="none" strike="noStrike">
                        <a:solidFill>
                          <a:srgbClr val="000000"/>
                        </a:solidFill>
                        <a:effectLst/>
                        <a:latin typeface="Calibri" charset="0"/>
                      </a:endParaRPr>
                    </a:p>
                  </a:txBody>
                  <a:tcPr marL="10116" marR="10116" marT="10116" marB="0" anchor="b"/>
                </a:tc>
                <a:tc>
                  <a:txBody>
                    <a:bodyPr/>
                    <a:lstStyle/>
                    <a:p>
                      <a:pPr algn="ctr" fontAlgn="b"/>
                      <a:r>
                        <a:rPr lang="hr-HR" sz="1000" u="none" strike="noStrike" dirty="0">
                          <a:effectLst/>
                        </a:rPr>
                        <a:t>51.76%</a:t>
                      </a:r>
                      <a:endParaRPr lang="hr-HR" sz="1000" b="0" i="0" u="none" strike="noStrike" dirty="0">
                        <a:solidFill>
                          <a:srgbClr val="000000"/>
                        </a:solidFill>
                        <a:effectLst/>
                        <a:latin typeface="Calibri" charset="0"/>
                      </a:endParaRPr>
                    </a:p>
                  </a:txBody>
                  <a:tcPr marL="10116" marR="10116" marT="10116" marB="0" anchor="b"/>
                </a:tc>
              </a:tr>
            </a:tbl>
          </a:graphicData>
        </a:graphic>
      </p:graphicFrame>
    </p:spTree>
    <p:extLst>
      <p:ext uri="{BB962C8B-B14F-4D97-AF65-F5344CB8AC3E}">
        <p14:creationId xmlns:p14="http://schemas.microsoft.com/office/powerpoint/2010/main" val="8639700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149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9149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835900"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1935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558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976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18D1BC-6750-714A-B88C-FB06ADFB918A}" type="slidenum">
              <a:rPr lang="en-US" altLang="en-US" sz="1400">
                <a:solidFill>
                  <a:schemeClr val="tx2"/>
                </a:solidFill>
              </a:rPr>
              <a:pPr/>
              <a:t>105</a:t>
            </a:fld>
            <a:endParaRPr lang="en-US" altLang="en-US" sz="1400">
              <a:solidFill>
                <a:schemeClr val="tx2"/>
              </a:solidFill>
            </a:endParaRPr>
          </a:p>
        </p:txBody>
      </p:sp>
      <p:pic>
        <p:nvPicPr>
          <p:cNvPr id="5" name="Picture 4"/>
          <p:cNvPicPr>
            <a:picLocks noChangeAspect="1"/>
          </p:cNvPicPr>
          <p:nvPr/>
        </p:nvPicPr>
        <p:blipFill>
          <a:blip r:embed="rId2"/>
          <a:stretch>
            <a:fillRect/>
          </a:stretch>
        </p:blipFill>
        <p:spPr>
          <a:xfrm>
            <a:off x="0" y="564614"/>
            <a:ext cx="9144000" cy="5728771"/>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1: Increase Cash Flows from Assets in Place</a:t>
            </a:r>
          </a:p>
        </p:txBody>
      </p:sp>
      <p:pic>
        <p:nvPicPr>
          <p:cNvPr id="15155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0309" b="-10309"/>
          <a:stretch>
            <a:fillRect/>
          </a:stretch>
        </p:blipFill>
        <p:spPr>
          <a:xfrm>
            <a:off x="612774" y="1828800"/>
            <a:ext cx="7769225" cy="4283966"/>
          </a:xfrm>
        </p:spPr>
      </p:pic>
    </p:spTree>
    <p:extLst>
      <p:ext uri="{BB962C8B-B14F-4D97-AF65-F5344CB8AC3E}">
        <p14:creationId xmlns:p14="http://schemas.microsoft.com/office/powerpoint/2010/main" val="43670673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2: Increase Expected Growth</a:t>
            </a:r>
          </a:p>
        </p:txBody>
      </p:sp>
      <p:sp>
        <p:nvSpPr>
          <p:cNvPr id="153602" name="Rectangle 3"/>
          <p:cNvSpPr>
            <a:spLocks noGrp="1" noChangeArrowheads="1"/>
          </p:cNvSpPr>
          <p:nvPr>
            <p:ph idx="1"/>
          </p:nvPr>
        </p:nvSpPr>
        <p:spPr>
          <a:xfrm>
            <a:off x="612775" y="1600200"/>
            <a:ext cx="8153400" cy="4495800"/>
          </a:xfrm>
        </p:spPr>
        <p:txBody>
          <a:bodyPr/>
          <a:lstStyle/>
          <a:p>
            <a:r>
              <a:rPr lang="en-US" altLang="en-US" dirty="0">
                <a:latin typeface="Times" charset="0"/>
                <a:ea typeface="ＭＳ Ｐゴシック" charset="-128"/>
              </a:rPr>
              <a:t>Keeping all else constant, increasing the expected growth in earnings will increase the value of a </a:t>
            </a:r>
            <a:r>
              <a:rPr lang="en-US" altLang="en-US" dirty="0" smtClean="0">
                <a:latin typeface="Times" charset="0"/>
                <a:ea typeface="ＭＳ Ｐゴシック" charset="-128"/>
              </a:rPr>
              <a:t>firm, but only if the firm earns a return on capital that exceeds the cost of capital:</a:t>
            </a:r>
            <a:endParaRPr lang="en-US" altLang="en-US" dirty="0">
              <a:latin typeface="Times" charset="0"/>
              <a:ea typeface="ＭＳ Ｐゴシック" charset="-128"/>
            </a:endParaRPr>
          </a:p>
        </p:txBody>
      </p:sp>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505200"/>
            <a:ext cx="714248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10654462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A postscript on creating growth: The Role of Acquisitions and Divestitures</a:t>
            </a:r>
          </a:p>
        </p:txBody>
      </p:sp>
      <p:sp>
        <p:nvSpPr>
          <p:cNvPr id="154626" name="Rectangle 3"/>
          <p:cNvSpPr>
            <a:spLocks noGrp="1" noChangeArrowheads="1"/>
          </p:cNvSpPr>
          <p:nvPr>
            <p:ph idx="1"/>
          </p:nvPr>
        </p:nvSpPr>
        <p:spPr>
          <a:xfrm>
            <a:off x="612775" y="1600200"/>
            <a:ext cx="8153400" cy="4495800"/>
          </a:xfrm>
        </p:spPr>
        <p:txBody>
          <a:bodyPr/>
          <a:lstStyle/>
          <a:p>
            <a:pPr>
              <a:lnSpc>
                <a:spcPct val="80000"/>
              </a:lnSpc>
            </a:pPr>
            <a:r>
              <a:rPr lang="en-US" altLang="en-US" sz="2400">
                <a:latin typeface="Times" charset="0"/>
                <a:ea typeface="ＭＳ Ｐゴシック" charset="-128"/>
              </a:rPr>
              <a:t>An acquisition is just a large-scale project. All of the rules that apply to individual investments apply to acquisitions, as well. For an acquisition to create value, it has to</a:t>
            </a:r>
          </a:p>
          <a:p>
            <a:pPr lvl="1">
              <a:lnSpc>
                <a:spcPct val="80000"/>
              </a:lnSpc>
            </a:pPr>
            <a:r>
              <a:rPr lang="en-US" altLang="en-US" sz="2000">
                <a:latin typeface="Times" charset="0"/>
                <a:ea typeface="ＭＳ Ｐゴシック" charset="-128"/>
              </a:rPr>
              <a:t>Generate a higher return on capital, after allowing for synergy and control factors, than the cost of capital. </a:t>
            </a:r>
          </a:p>
          <a:p>
            <a:pPr lvl="1">
              <a:lnSpc>
                <a:spcPct val="80000"/>
              </a:lnSpc>
            </a:pPr>
            <a:r>
              <a:rPr lang="en-US" altLang="en-US" sz="2000">
                <a:latin typeface="Times" charset="0"/>
                <a:ea typeface="ＭＳ Ｐゴシック" charset="-128"/>
              </a:rPr>
              <a:t>Put another way, an acquisition will create value only if the present value of the cash flows on the acquired firm, inclusive of synergy and control benefits, exceeds the cost of the acquisitons</a:t>
            </a:r>
          </a:p>
          <a:p>
            <a:pPr>
              <a:lnSpc>
                <a:spcPct val="80000"/>
              </a:lnSpc>
            </a:pPr>
            <a:r>
              <a:rPr lang="en-US" altLang="en-US" sz="2400">
                <a:latin typeface="Times" charset="0"/>
                <a:ea typeface="ＭＳ Ｐゴシック" charset="-128"/>
              </a:rPr>
              <a:t>A divestiture is the reverse of an acquisition, with a cash inflow now (from divesting the assets) followed by cash outflows (i.e., cash flows foregone on the divested asset) in the future. If the present value of the future cash outflows is less than the cash inflow today, the divestiture will increase value.</a:t>
            </a:r>
          </a:p>
          <a:p>
            <a:pPr>
              <a:lnSpc>
                <a:spcPct val="80000"/>
              </a:lnSpc>
            </a:pPr>
            <a:r>
              <a:rPr lang="en-US" altLang="en-US" sz="2400">
                <a:latin typeface="Times" charset="0"/>
                <a:ea typeface="ＭＳ Ｐゴシック" charset="-128"/>
              </a:rPr>
              <a:t>A fair-price acquisition or divestiture is value neutral.</a:t>
            </a:r>
          </a:p>
        </p:txBody>
      </p:sp>
    </p:spTree>
    <p:extLst>
      <p:ext uri="{BB962C8B-B14F-4D97-AF65-F5344CB8AC3E}">
        <p14:creationId xmlns:p14="http://schemas.microsoft.com/office/powerpoint/2010/main" val="97540712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Creating Growth… Evaluating the Alternatives..</a:t>
            </a:r>
          </a:p>
        </p:txBody>
      </p:sp>
      <p:pic>
        <p:nvPicPr>
          <p:cNvPr id="15565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874" r="-22874"/>
          <a:stretch>
            <a:fillRect/>
          </a:stretch>
        </p:blipFill>
        <p:spPr>
          <a:xfrm>
            <a:off x="612775" y="1600200"/>
            <a:ext cx="8153400" cy="4495800"/>
          </a:xfrm>
        </p:spPr>
      </p:pic>
    </p:spTree>
    <p:extLst>
      <p:ext uri="{BB962C8B-B14F-4D97-AF65-F5344CB8AC3E}">
        <p14:creationId xmlns:p14="http://schemas.microsoft.com/office/powerpoint/2010/main" val="192480509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III. Building Competitive Advantages: Increase length of the growth period</a:t>
            </a:r>
          </a:p>
        </p:txBody>
      </p:sp>
      <p:pic>
        <p:nvPicPr>
          <p:cNvPr id="15974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909" b="-1909"/>
          <a:stretch>
            <a:fillRect/>
          </a:stretch>
        </p:blipFill>
        <p:spPr>
          <a:xfrm>
            <a:off x="612775" y="1600200"/>
            <a:ext cx="8153400" cy="4495800"/>
          </a:xfrm>
          <a:solidFill>
            <a:srgbClr val="FFFFFF"/>
          </a:solidFill>
        </p:spPr>
      </p:pic>
    </p:spTree>
    <p:extLst>
      <p:ext uri="{BB962C8B-B14F-4D97-AF65-F5344CB8AC3E}">
        <p14:creationId xmlns:p14="http://schemas.microsoft.com/office/powerpoint/2010/main" val="44523235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4: Reduce Cost of Capital </a:t>
            </a:r>
          </a:p>
        </p:txBody>
      </p:sp>
      <p:pic>
        <p:nvPicPr>
          <p:cNvPr id="16179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792" r="-792"/>
          <a:stretch>
            <a:fillRect/>
          </a:stretch>
        </p:blipFill>
        <p:spPr>
          <a:xfrm>
            <a:off x="612775" y="1600200"/>
            <a:ext cx="8153400" cy="4495800"/>
          </a:xfrm>
        </p:spPr>
      </p:pic>
    </p:spTree>
    <p:extLst>
      <p:ext uri="{BB962C8B-B14F-4D97-AF65-F5344CB8AC3E}">
        <p14:creationId xmlns:p14="http://schemas.microsoft.com/office/powerpoint/2010/main" val="141803033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You can always play the pricing game..</a:t>
            </a:r>
            <a:endParaRPr lang="en-US" dirty="0">
              <a:ea typeface="+mj-ea"/>
              <a:cs typeface="+mj-cs"/>
            </a:endParaRPr>
          </a:p>
        </p:txBody>
      </p:sp>
      <p:sp>
        <p:nvSpPr>
          <p:cNvPr id="167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7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30BE194-8193-354B-842E-CC6D98051846}"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pic>
        <p:nvPicPr>
          <p:cNvPr id="16794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1679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7942" name="TextBox 7"/>
          <p:cNvSpPr txBox="1">
            <a:spLocks noChangeArrowheads="1"/>
          </p:cNvSpPr>
          <p:nvPr/>
        </p:nvSpPr>
        <p:spPr bwMode="auto">
          <a:xfrm>
            <a:off x="990600" y="1676400"/>
            <a:ext cx="262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The market gives…</a:t>
            </a:r>
          </a:p>
        </p:txBody>
      </p:sp>
      <p:sp>
        <p:nvSpPr>
          <p:cNvPr id="167943" name="TextBox 8"/>
          <p:cNvSpPr txBox="1">
            <a:spLocks noChangeArrowheads="1"/>
          </p:cNvSpPr>
          <p:nvPr/>
        </p:nvSpPr>
        <p:spPr bwMode="auto">
          <a:xfrm>
            <a:off x="5943600" y="1676400"/>
            <a:ext cx="2525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And takes away….</a:t>
            </a:r>
          </a:p>
        </p:txBody>
      </p:sp>
    </p:spTree>
    <p:extLst>
      <p:ext uri="{BB962C8B-B14F-4D97-AF65-F5344CB8AC3E}">
        <p14:creationId xmlns:p14="http://schemas.microsoft.com/office/powerpoint/2010/main" val="139327720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1986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007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 y="0"/>
            <a:ext cx="845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204802"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19478</TotalTime>
  <Pages>13</Pages>
  <Words>19515</Words>
  <Application>Microsoft Macintosh PowerPoint</Application>
  <PresentationFormat>On-screen Show (4:3)</PresentationFormat>
  <Paragraphs>3215</Paragraphs>
  <Slides>116</Slides>
  <Notes>93</Notes>
  <HiddenSlides>0</HiddenSlides>
  <MMClips>0</MMClips>
  <ScaleCrop>false</ScaleCrop>
  <HeadingPairs>
    <vt:vector size="10" baseType="variant">
      <vt:variant>
        <vt:lpstr>Fonts Used</vt:lpstr>
      </vt:variant>
      <vt:variant>
        <vt:i4>9</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116</vt:i4>
      </vt:variant>
    </vt:vector>
  </HeadingPairs>
  <TitlesOfParts>
    <vt:vector size="129" baseType="lpstr">
      <vt:lpstr>Calibri</vt:lpstr>
      <vt:lpstr>Geneva</vt:lpstr>
      <vt:lpstr>Helvetica</vt:lpstr>
      <vt:lpstr>ＭＳ Ｐゴシック</vt:lpstr>
      <vt:lpstr>Symbol</vt:lpstr>
      <vt:lpstr>Times</vt:lpstr>
      <vt:lpstr>Wingdings</vt:lpstr>
      <vt:lpstr>Wingdings 2</vt:lpstr>
      <vt:lpstr>Arial</vt:lpstr>
      <vt:lpstr>Basic</vt:lpstr>
      <vt:lpstr>???</vt:lpstr>
      <vt:lpstr>Equation</vt:lpstr>
      <vt:lpstr>Document</vt:lpstr>
      <vt:lpstr>Applied Corporate Finance: A big picture view</vt:lpstr>
      <vt:lpstr>What is corporate finance?</vt:lpstr>
      <vt:lpstr>First Principles</vt:lpstr>
      <vt:lpstr>The Objective in Decision Making</vt:lpstr>
      <vt:lpstr>The Classical Objective Function</vt:lpstr>
      <vt:lpstr>What can go wrong?</vt:lpstr>
      <vt:lpstr>Who’s on Board? The Disney Experience - 1997</vt:lpstr>
      <vt:lpstr>Who is on Board? Vale’s board</vt:lpstr>
      <vt:lpstr>When traditional corporate financial theory breaks down, the solution is:</vt:lpstr>
      <vt:lpstr>A Market Based Solution</vt:lpstr>
      <vt:lpstr>Application Test: Who owns/runs your firm?</vt:lpstr>
      <vt:lpstr>Splintering of Stockholders Disney’s top stockholders in 2003</vt:lpstr>
      <vt:lpstr>Vale: Shareholder Ownership Structure</vt:lpstr>
      <vt:lpstr>Brazil Spotlight 2016: Ownership</vt:lpstr>
      <vt:lpstr>First Principles</vt:lpstr>
      <vt:lpstr>What is Risk?</vt:lpstr>
      <vt:lpstr>Alternatives to the CAPM</vt:lpstr>
      <vt:lpstr>Inputs required to use the CAPM - </vt:lpstr>
      <vt:lpstr>I. A Riskfree Rate</vt:lpstr>
      <vt:lpstr>What if there is no default-free entity? Risk free rates in November 2013</vt:lpstr>
      <vt:lpstr>Risk free rates by currency: March 2016</vt:lpstr>
      <vt:lpstr>But the risk free rate is ”too low”</vt:lpstr>
      <vt:lpstr>II. The Equity Risk Premium</vt:lpstr>
      <vt:lpstr>Country Risk: Look at a country’s bond rating and default spreads as a start</vt:lpstr>
      <vt:lpstr>Beyond the default spread</vt:lpstr>
      <vt:lpstr>PowerPoint Presentation</vt:lpstr>
      <vt:lpstr>Estimating ERP for Disney: November 2013</vt:lpstr>
      <vt:lpstr>Vale: Equity Risk Premium (based on revenues)</vt:lpstr>
      <vt:lpstr>Updating to January 2016: Global ERP</vt:lpstr>
      <vt:lpstr>PowerPoint Presentation</vt:lpstr>
      <vt:lpstr>Brazil Spotlight 2016: ERP</vt:lpstr>
      <vt:lpstr>III. The Beta</vt:lpstr>
      <vt:lpstr>Measuring Beta</vt:lpstr>
      <vt:lpstr>Disney: Beta Regression</vt:lpstr>
      <vt:lpstr>Vale: Beta Regression</vt:lpstr>
      <vt:lpstr>And another regression…</vt:lpstr>
      <vt:lpstr>Brazil Spotlight 2016: Beta Regressions</vt:lpstr>
      <vt:lpstr>The problem with regression betas</vt:lpstr>
      <vt:lpstr>Determinants of Betas</vt:lpstr>
      <vt:lpstr>Disney’s business betas</vt:lpstr>
      <vt:lpstr>Disney’s Levered beta by division</vt:lpstr>
      <vt:lpstr>Estimating Bottom Up Betas &amp; Costs of Equity: Vale</vt:lpstr>
      <vt:lpstr> Discussion Issue</vt:lpstr>
      <vt:lpstr>Vale: Cost of Equity for a Brazilian fertilizer investment in nominal $R</vt:lpstr>
      <vt:lpstr>Brazil Spotlight 2016: Bottom up Betas</vt:lpstr>
      <vt:lpstr>Estimating the Cost of Debt</vt:lpstr>
      <vt:lpstr>Estimating Synthetic Ratings</vt:lpstr>
      <vt:lpstr>Interest Coverage Ratios, Ratings and Default Spreads- November 2013</vt:lpstr>
      <vt:lpstr>Synthetic versus Actual Ratings: Rated Firms</vt:lpstr>
      <vt:lpstr>Brazil Spotlight 2016: Costs of Debt</vt:lpstr>
      <vt:lpstr>Divisional Costs of Capital: Disney and Vale</vt:lpstr>
      <vt:lpstr>Brazil Spotlight 2016: Costs of Capital</vt:lpstr>
      <vt:lpstr>Back to First Principles</vt:lpstr>
      <vt:lpstr>Measuring Returns Right: The Basic Principles</vt:lpstr>
      <vt:lpstr>Earnings versus Cash Flows: A Disney Theme Park</vt:lpstr>
      <vt:lpstr>Step 1: Estimate Accounting Earnings on Project</vt:lpstr>
      <vt:lpstr>And the Accounting View of Return</vt:lpstr>
      <vt:lpstr>Estimating a hurdle rate for Rio Disney</vt:lpstr>
      <vt:lpstr>A Tangent: From New to Existing Investments: ROC for the entire firm</vt:lpstr>
      <vt:lpstr>Old wine in a new bottle.. Another way of presenting the same results…</vt:lpstr>
      <vt:lpstr>Brazil Spotlight 2016: Measuring ROIC versus Cost of Capital</vt:lpstr>
      <vt:lpstr>The cash flow view of this project..</vt:lpstr>
      <vt:lpstr>The incremental cash flows on the project</vt:lpstr>
      <vt:lpstr>Closure on Cash Flows</vt:lpstr>
      <vt:lpstr>Which yields a NPV of..</vt:lpstr>
      <vt:lpstr>The IRR of this project</vt:lpstr>
      <vt:lpstr>Disney Theme Park: $R NPV</vt:lpstr>
      <vt:lpstr>Equity Analysis: The Parallels</vt:lpstr>
      <vt:lpstr>A Vale Iron Ore Mine in Canada Investment Operating Assumptions</vt:lpstr>
      <vt:lpstr>Financing Assumptions</vt:lpstr>
      <vt:lpstr>The Hurdle Rate </vt:lpstr>
      <vt:lpstr>Net Income: Vale Iron Ore Mine</vt:lpstr>
      <vt:lpstr>A ROE Analysis</vt:lpstr>
      <vt:lpstr>An Incremental CF Analysis</vt:lpstr>
      <vt:lpstr>An Equity NPV</vt:lpstr>
      <vt:lpstr>Dealing with Macro Uncertainty: The Effect of Iron Ore Price</vt:lpstr>
      <vt:lpstr>And Exchange Rates…</vt:lpstr>
      <vt:lpstr>Should you hedge?</vt:lpstr>
      <vt:lpstr>PowerPoint Presentation</vt:lpstr>
      <vt:lpstr>First Principles</vt:lpstr>
      <vt:lpstr>Debt: Summarizing the trade off</vt:lpstr>
      <vt:lpstr>Mechanics of Cost of Capital Estimation</vt:lpstr>
      <vt:lpstr>Disney’s cost of capital schedule…</vt:lpstr>
      <vt:lpstr>Extension to a firm with volatile earnings: Vale’s Optimal Debt Ratio</vt:lpstr>
      <vt:lpstr>A Framework for Getting to the Optimal</vt:lpstr>
      <vt:lpstr>Disney: Applying the Framework</vt:lpstr>
      <vt:lpstr>Vale: Applying the Framework</vt:lpstr>
      <vt:lpstr>Brazil Spotlight 2016: Debt Ratios</vt:lpstr>
      <vt:lpstr>Designing Debt: The Fundamental Principle</vt:lpstr>
      <vt:lpstr>Designing Debt: Bringing it all together</vt:lpstr>
      <vt:lpstr>I. Disney’s perfect debt</vt:lpstr>
      <vt:lpstr>II. Vale’s perfect debt</vt:lpstr>
      <vt:lpstr>First Principles</vt:lpstr>
      <vt:lpstr>Assessing Dividend Policy</vt:lpstr>
      <vt:lpstr>How much has the company returned to stockholders?</vt:lpstr>
      <vt:lpstr>A Measure of How Much a Company Could have Afforded to Pay out: FCFE</vt:lpstr>
      <vt:lpstr>Disney’s FCFE and Cash Returned: 2008 – 2012</vt:lpstr>
      <vt:lpstr>Vale – Dividends versus FCFE</vt:lpstr>
      <vt:lpstr>A Practical Framework for Analyzing Dividend Policy</vt:lpstr>
      <vt:lpstr>Can investors trust Vale’s management?</vt:lpstr>
      <vt:lpstr>Brazil Spotlight 2016: Dividend Policy</vt:lpstr>
      <vt:lpstr>First Principles</vt:lpstr>
      <vt:lpstr>The Ingredients that determine value.</vt:lpstr>
      <vt:lpstr>PowerPoint Presentation</vt:lpstr>
      <vt:lpstr>PowerPoint Presentation</vt:lpstr>
      <vt:lpstr>Value Creation 1: Increase Cash Flows from Assets in Place</vt:lpstr>
      <vt:lpstr>Value Creation 2: Increase Expected Growth</vt:lpstr>
      <vt:lpstr>A postscript on creating growth: The Role of Acquisitions and Divestitures</vt:lpstr>
      <vt:lpstr>Value Creating Growth… Evaluating the Alternatives..</vt:lpstr>
      <vt:lpstr>III. Building Competitive Advantages: Increase length of the growth period</vt:lpstr>
      <vt:lpstr>Value Creation 4: Reduce Cost of Capital </vt:lpstr>
      <vt:lpstr>You can always play the pricing game..</vt:lpstr>
      <vt:lpstr>Ways of changing value…</vt:lpstr>
      <vt:lpstr>PowerPoint Presentation</vt:lpstr>
      <vt:lpstr>PowerPoint Presentation</vt:lpstr>
      <vt:lpstr>First Principles</vt:lpstr>
    </vt:vector>
  </TitlesOfParts>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240</cp:revision>
  <cp:lastPrinted>2015-03-26T12:01:30Z</cp:lastPrinted>
  <dcterms:created xsi:type="dcterms:W3CDTF">2010-01-13T22:41:50Z</dcterms:created>
  <dcterms:modified xsi:type="dcterms:W3CDTF">2016-05-31T15:50:53Z</dcterms:modified>
</cp:coreProperties>
</file>