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1.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73" r:id="rId1"/>
  </p:sldMasterIdLst>
  <p:notesMasterIdLst>
    <p:notesMasterId r:id="rId104"/>
  </p:notesMasterIdLst>
  <p:handoutMasterIdLst>
    <p:handoutMasterId r:id="rId105"/>
  </p:handoutMasterIdLst>
  <p:sldIdLst>
    <p:sldId id="256" r:id="rId2"/>
    <p:sldId id="258" r:id="rId3"/>
    <p:sldId id="274" r:id="rId4"/>
    <p:sldId id="935" r:id="rId5"/>
    <p:sldId id="290" r:id="rId6"/>
    <p:sldId id="291" r:id="rId7"/>
    <p:sldId id="984" r:id="rId8"/>
    <p:sldId id="298" r:id="rId9"/>
    <p:sldId id="936" r:id="rId10"/>
    <p:sldId id="343" r:id="rId11"/>
    <p:sldId id="915" r:id="rId12"/>
    <p:sldId id="985" r:id="rId13"/>
    <p:sldId id="975" r:id="rId14"/>
    <p:sldId id="906" r:id="rId15"/>
    <p:sldId id="349" r:id="rId16"/>
    <p:sldId id="369" r:id="rId17"/>
    <p:sldId id="373" r:id="rId18"/>
    <p:sldId id="939" r:id="rId19"/>
    <p:sldId id="976" r:id="rId20"/>
    <p:sldId id="1076" r:id="rId21"/>
    <p:sldId id="1051" r:id="rId22"/>
    <p:sldId id="1077" r:id="rId23"/>
    <p:sldId id="1078" r:id="rId24"/>
    <p:sldId id="388" r:id="rId25"/>
    <p:sldId id="918" r:id="rId26"/>
    <p:sldId id="1081" r:id="rId27"/>
    <p:sldId id="987" r:id="rId28"/>
    <p:sldId id="1080" r:id="rId29"/>
    <p:sldId id="1079" r:id="rId30"/>
    <p:sldId id="941" r:id="rId31"/>
    <p:sldId id="977" r:id="rId32"/>
    <p:sldId id="1044" r:id="rId33"/>
    <p:sldId id="1046" r:id="rId34"/>
    <p:sldId id="1082" r:id="rId35"/>
    <p:sldId id="979" r:id="rId36"/>
    <p:sldId id="910" r:id="rId37"/>
    <p:sldId id="989" r:id="rId38"/>
    <p:sldId id="990" r:id="rId39"/>
    <p:sldId id="980" r:id="rId40"/>
    <p:sldId id="1083" r:id="rId41"/>
    <p:sldId id="923" r:id="rId42"/>
    <p:sldId id="981" r:id="rId43"/>
    <p:sldId id="459" r:id="rId44"/>
    <p:sldId id="460" r:id="rId45"/>
    <p:sldId id="982" r:id="rId46"/>
    <p:sldId id="983" r:id="rId47"/>
    <p:sldId id="991" r:id="rId48"/>
    <p:sldId id="481" r:id="rId49"/>
    <p:sldId id="485" r:id="rId50"/>
    <p:sldId id="993" r:id="rId51"/>
    <p:sldId id="995" r:id="rId52"/>
    <p:sldId id="996" r:id="rId53"/>
    <p:sldId id="999" r:id="rId54"/>
    <p:sldId id="1001" r:id="rId55"/>
    <p:sldId id="1004" r:id="rId56"/>
    <p:sldId id="1005" r:id="rId57"/>
    <p:sldId id="1009" r:id="rId58"/>
    <p:sldId id="1010" r:id="rId59"/>
    <p:sldId id="1012" r:id="rId60"/>
    <p:sldId id="1015" r:id="rId61"/>
    <p:sldId id="1016" r:id="rId62"/>
    <p:sldId id="1086" r:id="rId63"/>
    <p:sldId id="1087" r:id="rId64"/>
    <p:sldId id="1088" r:id="rId65"/>
    <p:sldId id="1030" r:id="rId66"/>
    <p:sldId id="622" r:id="rId67"/>
    <p:sldId id="648" r:id="rId68"/>
    <p:sldId id="925" r:id="rId69"/>
    <p:sldId id="1031" r:id="rId70"/>
    <p:sldId id="1032" r:id="rId71"/>
    <p:sldId id="926" r:id="rId72"/>
    <p:sldId id="1033" r:id="rId73"/>
    <p:sldId id="1089" r:id="rId74"/>
    <p:sldId id="742" r:id="rId75"/>
    <p:sldId id="905" r:id="rId76"/>
    <p:sldId id="1035" r:id="rId77"/>
    <p:sldId id="1036" r:id="rId78"/>
    <p:sldId id="780" r:id="rId79"/>
    <p:sldId id="820" r:id="rId80"/>
    <p:sldId id="821" r:id="rId81"/>
    <p:sldId id="822" r:id="rId82"/>
    <p:sldId id="1037" r:id="rId83"/>
    <p:sldId id="1038" r:id="rId84"/>
    <p:sldId id="833" r:id="rId85"/>
    <p:sldId id="837" r:id="rId86"/>
    <p:sldId id="858" r:id="rId87"/>
    <p:sldId id="864" r:id="rId88"/>
    <p:sldId id="1085" r:id="rId89"/>
    <p:sldId id="1039" r:id="rId90"/>
    <p:sldId id="1084" r:id="rId91"/>
    <p:sldId id="1040" r:id="rId92"/>
    <p:sldId id="1056" r:id="rId93"/>
    <p:sldId id="1057" r:id="rId94"/>
    <p:sldId id="1059" r:id="rId95"/>
    <p:sldId id="1060" r:id="rId96"/>
    <p:sldId id="1063" r:id="rId97"/>
    <p:sldId id="1064" r:id="rId98"/>
    <p:sldId id="1066" r:id="rId99"/>
    <p:sldId id="893" r:id="rId100"/>
    <p:sldId id="1041" r:id="rId101"/>
    <p:sldId id="1049" r:id="rId102"/>
    <p:sldId id="895" r:id="rId10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860"/>
    <p:restoredTop sz="94745"/>
  </p:normalViewPr>
  <p:slideViewPr>
    <p:cSldViewPr>
      <p:cViewPr>
        <p:scale>
          <a:sx n="114" d="100"/>
          <a:sy n="114" d="100"/>
        </p:scale>
        <p:origin x="-272" y="-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96"/>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handoutMaster" Target="handoutMasters/handoutMaster1.xml"/><Relationship Id="rId106" Type="http://schemas.openxmlformats.org/officeDocument/2006/relationships/commentAuthors" Target="commentAuthors.xml"/><Relationship Id="rId107"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viewProps" Target="viewProps.xml"/><Relationship Id="rId109"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Work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3.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To%20transfer/intrinsicvsactualrateJan17.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Falabella Ownership Structure</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 Control</c:v>
                </c:pt>
              </c:strCache>
            </c:strRef>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dPt>
          <c:dPt>
            <c:idx val="1"/>
            <c:bubble3D val="0"/>
            <c:spPr>
              <a:solidFill>
                <a:schemeClr val="lt1"/>
              </a:solidFill>
              <a:ln w="19050">
                <a:solidFill>
                  <a:schemeClr val="accent1"/>
                </a:solidFill>
              </a:ln>
              <a:effectLst/>
            </c:spPr>
          </c:dPt>
          <c:dPt>
            <c:idx val="2"/>
            <c:bubble3D val="0"/>
            <c:spPr>
              <a:solidFill>
                <a:schemeClr val="lt1"/>
              </a:solidFill>
              <a:ln w="19050">
                <a:solidFill>
                  <a:schemeClr val="accent1"/>
                </a:solidFill>
              </a:ln>
              <a:effectLst/>
            </c:spPr>
          </c:dPt>
          <c:dPt>
            <c:idx val="3"/>
            <c:bubble3D val="0"/>
            <c:spPr>
              <a:solidFill>
                <a:schemeClr val="lt1"/>
              </a:solidFill>
              <a:ln w="19050">
                <a:solidFill>
                  <a:schemeClr val="accent1"/>
                </a:solidFill>
              </a:ln>
              <a:effectLst/>
            </c:spPr>
          </c:dPt>
          <c:dPt>
            <c:idx val="4"/>
            <c:bubble3D val="0"/>
            <c:spPr>
              <a:solidFill>
                <a:schemeClr val="lt1"/>
              </a:solidFill>
              <a:ln w="19050">
                <a:solidFill>
                  <a:schemeClr val="accent1"/>
                </a:solidFill>
              </a:ln>
              <a:effectLst/>
            </c:spPr>
          </c:dPt>
          <c:dPt>
            <c:idx val="5"/>
            <c:bubble3D val="0"/>
            <c:spPr>
              <a:solidFill>
                <a:schemeClr val="lt1"/>
              </a:solidFill>
              <a:ln w="19050">
                <a:solidFill>
                  <a:schemeClr val="accent1"/>
                </a:solidFill>
              </a:ln>
              <a:effectLst/>
            </c:spPr>
          </c:dPt>
          <c:dPt>
            <c:idx val="6"/>
            <c:bubble3D val="0"/>
            <c:spPr>
              <a:solidFill>
                <a:schemeClr val="lt1"/>
              </a:solidFill>
              <a:ln w="19050">
                <a:solidFill>
                  <a:schemeClr val="accent1"/>
                </a:solidFill>
              </a:ln>
              <a:effectLst/>
            </c:spPr>
          </c:dPt>
          <c:dPt>
            <c:idx val="7"/>
            <c:bubble3D val="0"/>
            <c:spPr>
              <a:solidFill>
                <a:schemeClr val="lt1"/>
              </a:solidFill>
              <a:ln w="19050">
                <a:solidFill>
                  <a:schemeClr val="accen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Sheet1!$A$2:$A$9</c:f>
              <c:strCache>
                <c:ptCount val="8"/>
                <c:pt idx="0">
                  <c:v>Auguri</c:v>
                </c:pt>
                <c:pt idx="1">
                  <c:v>Bethia</c:v>
                </c:pt>
                <c:pt idx="2">
                  <c:v>Corso</c:v>
                </c:pt>
                <c:pt idx="3">
                  <c:v>San Vitto</c:v>
                </c:pt>
                <c:pt idx="4">
                  <c:v>Liguria</c:v>
                </c:pt>
                <c:pt idx="5">
                  <c:v>Amalfi</c:v>
                </c:pt>
                <c:pt idx="6">
                  <c:v>Dersa</c:v>
                </c:pt>
                <c:pt idx="7">
                  <c:v>All other shareholders</c:v>
                </c:pt>
              </c:strCache>
            </c:strRef>
          </c:cat>
          <c:val>
            <c:numRef>
              <c:f>Sheet1!$B$2:$B$9</c:f>
              <c:numCache>
                <c:formatCode>0.00%</c:formatCode>
                <c:ptCount val="8"/>
                <c:pt idx="0">
                  <c:v>0.1303</c:v>
                </c:pt>
                <c:pt idx="1">
                  <c:v>0.0991</c:v>
                </c:pt>
                <c:pt idx="2">
                  <c:v>0.1185</c:v>
                </c:pt>
                <c:pt idx="3">
                  <c:v>0.1103</c:v>
                </c:pt>
                <c:pt idx="4">
                  <c:v>0.1152</c:v>
                </c:pt>
                <c:pt idx="5">
                  <c:v>0.023</c:v>
                </c:pt>
                <c:pt idx="6">
                  <c:v>0.1695</c:v>
                </c:pt>
                <c:pt idx="7" formatCode="0.0000%">
                  <c:v>0.2341</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899446432"/>
        <c:axId val="-779406400"/>
      </c:barChart>
      <c:catAx>
        <c:axId val="-89944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9406400"/>
        <c:crosses val="autoZero"/>
        <c:auto val="1"/>
        <c:lblAlgn val="ctr"/>
        <c:lblOffset val="100"/>
        <c:noMultiLvlLbl val="0"/>
      </c:catAx>
      <c:valAx>
        <c:axId val="-7794064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9446432"/>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cap="none" spc="20" baseline="0">
                <a:solidFill>
                  <a:schemeClr val="tx1">
                    <a:lumMod val="50000"/>
                    <a:lumOff val="50000"/>
                  </a:schemeClr>
                </a:solidFill>
                <a:latin typeface="+mn-lt"/>
                <a:ea typeface="+mn-ea"/>
                <a:cs typeface="+mn-cs"/>
              </a:defRPr>
            </a:pPr>
            <a:r>
              <a:rPr lang="en-US" i="1"/>
              <a:t>Risk free Rates: Ten-year T.</a:t>
            </a:r>
            <a:r>
              <a:rPr lang="en-US" i="1" baseline="0"/>
              <a:t> Bond versus Intrinsic Risk Free Rate</a:t>
            </a:r>
            <a:endParaRPr lang="en-US" i="1"/>
          </a:p>
        </c:rich>
      </c:tx>
      <c:overlay val="0"/>
      <c:spPr>
        <a:noFill/>
        <a:ln>
          <a:noFill/>
        </a:ln>
        <a:effectLst/>
      </c:spPr>
      <c:txPr>
        <a:bodyPr rot="0" spcFirstLastPara="1" vertOverflow="ellipsis" vert="horz" wrap="square" anchor="ctr" anchorCtr="1"/>
        <a:lstStyle/>
        <a:p>
          <a:pPr>
            <a:defRPr sz="1400" b="0" i="1"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stacked"/>
        <c:varyColors val="0"/>
        <c:ser>
          <c:idx val="2"/>
          <c:order val="1"/>
          <c:tx>
            <c:strRef>
              <c:f>Sheet1!$C$1</c:f>
              <c:strCache>
                <c:ptCount val="1"/>
                <c:pt idx="0">
                  <c:v>Inflation rate</c:v>
                </c:pt>
              </c:strCache>
            </c:strRef>
          </c:tx>
          <c:spPr>
            <a:solidFill>
              <a:srgbClr val="FF0000"/>
            </a:solidFill>
            <a:ln w="9525" cap="flat" cmpd="sng" algn="ctr">
              <a:solidFill>
                <a:schemeClr val="accent4">
                  <a:shade val="95000"/>
                </a:schemeClr>
              </a:solidFill>
              <a:round/>
            </a:ln>
            <a:effectLst/>
          </c:spPr>
          <c:invertIfNegative val="0"/>
          <c:cat>
            <c:numRef>
              <c:f>Sheet1!$A$2:$A$64</c:f>
              <c:numCache>
                <c:formatCode>0</c:formatCode>
                <c:ptCount val="63"/>
                <c:pt idx="0">
                  <c:v>1954.0</c:v>
                </c:pt>
                <c:pt idx="1">
                  <c:v>1955.0</c:v>
                </c:pt>
                <c:pt idx="2">
                  <c:v>1956.0</c:v>
                </c:pt>
                <c:pt idx="3">
                  <c:v>1957.0</c:v>
                </c:pt>
                <c:pt idx="4">
                  <c:v>1958.0</c:v>
                </c:pt>
                <c:pt idx="5">
                  <c:v>1959.0</c:v>
                </c:pt>
                <c:pt idx="6">
                  <c:v>1960.0</c:v>
                </c:pt>
                <c:pt idx="7">
                  <c:v>1961.0</c:v>
                </c:pt>
                <c:pt idx="8">
                  <c:v>1962.0</c:v>
                </c:pt>
                <c:pt idx="9">
                  <c:v>1963.0</c:v>
                </c:pt>
                <c:pt idx="10">
                  <c:v>1964.0</c:v>
                </c:pt>
                <c:pt idx="11">
                  <c:v>1965.0</c:v>
                </c:pt>
                <c:pt idx="12">
                  <c:v>1966.0</c:v>
                </c:pt>
                <c:pt idx="13">
                  <c:v>1967.0</c:v>
                </c:pt>
                <c:pt idx="14">
                  <c:v>1968.0</c:v>
                </c:pt>
                <c:pt idx="15">
                  <c:v>1969.0</c:v>
                </c:pt>
                <c:pt idx="16">
                  <c:v>1970.0</c:v>
                </c:pt>
                <c:pt idx="17">
                  <c:v>1971.0</c:v>
                </c:pt>
                <c:pt idx="18">
                  <c:v>1972.0</c:v>
                </c:pt>
                <c:pt idx="19">
                  <c:v>1973.0</c:v>
                </c:pt>
                <c:pt idx="20">
                  <c:v>1974.0</c:v>
                </c:pt>
                <c:pt idx="21">
                  <c:v>1975.0</c:v>
                </c:pt>
                <c:pt idx="22">
                  <c:v>1976.0</c:v>
                </c:pt>
                <c:pt idx="23">
                  <c:v>1977.0</c:v>
                </c:pt>
                <c:pt idx="24">
                  <c:v>1978.0</c:v>
                </c:pt>
                <c:pt idx="25">
                  <c:v>1979.0</c:v>
                </c:pt>
                <c:pt idx="26">
                  <c:v>1980.0</c:v>
                </c:pt>
                <c:pt idx="27">
                  <c:v>1981.0</c:v>
                </c:pt>
                <c:pt idx="28">
                  <c:v>1982.0</c:v>
                </c:pt>
                <c:pt idx="29">
                  <c:v>1983.0</c:v>
                </c:pt>
                <c:pt idx="30">
                  <c:v>1984.0</c:v>
                </c:pt>
                <c:pt idx="31">
                  <c:v>1985.0</c:v>
                </c:pt>
                <c:pt idx="32">
                  <c:v>1986.0</c:v>
                </c:pt>
                <c:pt idx="33">
                  <c:v>1987.0</c:v>
                </c:pt>
                <c:pt idx="34">
                  <c:v>1988.0</c:v>
                </c:pt>
                <c:pt idx="35">
                  <c:v>1989.0</c:v>
                </c:pt>
                <c:pt idx="36">
                  <c:v>1990.0</c:v>
                </c:pt>
                <c:pt idx="37">
                  <c:v>1991.0</c:v>
                </c:pt>
                <c:pt idx="38">
                  <c:v>1992.0</c:v>
                </c:pt>
                <c:pt idx="39">
                  <c:v>1993.0</c:v>
                </c:pt>
                <c:pt idx="40">
                  <c:v>1994.0</c:v>
                </c:pt>
                <c:pt idx="41">
                  <c:v>1995.0</c:v>
                </c:pt>
                <c:pt idx="42">
                  <c:v>1996.0</c:v>
                </c:pt>
                <c:pt idx="43">
                  <c:v>1997.0</c:v>
                </c:pt>
                <c:pt idx="44">
                  <c:v>1998.0</c:v>
                </c:pt>
                <c:pt idx="45">
                  <c:v>1999.0</c:v>
                </c:pt>
                <c:pt idx="46">
                  <c:v>2000.0</c:v>
                </c:pt>
                <c:pt idx="47">
                  <c:v>2001.0</c:v>
                </c:pt>
                <c:pt idx="48">
                  <c:v>2002.0</c:v>
                </c:pt>
                <c:pt idx="49">
                  <c:v>2003.0</c:v>
                </c:pt>
                <c:pt idx="50">
                  <c:v>2004.0</c:v>
                </c:pt>
                <c:pt idx="51">
                  <c:v>2005.0</c:v>
                </c:pt>
                <c:pt idx="52">
                  <c:v>2006.0</c:v>
                </c:pt>
                <c:pt idx="53">
                  <c:v>2007.0</c:v>
                </c:pt>
                <c:pt idx="54">
                  <c:v>2008.0</c:v>
                </c:pt>
                <c:pt idx="55">
                  <c:v>2009.0</c:v>
                </c:pt>
                <c:pt idx="56">
                  <c:v>2010.0</c:v>
                </c:pt>
                <c:pt idx="57">
                  <c:v>2011.0</c:v>
                </c:pt>
                <c:pt idx="58">
                  <c:v>2012.0</c:v>
                </c:pt>
                <c:pt idx="59">
                  <c:v>2013.0</c:v>
                </c:pt>
                <c:pt idx="60">
                  <c:v>2014.0</c:v>
                </c:pt>
                <c:pt idx="61">
                  <c:v>2015.0</c:v>
                </c:pt>
                <c:pt idx="62">
                  <c:v>2016.0</c:v>
                </c:pt>
              </c:numCache>
            </c:numRef>
          </c:cat>
          <c:val>
            <c:numRef>
              <c:f>Sheet1!$C$2:$C$64</c:f>
              <c:numCache>
                <c:formatCode>0.00%</c:formatCode>
                <c:ptCount val="63"/>
                <c:pt idx="0">
                  <c:v>-0.0037</c:v>
                </c:pt>
                <c:pt idx="1">
                  <c:v>0.0037</c:v>
                </c:pt>
                <c:pt idx="2">
                  <c:v>0.0283</c:v>
                </c:pt>
                <c:pt idx="3">
                  <c:v>0.0304</c:v>
                </c:pt>
                <c:pt idx="4">
                  <c:v>0.0176</c:v>
                </c:pt>
                <c:pt idx="5">
                  <c:v>0.0152</c:v>
                </c:pt>
                <c:pt idx="6">
                  <c:v>0.0136</c:v>
                </c:pt>
                <c:pt idx="7">
                  <c:v>0.0067</c:v>
                </c:pt>
                <c:pt idx="8">
                  <c:v>0.0123</c:v>
                </c:pt>
                <c:pt idx="9">
                  <c:v>0.0165</c:v>
                </c:pt>
                <c:pt idx="10">
                  <c:v>0.012</c:v>
                </c:pt>
                <c:pt idx="11">
                  <c:v>0.0192</c:v>
                </c:pt>
                <c:pt idx="12">
                  <c:v>0.0336</c:v>
                </c:pt>
                <c:pt idx="13">
                  <c:v>0.0328</c:v>
                </c:pt>
                <c:pt idx="14">
                  <c:v>0.0471</c:v>
                </c:pt>
                <c:pt idx="15">
                  <c:v>0.059</c:v>
                </c:pt>
                <c:pt idx="16">
                  <c:v>0.0557</c:v>
                </c:pt>
                <c:pt idx="17">
                  <c:v>0.0327</c:v>
                </c:pt>
                <c:pt idx="18">
                  <c:v>0.0341</c:v>
                </c:pt>
                <c:pt idx="19">
                  <c:v>0.0894</c:v>
                </c:pt>
                <c:pt idx="20">
                  <c:v>0.121</c:v>
                </c:pt>
                <c:pt idx="21">
                  <c:v>0.0713</c:v>
                </c:pt>
                <c:pt idx="22">
                  <c:v>0.0504</c:v>
                </c:pt>
                <c:pt idx="23">
                  <c:v>0.0668</c:v>
                </c:pt>
                <c:pt idx="24">
                  <c:v>0.0899</c:v>
                </c:pt>
                <c:pt idx="25">
                  <c:v>0.1325</c:v>
                </c:pt>
                <c:pt idx="26">
                  <c:v>0.1235</c:v>
                </c:pt>
                <c:pt idx="27">
                  <c:v>0.0891</c:v>
                </c:pt>
                <c:pt idx="28">
                  <c:v>0.0383</c:v>
                </c:pt>
                <c:pt idx="29">
                  <c:v>0.0379</c:v>
                </c:pt>
                <c:pt idx="30">
                  <c:v>0.0404</c:v>
                </c:pt>
                <c:pt idx="31">
                  <c:v>0.0379</c:v>
                </c:pt>
                <c:pt idx="32">
                  <c:v>0.0119</c:v>
                </c:pt>
                <c:pt idx="33">
                  <c:v>0.0433</c:v>
                </c:pt>
                <c:pt idx="34">
                  <c:v>0.0441</c:v>
                </c:pt>
                <c:pt idx="35">
                  <c:v>0.0464</c:v>
                </c:pt>
                <c:pt idx="36">
                  <c:v>0.0625</c:v>
                </c:pt>
                <c:pt idx="37">
                  <c:v>0.0298</c:v>
                </c:pt>
                <c:pt idx="38">
                  <c:v>0.0297</c:v>
                </c:pt>
                <c:pt idx="39">
                  <c:v>0.0281</c:v>
                </c:pt>
                <c:pt idx="40">
                  <c:v>0.026</c:v>
                </c:pt>
                <c:pt idx="41">
                  <c:v>0.0253</c:v>
                </c:pt>
                <c:pt idx="42">
                  <c:v>0.0338</c:v>
                </c:pt>
                <c:pt idx="43">
                  <c:v>0.017</c:v>
                </c:pt>
                <c:pt idx="44">
                  <c:v>0.0161</c:v>
                </c:pt>
                <c:pt idx="45">
                  <c:v>0.0268</c:v>
                </c:pt>
                <c:pt idx="46">
                  <c:v>0.0344</c:v>
                </c:pt>
                <c:pt idx="47">
                  <c:v>0.016</c:v>
                </c:pt>
                <c:pt idx="48">
                  <c:v>0.0248</c:v>
                </c:pt>
                <c:pt idx="49">
                  <c:v>0.0204</c:v>
                </c:pt>
                <c:pt idx="50">
                  <c:v>0.0334</c:v>
                </c:pt>
                <c:pt idx="51">
                  <c:v>0.0334</c:v>
                </c:pt>
                <c:pt idx="52">
                  <c:v>0.0252</c:v>
                </c:pt>
                <c:pt idx="53">
                  <c:v>0.0411</c:v>
                </c:pt>
                <c:pt idx="54">
                  <c:v>-0.0002</c:v>
                </c:pt>
                <c:pt idx="55">
                  <c:v>0.0281</c:v>
                </c:pt>
                <c:pt idx="56">
                  <c:v>0.0144</c:v>
                </c:pt>
                <c:pt idx="57">
                  <c:v>0.0303</c:v>
                </c:pt>
                <c:pt idx="58">
                  <c:v>0.0177</c:v>
                </c:pt>
                <c:pt idx="59">
                  <c:v>0.0153</c:v>
                </c:pt>
                <c:pt idx="60">
                  <c:v>0.0068</c:v>
                </c:pt>
                <c:pt idx="61">
                  <c:v>0.004</c:v>
                </c:pt>
                <c:pt idx="62">
                  <c:v>0.017</c:v>
                </c:pt>
              </c:numCache>
            </c:numRef>
          </c:val>
        </c:ser>
        <c:ser>
          <c:idx val="3"/>
          <c:order val="2"/>
          <c:tx>
            <c:strRef>
              <c:f>Sheet1!$D$1</c:f>
              <c:strCache>
                <c:ptCount val="1"/>
                <c:pt idx="0">
                  <c:v>Real GDP growth</c:v>
                </c:pt>
              </c:strCache>
            </c:strRef>
          </c:tx>
          <c:spPr>
            <a:solidFill>
              <a:srgbClr val="92D050"/>
            </a:solidFill>
            <a:ln w="9525" cap="flat" cmpd="sng" algn="ctr">
              <a:solidFill>
                <a:schemeClr val="accent6">
                  <a:lumMod val="60000"/>
                  <a:shade val="95000"/>
                </a:schemeClr>
              </a:solidFill>
              <a:round/>
            </a:ln>
            <a:effectLst/>
          </c:spPr>
          <c:invertIfNegative val="0"/>
          <c:cat>
            <c:numRef>
              <c:f>Sheet1!$A$2:$A$64</c:f>
              <c:numCache>
                <c:formatCode>0</c:formatCode>
                <c:ptCount val="63"/>
                <c:pt idx="0">
                  <c:v>1954.0</c:v>
                </c:pt>
                <c:pt idx="1">
                  <c:v>1955.0</c:v>
                </c:pt>
                <c:pt idx="2">
                  <c:v>1956.0</c:v>
                </c:pt>
                <c:pt idx="3">
                  <c:v>1957.0</c:v>
                </c:pt>
                <c:pt idx="4">
                  <c:v>1958.0</c:v>
                </c:pt>
                <c:pt idx="5">
                  <c:v>1959.0</c:v>
                </c:pt>
                <c:pt idx="6">
                  <c:v>1960.0</c:v>
                </c:pt>
                <c:pt idx="7">
                  <c:v>1961.0</c:v>
                </c:pt>
                <c:pt idx="8">
                  <c:v>1962.0</c:v>
                </c:pt>
                <c:pt idx="9">
                  <c:v>1963.0</c:v>
                </c:pt>
                <c:pt idx="10">
                  <c:v>1964.0</c:v>
                </c:pt>
                <c:pt idx="11">
                  <c:v>1965.0</c:v>
                </c:pt>
                <c:pt idx="12">
                  <c:v>1966.0</c:v>
                </c:pt>
                <c:pt idx="13">
                  <c:v>1967.0</c:v>
                </c:pt>
                <c:pt idx="14">
                  <c:v>1968.0</c:v>
                </c:pt>
                <c:pt idx="15">
                  <c:v>1969.0</c:v>
                </c:pt>
                <c:pt idx="16">
                  <c:v>1970.0</c:v>
                </c:pt>
                <c:pt idx="17">
                  <c:v>1971.0</c:v>
                </c:pt>
                <c:pt idx="18">
                  <c:v>1972.0</c:v>
                </c:pt>
                <c:pt idx="19">
                  <c:v>1973.0</c:v>
                </c:pt>
                <c:pt idx="20">
                  <c:v>1974.0</c:v>
                </c:pt>
                <c:pt idx="21">
                  <c:v>1975.0</c:v>
                </c:pt>
                <c:pt idx="22">
                  <c:v>1976.0</c:v>
                </c:pt>
                <c:pt idx="23">
                  <c:v>1977.0</c:v>
                </c:pt>
                <c:pt idx="24">
                  <c:v>1978.0</c:v>
                </c:pt>
                <c:pt idx="25">
                  <c:v>1979.0</c:v>
                </c:pt>
                <c:pt idx="26">
                  <c:v>1980.0</c:v>
                </c:pt>
                <c:pt idx="27">
                  <c:v>1981.0</c:v>
                </c:pt>
                <c:pt idx="28">
                  <c:v>1982.0</c:v>
                </c:pt>
                <c:pt idx="29">
                  <c:v>1983.0</c:v>
                </c:pt>
                <c:pt idx="30">
                  <c:v>1984.0</c:v>
                </c:pt>
                <c:pt idx="31">
                  <c:v>1985.0</c:v>
                </c:pt>
                <c:pt idx="32">
                  <c:v>1986.0</c:v>
                </c:pt>
                <c:pt idx="33">
                  <c:v>1987.0</c:v>
                </c:pt>
                <c:pt idx="34">
                  <c:v>1988.0</c:v>
                </c:pt>
                <c:pt idx="35">
                  <c:v>1989.0</c:v>
                </c:pt>
                <c:pt idx="36">
                  <c:v>1990.0</c:v>
                </c:pt>
                <c:pt idx="37">
                  <c:v>1991.0</c:v>
                </c:pt>
                <c:pt idx="38">
                  <c:v>1992.0</c:v>
                </c:pt>
                <c:pt idx="39">
                  <c:v>1993.0</c:v>
                </c:pt>
                <c:pt idx="40">
                  <c:v>1994.0</c:v>
                </c:pt>
                <c:pt idx="41">
                  <c:v>1995.0</c:v>
                </c:pt>
                <c:pt idx="42">
                  <c:v>1996.0</c:v>
                </c:pt>
                <c:pt idx="43">
                  <c:v>1997.0</c:v>
                </c:pt>
                <c:pt idx="44">
                  <c:v>1998.0</c:v>
                </c:pt>
                <c:pt idx="45">
                  <c:v>1999.0</c:v>
                </c:pt>
                <c:pt idx="46">
                  <c:v>2000.0</c:v>
                </c:pt>
                <c:pt idx="47">
                  <c:v>2001.0</c:v>
                </c:pt>
                <c:pt idx="48">
                  <c:v>2002.0</c:v>
                </c:pt>
                <c:pt idx="49">
                  <c:v>2003.0</c:v>
                </c:pt>
                <c:pt idx="50">
                  <c:v>2004.0</c:v>
                </c:pt>
                <c:pt idx="51">
                  <c:v>2005.0</c:v>
                </c:pt>
                <c:pt idx="52">
                  <c:v>2006.0</c:v>
                </c:pt>
                <c:pt idx="53">
                  <c:v>2007.0</c:v>
                </c:pt>
                <c:pt idx="54">
                  <c:v>2008.0</c:v>
                </c:pt>
                <c:pt idx="55">
                  <c:v>2009.0</c:v>
                </c:pt>
                <c:pt idx="56">
                  <c:v>2010.0</c:v>
                </c:pt>
                <c:pt idx="57">
                  <c:v>2011.0</c:v>
                </c:pt>
                <c:pt idx="58">
                  <c:v>2012.0</c:v>
                </c:pt>
                <c:pt idx="59">
                  <c:v>2013.0</c:v>
                </c:pt>
                <c:pt idx="60">
                  <c:v>2014.0</c:v>
                </c:pt>
                <c:pt idx="61">
                  <c:v>2015.0</c:v>
                </c:pt>
                <c:pt idx="62">
                  <c:v>2016.0</c:v>
                </c:pt>
              </c:numCache>
            </c:numRef>
          </c:cat>
          <c:val>
            <c:numRef>
              <c:f>Sheet1!$D$2:$D$64</c:f>
              <c:numCache>
                <c:formatCode>0.00%</c:formatCode>
                <c:ptCount val="63"/>
                <c:pt idx="0">
                  <c:v>-0.006</c:v>
                </c:pt>
                <c:pt idx="1">
                  <c:v>0.071</c:v>
                </c:pt>
                <c:pt idx="2">
                  <c:v>0.021</c:v>
                </c:pt>
                <c:pt idx="3">
                  <c:v>0.021</c:v>
                </c:pt>
                <c:pt idx="4">
                  <c:v>-0.007</c:v>
                </c:pt>
                <c:pt idx="5">
                  <c:v>0.069</c:v>
                </c:pt>
                <c:pt idx="6">
                  <c:v>0.026</c:v>
                </c:pt>
                <c:pt idx="7">
                  <c:v>0.026</c:v>
                </c:pt>
                <c:pt idx="8">
                  <c:v>0.061</c:v>
                </c:pt>
                <c:pt idx="9">
                  <c:v>0.044</c:v>
                </c:pt>
                <c:pt idx="10">
                  <c:v>0.058</c:v>
                </c:pt>
                <c:pt idx="11">
                  <c:v>0.065</c:v>
                </c:pt>
                <c:pt idx="12">
                  <c:v>0.066</c:v>
                </c:pt>
                <c:pt idx="13">
                  <c:v>0.027</c:v>
                </c:pt>
                <c:pt idx="14">
                  <c:v>0.049</c:v>
                </c:pt>
                <c:pt idx="15">
                  <c:v>0.031</c:v>
                </c:pt>
                <c:pt idx="16">
                  <c:v>0.002</c:v>
                </c:pt>
                <c:pt idx="17">
                  <c:v>0.033</c:v>
                </c:pt>
                <c:pt idx="18">
                  <c:v>0.052</c:v>
                </c:pt>
                <c:pt idx="19">
                  <c:v>0.056</c:v>
                </c:pt>
                <c:pt idx="20">
                  <c:v>-0.005</c:v>
                </c:pt>
                <c:pt idx="21">
                  <c:v>-0.002</c:v>
                </c:pt>
                <c:pt idx="22">
                  <c:v>0.054</c:v>
                </c:pt>
                <c:pt idx="23">
                  <c:v>0.046</c:v>
                </c:pt>
                <c:pt idx="24">
                  <c:v>0.056</c:v>
                </c:pt>
                <c:pt idx="25">
                  <c:v>0.032</c:v>
                </c:pt>
                <c:pt idx="26">
                  <c:v>-0.002</c:v>
                </c:pt>
                <c:pt idx="27">
                  <c:v>0.026</c:v>
                </c:pt>
                <c:pt idx="28">
                  <c:v>-0.019</c:v>
                </c:pt>
                <c:pt idx="29">
                  <c:v>0.046</c:v>
                </c:pt>
                <c:pt idx="30">
                  <c:v>0.073</c:v>
                </c:pt>
                <c:pt idx="31">
                  <c:v>0.042</c:v>
                </c:pt>
                <c:pt idx="32">
                  <c:v>0.035</c:v>
                </c:pt>
                <c:pt idx="33">
                  <c:v>0.035</c:v>
                </c:pt>
                <c:pt idx="34">
                  <c:v>0.042</c:v>
                </c:pt>
                <c:pt idx="35">
                  <c:v>0.037</c:v>
                </c:pt>
                <c:pt idx="36">
                  <c:v>0.019</c:v>
                </c:pt>
                <c:pt idx="37">
                  <c:v>-0.001</c:v>
                </c:pt>
                <c:pt idx="38">
                  <c:v>0.036</c:v>
                </c:pt>
                <c:pt idx="39">
                  <c:v>0.027</c:v>
                </c:pt>
                <c:pt idx="40">
                  <c:v>0.04</c:v>
                </c:pt>
                <c:pt idx="41">
                  <c:v>0.027</c:v>
                </c:pt>
                <c:pt idx="42">
                  <c:v>0.038</c:v>
                </c:pt>
                <c:pt idx="43">
                  <c:v>0.045</c:v>
                </c:pt>
                <c:pt idx="44">
                  <c:v>0.045</c:v>
                </c:pt>
                <c:pt idx="45">
                  <c:v>0.047</c:v>
                </c:pt>
                <c:pt idx="46">
                  <c:v>0.041</c:v>
                </c:pt>
                <c:pt idx="47">
                  <c:v>0.01</c:v>
                </c:pt>
                <c:pt idx="48">
                  <c:v>0.018</c:v>
                </c:pt>
                <c:pt idx="49">
                  <c:v>0.028</c:v>
                </c:pt>
                <c:pt idx="50">
                  <c:v>0.038</c:v>
                </c:pt>
                <c:pt idx="51">
                  <c:v>0.033</c:v>
                </c:pt>
                <c:pt idx="52">
                  <c:v>0.027</c:v>
                </c:pt>
                <c:pt idx="53">
                  <c:v>0.018</c:v>
                </c:pt>
                <c:pt idx="54">
                  <c:v>-0.003</c:v>
                </c:pt>
                <c:pt idx="55">
                  <c:v>-0.028</c:v>
                </c:pt>
                <c:pt idx="56">
                  <c:v>0.025</c:v>
                </c:pt>
                <c:pt idx="57">
                  <c:v>0.016</c:v>
                </c:pt>
                <c:pt idx="58">
                  <c:v>0.023</c:v>
                </c:pt>
                <c:pt idx="59">
                  <c:v>0.022</c:v>
                </c:pt>
                <c:pt idx="60">
                  <c:v>0.024</c:v>
                </c:pt>
                <c:pt idx="61">
                  <c:v>0.021</c:v>
                </c:pt>
                <c:pt idx="62">
                  <c:v>0.016</c:v>
                </c:pt>
              </c:numCache>
            </c:numRef>
          </c:val>
        </c:ser>
        <c:dLbls>
          <c:showLegendKey val="0"/>
          <c:showVal val="0"/>
          <c:showCatName val="0"/>
          <c:showSerName val="0"/>
          <c:showPercent val="0"/>
          <c:showBubbleSize val="0"/>
        </c:dLbls>
        <c:gapWidth val="247"/>
        <c:overlap val="100"/>
        <c:axId val="-773650288"/>
        <c:axId val="-752796976"/>
      </c:barChart>
      <c:lineChart>
        <c:grouping val="standard"/>
        <c:varyColors val="0"/>
        <c:ser>
          <c:idx val="1"/>
          <c:order val="0"/>
          <c:tx>
            <c:strRef>
              <c:f>Sheet1!$B$1</c:f>
              <c:strCache>
                <c:ptCount val="1"/>
                <c:pt idx="0">
                  <c:v>Ten-year T.Bond rate</c:v>
                </c:pt>
              </c:strCache>
            </c:strRef>
          </c:tx>
          <c:spPr>
            <a:ln w="28575" cap="rnd">
              <a:solidFill>
                <a:schemeClr val="accent5"/>
              </a:solidFill>
              <a:round/>
            </a:ln>
            <a:effectLst/>
          </c:spPr>
          <c:marker>
            <c:symbol val="none"/>
          </c:marker>
          <c:cat>
            <c:numRef>
              <c:f>Sheet1!$A$2:$A$64</c:f>
              <c:numCache>
                <c:formatCode>0</c:formatCode>
                <c:ptCount val="63"/>
                <c:pt idx="0">
                  <c:v>1954.0</c:v>
                </c:pt>
                <c:pt idx="1">
                  <c:v>1955.0</c:v>
                </c:pt>
                <c:pt idx="2">
                  <c:v>1956.0</c:v>
                </c:pt>
                <c:pt idx="3">
                  <c:v>1957.0</c:v>
                </c:pt>
                <c:pt idx="4">
                  <c:v>1958.0</c:v>
                </c:pt>
                <c:pt idx="5">
                  <c:v>1959.0</c:v>
                </c:pt>
                <c:pt idx="6">
                  <c:v>1960.0</c:v>
                </c:pt>
                <c:pt idx="7">
                  <c:v>1961.0</c:v>
                </c:pt>
                <c:pt idx="8">
                  <c:v>1962.0</c:v>
                </c:pt>
                <c:pt idx="9">
                  <c:v>1963.0</c:v>
                </c:pt>
                <c:pt idx="10">
                  <c:v>1964.0</c:v>
                </c:pt>
                <c:pt idx="11">
                  <c:v>1965.0</c:v>
                </c:pt>
                <c:pt idx="12">
                  <c:v>1966.0</c:v>
                </c:pt>
                <c:pt idx="13">
                  <c:v>1967.0</c:v>
                </c:pt>
                <c:pt idx="14">
                  <c:v>1968.0</c:v>
                </c:pt>
                <c:pt idx="15">
                  <c:v>1969.0</c:v>
                </c:pt>
                <c:pt idx="16">
                  <c:v>1970.0</c:v>
                </c:pt>
                <c:pt idx="17">
                  <c:v>1971.0</c:v>
                </c:pt>
                <c:pt idx="18">
                  <c:v>1972.0</c:v>
                </c:pt>
                <c:pt idx="19">
                  <c:v>1973.0</c:v>
                </c:pt>
                <c:pt idx="20">
                  <c:v>1974.0</c:v>
                </c:pt>
                <c:pt idx="21">
                  <c:v>1975.0</c:v>
                </c:pt>
                <c:pt idx="22">
                  <c:v>1976.0</c:v>
                </c:pt>
                <c:pt idx="23">
                  <c:v>1977.0</c:v>
                </c:pt>
                <c:pt idx="24">
                  <c:v>1978.0</c:v>
                </c:pt>
                <c:pt idx="25">
                  <c:v>1979.0</c:v>
                </c:pt>
                <c:pt idx="26">
                  <c:v>1980.0</c:v>
                </c:pt>
                <c:pt idx="27">
                  <c:v>1981.0</c:v>
                </c:pt>
                <c:pt idx="28">
                  <c:v>1982.0</c:v>
                </c:pt>
                <c:pt idx="29">
                  <c:v>1983.0</c:v>
                </c:pt>
                <c:pt idx="30">
                  <c:v>1984.0</c:v>
                </c:pt>
                <c:pt idx="31">
                  <c:v>1985.0</c:v>
                </c:pt>
                <c:pt idx="32">
                  <c:v>1986.0</c:v>
                </c:pt>
                <c:pt idx="33">
                  <c:v>1987.0</c:v>
                </c:pt>
                <c:pt idx="34">
                  <c:v>1988.0</c:v>
                </c:pt>
                <c:pt idx="35">
                  <c:v>1989.0</c:v>
                </c:pt>
                <c:pt idx="36">
                  <c:v>1990.0</c:v>
                </c:pt>
                <c:pt idx="37">
                  <c:v>1991.0</c:v>
                </c:pt>
                <c:pt idx="38">
                  <c:v>1992.0</c:v>
                </c:pt>
                <c:pt idx="39">
                  <c:v>1993.0</c:v>
                </c:pt>
                <c:pt idx="40">
                  <c:v>1994.0</c:v>
                </c:pt>
                <c:pt idx="41">
                  <c:v>1995.0</c:v>
                </c:pt>
                <c:pt idx="42">
                  <c:v>1996.0</c:v>
                </c:pt>
                <c:pt idx="43">
                  <c:v>1997.0</c:v>
                </c:pt>
                <c:pt idx="44">
                  <c:v>1998.0</c:v>
                </c:pt>
                <c:pt idx="45">
                  <c:v>1999.0</c:v>
                </c:pt>
                <c:pt idx="46">
                  <c:v>2000.0</c:v>
                </c:pt>
                <c:pt idx="47">
                  <c:v>2001.0</c:v>
                </c:pt>
                <c:pt idx="48">
                  <c:v>2002.0</c:v>
                </c:pt>
                <c:pt idx="49">
                  <c:v>2003.0</c:v>
                </c:pt>
                <c:pt idx="50">
                  <c:v>2004.0</c:v>
                </c:pt>
                <c:pt idx="51">
                  <c:v>2005.0</c:v>
                </c:pt>
                <c:pt idx="52">
                  <c:v>2006.0</c:v>
                </c:pt>
                <c:pt idx="53">
                  <c:v>2007.0</c:v>
                </c:pt>
                <c:pt idx="54">
                  <c:v>2008.0</c:v>
                </c:pt>
                <c:pt idx="55">
                  <c:v>2009.0</c:v>
                </c:pt>
                <c:pt idx="56">
                  <c:v>2010.0</c:v>
                </c:pt>
                <c:pt idx="57">
                  <c:v>2011.0</c:v>
                </c:pt>
                <c:pt idx="58">
                  <c:v>2012.0</c:v>
                </c:pt>
                <c:pt idx="59">
                  <c:v>2013.0</c:v>
                </c:pt>
                <c:pt idx="60">
                  <c:v>2014.0</c:v>
                </c:pt>
                <c:pt idx="61">
                  <c:v>2015.0</c:v>
                </c:pt>
                <c:pt idx="62">
                  <c:v>2016.0</c:v>
                </c:pt>
              </c:numCache>
            </c:numRef>
          </c:cat>
          <c:val>
            <c:numRef>
              <c:f>Sheet1!$B$2:$B$64</c:f>
              <c:numCache>
                <c:formatCode>0.00%</c:formatCode>
                <c:ptCount val="63"/>
                <c:pt idx="0">
                  <c:v>0.0251</c:v>
                </c:pt>
                <c:pt idx="1">
                  <c:v>0.0296</c:v>
                </c:pt>
                <c:pt idx="2">
                  <c:v>0.0359</c:v>
                </c:pt>
                <c:pt idx="3">
                  <c:v>0.0321</c:v>
                </c:pt>
                <c:pt idx="4">
                  <c:v>0.0386</c:v>
                </c:pt>
                <c:pt idx="5">
                  <c:v>0.0469</c:v>
                </c:pt>
                <c:pt idx="6">
                  <c:v>0.0384</c:v>
                </c:pt>
                <c:pt idx="7">
                  <c:v>0.0406</c:v>
                </c:pt>
                <c:pt idx="8">
                  <c:v>0.0386</c:v>
                </c:pt>
                <c:pt idx="9">
                  <c:v>0.0413</c:v>
                </c:pt>
                <c:pt idx="10">
                  <c:v>0.0418</c:v>
                </c:pt>
                <c:pt idx="11">
                  <c:v>0.0462</c:v>
                </c:pt>
                <c:pt idx="12">
                  <c:v>0.0484</c:v>
                </c:pt>
                <c:pt idx="13">
                  <c:v>0.057</c:v>
                </c:pt>
                <c:pt idx="14">
                  <c:v>0.0603</c:v>
                </c:pt>
                <c:pt idx="15">
                  <c:v>0.0765</c:v>
                </c:pt>
                <c:pt idx="16">
                  <c:v>0.0639</c:v>
                </c:pt>
                <c:pt idx="17">
                  <c:v>0.0593</c:v>
                </c:pt>
                <c:pt idx="18">
                  <c:v>0.0636</c:v>
                </c:pt>
                <c:pt idx="19">
                  <c:v>0.0674</c:v>
                </c:pt>
                <c:pt idx="20">
                  <c:v>0.0743</c:v>
                </c:pt>
                <c:pt idx="21">
                  <c:v>0.08</c:v>
                </c:pt>
                <c:pt idx="22">
                  <c:v>0.0687</c:v>
                </c:pt>
                <c:pt idx="23">
                  <c:v>0.0769</c:v>
                </c:pt>
                <c:pt idx="24">
                  <c:v>0.0901</c:v>
                </c:pt>
                <c:pt idx="25">
                  <c:v>0.1039</c:v>
                </c:pt>
                <c:pt idx="26">
                  <c:v>0.1284</c:v>
                </c:pt>
                <c:pt idx="27">
                  <c:v>0.1372</c:v>
                </c:pt>
                <c:pt idx="28">
                  <c:v>0.1054</c:v>
                </c:pt>
                <c:pt idx="29">
                  <c:v>0.1183</c:v>
                </c:pt>
                <c:pt idx="30">
                  <c:v>0.115</c:v>
                </c:pt>
                <c:pt idx="31">
                  <c:v>0.0926</c:v>
                </c:pt>
                <c:pt idx="32">
                  <c:v>0.0711</c:v>
                </c:pt>
                <c:pt idx="33">
                  <c:v>0.0899</c:v>
                </c:pt>
                <c:pt idx="34">
                  <c:v>0.0911</c:v>
                </c:pt>
                <c:pt idx="35">
                  <c:v>0.0784</c:v>
                </c:pt>
                <c:pt idx="36">
                  <c:v>0.0808</c:v>
                </c:pt>
                <c:pt idx="37">
                  <c:v>0.0709</c:v>
                </c:pt>
                <c:pt idx="38">
                  <c:v>0.0677</c:v>
                </c:pt>
                <c:pt idx="39">
                  <c:v>0.0577</c:v>
                </c:pt>
                <c:pt idx="40">
                  <c:v>0.0781</c:v>
                </c:pt>
                <c:pt idx="41">
                  <c:v>0.0571</c:v>
                </c:pt>
                <c:pt idx="42">
                  <c:v>0.063</c:v>
                </c:pt>
                <c:pt idx="43">
                  <c:v>0.0581</c:v>
                </c:pt>
                <c:pt idx="44">
                  <c:v>0.0465</c:v>
                </c:pt>
                <c:pt idx="45">
                  <c:v>0.0628</c:v>
                </c:pt>
                <c:pt idx="46">
                  <c:v>0.0524</c:v>
                </c:pt>
                <c:pt idx="47">
                  <c:v>0.0509</c:v>
                </c:pt>
                <c:pt idx="48">
                  <c:v>0.0403</c:v>
                </c:pt>
                <c:pt idx="49">
                  <c:v>0.0427</c:v>
                </c:pt>
                <c:pt idx="50">
                  <c:v>0.0423</c:v>
                </c:pt>
                <c:pt idx="51">
                  <c:v>0.0447</c:v>
                </c:pt>
                <c:pt idx="52">
                  <c:v>0.0456</c:v>
                </c:pt>
                <c:pt idx="53">
                  <c:v>0.041</c:v>
                </c:pt>
                <c:pt idx="54">
                  <c:v>0.0242</c:v>
                </c:pt>
                <c:pt idx="55">
                  <c:v>0.0359</c:v>
                </c:pt>
                <c:pt idx="56">
                  <c:v>0.0329</c:v>
                </c:pt>
                <c:pt idx="57">
                  <c:v>0.0198</c:v>
                </c:pt>
                <c:pt idx="58">
                  <c:v>0.0172</c:v>
                </c:pt>
                <c:pt idx="59">
                  <c:v>0.029</c:v>
                </c:pt>
                <c:pt idx="60">
                  <c:v>0.0221</c:v>
                </c:pt>
                <c:pt idx="61">
                  <c:v>0.0227</c:v>
                </c:pt>
                <c:pt idx="62">
                  <c:v>0.0245</c:v>
                </c:pt>
              </c:numCache>
            </c:numRef>
          </c:val>
          <c:smooth val="0"/>
        </c:ser>
        <c:dLbls>
          <c:showLegendKey val="0"/>
          <c:showVal val="0"/>
          <c:showCatName val="0"/>
          <c:showSerName val="0"/>
          <c:showPercent val="0"/>
          <c:showBubbleSize val="0"/>
        </c:dLbls>
        <c:marker val="1"/>
        <c:smooth val="0"/>
        <c:axId val="-773650288"/>
        <c:axId val="-752796976"/>
      </c:lineChart>
      <c:catAx>
        <c:axId val="-773650288"/>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752796976"/>
        <c:crosses val="autoZero"/>
        <c:auto val="1"/>
        <c:lblAlgn val="ctr"/>
        <c:lblOffset val="100"/>
        <c:noMultiLvlLbl val="0"/>
      </c:catAx>
      <c:valAx>
        <c:axId val="-752796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7736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899341168"/>
        <c:axId val="-899388768"/>
      </c:lineChart>
      <c:catAx>
        <c:axId val="-899341168"/>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99388768"/>
        <c:crosses val="autoZero"/>
        <c:auto val="1"/>
        <c:lblAlgn val="ctr"/>
        <c:lblOffset val="100"/>
        <c:tickLblSkip val="1"/>
        <c:tickMarkSkip val="1"/>
        <c:noMultiLvlLbl val="0"/>
      </c:catAx>
      <c:valAx>
        <c:axId val="-89938876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9934116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6-08-12T18:21:22.488" idx="1">
    <p:pos x="10" y="10"/>
    <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3234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434791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49694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extLst>
      <p:ext uri="{BB962C8B-B14F-4D97-AF65-F5344CB8AC3E}">
        <p14:creationId xmlns:p14="http://schemas.microsoft.com/office/powerpoint/2010/main" val="637687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166843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2153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1580155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890255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805472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632240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324292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68568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37430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1689006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807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101350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p:cNvSpPr>
          <p:nvPr>
            <p:ph type="sldImg"/>
          </p:nvPr>
        </p:nvSpPr>
        <p:spPr>
          <a:xfrm>
            <a:off x="1150938" y="692150"/>
            <a:ext cx="4556125" cy="3416300"/>
          </a:xfrm>
          <a:solidFill>
            <a:srgbClr val="FFFFFF"/>
          </a:solidFill>
          <a:ln/>
        </p:spPr>
      </p:sp>
      <p:sp>
        <p:nvSpPr>
          <p:cNvPr id="46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204264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p:cNvSpPr>
          <p:nvPr>
            <p:ph type="sldImg"/>
          </p:nvPr>
        </p:nvSpPr>
        <p:spPr>
          <a:xfrm>
            <a:off x="1150938" y="692150"/>
            <a:ext cx="4556125" cy="3416300"/>
          </a:xfrm>
          <a:solidFill>
            <a:srgbClr val="FFFFFF"/>
          </a:solidFill>
          <a:ln/>
        </p:spPr>
      </p:sp>
      <p:sp>
        <p:nvSpPr>
          <p:cNvPr id="48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401171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p:cNvSpPr>
          <p:nvPr>
            <p:ph type="sldImg"/>
          </p:nvPr>
        </p:nvSpPr>
        <p:spPr>
          <a:xfrm>
            <a:off x="1150938" y="692150"/>
            <a:ext cx="4556125" cy="3416300"/>
          </a:xfrm>
          <a:solidFill>
            <a:srgbClr val="FFFFFF"/>
          </a:solidFill>
          <a:ln/>
        </p:spPr>
      </p:sp>
      <p:sp>
        <p:nvSpPr>
          <p:cNvPr id="50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91088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144165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p:cNvSpPr>
          <p:nvPr>
            <p:ph type="sldImg"/>
          </p:nvPr>
        </p:nvSpPr>
        <p:spPr>
          <a:xfrm>
            <a:off x="1150938" y="692150"/>
            <a:ext cx="4556125" cy="3416300"/>
          </a:xfrm>
          <a:solidFill>
            <a:srgbClr val="FFFFFF"/>
          </a:solidFill>
          <a:ln/>
        </p:spPr>
      </p:sp>
      <p:sp>
        <p:nvSpPr>
          <p:cNvPr id="54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405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453409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p:cNvSpPr>
          <p:nvPr>
            <p:ph type="sldImg"/>
          </p:nvPr>
        </p:nvSpPr>
        <p:spPr>
          <a:xfrm>
            <a:off x="1150938" y="692150"/>
            <a:ext cx="4556125" cy="3416300"/>
          </a:xfrm>
          <a:solidFill>
            <a:srgbClr val="FFFFFF"/>
          </a:solidFill>
          <a:ln/>
        </p:spPr>
      </p:sp>
      <p:sp>
        <p:nvSpPr>
          <p:cNvPr id="60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1176209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528197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8307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This</a:t>
            </a:r>
            <a:r>
              <a:rPr lang="en-US" baseline="0" dirty="0" smtClean="0">
                <a:latin typeface="Helvetica" charset="0"/>
                <a:ea typeface="ＭＳ Ｐゴシック" charset="0"/>
                <a:cs typeface="ＭＳ Ｐゴシック" charset="0"/>
              </a:rPr>
              <a:t> template looks at the numbers that I used in my most recent country risk premium update. Note my use of a portfolio relative standard deviation as my measure of the </a:t>
            </a:r>
            <a:r>
              <a:rPr lang="en-US" baseline="0" dirty="0" err="1" smtClean="0">
                <a:latin typeface="Helvetica" charset="0"/>
                <a:ea typeface="ＭＳ Ｐゴシック" charset="0"/>
                <a:cs typeface="ＭＳ Ｐゴシック" charset="0"/>
              </a:rPr>
              <a:t>rellative</a:t>
            </a:r>
            <a:r>
              <a:rPr lang="en-US" baseline="0" dirty="0" smtClean="0">
                <a:latin typeface="Helvetica" charset="0"/>
                <a:ea typeface="ＭＳ Ｐゴシック" charset="0"/>
                <a:cs typeface="ＭＳ Ｐゴシック" charset="0"/>
              </a:rPr>
              <a:t> risk of equity. That is because the numbers for individual countries on government bond standard deviations are either non-existent or unreliable.</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41487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a:t>
            </a:r>
            <a:r>
              <a:rPr lang="en-US" dirty="0" smtClean="0">
                <a:latin typeface="Helvetica" charset="0"/>
                <a:ea typeface="ＭＳ Ｐゴシック" charset="0"/>
                <a:cs typeface="ＭＳ Ｐゴシック" charset="0"/>
              </a:rPr>
              <a:t>.</a:t>
            </a:r>
            <a:r>
              <a:rPr lang="en-US" baseline="0" dirty="0" smtClean="0">
                <a:latin typeface="Helvetica" charset="0"/>
                <a:ea typeface="ＭＳ Ｐゴシック" charset="0"/>
                <a:cs typeface="ＭＳ Ｐゴシック" charset="0"/>
              </a:rPr>
              <a:t> No intellectual fire power here but it is transparent (based upon default spreads). It is only as good as the sovereign rating that is available for a country.</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776147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fundamentals that drive betas. </a:t>
            </a:r>
          </a:p>
          <a:p>
            <a:pPr>
              <a:buFontTx/>
              <a:buChar char="•"/>
            </a:pPr>
            <a:r>
              <a:rPr lang="en-US" altLang="en-US">
                <a:latin typeface="Times" charset="0"/>
                <a:ea typeface="ＭＳ Ｐゴシック" charset="-128"/>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tLang="en-US">
                <a:latin typeface="Times" charset="0"/>
                <a:ea typeface="ＭＳ Ｐゴシック" charset="-128"/>
              </a:rPr>
              <a:t>Firms in businesses with high fixed cost structures (like airlines) should have higher betas than firms with more flexible cost structures.</a:t>
            </a:r>
          </a:p>
          <a:p>
            <a:pPr>
              <a:buFontTx/>
              <a:buChar char="•"/>
            </a:pPr>
            <a:r>
              <a:rPr lang="en-US" altLang="en-US">
                <a:latin typeface="Times" charset="0"/>
                <a:ea typeface="ＭＳ Ｐゴシック" charset="-128"/>
              </a:rPr>
              <a:t>Firms that borrow more money will have higher equity betas than otherwise similar firms that do not borrow money.</a:t>
            </a:r>
          </a:p>
        </p:txBody>
      </p:sp>
    </p:spTree>
    <p:extLst>
      <p:ext uri="{BB962C8B-B14F-4D97-AF65-F5344CB8AC3E}">
        <p14:creationId xmlns:p14="http://schemas.microsoft.com/office/powerpoint/2010/main" val="945412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308147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458968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9086088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233030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3597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975826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375843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p:cNvSpPr>
          <p:nvPr>
            <p:ph type="sldImg"/>
          </p:nvPr>
        </p:nvSpPr>
        <p:spPr>
          <a:xfrm>
            <a:off x="1150938" y="692150"/>
            <a:ext cx="4556125" cy="3416300"/>
          </a:xfrm>
          <a:solidFill>
            <a:srgbClr val="FFFFFF"/>
          </a:solidFill>
          <a:ln/>
        </p:spPr>
      </p:sp>
      <p:sp>
        <p:nvSpPr>
          <p:cNvPr id="93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057760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186231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39679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9933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2449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738031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p:cNvSpPr>
          <p:nvPr>
            <p:ph type="sldImg"/>
          </p:nvPr>
        </p:nvSpPr>
        <p:spPr>
          <a:xfrm>
            <a:off x="1150938" y="692150"/>
            <a:ext cx="4556125" cy="3416300"/>
          </a:xfrm>
          <a:solidFill>
            <a:srgbClr val="FFFFFF"/>
          </a:solidFill>
          <a:ln/>
        </p:spPr>
      </p:sp>
      <p:sp>
        <p:nvSpPr>
          <p:cNvPr id="103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232867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p:cNvSpPr>
          <p:nvPr>
            <p:ph type="sldImg"/>
          </p:nvPr>
        </p:nvSpPr>
        <p:spPr>
          <a:xfrm>
            <a:off x="1150938" y="692150"/>
            <a:ext cx="4556125" cy="3416300"/>
          </a:xfrm>
          <a:solidFill>
            <a:srgbClr val="FFFFFF"/>
          </a:solidFill>
          <a:ln/>
        </p:spPr>
      </p:sp>
      <p:sp>
        <p:nvSpPr>
          <p:cNvPr id="105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81707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p:cNvSpPr>
          <p:nvPr>
            <p:ph type="sldImg"/>
          </p:nvPr>
        </p:nvSpPr>
        <p:spPr>
          <a:xfrm>
            <a:off x="1150938" y="692150"/>
            <a:ext cx="4556125" cy="3416300"/>
          </a:xfrm>
          <a:solidFill>
            <a:srgbClr val="FFFFFF"/>
          </a:solidFill>
          <a:ln/>
        </p:spPr>
      </p:sp>
      <p:sp>
        <p:nvSpPr>
          <p:cNvPr id="107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1815334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p:cNvSpPr>
          <p:nvPr>
            <p:ph type="sldImg"/>
          </p:nvPr>
        </p:nvSpPr>
        <p:spPr>
          <a:xfrm>
            <a:off x="1150938" y="692150"/>
            <a:ext cx="4556125" cy="3416300"/>
          </a:xfrm>
          <a:solidFill>
            <a:srgbClr val="FFFFFF"/>
          </a:solidFill>
          <a:ln/>
        </p:spPr>
      </p:sp>
      <p:sp>
        <p:nvSpPr>
          <p:cNvPr id="10957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027323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p:cNvSpPr>
          <p:nvPr>
            <p:ph type="sldImg"/>
          </p:nvPr>
        </p:nvSpPr>
        <p:spPr>
          <a:xfrm>
            <a:off x="1150938" y="692150"/>
            <a:ext cx="4556125" cy="3416300"/>
          </a:xfrm>
          <a:solidFill>
            <a:srgbClr val="FFFFFF"/>
          </a:solidFill>
          <a:ln/>
        </p:spPr>
      </p:sp>
      <p:sp>
        <p:nvSpPr>
          <p:cNvPr id="111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4525341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p:cNvSpPr>
          <p:nvPr>
            <p:ph type="sldImg"/>
          </p:nvPr>
        </p:nvSpPr>
        <p:spPr>
          <a:xfrm>
            <a:off x="1150938" y="692150"/>
            <a:ext cx="4556125" cy="3416300"/>
          </a:xfrm>
          <a:solidFill>
            <a:srgbClr val="FFFFFF"/>
          </a:solidFill>
          <a:ln/>
        </p:spPr>
      </p:sp>
      <p:sp>
        <p:nvSpPr>
          <p:cNvPr id="115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980180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p:cNvSpPr>
          <p:nvPr>
            <p:ph type="sldImg"/>
          </p:nvPr>
        </p:nvSpPr>
        <p:spPr>
          <a:xfrm>
            <a:off x="1150938" y="692150"/>
            <a:ext cx="4556125" cy="3416300"/>
          </a:xfrm>
          <a:solidFill>
            <a:srgbClr val="FFFFFF"/>
          </a:solidFill>
          <a:ln/>
        </p:spPr>
      </p:sp>
      <p:sp>
        <p:nvSpPr>
          <p:cNvPr id="117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2691233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p:cNvSpPr>
          <p:nvPr>
            <p:ph type="sldImg"/>
          </p:nvPr>
        </p:nvSpPr>
        <p:spPr>
          <a:xfrm>
            <a:off x="1150938" y="692150"/>
            <a:ext cx="4556125" cy="3416300"/>
          </a:xfrm>
          <a:solidFill>
            <a:srgbClr val="FFFFFF"/>
          </a:solidFill>
          <a:ln/>
        </p:spPr>
      </p:sp>
      <p:sp>
        <p:nvSpPr>
          <p:cNvPr id="119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5561206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8716387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p:cNvSpPr>
          <p:nvPr>
            <p:ph type="sldImg"/>
          </p:nvPr>
        </p:nvSpPr>
        <p:spPr>
          <a:xfrm>
            <a:off x="1150938" y="692150"/>
            <a:ext cx="4556125" cy="3416300"/>
          </a:xfrm>
          <a:solidFill>
            <a:srgbClr val="FFFFFF"/>
          </a:solidFill>
          <a:ln/>
        </p:spPr>
      </p:sp>
      <p:sp>
        <p:nvSpPr>
          <p:cNvPr id="123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645674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p:cNvSpPr>
          <p:nvPr>
            <p:ph type="sldImg"/>
          </p:nvPr>
        </p:nvSpPr>
        <p:spPr>
          <a:xfrm>
            <a:off x="1150938" y="692150"/>
            <a:ext cx="4556125" cy="3416300"/>
          </a:xfrm>
          <a:solidFill>
            <a:srgbClr val="FFFFFF"/>
          </a:solidFill>
          <a:ln/>
        </p:spPr>
      </p:sp>
      <p:sp>
        <p:nvSpPr>
          <p:cNvPr id="125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4130116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p:cNvSpPr>
          <p:nvPr>
            <p:ph type="sldImg"/>
          </p:nvPr>
        </p:nvSpPr>
        <p:spPr>
          <a:xfrm>
            <a:off x="1150938" y="692150"/>
            <a:ext cx="4556125" cy="3416300"/>
          </a:xfrm>
          <a:solidFill>
            <a:srgbClr val="FFFFFF"/>
          </a:solidFill>
          <a:ln/>
        </p:spPr>
      </p:sp>
      <p:sp>
        <p:nvSpPr>
          <p:cNvPr id="128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613103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0230887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152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505050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a:xfrm>
            <a:off x="1150938" y="692150"/>
            <a:ext cx="4556125" cy="3416300"/>
          </a:xfrm>
          <a:ln/>
        </p:spPr>
      </p:sp>
      <p:sp>
        <p:nvSpPr>
          <p:cNvPr id="154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9507951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13805918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a:xfrm>
            <a:off x="1150938" y="692150"/>
            <a:ext cx="4556125" cy="3416300"/>
          </a:xfrm>
          <a:ln/>
        </p:spPr>
      </p:sp>
      <p:sp>
        <p:nvSpPr>
          <p:cNvPr id="158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46047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8238834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38655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58550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5908357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6659150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14970448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9146882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17613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770355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p:cNvSpPr>
          <p:nvPr>
            <p:ph type="sldImg"/>
          </p:nvPr>
        </p:nvSpPr>
        <p:spPr>
          <a:xfrm>
            <a:off x="1150938" y="692150"/>
            <a:ext cx="4556125" cy="3416300"/>
          </a:xfrm>
          <a:solidFill>
            <a:srgbClr val="FFFFFF"/>
          </a:solidFill>
          <a:ln/>
        </p:spPr>
      </p:sp>
      <p:sp>
        <p:nvSpPr>
          <p:cNvPr id="178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7728787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Disney, and Tata Chemicals increased dividends in each of the five years, but Aracruz had more volatile dividends over the period, with dividends dropping significantly in 2007. This reflects the convention of focusing on absolute dividends in the United States and India, but the practice of maintaining payout ratios in Brazil. Deutsche Bank had a precipitous drop in dividends in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$ 6 billion in 2006 and 2007. None of the other companies have bought back stock. The key difference with treasury stock that stays on the books is that the number of shares in the company remains unchanged. In the U.S., companies are not allowed to keep treasury stock on their books for extended periods.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370617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Rot="1" noChangeAspect="1" noChangeArrowheads="1"/>
          </p:cNvSpPr>
          <p:nvPr>
            <p:ph type="sldImg"/>
          </p:nvPr>
        </p:nvSpPr>
        <p:spPr>
          <a:xfrm>
            <a:off x="1150938" y="692150"/>
            <a:ext cx="4556125" cy="3416300"/>
          </a:xfrm>
          <a:solidFill>
            <a:srgbClr val="FFFFFF"/>
          </a:solidFill>
          <a:ln/>
        </p:spPr>
      </p:sp>
      <p:sp>
        <p:nvSpPr>
          <p:cNvPr id="182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13022889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4164473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5818092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9749359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4478480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19251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521280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906449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425449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17785405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055900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1870971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Reducing the cost of capital, holding cashflows constant, increases firm value.</a:t>
            </a:r>
          </a:p>
        </p:txBody>
      </p:sp>
    </p:spTree>
    <p:extLst>
      <p:ext uri="{BB962C8B-B14F-4D97-AF65-F5344CB8AC3E}">
        <p14:creationId xmlns:p14="http://schemas.microsoft.com/office/powerpoint/2010/main" val="622923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6483311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a:xfrm>
            <a:off x="1150938" y="692150"/>
            <a:ext cx="4556125" cy="3416300"/>
          </a:xfrm>
          <a:ln/>
        </p:spPr>
      </p:sp>
      <p:sp>
        <p:nvSpPr>
          <p:cNvPr id="199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18970023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a:xfrm>
            <a:off x="1150938" y="692150"/>
            <a:ext cx="4556125" cy="3416300"/>
          </a:xfrm>
          <a:ln/>
        </p:spPr>
      </p:sp>
      <p:sp>
        <p:nvSpPr>
          <p:cNvPr id="201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3766764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20582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12383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74C8A3B8-4006-F34F-AB54-3F8D9A7026BE}" type="slidenum">
              <a:rPr lang="en-US" altLang="en-US"/>
              <a:pPr/>
              <a:t>‹#›</a:t>
            </a:fld>
            <a:endParaRPr lang="en-US" altLang="en-US"/>
          </a:p>
        </p:txBody>
      </p:sp>
    </p:spTree>
    <p:extLst>
      <p:ext uri="{BB962C8B-B14F-4D97-AF65-F5344CB8AC3E}">
        <p14:creationId xmlns:p14="http://schemas.microsoft.com/office/powerpoint/2010/main" val="34425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ED33DF-5099-C744-89F5-50AEB717FECD}"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D388BC4B-0417-3D4C-8C44-98E096247092}" type="slidenum">
              <a:rPr lang="en-US" altLang="en-US"/>
              <a:pPr/>
              <a:t>‹#›</a:t>
            </a:fld>
            <a:endParaRPr lang="en-US" altLang="en-US"/>
          </a:p>
        </p:txBody>
      </p:sp>
    </p:spTree>
    <p:extLst>
      <p:ext uri="{BB962C8B-B14F-4D97-AF65-F5344CB8AC3E}">
        <p14:creationId xmlns:p14="http://schemas.microsoft.com/office/powerpoint/2010/main" val="587327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64611C44-302F-C64D-A87E-A985E057F8CA}"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0400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ABD525D4-827A-F442-85C7-77E6ACC11A3E}"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2536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6E46A4F-B031-2043-82F0-608A9421BA53}"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3650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4BECDED7-B8CD-F640-98E6-0C15A49DF503}" type="slidenum">
              <a:rPr lang="en-US" altLang="en-US"/>
              <a:pPr/>
              <a:t>‹#›</a:t>
            </a:fld>
            <a:endParaRPr lang="en-US" altLang="en-US"/>
          </a:p>
        </p:txBody>
      </p:sp>
    </p:spTree>
    <p:extLst>
      <p:ext uri="{BB962C8B-B14F-4D97-AF65-F5344CB8AC3E}">
        <p14:creationId xmlns:p14="http://schemas.microsoft.com/office/powerpoint/2010/main" val="1120386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F141B43B-6B72-0849-8BE1-F25614B9BF7B}" type="slidenum">
              <a:rPr lang="en-US" altLang="en-US"/>
              <a:pPr/>
              <a:t>‹#›</a:t>
            </a:fld>
            <a:endParaRPr lang="en-US" altLang="en-US"/>
          </a:p>
        </p:txBody>
      </p:sp>
    </p:spTree>
    <p:extLst>
      <p:ext uri="{BB962C8B-B14F-4D97-AF65-F5344CB8AC3E}">
        <p14:creationId xmlns:p14="http://schemas.microsoft.com/office/powerpoint/2010/main" val="1204061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31A9E74-55A2-8040-9267-0FEAE6C8D37B}" type="slidenum">
              <a:rPr lang="en-US" altLang="en-US"/>
              <a:pPr/>
              <a:t>‹#›</a:t>
            </a:fld>
            <a:endParaRPr lang="en-US" altLang="en-US"/>
          </a:p>
        </p:txBody>
      </p:sp>
    </p:spTree>
    <p:extLst>
      <p:ext uri="{BB962C8B-B14F-4D97-AF65-F5344CB8AC3E}">
        <p14:creationId xmlns:p14="http://schemas.microsoft.com/office/powerpoint/2010/main" val="92813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E0AE10FB-7F6E-284C-AC89-8B3AA39738D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48577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48379EC-51A0-6C48-8B6D-ACD14FFAC933}"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02285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F9569A98-99A7-C442-BB74-966D00D1059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6089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1E7BA0E-F04C-2E40-86C8-4F605425FBD5}" type="slidenum">
              <a:rPr lang="en-US" altLang="en-US"/>
              <a:pPr/>
              <a:t>‹#›</a:t>
            </a:fld>
            <a:endParaRPr lang="en-US" altLang="en-US"/>
          </a:p>
        </p:txBody>
      </p:sp>
    </p:spTree>
    <p:extLst>
      <p:ext uri="{BB962C8B-B14F-4D97-AF65-F5344CB8AC3E}">
        <p14:creationId xmlns:p14="http://schemas.microsoft.com/office/powerpoint/2010/main" val="15994130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9A6380-678D-BE4E-9143-710A4BF4309E}"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2" r:id="rId5"/>
    <p:sldLayoutId id="2147483988" r:id="rId6"/>
    <p:sldLayoutId id="2147483989" r:id="rId7"/>
    <p:sldLayoutId id="2147483990" r:id="rId8"/>
    <p:sldLayoutId id="2147483991" r:id="rId9"/>
    <p:sldLayoutId id="2147483983" r:id="rId10"/>
    <p:sldLayoutId id="2147483992" r:id="rId11"/>
    <p:sldLayoutId id="2147483993"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amodara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 TargetMode="External"/><Relationship Id="rId5" Type="http://schemas.openxmlformats.org/officeDocument/2006/relationships/image" Target="../media/image1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1" Type="http://schemas.openxmlformats.org/officeDocument/2006/relationships/image" Target="../media/image26.png"/><Relationship Id="rId12" Type="http://schemas.openxmlformats.org/officeDocument/2006/relationships/image" Target="../media/image27.png"/><Relationship Id="rId13"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7.jpe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1.bin"/><Relationship Id="rId5" Type="http://schemas.openxmlformats.org/officeDocument/2006/relationships/image" Target="../media/image3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package" Target="../embeddings/Microsoft_Word_Document1.docx"/><Relationship Id="rId6" Type="http://schemas.openxmlformats.org/officeDocument/2006/relationships/image" Target="../media/image33.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oleObject3.bin"/><Relationship Id="rId5" Type="http://schemas.openxmlformats.org/officeDocument/2006/relationships/package" Target="../embeddings/Microsoft_Word_Document2.docx"/><Relationship Id="rId6" Type="http://schemas.openxmlformats.org/officeDocument/2006/relationships/image" Target="../media/image34.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5.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4.bin"/><Relationship Id="rId5" Type="http://schemas.openxmlformats.org/officeDocument/2006/relationships/package" Target="../embeddings/Microsoft_Word_Document3.docx"/><Relationship Id="rId6" Type="http://schemas.openxmlformats.org/officeDocument/2006/relationships/image" Target="../media/image36.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37.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8.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chart" Target="../charts/char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41.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2.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oleObject" Target="../embeddings/oleObject6.bin"/><Relationship Id="rId5" Type="http://schemas.openxmlformats.org/officeDocument/2006/relationships/package" Target="../embeddings/Microsoft_Word_Document5.docx"/><Relationship Id="rId6" Type="http://schemas.openxmlformats.org/officeDocument/2006/relationships/image" Target="../media/image44.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4.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emf"/><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oleObject" Target="../embeddings/oleObject7.bin"/><Relationship Id="rId5" Type="http://schemas.openxmlformats.org/officeDocument/2006/relationships/package" Target="../embeddings/Microsoft_Word_Document6.docx"/><Relationship Id="rId6" Type="http://schemas.openxmlformats.org/officeDocument/2006/relationships/image" Target="../media/image47.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8.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49.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5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52.tif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7.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60.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61.tiff"/></Relationships>
</file>

<file path=ppt/slides/_rels/slide98.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64.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65.tif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6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Creating value for shareholders through corporate finance</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hlinkClick r:id="rId3"/>
              </a:rPr>
              <a:t>www.damodaran.com</a:t>
            </a:r>
            <a:endParaRPr lang="en-US" dirty="0" smtClean="0">
              <a:ea typeface="+mn-ea"/>
              <a:cs typeface="+mn-cs"/>
            </a:endParaRPr>
          </a:p>
        </p:txBody>
      </p:sp>
      <p:sp>
        <p:nvSpPr>
          <p:cNvPr id="16387" name="TextBox 1"/>
          <p:cNvSpPr txBox="1">
            <a:spLocks noChangeArrowheads="1"/>
          </p:cNvSpPr>
          <p:nvPr/>
        </p:nvSpPr>
        <p:spPr bwMode="auto">
          <a:xfrm>
            <a:off x="6248400" y="22225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3" name="Content Placeholder 2"/>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347B48-1820-524A-81B7-92A270E5E9EF}" type="slidenum">
              <a:rPr lang="en-US" altLang="en-US" sz="1200">
                <a:solidFill>
                  <a:srgbClr val="FFFFFF"/>
                </a:solidFill>
              </a:rPr>
              <a:pPr>
                <a:lnSpc>
                  <a:spcPct val="80000"/>
                </a:lnSpc>
              </a:pPr>
              <a:t>4</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457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57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458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5"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6"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7"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8"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89"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0"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1"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2"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3"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4"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4595"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6"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7"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8"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599"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600"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601"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4602"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24603"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24604"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24605"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4606"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4607"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4608"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09"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0"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1"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2"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4613"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4614"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24615"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662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662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2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662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2663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3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0"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2664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6646"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2664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26648"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26649"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2665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665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665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665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7"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26658"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26659"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26660"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28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28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dirty="0">
                <a:ea typeface="ＭＳ Ｐゴシック" charset="-128"/>
              </a:rPr>
              <a:t>Who is</a:t>
            </a:r>
            <a:r>
              <a:rPr lang="en-US" altLang="ja-JP" dirty="0">
                <a:ea typeface="ＭＳ Ｐゴシック" charset="-128"/>
              </a:rPr>
              <a:t> on Board? </a:t>
            </a:r>
            <a:r>
              <a:rPr lang="en-US" altLang="ja-JP" dirty="0" err="1" smtClean="0">
                <a:ea typeface="ＭＳ Ｐゴシック" charset="-128"/>
              </a:rPr>
              <a:t>Falabella</a:t>
            </a:r>
            <a:endParaRPr lang="en-US" altLang="en-US" dirty="0">
              <a:ea typeface="ＭＳ Ｐゴシック" charset="-128"/>
            </a:endParaRPr>
          </a:p>
        </p:txBody>
      </p:sp>
      <p:sp>
        <p:nvSpPr>
          <p:cNvPr id="4" name="TextBox 3"/>
          <p:cNvSpPr txBox="1"/>
          <p:nvPr/>
        </p:nvSpPr>
        <p:spPr>
          <a:xfrm>
            <a:off x="726313" y="3696831"/>
            <a:ext cx="7926324" cy="2246769"/>
          </a:xfrm>
          <a:prstGeom prst="rect">
            <a:avLst/>
          </a:prstGeom>
          <a:noFill/>
        </p:spPr>
        <p:txBody>
          <a:bodyPr wrap="square">
            <a:spAutoFit/>
          </a:bodyPr>
          <a:lstStyle/>
          <a:p>
            <a:pPr>
              <a:defRPr/>
            </a:pPr>
            <a:r>
              <a:rPr lang="en-US" sz="2000" dirty="0">
                <a:ea typeface="ＭＳ Ｐゴシック" charset="0"/>
                <a:cs typeface="ＭＳ Ｐゴシック" charset="0"/>
              </a:rPr>
              <a:t>Does </a:t>
            </a:r>
            <a:r>
              <a:rPr lang="en-US" sz="2000" dirty="0" err="1" smtClean="0">
                <a:ea typeface="ＭＳ Ｐゴシック" charset="0"/>
                <a:cs typeface="ＭＳ Ｐゴシック" charset="0"/>
              </a:rPr>
              <a:t>Falabella</a:t>
            </a:r>
            <a:r>
              <a:rPr lang="en-US" sz="2000" dirty="0" smtClean="0">
                <a:ea typeface="ＭＳ Ｐゴシック" charset="0"/>
                <a:cs typeface="ＭＳ Ｐゴシック" charset="0"/>
              </a:rPr>
              <a:t> </a:t>
            </a:r>
            <a:r>
              <a:rPr lang="en-US" sz="2000" dirty="0">
                <a:ea typeface="ＭＳ Ｐゴシック" charset="0"/>
                <a:cs typeface="ＭＳ Ｐゴシック" charset="0"/>
              </a:rPr>
              <a:t>have an independent board?</a:t>
            </a:r>
          </a:p>
          <a:p>
            <a:pPr marL="457200" indent="-457200">
              <a:buFont typeface="+mj-lt"/>
              <a:buAutoNum type="alphaLcPeriod"/>
              <a:defRPr/>
            </a:pPr>
            <a:r>
              <a:rPr lang="en-US" sz="2000" dirty="0">
                <a:ea typeface="ＭＳ Ｐゴシック" charset="0"/>
                <a:cs typeface="ＭＳ Ｐゴシック" charset="0"/>
              </a:rPr>
              <a:t>Yes</a:t>
            </a:r>
          </a:p>
          <a:p>
            <a:pPr marL="457200" indent="-457200">
              <a:buFont typeface="+mj-lt"/>
              <a:buAutoNum type="alphaLcPeriod"/>
              <a:defRPr/>
            </a:pPr>
            <a:r>
              <a:rPr lang="en-US" sz="2000" dirty="0">
                <a:ea typeface="ＭＳ Ｐゴシック" charset="0"/>
                <a:cs typeface="ＭＳ Ｐゴシック" charset="0"/>
              </a:rPr>
              <a:t>No</a:t>
            </a:r>
          </a:p>
          <a:p>
            <a:pPr>
              <a:defRPr/>
            </a:pPr>
            <a:endParaRPr lang="en-US" sz="2000" dirty="0">
              <a:ea typeface="ＭＳ Ｐゴシック" charset="0"/>
              <a:cs typeface="ＭＳ Ｐゴシック" charset="0"/>
            </a:endParaRPr>
          </a:p>
          <a:p>
            <a:pPr>
              <a:defRPr/>
            </a:pPr>
            <a:r>
              <a:rPr lang="en-US" sz="2000" dirty="0">
                <a:ea typeface="ＭＳ Ｐゴシック" charset="0"/>
                <a:cs typeface="ＭＳ Ｐゴシック" charset="0"/>
              </a:rPr>
              <a:t>Does </a:t>
            </a:r>
            <a:r>
              <a:rPr lang="en-US" sz="2000" dirty="0" err="1" smtClean="0">
                <a:ea typeface="ＭＳ Ｐゴシック" charset="0"/>
                <a:cs typeface="ＭＳ Ｐゴシック" charset="0"/>
              </a:rPr>
              <a:t>Falabella</a:t>
            </a:r>
            <a:r>
              <a:rPr lang="en-US" sz="2000" dirty="0" smtClean="0">
                <a:ea typeface="ＭＳ Ｐゴシック" charset="0"/>
                <a:cs typeface="ＭＳ Ｐゴシック" charset="0"/>
              </a:rPr>
              <a:t> </a:t>
            </a:r>
            <a:r>
              <a:rPr lang="en-US" sz="2000" dirty="0">
                <a:ea typeface="ＭＳ Ｐゴシック" charset="0"/>
                <a:cs typeface="ＭＳ Ｐゴシック" charset="0"/>
              </a:rPr>
              <a:t>have an effective board?</a:t>
            </a:r>
          </a:p>
          <a:p>
            <a:pPr marL="457200" indent="-457200">
              <a:buFont typeface="+mj-lt"/>
              <a:buAutoNum type="alphaLcPeriod"/>
              <a:defRPr/>
            </a:pPr>
            <a:r>
              <a:rPr lang="en-US" sz="2000" dirty="0">
                <a:ea typeface="ＭＳ Ｐゴシック" charset="0"/>
                <a:cs typeface="ＭＳ Ｐゴシック" charset="0"/>
              </a:rPr>
              <a:t>Yes</a:t>
            </a:r>
          </a:p>
          <a:p>
            <a:pPr marL="457200" indent="-457200">
              <a:buFont typeface="+mj-lt"/>
              <a:buAutoNum type="alphaLcPeriod"/>
              <a:defRPr/>
            </a:pPr>
            <a:r>
              <a:rPr lang="en-US" sz="2000" dirty="0">
                <a:ea typeface="ＭＳ Ｐゴシック" charset="0"/>
                <a:cs typeface="ＭＳ Ｐゴシック" charset="0"/>
              </a:rPr>
              <a:t>No</a:t>
            </a:r>
          </a:p>
        </p:txBody>
      </p:sp>
      <p:pic>
        <p:nvPicPr>
          <p:cNvPr id="5" name="Content Placeholder 4"/>
          <p:cNvPicPr>
            <a:picLocks noGrp="1" noChangeAspect="1"/>
          </p:cNvPicPr>
          <p:nvPr>
            <p:ph sz="quarter" idx="1"/>
          </p:nvPr>
        </p:nvPicPr>
        <p:blipFill>
          <a:blip r:embed="rId3"/>
          <a:stretch>
            <a:fillRect/>
          </a:stretch>
        </p:blipFill>
        <p:spPr>
          <a:xfrm>
            <a:off x="5833237" y="4006134"/>
            <a:ext cx="2806700" cy="1943100"/>
          </a:xfrm>
          <a:prstGeom prst="rect">
            <a:avLst/>
          </a:prstGeom>
        </p:spPr>
      </p:pic>
      <p:pic>
        <p:nvPicPr>
          <p:cNvPr id="3" name="Picture 2"/>
          <p:cNvPicPr>
            <a:picLocks noChangeAspect="1"/>
          </p:cNvPicPr>
          <p:nvPr/>
        </p:nvPicPr>
        <p:blipFill>
          <a:blip r:embed="rId4"/>
          <a:stretch>
            <a:fillRect/>
          </a:stretch>
        </p:blipFill>
        <p:spPr>
          <a:xfrm>
            <a:off x="612648" y="1528503"/>
            <a:ext cx="5537200" cy="2168328"/>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91D0F0-BBD2-D244-91D7-1B0BC1A143A7}" type="slidenum">
              <a:rPr lang="en-US" altLang="en-US" sz="1200">
                <a:solidFill>
                  <a:srgbClr val="FFFFFF"/>
                </a:solidFill>
              </a:rPr>
              <a:pPr>
                <a:lnSpc>
                  <a:spcPct val="80000"/>
                </a:lnSpc>
              </a:pPr>
              <a:t>9</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To choose a different mechanism for corporate governance, i.e, assign the responsibility for monitoring managers to someone other than stockholders.</a:t>
            </a:r>
          </a:p>
          <a:p>
            <a:pPr marL="320040" indent="-320040" eaLnBrk="1" fontAlgn="auto" hangingPunct="1">
              <a:spcAft>
                <a:spcPts val="0"/>
              </a:spcAft>
              <a:buFont typeface="Wingdings"/>
              <a:buChar char=""/>
              <a:defRPr/>
            </a:pPr>
            <a:r>
              <a:rPr lang="en-US" smtClean="0">
                <a:ea typeface="+mn-ea"/>
                <a:cs typeface="+mn-cs"/>
              </a:rPr>
              <a:t>To choose a different objective for the firm.</a:t>
            </a:r>
          </a:p>
          <a:p>
            <a:pPr marL="320040" indent="-320040" eaLnBrk="1" fontAlgn="auto" hangingPunct="1">
              <a:spcAft>
                <a:spcPts val="0"/>
              </a:spcAft>
              <a:buFont typeface="Wingdings"/>
              <a:buChar char=""/>
              <a:defRPr/>
            </a:pPr>
            <a:r>
              <a:rPr lang="en-US" smtClean="0">
                <a:ea typeface="+mn-ea"/>
                <a:cs typeface="+mn-cs"/>
              </a:rPr>
              <a:t>To maximize stock price, but reduce the potential for conflict and breakdown:</a:t>
            </a:r>
          </a:p>
          <a:p>
            <a:pPr marL="640080" lvl="1" indent="-274320" eaLnBrk="1" fontAlgn="auto" hangingPunct="1">
              <a:spcAft>
                <a:spcPts val="0"/>
              </a:spcAft>
              <a:buFont typeface="Wingdings 2"/>
              <a:buChar char=""/>
              <a:defRPr/>
            </a:pPr>
            <a:r>
              <a:rPr lang="en-US"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smtClean="0">
                <a:ea typeface="+mn-ea"/>
              </a:rPr>
              <a:t>Protect lenders from expropriation</a:t>
            </a:r>
          </a:p>
          <a:p>
            <a:pPr marL="640080" lvl="1" indent="-274320" eaLnBrk="1" fontAlgn="auto" hangingPunct="1">
              <a:spcAft>
                <a:spcPts val="0"/>
              </a:spcAft>
              <a:buFont typeface="Wingdings 2"/>
              <a:buChar char=""/>
              <a:defRPr/>
            </a:pPr>
            <a:r>
              <a:rPr lang="en-US"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smtClean="0">
                <a:ea typeface="+mn-ea"/>
              </a:rPr>
              <a:t>Minimize social costs </a:t>
            </a:r>
            <a:endParaRPr lang="en-US">
              <a:ea typeface="+mn-e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Market Based Solution</a:t>
            </a:r>
          </a:p>
        </p:txBody>
      </p:sp>
      <p:sp>
        <p:nvSpPr>
          <p:cNvPr id="34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4819"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482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82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2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2"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3483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4838"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3483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4840"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34841"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3484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484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484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484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849"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34850"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34851"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34852"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3686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36867"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3686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3891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dirty="0" err="1" smtClean="0">
                <a:ea typeface="ＭＳ Ｐゴシック" charset="-128"/>
              </a:rPr>
              <a:t>Falabella</a:t>
            </a:r>
            <a:r>
              <a:rPr lang="en-US" altLang="en-US" dirty="0" smtClean="0">
                <a:ea typeface="ＭＳ Ｐゴシック" charset="-128"/>
              </a:rPr>
              <a:t>: Who’s in control?</a:t>
            </a:r>
            <a:endParaRPr lang="en-US" altLang="en-US" dirty="0">
              <a:ea typeface="ＭＳ Ｐゴシック" charset="-128"/>
            </a:endParaRPr>
          </a:p>
        </p:txBody>
      </p:sp>
      <p:sp>
        <p:nvSpPr>
          <p:cNvPr id="4096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a:solidFill>
                  <a:schemeClr val="tx2"/>
                </a:solidFill>
              </a:rPr>
              <a:t>Aswath Damodaran</a:t>
            </a:r>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155097136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43010"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85800" y="1600200"/>
            <a:ext cx="8153400" cy="44958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662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endParaRPr lang="en-US" altLang="en-US" sz="2400">
              <a:ea typeface="ＭＳ Ｐゴシック" charset="-128"/>
            </a:endParaRPr>
          </a:p>
        </p:txBody>
      </p:sp>
      <p:graphicFrame>
        <p:nvGraphicFramePr>
          <p:cNvPr id="45059" name="Object 2"/>
          <p:cNvGraphicFramePr>
            <a:graphicFrameLocks noChangeAspect="1"/>
          </p:cNvGraphicFramePr>
          <p:nvPr/>
        </p:nvGraphicFramePr>
        <p:xfrm>
          <a:off x="3657600" y="3200400"/>
          <a:ext cx="1905000" cy="984250"/>
        </p:xfrm>
        <a:graphic>
          <a:graphicData uri="http://schemas.openxmlformats.org/presentationml/2006/ole">
            <mc:AlternateContent xmlns:mc="http://schemas.openxmlformats.org/markup-compatibility/2006">
              <mc:Choice xmlns:v="urn:schemas-microsoft-com:vml" Requires="v">
                <p:oleObj spid="_x0000_s45110" name="Document" r:id="rId4" imgW="3047619" imgH="1574603" progId="Word.Document.12">
                  <p:link updateAutomatic="1"/>
                </p:oleObj>
              </mc:Choice>
              <mc:Fallback>
                <p:oleObj name="Document" r:id="rId4" imgW="3047619" imgH="157460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200400"/>
                        <a:ext cx="1905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4710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3072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(market portfolio) over the riskless asset) </a:t>
            </a: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smtClean="0"/>
              <a:t>That assumes that governments are default free, and to the extent that is not true, your risk free rate is not risk free.</a:t>
            </a: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DCB14C7-1F68-8147-AF7C-4A1EE72E23B0}" type="slidenum">
              <a:rPr lang="en-US" altLang="en-US" sz="1200">
                <a:solidFill>
                  <a:srgbClr val="FFFFFF"/>
                </a:solidFill>
              </a:rPr>
              <a:pPr eaLnBrk="1" hangingPunct="1">
                <a:lnSpc>
                  <a:spcPct val="80000"/>
                </a:lnSpc>
              </a:pPr>
              <a:t>18</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Getting Risk Free Rates</a:t>
            </a:r>
            <a:endParaRPr lang="en-US" altLang="en-US" dirty="0">
              <a:ea typeface="ＭＳ Ｐゴシック" charset="-128"/>
            </a:endParaRPr>
          </a:p>
        </p:txBody>
      </p:sp>
      <p:sp>
        <p:nvSpPr>
          <p:cNvPr id="6861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dirty="0" smtClean="0">
                <a:ea typeface="ＭＳ Ｐゴシック" charset="-128"/>
              </a:rPr>
              <a:t>In US dollars in November 2013: I used the US ten-year </a:t>
            </a:r>
            <a:r>
              <a:rPr lang="en-US" altLang="en-US" sz="2400" dirty="0" err="1" smtClean="0">
                <a:ea typeface="ＭＳ Ｐゴシック" charset="-128"/>
              </a:rPr>
              <a:t>T.Bond</a:t>
            </a:r>
            <a:r>
              <a:rPr lang="en-US" altLang="en-US" sz="2400" dirty="0" smtClean="0">
                <a:ea typeface="ＭＳ Ｐゴシック" charset="-128"/>
              </a:rPr>
              <a:t> rate of 2.75% as my risk free rate in my analysis of Disney.</a:t>
            </a:r>
          </a:p>
          <a:p>
            <a:pPr eaLnBrk="1" hangingPunct="1">
              <a:lnSpc>
                <a:spcPct val="80000"/>
              </a:lnSpc>
            </a:pPr>
            <a:r>
              <a:rPr lang="en-US" altLang="en-US" sz="2400" dirty="0" smtClean="0">
                <a:ea typeface="ＭＳ Ｐゴシック" charset="-128"/>
              </a:rPr>
              <a:t>For </a:t>
            </a:r>
            <a:r>
              <a:rPr lang="en-US" altLang="en-US" sz="2400" dirty="0" err="1" smtClean="0">
                <a:ea typeface="ＭＳ Ｐゴシック" charset="-128"/>
              </a:rPr>
              <a:t>Falabella</a:t>
            </a:r>
            <a:r>
              <a:rPr lang="en-US" altLang="en-US" sz="2400" dirty="0" smtClean="0">
                <a:ea typeface="ＭＳ Ｐゴシック" charset="-128"/>
              </a:rPr>
              <a:t> in July 2017, I started with the ten-year Chilean government bond rate of 4.12%. Chile was rated Aa3, with a default spread of 0.70%. The resulting risk free rate in Chilean pesos is 3.42%.</a:t>
            </a:r>
          </a:p>
          <a:p>
            <a:pPr marL="320675" lvl="1" indent="0" eaLnBrk="1" hangingPunct="1">
              <a:lnSpc>
                <a:spcPct val="80000"/>
              </a:lnSpc>
              <a:buNone/>
            </a:pPr>
            <a:r>
              <a:rPr lang="en-US" altLang="en-US" sz="1800" dirty="0" smtClean="0">
                <a:ea typeface="ＭＳ Ｐゴシック" charset="-128"/>
              </a:rPr>
              <a:t>Risk free rate in CLP = Government Bond Rate in CLP </a:t>
            </a:r>
            <a:r>
              <a:rPr lang="mr-IN" altLang="en-US" sz="1800" dirty="0" smtClean="0">
                <a:ea typeface="ＭＳ Ｐゴシック" charset="-128"/>
              </a:rPr>
              <a:t>–</a:t>
            </a:r>
            <a:r>
              <a:rPr lang="en-US" altLang="en-US" sz="1800" dirty="0" smtClean="0">
                <a:ea typeface="ＭＳ Ｐゴシック" charset="-128"/>
              </a:rPr>
              <a:t> Default Spread for Chile</a:t>
            </a:r>
          </a:p>
          <a:p>
            <a:pPr marL="320675" lvl="1" indent="0" eaLnBrk="1" hangingPunct="1">
              <a:lnSpc>
                <a:spcPct val="80000"/>
              </a:lnSpc>
              <a:buNone/>
            </a:pPr>
            <a:r>
              <a:rPr lang="en-US" altLang="en-US" sz="1800" dirty="0">
                <a:ea typeface="ＭＳ Ｐゴシック" charset="-128"/>
              </a:rPr>
              <a:t>	</a:t>
            </a:r>
            <a:r>
              <a:rPr lang="en-US" altLang="en-US" sz="1800" dirty="0" smtClean="0">
                <a:ea typeface="ＭＳ Ｐゴシック" charset="-128"/>
              </a:rPr>
              <a:t>		= 4.12% - 0.70% = 3.42%</a:t>
            </a:r>
          </a:p>
          <a:p>
            <a:pPr marL="285750" indent="-285750" eaLnBrk="1" hangingPunct="1">
              <a:lnSpc>
                <a:spcPct val="80000"/>
              </a:lnSpc>
            </a:pPr>
            <a:r>
              <a:rPr lang="en-US" altLang="en-US" sz="2400" dirty="0" smtClean="0">
                <a:ea typeface="ＭＳ Ｐゴシック" charset="-128"/>
              </a:rPr>
              <a:t>There are two other options available for me on </a:t>
            </a:r>
            <a:r>
              <a:rPr lang="en-US" altLang="en-US" sz="2400" dirty="0" err="1" smtClean="0">
                <a:ea typeface="ＭＳ Ｐゴシック" charset="-128"/>
              </a:rPr>
              <a:t>Falabella</a:t>
            </a:r>
            <a:r>
              <a:rPr lang="en-US" altLang="en-US" sz="2400" dirty="0" smtClean="0">
                <a:ea typeface="ＭＳ Ｐゴシック" charset="-128"/>
              </a:rPr>
              <a:t>:</a:t>
            </a:r>
          </a:p>
          <a:p>
            <a:pPr marL="606425" lvl="1" indent="-285750" eaLnBrk="1" hangingPunct="1">
              <a:lnSpc>
                <a:spcPct val="80000"/>
              </a:lnSpc>
            </a:pPr>
            <a:r>
              <a:rPr lang="en-US" altLang="en-US" sz="2000" u="sng" dirty="0" smtClean="0">
                <a:ea typeface="ＭＳ Ｐゴシック" charset="-128"/>
              </a:rPr>
              <a:t>Do everything in US dollars</a:t>
            </a:r>
            <a:r>
              <a:rPr lang="en-US" altLang="en-US" sz="2000" dirty="0" smtClean="0">
                <a:ea typeface="ＭＳ Ｐゴシック" charset="-128"/>
              </a:rPr>
              <a:t>: The risk free rate would be the current US treasury bond rate of 2.25%.</a:t>
            </a:r>
            <a:endParaRPr lang="en-US" altLang="en-US" sz="2000" dirty="0">
              <a:ea typeface="ＭＳ Ｐゴシック" charset="-128"/>
            </a:endParaRPr>
          </a:p>
          <a:p>
            <a:pPr marL="606425" lvl="1" indent="-285750" eaLnBrk="1" hangingPunct="1">
              <a:lnSpc>
                <a:spcPct val="80000"/>
              </a:lnSpc>
            </a:pPr>
            <a:r>
              <a:rPr lang="en-US" altLang="en-US" sz="2000" u="sng" dirty="0" smtClean="0">
                <a:ea typeface="ＭＳ Ｐゴシック" charset="-128"/>
              </a:rPr>
              <a:t>Do everything in real terms</a:t>
            </a:r>
            <a:r>
              <a:rPr lang="en-US" altLang="en-US" sz="2000" dirty="0" smtClean="0">
                <a:ea typeface="ＭＳ Ｐゴシック" charset="-128"/>
              </a:rPr>
              <a:t>: There is the option of doing your analysis in real terms, in which case your risk free rate will be a real risk free rate.</a:t>
            </a:r>
          </a:p>
        </p:txBody>
      </p:sp>
      <p:sp>
        <p:nvSpPr>
          <p:cNvPr id="532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a:t>
            </a:r>
            <a:r>
              <a:rPr lang="en-US" altLang="en-US" dirty="0" smtClean="0">
                <a:ea typeface="ＭＳ Ｐゴシック" charset="-128"/>
              </a:rPr>
              <a:t>2017</a:t>
            </a:r>
            <a:endParaRPr lang="en-US" altLang="en-US" dirty="0">
              <a:ea typeface="ＭＳ Ｐゴシック" charset="-128"/>
            </a:endParaRPr>
          </a:p>
        </p:txBody>
      </p:sp>
      <p:graphicFrame>
        <p:nvGraphicFramePr>
          <p:cNvPr id="5"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968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But the risk free rate is ”too low”</a:t>
            </a:r>
          </a:p>
        </p:txBody>
      </p:sp>
      <p:graphicFrame>
        <p:nvGraphicFramePr>
          <p:cNvPr id="5" name="Content Placeholder 6"/>
          <p:cNvGraphicFramePr>
            <a:graphicFrameLocks noGrp="1"/>
          </p:cNvGraphicFramePr>
          <p:nvPr>
            <p:ph sz="quarter" idx="1"/>
            <p:extLst>
              <p:ext uri="{D42A27DB-BD31-4B8C-83A1-F6EECF244321}">
                <p14:modId xmlns:p14="http://schemas.microsoft.com/office/powerpoint/2010/main" val="153701007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22719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dirty="0" smtClean="0">
                <a:ea typeface="ＭＳ Ｐゴシック" charset="-128"/>
              </a:rPr>
              <a:t>II. The Equity Risk Premium </a:t>
            </a:r>
            <a:r>
              <a:rPr lang="mr-IN" altLang="en-US" dirty="0" smtClean="0">
                <a:ea typeface="ＭＳ Ｐゴシック" charset="-128"/>
              </a:rPr>
              <a:t>–</a:t>
            </a:r>
            <a:r>
              <a:rPr lang="en-US" altLang="en-US" dirty="0" smtClean="0">
                <a:ea typeface="ＭＳ Ｐゴシック" charset="-128"/>
              </a:rPr>
              <a:t> A backward looking estimate</a:t>
            </a:r>
            <a:endParaRPr lang="en-US" altLang="en-US" dirty="0">
              <a:ea typeface="ＭＳ Ｐゴシック" charset="-128"/>
            </a:endParaRP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smtClean="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7" name="Table 6"/>
          <p:cNvGraphicFramePr>
            <a:graphicFrameLocks noGrp="1"/>
          </p:cNvGraphicFramePr>
          <p:nvPr>
            <p:extLst/>
          </p:nvPr>
        </p:nvGraphicFramePr>
        <p:xfrm>
          <a:off x="680508" y="1710267"/>
          <a:ext cx="6536267" cy="1950720"/>
        </p:xfrm>
        <a:graphic>
          <a:graphicData uri="http://schemas.openxmlformats.org/drawingml/2006/table">
            <a:tbl>
              <a:tblPr>
                <a:tableStyleId>{5C22544A-7EE6-4342-B048-85BDC9FD1C3A}</a:tableStyleId>
              </a:tblPr>
              <a:tblGrid>
                <a:gridCol w="1017201"/>
                <a:gridCol w="1299196"/>
                <a:gridCol w="1460337"/>
                <a:gridCol w="1299196"/>
                <a:gridCol w="1460337"/>
              </a:tblGrid>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5503">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4.37%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5485654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dirty="0" smtClean="0">
                <a:ea typeface="ＭＳ Ｐゴシック" charset="-128"/>
              </a:rPr>
              <a:t>And a forward one..</a:t>
            </a:r>
            <a:endParaRPr lang="en-US" altLang="en-US" dirty="0">
              <a:ea typeface="ＭＳ Ｐゴシック" charset="-128"/>
            </a:endParaRP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2"/>
          <a:stretch>
            <a:fillRect/>
          </a:stretch>
        </p:blipFill>
        <p:spPr>
          <a:xfrm>
            <a:off x="612775" y="1658561"/>
            <a:ext cx="8153400" cy="4379077"/>
          </a:xfrm>
          <a:prstGeom prst="rect">
            <a:avLst/>
          </a:prstGeom>
        </p:spPr>
      </p:pic>
    </p:spTree>
    <p:extLst>
      <p:ext uri="{BB962C8B-B14F-4D97-AF65-F5344CB8AC3E}">
        <p14:creationId xmlns:p14="http://schemas.microsoft.com/office/powerpoint/2010/main" val="591801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dirty="0">
                <a:ea typeface="ＭＳ Ｐゴシック" charset="-128"/>
              </a:rPr>
              <a:t>In this approach, the country equity risk premium is set equal to the default spread for the country, estimated in one of three ways:</a:t>
            </a:r>
          </a:p>
          <a:p>
            <a:pPr lvl="1" eaLnBrk="1" hangingPunct="1">
              <a:lnSpc>
                <a:spcPct val="80000"/>
              </a:lnSpc>
            </a:pPr>
            <a:r>
              <a:rPr lang="en-US" altLang="ja-JP" sz="2000" dirty="0">
                <a:ea typeface="ＭＳ Ｐゴシック" charset="-128"/>
              </a:rPr>
              <a:t>The default spread on a dollar denominated bond issued by the country. (In </a:t>
            </a:r>
            <a:r>
              <a:rPr lang="en-US" altLang="ja-JP" sz="2000" dirty="0" smtClean="0">
                <a:ea typeface="ＭＳ Ｐゴシック" charset="-128"/>
              </a:rPr>
              <a:t>July 2017, Chilean US $ bond rate of 3.05% was trading at a spread of </a:t>
            </a:r>
            <a:r>
              <a:rPr lang="en-US" altLang="ja-JP" sz="2000" b="1" dirty="0" smtClean="0">
                <a:ea typeface="ＭＳ Ｐゴシック" charset="-128"/>
              </a:rPr>
              <a:t>0.69%</a:t>
            </a:r>
            <a:r>
              <a:rPr lang="en-US" altLang="ja-JP" sz="2000" dirty="0" smtClean="0">
                <a:ea typeface="ＭＳ Ｐゴシック" charset="-128"/>
              </a:rPr>
              <a:t> over the US </a:t>
            </a:r>
            <a:r>
              <a:rPr lang="en-US" altLang="ja-JP" sz="2000" dirty="0" err="1" smtClean="0">
                <a:ea typeface="ＭＳ Ｐゴシック" charset="-128"/>
              </a:rPr>
              <a:t>T.Bond</a:t>
            </a:r>
            <a:r>
              <a:rPr lang="en-US" altLang="ja-JP" sz="2000" dirty="0" smtClean="0">
                <a:ea typeface="ＭＳ Ｐゴシック" charset="-128"/>
              </a:rPr>
              <a:t> rate of 2.36%)</a:t>
            </a:r>
            <a:endParaRPr lang="en-US" altLang="ja-JP" sz="2000" dirty="0">
              <a:ea typeface="ＭＳ Ｐゴシック" charset="-128"/>
            </a:endParaRPr>
          </a:p>
          <a:p>
            <a:pPr lvl="1" eaLnBrk="1" hangingPunct="1">
              <a:lnSpc>
                <a:spcPct val="80000"/>
              </a:lnSpc>
            </a:pPr>
            <a:r>
              <a:rPr lang="en-US" altLang="ja-JP" sz="2000" dirty="0">
                <a:ea typeface="ＭＳ Ｐゴシック" charset="-128"/>
              </a:rPr>
              <a:t>The sovereign CDS spread for the country. In </a:t>
            </a:r>
            <a:r>
              <a:rPr lang="en-US" altLang="ja-JP" sz="2000" dirty="0" smtClean="0">
                <a:ea typeface="ＭＳ Ｐゴシック" charset="-128"/>
              </a:rPr>
              <a:t>July 2017, </a:t>
            </a:r>
            <a:r>
              <a:rPr lang="en-US" altLang="ja-JP" sz="2000" dirty="0">
                <a:ea typeface="ＭＳ Ｐゴシック" charset="-128"/>
              </a:rPr>
              <a:t>the ten year CDS spread for </a:t>
            </a:r>
            <a:r>
              <a:rPr lang="en-US" altLang="ja-JP" sz="2000" dirty="0" smtClean="0">
                <a:ea typeface="ＭＳ Ｐゴシック" charset="-128"/>
              </a:rPr>
              <a:t>Chile </a:t>
            </a:r>
            <a:r>
              <a:rPr lang="en-US" altLang="ja-JP" sz="2000" dirty="0">
                <a:ea typeface="ＭＳ Ｐゴシック" charset="-128"/>
              </a:rPr>
              <a:t>was </a:t>
            </a:r>
            <a:r>
              <a:rPr lang="en-US" altLang="ja-JP" sz="2000" dirty="0" smtClean="0">
                <a:ea typeface="ＭＳ Ｐゴシック" charset="-128"/>
              </a:rPr>
              <a:t>1.15%. Netting out the CDS spread for the US of 0.34% would have yielded a net default spread of </a:t>
            </a:r>
            <a:r>
              <a:rPr lang="en-US" altLang="ja-JP" sz="2000" b="1" dirty="0" smtClean="0">
                <a:ea typeface="ＭＳ Ｐゴシック" charset="-128"/>
              </a:rPr>
              <a:t>0.81%</a:t>
            </a:r>
            <a:endParaRPr lang="en-US" altLang="ja-JP" sz="2000" b="1" dirty="0">
              <a:ea typeface="ＭＳ Ｐゴシック" charset="-128"/>
            </a:endParaRPr>
          </a:p>
          <a:p>
            <a:pPr lvl="1" eaLnBrk="1" hangingPunct="1">
              <a:lnSpc>
                <a:spcPct val="80000"/>
              </a:lnSpc>
            </a:pPr>
            <a:r>
              <a:rPr lang="en-US" altLang="ja-JP" sz="2000" dirty="0">
                <a:ea typeface="ＭＳ Ｐゴシック" charset="-128"/>
              </a:rPr>
              <a:t>The default spread based on the local currency rating for the country. </a:t>
            </a:r>
            <a:r>
              <a:rPr lang="en-US" altLang="ja-JP" sz="2000" dirty="0" smtClean="0">
                <a:ea typeface="ＭＳ Ｐゴシック" charset="-128"/>
              </a:rPr>
              <a:t>Chile’s </a:t>
            </a:r>
            <a:r>
              <a:rPr lang="en-US" altLang="ja-JP" sz="2000" dirty="0">
                <a:ea typeface="ＭＳ Ｐゴシック" charset="-128"/>
              </a:rPr>
              <a:t>sovereign local currency rating is </a:t>
            </a:r>
            <a:r>
              <a:rPr lang="en-US" altLang="ja-JP" sz="2000" dirty="0" smtClean="0">
                <a:ea typeface="ＭＳ Ｐゴシック" charset="-128"/>
              </a:rPr>
              <a:t>Aa3 </a:t>
            </a:r>
            <a:r>
              <a:rPr lang="en-US" altLang="ja-JP" sz="2000" dirty="0">
                <a:ea typeface="ＭＳ Ｐゴシック" charset="-128"/>
              </a:rPr>
              <a:t>and the default spread for a </a:t>
            </a:r>
            <a:r>
              <a:rPr lang="en-US" altLang="ja-JP" sz="2000" dirty="0" smtClean="0">
                <a:ea typeface="ＭＳ Ｐゴシック" charset="-128"/>
              </a:rPr>
              <a:t>Aa3 </a:t>
            </a:r>
            <a:r>
              <a:rPr lang="en-US" altLang="ja-JP" sz="2000" dirty="0">
                <a:ea typeface="ＭＳ Ｐゴシック" charset="-128"/>
              </a:rPr>
              <a:t>rated sovereign was about </a:t>
            </a:r>
            <a:r>
              <a:rPr lang="en-US" altLang="ja-JP" sz="2000" b="1" dirty="0" smtClean="0">
                <a:ea typeface="ＭＳ Ｐゴシック" charset="-128"/>
              </a:rPr>
              <a:t>0.70%</a:t>
            </a:r>
            <a:r>
              <a:rPr lang="en-US" altLang="ja-JP" sz="2000" dirty="0" smtClean="0">
                <a:ea typeface="ＭＳ Ｐゴシック" charset="-128"/>
              </a:rPr>
              <a:t> </a:t>
            </a:r>
            <a:r>
              <a:rPr lang="en-US" altLang="ja-JP" sz="2000" dirty="0">
                <a:ea typeface="ＭＳ Ｐゴシック" charset="-128"/>
              </a:rPr>
              <a:t>in </a:t>
            </a:r>
            <a:r>
              <a:rPr lang="en-US" altLang="ja-JP" sz="2000" dirty="0" smtClean="0">
                <a:ea typeface="ＭＳ Ｐゴシック" charset="-128"/>
              </a:rPr>
              <a:t>July 2017.</a:t>
            </a:r>
          </a:p>
          <a:p>
            <a:pPr eaLnBrk="1" hangingPunct="1">
              <a:lnSpc>
                <a:spcPct val="80000"/>
              </a:lnSpc>
            </a:pPr>
            <a:r>
              <a:rPr lang="en-US" altLang="en-US" sz="2400" dirty="0" smtClean="0">
                <a:ea typeface="ＭＳ Ｐゴシック" charset="-128"/>
              </a:rPr>
              <a:t>Many analysts add this default spread to the US risk premium to come up with a risk premium for a country. This would yield a risk premium of 5.32% for Chile, if we use 4.62% as the US risk premium and the default spread based on the rating.</a:t>
            </a:r>
            <a:endParaRPr lang="en-US" altLang="en-US" sz="2400" dirty="0">
              <a:ea typeface="ＭＳ Ｐゴシック"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dirty="0">
                <a:ea typeface="ＭＳ Ｐゴシック" charset="-128"/>
              </a:rPr>
              <a:t>Another is to multiply the bond default spread by the relative volatility of stock and bond prices in that market.  Using this approach for </a:t>
            </a:r>
            <a:r>
              <a:rPr lang="en-US" altLang="en-US" sz="2200" dirty="0" smtClean="0">
                <a:ea typeface="ＭＳ Ｐゴシック" charset="-128"/>
              </a:rPr>
              <a:t>Chile </a:t>
            </a:r>
            <a:r>
              <a:rPr lang="en-US" altLang="en-US" sz="2200" dirty="0">
                <a:ea typeface="ＭＳ Ｐゴシック" charset="-128"/>
              </a:rPr>
              <a:t>in </a:t>
            </a:r>
            <a:r>
              <a:rPr lang="en-US" altLang="en-US" sz="2200" dirty="0" smtClean="0">
                <a:ea typeface="ＭＳ Ｐゴシック" charset="-128"/>
              </a:rPr>
              <a:t>January 2017, </a:t>
            </a:r>
            <a:r>
              <a:rPr lang="en-US" altLang="en-US" sz="2200" dirty="0">
                <a:ea typeface="ＭＳ Ｐゴシック" charset="-128"/>
              </a:rPr>
              <a:t>you would get:</a:t>
            </a:r>
          </a:p>
          <a:p>
            <a:pPr lvl="1" eaLnBrk="1" hangingPunct="1">
              <a:lnSpc>
                <a:spcPct val="80000"/>
              </a:lnSpc>
            </a:pPr>
            <a:r>
              <a:rPr lang="en-US" altLang="en-US" sz="1900" dirty="0">
                <a:ea typeface="ＭＳ Ｐゴシック" charset="-128"/>
              </a:rPr>
              <a:t>Country Equity risk premium = Default spread on country bond* </a:t>
            </a:r>
            <a:r>
              <a:rPr lang="en-US" altLang="en-US" sz="1900" dirty="0">
                <a:latin typeface="Symbol" charset="2"/>
                <a:ea typeface="Symbol" charset="2"/>
                <a:cs typeface="Symbol" charset="2"/>
              </a:rPr>
              <a:t></a:t>
            </a:r>
            <a:r>
              <a:rPr lang="en-US" altLang="en-US" sz="1900" baseline="-25000" dirty="0">
                <a:ea typeface="ＭＳ Ｐゴシック" charset="-128"/>
              </a:rPr>
              <a:t>Country Equity</a:t>
            </a:r>
            <a:r>
              <a:rPr lang="en-US" altLang="en-US" sz="1900" dirty="0">
                <a:ea typeface="ＭＳ Ｐゴシック" charset="-128"/>
              </a:rPr>
              <a:t> </a:t>
            </a:r>
            <a:r>
              <a:rPr lang="en-US" altLang="en-US" sz="1900" dirty="0" smtClean="0">
                <a:ea typeface="ＭＳ Ｐゴシック" charset="-128"/>
              </a:rPr>
              <a:t>/ </a:t>
            </a:r>
            <a:r>
              <a:rPr lang="en-US" altLang="en-US" sz="1900" dirty="0">
                <a:latin typeface="Symbol" charset="2"/>
                <a:ea typeface="Symbol" charset="2"/>
                <a:cs typeface="Symbol" charset="2"/>
              </a:rPr>
              <a:t> </a:t>
            </a:r>
            <a:r>
              <a:rPr lang="en-US" altLang="en-US" sz="1900" baseline="-25000" dirty="0" smtClean="0">
                <a:ea typeface="ＭＳ Ｐゴシック" charset="-128"/>
              </a:rPr>
              <a:t>Country </a:t>
            </a:r>
            <a:r>
              <a:rPr lang="en-US" altLang="en-US" sz="1900" baseline="-25000" dirty="0">
                <a:ea typeface="ＭＳ Ｐゴシック" charset="-128"/>
              </a:rPr>
              <a:t>Bond</a:t>
            </a:r>
          </a:p>
          <a:p>
            <a:pPr lvl="2" eaLnBrk="1" hangingPunct="1">
              <a:lnSpc>
                <a:spcPct val="80000"/>
              </a:lnSpc>
            </a:pPr>
            <a:r>
              <a:rPr lang="en-US" altLang="en-US" sz="1900" dirty="0">
                <a:ea typeface="ＭＳ Ｐゴシック" charset="-128"/>
              </a:rPr>
              <a:t>Standard Deviation in </a:t>
            </a:r>
            <a:r>
              <a:rPr lang="en-US" altLang="en-US" sz="1900" dirty="0" smtClean="0">
                <a:ea typeface="ＭＳ Ｐゴシック" charset="-128"/>
              </a:rPr>
              <a:t>Chilean Stock Market Select </a:t>
            </a:r>
            <a:r>
              <a:rPr lang="en-US" altLang="en-US" sz="1900" dirty="0">
                <a:ea typeface="ＭＳ Ｐゴシック" charset="-128"/>
              </a:rPr>
              <a:t>(Equity) = </a:t>
            </a:r>
            <a:r>
              <a:rPr lang="en-US" altLang="en-US" sz="1900" dirty="0" smtClean="0">
                <a:ea typeface="ＭＳ Ｐゴシック" charset="-128"/>
              </a:rPr>
              <a:t>18%</a:t>
            </a:r>
            <a:endParaRPr lang="en-US" altLang="en-US" sz="1900" dirty="0">
              <a:ea typeface="ＭＳ Ｐゴシック" charset="-128"/>
            </a:endParaRPr>
          </a:p>
          <a:p>
            <a:pPr lvl="2" eaLnBrk="1" hangingPunct="1">
              <a:lnSpc>
                <a:spcPct val="80000"/>
              </a:lnSpc>
            </a:pPr>
            <a:r>
              <a:rPr lang="en-US" altLang="en-US" sz="1900" dirty="0">
                <a:ea typeface="ＭＳ Ｐゴシック" charset="-128"/>
              </a:rPr>
              <a:t>Standard Deviation in </a:t>
            </a:r>
            <a:r>
              <a:rPr lang="en-US" altLang="en-US" sz="1900" dirty="0" smtClean="0">
                <a:ea typeface="ＭＳ Ｐゴシック" charset="-128"/>
              </a:rPr>
              <a:t>Chilean </a:t>
            </a:r>
            <a:r>
              <a:rPr lang="en-US" altLang="en-US" sz="1900" dirty="0">
                <a:ea typeface="ＭＳ Ｐゴシック" charset="-128"/>
              </a:rPr>
              <a:t>government bond = 14%</a:t>
            </a:r>
          </a:p>
          <a:p>
            <a:pPr lvl="2" eaLnBrk="1" hangingPunct="1">
              <a:lnSpc>
                <a:spcPct val="80000"/>
              </a:lnSpc>
            </a:pPr>
            <a:r>
              <a:rPr lang="en-US" altLang="en-US" sz="1900" dirty="0">
                <a:ea typeface="ＭＳ Ｐゴシック" charset="-128"/>
              </a:rPr>
              <a:t>Default spread on </a:t>
            </a:r>
            <a:r>
              <a:rPr lang="en-US" altLang="en-US" sz="1900" dirty="0" smtClean="0">
                <a:ea typeface="ＭＳ Ｐゴシック" charset="-128"/>
              </a:rPr>
              <a:t>Chilean </a:t>
            </a:r>
            <a:r>
              <a:rPr lang="en-US" altLang="en-US" sz="1900" dirty="0">
                <a:ea typeface="ＭＳ Ｐゴシック" charset="-128"/>
              </a:rPr>
              <a:t>$ bond = </a:t>
            </a:r>
            <a:r>
              <a:rPr lang="en-US" altLang="en-US" sz="1900" dirty="0" smtClean="0">
                <a:ea typeface="ＭＳ Ｐゴシック" charset="-128"/>
              </a:rPr>
              <a:t>0.70%</a:t>
            </a:r>
            <a:endParaRPr lang="en-US" altLang="en-US" sz="1900" dirty="0">
              <a:ea typeface="ＭＳ Ｐゴシック" charset="-128"/>
            </a:endParaRPr>
          </a:p>
          <a:p>
            <a:pPr lvl="1" eaLnBrk="1" hangingPunct="1">
              <a:lnSpc>
                <a:spcPct val="80000"/>
              </a:lnSpc>
            </a:pPr>
            <a:r>
              <a:rPr lang="en-US" altLang="en-US" sz="1900" dirty="0" smtClean="0">
                <a:ea typeface="ＭＳ Ｐゴシック" charset="-128"/>
              </a:rPr>
              <a:t>Chile </a:t>
            </a:r>
            <a:r>
              <a:rPr lang="en-US" altLang="en-US" sz="1900" dirty="0">
                <a:ea typeface="ＭＳ Ｐゴシック" charset="-128"/>
              </a:rPr>
              <a:t>Country Risk Premium = </a:t>
            </a:r>
            <a:r>
              <a:rPr lang="en-US" altLang="en-US" sz="1900" dirty="0" smtClean="0">
                <a:ea typeface="ＭＳ Ｐゴシック" charset="-128"/>
              </a:rPr>
              <a:t>0.70% (18%/</a:t>
            </a:r>
            <a:r>
              <a:rPr lang="en-US" altLang="en-US" sz="1900" dirty="0">
                <a:ea typeface="ＭＳ Ｐゴシック" charset="-128"/>
              </a:rPr>
              <a:t>14%) = </a:t>
            </a:r>
            <a:r>
              <a:rPr lang="en-US" altLang="en-US" sz="1900" dirty="0" smtClean="0">
                <a:ea typeface="ＭＳ Ｐゴシック" charset="-128"/>
              </a:rPr>
              <a:t>0.90%</a:t>
            </a:r>
            <a:endParaRPr lang="en-US" altLang="en-US" sz="1900" dirty="0">
              <a:ea typeface="ＭＳ Ｐゴシック" charset="-128"/>
            </a:endParaRPr>
          </a:p>
          <a:p>
            <a:pPr lvl="1" eaLnBrk="1" hangingPunct="1">
              <a:lnSpc>
                <a:spcPct val="80000"/>
              </a:lnSpc>
            </a:pPr>
            <a:r>
              <a:rPr lang="en-US" altLang="en-US" sz="1900" dirty="0">
                <a:ea typeface="ＭＳ Ｐゴシック" charset="-128"/>
              </a:rPr>
              <a:t>Mature Market Premium in </a:t>
            </a:r>
            <a:r>
              <a:rPr lang="en-US" altLang="en-US" sz="1900" dirty="0" smtClean="0">
                <a:ea typeface="ＭＳ Ｐゴシック" charset="-128"/>
              </a:rPr>
              <a:t>January 2017= 5.69%</a:t>
            </a:r>
            <a:endParaRPr lang="en-US" altLang="en-US" sz="1900" dirty="0">
              <a:ea typeface="ＭＳ Ｐゴシック" charset="-128"/>
            </a:endParaRPr>
          </a:p>
          <a:p>
            <a:pPr lvl="1" eaLnBrk="1" hangingPunct="1">
              <a:lnSpc>
                <a:spcPct val="80000"/>
              </a:lnSpc>
            </a:pPr>
            <a:r>
              <a:rPr lang="en-US" altLang="en-US" sz="1900" dirty="0" smtClean="0">
                <a:ea typeface="ＭＳ Ｐゴシック" charset="-128"/>
              </a:rPr>
              <a:t>Chile </a:t>
            </a:r>
            <a:r>
              <a:rPr lang="en-US" altLang="en-US" sz="1900" dirty="0">
                <a:ea typeface="ＭＳ Ｐゴシック" charset="-128"/>
              </a:rPr>
              <a:t>Total ERP = Mature Market Premium + CRP = </a:t>
            </a:r>
            <a:r>
              <a:rPr lang="en-US" altLang="en-US" sz="1900" dirty="0" smtClean="0">
                <a:ea typeface="ＭＳ Ｐゴシック" charset="-128"/>
              </a:rPr>
              <a:t>5.69% </a:t>
            </a:r>
            <a:r>
              <a:rPr lang="en-US" altLang="en-US" sz="1900" dirty="0">
                <a:ea typeface="ＭＳ Ｐゴシック" charset="-128"/>
              </a:rPr>
              <a:t>+ </a:t>
            </a:r>
            <a:r>
              <a:rPr lang="en-US" altLang="en-US" sz="1900" dirty="0" smtClean="0">
                <a:ea typeface="ＭＳ Ｐゴシック" charset="-128"/>
              </a:rPr>
              <a:t>0.90% </a:t>
            </a:r>
            <a:r>
              <a:rPr lang="en-US" altLang="en-US" sz="1900" dirty="0">
                <a:ea typeface="ＭＳ Ｐゴシック" charset="-128"/>
              </a:rPr>
              <a:t>= </a:t>
            </a:r>
            <a:r>
              <a:rPr lang="en-US" altLang="en-US" sz="1900" dirty="0" smtClean="0">
                <a:ea typeface="ＭＳ Ｐゴシック" charset="-128"/>
              </a:rPr>
              <a:t>6.59%</a:t>
            </a:r>
            <a:endParaRPr lang="en-US" altLang="en-US" sz="1900" dirty="0">
              <a:ea typeface="ＭＳ Ｐゴシック"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146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480"/>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0516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63490"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a:t>
            </a:r>
            <a:r>
              <a:rPr lang="en-US" altLang="en-US" sz="2000" dirty="0" smtClean="0">
                <a:ea typeface="ＭＳ Ｐゴシック" charset="-128"/>
              </a:rPr>
              <a:t>Chilean </a:t>
            </a:r>
            <a:r>
              <a:rPr lang="en-US" altLang="en-US" sz="2000" dirty="0">
                <a:ea typeface="ＭＳ Ｐゴシック" charset="-128"/>
              </a:rPr>
              <a:t>ERP would be used for </a:t>
            </a:r>
            <a:r>
              <a:rPr lang="en-US" altLang="en-US" sz="2000" dirty="0" err="1" smtClean="0">
                <a:ea typeface="ＭＳ Ｐゴシック" charset="-128"/>
              </a:rPr>
              <a:t>Falabella</a:t>
            </a:r>
            <a:r>
              <a:rPr lang="en-US" altLang="en-US" sz="2000" dirty="0" smtClean="0">
                <a:ea typeface="ＭＳ Ｐゴシック" charset="-128"/>
              </a:rPr>
              <a:t>, </a:t>
            </a:r>
            <a:r>
              <a:rPr lang="en-US" altLang="en-US" sz="2000" dirty="0">
                <a:ea typeface="ＭＳ Ｐゴシック" charset="-128"/>
              </a:rPr>
              <a:t>because it is a </a:t>
            </a:r>
            <a:r>
              <a:rPr lang="en-US" altLang="en-US" sz="2000" dirty="0" smtClean="0">
                <a:ea typeface="ＭＳ Ｐゴシック" charset="-128"/>
              </a:rPr>
              <a:t>Chilean </a:t>
            </a:r>
            <a:r>
              <a:rPr lang="en-US" altLang="en-US" sz="2000" dirty="0">
                <a:ea typeface="ＭＳ Ｐゴシック" charset="-128"/>
              </a:rPr>
              <a:t>company.</a:t>
            </a:r>
          </a:p>
          <a:p>
            <a:pPr eaLnBrk="1" hangingPunct="1"/>
            <a:r>
              <a:rPr lang="en-US" altLang="en-US" sz="2000" dirty="0">
                <a:ea typeface="ＭＳ Ｐゴシック" charset="-128"/>
              </a:rPr>
              <a:t>Operations: The more sensible practice on equity risk premium is to estimate an ERP based upon where a company operates. For Disney in 2013:</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7"/>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6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A Template for Estimating the ERP </a:t>
            </a:r>
            <a:r>
              <a:rPr lang="mr-IN" dirty="0" smtClean="0">
                <a:latin typeface="Calibri" charset="0"/>
              </a:rPr>
              <a:t>–</a:t>
            </a:r>
            <a:r>
              <a:rPr lang="en-US" dirty="0" smtClean="0">
                <a:latin typeface="Calibri" charset="0"/>
              </a:rPr>
              <a:t> January 2017</a:t>
            </a:r>
            <a:endParaRPr lang="en-US" dirty="0">
              <a:latin typeface="Calibri" charset="0"/>
            </a:endParaRPr>
          </a:p>
        </p:txBody>
      </p:sp>
      <p:sp>
        <p:nvSpPr>
          <p:cNvPr id="73731"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4" name="Content Placeholder 3"/>
          <p:cNvPicPr>
            <a:picLocks noGrp="1" noChangeAspect="1"/>
          </p:cNvPicPr>
          <p:nvPr>
            <p:ph sz="quarter" idx="1"/>
          </p:nvPr>
        </p:nvPicPr>
        <p:blipFill>
          <a:blip r:embed="rId3"/>
          <a:stretch>
            <a:fillRect/>
          </a:stretch>
        </p:blipFill>
        <p:spPr>
          <a:xfrm>
            <a:off x="1215663" y="1600200"/>
            <a:ext cx="6947623" cy="4495800"/>
          </a:xfrm>
          <a:prstGeom prst="rect">
            <a:avLst/>
          </a:prstGeom>
        </p:spPr>
      </p:pic>
    </p:spTree>
    <p:extLst>
      <p:ext uri="{BB962C8B-B14F-4D97-AF65-F5344CB8AC3E}">
        <p14:creationId xmlns:p14="http://schemas.microsoft.com/office/powerpoint/2010/main" val="6551312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259807" y="2669569"/>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15319187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lstStyle/>
          <a:p>
            <a:r>
              <a:rPr lang="en-US" altLang="en-US" dirty="0" err="1" smtClean="0">
                <a:ea typeface="ＭＳ Ｐゴシック" charset="-128"/>
              </a:rPr>
              <a:t>Falabella</a:t>
            </a:r>
            <a:r>
              <a:rPr lang="en-US" altLang="en-US" dirty="0" smtClean="0">
                <a:ea typeface="ＭＳ Ｐゴシック" charset="-128"/>
              </a:rPr>
              <a:t>: Estimating the Equity Risk Premium in 2017</a:t>
            </a:r>
            <a:endParaRPr lang="en-US" altLang="en-US" dirty="0">
              <a:ea typeface="ＭＳ Ｐゴシック" charset="-128"/>
            </a:endParaRP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201011072"/>
              </p:ext>
            </p:extLst>
          </p:nvPr>
        </p:nvGraphicFramePr>
        <p:xfrm>
          <a:off x="1371599" y="1904998"/>
          <a:ext cx="7086600" cy="3875316"/>
        </p:xfrm>
        <a:graphic>
          <a:graphicData uri="http://schemas.openxmlformats.org/drawingml/2006/table">
            <a:tbl>
              <a:tblPr>
                <a:tableStyleId>{5C22544A-7EE6-4342-B048-85BDC9FD1C3A}</a:tableStyleId>
              </a:tblPr>
              <a:tblGrid>
                <a:gridCol w="1771650"/>
                <a:gridCol w="1771650"/>
                <a:gridCol w="1771650"/>
                <a:gridCol w="1771650"/>
              </a:tblGrid>
              <a:tr h="544286">
                <a:tc>
                  <a:txBody>
                    <a:bodyPr/>
                    <a:lstStyle/>
                    <a:p>
                      <a:pPr algn="l" fontAlgn="b"/>
                      <a:r>
                        <a:rPr lang="en-US" sz="2000" i="1" u="none" strike="noStrike" dirty="0">
                          <a:effectLst/>
                        </a:rPr>
                        <a:t>Country</a:t>
                      </a:r>
                      <a:endParaRPr lang="en-US" sz="2000" b="1"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smtClean="0">
                          <a:effectLst/>
                        </a:rPr>
                        <a:t>Revenues (in</a:t>
                      </a:r>
                      <a:r>
                        <a:rPr lang="en-US" sz="2000" i="1" u="none" strike="noStrike" baseline="0" smtClean="0">
                          <a:effectLst/>
                        </a:rPr>
                        <a:t> billions)</a:t>
                      </a:r>
                      <a:endParaRPr lang="en-US" sz="2000" b="1"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Weight</a:t>
                      </a:r>
                      <a:endParaRPr lang="en-US" sz="2000" b="1"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ERP</a:t>
                      </a:r>
                      <a:endParaRPr lang="en-US" sz="2000" b="1"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u="none" strike="noStrike" dirty="0">
                          <a:effectLst/>
                        </a:rPr>
                        <a:t>Chile</a:t>
                      </a:r>
                      <a:endParaRPr lang="en-US"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2000" u="none" strike="noStrike" dirty="0">
                          <a:effectLst/>
                        </a:rPr>
                        <a:t>CLP 2,769</a:t>
                      </a:r>
                      <a:endParaRPr lang="nb-NO"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53.52%</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6.55%</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u="none" strike="noStrike">
                          <a:effectLst/>
                        </a:rPr>
                        <a:t>Peru</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2000" u="none" strike="noStrike" dirty="0">
                          <a:effectLst/>
                        </a:rPr>
                        <a:t>CLP 1,429</a:t>
                      </a:r>
                      <a:endParaRPr lang="nb-NO"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27.62%</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7.40%</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u="none" strike="noStrike">
                          <a:effectLst/>
                        </a:rPr>
                        <a:t>Argentina</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CLP 459</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8.87%</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14.94%</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u="none" strike="noStrike">
                          <a:effectLst/>
                        </a:rPr>
                        <a:t>Colombia</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CLP 350</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6.76%</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8.40%</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u="none" strike="noStrike">
                          <a:effectLst/>
                        </a:rPr>
                        <a:t>Brazil</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CLP 167</a:t>
                      </a:r>
                      <a:endParaRPr lang="en-US"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rPr>
                        <a:t>3.23%</a:t>
                      </a:r>
                      <a:endParaRPr lang="mr-IN" sz="2000" b="0"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rPr>
                        <a:t>9.96%</a:t>
                      </a:r>
                      <a:endParaRPr lang="mr-IN" sz="2000" b="0"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4286">
                <a:tc>
                  <a:txBody>
                    <a:bodyPr/>
                    <a:lstStyle/>
                    <a:p>
                      <a:pPr algn="l" fontAlgn="b"/>
                      <a:r>
                        <a:rPr lang="en-US" sz="2000" b="1" u="none" strike="noStrike" dirty="0" err="1">
                          <a:effectLst/>
                        </a:rPr>
                        <a:t>Falabella</a:t>
                      </a:r>
                      <a:endParaRPr lang="en-US" sz="20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2000" b="1" u="none" strike="noStrike" dirty="0">
                          <a:effectLst/>
                        </a:rPr>
                        <a:t>CLP 5,174</a:t>
                      </a:r>
                      <a:endParaRPr lang="uk-UA" sz="20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b="1" u="none" strike="noStrike" dirty="0">
                          <a:effectLst/>
                        </a:rPr>
                        <a:t>100.00%</a:t>
                      </a:r>
                      <a:endParaRPr lang="mr-IN" sz="20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b="1" u="none" strike="noStrike" dirty="0">
                          <a:effectLst/>
                        </a:rPr>
                        <a:t>7.76%</a:t>
                      </a:r>
                      <a:endParaRPr lang="mr-IN" sz="20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69634" name="Content Placeholder 2"/>
          <p:cNvSpPr>
            <a:spLocks noGrp="1"/>
          </p:cNvSpPr>
          <p:nvPr>
            <p:ph sz="quarter" idx="1"/>
          </p:nvPr>
        </p:nvSpPr>
        <p:spPr>
          <a:xfrm>
            <a:off x="612775" y="1600200"/>
            <a:ext cx="8153400" cy="4495800"/>
          </a:xfrm>
        </p:spPr>
        <p:txBody>
          <a:bodyPr/>
          <a:lstStyle/>
          <a:p>
            <a:pPr eaLnBrk="1" hangingPunct="1"/>
            <a:r>
              <a:rPr lang="en-US" altLang="en-US" sz="1600" dirty="0">
                <a:ea typeface="ＭＳ Ｐゴシック" charset="-128"/>
              </a:rPr>
              <a:t>The standard procedure is to regress stock returns (</a:t>
            </a:r>
            <a:r>
              <a:rPr lang="en-US" altLang="en-US" sz="1600" dirty="0" err="1">
                <a:ea typeface="ＭＳ Ｐゴシック" charset="-128"/>
              </a:rPr>
              <a:t>Rj</a:t>
            </a:r>
            <a:r>
              <a:rPr lang="en-US" altLang="en-US" sz="1600" dirty="0">
                <a:ea typeface="ＭＳ Ｐゴシック" charset="-128"/>
              </a:rPr>
              <a:t>) against market returns (Rm):</a:t>
            </a:r>
          </a:p>
          <a:p>
            <a:pPr marL="320675" lvl="1" indent="0" algn="ctr" eaLnBrk="1" hangingPunct="1">
              <a:buFont typeface="Wingdings 2" charset="2"/>
              <a:buNone/>
            </a:pPr>
            <a:r>
              <a:rPr lang="en-US" altLang="en-US" sz="1600" dirty="0" err="1">
                <a:ea typeface="ＭＳ Ｐゴシック" charset="-128"/>
              </a:rPr>
              <a:t>R</a:t>
            </a:r>
            <a:r>
              <a:rPr lang="en-US" altLang="en-US" sz="1600" baseline="-25000" dirty="0" err="1">
                <a:ea typeface="ＭＳ Ｐゴシック" charset="-128"/>
              </a:rPr>
              <a:t>j</a:t>
            </a:r>
            <a:r>
              <a:rPr lang="en-US" altLang="en-US" sz="1600" dirty="0">
                <a:ea typeface="ＭＳ Ｐゴシック" charset="-128"/>
              </a:rPr>
              <a:t> = a + b R</a:t>
            </a:r>
            <a:r>
              <a:rPr lang="en-US" altLang="en-US" sz="1600" baseline="-25000" dirty="0">
                <a:ea typeface="ＭＳ Ｐゴシック" charset="-128"/>
              </a:rPr>
              <a:t>m</a:t>
            </a:r>
          </a:p>
          <a:p>
            <a:pPr eaLnBrk="1" hangingPunct="1"/>
            <a:r>
              <a:rPr lang="en-US" altLang="en-US" sz="1600" u="sng" dirty="0">
                <a:ea typeface="ＭＳ Ｐゴシック" charset="-128"/>
              </a:rPr>
              <a:t>Risk measure</a:t>
            </a:r>
            <a:r>
              <a:rPr lang="en-US" altLang="en-US" sz="1600" dirty="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dirty="0">
                <a:ea typeface="ＭＳ Ｐゴシック" charset="-128"/>
              </a:rPr>
              <a:t>Plus (minus) one standard errors: 67% confidence interval</a:t>
            </a:r>
          </a:p>
          <a:p>
            <a:pPr marL="320675" lvl="1" indent="0" eaLnBrk="1" hangingPunct="1"/>
            <a:r>
              <a:rPr lang="en-US" altLang="en-US" sz="1400" dirty="0">
                <a:ea typeface="ＭＳ Ｐゴシック" charset="-128"/>
              </a:rPr>
              <a:t>Plus (minus) two standard errors: 95% confidence interval</a:t>
            </a:r>
          </a:p>
          <a:p>
            <a:pPr eaLnBrk="1" hangingPunct="1"/>
            <a:r>
              <a:rPr lang="en-US" altLang="en-US" sz="1600" u="sng" dirty="0">
                <a:ea typeface="ＭＳ Ｐゴシック" charset="-128"/>
              </a:rPr>
              <a:t>Performance measure</a:t>
            </a:r>
            <a:r>
              <a:rPr lang="en-US" altLang="en-US" sz="1600" dirty="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a:t>
            </a:r>
            <a:r>
              <a:rPr lang="en-US" altLang="en-US" sz="1600" dirty="0" err="1">
                <a:ea typeface="ＭＳ Ｐゴシック" charset="-128"/>
              </a:rPr>
              <a:t>Rf</a:t>
            </a:r>
            <a:r>
              <a:rPr lang="en-US" altLang="en-US" sz="1600" dirty="0">
                <a:ea typeface="ＭＳ Ｐゴシック" charset="-128"/>
              </a:rPr>
              <a:t> (1- Beta) to measure what’s called </a:t>
            </a:r>
            <a:r>
              <a:rPr lang="en-US" altLang="en-US" sz="1600" b="1" dirty="0">
                <a:ea typeface="ＭＳ Ｐゴシック" charset="-128"/>
              </a:rPr>
              <a:t>Jensen’s alpha (a – </a:t>
            </a:r>
            <a:r>
              <a:rPr lang="en-US" altLang="en-US" sz="1600" b="1" dirty="0" err="1">
                <a:ea typeface="ＭＳ Ｐゴシック" charset="-128"/>
              </a:rPr>
              <a:t>Rf</a:t>
            </a:r>
            <a:r>
              <a:rPr lang="en-US" altLang="en-US" sz="1600" b="1" dirty="0">
                <a:ea typeface="ＭＳ Ｐゴシック" charset="-128"/>
              </a:rPr>
              <a:t> (1- Beta)</a:t>
            </a:r>
          </a:p>
          <a:p>
            <a:pPr marL="320675" lvl="1" indent="0" eaLnBrk="1" hangingPunct="1">
              <a:buFont typeface="Wingdings 2" charset="2"/>
              <a:buNone/>
            </a:pPr>
            <a:r>
              <a:rPr lang="en-US" altLang="en-US" sz="1400" dirty="0">
                <a:ea typeface="ＭＳ Ｐゴシック" charset="-128"/>
              </a:rPr>
              <a:t>a &gt; </a:t>
            </a:r>
            <a:r>
              <a:rPr lang="en-US" altLang="en-US" sz="1400" dirty="0" err="1">
                <a:ea typeface="ＭＳ Ｐゴシック" charset="-128"/>
              </a:rPr>
              <a:t>Rf</a:t>
            </a:r>
            <a:r>
              <a:rPr lang="en-US" altLang="en-US" sz="1400" dirty="0">
                <a:ea typeface="ＭＳ Ｐゴシック" charset="-128"/>
              </a:rPr>
              <a:t> (1-b) : Positive Jensen’s alpha =  Stock did better than expected during regression period</a:t>
            </a:r>
          </a:p>
          <a:p>
            <a:pPr marL="320675" lvl="1" indent="0" eaLnBrk="1" hangingPunct="1">
              <a:buFont typeface="Wingdings 2" charset="2"/>
              <a:buNone/>
            </a:pPr>
            <a:r>
              <a:rPr lang="en-US" altLang="en-US" sz="1400" dirty="0">
                <a:ea typeface="ＭＳ Ｐゴシック" charset="-128"/>
              </a:rPr>
              <a:t>a = </a:t>
            </a:r>
            <a:r>
              <a:rPr lang="en-US" altLang="en-US" sz="1400" dirty="0" err="1">
                <a:ea typeface="ＭＳ Ｐゴシック" charset="-128"/>
              </a:rPr>
              <a:t>Rf</a:t>
            </a:r>
            <a:r>
              <a:rPr lang="en-US" altLang="en-US" sz="1400" dirty="0">
                <a:ea typeface="ＭＳ Ｐゴシック" charset="-128"/>
              </a:rPr>
              <a:t> (1-b): : Zero Jensen’s alpha =  Stock did </a:t>
            </a:r>
            <a:r>
              <a:rPr lang="en-US" altLang="en-US" sz="1400" dirty="0" smtClean="0">
                <a:ea typeface="ＭＳ Ｐゴシック" charset="-128"/>
              </a:rPr>
              <a:t>as well as </a:t>
            </a:r>
            <a:r>
              <a:rPr lang="en-US" altLang="en-US" sz="1400" dirty="0">
                <a:ea typeface="ＭＳ Ｐゴシック" charset="-128"/>
              </a:rPr>
              <a:t>expected during regression period</a:t>
            </a:r>
          </a:p>
          <a:p>
            <a:pPr marL="320675" lvl="1" indent="0" eaLnBrk="1" hangingPunct="1">
              <a:buFont typeface="Wingdings 2" charset="2"/>
              <a:buNone/>
            </a:pPr>
            <a:r>
              <a:rPr lang="en-US" altLang="en-US" sz="1400" dirty="0">
                <a:ea typeface="ＭＳ Ｐゴシック" charset="-128"/>
              </a:rPr>
              <a:t>a &lt; </a:t>
            </a:r>
            <a:r>
              <a:rPr lang="en-US" altLang="en-US" sz="1400" dirty="0" err="1">
                <a:ea typeface="ＭＳ Ｐゴシック" charset="-128"/>
              </a:rPr>
              <a:t>Rf</a:t>
            </a:r>
            <a:r>
              <a:rPr lang="en-US" altLang="en-US" sz="1400" dirty="0">
                <a:ea typeface="ＭＳ Ｐゴシック" charset="-128"/>
              </a:rPr>
              <a:t> (1-b) : Negative Jensen’s alpha =  Stock did </a:t>
            </a:r>
            <a:r>
              <a:rPr lang="en-US" altLang="en-US" sz="1400" dirty="0" smtClean="0">
                <a:ea typeface="ＭＳ Ｐゴシック" charset="-128"/>
              </a:rPr>
              <a:t>worse </a:t>
            </a:r>
            <a:r>
              <a:rPr lang="en-US" altLang="en-US" sz="1400" dirty="0">
                <a:ea typeface="ＭＳ Ｐゴシック" charset="-128"/>
              </a:rPr>
              <a:t>than expected during regression period</a:t>
            </a:r>
          </a:p>
          <a:p>
            <a:pPr eaLnBrk="1" hangingPunct="1"/>
            <a:r>
              <a:rPr lang="en-US" altLang="en-US" sz="1600" u="sng" dirty="0">
                <a:ea typeface="ＭＳ Ｐゴシック" charset="-128"/>
              </a:rPr>
              <a:t>Risk source</a:t>
            </a:r>
            <a:r>
              <a:rPr lang="en-US" altLang="en-US" sz="1600" dirty="0">
                <a:ea typeface="ＭＳ Ｐゴシック" charset="-128"/>
              </a:rPr>
              <a:t>: The  R squared (R</a:t>
            </a:r>
            <a:r>
              <a:rPr lang="en-US" altLang="en-US" sz="1600" baseline="30000" dirty="0">
                <a:ea typeface="ＭＳ Ｐゴシック" charset="-128"/>
              </a:rPr>
              <a:t>2</a:t>
            </a:r>
            <a:r>
              <a:rPr lang="en-US" altLang="en-US" sz="1600" dirty="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7065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Falabella</a:t>
            </a:r>
            <a:r>
              <a:rPr lang="en-US" dirty="0" smtClean="0"/>
              <a:t>: Beta Regression</a:t>
            </a:r>
            <a:endParaRPr lang="en-US" dirty="0"/>
          </a:p>
        </p:txBody>
      </p:sp>
      <p:pic>
        <p:nvPicPr>
          <p:cNvPr id="5" name="Content Placeholder 4"/>
          <p:cNvPicPr>
            <a:picLocks noGrp="1" noChangeAspect="1"/>
          </p:cNvPicPr>
          <p:nvPr>
            <p:ph sz="quarter" idx="1"/>
          </p:nvPr>
        </p:nvPicPr>
        <p:blipFill>
          <a:blip r:embed="rId2"/>
          <a:stretch>
            <a:fillRect/>
          </a:stretch>
        </p:blipFill>
        <p:spPr>
          <a:xfrm>
            <a:off x="612775" y="2038443"/>
            <a:ext cx="8153400" cy="3619314"/>
          </a:xfrm>
          <a:prstGeom prst="rect">
            <a:avLst/>
          </a:prstGeom>
        </p:spPr>
      </p:pic>
    </p:spTree>
    <p:extLst>
      <p:ext uri="{BB962C8B-B14F-4D97-AF65-F5344CB8AC3E}">
        <p14:creationId xmlns:p14="http://schemas.microsoft.com/office/powerpoint/2010/main" val="3308721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Betas</a:t>
            </a:r>
          </a:p>
        </p:txBody>
      </p:sp>
      <p:pic>
        <p:nvPicPr>
          <p:cNvPr id="7577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a:ea typeface="ＭＳ Ｐゴシック" charset="-128"/>
              </a:rPr>
              <a:t>Disney’s business betas</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782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77951"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12775" y="228600"/>
            <a:ext cx="8153400" cy="990600"/>
          </a:xfrm>
        </p:spPr>
        <p:txBody>
          <a:bodyPr/>
          <a:lstStyle/>
          <a:p>
            <a:r>
              <a:rPr lang="en-US" altLang="en-US">
                <a:ea typeface="ＭＳ Ｐゴシック" charset="-128"/>
              </a:rPr>
              <a:t>Disney’s Levered beta by division</a:t>
            </a:r>
          </a:p>
        </p:txBody>
      </p:sp>
      <p:sp>
        <p:nvSpPr>
          <p:cNvPr id="79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001960162"/>
              </p:ext>
            </p:extLst>
          </p:nvPr>
        </p:nvGraphicFramePr>
        <p:xfrm>
          <a:off x="1362868" y="1782877"/>
          <a:ext cx="6653213" cy="2360616"/>
        </p:xfrm>
        <a:graphic>
          <a:graphicData uri="http://schemas.openxmlformats.org/drawingml/2006/table">
            <a:tbl>
              <a:tblPr/>
              <a:tblGrid>
                <a:gridCol w="1728788"/>
                <a:gridCol w="947737"/>
                <a:gridCol w="993775"/>
                <a:gridCol w="993775"/>
                <a:gridCol w="995363"/>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7" name="Table 6"/>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Estimating </a:t>
            </a:r>
            <a:r>
              <a:rPr lang="en-US" altLang="ja-JP" dirty="0">
                <a:ea typeface="ＭＳ Ｐゴシック" charset="-128"/>
              </a:rPr>
              <a:t>Bottom Up </a:t>
            </a:r>
            <a:r>
              <a:rPr lang="en-US" altLang="ja-JP" dirty="0" smtClean="0">
                <a:ea typeface="ＭＳ Ｐゴシック" charset="-128"/>
              </a:rPr>
              <a:t>Betas: </a:t>
            </a:r>
            <a:r>
              <a:rPr lang="en-US" altLang="ja-JP" dirty="0" err="1" smtClean="0">
                <a:ea typeface="ＭＳ Ｐゴシック" charset="-128"/>
              </a:rPr>
              <a:t>Falabella</a:t>
            </a:r>
            <a:endParaRPr lang="en-US" altLang="en-US" dirty="0">
              <a:ea typeface="ＭＳ Ｐゴシック" charset="-128"/>
            </a:endParaRPr>
          </a:p>
        </p:txBody>
      </p:sp>
      <p:sp>
        <p:nvSpPr>
          <p:cNvPr id="8192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extLst>
              <p:ext uri="{D42A27DB-BD31-4B8C-83A1-F6EECF244321}">
                <p14:modId xmlns:p14="http://schemas.microsoft.com/office/powerpoint/2010/main" val="1696049974"/>
              </p:ext>
            </p:extLst>
          </p:nvPr>
        </p:nvGraphicFramePr>
        <p:xfrm>
          <a:off x="609601" y="1676403"/>
          <a:ext cx="8156574" cy="2714714"/>
        </p:xfrm>
        <a:graphic>
          <a:graphicData uri="http://schemas.openxmlformats.org/drawingml/2006/table">
            <a:tbl>
              <a:tblPr>
                <a:tableStyleId>{5C22544A-7EE6-4342-B048-85BDC9FD1C3A}</a:tableStyleId>
              </a:tblPr>
              <a:tblGrid>
                <a:gridCol w="2713442"/>
                <a:gridCol w="1023634"/>
                <a:gridCol w="877400"/>
                <a:gridCol w="1252923"/>
                <a:gridCol w="908082"/>
                <a:gridCol w="1381093"/>
              </a:tblGrid>
              <a:tr h="370114">
                <a:tc>
                  <a:txBody>
                    <a:bodyPr/>
                    <a:lstStyle/>
                    <a:p>
                      <a:pPr algn="l" fontAlgn="b"/>
                      <a:r>
                        <a:rPr lang="en-US" sz="1600" i="1" u="none" strike="noStrike" dirty="0">
                          <a:effectLst/>
                        </a:rPr>
                        <a:t>Business</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Revenues</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EV/Sales</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Estimated Value</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Weight</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Unlevered Beta</a:t>
                      </a:r>
                      <a:endParaRPr lang="en-US" sz="16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u="none" strike="noStrike" dirty="0">
                          <a:effectLst/>
                        </a:rPr>
                        <a:t>Retail (General)</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$2,886.00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0.7399</a:t>
                      </a:r>
                      <a:endParaRPr lang="nb-NO"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$2,135.37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23.24%</a:t>
                      </a:r>
                      <a:endParaRPr lang="mr-IN"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0.8148</a:t>
                      </a:r>
                      <a:endParaRPr lang="nb-NO"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u="none" strike="noStrike">
                          <a:effectLst/>
                        </a:rPr>
                        <a:t>Retail (Grocery and Food)</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$2,001.00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0.6488</a:t>
                      </a:r>
                      <a:endParaRPr lang="nb-NO"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$1,298.32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14.13%</a:t>
                      </a:r>
                      <a:endParaRPr lang="mr-IN"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0.5678</a:t>
                      </a:r>
                      <a:endParaRPr lang="nb-NO"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u="none" strike="noStrike">
                          <a:effectLst/>
                        </a:rPr>
                        <a:t>Retail (Building Supply)</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$1,372.00 </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1.4657</a:t>
                      </a:r>
                      <a:endParaRPr lang="nb-NO"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$2,010.92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21.88%</a:t>
                      </a:r>
                      <a:endParaRPr lang="mr-IN"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rPr>
                        <a:t>0.7273</a:t>
                      </a:r>
                      <a:endParaRPr lang="is-I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u="none" strike="noStrike">
                          <a:effectLst/>
                        </a:rPr>
                        <a:t>Real Estate (General/Diversified)</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$332.00 </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3.4183</a:t>
                      </a:r>
                      <a:endParaRPr lang="hr-HR"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$1,134.88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rPr>
                        <a:t>12.35%</a:t>
                      </a:r>
                      <a:endParaRPr lang="mr-IN"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0.6751</a:t>
                      </a:r>
                      <a:endParaRPr lang="nb-NO"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u="none" strike="noStrike">
                          <a:effectLst/>
                        </a:rPr>
                        <a:t>Banking</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 $497.00 </a:t>
                      </a:r>
                      <a:endParaRPr lang="en-US"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5.2507</a:t>
                      </a:r>
                      <a:endParaRPr lang="hr-HR"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 $2,609.58 </a:t>
                      </a:r>
                      <a:endParaRPr lang="en-US"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rPr>
                        <a:t>28.40%</a:t>
                      </a:r>
                      <a:endParaRPr lang="mr-IN" sz="16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0.4490</a:t>
                      </a:r>
                      <a:endParaRPr lang="nb-NO" sz="16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114">
                <a:tc>
                  <a:txBody>
                    <a:bodyPr/>
                    <a:lstStyle/>
                    <a:p>
                      <a:pPr algn="l" fontAlgn="b"/>
                      <a:r>
                        <a:rPr lang="en-US" sz="1600" b="1" u="none" strike="noStrike" dirty="0" err="1">
                          <a:effectLst/>
                        </a:rPr>
                        <a:t>Falbella</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$7,088.00 </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b="1" u="none" strike="noStrike" dirty="0">
                          <a:effectLst/>
                        </a:rPr>
                        <a:t> </a:t>
                      </a:r>
                      <a:endParaRPr lang="sk-SK"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effectLst/>
                        </a:rPr>
                        <a:t> $9,189.07 </a:t>
                      </a:r>
                      <a:endParaRPr lang="en-US"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b="1" u="none" strike="noStrike" dirty="0">
                          <a:effectLst/>
                        </a:rPr>
                        <a:t> </a:t>
                      </a:r>
                      <a:endParaRPr lang="sk-SK"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1" u="none" strike="noStrike" dirty="0">
                          <a:effectLst/>
                        </a:rPr>
                        <a:t>0.6396</a:t>
                      </a:r>
                      <a:endParaRPr lang="nb-NO" sz="1600" b="1"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Falabella</a:t>
            </a:r>
            <a:r>
              <a:rPr lang="en-US" dirty="0" smtClean="0"/>
              <a:t>: Cost of Equity by Business</a:t>
            </a:r>
            <a:endParaRPr lang="en-US" dirty="0"/>
          </a:p>
        </p:txBody>
      </p:sp>
      <p:sp>
        <p:nvSpPr>
          <p:cNvPr id="5" name="TextBox 4"/>
          <p:cNvSpPr txBox="1"/>
          <p:nvPr/>
        </p:nvSpPr>
        <p:spPr>
          <a:xfrm>
            <a:off x="6172201" y="5562600"/>
            <a:ext cx="2593848" cy="1015663"/>
          </a:xfrm>
          <a:prstGeom prst="rect">
            <a:avLst/>
          </a:prstGeom>
          <a:noFill/>
          <a:ln>
            <a:solidFill>
              <a:schemeClr val="accent1"/>
            </a:solidFill>
          </a:ln>
        </p:spPr>
        <p:txBody>
          <a:bodyPr wrap="square" rtlCol="0">
            <a:spAutoFit/>
          </a:bodyPr>
          <a:lstStyle/>
          <a:p>
            <a:r>
              <a:rPr lang="en-US" sz="2000" dirty="0" smtClean="0"/>
              <a:t>Different country mixes for different businesses</a:t>
            </a:r>
            <a:endParaRPr lang="en-US" sz="2000" dirty="0"/>
          </a:p>
        </p:txBody>
      </p:sp>
      <p:cxnSp>
        <p:nvCxnSpPr>
          <p:cNvPr id="7" name="Straight Arrow Connector 6"/>
          <p:cNvCxnSpPr>
            <a:stCxn id="5" idx="0"/>
          </p:cNvCxnSpPr>
          <p:nvPr/>
        </p:nvCxnSpPr>
        <p:spPr>
          <a:xfrm flipH="1" flipV="1">
            <a:off x="7391400" y="5218310"/>
            <a:ext cx="77725" cy="344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Content Placeholder 8"/>
          <p:cNvGraphicFramePr>
            <a:graphicFrameLocks noGrp="1"/>
          </p:cNvGraphicFramePr>
          <p:nvPr>
            <p:ph sz="quarter" idx="1"/>
            <p:extLst>
              <p:ext uri="{D42A27DB-BD31-4B8C-83A1-F6EECF244321}">
                <p14:modId xmlns:p14="http://schemas.microsoft.com/office/powerpoint/2010/main" val="778118057"/>
              </p:ext>
            </p:extLst>
          </p:nvPr>
        </p:nvGraphicFramePr>
        <p:xfrm>
          <a:off x="304798" y="1828803"/>
          <a:ext cx="8610602" cy="3311110"/>
        </p:xfrm>
        <a:graphic>
          <a:graphicData uri="http://schemas.openxmlformats.org/drawingml/2006/table">
            <a:tbl>
              <a:tblPr>
                <a:tableStyleId>{5C22544A-7EE6-4342-B048-85BDC9FD1C3A}</a:tableStyleId>
              </a:tblPr>
              <a:tblGrid>
                <a:gridCol w="2509049"/>
                <a:gridCol w="1174691"/>
                <a:gridCol w="729906"/>
                <a:gridCol w="1060643"/>
                <a:gridCol w="741311"/>
                <a:gridCol w="1220310"/>
                <a:gridCol w="1174692"/>
              </a:tblGrid>
              <a:tr h="476773">
                <a:tc>
                  <a:txBody>
                    <a:bodyPr/>
                    <a:lstStyle/>
                    <a:p>
                      <a:pPr algn="l" fontAlgn="b"/>
                      <a:r>
                        <a:rPr lang="en-US" sz="1600" i="1" u="none" strike="noStrike" dirty="0">
                          <a:effectLst/>
                          <a:latin typeface="Times" charset="0"/>
                          <a:ea typeface="Times" charset="0"/>
                          <a:cs typeface="Times" charset="0"/>
                        </a:rPr>
                        <a:t>Business</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latin typeface="Times" charset="0"/>
                          <a:ea typeface="Times" charset="0"/>
                          <a:cs typeface="Times" charset="0"/>
                        </a:rPr>
                        <a:t>Unlevered Beta</a:t>
                      </a:r>
                      <a:endParaRPr lang="en-US" sz="1600" b="0" i="1"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latin typeface="Times" charset="0"/>
                          <a:ea typeface="Times" charset="0"/>
                          <a:cs typeface="Times" charset="0"/>
                        </a:rPr>
                        <a:t>D/E ratio</a:t>
                      </a:r>
                      <a:endParaRPr lang="en-US" sz="1600" b="0" i="1"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latin typeface="Times" charset="0"/>
                          <a:ea typeface="Times" charset="0"/>
                          <a:cs typeface="Times" charset="0"/>
                        </a:rPr>
                        <a:t>Levered Beta</a:t>
                      </a:r>
                      <a:endParaRPr lang="en-US" sz="1600" b="0" i="1"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Risk free</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ERP</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Cost of Equity</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610">
                <a:tc>
                  <a:txBody>
                    <a:bodyPr/>
                    <a:lstStyle/>
                    <a:p>
                      <a:pPr algn="l" fontAlgn="b"/>
                      <a:r>
                        <a:rPr lang="en-US" sz="1600" u="none" strike="noStrike" dirty="0">
                          <a:effectLst/>
                          <a:latin typeface="Times" charset="0"/>
                          <a:ea typeface="Times" charset="0"/>
                          <a:cs typeface="Times" charset="0"/>
                        </a:rPr>
                        <a:t>Retail (General)</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0.8148</a:t>
                      </a:r>
                      <a:endParaRPr lang="nb-NO"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32.47%</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1.0159</a:t>
                      </a:r>
                      <a:endParaRPr lang="nb-NO"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3.42%</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8.31%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11.86%</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610">
                <a:tc>
                  <a:txBody>
                    <a:bodyPr/>
                    <a:lstStyle/>
                    <a:p>
                      <a:pPr algn="l" fontAlgn="b"/>
                      <a:r>
                        <a:rPr lang="en-US" sz="1600" u="none" strike="noStrike" dirty="0">
                          <a:effectLst/>
                          <a:latin typeface="Times" charset="0"/>
                          <a:ea typeface="Times" charset="0"/>
                          <a:cs typeface="Times" charset="0"/>
                        </a:rPr>
                        <a:t>Retail (Grocery and Food)</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0.5678</a:t>
                      </a:r>
                      <a:endParaRPr lang="nb-NO"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32.47%</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0.7079</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3.42%</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6.96%</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8.35%</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610">
                <a:tc>
                  <a:txBody>
                    <a:bodyPr/>
                    <a:lstStyle/>
                    <a:p>
                      <a:pPr algn="l" fontAlgn="b"/>
                      <a:r>
                        <a:rPr lang="en-US" sz="1600" u="none" strike="noStrike">
                          <a:effectLst/>
                          <a:latin typeface="Times" charset="0"/>
                          <a:ea typeface="Times" charset="0"/>
                          <a:cs typeface="Times" charset="0"/>
                        </a:rPr>
                        <a:t>Retail (Building Supply)</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0.7273</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32.47%</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0.9068</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3.42%</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6.94%</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9.71%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6773">
                <a:tc>
                  <a:txBody>
                    <a:bodyPr/>
                    <a:lstStyle/>
                    <a:p>
                      <a:pPr algn="l" fontAlgn="b"/>
                      <a:r>
                        <a:rPr lang="en-US" sz="1600" u="none" strike="noStrike">
                          <a:effectLst/>
                          <a:latin typeface="Times" charset="0"/>
                          <a:ea typeface="Times" charset="0"/>
                          <a:cs typeface="Times" charset="0"/>
                        </a:rPr>
                        <a:t>Real Estate (General/Diversified)</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0.6751</a:t>
                      </a:r>
                      <a:endParaRPr lang="nb-NO"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32.47%</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0.8417</a:t>
                      </a:r>
                      <a:endParaRPr lang="nb-NO"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3.42%</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6.55%</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8.93%</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610">
                <a:tc>
                  <a:txBody>
                    <a:bodyPr/>
                    <a:lstStyle/>
                    <a:p>
                      <a:pPr algn="l" fontAlgn="b"/>
                      <a:r>
                        <a:rPr lang="en-US" sz="1600" u="none" strike="noStrike">
                          <a:effectLst/>
                          <a:latin typeface="Times" charset="0"/>
                          <a:ea typeface="Times" charset="0"/>
                          <a:cs typeface="Times" charset="0"/>
                        </a:rPr>
                        <a:t>Banking</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0.4490</a:t>
                      </a:r>
                      <a:endParaRPr lang="nb-NO"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NA</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0.8800</a:t>
                      </a:r>
                      <a:endParaRPr lang="nb-NO"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3.42%</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8.49%</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10.89%</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610">
                <a:tc>
                  <a:txBody>
                    <a:bodyPr/>
                    <a:lstStyle/>
                    <a:p>
                      <a:pPr algn="l" fontAlgn="b"/>
                      <a:r>
                        <a:rPr lang="en-US" sz="1600" b="1" u="none" strike="noStrike" dirty="0" err="1">
                          <a:effectLst/>
                          <a:latin typeface="Times" charset="0"/>
                          <a:ea typeface="Times" charset="0"/>
                          <a:cs typeface="Times" charset="0"/>
                        </a:rPr>
                        <a:t>Falabela</a:t>
                      </a:r>
                      <a:endParaRPr lang="en-US"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1" u="none" strike="noStrike" dirty="0">
                          <a:effectLst/>
                          <a:latin typeface="Times" charset="0"/>
                          <a:ea typeface="Times" charset="0"/>
                          <a:cs typeface="Times" charset="0"/>
                        </a:rPr>
                        <a:t>0.6396</a:t>
                      </a:r>
                      <a:endParaRPr lang="nb-NO"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32.47%</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600" b="1" u="none" strike="noStrike" dirty="0">
                          <a:effectLst/>
                          <a:latin typeface="Times" charset="0"/>
                          <a:ea typeface="Times" charset="0"/>
                          <a:cs typeface="Times" charset="0"/>
                        </a:rPr>
                        <a:t>0.7974</a:t>
                      </a:r>
                      <a:endParaRPr lang="fi-FI"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3.42%</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7.76%</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9.61%</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954899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501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head of the supermarket business has come to you with a new acquisition of a supermarket chain in </a:t>
            </a:r>
            <a:r>
              <a:rPr lang="en-US" b="1" dirty="0" smtClean="0">
                <a:ea typeface="+mn-ea"/>
                <a:cs typeface="+mn-cs"/>
              </a:rPr>
              <a:t>Brazil, </a:t>
            </a:r>
            <a:r>
              <a:rPr lang="en-US" dirty="0" smtClean="0">
                <a:ea typeface="+mn-ea"/>
                <a:cs typeface="+mn-cs"/>
              </a:rPr>
              <a:t>that he would like you to fund. He claims that his analysis of the investment indicates that it will generate a return on equity of 12% (in </a:t>
            </a:r>
            <a:r>
              <a:rPr lang="en-US" b="1" dirty="0" smtClean="0">
                <a:ea typeface="+mn-ea"/>
                <a:cs typeface="+mn-cs"/>
              </a:rPr>
              <a:t>Brazilian </a:t>
            </a:r>
            <a:r>
              <a:rPr lang="en-US" b="1" dirty="0" err="1" smtClean="0">
                <a:ea typeface="+mn-ea"/>
                <a:cs typeface="+mn-cs"/>
              </a:rPr>
              <a:t>Reais</a:t>
            </a:r>
            <a:r>
              <a:rPr lang="en-US" dirty="0" smtClean="0">
                <a:ea typeface="+mn-ea"/>
                <a:cs typeface="+mn-cs"/>
              </a:rPr>
              <a:t>). Would you fund it?</a:t>
            </a:r>
          </a:p>
          <a:p>
            <a:pPr marL="822960" lvl="1" indent="-457200" eaLnBrk="1" fontAlgn="auto" hangingPunct="1">
              <a:spcAft>
                <a:spcPts val="0"/>
              </a:spcAft>
              <a:buFont typeface="+mj-lt"/>
              <a:buAutoNum type="alphaLcPeriod"/>
              <a:defRPr/>
            </a:pPr>
            <a:r>
              <a:rPr lang="en-US" dirty="0" smtClean="0">
                <a:ea typeface="+mn-ea"/>
              </a:rPr>
              <a:t>Yes. </a:t>
            </a:r>
          </a:p>
          <a:p>
            <a:pPr marL="822960" lvl="1" indent="-457200" eaLnBrk="1" fontAlgn="auto" hangingPunct="1">
              <a:spcAft>
                <a:spcPts val="0"/>
              </a:spcAft>
              <a:buFont typeface="+mj-lt"/>
              <a:buAutoNum type="alphaLcPeriod"/>
              <a:defRPr/>
            </a:pPr>
            <a:r>
              <a:rPr lang="en-US" dirty="0" smtClean="0">
                <a:ea typeface="+mn-ea"/>
              </a:rPr>
              <a:t>No. </a:t>
            </a:r>
          </a:p>
          <a:p>
            <a:pPr marL="365760" lvl="1" indent="0" eaLnBrk="1" fontAlgn="auto" hangingPunct="1">
              <a:spcAft>
                <a:spcPts val="0"/>
              </a:spcAft>
              <a:buFont typeface="Wingdings 2" charset="0"/>
              <a:buNone/>
              <a:defRPr/>
            </a:pPr>
            <a:r>
              <a:rPr lang="en-US" dirty="0" smtClean="0">
                <a:ea typeface="+mn-ea"/>
              </a:rPr>
              <a:t>What return on equity would this investment need to make to be justified? Why? (The inflation rate in </a:t>
            </a:r>
            <a:r>
              <a:rPr lang="en-US" dirty="0" err="1" smtClean="0">
                <a:ea typeface="+mn-ea"/>
              </a:rPr>
              <a:t>Reais</a:t>
            </a:r>
            <a:r>
              <a:rPr lang="en-US" dirty="0" smtClean="0">
                <a:ea typeface="+mn-ea"/>
              </a:rPr>
              <a:t> is </a:t>
            </a:r>
            <a:r>
              <a:rPr lang="en-US" dirty="0">
                <a:ea typeface="+mn-ea"/>
              </a:rPr>
              <a:t>7</a:t>
            </a:r>
            <a:r>
              <a:rPr lang="en-US" dirty="0" smtClean="0">
                <a:ea typeface="+mn-ea"/>
              </a:rPr>
              <a:t>% whereas the inflation rate in pesos is </a:t>
            </a:r>
            <a:r>
              <a:rPr lang="en-US" dirty="0">
                <a:ea typeface="+mn-ea"/>
              </a:rPr>
              <a:t>3</a:t>
            </a:r>
            <a:r>
              <a:rPr lang="en-US" dirty="0" smtClean="0">
                <a:ea typeface="+mn-ea"/>
              </a:rPr>
              <a:t>%).</a:t>
            </a:r>
            <a:endParaRPr lang="en-US" dirty="0">
              <a:ea typeface="+mn-ea"/>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dirty="0" err="1" smtClean="0">
                <a:ea typeface="ＭＳ Ｐゴシック" charset="-128"/>
              </a:rPr>
              <a:t>Falabella</a:t>
            </a:r>
            <a:r>
              <a:rPr lang="en-US" altLang="en-US" dirty="0" smtClean="0">
                <a:ea typeface="ＭＳ Ｐゴシック" charset="-128"/>
              </a:rPr>
              <a:t>: </a:t>
            </a:r>
            <a:r>
              <a:rPr lang="en-US" altLang="en-US" dirty="0">
                <a:ea typeface="ＭＳ Ｐゴシック" charset="-128"/>
              </a:rPr>
              <a:t>Cost of Equity for a Brazilian </a:t>
            </a:r>
            <a:r>
              <a:rPr lang="en-US" altLang="en-US" dirty="0" smtClean="0">
                <a:ea typeface="ＭＳ Ｐゴシック" charset="-128"/>
              </a:rPr>
              <a:t>supermarket </a:t>
            </a:r>
            <a:r>
              <a:rPr lang="en-US" altLang="en-US" dirty="0">
                <a:ea typeface="ＭＳ Ｐゴシック" charset="-128"/>
              </a:rPr>
              <a:t>investment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1800" dirty="0">
                <a:ea typeface="ＭＳ Ｐゴシック" charset="-128"/>
              </a:rPr>
              <a:t>To convert a discount rate in one currency to another, all you need are expected inflation rates in the two </a:t>
            </a:r>
            <a:r>
              <a:rPr lang="en-US" altLang="en-US" sz="1800" dirty="0" smtClean="0">
                <a:ea typeface="ＭＳ Ｐゴシック" charset="-128"/>
              </a:rPr>
              <a:t>currencies</a:t>
            </a:r>
            <a:endParaRPr lang="en-US" altLang="en-US" sz="1800" dirty="0">
              <a:ea typeface="ＭＳ Ｐゴシック" charset="-128"/>
            </a:endParaRPr>
          </a:p>
          <a:p>
            <a:pPr eaLnBrk="1" hangingPunct="1">
              <a:buFont typeface="Wingdings" charset="2"/>
              <a:buNone/>
            </a:pPr>
            <a:endParaRPr lang="en-US" altLang="en-US" sz="1800" dirty="0">
              <a:ea typeface="ＭＳ Ｐゴシック" charset="-128"/>
            </a:endParaRPr>
          </a:p>
          <a:p>
            <a:pPr eaLnBrk="1" hangingPunct="1"/>
            <a:endParaRPr lang="en-US" altLang="en-US" sz="1800" dirty="0">
              <a:ea typeface="ＭＳ Ｐゴシック" charset="-128"/>
            </a:endParaRPr>
          </a:p>
          <a:p>
            <a:pPr eaLnBrk="1" hangingPunct="1"/>
            <a:r>
              <a:rPr lang="en-US" altLang="en-US" sz="2000" dirty="0">
                <a:ea typeface="ＭＳ Ｐゴシック" charset="-128"/>
              </a:rPr>
              <a:t>To estimate the cost of equity that </a:t>
            </a:r>
            <a:r>
              <a:rPr lang="en-US" altLang="en-US" sz="2000" dirty="0" err="1" smtClean="0">
                <a:ea typeface="ＭＳ Ｐゴシック" charset="-128"/>
              </a:rPr>
              <a:t>Falabella</a:t>
            </a:r>
            <a:r>
              <a:rPr lang="en-US" altLang="en-US" sz="2000" dirty="0" smtClean="0">
                <a:ea typeface="ＭＳ Ｐゴシック" charset="-128"/>
              </a:rPr>
              <a:t> </a:t>
            </a:r>
            <a:r>
              <a:rPr lang="en-US" altLang="en-US" sz="2000" dirty="0">
                <a:ea typeface="ＭＳ Ｐゴシック" charset="-128"/>
              </a:rPr>
              <a:t>should use for a </a:t>
            </a:r>
            <a:r>
              <a:rPr lang="en-US" altLang="en-US" sz="2000" dirty="0" smtClean="0">
                <a:ea typeface="ＭＳ Ｐゴシック" charset="-128"/>
              </a:rPr>
              <a:t>supermarket </a:t>
            </a:r>
            <a:r>
              <a:rPr lang="en-US" altLang="en-US" sz="2000" dirty="0">
                <a:ea typeface="ＭＳ Ｐゴシック" charset="-128"/>
              </a:rPr>
              <a:t>investment in Brazil, let’s start by estimating the cost of equity in </a:t>
            </a:r>
            <a:r>
              <a:rPr lang="en-US" altLang="en-US" sz="2000" dirty="0" smtClean="0">
                <a:ea typeface="ＭＳ Ｐゴシック" charset="-128"/>
              </a:rPr>
              <a:t>Chilean pesos:</a:t>
            </a:r>
            <a:endParaRPr lang="en-US" altLang="en-US" sz="2000" dirty="0">
              <a:ea typeface="ＭＳ Ｐゴシック" charset="-128"/>
            </a:endParaRPr>
          </a:p>
          <a:p>
            <a:pPr marL="320675" lvl="1" indent="0" algn="ctr" eaLnBrk="1" hangingPunct="1">
              <a:buFont typeface="Wingdings 2" charset="2"/>
              <a:buNone/>
            </a:pPr>
            <a:r>
              <a:rPr lang="en-US" altLang="en-US" sz="1800" dirty="0">
                <a:ea typeface="ＭＳ Ｐゴシック" charset="-128"/>
              </a:rPr>
              <a:t>Cost of </a:t>
            </a:r>
            <a:r>
              <a:rPr lang="en-US" altLang="en-US" sz="1800" dirty="0" smtClean="0">
                <a:ea typeface="ＭＳ Ｐゴシック" charset="-128"/>
              </a:rPr>
              <a:t>equity in CLP </a:t>
            </a:r>
            <a:r>
              <a:rPr lang="en-US" altLang="en-US" sz="1800" dirty="0">
                <a:ea typeface="ＭＳ Ｐゴシック" charset="-128"/>
              </a:rPr>
              <a:t>= </a:t>
            </a:r>
            <a:r>
              <a:rPr lang="en-US" altLang="en-US" sz="1800" dirty="0" smtClean="0">
                <a:ea typeface="ＭＳ Ｐゴシック" charset="-128"/>
              </a:rPr>
              <a:t>3.42% </a:t>
            </a:r>
            <a:r>
              <a:rPr lang="en-US" altLang="en-US" sz="1800" dirty="0">
                <a:ea typeface="ＭＳ Ｐゴシック" charset="-128"/>
              </a:rPr>
              <a:t>+ </a:t>
            </a:r>
            <a:r>
              <a:rPr lang="en-US" altLang="en-US" sz="1800" dirty="0" smtClean="0">
                <a:ea typeface="ＭＳ Ｐゴシック" charset="-128"/>
              </a:rPr>
              <a:t>0.7079 (9.96%) </a:t>
            </a:r>
            <a:r>
              <a:rPr lang="en-US" altLang="en-US" sz="1800" dirty="0">
                <a:ea typeface="ＭＳ Ｐゴシック" charset="-128"/>
              </a:rPr>
              <a:t>= </a:t>
            </a:r>
            <a:r>
              <a:rPr lang="en-US" altLang="en-US" sz="1800" dirty="0" smtClean="0">
                <a:ea typeface="ＭＳ Ｐゴシック" charset="-128"/>
              </a:rPr>
              <a:t>10.47%</a:t>
            </a:r>
            <a:endParaRPr lang="en-US" altLang="en-US" sz="1800" dirty="0">
              <a:ea typeface="ＭＳ Ｐゴシック" charset="-128"/>
            </a:endParaRPr>
          </a:p>
          <a:p>
            <a:pPr marL="285750" indent="-285750" eaLnBrk="1" hangingPunct="1"/>
            <a:r>
              <a:rPr lang="en-US" altLang="en-US" sz="2200" dirty="0">
                <a:ea typeface="ＭＳ Ｐゴシック" charset="-128"/>
              </a:rPr>
              <a:t>The risk free rate is in US dollars, the beta is that of the </a:t>
            </a:r>
            <a:r>
              <a:rPr lang="en-US" altLang="en-US" sz="2200" dirty="0" smtClean="0">
                <a:ea typeface="ＭＳ Ｐゴシック" charset="-128"/>
              </a:rPr>
              <a:t>supermarket </a:t>
            </a:r>
            <a:r>
              <a:rPr lang="en-US" altLang="en-US" sz="2200" dirty="0">
                <a:ea typeface="ＭＳ Ｐゴシック" charset="-128"/>
              </a:rPr>
              <a:t>business and the equity risk premium is for Brazil</a:t>
            </a:r>
            <a:r>
              <a:rPr lang="en-US" altLang="en-US" sz="2200" dirty="0" smtClean="0">
                <a:ea typeface="ＭＳ Ｐゴシック" charset="-128"/>
              </a:rPr>
              <a:t>.</a:t>
            </a:r>
          </a:p>
          <a:p>
            <a:pPr marL="320675" lvl="1" indent="0" algn="ctr" eaLnBrk="1" hangingPunct="1">
              <a:buFont typeface="Wingdings 2" charset="2"/>
              <a:buNone/>
            </a:pPr>
            <a:r>
              <a:rPr lang="en-US" altLang="en-US" sz="1800" dirty="0" smtClean="0">
                <a:ea typeface="ＭＳ Ｐゴシック" charset="-128"/>
              </a:rPr>
              <a:t>Cost of equity in $R = (1.1047) (1.07/1.03) -1 = 14.76%</a:t>
            </a:r>
            <a:r>
              <a:rPr lang="en-US" altLang="en-US" sz="1800" dirty="0">
                <a:ea typeface="ＭＳ Ｐゴシック" charset="-128"/>
              </a:rPr>
              <a:t>	</a:t>
            </a: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mc:AlternateContent xmlns:mc="http://schemas.openxmlformats.org/markup-compatibility/2006" xmlns:a14="http://schemas.microsoft.com/office/drawing/2010/main">
        <mc:Choice Requires="a14">
          <p:sp>
            <p:nvSpPr>
              <p:cNvPr id="5" name="Rectangle 4"/>
              <p:cNvSpPr/>
              <p:nvPr/>
            </p:nvSpPr>
            <p:spPr>
              <a:xfrm>
                <a:off x="1752600" y="2209800"/>
                <a:ext cx="5334000" cy="5482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i="1">
                              <a:latin typeface="Cambria Math" charset="0"/>
                            </a:rPr>
                          </m:ctrlPr>
                        </m:dPr>
                        <m:e>
                          <m:r>
                            <a:rPr lang="en-US" sz="1400">
                              <a:latin typeface="Cambria Math" charset="0"/>
                            </a:rPr>
                            <m:t>1</m:t>
                          </m:r>
                          <m:r>
                            <a:rPr lang="en-US" sz="1400" i="0">
                              <a:latin typeface="Cambria Math" charset="0"/>
                            </a:rPr>
                            <m:t>+</m:t>
                          </m:r>
                          <m:r>
                            <a:rPr lang="en-US" sz="1400" i="1">
                              <a:latin typeface="Cambria Math" charset="0"/>
                            </a:rPr>
                            <m:t>𝐶𝑜𝑠𝑡</m:t>
                          </m:r>
                          <m:r>
                            <a:rPr lang="en-US" sz="1400" i="0">
                              <a:latin typeface="Cambria Math" charset="0"/>
                            </a:rPr>
                            <m:t> </m:t>
                          </m:r>
                          <m:r>
                            <a:rPr lang="en-US" sz="1400" i="1">
                              <a:latin typeface="Cambria Math" charset="0"/>
                            </a:rPr>
                            <m:t>𝑜𝑓</m:t>
                          </m:r>
                          <m:r>
                            <a:rPr lang="en-US" sz="1400" i="0">
                              <a:latin typeface="Cambria Math" charset="0"/>
                            </a:rPr>
                            <m:t> </m:t>
                          </m:r>
                          <m:r>
                            <a:rPr lang="en-US" sz="1400" i="1">
                              <a:latin typeface="Cambria Math" charset="0"/>
                            </a:rPr>
                            <m:t>𝐸𝑞𝑢𝑖𝑡𝑦</m:t>
                          </m:r>
                          <m:r>
                            <a:rPr lang="en-US" sz="1400" i="0">
                              <a:latin typeface="Cambria Math" charset="0"/>
                            </a:rPr>
                            <m:t> </m:t>
                          </m:r>
                          <m:r>
                            <a:rPr lang="en-US" sz="1400" i="1">
                              <a:latin typeface="Cambria Math" charset="0"/>
                            </a:rPr>
                            <m:t>𝑖𝑛</m:t>
                          </m:r>
                          <m:r>
                            <a:rPr lang="en-US" sz="1400" i="0">
                              <a:latin typeface="Cambria Math" charset="0"/>
                            </a:rPr>
                            <m:t> </m:t>
                          </m:r>
                          <m:r>
                            <a:rPr lang="en-US" sz="1400" i="1">
                              <a:latin typeface="Cambria Math" charset="0"/>
                            </a:rPr>
                            <m:t>𝐶𝐿𝑃</m:t>
                          </m:r>
                        </m:e>
                      </m:d>
                      <m:f>
                        <m:fPr>
                          <m:ctrlPr>
                            <a:rPr lang="en-US" sz="1400" i="1">
                              <a:latin typeface="Cambria Math" charset="0"/>
                            </a:rPr>
                          </m:ctrlPr>
                        </m:fPr>
                        <m:num>
                          <m:d>
                            <m:dPr>
                              <m:ctrlPr>
                                <a:rPr lang="en-US" sz="1400" i="1">
                                  <a:latin typeface="Cambria Math" charset="0"/>
                                </a:rPr>
                              </m:ctrlPr>
                            </m:dPr>
                            <m:e>
                              <m:r>
                                <a:rPr lang="en-US" sz="1400" i="0">
                                  <a:latin typeface="Cambria Math" charset="0"/>
                                </a:rPr>
                                <m:t>1+</m:t>
                              </m:r>
                              <m:sSub>
                                <m:sSubPr>
                                  <m:ctrlPr>
                                    <a:rPr lang="en-US" sz="1400" i="1">
                                      <a:latin typeface="Cambria Math" charset="0"/>
                                    </a:rPr>
                                  </m:ctrlPr>
                                </m:sSubPr>
                                <m:e>
                                  <m:r>
                                    <a:rPr lang="en-US" sz="1400" i="1">
                                      <a:latin typeface="Cambria Math" charset="0"/>
                                    </a:rPr>
                                    <m:t>𝐼𝑛𝑓𝑙𝑎𝑡𝑖𝑜𝑛</m:t>
                                  </m:r>
                                  <m:r>
                                    <a:rPr lang="en-US" sz="1400" i="0">
                                      <a:latin typeface="Cambria Math" charset="0"/>
                                    </a:rPr>
                                    <m:t> </m:t>
                                  </m:r>
                                  <m:r>
                                    <a:rPr lang="en-US" sz="1400" i="1">
                                      <a:latin typeface="Cambria Math" charset="0"/>
                                    </a:rPr>
                                    <m:t>𝑅𝑎𝑡𝑒</m:t>
                                  </m:r>
                                </m:e>
                                <m:sub>
                                  <m:r>
                                    <a:rPr lang="en-US" sz="1400" i="1">
                                      <a:latin typeface="Cambria Math" charset="0"/>
                                    </a:rPr>
                                    <m:t>𝐵𝑟𝑎𝑧𝑖𝑙</m:t>
                                  </m:r>
                                </m:sub>
                              </m:sSub>
                            </m:e>
                          </m:d>
                        </m:num>
                        <m:den>
                          <m:d>
                            <m:dPr>
                              <m:ctrlPr>
                                <a:rPr lang="en-US" sz="1400" i="1">
                                  <a:latin typeface="Cambria Math" charset="0"/>
                                </a:rPr>
                              </m:ctrlPr>
                            </m:dPr>
                            <m:e>
                              <m:r>
                                <a:rPr lang="en-US" sz="1400" i="0">
                                  <a:latin typeface="Cambria Math" charset="0"/>
                                </a:rPr>
                                <m:t>1+</m:t>
                              </m:r>
                              <m:sSub>
                                <m:sSubPr>
                                  <m:ctrlPr>
                                    <a:rPr lang="en-US" sz="1400" i="1">
                                      <a:latin typeface="Cambria Math" charset="0"/>
                                    </a:rPr>
                                  </m:ctrlPr>
                                </m:sSubPr>
                                <m:e>
                                  <m:r>
                                    <a:rPr lang="en-US" sz="1400" i="1">
                                      <a:latin typeface="Cambria Math" charset="0"/>
                                    </a:rPr>
                                    <m:t>𝐼𝑛𝑓𝑙𝑎𝑡𝑖𝑜𝑛</m:t>
                                  </m:r>
                                  <m:r>
                                    <a:rPr lang="en-US" sz="1400" i="0">
                                      <a:latin typeface="Cambria Math" charset="0"/>
                                    </a:rPr>
                                    <m:t> </m:t>
                                  </m:r>
                                  <m:r>
                                    <a:rPr lang="en-US" sz="1400" i="1">
                                      <a:latin typeface="Cambria Math" charset="0"/>
                                    </a:rPr>
                                    <m:t>𝑅𝑎𝑡𝑒</m:t>
                                  </m:r>
                                </m:e>
                                <m:sub>
                                  <m:r>
                                    <a:rPr lang="en-US" sz="1400" i="1">
                                      <a:latin typeface="Cambria Math" charset="0"/>
                                    </a:rPr>
                                    <m:t>𝐶h𝑖𝑙𝑒</m:t>
                                  </m:r>
                                </m:sub>
                              </m:sSub>
                            </m:e>
                          </m:d>
                        </m:den>
                      </m:f>
                    </m:oMath>
                  </m:oMathPara>
                </a14:m>
                <a:endParaRPr lang="en-US" sz="1400" dirty="0"/>
              </a:p>
            </p:txBody>
          </p:sp>
        </mc:Choice>
        <mc:Fallback xmlns="">
          <p:sp>
            <p:nvSpPr>
              <p:cNvPr id="5" name="Rectangle 4"/>
              <p:cNvSpPr>
                <a:spLocks noRot="1" noChangeAspect="1" noMove="1" noResize="1" noEditPoints="1" noAdjustHandles="1" noChangeArrowheads="1" noChangeShapeType="1" noTextEdit="1"/>
              </p:cNvSpPr>
              <p:nvPr/>
            </p:nvSpPr>
            <p:spPr>
              <a:xfrm>
                <a:off x="1752600" y="2209800"/>
                <a:ext cx="5334000" cy="548227"/>
              </a:xfrm>
              <a:prstGeom prst="rect">
                <a:avLst/>
              </a:prstGeom>
              <a:blipFill rotWithShape="0">
                <a:blip r:embed="rId3"/>
                <a:stretch>
                  <a:fillRect t="-49438" b="-61798"/>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5427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Synthetic Ratings</a:t>
            </a:r>
          </a:p>
        </p:txBody>
      </p:sp>
      <p:sp>
        <p:nvSpPr>
          <p:cNvPr id="716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a:t>
            </a:r>
            <a:r>
              <a:rPr lang="en-US" dirty="0" smtClean="0"/>
              <a:t>Expenses</a:t>
            </a:r>
          </a:p>
          <a:p>
            <a:pPr eaLnBrk="1" hangingPunct="1">
              <a:buFont typeface="Wingdings" charset="0"/>
              <a:buChar char=""/>
              <a:defRPr/>
            </a:pPr>
            <a:r>
              <a:rPr lang="en-US" dirty="0" smtClean="0"/>
              <a:t>The interest coverage ratio measures how much operating income a firm generates relative to a dollar of interest expenses.</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989865833"/>
              </p:ext>
            </p:extLst>
          </p:nvPr>
        </p:nvGraphicFramePr>
        <p:xfrm>
          <a:off x="838200" y="5029200"/>
          <a:ext cx="7467600" cy="1463040"/>
        </p:xfrm>
        <a:graphic>
          <a:graphicData uri="http://schemas.openxmlformats.org/drawingml/2006/table">
            <a:tbl>
              <a:tblPr>
                <a:tableStyleId>{5C22544A-7EE6-4342-B048-85BDC9FD1C3A}</a:tableStyleId>
              </a:tblPr>
              <a:tblGrid>
                <a:gridCol w="1866900"/>
                <a:gridCol w="1866900"/>
                <a:gridCol w="1866900"/>
                <a:gridCol w="1866900"/>
              </a:tblGrid>
              <a:tr h="355600">
                <a:tc>
                  <a:txBody>
                    <a:bodyPr/>
                    <a:lstStyle/>
                    <a:p>
                      <a:pPr marL="0" marR="0" algn="l">
                        <a:lnSpc>
                          <a:spcPct val="150000"/>
                        </a:lnSpc>
                        <a:spcBef>
                          <a:spcPts val="0"/>
                        </a:spcBef>
                        <a:spcAft>
                          <a:spcPts val="0"/>
                        </a:spcAft>
                      </a:pPr>
                      <a:r>
                        <a:rPr lang="en-US" sz="1600" i="1" dirty="0">
                          <a:effectLst/>
                        </a:rPr>
                        <a:t>Company</a:t>
                      </a:r>
                      <a:endParaRPr lang="en-US" sz="16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i="1" dirty="0">
                          <a:effectLst/>
                        </a:rPr>
                        <a:t>Operating income</a:t>
                      </a:r>
                      <a:endParaRPr lang="en-US" sz="16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i="1" dirty="0">
                          <a:effectLst/>
                        </a:rPr>
                        <a:t>Interest Expense</a:t>
                      </a:r>
                      <a:endParaRPr lang="en-US" sz="16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i="1" dirty="0">
                          <a:effectLst/>
                        </a:rPr>
                        <a:t>Interest coverage ratio</a:t>
                      </a:r>
                      <a:endParaRPr lang="en-US" sz="16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5600">
                <a:tc>
                  <a:txBody>
                    <a:bodyPr/>
                    <a:lstStyle/>
                    <a:p>
                      <a:pPr marL="0" marR="0" algn="l">
                        <a:lnSpc>
                          <a:spcPct val="150000"/>
                        </a:lnSpc>
                        <a:spcBef>
                          <a:spcPts val="0"/>
                        </a:spcBef>
                        <a:spcAft>
                          <a:spcPts val="0"/>
                        </a:spcAft>
                      </a:pPr>
                      <a:r>
                        <a:rPr lang="en-US" sz="1600">
                          <a:effectLst/>
                        </a:rPr>
                        <a:t>Disney</a:t>
                      </a:r>
                      <a:endParaRPr lang="en-US" sz="160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effectLst/>
                        </a:rPr>
                        <a:t>$10,023</a:t>
                      </a:r>
                      <a:endParaRPr lang="en-US" sz="16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effectLst/>
                        </a:rPr>
                        <a:t>$444</a:t>
                      </a:r>
                      <a:endParaRPr lang="en-US" sz="16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effectLst/>
                        </a:rPr>
                        <a:t>22.57</a:t>
                      </a:r>
                      <a:endParaRPr lang="en-US" sz="16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5600">
                <a:tc>
                  <a:txBody>
                    <a:bodyPr/>
                    <a:lstStyle/>
                    <a:p>
                      <a:pPr marL="0" marR="0" algn="l">
                        <a:lnSpc>
                          <a:spcPct val="150000"/>
                        </a:lnSpc>
                        <a:spcBef>
                          <a:spcPts val="0"/>
                        </a:spcBef>
                        <a:spcAft>
                          <a:spcPts val="0"/>
                        </a:spcAft>
                      </a:pPr>
                      <a:r>
                        <a:rPr lang="en-US" sz="1600">
                          <a:effectLst/>
                        </a:rPr>
                        <a:t>Falabella</a:t>
                      </a:r>
                      <a:endParaRPr lang="en-US" sz="160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effectLst/>
                        </a:rPr>
                        <a:t>$ 1,056</a:t>
                      </a:r>
                      <a:endParaRPr lang="en-US" sz="160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effectLst/>
                        </a:rPr>
                        <a:t>$193</a:t>
                      </a:r>
                      <a:endParaRPr lang="en-US" sz="16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effectLst/>
                        </a:rPr>
                        <a:t>5.48</a:t>
                      </a:r>
                      <a:endParaRPr lang="en-US" sz="16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921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92163" name="TextBox 8"/>
          <p:cNvSpPr txBox="1">
            <a:spLocks noChangeArrowheads="1"/>
          </p:cNvSpPr>
          <p:nvPr/>
        </p:nvSpPr>
        <p:spPr bwMode="auto">
          <a:xfrm>
            <a:off x="1447800" y="4953000"/>
            <a:ext cx="632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dirty="0"/>
              <a:t>Disney: Large cap, developed		22.57  	</a:t>
            </a:r>
            <a:r>
              <a:rPr lang="en-US" altLang="en-US" sz="1800" dirty="0">
                <a:sym typeface="Wingdings" charset="2"/>
              </a:rPr>
              <a:t></a:t>
            </a:r>
            <a:r>
              <a:rPr lang="en-US" altLang="en-US" sz="1800" dirty="0"/>
              <a:t> 	AAA</a:t>
            </a:r>
          </a:p>
          <a:p>
            <a:r>
              <a:rPr lang="en-US" altLang="en-US" sz="1800" dirty="0" err="1" smtClean="0"/>
              <a:t>Falabella</a:t>
            </a:r>
            <a:r>
              <a:rPr lang="en-US" altLang="en-US" sz="1800" dirty="0" smtClean="0"/>
              <a:t>: Small </a:t>
            </a:r>
            <a:r>
              <a:rPr lang="en-US" altLang="en-US" sz="1800" dirty="0"/>
              <a:t>cap, emerging	</a:t>
            </a:r>
            <a:r>
              <a:rPr lang="en-US" altLang="en-US" sz="1800" dirty="0" smtClean="0"/>
              <a:t> 5.48 </a:t>
            </a:r>
            <a:r>
              <a:rPr lang="en-US" altLang="en-US" sz="1800" dirty="0"/>
              <a:t>	</a:t>
            </a:r>
            <a:r>
              <a:rPr lang="en-US" altLang="en-US" sz="1800" dirty="0">
                <a:sym typeface="Wingdings" charset="2"/>
              </a:rPr>
              <a:t>	</a:t>
            </a:r>
            <a:r>
              <a:rPr lang="en-US" altLang="en-US" sz="1800" dirty="0" smtClean="0">
                <a:sym typeface="Wingdings" charset="2"/>
              </a:rPr>
              <a:t>A-</a:t>
            </a:r>
            <a:endParaRPr lang="en-US" altLang="en-US" sz="1800" dirty="0">
              <a:sym typeface="Wingdings" charset="2"/>
            </a:endParaRPr>
          </a:p>
        </p:txBody>
      </p:sp>
      <p:sp>
        <p:nvSpPr>
          <p:cNvPr id="921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5"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92217"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9421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r>
              <a:rPr lang="en-US" altLang="en-US" sz="2000" dirty="0">
                <a:ea typeface="ＭＳ Ｐゴシック" charset="-128"/>
              </a:rPr>
              <a:t>Disney</a:t>
            </a:r>
            <a:r>
              <a:rPr lang="ja-JP" altLang="en-US" sz="2000" dirty="0">
                <a:ea typeface="ＭＳ Ｐゴシック" charset="-128"/>
              </a:rPr>
              <a:t>’</a:t>
            </a:r>
            <a:r>
              <a:rPr lang="en-US" altLang="ja-JP" sz="2000" dirty="0">
                <a:ea typeface="ＭＳ Ｐゴシック" charset="-128"/>
              </a:rPr>
              <a:t>s synthetic rating is AAA, whereas its actual rating is A. The difference can be attributed to any of the following:</a:t>
            </a:r>
          </a:p>
          <a:p>
            <a:pPr lvl="1" eaLnBrk="1" hangingPunct="1"/>
            <a:r>
              <a:rPr lang="en-US" altLang="en-US" sz="2000" dirty="0">
                <a:ea typeface="ＭＳ Ｐゴシック" charset="-128"/>
              </a:rPr>
              <a:t>Synthetic ratings reflect only the interest coverage ratio whereas actual ratings incorporate all of the other ratios and qualitative factors</a:t>
            </a:r>
          </a:p>
          <a:p>
            <a:pPr lvl="1" eaLnBrk="1" hangingPunct="1"/>
            <a:r>
              <a:rPr lang="en-US" altLang="en-US" sz="2000" dirty="0" smtClean="0">
                <a:ea typeface="ＭＳ Ｐゴシック" charset="-128"/>
              </a:rPr>
              <a:t>Synthetic </a:t>
            </a:r>
            <a:r>
              <a:rPr lang="en-US" altLang="en-US" sz="2000" dirty="0">
                <a:ea typeface="ＭＳ Ｐゴシック" charset="-128"/>
              </a:rPr>
              <a:t>rating was based on 2013 operating income whereas actual rating reflects normalized </a:t>
            </a:r>
            <a:r>
              <a:rPr lang="en-US" altLang="en-US" sz="2000" dirty="0" smtClean="0">
                <a:ea typeface="ＭＳ Ｐゴシック" charset="-128"/>
              </a:rPr>
              <a:t>earnings</a:t>
            </a:r>
          </a:p>
          <a:p>
            <a:pPr marL="366713" lvl="1" indent="0" eaLnBrk="1" hangingPunct="1">
              <a:buNone/>
            </a:pPr>
            <a:r>
              <a:rPr lang="en-US" altLang="en-US" sz="2000" dirty="0" smtClean="0">
                <a:ea typeface="ＭＳ Ｐゴシック" charset="-128"/>
              </a:rPr>
              <a:t>Cost of debt for Disney (pre-tax) = 2.75% + 1.00% = 3.75%</a:t>
            </a:r>
          </a:p>
          <a:p>
            <a:pPr marL="366713" lvl="1" indent="0" eaLnBrk="1" hangingPunct="1">
              <a:buNone/>
            </a:pPr>
            <a:r>
              <a:rPr lang="en-US" altLang="en-US" sz="2000" dirty="0" smtClean="0">
                <a:ea typeface="ＭＳ Ｐゴシック" charset="-128"/>
              </a:rPr>
              <a:t>After-tax cost of debt = 3.75% (1-.361) = 2.40%</a:t>
            </a:r>
            <a:endParaRPr lang="en-US" altLang="en-US" sz="2000" dirty="0">
              <a:ea typeface="ＭＳ Ｐゴシック" charset="-128"/>
            </a:endParaRPr>
          </a:p>
          <a:p>
            <a:pPr eaLnBrk="1" hangingPunct="1"/>
            <a:r>
              <a:rPr lang="en-US" altLang="ja-JP" sz="2000" dirty="0" err="1" smtClean="0">
                <a:ea typeface="ＭＳ Ｐゴシック" charset="-128"/>
              </a:rPr>
              <a:t>Falabella</a:t>
            </a:r>
            <a:r>
              <a:rPr lang="ja-JP" altLang="en-US" sz="2000" dirty="0" smtClean="0">
                <a:ea typeface="ＭＳ Ｐゴシック" charset="-128"/>
              </a:rPr>
              <a:t>’</a:t>
            </a:r>
            <a:r>
              <a:rPr lang="en-US" altLang="ja-JP" sz="2000" dirty="0">
                <a:ea typeface="ＭＳ Ｐゴシック" charset="-128"/>
              </a:rPr>
              <a:t>s synthetic rating is </a:t>
            </a:r>
            <a:r>
              <a:rPr lang="en-US" altLang="ja-JP" sz="2000" dirty="0" smtClean="0">
                <a:ea typeface="ＭＳ Ｐゴシック" charset="-128"/>
              </a:rPr>
              <a:t>A-, </a:t>
            </a:r>
            <a:r>
              <a:rPr lang="en-US" altLang="ja-JP" sz="2000" dirty="0">
                <a:ea typeface="ＭＳ Ｐゴシック" charset="-128"/>
              </a:rPr>
              <a:t>but the actual rating for dollar debt </a:t>
            </a:r>
            <a:r>
              <a:rPr lang="en-US" altLang="ja-JP" sz="2000" dirty="0" smtClean="0">
                <a:ea typeface="ＭＳ Ｐゴシック" charset="-128"/>
              </a:rPr>
              <a:t>is, probably because it is Chile-based.</a:t>
            </a:r>
          </a:p>
          <a:p>
            <a:pPr marL="0" lvl="1" indent="0" algn="ctr" eaLnBrk="1" hangingPunct="1">
              <a:spcBef>
                <a:spcPts val="700"/>
              </a:spcBef>
              <a:buClr>
                <a:schemeClr val="accent2"/>
              </a:buClr>
              <a:buSzPct val="60000"/>
              <a:buNone/>
            </a:pPr>
            <a:r>
              <a:rPr lang="en-US" altLang="en-US" sz="2000" dirty="0">
                <a:ea typeface="ＭＳ Ｐゴシック" charset="-128"/>
              </a:rPr>
              <a:t>Cost of debt for </a:t>
            </a:r>
            <a:r>
              <a:rPr lang="en-US" altLang="en-US" sz="2000" dirty="0" err="1" smtClean="0">
                <a:ea typeface="ＭＳ Ｐゴシック" charset="-128"/>
              </a:rPr>
              <a:t>Falabella</a:t>
            </a:r>
            <a:r>
              <a:rPr lang="en-US" altLang="en-US" sz="2000" dirty="0" smtClean="0">
                <a:ea typeface="ＭＳ Ｐゴシック" charset="-128"/>
              </a:rPr>
              <a:t> </a:t>
            </a:r>
            <a:r>
              <a:rPr lang="en-US" altLang="en-US" sz="2000" dirty="0">
                <a:ea typeface="ＭＳ Ｐゴシック" charset="-128"/>
              </a:rPr>
              <a:t>= </a:t>
            </a:r>
            <a:r>
              <a:rPr lang="en-US" altLang="en-US" sz="2000" dirty="0" smtClean="0">
                <a:ea typeface="ＭＳ Ｐゴシック" charset="-128"/>
              </a:rPr>
              <a:t>Risk free rate + Default </a:t>
            </a:r>
            <a:r>
              <a:rPr lang="en-US" altLang="en-US" sz="2000" dirty="0" err="1">
                <a:ea typeface="ＭＳ Ｐゴシック" charset="-128"/>
              </a:rPr>
              <a:t>S</a:t>
            </a:r>
            <a:r>
              <a:rPr lang="en-US" altLang="en-US" sz="2000" dirty="0" err="1" smtClean="0">
                <a:ea typeface="ＭＳ Ｐゴシック" charset="-128"/>
              </a:rPr>
              <a:t>pread</a:t>
            </a:r>
            <a:r>
              <a:rPr lang="en-US" altLang="en-US" sz="2000" baseline="-25000" dirty="0" err="1" smtClean="0">
                <a:ea typeface="ＭＳ Ｐゴシック" charset="-128"/>
              </a:rPr>
              <a:t>Country</a:t>
            </a:r>
            <a:r>
              <a:rPr lang="en-US" altLang="en-US" sz="2000" dirty="0" smtClean="0">
                <a:ea typeface="ＭＳ Ｐゴシック" charset="-128"/>
              </a:rPr>
              <a:t> + Default </a:t>
            </a:r>
            <a:r>
              <a:rPr lang="en-US" altLang="en-US" sz="2000" dirty="0" err="1" smtClean="0">
                <a:ea typeface="ＭＳ Ｐゴシック" charset="-128"/>
              </a:rPr>
              <a:t>Spread</a:t>
            </a:r>
            <a:r>
              <a:rPr lang="en-US" altLang="en-US" sz="2000" baseline="-25000" dirty="0" err="1" smtClean="0">
                <a:ea typeface="ＭＳ Ｐゴシック" charset="-128"/>
              </a:rPr>
              <a:t>Company</a:t>
            </a:r>
            <a:r>
              <a:rPr lang="en-US" altLang="en-US" sz="2000" dirty="0" smtClean="0">
                <a:ea typeface="ＭＳ Ｐゴシック" charset="-128"/>
              </a:rPr>
              <a:t> =3.42% </a:t>
            </a:r>
            <a:r>
              <a:rPr lang="en-US" altLang="en-US" sz="2000" dirty="0">
                <a:ea typeface="ＭＳ Ｐゴシック" charset="-128"/>
              </a:rPr>
              <a:t>+ </a:t>
            </a:r>
            <a:r>
              <a:rPr lang="en-US" altLang="en-US" sz="2000" dirty="0" smtClean="0">
                <a:ea typeface="ＭＳ Ｐゴシック" charset="-128"/>
              </a:rPr>
              <a:t>0.70% +1.25%= 5.37%</a:t>
            </a:r>
          </a:p>
          <a:p>
            <a:pPr marL="0" lvl="1" indent="0" algn="ctr" eaLnBrk="1" hangingPunct="1">
              <a:spcBef>
                <a:spcPts val="700"/>
              </a:spcBef>
              <a:buClr>
                <a:schemeClr val="accent2"/>
              </a:buClr>
              <a:buSzPct val="60000"/>
              <a:buNone/>
            </a:pPr>
            <a:r>
              <a:rPr lang="en-US" altLang="en-US" sz="2000" dirty="0" smtClean="0">
                <a:ea typeface="ＭＳ Ｐゴシック" charset="-128"/>
              </a:rPr>
              <a:t>After-tax cost of debt = 5.37% (1-.24) = 4.08% </a:t>
            </a:r>
            <a:endParaRPr lang="en-US" altLang="en-US" sz="2000" dirty="0">
              <a:ea typeface="ＭＳ Ｐゴシック" charset="-128"/>
            </a:endParaRPr>
          </a:p>
          <a:p>
            <a:pPr eaLnBrk="1" hangingPunct="1"/>
            <a:endParaRPr lang="en-US" altLang="ja-JP" sz="2000" dirty="0">
              <a:ea typeface="ＭＳ Ｐゴシック" charset="-128"/>
            </a:endParaRPr>
          </a:p>
        </p:txBody>
      </p:sp>
      <p:sp>
        <p:nvSpPr>
          <p:cNvPr id="94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Divisional Costs of Capital: Disney and </a:t>
            </a:r>
            <a:r>
              <a:rPr lang="en-US" altLang="en-US" smtClean="0">
                <a:ea typeface="ＭＳ Ｐゴシック" charset="-128"/>
              </a:rPr>
              <a:t>Falabella</a:t>
            </a:r>
            <a:endParaRPr lang="en-US" altLang="en-US" dirty="0">
              <a:ea typeface="ＭＳ Ｐゴシック" charset="-128"/>
            </a:endParaRP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err="1" smtClean="0"/>
              <a:t>Falabella</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6260" name="Object 2"/>
          <p:cNvGraphicFramePr>
            <a:graphicFrameLocks noChangeAspect="1"/>
          </p:cNvGraphicFramePr>
          <p:nvPr>
            <p:extLst>
              <p:ext uri="{D42A27DB-BD31-4B8C-83A1-F6EECF244321}">
                <p14:modId xmlns:p14="http://schemas.microsoft.com/office/powerpoint/2010/main" val="1971883700"/>
              </p:ext>
            </p:extLst>
          </p:nvPr>
        </p:nvGraphicFramePr>
        <p:xfrm>
          <a:off x="533399" y="2133600"/>
          <a:ext cx="8369300" cy="2273300"/>
        </p:xfrm>
        <a:graphic>
          <a:graphicData uri="http://schemas.openxmlformats.org/presentationml/2006/ole">
            <mc:AlternateContent xmlns:mc="http://schemas.openxmlformats.org/markup-compatibility/2006">
              <mc:Choice xmlns:v="urn:schemas-microsoft-com:vml" Requires="v">
                <p:oleObj spid="_x0000_s96332"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399"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32978969"/>
              </p:ext>
            </p:extLst>
          </p:nvPr>
        </p:nvGraphicFramePr>
        <p:xfrm>
          <a:off x="609599" y="4673600"/>
          <a:ext cx="8156575" cy="1751330"/>
        </p:xfrm>
        <a:graphic>
          <a:graphicData uri="http://schemas.openxmlformats.org/drawingml/2006/table">
            <a:tbl>
              <a:tblPr>
                <a:tableStyleId>{5C22544A-7EE6-4342-B048-85BDC9FD1C3A}</a:tableStyleId>
              </a:tblPr>
              <a:tblGrid>
                <a:gridCol w="2752219"/>
                <a:gridCol w="1288539"/>
                <a:gridCol w="800645"/>
                <a:gridCol w="1163438"/>
                <a:gridCol w="813155"/>
                <a:gridCol w="1338579"/>
              </a:tblGrid>
              <a:tr h="224971">
                <a:tc>
                  <a:txBody>
                    <a:bodyPr/>
                    <a:lstStyle/>
                    <a:p>
                      <a:pPr algn="ctr" fontAlgn="b"/>
                      <a:r>
                        <a:rPr lang="en-US" sz="1600" i="1" u="none" strike="noStrike" dirty="0">
                          <a:effectLst/>
                          <a:latin typeface="Times" charset="0"/>
                          <a:ea typeface="Times" charset="0"/>
                          <a:cs typeface="Times" charset="0"/>
                        </a:rPr>
                        <a:t>Business</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Cost of Equity</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i="1" u="none" strike="noStrike">
                          <a:effectLst/>
                          <a:latin typeface="Times" charset="0"/>
                          <a:ea typeface="Times" charset="0"/>
                          <a:cs typeface="Times" charset="0"/>
                        </a:rPr>
                        <a:t>E/(D+E)</a:t>
                      </a:r>
                      <a:endParaRPr lang="mr-IN" sz="1600" b="0" i="1"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Cost of Debt</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i="1" u="none" strike="noStrike" dirty="0">
                          <a:effectLst/>
                          <a:latin typeface="Times" charset="0"/>
                          <a:ea typeface="Times" charset="0"/>
                          <a:cs typeface="Times" charset="0"/>
                        </a:rPr>
                        <a:t>D/(D+E)</a:t>
                      </a:r>
                      <a:endParaRPr lang="mr-IN"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latin typeface="Times" charset="0"/>
                          <a:ea typeface="Times" charset="0"/>
                          <a:cs typeface="Times" charset="0"/>
                        </a:rPr>
                        <a:t>Cost of capital</a:t>
                      </a:r>
                      <a:endParaRPr lang="en-U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u="none" strike="noStrike" dirty="0">
                          <a:effectLst/>
                          <a:latin typeface="Times" charset="0"/>
                          <a:ea typeface="Times" charset="0"/>
                          <a:cs typeface="Times" charset="0"/>
                        </a:rPr>
                        <a:t>Retail (General)</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11.86%</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75.49%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4.08%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24.51%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9.95%</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u="none" strike="noStrike">
                          <a:effectLst/>
                          <a:latin typeface="Times" charset="0"/>
                          <a:ea typeface="Times" charset="0"/>
                          <a:cs typeface="Times" charset="0"/>
                        </a:rPr>
                        <a:t>Retail (Grocery and Food)</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8.35%</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75.49%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4.08%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24.51%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7.30%</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u="none" strike="noStrike">
                          <a:effectLst/>
                          <a:latin typeface="Times" charset="0"/>
                          <a:ea typeface="Times" charset="0"/>
                          <a:cs typeface="Times" charset="0"/>
                        </a:rPr>
                        <a:t>Retail (Building Supply)</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9.71%</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75.49%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4.08%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24.51%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8.33%</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u="none" strike="noStrike">
                          <a:effectLst/>
                          <a:latin typeface="Times" charset="0"/>
                          <a:ea typeface="Times" charset="0"/>
                          <a:cs typeface="Times" charset="0"/>
                        </a:rPr>
                        <a:t>Real Estate (General/Diversified)</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8.93%</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75.49%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4.08%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24.51%</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7.74%</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u="none" strike="noStrike">
                          <a:effectLst/>
                          <a:latin typeface="Times" charset="0"/>
                          <a:ea typeface="Times" charset="0"/>
                          <a:cs typeface="Times" charset="0"/>
                        </a:rPr>
                        <a:t>Banking</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10.89%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NA</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NA</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NA</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NA</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971">
                <a:tc>
                  <a:txBody>
                    <a:bodyPr/>
                    <a:lstStyle/>
                    <a:p>
                      <a:pPr algn="l" fontAlgn="b"/>
                      <a:r>
                        <a:rPr lang="en-US" sz="1600" b="1" u="none" strike="noStrike" dirty="0" err="1">
                          <a:effectLst/>
                          <a:latin typeface="Times" charset="0"/>
                          <a:ea typeface="Times" charset="0"/>
                          <a:cs typeface="Times" charset="0"/>
                        </a:rPr>
                        <a:t>Falabela</a:t>
                      </a:r>
                      <a:endParaRPr lang="en-US"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9.61%</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75.49%</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4.08%</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24.51%</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8.25%</a:t>
                      </a:r>
                      <a:endParaRPr lang="mr-IN" sz="1600" b="1"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pic>
        <p:nvPicPr>
          <p:cNvPr id="3" name="Content Placeholder 2"/>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6656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102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10445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4451"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1044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4453"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104504"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106498"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106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6500"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106551"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dirty="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dirty="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dirty="0">
                <a:ea typeface="ＭＳ Ｐゴシック" charset="-128"/>
              </a:rPr>
              <a:t>Country risk premium for Brazil = 5.5%+ 3% = 8.5%</a:t>
            </a:r>
          </a:p>
          <a:p>
            <a:pPr lvl="1" eaLnBrk="1" hangingPunct="1">
              <a:lnSpc>
                <a:spcPct val="80000"/>
              </a:lnSpc>
            </a:pPr>
            <a:r>
              <a:rPr lang="en-US" altLang="en-US" sz="1700" dirty="0">
                <a:ea typeface="ＭＳ Ｐゴシック" charset="-128"/>
              </a:rPr>
              <a:t>Cost of Equity in US$= 2.75% + 0.7537 (8.5%) = 9.16%</a:t>
            </a:r>
          </a:p>
          <a:p>
            <a:pPr eaLnBrk="1" hangingPunct="1">
              <a:lnSpc>
                <a:spcPct val="80000"/>
              </a:lnSpc>
            </a:pPr>
            <a:r>
              <a:rPr lang="en-US" altLang="en-US" sz="2000" dirty="0">
                <a:ea typeface="ＭＳ Ｐゴシック" charset="-128"/>
              </a:rPr>
              <a:t>Using this estimate of the cost of equity, Disney</a:t>
            </a:r>
            <a:r>
              <a:rPr lang="ja-JP" altLang="en-US" sz="2000" dirty="0">
                <a:ea typeface="ＭＳ Ｐゴシック" charset="-128"/>
              </a:rPr>
              <a:t>’</a:t>
            </a:r>
            <a:r>
              <a:rPr lang="en-US" altLang="ja-JP" sz="2000" dirty="0">
                <a:ea typeface="ＭＳ Ｐゴシック" charset="-128"/>
              </a:rPr>
              <a:t>s theme park debt ratio of 10.24% and its after-tax cost of debt of </a:t>
            </a:r>
            <a:r>
              <a:rPr lang="en-US" altLang="ja-JP" sz="2000" dirty="0" smtClean="0">
                <a:ea typeface="ＭＳ Ｐゴシック" charset="-128"/>
              </a:rPr>
              <a:t>2.40%, we </a:t>
            </a:r>
            <a:r>
              <a:rPr lang="en-US" altLang="ja-JP" sz="2000" dirty="0">
                <a:ea typeface="ＭＳ Ｐゴシック" charset="-128"/>
              </a:rPr>
              <a:t>can estimate the cost of capital for the project:</a:t>
            </a:r>
          </a:p>
          <a:p>
            <a:pPr lvl="1" eaLnBrk="1" hangingPunct="1">
              <a:lnSpc>
                <a:spcPct val="80000"/>
              </a:lnSpc>
            </a:pPr>
            <a:r>
              <a:rPr lang="en-US" altLang="en-US" sz="1700" dirty="0">
                <a:ea typeface="ＭＳ Ｐゴシック" charset="-128"/>
              </a:rPr>
              <a:t>Cost of Capital in US$ = 9.16% (0.8976) + 2.40% (0.1024) = 8.46% </a:t>
            </a:r>
          </a:p>
        </p:txBody>
      </p:sp>
      <p:sp>
        <p:nvSpPr>
          <p:cNvPr id="108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05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1105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1105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extLst>
              <p:ext uri="{D42A27DB-BD31-4B8C-83A1-F6EECF244321}">
                <p14:modId xmlns:p14="http://schemas.microsoft.com/office/powerpoint/2010/main" val="289417370"/>
              </p:ext>
            </p:extLst>
          </p:nvPr>
        </p:nvGraphicFramePr>
        <p:xfrm>
          <a:off x="152400" y="4055078"/>
          <a:ext cx="8839200" cy="2306355"/>
        </p:xfrm>
        <a:graphic>
          <a:graphicData uri="http://schemas.openxmlformats.org/drawingml/2006/table">
            <a:tbl>
              <a:tblPr>
                <a:tableStyleId>{5C22544A-7EE6-4342-B048-85BDC9FD1C3A}</a:tableStyleId>
              </a:tblPr>
              <a:tblGrid>
                <a:gridCol w="1272501"/>
                <a:gridCol w="945838"/>
                <a:gridCol w="939298"/>
                <a:gridCol w="952378"/>
                <a:gridCol w="867017"/>
                <a:gridCol w="890275"/>
                <a:gridCol w="1001399"/>
                <a:gridCol w="867017"/>
                <a:gridCol w="1103477"/>
              </a:tblGrid>
              <a:tr h="1044793">
                <a:tc>
                  <a:txBody>
                    <a:bodyPr/>
                    <a:lstStyle/>
                    <a:p>
                      <a:pPr marL="0" marR="0" algn="l">
                        <a:lnSpc>
                          <a:spcPct val="150000"/>
                        </a:lnSpc>
                        <a:spcBef>
                          <a:spcPts val="0"/>
                        </a:spcBef>
                        <a:spcAft>
                          <a:spcPts val="0"/>
                        </a:spcAft>
                      </a:pPr>
                      <a:r>
                        <a:rPr lang="en-US" sz="1400" i="1" dirty="0">
                          <a:effectLst/>
                        </a:rPr>
                        <a:t>Company</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EBIT (1-t)</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BV of Debt</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BV of Equity</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Cash</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BV of Capital</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Return on Capital</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Cost of Capital</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i="1" dirty="0">
                          <a:effectLst/>
                        </a:rPr>
                        <a:t>ROC - Cost of Capital</a:t>
                      </a:r>
                      <a:endParaRPr lang="en-US" sz="1400" i="1"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773">
                <a:tc>
                  <a:txBody>
                    <a:bodyPr/>
                    <a:lstStyle/>
                    <a:p>
                      <a:pPr marL="0" marR="0" algn="l">
                        <a:lnSpc>
                          <a:spcPct val="150000"/>
                        </a:lnSpc>
                        <a:spcBef>
                          <a:spcPts val="0"/>
                        </a:spcBef>
                        <a:spcAft>
                          <a:spcPts val="0"/>
                        </a:spcAft>
                      </a:pPr>
                      <a:r>
                        <a:rPr lang="en-US" sz="1400" dirty="0" smtClean="0">
                          <a:effectLst/>
                        </a:rPr>
                        <a:t>Disney (in </a:t>
                      </a:r>
                      <a:r>
                        <a:rPr lang="en-US" sz="1400" dirty="0" err="1" smtClean="0">
                          <a:effectLst/>
                        </a:rPr>
                        <a:t>millinos</a:t>
                      </a:r>
                      <a:r>
                        <a:rPr lang="en-US" sz="1400" dirty="0" smtClean="0">
                          <a:effectLst/>
                        </a:rPr>
                        <a:t>)</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$6,920</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$16,328</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$41,958</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$3,387</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$54,899</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12.61%</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a:effectLst/>
                        </a:rPr>
                        <a:t>7.81%</a:t>
                      </a:r>
                      <a:endParaRPr lang="en-US" sz="140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a:effectLst/>
                        </a:rPr>
                        <a:t>4.80%</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4756">
                <a:tc>
                  <a:txBody>
                    <a:bodyPr/>
                    <a:lstStyle/>
                    <a:p>
                      <a:pPr marL="0" marR="0" algn="l">
                        <a:lnSpc>
                          <a:spcPct val="150000"/>
                        </a:lnSpc>
                        <a:spcBef>
                          <a:spcPts val="0"/>
                        </a:spcBef>
                        <a:spcAft>
                          <a:spcPts val="0"/>
                        </a:spcAft>
                      </a:pPr>
                      <a:r>
                        <a:rPr lang="en-US" sz="1400" dirty="0" err="1" smtClean="0">
                          <a:effectLst/>
                          <a:latin typeface="Times" charset="0"/>
                          <a:ea typeface="Times New Roman" charset="0"/>
                          <a:cs typeface="Times New Roman" charset="0"/>
                        </a:rPr>
                        <a:t>Falabella</a:t>
                      </a:r>
                      <a:r>
                        <a:rPr lang="en-US" sz="1400" dirty="0" smtClean="0">
                          <a:effectLst/>
                          <a:latin typeface="Times" charset="0"/>
                          <a:ea typeface="Times New Roman" charset="0"/>
                          <a:cs typeface="Times New Roman" charset="0"/>
                        </a:rPr>
                        <a:t> (in billions)</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835 CLP</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3938 CLP</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4812 CLP</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1133 CLP</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7616 CLP</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latin typeface="Times" charset="0"/>
                          <a:ea typeface="Times New Roman" charset="0"/>
                          <a:cs typeface="Times New Roman" charset="0"/>
                        </a:rPr>
                        <a:t>10.54%</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rPr>
                        <a:t>7.55%</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400" dirty="0" smtClean="0">
                          <a:effectLst/>
                        </a:rPr>
                        <a:t>2.99%</a:t>
                      </a:r>
                      <a:endParaRPr lang="en-US" sz="1400" dirty="0">
                        <a:effectLst/>
                        <a:latin typeface="Times" charset="0"/>
                        <a:ea typeface="Times New Roman" charset="0"/>
                        <a:cs typeface="Times New Roman"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28"/>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11474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116738"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11674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1674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118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120834"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120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2083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122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124932"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124934"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24935"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126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C81E53-3DFD-3E45-BEBF-2BBC35E4118A}" type="slidenum">
              <a:rPr lang="en-US" altLang="en-US" sz="1200">
                <a:solidFill>
                  <a:srgbClr val="FFFFFF"/>
                </a:solidFill>
              </a:rPr>
              <a:pPr>
                <a:lnSpc>
                  <a:spcPct val="80000"/>
                </a:lnSpc>
              </a:pPr>
              <a:t>61</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Supermarket Acquisition in Brazil: Cash Flows to Equity and NPV</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Assume that </a:t>
            </a:r>
            <a:r>
              <a:rPr lang="en-US" dirty="0" err="1" smtClean="0"/>
              <a:t>Falabella</a:t>
            </a:r>
            <a:r>
              <a:rPr lang="en-US" dirty="0" smtClean="0"/>
              <a:t> is considering an acquisition of </a:t>
            </a:r>
            <a:r>
              <a:rPr lang="en-US" dirty="0" err="1" smtClean="0"/>
              <a:t>Sonda</a:t>
            </a:r>
            <a:r>
              <a:rPr lang="en-US" dirty="0" smtClean="0"/>
              <a:t>, the Brazilian supermarket chain for R$ 1 billion.</a:t>
            </a:r>
          </a:p>
          <a:p>
            <a:r>
              <a:rPr lang="en-US" dirty="0" smtClean="0"/>
              <a:t>In 2016, </a:t>
            </a:r>
            <a:r>
              <a:rPr lang="en-US" dirty="0" err="1" smtClean="0"/>
              <a:t>Sonda</a:t>
            </a:r>
            <a:r>
              <a:rPr lang="en-US" dirty="0" smtClean="0"/>
              <a:t> generated </a:t>
            </a:r>
            <a:r>
              <a:rPr lang="en-US" u="sng" dirty="0" smtClean="0"/>
              <a:t>net income of R$70 million  </a:t>
            </a:r>
            <a:r>
              <a:rPr lang="en-US" dirty="0" smtClean="0"/>
              <a:t>on </a:t>
            </a:r>
            <a:r>
              <a:rPr lang="en-US" u="sng" dirty="0" smtClean="0"/>
              <a:t>revenues of R$ 3.4 billion</a:t>
            </a:r>
            <a:r>
              <a:rPr lang="en-US" dirty="0" smtClean="0"/>
              <a:t>. After reinvestments and net debt issuances, the free cash flow to equity for the year was R$ 50 million.</a:t>
            </a:r>
          </a:p>
          <a:p>
            <a:pPr marL="366713" lvl="1" indent="0">
              <a:buNone/>
            </a:pPr>
            <a:r>
              <a:rPr lang="en-US" dirty="0" smtClean="0"/>
              <a:t>Net Income 		=	R$ 70 million</a:t>
            </a:r>
          </a:p>
          <a:p>
            <a:pPr marL="366713" lvl="1" indent="0">
              <a:buNone/>
            </a:pPr>
            <a:r>
              <a:rPr lang="en-US" dirty="0" smtClean="0"/>
              <a:t>(minus) Reinvestment 	=	R$ 30 million</a:t>
            </a:r>
          </a:p>
          <a:p>
            <a:pPr marL="366713" lvl="1" indent="0">
              <a:buNone/>
            </a:pPr>
            <a:r>
              <a:rPr lang="en-US" dirty="0" smtClean="0"/>
              <a:t>(plus) Net Debt raised 	=	R$ 10 million</a:t>
            </a:r>
          </a:p>
          <a:p>
            <a:pPr marL="366713" lvl="1" indent="0">
              <a:buNone/>
            </a:pPr>
            <a:r>
              <a:rPr lang="en-US" dirty="0" smtClean="0"/>
              <a:t>FCFE			= 	R$ 50 million</a:t>
            </a:r>
          </a:p>
          <a:p>
            <a:r>
              <a:rPr lang="en-US" dirty="0" smtClean="0"/>
              <a:t>The net income and FCFE is expected to grow 8% a year in perpetuity, in $R terms.</a:t>
            </a:r>
          </a:p>
          <a:p>
            <a:r>
              <a:rPr lang="en-US" dirty="0" smtClean="0"/>
              <a:t>The cost of equity, for a Brazilian supermarket investment, in $R and using the debt ratio that </a:t>
            </a:r>
            <a:r>
              <a:rPr lang="en-US" dirty="0" err="1" smtClean="0"/>
              <a:t>Falabella</a:t>
            </a:r>
            <a:r>
              <a:rPr lang="en-US" dirty="0" smtClean="0"/>
              <a:t> uses is 14.16%.</a:t>
            </a:r>
            <a:endParaRPr lang="en-US" dirty="0"/>
          </a:p>
        </p:txBody>
      </p:sp>
    </p:spTree>
    <p:extLst>
      <p:ext uri="{BB962C8B-B14F-4D97-AF65-F5344CB8AC3E}">
        <p14:creationId xmlns:p14="http://schemas.microsoft.com/office/powerpoint/2010/main" val="17038202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a:t>
            </a:r>
            <a:r>
              <a:rPr lang="en-US" dirty="0" err="1" smtClean="0"/>
              <a:t>Sonda’s</a:t>
            </a:r>
            <a:r>
              <a:rPr lang="en-US" dirty="0" smtClean="0"/>
              <a:t> equity</a:t>
            </a:r>
            <a:endParaRPr lang="en-US" dirty="0"/>
          </a:p>
        </p:txBody>
      </p:sp>
      <p:sp>
        <p:nvSpPr>
          <p:cNvPr id="3" name="Content Placeholder 2"/>
          <p:cNvSpPr>
            <a:spLocks noGrp="1"/>
          </p:cNvSpPr>
          <p:nvPr>
            <p:ph sz="quarter" idx="1"/>
          </p:nvPr>
        </p:nvSpPr>
        <p:spPr/>
        <p:txBody>
          <a:bodyPr>
            <a:normAutofit lnSpcReduction="10000"/>
          </a:bodyPr>
          <a:lstStyle/>
          <a:p>
            <a:pPr algn="just"/>
            <a:r>
              <a:rPr lang="en-US" dirty="0" smtClean="0"/>
              <a:t>Value of </a:t>
            </a:r>
            <a:r>
              <a:rPr lang="en-US" dirty="0" err="1" smtClean="0"/>
              <a:t>Sonda’s</a:t>
            </a:r>
            <a:r>
              <a:rPr lang="en-US" dirty="0" smtClean="0"/>
              <a:t> equity </a:t>
            </a:r>
          </a:p>
          <a:p>
            <a:pPr marL="320675" lvl="1" indent="0" algn="just">
              <a:buNone/>
            </a:pPr>
            <a:r>
              <a:rPr lang="en-US" dirty="0" smtClean="0"/>
              <a:t>= FCFE next year/ (Cost of equity </a:t>
            </a:r>
            <a:r>
              <a:rPr lang="mr-IN" dirty="0" smtClean="0"/>
              <a:t>–</a:t>
            </a:r>
            <a:r>
              <a:rPr lang="en-US" dirty="0" smtClean="0"/>
              <a:t> Expected growth rate)</a:t>
            </a:r>
          </a:p>
          <a:p>
            <a:pPr marL="320675" lvl="1" indent="0" algn="just">
              <a:buNone/>
            </a:pPr>
            <a:r>
              <a:rPr lang="en-US" dirty="0" smtClean="0"/>
              <a:t>= R$50 (1.08)/ (.1416 - .08) = R$ 876.62 million</a:t>
            </a:r>
          </a:p>
          <a:p>
            <a:pPr marL="342900" indent="-342900" algn="just"/>
            <a:r>
              <a:rPr lang="en-US" dirty="0" smtClean="0"/>
              <a:t>Since the acquisition cost is R$ 1 billion, as a stand alone investment, this acquisition does not make sense. </a:t>
            </a:r>
          </a:p>
          <a:p>
            <a:pPr marL="342900" indent="-342900" algn="just"/>
            <a:r>
              <a:rPr lang="en-US" dirty="0" smtClean="0"/>
              <a:t>It is possible that </a:t>
            </a:r>
            <a:r>
              <a:rPr lang="en-US" dirty="0" err="1" smtClean="0"/>
              <a:t>Falabella</a:t>
            </a:r>
            <a:r>
              <a:rPr lang="en-US" dirty="0" smtClean="0"/>
              <a:t> could gain synergies that account for the difference, but if that is the rationale, you need specifics about what these synergies are and their effect on cash flows.</a:t>
            </a:r>
          </a:p>
          <a:p>
            <a:pPr marL="320675" lvl="1" indent="0">
              <a:buNone/>
            </a:pPr>
            <a:endParaRPr lang="en-US" dirty="0"/>
          </a:p>
        </p:txBody>
      </p:sp>
    </p:spTree>
    <p:extLst>
      <p:ext uri="{BB962C8B-B14F-4D97-AF65-F5344CB8AC3E}">
        <p14:creationId xmlns:p14="http://schemas.microsoft.com/office/powerpoint/2010/main" val="1014308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 Risks</a:t>
            </a:r>
            <a:endParaRPr lang="en-US" dirty="0"/>
          </a:p>
        </p:txBody>
      </p:sp>
      <p:sp>
        <p:nvSpPr>
          <p:cNvPr id="3" name="Content Placeholder 2"/>
          <p:cNvSpPr>
            <a:spLocks noGrp="1"/>
          </p:cNvSpPr>
          <p:nvPr>
            <p:ph sz="quarter" idx="1"/>
          </p:nvPr>
        </p:nvSpPr>
        <p:spPr/>
        <p:txBody>
          <a:bodyPr/>
          <a:lstStyle/>
          <a:p>
            <a:r>
              <a:rPr lang="en-US" dirty="0" smtClean="0"/>
              <a:t>If Disney opens a new theme park in Rio, it will be exposed to exchange rate risk. Should Disney hedge this risk?</a:t>
            </a:r>
          </a:p>
          <a:p>
            <a:pPr marL="823913" lvl="1" indent="-457200">
              <a:buFont typeface="+mj-lt"/>
              <a:buAutoNum type="alphaLcPeriod"/>
            </a:pPr>
            <a:r>
              <a:rPr lang="en-US" dirty="0"/>
              <a:t>Yes</a:t>
            </a:r>
          </a:p>
          <a:p>
            <a:pPr marL="823913" lvl="1" indent="-457200">
              <a:buFont typeface="+mj-lt"/>
              <a:buAutoNum type="alphaLcPeriod"/>
            </a:pPr>
            <a:r>
              <a:rPr lang="en-US" dirty="0" smtClean="0"/>
              <a:t>No</a:t>
            </a:r>
          </a:p>
          <a:p>
            <a:r>
              <a:rPr lang="en-US" dirty="0" smtClean="0"/>
              <a:t>If </a:t>
            </a:r>
            <a:r>
              <a:rPr lang="en-US" dirty="0" err="1" smtClean="0"/>
              <a:t>Falabella</a:t>
            </a:r>
            <a:r>
              <a:rPr lang="en-US" dirty="0" smtClean="0"/>
              <a:t> acquires </a:t>
            </a:r>
            <a:r>
              <a:rPr lang="en-US" dirty="0" err="1" smtClean="0"/>
              <a:t>Sonda</a:t>
            </a:r>
            <a:r>
              <a:rPr lang="en-US" dirty="0" smtClean="0"/>
              <a:t>, it will be exposed to exchange rate risk. Should </a:t>
            </a:r>
            <a:r>
              <a:rPr lang="en-US" dirty="0" err="1" smtClean="0"/>
              <a:t>Falabella</a:t>
            </a:r>
            <a:r>
              <a:rPr lang="en-US" dirty="0" smtClean="0"/>
              <a:t> hedge this risk?</a:t>
            </a:r>
          </a:p>
          <a:p>
            <a:pPr marL="823913" lvl="1" indent="-457200">
              <a:buFont typeface="+mj-lt"/>
              <a:buAutoNum type="alphaLcPeriod"/>
            </a:pPr>
            <a:r>
              <a:rPr lang="en-US" dirty="0" smtClean="0"/>
              <a:t>Yes</a:t>
            </a:r>
          </a:p>
          <a:p>
            <a:pPr marL="823913" lvl="1" indent="-457200">
              <a:buFont typeface="+mj-lt"/>
              <a:buAutoNum type="alphaLcPeriod"/>
            </a:pPr>
            <a:r>
              <a:rPr lang="en-US" dirty="0" smtClean="0"/>
              <a:t>No</a:t>
            </a:r>
          </a:p>
        </p:txBody>
      </p:sp>
    </p:spTree>
    <p:extLst>
      <p:ext uri="{BB962C8B-B14F-4D97-AF65-F5344CB8AC3E}">
        <p14:creationId xmlns:p14="http://schemas.microsoft.com/office/powerpoint/2010/main" val="8914053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4950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264CB07-495A-0644-AAC2-77CB13353D48}" type="slidenum">
              <a:rPr lang="en-US" altLang="en-US" sz="1400">
                <a:solidFill>
                  <a:schemeClr val="tx2"/>
                </a:solidFill>
              </a:rPr>
              <a:pPr/>
              <a:t>65</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3" name="Content Placeholder 2"/>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153602"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89090"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Estimate the Cost of Equity at different levels of debt: </a:t>
            </a:r>
          </a:p>
          <a:p>
            <a:pPr marL="365760" lvl="1" indent="0" eaLnBrk="1" fontAlgn="auto" hangingPunct="1">
              <a:spcAft>
                <a:spcPts val="0"/>
              </a:spcAft>
              <a:buFont typeface="Wingdings 2"/>
              <a:buNone/>
              <a:defRPr/>
            </a:pPr>
            <a:r>
              <a:rPr lang="en-US" dirty="0" smtClean="0">
                <a:ea typeface="+mn-ea"/>
              </a:rPr>
              <a:t>Equity will become riskier -&gt; Beta will increase -&gt; Cost of Equity will increase.</a:t>
            </a:r>
          </a:p>
          <a:p>
            <a:pPr marL="365760" lvl="1" indent="0" eaLnBrk="1" fontAlgn="auto" hangingPunct="1">
              <a:spcAft>
                <a:spcPts val="0"/>
              </a:spcAft>
              <a:buFont typeface="Wingdings 2"/>
              <a:buNone/>
              <a:defRPr/>
            </a:pPr>
            <a:r>
              <a:rPr lang="en-US" dirty="0" smtClean="0">
                <a:ea typeface="+mn-ea"/>
              </a:rPr>
              <a:t>Estimation will use levered beta calculation</a:t>
            </a:r>
          </a:p>
          <a:p>
            <a:pPr marL="0" indent="0" eaLnBrk="1" fontAlgn="auto" hangingPunct="1">
              <a:spcAft>
                <a:spcPts val="0"/>
              </a:spcAft>
              <a:buFont typeface="Wingdings"/>
              <a:buNone/>
              <a:defRPr/>
            </a:pPr>
            <a:r>
              <a:rPr lang="en-US" dirty="0" smtClean="0">
                <a:ea typeface="+mn-ea"/>
                <a:cs typeface="+mn-cs"/>
              </a:rPr>
              <a:t>2. Estimate the Cost of Debt at different levels of debt: </a:t>
            </a:r>
          </a:p>
          <a:p>
            <a:pPr marL="365760" lvl="1" indent="0" eaLnBrk="1" fontAlgn="auto" hangingPunct="1">
              <a:spcAft>
                <a:spcPts val="0"/>
              </a:spcAft>
              <a:buFont typeface="Wingdings 2"/>
              <a:buNone/>
              <a:defRPr/>
            </a:pPr>
            <a:r>
              <a:rPr lang="en-US" dirty="0" smtClean="0">
                <a:ea typeface="+mn-ea"/>
              </a:rPr>
              <a:t>Default risk will go up and bond ratings will go down as debt goes up -&gt; Cost of Debt will increase.</a:t>
            </a:r>
          </a:p>
          <a:p>
            <a:pPr marL="365760" lvl="1" indent="0" eaLnBrk="1" fontAlgn="auto" hangingPunct="1">
              <a:spcAft>
                <a:spcPts val="0"/>
              </a:spcAft>
              <a:buFont typeface="Wingdings 2"/>
              <a:buNone/>
              <a:defRPr/>
            </a:pPr>
            <a:r>
              <a:rPr lang="en-US" dirty="0" smtClean="0">
                <a:ea typeface="+mn-ea"/>
              </a:rPr>
              <a:t>To estimating bond ratings, we will use the interest coverage ratio (EBIT/Interest expense)</a:t>
            </a:r>
          </a:p>
          <a:p>
            <a:pPr marL="0" indent="0" eaLnBrk="1" fontAlgn="auto" hangingPunct="1">
              <a:spcAft>
                <a:spcPts val="0"/>
              </a:spcAft>
              <a:buFont typeface="Wingdings"/>
              <a:buNone/>
              <a:defRPr/>
            </a:pPr>
            <a:r>
              <a:rPr lang="en-US" dirty="0" smtClean="0">
                <a:ea typeface="+mn-ea"/>
                <a:cs typeface="+mn-cs"/>
              </a:rPr>
              <a:t>3. Estimate the Cost of Capital at different levels of debt</a:t>
            </a:r>
          </a:p>
          <a:p>
            <a:pPr marL="0" indent="0" eaLnBrk="1" fontAlgn="auto" hangingPunct="1">
              <a:spcAft>
                <a:spcPts val="0"/>
              </a:spcAft>
              <a:buFont typeface="Wingdings"/>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57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57699"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57750"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Extension to a firm with volatile earnings:</a:t>
            </a:r>
            <a:br>
              <a:rPr lang="en-US" altLang="en-US" dirty="0">
                <a:ea typeface="ＭＳ Ｐゴシック" charset="-128"/>
              </a:rPr>
            </a:br>
            <a:r>
              <a:rPr lang="en-US" altLang="en-US" dirty="0" err="1" smtClean="0">
                <a:ea typeface="ＭＳ Ｐゴシック" charset="-128"/>
              </a:rPr>
              <a:t>Falabella</a:t>
            </a:r>
            <a:r>
              <a:rPr lang="ja-JP" altLang="en-US" dirty="0" smtClean="0">
                <a:ea typeface="ＭＳ Ｐゴシック" charset="-128"/>
              </a:rPr>
              <a:t>’</a:t>
            </a:r>
            <a:r>
              <a:rPr lang="en-US" altLang="ja-JP" dirty="0">
                <a:ea typeface="ＭＳ Ｐゴシック" charset="-128"/>
              </a:rPr>
              <a:t>s Optimal Debt Ratio</a:t>
            </a:r>
            <a:endParaRPr lang="en-US" altLang="en-US" dirty="0">
              <a:ea typeface="ＭＳ Ｐゴシック" charset="-128"/>
            </a:endParaRPr>
          </a:p>
        </p:txBody>
      </p:sp>
      <p:sp>
        <p:nvSpPr>
          <p:cNvPr id="159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TextBox 3"/>
          <p:cNvSpPr txBox="1"/>
          <p:nvPr/>
        </p:nvSpPr>
        <p:spPr>
          <a:xfrm>
            <a:off x="1524000" y="5430103"/>
            <a:ext cx="7242175" cy="830997"/>
          </a:xfrm>
          <a:prstGeom prst="rect">
            <a:avLst/>
          </a:prstGeom>
          <a:noFill/>
        </p:spPr>
        <p:txBody>
          <a:bodyPr wrap="square" rtlCol="0">
            <a:spAutoFit/>
          </a:bodyPr>
          <a:lstStyle/>
          <a:p>
            <a:r>
              <a:rPr lang="en-US" dirty="0" err="1" smtClean="0"/>
              <a:t>Falabella’s</a:t>
            </a:r>
            <a:r>
              <a:rPr lang="en-US" dirty="0" smtClean="0"/>
              <a:t> actual debt ratio is 24.51% and its current cost of capital is 8.25%.</a:t>
            </a:r>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917153144"/>
              </p:ext>
            </p:extLst>
          </p:nvPr>
        </p:nvGraphicFramePr>
        <p:xfrm>
          <a:off x="0" y="1600197"/>
          <a:ext cx="8991599" cy="3745824"/>
        </p:xfrm>
        <a:graphic>
          <a:graphicData uri="http://schemas.openxmlformats.org/drawingml/2006/table">
            <a:tbl>
              <a:tblPr>
                <a:tableStyleId>{5C22544A-7EE6-4342-B048-85BDC9FD1C3A}</a:tableStyleId>
              </a:tblPr>
              <a:tblGrid>
                <a:gridCol w="950486"/>
                <a:gridCol w="950486"/>
                <a:gridCol w="950486"/>
                <a:gridCol w="950486"/>
                <a:gridCol w="1074050"/>
                <a:gridCol w="950486"/>
                <a:gridCol w="1264147"/>
                <a:gridCol w="950486"/>
                <a:gridCol w="950486"/>
              </a:tblGrid>
              <a:tr h="414699">
                <a:tc>
                  <a:txBody>
                    <a:bodyPr/>
                    <a:lstStyle/>
                    <a:p>
                      <a:pPr algn="ctr" fontAlgn="b"/>
                      <a:r>
                        <a:rPr lang="en-US" sz="1400" u="none" strike="noStrike" dirty="0">
                          <a:effectLst/>
                        </a:rPr>
                        <a:t>Debt Ratio</a:t>
                      </a:r>
                      <a:endParaRPr lang="en-US" sz="1400" b="0" i="0" u="none" strike="noStrike" dirty="0">
                        <a:effectLst/>
                        <a:latin typeface="Times" charset="0"/>
                      </a:endParaRPr>
                    </a:p>
                  </a:txBody>
                  <a:tcPr marL="0" marR="0" marT="0" marB="0" anchor="b"/>
                </a:tc>
                <a:tc>
                  <a:txBody>
                    <a:bodyPr/>
                    <a:lstStyle/>
                    <a:p>
                      <a:pPr algn="ctr" fontAlgn="b"/>
                      <a:r>
                        <a:rPr lang="en-US" sz="1400" u="none" strike="noStrike">
                          <a:effectLst/>
                        </a:rPr>
                        <a:t>Beta</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Cost of Equity</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Bond Rating</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Interest rate on debt</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Tax Rate</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Cost of Debt (after-tax)</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WACC</a:t>
                      </a:r>
                      <a:endParaRPr lang="en-US" sz="1400" b="0" i="0" u="none" strike="noStrike">
                        <a:effectLst/>
                        <a:latin typeface="Times" charset="0"/>
                      </a:endParaRPr>
                    </a:p>
                  </a:txBody>
                  <a:tcPr marL="0" marR="0" marT="0" marB="0" anchor="b"/>
                </a:tc>
                <a:tc>
                  <a:txBody>
                    <a:bodyPr/>
                    <a:lstStyle/>
                    <a:p>
                      <a:pPr algn="ctr" fontAlgn="b"/>
                      <a:r>
                        <a:rPr lang="en-US" sz="1400" u="none" strike="noStrike">
                          <a:effectLst/>
                        </a:rPr>
                        <a:t>Enterprise Value</a:t>
                      </a:r>
                      <a:endParaRPr lang="en-US" sz="1400" b="0" i="0" u="none" strike="noStrike">
                        <a:effectLst/>
                        <a:latin typeface="Times" charset="0"/>
                      </a:endParaRPr>
                    </a:p>
                  </a:txBody>
                  <a:tcPr marL="0" marR="0" marT="0" marB="0" anchor="b"/>
                </a:tc>
              </a:tr>
              <a:tr h="414699">
                <a:tc>
                  <a:txBody>
                    <a:bodyPr/>
                    <a:lstStyle/>
                    <a:p>
                      <a:pPr algn="ctr" fontAlgn="b"/>
                      <a:r>
                        <a:rPr lang="mr-IN" sz="1400" u="none" strike="noStrike" dirty="0">
                          <a:effectLst/>
                        </a:rPr>
                        <a:t>0%</a:t>
                      </a:r>
                      <a:endParaRPr lang="mr-IN" sz="1400" b="0" i="0" u="none" strike="noStrike" dirty="0">
                        <a:effectLst/>
                        <a:latin typeface="Times" charset="0"/>
                      </a:endParaRPr>
                    </a:p>
                  </a:txBody>
                  <a:tcPr marL="0" marR="0" marT="0" marB="0" anchor="b"/>
                </a:tc>
                <a:tc>
                  <a:txBody>
                    <a:bodyPr/>
                    <a:lstStyle/>
                    <a:p>
                      <a:pPr algn="ctr" fontAlgn="b"/>
                      <a:r>
                        <a:rPr lang="nb-NO" sz="1400" u="none" strike="noStrike">
                          <a:effectLst/>
                        </a:rPr>
                        <a:t>0.6396</a:t>
                      </a:r>
                      <a:endParaRPr lang="nb-NO" sz="1400" b="0" i="0" u="none" strike="noStrike">
                        <a:effectLst/>
                        <a:latin typeface="Times" charset="0"/>
                      </a:endParaRPr>
                    </a:p>
                  </a:txBody>
                  <a:tcPr marL="0" marR="0" marT="0" marB="0" anchor="b"/>
                </a:tc>
                <a:tc>
                  <a:txBody>
                    <a:bodyPr/>
                    <a:lstStyle/>
                    <a:p>
                      <a:pPr algn="ctr" fontAlgn="b"/>
                      <a:r>
                        <a:rPr lang="mr-IN" sz="1400" u="none" strike="noStrike">
                          <a:effectLst/>
                        </a:rPr>
                        <a:t>8.38%</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tc>
                <a:tc>
                  <a:txBody>
                    <a:bodyPr/>
                    <a:lstStyle/>
                    <a:p>
                      <a:pPr algn="ctr" fontAlgn="b"/>
                      <a:r>
                        <a:rPr lang="mr-IN" sz="1400" u="none" strike="noStrike">
                          <a:effectLst/>
                        </a:rPr>
                        <a:t>4.72%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3.59%</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8.38%</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$17,503,548 </a:t>
                      </a:r>
                      <a:endParaRPr lang="en-US" sz="1400" b="0" i="0" u="none" strike="noStrike">
                        <a:effectLst/>
                        <a:latin typeface="Times" charset="0"/>
                      </a:endParaRPr>
                    </a:p>
                  </a:txBody>
                  <a:tcPr marL="0" marR="0" marT="0" marB="0" anchor="b"/>
                </a:tc>
              </a:tr>
              <a:tr h="414699">
                <a:tc>
                  <a:txBody>
                    <a:bodyPr/>
                    <a:lstStyle/>
                    <a:p>
                      <a:pPr algn="ctr" fontAlgn="b"/>
                      <a:r>
                        <a:rPr lang="mr-IN" sz="1400" u="none" strike="noStrike">
                          <a:effectLst/>
                        </a:rPr>
                        <a:t>10%</a:t>
                      </a:r>
                      <a:endParaRPr lang="mr-IN" sz="1400" b="0" i="0" u="none" strike="noStrike">
                        <a:effectLst/>
                        <a:latin typeface="Times" charset="0"/>
                      </a:endParaRPr>
                    </a:p>
                  </a:txBody>
                  <a:tcPr marL="0" marR="0" marT="0" marB="0" anchor="b"/>
                </a:tc>
                <a:tc>
                  <a:txBody>
                    <a:bodyPr/>
                    <a:lstStyle/>
                    <a:p>
                      <a:pPr algn="ctr" fontAlgn="b"/>
                      <a:r>
                        <a:rPr lang="nb-NO" sz="1400" u="none" strike="noStrike">
                          <a:effectLst/>
                        </a:rPr>
                        <a:t>0.6936</a:t>
                      </a:r>
                      <a:endParaRPr lang="nb-NO" sz="1400" b="0" i="0" u="none" strike="noStrike">
                        <a:effectLst/>
                        <a:latin typeface="Times" charset="0"/>
                      </a:endParaRPr>
                    </a:p>
                  </a:txBody>
                  <a:tcPr marL="0" marR="0" marT="0" marB="0" anchor="b"/>
                </a:tc>
                <a:tc>
                  <a:txBody>
                    <a:bodyPr/>
                    <a:lstStyle/>
                    <a:p>
                      <a:pPr algn="ctr" fontAlgn="b"/>
                      <a:r>
                        <a:rPr lang="mr-IN" sz="1400" u="none" strike="noStrike">
                          <a:effectLst/>
                        </a:rPr>
                        <a:t>8.80%</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Aa2/AA</a:t>
                      </a:r>
                      <a:endParaRPr lang="en-US" sz="1400" b="0" i="0" u="none" strike="noStrike">
                        <a:effectLst/>
                        <a:latin typeface="Times" charset="0"/>
                      </a:endParaRPr>
                    </a:p>
                  </a:txBody>
                  <a:tcPr marL="0" marR="0" marT="0" marB="0" anchor="b"/>
                </a:tc>
                <a:tc>
                  <a:txBody>
                    <a:bodyPr/>
                    <a:lstStyle/>
                    <a:p>
                      <a:pPr algn="ctr" fontAlgn="b"/>
                      <a:r>
                        <a:rPr lang="mr-IN" sz="1400" u="none" strike="noStrike">
                          <a:effectLst/>
                        </a:rPr>
                        <a:t>4.92%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3.74%</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8.30%</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$17,822,098 </a:t>
                      </a:r>
                      <a:endParaRPr lang="en-US" sz="1400" b="0" i="0" u="none" strike="noStrike">
                        <a:effectLst/>
                        <a:latin typeface="Times" charset="0"/>
                      </a:endParaRPr>
                    </a:p>
                  </a:txBody>
                  <a:tcPr marL="0" marR="0" marT="0" marB="0" anchor="b"/>
                </a:tc>
              </a:tr>
              <a:tr h="414699">
                <a:tc>
                  <a:txBody>
                    <a:bodyPr/>
                    <a:lstStyle/>
                    <a:p>
                      <a:pPr algn="ctr" fontAlgn="b"/>
                      <a:r>
                        <a:rPr lang="mr-IN" sz="1400" u="none" strike="noStrike">
                          <a:effectLst/>
                        </a:rPr>
                        <a:t>20%</a:t>
                      </a:r>
                      <a:endParaRPr lang="mr-IN" sz="1400" b="0" i="0" u="none" strike="noStrike">
                        <a:effectLst/>
                        <a:latin typeface="Times" charset="0"/>
                      </a:endParaRPr>
                    </a:p>
                  </a:txBody>
                  <a:tcPr marL="0" marR="0" marT="0" marB="0" anchor="b"/>
                </a:tc>
                <a:tc>
                  <a:txBody>
                    <a:bodyPr/>
                    <a:lstStyle/>
                    <a:p>
                      <a:pPr algn="ctr" fontAlgn="b"/>
                      <a:r>
                        <a:rPr lang="nb-NO" sz="1400" u="none" strike="noStrike" dirty="0">
                          <a:effectLst/>
                        </a:rPr>
                        <a:t>0.7611</a:t>
                      </a:r>
                      <a:endParaRPr lang="nb-NO" sz="1400" b="0" i="0" u="none" strike="noStrike" dirty="0">
                        <a:effectLst/>
                        <a:latin typeface="Times" charset="0"/>
                      </a:endParaRPr>
                    </a:p>
                  </a:txBody>
                  <a:tcPr marL="0" marR="0" marT="0" marB="0" anchor="b"/>
                </a:tc>
                <a:tc>
                  <a:txBody>
                    <a:bodyPr/>
                    <a:lstStyle/>
                    <a:p>
                      <a:pPr algn="ctr" fontAlgn="b"/>
                      <a:r>
                        <a:rPr lang="mr-IN" sz="1400" u="none" strike="noStrike">
                          <a:effectLst/>
                        </a:rPr>
                        <a:t>9.33%</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A3/A-</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5.37%</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4.08%</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8.28%</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$17,892,292 </a:t>
                      </a:r>
                      <a:endParaRPr lang="en-US" sz="1400" b="0" i="0" u="none" strike="noStrike">
                        <a:effectLst/>
                        <a:latin typeface="Times" charset="0"/>
                      </a:endParaRPr>
                    </a:p>
                  </a:txBody>
                  <a:tcPr marL="0" marR="0" marT="0" marB="0" anchor="b"/>
                </a:tc>
              </a:tr>
              <a:tr h="414699">
                <a:tc>
                  <a:txBody>
                    <a:bodyPr/>
                    <a:lstStyle/>
                    <a:p>
                      <a:pPr algn="ctr" fontAlgn="b"/>
                      <a:r>
                        <a:rPr lang="mr-IN" sz="1400" u="none" strike="noStrike">
                          <a:effectLst/>
                        </a:rPr>
                        <a:t>30%</a:t>
                      </a:r>
                      <a:endParaRPr lang="mr-IN" sz="1400" b="0" i="0" u="none" strike="noStrike">
                        <a:effectLst/>
                        <a:latin typeface="Times" charset="0"/>
                      </a:endParaRPr>
                    </a:p>
                  </a:txBody>
                  <a:tcPr marL="0" marR="0" marT="0" marB="0" anchor="b"/>
                </a:tc>
                <a:tc>
                  <a:txBody>
                    <a:bodyPr/>
                    <a:lstStyle/>
                    <a:p>
                      <a:pPr algn="ctr" fontAlgn="b"/>
                      <a:r>
                        <a:rPr lang="fi-FI" sz="1400" u="none" strike="noStrike">
                          <a:effectLst/>
                        </a:rPr>
                        <a:t>0.8479</a:t>
                      </a:r>
                      <a:endParaRPr lang="fi-FI" sz="1400" b="0" i="0" u="none" strike="noStrike">
                        <a:effectLst/>
                        <a:latin typeface="Times" charset="0"/>
                      </a:endParaRPr>
                    </a:p>
                  </a:txBody>
                  <a:tcPr marL="0" marR="0" marT="0" marB="0" anchor="b"/>
                </a:tc>
                <a:tc>
                  <a:txBody>
                    <a:bodyPr/>
                    <a:lstStyle/>
                    <a:p>
                      <a:pPr algn="ctr" fontAlgn="b"/>
                      <a:r>
                        <a:rPr lang="mr-IN" sz="1400" u="none" strike="noStrike">
                          <a:effectLst/>
                        </a:rPr>
                        <a:t>10.00%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B3/B-</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9.62%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7.31%</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9.19%</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$12,032,681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40%</a:t>
                      </a:r>
                      <a:endParaRPr lang="mr-IN" sz="1400" b="0" i="0" u="none" strike="noStrike">
                        <a:effectLst/>
                        <a:latin typeface="Times" charset="0"/>
                      </a:endParaRPr>
                    </a:p>
                  </a:txBody>
                  <a:tcPr marL="0" marR="0" marT="0" marB="0" anchor="b"/>
                </a:tc>
                <a:tc>
                  <a:txBody>
                    <a:bodyPr/>
                    <a:lstStyle/>
                    <a:p>
                      <a:pPr algn="ctr" fontAlgn="b"/>
                      <a:r>
                        <a:rPr lang="nb-NO" sz="1400" u="none" strike="noStrike">
                          <a:effectLst/>
                        </a:rPr>
                        <a:t>0.9986</a:t>
                      </a:r>
                      <a:endParaRPr lang="nb-NO" sz="1400" b="0" i="0" u="none" strike="noStrike">
                        <a:effectLst/>
                        <a:latin typeface="Times" charset="0"/>
                      </a:endParaRPr>
                    </a:p>
                  </a:txBody>
                  <a:tcPr marL="0" marR="0" marT="0" marB="0" anchor="b"/>
                </a:tc>
                <a:tc>
                  <a:txBody>
                    <a:bodyPr/>
                    <a:lstStyle/>
                    <a:p>
                      <a:pPr algn="ctr" fontAlgn="b"/>
                      <a:r>
                        <a:rPr lang="mr-IN" sz="1400" u="none" strike="noStrike">
                          <a:effectLst/>
                        </a:rPr>
                        <a:t>11.17%</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14.62%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15.80%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12.31%</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11.63%</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$7,037,576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50%</a:t>
                      </a:r>
                      <a:endParaRPr lang="mr-IN" sz="1400" b="0" i="0" u="none" strike="noStrike">
                        <a:effectLst/>
                        <a:latin typeface="Times" charset="0"/>
                      </a:endParaRPr>
                    </a:p>
                  </a:txBody>
                  <a:tcPr marL="0" marR="0" marT="0" marB="0" anchor="b"/>
                </a:tc>
                <a:tc>
                  <a:txBody>
                    <a:bodyPr/>
                    <a:lstStyle/>
                    <a:p>
                      <a:pPr algn="ctr" fontAlgn="b"/>
                      <a:r>
                        <a:rPr lang="nb-NO" sz="1400" u="none" strike="noStrike">
                          <a:effectLst/>
                        </a:rPr>
                        <a:t>1.1983</a:t>
                      </a:r>
                      <a:endParaRPr lang="nb-NO" sz="1400" b="0" i="0" u="none" strike="noStrike">
                        <a:effectLst/>
                        <a:latin typeface="Times" charset="0"/>
                      </a:endParaRPr>
                    </a:p>
                  </a:txBody>
                  <a:tcPr marL="0" marR="0" marT="0" marB="0" anchor="b"/>
                </a:tc>
                <a:tc>
                  <a:txBody>
                    <a:bodyPr/>
                    <a:lstStyle/>
                    <a:p>
                      <a:pPr algn="ctr" fontAlgn="b"/>
                      <a:r>
                        <a:rPr lang="mr-IN" sz="1400" u="none" strike="noStrike">
                          <a:effectLst/>
                        </a:rPr>
                        <a:t>12.72%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14.62%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12.64%</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12.77%</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12.75%</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$6,184,629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60%</a:t>
                      </a:r>
                      <a:endParaRPr lang="mr-IN" sz="1400" b="0" i="0" u="none" strike="noStrike">
                        <a:effectLst/>
                        <a:latin typeface="Times" charset="0"/>
                      </a:endParaRPr>
                    </a:p>
                  </a:txBody>
                  <a:tcPr marL="0" marR="0" marT="0" marB="0" anchor="b"/>
                </a:tc>
                <a:tc>
                  <a:txBody>
                    <a:bodyPr/>
                    <a:lstStyle/>
                    <a:p>
                      <a:pPr algn="ctr" fontAlgn="b"/>
                      <a:r>
                        <a:rPr lang="nb-NO" sz="1400" u="none" strike="noStrike">
                          <a:effectLst/>
                        </a:rPr>
                        <a:t>1.5254</a:t>
                      </a:r>
                      <a:endParaRPr lang="nb-NO" sz="1400" b="0" i="0" u="none" strike="noStrike">
                        <a:effectLst/>
                        <a:latin typeface="Times" charset="0"/>
                      </a:endParaRPr>
                    </a:p>
                  </a:txBody>
                  <a:tcPr marL="0" marR="0" marT="0" marB="0" anchor="b"/>
                </a:tc>
                <a:tc>
                  <a:txBody>
                    <a:bodyPr/>
                    <a:lstStyle/>
                    <a:p>
                      <a:pPr algn="ctr" fontAlgn="b"/>
                      <a:r>
                        <a:rPr lang="mr-IN" sz="1400" u="none" strike="noStrike">
                          <a:effectLst/>
                        </a:rPr>
                        <a:t>15.26%</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18.12%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7.67%</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16.73%</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16.14%</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$4,076,088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70%</a:t>
                      </a:r>
                      <a:endParaRPr lang="mr-IN" sz="1400" b="0" i="0" u="none" strike="noStrike">
                        <a:effectLst/>
                        <a:latin typeface="Times" charset="0"/>
                      </a:endParaRPr>
                    </a:p>
                  </a:txBody>
                  <a:tcPr marL="0" marR="0" marT="0" marB="0" anchor="b"/>
                </a:tc>
                <a:tc>
                  <a:txBody>
                    <a:bodyPr/>
                    <a:lstStyle/>
                    <a:p>
                      <a:pPr algn="ctr" fontAlgn="b"/>
                      <a:r>
                        <a:rPr lang="hr-HR" sz="1400" u="none" strike="noStrike">
                          <a:effectLst/>
                        </a:rPr>
                        <a:t>2.0338</a:t>
                      </a:r>
                      <a:endParaRPr lang="hr-HR" sz="1400" b="0" i="0" u="none" strike="noStrike">
                        <a:effectLst/>
                        <a:latin typeface="Times" charset="0"/>
                      </a:endParaRPr>
                    </a:p>
                  </a:txBody>
                  <a:tcPr marL="0" marR="0" marT="0" marB="0" anchor="b"/>
                </a:tc>
                <a:tc>
                  <a:txBody>
                    <a:bodyPr/>
                    <a:lstStyle/>
                    <a:p>
                      <a:pPr algn="ctr" fontAlgn="b"/>
                      <a:r>
                        <a:rPr lang="mr-IN" sz="1400" u="none" strike="noStrike">
                          <a:effectLst/>
                        </a:rPr>
                        <a:t>19.20%</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tc>
                <a:tc>
                  <a:txBody>
                    <a:bodyPr/>
                    <a:lstStyle/>
                    <a:p>
                      <a:pPr algn="ctr" fontAlgn="b"/>
                      <a:r>
                        <a:rPr lang="mr-IN" sz="1400" u="none" strike="noStrike" dirty="0">
                          <a:effectLst/>
                        </a:rPr>
                        <a:t>18.12%</a:t>
                      </a:r>
                      <a:endParaRPr lang="mr-IN" sz="1400" b="0" i="0" u="none" strike="noStrike" dirty="0">
                        <a:effectLst/>
                        <a:latin typeface="Times" charset="0"/>
                      </a:endParaRPr>
                    </a:p>
                  </a:txBody>
                  <a:tcPr marL="0" marR="0" marT="0" marB="0" anchor="b"/>
                </a:tc>
                <a:tc>
                  <a:txBody>
                    <a:bodyPr/>
                    <a:lstStyle/>
                    <a:p>
                      <a:pPr algn="ctr" fontAlgn="b"/>
                      <a:r>
                        <a:rPr lang="mr-IN" sz="1400" u="none" strike="noStrike">
                          <a:effectLst/>
                        </a:rPr>
                        <a:t>6.58%</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16.93%</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17.61%</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$3,651,308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80%</a:t>
                      </a:r>
                      <a:endParaRPr lang="mr-IN" sz="1400" b="0" i="0" u="none" strike="noStrike">
                        <a:effectLst/>
                        <a:latin typeface="Times" charset="0"/>
                      </a:endParaRPr>
                    </a:p>
                  </a:txBody>
                  <a:tcPr marL="0" marR="0" marT="0" marB="0" anchor="b"/>
                </a:tc>
                <a:tc>
                  <a:txBody>
                    <a:bodyPr/>
                    <a:lstStyle/>
                    <a:p>
                      <a:pPr algn="ctr" fontAlgn="b"/>
                      <a:r>
                        <a:rPr lang="is-IS" sz="1400" u="none" strike="noStrike">
                          <a:effectLst/>
                        </a:rPr>
                        <a:t>3.0507</a:t>
                      </a:r>
                      <a:endParaRPr lang="is-IS" sz="1400" b="0" i="0" u="none" strike="noStrike">
                        <a:effectLst/>
                        <a:latin typeface="Times" charset="0"/>
                      </a:endParaRPr>
                    </a:p>
                  </a:txBody>
                  <a:tcPr marL="0" marR="0" marT="0" marB="0" anchor="b"/>
                </a:tc>
                <a:tc>
                  <a:txBody>
                    <a:bodyPr/>
                    <a:lstStyle/>
                    <a:p>
                      <a:pPr algn="ctr" fontAlgn="b"/>
                      <a:r>
                        <a:rPr lang="mr-IN" sz="1400" u="none" strike="noStrike">
                          <a:effectLst/>
                        </a:rPr>
                        <a:t>27.09%</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18.12%</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5.75%</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17.08%</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19.08%</a:t>
                      </a:r>
                      <a:endParaRPr lang="mr-IN" sz="1400" b="0" i="0" u="none" strike="noStrike">
                        <a:effectLst/>
                        <a:latin typeface="Times" charset="0"/>
                      </a:endParaRPr>
                    </a:p>
                  </a:txBody>
                  <a:tcPr marL="0" marR="0" marT="0" marB="0" anchor="b"/>
                </a:tc>
                <a:tc>
                  <a:txBody>
                    <a:bodyPr/>
                    <a:lstStyle/>
                    <a:p>
                      <a:pPr algn="ctr" fontAlgn="b"/>
                      <a:r>
                        <a:rPr lang="en-US" sz="1400" u="none" strike="noStrike">
                          <a:effectLst/>
                        </a:rPr>
                        <a:t>$3,306,708 </a:t>
                      </a:r>
                      <a:endParaRPr lang="en-US" sz="1400" b="0" i="0" u="none" strike="noStrike">
                        <a:effectLst/>
                        <a:latin typeface="Times" charset="0"/>
                      </a:endParaRPr>
                    </a:p>
                  </a:txBody>
                  <a:tcPr marL="0" marR="0" marT="0" marB="0" anchor="b"/>
                </a:tc>
              </a:tr>
              <a:tr h="276718">
                <a:tc>
                  <a:txBody>
                    <a:bodyPr/>
                    <a:lstStyle/>
                    <a:p>
                      <a:pPr algn="ctr" fontAlgn="b"/>
                      <a:r>
                        <a:rPr lang="mr-IN" sz="1400" u="none" strike="noStrike">
                          <a:effectLst/>
                        </a:rPr>
                        <a:t>90%</a:t>
                      </a:r>
                      <a:endParaRPr lang="mr-IN" sz="1400" b="0" i="0" u="none" strike="noStrike">
                        <a:effectLst/>
                        <a:latin typeface="Times" charset="0"/>
                      </a:endParaRPr>
                    </a:p>
                  </a:txBody>
                  <a:tcPr marL="0" marR="0" marT="0" marB="0" anchor="b"/>
                </a:tc>
                <a:tc>
                  <a:txBody>
                    <a:bodyPr/>
                    <a:lstStyle/>
                    <a:p>
                      <a:pPr algn="ctr" fontAlgn="b"/>
                      <a:r>
                        <a:rPr lang="fi-FI" sz="1400" u="none" strike="noStrike">
                          <a:effectLst/>
                        </a:rPr>
                        <a:t>6.1014</a:t>
                      </a:r>
                      <a:endParaRPr lang="fi-FI" sz="1400" b="0" i="0" u="none" strike="noStrike">
                        <a:effectLst/>
                        <a:latin typeface="Times" charset="0"/>
                      </a:endParaRPr>
                    </a:p>
                  </a:txBody>
                  <a:tcPr marL="0" marR="0" marT="0" marB="0" anchor="b"/>
                </a:tc>
                <a:tc>
                  <a:txBody>
                    <a:bodyPr/>
                    <a:lstStyle/>
                    <a:p>
                      <a:pPr algn="ctr" fontAlgn="b"/>
                      <a:r>
                        <a:rPr lang="mr-IN" sz="1400" u="none" strike="noStrike">
                          <a:effectLst/>
                        </a:rPr>
                        <a:t>50.77%</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tc>
                <a:tc>
                  <a:txBody>
                    <a:bodyPr/>
                    <a:lstStyle/>
                    <a:p>
                      <a:pPr algn="ctr" fontAlgn="b"/>
                      <a:r>
                        <a:rPr lang="mr-IN" sz="1400" u="none" strike="noStrike">
                          <a:effectLst/>
                        </a:rPr>
                        <a:t>18.12%</a:t>
                      </a:r>
                      <a:endParaRPr lang="mr-IN" sz="1400" b="0" i="0" u="none" strike="noStrike">
                        <a:effectLst/>
                        <a:latin typeface="Times" charset="0"/>
                      </a:endParaRPr>
                    </a:p>
                  </a:txBody>
                  <a:tcPr marL="0" marR="0" marT="0" marB="0" anchor="b"/>
                </a:tc>
                <a:tc>
                  <a:txBody>
                    <a:bodyPr/>
                    <a:lstStyle/>
                    <a:p>
                      <a:pPr algn="ctr" fontAlgn="b"/>
                      <a:r>
                        <a:rPr lang="mr-IN" sz="1400" u="none" strike="noStrike" dirty="0">
                          <a:effectLst/>
                        </a:rPr>
                        <a:t>5.12%</a:t>
                      </a:r>
                      <a:endParaRPr lang="mr-IN" sz="1400" b="0" i="0" u="none" strike="noStrike" dirty="0">
                        <a:effectLst/>
                        <a:latin typeface="Times" charset="0"/>
                      </a:endParaRPr>
                    </a:p>
                  </a:txBody>
                  <a:tcPr marL="0" marR="0" marT="0" marB="0" anchor="b"/>
                </a:tc>
                <a:tc>
                  <a:txBody>
                    <a:bodyPr/>
                    <a:lstStyle/>
                    <a:p>
                      <a:pPr algn="ctr" fontAlgn="b"/>
                      <a:r>
                        <a:rPr lang="mr-IN" sz="1400" u="none" strike="noStrike" dirty="0">
                          <a:effectLst/>
                        </a:rPr>
                        <a:t>17.19%</a:t>
                      </a:r>
                      <a:endParaRPr lang="mr-IN" sz="1400" b="0" i="0" u="none" strike="noStrike" dirty="0">
                        <a:effectLst/>
                        <a:latin typeface="Times" charset="0"/>
                      </a:endParaRPr>
                    </a:p>
                  </a:txBody>
                  <a:tcPr marL="0" marR="0" marT="0" marB="0" anchor="b"/>
                </a:tc>
                <a:tc>
                  <a:txBody>
                    <a:bodyPr/>
                    <a:lstStyle/>
                    <a:p>
                      <a:pPr algn="ctr" fontAlgn="b"/>
                      <a:r>
                        <a:rPr lang="mr-IN" sz="1400" u="none" strike="noStrike" dirty="0">
                          <a:effectLst/>
                        </a:rPr>
                        <a:t>20.55%</a:t>
                      </a:r>
                      <a:endParaRPr lang="mr-IN" sz="1400" b="0" i="0" u="none" strike="noStrike" dirty="0">
                        <a:effectLst/>
                        <a:latin typeface="Times" charset="0"/>
                      </a:endParaRPr>
                    </a:p>
                  </a:txBody>
                  <a:tcPr marL="0" marR="0" marT="0" marB="0" anchor="b"/>
                </a:tc>
                <a:tc>
                  <a:txBody>
                    <a:bodyPr/>
                    <a:lstStyle/>
                    <a:p>
                      <a:pPr algn="ctr" fontAlgn="b"/>
                      <a:r>
                        <a:rPr lang="en-US" sz="1400" u="none" strike="noStrike" dirty="0">
                          <a:effectLst/>
                        </a:rPr>
                        <a:t>$3,021,543 </a:t>
                      </a:r>
                      <a:endParaRPr lang="en-US" sz="1400" b="0" i="0" u="none" strike="noStrike" dirty="0">
                        <a:effectLst/>
                        <a:latin typeface="Times" charset="0"/>
                      </a:endParaRPr>
                    </a:p>
                  </a:txBody>
                  <a:tcPr marL="0" marR="0" marT="0" marB="0" anchor="b"/>
                </a:tc>
              </a:tr>
            </a:tbl>
          </a:graphicData>
        </a:graphic>
      </p:graphicFrame>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161794" name="Content Placeholder 2"/>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16179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181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181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181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161819"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16182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182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182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2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2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182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182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182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182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182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3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3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3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3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3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3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183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3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3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183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4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184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184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4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44"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4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4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4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4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4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5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5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185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185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185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1859"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3"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7"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1"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6"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188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188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188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188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188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6"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8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16384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16384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386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386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386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16386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(11.58%) &lt; Optimal (40%)</a:t>
            </a:r>
          </a:p>
        </p:txBody>
      </p:sp>
      <p:sp>
        <p:nvSpPr>
          <p:cNvPr id="16386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386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387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7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7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387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387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387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387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387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7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7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8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8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8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388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388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8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388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388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389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389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9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16389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9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9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9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9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16389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16389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16390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16390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390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390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90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390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90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3907"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0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1"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5"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9"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4"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392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393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393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393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393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4"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3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r>
              <a:rPr lang="en-US" altLang="en-US" dirty="0" err="1" smtClean="0">
                <a:ea typeface="ＭＳ Ｐゴシック" charset="-128"/>
              </a:rPr>
              <a:t>Falabella</a:t>
            </a:r>
            <a:r>
              <a:rPr lang="en-US" altLang="en-US" dirty="0" smtClean="0">
                <a:ea typeface="ＭＳ Ｐゴシック" charset="-128"/>
              </a:rPr>
              <a:t>: </a:t>
            </a:r>
            <a:r>
              <a:rPr lang="en-US" altLang="en-US" dirty="0">
                <a:ea typeface="ＭＳ Ｐゴシック" charset="-128"/>
              </a:rPr>
              <a:t>Applying the Framework</a:t>
            </a:r>
          </a:p>
        </p:txBody>
      </p:sp>
      <p:sp>
        <p:nvSpPr>
          <p:cNvPr id="163842" name="Content Placeholder 2"/>
          <p:cNvSpPr>
            <a:spLocks noGrp="1"/>
          </p:cNvSpPr>
          <p:nvPr>
            <p:ph sz="quarter" idx="1"/>
          </p:nvPr>
        </p:nvSpPr>
        <p:spPr>
          <a:xfrm>
            <a:off x="612775" y="1600200"/>
            <a:ext cx="8153400" cy="4495800"/>
          </a:xfrm>
        </p:spPr>
        <p:txBody>
          <a:bodyPr/>
          <a:lstStyle/>
          <a:p>
            <a:endParaRPr lang="en-US" altLang="en-US" dirty="0">
              <a:ea typeface="ＭＳ Ｐゴシック" charset="-128"/>
            </a:endParaRPr>
          </a:p>
        </p:txBody>
      </p:sp>
      <p:sp>
        <p:nvSpPr>
          <p:cNvPr id="16384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4" name="Rectangle 14"/>
          <p:cNvSpPr>
            <a:spLocks noChangeArrowheads="1"/>
          </p:cNvSpPr>
          <p:nvPr/>
        </p:nvSpPr>
        <p:spPr bwMode="auto">
          <a:xfrm>
            <a:off x="7135812" y="4804211"/>
            <a:ext cx="1294869" cy="1125021"/>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5" name="Rectangle 15"/>
          <p:cNvSpPr>
            <a:spLocks noChangeArrowheads="1"/>
          </p:cNvSpPr>
          <p:nvPr/>
        </p:nvSpPr>
        <p:spPr bwMode="auto">
          <a:xfrm>
            <a:off x="7717632" y="4338714"/>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6" name="Rectangle 16"/>
          <p:cNvSpPr>
            <a:spLocks noChangeArrowheads="1"/>
          </p:cNvSpPr>
          <p:nvPr/>
        </p:nvSpPr>
        <p:spPr bwMode="auto">
          <a:xfrm>
            <a:off x="4875213" y="4264799"/>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7" name="Rectangle 17"/>
          <p:cNvSpPr>
            <a:spLocks noChangeArrowheads="1"/>
          </p:cNvSpPr>
          <p:nvPr/>
        </p:nvSpPr>
        <p:spPr bwMode="auto">
          <a:xfrm>
            <a:off x="6015975" y="2963399"/>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0" name="Rectangle 21"/>
          <p:cNvSpPr>
            <a:spLocks noChangeArrowheads="1"/>
          </p:cNvSpPr>
          <p:nvPr/>
        </p:nvSpPr>
        <p:spPr bwMode="auto">
          <a:xfrm>
            <a:off x="5651499" y="2209800"/>
            <a:ext cx="2659063" cy="444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386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386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386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163867" name="Rectangle 28"/>
          <p:cNvSpPr>
            <a:spLocks noChangeArrowheads="1"/>
          </p:cNvSpPr>
          <p:nvPr/>
        </p:nvSpPr>
        <p:spPr bwMode="auto">
          <a:xfrm>
            <a:off x="5595938" y="2354263"/>
            <a:ext cx="2656175"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dirty="0">
                <a:solidFill>
                  <a:srgbClr val="FF0000"/>
                </a:solidFill>
                <a:latin typeface="Helvetica" charset="0"/>
              </a:rPr>
              <a:t>Actual </a:t>
            </a:r>
            <a:r>
              <a:rPr lang="en-US" altLang="en-US" sz="1200" b="1" dirty="0" smtClean="0">
                <a:solidFill>
                  <a:srgbClr val="FF0000"/>
                </a:solidFill>
                <a:latin typeface="Helvetica" charset="0"/>
              </a:rPr>
              <a:t>(24.5%) = Optimal (20-30%)</a:t>
            </a:r>
            <a:endParaRPr lang="en-US" altLang="en-US" sz="1200" b="1" dirty="0">
              <a:solidFill>
                <a:srgbClr val="FF0000"/>
              </a:solidFill>
              <a:latin typeface="Helvetica" charset="0"/>
            </a:endParaRPr>
          </a:p>
        </p:txBody>
      </p:sp>
      <p:sp>
        <p:nvSpPr>
          <p:cNvPr id="16386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387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7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7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387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387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387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387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387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7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7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8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8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8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388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388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8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388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388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389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3893" name="Rectangle 54"/>
          <p:cNvSpPr>
            <a:spLocks noChangeArrowheads="1"/>
          </p:cNvSpPr>
          <p:nvPr/>
        </p:nvSpPr>
        <p:spPr bwMode="auto">
          <a:xfrm>
            <a:off x="5981843" y="2940051"/>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dirty="0">
                <a:solidFill>
                  <a:srgbClr val="000000"/>
                </a:solidFill>
                <a:latin typeface="Helvetica" charset="0"/>
              </a:rPr>
              <a:t>Does the firm have good </a:t>
            </a:r>
          </a:p>
        </p:txBody>
      </p:sp>
      <p:sp>
        <p:nvSpPr>
          <p:cNvPr id="163894" name="Rectangle 55"/>
          <p:cNvSpPr>
            <a:spLocks noChangeArrowheads="1"/>
          </p:cNvSpPr>
          <p:nvPr/>
        </p:nvSpPr>
        <p:spPr bwMode="auto">
          <a:xfrm>
            <a:off x="5986606" y="3101009"/>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95" name="Rectangle 56"/>
          <p:cNvSpPr>
            <a:spLocks noChangeArrowheads="1"/>
          </p:cNvSpPr>
          <p:nvPr/>
        </p:nvSpPr>
        <p:spPr bwMode="auto">
          <a:xfrm>
            <a:off x="6041995" y="3268857"/>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96" name="Rectangle 57"/>
          <p:cNvSpPr>
            <a:spLocks noChangeArrowheads="1"/>
          </p:cNvSpPr>
          <p:nvPr/>
        </p:nvSpPr>
        <p:spPr bwMode="auto">
          <a:xfrm>
            <a:off x="6041995" y="3425225"/>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dirty="0">
                <a:solidFill>
                  <a:srgbClr val="000000"/>
                </a:solidFill>
                <a:latin typeface="Helvetica" charset="0"/>
              </a:rPr>
              <a:t>ROC &gt; Cost of Capital</a:t>
            </a:r>
          </a:p>
        </p:txBody>
      </p:sp>
      <p:sp>
        <p:nvSpPr>
          <p:cNvPr id="163897" name="Rectangle 58"/>
          <p:cNvSpPr>
            <a:spLocks noChangeArrowheads="1"/>
          </p:cNvSpPr>
          <p:nvPr/>
        </p:nvSpPr>
        <p:spPr bwMode="auto">
          <a:xfrm>
            <a:off x="4912661" y="4286027"/>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dirty="0">
                <a:solidFill>
                  <a:srgbClr val="FF0000"/>
                </a:solidFill>
                <a:latin typeface="Helvetica" charset="0"/>
              </a:rPr>
              <a:t>Yes. ROC &gt; Cost of capital</a:t>
            </a:r>
          </a:p>
        </p:txBody>
      </p:sp>
      <p:sp>
        <p:nvSpPr>
          <p:cNvPr id="163898" name="Rectangle 59"/>
          <p:cNvSpPr>
            <a:spLocks noChangeArrowheads="1"/>
          </p:cNvSpPr>
          <p:nvPr/>
        </p:nvSpPr>
        <p:spPr bwMode="auto">
          <a:xfrm>
            <a:off x="4905653" y="4474027"/>
            <a:ext cx="200872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dirty="0">
                <a:solidFill>
                  <a:srgbClr val="FF0000"/>
                </a:solidFill>
                <a:latin typeface="Helvetica" charset="0"/>
              </a:rPr>
              <a:t>Take good </a:t>
            </a:r>
            <a:r>
              <a:rPr lang="en-US" altLang="en-US" sz="1200" b="1" dirty="0" smtClean="0">
                <a:solidFill>
                  <a:srgbClr val="FF0000"/>
                </a:solidFill>
                <a:latin typeface="Helvetica" charset="0"/>
              </a:rPr>
              <a:t>projects </a:t>
            </a:r>
            <a:r>
              <a:rPr lang="en-US" altLang="en-US" sz="1200" b="1" smtClean="0">
                <a:solidFill>
                  <a:srgbClr val="FF0000"/>
                </a:solidFill>
                <a:latin typeface="Helvetica" charset="0"/>
              </a:rPr>
              <a:t>with existing debt ratio</a:t>
            </a:r>
            <a:endParaRPr lang="en-US" altLang="en-US" sz="1200" b="1">
              <a:solidFill>
                <a:srgbClr val="FF0000"/>
              </a:solidFill>
              <a:latin typeface="Helvetica" charset="0"/>
            </a:endParaRPr>
          </a:p>
        </p:txBody>
      </p:sp>
      <p:sp>
        <p:nvSpPr>
          <p:cNvPr id="163900" name="Rectangle 61"/>
          <p:cNvSpPr>
            <a:spLocks noChangeArrowheads="1"/>
          </p:cNvSpPr>
          <p:nvPr/>
        </p:nvSpPr>
        <p:spPr bwMode="auto">
          <a:xfrm>
            <a:off x="7743031" y="4315444"/>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dirty="0">
                <a:latin typeface="Helvetica" charset="0"/>
              </a:rPr>
              <a:t>No</a:t>
            </a:r>
          </a:p>
        </p:txBody>
      </p:sp>
      <p:sp>
        <p:nvSpPr>
          <p:cNvPr id="163901" name="Rectangle 62"/>
          <p:cNvSpPr>
            <a:spLocks noChangeArrowheads="1"/>
          </p:cNvSpPr>
          <p:nvPr/>
        </p:nvSpPr>
        <p:spPr bwMode="auto">
          <a:xfrm>
            <a:off x="7212206" y="4895298"/>
            <a:ext cx="1120582" cy="101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dirty="0" smtClean="0">
                <a:solidFill>
                  <a:srgbClr val="000000"/>
                </a:solidFill>
                <a:latin typeface="Helvetica" charset="0"/>
              </a:rPr>
              <a:t>Use regular and special dividends to keep debt ratio stable.</a:t>
            </a:r>
            <a:endParaRPr lang="en-US" altLang="en-US" sz="1200" dirty="0">
              <a:solidFill>
                <a:srgbClr val="000000"/>
              </a:solidFill>
              <a:latin typeface="Helvetica" charset="0"/>
            </a:endParaRPr>
          </a:p>
        </p:txBody>
      </p:sp>
      <p:sp>
        <p:nvSpPr>
          <p:cNvPr id="163907"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0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4" name="Line 75"/>
          <p:cNvSpPr>
            <a:spLocks noChangeShapeType="1"/>
          </p:cNvSpPr>
          <p:nvPr/>
        </p:nvSpPr>
        <p:spPr bwMode="auto">
          <a:xfrm>
            <a:off x="6914376" y="2646363"/>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5" name="Freeform 76"/>
          <p:cNvSpPr>
            <a:spLocks/>
          </p:cNvSpPr>
          <p:nvPr/>
        </p:nvSpPr>
        <p:spPr bwMode="auto">
          <a:xfrm>
            <a:off x="5779739" y="414027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6" name="Line 77"/>
          <p:cNvSpPr>
            <a:spLocks noChangeShapeType="1"/>
          </p:cNvSpPr>
          <p:nvPr/>
        </p:nvSpPr>
        <p:spPr bwMode="auto">
          <a:xfrm>
            <a:off x="7913688" y="4135515"/>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7" name="Line 78"/>
          <p:cNvSpPr>
            <a:spLocks noChangeShapeType="1"/>
          </p:cNvSpPr>
          <p:nvPr/>
        </p:nvSpPr>
        <p:spPr bwMode="auto">
          <a:xfrm flipH="1">
            <a:off x="6896100" y="3761910"/>
            <a:ext cx="0" cy="37360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8" name="Line 79"/>
          <p:cNvSpPr>
            <a:spLocks noChangeShapeType="1"/>
          </p:cNvSpPr>
          <p:nvPr/>
        </p:nvSpPr>
        <p:spPr bwMode="auto">
          <a:xfrm>
            <a:off x="7906456" y="4515323"/>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9"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4"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59737471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1679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167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79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19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7941" name="TextBox 5"/>
          <p:cNvSpPr txBox="1">
            <a:spLocks noChangeArrowheads="1"/>
          </p:cNvSpPr>
          <p:nvPr/>
        </p:nvSpPr>
        <p:spPr bwMode="auto">
          <a:xfrm>
            <a:off x="1676400" y="40386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167942" name="Rectangle 6"/>
          <p:cNvSpPr>
            <a:spLocks noChangeArrowheads="1"/>
          </p:cNvSpPr>
          <p:nvPr/>
        </p:nvSpPr>
        <p:spPr bwMode="auto">
          <a:xfrm>
            <a:off x="6172200" y="3886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ChangeArrowheads="1"/>
          </p:cNvSpPr>
          <p:nvPr/>
        </p:nvSpPr>
        <p:spPr bwMode="auto">
          <a:xfrm>
            <a:off x="7473950" y="5416550"/>
            <a:ext cx="977900" cy="5969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6" name="Rectangle 3"/>
          <p:cNvSpPr>
            <a:spLocks noChangeArrowheads="1"/>
          </p:cNvSpPr>
          <p:nvPr/>
        </p:nvSpPr>
        <p:spPr bwMode="auto">
          <a:xfrm>
            <a:off x="7321550" y="4425950"/>
            <a:ext cx="1054100" cy="4445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8" name="Rectangle 5"/>
          <p:cNvSpPr>
            <a:spLocks noChangeArrowheads="1"/>
          </p:cNvSpPr>
          <p:nvPr/>
        </p:nvSpPr>
        <p:spPr bwMode="auto">
          <a:xfrm>
            <a:off x="7397750" y="2444750"/>
            <a:ext cx="1054100" cy="2921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9"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16999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6999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1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2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Effect of Inflation</a:t>
            </a:r>
          </a:p>
        </p:txBody>
      </p:sp>
      <p:sp>
        <p:nvSpPr>
          <p:cNvPr id="17002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a:t>
            </a:r>
          </a:p>
        </p:txBody>
      </p:sp>
      <p:sp>
        <p:nvSpPr>
          <p:cNvPr id="17002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Growth Patterns</a:t>
            </a:r>
          </a:p>
        </p:txBody>
      </p:sp>
      <p:sp>
        <p:nvSpPr>
          <p:cNvPr id="17002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Cyclicality &amp;</a:t>
            </a:r>
          </a:p>
        </p:txBody>
      </p:sp>
      <p:sp>
        <p:nvSpPr>
          <p:cNvPr id="17002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Other Effects</a:t>
            </a:r>
          </a:p>
        </p:txBody>
      </p:sp>
      <p:sp>
        <p:nvSpPr>
          <p:cNvPr id="17002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Define Debt</a:t>
            </a:r>
          </a:p>
        </p:txBody>
      </p:sp>
      <p:sp>
        <p:nvSpPr>
          <p:cNvPr id="17002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Characteristics</a:t>
            </a:r>
          </a:p>
        </p:txBody>
      </p:sp>
      <p:sp>
        <p:nvSpPr>
          <p:cNvPr id="17002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2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Maturity</a:t>
            </a:r>
          </a:p>
        </p:txBody>
      </p:sp>
      <p:sp>
        <p:nvSpPr>
          <p:cNvPr id="17002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3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Mix</a:t>
            </a:r>
          </a:p>
        </p:txBody>
      </p:sp>
      <p:sp>
        <p:nvSpPr>
          <p:cNvPr id="17003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Fixed vs. Floating Rate</a:t>
            </a:r>
          </a:p>
        </p:txBody>
      </p:sp>
      <p:sp>
        <p:nvSpPr>
          <p:cNvPr id="17003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More floating rate </a:t>
            </a:r>
          </a:p>
        </p:txBody>
      </p:sp>
      <p:sp>
        <p:nvSpPr>
          <p:cNvPr id="17003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if CF move with </a:t>
            </a:r>
          </a:p>
        </p:txBody>
      </p:sp>
      <p:sp>
        <p:nvSpPr>
          <p:cNvPr id="17003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inflation</a:t>
            </a:r>
          </a:p>
        </p:txBody>
      </p:sp>
      <p:sp>
        <p:nvSpPr>
          <p:cNvPr id="17003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with greater uncertainty </a:t>
            </a:r>
          </a:p>
        </p:txBody>
      </p:sp>
      <p:sp>
        <p:nvSpPr>
          <p:cNvPr id="17003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future</a:t>
            </a:r>
          </a:p>
        </p:txBody>
      </p:sp>
      <p:sp>
        <p:nvSpPr>
          <p:cNvPr id="17003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Straight versus</a:t>
            </a:r>
          </a:p>
        </p:txBody>
      </p:sp>
      <p:sp>
        <p:nvSpPr>
          <p:cNvPr id="17003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Convertible</a:t>
            </a:r>
          </a:p>
        </p:txBody>
      </p:sp>
      <p:sp>
        <p:nvSpPr>
          <p:cNvPr id="17003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Convertible if</a:t>
            </a:r>
          </a:p>
        </p:txBody>
      </p:sp>
      <p:sp>
        <p:nvSpPr>
          <p:cNvPr id="17004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low </a:t>
            </a:r>
          </a:p>
        </p:txBody>
      </p:sp>
      <p:sp>
        <p:nvSpPr>
          <p:cNvPr id="17004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now but high</a:t>
            </a:r>
          </a:p>
        </p:txBody>
      </p:sp>
      <p:sp>
        <p:nvSpPr>
          <p:cNvPr id="17004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exp. growth</a:t>
            </a:r>
          </a:p>
        </p:txBody>
      </p:sp>
      <p:sp>
        <p:nvSpPr>
          <p:cNvPr id="17004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Special Features</a:t>
            </a:r>
          </a:p>
        </p:txBody>
      </p:sp>
      <p:sp>
        <p:nvSpPr>
          <p:cNvPr id="17004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on Debt</a:t>
            </a:r>
          </a:p>
        </p:txBody>
      </p:sp>
      <p:sp>
        <p:nvSpPr>
          <p:cNvPr id="17004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Options to make </a:t>
            </a:r>
          </a:p>
        </p:txBody>
      </p:sp>
      <p:sp>
        <p:nvSpPr>
          <p:cNvPr id="17004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on debt </a:t>
            </a:r>
          </a:p>
        </p:txBody>
      </p:sp>
      <p:sp>
        <p:nvSpPr>
          <p:cNvPr id="17004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match cash flows </a:t>
            </a:r>
          </a:p>
        </p:txBody>
      </p:sp>
      <p:sp>
        <p:nvSpPr>
          <p:cNvPr id="17004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assets</a:t>
            </a:r>
          </a:p>
        </p:txBody>
      </p:sp>
      <p:grpSp>
        <p:nvGrpSpPr>
          <p:cNvPr id="170049" name="Group 65"/>
          <p:cNvGrpSpPr>
            <a:grpSpLocks/>
          </p:cNvGrpSpPr>
          <p:nvPr/>
        </p:nvGrpSpPr>
        <p:grpSpPr bwMode="auto">
          <a:xfrm>
            <a:off x="2787650" y="2127250"/>
            <a:ext cx="61913" cy="238125"/>
            <a:chOff x="1756" y="1340"/>
            <a:chExt cx="39" cy="150"/>
          </a:xfrm>
        </p:grpSpPr>
        <p:sp>
          <p:nvSpPr>
            <p:cNvPr id="17013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3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0" name="Group 68"/>
          <p:cNvGrpSpPr>
            <a:grpSpLocks/>
          </p:cNvGrpSpPr>
          <p:nvPr/>
        </p:nvGrpSpPr>
        <p:grpSpPr bwMode="auto">
          <a:xfrm>
            <a:off x="4184650" y="2127250"/>
            <a:ext cx="61913" cy="238125"/>
            <a:chOff x="2636" y="1340"/>
            <a:chExt cx="39" cy="150"/>
          </a:xfrm>
        </p:grpSpPr>
        <p:sp>
          <p:nvSpPr>
            <p:cNvPr id="17012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1" name="Group 71"/>
          <p:cNvGrpSpPr>
            <a:grpSpLocks/>
          </p:cNvGrpSpPr>
          <p:nvPr/>
        </p:nvGrpSpPr>
        <p:grpSpPr bwMode="auto">
          <a:xfrm>
            <a:off x="5418138" y="2127250"/>
            <a:ext cx="61912" cy="238125"/>
            <a:chOff x="3413" y="1340"/>
            <a:chExt cx="39" cy="150"/>
          </a:xfrm>
        </p:grpSpPr>
        <p:sp>
          <p:nvSpPr>
            <p:cNvPr id="17012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2" name="Group 74"/>
          <p:cNvGrpSpPr>
            <a:grpSpLocks/>
          </p:cNvGrpSpPr>
          <p:nvPr/>
        </p:nvGrpSpPr>
        <p:grpSpPr bwMode="auto">
          <a:xfrm>
            <a:off x="6486525" y="2127250"/>
            <a:ext cx="61913" cy="238125"/>
            <a:chOff x="4086" y="1340"/>
            <a:chExt cx="39" cy="150"/>
          </a:xfrm>
        </p:grpSpPr>
        <p:sp>
          <p:nvSpPr>
            <p:cNvPr id="17012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i="1"/>
              <a:t>Start with the </a:t>
            </a:r>
          </a:p>
        </p:txBody>
      </p:sp>
      <p:sp>
        <p:nvSpPr>
          <p:cNvPr id="17005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Cash Flows</a:t>
            </a:r>
          </a:p>
        </p:txBody>
      </p:sp>
      <p:sp>
        <p:nvSpPr>
          <p:cNvPr id="17005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on Assets/</a:t>
            </a:r>
          </a:p>
        </p:txBody>
      </p:sp>
      <p:sp>
        <p:nvSpPr>
          <p:cNvPr id="17005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Projects</a:t>
            </a:r>
          </a:p>
        </p:txBody>
      </p:sp>
      <p:grpSp>
        <p:nvGrpSpPr>
          <p:cNvPr id="170057" name="Group 81"/>
          <p:cNvGrpSpPr>
            <a:grpSpLocks/>
          </p:cNvGrpSpPr>
          <p:nvPr/>
        </p:nvGrpSpPr>
        <p:grpSpPr bwMode="auto">
          <a:xfrm>
            <a:off x="1882775" y="2127250"/>
            <a:ext cx="61913" cy="238125"/>
            <a:chOff x="1186" y="1340"/>
            <a:chExt cx="39" cy="150"/>
          </a:xfrm>
        </p:grpSpPr>
        <p:sp>
          <p:nvSpPr>
            <p:cNvPr id="17012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Overlay tax</a:t>
            </a:r>
          </a:p>
        </p:txBody>
      </p:sp>
      <p:sp>
        <p:nvSpPr>
          <p:cNvPr id="17005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preferences</a:t>
            </a:r>
          </a:p>
        </p:txBody>
      </p:sp>
      <p:sp>
        <p:nvSpPr>
          <p:cNvPr id="17006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Deductibility of cash flows</a:t>
            </a:r>
          </a:p>
        </p:txBody>
      </p:sp>
      <p:sp>
        <p:nvSpPr>
          <p:cNvPr id="17006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for tax purposes</a:t>
            </a:r>
          </a:p>
        </p:txBody>
      </p:sp>
      <p:sp>
        <p:nvSpPr>
          <p:cNvPr id="17006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Differences in tax rates</a:t>
            </a:r>
          </a:p>
        </p:txBody>
      </p:sp>
      <p:sp>
        <p:nvSpPr>
          <p:cNvPr id="17006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across different locales</a:t>
            </a:r>
          </a:p>
        </p:txBody>
      </p:sp>
      <p:sp>
        <p:nvSpPr>
          <p:cNvPr id="17006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a:t>
            </a:r>
          </a:p>
        </p:txBody>
      </p:sp>
      <p:sp>
        <p:nvSpPr>
          <p:cNvPr id="17006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ratings agency</a:t>
            </a:r>
          </a:p>
        </p:txBody>
      </p:sp>
      <p:sp>
        <p:nvSpPr>
          <p:cNvPr id="17006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&amp; analyst concerns</a:t>
            </a:r>
          </a:p>
        </p:txBody>
      </p:sp>
      <p:sp>
        <p:nvSpPr>
          <p:cNvPr id="17006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Analyst Concerns</a:t>
            </a:r>
          </a:p>
        </p:txBody>
      </p:sp>
      <p:sp>
        <p:nvSpPr>
          <p:cNvPr id="17006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EPS</a:t>
            </a:r>
          </a:p>
        </p:txBody>
      </p:sp>
      <p:sp>
        <p:nvSpPr>
          <p:cNvPr id="17006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Value relative to comparables</a:t>
            </a:r>
          </a:p>
        </p:txBody>
      </p:sp>
      <p:sp>
        <p:nvSpPr>
          <p:cNvPr id="17007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Ratings Agency</a:t>
            </a:r>
          </a:p>
        </p:txBody>
      </p:sp>
      <p:sp>
        <p:nvSpPr>
          <p:cNvPr id="17007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Ratios</a:t>
            </a:r>
          </a:p>
        </p:txBody>
      </p:sp>
      <p:sp>
        <p:nvSpPr>
          <p:cNvPr id="17007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Ratios relative to comparables</a:t>
            </a:r>
          </a:p>
        </p:txBody>
      </p:sp>
      <p:sp>
        <p:nvSpPr>
          <p:cNvPr id="17007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Regulatory Concerns</a:t>
            </a:r>
          </a:p>
        </p:txBody>
      </p:sp>
      <p:sp>
        <p:nvSpPr>
          <p:cNvPr id="17007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Measures used</a:t>
            </a:r>
          </a:p>
        </p:txBody>
      </p:sp>
      <p:sp>
        <p:nvSpPr>
          <p:cNvPr id="17007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Factor in agency</a:t>
            </a:r>
          </a:p>
        </p:txBody>
      </p:sp>
      <p:sp>
        <p:nvSpPr>
          <p:cNvPr id="17007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conflicts between stock</a:t>
            </a:r>
          </a:p>
        </p:txBody>
      </p:sp>
      <p:sp>
        <p:nvSpPr>
          <p:cNvPr id="17007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and bond holders</a:t>
            </a:r>
          </a:p>
        </p:txBody>
      </p:sp>
      <p:sp>
        <p:nvSpPr>
          <p:cNvPr id="17007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Observability of Cash Flows</a:t>
            </a:r>
          </a:p>
        </p:txBody>
      </p:sp>
      <p:sp>
        <p:nvSpPr>
          <p:cNvPr id="17007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by Lenders</a:t>
            </a:r>
          </a:p>
        </p:txBody>
      </p:sp>
      <p:sp>
        <p:nvSpPr>
          <p:cNvPr id="17008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Less observable cash flows </a:t>
            </a:r>
          </a:p>
        </p:txBody>
      </p:sp>
      <p:sp>
        <p:nvSpPr>
          <p:cNvPr id="17008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lead to more  conflicts</a:t>
            </a:r>
          </a:p>
        </p:txBody>
      </p:sp>
      <p:sp>
        <p:nvSpPr>
          <p:cNvPr id="17008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Type of Assets financed</a:t>
            </a:r>
          </a:p>
        </p:txBody>
      </p:sp>
      <p:sp>
        <p:nvSpPr>
          <p:cNvPr id="17008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Tangible and liquid assets </a:t>
            </a:r>
          </a:p>
        </p:txBody>
      </p:sp>
      <p:sp>
        <p:nvSpPr>
          <p:cNvPr id="17008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create less agency problems</a:t>
            </a:r>
          </a:p>
        </p:txBody>
      </p:sp>
      <p:sp>
        <p:nvSpPr>
          <p:cNvPr id="17008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Existing Debt covenants</a:t>
            </a:r>
          </a:p>
        </p:txBody>
      </p:sp>
      <p:sp>
        <p:nvSpPr>
          <p:cNvPr id="17008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Restrictions on Financing</a:t>
            </a:r>
          </a:p>
        </p:txBody>
      </p:sp>
      <p:sp>
        <p:nvSpPr>
          <p:cNvPr id="17008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Information </a:t>
            </a:r>
          </a:p>
        </p:txBody>
      </p:sp>
      <p:sp>
        <p:nvSpPr>
          <p:cNvPr id="17008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Asymmetries</a:t>
            </a:r>
          </a:p>
        </p:txBody>
      </p:sp>
      <p:sp>
        <p:nvSpPr>
          <p:cNvPr id="17008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 Cashflows</a:t>
            </a:r>
          </a:p>
        </p:txBody>
      </p:sp>
      <p:sp>
        <p:nvSpPr>
          <p:cNvPr id="17009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When there is more uncertainty, it</a:t>
            </a:r>
          </a:p>
        </p:txBody>
      </p:sp>
      <p:sp>
        <p:nvSpPr>
          <p:cNvPr id="17009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may be better to use short term debt</a:t>
            </a:r>
          </a:p>
        </p:txBody>
      </p:sp>
      <p:sp>
        <p:nvSpPr>
          <p:cNvPr id="17009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Credibility &amp; Quality  of the Firm</a:t>
            </a:r>
          </a:p>
        </p:txBody>
      </p:sp>
      <p:sp>
        <p:nvSpPr>
          <p:cNvPr id="17009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Firms with credibility problems</a:t>
            </a:r>
          </a:p>
        </p:txBody>
      </p:sp>
      <p:sp>
        <p:nvSpPr>
          <p:cNvPr id="17009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will issue more short term debt</a:t>
            </a:r>
          </a:p>
        </p:txBody>
      </p:sp>
      <p:grpSp>
        <p:nvGrpSpPr>
          <p:cNvPr id="170095" name="Group 121"/>
          <p:cNvGrpSpPr>
            <a:grpSpLocks/>
          </p:cNvGrpSpPr>
          <p:nvPr/>
        </p:nvGrpSpPr>
        <p:grpSpPr bwMode="auto">
          <a:xfrm>
            <a:off x="4513263" y="3525838"/>
            <a:ext cx="61912" cy="155575"/>
            <a:chOff x="2843" y="2221"/>
            <a:chExt cx="39" cy="98"/>
          </a:xfrm>
        </p:grpSpPr>
        <p:sp>
          <p:nvSpPr>
            <p:cNvPr id="17012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9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70098" name="Group 126"/>
          <p:cNvGrpSpPr>
            <a:grpSpLocks/>
          </p:cNvGrpSpPr>
          <p:nvPr/>
        </p:nvGrpSpPr>
        <p:grpSpPr bwMode="auto">
          <a:xfrm>
            <a:off x="4595813" y="6075363"/>
            <a:ext cx="61912" cy="155575"/>
            <a:chOff x="2895" y="3827"/>
            <a:chExt cx="39" cy="98"/>
          </a:xfrm>
        </p:grpSpPr>
        <p:sp>
          <p:nvSpPr>
            <p:cNvPr id="17011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1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agency problems are substantial, consider issuing convertible bonds</a:t>
            </a:r>
          </a:p>
        </p:txBody>
      </p:sp>
      <p:sp>
        <p:nvSpPr>
          <p:cNvPr id="17010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Can securities be designed that can make these different entities happy?</a:t>
            </a:r>
          </a:p>
        </p:txBody>
      </p:sp>
      <p:sp>
        <p:nvSpPr>
          <p:cNvPr id="17010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tax advantages are large enough, you might override results of previous step</a:t>
            </a:r>
          </a:p>
        </p:txBody>
      </p:sp>
      <p:sp>
        <p:nvSpPr>
          <p:cNvPr id="170105" name="Rectangle 135"/>
          <p:cNvSpPr>
            <a:spLocks noChangeArrowheads="1"/>
          </p:cNvSpPr>
          <p:nvPr/>
        </p:nvSpPr>
        <p:spPr bwMode="auto">
          <a:xfrm>
            <a:off x="7350125" y="3784600"/>
            <a:ext cx="904875" cy="241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Zero Coupons</a:t>
            </a:r>
          </a:p>
        </p:txBody>
      </p:sp>
      <p:sp>
        <p:nvSpPr>
          <p:cNvPr id="170106" name="Rectangle 136"/>
          <p:cNvSpPr>
            <a:spLocks noChangeArrowheads="1"/>
          </p:cNvSpPr>
          <p:nvPr/>
        </p:nvSpPr>
        <p:spPr bwMode="auto">
          <a:xfrm>
            <a:off x="7350125" y="4441825"/>
            <a:ext cx="10810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Operating Leases</a:t>
            </a:r>
          </a:p>
        </p:txBody>
      </p:sp>
      <p:sp>
        <p:nvSpPr>
          <p:cNvPr id="170107" name="Rectangle 137"/>
          <p:cNvSpPr>
            <a:spLocks noChangeArrowheads="1"/>
          </p:cNvSpPr>
          <p:nvPr/>
        </p:nvSpPr>
        <p:spPr bwMode="auto">
          <a:xfrm>
            <a:off x="7350125" y="4551363"/>
            <a:ext cx="465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MIPs</a:t>
            </a:r>
          </a:p>
        </p:txBody>
      </p:sp>
      <p:sp>
        <p:nvSpPr>
          <p:cNvPr id="170108" name="Rectangle 138"/>
          <p:cNvSpPr>
            <a:spLocks noChangeArrowheads="1"/>
          </p:cNvSpPr>
          <p:nvPr/>
        </p:nvSpPr>
        <p:spPr bwMode="auto">
          <a:xfrm>
            <a:off x="7350125" y="4660900"/>
            <a:ext cx="9144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Surplus Notes</a:t>
            </a:r>
          </a:p>
        </p:txBody>
      </p:sp>
      <p:sp>
        <p:nvSpPr>
          <p:cNvPr id="170109" name="Rectangle 139"/>
          <p:cNvSpPr>
            <a:spLocks noChangeArrowheads="1"/>
          </p:cNvSpPr>
          <p:nvPr/>
        </p:nvSpPr>
        <p:spPr bwMode="auto">
          <a:xfrm>
            <a:off x="7515225" y="5346700"/>
            <a:ext cx="874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Convertibiles</a:t>
            </a:r>
          </a:p>
        </p:txBody>
      </p:sp>
      <p:sp>
        <p:nvSpPr>
          <p:cNvPr id="170110" name="Rectangle 140"/>
          <p:cNvSpPr>
            <a:spLocks noChangeArrowheads="1"/>
          </p:cNvSpPr>
          <p:nvPr/>
        </p:nvSpPr>
        <p:spPr bwMode="auto">
          <a:xfrm>
            <a:off x="7515225" y="5456238"/>
            <a:ext cx="965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Puttable</a:t>
            </a:r>
            <a:r>
              <a:rPr lang="en-US" altLang="en-US" sz="1000">
                <a:solidFill>
                  <a:schemeClr val="bg2"/>
                </a:solidFill>
              </a:rPr>
              <a:t> </a:t>
            </a:r>
            <a:r>
              <a:rPr lang="en-US" altLang="en-US" sz="1000">
                <a:solidFill>
                  <a:srgbClr val="FF0000"/>
                </a:solidFill>
              </a:rPr>
              <a:t>Bonds</a:t>
            </a:r>
          </a:p>
        </p:txBody>
      </p:sp>
      <p:sp>
        <p:nvSpPr>
          <p:cNvPr id="17011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Rating Sensitive</a:t>
            </a:r>
          </a:p>
        </p:txBody>
      </p:sp>
      <p:sp>
        <p:nvSpPr>
          <p:cNvPr id="17011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Notes</a:t>
            </a:r>
          </a:p>
        </p:txBody>
      </p:sp>
      <p:sp>
        <p:nvSpPr>
          <p:cNvPr id="17011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LYONs</a:t>
            </a:r>
          </a:p>
        </p:txBody>
      </p:sp>
      <p:sp>
        <p:nvSpPr>
          <p:cNvPr id="170114" name="Rectangle 144"/>
          <p:cNvSpPr>
            <a:spLocks noChangeArrowheads="1"/>
          </p:cNvSpPr>
          <p:nvPr/>
        </p:nvSpPr>
        <p:spPr bwMode="auto">
          <a:xfrm>
            <a:off x="7350125" y="2386013"/>
            <a:ext cx="1157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Commodity Bonds</a:t>
            </a:r>
          </a:p>
        </p:txBody>
      </p:sp>
      <p:sp>
        <p:nvSpPr>
          <p:cNvPr id="170115" name="Rectangle 145"/>
          <p:cNvSpPr>
            <a:spLocks noChangeArrowheads="1"/>
          </p:cNvSpPr>
          <p:nvPr/>
        </p:nvSpPr>
        <p:spPr bwMode="auto">
          <a:xfrm>
            <a:off x="7350125" y="249555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Catastrophe Notes</a:t>
            </a:r>
          </a:p>
        </p:txBody>
      </p:sp>
      <p:sp>
        <p:nvSpPr>
          <p:cNvPr id="17011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1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Disney’s perfect debt</a:t>
            </a:r>
          </a:p>
        </p:txBody>
      </p:sp>
      <p:sp>
        <p:nvSpPr>
          <p:cNvPr id="172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5F223-32FE-E044-9FB9-3D1CE243381D}" type="slidenum">
              <a:rPr lang="en-US" altLang="en-US" sz="1200">
                <a:solidFill>
                  <a:srgbClr val="FFFFFF"/>
                </a:solidFill>
              </a:rPr>
              <a:pPr>
                <a:lnSpc>
                  <a:spcPct val="80000"/>
                </a:lnSpc>
              </a:pPr>
              <a:t>76</a:t>
            </a:fld>
            <a:endParaRPr lang="en-US" altLang="en-US" sz="1200">
              <a:solidFill>
                <a:srgbClr val="FFFFFF"/>
              </a:solidFill>
            </a:endParaRPr>
          </a:p>
        </p:txBody>
      </p:sp>
      <p:graphicFrame>
        <p:nvGraphicFramePr>
          <p:cNvPr id="172036"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172087" name="Document" r:id="rId5" imgW="8382000" imgH="4813300" progId="Word.Document.12">
                  <p:embed/>
                </p:oleObj>
              </mc:Choice>
              <mc:Fallback>
                <p:oleObj name="Document" r:id="rId5" imgW="8382000" imgH="48133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dirty="0">
                <a:ea typeface="ＭＳ Ｐゴシック" charset="-128"/>
              </a:rPr>
              <a:t>II. </a:t>
            </a:r>
            <a:r>
              <a:rPr lang="en-US" altLang="en-US" dirty="0" err="1" smtClean="0">
                <a:ea typeface="ＭＳ Ｐゴシック" charset="-128"/>
              </a:rPr>
              <a:t>Falabella’s</a:t>
            </a:r>
            <a:r>
              <a:rPr lang="en-US" altLang="en-US" dirty="0" smtClean="0">
                <a:ea typeface="ＭＳ Ｐゴシック" charset="-128"/>
              </a:rPr>
              <a:t> </a:t>
            </a:r>
            <a:r>
              <a:rPr lang="en-US" altLang="en-US" dirty="0">
                <a:ea typeface="ＭＳ Ｐゴシック" charset="-128"/>
              </a:rPr>
              <a:t>perfect debt</a:t>
            </a:r>
          </a:p>
        </p:txBody>
      </p:sp>
      <p:sp>
        <p:nvSpPr>
          <p:cNvPr id="174082" name="Content Placeholder 2"/>
          <p:cNvSpPr>
            <a:spLocks noGrp="1"/>
          </p:cNvSpPr>
          <p:nvPr>
            <p:ph sz="quarter" idx="1"/>
          </p:nvPr>
        </p:nvSpPr>
        <p:spPr>
          <a:xfrm>
            <a:off x="612775" y="1600200"/>
            <a:ext cx="8153400" cy="4495800"/>
          </a:xfrm>
        </p:spPr>
        <p:txBody>
          <a:bodyPr/>
          <a:lstStyle/>
          <a:p>
            <a:r>
              <a:rPr lang="en-US" altLang="en-US" sz="2400" u="sng" dirty="0" smtClean="0">
                <a:ea typeface="ＭＳ Ｐゴシック" charset="-128"/>
              </a:rPr>
              <a:t>Typical investment</a:t>
            </a:r>
            <a:r>
              <a:rPr lang="en-US" altLang="en-US" sz="2400" dirty="0" smtClean="0">
                <a:ea typeface="ＭＳ Ｐゴシック" charset="-128"/>
              </a:rPr>
              <a:t>: </a:t>
            </a:r>
            <a:r>
              <a:rPr lang="en-US" altLang="en-US" sz="2400" dirty="0" err="1" smtClean="0">
                <a:ea typeface="ＭＳ Ｐゴシック" charset="-128"/>
              </a:rPr>
              <a:t>Falabella’s</a:t>
            </a:r>
            <a:r>
              <a:rPr lang="en-US" altLang="en-US" sz="2400" dirty="0" smtClean="0">
                <a:ea typeface="ＭＳ Ｐゴシック" charset="-128"/>
              </a:rPr>
              <a:t> typical investment is a new retail outlet, a department store, a supermarket or a home improvement outlet. </a:t>
            </a:r>
            <a:endParaRPr lang="en-US" altLang="en-US" sz="2400" dirty="0">
              <a:ea typeface="ＭＳ Ｐゴシック" charset="-128"/>
            </a:endParaRPr>
          </a:p>
          <a:p>
            <a:r>
              <a:rPr lang="en-US" altLang="en-US" sz="2200" u="sng" dirty="0">
                <a:ea typeface="ＭＳ Ｐゴシック" charset="-128"/>
              </a:rPr>
              <a:t>Recommendation</a:t>
            </a:r>
            <a:r>
              <a:rPr lang="en-US" altLang="en-US" sz="2200" dirty="0">
                <a:ea typeface="ＭＳ Ｐゴシック" charset="-128"/>
              </a:rPr>
              <a:t>: </a:t>
            </a:r>
            <a:r>
              <a:rPr lang="en-US" altLang="en-US" sz="2200" dirty="0" smtClean="0">
                <a:ea typeface="ＭＳ Ｐゴシック" charset="-128"/>
              </a:rPr>
              <a:t>If the property is acquired, the debt should be long term, fixed rate and in the currency of whichever country the property is in. If it is leased, the lease should be a long term lease, with flexibility built into the lease to allow for </a:t>
            </a:r>
            <a:r>
              <a:rPr lang="en-US" altLang="en-US" sz="2200" dirty="0" err="1" smtClean="0">
                <a:ea typeface="ＭＳ Ｐゴシック" charset="-128"/>
              </a:rPr>
              <a:t>Falabella</a:t>
            </a:r>
            <a:r>
              <a:rPr lang="en-US" altLang="en-US" sz="2200" dirty="0" smtClean="0">
                <a:ea typeface="ＭＳ Ｐゴシック" charset="-128"/>
              </a:rPr>
              <a:t> to abandon the lease if the retail outlet does not do as well as expected.</a:t>
            </a:r>
            <a:endParaRPr lang="en-US" altLang="en-US" sz="2200" dirty="0">
              <a:ea typeface="ＭＳ Ｐゴシック" charset="-128"/>
            </a:endParaRPr>
          </a:p>
          <a:p>
            <a:r>
              <a:rPr lang="en-US" altLang="en-US" sz="2200" u="sng" dirty="0">
                <a:ea typeface="ＭＳ Ｐゴシック" charset="-128"/>
              </a:rPr>
              <a:t>Actual</a:t>
            </a:r>
            <a:r>
              <a:rPr lang="en-US" altLang="en-US" sz="2200" dirty="0">
                <a:ea typeface="ＭＳ Ｐゴシック" charset="-128"/>
              </a:rPr>
              <a:t>: The existing debt at </a:t>
            </a:r>
            <a:r>
              <a:rPr lang="en-US" altLang="en-US" sz="2200" dirty="0" err="1" smtClean="0">
                <a:ea typeface="ＭＳ Ｐゴシック" charset="-128"/>
              </a:rPr>
              <a:t>Falabella</a:t>
            </a:r>
            <a:r>
              <a:rPr lang="en-US" altLang="en-US" sz="2200" dirty="0" smtClean="0">
                <a:ea typeface="ＭＳ Ｐゴシック" charset="-128"/>
              </a:rPr>
              <a:t> </a:t>
            </a:r>
            <a:r>
              <a:rPr lang="en-US" altLang="en-US" sz="2200" dirty="0">
                <a:ea typeface="ＭＳ Ｐゴシック" charset="-128"/>
              </a:rPr>
              <a:t>is primarily </a:t>
            </a:r>
            <a:r>
              <a:rPr lang="en-US" altLang="en-US" sz="2200" dirty="0" smtClean="0">
                <a:ea typeface="ＭＳ Ｐゴシック" charset="-128"/>
              </a:rPr>
              <a:t>long term, local currency debt.</a:t>
            </a:r>
            <a:endParaRPr lang="en-US" altLang="en-US" sz="2200" dirty="0">
              <a:ea typeface="ＭＳ Ｐゴシック" charset="-128"/>
            </a:endParaRPr>
          </a:p>
          <a:p>
            <a:endParaRPr lang="en-US" altLang="en-US" dirty="0">
              <a:ea typeface="ＭＳ Ｐゴシック" charset="-128"/>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2" name="Content Placeholder 1"/>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1771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179202"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As firms increasing use stock buybacks, we have to measure cash returned to stockholders as not only dividends but also buybacks.</a:t>
            </a:r>
          </a:p>
          <a:p>
            <a:pPr eaLnBrk="1" hangingPunct="1"/>
            <a:r>
              <a:rPr lang="en-US" altLang="en-US" dirty="0">
                <a:ea typeface="ＭＳ Ｐゴシック" charset="-128"/>
              </a:rPr>
              <a:t>Looking at Disney &amp; </a:t>
            </a:r>
            <a:r>
              <a:rPr lang="en-US" altLang="en-US" dirty="0" err="1" smtClean="0">
                <a:ea typeface="ＭＳ Ｐゴシック" charset="-128"/>
              </a:rPr>
              <a:t>Falabella</a:t>
            </a:r>
            <a:endParaRPr lang="en-US" altLang="en-US" dirty="0">
              <a:ea typeface="ＭＳ Ｐゴシック" charset="-128"/>
            </a:endParaRPr>
          </a:p>
        </p:txBody>
      </p:sp>
      <p:graphicFrame>
        <p:nvGraphicFramePr>
          <p:cNvPr id="5" name="Table 4"/>
          <p:cNvGraphicFramePr>
            <a:graphicFrameLocks noGrp="1"/>
          </p:cNvGraphicFramePr>
          <p:nvPr>
            <p:extLst>
              <p:ext uri="{D42A27DB-BD31-4B8C-83A1-F6EECF244321}">
                <p14:modId xmlns:p14="http://schemas.microsoft.com/office/powerpoint/2010/main" val="411175215"/>
              </p:ext>
            </p:extLst>
          </p:nvPr>
        </p:nvGraphicFramePr>
        <p:xfrm>
          <a:off x="838200" y="3810000"/>
          <a:ext cx="7696201" cy="2044704"/>
        </p:xfrm>
        <a:graphic>
          <a:graphicData uri="http://schemas.openxmlformats.org/drawingml/2006/table">
            <a:tbl>
              <a:tblPr/>
              <a:tblGrid>
                <a:gridCol w="1283362"/>
                <a:gridCol w="1282039"/>
                <a:gridCol w="1283362"/>
                <a:gridCol w="1282038"/>
                <a:gridCol w="1282038"/>
                <a:gridCol w="1283362"/>
              </a:tblGrid>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dirty="0">
                          <a:ln>
                            <a:noFill/>
                          </a:ln>
                          <a:solidFill>
                            <a:srgbClr val="000000"/>
                          </a:solidFill>
                          <a:effectLst/>
                          <a:latin typeface="Calibri" charset="0"/>
                          <a:ea typeface="ＭＳ Ｐゴシック" charset="-128"/>
                        </a:rPr>
                        <a:t>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Calibri" charset="0"/>
                          <a:ea typeface="ＭＳ Ｐゴシック" charset="-128"/>
                        </a:rPr>
                        <a:t>Disney</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1"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1" u="none" strike="noStrike" cap="none" normalizeH="0" baseline="0" dirty="0" err="1" smtClean="0">
                          <a:ln>
                            <a:noFill/>
                          </a:ln>
                          <a:solidFill>
                            <a:srgbClr val="000000"/>
                          </a:solidFill>
                          <a:effectLst/>
                          <a:latin typeface="Calibri" charset="0"/>
                          <a:ea typeface="ＭＳ Ｐゴシック" charset="-128"/>
                        </a:rPr>
                        <a:t>Falabella</a:t>
                      </a:r>
                      <a:endParaRPr kumimoji="0" lang="en-US" altLang="en-US" sz="1600" b="0" i="1"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Year</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Dividends</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Buybacks</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Year</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Dividends</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Buybacks</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2008</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$648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$648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2012</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$291</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$0 </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2009</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$653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$2,669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2013</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$171</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$0</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2010</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$756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$4,993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2014</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$179 </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$3</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2011</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$1,076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$3,015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2015</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$197</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$5</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2012</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$1,324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$4,087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2016</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$216</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Calibri" charset="0"/>
                          <a:ea typeface="ＭＳ Ｐゴシック" charset="-128"/>
                        </a:rPr>
                        <a:t>$26</a:t>
                      </a:r>
                      <a:endParaRPr kumimoji="0" lang="en-US" altLang="en-US" sz="1600" b="0"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5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2008-12</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$4,457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$15,412 </a:t>
                      </a: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Calibri" charset="0"/>
                          <a:ea typeface="ＭＳ Ｐゴシック" charset="-128"/>
                        </a:rPr>
                        <a:t>$1054 </a:t>
                      </a:r>
                      <a:endParaRPr kumimoji="0" lang="en-US" altLang="en-US" sz="1600" b="1"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Calibri" charset="0"/>
                          <a:ea typeface="ＭＳ Ｐゴシック" charset="-128"/>
                        </a:rPr>
                        <a:t>$34</a:t>
                      </a:r>
                      <a:endParaRPr kumimoji="0" lang="en-US" altLang="en-US" sz="1600" b="1" i="0" u="none" strike="noStrike" cap="none" normalizeH="0" baseline="0" dirty="0">
                        <a:ln>
                          <a:noFill/>
                        </a:ln>
                        <a:solidFill>
                          <a:srgbClr val="000000"/>
                        </a:solidFill>
                        <a:effectLst/>
                        <a:latin typeface="Calibri" charset="0"/>
                        <a:ea typeface="ＭＳ Ｐゴシック" charset="-128"/>
                      </a:endParaRPr>
                    </a:p>
                  </a:txBody>
                  <a:tcPr marL="11403" marR="11403" marT="1139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113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5125" lvl="1" indent="0" eaLnBrk="1" hangingPunct="1">
              <a:lnSpc>
                <a:spcPct val="80000"/>
              </a:lnSpc>
              <a:buFont typeface="Wingdings 2" charset="2"/>
              <a:buNone/>
            </a:pPr>
            <a:r>
              <a:rPr lang="en-US" altLang="en-US" sz="2000">
                <a:ea typeface="ＭＳ Ｐゴシック" charset="-128"/>
              </a:rPr>
              <a:t>Net Income</a:t>
            </a:r>
          </a:p>
          <a:p>
            <a:pPr marL="365125" lvl="1" indent="0" eaLnBrk="1" hangingPunct="1">
              <a:lnSpc>
                <a:spcPct val="80000"/>
              </a:lnSpc>
              <a:buFont typeface="Wingdings 2" charset="2"/>
              <a:buNone/>
            </a:pPr>
            <a:r>
              <a:rPr lang="en-US" altLang="en-US" sz="2000">
                <a:ea typeface="ＭＳ Ｐゴシック" charset="-128"/>
              </a:rPr>
              <a:t>	+ Depreciation &amp; Amortization		</a:t>
            </a:r>
          </a:p>
          <a:p>
            <a:pPr marL="365125" lvl="1" indent="0" eaLnBrk="1" hangingPunct="1">
              <a:lnSpc>
                <a:spcPct val="80000"/>
              </a:lnSpc>
              <a:buFont typeface="Wingdings 2" charset="2"/>
              <a:buNone/>
            </a:pPr>
            <a:r>
              <a:rPr lang="en-US" altLang="en-US" sz="2000">
                <a:ea typeface="ＭＳ Ｐゴシック" charset="-128"/>
              </a:rPr>
              <a:t>	= Cash flows from Operations to Equity Investors</a:t>
            </a:r>
          </a:p>
          <a:p>
            <a:pPr marL="365125" lvl="1" indent="0" eaLnBrk="1" hangingPunct="1">
              <a:lnSpc>
                <a:spcPct val="80000"/>
              </a:lnSpc>
              <a:buFont typeface="Wingdings 2" charset="2"/>
              <a:buNone/>
            </a:pPr>
            <a:r>
              <a:rPr lang="en-US" altLang="en-US" sz="2000">
                <a:ea typeface="ＭＳ Ｐゴシック" charset="-128"/>
              </a:rPr>
              <a:t>	- Preferred Dividends</a:t>
            </a:r>
          </a:p>
          <a:p>
            <a:pPr marL="365125" lvl="1" indent="0" eaLnBrk="1" hangingPunct="1">
              <a:lnSpc>
                <a:spcPct val="80000"/>
              </a:lnSpc>
              <a:buFont typeface="Wingdings 2" charset="2"/>
              <a:buNone/>
            </a:pPr>
            <a:r>
              <a:rPr lang="en-US" altLang="en-US" sz="2000">
                <a:ea typeface="ＭＳ Ｐゴシック" charset="-128"/>
              </a:rPr>
              <a:t>	- Capital Expenditures	</a:t>
            </a:r>
          </a:p>
          <a:p>
            <a:pPr marL="365125" lvl="1" indent="0" eaLnBrk="1" hangingPunct="1">
              <a:lnSpc>
                <a:spcPct val="80000"/>
              </a:lnSpc>
              <a:buFont typeface="Wingdings 2" charset="2"/>
              <a:buNone/>
            </a:pPr>
            <a:r>
              <a:rPr lang="en-US" altLang="en-US" sz="2000">
                <a:ea typeface="ＭＳ Ｐゴシック" charset="-128"/>
              </a:rPr>
              <a:t>	- Working Capital Needs</a:t>
            </a:r>
          </a:p>
          <a:p>
            <a:pPr marL="365125" lvl="1" indent="0" eaLnBrk="1" hangingPunct="1">
              <a:lnSpc>
                <a:spcPct val="80000"/>
              </a:lnSpc>
              <a:buFont typeface="Wingdings 2" charset="2"/>
              <a:buNone/>
            </a:pPr>
            <a:r>
              <a:rPr lang="en-US" altLang="en-US" sz="2000">
                <a:ea typeface="ＭＳ Ｐゴシック" charset="-128"/>
              </a:rPr>
              <a:t>	- Principal Repayments</a:t>
            </a:r>
          </a:p>
          <a:p>
            <a:pPr marL="365125" lvl="1" indent="0" eaLnBrk="1" hangingPunct="1">
              <a:lnSpc>
                <a:spcPct val="80000"/>
              </a:lnSpc>
              <a:buFont typeface="Wingdings 2" charset="2"/>
              <a:buNone/>
            </a:pPr>
            <a:r>
              <a:rPr lang="en-US" altLang="en-US" sz="2000">
                <a:ea typeface="ＭＳ Ｐゴシック" charset="-128"/>
              </a:rPr>
              <a:t>	+ Proceeds from New Debt Issues 	</a:t>
            </a:r>
          </a:p>
          <a:p>
            <a:pPr marL="365125" lvl="1" indent="0" eaLnBrk="1" hangingPunct="1">
              <a:lnSpc>
                <a:spcPct val="80000"/>
              </a:lnSpc>
              <a:buFont typeface="Wingdings 2" charset="2"/>
              <a:buNone/>
            </a:pPr>
            <a:r>
              <a:rPr lang="en-US" altLang="en-US" sz="2000">
                <a:ea typeface="ＭＳ Ｐゴシック" charset="-128"/>
              </a:rPr>
              <a:t>	= Free Cash flow to Equity</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83395"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dirty="0"/>
              <a:t>Disney returned about $</a:t>
            </a:r>
            <a:r>
              <a:rPr lang="en-US" altLang="en-US" dirty="0" smtClean="0"/>
              <a:t>1.8 </a:t>
            </a:r>
            <a:r>
              <a:rPr lang="en-US" altLang="en-US" dirty="0"/>
              <a:t>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dirty="0" err="1" smtClean="0">
                <a:ea typeface="ＭＳ Ｐゴシック" charset="-128"/>
              </a:rPr>
              <a:t>Falabella</a:t>
            </a:r>
            <a:r>
              <a:rPr lang="en-US" altLang="en-US" dirty="0" smtClean="0">
                <a:ea typeface="ＭＳ Ｐゴシック" charset="-128"/>
              </a:rPr>
              <a:t> </a:t>
            </a:r>
            <a:r>
              <a:rPr lang="en-US" altLang="en-US" dirty="0">
                <a:ea typeface="ＭＳ Ｐゴシック" charset="-128"/>
              </a:rPr>
              <a:t>– Dividends versus FCFE</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45522804"/>
              </p:ext>
            </p:extLst>
          </p:nvPr>
        </p:nvGraphicFramePr>
        <p:xfrm>
          <a:off x="1143000" y="1676400"/>
          <a:ext cx="5791200" cy="4418019"/>
        </p:xfrm>
        <a:graphic>
          <a:graphicData uri="http://schemas.openxmlformats.org/drawingml/2006/table">
            <a:tbl>
              <a:tblPr/>
              <a:tblGrid>
                <a:gridCol w="4194175"/>
                <a:gridCol w="1597025"/>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Net </a:t>
                      </a:r>
                      <a:r>
                        <a:rPr kumimoji="0" lang="en-US" altLang="en-US" sz="1600" b="0" i="0" u="none" strike="noStrike" cap="none" normalizeH="0" baseline="0" dirty="0" smtClean="0">
                          <a:ln>
                            <a:noFill/>
                          </a:ln>
                          <a:solidFill>
                            <a:srgbClr val="000000"/>
                          </a:solidFill>
                          <a:effectLst/>
                          <a:latin typeface="Times" charset="0"/>
                          <a:ea typeface="ＭＳ Ｐゴシック" charset="-128"/>
                        </a:rPr>
                        <a:t>Income (billions)</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57,404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Dividends (billions)</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36,766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64.05%</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Stock </a:t>
                      </a:r>
                      <a:r>
                        <a:rPr kumimoji="0" lang="en-US" altLang="en-US" sz="1600" b="0" i="0" u="none" strike="noStrike" cap="none" normalizeH="0" baseline="0" dirty="0" smtClean="0">
                          <a:ln>
                            <a:noFill/>
                          </a:ln>
                          <a:solidFill>
                            <a:srgbClr val="000000"/>
                          </a:solidFill>
                          <a:effectLst/>
                          <a:latin typeface="Times" charset="0"/>
                          <a:ea typeface="ＭＳ Ｐゴシック" charset="-128"/>
                        </a:rPr>
                        <a:t>Buybacks (billions)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6,032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Dividends + </a:t>
                      </a:r>
                      <a:r>
                        <a:rPr kumimoji="0" lang="en-US" altLang="en-US" sz="1600" b="0" i="0" u="none" strike="noStrike" cap="none" normalizeH="0" baseline="0" dirty="0" smtClean="0">
                          <a:ln>
                            <a:noFill/>
                          </a:ln>
                          <a:solidFill>
                            <a:srgbClr val="000000"/>
                          </a:solidFill>
                          <a:effectLst/>
                          <a:latin typeface="Times" charset="0"/>
                          <a:ea typeface="ＭＳ Ｐゴシック" charset="-128"/>
                        </a:rPr>
                        <a:t>Buybacks (billions)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42,798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74.56%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Free CF to Equity (pre-debt</a:t>
                      </a:r>
                      <a:r>
                        <a:rPr kumimoji="0" lang="en-US" altLang="en-US" sz="1600" b="0" i="0" u="none" strike="noStrike" cap="none" normalizeH="0" baseline="0" dirty="0" smtClean="0">
                          <a:ln>
                            <a:noFill/>
                          </a:ln>
                          <a:solidFill>
                            <a:srgbClr val="000000"/>
                          </a:solidFill>
                          <a:effectLst/>
                          <a:latin typeface="Times" charset="0"/>
                          <a:ea typeface="ＭＳ Ｐゴシック" charset="-128"/>
                        </a:rPr>
                        <a:t>) (billions)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-1,903</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Free CF to Equity (actual debt</a:t>
                      </a:r>
                      <a:r>
                        <a:rPr kumimoji="0" lang="en-US" altLang="en-US" sz="1600" b="0" i="0" u="none" strike="noStrike" cap="none" normalizeH="0" baseline="0" dirty="0" smtClean="0">
                          <a:ln>
                            <a:noFill/>
                          </a:ln>
                          <a:solidFill>
                            <a:srgbClr val="000000"/>
                          </a:solidFill>
                          <a:effectLst/>
                          <a:latin typeface="Times" charset="0"/>
                          <a:ea typeface="ＭＳ Ｐゴシック" charset="-128"/>
                        </a:rPr>
                        <a:t>) (billions)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1,036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rgbClr val="000000"/>
                          </a:solidFill>
                          <a:effectLst/>
                          <a:latin typeface="Times" charset="0"/>
                          <a:ea typeface="ＭＳ Ｐゴシック" charset="-128"/>
                        </a:rPr>
                        <a:t>Free CF to Equity (target debt ratio</a:t>
                      </a:r>
                      <a:r>
                        <a:rPr kumimoji="0" lang="en-US" altLang="en-US" sz="1600" b="0" i="0" u="none" strike="noStrike" cap="none" normalizeH="0" baseline="0" dirty="0" smtClean="0">
                          <a:ln>
                            <a:noFill/>
                          </a:ln>
                          <a:solidFill>
                            <a:srgbClr val="000000"/>
                          </a:solidFill>
                          <a:effectLst/>
                          <a:latin typeface="Times" charset="0"/>
                          <a:ea typeface="ＭＳ Ｐゴシック" charset="-128"/>
                        </a:rPr>
                        <a:t>) (billions)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19,138 CLP</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1873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8739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39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8740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18740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18741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18741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18741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18741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18741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18741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18741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18741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18741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18741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18742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18742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18742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18742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18742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18742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18742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18742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18742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18742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18743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18743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18743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18743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18743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18743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18743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18743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18743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18743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18744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18744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18744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18744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18744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18744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18744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18744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18744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18744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18745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18745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18745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18745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18745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18745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18745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18745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18745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18745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18746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746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746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6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7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Can investors trust </a:t>
            </a:r>
            <a:r>
              <a:rPr lang="en-US" altLang="en-US" dirty="0" err="1" smtClean="0">
                <a:ea typeface="ＭＳ Ｐゴシック" charset="-128"/>
              </a:rPr>
              <a:t>Falabella’s</a:t>
            </a:r>
            <a:r>
              <a:rPr lang="en-US" altLang="en-US" dirty="0" smtClean="0">
                <a:ea typeface="ＭＳ Ｐゴシック" charset="-128"/>
              </a:rPr>
              <a:t> </a:t>
            </a:r>
            <a:r>
              <a:rPr lang="en-US" altLang="ja-JP" dirty="0">
                <a:ea typeface="ＭＳ Ｐゴシック" charset="-128"/>
              </a:rPr>
              <a:t>management?</a:t>
            </a:r>
            <a:endParaRPr lang="en-US" altLang="en-US" dirty="0">
              <a:ea typeface="ＭＳ Ｐゴシック" charset="-128"/>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dirty="0">
                <a:ea typeface="ＭＳ Ｐゴシック" charset="-128"/>
              </a:rPr>
              <a:t>Given </a:t>
            </a:r>
            <a:r>
              <a:rPr lang="en-US" altLang="en-US" dirty="0" err="1" smtClean="0">
                <a:ea typeface="ＭＳ Ｐゴシック" charset="-128"/>
              </a:rPr>
              <a:t>Falabella</a:t>
            </a:r>
            <a:r>
              <a:rPr lang="ja-JP" altLang="en-US" dirty="0" smtClean="0">
                <a:ea typeface="ＭＳ Ｐゴシック" charset="-128"/>
              </a:rPr>
              <a:t>’</a:t>
            </a:r>
            <a:r>
              <a:rPr lang="en-US" altLang="ja-JP" dirty="0">
                <a:ea typeface="ＭＳ Ｐゴシック" charset="-128"/>
              </a:rPr>
              <a:t>s track record, if you were </a:t>
            </a:r>
            <a:r>
              <a:rPr lang="en-US" altLang="ja-JP" dirty="0" smtClean="0">
                <a:ea typeface="ＭＳ Ｐゴシック" charset="-128"/>
              </a:rPr>
              <a:t>a </a:t>
            </a:r>
            <a:r>
              <a:rPr lang="en-US" altLang="ja-JP" dirty="0" err="1" smtClean="0">
                <a:ea typeface="ＭＳ Ｐゴシック" charset="-128"/>
              </a:rPr>
              <a:t>Falabella</a:t>
            </a:r>
            <a:r>
              <a:rPr lang="en-US" altLang="ja-JP" dirty="0" smtClean="0">
                <a:ea typeface="ＭＳ Ｐゴシック" charset="-128"/>
              </a:rPr>
              <a:t> </a:t>
            </a:r>
            <a:r>
              <a:rPr lang="en-US" altLang="ja-JP" dirty="0">
                <a:ea typeface="ＭＳ Ｐゴシック" charset="-128"/>
              </a:rPr>
              <a:t>common stockholder, would you be comfortable with </a:t>
            </a:r>
            <a:r>
              <a:rPr lang="en-US" altLang="ja-JP" dirty="0" err="1" smtClean="0">
                <a:ea typeface="ＭＳ Ｐゴシック" charset="-128"/>
              </a:rPr>
              <a:t>Falabella</a:t>
            </a:r>
            <a:r>
              <a:rPr lang="ja-JP" altLang="en-US" dirty="0" smtClean="0">
                <a:ea typeface="ＭＳ Ｐゴシック" charset="-128"/>
              </a:rPr>
              <a:t>’</a:t>
            </a:r>
            <a:r>
              <a:rPr lang="en-US" altLang="ja-JP" dirty="0">
                <a:ea typeface="ＭＳ Ｐゴシック" charset="-128"/>
              </a:rPr>
              <a:t>s dividend policy?</a:t>
            </a:r>
          </a:p>
          <a:p>
            <a:pPr lvl="1" indent="-319088" eaLnBrk="1" hangingPunct="1">
              <a:buFont typeface="Wingdings" charset="2"/>
              <a:buChar char=""/>
            </a:pPr>
            <a:r>
              <a:rPr lang="en-US" altLang="en-US" dirty="0">
                <a:ea typeface="ＭＳ Ｐゴシック" charset="-128"/>
              </a:rPr>
              <a:t>Yes</a:t>
            </a:r>
          </a:p>
          <a:p>
            <a:pPr lvl="1" indent="-319088" eaLnBrk="1" hangingPunct="1">
              <a:buFont typeface="Wingdings" charset="2"/>
              <a:buChar char=""/>
            </a:pPr>
            <a:r>
              <a:rPr lang="en-US" altLang="en-US" dirty="0" smtClean="0">
                <a:ea typeface="ＭＳ Ｐゴシック" charset="-128"/>
              </a:rPr>
              <a:t>No</a:t>
            </a:r>
          </a:p>
          <a:p>
            <a:pPr eaLnBrk="1" hangingPunct="1"/>
            <a:r>
              <a:rPr lang="en-US" altLang="en-US" dirty="0" smtClean="0">
                <a:ea typeface="ＭＳ Ｐゴシック" charset="-128"/>
              </a:rPr>
              <a:t>If you were not comfortable, would you be able to change </a:t>
            </a:r>
            <a:r>
              <a:rPr lang="en-US" altLang="en-US" dirty="0" err="1" smtClean="0">
                <a:ea typeface="ＭＳ Ｐゴシック" charset="-128"/>
              </a:rPr>
              <a:t>Falabella’s</a:t>
            </a:r>
            <a:r>
              <a:rPr lang="en-US" altLang="en-US" dirty="0" smtClean="0">
                <a:ea typeface="ＭＳ Ｐゴシック" charset="-128"/>
              </a:rPr>
              <a:t> dividend policy?</a:t>
            </a:r>
          </a:p>
          <a:p>
            <a:pPr lvl="1" indent="-319088" eaLnBrk="1" hangingPunct="1">
              <a:buFont typeface="Wingdings" charset="2"/>
              <a:buChar char=""/>
            </a:pPr>
            <a:r>
              <a:rPr lang="en-US" altLang="en-US" dirty="0">
                <a:ea typeface="ＭＳ Ｐゴシック" charset="-128"/>
              </a:rPr>
              <a:t>Yes</a:t>
            </a:r>
          </a:p>
          <a:p>
            <a:pPr lvl="1" indent="-319088" eaLnBrk="1" hangingPunct="1">
              <a:buFont typeface="Wingdings" charset="2"/>
              <a:buChar char=""/>
            </a:pPr>
            <a:r>
              <a:rPr lang="en-US" altLang="en-US" dirty="0" smtClean="0">
                <a:ea typeface="ＭＳ Ｐゴシック" charset="-128"/>
              </a:rPr>
              <a:t>No</a:t>
            </a:r>
            <a:endParaRPr lang="en-US" altLang="en-US" dirty="0">
              <a:ea typeface="ＭＳ Ｐゴシック" charset="-128"/>
            </a:endParaRPr>
          </a:p>
          <a:p>
            <a:pPr eaLnBrk="1" hangingPunct="1"/>
            <a:endParaRPr lang="en-US" altLang="en-US" dirty="0">
              <a:ea typeface="ＭＳ Ｐゴシック" charset="-128"/>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2" name="Content Placeholder 1"/>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1935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Good valuation = Story + Numbers</a:t>
            </a:r>
            <a:endParaRPr lang="en-US" dirty="0"/>
          </a:p>
        </p:txBody>
      </p:sp>
      <p:pic>
        <p:nvPicPr>
          <p:cNvPr id="5"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4" b="-16314"/>
          <a:stretch>
            <a:fillRect/>
          </a:stretch>
        </p:blipFill>
        <p:spPr/>
      </p:pic>
    </p:spTree>
    <p:extLst>
      <p:ext uri="{BB962C8B-B14F-4D97-AF65-F5344CB8AC3E}">
        <p14:creationId xmlns:p14="http://schemas.microsoft.com/office/powerpoint/2010/main" val="2642011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 name="Picture 2"/>
          <p:cNvPicPr>
            <a:picLocks noChangeAspect="1"/>
          </p:cNvPicPr>
          <p:nvPr/>
        </p:nvPicPr>
        <p:blipFill>
          <a:blip r:embed="rId3"/>
          <a:stretch>
            <a:fillRect/>
          </a:stretch>
        </p:blipFill>
        <p:spPr>
          <a:xfrm>
            <a:off x="0" y="532366"/>
            <a:ext cx="9144000" cy="5793268"/>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Falabella</a:t>
            </a:r>
            <a:r>
              <a:rPr lang="en-US" dirty="0" smtClean="0"/>
              <a:t>: History</a:t>
            </a:r>
            <a:endParaRPr lang="en-US" dirty="0"/>
          </a:p>
        </p:txBody>
      </p:sp>
      <p:pic>
        <p:nvPicPr>
          <p:cNvPr id="4" name="Content Placeholder 3"/>
          <p:cNvPicPr>
            <a:picLocks noGrp="1" noChangeAspect="1"/>
          </p:cNvPicPr>
          <p:nvPr>
            <p:ph sz="quarter" idx="1"/>
          </p:nvPr>
        </p:nvPicPr>
        <p:blipFill>
          <a:blip r:embed="rId2"/>
          <a:stretch>
            <a:fillRect/>
          </a:stretch>
        </p:blipFill>
        <p:spPr>
          <a:xfrm>
            <a:off x="1581473" y="1600200"/>
            <a:ext cx="6216004" cy="4495800"/>
          </a:xfrm>
          <a:prstGeom prst="rect">
            <a:avLst/>
          </a:prstGeom>
        </p:spPr>
      </p:pic>
    </p:spTree>
    <p:extLst>
      <p:ext uri="{BB962C8B-B14F-4D97-AF65-F5344CB8AC3E}">
        <p14:creationId xmlns:p14="http://schemas.microsoft.com/office/powerpoint/2010/main" val="15687905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976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18D1BC-6750-714A-B88C-FB06ADFB918A}" type="slidenum">
              <a:rPr lang="en-US" altLang="en-US" sz="1400">
                <a:solidFill>
                  <a:schemeClr val="tx2"/>
                </a:solidFill>
              </a:rPr>
              <a:pPr/>
              <a:t>91</a:t>
            </a:fld>
            <a:endParaRPr lang="en-US" altLang="en-US" sz="1400">
              <a:solidFill>
                <a:schemeClr val="tx2"/>
              </a:solidFill>
            </a:endParaRPr>
          </a:p>
        </p:txBody>
      </p:sp>
      <p:pic>
        <p:nvPicPr>
          <p:cNvPr id="3" name="Picture 2"/>
          <p:cNvPicPr>
            <a:picLocks noChangeAspect="1"/>
          </p:cNvPicPr>
          <p:nvPr/>
        </p:nvPicPr>
        <p:blipFill>
          <a:blip r:embed="rId2"/>
          <a:stretch>
            <a:fillRect/>
          </a:stretch>
        </p:blipFill>
        <p:spPr>
          <a:xfrm>
            <a:off x="0" y="158786"/>
            <a:ext cx="9144000" cy="6540427"/>
          </a:xfrm>
          <a:prstGeom prst="rect">
            <a:avLst/>
          </a:prstGeom>
        </p:spPr>
      </p:pic>
      <p:pic>
        <p:nvPicPr>
          <p:cNvPr id="1028" name="Straight Arrow Connector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190500"/>
            <a:ext cx="825500" cy="2413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Straight Arrow Connector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406400"/>
            <a:ext cx="812800" cy="2413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Straight Arrow Connector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 y="177800"/>
            <a:ext cx="812800" cy="2413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838200" cy="241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1: Increase Cash Flows from Assets in Place</a:t>
            </a:r>
          </a:p>
        </p:txBody>
      </p:sp>
      <p:pic>
        <p:nvPicPr>
          <p:cNvPr id="15155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0309" b="-10309"/>
          <a:stretch>
            <a:fillRect/>
          </a:stretch>
        </p:blipFill>
        <p:spPr>
          <a:xfrm>
            <a:off x="612774" y="1828800"/>
            <a:ext cx="7769225" cy="4283966"/>
          </a:xfrm>
        </p:spPr>
      </p:pic>
    </p:spTree>
    <p:extLst>
      <p:ext uri="{BB962C8B-B14F-4D97-AF65-F5344CB8AC3E}">
        <p14:creationId xmlns:p14="http://schemas.microsoft.com/office/powerpoint/2010/main" val="4367067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2: Increase Expected Growth</a:t>
            </a:r>
          </a:p>
        </p:txBody>
      </p:sp>
      <p:sp>
        <p:nvSpPr>
          <p:cNvPr id="153602" name="Rectangle 3"/>
          <p:cNvSpPr>
            <a:spLocks noGrp="1" noChangeArrowheads="1"/>
          </p:cNvSpPr>
          <p:nvPr>
            <p:ph idx="1"/>
          </p:nvPr>
        </p:nvSpPr>
        <p:spPr>
          <a:xfrm>
            <a:off x="612775" y="1600200"/>
            <a:ext cx="8153400" cy="4495800"/>
          </a:xfrm>
        </p:spPr>
        <p:txBody>
          <a:bodyPr/>
          <a:lstStyle/>
          <a:p>
            <a:r>
              <a:rPr lang="en-US" altLang="en-US" dirty="0">
                <a:latin typeface="Times" charset="0"/>
                <a:ea typeface="ＭＳ Ｐゴシック" charset="-128"/>
              </a:rPr>
              <a:t>Keeping all else constant, increasing the expected growth in earnings will increase the value of a </a:t>
            </a:r>
            <a:r>
              <a:rPr lang="en-US" altLang="en-US" dirty="0" smtClean="0">
                <a:latin typeface="Times" charset="0"/>
                <a:ea typeface="ＭＳ Ｐゴシック" charset="-128"/>
              </a:rPr>
              <a:t>firm, but only if the firm earns a return on capital that exceeds the cost of capital:</a:t>
            </a:r>
            <a:endParaRPr lang="en-US" altLang="en-US" dirty="0">
              <a:latin typeface="Times" charset="0"/>
              <a:ea typeface="ＭＳ Ｐゴシック" charset="-128"/>
            </a:endParaRPr>
          </a:p>
        </p:txBody>
      </p:sp>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505200"/>
            <a:ext cx="714248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10654462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A postscript on creating growth: The Role of Acquisitions and Divestitures</a:t>
            </a:r>
          </a:p>
        </p:txBody>
      </p:sp>
      <p:sp>
        <p:nvSpPr>
          <p:cNvPr id="154626" name="Rectangle 3"/>
          <p:cNvSpPr>
            <a:spLocks noGrp="1" noChangeArrowheads="1"/>
          </p:cNvSpPr>
          <p:nvPr>
            <p:ph idx="1"/>
          </p:nvPr>
        </p:nvSpPr>
        <p:spPr>
          <a:xfrm>
            <a:off x="612775" y="1600200"/>
            <a:ext cx="8153400" cy="4495800"/>
          </a:xfrm>
        </p:spPr>
        <p:txBody>
          <a:bodyPr/>
          <a:lstStyle/>
          <a:p>
            <a:pPr>
              <a:lnSpc>
                <a:spcPct val="80000"/>
              </a:lnSpc>
            </a:pPr>
            <a:r>
              <a:rPr lang="en-US" altLang="en-US" sz="2400">
                <a:latin typeface="Times" charset="0"/>
                <a:ea typeface="ＭＳ Ｐゴシック" charset="-128"/>
              </a:rPr>
              <a:t>An acquisition is just a large-scale project. All of the rules that apply to individual investments apply to acquisitions, as well. For an acquisition to create value, it has to</a:t>
            </a:r>
          </a:p>
          <a:p>
            <a:pPr lvl="1">
              <a:lnSpc>
                <a:spcPct val="80000"/>
              </a:lnSpc>
            </a:pPr>
            <a:r>
              <a:rPr lang="en-US" altLang="en-US" sz="2000">
                <a:latin typeface="Times" charset="0"/>
                <a:ea typeface="ＭＳ Ｐゴシック" charset="-128"/>
              </a:rPr>
              <a:t>Generate a higher return on capital, after allowing for synergy and control factors, than the cost of capital. </a:t>
            </a:r>
          </a:p>
          <a:p>
            <a:pPr lvl="1">
              <a:lnSpc>
                <a:spcPct val="80000"/>
              </a:lnSpc>
            </a:pPr>
            <a:r>
              <a:rPr lang="en-US" altLang="en-US" sz="2000">
                <a:latin typeface="Times" charset="0"/>
                <a:ea typeface="ＭＳ Ｐゴシック" charset="-128"/>
              </a:rPr>
              <a:t>Put another way, an acquisition will create value only if the present value of the cash flows on the acquired firm, inclusive of synergy and control benefits, exceeds the cost of the acquisitons</a:t>
            </a:r>
          </a:p>
          <a:p>
            <a:pPr>
              <a:lnSpc>
                <a:spcPct val="80000"/>
              </a:lnSpc>
            </a:pPr>
            <a:r>
              <a:rPr lang="en-US" altLang="en-US" sz="2400">
                <a:latin typeface="Times" charset="0"/>
                <a:ea typeface="ＭＳ Ｐゴシック" charset="-128"/>
              </a:rPr>
              <a:t>A divestiture is the reverse of an acquisition, with a cash inflow now (from divesting the assets) followed by cash outflows (i.e., cash flows foregone on the divested asset) in the future. If the present value of the future cash outflows is less than the cash inflow today, the divestiture will increase value.</a:t>
            </a:r>
          </a:p>
          <a:p>
            <a:pPr>
              <a:lnSpc>
                <a:spcPct val="80000"/>
              </a:lnSpc>
            </a:pPr>
            <a:r>
              <a:rPr lang="en-US" altLang="en-US" sz="2400">
                <a:latin typeface="Times" charset="0"/>
                <a:ea typeface="ＭＳ Ｐゴシック" charset="-128"/>
              </a:rPr>
              <a:t>A fair-price acquisition or divestiture is value neutral.</a:t>
            </a:r>
          </a:p>
        </p:txBody>
      </p:sp>
    </p:spTree>
    <p:extLst>
      <p:ext uri="{BB962C8B-B14F-4D97-AF65-F5344CB8AC3E}">
        <p14:creationId xmlns:p14="http://schemas.microsoft.com/office/powerpoint/2010/main" val="97540712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Creating Growth… Evaluating the Alternatives..</a:t>
            </a:r>
          </a:p>
        </p:txBody>
      </p:sp>
      <p:pic>
        <p:nvPicPr>
          <p:cNvPr id="15565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874" r="-22874"/>
          <a:stretch>
            <a:fillRect/>
          </a:stretch>
        </p:blipFill>
        <p:spPr>
          <a:xfrm>
            <a:off x="612775" y="1600200"/>
            <a:ext cx="8153400" cy="4495800"/>
          </a:xfrm>
        </p:spPr>
      </p:pic>
    </p:spTree>
    <p:extLst>
      <p:ext uri="{BB962C8B-B14F-4D97-AF65-F5344CB8AC3E}">
        <p14:creationId xmlns:p14="http://schemas.microsoft.com/office/powerpoint/2010/main" val="192480509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r>
              <a:rPr lang="en-US" altLang="en-US" dirty="0" smtClean="0">
                <a:latin typeface="Times" charset="0"/>
                <a:ea typeface="ＭＳ Ｐゴシック" charset="-128"/>
              </a:rPr>
              <a:t>Value Creation 3. </a:t>
            </a:r>
            <a:r>
              <a:rPr lang="en-US" altLang="en-US" dirty="0">
                <a:latin typeface="Times" charset="0"/>
                <a:ea typeface="ＭＳ Ｐゴシック" charset="-128"/>
              </a:rPr>
              <a:t>Building Competitive </a:t>
            </a:r>
            <a:r>
              <a:rPr lang="en-US" altLang="en-US" dirty="0" smtClean="0">
                <a:latin typeface="Times" charset="0"/>
                <a:ea typeface="ＭＳ Ｐゴシック" charset="-128"/>
              </a:rPr>
              <a:t>Advantages</a:t>
            </a:r>
            <a:endParaRPr lang="en-US" altLang="en-US" dirty="0">
              <a:latin typeface="Times" charset="0"/>
              <a:ea typeface="ＭＳ Ｐゴシック" charset="-128"/>
            </a:endParaRPr>
          </a:p>
        </p:txBody>
      </p:sp>
      <p:pic>
        <p:nvPicPr>
          <p:cNvPr id="15974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909" b="-1909"/>
          <a:stretch>
            <a:fillRect/>
          </a:stretch>
        </p:blipFill>
        <p:spPr>
          <a:xfrm>
            <a:off x="612775" y="1600200"/>
            <a:ext cx="8153400" cy="4495800"/>
          </a:xfrm>
          <a:solidFill>
            <a:srgbClr val="FFFFFF"/>
          </a:solidFill>
        </p:spPr>
      </p:pic>
    </p:spTree>
    <p:extLst>
      <p:ext uri="{BB962C8B-B14F-4D97-AF65-F5344CB8AC3E}">
        <p14:creationId xmlns:p14="http://schemas.microsoft.com/office/powerpoint/2010/main" val="44523235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4: Reduce Cost of Capital </a:t>
            </a:r>
          </a:p>
        </p:txBody>
      </p:sp>
      <p:pic>
        <p:nvPicPr>
          <p:cNvPr id="3" name="Content Placeholder 2"/>
          <p:cNvPicPr>
            <a:picLocks noGrp="1" noChangeAspect="1"/>
          </p:cNvPicPr>
          <p:nvPr>
            <p:ph sz="quarter" idx="1"/>
          </p:nvPr>
        </p:nvPicPr>
        <p:blipFill>
          <a:blip r:embed="rId3"/>
          <a:stretch>
            <a:fillRect/>
          </a:stretch>
        </p:blipFill>
        <p:spPr>
          <a:xfrm>
            <a:off x="612775" y="1907927"/>
            <a:ext cx="8153400" cy="3880345"/>
          </a:xfrm>
          <a:prstGeom prst="rect">
            <a:avLst/>
          </a:prstGeom>
        </p:spPr>
      </p:pic>
    </p:spTree>
    <p:extLst>
      <p:ext uri="{BB962C8B-B14F-4D97-AF65-F5344CB8AC3E}">
        <p14:creationId xmlns:p14="http://schemas.microsoft.com/office/powerpoint/2010/main" val="141803033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You can always play the pricing game..</a:t>
            </a:r>
            <a:endParaRPr lang="en-US" dirty="0">
              <a:ea typeface="+mj-ea"/>
              <a:cs typeface="+mj-cs"/>
            </a:endParaRPr>
          </a:p>
        </p:txBody>
      </p:sp>
      <p:sp>
        <p:nvSpPr>
          <p:cNvPr id="167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7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endParaRPr lang="en-US" altLang="en-US" sz="1200" dirty="0">
              <a:solidFill>
                <a:srgbClr val="FFFFFF"/>
              </a:solidFill>
              <a:latin typeface="Times" charset="0"/>
            </a:endParaRPr>
          </a:p>
        </p:txBody>
      </p:sp>
      <p:pic>
        <p:nvPicPr>
          <p:cNvPr id="16794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1679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7942" name="TextBox 7"/>
          <p:cNvSpPr txBox="1">
            <a:spLocks noChangeArrowheads="1"/>
          </p:cNvSpPr>
          <p:nvPr/>
        </p:nvSpPr>
        <p:spPr bwMode="auto">
          <a:xfrm>
            <a:off x="990600" y="1676400"/>
            <a:ext cx="262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The market gives…</a:t>
            </a:r>
          </a:p>
        </p:txBody>
      </p:sp>
      <p:sp>
        <p:nvSpPr>
          <p:cNvPr id="167943" name="TextBox 8"/>
          <p:cNvSpPr txBox="1">
            <a:spLocks noChangeArrowheads="1"/>
          </p:cNvSpPr>
          <p:nvPr/>
        </p:nvSpPr>
        <p:spPr bwMode="auto">
          <a:xfrm>
            <a:off x="5943600" y="1676400"/>
            <a:ext cx="2525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And takes away….</a:t>
            </a:r>
          </a:p>
        </p:txBody>
      </p:sp>
    </p:spTree>
    <p:extLst>
      <p:ext uri="{BB962C8B-B14F-4D97-AF65-F5344CB8AC3E}">
        <p14:creationId xmlns:p14="http://schemas.microsoft.com/office/powerpoint/2010/main" val="139327720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1986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0" y="499839"/>
            <a:ext cx="9144000" cy="5858321"/>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 y="0"/>
            <a:ext cx="845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3" name="Content Placeholder 2"/>
          <p:cNvPicPr>
            <a:picLocks noGrp="1" noChangeAspect="1"/>
          </p:cNvPicPr>
          <p:nvPr>
            <p:ph sz="quarter" idx="1"/>
          </p:nvPr>
        </p:nvPicPr>
        <p:blipFill>
          <a:blip r:embed="rId3"/>
          <a:stretch>
            <a:fillRect/>
          </a:stretch>
        </p:blipFill>
        <p:spPr>
          <a:xfrm>
            <a:off x="661512" y="1600200"/>
            <a:ext cx="8055925" cy="4495800"/>
          </a:xfrm>
          <a:prstGeom prst="rect">
            <a:avLst/>
          </a:prstGeom>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30424</TotalTime>
  <Pages>13</Pages>
  <Words>16073</Words>
  <Application>Microsoft Macintosh PowerPoint</Application>
  <PresentationFormat>On-screen Show (4:3)</PresentationFormat>
  <Paragraphs>2212</Paragraphs>
  <Slides>102</Slides>
  <Notes>81</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102</vt:i4>
      </vt:variant>
    </vt:vector>
  </HeadingPairs>
  <TitlesOfParts>
    <vt:vector size="117" baseType="lpstr">
      <vt:lpstr>Calibri</vt:lpstr>
      <vt:lpstr>Cambria Math</vt:lpstr>
      <vt:lpstr>Mangal</vt:lpstr>
      <vt:lpstr>ＭＳ Ｐゴシック</vt:lpstr>
      <vt:lpstr>Wingdings 2</vt:lpstr>
      <vt:lpstr>Geneva</vt:lpstr>
      <vt:lpstr>Helvetica</vt:lpstr>
      <vt:lpstr>Symbol</vt:lpstr>
      <vt:lpstr>Times</vt:lpstr>
      <vt:lpstr>Times New Roman</vt:lpstr>
      <vt:lpstr>Wingdings</vt:lpstr>
      <vt:lpstr>Basic</vt:lpstr>
      <vt:lpstr>???</vt:lpstr>
      <vt:lpstr>Equation</vt:lpstr>
      <vt:lpstr>Document</vt:lpstr>
      <vt:lpstr>Creating value for shareholders through corporate finance</vt:lpstr>
      <vt:lpstr>What is corporate finance?</vt:lpstr>
      <vt:lpstr>First Principles</vt:lpstr>
      <vt:lpstr>The Objective in Decision Making</vt:lpstr>
      <vt:lpstr>The Classical Objective Function</vt:lpstr>
      <vt:lpstr>What can go wrong?</vt:lpstr>
      <vt:lpstr>Who’s on Board? The Disney Experience - 1997</vt:lpstr>
      <vt:lpstr>Who is on Board? Falabella</vt:lpstr>
      <vt:lpstr>When traditional corporate financial theory breaks down, the solution is:</vt:lpstr>
      <vt:lpstr>A Market Based Solution</vt:lpstr>
      <vt:lpstr>Application Test: Who owns/runs your firm?</vt:lpstr>
      <vt:lpstr>Splintering of Stockholders Disney’s top stockholders in 2003</vt:lpstr>
      <vt:lpstr>Falabella: Who’s in control?</vt:lpstr>
      <vt:lpstr>First Principles</vt:lpstr>
      <vt:lpstr>What is Risk?</vt:lpstr>
      <vt:lpstr>Alternatives to the CAPM</vt:lpstr>
      <vt:lpstr>Inputs required to use the CAPM - </vt:lpstr>
      <vt:lpstr>I. A Riskfree Rate</vt:lpstr>
      <vt:lpstr>Getting Risk Free Rates</vt:lpstr>
      <vt:lpstr>Risk free rates by currency: January 2017</vt:lpstr>
      <vt:lpstr>But the risk free rate is ”too low”</vt:lpstr>
      <vt:lpstr>II. The Equity Risk Premium – A backward looking estimate</vt:lpstr>
      <vt:lpstr>And a forward one..</vt:lpstr>
      <vt:lpstr>Country Risk: Look at a country’s bond rating and default spreads as a start</vt:lpstr>
      <vt:lpstr>Beyond the default spread</vt:lpstr>
      <vt:lpstr>PowerPoint Presentation</vt:lpstr>
      <vt:lpstr>Estimating ERP for Disney: November 2013</vt:lpstr>
      <vt:lpstr>A Template for Estimating the ERP – January 2017</vt:lpstr>
      <vt:lpstr>PowerPoint Presentation</vt:lpstr>
      <vt:lpstr>Falabella: Estimating the Equity Risk Premium in 2017</vt:lpstr>
      <vt:lpstr>III. The Beta</vt:lpstr>
      <vt:lpstr>Measuring Beta</vt:lpstr>
      <vt:lpstr>Disney: Beta Regression</vt:lpstr>
      <vt:lpstr>Falabella: Beta Regression</vt:lpstr>
      <vt:lpstr>The problem with regression betas</vt:lpstr>
      <vt:lpstr>Determinants of Betas</vt:lpstr>
      <vt:lpstr>Disney’s business betas</vt:lpstr>
      <vt:lpstr>Disney’s Levered beta by division</vt:lpstr>
      <vt:lpstr>Estimating Bottom Up Betas: Falabella</vt:lpstr>
      <vt:lpstr>Falabella: Cost of Equity by Business</vt:lpstr>
      <vt:lpstr> Discussion Issue</vt:lpstr>
      <vt:lpstr>Falabella: Cost of Equity for a Brazilian supermarket investment in nominal $R</vt:lpstr>
      <vt:lpstr>Estimating the Cost of Debt</vt:lpstr>
      <vt:lpstr>Estimating Synthetic Ratings</vt:lpstr>
      <vt:lpstr>Interest Coverage Ratios, Ratings and Default Spreads- November 2013</vt:lpstr>
      <vt:lpstr>Synthetic versus Actual Ratings: Rated Firms</vt:lpstr>
      <vt:lpstr>Divisional Costs of Capital: Disney and Falabella</vt:lpstr>
      <vt:lpstr>Back to First Principles</vt:lpstr>
      <vt:lpstr>Measuring Returns Right: The Basic Principles</vt:lpstr>
      <vt:lpstr>Earnings versus Cash Flows: A Disney Theme Park</vt:lpstr>
      <vt:lpstr>Step 1: Estimate Accounting Earnings on Project</vt:lpstr>
      <vt:lpstr>And the Accounting View of Return</vt:lpstr>
      <vt:lpstr>Estimating a hurdle rate for Rio Disney</vt:lpstr>
      <vt:lpstr>A Tangent: From New to Existing Investments: ROC for the entire firm</vt:lpstr>
      <vt:lpstr>The cash flow view of this project..</vt:lpstr>
      <vt:lpstr>The incremental cash flows on the project</vt:lpstr>
      <vt:lpstr>Closure on Cash Flows</vt:lpstr>
      <vt:lpstr>Which yields a NPV of..</vt:lpstr>
      <vt:lpstr>The IRR of this project</vt:lpstr>
      <vt:lpstr>Disney Theme Park: $R NPV</vt:lpstr>
      <vt:lpstr>Equity Analysis: The Parallels</vt:lpstr>
      <vt:lpstr>A New Supermarket Acquisition in Brazil: Cash Flows to Equity and NPV</vt:lpstr>
      <vt:lpstr>Valuing Sonda’s equity</vt:lpstr>
      <vt:lpstr>Macro Risks</vt:lpstr>
      <vt:lpstr>PowerPoint Presentation</vt:lpstr>
      <vt:lpstr>First Principles</vt:lpstr>
      <vt:lpstr>Debt: Summarizing the trade off</vt:lpstr>
      <vt:lpstr>Mechanics of Cost of Capital Estimation</vt:lpstr>
      <vt:lpstr>Disney’s cost of capital schedule…</vt:lpstr>
      <vt:lpstr>Extension to a firm with volatile earnings: Falabella’s Optimal Debt Ratio</vt:lpstr>
      <vt:lpstr>A Framework for Getting to the Optimal</vt:lpstr>
      <vt:lpstr>Disney: Applying the Framework</vt:lpstr>
      <vt:lpstr>Falabella: Applying the Framework</vt:lpstr>
      <vt:lpstr>Designing Debt: The Fundamental Principle</vt:lpstr>
      <vt:lpstr>Designing Debt: Bringing it all together</vt:lpstr>
      <vt:lpstr>I. Disney’s perfect debt</vt:lpstr>
      <vt:lpstr>II. Falabella’s perfect debt</vt:lpstr>
      <vt:lpstr>First Principles</vt:lpstr>
      <vt:lpstr>Assessing Dividend Policy</vt:lpstr>
      <vt:lpstr>How much has the company returned to stockholders?</vt:lpstr>
      <vt:lpstr>A Measure of How Much a Company Could have Afforded to Pay out: FCFE</vt:lpstr>
      <vt:lpstr>Disney’s FCFE and Cash Returned: 2008 – 2012</vt:lpstr>
      <vt:lpstr>Falabella – Dividends versus FCFE</vt:lpstr>
      <vt:lpstr>A Practical Framework for Analyzing Dividend Policy</vt:lpstr>
      <vt:lpstr>Can investors trust Falabella’s management?</vt:lpstr>
      <vt:lpstr>First Principles</vt:lpstr>
      <vt:lpstr>The Ingredients that determine value.</vt:lpstr>
      <vt:lpstr>Good valuation = Story + Numbers</vt:lpstr>
      <vt:lpstr>PowerPoint Presentation</vt:lpstr>
      <vt:lpstr>Falabella: History</vt:lpstr>
      <vt:lpstr>PowerPoint Presentation</vt:lpstr>
      <vt:lpstr>Value Creation 1: Increase Cash Flows from Assets in Place</vt:lpstr>
      <vt:lpstr>Value Creation 2: Increase Expected Growth</vt:lpstr>
      <vt:lpstr>A postscript on creating growth: The Role of Acquisitions and Divestitures</vt:lpstr>
      <vt:lpstr>Value Creating Growth… Evaluating the Alternatives..</vt:lpstr>
      <vt:lpstr>Value Creation 3. Building Competitive Advantages</vt:lpstr>
      <vt:lpstr>Value Creation 4: Reduce Cost of Capital </vt:lpstr>
      <vt:lpstr>You can always play the pricing game..</vt:lpstr>
      <vt:lpstr>Ways of changing value…</vt:lpstr>
      <vt:lpstr>PowerPoint Presentation</vt:lpstr>
      <vt:lpstr>PowerPoint Presentation</vt:lpstr>
      <vt:lpstr>First Principles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290</cp:revision>
  <cp:lastPrinted>2017-08-05T01:04:46Z</cp:lastPrinted>
  <dcterms:created xsi:type="dcterms:W3CDTF">2010-01-13T22:41:50Z</dcterms:created>
  <dcterms:modified xsi:type="dcterms:W3CDTF">2017-09-14T05:11:15Z</dcterms:modified>
</cp:coreProperties>
</file>