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1" r:id="rId1"/>
  </p:sldMasterIdLst>
  <p:notesMasterIdLst>
    <p:notesMasterId r:id="rId5"/>
  </p:notesMasterIdLst>
  <p:handoutMasterIdLst>
    <p:handoutMasterId r:id="rId6"/>
  </p:handoutMasterIdLst>
  <p:sldIdLst>
    <p:sldId id="960" r:id="rId2"/>
    <p:sldId id="964" r:id="rId3"/>
    <p:sldId id="912" r:id="rId4"/>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50000"/>
    <p:restoredTop sz="92778"/>
  </p:normalViewPr>
  <p:slideViewPr>
    <p:cSldViewPr>
      <p:cViewPr varScale="1">
        <p:scale>
          <a:sx n="131" d="100"/>
          <a:sy n="131" d="100"/>
        </p:scale>
        <p:origin x="2936"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77" d="100"/>
          <a:sy n="77" d="100"/>
        </p:scale>
        <p:origin x="-2544"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312195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7796960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Every decision is a corporate finance decision. Thus, marketing, accounting, operations and strategy can all be viewed as subsets of corporate finance (self serving, right?)</a:t>
            </a:r>
          </a:p>
          <a:p>
            <a:endParaRPr lang="en-US" altLang="en-US">
              <a:latin typeface="Times" charset="0"/>
              <a:ea typeface="ＭＳ Ｐゴシック" charset="-128"/>
            </a:endParaRPr>
          </a:p>
        </p:txBody>
      </p:sp>
    </p:spTree>
    <p:extLst>
      <p:ext uri="{BB962C8B-B14F-4D97-AF65-F5344CB8AC3E}">
        <p14:creationId xmlns:p14="http://schemas.microsoft.com/office/powerpoint/2010/main" val="983725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25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big picture that will animate how we approach corporate finance. We will use it to anchor the class, introducing each topic by noting its presence in the big picture. Ultimately, everything we do in corporate finance has to be somewhere in the picture.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52716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companies form lab experiments that will run through the entire class. They represent a spectrum, from small to large, developed to emerging and across sectors and by using them to apply concepts, we will see both how much they share in common and how to deal with differences.</a:t>
            </a:r>
          </a:p>
        </p:txBody>
      </p:sp>
    </p:spTree>
    <p:extLst>
      <p:ext uri="{BB962C8B-B14F-4D97-AF65-F5344CB8AC3E}">
        <p14:creationId xmlns:p14="http://schemas.microsoft.com/office/powerpoint/2010/main" val="20359055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F063090A-D325-5E4F-A567-1346449B0C4F}" type="slidenum">
              <a:rPr lang="en-US" altLang="en-US"/>
              <a:pPr/>
              <a:t>‹#›</a:t>
            </a:fld>
            <a:endParaRPr lang="en-US" altLang="en-US"/>
          </a:p>
        </p:txBody>
      </p:sp>
    </p:spTree>
    <p:extLst>
      <p:ext uri="{BB962C8B-B14F-4D97-AF65-F5344CB8AC3E}">
        <p14:creationId xmlns:p14="http://schemas.microsoft.com/office/powerpoint/2010/main" val="257928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DC9AAC-48D4-5140-89D3-C41542A2432E}"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C5C2397A-5039-924C-BAD0-A324273B66DB}" type="slidenum">
              <a:rPr lang="en-US" altLang="en-US"/>
              <a:pPr/>
              <a:t>‹#›</a:t>
            </a:fld>
            <a:endParaRPr lang="en-US" altLang="en-US"/>
          </a:p>
        </p:txBody>
      </p:sp>
    </p:spTree>
    <p:extLst>
      <p:ext uri="{BB962C8B-B14F-4D97-AF65-F5344CB8AC3E}">
        <p14:creationId xmlns:p14="http://schemas.microsoft.com/office/powerpoint/2010/main" val="1379812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22D15000-E28A-3A47-A715-234F3BEA015F}"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978889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F01BAD83-DA4D-D441-82E0-01C95A16F16C}"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08518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2E0DE48C-858B-F946-879C-950B4C620A9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525128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89E1066C-7F14-D84E-B101-21BEA4581F29}" type="slidenum">
              <a:rPr lang="en-US" altLang="en-US"/>
              <a:pPr/>
              <a:t>‹#›</a:t>
            </a:fld>
            <a:endParaRPr lang="en-US" altLang="en-US"/>
          </a:p>
        </p:txBody>
      </p:sp>
    </p:spTree>
    <p:extLst>
      <p:ext uri="{BB962C8B-B14F-4D97-AF65-F5344CB8AC3E}">
        <p14:creationId xmlns:p14="http://schemas.microsoft.com/office/powerpoint/2010/main" val="1442245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0AECC8E1-9F46-B649-BDD9-E7AF1475C43A}" type="slidenum">
              <a:rPr lang="en-US" altLang="en-US"/>
              <a:pPr/>
              <a:t>‹#›</a:t>
            </a:fld>
            <a:endParaRPr lang="en-US" altLang="en-US"/>
          </a:p>
        </p:txBody>
      </p:sp>
    </p:spTree>
    <p:extLst>
      <p:ext uri="{BB962C8B-B14F-4D97-AF65-F5344CB8AC3E}">
        <p14:creationId xmlns:p14="http://schemas.microsoft.com/office/powerpoint/2010/main" val="117105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DA56510-C082-8645-9E33-378959DBA44E}" type="slidenum">
              <a:rPr lang="en-US" altLang="en-US"/>
              <a:pPr/>
              <a:t>‹#›</a:t>
            </a:fld>
            <a:endParaRPr lang="en-US" altLang="en-US"/>
          </a:p>
        </p:txBody>
      </p:sp>
    </p:spTree>
    <p:extLst>
      <p:ext uri="{BB962C8B-B14F-4D97-AF65-F5344CB8AC3E}">
        <p14:creationId xmlns:p14="http://schemas.microsoft.com/office/powerpoint/2010/main" val="182246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25876D3D-3ABC-AA4E-8D73-EE8AEE0D3C5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710118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0219FB48-D314-F742-AD47-C1DF18A9B88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473670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C4DC87E4-6463-F14F-B56F-6859872C6BB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401860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E2D02B0B-20E6-194E-A53F-FE1A71CACB82}" type="slidenum">
              <a:rPr lang="en-US" altLang="en-US"/>
              <a:pPr/>
              <a:t>‹#›</a:t>
            </a:fld>
            <a:endParaRPr lang="en-US" altLang="en-US"/>
          </a:p>
        </p:txBody>
      </p:sp>
    </p:spTree>
    <p:extLst>
      <p:ext uri="{BB962C8B-B14F-4D97-AF65-F5344CB8AC3E}">
        <p14:creationId xmlns:p14="http://schemas.microsoft.com/office/powerpoint/2010/main" val="1024265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0DCB7671-9A29-A44E-9ED1-B8E5D0EBEB0D}"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767" r:id="rId1"/>
    <p:sldLayoutId id="2147484768" r:id="rId2"/>
    <p:sldLayoutId id="2147484769" r:id="rId3"/>
    <p:sldLayoutId id="2147484770" r:id="rId4"/>
    <p:sldLayoutId id="2147484765" r:id="rId5"/>
    <p:sldLayoutId id="2147484771" r:id="rId6"/>
    <p:sldLayoutId id="2147484772" r:id="rId7"/>
    <p:sldLayoutId id="2147484773" r:id="rId8"/>
    <p:sldLayoutId id="2147484774" r:id="rId9"/>
    <p:sldLayoutId id="2147484766" r:id="rId10"/>
    <p:sldLayoutId id="2147484775" r:id="rId11"/>
    <p:sldLayoutId id="2147484776" r:id="rId12"/>
  </p:sldLayoutIdLst>
  <p:hf sldNum="0"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corporate finance?</a:t>
            </a:r>
          </a:p>
        </p:txBody>
      </p:sp>
      <p:sp>
        <p:nvSpPr>
          <p:cNvPr id="18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4184654-284C-2348-A28E-071D1F004FDA}" type="slidenum">
              <a:rPr lang="en-US" altLang="en-US" sz="1200">
                <a:solidFill>
                  <a:srgbClr val="FFFFFF"/>
                </a:solidFill>
              </a:rPr>
              <a:pPr>
                <a:lnSpc>
                  <a:spcPct val="80000"/>
                </a:lnSpc>
              </a:pPr>
              <a:t>1</a:t>
            </a:fld>
            <a:endParaRPr lang="en-US" altLang="en-US" sz="1200">
              <a:solidFill>
                <a:srgbClr val="FFFFFF"/>
              </a:solidFill>
            </a:endParaRPr>
          </a:p>
        </p:txBody>
      </p:sp>
      <p:sp>
        <p:nvSpPr>
          <p:cNvPr id="18436"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Every decision that a business makes has financial implications, and any decision which affects the finances of a business is a corporate finance decision. </a:t>
            </a:r>
          </a:p>
          <a:p>
            <a:pPr eaLnBrk="1" hangingPunct="1"/>
            <a:r>
              <a:rPr lang="en-US" altLang="en-US" sz="2000">
                <a:ea typeface="ＭＳ Ｐゴシック" charset="-128"/>
              </a:rPr>
              <a:t>Defined broadly, everything that a business does fits under the rubric of corporate finance.</a:t>
            </a:r>
          </a:p>
        </p:txBody>
      </p:sp>
      <p:pic>
        <p:nvPicPr>
          <p:cNvPr id="1843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352800"/>
            <a:ext cx="751205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026"/>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It is a big picture class…</a:t>
            </a:r>
          </a:p>
        </p:txBody>
      </p:sp>
      <p:sp>
        <p:nvSpPr>
          <p:cNvPr id="24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D17127-DD59-084D-9F8C-D770BA1AE486}" type="slidenum">
              <a:rPr lang="en-US" altLang="en-US" sz="1200">
                <a:solidFill>
                  <a:srgbClr val="FFFFFF"/>
                </a:solidFill>
              </a:rPr>
              <a:pPr>
                <a:lnSpc>
                  <a:spcPct val="80000"/>
                </a:lnSpc>
              </a:pPr>
              <a:t>2</a:t>
            </a:fld>
            <a:endParaRPr lang="en-US" altLang="en-US" sz="1200">
              <a:solidFill>
                <a:srgbClr val="FFFFFF"/>
              </a:solidFill>
            </a:endParaRPr>
          </a:p>
        </p:txBody>
      </p:sp>
      <p:pic>
        <p:nvPicPr>
          <p:cNvPr id="24580" name="Content Placeholder 7"/>
          <p:cNvPicPr>
            <a:picLocks noGrp="1" noChangeAspect="1"/>
          </p:cNvPicPr>
          <p:nvPr>
            <p:ph sz="quarter" idx="1"/>
          </p:nvPr>
        </p:nvPicPr>
        <p:blipFill>
          <a:blip r:embed="rId3">
            <a:extLst>
              <a:ext uri="{28A0092B-C50C-407E-A947-70E740481C1C}">
                <a14:useLocalDpi xmlns:a14="http://schemas.microsoft.com/office/drawing/2010/main" val="0"/>
              </a:ext>
            </a:extLst>
          </a:blip>
          <a:srcRect t="-7690" b="-7690"/>
          <a:stretch>
            <a:fillRect/>
          </a:stretch>
        </p:blipFill>
        <p:spPr>
          <a:xfrm>
            <a:off x="612775" y="1600200"/>
            <a:ext cx="8153400" cy="449580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lstStyle/>
          <a:p>
            <a:r>
              <a:rPr lang="en-US" altLang="en-US" dirty="0">
                <a:ea typeface="ＭＳ Ｐゴシック" charset="-128"/>
              </a:rPr>
              <a:t>And it </a:t>
            </a:r>
            <a:r>
              <a:rPr lang="en-US" altLang="en-US">
                <a:ea typeface="ＭＳ Ｐゴシック" charset="-128"/>
              </a:rPr>
              <a:t>is applied…</a:t>
            </a:r>
            <a:endParaRPr lang="en-US" altLang="en-US" dirty="0">
              <a:ea typeface="ＭＳ Ｐゴシック" charset="-128"/>
            </a:endParaRPr>
          </a:p>
        </p:txBody>
      </p:sp>
      <p:pic>
        <p:nvPicPr>
          <p:cNvPr id="3686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7896" b="-7896"/>
          <a:stretch>
            <a:fillRect/>
          </a:stretch>
        </p:blipFill>
        <p:spPr>
          <a:xfrm>
            <a:off x="612775" y="1600200"/>
            <a:ext cx="8153400" cy="4495800"/>
          </a:xfrm>
        </p:spPr>
      </p:pic>
      <p:sp>
        <p:nvSpPr>
          <p:cNvPr id="36867"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42313</TotalTime>
  <Pages>13</Pages>
  <Words>204</Words>
  <Application>Microsoft Macintosh PowerPoint</Application>
  <PresentationFormat>On-screen Show (4:3)</PresentationFormat>
  <Paragraphs>13</Paragraphs>
  <Slides>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Calibri</vt:lpstr>
      <vt:lpstr>Times</vt:lpstr>
      <vt:lpstr>Wingdings</vt:lpstr>
      <vt:lpstr>Wingdings 2</vt:lpstr>
      <vt:lpstr>Basic</vt:lpstr>
      <vt:lpstr>What is corporate finance?</vt:lpstr>
      <vt:lpstr>It is a big picture class…</vt:lpstr>
      <vt:lpstr>And it is applied…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418</cp:revision>
  <cp:lastPrinted>2016-06-07T11:55:26Z</cp:lastPrinted>
  <dcterms:created xsi:type="dcterms:W3CDTF">2010-01-13T22:41:50Z</dcterms:created>
  <dcterms:modified xsi:type="dcterms:W3CDTF">2020-12-26T23:16:38Z</dcterms:modified>
</cp:coreProperties>
</file>