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26" r:id="rId1"/>
  </p:sldMasterIdLst>
  <p:notesMasterIdLst>
    <p:notesMasterId r:id="rId22"/>
  </p:notesMasterIdLst>
  <p:handoutMasterIdLst>
    <p:handoutMasterId r:id="rId23"/>
  </p:handoutMasterIdLst>
  <p:sldIdLst>
    <p:sldId id="2360" r:id="rId2"/>
    <p:sldId id="2405" r:id="rId3"/>
    <p:sldId id="2469" r:id="rId4"/>
    <p:sldId id="2470" r:id="rId5"/>
    <p:sldId id="2478" r:id="rId6"/>
    <p:sldId id="2487" r:id="rId7"/>
    <p:sldId id="2488" r:id="rId8"/>
    <p:sldId id="2493" r:id="rId9"/>
    <p:sldId id="1000" r:id="rId10"/>
    <p:sldId id="2492" r:id="rId11"/>
    <p:sldId id="2494" r:id="rId12"/>
    <p:sldId id="2495" r:id="rId13"/>
    <p:sldId id="2500" r:id="rId14"/>
    <p:sldId id="851" r:id="rId15"/>
    <p:sldId id="853" r:id="rId16"/>
    <p:sldId id="2496" r:id="rId17"/>
    <p:sldId id="2501" r:id="rId18"/>
    <p:sldId id="2497" r:id="rId19"/>
    <p:sldId id="2498" r:id="rId20"/>
    <p:sldId id="2499" r:id="rId21"/>
  </p:sldIdLst>
  <p:sldSz cx="9144000" cy="6858000" type="letter"/>
  <p:notesSz cx="6858000" cy="9144000"/>
  <p:defaultTextStyle>
    <a:defPPr>
      <a:defRPr lang="en-US"/>
    </a:defPPr>
    <a:lvl1pPr algn="l" rtl="0" fontAlgn="base">
      <a:spcBef>
        <a:spcPct val="0"/>
      </a:spcBef>
      <a:spcAft>
        <a:spcPct val="0"/>
      </a:spcAft>
      <a:defRPr sz="2400" kern="1200">
        <a:solidFill>
          <a:schemeClr val="tx1"/>
        </a:solidFill>
        <a:latin typeface="Times" charset="0"/>
        <a:ea typeface="ＭＳ Ｐゴシック" charset="-128"/>
        <a:cs typeface="+mn-cs"/>
      </a:defRPr>
    </a:lvl1pPr>
    <a:lvl2pPr marL="457200" algn="l" rtl="0" fontAlgn="base">
      <a:spcBef>
        <a:spcPct val="0"/>
      </a:spcBef>
      <a:spcAft>
        <a:spcPct val="0"/>
      </a:spcAft>
      <a:defRPr sz="2400" kern="1200">
        <a:solidFill>
          <a:schemeClr val="tx1"/>
        </a:solidFill>
        <a:latin typeface="Times" charset="0"/>
        <a:ea typeface="ＭＳ Ｐゴシック" charset="-128"/>
        <a:cs typeface="+mn-cs"/>
      </a:defRPr>
    </a:lvl2pPr>
    <a:lvl3pPr marL="914400" algn="l" rtl="0" fontAlgn="base">
      <a:spcBef>
        <a:spcPct val="0"/>
      </a:spcBef>
      <a:spcAft>
        <a:spcPct val="0"/>
      </a:spcAft>
      <a:defRPr sz="2400" kern="1200">
        <a:solidFill>
          <a:schemeClr val="tx1"/>
        </a:solidFill>
        <a:latin typeface="Times" charset="0"/>
        <a:ea typeface="ＭＳ Ｐゴシック" charset="-128"/>
        <a:cs typeface="+mn-cs"/>
      </a:defRPr>
    </a:lvl3pPr>
    <a:lvl4pPr marL="1371600" algn="l" rtl="0" fontAlgn="base">
      <a:spcBef>
        <a:spcPct val="0"/>
      </a:spcBef>
      <a:spcAft>
        <a:spcPct val="0"/>
      </a:spcAft>
      <a:defRPr sz="2400" kern="1200">
        <a:solidFill>
          <a:schemeClr val="tx1"/>
        </a:solidFill>
        <a:latin typeface="Times" charset="0"/>
        <a:ea typeface="ＭＳ Ｐゴシック" charset="-128"/>
        <a:cs typeface="+mn-cs"/>
      </a:defRPr>
    </a:lvl4pPr>
    <a:lvl5pPr marL="1828800" algn="l" rtl="0" fontAlgn="base">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66"/>
    <p:restoredTop sz="92667"/>
  </p:normalViewPr>
  <p:slideViewPr>
    <p:cSldViewPr>
      <p:cViewPr varScale="1">
        <p:scale>
          <a:sx n="56" d="100"/>
          <a:sy n="56" d="100"/>
        </p:scale>
        <p:origin x="1240"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4" d="100"/>
          <a:sy n="94" d="100"/>
        </p:scale>
        <p:origin x="-3560"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xfrm>
            <a:off x="1150938" y="692150"/>
            <a:ext cx="4556125" cy="3416300"/>
          </a:xfrm>
          <a:ln/>
        </p:spPr>
      </p:sp>
      <p:sp>
        <p:nvSpPr>
          <p:cNvPr id="1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x-none" altLang="x-none">
              <a:latin typeface="Times" charset="0"/>
              <a:ea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a:xfrm>
            <a:off x="1150938" y="692150"/>
            <a:ext cx="4556125" cy="3416300"/>
          </a:xfrm>
          <a:ln/>
        </p:spPr>
      </p:sp>
      <p:sp>
        <p:nvSpPr>
          <p:cNvPr id="91138" name="Notes Placeholder 2"/>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Helvetica" charset="0"/>
                <a:ea typeface="ＭＳ Ｐゴシック" charset="0"/>
                <a:cs typeface="ＭＳ Ｐゴシック" charset="0"/>
              </a:rPr>
              <a:t>Updated country risk premiums at the start of 2019, with 5.96% as the mature market base.</a:t>
            </a:r>
          </a:p>
        </p:txBody>
      </p:sp>
    </p:spTree>
    <p:extLst>
      <p:ext uri="{BB962C8B-B14F-4D97-AF65-F5344CB8AC3E}">
        <p14:creationId xmlns:p14="http://schemas.microsoft.com/office/powerpoint/2010/main" val="2691085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Rot="1" noChangeAspect="1" noChangeArrowheads="1" noTextEdit="1"/>
          </p:cNvSpPr>
          <p:nvPr>
            <p:ph type="sldImg"/>
          </p:nvPr>
        </p:nvSpPr>
        <p:spPr>
          <a:xfrm>
            <a:off x="1150938" y="692150"/>
            <a:ext cx="4556125" cy="3416300"/>
          </a:xfrm>
          <a:ln/>
        </p:spPr>
      </p:sp>
      <p:sp>
        <p:nvSpPr>
          <p:cNvPr id="2068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reason lies in a basic principle in capital budgeting - that a project</a:t>
            </a:r>
            <a:r>
              <a:rPr lang="ja-JP" altLang="en-US">
                <a:latin typeface="Helvetica" charset="0"/>
                <a:ea typeface="ＭＳ Ｐゴシック" charset="-128"/>
              </a:rPr>
              <a:t>’</a:t>
            </a:r>
            <a:r>
              <a:rPr lang="en-US" altLang="ja-JP">
                <a:latin typeface="Helvetica" charset="0"/>
                <a:ea typeface="ＭＳ Ｐゴシック" charset="-128"/>
              </a:rPr>
              <a:t>s discount rate should reflect the risk of the project and not of the entity taking the project. (Of course, this would also imply that you would use project specific costs of equity and capital….)</a:t>
            </a:r>
          </a:p>
          <a:p>
            <a:r>
              <a:rPr lang="en-US" altLang="en-US">
                <a:latin typeface="Helvetica" charset="0"/>
                <a:ea typeface="ＭＳ Ｐゴシック" charset="-128"/>
              </a:rPr>
              <a:t>If you fail on this principle, safe companies will end up overvaluing and overpaying for risky companies (as many did in the late 1990s)</a:t>
            </a:r>
          </a:p>
          <a:p>
            <a:endParaRPr lang="en-US" altLang="en-US">
              <a:latin typeface="Helvetica" charset="0"/>
              <a:ea typeface="ＭＳ Ｐゴシック" charset="-128"/>
            </a:endParaRPr>
          </a:p>
        </p:txBody>
      </p:sp>
    </p:spTree>
    <p:extLst>
      <p:ext uri="{BB962C8B-B14F-4D97-AF65-F5344CB8AC3E}">
        <p14:creationId xmlns:p14="http://schemas.microsoft.com/office/powerpoint/2010/main" val="1923768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Rot="1" noChangeAspect="1" noChangeArrowheads="1" noTextEdit="1"/>
          </p:cNvSpPr>
          <p:nvPr>
            <p:ph type="sldImg"/>
          </p:nvPr>
        </p:nvSpPr>
        <p:spPr>
          <a:xfrm>
            <a:off x="1150938" y="692150"/>
            <a:ext cx="4556125" cy="3416300"/>
          </a:xfrm>
          <a:ln/>
        </p:spPr>
      </p:sp>
      <p:sp>
        <p:nvSpPr>
          <p:cNvPr id="2109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minute you start building into the valuation strengths that flow from you (as the acquiring firm), you start giving target firm stockholders premiums that they do not deserve.</a:t>
            </a:r>
          </a:p>
        </p:txBody>
      </p:sp>
    </p:spTree>
    <p:extLst>
      <p:ext uri="{BB962C8B-B14F-4D97-AF65-F5344CB8AC3E}">
        <p14:creationId xmlns:p14="http://schemas.microsoft.com/office/powerpoint/2010/main" val="40427221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54A9B78A-4DAA-A34B-979D-F6FD9504045C}" type="slidenum">
              <a:rPr lang="en-US" altLang="x-none"/>
              <a:pPr/>
              <a:t>‹#›</a:t>
            </a:fld>
            <a:endParaRPr lang="en-US" altLang="x-none"/>
          </a:p>
        </p:txBody>
      </p:sp>
    </p:spTree>
    <p:extLst>
      <p:ext uri="{BB962C8B-B14F-4D97-AF65-F5344CB8AC3E}">
        <p14:creationId xmlns:p14="http://schemas.microsoft.com/office/powerpoint/2010/main" val="1898363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88BC6D1E-D1B7-9442-93EF-324505326A41}" type="slidenum">
              <a:rPr lang="en-US" altLang="x-none" sz="1600"/>
              <a:pPr eaLnBrk="1" hangingPunct="1"/>
              <a:t>‹#›</a:t>
            </a:fld>
            <a:endParaRPr lang="en-US" altLang="x-none"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9313BE59-CA7D-704B-BE05-3FAEAC645E73}" type="slidenum">
              <a:rPr lang="en-US" altLang="x-none"/>
              <a:pPr/>
              <a:t>‹#›</a:t>
            </a:fld>
            <a:endParaRPr lang="en-US" altLang="x-none"/>
          </a:p>
        </p:txBody>
      </p:sp>
    </p:spTree>
    <p:extLst>
      <p:ext uri="{BB962C8B-B14F-4D97-AF65-F5344CB8AC3E}">
        <p14:creationId xmlns:p14="http://schemas.microsoft.com/office/powerpoint/2010/main" val="632649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7550D348-5BA8-D041-9C65-1DDA8BCE5EA6}"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753501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9AF315F3-8E26-094E-B912-03DAF671F88D}"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380912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165C4AC6-0D87-204D-9DFA-AE6A3BED061D}"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17204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66EA66C7-300F-AD46-8CE1-CF18BD6F952F}" type="slidenum">
              <a:rPr lang="en-US" altLang="x-none"/>
              <a:pPr/>
              <a:t>‹#›</a:t>
            </a:fld>
            <a:endParaRPr lang="en-US" altLang="x-none"/>
          </a:p>
        </p:txBody>
      </p:sp>
    </p:spTree>
    <p:extLst>
      <p:ext uri="{BB962C8B-B14F-4D97-AF65-F5344CB8AC3E}">
        <p14:creationId xmlns:p14="http://schemas.microsoft.com/office/powerpoint/2010/main" val="354711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3CB78312-C3FD-0545-9056-6B1D44A8CAEF}" type="slidenum">
              <a:rPr lang="en-US" altLang="x-none"/>
              <a:pPr/>
              <a:t>‹#›</a:t>
            </a:fld>
            <a:endParaRPr lang="en-US" altLang="x-none"/>
          </a:p>
        </p:txBody>
      </p:sp>
    </p:spTree>
    <p:extLst>
      <p:ext uri="{BB962C8B-B14F-4D97-AF65-F5344CB8AC3E}">
        <p14:creationId xmlns:p14="http://schemas.microsoft.com/office/powerpoint/2010/main" val="222248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258A41B1-A603-E045-95B0-71CE3163DBEB}" type="slidenum">
              <a:rPr lang="en-US" altLang="x-none"/>
              <a:pPr/>
              <a:t>‹#›</a:t>
            </a:fld>
            <a:endParaRPr lang="en-US" altLang="x-none"/>
          </a:p>
        </p:txBody>
      </p:sp>
    </p:spTree>
    <p:extLst>
      <p:ext uri="{BB962C8B-B14F-4D97-AF65-F5344CB8AC3E}">
        <p14:creationId xmlns:p14="http://schemas.microsoft.com/office/powerpoint/2010/main" val="859973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C3D355CF-5984-154B-9A16-10652382F595}" type="slidenum">
              <a:rPr lang="en-US" altLang="x-none"/>
              <a:pPr/>
              <a:t>‹#›</a:t>
            </a:fld>
            <a:endParaRPr lang="en-US" altLang="x-none"/>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005014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1ECAD814-75B8-104C-A66B-7DC3E0FBCA81}"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620451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93F94ED0-D8F6-2947-B0D2-2B5D922892AD}"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322355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BA401222-4E05-B24E-B1DB-C943B7D81E47}" type="slidenum">
              <a:rPr lang="en-US" altLang="x-none"/>
              <a:pPr/>
              <a:t>‹#›</a:t>
            </a:fld>
            <a:endParaRPr lang="en-US" altLang="x-none"/>
          </a:p>
        </p:txBody>
      </p:sp>
    </p:spTree>
    <p:extLst>
      <p:ext uri="{BB962C8B-B14F-4D97-AF65-F5344CB8AC3E}">
        <p14:creationId xmlns:p14="http://schemas.microsoft.com/office/powerpoint/2010/main" val="524020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043BB998-2FFE-A24D-8935-A84E102B318E}"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291" r:id="rId1"/>
    <p:sldLayoutId id="2147484292" r:id="rId2"/>
    <p:sldLayoutId id="2147484293" r:id="rId3"/>
    <p:sldLayoutId id="2147484294" r:id="rId4"/>
    <p:sldLayoutId id="2147484289" r:id="rId5"/>
    <p:sldLayoutId id="2147484295" r:id="rId6"/>
    <p:sldLayoutId id="2147484296" r:id="rId7"/>
    <p:sldLayoutId id="2147484297" r:id="rId8"/>
    <p:sldLayoutId id="2147484298" r:id="rId9"/>
    <p:sldLayoutId id="2147484290" r:id="rId10"/>
    <p:sldLayoutId id="2147484299" r:id="rId11"/>
    <p:sldLayoutId id="2147484300" r:id="rId12"/>
  </p:sldLayoutIdLst>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10.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3.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4.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defRPr/>
            </a:pPr>
            <a:r>
              <a:rPr lang="en-US" dirty="0"/>
              <a:t>Cost of capital: revisiting basics &amp; getting perspective</a:t>
            </a:r>
          </a:p>
        </p:txBody>
      </p:sp>
      <p:sp>
        <p:nvSpPr>
          <p:cNvPr id="16386" name="Subtitle 2"/>
          <p:cNvSpPr>
            <a:spLocks noGrp="1"/>
          </p:cNvSpPr>
          <p:nvPr>
            <p:ph type="subTitle" idx="1"/>
          </p:nvPr>
        </p:nvSpPr>
        <p:spPr>
          <a:xfrm>
            <a:off x="2362200" y="6049963"/>
            <a:ext cx="6705600" cy="685800"/>
          </a:xfrm>
        </p:spPr>
        <p:txBody>
          <a:bodyPr/>
          <a:lstStyle/>
          <a:p>
            <a:r>
              <a:rPr lang="en-US" altLang="x-none">
                <a:ea typeface="ＭＳ Ｐゴシック" charset="-128"/>
              </a:rPr>
              <a:t>Aswath Damodaran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612775" y="228600"/>
            <a:ext cx="8153400" cy="990600"/>
          </a:xfrm>
        </p:spPr>
        <p:txBody>
          <a:bodyPr/>
          <a:lstStyle/>
          <a:p>
            <a:r>
              <a:rPr lang="en-US" altLang="x-none" dirty="0">
                <a:ea typeface="ＭＳ Ｐゴシック" charset="-128"/>
              </a:rPr>
              <a:t>Cost of Capital: A Financial Balance Sheet Perspective</a:t>
            </a:r>
          </a:p>
        </p:txBody>
      </p:sp>
      <p:pic>
        <p:nvPicPr>
          <p:cNvPr id="3" name="Content Placeholder 2">
            <a:extLst>
              <a:ext uri="{FF2B5EF4-FFF2-40B4-BE49-F238E27FC236}">
                <a16:creationId xmlns:a16="http://schemas.microsoft.com/office/drawing/2014/main" id="{96F8AE57-DA5A-2647-A895-A271EAAC0BD3}"/>
              </a:ext>
            </a:extLst>
          </p:cNvPr>
          <p:cNvPicPr>
            <a:picLocks noGrp="1" noChangeAspect="1"/>
          </p:cNvPicPr>
          <p:nvPr>
            <p:ph sz="quarter" idx="1"/>
          </p:nvPr>
        </p:nvPicPr>
        <p:blipFill>
          <a:blip r:embed="rId2"/>
          <a:stretch>
            <a:fillRect/>
          </a:stretch>
        </p:blipFill>
        <p:spPr>
          <a:xfrm>
            <a:off x="612775" y="2387748"/>
            <a:ext cx="8153400" cy="292070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612775" y="228600"/>
            <a:ext cx="8153400" cy="990600"/>
          </a:xfrm>
        </p:spPr>
        <p:txBody>
          <a:bodyPr/>
          <a:lstStyle/>
          <a:p>
            <a:r>
              <a:rPr lang="en-US" altLang="x-none" dirty="0">
                <a:ea typeface="ＭＳ Ｐゴシック" charset="-128"/>
              </a:rPr>
              <a:t>The Swiss Army Knife</a:t>
            </a:r>
          </a:p>
        </p:txBody>
      </p:sp>
      <p:pic>
        <p:nvPicPr>
          <p:cNvPr id="5" name="Content Placeholder 4">
            <a:extLst>
              <a:ext uri="{FF2B5EF4-FFF2-40B4-BE49-F238E27FC236}">
                <a16:creationId xmlns:a16="http://schemas.microsoft.com/office/drawing/2014/main" id="{246892A5-E9F0-2D4A-80CB-AD28AC800BD9}"/>
              </a:ext>
            </a:extLst>
          </p:cNvPr>
          <p:cNvPicPr>
            <a:picLocks noGrp="1" noChangeAspect="1"/>
          </p:cNvPicPr>
          <p:nvPr>
            <p:ph sz="quarter" idx="1"/>
          </p:nvPr>
        </p:nvPicPr>
        <p:blipFill>
          <a:blip r:embed="rId2"/>
          <a:stretch>
            <a:fillRect/>
          </a:stretch>
        </p:blipFill>
        <p:spPr>
          <a:xfrm>
            <a:off x="1200709" y="1600200"/>
            <a:ext cx="6977531" cy="44958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612775" y="228600"/>
            <a:ext cx="8153400" cy="990600"/>
          </a:xfrm>
        </p:spPr>
        <p:txBody>
          <a:bodyPr/>
          <a:lstStyle/>
          <a:p>
            <a:r>
              <a:rPr lang="en-US" altLang="x-none" dirty="0">
                <a:ea typeface="ＭＳ Ｐゴシック" charset="-128"/>
              </a:rPr>
              <a:t>Every Risk has a place</a:t>
            </a:r>
          </a:p>
        </p:txBody>
      </p:sp>
      <p:pic>
        <p:nvPicPr>
          <p:cNvPr id="4" name="Content Placeholder 3">
            <a:extLst>
              <a:ext uri="{FF2B5EF4-FFF2-40B4-BE49-F238E27FC236}">
                <a16:creationId xmlns:a16="http://schemas.microsoft.com/office/drawing/2014/main" id="{6E218D1E-1E46-0F40-89AC-E9F2629E50B3}"/>
              </a:ext>
            </a:extLst>
          </p:cNvPr>
          <p:cNvPicPr>
            <a:picLocks noGrp="1" noChangeAspect="1"/>
          </p:cNvPicPr>
          <p:nvPr>
            <p:ph sz="quarter" idx="1"/>
          </p:nvPr>
        </p:nvPicPr>
        <p:blipFill>
          <a:blip r:embed="rId2"/>
          <a:stretch>
            <a:fillRect/>
          </a:stretch>
        </p:blipFill>
        <p:spPr>
          <a:xfrm>
            <a:off x="960401" y="1676400"/>
            <a:ext cx="7458148" cy="44958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Business Risk</a:t>
            </a:r>
          </a:p>
        </p:txBody>
      </p:sp>
      <p:sp>
        <p:nvSpPr>
          <p:cNvPr id="3" name="Content Placeholder 2">
            <a:extLst>
              <a:ext uri="{FF2B5EF4-FFF2-40B4-BE49-F238E27FC236}">
                <a16:creationId xmlns:a16="http://schemas.microsoft.com/office/drawing/2014/main" id="{F4670B26-1DA6-1340-8412-6EB43B103705}"/>
              </a:ext>
            </a:extLst>
          </p:cNvPr>
          <p:cNvSpPr>
            <a:spLocks noGrp="1"/>
          </p:cNvSpPr>
          <p:nvPr>
            <p:ph sz="quarter" idx="1"/>
          </p:nvPr>
        </p:nvSpPr>
        <p:spPr/>
        <p:txBody>
          <a:bodyPr>
            <a:normAutofit fontScale="92500" lnSpcReduction="20000"/>
          </a:bodyPr>
          <a:lstStyle/>
          <a:p>
            <a:r>
              <a:rPr lang="en-US" dirty="0"/>
              <a:t>If you are diversified, I argued that you would measure the risk in an investment with the covariance of that investment with the market, or in its standardized form, its beta.</a:t>
            </a:r>
          </a:p>
          <a:p>
            <a:r>
              <a:rPr lang="en-US" dirty="0"/>
              <a:t>To get the beta for a company, then, you can adopt one of two approaches.</a:t>
            </a:r>
          </a:p>
          <a:p>
            <a:pPr lvl="1"/>
            <a:r>
              <a:rPr lang="en-US" dirty="0"/>
              <a:t>The first, and the one that is taught in every finance class, is to run a regression of returns on the stock against a market index and to use the regression beta. </a:t>
            </a:r>
          </a:p>
          <a:p>
            <a:pPr lvl="1"/>
            <a:r>
              <a:rPr lang="en-US" dirty="0"/>
              <a:t>The second, and my preferred approach, is to estimate a beta by looking at the business or businesses a company operates in, and taking a weighted average of the betas of companies in that business. </a:t>
            </a:r>
          </a:p>
          <a:p>
            <a:endParaRPr lang="en-US" dirty="0"/>
          </a:p>
        </p:txBody>
      </p:sp>
    </p:spTree>
    <p:extLst>
      <p:ext uri="{BB962C8B-B14F-4D97-AF65-F5344CB8AC3E}">
        <p14:creationId xmlns:p14="http://schemas.microsoft.com/office/powerpoint/2010/main" val="1429563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charset="-128"/>
              </a:rPr>
              <a:t>2. Financial Leverage</a:t>
            </a:r>
            <a:endParaRPr lang="en-US" dirty="0"/>
          </a:p>
        </p:txBody>
      </p:sp>
      <p:sp>
        <p:nvSpPr>
          <p:cNvPr id="4" name="Content Placeholder 3">
            <a:extLst>
              <a:ext uri="{FF2B5EF4-FFF2-40B4-BE49-F238E27FC236}">
                <a16:creationId xmlns:a16="http://schemas.microsoft.com/office/drawing/2014/main" id="{4CECB27B-E8B3-2E44-9021-9B384543E899}"/>
              </a:ext>
            </a:extLst>
          </p:cNvPr>
          <p:cNvSpPr>
            <a:spLocks noGrp="1"/>
          </p:cNvSpPr>
          <p:nvPr>
            <p:ph sz="quarter" idx="1"/>
          </p:nvPr>
        </p:nvSpPr>
        <p:spPr/>
        <p:txBody>
          <a:bodyPr>
            <a:normAutofit fontScale="92500" lnSpcReduction="20000"/>
          </a:bodyPr>
          <a:lstStyle/>
          <a:p>
            <a:r>
              <a:rPr lang="en-US" u="sng" dirty="0"/>
              <a:t>Debt Ratio</a:t>
            </a:r>
            <a:r>
              <a:rPr lang="en-US" dirty="0"/>
              <a:t>: Th mix of debt and equity that you use represents the weights in your cost of capital.</a:t>
            </a:r>
          </a:p>
          <a:p>
            <a:r>
              <a:rPr lang="en-US" u="sng" dirty="0"/>
              <a:t>Beta Effect</a:t>
            </a:r>
            <a:r>
              <a:rPr lang="en-US" dirty="0"/>
              <a:t>: As you borrow money, your equity will become riskier, because it is a residual claim, and having more interest expenses will make that claim more volatile. </a:t>
            </a:r>
          </a:p>
          <a:p>
            <a:pPr marL="0" indent="0">
              <a:buNone/>
            </a:pPr>
            <a:endParaRPr lang="en-US" dirty="0"/>
          </a:p>
          <a:p>
            <a:r>
              <a:rPr lang="en-US" u="sng" dirty="0"/>
              <a:t>Cost of Debt</a:t>
            </a:r>
            <a:r>
              <a:rPr lang="en-US" dirty="0"/>
              <a:t>: The cost of debt, which is set by lenders based upon how much default risk that they see in a company. To the extent that the tax law is tilted towards debt, the after-tax cost of borrowing will reflect that tax benefit. </a:t>
            </a:r>
          </a:p>
          <a:p>
            <a:endParaRPr lang="en-US" dirty="0"/>
          </a:p>
          <a:p>
            <a:pPr marL="0" indent="0">
              <a:buNone/>
            </a:pPr>
            <a:endParaRPr lang="en-US" dirty="0"/>
          </a:p>
        </p:txBody>
      </p:sp>
      <p:pic>
        <p:nvPicPr>
          <p:cNvPr id="3" name="Picture 2">
            <a:extLst>
              <a:ext uri="{FF2B5EF4-FFF2-40B4-BE49-F238E27FC236}">
                <a16:creationId xmlns:a16="http://schemas.microsoft.com/office/drawing/2014/main" id="{C215D229-FE86-F749-84CE-5AC40EE4BC81}"/>
              </a:ext>
            </a:extLst>
          </p:cNvPr>
          <p:cNvPicPr>
            <a:picLocks noChangeAspect="1"/>
          </p:cNvPicPr>
          <p:nvPr/>
        </p:nvPicPr>
        <p:blipFill>
          <a:blip r:embed="rId2"/>
          <a:stretch>
            <a:fillRect/>
          </a:stretch>
        </p:blipFill>
        <p:spPr>
          <a:xfrm>
            <a:off x="1524000" y="3657600"/>
            <a:ext cx="6096000" cy="425302"/>
          </a:xfrm>
          <a:prstGeom prst="rect">
            <a:avLst/>
          </a:prstGeom>
        </p:spPr>
      </p:pic>
      <p:pic>
        <p:nvPicPr>
          <p:cNvPr id="5" name="Picture 4">
            <a:extLst>
              <a:ext uri="{FF2B5EF4-FFF2-40B4-BE49-F238E27FC236}">
                <a16:creationId xmlns:a16="http://schemas.microsoft.com/office/drawing/2014/main" id="{C06BE333-2FC9-3F43-BCE6-BBB48D700D97}"/>
              </a:ext>
            </a:extLst>
          </p:cNvPr>
          <p:cNvPicPr>
            <a:picLocks noChangeAspect="1"/>
          </p:cNvPicPr>
          <p:nvPr/>
        </p:nvPicPr>
        <p:blipFill>
          <a:blip r:embed="rId3"/>
          <a:stretch>
            <a:fillRect/>
          </a:stretch>
        </p:blipFill>
        <p:spPr>
          <a:xfrm>
            <a:off x="1985772" y="5730299"/>
            <a:ext cx="5407152" cy="365701"/>
          </a:xfrm>
          <a:prstGeom prst="rect">
            <a:avLst/>
          </a:prstGeom>
        </p:spPr>
      </p:pic>
    </p:spTree>
    <p:extLst>
      <p:ext uri="{BB962C8B-B14F-4D97-AF65-F5344CB8AC3E}">
        <p14:creationId xmlns:p14="http://schemas.microsoft.com/office/powerpoint/2010/main" val="1973215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 Country Risk</a:t>
            </a:r>
          </a:p>
        </p:txBody>
      </p:sp>
      <p:sp>
        <p:nvSpPr>
          <p:cNvPr id="5" name="Content Placeholder 4">
            <a:extLst>
              <a:ext uri="{FF2B5EF4-FFF2-40B4-BE49-F238E27FC236}">
                <a16:creationId xmlns:a16="http://schemas.microsoft.com/office/drawing/2014/main" id="{C27C9786-D94B-284D-8868-CE81DE5E0AA6}"/>
              </a:ext>
            </a:extLst>
          </p:cNvPr>
          <p:cNvSpPr>
            <a:spLocks noGrp="1"/>
          </p:cNvSpPr>
          <p:nvPr>
            <p:ph sz="quarter" idx="1"/>
          </p:nvPr>
        </p:nvSpPr>
        <p:spPr/>
        <p:txBody>
          <a:bodyPr>
            <a:normAutofit fontScale="85000" lnSpcReduction="10000"/>
          </a:bodyPr>
          <a:lstStyle/>
          <a:p>
            <a:r>
              <a:rPr lang="en-US" u="sng" dirty="0"/>
              <a:t>Sovereign Ratings and Default Spreads</a:t>
            </a:r>
            <a:r>
              <a:rPr lang="en-US" dirty="0"/>
              <a:t>: The vast majority of countries have sovereign ratings, measuring their default risk. </a:t>
            </a:r>
          </a:p>
          <a:p>
            <a:r>
              <a:rPr lang="en-US" u="sng" dirty="0"/>
              <a:t>Sovereign CDS spreads</a:t>
            </a:r>
            <a:r>
              <a:rPr lang="en-US" dirty="0"/>
              <a:t>: The Credit Default Swap (CDS) market is one where you can buy insurance against sovereign default, and it offers a market-based estimate of sovereign risk. </a:t>
            </a:r>
          </a:p>
          <a:p>
            <a:r>
              <a:rPr lang="en-US" u="sng" dirty="0"/>
              <a:t>Country Risk Premiums</a:t>
            </a:r>
            <a:r>
              <a:rPr lang="en-US" dirty="0"/>
              <a:t>: I start with the default spreads, but I add a scaling factor to reflect the reality that equities are riskier than government bonds to come up with country risk premiums. The scaling factor that I use is obtained by dividing the volatility of an emerging market equity index by the volatility of emerging market bonds. </a:t>
            </a:r>
          </a:p>
        </p:txBody>
      </p:sp>
    </p:spTree>
    <p:extLst>
      <p:ext uri="{BB962C8B-B14F-4D97-AF65-F5344CB8AC3E}">
        <p14:creationId xmlns:p14="http://schemas.microsoft.com/office/powerpoint/2010/main" val="351169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7B2A1-F14C-3A45-A681-3ACA715BE400}"/>
              </a:ext>
            </a:extLst>
          </p:cNvPr>
          <p:cNvSpPr>
            <a:spLocks noGrp="1"/>
          </p:cNvSpPr>
          <p:nvPr>
            <p:ph type="title"/>
          </p:nvPr>
        </p:nvSpPr>
        <p:spPr/>
        <p:txBody>
          <a:bodyPr/>
          <a:lstStyle/>
          <a:p>
            <a:r>
              <a:rPr lang="en-US" dirty="0"/>
              <a:t>ERP Estimation in January 2019</a:t>
            </a:r>
          </a:p>
        </p:txBody>
      </p:sp>
      <p:pic>
        <p:nvPicPr>
          <p:cNvPr id="4" name="Content Placeholder 3">
            <a:extLst>
              <a:ext uri="{FF2B5EF4-FFF2-40B4-BE49-F238E27FC236}">
                <a16:creationId xmlns:a16="http://schemas.microsoft.com/office/drawing/2014/main" id="{520D6938-176A-0946-BEA3-B025A5102F21}"/>
              </a:ext>
            </a:extLst>
          </p:cNvPr>
          <p:cNvPicPr>
            <a:picLocks noGrp="1" noChangeAspect="1"/>
          </p:cNvPicPr>
          <p:nvPr>
            <p:ph sz="quarter" idx="1"/>
          </p:nvPr>
        </p:nvPicPr>
        <p:blipFill>
          <a:blip r:embed="rId2"/>
          <a:stretch>
            <a:fillRect/>
          </a:stretch>
        </p:blipFill>
        <p:spPr>
          <a:xfrm>
            <a:off x="1258238" y="1600200"/>
            <a:ext cx="6862473" cy="4495800"/>
          </a:xfrm>
          <a:prstGeom prst="rect">
            <a:avLst/>
          </a:prstGeom>
        </p:spPr>
      </p:pic>
    </p:spTree>
    <p:extLst>
      <p:ext uri="{BB962C8B-B14F-4D97-AF65-F5344CB8AC3E}">
        <p14:creationId xmlns:p14="http://schemas.microsoft.com/office/powerpoint/2010/main" val="2698171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Box 19"/>
          <p:cNvSpPr txBox="1">
            <a:spLocks noChangeArrowheads="1"/>
          </p:cNvSpPr>
          <p:nvPr/>
        </p:nvSpPr>
        <p:spPr bwMode="auto">
          <a:xfrm>
            <a:off x="4120128" y="6230033"/>
            <a:ext cx="2392578"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200" i="1" dirty="0"/>
              <a:t>Black #: Total ERP</a:t>
            </a:r>
          </a:p>
          <a:p>
            <a:pPr eaLnBrk="1" hangingPunct="1"/>
            <a:r>
              <a:rPr lang="en-US" sz="1200" i="1" dirty="0"/>
              <a:t>Red #: Country risk premium</a:t>
            </a:r>
          </a:p>
          <a:p>
            <a:pPr eaLnBrk="1" hangingPunct="1"/>
            <a:r>
              <a:rPr lang="en-US" sz="1200" i="1" dirty="0"/>
              <a:t>Regional #: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t>ERP : Jan 2019</a:t>
            </a:r>
          </a:p>
        </p:txBody>
      </p:sp>
      <p:pic>
        <p:nvPicPr>
          <p:cNvPr id="14" name="Picture 13">
            <a:extLst>
              <a:ext uri="{FF2B5EF4-FFF2-40B4-BE49-F238E27FC236}">
                <a16:creationId xmlns:a16="http://schemas.microsoft.com/office/drawing/2014/main" id="{96EFA815-C577-F94F-B32A-258453C31896}"/>
              </a:ext>
            </a:extLst>
          </p:cNvPr>
          <p:cNvPicPr>
            <a:picLocks noChangeAspect="1"/>
          </p:cNvPicPr>
          <p:nvPr/>
        </p:nvPicPr>
        <p:blipFill>
          <a:blip r:embed="rId3"/>
          <a:stretch>
            <a:fillRect/>
          </a:stretch>
        </p:blipFill>
        <p:spPr>
          <a:xfrm>
            <a:off x="2401643" y="2435522"/>
            <a:ext cx="1476870" cy="3987549"/>
          </a:xfrm>
          <a:prstGeom prst="rect">
            <a:avLst/>
          </a:prstGeom>
        </p:spPr>
      </p:pic>
      <p:pic>
        <p:nvPicPr>
          <p:cNvPr id="16" name="Picture 15">
            <a:extLst>
              <a:ext uri="{FF2B5EF4-FFF2-40B4-BE49-F238E27FC236}">
                <a16:creationId xmlns:a16="http://schemas.microsoft.com/office/drawing/2014/main" id="{F24BAF9D-0993-D941-8BA2-DB606E1EFCED}"/>
              </a:ext>
            </a:extLst>
          </p:cNvPr>
          <p:cNvPicPr>
            <a:picLocks noChangeAspect="1"/>
          </p:cNvPicPr>
          <p:nvPr/>
        </p:nvPicPr>
        <p:blipFill>
          <a:blip r:embed="rId4"/>
          <a:stretch>
            <a:fillRect/>
          </a:stretch>
        </p:blipFill>
        <p:spPr>
          <a:xfrm>
            <a:off x="6581848" y="5975155"/>
            <a:ext cx="2257351" cy="675096"/>
          </a:xfrm>
          <a:prstGeom prst="rect">
            <a:avLst/>
          </a:prstGeom>
        </p:spPr>
      </p:pic>
      <p:pic>
        <p:nvPicPr>
          <p:cNvPr id="24" name="Picture 23">
            <a:extLst>
              <a:ext uri="{FF2B5EF4-FFF2-40B4-BE49-F238E27FC236}">
                <a16:creationId xmlns:a16="http://schemas.microsoft.com/office/drawing/2014/main" id="{33D69352-19D4-6542-9E2D-834D8863BA95}"/>
              </a:ext>
            </a:extLst>
          </p:cNvPr>
          <p:cNvPicPr>
            <a:picLocks noChangeAspect="1"/>
          </p:cNvPicPr>
          <p:nvPr/>
        </p:nvPicPr>
        <p:blipFill>
          <a:blip r:embed="rId5"/>
          <a:stretch>
            <a:fillRect/>
          </a:stretch>
        </p:blipFill>
        <p:spPr>
          <a:xfrm>
            <a:off x="77056" y="3404991"/>
            <a:ext cx="2312247" cy="3245259"/>
          </a:xfrm>
          <a:prstGeom prst="rect">
            <a:avLst/>
          </a:prstGeom>
        </p:spPr>
      </p:pic>
      <p:pic>
        <p:nvPicPr>
          <p:cNvPr id="25" name="Picture 24">
            <a:extLst>
              <a:ext uri="{FF2B5EF4-FFF2-40B4-BE49-F238E27FC236}">
                <a16:creationId xmlns:a16="http://schemas.microsoft.com/office/drawing/2014/main" id="{EBF20678-C57F-9240-841A-34243730C431}"/>
              </a:ext>
            </a:extLst>
          </p:cNvPr>
          <p:cNvPicPr>
            <a:picLocks noChangeAspect="1"/>
          </p:cNvPicPr>
          <p:nvPr/>
        </p:nvPicPr>
        <p:blipFill>
          <a:blip r:embed="rId6"/>
          <a:stretch>
            <a:fillRect/>
          </a:stretch>
        </p:blipFill>
        <p:spPr>
          <a:xfrm>
            <a:off x="94101" y="3091650"/>
            <a:ext cx="2202478" cy="154560"/>
          </a:xfrm>
          <a:prstGeom prst="rect">
            <a:avLst/>
          </a:prstGeom>
        </p:spPr>
      </p:pic>
      <p:pic>
        <p:nvPicPr>
          <p:cNvPr id="27" name="Picture 26">
            <a:extLst>
              <a:ext uri="{FF2B5EF4-FFF2-40B4-BE49-F238E27FC236}">
                <a16:creationId xmlns:a16="http://schemas.microsoft.com/office/drawing/2014/main" id="{AA926C28-1C21-ED47-9AC6-3598E18E20D6}"/>
              </a:ext>
            </a:extLst>
          </p:cNvPr>
          <p:cNvPicPr>
            <a:picLocks noChangeAspect="1"/>
          </p:cNvPicPr>
          <p:nvPr/>
        </p:nvPicPr>
        <p:blipFill>
          <a:blip r:embed="rId7"/>
          <a:stretch>
            <a:fillRect/>
          </a:stretch>
        </p:blipFill>
        <p:spPr>
          <a:xfrm>
            <a:off x="4111776" y="4038599"/>
            <a:ext cx="2308831" cy="2191433"/>
          </a:xfrm>
          <a:prstGeom prst="rect">
            <a:avLst/>
          </a:prstGeom>
        </p:spPr>
      </p:pic>
      <p:pic>
        <p:nvPicPr>
          <p:cNvPr id="28" name="Picture 27">
            <a:extLst>
              <a:ext uri="{FF2B5EF4-FFF2-40B4-BE49-F238E27FC236}">
                <a16:creationId xmlns:a16="http://schemas.microsoft.com/office/drawing/2014/main" id="{E50D085E-74F3-2542-8D6A-E80CEFF5B01B}"/>
              </a:ext>
            </a:extLst>
          </p:cNvPr>
          <p:cNvPicPr>
            <a:picLocks noChangeAspect="1"/>
          </p:cNvPicPr>
          <p:nvPr/>
        </p:nvPicPr>
        <p:blipFill>
          <a:blip r:embed="rId8"/>
          <a:stretch>
            <a:fillRect/>
          </a:stretch>
        </p:blipFill>
        <p:spPr>
          <a:xfrm>
            <a:off x="123276" y="2490593"/>
            <a:ext cx="2174519" cy="442275"/>
          </a:xfrm>
          <a:prstGeom prst="rect">
            <a:avLst/>
          </a:prstGeom>
        </p:spPr>
      </p:pic>
      <p:pic>
        <p:nvPicPr>
          <p:cNvPr id="29" name="Picture 28">
            <a:extLst>
              <a:ext uri="{FF2B5EF4-FFF2-40B4-BE49-F238E27FC236}">
                <a16:creationId xmlns:a16="http://schemas.microsoft.com/office/drawing/2014/main" id="{1B683BBC-BDCC-4B44-A600-B42A4346000D}"/>
              </a:ext>
            </a:extLst>
          </p:cNvPr>
          <p:cNvPicPr>
            <a:picLocks noChangeAspect="1"/>
          </p:cNvPicPr>
          <p:nvPr/>
        </p:nvPicPr>
        <p:blipFill>
          <a:blip r:embed="rId9"/>
          <a:stretch>
            <a:fillRect/>
          </a:stretch>
        </p:blipFill>
        <p:spPr>
          <a:xfrm>
            <a:off x="531785" y="158845"/>
            <a:ext cx="3422670" cy="2117895"/>
          </a:xfrm>
          <a:prstGeom prst="rect">
            <a:avLst/>
          </a:prstGeom>
        </p:spPr>
      </p:pic>
      <p:pic>
        <p:nvPicPr>
          <p:cNvPr id="30" name="Picture 29">
            <a:extLst>
              <a:ext uri="{FF2B5EF4-FFF2-40B4-BE49-F238E27FC236}">
                <a16:creationId xmlns:a16="http://schemas.microsoft.com/office/drawing/2014/main" id="{FA5B5958-5A34-A24B-B166-C800095E025F}"/>
              </a:ext>
            </a:extLst>
          </p:cNvPr>
          <p:cNvPicPr>
            <a:picLocks noChangeAspect="1"/>
          </p:cNvPicPr>
          <p:nvPr/>
        </p:nvPicPr>
        <p:blipFill>
          <a:blip r:embed="rId10"/>
          <a:stretch>
            <a:fillRect/>
          </a:stretch>
        </p:blipFill>
        <p:spPr>
          <a:xfrm>
            <a:off x="6065057" y="155016"/>
            <a:ext cx="3013509" cy="1521383"/>
          </a:xfrm>
          <a:prstGeom prst="rect">
            <a:avLst/>
          </a:prstGeom>
        </p:spPr>
      </p:pic>
      <p:pic>
        <p:nvPicPr>
          <p:cNvPr id="2" name="Picture 1">
            <a:extLst>
              <a:ext uri="{FF2B5EF4-FFF2-40B4-BE49-F238E27FC236}">
                <a16:creationId xmlns:a16="http://schemas.microsoft.com/office/drawing/2014/main" id="{CF979A5C-79C9-E24B-B040-CEF19470BDA1}"/>
              </a:ext>
            </a:extLst>
          </p:cNvPr>
          <p:cNvPicPr>
            <a:picLocks noChangeAspect="1"/>
          </p:cNvPicPr>
          <p:nvPr/>
        </p:nvPicPr>
        <p:blipFill>
          <a:blip r:embed="rId11"/>
          <a:stretch>
            <a:fillRect/>
          </a:stretch>
        </p:blipFill>
        <p:spPr>
          <a:xfrm>
            <a:off x="4033983" y="64728"/>
            <a:ext cx="1955131" cy="3874388"/>
          </a:xfrm>
          <a:prstGeom prst="rect">
            <a:avLst/>
          </a:prstGeom>
        </p:spPr>
      </p:pic>
      <p:pic>
        <p:nvPicPr>
          <p:cNvPr id="3" name="Picture 2">
            <a:extLst>
              <a:ext uri="{FF2B5EF4-FFF2-40B4-BE49-F238E27FC236}">
                <a16:creationId xmlns:a16="http://schemas.microsoft.com/office/drawing/2014/main" id="{3C2B2761-4D9F-8342-AE53-B45121273D72}"/>
              </a:ext>
            </a:extLst>
          </p:cNvPr>
          <p:cNvPicPr>
            <a:picLocks noChangeAspect="1"/>
          </p:cNvPicPr>
          <p:nvPr/>
        </p:nvPicPr>
        <p:blipFill>
          <a:blip r:embed="rId12"/>
          <a:stretch>
            <a:fillRect/>
          </a:stretch>
        </p:blipFill>
        <p:spPr>
          <a:xfrm>
            <a:off x="6653869" y="1872449"/>
            <a:ext cx="2185329" cy="3874387"/>
          </a:xfrm>
          <a:prstGeom prst="rect">
            <a:avLst/>
          </a:prstGeom>
        </p:spPr>
      </p:pic>
    </p:spTree>
    <p:extLst>
      <p:ext uri="{BB962C8B-B14F-4D97-AF65-F5344CB8AC3E}">
        <p14:creationId xmlns:p14="http://schemas.microsoft.com/office/powerpoint/2010/main" val="856603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67A27-D21D-1F42-923C-0FB34C299EE8}"/>
              </a:ext>
            </a:extLst>
          </p:cNvPr>
          <p:cNvSpPr>
            <a:spLocks noGrp="1"/>
          </p:cNvSpPr>
          <p:nvPr>
            <p:ph type="title"/>
          </p:nvPr>
        </p:nvSpPr>
        <p:spPr/>
        <p:txBody>
          <a:bodyPr/>
          <a:lstStyle/>
          <a:p>
            <a:r>
              <a:rPr lang="en-US" dirty="0"/>
              <a:t>4. Currency Risk (or is it Choice)</a:t>
            </a:r>
          </a:p>
        </p:txBody>
      </p:sp>
      <p:pic>
        <p:nvPicPr>
          <p:cNvPr id="4" name="Content Placeholder 3">
            <a:extLst>
              <a:ext uri="{FF2B5EF4-FFF2-40B4-BE49-F238E27FC236}">
                <a16:creationId xmlns:a16="http://schemas.microsoft.com/office/drawing/2014/main" id="{675E4695-4660-B445-9690-5484B9D5274C}"/>
              </a:ext>
            </a:extLst>
          </p:cNvPr>
          <p:cNvPicPr>
            <a:picLocks noGrp="1" noChangeAspect="1"/>
          </p:cNvPicPr>
          <p:nvPr>
            <p:ph sz="quarter" idx="1"/>
          </p:nvPr>
        </p:nvPicPr>
        <p:blipFill>
          <a:blip r:embed="rId2"/>
          <a:stretch>
            <a:fillRect/>
          </a:stretch>
        </p:blipFill>
        <p:spPr>
          <a:xfrm>
            <a:off x="612775" y="2930626"/>
            <a:ext cx="8153400" cy="1834947"/>
          </a:xfrm>
          <a:prstGeom prst="rect">
            <a:avLst/>
          </a:prstGeom>
        </p:spPr>
      </p:pic>
    </p:spTree>
    <p:extLst>
      <p:ext uri="{BB962C8B-B14F-4D97-AF65-F5344CB8AC3E}">
        <p14:creationId xmlns:p14="http://schemas.microsoft.com/office/powerpoint/2010/main" val="33172483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7D28E-6350-6F45-9E03-6CF30020168C}"/>
              </a:ext>
            </a:extLst>
          </p:cNvPr>
          <p:cNvSpPr>
            <a:spLocks noGrp="1"/>
          </p:cNvSpPr>
          <p:nvPr>
            <p:ph type="title"/>
          </p:nvPr>
        </p:nvSpPr>
        <p:spPr/>
        <p:txBody>
          <a:bodyPr/>
          <a:lstStyle/>
          <a:p>
            <a:r>
              <a:rPr lang="en-US" dirty="0"/>
              <a:t>Approach 1: Risk free Rate</a:t>
            </a:r>
          </a:p>
        </p:txBody>
      </p:sp>
      <p:pic>
        <p:nvPicPr>
          <p:cNvPr id="6" name="Content Placeholder 5">
            <a:extLst>
              <a:ext uri="{FF2B5EF4-FFF2-40B4-BE49-F238E27FC236}">
                <a16:creationId xmlns:a16="http://schemas.microsoft.com/office/drawing/2014/main" id="{9E04289A-F516-0849-A7A9-0992B004A491}"/>
              </a:ext>
            </a:extLst>
          </p:cNvPr>
          <p:cNvPicPr>
            <a:picLocks noGrp="1" noChangeAspect="1"/>
          </p:cNvPicPr>
          <p:nvPr>
            <p:ph sz="quarter" idx="1"/>
          </p:nvPr>
        </p:nvPicPr>
        <p:blipFill>
          <a:blip r:embed="rId2"/>
          <a:stretch>
            <a:fillRect/>
          </a:stretch>
        </p:blipFill>
        <p:spPr>
          <a:xfrm>
            <a:off x="381000" y="1600201"/>
            <a:ext cx="8385048" cy="5346460"/>
          </a:xfrm>
          <a:prstGeom prst="rect">
            <a:avLst/>
          </a:prstGeom>
        </p:spPr>
      </p:pic>
    </p:spTree>
    <p:extLst>
      <p:ext uri="{BB962C8B-B14F-4D97-AF65-F5344CB8AC3E}">
        <p14:creationId xmlns:p14="http://schemas.microsoft.com/office/powerpoint/2010/main" val="2702569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B1533-20A7-6349-B73F-F85B53AE618F}"/>
              </a:ext>
            </a:extLst>
          </p:cNvPr>
          <p:cNvSpPr>
            <a:spLocks noGrp="1"/>
          </p:cNvSpPr>
          <p:nvPr>
            <p:ph type="title"/>
          </p:nvPr>
        </p:nvSpPr>
        <p:spPr/>
        <p:txBody>
          <a:bodyPr/>
          <a:lstStyle/>
          <a:p>
            <a:r>
              <a:rPr lang="en-US" dirty="0"/>
              <a:t>Approach 2: Differential Inflation</a:t>
            </a:r>
          </a:p>
        </p:txBody>
      </p:sp>
      <p:sp>
        <p:nvSpPr>
          <p:cNvPr id="3" name="Content Placeholder 2">
            <a:extLst>
              <a:ext uri="{FF2B5EF4-FFF2-40B4-BE49-F238E27FC236}">
                <a16:creationId xmlns:a16="http://schemas.microsoft.com/office/drawing/2014/main" id="{893E27D5-F89A-C44D-84BE-4A0B4E6022AD}"/>
              </a:ext>
            </a:extLst>
          </p:cNvPr>
          <p:cNvSpPr>
            <a:spLocks noGrp="1"/>
          </p:cNvSpPr>
          <p:nvPr>
            <p:ph sz="quarter" idx="1"/>
          </p:nvPr>
        </p:nvSpPr>
        <p:spPr/>
        <p:txBody>
          <a:bodyPr/>
          <a:lstStyle/>
          <a:p>
            <a:r>
              <a:rPr lang="en-US" dirty="0"/>
              <a:t>You estimate the cost of capital in a currency that you feel comfortable with (in terms of estimating risk free rates and risk premiums) and then add on or incorporate the differential inflation between that currency and the local currency that you want to convert the cost of capital to. </a:t>
            </a:r>
          </a:p>
          <a:p>
            <a:r>
              <a:rPr lang="en-US" dirty="0"/>
              <a:t>Thus, to convert the cost of capital in US $ terms to a different currency, you would do the following:</a:t>
            </a:r>
          </a:p>
        </p:txBody>
      </p:sp>
      <p:pic>
        <p:nvPicPr>
          <p:cNvPr id="5" name="Picture 4">
            <a:extLst>
              <a:ext uri="{FF2B5EF4-FFF2-40B4-BE49-F238E27FC236}">
                <a16:creationId xmlns:a16="http://schemas.microsoft.com/office/drawing/2014/main" id="{DF1AFAAB-EAF7-8A40-97B5-656265DABDA8}"/>
              </a:ext>
            </a:extLst>
          </p:cNvPr>
          <p:cNvPicPr>
            <a:picLocks noChangeAspect="1"/>
          </p:cNvPicPr>
          <p:nvPr/>
        </p:nvPicPr>
        <p:blipFill>
          <a:blip r:embed="rId2"/>
          <a:stretch>
            <a:fillRect/>
          </a:stretch>
        </p:blipFill>
        <p:spPr>
          <a:xfrm>
            <a:off x="1219200" y="5257799"/>
            <a:ext cx="6477000" cy="676313"/>
          </a:xfrm>
          <a:prstGeom prst="rect">
            <a:avLst/>
          </a:prstGeom>
        </p:spPr>
      </p:pic>
    </p:spTree>
    <p:extLst>
      <p:ext uri="{BB962C8B-B14F-4D97-AF65-F5344CB8AC3E}">
        <p14:creationId xmlns:p14="http://schemas.microsoft.com/office/powerpoint/2010/main" val="1804937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EFA8D-ADA0-5645-AB73-57212F4F15CA}"/>
              </a:ext>
            </a:extLst>
          </p:cNvPr>
          <p:cNvSpPr>
            <a:spLocks noGrp="1"/>
          </p:cNvSpPr>
          <p:nvPr>
            <p:ph type="title"/>
          </p:nvPr>
        </p:nvSpPr>
        <p:spPr/>
        <p:txBody>
          <a:bodyPr/>
          <a:lstStyle/>
          <a:p>
            <a:r>
              <a:rPr lang="en-US" dirty="0"/>
              <a:t>Proposition 1: A hurdle rate is an opportunity cost, not a funding cost</a:t>
            </a:r>
          </a:p>
        </p:txBody>
      </p:sp>
      <p:sp>
        <p:nvSpPr>
          <p:cNvPr id="3" name="Content Placeholder 2">
            <a:extLst>
              <a:ext uri="{FF2B5EF4-FFF2-40B4-BE49-F238E27FC236}">
                <a16:creationId xmlns:a16="http://schemas.microsoft.com/office/drawing/2014/main" id="{4CB41005-E4B4-BE4E-AAE6-0A55E165AF7A}"/>
              </a:ext>
            </a:extLst>
          </p:cNvPr>
          <p:cNvSpPr>
            <a:spLocks noGrp="1"/>
          </p:cNvSpPr>
          <p:nvPr>
            <p:ph sz="quarter" idx="1"/>
          </p:nvPr>
        </p:nvSpPr>
        <p:spPr/>
        <p:txBody>
          <a:bodyPr>
            <a:normAutofit/>
          </a:bodyPr>
          <a:lstStyle/>
          <a:p>
            <a:r>
              <a:rPr lang="en-US" dirty="0"/>
              <a:t>Most people, when asked what a cost of capital is, will respond with the answer that it is the cost of raising capital. In the context of its usage as a hurdle rate, that is not true. </a:t>
            </a:r>
          </a:p>
          <a:p>
            <a:r>
              <a:rPr lang="en-US" dirty="0"/>
              <a:t>It is an opportunity cost, a rate of return that you (as a company or investor) can earn </a:t>
            </a:r>
            <a:r>
              <a:rPr lang="en-US" u="sng" dirty="0"/>
              <a:t>on other investments in the market of equivalent risk</a:t>
            </a:r>
            <a:r>
              <a:rPr lang="en-US" dirty="0"/>
              <a:t>. </a:t>
            </a:r>
          </a:p>
        </p:txBody>
      </p:sp>
    </p:spTree>
    <p:extLst>
      <p:ext uri="{BB962C8B-B14F-4D97-AF65-F5344CB8AC3E}">
        <p14:creationId xmlns:p14="http://schemas.microsoft.com/office/powerpoint/2010/main" val="16344640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ChangeArrowheads="1"/>
          </p:cNvSpPr>
          <p:nvPr>
            <p:ph type="title"/>
          </p:nvPr>
        </p:nvSpPr>
        <p:spPr>
          <a:xfrm>
            <a:off x="612775" y="228600"/>
            <a:ext cx="8153400" cy="990600"/>
          </a:xfrm>
        </p:spPr>
        <p:txBody>
          <a:bodyPr>
            <a:noAutofit/>
          </a:bodyPr>
          <a:lstStyle/>
          <a:p>
            <a:pPr eaLnBrk="1" hangingPunct="1"/>
            <a:r>
              <a:rPr lang="en-US" altLang="en-US" dirty="0">
                <a:ea typeface="ＭＳ Ｐゴシック" charset="-128"/>
              </a:rPr>
              <a:t>Application 1: The Beta for a Target Firm!</a:t>
            </a:r>
          </a:p>
        </p:txBody>
      </p:sp>
      <p:sp>
        <p:nvSpPr>
          <p:cNvPr id="205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58B71F2-2C6D-9E47-BC8E-94FEF3B6817E}" type="slidenum">
              <a:rPr lang="en-US" altLang="en-US" sz="1200">
                <a:solidFill>
                  <a:srgbClr val="FFFFFF"/>
                </a:solidFill>
              </a:rPr>
              <a:pPr>
                <a:lnSpc>
                  <a:spcPct val="80000"/>
                </a:lnSpc>
              </a:pPr>
              <a:t>14</a:t>
            </a:fld>
            <a:endParaRPr lang="en-US" altLang="en-US" sz="1200">
              <a:solidFill>
                <a:srgbClr val="FFFFFF"/>
              </a:solidFill>
            </a:endParaRPr>
          </a:p>
        </p:txBody>
      </p:sp>
      <p:sp>
        <p:nvSpPr>
          <p:cNvPr id="205828" name="Rectangle 3"/>
          <p:cNvSpPr>
            <a:spLocks noGrp="1" noChangeArrowheads="1"/>
          </p:cNvSpPr>
          <p:nvPr>
            <p:ph sz="quarter" idx="1"/>
          </p:nvPr>
        </p:nvSpPr>
        <p:spPr>
          <a:xfrm>
            <a:off x="612775" y="1600200"/>
            <a:ext cx="8153400" cy="4495800"/>
          </a:xfrm>
        </p:spPr>
        <p:txBody>
          <a:bodyPr/>
          <a:lstStyle/>
          <a:p>
            <a:pPr eaLnBrk="1" hangingPunct="1"/>
            <a:r>
              <a:rPr lang="en-US" altLang="en-US" dirty="0">
                <a:ea typeface="ＭＳ Ｐゴシック" charset="-128"/>
              </a:rPr>
              <a:t>When valuing a target firm in an acquisition, which of the following unlevered betas should you use to come up with your cost of equity?</a:t>
            </a:r>
          </a:p>
          <a:p>
            <a:pPr marL="835025" lvl="1" indent="-514350" eaLnBrk="1" hangingPunct="1">
              <a:buFont typeface="+mj-lt"/>
              <a:buAutoNum type="arabicPeriod"/>
            </a:pPr>
            <a:r>
              <a:rPr lang="en-US" altLang="en-US" dirty="0">
                <a:ea typeface="ＭＳ Ｐゴシック" charset="-128"/>
              </a:rPr>
              <a:t>Beta of the acquiring firm</a:t>
            </a:r>
          </a:p>
          <a:p>
            <a:pPr marL="835025" lvl="1" indent="-514350" eaLnBrk="1" hangingPunct="1">
              <a:buFont typeface="+mj-lt"/>
              <a:buAutoNum type="arabicPeriod"/>
            </a:pPr>
            <a:r>
              <a:rPr lang="en-US" altLang="en-US" dirty="0">
                <a:ea typeface="ＭＳ Ｐゴシック" charset="-128"/>
              </a:rPr>
              <a:t>Beta of the target firm</a:t>
            </a:r>
          </a:p>
          <a:p>
            <a:pPr marL="835025" lvl="1" indent="-514350" eaLnBrk="1" hangingPunct="1">
              <a:buFont typeface="+mj-lt"/>
              <a:buAutoNum type="arabicPeriod"/>
            </a:pPr>
            <a:r>
              <a:rPr lang="en-US" altLang="en-US" dirty="0">
                <a:ea typeface="ＭＳ Ｐゴシック" charset="-128"/>
              </a:rPr>
              <a:t>Weighted average (by market value) of the betas of the two firms</a:t>
            </a:r>
          </a:p>
          <a:p>
            <a:pPr marL="835025" lvl="1" indent="-514350" eaLnBrk="1" hangingPunct="1">
              <a:buFont typeface="+mj-lt"/>
              <a:buAutoNum type="arabicPeriod"/>
            </a:pPr>
            <a:r>
              <a:rPr lang="en-US" altLang="en-US" dirty="0">
                <a:ea typeface="ＭＳ Ｐゴシック" charset="-128"/>
              </a:rPr>
              <a:t>Simple average of the betas of the two firms</a:t>
            </a:r>
          </a:p>
          <a:p>
            <a:pPr marL="835025" lvl="1" indent="-514350" eaLnBrk="1" hangingPunct="1">
              <a:buFont typeface="+mj-lt"/>
              <a:buAutoNum type="arabicPeriod"/>
            </a:pPr>
            <a:endParaRPr lang="en-US" altLang="en-US" dirty="0">
              <a:ea typeface="ＭＳ Ｐゴシック" charset="-128"/>
            </a:endParaRPr>
          </a:p>
        </p:txBody>
      </p:sp>
    </p:spTree>
    <p:extLst>
      <p:ext uri="{BB962C8B-B14F-4D97-AF65-F5344CB8AC3E}">
        <p14:creationId xmlns:p14="http://schemas.microsoft.com/office/powerpoint/2010/main" val="2839582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a:xfrm>
            <a:off x="612775" y="228600"/>
            <a:ext cx="8378825" cy="914400"/>
          </a:xfrm>
        </p:spPr>
        <p:txBody>
          <a:bodyPr>
            <a:normAutofit/>
          </a:bodyPr>
          <a:lstStyle/>
          <a:p>
            <a:pPr eaLnBrk="1" hangingPunct="1"/>
            <a:r>
              <a:rPr lang="en-US" altLang="en-US" sz="3200" dirty="0">
                <a:ea typeface="ＭＳ Ｐゴシック" charset="-128"/>
              </a:rPr>
              <a:t>Application 2: The Debt Ratio to use</a:t>
            </a:r>
          </a:p>
        </p:txBody>
      </p:sp>
      <p:sp>
        <p:nvSpPr>
          <p:cNvPr id="209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F6880DB-8B6A-7B4A-80B1-D1A66B01F492}" type="slidenum">
              <a:rPr lang="en-US" altLang="en-US" sz="1200">
                <a:solidFill>
                  <a:srgbClr val="FFFFFF"/>
                </a:solidFill>
              </a:rPr>
              <a:pPr>
                <a:lnSpc>
                  <a:spcPct val="80000"/>
                </a:lnSpc>
              </a:pPr>
              <a:t>15</a:t>
            </a:fld>
            <a:endParaRPr lang="en-US" altLang="en-US" sz="1200">
              <a:solidFill>
                <a:srgbClr val="FFFFFF"/>
              </a:solidFill>
            </a:endParaRPr>
          </a:p>
        </p:txBody>
      </p:sp>
      <p:sp>
        <p:nvSpPr>
          <p:cNvPr id="209924" name="Rectangle 3"/>
          <p:cNvSpPr>
            <a:spLocks noGrp="1" noChangeArrowheads="1"/>
          </p:cNvSpPr>
          <p:nvPr>
            <p:ph sz="quarter" idx="1"/>
          </p:nvPr>
        </p:nvSpPr>
        <p:spPr>
          <a:xfrm>
            <a:off x="612775" y="1600200"/>
            <a:ext cx="8153400" cy="4495800"/>
          </a:xfrm>
        </p:spPr>
        <p:txBody>
          <a:bodyPr/>
          <a:lstStyle/>
          <a:p>
            <a:pPr eaLnBrk="1" hangingPunct="1"/>
            <a:r>
              <a:rPr lang="en-US" altLang="en-US" dirty="0">
                <a:ea typeface="ＭＳ Ｐゴシック" charset="-128"/>
              </a:rPr>
              <a:t>In computing the cost of capital to use in valuing the target firm, which of the following debt choices should you make in your computation:</a:t>
            </a:r>
          </a:p>
          <a:p>
            <a:pPr marL="835025" lvl="1" indent="-514350" eaLnBrk="1" hangingPunct="1">
              <a:buFont typeface="+mj-lt"/>
              <a:buAutoNum type="arabicPeriod"/>
            </a:pPr>
            <a:r>
              <a:rPr lang="en-US" altLang="en-US" dirty="0">
                <a:ea typeface="ＭＳ Ｐゴシック" charset="-128"/>
              </a:rPr>
              <a:t>The debt ratio and the cost of debt of acquiring firm</a:t>
            </a:r>
          </a:p>
          <a:p>
            <a:pPr marL="835025" lvl="1" indent="-514350" eaLnBrk="1" hangingPunct="1">
              <a:buFont typeface="+mj-lt"/>
              <a:buAutoNum type="arabicPeriod"/>
            </a:pPr>
            <a:r>
              <a:rPr lang="en-US" altLang="en-US" dirty="0">
                <a:ea typeface="ＭＳ Ｐゴシック" charset="-128"/>
              </a:rPr>
              <a:t>The debt ratio and the cost of debt of the target firm</a:t>
            </a:r>
          </a:p>
          <a:p>
            <a:pPr marL="835025" lvl="1" indent="-514350" eaLnBrk="1" hangingPunct="1">
              <a:buFont typeface="+mj-lt"/>
              <a:buAutoNum type="arabicPeriod"/>
            </a:pPr>
            <a:r>
              <a:rPr lang="en-US" altLang="en-US" dirty="0">
                <a:ea typeface="ＭＳ Ｐゴシック" charset="-128"/>
              </a:rPr>
              <a:t>The debt ratio used in the acquisition, with the cost of debt used for the acquisition</a:t>
            </a:r>
          </a:p>
          <a:p>
            <a:pPr marL="835025" lvl="1" indent="-514350" eaLnBrk="1" hangingPunct="1">
              <a:buFont typeface="+mj-lt"/>
              <a:buAutoNum type="arabicPeriod"/>
            </a:pPr>
            <a:r>
              <a:rPr lang="en-US" altLang="en-US" dirty="0">
                <a:ea typeface="ＭＳ Ｐゴシック" charset="-128"/>
              </a:rPr>
              <a:t>The optimal debt ratio and cost of debt of the target firm</a:t>
            </a:r>
          </a:p>
          <a:p>
            <a:pPr marL="835025" lvl="1" indent="-514350" eaLnBrk="1" hangingPunct="1">
              <a:buFont typeface="+mj-lt"/>
              <a:buAutoNum type="arabicPeriod"/>
            </a:pPr>
            <a:r>
              <a:rPr lang="en-US" altLang="en-US" dirty="0">
                <a:ea typeface="ＭＳ Ｐゴシック" charset="-128"/>
              </a:rPr>
              <a:t>The debt ratio for the combined firm after the acquisition, and the cost of debt after</a:t>
            </a:r>
          </a:p>
        </p:txBody>
      </p:sp>
    </p:spTree>
    <p:extLst>
      <p:ext uri="{BB962C8B-B14F-4D97-AF65-F5344CB8AC3E}">
        <p14:creationId xmlns:p14="http://schemas.microsoft.com/office/powerpoint/2010/main" val="36998552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6A173-F916-2647-8597-B98BEF8BC0DF}"/>
              </a:ext>
            </a:extLst>
          </p:cNvPr>
          <p:cNvSpPr>
            <a:spLocks noGrp="1"/>
          </p:cNvSpPr>
          <p:nvPr>
            <p:ph type="title"/>
          </p:nvPr>
        </p:nvSpPr>
        <p:spPr/>
        <p:txBody>
          <a:bodyPr/>
          <a:lstStyle/>
          <a:p>
            <a:r>
              <a:rPr lang="en-US" dirty="0"/>
              <a:t>Proposition 2: A company-wide hurdle rate can be misleading and dangerous</a:t>
            </a:r>
          </a:p>
        </p:txBody>
      </p:sp>
      <p:sp>
        <p:nvSpPr>
          <p:cNvPr id="3" name="Content Placeholder 2">
            <a:extLst>
              <a:ext uri="{FF2B5EF4-FFF2-40B4-BE49-F238E27FC236}">
                <a16:creationId xmlns:a16="http://schemas.microsoft.com/office/drawing/2014/main" id="{C60FBBA2-9A90-4947-92F2-117EDCCF08EE}"/>
              </a:ext>
            </a:extLst>
          </p:cNvPr>
          <p:cNvSpPr>
            <a:spLocks noGrp="1"/>
          </p:cNvSpPr>
          <p:nvPr>
            <p:ph sz="quarter" idx="1"/>
          </p:nvPr>
        </p:nvSpPr>
        <p:spPr/>
        <p:txBody>
          <a:bodyPr>
            <a:normAutofit fontScale="77500" lnSpcReduction="20000"/>
          </a:bodyPr>
          <a:lstStyle/>
          <a:p>
            <a:r>
              <a:rPr lang="en-US" i="1" dirty="0"/>
              <a:t> </a:t>
            </a:r>
            <a:r>
              <a:rPr lang="en-US" dirty="0"/>
              <a:t>In corporate finance, the hurdle rate becomes the number to beat, when you do investment analysis. Most companies claim to have a corporate hurdle rate, a number that all projects that are assessed within the company get measured against. </a:t>
            </a:r>
          </a:p>
          <a:p>
            <a:r>
              <a:rPr lang="en-US" dirty="0"/>
              <a:t>If your company operates in only one business and one country, this may work, but to the extent that companies operate in many businesses across multiple countries, there can be no one hurdle rate. Even if you use only one currency in analysis, your cost of capital will be a function of which business a project is in, and what country it is aimed at. </a:t>
            </a:r>
          </a:p>
          <a:p>
            <a:r>
              <a:rPr lang="en-US"/>
              <a:t>The </a:t>
            </a:r>
            <a:r>
              <a:rPr lang="en-US" dirty="0"/>
              <a:t>consequences of not making these differential adjustments will be that your safe businesses will end up subsidizing your risky businesses, and over time, both will be hurt, in what I term the "curse of the lazy conglomerate".</a:t>
            </a:r>
          </a:p>
        </p:txBody>
      </p:sp>
    </p:spTree>
    <p:extLst>
      <p:ext uri="{BB962C8B-B14F-4D97-AF65-F5344CB8AC3E}">
        <p14:creationId xmlns:p14="http://schemas.microsoft.com/office/powerpoint/2010/main" val="2153274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E3C89-5F2A-7D43-9573-E887BE9512E8}"/>
              </a:ext>
            </a:extLst>
          </p:cNvPr>
          <p:cNvSpPr>
            <a:spLocks noGrp="1"/>
          </p:cNvSpPr>
          <p:nvPr>
            <p:ph type="title"/>
          </p:nvPr>
        </p:nvSpPr>
        <p:spPr/>
        <p:txBody>
          <a:bodyPr/>
          <a:lstStyle/>
          <a:p>
            <a:r>
              <a:rPr lang="en-US" dirty="0"/>
              <a:t>Test: A Multi Business Company!</a:t>
            </a:r>
          </a:p>
        </p:txBody>
      </p:sp>
      <p:graphicFrame>
        <p:nvGraphicFramePr>
          <p:cNvPr id="10" name="Object 2">
            <a:extLst>
              <a:ext uri="{FF2B5EF4-FFF2-40B4-BE49-F238E27FC236}">
                <a16:creationId xmlns:a16="http://schemas.microsoft.com/office/drawing/2014/main" id="{53D469AB-A3F9-4140-915C-8DB21DFA6462}"/>
              </a:ext>
            </a:extLst>
          </p:cNvPr>
          <p:cNvGraphicFramePr>
            <a:graphicFrameLocks noGrp="1" noChangeAspect="1"/>
          </p:cNvGraphicFramePr>
          <p:nvPr>
            <p:ph sz="quarter" idx="1"/>
            <p:extLst>
              <p:ext uri="{D42A27DB-BD31-4B8C-83A1-F6EECF244321}">
                <p14:modId xmlns:p14="http://schemas.microsoft.com/office/powerpoint/2010/main" val="647612979"/>
              </p:ext>
            </p:extLst>
          </p:nvPr>
        </p:nvGraphicFramePr>
        <p:xfrm>
          <a:off x="495300" y="1905000"/>
          <a:ext cx="8153400" cy="2214656"/>
        </p:xfrm>
        <a:graphic>
          <a:graphicData uri="http://schemas.openxmlformats.org/presentationml/2006/ole">
            <mc:AlternateContent xmlns:mc="http://schemas.openxmlformats.org/markup-compatibility/2006">
              <mc:Choice xmlns:v="urn:schemas-microsoft-com:vml" Requires="v">
                <p:oleObj spid="_x0000_s1025" name="Document" r:id="rId3" imgW="8369300" imgH="2273300" progId="Word.Document.12">
                  <p:embed/>
                </p:oleObj>
              </mc:Choice>
              <mc:Fallback>
                <p:oleObj name="Document" r:id="rId3" imgW="8369300" imgH="2273300" progId="Word.Document.12">
                  <p:embed/>
                  <p:pic>
                    <p:nvPicPr>
                      <p:cNvPr id="9" name="Object 2">
                        <a:extLst>
                          <a:ext uri="{FF2B5EF4-FFF2-40B4-BE49-F238E27FC236}">
                            <a16:creationId xmlns:a16="http://schemas.microsoft.com/office/drawing/2014/main" id="{3F50DFB0-42C2-394A-A7D1-EB646F15A2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 y="1905000"/>
                        <a:ext cx="8153400" cy="2214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TextBox 10">
            <a:extLst>
              <a:ext uri="{FF2B5EF4-FFF2-40B4-BE49-F238E27FC236}">
                <a16:creationId xmlns:a16="http://schemas.microsoft.com/office/drawing/2014/main" id="{E8064725-C1C0-4E44-B947-7DB295BD2719}"/>
              </a:ext>
            </a:extLst>
          </p:cNvPr>
          <p:cNvSpPr txBox="1"/>
          <p:nvPr/>
        </p:nvSpPr>
        <p:spPr>
          <a:xfrm>
            <a:off x="627888" y="4257764"/>
            <a:ext cx="7927848" cy="2308324"/>
          </a:xfrm>
          <a:prstGeom prst="rect">
            <a:avLst/>
          </a:prstGeom>
          <a:noFill/>
        </p:spPr>
        <p:txBody>
          <a:bodyPr wrap="square" rtlCol="0">
            <a:spAutoFit/>
          </a:bodyPr>
          <a:lstStyle/>
          <a:p>
            <a:r>
              <a:rPr lang="en-US" dirty="0"/>
              <a:t>Disney has some major investments coming up in setting up a streaming competitor to Netflix. What cost of capital would you use in your assessment?</a:t>
            </a:r>
          </a:p>
          <a:p>
            <a:pPr marL="457200" indent="-457200">
              <a:buAutoNum type="alphaLcPeriod"/>
            </a:pPr>
            <a:r>
              <a:rPr lang="en-US" dirty="0"/>
              <a:t>Disney’s cost of capital as a company</a:t>
            </a:r>
          </a:p>
          <a:p>
            <a:pPr marL="457200" indent="-457200">
              <a:buAutoNum type="alphaLcPeriod"/>
            </a:pPr>
            <a:r>
              <a:rPr lang="en-US" dirty="0"/>
              <a:t>Disney’s media networks cost of capital</a:t>
            </a:r>
          </a:p>
          <a:p>
            <a:pPr marL="457200" indent="-457200">
              <a:buAutoNum type="alphaLcPeriod"/>
            </a:pPr>
            <a:r>
              <a:rPr lang="en-US" dirty="0"/>
              <a:t>Other</a:t>
            </a:r>
          </a:p>
        </p:txBody>
      </p:sp>
    </p:spTree>
    <p:extLst>
      <p:ext uri="{BB962C8B-B14F-4D97-AF65-F5344CB8AC3E}">
        <p14:creationId xmlns:p14="http://schemas.microsoft.com/office/powerpoint/2010/main" val="33334481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77FA6-1B15-454D-B4CC-089497D6EA7A}"/>
              </a:ext>
            </a:extLst>
          </p:cNvPr>
          <p:cNvSpPr>
            <a:spLocks noGrp="1"/>
          </p:cNvSpPr>
          <p:nvPr>
            <p:ph type="title"/>
          </p:nvPr>
        </p:nvSpPr>
        <p:spPr/>
        <p:txBody>
          <a:bodyPr/>
          <a:lstStyle/>
          <a:p>
            <a:r>
              <a:rPr lang="en-US" dirty="0"/>
              <a:t>Proposition 3: Currency is a choice, but one that should not change outcomes</a:t>
            </a:r>
          </a:p>
        </p:txBody>
      </p:sp>
      <p:sp>
        <p:nvSpPr>
          <p:cNvPr id="3" name="Content Placeholder 2">
            <a:extLst>
              <a:ext uri="{FF2B5EF4-FFF2-40B4-BE49-F238E27FC236}">
                <a16:creationId xmlns:a16="http://schemas.microsoft.com/office/drawing/2014/main" id="{F04E8657-0562-8341-B59A-C4E28185C6D7}"/>
              </a:ext>
            </a:extLst>
          </p:cNvPr>
          <p:cNvSpPr>
            <a:spLocks noGrp="1"/>
          </p:cNvSpPr>
          <p:nvPr>
            <p:ph sz="quarter" idx="1"/>
          </p:nvPr>
        </p:nvSpPr>
        <p:spPr/>
        <p:txBody>
          <a:bodyPr>
            <a:normAutofit fontScale="92500"/>
          </a:bodyPr>
          <a:lstStyle/>
          <a:p>
            <a:r>
              <a:rPr lang="en-US" dirty="0"/>
              <a:t>If you follow the consistency rule on currency, incorporating inflation into both cash flows and discount rates, your analyses should be currency neutral. </a:t>
            </a:r>
          </a:p>
          <a:p>
            <a:r>
              <a:rPr lang="en-US" dirty="0"/>
              <a:t>In other words, a project that looks like it is a bad project, when the analysis is done in US dollar terms, cannot become a good project, just because you decide to do the analysis in Indian rupees. </a:t>
            </a:r>
          </a:p>
          <a:p>
            <a:r>
              <a:rPr lang="en-US" dirty="0"/>
              <a:t>If you do get divergent answers with different currencies, it is because there are inflation inconsistencies in your assessments of discount rates and cash flows.</a:t>
            </a:r>
            <a:endParaRPr lang="en-US" sz="2000" b="1" dirty="0"/>
          </a:p>
        </p:txBody>
      </p:sp>
    </p:spTree>
    <p:extLst>
      <p:ext uri="{BB962C8B-B14F-4D97-AF65-F5344CB8AC3E}">
        <p14:creationId xmlns:p14="http://schemas.microsoft.com/office/powerpoint/2010/main" val="39781973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7851D-2C1E-914A-80F5-7029A293FB84}"/>
              </a:ext>
            </a:extLst>
          </p:cNvPr>
          <p:cNvSpPr>
            <a:spLocks noGrp="1"/>
          </p:cNvSpPr>
          <p:nvPr>
            <p:ph type="title"/>
          </p:nvPr>
        </p:nvSpPr>
        <p:spPr/>
        <p:txBody>
          <a:bodyPr/>
          <a:lstStyle/>
          <a:p>
            <a:r>
              <a:rPr lang="en-US" dirty="0"/>
              <a:t>Proposition 4: Your cost of capital cannot be insulated from the market</a:t>
            </a:r>
          </a:p>
        </p:txBody>
      </p:sp>
      <p:sp>
        <p:nvSpPr>
          <p:cNvPr id="5" name="Content Placeholder 4">
            <a:extLst>
              <a:ext uri="{FF2B5EF4-FFF2-40B4-BE49-F238E27FC236}">
                <a16:creationId xmlns:a16="http://schemas.microsoft.com/office/drawing/2014/main" id="{AFA249B6-AD9C-224F-8B7D-AFE42AF4B2C4}"/>
              </a:ext>
            </a:extLst>
          </p:cNvPr>
          <p:cNvSpPr>
            <a:spLocks noGrp="1"/>
          </p:cNvSpPr>
          <p:nvPr>
            <p:ph sz="quarter" idx="1"/>
          </p:nvPr>
        </p:nvSpPr>
        <p:spPr/>
        <p:txBody>
          <a:bodyPr>
            <a:normAutofit lnSpcReduction="10000"/>
          </a:bodyPr>
          <a:lstStyle/>
          <a:p>
            <a:r>
              <a:rPr lang="en-US" dirty="0"/>
              <a:t>There are many who remain wary of financial markets and their capacity to be irrational and volatile. </a:t>
            </a:r>
          </a:p>
          <a:p>
            <a:r>
              <a:rPr lang="en-US" dirty="0"/>
              <a:t>Consequently, they try to generate hurdle rates that are unaffected by market movements, a futile and dangerous exercise, because we have to be price takers on at least some of the inputs into hurdle rates. </a:t>
            </a:r>
          </a:p>
          <a:p>
            <a:r>
              <a:rPr lang="en-US" dirty="0"/>
              <a:t>Your cost of capital will change, and should change, as risk free rates and the prices of risk (equity risk premiums and default spreads) change.</a:t>
            </a:r>
          </a:p>
        </p:txBody>
      </p:sp>
    </p:spTree>
    <p:extLst>
      <p:ext uri="{BB962C8B-B14F-4D97-AF65-F5344CB8AC3E}">
        <p14:creationId xmlns:p14="http://schemas.microsoft.com/office/powerpoint/2010/main" val="3176362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72452-DFCB-3045-B3D9-E5DCA35084C4}"/>
              </a:ext>
            </a:extLst>
          </p:cNvPr>
          <p:cNvSpPr>
            <a:spLocks noGrp="1"/>
          </p:cNvSpPr>
          <p:nvPr>
            <p:ph type="title"/>
          </p:nvPr>
        </p:nvSpPr>
        <p:spPr/>
        <p:txBody>
          <a:bodyPr/>
          <a:lstStyle/>
          <a:p>
            <a:r>
              <a:rPr lang="en-US" dirty="0"/>
              <a:t>Proposition 5: Gain perspective on cost of capital</a:t>
            </a:r>
          </a:p>
        </p:txBody>
      </p:sp>
      <p:pic>
        <p:nvPicPr>
          <p:cNvPr id="4" name="Content Placeholder 3">
            <a:extLst>
              <a:ext uri="{FF2B5EF4-FFF2-40B4-BE49-F238E27FC236}">
                <a16:creationId xmlns:a16="http://schemas.microsoft.com/office/drawing/2014/main" id="{6DB1227F-2947-564E-B6E3-E7DEF249F46F}"/>
              </a:ext>
            </a:extLst>
          </p:cNvPr>
          <p:cNvPicPr>
            <a:picLocks noGrp="1" noChangeAspect="1"/>
          </p:cNvPicPr>
          <p:nvPr>
            <p:ph sz="quarter" idx="1"/>
          </p:nvPr>
        </p:nvPicPr>
        <p:blipFill>
          <a:blip r:embed="rId2"/>
          <a:stretch>
            <a:fillRect/>
          </a:stretch>
        </p:blipFill>
        <p:spPr>
          <a:xfrm>
            <a:off x="1554903" y="1600200"/>
            <a:ext cx="6269143" cy="4495800"/>
          </a:xfrm>
          <a:prstGeom prst="rect">
            <a:avLst/>
          </a:prstGeom>
        </p:spPr>
      </p:pic>
    </p:spTree>
    <p:extLst>
      <p:ext uri="{BB962C8B-B14F-4D97-AF65-F5344CB8AC3E}">
        <p14:creationId xmlns:p14="http://schemas.microsoft.com/office/powerpoint/2010/main" val="144121971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60809</TotalTime>
  <Pages>155</Pages>
  <Words>1043</Words>
  <Application>Microsoft Macintosh PowerPoint</Application>
  <PresentationFormat>Letter Paper (8.5x11 in)</PresentationFormat>
  <Paragraphs>71</Paragraphs>
  <Slides>20</Slides>
  <Notes>4</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7" baseType="lpstr">
      <vt:lpstr>Calibri</vt:lpstr>
      <vt:lpstr>Helvetica</vt:lpstr>
      <vt:lpstr>Times</vt:lpstr>
      <vt:lpstr>Wingdings</vt:lpstr>
      <vt:lpstr>Wingdings 2</vt:lpstr>
      <vt:lpstr>Basic</vt:lpstr>
      <vt:lpstr>Document</vt:lpstr>
      <vt:lpstr>Cost of capital: revisiting basics &amp; getting perspective</vt:lpstr>
      <vt:lpstr>Cost of Capital: A Financial Balance Sheet Perspective</vt:lpstr>
      <vt:lpstr>The Swiss Army Knife</vt:lpstr>
      <vt:lpstr>Every Risk has a place</vt:lpstr>
      <vt:lpstr>1. Business Risk</vt:lpstr>
      <vt:lpstr>2. Financial Leverage</vt:lpstr>
      <vt:lpstr>3. Country Risk</vt:lpstr>
      <vt:lpstr>ERP Estimation in January 2019</vt:lpstr>
      <vt:lpstr>PowerPoint Presentation</vt:lpstr>
      <vt:lpstr>4. Currency Risk (or is it Choice)</vt:lpstr>
      <vt:lpstr>Approach 1: Risk free Rate</vt:lpstr>
      <vt:lpstr>Approach 2: Differential Inflation</vt:lpstr>
      <vt:lpstr>Proposition 1: A hurdle rate is an opportunity cost, not a funding cost</vt:lpstr>
      <vt:lpstr>Application 1: The Beta for a Target Firm!</vt:lpstr>
      <vt:lpstr>Application 2: The Debt Ratio to use</vt:lpstr>
      <vt:lpstr>Proposition 2: A company-wide hurdle rate can be misleading and dangerous</vt:lpstr>
      <vt:lpstr>Test: A Multi Business Company!</vt:lpstr>
      <vt:lpstr>Proposition 3: Currency is a choice, but one that should not change outcomes</vt:lpstr>
      <vt:lpstr>Proposition 4: Your cost of capital cannot be insulated from the market</vt:lpstr>
      <vt:lpstr>Proposition 5: Gain perspective on cost of capital</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Relative Valuation</dc:title>
  <dc:subject/>
  <dc:creator>Aswath Damodaran</dc:creator>
  <cp:keywords/>
  <dc:description/>
  <cp:lastModifiedBy>Aswath Damodaran</cp:lastModifiedBy>
  <cp:revision>725</cp:revision>
  <cp:lastPrinted>2019-01-03T01:05:31Z</cp:lastPrinted>
  <dcterms:created xsi:type="dcterms:W3CDTF">2010-07-27T14:31:16Z</dcterms:created>
  <dcterms:modified xsi:type="dcterms:W3CDTF">2019-01-28T18:25:06Z</dcterms:modified>
</cp:coreProperties>
</file>