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72"/>
  </p:notesMasterIdLst>
  <p:sldIdLst>
    <p:sldId id="2670" r:id="rId2"/>
    <p:sldId id="342" r:id="rId3"/>
    <p:sldId id="2671" r:id="rId4"/>
    <p:sldId id="2632" r:id="rId5"/>
    <p:sldId id="2650" r:id="rId6"/>
    <p:sldId id="2628" r:id="rId7"/>
    <p:sldId id="2623" r:id="rId8"/>
    <p:sldId id="344" r:id="rId9"/>
    <p:sldId id="2695" r:id="rId10"/>
    <p:sldId id="2694" r:id="rId11"/>
    <p:sldId id="2696" r:id="rId12"/>
    <p:sldId id="2644" r:id="rId13"/>
    <p:sldId id="2645" r:id="rId14"/>
    <p:sldId id="2686" r:id="rId15"/>
    <p:sldId id="2657" r:id="rId16"/>
    <p:sldId id="2690" r:id="rId17"/>
    <p:sldId id="2691" r:id="rId18"/>
    <p:sldId id="2554" r:id="rId19"/>
    <p:sldId id="2500" r:id="rId20"/>
    <p:sldId id="2692" r:id="rId21"/>
    <p:sldId id="345" r:id="rId22"/>
    <p:sldId id="2685" r:id="rId23"/>
    <p:sldId id="2509" r:id="rId24"/>
    <p:sldId id="2510" r:id="rId25"/>
    <p:sldId id="2511" r:id="rId26"/>
    <p:sldId id="262" r:id="rId27"/>
    <p:sldId id="2641" r:id="rId28"/>
    <p:sldId id="2626" r:id="rId29"/>
    <p:sldId id="2642" r:id="rId30"/>
    <p:sldId id="2507" r:id="rId31"/>
    <p:sldId id="2673" r:id="rId32"/>
    <p:sldId id="333" r:id="rId33"/>
    <p:sldId id="2658" r:id="rId34"/>
    <p:sldId id="2683" r:id="rId35"/>
    <p:sldId id="2648" r:id="rId36"/>
    <p:sldId id="2649" r:id="rId37"/>
    <p:sldId id="269" r:id="rId38"/>
    <p:sldId id="2647" r:id="rId39"/>
    <p:sldId id="265" r:id="rId40"/>
    <p:sldId id="338" r:id="rId41"/>
    <p:sldId id="334" r:id="rId42"/>
    <p:sldId id="2659" r:id="rId43"/>
    <p:sldId id="2630" r:id="rId44"/>
    <p:sldId id="2631" r:id="rId45"/>
    <p:sldId id="2653" r:id="rId46"/>
    <p:sldId id="2654" r:id="rId47"/>
    <p:sldId id="2656" r:id="rId48"/>
    <p:sldId id="2508" r:id="rId49"/>
    <p:sldId id="2625" r:id="rId50"/>
    <p:sldId id="2674" r:id="rId51"/>
    <p:sldId id="2693" r:id="rId52"/>
    <p:sldId id="2676" r:id="rId53"/>
    <p:sldId id="2675" r:id="rId54"/>
    <p:sldId id="2633" r:id="rId55"/>
    <p:sldId id="2660" r:id="rId56"/>
    <p:sldId id="2661" r:id="rId57"/>
    <p:sldId id="2684" r:id="rId58"/>
    <p:sldId id="2688" r:id="rId59"/>
    <p:sldId id="2680" r:id="rId60"/>
    <p:sldId id="2662" r:id="rId61"/>
    <p:sldId id="2636" r:id="rId62"/>
    <p:sldId id="414" r:id="rId63"/>
    <p:sldId id="415" r:id="rId64"/>
    <p:sldId id="2681" r:id="rId65"/>
    <p:sldId id="416" r:id="rId66"/>
    <p:sldId id="417" r:id="rId67"/>
    <p:sldId id="2682" r:id="rId68"/>
    <p:sldId id="418" r:id="rId69"/>
    <p:sldId id="2689" r:id="rId70"/>
    <p:sldId id="419" r:id="rId7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70"/>
    <p:restoredTop sz="92940"/>
  </p:normalViewPr>
  <p:slideViewPr>
    <p:cSldViewPr snapToGrid="0" snapToObjects="1">
      <p:cViewPr varScale="1">
        <p:scale>
          <a:sx n="126" d="100"/>
          <a:sy n="126" d="100"/>
        </p:scale>
        <p:origin x="752" y="200"/>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86AF5-A5C9-2145-8921-72EF0A9DA8E8}" type="datetimeFigureOut">
              <a:rPr lang="en-US" smtClean="0"/>
              <a:t>10/30/23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45B4E-56BB-3F44-8375-96878B0E09D7}" type="slidenum">
              <a:rPr lang="en-US" smtClean="0"/>
              <a:t>‹#›</a:t>
            </a:fld>
            <a:endParaRPr lang="en-US"/>
          </a:p>
        </p:txBody>
      </p:sp>
    </p:spTree>
    <p:extLst>
      <p:ext uri="{BB962C8B-B14F-4D97-AF65-F5344CB8AC3E}">
        <p14:creationId xmlns:p14="http://schemas.microsoft.com/office/powerpoint/2010/main" val="33741036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2</a:t>
            </a:fld>
            <a:endParaRPr lang="en-US"/>
          </a:p>
        </p:txBody>
      </p:sp>
    </p:spTree>
    <p:extLst>
      <p:ext uri="{BB962C8B-B14F-4D97-AF65-F5344CB8AC3E}">
        <p14:creationId xmlns:p14="http://schemas.microsoft.com/office/powerpoint/2010/main" val="2668491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23</a:t>
            </a:fld>
            <a:endParaRPr lang="en-US"/>
          </a:p>
        </p:txBody>
      </p:sp>
    </p:spTree>
    <p:extLst>
      <p:ext uri="{BB962C8B-B14F-4D97-AF65-F5344CB8AC3E}">
        <p14:creationId xmlns:p14="http://schemas.microsoft.com/office/powerpoint/2010/main" val="523708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39</a:t>
            </a:fld>
            <a:endParaRPr lang="en-US"/>
          </a:p>
        </p:txBody>
      </p:sp>
    </p:spTree>
    <p:extLst>
      <p:ext uri="{BB962C8B-B14F-4D97-AF65-F5344CB8AC3E}">
        <p14:creationId xmlns:p14="http://schemas.microsoft.com/office/powerpoint/2010/main" val="1418691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40</a:t>
            </a:fld>
            <a:endParaRPr lang="en-US"/>
          </a:p>
        </p:txBody>
      </p:sp>
    </p:spTree>
    <p:extLst>
      <p:ext uri="{BB962C8B-B14F-4D97-AF65-F5344CB8AC3E}">
        <p14:creationId xmlns:p14="http://schemas.microsoft.com/office/powerpoint/2010/main" val="1081976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a:t>Aswath Damodaran</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r>
              <a:rPr lang="en-US"/>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a:t>Aswath Damodaran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r>
              <a:rPr lang="en-US"/>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a:t>Aswath Damodaran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r>
              <a:rPr lang="en-US"/>
              <a:t>‹#›</a:t>
            </a:r>
            <a:endParaRPr lang="en-US" dirty="0"/>
          </a:p>
        </p:txBody>
      </p:sp>
      <p:sp>
        <p:nvSpPr>
          <p:cNvPr id="4" name="Footer Placeholder 3"/>
          <p:cNvSpPr>
            <a:spLocks noGrp="1"/>
          </p:cNvSpPr>
          <p:nvPr>
            <p:ph type="ftr" sz="quarter" idx="11"/>
          </p:nvPr>
        </p:nvSpPr>
        <p:spPr/>
        <p:txBody>
          <a:bodyPr/>
          <a:lstStyle/>
          <a:p>
            <a:r>
              <a:rPr lang="en-US"/>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a:t>
            </a:r>
          </a:p>
        </p:txBody>
      </p:sp>
      <p:sp>
        <p:nvSpPr>
          <p:cNvPr id="4" name="Footer Placeholder 3"/>
          <p:cNvSpPr>
            <a:spLocks noGrp="1"/>
          </p:cNvSpPr>
          <p:nvPr>
            <p:ph type="ftr" sz="quarter" idx="11"/>
          </p:nvPr>
        </p:nvSpPr>
        <p:spPr/>
        <p:txBody>
          <a:bodyPr/>
          <a:lstStyle/>
          <a:p>
            <a:r>
              <a:rPr lang="en-US"/>
              <a:t>Aswath Damodaran</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t>
            </a:r>
            <a:endParaRPr lang="en-US" dirty="0"/>
          </a:p>
        </p:txBody>
      </p:sp>
      <p:sp>
        <p:nvSpPr>
          <p:cNvPr id="3" name="Footer Placeholder 2"/>
          <p:cNvSpPr>
            <a:spLocks noGrp="1"/>
          </p:cNvSpPr>
          <p:nvPr>
            <p:ph type="ftr" sz="quarter" idx="11"/>
          </p:nvPr>
        </p:nvSpPr>
        <p:spPr/>
        <p:txBody>
          <a:bodyPr/>
          <a:lstStyle/>
          <a:p>
            <a:r>
              <a:rPr lang="en-US" dirty="0"/>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r>
              <a:rPr lang="en-US"/>
              <a:t>‹#›</a:t>
            </a:r>
            <a:endParaRPr lang="en-US" dirty="0"/>
          </a:p>
        </p:txBody>
      </p:sp>
      <p:sp>
        <p:nvSpPr>
          <p:cNvPr id="6" name="Footer Placeholder 5"/>
          <p:cNvSpPr>
            <a:spLocks noGrp="1"/>
          </p:cNvSpPr>
          <p:nvPr>
            <p:ph type="ftr" sz="quarter" idx="11"/>
          </p:nvPr>
        </p:nvSpPr>
        <p:spPr/>
        <p:txBody>
          <a:bodyPr/>
          <a:lstStyle/>
          <a:p>
            <a:r>
              <a:rPr lang="en-US" dirty="0"/>
              <a:t>Aswath Damodaran</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a:t>‹#›</a:t>
            </a: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chemeClr val="tx2"/>
                </a:solidFill>
              </a:rPr>
              <a:t>‹#›</a:t>
            </a:r>
            <a:endParaRPr lang="en-US"/>
          </a:p>
        </p:txBody>
      </p:sp>
      <p:sp>
        <p:nvSpPr>
          <p:cNvPr id="5" name="Footer Placeholder 4"/>
          <p:cNvSpPr>
            <a:spLocks noGrp="1"/>
          </p:cNvSpPr>
          <p:nvPr>
            <p:ph type="ftr" sz="quarter" idx="11"/>
          </p:nvPr>
        </p:nvSpPr>
        <p:spPr/>
        <p:txBody>
          <a:bodyPr/>
          <a:lstStyle/>
          <a:p>
            <a:r>
              <a:rPr lang="en-US"/>
              <a:t>Aswath Damodaran</a:t>
            </a: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a:t>‹#›</a:t>
            </a:r>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a:t>Aswath Damodaran</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NUL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NULL"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CD7AFD-0679-3543-B877-D7B8A8775014}"/>
              </a:ext>
            </a:extLst>
          </p:cNvPr>
          <p:cNvSpPr>
            <a:spLocks noGrp="1"/>
          </p:cNvSpPr>
          <p:nvPr>
            <p:ph type="body" idx="1"/>
          </p:nvPr>
        </p:nvSpPr>
        <p:spPr/>
        <p:txBody>
          <a:bodyPr/>
          <a:lstStyle/>
          <a:p>
            <a:r>
              <a:rPr lang="en-US" dirty="0"/>
              <a:t>Goodness requires sacrifice!</a:t>
            </a:r>
          </a:p>
        </p:txBody>
      </p:sp>
      <p:sp>
        <p:nvSpPr>
          <p:cNvPr id="3" name="Title 2">
            <a:extLst>
              <a:ext uri="{FF2B5EF4-FFF2-40B4-BE49-F238E27FC236}">
                <a16:creationId xmlns:a16="http://schemas.microsoft.com/office/drawing/2014/main" id="{20E5795A-F098-FE4A-B52F-0F8A155D3420}"/>
              </a:ext>
            </a:extLst>
          </p:cNvPr>
          <p:cNvSpPr>
            <a:spLocks noGrp="1"/>
          </p:cNvSpPr>
          <p:nvPr>
            <p:ph type="title"/>
          </p:nvPr>
        </p:nvSpPr>
        <p:spPr/>
        <p:txBody>
          <a:bodyPr/>
          <a:lstStyle/>
          <a:p>
            <a:r>
              <a:rPr lang="en-US" dirty="0"/>
              <a:t>ESG: Empty and Toxic!</a:t>
            </a:r>
          </a:p>
        </p:txBody>
      </p:sp>
    </p:spTree>
    <p:extLst>
      <p:ext uri="{BB962C8B-B14F-4D97-AF65-F5344CB8AC3E}">
        <p14:creationId xmlns:p14="http://schemas.microsoft.com/office/powerpoint/2010/main" val="131810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now?</a:t>
            </a:r>
          </a:p>
        </p:txBody>
      </p:sp>
      <p:sp>
        <p:nvSpPr>
          <p:cNvPr id="4" name="Content Placeholder 3">
            <a:extLst>
              <a:ext uri="{FF2B5EF4-FFF2-40B4-BE49-F238E27FC236}">
                <a16:creationId xmlns:a16="http://schemas.microsoft.com/office/drawing/2014/main" id="{83453BAC-D40C-564B-AC6F-0846335A753C}"/>
              </a:ext>
            </a:extLst>
          </p:cNvPr>
          <p:cNvSpPr>
            <a:spLocks noGrp="1"/>
          </p:cNvSpPr>
          <p:nvPr>
            <p:ph sz="quarter" idx="1"/>
          </p:nvPr>
        </p:nvSpPr>
        <p:spPr/>
        <p:txBody>
          <a:bodyPr>
            <a:normAutofit fontScale="85000" lnSpcReduction="20000"/>
          </a:bodyPr>
          <a:lstStyle/>
          <a:p>
            <a:r>
              <a:rPr lang="en-US" u="sng" dirty="0"/>
              <a:t>50 years since Friedman</a:t>
            </a:r>
            <a:r>
              <a:rPr lang="en-US" dirty="0"/>
              <a:t>: The first is that it is the fiftieth anniversary of one of the </a:t>
            </a:r>
            <a:r>
              <a:rPr lang="en-US" u="sng" dirty="0">
                <a:hlinkClick r:id="rId3" invalidUrl="about://"/>
              </a:rPr>
              <a:t>most influential opinion pieces in media history</a:t>
            </a:r>
            <a:r>
              <a:rPr lang="en-US" dirty="0"/>
              <a:t>, where Milton Friedman argued that the focus of a company should be profitability, not social good. </a:t>
            </a:r>
          </a:p>
          <a:p>
            <a:r>
              <a:rPr lang="en-US" u="sng" dirty="0"/>
              <a:t>COVID and ESG</a:t>
            </a:r>
            <a:r>
              <a:rPr lang="en-US" dirty="0"/>
              <a:t>: The second were multiple news stories about how "good" companies have done better during the COVID crisis and how much money was flowing into ESG funds. </a:t>
            </a:r>
          </a:p>
          <a:p>
            <a:r>
              <a:rPr lang="en-US" u="sng" dirty="0"/>
              <a:t>The Establishment has bought in</a:t>
            </a:r>
            <a:r>
              <a:rPr lang="en-US" dirty="0"/>
              <a:t>: The third is a more long-standing story line, where the establishment seems to have bought into ESG consciousness, with business leaders in the </a:t>
            </a:r>
            <a:r>
              <a:rPr lang="en-US" dirty="0">
                <a:hlinkClick r:id="rId4" invalidUrl="about://"/>
              </a:rPr>
              <a:t>Conference Board signing on to a "stakeholder interest" statement</a:t>
            </a:r>
            <a:r>
              <a:rPr lang="en-US" dirty="0"/>
              <a:t> last year and institutional investors shifting more money into ESG funds.</a:t>
            </a:r>
          </a:p>
          <a:p>
            <a:pPr marL="0" indent="0">
              <a:buNone/>
            </a:pPr>
            <a:endParaRPr lang="en-US" dirty="0"/>
          </a:p>
        </p:txBody>
      </p:sp>
    </p:spTree>
    <p:extLst>
      <p:ext uri="{BB962C8B-B14F-4D97-AF65-F5344CB8AC3E}">
        <p14:creationId xmlns:p14="http://schemas.microsoft.com/office/powerpoint/2010/main" val="199576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 Measuring ESG: Challenges</a:t>
            </a:r>
          </a:p>
        </p:txBody>
      </p:sp>
      <p:sp>
        <p:nvSpPr>
          <p:cNvPr id="4" name="Content Placeholder 3">
            <a:extLst>
              <a:ext uri="{FF2B5EF4-FFF2-40B4-BE49-F238E27FC236}">
                <a16:creationId xmlns:a16="http://schemas.microsoft.com/office/drawing/2014/main" id="{2596DDC3-1B7C-7949-BBAA-2A3F65FC09B1}"/>
              </a:ext>
            </a:extLst>
          </p:cNvPr>
          <p:cNvSpPr>
            <a:spLocks noGrp="1"/>
          </p:cNvSpPr>
          <p:nvPr>
            <p:ph sz="quarter" idx="1"/>
          </p:nvPr>
        </p:nvSpPr>
        <p:spPr/>
        <p:txBody>
          <a:bodyPr>
            <a:normAutofit fontScale="92500" lnSpcReduction="10000"/>
          </a:bodyPr>
          <a:lstStyle/>
          <a:p>
            <a:r>
              <a:rPr lang="en-US" u="sng" dirty="0"/>
              <a:t>It is fuzzy</a:t>
            </a:r>
            <a:r>
              <a:rPr lang="en-US" dirty="0"/>
              <a:t>: The first is that much of social impact is qualitative and developing a numerical value for that impact is difficult to do. </a:t>
            </a:r>
          </a:p>
          <a:p>
            <a:r>
              <a:rPr lang="en-US" u="sng" dirty="0"/>
              <a:t>And personal</a:t>
            </a:r>
            <a:r>
              <a:rPr lang="en-US" dirty="0"/>
              <a:t>: The second is even trickier, which is that there is little consensus on what social impacts to measure, and the weights to assign to them.  </a:t>
            </a:r>
          </a:p>
          <a:p>
            <a:r>
              <a:rPr lang="en-US" u="sng" dirty="0"/>
              <a:t>But it is still being measured</a:t>
            </a:r>
            <a:r>
              <a:rPr lang="en-US" dirty="0"/>
              <a:t>: If your counter is that there are multiple services now that measure ESG at companies, you are right, but the lack of clarity and consensus results in the companies being ranked very differently by different services. </a:t>
            </a:r>
          </a:p>
        </p:txBody>
      </p:sp>
    </p:spTree>
    <p:extLst>
      <p:ext uri="{BB962C8B-B14F-4D97-AF65-F5344CB8AC3E}">
        <p14:creationId xmlns:p14="http://schemas.microsoft.com/office/powerpoint/2010/main" val="1337984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1F55-83FC-3746-A43F-A5F5D190A022}"/>
              </a:ext>
            </a:extLst>
          </p:cNvPr>
          <p:cNvSpPr>
            <a:spLocks noGrp="1"/>
          </p:cNvSpPr>
          <p:nvPr>
            <p:ph type="title"/>
          </p:nvPr>
        </p:nvSpPr>
        <p:spPr/>
        <p:txBody>
          <a:bodyPr/>
          <a:lstStyle/>
          <a:p>
            <a:r>
              <a:rPr lang="en-US" dirty="0"/>
              <a:t>What is “goodness”?</a:t>
            </a:r>
          </a:p>
        </p:txBody>
      </p:sp>
      <p:sp>
        <p:nvSpPr>
          <p:cNvPr id="3" name="Content Placeholder 2">
            <a:extLst>
              <a:ext uri="{FF2B5EF4-FFF2-40B4-BE49-F238E27FC236}">
                <a16:creationId xmlns:a16="http://schemas.microsoft.com/office/drawing/2014/main" id="{B1486FED-3774-0B4C-BBD7-C3E2A224846A}"/>
              </a:ext>
            </a:extLst>
          </p:cNvPr>
          <p:cNvSpPr>
            <a:spLocks noGrp="1"/>
          </p:cNvSpPr>
          <p:nvPr>
            <p:ph sz="quarter" idx="1"/>
          </p:nvPr>
        </p:nvSpPr>
        <p:spPr/>
        <p:txBody>
          <a:bodyPr/>
          <a:lstStyle/>
          <a:p>
            <a:r>
              <a:rPr lang="en-US" dirty="0"/>
              <a:t>As an investor, rank the following companies from best to worst purely on goodness:</a:t>
            </a:r>
          </a:p>
          <a:p>
            <a:pPr marL="365760" lvl="1" indent="0">
              <a:buNone/>
            </a:pPr>
            <a:endParaRPr lang="en-US" dirty="0"/>
          </a:p>
        </p:txBody>
      </p:sp>
      <p:graphicFrame>
        <p:nvGraphicFramePr>
          <p:cNvPr id="4" name="Table 3">
            <a:extLst>
              <a:ext uri="{FF2B5EF4-FFF2-40B4-BE49-F238E27FC236}">
                <a16:creationId xmlns:a16="http://schemas.microsoft.com/office/drawing/2014/main" id="{7D21312F-057C-E542-BC28-811054D1AE57}"/>
              </a:ext>
            </a:extLst>
          </p:cNvPr>
          <p:cNvGraphicFramePr>
            <a:graphicFrameLocks noGrp="1"/>
          </p:cNvGraphicFramePr>
          <p:nvPr>
            <p:extLst>
              <p:ext uri="{D42A27DB-BD31-4B8C-83A1-F6EECF244321}">
                <p14:modId xmlns:p14="http://schemas.microsoft.com/office/powerpoint/2010/main" val="3249080909"/>
              </p:ext>
            </p:extLst>
          </p:nvPr>
        </p:nvGraphicFramePr>
        <p:xfrm>
          <a:off x="1223318" y="2656703"/>
          <a:ext cx="7105136" cy="3439295"/>
        </p:xfrm>
        <a:graphic>
          <a:graphicData uri="http://schemas.openxmlformats.org/drawingml/2006/table">
            <a:tbl>
              <a:tblPr>
                <a:tableStyleId>{5C22544A-7EE6-4342-B048-85BDC9FD1C3A}</a:tableStyleId>
              </a:tblPr>
              <a:tblGrid>
                <a:gridCol w="2825595">
                  <a:extLst>
                    <a:ext uri="{9D8B030D-6E8A-4147-A177-3AD203B41FA5}">
                      <a16:colId xmlns:a16="http://schemas.microsoft.com/office/drawing/2014/main" val="2414363332"/>
                    </a:ext>
                  </a:extLst>
                </a:gridCol>
                <a:gridCol w="4279541">
                  <a:extLst>
                    <a:ext uri="{9D8B030D-6E8A-4147-A177-3AD203B41FA5}">
                      <a16:colId xmlns:a16="http://schemas.microsoft.com/office/drawing/2014/main" val="3083879486"/>
                    </a:ext>
                  </a:extLst>
                </a:gridCol>
              </a:tblGrid>
              <a:tr h="756643">
                <a:tc>
                  <a:txBody>
                    <a:bodyPr/>
                    <a:lstStyle/>
                    <a:p>
                      <a:pPr algn="ctr" fontAlgn="b"/>
                      <a:r>
                        <a:rPr lang="en-US" sz="2400" i="1" u="none" strike="noStrike" dirty="0">
                          <a:effectLst/>
                        </a:rPr>
                        <a:t>Company</a:t>
                      </a:r>
                      <a:endParaRPr lang="en-US" sz="2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i="1" u="none" strike="noStrike" dirty="0">
                          <a:effectLst/>
                        </a:rPr>
                        <a:t>Your Rank  (1 = Best on ESG, 2 (Worst on ESG)</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6361245"/>
                  </a:ext>
                </a:extLst>
              </a:tr>
              <a:tr h="383236">
                <a:tc>
                  <a:txBody>
                    <a:bodyPr/>
                    <a:lstStyle/>
                    <a:p>
                      <a:pPr algn="l" fontAlgn="b"/>
                      <a:r>
                        <a:rPr lang="en-US" sz="2400" u="none" strike="noStrike" dirty="0">
                          <a:effectLst/>
                        </a:rPr>
                        <a:t>Exxon Mobil</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850018"/>
                  </a:ext>
                </a:extLst>
              </a:tr>
              <a:tr h="383236">
                <a:tc>
                  <a:txBody>
                    <a:bodyPr/>
                    <a:lstStyle/>
                    <a:p>
                      <a:pPr algn="l" fontAlgn="b"/>
                      <a:r>
                        <a:rPr lang="en-US" sz="2400" u="none" strike="noStrike" dirty="0">
                          <a:effectLst/>
                        </a:rPr>
                        <a:t>Tesla</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a:effectLst/>
                        </a:rPr>
                        <a:t> </a:t>
                      </a:r>
                      <a:endParaRPr lang="en-US" sz="2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2427369"/>
                  </a:ext>
                </a:extLst>
              </a:tr>
              <a:tr h="383236">
                <a:tc>
                  <a:txBody>
                    <a:bodyPr/>
                    <a:lstStyle/>
                    <a:p>
                      <a:pPr algn="l" fontAlgn="b"/>
                      <a:r>
                        <a:rPr lang="en-US" sz="2400" u="none" strike="noStrike" dirty="0">
                          <a:effectLst/>
                        </a:rPr>
                        <a:t>Altria</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696465"/>
                  </a:ext>
                </a:extLst>
              </a:tr>
              <a:tr h="383236">
                <a:tc>
                  <a:txBody>
                    <a:bodyPr/>
                    <a:lstStyle/>
                    <a:p>
                      <a:pPr algn="l" fontAlgn="b"/>
                      <a:r>
                        <a:rPr lang="en-US" sz="2400" u="none" strike="noStrike" dirty="0">
                          <a:effectLst/>
                        </a:rPr>
                        <a:t>Facebook</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9444135"/>
                  </a:ext>
                </a:extLst>
              </a:tr>
              <a:tr h="383236">
                <a:tc>
                  <a:txBody>
                    <a:bodyPr/>
                    <a:lstStyle/>
                    <a:p>
                      <a:pPr algn="l" fontAlgn="b"/>
                      <a:r>
                        <a:rPr lang="en-US" sz="2400" u="none" strike="noStrike" dirty="0">
                          <a:effectLst/>
                        </a:rPr>
                        <a:t>Microsoft</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4220587"/>
                  </a:ext>
                </a:extLst>
              </a:tr>
              <a:tr h="383236">
                <a:tc>
                  <a:txBody>
                    <a:bodyPr/>
                    <a:lstStyle/>
                    <a:p>
                      <a:pPr algn="l" fontAlgn="b"/>
                      <a:r>
                        <a:rPr lang="en-US" sz="2400" u="none" strike="noStrike">
                          <a:effectLst/>
                        </a:rPr>
                        <a:t>Coca Cola</a:t>
                      </a:r>
                      <a:endParaRPr lang="en-US" sz="2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6038438"/>
                  </a:ext>
                </a:extLst>
              </a:tr>
              <a:tr h="383236">
                <a:tc>
                  <a:txBody>
                    <a:bodyPr/>
                    <a:lstStyle/>
                    <a:p>
                      <a:pPr algn="l" fontAlgn="b"/>
                      <a:r>
                        <a:rPr lang="en-US" sz="2400" u="none" strike="noStrike">
                          <a:effectLst/>
                        </a:rPr>
                        <a:t>Apple</a:t>
                      </a:r>
                      <a:endParaRPr lang="en-US" sz="2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8000402"/>
                  </a:ext>
                </a:extLst>
              </a:tr>
            </a:tbl>
          </a:graphicData>
        </a:graphic>
      </p:graphicFrame>
    </p:spTree>
    <p:extLst>
      <p:ext uri="{BB962C8B-B14F-4D97-AF65-F5344CB8AC3E}">
        <p14:creationId xmlns:p14="http://schemas.microsoft.com/office/powerpoint/2010/main" val="743960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E7ED-B4D4-D048-A714-D13C36F91658}"/>
              </a:ext>
            </a:extLst>
          </p:cNvPr>
          <p:cNvSpPr>
            <a:spLocks noGrp="1"/>
          </p:cNvSpPr>
          <p:nvPr>
            <p:ph type="title"/>
          </p:nvPr>
        </p:nvSpPr>
        <p:spPr/>
        <p:txBody>
          <a:bodyPr/>
          <a:lstStyle/>
          <a:p>
            <a:r>
              <a:rPr lang="en-US" dirty="0"/>
              <a:t>What ESG Services think…</a:t>
            </a:r>
          </a:p>
        </p:txBody>
      </p:sp>
      <p:graphicFrame>
        <p:nvGraphicFramePr>
          <p:cNvPr id="4" name="Content Placeholder 3">
            <a:extLst>
              <a:ext uri="{FF2B5EF4-FFF2-40B4-BE49-F238E27FC236}">
                <a16:creationId xmlns:a16="http://schemas.microsoft.com/office/drawing/2014/main" id="{0B2568B5-7FF9-9944-89EB-8D42B1BE62E3}"/>
              </a:ext>
            </a:extLst>
          </p:cNvPr>
          <p:cNvGraphicFramePr>
            <a:graphicFrameLocks noGrp="1"/>
          </p:cNvGraphicFramePr>
          <p:nvPr>
            <p:ph sz="quarter" idx="1"/>
            <p:extLst>
              <p:ext uri="{D42A27DB-BD31-4B8C-83A1-F6EECF244321}">
                <p14:modId xmlns:p14="http://schemas.microsoft.com/office/powerpoint/2010/main" val="1711258482"/>
              </p:ext>
            </p:extLst>
          </p:nvPr>
        </p:nvGraphicFramePr>
        <p:xfrm>
          <a:off x="612648" y="1791730"/>
          <a:ext cx="7925871" cy="4250727"/>
        </p:xfrm>
        <a:graphic>
          <a:graphicData uri="http://schemas.openxmlformats.org/drawingml/2006/table">
            <a:tbl>
              <a:tblPr>
                <a:tableStyleId>{5C22544A-7EE6-4342-B048-85BDC9FD1C3A}</a:tableStyleId>
              </a:tblPr>
              <a:tblGrid>
                <a:gridCol w="2605766">
                  <a:extLst>
                    <a:ext uri="{9D8B030D-6E8A-4147-A177-3AD203B41FA5}">
                      <a16:colId xmlns:a16="http://schemas.microsoft.com/office/drawing/2014/main" val="2127957615"/>
                    </a:ext>
                  </a:extLst>
                </a:gridCol>
                <a:gridCol w="2853934">
                  <a:extLst>
                    <a:ext uri="{9D8B030D-6E8A-4147-A177-3AD203B41FA5}">
                      <a16:colId xmlns:a16="http://schemas.microsoft.com/office/drawing/2014/main" val="2967861164"/>
                    </a:ext>
                  </a:extLst>
                </a:gridCol>
                <a:gridCol w="2466171">
                  <a:extLst>
                    <a:ext uri="{9D8B030D-6E8A-4147-A177-3AD203B41FA5}">
                      <a16:colId xmlns:a16="http://schemas.microsoft.com/office/drawing/2014/main" val="364401463"/>
                    </a:ext>
                  </a:extLst>
                </a:gridCol>
              </a:tblGrid>
              <a:tr h="472303">
                <a:tc>
                  <a:txBody>
                    <a:bodyPr/>
                    <a:lstStyle/>
                    <a:p>
                      <a:pPr algn="ctr" fontAlgn="b"/>
                      <a:r>
                        <a:rPr lang="en-US" sz="1800" i="1" u="none" strike="noStrike" dirty="0">
                          <a:effectLst/>
                        </a:rPr>
                        <a:t>ISS ESG Ranking</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i="1" u="none" strike="noStrike" dirty="0">
                          <a:effectLst/>
                        </a:rPr>
                        <a:t>MSCI ESGI Rating</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i="1" u="none" strike="noStrike" dirty="0">
                          <a:effectLst/>
                        </a:rPr>
                        <a:t>S&amp;P ESG Score</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8539505"/>
                  </a:ext>
                </a:extLst>
              </a:tr>
              <a:tr h="472303">
                <a:tc>
                  <a:txBody>
                    <a:bodyPr/>
                    <a:lstStyle/>
                    <a:p>
                      <a:pPr algn="ctr" fontAlgn="b"/>
                      <a:r>
                        <a:rPr lang="en-US" sz="1800" i="1" u="none" strike="noStrike" dirty="0">
                          <a:effectLst/>
                        </a:rPr>
                        <a:t>High Score = More ESG Risk</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i="1" u="none" strike="noStrike" dirty="0">
                          <a:effectLst/>
                        </a:rPr>
                        <a:t>Higher Rating = Better on ESG</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i="1" u="none" strike="noStrike" dirty="0">
                          <a:effectLst/>
                        </a:rPr>
                        <a:t>High Score = Less ESG Risk</a:t>
                      </a:r>
                      <a:endParaRPr lang="en-US" sz="18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462052"/>
                  </a:ext>
                </a:extLst>
              </a:tr>
              <a:tr h="472303">
                <a:tc>
                  <a:txBody>
                    <a:bodyPr/>
                    <a:lstStyle/>
                    <a:p>
                      <a:pPr algn="l" fontAlgn="b"/>
                      <a:r>
                        <a:rPr lang="en-US" sz="1800" u="none" strike="noStrike" dirty="0">
                          <a:effectLst/>
                        </a:rPr>
                        <a:t>Microsoft (15)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Microsoft (AAA)</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Microsoft (58)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6100400"/>
                  </a:ext>
                </a:extLst>
              </a:tr>
              <a:tr h="472303">
                <a:tc>
                  <a:txBody>
                    <a:bodyPr/>
                    <a:lstStyle/>
                    <a:p>
                      <a:pPr algn="l" fontAlgn="b"/>
                      <a:r>
                        <a:rPr lang="en-US" sz="1800" u="none" strike="noStrike">
                          <a:effectLst/>
                        </a:rPr>
                        <a:t>Apple (17)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Coca Cola (AA)</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Altria (37)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017681"/>
                  </a:ext>
                </a:extLst>
              </a:tr>
              <a:tr h="472303">
                <a:tc>
                  <a:txBody>
                    <a:bodyPr/>
                    <a:lstStyle/>
                    <a:p>
                      <a:pPr algn="l" fontAlgn="b"/>
                      <a:r>
                        <a:rPr lang="en-US" sz="1800" u="none" strike="noStrike" dirty="0">
                          <a:effectLst/>
                        </a:rPr>
                        <a:t>Altria (25)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Tesla (A)</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Exxon Mobil (36)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8392180"/>
                  </a:ext>
                </a:extLst>
              </a:tr>
              <a:tr h="472303">
                <a:tc>
                  <a:txBody>
                    <a:bodyPr/>
                    <a:lstStyle/>
                    <a:p>
                      <a:pPr algn="l" fontAlgn="b"/>
                      <a:r>
                        <a:rPr lang="en-US" sz="1800" u="none" strike="noStrike">
                          <a:effectLst/>
                        </a:rPr>
                        <a:t>Facebook (25)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Exxon Mobil (BBB)</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Coca Cola (33)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6658498"/>
                  </a:ext>
                </a:extLst>
              </a:tr>
              <a:tr h="472303">
                <a:tc>
                  <a:txBody>
                    <a:bodyPr/>
                    <a:lstStyle/>
                    <a:p>
                      <a:pPr algn="l" fontAlgn="b"/>
                      <a:r>
                        <a:rPr lang="en-US" sz="1800" u="none" strike="noStrike">
                          <a:effectLst/>
                        </a:rPr>
                        <a:t>Coca Cola (25)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Apple (BBB)</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Apple (29)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304538"/>
                  </a:ext>
                </a:extLst>
              </a:tr>
              <a:tr h="472303">
                <a:tc>
                  <a:txBody>
                    <a:bodyPr/>
                    <a:lstStyle/>
                    <a:p>
                      <a:pPr algn="l" fontAlgn="b"/>
                      <a:r>
                        <a:rPr lang="en-US" sz="1800" u="none" strike="noStrike">
                          <a:effectLst/>
                        </a:rPr>
                        <a:t>Tesla (31)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Altria (BB)</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Tesla (15)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231378"/>
                  </a:ext>
                </a:extLst>
              </a:tr>
              <a:tr h="472303">
                <a:tc>
                  <a:txBody>
                    <a:bodyPr/>
                    <a:lstStyle/>
                    <a:p>
                      <a:pPr algn="l" fontAlgn="b"/>
                      <a:r>
                        <a:rPr lang="en-US" sz="1800" u="none" strike="noStrike">
                          <a:effectLst/>
                        </a:rPr>
                        <a:t>Exxon Mobil (35)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Facebook (B)</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Facebook (14)</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2489053"/>
                  </a:ext>
                </a:extLst>
              </a:tr>
            </a:tbl>
          </a:graphicData>
        </a:graphic>
      </p:graphicFrame>
    </p:spTree>
    <p:extLst>
      <p:ext uri="{BB962C8B-B14F-4D97-AF65-F5344CB8AC3E}">
        <p14:creationId xmlns:p14="http://schemas.microsoft.com/office/powerpoint/2010/main" val="194779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4D1F-3AC8-0941-BDCF-D3FA15AC6079}"/>
              </a:ext>
            </a:extLst>
          </p:cNvPr>
          <p:cNvSpPr>
            <a:spLocks noGrp="1"/>
          </p:cNvSpPr>
          <p:nvPr>
            <p:ph type="title"/>
          </p:nvPr>
        </p:nvSpPr>
        <p:spPr/>
        <p:txBody>
          <a:bodyPr/>
          <a:lstStyle/>
          <a:p>
            <a:r>
              <a:rPr lang="en-US" dirty="0"/>
              <a:t>Value Issues for Investors</a:t>
            </a:r>
          </a:p>
        </p:txBody>
      </p:sp>
      <p:pic>
        <p:nvPicPr>
          <p:cNvPr id="4" name="Content Placeholder 3">
            <a:extLst>
              <a:ext uri="{FF2B5EF4-FFF2-40B4-BE49-F238E27FC236}">
                <a16:creationId xmlns:a16="http://schemas.microsoft.com/office/drawing/2014/main" id="{034E3623-8039-7745-829E-CE7B6621F6B2}"/>
              </a:ext>
            </a:extLst>
          </p:cNvPr>
          <p:cNvPicPr>
            <a:picLocks noGrp="1" noChangeAspect="1"/>
          </p:cNvPicPr>
          <p:nvPr>
            <p:ph sz="quarter" idx="1"/>
          </p:nvPr>
        </p:nvPicPr>
        <p:blipFill>
          <a:blip r:embed="rId2"/>
          <a:stretch>
            <a:fillRect/>
          </a:stretch>
        </p:blipFill>
        <p:spPr>
          <a:xfrm>
            <a:off x="817130" y="1600200"/>
            <a:ext cx="7744690" cy="4495800"/>
          </a:xfrm>
          <a:prstGeom prst="rect">
            <a:avLst/>
          </a:prstGeom>
        </p:spPr>
      </p:pic>
    </p:spTree>
    <p:extLst>
      <p:ext uri="{BB962C8B-B14F-4D97-AF65-F5344CB8AC3E}">
        <p14:creationId xmlns:p14="http://schemas.microsoft.com/office/powerpoint/2010/main" val="292966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8CED-3361-1C4F-8DFF-8265A6466E4B}"/>
              </a:ext>
            </a:extLst>
          </p:cNvPr>
          <p:cNvSpPr>
            <a:spLocks noGrp="1"/>
          </p:cNvSpPr>
          <p:nvPr>
            <p:ph type="title"/>
          </p:nvPr>
        </p:nvSpPr>
        <p:spPr/>
        <p:txBody>
          <a:bodyPr/>
          <a:lstStyle/>
          <a:p>
            <a:r>
              <a:rPr lang="en-US" dirty="0"/>
              <a:t>ESG Services disagree…</a:t>
            </a:r>
          </a:p>
        </p:txBody>
      </p:sp>
      <p:pic>
        <p:nvPicPr>
          <p:cNvPr id="6" name="Content Placeholder 5">
            <a:extLst>
              <a:ext uri="{FF2B5EF4-FFF2-40B4-BE49-F238E27FC236}">
                <a16:creationId xmlns:a16="http://schemas.microsoft.com/office/drawing/2014/main" id="{6EBDF4B7-6D9B-9A42-8342-C03A24F379B7}"/>
              </a:ext>
            </a:extLst>
          </p:cNvPr>
          <p:cNvPicPr>
            <a:picLocks noGrp="1" noChangeAspect="1"/>
          </p:cNvPicPr>
          <p:nvPr>
            <p:ph sz="quarter" idx="1"/>
          </p:nvPr>
        </p:nvPicPr>
        <p:blipFill>
          <a:blip r:embed="rId2"/>
          <a:stretch>
            <a:fillRect/>
          </a:stretch>
        </p:blipFill>
        <p:spPr>
          <a:xfrm>
            <a:off x="612775" y="1739635"/>
            <a:ext cx="8153400" cy="4216930"/>
          </a:xfrm>
          <a:prstGeom prst="rect">
            <a:avLst/>
          </a:prstGeom>
        </p:spPr>
      </p:pic>
    </p:spTree>
    <p:extLst>
      <p:ext uri="{BB962C8B-B14F-4D97-AF65-F5344CB8AC3E}">
        <p14:creationId xmlns:p14="http://schemas.microsoft.com/office/powerpoint/2010/main" val="505714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Even on high profile companies…</a:t>
            </a:r>
          </a:p>
        </p:txBody>
      </p:sp>
      <p:pic>
        <p:nvPicPr>
          <p:cNvPr id="6" name="Content Placeholder 5">
            <a:extLst>
              <a:ext uri="{FF2B5EF4-FFF2-40B4-BE49-F238E27FC236}">
                <a16:creationId xmlns:a16="http://schemas.microsoft.com/office/drawing/2014/main" id="{BDC7B4F2-AD74-904A-BD2D-761325D3DE66}"/>
              </a:ext>
            </a:extLst>
          </p:cNvPr>
          <p:cNvPicPr>
            <a:picLocks noGrp="1" noChangeAspect="1"/>
          </p:cNvPicPr>
          <p:nvPr>
            <p:ph sz="quarter" idx="1"/>
          </p:nvPr>
        </p:nvPicPr>
        <p:blipFill>
          <a:blip r:embed="rId2"/>
          <a:stretch>
            <a:fillRect/>
          </a:stretch>
        </p:blipFill>
        <p:spPr>
          <a:xfrm>
            <a:off x="1355725" y="2247900"/>
            <a:ext cx="6667500" cy="3200400"/>
          </a:xfrm>
          <a:prstGeom prst="rect">
            <a:avLst/>
          </a:prstGeom>
        </p:spPr>
      </p:pic>
    </p:spTree>
    <p:extLst>
      <p:ext uri="{BB962C8B-B14F-4D97-AF65-F5344CB8AC3E}">
        <p14:creationId xmlns:p14="http://schemas.microsoft.com/office/powerpoint/2010/main" val="392746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FD47-C1E3-A3E4-8980-539286643A2B}"/>
              </a:ext>
            </a:extLst>
          </p:cNvPr>
          <p:cNvSpPr>
            <a:spLocks noGrp="1"/>
          </p:cNvSpPr>
          <p:nvPr>
            <p:ph type="title"/>
          </p:nvPr>
        </p:nvSpPr>
        <p:spPr/>
        <p:txBody>
          <a:bodyPr>
            <a:normAutofit fontScale="90000"/>
          </a:bodyPr>
          <a:lstStyle/>
          <a:p>
            <a:r>
              <a:rPr lang="en-US" dirty="0"/>
              <a:t>What exactly do ESG scores measure? The Revisionist History of ESG</a:t>
            </a:r>
          </a:p>
        </p:txBody>
      </p:sp>
      <p:sp>
        <p:nvSpPr>
          <p:cNvPr id="3" name="Content Placeholder 2">
            <a:extLst>
              <a:ext uri="{FF2B5EF4-FFF2-40B4-BE49-F238E27FC236}">
                <a16:creationId xmlns:a16="http://schemas.microsoft.com/office/drawing/2014/main" id="{6B8CD4AD-93F7-3C00-6F05-4391EBCFE907}"/>
              </a:ext>
            </a:extLst>
          </p:cNvPr>
          <p:cNvSpPr>
            <a:spLocks noGrp="1"/>
          </p:cNvSpPr>
          <p:nvPr>
            <p:ph sz="quarter" idx="1"/>
          </p:nvPr>
        </p:nvSpPr>
        <p:spPr/>
        <p:txBody>
          <a:bodyPr>
            <a:normAutofit fontScale="92500" lnSpcReduction="20000"/>
          </a:bodyPr>
          <a:lstStyle/>
          <a:p>
            <a:r>
              <a:rPr lang="en-US" u="sng" dirty="0"/>
              <a:t>Goodness</a:t>
            </a:r>
            <a:r>
              <a:rPr lang="en-US" dirty="0"/>
              <a:t>: Much as ESG services and advocates like to scrub away the original intent of ESG, ESG was created as a measure that could measure how well companies were contributing to the planet’s well being.</a:t>
            </a:r>
          </a:p>
          <a:p>
            <a:r>
              <a:rPr lang="en-US" u="sng" dirty="0"/>
              <a:t>Risk</a:t>
            </a:r>
            <a:r>
              <a:rPr lang="en-US" dirty="0"/>
              <a:t>: It was only a few years ago, and just after the first backlash against goodness measures that ESG services changed their tune and argued that ESG scores were a measure of risk.</a:t>
            </a:r>
          </a:p>
          <a:p>
            <a:r>
              <a:rPr lang="en-US" u="sng" dirty="0"/>
              <a:t>Disclosure of material impact</a:t>
            </a:r>
            <a:r>
              <a:rPr lang="en-US" dirty="0"/>
              <a:t>: In the last year, in particular, as the pushback against ESG’s use by investment managers has mounted, ESG has been reframed as a mechanism of disclosure of “material” impact.</a:t>
            </a:r>
          </a:p>
          <a:p>
            <a:endParaRPr lang="en-US" dirty="0"/>
          </a:p>
        </p:txBody>
      </p:sp>
    </p:spTree>
    <p:extLst>
      <p:ext uri="{BB962C8B-B14F-4D97-AF65-F5344CB8AC3E}">
        <p14:creationId xmlns:p14="http://schemas.microsoft.com/office/powerpoint/2010/main" val="3927950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ED48-60A1-87F3-8F4F-AAD8DC3E5A27}"/>
              </a:ext>
            </a:extLst>
          </p:cNvPr>
          <p:cNvSpPr>
            <a:spLocks noGrp="1"/>
          </p:cNvSpPr>
          <p:nvPr>
            <p:ph type="title"/>
          </p:nvPr>
        </p:nvSpPr>
        <p:spPr/>
        <p:txBody>
          <a:bodyPr>
            <a:normAutofit fontScale="90000"/>
          </a:bodyPr>
          <a:lstStyle/>
          <a:p>
            <a:r>
              <a:rPr lang="en-US" dirty="0"/>
              <a:t>If it is goodness, it certainly generates some odd results…</a:t>
            </a:r>
          </a:p>
        </p:txBody>
      </p:sp>
      <p:sp>
        <p:nvSpPr>
          <p:cNvPr id="3" name="Content Placeholder 2">
            <a:extLst>
              <a:ext uri="{FF2B5EF4-FFF2-40B4-BE49-F238E27FC236}">
                <a16:creationId xmlns:a16="http://schemas.microsoft.com/office/drawing/2014/main" id="{A1CB071A-CA37-DD42-CB79-F9D2C8D3E3E7}"/>
              </a:ext>
            </a:extLst>
          </p:cNvPr>
          <p:cNvSpPr>
            <a:spLocks noGrp="1"/>
          </p:cNvSpPr>
          <p:nvPr>
            <p:ph sz="quarter" idx="1"/>
          </p:nvPr>
        </p:nvSpPr>
        <p:spPr/>
        <p:txBody>
          <a:bodyPr>
            <a:normAutofit fontScale="92500" lnSpcReduction="20000"/>
          </a:bodyPr>
          <a:lstStyle/>
          <a:p>
            <a:r>
              <a:rPr lang="en-US" u="sng" dirty="0"/>
              <a:t>Manufacturing versus Service</a:t>
            </a:r>
            <a:r>
              <a:rPr lang="en-US" dirty="0"/>
              <a:t>: ESG scores through most of the period that ESG has been around have been skewed away from manufacturing and towards service businesses, perhaps because of the focus on carbon footprint.</a:t>
            </a:r>
          </a:p>
          <a:p>
            <a:r>
              <a:rPr lang="en-US" u="sng" dirty="0"/>
              <a:t>Tangible versus Intangible</a:t>
            </a:r>
            <a:r>
              <a:rPr lang="en-US" dirty="0"/>
              <a:t>: Until recently, technology companies were ESG favorites, reflecting the same focus on carbon footprint and an implicit bias towards price momentum in markets. (Just as analysts rush out with buy (</a:t>
            </a:r>
            <a:r>
              <a:rPr lang="en-US" dirty="0" err="1"/>
              <a:t>sel</a:t>
            </a:r>
            <a:r>
              <a:rPr lang="en-US" dirty="0"/>
              <a:t>) recommendations for companies after their stock prices go up (down), ESG scores drift up after stock prices go up for a company, and drift down after they go down).</a:t>
            </a:r>
          </a:p>
        </p:txBody>
      </p:sp>
    </p:spTree>
    <p:extLst>
      <p:ext uri="{BB962C8B-B14F-4D97-AF65-F5344CB8AC3E}">
        <p14:creationId xmlns:p14="http://schemas.microsoft.com/office/powerpoint/2010/main" val="2353687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fontScale="90000"/>
          </a:bodyPr>
          <a:lstStyle/>
          <a:p>
            <a:r>
              <a:rPr lang="en-US" dirty="0"/>
              <a:t>Odd fact 1: ESG Scores are higher for bigger firms</a:t>
            </a:r>
          </a:p>
        </p:txBody>
      </p:sp>
      <p:pic>
        <p:nvPicPr>
          <p:cNvPr id="5" name="Content Placeholder 4">
            <a:extLst>
              <a:ext uri="{FF2B5EF4-FFF2-40B4-BE49-F238E27FC236}">
                <a16:creationId xmlns:a16="http://schemas.microsoft.com/office/drawing/2014/main" id="{19612B28-43B2-205A-8820-EF26D3336C32}"/>
              </a:ext>
            </a:extLst>
          </p:cNvPr>
          <p:cNvPicPr>
            <a:picLocks noGrp="1" noChangeAspect="1"/>
          </p:cNvPicPr>
          <p:nvPr>
            <p:ph sz="quarter" idx="1"/>
          </p:nvPr>
        </p:nvPicPr>
        <p:blipFill>
          <a:blip r:embed="rId2"/>
          <a:stretch>
            <a:fillRect/>
          </a:stretch>
        </p:blipFill>
        <p:spPr>
          <a:xfrm>
            <a:off x="1330152" y="1909633"/>
            <a:ext cx="6298085" cy="3946268"/>
          </a:xfrm>
          <a:prstGeom prst="rect">
            <a:avLst/>
          </a:prstGeom>
        </p:spPr>
      </p:pic>
    </p:spTree>
    <p:extLst>
      <p:ext uri="{BB962C8B-B14F-4D97-AF65-F5344CB8AC3E}">
        <p14:creationId xmlns:p14="http://schemas.microsoft.com/office/powerpoint/2010/main" val="1253692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7CE20-3FD7-4248-BF11-373A3F6BC5CE}"/>
              </a:ext>
            </a:extLst>
          </p:cNvPr>
          <p:cNvSpPr>
            <a:spLocks noGrp="1"/>
          </p:cNvSpPr>
          <p:nvPr>
            <p:ph type="title"/>
          </p:nvPr>
        </p:nvSpPr>
        <p:spPr/>
        <p:txBody>
          <a:bodyPr>
            <a:normAutofit fontScale="90000"/>
          </a:bodyPr>
          <a:lstStyle/>
          <a:p>
            <a:r>
              <a:rPr lang="en-US" dirty="0"/>
              <a:t>Odd fact 2: ESG scores increase with disclosure</a:t>
            </a:r>
          </a:p>
        </p:txBody>
      </p:sp>
      <p:pic>
        <p:nvPicPr>
          <p:cNvPr id="7" name="Picture 3">
            <a:extLst>
              <a:ext uri="{FF2B5EF4-FFF2-40B4-BE49-F238E27FC236}">
                <a16:creationId xmlns:a16="http://schemas.microsoft.com/office/drawing/2014/main" id="{04F2FC49-C7EB-6046-8141-BC57663E153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248032" y="1619498"/>
            <a:ext cx="6184516" cy="2805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a:extLst>
              <a:ext uri="{FF2B5EF4-FFF2-40B4-BE49-F238E27FC236}">
                <a16:creationId xmlns:a16="http://schemas.microsoft.com/office/drawing/2014/main" id="{D5654ABE-7291-804D-B1C3-FD10B226B524}"/>
              </a:ext>
            </a:extLst>
          </p:cNvPr>
          <p:cNvSpPr txBox="1"/>
          <p:nvPr/>
        </p:nvSpPr>
        <p:spPr>
          <a:xfrm>
            <a:off x="840259" y="4803918"/>
            <a:ext cx="2409634" cy="338554"/>
          </a:xfrm>
          <a:prstGeom prst="rect">
            <a:avLst/>
          </a:prstGeom>
          <a:noFill/>
        </p:spPr>
        <p:txBody>
          <a:bodyPr wrap="none" rtlCol="0">
            <a:spAutoFit/>
          </a:bodyPr>
          <a:lstStyle/>
          <a:p>
            <a:r>
              <a:rPr lang="en-US" sz="1600" dirty="0"/>
              <a:t>Source: Chen et al, JPM</a:t>
            </a:r>
          </a:p>
        </p:txBody>
      </p:sp>
    </p:spTree>
    <p:extLst>
      <p:ext uri="{BB962C8B-B14F-4D97-AF65-F5344CB8AC3E}">
        <p14:creationId xmlns:p14="http://schemas.microsoft.com/office/powerpoint/2010/main" val="952336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C00A-D3E5-8C41-9A93-5D22899477F7}"/>
              </a:ext>
            </a:extLst>
          </p:cNvPr>
          <p:cNvSpPr>
            <a:spLocks noGrp="1"/>
          </p:cNvSpPr>
          <p:nvPr>
            <p:ph type="title"/>
          </p:nvPr>
        </p:nvSpPr>
        <p:spPr/>
        <p:txBody>
          <a:bodyPr>
            <a:normAutofit fontScale="90000"/>
          </a:bodyPr>
          <a:lstStyle/>
          <a:p>
            <a:r>
              <a:rPr lang="en-US" dirty="0"/>
              <a:t>Odd fact 3: Everyone is behaving better (at least according to ESG scores)</a:t>
            </a:r>
          </a:p>
        </p:txBody>
      </p:sp>
      <p:pic>
        <p:nvPicPr>
          <p:cNvPr id="4" name="Content Placeholder 3">
            <a:extLst>
              <a:ext uri="{FF2B5EF4-FFF2-40B4-BE49-F238E27FC236}">
                <a16:creationId xmlns:a16="http://schemas.microsoft.com/office/drawing/2014/main" id="{E14B32FD-FF54-BA4C-9CA2-D02FE342F337}"/>
              </a:ext>
            </a:extLst>
          </p:cNvPr>
          <p:cNvPicPr>
            <a:picLocks noGrp="1" noChangeAspect="1"/>
          </p:cNvPicPr>
          <p:nvPr>
            <p:ph sz="quarter" idx="1"/>
          </p:nvPr>
        </p:nvPicPr>
        <p:blipFill>
          <a:blip r:embed="rId2"/>
          <a:stretch>
            <a:fillRect/>
          </a:stretch>
        </p:blipFill>
        <p:spPr>
          <a:xfrm>
            <a:off x="1120891" y="1600200"/>
            <a:ext cx="6688579" cy="4213228"/>
          </a:xfrm>
          <a:prstGeom prst="rect">
            <a:avLst/>
          </a:prstGeom>
        </p:spPr>
      </p:pic>
      <p:sp>
        <p:nvSpPr>
          <p:cNvPr id="5" name="TextBox 4">
            <a:extLst>
              <a:ext uri="{FF2B5EF4-FFF2-40B4-BE49-F238E27FC236}">
                <a16:creationId xmlns:a16="http://schemas.microsoft.com/office/drawing/2014/main" id="{1F85B1E4-8F57-9145-9BCA-24E6C46F4564}"/>
              </a:ext>
            </a:extLst>
          </p:cNvPr>
          <p:cNvSpPr txBox="1"/>
          <p:nvPr/>
        </p:nvSpPr>
        <p:spPr>
          <a:xfrm>
            <a:off x="1120891" y="6025151"/>
            <a:ext cx="2409634" cy="338554"/>
          </a:xfrm>
          <a:prstGeom prst="rect">
            <a:avLst/>
          </a:prstGeom>
          <a:noFill/>
        </p:spPr>
        <p:txBody>
          <a:bodyPr wrap="none" rtlCol="0">
            <a:spAutoFit/>
          </a:bodyPr>
          <a:lstStyle/>
          <a:p>
            <a:r>
              <a:rPr lang="en-US" sz="1600" dirty="0"/>
              <a:t>Source: Chen et al, JPM</a:t>
            </a:r>
          </a:p>
        </p:txBody>
      </p:sp>
      <p:sp>
        <p:nvSpPr>
          <p:cNvPr id="6" name="TextBox 5">
            <a:extLst>
              <a:ext uri="{FF2B5EF4-FFF2-40B4-BE49-F238E27FC236}">
                <a16:creationId xmlns:a16="http://schemas.microsoft.com/office/drawing/2014/main" id="{42018CA3-845C-3649-8684-8392D59EC43E}"/>
              </a:ext>
            </a:extLst>
          </p:cNvPr>
          <p:cNvSpPr txBox="1"/>
          <p:nvPr/>
        </p:nvSpPr>
        <p:spPr>
          <a:xfrm>
            <a:off x="3076832" y="4534929"/>
            <a:ext cx="4946277" cy="830997"/>
          </a:xfrm>
          <a:prstGeom prst="rect">
            <a:avLst/>
          </a:prstGeom>
          <a:noFill/>
        </p:spPr>
        <p:txBody>
          <a:bodyPr wrap="square" rtlCol="0">
            <a:spAutoFit/>
          </a:bodyPr>
          <a:lstStyle/>
          <a:p>
            <a:r>
              <a:rPr lang="en-US" sz="1600" dirty="0"/>
              <a:t>This study also finds that a company’s ESG score improves as the number of ESG data items it reports go up.</a:t>
            </a:r>
          </a:p>
        </p:txBody>
      </p:sp>
    </p:spTree>
    <p:extLst>
      <p:ext uri="{BB962C8B-B14F-4D97-AF65-F5344CB8AC3E}">
        <p14:creationId xmlns:p14="http://schemas.microsoft.com/office/powerpoint/2010/main" val="1900641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C493-8639-E227-2757-A21F1912B654}"/>
              </a:ext>
            </a:extLst>
          </p:cNvPr>
          <p:cNvSpPr>
            <a:spLocks noGrp="1"/>
          </p:cNvSpPr>
          <p:nvPr>
            <p:ph type="title"/>
          </p:nvPr>
        </p:nvSpPr>
        <p:spPr/>
        <p:txBody>
          <a:bodyPr>
            <a:normAutofit/>
          </a:bodyPr>
          <a:lstStyle/>
          <a:p>
            <a:r>
              <a:rPr lang="en-US" dirty="0"/>
              <a:t>Goodness is not absolute….</a:t>
            </a:r>
          </a:p>
        </p:txBody>
      </p:sp>
      <p:pic>
        <p:nvPicPr>
          <p:cNvPr id="4" name="Content Placeholder 3">
            <a:extLst>
              <a:ext uri="{FF2B5EF4-FFF2-40B4-BE49-F238E27FC236}">
                <a16:creationId xmlns:a16="http://schemas.microsoft.com/office/drawing/2014/main" id="{2AEFE582-1E92-21FC-A1C7-3E2F2B9D0BBA}"/>
              </a:ext>
            </a:extLst>
          </p:cNvPr>
          <p:cNvPicPr>
            <a:picLocks noGrp="1" noChangeAspect="1"/>
          </p:cNvPicPr>
          <p:nvPr>
            <p:ph sz="quarter" idx="1"/>
          </p:nvPr>
        </p:nvPicPr>
        <p:blipFill>
          <a:blip r:embed="rId2"/>
          <a:stretch>
            <a:fillRect/>
          </a:stretch>
        </p:blipFill>
        <p:spPr>
          <a:xfrm>
            <a:off x="682625" y="2425700"/>
            <a:ext cx="8013700" cy="2844800"/>
          </a:xfrm>
          <a:prstGeom prst="rect">
            <a:avLst/>
          </a:prstGeom>
        </p:spPr>
      </p:pic>
    </p:spTree>
    <p:extLst>
      <p:ext uri="{BB962C8B-B14F-4D97-AF65-F5344CB8AC3E}">
        <p14:creationId xmlns:p14="http://schemas.microsoft.com/office/powerpoint/2010/main" val="71701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8D90-0B36-344E-8862-888A455963D6}"/>
              </a:ext>
            </a:extLst>
          </p:cNvPr>
          <p:cNvSpPr>
            <a:spLocks noGrp="1"/>
          </p:cNvSpPr>
          <p:nvPr>
            <p:ph type="title"/>
          </p:nvPr>
        </p:nvSpPr>
        <p:spPr/>
        <p:txBody>
          <a:bodyPr/>
          <a:lstStyle/>
          <a:p>
            <a:r>
              <a:rPr lang="en-US" dirty="0"/>
              <a:t>If your answer is risk… look again</a:t>
            </a:r>
          </a:p>
        </p:txBody>
      </p:sp>
      <p:sp>
        <p:nvSpPr>
          <p:cNvPr id="5" name="Content Placeholder 4">
            <a:extLst>
              <a:ext uri="{FF2B5EF4-FFF2-40B4-BE49-F238E27FC236}">
                <a16:creationId xmlns:a16="http://schemas.microsoft.com/office/drawing/2014/main" id="{8048FBF8-01C9-9181-B436-09008C8965EC}"/>
              </a:ext>
            </a:extLst>
          </p:cNvPr>
          <p:cNvSpPr>
            <a:spLocks noGrp="1"/>
          </p:cNvSpPr>
          <p:nvPr>
            <p:ph sz="quarter" idx="1"/>
          </p:nvPr>
        </p:nvSpPr>
        <p:spPr/>
        <p:txBody>
          <a:bodyPr>
            <a:normAutofit fontScale="92500" lnSpcReduction="10000"/>
          </a:bodyPr>
          <a:lstStyle/>
          <a:p>
            <a:r>
              <a:rPr lang="en-US" dirty="0"/>
              <a:t>In the last three or four years, ESG services seem to have changed their tune about what they are measuring, from “goodness” to “risk”.</a:t>
            </a:r>
          </a:p>
          <a:p>
            <a:r>
              <a:rPr lang="en-US" dirty="0"/>
              <a:t>At various points, ESG services have claimed that</a:t>
            </a:r>
          </a:p>
          <a:p>
            <a:pPr lvl="1"/>
            <a:r>
              <a:rPr lang="en-US" dirty="0"/>
              <a:t>Companies with higher ESG scores have lower costs of capital than companies with lower ESG scores</a:t>
            </a:r>
          </a:p>
          <a:p>
            <a:pPr lvl="1"/>
            <a:r>
              <a:rPr lang="en-US" dirty="0"/>
              <a:t>Companies with higher ESG scores have more stable earnings than companies with lower ESG scores</a:t>
            </a:r>
          </a:p>
          <a:p>
            <a:pPr lvl="1"/>
            <a:r>
              <a:rPr lang="en-US" dirty="0"/>
              <a:t>Companies with higher ESG scores are less likely to face crises or catastrophic risk</a:t>
            </a:r>
          </a:p>
          <a:p>
            <a:r>
              <a:rPr lang="en-US" dirty="0"/>
              <a:t>Each of those statements is misleading, at the very least, and untrue, at its core.</a:t>
            </a:r>
          </a:p>
        </p:txBody>
      </p:sp>
    </p:spTree>
    <p:extLst>
      <p:ext uri="{BB962C8B-B14F-4D97-AF65-F5344CB8AC3E}">
        <p14:creationId xmlns:p14="http://schemas.microsoft.com/office/powerpoint/2010/main" val="3176945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E041-5114-6447-8E08-84542A2A4DB5}"/>
              </a:ext>
            </a:extLst>
          </p:cNvPr>
          <p:cNvSpPr>
            <a:spLocks noGrp="1"/>
          </p:cNvSpPr>
          <p:nvPr>
            <p:ph type="title"/>
          </p:nvPr>
        </p:nvSpPr>
        <p:spPr/>
        <p:txBody>
          <a:bodyPr>
            <a:normAutofit fontScale="90000"/>
          </a:bodyPr>
          <a:lstStyle/>
          <a:p>
            <a:r>
              <a:rPr lang="en-US" dirty="0"/>
              <a:t>Refinitiv’s ESG and Cost of Capital: Is there an ESG link?</a:t>
            </a:r>
          </a:p>
        </p:txBody>
      </p:sp>
      <p:sp>
        <p:nvSpPr>
          <p:cNvPr id="9" name="TextBox 8">
            <a:extLst>
              <a:ext uri="{FF2B5EF4-FFF2-40B4-BE49-F238E27FC236}">
                <a16:creationId xmlns:a16="http://schemas.microsoft.com/office/drawing/2014/main" id="{49A0E27A-A56A-49F3-9A2B-91E2D5C9D96D}"/>
              </a:ext>
            </a:extLst>
          </p:cNvPr>
          <p:cNvSpPr txBox="1"/>
          <p:nvPr/>
        </p:nvSpPr>
        <p:spPr>
          <a:xfrm>
            <a:off x="612648" y="6184612"/>
            <a:ext cx="7830665" cy="584775"/>
          </a:xfrm>
          <a:prstGeom prst="rect">
            <a:avLst/>
          </a:prstGeom>
          <a:noFill/>
        </p:spPr>
        <p:txBody>
          <a:bodyPr wrap="square" rtlCol="0">
            <a:spAutoFit/>
          </a:bodyPr>
          <a:lstStyle/>
          <a:p>
            <a:r>
              <a:rPr lang="en-US" sz="1600" dirty="0"/>
              <a:t>Controlling for the fact that ESG scores tend to be higher for larger firms, there is no correlation between ESG and cost of capital.</a:t>
            </a:r>
          </a:p>
        </p:txBody>
      </p:sp>
      <p:pic>
        <p:nvPicPr>
          <p:cNvPr id="12" name="Content Placeholder 11">
            <a:extLst>
              <a:ext uri="{FF2B5EF4-FFF2-40B4-BE49-F238E27FC236}">
                <a16:creationId xmlns:a16="http://schemas.microsoft.com/office/drawing/2014/main" id="{51D57282-1B58-F617-B68D-471048E7357C}"/>
              </a:ext>
            </a:extLst>
          </p:cNvPr>
          <p:cNvPicPr>
            <a:picLocks noGrp="1" noChangeAspect="1"/>
          </p:cNvPicPr>
          <p:nvPr>
            <p:ph sz="quarter" idx="1"/>
          </p:nvPr>
        </p:nvPicPr>
        <p:blipFill>
          <a:blip r:embed="rId2"/>
          <a:stretch>
            <a:fillRect/>
          </a:stretch>
        </p:blipFill>
        <p:spPr>
          <a:xfrm>
            <a:off x="1049724" y="1644649"/>
            <a:ext cx="6776222" cy="4490845"/>
          </a:xfrm>
          <a:prstGeom prst="rect">
            <a:avLst/>
          </a:prstGeom>
        </p:spPr>
      </p:pic>
    </p:spTree>
    <p:extLst>
      <p:ext uri="{BB962C8B-B14F-4D97-AF65-F5344CB8AC3E}">
        <p14:creationId xmlns:p14="http://schemas.microsoft.com/office/powerpoint/2010/main" val="29744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DDDC-E3D5-9CA9-21CE-768000F920A8}"/>
              </a:ext>
            </a:extLst>
          </p:cNvPr>
          <p:cNvSpPr>
            <a:spLocks noGrp="1"/>
          </p:cNvSpPr>
          <p:nvPr>
            <p:ph type="title"/>
          </p:nvPr>
        </p:nvSpPr>
        <p:spPr/>
        <p:txBody>
          <a:bodyPr>
            <a:normAutofit fontScale="90000"/>
          </a:bodyPr>
          <a:lstStyle/>
          <a:p>
            <a:r>
              <a:rPr lang="en-US" dirty="0"/>
              <a:t>As for catastrophic risks, the evidence, at least on the highest profile firms, is to the contrary</a:t>
            </a:r>
          </a:p>
        </p:txBody>
      </p:sp>
      <p:sp>
        <p:nvSpPr>
          <p:cNvPr id="3" name="Content Placeholder 2">
            <a:extLst>
              <a:ext uri="{FF2B5EF4-FFF2-40B4-BE49-F238E27FC236}">
                <a16:creationId xmlns:a16="http://schemas.microsoft.com/office/drawing/2014/main" id="{951898D5-5574-F866-1260-EC9970983A28}"/>
              </a:ext>
            </a:extLst>
          </p:cNvPr>
          <p:cNvSpPr>
            <a:spLocks noGrp="1"/>
          </p:cNvSpPr>
          <p:nvPr>
            <p:ph sz="quarter" idx="1"/>
          </p:nvPr>
        </p:nvSpPr>
        <p:spPr/>
        <p:txBody>
          <a:bodyPr>
            <a:normAutofit fontScale="92500" lnSpcReduction="10000"/>
          </a:bodyPr>
          <a:lstStyle/>
          <a:p>
            <a:r>
              <a:rPr lang="en-US" dirty="0"/>
              <a:t>To the extent that ESG is on the side of “goodness”, any company that wears the ESG mantle acquires some degree of protection against questioning, not just about ESG actions, but also against legitimate business questions.</a:t>
            </a:r>
          </a:p>
          <a:p>
            <a:pPr lvl="1"/>
            <a:r>
              <a:rPr lang="en-US" dirty="0"/>
              <a:t>While the evidence is anecdotal, at least for the moment, there is some backing for the contention that the companies that claim to have the purest of motives often have the most to hide.</a:t>
            </a:r>
          </a:p>
          <a:p>
            <a:pPr lvl="1"/>
            <a:r>
              <a:rPr lang="en-US" dirty="0"/>
              <a:t>Materially, any evidence that claims to show that higher ESG scores would have protected you from corporate scandals and scams is based on contorted definitions of what comprises catastrophic risk.</a:t>
            </a:r>
          </a:p>
        </p:txBody>
      </p:sp>
    </p:spTree>
    <p:extLst>
      <p:ext uri="{BB962C8B-B14F-4D97-AF65-F5344CB8AC3E}">
        <p14:creationId xmlns:p14="http://schemas.microsoft.com/office/powerpoint/2010/main" val="3273678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1438-7DBE-4842-BBC1-B939DF412F38}"/>
              </a:ext>
            </a:extLst>
          </p:cNvPr>
          <p:cNvSpPr>
            <a:spLocks noGrp="1"/>
          </p:cNvSpPr>
          <p:nvPr>
            <p:ph type="title"/>
          </p:nvPr>
        </p:nvSpPr>
        <p:spPr/>
        <p:txBody>
          <a:bodyPr/>
          <a:lstStyle/>
          <a:p>
            <a:r>
              <a:rPr lang="en-US" dirty="0"/>
              <a:t>The Runaway Story: ESG as a lubricant</a:t>
            </a:r>
          </a:p>
        </p:txBody>
      </p:sp>
      <p:sp>
        <p:nvSpPr>
          <p:cNvPr id="3" name="Content Placeholder 2">
            <a:extLst>
              <a:ext uri="{FF2B5EF4-FFF2-40B4-BE49-F238E27FC236}">
                <a16:creationId xmlns:a16="http://schemas.microsoft.com/office/drawing/2014/main" id="{F774B291-8B20-9941-ABDC-0DB7A65FD319}"/>
              </a:ext>
            </a:extLst>
          </p:cNvPr>
          <p:cNvSpPr>
            <a:spLocks noGrp="1"/>
          </p:cNvSpPr>
          <p:nvPr>
            <p:ph sz="quarter" idx="1"/>
          </p:nvPr>
        </p:nvSpPr>
        <p:spPr/>
        <p:txBody>
          <a:bodyPr>
            <a:normAutofit fontScale="85000" lnSpcReduction="20000"/>
          </a:bodyPr>
          <a:lstStyle/>
          <a:p>
            <a:r>
              <a:rPr lang="en-US" dirty="0"/>
              <a:t>With a  runaway business story, you usually have three ingredients:</a:t>
            </a:r>
          </a:p>
          <a:p>
            <a:pPr marL="835025" lvl="1" indent="-514350">
              <a:buFont typeface="+mj-lt"/>
              <a:buAutoNum type="arabicPeriod"/>
            </a:pPr>
            <a:r>
              <a:rPr lang="en-US" u="sng" dirty="0"/>
              <a:t>Charismatic, likeable Narrator</a:t>
            </a:r>
            <a:r>
              <a:rPr lang="en-US" dirty="0"/>
              <a:t>: The narrator of the business story is someone that you want to see succeed, either because you like the narrator or because he/she will be a good role model.</a:t>
            </a:r>
          </a:p>
          <a:p>
            <a:pPr marL="835025" lvl="1" indent="-514350">
              <a:buFont typeface="+mj-lt"/>
              <a:buAutoNum type="arabicPeriod"/>
            </a:pPr>
            <a:r>
              <a:rPr lang="en-US" u="sng" dirty="0"/>
              <a:t>Telling a story about disrupting a much business, where you dislike the status quo</a:t>
            </a:r>
            <a:r>
              <a:rPr lang="en-US" dirty="0"/>
              <a:t>: The status quo in the business that the story is disrupting is dissatisfying (to everyone involved)&gt;</a:t>
            </a:r>
          </a:p>
          <a:p>
            <a:pPr marL="835025" lvl="1" indent="-514350">
              <a:buFont typeface="+mj-lt"/>
              <a:buAutoNum type="arabicPeriod"/>
            </a:pPr>
            <a:r>
              <a:rPr lang="en-US" u="sng" dirty="0"/>
              <a:t>With a societal benefit as bonus</a:t>
            </a:r>
            <a:r>
              <a:rPr lang="en-US" dirty="0"/>
              <a:t>: And if the story holds, society and humanity will benefit.</a:t>
            </a:r>
          </a:p>
          <a:p>
            <a:pPr marL="342900" indent="-342900"/>
            <a:r>
              <a:rPr lang="en-US" dirty="0"/>
              <a:t>Since you want this story to work out, you stop asking questions, because the answers may put the story at risk. And since it will benefit society, you are reluctant to be churlish enough to ask questions about the basic business models.</a:t>
            </a:r>
          </a:p>
        </p:txBody>
      </p:sp>
    </p:spTree>
    <p:extLst>
      <p:ext uri="{BB962C8B-B14F-4D97-AF65-F5344CB8AC3E}">
        <p14:creationId xmlns:p14="http://schemas.microsoft.com/office/powerpoint/2010/main" val="3073202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extLst>
      <p:ext uri="{BB962C8B-B14F-4D97-AF65-F5344CB8AC3E}">
        <p14:creationId xmlns:p14="http://schemas.microsoft.com/office/powerpoint/2010/main" val="4270074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8EF77-60E1-BA8B-44E1-294FD310EC66}"/>
              </a:ext>
            </a:extLst>
          </p:cNvPr>
          <p:cNvSpPr>
            <a:spLocks noGrp="1"/>
          </p:cNvSpPr>
          <p:nvPr>
            <p:ph type="title"/>
          </p:nvPr>
        </p:nvSpPr>
        <p:spPr/>
        <p:txBody>
          <a:bodyPr/>
          <a:lstStyle/>
          <a:p>
            <a:r>
              <a:rPr lang="en-US" dirty="0"/>
              <a:t>With more examples…</a:t>
            </a:r>
          </a:p>
        </p:txBody>
      </p:sp>
      <p:sp>
        <p:nvSpPr>
          <p:cNvPr id="3" name="Content Placeholder 2">
            <a:extLst>
              <a:ext uri="{FF2B5EF4-FFF2-40B4-BE49-F238E27FC236}">
                <a16:creationId xmlns:a16="http://schemas.microsoft.com/office/drawing/2014/main" id="{D7D44835-5B37-2D2E-3C01-FBA844CBB3B5}"/>
              </a:ext>
            </a:extLst>
          </p:cNvPr>
          <p:cNvSpPr>
            <a:spLocks noGrp="1"/>
          </p:cNvSpPr>
          <p:nvPr>
            <p:ph sz="quarter" idx="1"/>
          </p:nvPr>
        </p:nvSpPr>
        <p:spPr/>
        <p:txBody>
          <a:bodyPr>
            <a:normAutofit fontScale="92500" lnSpcReduction="20000"/>
          </a:bodyPr>
          <a:lstStyle/>
          <a:p>
            <a:r>
              <a:rPr lang="en-US" dirty="0"/>
              <a:t>FTX</a:t>
            </a:r>
          </a:p>
          <a:p>
            <a:endParaRPr lang="en-US" dirty="0"/>
          </a:p>
          <a:p>
            <a:pPr marL="0" indent="0">
              <a:buNone/>
            </a:pPr>
            <a:endParaRPr lang="en-US" dirty="0"/>
          </a:p>
          <a:p>
            <a:r>
              <a:rPr lang="en-US" dirty="0"/>
              <a:t>Adani Group</a:t>
            </a:r>
          </a:p>
          <a:p>
            <a:endParaRPr lang="en-US" dirty="0"/>
          </a:p>
          <a:p>
            <a:endParaRPr lang="en-US" dirty="0"/>
          </a:p>
          <a:p>
            <a:pPr marL="365760" lvl="1" indent="0">
              <a:buNone/>
            </a:pPr>
            <a:endParaRPr lang="en-US" dirty="0"/>
          </a:p>
          <a:p>
            <a:r>
              <a:rPr lang="en-US" dirty="0"/>
              <a:t>It is true that this is anecdotal evidence, but as a challenge, is there a single high-profile firm that you can think of where a low ESG score would have warned you ahead of a crisis?</a:t>
            </a:r>
          </a:p>
        </p:txBody>
      </p:sp>
      <p:pic>
        <p:nvPicPr>
          <p:cNvPr id="4" name="Picture 3">
            <a:extLst>
              <a:ext uri="{FF2B5EF4-FFF2-40B4-BE49-F238E27FC236}">
                <a16:creationId xmlns:a16="http://schemas.microsoft.com/office/drawing/2014/main" id="{2775B87B-D34F-F6BD-1076-1711B3676D69}"/>
              </a:ext>
            </a:extLst>
          </p:cNvPr>
          <p:cNvPicPr>
            <a:picLocks noChangeAspect="1"/>
          </p:cNvPicPr>
          <p:nvPr/>
        </p:nvPicPr>
        <p:blipFill>
          <a:blip r:embed="rId2"/>
          <a:stretch>
            <a:fillRect/>
          </a:stretch>
        </p:blipFill>
        <p:spPr>
          <a:xfrm>
            <a:off x="1161875" y="1969914"/>
            <a:ext cx="3540043" cy="715622"/>
          </a:xfrm>
          <a:prstGeom prst="rect">
            <a:avLst/>
          </a:prstGeom>
        </p:spPr>
      </p:pic>
      <p:pic>
        <p:nvPicPr>
          <p:cNvPr id="5" name="Picture 4">
            <a:extLst>
              <a:ext uri="{FF2B5EF4-FFF2-40B4-BE49-F238E27FC236}">
                <a16:creationId xmlns:a16="http://schemas.microsoft.com/office/drawing/2014/main" id="{715F1C8E-C9DC-CC6D-1DC1-C81A38C7D085}"/>
              </a:ext>
            </a:extLst>
          </p:cNvPr>
          <p:cNvPicPr>
            <a:picLocks noChangeAspect="1"/>
          </p:cNvPicPr>
          <p:nvPr/>
        </p:nvPicPr>
        <p:blipFill>
          <a:blip r:embed="rId3"/>
          <a:stretch>
            <a:fillRect/>
          </a:stretch>
        </p:blipFill>
        <p:spPr>
          <a:xfrm>
            <a:off x="490667" y="3261325"/>
            <a:ext cx="4775372" cy="941779"/>
          </a:xfrm>
          <a:prstGeom prst="rect">
            <a:avLst/>
          </a:prstGeom>
        </p:spPr>
      </p:pic>
      <p:pic>
        <p:nvPicPr>
          <p:cNvPr id="6" name="Picture 5">
            <a:extLst>
              <a:ext uri="{FF2B5EF4-FFF2-40B4-BE49-F238E27FC236}">
                <a16:creationId xmlns:a16="http://schemas.microsoft.com/office/drawing/2014/main" id="{F9151882-B357-668D-FD8B-424FB594BC5E}"/>
              </a:ext>
            </a:extLst>
          </p:cNvPr>
          <p:cNvPicPr>
            <a:picLocks noChangeAspect="1"/>
          </p:cNvPicPr>
          <p:nvPr/>
        </p:nvPicPr>
        <p:blipFill>
          <a:blip r:embed="rId4"/>
          <a:stretch>
            <a:fillRect/>
          </a:stretch>
        </p:blipFill>
        <p:spPr>
          <a:xfrm>
            <a:off x="5347239" y="3667725"/>
            <a:ext cx="3540790" cy="619901"/>
          </a:xfrm>
          <a:prstGeom prst="rect">
            <a:avLst/>
          </a:prstGeom>
        </p:spPr>
      </p:pic>
      <p:pic>
        <p:nvPicPr>
          <p:cNvPr id="7" name="Picture 6">
            <a:extLst>
              <a:ext uri="{FF2B5EF4-FFF2-40B4-BE49-F238E27FC236}">
                <a16:creationId xmlns:a16="http://schemas.microsoft.com/office/drawing/2014/main" id="{9A9A8A3C-F916-CFCC-B9D7-139EC357E3C2}"/>
              </a:ext>
            </a:extLst>
          </p:cNvPr>
          <p:cNvPicPr>
            <a:picLocks noChangeAspect="1"/>
          </p:cNvPicPr>
          <p:nvPr/>
        </p:nvPicPr>
        <p:blipFill>
          <a:blip r:embed="rId5"/>
          <a:stretch>
            <a:fillRect/>
          </a:stretch>
        </p:blipFill>
        <p:spPr>
          <a:xfrm>
            <a:off x="5266039" y="1635725"/>
            <a:ext cx="3873500" cy="1244600"/>
          </a:xfrm>
          <a:prstGeom prst="rect">
            <a:avLst/>
          </a:prstGeom>
        </p:spPr>
      </p:pic>
      <p:sp>
        <p:nvSpPr>
          <p:cNvPr id="8" name="TextBox 7">
            <a:extLst>
              <a:ext uri="{FF2B5EF4-FFF2-40B4-BE49-F238E27FC236}">
                <a16:creationId xmlns:a16="http://schemas.microsoft.com/office/drawing/2014/main" id="{539390F6-D3F2-9AC2-97ED-48C2B04487EA}"/>
              </a:ext>
            </a:extLst>
          </p:cNvPr>
          <p:cNvSpPr txBox="1"/>
          <p:nvPr/>
        </p:nvSpPr>
        <p:spPr>
          <a:xfrm>
            <a:off x="5791200" y="3261325"/>
            <a:ext cx="1915974" cy="369332"/>
          </a:xfrm>
          <a:prstGeom prst="rect">
            <a:avLst/>
          </a:prstGeom>
          <a:noFill/>
        </p:spPr>
        <p:txBody>
          <a:bodyPr wrap="none" rtlCol="0">
            <a:spAutoFit/>
          </a:bodyPr>
          <a:lstStyle/>
          <a:p>
            <a:r>
              <a:rPr lang="en-US" sz="1800" dirty="0"/>
              <a:t>Too little, too late</a:t>
            </a:r>
          </a:p>
        </p:txBody>
      </p:sp>
    </p:spTree>
    <p:extLst>
      <p:ext uri="{BB962C8B-B14F-4D97-AF65-F5344CB8AC3E}">
        <p14:creationId xmlns:p14="http://schemas.microsoft.com/office/powerpoint/2010/main" val="834335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ESG score differences will not only persist…</a:t>
            </a:r>
          </a:p>
        </p:txBody>
      </p:sp>
      <p:sp>
        <p:nvSpPr>
          <p:cNvPr id="4" name="Content Placeholder 3">
            <a:extLst>
              <a:ext uri="{FF2B5EF4-FFF2-40B4-BE49-F238E27FC236}">
                <a16:creationId xmlns:a16="http://schemas.microsoft.com/office/drawing/2014/main" id="{BAC264EC-C42D-4C4B-994E-B8907BFF0A55}"/>
              </a:ext>
            </a:extLst>
          </p:cNvPr>
          <p:cNvSpPr>
            <a:spLocks noGrp="1"/>
          </p:cNvSpPr>
          <p:nvPr>
            <p:ph sz="quarter" idx="1"/>
          </p:nvPr>
        </p:nvSpPr>
        <p:spPr/>
        <p:txBody>
          <a:bodyPr>
            <a:normAutofit fontScale="70000" lnSpcReduction="20000"/>
          </a:bodyPr>
          <a:lstStyle/>
          <a:p>
            <a:r>
              <a:rPr lang="en-US" dirty="0"/>
              <a:t>There are some who believe that this reflects  a measurement process that is still evolving, and that as companies provide more disclosure on ESG data and ESG measurement services mature, there will be consensus. </a:t>
            </a:r>
          </a:p>
          <a:p>
            <a:pPr lvl="1"/>
            <a:r>
              <a:rPr lang="en-US" dirty="0"/>
              <a:t>I don’t believe it, because.</a:t>
            </a:r>
            <a:r>
              <a:rPr lang="en-US" i="1" dirty="0"/>
              <a:t> if there were consensus, it is unlikely that we would not need to convince businesses to reflect that consensus.</a:t>
            </a:r>
          </a:p>
          <a:p>
            <a:pPr lvl="1"/>
            <a:r>
              <a:rPr lang="en-US" dirty="0"/>
              <a:t>If</a:t>
            </a:r>
            <a:r>
              <a:rPr lang="en-US" i="1" dirty="0"/>
              <a:t> there is a consensus that emerges, it will be because ESG services will draw on a small subset of people who have been trained in ESG talk, bring the same mindset and indulge in group think.</a:t>
            </a:r>
            <a:endParaRPr lang="en-US" dirty="0"/>
          </a:p>
          <a:p>
            <a:r>
              <a:rPr lang="en-US" dirty="0"/>
              <a:t>Even if you overlook disagreements on ESG as growing pains, there is one more component that adds noise to the mix and that is the direction of causality: </a:t>
            </a:r>
          </a:p>
          <a:p>
            <a:pPr lvl="1"/>
            <a:r>
              <a:rPr lang="en-US" i="1" dirty="0"/>
              <a:t>Do companies perform better because they are socially conscious (good) companies, or do companies that are doing well find it easier to do good?</a:t>
            </a:r>
            <a:r>
              <a:rPr lang="en-US" dirty="0"/>
              <a:t> </a:t>
            </a:r>
          </a:p>
          <a:p>
            <a:pPr lvl="1"/>
            <a:r>
              <a:rPr lang="en-US" dirty="0"/>
              <a:t>Put simply, if ESG metrics are based upon actions/measures that companies that are doing better, either operationally and/or in markets, can perform/deliver more easily than companies that are doing badly, researchers will find that ESG and performance</a:t>
            </a:r>
          </a:p>
          <a:p>
            <a:endParaRPr lang="en-US" dirty="0"/>
          </a:p>
        </p:txBody>
      </p:sp>
    </p:spTree>
    <p:extLst>
      <p:ext uri="{BB962C8B-B14F-4D97-AF65-F5344CB8AC3E}">
        <p14:creationId xmlns:p14="http://schemas.microsoft.com/office/powerpoint/2010/main" val="2211017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89E6-41D3-69B4-2BD6-7673D31D1927}"/>
              </a:ext>
            </a:extLst>
          </p:cNvPr>
          <p:cNvSpPr>
            <a:spLocks noGrp="1"/>
          </p:cNvSpPr>
          <p:nvPr>
            <p:ph type="title"/>
          </p:nvPr>
        </p:nvSpPr>
        <p:spPr/>
        <p:txBody>
          <a:bodyPr/>
          <a:lstStyle/>
          <a:p>
            <a:r>
              <a:rPr lang="en-US" dirty="0"/>
              <a:t>And the gaming will get worse..</a:t>
            </a:r>
          </a:p>
        </p:txBody>
      </p:sp>
      <p:sp>
        <p:nvSpPr>
          <p:cNvPr id="3" name="Content Placeholder 2">
            <a:extLst>
              <a:ext uri="{FF2B5EF4-FFF2-40B4-BE49-F238E27FC236}">
                <a16:creationId xmlns:a16="http://schemas.microsoft.com/office/drawing/2014/main" id="{FEE12415-AF3A-9786-090E-C510329043B5}"/>
              </a:ext>
            </a:extLst>
          </p:cNvPr>
          <p:cNvSpPr>
            <a:spLocks noGrp="1"/>
          </p:cNvSpPr>
          <p:nvPr>
            <p:ph sz="quarter" idx="1"/>
          </p:nvPr>
        </p:nvSpPr>
        <p:spPr/>
        <p:txBody>
          <a:bodyPr>
            <a:normAutofit fontScale="92500" lnSpcReduction="10000"/>
          </a:bodyPr>
          <a:lstStyle/>
          <a:p>
            <a:r>
              <a:rPr lang="en-US" dirty="0"/>
              <a:t>The nature of any scoring system is that the “scored” will learn (either because it explicitly lays out the components that lead to a high score) or scores can be reverse engineered to figure out what causes high and low scores.</a:t>
            </a:r>
          </a:p>
          <a:p>
            <a:pPr lvl="1"/>
            <a:r>
              <a:rPr lang="en-US" dirty="0"/>
              <a:t>The bottom line is that gaming is a feature of any scored system than a bug in the system. </a:t>
            </a:r>
          </a:p>
          <a:p>
            <a:pPr lvl="1"/>
            <a:r>
              <a:rPr lang="en-US" dirty="0"/>
              <a:t>As scoring systems mature, the gaming gets easier (not harder) making the scores even less useful.</a:t>
            </a:r>
          </a:p>
          <a:p>
            <a:r>
              <a:rPr lang="en-US" dirty="0"/>
              <a:t>Put simply, greenwashing is not a bug in ESG, that if fixed will lead to green heaven, but a feature of ESG, with its reliance on disclosures and scores.</a:t>
            </a:r>
          </a:p>
        </p:txBody>
      </p:sp>
    </p:spTree>
    <p:extLst>
      <p:ext uri="{BB962C8B-B14F-4D97-AF65-F5344CB8AC3E}">
        <p14:creationId xmlns:p14="http://schemas.microsoft.com/office/powerpoint/2010/main" val="2258348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normAutofit fontScale="90000"/>
          </a:bodyPr>
          <a:lstStyle/>
          <a:p>
            <a:r>
              <a:rPr lang="en-US" dirty="0"/>
              <a:t>2. The ESG Promises: Cake for all, with no calories!</a:t>
            </a:r>
          </a:p>
        </p:txBody>
      </p:sp>
      <p:sp>
        <p:nvSpPr>
          <p:cNvPr id="4" name="Content Placeholder 3">
            <a:extLst>
              <a:ext uri="{FF2B5EF4-FFF2-40B4-BE49-F238E27FC236}">
                <a16:creationId xmlns:a16="http://schemas.microsoft.com/office/drawing/2014/main" id="{1F802D9B-6239-C04C-83FA-74C533A75137}"/>
              </a:ext>
            </a:extLst>
          </p:cNvPr>
          <p:cNvSpPr>
            <a:spLocks noGrp="1"/>
          </p:cNvSpPr>
          <p:nvPr>
            <p:ph sz="quarter" idx="1"/>
          </p:nvPr>
        </p:nvSpPr>
        <p:spPr/>
        <p:txBody>
          <a:bodyPr>
            <a:normAutofit fontScale="92500" lnSpcReduction="20000"/>
          </a:bodyPr>
          <a:lstStyle/>
          <a:p>
            <a:r>
              <a:rPr lang="en-US" dirty="0"/>
              <a:t>For companies, the promise is that being "good" will </a:t>
            </a:r>
            <a:r>
              <a:rPr lang="en-US" u="sng" dirty="0"/>
              <a:t>generate higher profits</a:t>
            </a:r>
            <a:r>
              <a:rPr lang="en-US" dirty="0"/>
              <a:t> for the company, at least in the </a:t>
            </a:r>
            <a:r>
              <a:rPr lang="en-US" u="sng" dirty="0"/>
              <a:t>long term</a:t>
            </a:r>
            <a:r>
              <a:rPr lang="en-US" dirty="0"/>
              <a:t>, with lower risk, and thus make them more valuable. </a:t>
            </a:r>
          </a:p>
          <a:p>
            <a:r>
              <a:rPr lang="en-US" dirty="0"/>
              <a:t>For investors in these companies, the promise is that investing in "good" companies will </a:t>
            </a:r>
            <a:r>
              <a:rPr lang="en-US" u="sng" dirty="0"/>
              <a:t>generate higher returns</a:t>
            </a:r>
            <a:r>
              <a:rPr lang="en-US" dirty="0"/>
              <a:t> than investing in "bad" or middling companies. </a:t>
            </a:r>
          </a:p>
          <a:p>
            <a:r>
              <a:rPr lang="en-US" dirty="0"/>
              <a:t>For society, the promise is that not only would good companies help </a:t>
            </a:r>
            <a:r>
              <a:rPr lang="en-US" u="sng" dirty="0"/>
              <a:t>fight problems directly related to ESG</a:t>
            </a:r>
            <a:r>
              <a:rPr lang="en-US" dirty="0"/>
              <a:t>, like climate change and low wages, but also counter more general problems like income inequality and healthcare crises.</a:t>
            </a:r>
          </a:p>
        </p:txBody>
      </p:sp>
    </p:spTree>
    <p:extLst>
      <p:ext uri="{BB962C8B-B14F-4D97-AF65-F5344CB8AC3E}">
        <p14:creationId xmlns:p14="http://schemas.microsoft.com/office/powerpoint/2010/main" val="1574943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ESG Questions</a:t>
            </a:r>
          </a:p>
        </p:txBody>
      </p:sp>
      <p:pic>
        <p:nvPicPr>
          <p:cNvPr id="6" name="Content Placeholder 5">
            <a:extLst>
              <a:ext uri="{FF2B5EF4-FFF2-40B4-BE49-F238E27FC236}">
                <a16:creationId xmlns:a16="http://schemas.microsoft.com/office/drawing/2014/main" id="{FB452B6F-85AF-ED4C-8232-C4DDDD659D63}"/>
              </a:ext>
            </a:extLst>
          </p:cNvPr>
          <p:cNvPicPr>
            <a:picLocks noGrp="1" noChangeAspect="1"/>
          </p:cNvPicPr>
          <p:nvPr>
            <p:ph sz="quarter" idx="1"/>
          </p:nvPr>
        </p:nvPicPr>
        <p:blipFill>
          <a:blip r:embed="rId2"/>
          <a:stretch>
            <a:fillRect/>
          </a:stretch>
        </p:blipFill>
        <p:spPr>
          <a:xfrm>
            <a:off x="612775" y="1809750"/>
            <a:ext cx="8153400" cy="4076700"/>
          </a:xfrm>
          <a:prstGeom prst="rect">
            <a:avLst/>
          </a:prstGeom>
        </p:spPr>
      </p:pic>
    </p:spTree>
    <p:extLst>
      <p:ext uri="{BB962C8B-B14F-4D97-AF65-F5344CB8AC3E}">
        <p14:creationId xmlns:p14="http://schemas.microsoft.com/office/powerpoint/2010/main" val="350630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F45F-7C70-3147-9DD0-EC14AAC5DC9F}"/>
              </a:ext>
            </a:extLst>
          </p:cNvPr>
          <p:cNvSpPr>
            <a:spLocks noGrp="1"/>
          </p:cNvSpPr>
          <p:nvPr>
            <p:ph type="title"/>
          </p:nvPr>
        </p:nvSpPr>
        <p:spPr/>
        <p:txBody>
          <a:bodyPr>
            <a:normAutofit/>
          </a:bodyPr>
          <a:lstStyle/>
          <a:p>
            <a:r>
              <a:rPr lang="en-US" dirty="0"/>
              <a:t>I. ESG and Value</a:t>
            </a:r>
          </a:p>
        </p:txBody>
      </p:sp>
      <p:pic>
        <p:nvPicPr>
          <p:cNvPr id="6" name="Content Placeholder 5">
            <a:extLst>
              <a:ext uri="{FF2B5EF4-FFF2-40B4-BE49-F238E27FC236}">
                <a16:creationId xmlns:a16="http://schemas.microsoft.com/office/drawing/2014/main" id="{7F0735B8-C68C-B848-96E2-DF040E3581F6}"/>
              </a:ext>
            </a:extLst>
          </p:cNvPr>
          <p:cNvPicPr>
            <a:picLocks noGrp="1" noChangeAspect="1"/>
          </p:cNvPicPr>
          <p:nvPr>
            <p:ph sz="quarter" idx="1"/>
          </p:nvPr>
        </p:nvPicPr>
        <p:blipFill>
          <a:blip r:embed="rId2"/>
          <a:stretch>
            <a:fillRect/>
          </a:stretch>
        </p:blipFill>
        <p:spPr>
          <a:xfrm>
            <a:off x="612775" y="2027546"/>
            <a:ext cx="8153400" cy="3641107"/>
          </a:xfrm>
          <a:prstGeom prst="rect">
            <a:avLst/>
          </a:prstGeom>
        </p:spPr>
      </p:pic>
      <p:sp>
        <p:nvSpPr>
          <p:cNvPr id="7" name="TextBox 6">
            <a:extLst>
              <a:ext uri="{FF2B5EF4-FFF2-40B4-BE49-F238E27FC236}">
                <a16:creationId xmlns:a16="http://schemas.microsoft.com/office/drawing/2014/main" id="{6340C511-A937-F442-AD07-547312A56AC7}"/>
              </a:ext>
            </a:extLst>
          </p:cNvPr>
          <p:cNvSpPr txBox="1"/>
          <p:nvPr/>
        </p:nvSpPr>
        <p:spPr>
          <a:xfrm>
            <a:off x="951335" y="5534809"/>
            <a:ext cx="7241330" cy="646331"/>
          </a:xfrm>
          <a:prstGeom prst="rect">
            <a:avLst/>
          </a:prstGeom>
          <a:noFill/>
        </p:spPr>
        <p:txBody>
          <a:bodyPr wrap="square" rtlCol="0">
            <a:spAutoFit/>
          </a:bodyPr>
          <a:lstStyle/>
          <a:p>
            <a:r>
              <a:rPr lang="en-US" sz="1800" i="0" dirty="0"/>
              <a:t>The "It Proposition” applied to ESG: For </a:t>
            </a:r>
            <a:r>
              <a:rPr lang="en-US" sz="1800" dirty="0"/>
              <a:t>ESG to affect value,  its practices have to show up in one or more of these inputs.</a:t>
            </a:r>
          </a:p>
        </p:txBody>
      </p:sp>
    </p:spTree>
    <p:extLst>
      <p:ext uri="{BB962C8B-B14F-4D97-AF65-F5344CB8AC3E}">
        <p14:creationId xmlns:p14="http://schemas.microsoft.com/office/powerpoint/2010/main" val="3648706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Promise of Heaven : The Good shall be rewarded</a:t>
            </a:r>
          </a:p>
        </p:txBody>
      </p:sp>
      <p:pic>
        <p:nvPicPr>
          <p:cNvPr id="5" name="Content Placeholder 4">
            <a:extLst>
              <a:ext uri="{FF2B5EF4-FFF2-40B4-BE49-F238E27FC236}">
                <a16:creationId xmlns:a16="http://schemas.microsoft.com/office/drawing/2014/main" id="{B23AA5CA-7844-7645-869C-93EC9E3D40B9}"/>
              </a:ext>
            </a:extLst>
          </p:cNvPr>
          <p:cNvPicPr>
            <a:picLocks noGrp="1" noChangeAspect="1"/>
          </p:cNvPicPr>
          <p:nvPr>
            <p:ph sz="quarter" idx="1"/>
          </p:nvPr>
        </p:nvPicPr>
        <p:blipFill>
          <a:blip r:embed="rId2"/>
          <a:stretch>
            <a:fillRect/>
          </a:stretch>
        </p:blipFill>
        <p:spPr>
          <a:xfrm>
            <a:off x="1044773" y="1600200"/>
            <a:ext cx="7289404" cy="4495800"/>
          </a:xfrm>
          <a:prstGeom prst="rect">
            <a:avLst/>
          </a:prstGeom>
        </p:spPr>
      </p:pic>
    </p:spTree>
    <p:extLst>
      <p:ext uri="{BB962C8B-B14F-4D97-AF65-F5344CB8AC3E}">
        <p14:creationId xmlns:p14="http://schemas.microsoft.com/office/powerpoint/2010/main" val="1272938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2746-EA4D-1846-9993-1C4B2533140D}"/>
              </a:ext>
            </a:extLst>
          </p:cNvPr>
          <p:cNvSpPr>
            <a:spLocks noGrp="1"/>
          </p:cNvSpPr>
          <p:nvPr>
            <p:ph type="title"/>
          </p:nvPr>
        </p:nvSpPr>
        <p:spPr/>
        <p:txBody>
          <a:bodyPr>
            <a:normAutofit fontScale="90000"/>
          </a:bodyPr>
          <a:lstStyle/>
          <a:p>
            <a:r>
              <a:rPr lang="en-US" dirty="0"/>
              <a:t>Examples and Counters: Patagonia and Etsy</a:t>
            </a:r>
          </a:p>
        </p:txBody>
      </p:sp>
      <p:sp>
        <p:nvSpPr>
          <p:cNvPr id="3" name="Content Placeholder 2">
            <a:extLst>
              <a:ext uri="{FF2B5EF4-FFF2-40B4-BE49-F238E27FC236}">
                <a16:creationId xmlns:a16="http://schemas.microsoft.com/office/drawing/2014/main" id="{198CE6DC-7FC7-AF4A-B5BA-E36E80143842}"/>
              </a:ext>
            </a:extLst>
          </p:cNvPr>
          <p:cNvSpPr>
            <a:spLocks noGrp="1"/>
          </p:cNvSpPr>
          <p:nvPr>
            <p:ph sz="quarter" idx="1"/>
          </p:nvPr>
        </p:nvSpPr>
        <p:spPr/>
        <p:txBody>
          <a:bodyPr>
            <a:normAutofit fontScale="85000" lnSpcReduction="10000"/>
          </a:bodyPr>
          <a:lstStyle/>
          <a:p>
            <a:r>
              <a:rPr lang="en-US" dirty="0"/>
              <a:t>A company that is often used as an example of “goodness” is Patagonia, and the company has stayed true to its mission by:</a:t>
            </a:r>
          </a:p>
          <a:p>
            <a:pPr lvl="1"/>
            <a:r>
              <a:rPr lang="en-US" dirty="0"/>
              <a:t>Remaining an annual benefit corporation, owned by the Chouinard family (Yvon and his children)</a:t>
            </a:r>
          </a:p>
          <a:p>
            <a:pPr lvl="1"/>
            <a:r>
              <a:rPr lang="en-US" dirty="0"/>
              <a:t>Being willing to pay to do the “right” thing (at least as it sees them)</a:t>
            </a:r>
          </a:p>
          <a:p>
            <a:pPr lvl="1"/>
            <a:r>
              <a:rPr lang="en-US" dirty="0"/>
              <a:t>But is has paid the price (lower revenues, less in profits)</a:t>
            </a:r>
          </a:p>
          <a:p>
            <a:r>
              <a:rPr lang="en-US" dirty="0"/>
              <a:t>Etsy went public as a benefit corporation, but that mission clashed with its endgame of being a much larger player in online merchandising. It eventually abandoned its benefit corporation status, so as to be able to access more capital, and is now embroiled in public fights with the craftsmen who provide its merchandise.</a:t>
            </a:r>
          </a:p>
          <a:p>
            <a:pPr marL="0" indent="0">
              <a:buNone/>
            </a:pPr>
            <a:endParaRPr lang="en-US" dirty="0"/>
          </a:p>
        </p:txBody>
      </p:sp>
    </p:spTree>
    <p:extLst>
      <p:ext uri="{BB962C8B-B14F-4D97-AF65-F5344CB8AC3E}">
        <p14:creationId xmlns:p14="http://schemas.microsoft.com/office/powerpoint/2010/main" val="224138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E56CC-8FBD-8947-93BC-CE7ADF43C5F9}"/>
              </a:ext>
            </a:extLst>
          </p:cNvPr>
          <p:cNvSpPr>
            <a:spLocks noGrp="1"/>
          </p:cNvSpPr>
          <p:nvPr>
            <p:ph type="title"/>
          </p:nvPr>
        </p:nvSpPr>
        <p:spPr/>
        <p:txBody>
          <a:bodyPr>
            <a:normAutofit fontScale="90000"/>
          </a:bodyPr>
          <a:lstStyle/>
          <a:p>
            <a:r>
              <a:rPr lang="en-US" dirty="0"/>
              <a:t>The Warning of Hell: The Bad shall be punished </a:t>
            </a:r>
          </a:p>
        </p:txBody>
      </p:sp>
      <p:pic>
        <p:nvPicPr>
          <p:cNvPr id="4" name="Content Placeholder 3">
            <a:extLst>
              <a:ext uri="{FF2B5EF4-FFF2-40B4-BE49-F238E27FC236}">
                <a16:creationId xmlns:a16="http://schemas.microsoft.com/office/drawing/2014/main" id="{CD1C92DA-68E8-B947-8F49-2CC9B56D476F}"/>
              </a:ext>
            </a:extLst>
          </p:cNvPr>
          <p:cNvPicPr>
            <a:picLocks noGrp="1" noChangeAspect="1"/>
          </p:cNvPicPr>
          <p:nvPr>
            <p:ph sz="quarter" idx="1"/>
          </p:nvPr>
        </p:nvPicPr>
        <p:blipFill>
          <a:blip r:embed="rId2"/>
          <a:stretch>
            <a:fillRect/>
          </a:stretch>
        </p:blipFill>
        <p:spPr>
          <a:xfrm>
            <a:off x="1371575" y="1600200"/>
            <a:ext cx="6635800" cy="4495800"/>
          </a:xfrm>
          <a:prstGeom prst="rect">
            <a:avLst/>
          </a:prstGeom>
        </p:spPr>
      </p:pic>
    </p:spTree>
    <p:extLst>
      <p:ext uri="{BB962C8B-B14F-4D97-AF65-F5344CB8AC3E}">
        <p14:creationId xmlns:p14="http://schemas.microsoft.com/office/powerpoint/2010/main" val="4156508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08E0-7095-1B41-AA36-96EEB64C83F2}"/>
              </a:ext>
            </a:extLst>
          </p:cNvPr>
          <p:cNvSpPr>
            <a:spLocks noGrp="1"/>
          </p:cNvSpPr>
          <p:nvPr>
            <p:ph type="title"/>
          </p:nvPr>
        </p:nvSpPr>
        <p:spPr/>
        <p:txBody>
          <a:bodyPr/>
          <a:lstStyle/>
          <a:p>
            <a:r>
              <a:rPr lang="en-US" dirty="0"/>
              <a:t>ESG’s biggest success? Fossil Fuel..</a:t>
            </a:r>
          </a:p>
        </p:txBody>
      </p:sp>
      <p:pic>
        <p:nvPicPr>
          <p:cNvPr id="4" name="Content Placeholder 3">
            <a:extLst>
              <a:ext uri="{FF2B5EF4-FFF2-40B4-BE49-F238E27FC236}">
                <a16:creationId xmlns:a16="http://schemas.microsoft.com/office/drawing/2014/main" id="{ABFA5246-57BE-DA4E-8545-A48EB4523F34}"/>
              </a:ext>
            </a:extLst>
          </p:cNvPr>
          <p:cNvPicPr>
            <a:picLocks noGrp="1" noChangeAspect="1"/>
          </p:cNvPicPr>
          <p:nvPr>
            <p:ph sz="quarter" idx="1"/>
          </p:nvPr>
        </p:nvPicPr>
        <p:blipFill>
          <a:blip r:embed="rId2"/>
          <a:stretch>
            <a:fillRect/>
          </a:stretch>
        </p:blipFill>
        <p:spPr>
          <a:xfrm>
            <a:off x="1508795" y="1600200"/>
            <a:ext cx="6361359" cy="4495800"/>
          </a:xfrm>
          <a:prstGeom prst="rect">
            <a:avLst/>
          </a:prstGeom>
        </p:spPr>
      </p:pic>
    </p:spTree>
    <p:extLst>
      <p:ext uri="{BB962C8B-B14F-4D97-AF65-F5344CB8AC3E}">
        <p14:creationId xmlns:p14="http://schemas.microsoft.com/office/powerpoint/2010/main" val="3509422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53C0-2041-3D49-8120-A7A49B05FDEB}"/>
              </a:ext>
            </a:extLst>
          </p:cNvPr>
          <p:cNvSpPr>
            <a:spLocks noGrp="1"/>
          </p:cNvSpPr>
          <p:nvPr>
            <p:ph type="title"/>
          </p:nvPr>
        </p:nvSpPr>
        <p:spPr/>
        <p:txBody>
          <a:bodyPr>
            <a:normAutofit/>
          </a:bodyPr>
          <a:lstStyle/>
          <a:p>
            <a:r>
              <a:rPr lang="en-US" dirty="0"/>
              <a:t>The Bad Guys win: Hell on Earth?</a:t>
            </a:r>
          </a:p>
        </p:txBody>
      </p:sp>
      <p:pic>
        <p:nvPicPr>
          <p:cNvPr id="6" name="Content Placeholder 5">
            <a:extLst>
              <a:ext uri="{FF2B5EF4-FFF2-40B4-BE49-F238E27FC236}">
                <a16:creationId xmlns:a16="http://schemas.microsoft.com/office/drawing/2014/main" id="{A1B4BE96-CD4B-B741-8237-2383D238833D}"/>
              </a:ext>
            </a:extLst>
          </p:cNvPr>
          <p:cNvPicPr>
            <a:picLocks noGrp="1" noChangeAspect="1"/>
          </p:cNvPicPr>
          <p:nvPr>
            <p:ph sz="quarter" idx="1"/>
          </p:nvPr>
        </p:nvPicPr>
        <p:blipFill>
          <a:blip r:embed="rId2"/>
          <a:stretch>
            <a:fillRect/>
          </a:stretch>
        </p:blipFill>
        <p:spPr>
          <a:xfrm>
            <a:off x="1029874" y="1600200"/>
            <a:ext cx="7319201" cy="4495800"/>
          </a:xfrm>
          <a:prstGeom prst="rect">
            <a:avLst/>
          </a:prstGeom>
        </p:spPr>
      </p:pic>
    </p:spTree>
    <p:extLst>
      <p:ext uri="{BB962C8B-B14F-4D97-AF65-F5344CB8AC3E}">
        <p14:creationId xmlns:p14="http://schemas.microsoft.com/office/powerpoint/2010/main" val="3201250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E61CE-EFE5-3042-95C1-6373C73CC8CF}"/>
              </a:ext>
            </a:extLst>
          </p:cNvPr>
          <p:cNvSpPr>
            <a:spLocks noGrp="1"/>
          </p:cNvSpPr>
          <p:nvPr>
            <p:ph type="title"/>
          </p:nvPr>
        </p:nvSpPr>
        <p:spPr/>
        <p:txBody>
          <a:bodyPr/>
          <a:lstStyle/>
          <a:p>
            <a:r>
              <a:rPr lang="en-US" dirty="0"/>
              <a:t>ESG and Growth</a:t>
            </a:r>
          </a:p>
        </p:txBody>
      </p:sp>
      <p:sp>
        <p:nvSpPr>
          <p:cNvPr id="3" name="Content Placeholder 2">
            <a:extLst>
              <a:ext uri="{FF2B5EF4-FFF2-40B4-BE49-F238E27FC236}">
                <a16:creationId xmlns:a16="http://schemas.microsoft.com/office/drawing/2014/main" id="{9B055EB8-66A2-D349-9E17-5FE9BFBB3000}"/>
              </a:ext>
            </a:extLst>
          </p:cNvPr>
          <p:cNvSpPr>
            <a:spLocks noGrp="1"/>
          </p:cNvSpPr>
          <p:nvPr>
            <p:ph sz="quarter" idx="1"/>
          </p:nvPr>
        </p:nvSpPr>
        <p:spPr/>
        <p:txBody>
          <a:bodyPr>
            <a:normAutofit fontScale="92500"/>
          </a:bodyPr>
          <a:lstStyle/>
          <a:p>
            <a:r>
              <a:rPr lang="en-US" dirty="0"/>
              <a:t>There have been very few studies that have looked at the link between ESG and growth. If there is any evidence of a link, it is that it becomes more difficult to wear the goodness cloak, as companies get bigger.</a:t>
            </a:r>
          </a:p>
          <a:p>
            <a:r>
              <a:rPr lang="en-US" dirty="0"/>
              <a:t>One simple comparison is between two companies, Patagonia, outspoken about its “purity of purpose” and Nike, accused of being more mushy in its ESG practices. </a:t>
            </a:r>
          </a:p>
          <a:p>
            <a:pPr lvl="1"/>
            <a:r>
              <a:rPr lang="en-US" dirty="0"/>
              <a:t>Patagonia has revenues of less than a billion a year, and a focused market (of wealthy millennials).</a:t>
            </a:r>
          </a:p>
          <a:p>
            <a:pPr lvl="1"/>
            <a:r>
              <a:rPr lang="en-US" dirty="0"/>
              <a:t>Nike has revenues in excess of $40 billion and has to market its goods to a much wider audience.</a:t>
            </a:r>
          </a:p>
        </p:txBody>
      </p:sp>
    </p:spTree>
    <p:extLst>
      <p:ext uri="{BB962C8B-B14F-4D97-AF65-F5344CB8AC3E}">
        <p14:creationId xmlns:p14="http://schemas.microsoft.com/office/powerpoint/2010/main" val="171160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lstStyle/>
          <a:p>
            <a:r>
              <a:rPr lang="en-US" dirty="0"/>
              <a:t>ESG and Profitability</a:t>
            </a:r>
          </a:p>
        </p:txBody>
      </p:sp>
      <p:sp>
        <p:nvSpPr>
          <p:cNvPr id="4" name="Content Placeholder 3">
            <a:extLst>
              <a:ext uri="{FF2B5EF4-FFF2-40B4-BE49-F238E27FC236}">
                <a16:creationId xmlns:a16="http://schemas.microsoft.com/office/drawing/2014/main" id="{2D2DD17D-FB78-6447-8533-E3147B99406E}"/>
              </a:ext>
            </a:extLst>
          </p:cNvPr>
          <p:cNvSpPr>
            <a:spLocks noGrp="1"/>
          </p:cNvSpPr>
          <p:nvPr>
            <p:ph sz="quarter" idx="1"/>
          </p:nvPr>
        </p:nvSpPr>
        <p:spPr/>
        <p:txBody>
          <a:bodyPr>
            <a:normAutofit fontScale="92500" lnSpcReduction="10000"/>
          </a:bodyPr>
          <a:lstStyle/>
          <a:p>
            <a:r>
              <a:rPr lang="en-US" sz="2400" u="sng" dirty="0"/>
              <a:t>The link to profitability is weak</a:t>
            </a:r>
            <a:r>
              <a:rPr lang="en-US" sz="2400" dirty="0"/>
              <a:t>: There are </a:t>
            </a:r>
            <a:r>
              <a:rPr lang="en-US" sz="2400" dirty="0">
                <a:hlinkClick r:id="rId2" invalidUrl="about://"/>
              </a:rPr>
              <a:t>meta studies</a:t>
            </a:r>
            <a:r>
              <a:rPr lang="en-US" sz="2400" dirty="0"/>
              <a:t> (summaries of all other studies) that find </a:t>
            </a:r>
            <a:r>
              <a:rPr lang="en-US" sz="2400" i="1" dirty="0"/>
              <a:t>a small positive link between ESG and profitability</a:t>
            </a:r>
            <a:r>
              <a:rPr lang="en-US" sz="2400" dirty="0"/>
              <a:t>, but one that is very sensitive to how profits are measured and over what period. </a:t>
            </a:r>
          </a:p>
          <a:p>
            <a:r>
              <a:rPr lang="en-US" sz="2400" u="sng" dirty="0"/>
              <a:t>E, S and G have different payoffs</a:t>
            </a:r>
            <a:r>
              <a:rPr lang="en-US" sz="2400" dirty="0"/>
              <a:t>: Breaking down ESG into its component parts, </a:t>
            </a:r>
            <a:r>
              <a:rPr lang="en-US" sz="2400" dirty="0">
                <a:hlinkClick r:id="rId3" invalidUrl="about://"/>
              </a:rPr>
              <a:t>some studies</a:t>
            </a:r>
            <a:r>
              <a:rPr lang="en-US" sz="2400" dirty="0"/>
              <a:t> find that environment (E) offered the strongest positive link to performance and social (S) the weakest, with governance (G) falling in the middle. Others find that governance is the dominant variable, but if so, it is the one variable that predates ESG and actually pushes in the opposite direction.</a:t>
            </a:r>
          </a:p>
          <a:p>
            <a:r>
              <a:rPr lang="en-US" sz="2400" u="sng" dirty="0"/>
              <a:t>Uncertainty about direction of Causation</a:t>
            </a:r>
            <a:r>
              <a:rPr lang="en-US" sz="2400" dirty="0"/>
              <a:t>: The studies that find a link between profitability and ESG scores face the question of which direction the causation runs: are good firms more profitable or are more profitable firms more likely to be picked as good firms? </a:t>
            </a:r>
          </a:p>
        </p:txBody>
      </p:sp>
    </p:spTree>
    <p:extLst>
      <p:ext uri="{BB962C8B-B14F-4D97-AF65-F5344CB8AC3E}">
        <p14:creationId xmlns:p14="http://schemas.microsoft.com/office/powerpoint/2010/main" val="2142647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6B62B-69A1-0640-9EE7-19ECB0C42D0B}"/>
              </a:ext>
            </a:extLst>
          </p:cNvPr>
          <p:cNvSpPr>
            <a:spLocks noGrp="1"/>
          </p:cNvSpPr>
          <p:nvPr>
            <p:ph type="title"/>
          </p:nvPr>
        </p:nvSpPr>
        <p:spPr/>
        <p:txBody>
          <a:bodyPr/>
          <a:lstStyle/>
          <a:p>
            <a:r>
              <a:rPr lang="en-US" dirty="0"/>
              <a:t>And what’s with the meta studies?</a:t>
            </a:r>
          </a:p>
        </p:txBody>
      </p:sp>
      <p:sp>
        <p:nvSpPr>
          <p:cNvPr id="3" name="Content Placeholder 2">
            <a:extLst>
              <a:ext uri="{FF2B5EF4-FFF2-40B4-BE49-F238E27FC236}">
                <a16:creationId xmlns:a16="http://schemas.microsoft.com/office/drawing/2014/main" id="{266EE179-D48E-D34F-9940-A6B25ECFB681}"/>
              </a:ext>
            </a:extLst>
          </p:cNvPr>
          <p:cNvSpPr>
            <a:spLocks noGrp="1"/>
          </p:cNvSpPr>
          <p:nvPr>
            <p:ph sz="quarter" idx="1"/>
          </p:nvPr>
        </p:nvSpPr>
        <p:spPr/>
        <p:txBody>
          <a:bodyPr>
            <a:normAutofit fontScale="85000" lnSpcReduction="10000"/>
          </a:bodyPr>
          <a:lstStyle/>
          <a:p>
            <a:r>
              <a:rPr lang="en-US" dirty="0"/>
              <a:t>ESG backers constantly point to meta studies, which are really an aggregation of studies done on a topic over time.</a:t>
            </a:r>
          </a:p>
          <a:p>
            <a:r>
              <a:rPr lang="en-US" dirty="0"/>
              <a:t>While there is a ”law of large numbers” reasoning that can be used to back up this practice, it is not a good one for many reasons:</a:t>
            </a:r>
          </a:p>
          <a:p>
            <a:pPr lvl="1"/>
            <a:r>
              <a:rPr lang="en-US" dirty="0"/>
              <a:t>Averaging studies that are done at different time periods, with different metrics yield averaging mush.</a:t>
            </a:r>
          </a:p>
          <a:p>
            <a:pPr lvl="1"/>
            <a:r>
              <a:rPr lang="en-US" dirty="0"/>
              <a:t>Averaging many studies averages out mistakes, but it does not eliminate bias. </a:t>
            </a:r>
          </a:p>
          <a:p>
            <a:r>
              <a:rPr lang="en-US" dirty="0"/>
              <a:t>The cynical way of looking at meta studies is that they point to the absence of studies that can be trusted to stand on their own, either because their findings are specific to the sample that they are studying or the timing of the study (or worse).</a:t>
            </a:r>
          </a:p>
        </p:txBody>
      </p:sp>
    </p:spTree>
    <p:extLst>
      <p:ext uri="{BB962C8B-B14F-4D97-AF65-F5344CB8AC3E}">
        <p14:creationId xmlns:p14="http://schemas.microsoft.com/office/powerpoint/2010/main" val="2188506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9AE8-E947-AE4F-96C1-57F13496A81B}"/>
              </a:ext>
            </a:extLst>
          </p:cNvPr>
          <p:cNvSpPr>
            <a:spLocks noGrp="1"/>
          </p:cNvSpPr>
          <p:nvPr>
            <p:ph type="title"/>
          </p:nvPr>
        </p:nvSpPr>
        <p:spPr/>
        <p:txBody>
          <a:bodyPr/>
          <a:lstStyle/>
          <a:p>
            <a:r>
              <a:rPr lang="en-US" dirty="0"/>
              <a:t>ESG and Employee Satisfaction… </a:t>
            </a:r>
          </a:p>
        </p:txBody>
      </p:sp>
      <p:sp>
        <p:nvSpPr>
          <p:cNvPr id="3" name="Content Placeholder 2">
            <a:extLst>
              <a:ext uri="{FF2B5EF4-FFF2-40B4-BE49-F238E27FC236}">
                <a16:creationId xmlns:a16="http://schemas.microsoft.com/office/drawing/2014/main" id="{8243D4D4-1396-5649-A21A-F2AF4B9E8904}"/>
              </a:ext>
            </a:extLst>
          </p:cNvPr>
          <p:cNvSpPr>
            <a:spLocks noGrp="1"/>
          </p:cNvSpPr>
          <p:nvPr>
            <p:ph sz="quarter" idx="1"/>
          </p:nvPr>
        </p:nvSpPr>
        <p:spPr/>
        <p:txBody>
          <a:bodyPr/>
          <a:lstStyle/>
          <a:p>
            <a:endParaRPr lang="en-US" dirty="0"/>
          </a:p>
        </p:txBody>
      </p:sp>
      <p:pic>
        <p:nvPicPr>
          <p:cNvPr id="4" name="Picture 3">
            <a:extLst>
              <a:ext uri="{FF2B5EF4-FFF2-40B4-BE49-F238E27FC236}">
                <a16:creationId xmlns:a16="http://schemas.microsoft.com/office/drawing/2014/main" id="{5F0A70A8-636D-E548-9714-97E77F8272C4}"/>
              </a:ext>
            </a:extLst>
          </p:cNvPr>
          <p:cNvPicPr>
            <a:picLocks noChangeAspect="1"/>
          </p:cNvPicPr>
          <p:nvPr/>
        </p:nvPicPr>
        <p:blipFill>
          <a:blip r:embed="rId2"/>
          <a:stretch>
            <a:fillRect/>
          </a:stretch>
        </p:blipFill>
        <p:spPr>
          <a:xfrm>
            <a:off x="1134844" y="3954521"/>
            <a:ext cx="6892945" cy="2026149"/>
          </a:xfrm>
          <a:prstGeom prst="rect">
            <a:avLst/>
          </a:prstGeom>
        </p:spPr>
      </p:pic>
      <p:pic>
        <p:nvPicPr>
          <p:cNvPr id="5" name="Picture 4">
            <a:extLst>
              <a:ext uri="{FF2B5EF4-FFF2-40B4-BE49-F238E27FC236}">
                <a16:creationId xmlns:a16="http://schemas.microsoft.com/office/drawing/2014/main" id="{022EFDE8-1A16-C946-911C-F4E59E509C9A}"/>
              </a:ext>
            </a:extLst>
          </p:cNvPr>
          <p:cNvPicPr>
            <a:picLocks noChangeAspect="1"/>
          </p:cNvPicPr>
          <p:nvPr/>
        </p:nvPicPr>
        <p:blipFill>
          <a:blip r:embed="rId3"/>
          <a:stretch>
            <a:fillRect/>
          </a:stretch>
        </p:blipFill>
        <p:spPr>
          <a:xfrm>
            <a:off x="1246055" y="1512147"/>
            <a:ext cx="6600486" cy="2282049"/>
          </a:xfrm>
          <a:prstGeom prst="rect">
            <a:avLst/>
          </a:prstGeom>
        </p:spPr>
      </p:pic>
    </p:spTree>
    <p:extLst>
      <p:ext uri="{BB962C8B-B14F-4D97-AF65-F5344CB8AC3E}">
        <p14:creationId xmlns:p14="http://schemas.microsoft.com/office/powerpoint/2010/main" val="2233070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E08F6-4C23-4B41-B954-26B4AE373875}"/>
              </a:ext>
            </a:extLst>
          </p:cNvPr>
          <p:cNvSpPr>
            <a:spLocks noGrp="1"/>
          </p:cNvSpPr>
          <p:nvPr>
            <p:ph type="title"/>
          </p:nvPr>
        </p:nvSpPr>
        <p:spPr/>
        <p:txBody>
          <a:bodyPr/>
          <a:lstStyle/>
          <a:p>
            <a:r>
              <a:rPr lang="en-US" dirty="0"/>
              <a:t>ESG and Funding Costs</a:t>
            </a:r>
          </a:p>
        </p:txBody>
      </p:sp>
      <p:sp>
        <p:nvSpPr>
          <p:cNvPr id="3" name="Content Placeholder 2">
            <a:extLst>
              <a:ext uri="{FF2B5EF4-FFF2-40B4-BE49-F238E27FC236}">
                <a16:creationId xmlns:a16="http://schemas.microsoft.com/office/drawing/2014/main" id="{CC34C736-60DD-7C40-BD8B-B20D403C9501}"/>
              </a:ext>
            </a:extLst>
          </p:cNvPr>
          <p:cNvSpPr>
            <a:spLocks noGrp="1"/>
          </p:cNvSpPr>
          <p:nvPr>
            <p:ph sz="quarter" idx="1"/>
          </p:nvPr>
        </p:nvSpPr>
        <p:spPr/>
        <p:txBody>
          <a:bodyPr>
            <a:normAutofit fontScale="77500" lnSpcReduction="20000"/>
          </a:bodyPr>
          <a:lstStyle/>
          <a:p>
            <a:r>
              <a:rPr lang="en-US" u="sng" dirty="0"/>
              <a:t>There is a stronger Link to Funding Costs</a:t>
            </a:r>
            <a:r>
              <a:rPr lang="en-US" dirty="0"/>
              <a:t>: </a:t>
            </a:r>
            <a:r>
              <a:rPr lang="en-US" dirty="0">
                <a:hlinkClick r:id="rId2" invalidUrl="about://"/>
              </a:rPr>
              <a:t>Studies of “sin” stocks</a:t>
            </a:r>
            <a:r>
              <a:rPr lang="en-US" dirty="0"/>
              <a:t>, i.e., companies involved in businesses such as producing alcohol, tobacco, and gaming, find that these stocks are less commonly held by institutions and that they face higher costs for funding, from equity and debt). </a:t>
            </a:r>
          </a:p>
          <a:p>
            <a:r>
              <a:rPr lang="en-US" dirty="0"/>
              <a:t>The evidence for this is </a:t>
            </a:r>
            <a:r>
              <a:rPr lang="en-US" u="sng" dirty="0"/>
              <a:t>strongest in sectors like tobacco (starting in the 1990s) and fossil fuels </a:t>
            </a:r>
            <a:r>
              <a:rPr lang="en-US" dirty="0"/>
              <a:t>(especially in the last decade), but these findings come with a troubling catch. While these companies face higher costs, and have lower value, investors in these companies generate higher returns.</a:t>
            </a:r>
          </a:p>
          <a:p>
            <a:r>
              <a:rPr lang="en-US" dirty="0"/>
              <a:t>If this is the argument, though, be clear about the consequences:</a:t>
            </a:r>
          </a:p>
          <a:p>
            <a:pPr lvl="1"/>
            <a:r>
              <a:rPr lang="en-US" dirty="0"/>
              <a:t>Equity investors in good companies will settle for much lower returns, given risk, on their investment than in bad companies.</a:t>
            </a:r>
          </a:p>
          <a:p>
            <a:pPr lvl="1"/>
            <a:r>
              <a:rPr lang="en-US" dirty="0"/>
              <a:t>Lenders to good companies will earn lower interest rates, given default risk, than lenders to bad companies.</a:t>
            </a:r>
          </a:p>
          <a:p>
            <a:endParaRPr lang="en-US" dirty="0"/>
          </a:p>
        </p:txBody>
      </p:sp>
    </p:spTree>
    <p:extLst>
      <p:ext uri="{BB962C8B-B14F-4D97-AF65-F5344CB8AC3E}">
        <p14:creationId xmlns:p14="http://schemas.microsoft.com/office/powerpoint/2010/main" val="3386648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D864A-1FCF-1642-8F9B-FACC21F2DF8F}"/>
              </a:ext>
            </a:extLst>
          </p:cNvPr>
          <p:cNvSpPr>
            <a:spLocks noGrp="1"/>
          </p:cNvSpPr>
          <p:nvPr>
            <p:ph type="title"/>
          </p:nvPr>
        </p:nvSpPr>
        <p:spPr/>
        <p:txBody>
          <a:bodyPr/>
          <a:lstStyle/>
          <a:p>
            <a:r>
              <a:rPr lang="en-US" dirty="0"/>
              <a:t>ESG and Catastrophic Risk</a:t>
            </a:r>
          </a:p>
        </p:txBody>
      </p:sp>
      <p:sp>
        <p:nvSpPr>
          <p:cNvPr id="3" name="Content Placeholder 2">
            <a:extLst>
              <a:ext uri="{FF2B5EF4-FFF2-40B4-BE49-F238E27FC236}">
                <a16:creationId xmlns:a16="http://schemas.microsoft.com/office/drawing/2014/main" id="{DC30FF76-8180-9347-865B-1BC69B2917C7}"/>
              </a:ext>
            </a:extLst>
          </p:cNvPr>
          <p:cNvSpPr>
            <a:spLocks noGrp="1"/>
          </p:cNvSpPr>
          <p:nvPr>
            <p:ph sz="quarter" idx="1"/>
          </p:nvPr>
        </p:nvSpPr>
        <p:spPr/>
        <p:txBody>
          <a:bodyPr>
            <a:normAutofit fontScale="77500" lnSpcReduction="20000"/>
          </a:bodyPr>
          <a:lstStyle/>
          <a:p>
            <a:r>
              <a:rPr lang="en-US" u="sng" dirty="0"/>
              <a:t>Legal ≠ Sensible</a:t>
            </a:r>
            <a:r>
              <a:rPr lang="en-US" dirty="0"/>
              <a:t>: The peril of playing fast and loose with the rules is that sooner or later, you will be entangled in a ”scandal”, and that scandal will not only damage you in the near term but also create reputational damage that can haunt you in the long term.</a:t>
            </a:r>
            <a:endParaRPr lang="en-US" u="sng" dirty="0"/>
          </a:p>
          <a:p>
            <a:r>
              <a:rPr lang="en-US" u="sng" dirty="0"/>
              <a:t>There is a link to Failure/Disaster Risk</a:t>
            </a:r>
            <a:r>
              <a:rPr lang="en-US" dirty="0"/>
              <a:t>: “Bad” companies are exposed to disaster risks, where a combination of missteps by the company, luck, and a failure to build in enough protective controls (because they cost too much) can cause a disaster, in human and financial terms. </a:t>
            </a:r>
          </a:p>
          <a:p>
            <a:r>
              <a:rPr lang="en-US" u="sng" dirty="0"/>
              <a:t>Social Constraints</a:t>
            </a:r>
            <a:r>
              <a:rPr lang="en-US" dirty="0"/>
              <a:t>: We have known this for as long as businesses have been around, and argued that businesses that want to maximize value (which is long term, by nature) and not earnings next period should hold back from pushing too close to the limits of acceptable behavior, even if that behavior is legal. </a:t>
            </a:r>
          </a:p>
          <a:p>
            <a:pPr marL="0" indent="0">
              <a:buNone/>
            </a:pPr>
            <a:endParaRPr lang="en-US" dirty="0"/>
          </a:p>
        </p:txBody>
      </p:sp>
    </p:spTree>
    <p:extLst>
      <p:ext uri="{BB962C8B-B14F-4D97-AF65-F5344CB8AC3E}">
        <p14:creationId xmlns:p14="http://schemas.microsoft.com/office/powerpoint/2010/main" val="4296222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r>
              <a:rPr lang="en-US" altLang="en-US" dirty="0">
                <a:ea typeface="ＭＳ Ｐゴシック" charset="-128"/>
              </a:rPr>
              <a:t>Valeant: A Cautionary Tale</a:t>
            </a:r>
          </a:p>
        </p:txBody>
      </p:sp>
      <p:pic>
        <p:nvPicPr>
          <p:cNvPr id="3" name="Content Placeholder 2"/>
          <p:cNvPicPr>
            <a:picLocks noGrp="1" noChangeAspect="1"/>
          </p:cNvPicPr>
          <p:nvPr>
            <p:ph sz="quarter" idx="1"/>
          </p:nvPr>
        </p:nvPicPr>
        <p:blipFill>
          <a:blip r:embed="rId2"/>
          <a:stretch>
            <a:fillRect/>
          </a:stretch>
        </p:blipFill>
        <p:spPr>
          <a:xfrm>
            <a:off x="1439133" y="1600200"/>
            <a:ext cx="6500683" cy="4495800"/>
          </a:xfrm>
          <a:prstGeom prst="rect">
            <a:avLst/>
          </a:prstGeom>
        </p:spPr>
      </p:pic>
    </p:spTree>
    <p:extLst>
      <p:ext uri="{BB962C8B-B14F-4D97-AF65-F5344CB8AC3E}">
        <p14:creationId xmlns:p14="http://schemas.microsoft.com/office/powerpoint/2010/main" val="1926429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FB200-EA74-464E-9320-8C3F0ABA080D}"/>
              </a:ext>
            </a:extLst>
          </p:cNvPr>
          <p:cNvSpPr>
            <a:spLocks noGrp="1"/>
          </p:cNvSpPr>
          <p:nvPr>
            <p:ph type="title"/>
          </p:nvPr>
        </p:nvSpPr>
        <p:spPr/>
        <p:txBody>
          <a:bodyPr/>
          <a:lstStyle/>
          <a:p>
            <a:r>
              <a:rPr lang="en-US" dirty="0"/>
              <a:t>ESG and Value: Propositions</a:t>
            </a:r>
          </a:p>
        </p:txBody>
      </p:sp>
      <p:sp>
        <p:nvSpPr>
          <p:cNvPr id="3" name="Content Placeholder 2">
            <a:extLst>
              <a:ext uri="{FF2B5EF4-FFF2-40B4-BE49-F238E27FC236}">
                <a16:creationId xmlns:a16="http://schemas.microsoft.com/office/drawing/2014/main" id="{0368116A-1C66-9748-A5E3-FB20735C1F9F}"/>
              </a:ext>
            </a:extLst>
          </p:cNvPr>
          <p:cNvSpPr>
            <a:spLocks noGrp="1"/>
          </p:cNvSpPr>
          <p:nvPr>
            <p:ph sz="quarter" idx="1"/>
          </p:nvPr>
        </p:nvSpPr>
        <p:spPr/>
        <p:txBody>
          <a:bodyPr>
            <a:normAutofit fontScale="85000" lnSpcReduction="20000"/>
          </a:bodyPr>
          <a:lstStyle/>
          <a:p>
            <a:r>
              <a:rPr lang="en-US" b="1" dirty="0"/>
              <a:t>Proposition 1</a:t>
            </a:r>
            <a:r>
              <a:rPr lang="en-US" dirty="0"/>
              <a:t>: Don’t be a “bad” company. The costs of being bad exceed any benefits you may get from operating close to the edge of what is legal or a business model that is at the edge of social acceptance.</a:t>
            </a:r>
          </a:p>
          <a:p>
            <a:r>
              <a:rPr lang="en-US" b="1" dirty="0"/>
              <a:t>Proposition 2</a:t>
            </a:r>
            <a:r>
              <a:rPr lang="en-US" dirty="0"/>
              <a:t>: If you want to go beyond ”not being bad” and try to be “good”, do it with the recognition that goodness will often cost you in the short term (lost business, higher costs), and that you may not recover that cost even in the very, very long term. Put simply, the notion that being good is always good for value is nonsense.</a:t>
            </a:r>
          </a:p>
          <a:p>
            <a:r>
              <a:rPr lang="en-US" b="1" dirty="0"/>
              <a:t>Proposition 3</a:t>
            </a:r>
            <a:r>
              <a:rPr lang="en-US" dirty="0"/>
              <a:t>: If being good is at the base of your business model, and you generate benefits from that perception, in terms of earnings and cash flows, you may have to accept a lower scale (and settle for being a </a:t>
            </a:r>
            <a:r>
              <a:rPr lang="en-US"/>
              <a:t>smaller company).</a:t>
            </a:r>
            <a:endParaRPr lang="en-US" dirty="0"/>
          </a:p>
        </p:txBody>
      </p:sp>
    </p:spTree>
    <p:extLst>
      <p:ext uri="{BB962C8B-B14F-4D97-AF65-F5344CB8AC3E}">
        <p14:creationId xmlns:p14="http://schemas.microsoft.com/office/powerpoint/2010/main" val="3644671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II. ESG and Returns</a:t>
            </a:r>
          </a:p>
        </p:txBody>
      </p:sp>
      <p:sp>
        <p:nvSpPr>
          <p:cNvPr id="4" name="Content Placeholder 3">
            <a:extLst>
              <a:ext uri="{FF2B5EF4-FFF2-40B4-BE49-F238E27FC236}">
                <a16:creationId xmlns:a16="http://schemas.microsoft.com/office/drawing/2014/main" id="{A096853D-0D3A-5B41-9082-304539C53E3F}"/>
              </a:ext>
            </a:extLst>
          </p:cNvPr>
          <p:cNvSpPr>
            <a:spLocks noGrp="1"/>
          </p:cNvSpPr>
          <p:nvPr>
            <p:ph sz="quarter" idx="1"/>
          </p:nvPr>
        </p:nvSpPr>
        <p:spPr/>
        <p:txBody>
          <a:bodyPr>
            <a:normAutofit fontScale="70000" lnSpcReduction="20000"/>
          </a:bodyPr>
          <a:lstStyle/>
          <a:p>
            <a:r>
              <a:rPr lang="en-US" u="sng" dirty="0"/>
              <a:t>Constrained optimal?</a:t>
            </a:r>
            <a:r>
              <a:rPr lang="en-US" dirty="0"/>
              <a:t> To begin with, the notion that adding an ESG constraint to investing increases expected returns is counter intuitive. After all, a constrained optimum can, at best, match an unconstrained one, and most of the time, the constraint will create a cost. </a:t>
            </a:r>
          </a:p>
          <a:p>
            <a:r>
              <a:rPr lang="en-US" u="sng" dirty="0"/>
              <a:t>Truth in Advertising</a:t>
            </a:r>
            <a:r>
              <a:rPr lang="en-US" dirty="0"/>
              <a:t>: In one of the few cases where honesty seems to have prevailed over platitudes, the TIAA-CREF Social Choice Equity Fund explicitly acknowledges this cost and uses it to explain its underperformance, stating that “</a:t>
            </a:r>
            <a:r>
              <a:rPr lang="en-US" i="1" dirty="0"/>
              <a:t>The CREF Social Choice Account returned 13.88 percent for the year [2017] compared with the 14.34 percent return of its composite benchmark … Because of its ESG criteria, the Account did not invest in a number of stocks and bonds ... the net effect was that the Account underperformed its benchmark</a:t>
            </a:r>
            <a:r>
              <a:rPr lang="en-US" dirty="0"/>
              <a:t>.”  </a:t>
            </a:r>
          </a:p>
          <a:p>
            <a:r>
              <a:rPr lang="en-US" u="sng" dirty="0"/>
              <a:t>Internal contradiction</a:t>
            </a:r>
            <a:r>
              <a:rPr lang="en-US" dirty="0"/>
              <a:t>: In fact, there is an inherent contradiction, at least on the surface, between arguing that ESG leads to higher value and stock prices, made to CEOs and CFOs of companies, and simultaneously arguing that investors in ESG stocks will earn higher (positive excess) returns. </a:t>
            </a:r>
          </a:p>
        </p:txBody>
      </p:sp>
    </p:spTree>
    <p:extLst>
      <p:ext uri="{BB962C8B-B14F-4D97-AF65-F5344CB8AC3E}">
        <p14:creationId xmlns:p14="http://schemas.microsoft.com/office/powerpoint/2010/main" val="2702914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E319-5A4C-6144-97D7-019E115DAD05}"/>
              </a:ext>
            </a:extLst>
          </p:cNvPr>
          <p:cNvSpPr>
            <a:spLocks noGrp="1"/>
          </p:cNvSpPr>
          <p:nvPr>
            <p:ph type="title"/>
          </p:nvPr>
        </p:nvSpPr>
        <p:spPr/>
        <p:txBody>
          <a:bodyPr>
            <a:normAutofit/>
          </a:bodyPr>
          <a:lstStyle/>
          <a:p>
            <a:r>
              <a:rPr lang="en-US" dirty="0"/>
              <a:t>And the research is all over the place…</a:t>
            </a:r>
          </a:p>
        </p:txBody>
      </p:sp>
      <p:sp>
        <p:nvSpPr>
          <p:cNvPr id="4" name="Content Placeholder 3">
            <a:extLst>
              <a:ext uri="{FF2B5EF4-FFF2-40B4-BE49-F238E27FC236}">
                <a16:creationId xmlns:a16="http://schemas.microsoft.com/office/drawing/2014/main" id="{82B6B046-C205-D947-A98A-851D3E873E38}"/>
              </a:ext>
            </a:extLst>
          </p:cNvPr>
          <p:cNvSpPr>
            <a:spLocks noGrp="1"/>
          </p:cNvSpPr>
          <p:nvPr>
            <p:ph sz="quarter" idx="1"/>
          </p:nvPr>
        </p:nvSpPr>
        <p:spPr/>
        <p:txBody>
          <a:bodyPr>
            <a:normAutofit fontScale="92500" lnSpcReduction="20000"/>
          </a:bodyPr>
          <a:lstStyle/>
          <a:p>
            <a:r>
              <a:rPr lang="en-US" sz="1800" u="sng" dirty="0"/>
              <a:t>Invest in bad companies</a:t>
            </a:r>
            <a:r>
              <a:rPr lang="en-US" sz="1800" dirty="0"/>
              <a:t>:  </a:t>
            </a:r>
            <a:r>
              <a:rPr lang="en-US" sz="1800" dirty="0">
                <a:hlinkClick r:id="rId3" invalidUrl="about://"/>
              </a:rPr>
              <a:t>A comparison</a:t>
            </a:r>
            <a:r>
              <a:rPr lang="en-US" sz="1800" dirty="0"/>
              <a:t> of two Vanguard Index funds, the Vice fund (invested in tobacco, gambling, and defense companies) and the FTSE Social Index fund (invested in companies screened for good corporate behavior on multiple dimensions) and note that a dollar invested in the former in August 2002 would have been worth almost 20% more by 2015 than a dollar invested in the latter.</a:t>
            </a:r>
          </a:p>
          <a:p>
            <a:r>
              <a:rPr lang="en-US" sz="1800" u="sng" dirty="0"/>
              <a:t>Invest in good companies</a:t>
            </a:r>
            <a:r>
              <a:rPr lang="en-US" sz="1800" dirty="0"/>
              <a:t>: At the other end of the spectrum, there are studies that seem to indicate that there are positive excess returns to investing in good companies. </a:t>
            </a:r>
            <a:r>
              <a:rPr lang="en-US" sz="1800" dirty="0">
                <a:hlinkClick r:id="rId4" invalidUrl="about://"/>
              </a:rPr>
              <a:t>A study</a:t>
            </a:r>
            <a:r>
              <a:rPr lang="en-US" sz="1800" dirty="0"/>
              <a:t> showed that stocks in the Anno Domini Index (of socially conscious companies) outperformed the market, but that the outperformance was more due to factor and industry tilts than to social responsiveness. Some of the strongest links between returns and ESG come from the governance portion, which, as we noted earlier, is ironic, because the essence of governance, at least as measured in most of these studies, is fealty to shareholder rights, which is at odds with the current ESG framework that pushes for a stakeholder perspective. </a:t>
            </a:r>
          </a:p>
          <a:p>
            <a:r>
              <a:rPr lang="en-US" sz="1800" u="sng" dirty="0"/>
              <a:t>ESG has no effect</a:t>
            </a:r>
            <a:r>
              <a:rPr lang="en-US" sz="1800" dirty="0"/>
              <a:t>: Splitting the difference, there are other studies that find little or no differences in returns between good and bad companies. In fact, studies that more broadly look at factors that have driven stock returns for the last few decades find that much of the positive payoff attributed to ESG comes from its correlation with momentum and growth.</a:t>
            </a:r>
          </a:p>
        </p:txBody>
      </p:sp>
    </p:spTree>
    <p:extLst>
      <p:ext uri="{BB962C8B-B14F-4D97-AF65-F5344CB8AC3E}">
        <p14:creationId xmlns:p14="http://schemas.microsoft.com/office/powerpoint/2010/main" val="2184648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F45F-7C70-3147-9DD0-EC14AAC5DC9F}"/>
              </a:ext>
            </a:extLst>
          </p:cNvPr>
          <p:cNvSpPr>
            <a:spLocks noGrp="1"/>
          </p:cNvSpPr>
          <p:nvPr>
            <p:ph type="title"/>
          </p:nvPr>
        </p:nvSpPr>
        <p:spPr/>
        <p:txBody>
          <a:bodyPr>
            <a:normAutofit/>
          </a:bodyPr>
          <a:lstStyle/>
          <a:p>
            <a:r>
              <a:rPr lang="en-US" dirty="0"/>
              <a:t>Why returns to ESG are tough to read…</a:t>
            </a:r>
          </a:p>
        </p:txBody>
      </p:sp>
      <p:pic>
        <p:nvPicPr>
          <p:cNvPr id="6" name="Content Placeholder 5">
            <a:extLst>
              <a:ext uri="{FF2B5EF4-FFF2-40B4-BE49-F238E27FC236}">
                <a16:creationId xmlns:a16="http://schemas.microsoft.com/office/drawing/2014/main" id="{5023C9B9-CD7B-9246-9812-961A9A6C18EC}"/>
              </a:ext>
            </a:extLst>
          </p:cNvPr>
          <p:cNvPicPr>
            <a:picLocks noGrp="1" noChangeAspect="1"/>
          </p:cNvPicPr>
          <p:nvPr>
            <p:ph sz="quarter" idx="1"/>
          </p:nvPr>
        </p:nvPicPr>
        <p:blipFill>
          <a:blip r:embed="rId2"/>
          <a:stretch>
            <a:fillRect/>
          </a:stretch>
        </p:blipFill>
        <p:spPr>
          <a:xfrm>
            <a:off x="708461" y="1600200"/>
            <a:ext cx="7962027" cy="4495800"/>
          </a:xfrm>
          <a:prstGeom prst="rect">
            <a:avLst/>
          </a:prstGeom>
        </p:spPr>
      </p:pic>
    </p:spTree>
    <p:extLst>
      <p:ext uri="{BB962C8B-B14F-4D97-AF65-F5344CB8AC3E}">
        <p14:creationId xmlns:p14="http://schemas.microsoft.com/office/powerpoint/2010/main" val="4034640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5A59-DF96-F04D-B564-82570F1F20E9}"/>
              </a:ext>
            </a:extLst>
          </p:cNvPr>
          <p:cNvSpPr>
            <a:spLocks noGrp="1"/>
          </p:cNvSpPr>
          <p:nvPr>
            <p:ph type="title"/>
          </p:nvPr>
        </p:nvSpPr>
        <p:spPr/>
        <p:txBody>
          <a:bodyPr/>
          <a:lstStyle/>
          <a:p>
            <a:r>
              <a:rPr lang="en-US" dirty="0"/>
              <a:t>The Pricing Effect</a:t>
            </a:r>
          </a:p>
        </p:txBody>
      </p:sp>
      <p:sp>
        <p:nvSpPr>
          <p:cNvPr id="3" name="Content Placeholder 2">
            <a:extLst>
              <a:ext uri="{FF2B5EF4-FFF2-40B4-BE49-F238E27FC236}">
                <a16:creationId xmlns:a16="http://schemas.microsoft.com/office/drawing/2014/main" id="{F66AFE45-BA1A-454C-A131-E77484AB0818}"/>
              </a:ext>
            </a:extLst>
          </p:cNvPr>
          <p:cNvSpPr>
            <a:spLocks noGrp="1"/>
          </p:cNvSpPr>
          <p:nvPr>
            <p:ph sz="quarter" idx="1"/>
          </p:nvPr>
        </p:nvSpPr>
        <p:spPr/>
        <p:txBody>
          <a:bodyPr>
            <a:normAutofit fontScale="77500" lnSpcReduction="20000"/>
          </a:bodyPr>
          <a:lstStyle/>
          <a:p>
            <a:r>
              <a:rPr lang="en-US" dirty="0"/>
              <a:t>Put simply, a study that finds a relationship (positive, negative or zero) between ESG and returns is really a test of whether ESG is being priced in correctly and not one of whether ESG is good for investing or bad for investing.</a:t>
            </a:r>
          </a:p>
          <a:p>
            <a:r>
              <a:rPr lang="en-US" dirty="0"/>
              <a:t>The only worthwhile conclusion that you can draw is that investing in good companies (or avoiding investing in bad companies) will generate higher returns if the market is underpricing the “positive” effects of being good or the “negative” effects of being bad.</a:t>
            </a:r>
          </a:p>
          <a:p>
            <a:r>
              <a:rPr lang="en-US" dirty="0"/>
              <a:t>In fact, if ESG is front and center and investors are rushing into “good” companies and selling “bad” companies, the reverse will be true, i.e., the market will be overpricing the positive effects of being good and the negative effects of being bad. In this world, investing in bad companies will generate higher risk-adjusted returns that investing in good companies.</a:t>
            </a:r>
          </a:p>
        </p:txBody>
      </p:sp>
    </p:spTree>
    <p:extLst>
      <p:ext uri="{BB962C8B-B14F-4D97-AF65-F5344CB8AC3E}">
        <p14:creationId xmlns:p14="http://schemas.microsoft.com/office/powerpoint/2010/main" val="3846377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C0317-3212-0F40-A089-A0A5D520CE28}"/>
              </a:ext>
            </a:extLst>
          </p:cNvPr>
          <p:cNvSpPr>
            <a:spLocks noGrp="1"/>
          </p:cNvSpPr>
          <p:nvPr>
            <p:ph type="title"/>
          </p:nvPr>
        </p:nvSpPr>
        <p:spPr/>
        <p:txBody>
          <a:bodyPr/>
          <a:lstStyle/>
          <a:p>
            <a:r>
              <a:rPr lang="en-US" dirty="0"/>
              <a:t>Two plays on ESG investing</a:t>
            </a:r>
          </a:p>
        </p:txBody>
      </p:sp>
      <p:sp>
        <p:nvSpPr>
          <p:cNvPr id="3" name="Content Placeholder 2">
            <a:extLst>
              <a:ext uri="{FF2B5EF4-FFF2-40B4-BE49-F238E27FC236}">
                <a16:creationId xmlns:a16="http://schemas.microsoft.com/office/drawing/2014/main" id="{AFBC8604-7174-6041-ADEE-8A1978C277A5}"/>
              </a:ext>
            </a:extLst>
          </p:cNvPr>
          <p:cNvSpPr>
            <a:spLocks noGrp="1"/>
          </p:cNvSpPr>
          <p:nvPr>
            <p:ph sz="quarter" idx="1"/>
          </p:nvPr>
        </p:nvSpPr>
        <p:spPr/>
        <p:txBody>
          <a:bodyPr>
            <a:normAutofit fontScale="92500" lnSpcReduction="10000"/>
          </a:bodyPr>
          <a:lstStyle/>
          <a:p>
            <a:r>
              <a:rPr lang="en-US" dirty="0"/>
              <a:t>ESG Exclusionary Investing</a:t>
            </a:r>
          </a:p>
          <a:p>
            <a:pPr lvl="1"/>
            <a:r>
              <a:rPr lang="en-US" dirty="0"/>
              <a:t>You remove firms that you classify as “bad” firms from your investment universe.</a:t>
            </a:r>
          </a:p>
          <a:p>
            <a:pPr lvl="1"/>
            <a:r>
              <a:rPr lang="en-US" dirty="0"/>
              <a:t>Implicitly, you are assuming that bad firms are more likely to deliver negative returns and that avoiding them will improve returns on your portfolio.</a:t>
            </a:r>
          </a:p>
        </p:txBody>
      </p:sp>
      <p:sp>
        <p:nvSpPr>
          <p:cNvPr id="4" name="Content Placeholder 3">
            <a:extLst>
              <a:ext uri="{FF2B5EF4-FFF2-40B4-BE49-F238E27FC236}">
                <a16:creationId xmlns:a16="http://schemas.microsoft.com/office/drawing/2014/main" id="{0AC2CAE4-D65C-EF4B-B547-FBA1A1878BB3}"/>
              </a:ext>
            </a:extLst>
          </p:cNvPr>
          <p:cNvSpPr>
            <a:spLocks noGrp="1"/>
          </p:cNvSpPr>
          <p:nvPr>
            <p:ph sz="quarter" idx="2"/>
          </p:nvPr>
        </p:nvSpPr>
        <p:spPr/>
        <p:txBody>
          <a:bodyPr>
            <a:normAutofit fontScale="92500" lnSpcReduction="10000"/>
          </a:bodyPr>
          <a:lstStyle/>
          <a:p>
            <a:r>
              <a:rPr lang="en-US" dirty="0"/>
              <a:t>ESG Inclusionary Investing</a:t>
            </a:r>
          </a:p>
          <a:p>
            <a:pPr lvl="1"/>
            <a:r>
              <a:rPr lang="en-US" dirty="0"/>
              <a:t>You seek out firms that are “good’ firms for your portfolio</a:t>
            </a:r>
          </a:p>
          <a:p>
            <a:pPr lvl="1"/>
            <a:r>
              <a:rPr lang="en-US" dirty="0"/>
              <a:t>Implicitly, you are assuming that firms that do good are also good investments and that adding them will raise the returns on your portfolio.</a:t>
            </a:r>
          </a:p>
        </p:txBody>
      </p:sp>
    </p:spTree>
    <p:extLst>
      <p:ext uri="{BB962C8B-B14F-4D97-AF65-F5344CB8AC3E}">
        <p14:creationId xmlns:p14="http://schemas.microsoft.com/office/powerpoint/2010/main" val="3090026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9D0C-FFA8-9145-BF2C-2E3B9714C9B4}"/>
              </a:ext>
            </a:extLst>
          </p:cNvPr>
          <p:cNvSpPr>
            <a:spLocks noGrp="1"/>
          </p:cNvSpPr>
          <p:nvPr>
            <p:ph type="title"/>
          </p:nvPr>
        </p:nvSpPr>
        <p:spPr/>
        <p:txBody>
          <a:bodyPr>
            <a:normAutofit fontScale="90000"/>
          </a:bodyPr>
          <a:lstStyle/>
          <a:p>
            <a:r>
              <a:rPr lang="en-US" dirty="0"/>
              <a:t>Fake ESG? BlackRock’s Carbon Transition ETF</a:t>
            </a:r>
          </a:p>
        </p:txBody>
      </p:sp>
      <p:pic>
        <p:nvPicPr>
          <p:cNvPr id="4" name="Content Placeholder 3">
            <a:extLst>
              <a:ext uri="{FF2B5EF4-FFF2-40B4-BE49-F238E27FC236}">
                <a16:creationId xmlns:a16="http://schemas.microsoft.com/office/drawing/2014/main" id="{67F122F7-AB32-4543-A0A4-68AA2443AB6B}"/>
              </a:ext>
            </a:extLst>
          </p:cNvPr>
          <p:cNvPicPr>
            <a:picLocks noGrp="1" noChangeAspect="1"/>
          </p:cNvPicPr>
          <p:nvPr>
            <p:ph sz="quarter" idx="1"/>
          </p:nvPr>
        </p:nvPicPr>
        <p:blipFill>
          <a:blip r:embed="rId2"/>
          <a:stretch>
            <a:fillRect/>
          </a:stretch>
        </p:blipFill>
        <p:spPr>
          <a:xfrm>
            <a:off x="1838739" y="1600200"/>
            <a:ext cx="5536096" cy="4495800"/>
          </a:xfrm>
          <a:prstGeom prst="rect">
            <a:avLst/>
          </a:prstGeom>
        </p:spPr>
      </p:pic>
      <p:sp>
        <p:nvSpPr>
          <p:cNvPr id="5" name="TextBox 4">
            <a:extLst>
              <a:ext uri="{FF2B5EF4-FFF2-40B4-BE49-F238E27FC236}">
                <a16:creationId xmlns:a16="http://schemas.microsoft.com/office/drawing/2014/main" id="{2D9CAFA9-8AE1-7145-9E78-F59A85F3788F}"/>
              </a:ext>
            </a:extLst>
          </p:cNvPr>
          <p:cNvSpPr txBox="1"/>
          <p:nvPr/>
        </p:nvSpPr>
        <p:spPr>
          <a:xfrm>
            <a:off x="2534478" y="6107668"/>
            <a:ext cx="1980029" cy="369332"/>
          </a:xfrm>
          <a:prstGeom prst="rect">
            <a:avLst/>
          </a:prstGeom>
          <a:noFill/>
        </p:spPr>
        <p:txBody>
          <a:bodyPr wrap="none" rtlCol="0">
            <a:spAutoFit/>
          </a:bodyPr>
          <a:lstStyle/>
          <a:p>
            <a:r>
              <a:rPr lang="en-US" sz="1800" dirty="0"/>
              <a:t>Expenses: 0.03%</a:t>
            </a:r>
          </a:p>
        </p:txBody>
      </p:sp>
      <p:sp>
        <p:nvSpPr>
          <p:cNvPr id="6" name="TextBox 5">
            <a:extLst>
              <a:ext uri="{FF2B5EF4-FFF2-40B4-BE49-F238E27FC236}">
                <a16:creationId xmlns:a16="http://schemas.microsoft.com/office/drawing/2014/main" id="{5FDF8971-6D39-4A4D-B704-CDE935065399}"/>
              </a:ext>
            </a:extLst>
          </p:cNvPr>
          <p:cNvSpPr txBox="1"/>
          <p:nvPr/>
        </p:nvSpPr>
        <p:spPr>
          <a:xfrm>
            <a:off x="5479774" y="6096000"/>
            <a:ext cx="1980029" cy="369332"/>
          </a:xfrm>
          <a:prstGeom prst="rect">
            <a:avLst/>
          </a:prstGeom>
          <a:noFill/>
        </p:spPr>
        <p:txBody>
          <a:bodyPr wrap="none" rtlCol="0">
            <a:spAutoFit/>
          </a:bodyPr>
          <a:lstStyle/>
          <a:p>
            <a:r>
              <a:rPr lang="en-US" sz="1800" dirty="0"/>
              <a:t>Expenses: 0.15%</a:t>
            </a:r>
          </a:p>
        </p:txBody>
      </p:sp>
    </p:spTree>
    <p:extLst>
      <p:ext uri="{BB962C8B-B14F-4D97-AF65-F5344CB8AC3E}">
        <p14:creationId xmlns:p14="http://schemas.microsoft.com/office/powerpoint/2010/main" val="7307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C894-1874-7A49-8A79-31264261E706}"/>
              </a:ext>
            </a:extLst>
          </p:cNvPr>
          <p:cNvSpPr>
            <a:spLocks noGrp="1"/>
          </p:cNvSpPr>
          <p:nvPr>
            <p:ph type="title"/>
          </p:nvPr>
        </p:nvSpPr>
        <p:spPr/>
        <p:txBody>
          <a:bodyPr/>
          <a:lstStyle/>
          <a:p>
            <a:r>
              <a:rPr lang="en-US" dirty="0"/>
              <a:t>A Sales Pitch for ESG Investing</a:t>
            </a:r>
          </a:p>
        </p:txBody>
      </p:sp>
      <p:pic>
        <p:nvPicPr>
          <p:cNvPr id="4" name="Content Placeholder 3">
            <a:extLst>
              <a:ext uri="{FF2B5EF4-FFF2-40B4-BE49-F238E27FC236}">
                <a16:creationId xmlns:a16="http://schemas.microsoft.com/office/drawing/2014/main" id="{6CC31A26-EE53-FA4B-A3DE-2870695F0970}"/>
              </a:ext>
            </a:extLst>
          </p:cNvPr>
          <p:cNvPicPr>
            <a:picLocks noGrp="1" noChangeAspect="1"/>
          </p:cNvPicPr>
          <p:nvPr>
            <p:ph sz="quarter" idx="1"/>
          </p:nvPr>
        </p:nvPicPr>
        <p:blipFill>
          <a:blip r:embed="rId2"/>
          <a:stretch>
            <a:fillRect/>
          </a:stretch>
        </p:blipFill>
        <p:spPr>
          <a:xfrm>
            <a:off x="612775" y="1860528"/>
            <a:ext cx="7863960" cy="3135192"/>
          </a:xfrm>
          <a:prstGeom prst="rect">
            <a:avLst/>
          </a:prstGeom>
        </p:spPr>
      </p:pic>
      <p:sp>
        <p:nvSpPr>
          <p:cNvPr id="5" name="TextBox 4">
            <a:extLst>
              <a:ext uri="{FF2B5EF4-FFF2-40B4-BE49-F238E27FC236}">
                <a16:creationId xmlns:a16="http://schemas.microsoft.com/office/drawing/2014/main" id="{284D487F-92F7-934B-B142-029F44E3FE88}"/>
              </a:ext>
            </a:extLst>
          </p:cNvPr>
          <p:cNvSpPr txBox="1"/>
          <p:nvPr/>
        </p:nvSpPr>
        <p:spPr>
          <a:xfrm>
            <a:off x="1086021" y="6290846"/>
            <a:ext cx="3763466" cy="338554"/>
          </a:xfrm>
          <a:prstGeom prst="rect">
            <a:avLst/>
          </a:prstGeom>
          <a:noFill/>
        </p:spPr>
        <p:txBody>
          <a:bodyPr wrap="none" rtlCol="0">
            <a:spAutoFit/>
          </a:bodyPr>
          <a:lstStyle/>
          <a:p>
            <a:r>
              <a:rPr lang="en-US" sz="1600" dirty="0"/>
              <a:t>Source: Honey, I shrunk the ESG alpha</a:t>
            </a:r>
          </a:p>
        </p:txBody>
      </p:sp>
      <p:pic>
        <p:nvPicPr>
          <p:cNvPr id="7" name="Picture 6">
            <a:extLst>
              <a:ext uri="{FF2B5EF4-FFF2-40B4-BE49-F238E27FC236}">
                <a16:creationId xmlns:a16="http://schemas.microsoft.com/office/drawing/2014/main" id="{C34E0B66-D536-1E43-9FE2-230BF565BD44}"/>
              </a:ext>
            </a:extLst>
          </p:cNvPr>
          <p:cNvPicPr>
            <a:picLocks noChangeAspect="1"/>
          </p:cNvPicPr>
          <p:nvPr/>
        </p:nvPicPr>
        <p:blipFill>
          <a:blip r:embed="rId3"/>
          <a:stretch>
            <a:fillRect/>
          </a:stretch>
        </p:blipFill>
        <p:spPr>
          <a:xfrm>
            <a:off x="267802" y="4851306"/>
            <a:ext cx="8498246" cy="1439540"/>
          </a:xfrm>
          <a:prstGeom prst="rect">
            <a:avLst/>
          </a:prstGeom>
        </p:spPr>
      </p:pic>
    </p:spTree>
    <p:extLst>
      <p:ext uri="{BB962C8B-B14F-4D97-AF65-F5344CB8AC3E}">
        <p14:creationId xmlns:p14="http://schemas.microsoft.com/office/powerpoint/2010/main" val="873414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AD9A-51AE-C34E-9F0E-1A0901A41FA0}"/>
              </a:ext>
            </a:extLst>
          </p:cNvPr>
          <p:cNvSpPr>
            <a:spLocks noGrp="1"/>
          </p:cNvSpPr>
          <p:nvPr>
            <p:ph type="title"/>
          </p:nvPr>
        </p:nvSpPr>
        <p:spPr/>
        <p:txBody>
          <a:bodyPr/>
          <a:lstStyle/>
          <a:p>
            <a:r>
              <a:rPr lang="en-US" dirty="0"/>
              <a:t>With a caveat…</a:t>
            </a:r>
          </a:p>
        </p:txBody>
      </p:sp>
      <p:pic>
        <p:nvPicPr>
          <p:cNvPr id="4" name="Content Placeholder 3">
            <a:extLst>
              <a:ext uri="{FF2B5EF4-FFF2-40B4-BE49-F238E27FC236}">
                <a16:creationId xmlns:a16="http://schemas.microsoft.com/office/drawing/2014/main" id="{F13DACBD-7233-8448-A1CE-1011B681D926}"/>
              </a:ext>
            </a:extLst>
          </p:cNvPr>
          <p:cNvPicPr>
            <a:picLocks noGrp="1" noChangeAspect="1"/>
          </p:cNvPicPr>
          <p:nvPr>
            <p:ph sz="quarter" idx="1"/>
          </p:nvPr>
        </p:nvPicPr>
        <p:blipFill>
          <a:blip r:embed="rId2"/>
          <a:stretch>
            <a:fillRect/>
          </a:stretch>
        </p:blipFill>
        <p:spPr>
          <a:xfrm>
            <a:off x="612648" y="2990045"/>
            <a:ext cx="8153400" cy="3062309"/>
          </a:xfrm>
          <a:prstGeom prst="rect">
            <a:avLst/>
          </a:prstGeom>
        </p:spPr>
      </p:pic>
      <p:sp>
        <p:nvSpPr>
          <p:cNvPr id="5" name="TextBox 4">
            <a:extLst>
              <a:ext uri="{FF2B5EF4-FFF2-40B4-BE49-F238E27FC236}">
                <a16:creationId xmlns:a16="http://schemas.microsoft.com/office/drawing/2014/main" id="{4CF64334-24C1-8140-912B-EE2A0614CCFE}"/>
              </a:ext>
            </a:extLst>
          </p:cNvPr>
          <p:cNvSpPr txBox="1"/>
          <p:nvPr/>
        </p:nvSpPr>
        <p:spPr>
          <a:xfrm>
            <a:off x="377952" y="1594022"/>
            <a:ext cx="8543626" cy="1200329"/>
          </a:xfrm>
          <a:prstGeom prst="rect">
            <a:avLst/>
          </a:prstGeom>
          <a:noFill/>
        </p:spPr>
        <p:txBody>
          <a:bodyPr wrap="square" rtlCol="0">
            <a:spAutoFit/>
          </a:bodyPr>
          <a:lstStyle/>
          <a:p>
            <a:r>
              <a:rPr lang="en-US" sz="1800" dirty="0"/>
              <a:t>ESG scores are correlated with many factors that we know already generated excess returns during the 2008-2020 time period. For instance, tech companies have historically had higher ESG scores than non-tech companies. Correcting for these factor skews in ESG rankings, the alphas become much smaller.</a:t>
            </a:r>
          </a:p>
        </p:txBody>
      </p:sp>
    </p:spTree>
    <p:extLst>
      <p:ext uri="{BB962C8B-B14F-4D97-AF65-F5344CB8AC3E}">
        <p14:creationId xmlns:p14="http://schemas.microsoft.com/office/powerpoint/2010/main" val="23376145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27A1-259E-A940-8109-EDEDFC8FED18}"/>
              </a:ext>
            </a:extLst>
          </p:cNvPr>
          <p:cNvSpPr>
            <a:spLocks noGrp="1"/>
          </p:cNvSpPr>
          <p:nvPr>
            <p:ph type="title"/>
          </p:nvPr>
        </p:nvSpPr>
        <p:spPr/>
        <p:txBody>
          <a:bodyPr/>
          <a:lstStyle/>
          <a:p>
            <a:r>
              <a:rPr lang="en-US" dirty="0"/>
              <a:t>Green Bonds: The Shrinking Premium</a:t>
            </a:r>
          </a:p>
        </p:txBody>
      </p:sp>
      <p:pic>
        <p:nvPicPr>
          <p:cNvPr id="4" name="Content Placeholder 3">
            <a:extLst>
              <a:ext uri="{FF2B5EF4-FFF2-40B4-BE49-F238E27FC236}">
                <a16:creationId xmlns:a16="http://schemas.microsoft.com/office/drawing/2014/main" id="{3E4AEE44-E3B1-334A-BA04-4401F6197DF3}"/>
              </a:ext>
            </a:extLst>
          </p:cNvPr>
          <p:cNvPicPr>
            <a:picLocks noGrp="1" noChangeAspect="1"/>
          </p:cNvPicPr>
          <p:nvPr>
            <p:ph sz="quarter" idx="1"/>
          </p:nvPr>
        </p:nvPicPr>
        <p:blipFill>
          <a:blip r:embed="rId2"/>
          <a:stretch>
            <a:fillRect/>
          </a:stretch>
        </p:blipFill>
        <p:spPr>
          <a:xfrm>
            <a:off x="805529" y="1600200"/>
            <a:ext cx="7767891" cy="4495800"/>
          </a:xfrm>
          <a:prstGeom prst="rect">
            <a:avLst/>
          </a:prstGeom>
        </p:spPr>
      </p:pic>
    </p:spTree>
    <p:extLst>
      <p:ext uri="{BB962C8B-B14F-4D97-AF65-F5344CB8AC3E}">
        <p14:creationId xmlns:p14="http://schemas.microsoft.com/office/powerpoint/2010/main" val="1397292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6E85F-68A2-4246-9A79-B602053A5E40}"/>
              </a:ext>
            </a:extLst>
          </p:cNvPr>
          <p:cNvSpPr>
            <a:spLocks noGrp="1"/>
          </p:cNvSpPr>
          <p:nvPr>
            <p:ph type="title"/>
          </p:nvPr>
        </p:nvSpPr>
        <p:spPr/>
        <p:txBody>
          <a:bodyPr>
            <a:normAutofit/>
          </a:bodyPr>
          <a:lstStyle/>
          <a:p>
            <a:r>
              <a:rPr lang="en-US" dirty="0"/>
              <a:t>Glimmers of hope?</a:t>
            </a:r>
          </a:p>
        </p:txBody>
      </p:sp>
      <p:sp>
        <p:nvSpPr>
          <p:cNvPr id="4" name="Content Placeholder 3">
            <a:extLst>
              <a:ext uri="{FF2B5EF4-FFF2-40B4-BE49-F238E27FC236}">
                <a16:creationId xmlns:a16="http://schemas.microsoft.com/office/drawing/2014/main" id="{AEC9145E-25C1-6847-9234-E254A4F82B1D}"/>
              </a:ext>
            </a:extLst>
          </p:cNvPr>
          <p:cNvSpPr>
            <a:spLocks noGrp="1"/>
          </p:cNvSpPr>
          <p:nvPr>
            <p:ph sz="quarter" idx="1"/>
          </p:nvPr>
        </p:nvSpPr>
        <p:spPr/>
        <p:txBody>
          <a:bodyPr>
            <a:normAutofit fontScale="70000" lnSpcReduction="20000"/>
          </a:bodyPr>
          <a:lstStyle/>
          <a:p>
            <a:r>
              <a:rPr lang="en-US" dirty="0"/>
              <a:t>While the overall evidence linking ESG to returns is weak, there are two pathways that offer promise:</a:t>
            </a:r>
          </a:p>
          <a:p>
            <a:pPr lvl="1"/>
            <a:r>
              <a:rPr lang="en-US" u="sng" dirty="0"/>
              <a:t>Transition Period Payoff</a:t>
            </a:r>
            <a:r>
              <a:rPr lang="en-US" dirty="0"/>
              <a:t>: The first scenario requires an adjustment period, where being good increases value, but investors are slow to price in this reality. During the adjustment period the highly rated ESG stocks will outperform the low ESG stocks, as markets slowly incorporate ESG effects, but that is a one-time adjustment effect. </a:t>
            </a:r>
          </a:p>
          <a:p>
            <a:pPr lvl="1"/>
            <a:r>
              <a:rPr lang="en-US" u="sng" dirty="0"/>
              <a:t>Limit Downside</a:t>
            </a:r>
            <a:r>
              <a:rPr lang="en-US" dirty="0"/>
              <a:t>: To the extent that socially responsible companies are less likely to be caught up in controversy and court disaster, the argument is that they will also have less downside risk as their counterparts who are less careful. </a:t>
            </a:r>
          </a:p>
          <a:p>
            <a:r>
              <a:rPr lang="en-US" u="sng" dirty="0"/>
              <a:t>Investing lesson</a:t>
            </a:r>
            <a:r>
              <a:rPr lang="en-US" dirty="0"/>
              <a:t>:  Investors who hope to benefit from ESG </a:t>
            </a:r>
            <a:r>
              <a:rPr lang="en-US" i="1" dirty="0"/>
              <a:t>cannot do so by investing mechanically</a:t>
            </a:r>
            <a:r>
              <a:rPr lang="en-US" dirty="0"/>
              <a:t> in companies that already identified as good (or bad). They have to adopt a more dynamic strategy built around either </a:t>
            </a:r>
            <a:r>
              <a:rPr lang="en-US" i="1" dirty="0"/>
              <a:t>aspects of corporate social responsibility that are not easily measured and captured in scores but also affect value</a:t>
            </a:r>
            <a:r>
              <a:rPr lang="en-US" dirty="0"/>
              <a:t>, or from </a:t>
            </a:r>
            <a:r>
              <a:rPr lang="en-US" i="1" dirty="0"/>
              <a:t>getting ahead of the market in recognizing aspects of corporate behavior that will hurt or help the company in the long term.</a:t>
            </a:r>
          </a:p>
          <a:p>
            <a:endParaRPr lang="en-US" dirty="0"/>
          </a:p>
        </p:txBody>
      </p:sp>
    </p:spTree>
    <p:extLst>
      <p:ext uri="{BB962C8B-B14F-4D97-AF65-F5344CB8AC3E}">
        <p14:creationId xmlns:p14="http://schemas.microsoft.com/office/powerpoint/2010/main" val="1132988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B069-A9C8-1847-8C73-9AF34B948D8B}"/>
              </a:ext>
            </a:extLst>
          </p:cNvPr>
          <p:cNvSpPr>
            <a:spLocks noGrp="1"/>
          </p:cNvSpPr>
          <p:nvPr>
            <p:ph type="title"/>
          </p:nvPr>
        </p:nvSpPr>
        <p:spPr/>
        <p:txBody>
          <a:bodyPr/>
          <a:lstStyle/>
          <a:p>
            <a:r>
              <a:rPr lang="en-US" dirty="0"/>
              <a:t>The Investing Bottom Line</a:t>
            </a:r>
          </a:p>
        </p:txBody>
      </p:sp>
      <p:sp>
        <p:nvSpPr>
          <p:cNvPr id="5" name="Content Placeholder 4">
            <a:extLst>
              <a:ext uri="{FF2B5EF4-FFF2-40B4-BE49-F238E27FC236}">
                <a16:creationId xmlns:a16="http://schemas.microsoft.com/office/drawing/2014/main" id="{F219BD94-56A0-DC44-A5F0-6D0300E52650}"/>
              </a:ext>
            </a:extLst>
          </p:cNvPr>
          <p:cNvSpPr>
            <a:spLocks noGrp="1"/>
          </p:cNvSpPr>
          <p:nvPr>
            <p:ph sz="quarter" idx="1"/>
          </p:nvPr>
        </p:nvSpPr>
        <p:spPr/>
        <p:txBody>
          <a:bodyPr>
            <a:normAutofit fontScale="85000" lnSpcReduction="20000"/>
          </a:bodyPr>
          <a:lstStyle/>
          <a:p>
            <a:r>
              <a:rPr lang="en-US" dirty="0"/>
              <a:t>If success in active investing is defined as attracting investor money, ESG has had a successful run, but if it is defined as delivering returns, </a:t>
            </a:r>
            <a:r>
              <a:rPr lang="en-US" i="1" dirty="0"/>
              <a:t>it is far too early to be doing victory dances in the end zone.</a:t>
            </a:r>
          </a:p>
          <a:p>
            <a:r>
              <a:rPr lang="en-US" dirty="0"/>
              <a:t>The consensus view that ESG investing outperformed the  market is now getting push back, with some arguing that once you control for the sector tilt of ESG funds (they tend to be more heavily invested in tech companies), </a:t>
            </a:r>
            <a:r>
              <a:rPr lang="en-US" i="1" dirty="0"/>
              <a:t>ESG, by itself, has provided little or no payoff to those investing on its basis</a:t>
            </a:r>
            <a:r>
              <a:rPr lang="en-US" dirty="0"/>
              <a:t>.</a:t>
            </a:r>
          </a:p>
          <a:p>
            <a:r>
              <a:rPr lang="en-US" dirty="0"/>
              <a:t>The sales pitch to investors that ESG is good for investors is </a:t>
            </a:r>
            <a:r>
              <a:rPr lang="en-US" i="1" dirty="0"/>
              <a:t>at cross purposes with the sales pitch to companies that ranking high on ESG will reduce their risk </a:t>
            </a:r>
            <a:r>
              <a:rPr lang="en-US" dirty="0"/>
              <a:t>and give them lower costs of equity and debt. </a:t>
            </a:r>
          </a:p>
          <a:p>
            <a:endParaRPr lang="en-US" dirty="0"/>
          </a:p>
        </p:txBody>
      </p:sp>
    </p:spTree>
    <p:extLst>
      <p:ext uri="{BB962C8B-B14F-4D97-AF65-F5344CB8AC3E}">
        <p14:creationId xmlns:p14="http://schemas.microsoft.com/office/powerpoint/2010/main" val="3018283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5CC0-B81A-C24C-B96F-30AA9F16F4F4}"/>
              </a:ext>
            </a:extLst>
          </p:cNvPr>
          <p:cNvSpPr>
            <a:spLocks noGrp="1"/>
          </p:cNvSpPr>
          <p:nvPr>
            <p:ph type="title"/>
          </p:nvPr>
        </p:nvSpPr>
        <p:spPr/>
        <p:txBody>
          <a:bodyPr/>
          <a:lstStyle/>
          <a:p>
            <a:r>
              <a:rPr lang="en-US" dirty="0"/>
              <a:t>III. ESG Disclosure</a:t>
            </a:r>
          </a:p>
        </p:txBody>
      </p:sp>
      <p:sp>
        <p:nvSpPr>
          <p:cNvPr id="3" name="Content Placeholder 2">
            <a:extLst>
              <a:ext uri="{FF2B5EF4-FFF2-40B4-BE49-F238E27FC236}">
                <a16:creationId xmlns:a16="http://schemas.microsoft.com/office/drawing/2014/main" id="{3E6129A7-D822-B34B-8E48-164EA0782C5E}"/>
              </a:ext>
            </a:extLst>
          </p:cNvPr>
          <p:cNvSpPr>
            <a:spLocks noGrp="1"/>
          </p:cNvSpPr>
          <p:nvPr>
            <p:ph sz="quarter" idx="1"/>
          </p:nvPr>
        </p:nvSpPr>
        <p:spPr/>
        <p:txBody>
          <a:bodyPr>
            <a:normAutofit fontScale="85000" lnSpcReduction="10000"/>
          </a:bodyPr>
          <a:lstStyle/>
          <a:p>
            <a:r>
              <a:rPr lang="en-US" dirty="0"/>
              <a:t>If ESG does not add to value, at companies, or to returns, for investors, there are some who argue that the primary benefit of the ESG movement has been increased disclosure.</a:t>
            </a:r>
          </a:p>
          <a:p>
            <a:pPr lvl="1"/>
            <a:r>
              <a:rPr lang="en-US" dirty="0"/>
              <a:t>In short, the new push for ESG seems to be that it just a disclosure movement, that is attempting to let investors know about “material” risks that they might be exposed to.</a:t>
            </a:r>
          </a:p>
          <a:p>
            <a:pPr lvl="1"/>
            <a:r>
              <a:rPr lang="en-US" dirty="0"/>
              <a:t>Implicit in this argument is the assumption that more disclosure will not only induce better behavior on the parts of the ”disclosing” firms, but also allow consumers and investors to make more informed judgments.</a:t>
            </a:r>
          </a:p>
          <a:p>
            <a:r>
              <a:rPr lang="en-US" dirty="0"/>
              <a:t>That push has already created results with the EU leading the way on new disclosure requirements, with different interest groups pushing for disclosures on their favorite causes.</a:t>
            </a:r>
          </a:p>
        </p:txBody>
      </p:sp>
    </p:spTree>
    <p:extLst>
      <p:ext uri="{BB962C8B-B14F-4D97-AF65-F5344CB8AC3E}">
        <p14:creationId xmlns:p14="http://schemas.microsoft.com/office/powerpoint/2010/main" val="611869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D1C0-246B-21B8-4246-D7B31C1A05DE}"/>
              </a:ext>
            </a:extLst>
          </p:cNvPr>
          <p:cNvSpPr>
            <a:spLocks noGrp="1"/>
          </p:cNvSpPr>
          <p:nvPr>
            <p:ph type="title"/>
          </p:nvPr>
        </p:nvSpPr>
        <p:spPr/>
        <p:txBody>
          <a:bodyPr/>
          <a:lstStyle/>
          <a:p>
            <a:r>
              <a:rPr lang="en-US" dirty="0"/>
              <a:t>The Magic of Materiality</a:t>
            </a:r>
          </a:p>
        </p:txBody>
      </p:sp>
      <p:sp>
        <p:nvSpPr>
          <p:cNvPr id="3" name="Content Placeholder 2">
            <a:extLst>
              <a:ext uri="{FF2B5EF4-FFF2-40B4-BE49-F238E27FC236}">
                <a16:creationId xmlns:a16="http://schemas.microsoft.com/office/drawing/2014/main" id="{653B9606-CA60-7DFC-1D2A-88E48EA27D45}"/>
              </a:ext>
            </a:extLst>
          </p:cNvPr>
          <p:cNvSpPr>
            <a:spLocks noGrp="1"/>
          </p:cNvSpPr>
          <p:nvPr>
            <p:ph sz="quarter" idx="1"/>
          </p:nvPr>
        </p:nvSpPr>
        <p:spPr/>
        <p:txBody>
          <a:bodyPr>
            <a:normAutofit fontScale="85000" lnSpcReduction="20000"/>
          </a:bodyPr>
          <a:lstStyle/>
          <a:p>
            <a:r>
              <a:rPr lang="en-US" dirty="0"/>
              <a:t>While there seems to be this consensus that we can define materiality, that is far from true. There are three different definitions of materiality:</a:t>
            </a:r>
          </a:p>
          <a:p>
            <a:pPr lvl="1"/>
            <a:r>
              <a:rPr lang="en-US" u="sng" dirty="0"/>
              <a:t>Accounting materiality</a:t>
            </a:r>
            <a:r>
              <a:rPr lang="en-US" dirty="0"/>
              <a:t>: Reflecting the accounting attention to detail and absence of perspective, accounting materiality is designed to mix the small with the big, and expend resources on details that don’t matter to anyone other than the accountants (Goodwill impairment).</a:t>
            </a:r>
          </a:p>
          <a:p>
            <a:pPr lvl="1"/>
            <a:r>
              <a:rPr lang="en-US" u="sng" dirty="0"/>
              <a:t>Value materiality</a:t>
            </a:r>
            <a:r>
              <a:rPr lang="en-US" dirty="0"/>
              <a:t>: Value materiality focused on items that change the value of a business by having a significant effect on future cash flows, growth and risk.</a:t>
            </a:r>
            <a:endParaRPr lang="en-US" u="sng" dirty="0"/>
          </a:p>
          <a:p>
            <a:pPr lvl="1"/>
            <a:r>
              <a:rPr lang="en-US" u="sng" dirty="0"/>
              <a:t>Pricing materiality</a:t>
            </a:r>
            <a:r>
              <a:rPr lang="en-US" dirty="0"/>
              <a:t>: Price materiality is built around any item that can cause prices to change substantially, which may or may not overlap with value materiality.</a:t>
            </a:r>
          </a:p>
          <a:p>
            <a:pPr lvl="1"/>
            <a:r>
              <a:rPr lang="en-US" u="sng" dirty="0"/>
              <a:t>Legal materiality</a:t>
            </a:r>
            <a:r>
              <a:rPr lang="en-US" dirty="0"/>
              <a:t>: Legal materiality is about disclosing any item, no matter how minor, that if things go wrong could be highlighted as material.</a:t>
            </a:r>
            <a:endParaRPr lang="en-US" u="sng" dirty="0"/>
          </a:p>
        </p:txBody>
      </p:sp>
    </p:spTree>
    <p:extLst>
      <p:ext uri="{BB962C8B-B14F-4D97-AF65-F5344CB8AC3E}">
        <p14:creationId xmlns:p14="http://schemas.microsoft.com/office/powerpoint/2010/main" val="2039255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EFEF-F331-DF44-9D0B-606416564B92}"/>
              </a:ext>
            </a:extLst>
          </p:cNvPr>
          <p:cNvSpPr>
            <a:spLocks noGrp="1"/>
          </p:cNvSpPr>
          <p:nvPr>
            <p:ph type="title"/>
          </p:nvPr>
        </p:nvSpPr>
        <p:spPr/>
        <p:txBody>
          <a:bodyPr/>
          <a:lstStyle/>
          <a:p>
            <a:r>
              <a:rPr lang="en-US" dirty="0"/>
              <a:t>Disclosure as information</a:t>
            </a:r>
          </a:p>
        </p:txBody>
      </p:sp>
      <p:sp>
        <p:nvSpPr>
          <p:cNvPr id="3" name="Content Placeholder 2">
            <a:extLst>
              <a:ext uri="{FF2B5EF4-FFF2-40B4-BE49-F238E27FC236}">
                <a16:creationId xmlns:a16="http://schemas.microsoft.com/office/drawing/2014/main" id="{AEAAC88C-E25B-3F43-BC6A-18F90F137B07}"/>
              </a:ext>
            </a:extLst>
          </p:cNvPr>
          <p:cNvSpPr>
            <a:spLocks noGrp="1"/>
          </p:cNvSpPr>
          <p:nvPr>
            <p:ph sz="quarter" idx="1"/>
          </p:nvPr>
        </p:nvSpPr>
        <p:spPr/>
        <p:txBody>
          <a:bodyPr>
            <a:normAutofit fontScale="85000" lnSpcReduction="10000"/>
          </a:bodyPr>
          <a:lstStyle/>
          <a:p>
            <a:r>
              <a:rPr lang="en-US" dirty="0"/>
              <a:t>In theory, disclosures should make us more informed as consumers and investors, but here again, there are caveats.</a:t>
            </a:r>
          </a:p>
          <a:p>
            <a:pPr lvl="1"/>
            <a:r>
              <a:rPr lang="en-US" u="sng" dirty="0"/>
              <a:t>Legalese</a:t>
            </a:r>
            <a:r>
              <a:rPr lang="en-US" dirty="0"/>
              <a:t>: In an age of litigation and regulation, disclosures seem to be written by lawyers and for lawyers, and there is no reason to believe that ESG disclosures will be any different.</a:t>
            </a:r>
          </a:p>
          <a:p>
            <a:pPr lvl="1"/>
            <a:r>
              <a:rPr lang="en-US" u="sng" dirty="0"/>
              <a:t>Information overload</a:t>
            </a:r>
            <a:r>
              <a:rPr lang="en-US" dirty="0"/>
              <a:t>: As we have seen with accounting disclosures, there is a danger that if ESG disclosures become too extensive, they will be ignored even by people who claim to care about the disclosed information.</a:t>
            </a:r>
          </a:p>
          <a:p>
            <a:r>
              <a:rPr lang="en-US" dirty="0"/>
              <a:t>It is almost unavoidable that what starts as value materiality will become legal materiality somewhere along the way, especially when there are laws and regulations that will punish firms, with the benefit of hindsight.</a:t>
            </a:r>
          </a:p>
          <a:p>
            <a:pPr marL="365760" lvl="1" indent="0">
              <a:buNone/>
            </a:pPr>
            <a:endParaRPr lang="en-US" dirty="0"/>
          </a:p>
        </p:txBody>
      </p:sp>
    </p:spTree>
    <p:extLst>
      <p:ext uri="{BB962C8B-B14F-4D97-AF65-F5344CB8AC3E}">
        <p14:creationId xmlns:p14="http://schemas.microsoft.com/office/powerpoint/2010/main" val="2816942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AE04-B0BF-D243-B776-20A60BD0EA65}"/>
              </a:ext>
            </a:extLst>
          </p:cNvPr>
          <p:cNvSpPr>
            <a:spLocks noGrp="1"/>
          </p:cNvSpPr>
          <p:nvPr>
            <p:ph type="title"/>
          </p:nvPr>
        </p:nvSpPr>
        <p:spPr/>
        <p:txBody>
          <a:bodyPr/>
          <a:lstStyle/>
          <a:p>
            <a:r>
              <a:rPr lang="en-US" dirty="0"/>
              <a:t>Disclosure and Corporate Behavior</a:t>
            </a:r>
          </a:p>
        </p:txBody>
      </p:sp>
      <p:sp>
        <p:nvSpPr>
          <p:cNvPr id="3" name="Content Placeholder 2">
            <a:extLst>
              <a:ext uri="{FF2B5EF4-FFF2-40B4-BE49-F238E27FC236}">
                <a16:creationId xmlns:a16="http://schemas.microsoft.com/office/drawing/2014/main" id="{12162EED-3ED1-7946-9E1D-CC8985ADBADF}"/>
              </a:ext>
            </a:extLst>
          </p:cNvPr>
          <p:cNvSpPr>
            <a:spLocks noGrp="1"/>
          </p:cNvSpPr>
          <p:nvPr>
            <p:ph sz="quarter" idx="1"/>
          </p:nvPr>
        </p:nvSpPr>
        <p:spPr/>
        <p:txBody>
          <a:bodyPr>
            <a:normAutofit fontScale="85000" lnSpcReduction="20000"/>
          </a:bodyPr>
          <a:lstStyle/>
          <a:p>
            <a:r>
              <a:rPr lang="en-US" dirty="0"/>
              <a:t>While it is possible that disclosure could lead to better behavior, there are at least two potential problems.</a:t>
            </a:r>
          </a:p>
          <a:p>
            <a:pPr lvl="1"/>
            <a:r>
              <a:rPr lang="en-US" u="sng" dirty="0"/>
              <a:t>Greenwashing and Game Playing</a:t>
            </a:r>
            <a:r>
              <a:rPr lang="en-US" dirty="0"/>
              <a:t>: Once the disclosure requirements are set, there will be companies that find ways to play the disclosure game to make themselves look better.</a:t>
            </a:r>
          </a:p>
          <a:p>
            <a:pPr lvl="1"/>
            <a:r>
              <a:rPr lang="en-US" u="sng" dirty="0"/>
              <a:t>Confess and then sin again</a:t>
            </a:r>
            <a:r>
              <a:rPr lang="en-US" dirty="0"/>
              <a:t>: A more dangerous problem is that companies may view disclosure as license for the disclosed bad behavior.</a:t>
            </a:r>
          </a:p>
          <a:p>
            <a:r>
              <a:rPr lang="en-US" dirty="0"/>
              <a:t>In short, the notion that requiring companies to disclose more will induce better behavior is at odds with the evidence on almost every aspect of disclosure that we have seen so far. </a:t>
            </a:r>
          </a:p>
          <a:p>
            <a:pPr lvl="1"/>
            <a:r>
              <a:rPr lang="en-US" dirty="0"/>
              <a:t>Did increased risk disclosures make companies more careful about taking risk?</a:t>
            </a:r>
          </a:p>
          <a:p>
            <a:pPr lvl="1"/>
            <a:r>
              <a:rPr lang="en-US" dirty="0"/>
              <a:t>Have corporate governance disclosures, which have exploded over the last two decades, improved corporate governance at companies?</a:t>
            </a:r>
          </a:p>
        </p:txBody>
      </p:sp>
    </p:spTree>
    <p:extLst>
      <p:ext uri="{BB962C8B-B14F-4D97-AF65-F5344CB8AC3E}">
        <p14:creationId xmlns:p14="http://schemas.microsoft.com/office/powerpoint/2010/main" val="19237096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8A2D-AC38-C54E-8EB0-90378BCDFB17}"/>
              </a:ext>
            </a:extLst>
          </p:cNvPr>
          <p:cNvSpPr>
            <a:spLocks noGrp="1"/>
          </p:cNvSpPr>
          <p:nvPr>
            <p:ph type="title"/>
          </p:nvPr>
        </p:nvSpPr>
        <p:spPr/>
        <p:txBody>
          <a:bodyPr/>
          <a:lstStyle/>
          <a:p>
            <a:r>
              <a:rPr lang="en-US" dirty="0"/>
              <a:t>IV. The Payoff for Society</a:t>
            </a:r>
          </a:p>
        </p:txBody>
      </p:sp>
      <p:sp>
        <p:nvSpPr>
          <p:cNvPr id="3" name="Content Placeholder 2">
            <a:extLst>
              <a:ext uri="{FF2B5EF4-FFF2-40B4-BE49-F238E27FC236}">
                <a16:creationId xmlns:a16="http://schemas.microsoft.com/office/drawing/2014/main" id="{810DB5D4-38DA-F442-B3F4-3CC9DC81CE97}"/>
              </a:ext>
            </a:extLst>
          </p:cNvPr>
          <p:cNvSpPr>
            <a:spLocks noGrp="1"/>
          </p:cNvSpPr>
          <p:nvPr>
            <p:ph sz="quarter" idx="1"/>
          </p:nvPr>
        </p:nvSpPr>
        <p:spPr/>
        <p:txBody>
          <a:bodyPr/>
          <a:lstStyle/>
          <a:p>
            <a:r>
              <a:rPr lang="en-US" dirty="0"/>
              <a:t>There are some who believe that even if ESG makes firms less valuable and investors make lower returns, it is a net positive for society.</a:t>
            </a:r>
          </a:p>
          <a:p>
            <a:pPr lvl="1"/>
            <a:r>
              <a:rPr lang="en-US" dirty="0"/>
              <a:t>It is premised on the notion that society has developed a consensus on what comprises goodness.</a:t>
            </a:r>
          </a:p>
          <a:p>
            <a:pPr lvl="1"/>
            <a:r>
              <a:rPr lang="en-US" dirty="0"/>
              <a:t>It is also based upon the presumption that companies that behave well will create less side costs for society and perhaps even contribute to societal good.</a:t>
            </a:r>
          </a:p>
          <a:p>
            <a:r>
              <a:rPr lang="en-US" dirty="0"/>
              <a:t>If you accept this proposition, the trade off will be positive for society.</a:t>
            </a:r>
          </a:p>
          <a:p>
            <a:pPr marL="0" indent="0">
              <a:buNone/>
            </a:pPr>
            <a:endParaRPr lang="en-US" dirty="0"/>
          </a:p>
        </p:txBody>
      </p:sp>
    </p:spTree>
    <p:extLst>
      <p:ext uri="{BB962C8B-B14F-4D97-AF65-F5344CB8AC3E}">
        <p14:creationId xmlns:p14="http://schemas.microsoft.com/office/powerpoint/2010/main" val="1136405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F6AE-6762-7245-A963-AFF481D93F3B}"/>
              </a:ext>
            </a:extLst>
          </p:cNvPr>
          <p:cNvSpPr>
            <a:spLocks noGrp="1"/>
          </p:cNvSpPr>
          <p:nvPr>
            <p:ph type="title"/>
          </p:nvPr>
        </p:nvSpPr>
        <p:spPr/>
        <p:txBody>
          <a:bodyPr/>
          <a:lstStyle/>
          <a:p>
            <a:r>
              <a:rPr lang="en-US" dirty="0"/>
              <a:t>The Law of Unintended Consequences…</a:t>
            </a:r>
          </a:p>
        </p:txBody>
      </p:sp>
      <p:sp>
        <p:nvSpPr>
          <p:cNvPr id="3" name="Content Placeholder 2">
            <a:extLst>
              <a:ext uri="{FF2B5EF4-FFF2-40B4-BE49-F238E27FC236}">
                <a16:creationId xmlns:a16="http://schemas.microsoft.com/office/drawing/2014/main" id="{679E5B6A-706C-D640-9EBD-3A5C62B55E6A}"/>
              </a:ext>
            </a:extLst>
          </p:cNvPr>
          <p:cNvSpPr>
            <a:spLocks noGrp="1"/>
          </p:cNvSpPr>
          <p:nvPr>
            <p:ph sz="quarter" idx="1"/>
          </p:nvPr>
        </p:nvSpPr>
        <p:spPr/>
        <p:txBody>
          <a:bodyPr>
            <a:normAutofit fontScale="85000" lnSpcReduction="20000"/>
          </a:bodyPr>
          <a:lstStyle/>
          <a:p>
            <a:r>
              <a:rPr lang="en-US" dirty="0"/>
              <a:t>As publicly traded companies that are exposed to ESG shaming are forced to divest themselves of their “bad” businesses, it is worth remembering that selling or divesting a business does not erase it from the face of the earth, but just transfers it to a different owner, presumably one is less exposed to the ESG shaming.</a:t>
            </a:r>
          </a:p>
          <a:p>
            <a:r>
              <a:rPr lang="en-US" dirty="0"/>
              <a:t>In the fossil fuel business, for instance, the pressure on the easily pressured (the big US/European oil companies) has led them to cut back on investments in the fossil fuel space.</a:t>
            </a:r>
          </a:p>
          <a:p>
            <a:pPr lvl="1"/>
            <a:r>
              <a:rPr lang="en-US" dirty="0"/>
              <a:t>That absence of investment is and will continue to push up the price of fossil fuels, making their production more profitable.</a:t>
            </a:r>
          </a:p>
          <a:p>
            <a:pPr lvl="1"/>
            <a:r>
              <a:rPr lang="en-US" dirty="0"/>
              <a:t>A subset of the investments are now being made by foreign companies (in markets where stockholders has little power) or private equity funds.</a:t>
            </a:r>
          </a:p>
        </p:txBody>
      </p:sp>
    </p:spTree>
    <p:extLst>
      <p:ext uri="{BB962C8B-B14F-4D97-AF65-F5344CB8AC3E}">
        <p14:creationId xmlns:p14="http://schemas.microsoft.com/office/powerpoint/2010/main" val="2657951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6979-210C-CF4D-853F-5FA8342B0FB1}"/>
              </a:ext>
            </a:extLst>
          </p:cNvPr>
          <p:cNvSpPr>
            <a:spLocks noGrp="1"/>
          </p:cNvSpPr>
          <p:nvPr>
            <p:ph type="title"/>
          </p:nvPr>
        </p:nvSpPr>
        <p:spPr/>
        <p:txBody>
          <a:bodyPr/>
          <a:lstStyle/>
          <a:p>
            <a:r>
              <a:rPr lang="en-US" dirty="0"/>
              <a:t>Private Equity in Fossil Fuels</a:t>
            </a:r>
          </a:p>
        </p:txBody>
      </p:sp>
      <p:pic>
        <p:nvPicPr>
          <p:cNvPr id="7" name="Content Placeholder 6">
            <a:extLst>
              <a:ext uri="{FF2B5EF4-FFF2-40B4-BE49-F238E27FC236}">
                <a16:creationId xmlns:a16="http://schemas.microsoft.com/office/drawing/2014/main" id="{87C1B975-A500-274D-979B-6A1D17CFCFBB}"/>
              </a:ext>
            </a:extLst>
          </p:cNvPr>
          <p:cNvPicPr>
            <a:picLocks noGrp="1" noChangeAspect="1"/>
          </p:cNvPicPr>
          <p:nvPr>
            <p:ph sz="quarter" idx="1"/>
          </p:nvPr>
        </p:nvPicPr>
        <p:blipFill>
          <a:blip r:embed="rId2"/>
          <a:stretch>
            <a:fillRect/>
          </a:stretch>
        </p:blipFill>
        <p:spPr>
          <a:xfrm>
            <a:off x="464494" y="2097687"/>
            <a:ext cx="6431693" cy="3326929"/>
          </a:xfrm>
          <a:prstGeom prst="rect">
            <a:avLst/>
          </a:prstGeom>
        </p:spPr>
      </p:pic>
      <p:sp>
        <p:nvSpPr>
          <p:cNvPr id="8" name="TextBox 7">
            <a:extLst>
              <a:ext uri="{FF2B5EF4-FFF2-40B4-BE49-F238E27FC236}">
                <a16:creationId xmlns:a16="http://schemas.microsoft.com/office/drawing/2014/main" id="{FE3D2717-DD1E-3744-89FA-5E9B3E0B9F6D}"/>
              </a:ext>
            </a:extLst>
          </p:cNvPr>
          <p:cNvSpPr txBox="1"/>
          <p:nvPr/>
        </p:nvSpPr>
        <p:spPr>
          <a:xfrm>
            <a:off x="877331" y="5609968"/>
            <a:ext cx="7772400" cy="830997"/>
          </a:xfrm>
          <a:prstGeom prst="rect">
            <a:avLst/>
          </a:prstGeom>
          <a:noFill/>
        </p:spPr>
        <p:txBody>
          <a:bodyPr wrap="square" rtlCol="0">
            <a:spAutoFit/>
          </a:bodyPr>
          <a:lstStyle/>
          <a:p>
            <a:r>
              <a:rPr lang="en-US" dirty="0"/>
              <a:t>Between 2010 and 2020, private equity funds have invested a trillion dollars in fossil fuel investments…</a:t>
            </a:r>
          </a:p>
        </p:txBody>
      </p:sp>
    </p:spTree>
    <p:extLst>
      <p:ext uri="{BB962C8B-B14F-4D97-AF65-F5344CB8AC3E}">
        <p14:creationId xmlns:p14="http://schemas.microsoft.com/office/powerpoint/2010/main" val="448084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92D8-4E57-4645-839E-121C80E1454D}"/>
              </a:ext>
            </a:extLst>
          </p:cNvPr>
          <p:cNvSpPr>
            <a:spLocks noGrp="1"/>
          </p:cNvSpPr>
          <p:nvPr>
            <p:ph type="title"/>
          </p:nvPr>
        </p:nvSpPr>
        <p:spPr/>
        <p:txBody>
          <a:bodyPr/>
          <a:lstStyle/>
          <a:p>
            <a:r>
              <a:rPr lang="en-US" dirty="0"/>
              <a:t>Behind the curtain…</a:t>
            </a:r>
          </a:p>
        </p:txBody>
      </p:sp>
      <p:pic>
        <p:nvPicPr>
          <p:cNvPr id="4" name="Content Placeholder 3">
            <a:extLst>
              <a:ext uri="{FF2B5EF4-FFF2-40B4-BE49-F238E27FC236}">
                <a16:creationId xmlns:a16="http://schemas.microsoft.com/office/drawing/2014/main" id="{A2A21392-15BB-5A42-A03D-565B3FCD2EA5}"/>
              </a:ext>
            </a:extLst>
          </p:cNvPr>
          <p:cNvPicPr>
            <a:picLocks noGrp="1" noChangeAspect="1"/>
          </p:cNvPicPr>
          <p:nvPr>
            <p:ph sz="quarter" idx="1"/>
          </p:nvPr>
        </p:nvPicPr>
        <p:blipFill>
          <a:blip r:embed="rId2"/>
          <a:stretch>
            <a:fillRect/>
          </a:stretch>
        </p:blipFill>
        <p:spPr>
          <a:xfrm>
            <a:off x="612775" y="1753172"/>
            <a:ext cx="8153400" cy="4189856"/>
          </a:xfrm>
          <a:prstGeom prst="rect">
            <a:avLst/>
          </a:prstGeom>
        </p:spPr>
      </p:pic>
    </p:spTree>
    <p:extLst>
      <p:ext uri="{BB962C8B-B14F-4D97-AF65-F5344CB8AC3E}">
        <p14:creationId xmlns:p14="http://schemas.microsoft.com/office/powerpoint/2010/main" val="513511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5543-84D2-FA78-9CCB-00AD95543FC8}"/>
              </a:ext>
            </a:extLst>
          </p:cNvPr>
          <p:cNvSpPr>
            <a:spLocks noGrp="1"/>
          </p:cNvSpPr>
          <p:nvPr>
            <p:ph type="title"/>
          </p:nvPr>
        </p:nvSpPr>
        <p:spPr/>
        <p:txBody>
          <a:bodyPr>
            <a:normAutofit fontScale="90000"/>
          </a:bodyPr>
          <a:lstStyle/>
          <a:p>
            <a:r>
              <a:rPr lang="en-US" dirty="0"/>
              <a:t>And not surprisingly.. Barely a dent in dependence on fossil fuels</a:t>
            </a:r>
          </a:p>
        </p:txBody>
      </p:sp>
      <p:pic>
        <p:nvPicPr>
          <p:cNvPr id="4" name="Content Placeholder 3">
            <a:extLst>
              <a:ext uri="{FF2B5EF4-FFF2-40B4-BE49-F238E27FC236}">
                <a16:creationId xmlns:a16="http://schemas.microsoft.com/office/drawing/2014/main" id="{B1CB63D5-5638-BCA3-7CD8-92C169B519FF}"/>
              </a:ext>
            </a:extLst>
          </p:cNvPr>
          <p:cNvPicPr>
            <a:picLocks noGrp="1" noChangeAspect="1"/>
          </p:cNvPicPr>
          <p:nvPr>
            <p:ph sz="quarter" idx="1"/>
          </p:nvPr>
        </p:nvPicPr>
        <p:blipFill>
          <a:blip r:embed="rId2"/>
          <a:stretch>
            <a:fillRect/>
          </a:stretch>
        </p:blipFill>
        <p:spPr>
          <a:xfrm>
            <a:off x="1504950" y="1600200"/>
            <a:ext cx="6369050" cy="4495800"/>
          </a:xfrm>
          <a:prstGeom prst="rect">
            <a:avLst/>
          </a:prstGeom>
        </p:spPr>
      </p:pic>
    </p:spTree>
    <p:extLst>
      <p:ext uri="{BB962C8B-B14F-4D97-AF65-F5344CB8AC3E}">
        <p14:creationId xmlns:p14="http://schemas.microsoft.com/office/powerpoint/2010/main" val="26352337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A42B-CB36-3943-A0F5-DA8DC7FFCD0F}"/>
              </a:ext>
            </a:extLst>
          </p:cNvPr>
          <p:cNvSpPr>
            <a:spLocks noGrp="1"/>
          </p:cNvSpPr>
          <p:nvPr>
            <p:ph type="title"/>
          </p:nvPr>
        </p:nvSpPr>
        <p:spPr/>
        <p:txBody>
          <a:bodyPr>
            <a:normAutofit/>
          </a:bodyPr>
          <a:lstStyle/>
          <a:p>
            <a:r>
              <a:rPr lang="en-US" dirty="0"/>
              <a:t>While increasing its costs…</a:t>
            </a:r>
          </a:p>
        </p:txBody>
      </p:sp>
      <p:sp>
        <p:nvSpPr>
          <p:cNvPr id="3" name="Content Placeholder 2">
            <a:extLst>
              <a:ext uri="{FF2B5EF4-FFF2-40B4-BE49-F238E27FC236}">
                <a16:creationId xmlns:a16="http://schemas.microsoft.com/office/drawing/2014/main" id="{1CB3354D-C464-424E-836A-70196E9BD266}"/>
              </a:ext>
            </a:extLst>
          </p:cNvPr>
          <p:cNvSpPr>
            <a:spLocks noGrp="1"/>
          </p:cNvSpPr>
          <p:nvPr>
            <p:ph sz="quarter" idx="1"/>
          </p:nvPr>
        </p:nvSpPr>
        <p:spPr/>
        <p:txBody>
          <a:bodyPr>
            <a:normAutofit fontScale="92500" lnSpcReduction="20000"/>
          </a:bodyPr>
          <a:lstStyle/>
          <a:p>
            <a:r>
              <a:rPr lang="en-US" dirty="0"/>
              <a:t>As ESG pressures amp up on publicly traded fossil fuel companies, especially in the US and Europe, to reduce exploration and production of fossil fuels, the laws of demand and supply have created a predictable consequence, which is higher prices for these fossil fuels (gas and oil).</a:t>
            </a:r>
          </a:p>
          <a:p>
            <a:r>
              <a:rPr lang="en-US" dirty="0"/>
              <a:t>While ESG advocates may view rising oil prices as a win, it is worth remembering </a:t>
            </a:r>
          </a:p>
          <a:p>
            <a:pPr lvl="1"/>
            <a:r>
              <a:rPr lang="en-US" dirty="0"/>
              <a:t>That 80% of global energy still comes from fossil fuels, and that the people who are most exposed to price increases are not the well off, urban advocates of ESG but the people who are least well off (within countries and across countries)</a:t>
            </a:r>
          </a:p>
          <a:p>
            <a:pPr lvl="1"/>
            <a:r>
              <a:rPr lang="en-US" dirty="0"/>
              <a:t>That </a:t>
            </a:r>
          </a:p>
          <a:p>
            <a:pPr lvl="1"/>
            <a:endParaRPr lang="en-US" dirty="0"/>
          </a:p>
        </p:txBody>
      </p:sp>
    </p:spTree>
    <p:extLst>
      <p:ext uri="{BB962C8B-B14F-4D97-AF65-F5344CB8AC3E}">
        <p14:creationId xmlns:p14="http://schemas.microsoft.com/office/powerpoint/2010/main" val="3524247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8337-A8D3-744C-BD37-6AB516E8D0EA}"/>
              </a:ext>
            </a:extLst>
          </p:cNvPr>
          <p:cNvSpPr>
            <a:spLocks noGrp="1"/>
          </p:cNvSpPr>
          <p:nvPr>
            <p:ph type="title"/>
          </p:nvPr>
        </p:nvSpPr>
        <p:spPr/>
        <p:txBody>
          <a:bodyPr>
            <a:normAutofit/>
          </a:bodyPr>
          <a:lstStyle/>
          <a:p>
            <a:r>
              <a:rPr lang="en-US" dirty="0"/>
              <a:t>3. The Virtue Card….</a:t>
            </a:r>
          </a:p>
        </p:txBody>
      </p:sp>
      <p:sp>
        <p:nvSpPr>
          <p:cNvPr id="3" name="Content Placeholder 2">
            <a:extLst>
              <a:ext uri="{FF2B5EF4-FFF2-40B4-BE49-F238E27FC236}">
                <a16:creationId xmlns:a16="http://schemas.microsoft.com/office/drawing/2014/main" id="{1E86655C-ECA6-C74F-B03A-3E2DCB82BF8A}"/>
              </a:ext>
            </a:extLst>
          </p:cNvPr>
          <p:cNvSpPr>
            <a:spLocks noGrp="1"/>
          </p:cNvSpPr>
          <p:nvPr>
            <p:ph sz="quarter" idx="1"/>
          </p:nvPr>
        </p:nvSpPr>
        <p:spPr/>
        <p:txBody>
          <a:bodyPr>
            <a:normAutofit fontScale="92500" lnSpcReduction="10000"/>
          </a:bodyPr>
          <a:lstStyle/>
          <a:p>
            <a:r>
              <a:rPr lang="en-US" dirty="0"/>
              <a:t>The notion that until ESG came along, companies (and individuals) are businesses operated without a care for society would be comical, if the people pushing it were not so insistent that it is true.</a:t>
            </a:r>
          </a:p>
          <a:p>
            <a:r>
              <a:rPr lang="en-US" dirty="0"/>
              <a:t>That is nonsense. People who have wanted to do good have always been able to do so.</a:t>
            </a:r>
          </a:p>
          <a:p>
            <a:pPr lvl="1"/>
            <a:r>
              <a:rPr lang="en-US" dirty="0"/>
              <a:t>In privately owned businesses, owners have always been free to share their profits or give away their wealth, to meet whatever societal need they felt most strongly about.</a:t>
            </a:r>
          </a:p>
          <a:p>
            <a:pPr lvl="1"/>
            <a:r>
              <a:rPr lang="en-US" dirty="0"/>
              <a:t>In publicly traded companies, that responsibility fell to the owners of its shares, who again were free to share their winnings with society, in any way they though fit.</a:t>
            </a:r>
          </a:p>
        </p:txBody>
      </p:sp>
    </p:spTree>
    <p:extLst>
      <p:ext uri="{BB962C8B-B14F-4D97-AF65-F5344CB8AC3E}">
        <p14:creationId xmlns:p14="http://schemas.microsoft.com/office/powerpoint/2010/main" val="11949941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6A6D-D6A9-DD47-9463-E5470DD14CFF}"/>
              </a:ext>
            </a:extLst>
          </p:cNvPr>
          <p:cNvSpPr>
            <a:spLocks noGrp="1"/>
          </p:cNvSpPr>
          <p:nvPr>
            <p:ph type="title"/>
          </p:nvPr>
        </p:nvSpPr>
        <p:spPr/>
        <p:txBody>
          <a:bodyPr>
            <a:normAutofit fontScale="90000"/>
          </a:bodyPr>
          <a:lstStyle/>
          <a:p>
            <a:r>
              <a:rPr lang="en-US" dirty="0"/>
              <a:t>Do you want corporate managers and big fund managers to be arbiters of good and bad?</a:t>
            </a:r>
          </a:p>
        </p:txBody>
      </p:sp>
      <p:pic>
        <p:nvPicPr>
          <p:cNvPr id="4" name="Content Placeholder 5">
            <a:extLst>
              <a:ext uri="{FF2B5EF4-FFF2-40B4-BE49-F238E27FC236}">
                <a16:creationId xmlns:a16="http://schemas.microsoft.com/office/drawing/2014/main" id="{5F7F1FFF-68FE-C546-AEDA-30A368303B0C}"/>
              </a:ext>
            </a:extLst>
          </p:cNvPr>
          <p:cNvPicPr>
            <a:picLocks noGrp="1" noChangeAspect="1"/>
          </p:cNvPicPr>
          <p:nvPr>
            <p:ph sz="quarter" idx="1"/>
          </p:nvPr>
        </p:nvPicPr>
        <p:blipFill>
          <a:blip r:embed="rId2"/>
          <a:stretch>
            <a:fillRect/>
          </a:stretch>
        </p:blipFill>
        <p:spPr>
          <a:xfrm>
            <a:off x="612775" y="1828902"/>
            <a:ext cx="8153400" cy="4038395"/>
          </a:xfrm>
          <a:prstGeom prst="rect">
            <a:avLst/>
          </a:prstGeom>
        </p:spPr>
      </p:pic>
    </p:spTree>
    <p:extLst>
      <p:ext uri="{BB962C8B-B14F-4D97-AF65-F5344CB8AC3E}">
        <p14:creationId xmlns:p14="http://schemas.microsoft.com/office/powerpoint/2010/main" val="4009826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E57C-9B6A-3144-8D45-70CE2EBEDA68}"/>
              </a:ext>
            </a:extLst>
          </p:cNvPr>
          <p:cNvSpPr>
            <a:spLocks noGrp="1"/>
          </p:cNvSpPr>
          <p:nvPr>
            <p:ph type="title"/>
          </p:nvPr>
        </p:nvSpPr>
        <p:spPr>
          <a:xfrm>
            <a:off x="609600" y="266700"/>
            <a:ext cx="8153400" cy="990600"/>
          </a:xfrm>
        </p:spPr>
        <p:txBody>
          <a:bodyPr>
            <a:normAutofit fontScale="90000"/>
          </a:bodyPr>
          <a:lstStyle/>
          <a:p>
            <a:r>
              <a:rPr lang="en-US" dirty="0"/>
              <a:t>Outsourcing your conscience is a salve, not a solution!</a:t>
            </a:r>
          </a:p>
        </p:txBody>
      </p:sp>
      <p:sp>
        <p:nvSpPr>
          <p:cNvPr id="3" name="Content Placeholder 2">
            <a:extLst>
              <a:ext uri="{FF2B5EF4-FFF2-40B4-BE49-F238E27FC236}">
                <a16:creationId xmlns:a16="http://schemas.microsoft.com/office/drawing/2014/main" id="{904A093B-384B-3C4C-AB1C-0A9CC1C861D0}"/>
              </a:ext>
            </a:extLst>
          </p:cNvPr>
          <p:cNvSpPr>
            <a:spLocks noGrp="1"/>
          </p:cNvSpPr>
          <p:nvPr>
            <p:ph sz="quarter" idx="1"/>
          </p:nvPr>
        </p:nvSpPr>
        <p:spPr/>
        <p:txBody>
          <a:bodyPr>
            <a:normAutofit fontScale="55000" lnSpcReduction="20000"/>
          </a:bodyPr>
          <a:lstStyle/>
          <a:p>
            <a:r>
              <a:rPr lang="en-US" sz="3300" dirty="0"/>
              <a:t>The ESG movement has given each of us an easy way out of having to make choices, by outsourcing these choices to corporate CEOs and investment fund managers, asking them to be “good” for us, while not charging us more for their products and services (as consumers) and delivering above-average returns (as investors). </a:t>
            </a:r>
          </a:p>
          <a:p>
            <a:r>
              <a:rPr lang="en-US" sz="3300" dirty="0"/>
              <a:t>Implicit in the ESG push is the presumption that unless companies that are explicitly committed to ESG, they cannot contribute to society, but that is not true. Consider Bill Gates and Warren Buffett, two men who built extraordinarily valuable companies, have not only made </a:t>
            </a:r>
            <a:r>
              <a:rPr lang="en-US" sz="3300" dirty="0">
                <a:hlinkClick r:id="rId2" invalidUrl="about://"/>
              </a:rPr>
              <a:t>giving pledges</a:t>
            </a:r>
            <a:r>
              <a:rPr lang="en-US" sz="3300" dirty="0"/>
              <a:t>, promising to give away most of their wealth to their favorite causes in their lifetimes, and living up to that promise, but they have also made their shareholders wealthy, and </a:t>
            </a:r>
            <a:r>
              <a:rPr lang="en-US" sz="3300" dirty="0">
                <a:hlinkClick r:id="rId3" invalidUrl="about://"/>
              </a:rPr>
              <a:t>many of them give money back to society</a:t>
            </a:r>
            <a:r>
              <a:rPr lang="en-US" sz="3300" dirty="0"/>
              <a:t>. </a:t>
            </a:r>
          </a:p>
          <a:p>
            <a:r>
              <a:rPr lang="en-US" sz="3300" dirty="0"/>
              <a:t>As I see it, the difference between this “old” model of business and the proposed “new ESG” version is in who does the giving to society, with corporate CEOs and management taking over that responsibility from shareholders. I am not willing to concede, without challenge, that a corporate CEO knows my value system better than I do, as a shareholder, and is better positioned to make judgments on how much to give back to society, and to whom, than I am.</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20058D75-B63B-7A4F-9160-4EE02A67BA18}"/>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501709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222D-FE2D-5745-8CA4-7E48C2800E27}"/>
              </a:ext>
            </a:extLst>
          </p:cNvPr>
          <p:cNvSpPr>
            <a:spLocks noGrp="1"/>
          </p:cNvSpPr>
          <p:nvPr>
            <p:ph type="title"/>
          </p:nvPr>
        </p:nvSpPr>
        <p:spPr/>
        <p:txBody>
          <a:bodyPr/>
          <a:lstStyle/>
          <a:p>
            <a:r>
              <a:rPr lang="en-US" dirty="0"/>
              <a:t>An inside perspective…</a:t>
            </a:r>
          </a:p>
        </p:txBody>
      </p:sp>
      <p:sp>
        <p:nvSpPr>
          <p:cNvPr id="3" name="Content Placeholder 2">
            <a:extLst>
              <a:ext uri="{FF2B5EF4-FFF2-40B4-BE49-F238E27FC236}">
                <a16:creationId xmlns:a16="http://schemas.microsoft.com/office/drawing/2014/main" id="{30C35403-F90E-D249-B541-1ACAFD947B63}"/>
              </a:ext>
            </a:extLst>
          </p:cNvPr>
          <p:cNvSpPr>
            <a:spLocks noGrp="1"/>
          </p:cNvSpPr>
          <p:nvPr>
            <p:ph sz="quarter" idx="1"/>
          </p:nvPr>
        </p:nvSpPr>
        <p:spPr/>
        <p:txBody>
          <a:bodyPr>
            <a:normAutofit fontScale="77500" lnSpcReduction="20000"/>
          </a:bodyPr>
          <a:lstStyle/>
          <a:p>
            <a:r>
              <a:rPr lang="en-US" dirty="0"/>
              <a:t>For a perspective more informed and eloquent than mine, I would strongly recommend </a:t>
            </a:r>
            <a:r>
              <a:rPr lang="en-US" dirty="0">
                <a:hlinkClick r:id="rId2" invalidUrl="about://"/>
              </a:rPr>
              <a:t>this piece by Tariq Fancy</a:t>
            </a:r>
            <a:r>
              <a:rPr lang="en-US" dirty="0"/>
              <a:t>, whose stint at BlackRock, as chief investment officer for sustainable investing, put him at the heart of the ESG investing movement. </a:t>
            </a:r>
          </a:p>
          <a:p>
            <a:pPr lvl="1"/>
            <a:r>
              <a:rPr lang="en-US" dirty="0"/>
              <a:t>He argues that trusting companies and investment fund managers to make the right judgments for society will fail, because their views (and actions) will be driven by profits, for companies, and investment returns, for fund managers. </a:t>
            </a:r>
          </a:p>
          <a:p>
            <a:pPr lvl="1"/>
            <a:r>
              <a:rPr lang="en-US" dirty="0"/>
              <a:t>He also believes that governments and regulators have been derelict in writing rules and laws, allowing companies to step into the void. </a:t>
            </a:r>
          </a:p>
          <a:p>
            <a:r>
              <a:rPr lang="en-US" dirty="0"/>
              <a:t>While I don’t share Tariq’s faith that government actions are the solution, I share his view that entities whose prime reasons for existence are to generate profits for shareholders (companies) or returns for investors (investment funds) all ill suited to be custodians of public good.</a:t>
            </a:r>
          </a:p>
        </p:txBody>
      </p:sp>
      <p:sp>
        <p:nvSpPr>
          <p:cNvPr id="4" name="Footer Placeholder 3">
            <a:extLst>
              <a:ext uri="{FF2B5EF4-FFF2-40B4-BE49-F238E27FC236}">
                <a16:creationId xmlns:a16="http://schemas.microsoft.com/office/drawing/2014/main" id="{6E92F7C1-8292-F247-9389-EC45D0B0B304}"/>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1593724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7D1E9-6DF4-5B40-BB94-6D4915BAE85E}"/>
              </a:ext>
            </a:extLst>
          </p:cNvPr>
          <p:cNvSpPr>
            <a:spLocks noGrp="1"/>
          </p:cNvSpPr>
          <p:nvPr>
            <p:ph type="body" idx="1"/>
          </p:nvPr>
        </p:nvSpPr>
        <p:spPr/>
        <p:txBody>
          <a:bodyPr/>
          <a:lstStyle/>
          <a:p>
            <a:r>
              <a:rPr lang="en-US" dirty="0"/>
              <a:t>Cui Bono?</a:t>
            </a:r>
          </a:p>
        </p:txBody>
      </p:sp>
      <p:sp>
        <p:nvSpPr>
          <p:cNvPr id="3" name="Title 2">
            <a:extLst>
              <a:ext uri="{FF2B5EF4-FFF2-40B4-BE49-F238E27FC236}">
                <a16:creationId xmlns:a16="http://schemas.microsoft.com/office/drawing/2014/main" id="{F58DC0E4-B6A4-4548-927A-1F0C2F3C43D6}"/>
              </a:ext>
            </a:extLst>
          </p:cNvPr>
          <p:cNvSpPr>
            <a:spLocks noGrp="1"/>
          </p:cNvSpPr>
          <p:nvPr>
            <p:ph type="title"/>
          </p:nvPr>
        </p:nvSpPr>
        <p:spPr/>
        <p:txBody>
          <a:bodyPr/>
          <a:lstStyle/>
          <a:p>
            <a:r>
              <a:rPr lang="en-US" dirty="0"/>
              <a:t>So, why the hype?</a:t>
            </a:r>
          </a:p>
        </p:txBody>
      </p:sp>
    </p:spTree>
    <p:extLst>
      <p:ext uri="{BB962C8B-B14F-4D97-AF65-F5344CB8AC3E}">
        <p14:creationId xmlns:p14="http://schemas.microsoft.com/office/powerpoint/2010/main" val="8007377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E3CD-9D59-2F4F-8FBB-29762431783B}"/>
              </a:ext>
            </a:extLst>
          </p:cNvPr>
          <p:cNvSpPr>
            <a:spLocks noGrp="1"/>
          </p:cNvSpPr>
          <p:nvPr>
            <p:ph type="title"/>
          </p:nvPr>
        </p:nvSpPr>
        <p:spPr/>
        <p:txBody>
          <a:bodyPr/>
          <a:lstStyle/>
          <a:p>
            <a:r>
              <a:rPr lang="en-US" dirty="0"/>
              <a:t>The ESG Gravy Train (or Circle)</a:t>
            </a:r>
          </a:p>
        </p:txBody>
      </p:sp>
      <p:sp>
        <p:nvSpPr>
          <p:cNvPr id="4" name="Footer Placeholder 3">
            <a:extLst>
              <a:ext uri="{FF2B5EF4-FFF2-40B4-BE49-F238E27FC236}">
                <a16:creationId xmlns:a16="http://schemas.microsoft.com/office/drawing/2014/main" id="{7B55B648-ABBC-8045-BE56-12623B5A441D}"/>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pic>
        <p:nvPicPr>
          <p:cNvPr id="7" name="Content Placeholder 6">
            <a:extLst>
              <a:ext uri="{FF2B5EF4-FFF2-40B4-BE49-F238E27FC236}">
                <a16:creationId xmlns:a16="http://schemas.microsoft.com/office/drawing/2014/main" id="{3F1ADBF4-2B05-1049-98BB-BBC6FBF6F209}"/>
              </a:ext>
            </a:extLst>
          </p:cNvPr>
          <p:cNvPicPr>
            <a:picLocks noGrp="1" noChangeAspect="1"/>
          </p:cNvPicPr>
          <p:nvPr>
            <p:ph sz="quarter" idx="1"/>
          </p:nvPr>
        </p:nvPicPr>
        <p:blipFill>
          <a:blip r:embed="rId2"/>
          <a:stretch>
            <a:fillRect/>
          </a:stretch>
        </p:blipFill>
        <p:spPr>
          <a:xfrm>
            <a:off x="1561779" y="1600200"/>
            <a:ext cx="6255392" cy="4495800"/>
          </a:xfrm>
          <a:prstGeom prst="rect">
            <a:avLst/>
          </a:prstGeom>
        </p:spPr>
      </p:pic>
    </p:spTree>
    <p:extLst>
      <p:ext uri="{BB962C8B-B14F-4D97-AF65-F5344CB8AC3E}">
        <p14:creationId xmlns:p14="http://schemas.microsoft.com/office/powerpoint/2010/main" val="9675178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10F85-ECCE-8E47-AC36-57785CA85BFC}"/>
              </a:ext>
            </a:extLst>
          </p:cNvPr>
          <p:cNvSpPr>
            <a:spLocks noGrp="1"/>
          </p:cNvSpPr>
          <p:nvPr>
            <p:ph type="title"/>
          </p:nvPr>
        </p:nvSpPr>
        <p:spPr/>
        <p:txBody>
          <a:bodyPr/>
          <a:lstStyle/>
          <a:p>
            <a:r>
              <a:rPr lang="en-US" dirty="0"/>
              <a:t>And why it keeps on rolling..</a:t>
            </a:r>
          </a:p>
        </p:txBody>
      </p:sp>
      <p:sp>
        <p:nvSpPr>
          <p:cNvPr id="3" name="Content Placeholder 2">
            <a:extLst>
              <a:ext uri="{FF2B5EF4-FFF2-40B4-BE49-F238E27FC236}">
                <a16:creationId xmlns:a16="http://schemas.microsoft.com/office/drawing/2014/main" id="{9EE3CA5C-F1B2-BA4F-84C2-E70EF51E78FB}"/>
              </a:ext>
            </a:extLst>
          </p:cNvPr>
          <p:cNvSpPr>
            <a:spLocks noGrp="1"/>
          </p:cNvSpPr>
          <p:nvPr>
            <p:ph sz="quarter" idx="1"/>
          </p:nvPr>
        </p:nvSpPr>
        <p:spPr/>
        <p:txBody>
          <a:bodyPr>
            <a:normAutofit fontScale="70000" lnSpcReduction="20000"/>
          </a:bodyPr>
          <a:lstStyle/>
          <a:p>
            <a:r>
              <a:rPr lang="en-US" dirty="0"/>
              <a:t>Given that shareholders in companies and investors in funds are paying for this gravy, you may wonder why corporate CEOs not only go along with this charade, but also actively encourage it, and the answer lies in the power it gives them to bypass shareholders and to evade accountability. </a:t>
            </a:r>
          </a:p>
          <a:p>
            <a:r>
              <a:rPr lang="en-US" dirty="0"/>
              <a:t>After all, these are the same CEOs who, in 2019, put forth the </a:t>
            </a:r>
            <a:r>
              <a:rPr lang="en-US" dirty="0">
                <a:hlinkClick r:id="rId2" invalidUrl="about://"/>
              </a:rPr>
              <a:t>fanciful, but great sounding, argument </a:t>
            </a:r>
            <a:r>
              <a:rPr lang="en-US" dirty="0"/>
              <a:t>that it is a company’s responsibility to maximize stakeholder wealth, rather than cater to shareholders, which I </a:t>
            </a:r>
            <a:r>
              <a:rPr lang="en-US" dirty="0">
                <a:hlinkClick r:id="rId3" invalidUrl="about://"/>
              </a:rPr>
              <a:t>argued in a post</a:t>
            </a:r>
            <a:r>
              <a:rPr lang="en-US" dirty="0"/>
              <a:t> then that being accountable to everyone effectively meant that CEOs were accountable to no one.  </a:t>
            </a:r>
          </a:p>
          <a:p>
            <a:r>
              <a:rPr lang="en-US" dirty="0"/>
              <a:t>In some cases, flaunting goodness has become a way that founders and CEOs use to cover business model weaknesses and overreach. It is a point that I made in my posts on </a:t>
            </a:r>
            <a:r>
              <a:rPr lang="en-US" dirty="0">
                <a:hlinkClick r:id="rId4" invalidUrl="about://"/>
              </a:rPr>
              <a:t>Theranos, at the time of its implosion in October 2015</a:t>
            </a:r>
            <a:r>
              <a:rPr lang="en-US" dirty="0"/>
              <a:t>, and on </a:t>
            </a:r>
            <a:r>
              <a:rPr lang="en-US" dirty="0">
                <a:hlinkClick r:id="rId5" invalidUrl="about://"/>
              </a:rPr>
              <a:t>WeWork, during its IPO debacle in 2019</a:t>
            </a:r>
            <a:r>
              <a:rPr lang="en-US" dirty="0"/>
              <a:t>, noting that Elizabeth Holmes and Adam Neumann used their “noble purpose” credentials to cover up fraud and narcissism. </a:t>
            </a:r>
          </a:p>
        </p:txBody>
      </p:sp>
      <p:sp>
        <p:nvSpPr>
          <p:cNvPr id="4" name="Footer Placeholder 3">
            <a:extLst>
              <a:ext uri="{FF2B5EF4-FFF2-40B4-BE49-F238E27FC236}">
                <a16:creationId xmlns:a16="http://schemas.microsoft.com/office/drawing/2014/main" id="{DF85017A-AB0D-654A-A800-E30D18919D55}"/>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2393817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A965D-F4BD-2E40-A127-7C1B80483A5B}"/>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86936F26-3930-674C-94AF-F8066E0F24AB}"/>
              </a:ext>
            </a:extLst>
          </p:cNvPr>
          <p:cNvSpPr>
            <a:spLocks noGrp="1"/>
          </p:cNvSpPr>
          <p:nvPr>
            <p:ph type="title"/>
          </p:nvPr>
        </p:nvSpPr>
        <p:spPr/>
        <p:txBody>
          <a:bodyPr/>
          <a:lstStyle/>
          <a:p>
            <a:r>
              <a:rPr lang="en-US" dirty="0"/>
              <a:t>Do you want to do good?</a:t>
            </a:r>
          </a:p>
        </p:txBody>
      </p:sp>
    </p:spTree>
    <p:extLst>
      <p:ext uri="{BB962C8B-B14F-4D97-AF65-F5344CB8AC3E}">
        <p14:creationId xmlns:p14="http://schemas.microsoft.com/office/powerpoint/2010/main" val="685381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5F27-5BF9-4949-9FAA-74B4707BF05A}"/>
              </a:ext>
            </a:extLst>
          </p:cNvPr>
          <p:cNvSpPr>
            <a:spLocks noGrp="1"/>
          </p:cNvSpPr>
          <p:nvPr>
            <p:ph type="title"/>
          </p:nvPr>
        </p:nvSpPr>
        <p:spPr/>
        <p:txBody>
          <a:bodyPr/>
          <a:lstStyle/>
          <a:p>
            <a:r>
              <a:rPr lang="en-US" dirty="0"/>
              <a:t>A Roadmap for being and doing good</a:t>
            </a:r>
          </a:p>
        </p:txBody>
      </p:sp>
      <p:sp>
        <p:nvSpPr>
          <p:cNvPr id="3" name="Content Placeholder 2">
            <a:extLst>
              <a:ext uri="{FF2B5EF4-FFF2-40B4-BE49-F238E27FC236}">
                <a16:creationId xmlns:a16="http://schemas.microsoft.com/office/drawing/2014/main" id="{DAADFF85-25EE-6349-A0FF-7C3461FACAC1}"/>
              </a:ext>
            </a:extLst>
          </p:cNvPr>
          <p:cNvSpPr>
            <a:spLocks noGrp="1"/>
          </p:cNvSpPr>
          <p:nvPr>
            <p:ph sz="quarter" idx="1"/>
          </p:nvPr>
        </p:nvSpPr>
        <p:spPr/>
        <p:txBody>
          <a:bodyPr>
            <a:normAutofit lnSpcReduction="10000"/>
          </a:bodyPr>
          <a:lstStyle/>
          <a:p>
            <a:pPr marL="514350" indent="-514350">
              <a:buFont typeface="+mj-lt"/>
              <a:buAutoNum type="arabicPeriod"/>
            </a:pPr>
            <a:r>
              <a:rPr lang="en-US" sz="1600" i="1" dirty="0"/>
              <a:t>Start with a personalized measure of goodness, and don’t overreach</a:t>
            </a:r>
            <a:r>
              <a:rPr lang="en-US" sz="1600" dirty="0"/>
              <a:t>: The key with moral codes is that they are personal, and you have to bring in your value judgments into your decisions, rather than leave it to ESG measurement services or to portfolio managers.</a:t>
            </a:r>
          </a:p>
          <a:p>
            <a:pPr marL="514350" indent="-514350">
              <a:buFont typeface="+mj-lt"/>
              <a:buAutoNum type="arabicPeriod"/>
            </a:pPr>
            <a:r>
              <a:rPr lang="en-US" sz="1600" i="1" dirty="0"/>
              <a:t>As a businessperson, be clear on how being good will affect business models and value</a:t>
            </a:r>
            <a:r>
              <a:rPr lang="en-US" sz="1600" dirty="0"/>
              <a:t>: If you own a business, you are absolutely within your rights to bring your personal views on morality into your business decisions, but you should be at peace with the fact that staying true to your values may, and probably will, cost you money. </a:t>
            </a:r>
          </a:p>
          <a:p>
            <a:pPr marL="514350" indent="-514350">
              <a:buFont typeface="+mj-lt"/>
              <a:buAutoNum type="arabicPeriod"/>
            </a:pPr>
            <a:r>
              <a:rPr lang="en-US" sz="1600" dirty="0"/>
              <a:t>If you are </a:t>
            </a:r>
            <a:r>
              <a:rPr lang="en-US" sz="1600" i="1" dirty="0"/>
              <a:t>making decisions at a publicly traded company or at an investment fund</a:t>
            </a:r>
            <a:r>
              <a:rPr lang="en-US" sz="1600" dirty="0"/>
              <a:t>, as an employee, manager or even CEO, you are investing other people’s money and if you choose to make decisions based upon your moral code, you have to be open about what your conscience will cost your shareholders and offer them buy in (or out).</a:t>
            </a:r>
          </a:p>
          <a:p>
            <a:pPr marL="514350" indent="-514350">
              <a:buFont typeface="+mj-lt"/>
              <a:buAutoNum type="arabicPeriod"/>
            </a:pPr>
            <a:r>
              <a:rPr lang="en-US" sz="1600" i="1" dirty="0"/>
              <a:t>As an investor, understand how much goodness has been priced in</a:t>
            </a:r>
            <a:r>
              <a:rPr lang="en-US" sz="1600" dirty="0"/>
              <a:t>: If you are an investor, you don’t have to compromise on your values, as long as you realize, at least in the long term, you will have to accept lower returns. Goodness requires sacrifice! </a:t>
            </a:r>
          </a:p>
          <a:p>
            <a:pPr marL="514350" indent="-514350">
              <a:buFont typeface="+mj-lt"/>
              <a:buAutoNum type="arabicPeriod"/>
            </a:pPr>
            <a:r>
              <a:rPr lang="en-US" sz="1600" i="1" dirty="0"/>
              <a:t>As a consumer and citizen, make choices that are consistent with your moral code: </a:t>
            </a:r>
            <a:r>
              <a:rPr lang="en-US" sz="1600" dirty="0"/>
              <a:t> Your consumption decisions (on which products and services you buy) and your citizenship decisions (on voting and community participation) have as big, if not greater, an effect. </a:t>
            </a:r>
          </a:p>
        </p:txBody>
      </p:sp>
      <p:sp>
        <p:nvSpPr>
          <p:cNvPr id="4" name="Footer Placeholder 3">
            <a:extLst>
              <a:ext uri="{FF2B5EF4-FFF2-40B4-BE49-F238E27FC236}">
                <a16:creationId xmlns:a16="http://schemas.microsoft.com/office/drawing/2014/main" id="{F6A9ED40-A43A-3048-8306-3F4C995E9BDA}"/>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endParaRPr lang="en-US" dirty="0"/>
          </a:p>
        </p:txBody>
      </p:sp>
    </p:spTree>
    <p:extLst>
      <p:ext uri="{BB962C8B-B14F-4D97-AF65-F5344CB8AC3E}">
        <p14:creationId xmlns:p14="http://schemas.microsoft.com/office/powerpoint/2010/main" val="28197265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74AA6-81C1-FA45-8FA9-B9A72902CF66}"/>
              </a:ext>
            </a:extLst>
          </p:cNvPr>
          <p:cNvSpPr>
            <a:spLocks noGrp="1"/>
          </p:cNvSpPr>
          <p:nvPr>
            <p:ph type="title"/>
          </p:nvPr>
        </p:nvSpPr>
        <p:spPr/>
        <p:txBody>
          <a:bodyPr/>
          <a:lstStyle/>
          <a:p>
            <a:r>
              <a:rPr lang="en-US" dirty="0"/>
              <a:t>Can ESG be rescued?</a:t>
            </a:r>
          </a:p>
        </p:txBody>
      </p:sp>
      <p:sp>
        <p:nvSpPr>
          <p:cNvPr id="3" name="Content Placeholder 2">
            <a:extLst>
              <a:ext uri="{FF2B5EF4-FFF2-40B4-BE49-F238E27FC236}">
                <a16:creationId xmlns:a16="http://schemas.microsoft.com/office/drawing/2014/main" id="{3793EBEA-036E-A56E-11BD-6BF2712EE0E9}"/>
              </a:ext>
            </a:extLst>
          </p:cNvPr>
          <p:cNvSpPr>
            <a:spLocks noGrp="1"/>
          </p:cNvSpPr>
          <p:nvPr>
            <p:ph sz="quarter" idx="1"/>
          </p:nvPr>
        </p:nvSpPr>
        <p:spPr/>
        <p:txBody>
          <a:bodyPr>
            <a:normAutofit fontScale="70000" lnSpcReduction="20000"/>
          </a:bodyPr>
          <a:lstStyle/>
          <a:p>
            <a:r>
              <a:rPr lang="en-US" dirty="0"/>
              <a:t>In its current form, and with its existing advocates, the answer is no.</a:t>
            </a:r>
          </a:p>
          <a:p>
            <a:r>
              <a:rPr lang="en-US" dirty="0"/>
              <a:t>If corporate action to advance social good is the end game, here is what has to happen:</a:t>
            </a:r>
          </a:p>
          <a:p>
            <a:pPr lvl="1"/>
            <a:r>
              <a:rPr lang="en-US" dirty="0"/>
              <a:t>For the (E) environmental mission, the primary drivers must be laws and regulations that affect everyone, not just companies that voluntarily toe the lien. </a:t>
            </a:r>
          </a:p>
          <a:p>
            <a:pPr lvl="1"/>
            <a:r>
              <a:rPr lang="en-US" dirty="0"/>
              <a:t>On the (S) social mission, pick your fights selectively, don’t be holier-than-thou and be clear about what it will cost the people who are paying for your mission.</a:t>
            </a:r>
          </a:p>
          <a:p>
            <a:pPr lvl="1"/>
            <a:r>
              <a:rPr lang="en-US" dirty="0"/>
              <a:t>On the (G) governance, accept that it never really belonged in the concept, and that you threw it in there for the same Orwellian reason that led to East Germany calling itself the German Democratic Republic</a:t>
            </a:r>
          </a:p>
          <a:p>
            <a:r>
              <a:rPr lang="en-US" dirty="0"/>
              <a:t>If corporate disclosure to allow consumers and investors to make more informed judgments is the end game:</a:t>
            </a:r>
          </a:p>
          <a:p>
            <a:pPr lvl="1"/>
            <a:r>
              <a:rPr lang="en-US" u="sng" dirty="0"/>
              <a:t>Less is more</a:t>
            </a:r>
            <a:r>
              <a:rPr lang="en-US" dirty="0"/>
              <a:t>: Drowning people in more disclosure will have perverse consequences.</a:t>
            </a:r>
          </a:p>
          <a:p>
            <a:pPr lvl="1"/>
            <a:r>
              <a:rPr lang="en-US" u="sng" dirty="0"/>
              <a:t>One size does not fit all</a:t>
            </a:r>
            <a:r>
              <a:rPr lang="en-US" dirty="0"/>
              <a:t>: Disclosures should be tailored to companies.</a:t>
            </a:r>
          </a:p>
          <a:p>
            <a:pPr lvl="1"/>
            <a:endParaRPr lang="en-US" dirty="0"/>
          </a:p>
        </p:txBody>
      </p:sp>
    </p:spTree>
    <p:extLst>
      <p:ext uri="{BB962C8B-B14F-4D97-AF65-F5344CB8AC3E}">
        <p14:creationId xmlns:p14="http://schemas.microsoft.com/office/powerpoint/2010/main" val="1701055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BAD5-0253-F248-884D-D43A1F3DD07C}"/>
              </a:ext>
            </a:extLst>
          </p:cNvPr>
          <p:cNvSpPr>
            <a:spLocks noGrp="1"/>
          </p:cNvSpPr>
          <p:nvPr>
            <p:ph type="title"/>
          </p:nvPr>
        </p:nvSpPr>
        <p:spPr/>
        <p:txBody>
          <a:bodyPr/>
          <a:lstStyle/>
          <a:p>
            <a:r>
              <a:rPr lang="en-US" dirty="0"/>
              <a:t>And in conclusion..</a:t>
            </a:r>
          </a:p>
        </p:txBody>
      </p:sp>
      <p:sp>
        <p:nvSpPr>
          <p:cNvPr id="3" name="Content Placeholder 2">
            <a:extLst>
              <a:ext uri="{FF2B5EF4-FFF2-40B4-BE49-F238E27FC236}">
                <a16:creationId xmlns:a16="http://schemas.microsoft.com/office/drawing/2014/main" id="{FF8C7E36-10A0-C644-B641-82E66BF6C759}"/>
              </a:ext>
            </a:extLst>
          </p:cNvPr>
          <p:cNvSpPr>
            <a:spLocks noGrp="1"/>
          </p:cNvSpPr>
          <p:nvPr>
            <p:ph sz="quarter" idx="1"/>
          </p:nvPr>
        </p:nvSpPr>
        <p:spPr/>
        <p:txBody>
          <a:bodyPr>
            <a:normAutofit fontScale="77500" lnSpcReduction="20000"/>
          </a:bodyPr>
          <a:lstStyle/>
          <a:p>
            <a:r>
              <a:rPr lang="en-US" dirty="0"/>
              <a:t>On a personal note, I have always found that the people that I've known who do good, spend very little time talking about being good or lecturing other people on goodness. I would extend that perspective to companies and investment funds as well.</a:t>
            </a:r>
          </a:p>
          <a:p>
            <a:r>
              <a:rPr lang="en-US" dirty="0"/>
              <a:t>The ESG movement’s biggest disservice is the sense that it has given those who are torn between morality and money, that they can have it all. Telling companies that being good will always make them more valuable, investors that they can add morality constraints to their investments and earn higher returns at the same time, and young job seekers that they can be paid like bankers, while doing peace corps work, is delusional. </a:t>
            </a:r>
          </a:p>
          <a:p>
            <a:r>
              <a:rPr lang="en-US" dirty="0"/>
              <a:t>In the long term, as the truth emerges, it will breed cynicism in everyone involved, and if you care about the social good, it will do more damage than good. </a:t>
            </a:r>
          </a:p>
        </p:txBody>
      </p:sp>
      <p:sp>
        <p:nvSpPr>
          <p:cNvPr id="4" name="Footer Placeholder 3">
            <a:extLst>
              <a:ext uri="{FF2B5EF4-FFF2-40B4-BE49-F238E27FC236}">
                <a16:creationId xmlns:a16="http://schemas.microsoft.com/office/drawing/2014/main" id="{32299D2A-9921-5941-BBB6-2A200F80A4C5}"/>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27571328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9201</TotalTime>
  <Words>6570</Words>
  <Application>Microsoft Macintosh PowerPoint</Application>
  <PresentationFormat>Letter Paper (8.5x11 in)</PresentationFormat>
  <Paragraphs>294</Paragraphs>
  <Slides>70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70</vt:i4>
      </vt:variant>
    </vt:vector>
  </HeadingPairs>
  <TitlesOfParts>
    <vt:vector size="76" baseType="lpstr">
      <vt:lpstr>Calibri</vt:lpstr>
      <vt:lpstr>Helvetica</vt:lpstr>
      <vt:lpstr>Times</vt:lpstr>
      <vt:lpstr>Wingdings</vt:lpstr>
      <vt:lpstr>Wingdings 2</vt:lpstr>
      <vt:lpstr>Basic</vt:lpstr>
      <vt:lpstr>ESG: Empty and Toxic!</vt:lpstr>
      <vt:lpstr>Why now?</vt:lpstr>
      <vt:lpstr>1. Measuring ESG: Challenges</vt:lpstr>
      <vt:lpstr>What is “goodness”?</vt:lpstr>
      <vt:lpstr>What ESG Services think…</vt:lpstr>
      <vt:lpstr>Value Issues for Investors</vt:lpstr>
      <vt:lpstr>ESG Services disagree…</vt:lpstr>
      <vt:lpstr>Even on high profile companies…</vt:lpstr>
      <vt:lpstr>What exactly do ESG scores measure? The Revisionist History of ESG</vt:lpstr>
      <vt:lpstr>If it is goodness, it certainly generates some odd results…</vt:lpstr>
      <vt:lpstr>Odd fact 1: ESG Scores are higher for bigger firms</vt:lpstr>
      <vt:lpstr>Odd fact 2: ESG scores increase with disclosure</vt:lpstr>
      <vt:lpstr>Odd fact 3: Everyone is behaving better (at least according to ESG scores)</vt:lpstr>
      <vt:lpstr>Goodness is not absolute….</vt:lpstr>
      <vt:lpstr>If your answer is risk… look again</vt:lpstr>
      <vt:lpstr>Refinitiv’s ESG and Cost of Capital: Is there an ESG link?</vt:lpstr>
      <vt:lpstr>As for catastrophic risks, the evidence, at least on the highest profile firms, is to the contrary</vt:lpstr>
      <vt:lpstr>The Runaway Story: ESG as a lubricant</vt:lpstr>
      <vt:lpstr>PowerPoint Presentation</vt:lpstr>
      <vt:lpstr>With more examples…</vt:lpstr>
      <vt:lpstr>ESG score differences will not only persist…</vt:lpstr>
      <vt:lpstr>And the gaming will get worse..</vt:lpstr>
      <vt:lpstr>2. The ESG Promises: Cake for all, with no calories!</vt:lpstr>
      <vt:lpstr>The ESG Questions</vt:lpstr>
      <vt:lpstr>I. ESG and Value</vt:lpstr>
      <vt:lpstr>The Promise of Heaven : The Good shall be rewarded</vt:lpstr>
      <vt:lpstr>Examples and Counters: Patagonia and Etsy</vt:lpstr>
      <vt:lpstr>The Warning of Hell: The Bad shall be punished </vt:lpstr>
      <vt:lpstr>ESG’s biggest success? Fossil Fuel..</vt:lpstr>
      <vt:lpstr>The Bad Guys win: Hell on Earth?</vt:lpstr>
      <vt:lpstr>ESG and Growth</vt:lpstr>
      <vt:lpstr>ESG and Profitability</vt:lpstr>
      <vt:lpstr>And what’s with the meta studies?</vt:lpstr>
      <vt:lpstr>ESG and Employee Satisfaction… </vt:lpstr>
      <vt:lpstr>ESG and Funding Costs</vt:lpstr>
      <vt:lpstr>ESG and Catastrophic Risk</vt:lpstr>
      <vt:lpstr>Valeant: A Cautionary Tale</vt:lpstr>
      <vt:lpstr>ESG and Value: Propositions</vt:lpstr>
      <vt:lpstr>II. ESG and Returns</vt:lpstr>
      <vt:lpstr>And the research is all over the place…</vt:lpstr>
      <vt:lpstr>Why returns to ESG are tough to read…</vt:lpstr>
      <vt:lpstr>The Pricing Effect</vt:lpstr>
      <vt:lpstr>Two plays on ESG investing</vt:lpstr>
      <vt:lpstr>Fake ESG? BlackRock’s Carbon Transition ETF</vt:lpstr>
      <vt:lpstr>A Sales Pitch for ESG Investing</vt:lpstr>
      <vt:lpstr>With a caveat…</vt:lpstr>
      <vt:lpstr>Green Bonds: The Shrinking Premium</vt:lpstr>
      <vt:lpstr>Glimmers of hope?</vt:lpstr>
      <vt:lpstr>The Investing Bottom Line</vt:lpstr>
      <vt:lpstr>III. ESG Disclosure</vt:lpstr>
      <vt:lpstr>The Magic of Materiality</vt:lpstr>
      <vt:lpstr>Disclosure as information</vt:lpstr>
      <vt:lpstr>Disclosure and Corporate Behavior</vt:lpstr>
      <vt:lpstr>IV. The Payoff for Society</vt:lpstr>
      <vt:lpstr>The Law of Unintended Consequences…</vt:lpstr>
      <vt:lpstr>Private Equity in Fossil Fuels</vt:lpstr>
      <vt:lpstr>Behind the curtain…</vt:lpstr>
      <vt:lpstr>And not surprisingly.. Barely a dent in dependence on fossil fuels</vt:lpstr>
      <vt:lpstr>While increasing its costs…</vt:lpstr>
      <vt:lpstr>3. The Virtue Card….</vt:lpstr>
      <vt:lpstr>Do you want corporate managers and big fund managers to be arbiters of good and bad?</vt:lpstr>
      <vt:lpstr>Outsourcing your conscience is a salve, not a solution!</vt:lpstr>
      <vt:lpstr>An inside perspective…</vt:lpstr>
      <vt:lpstr>So, why the hype?</vt:lpstr>
      <vt:lpstr>The ESG Gravy Train (or Circle)</vt:lpstr>
      <vt:lpstr>And why it keeps on rolling..</vt:lpstr>
      <vt:lpstr>Do you want to do good?</vt:lpstr>
      <vt:lpstr>A Roadmap for being and doing good</vt:lpstr>
      <vt:lpstr>Can ESG be rescued?</vt:lpstr>
      <vt:lpstr>And in conclusion..</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Dark Side of Valuation:  Why smart people do “not so smart” valuations</dc:title>
  <dc:creator>Aswath Damodaran</dc:creator>
  <cp:lastModifiedBy>Aswath Damodaran</cp:lastModifiedBy>
  <cp:revision>133</cp:revision>
  <cp:lastPrinted>2023-01-20T19:51:08Z</cp:lastPrinted>
  <dcterms:created xsi:type="dcterms:W3CDTF">2012-12-11T18:29:51Z</dcterms:created>
  <dcterms:modified xsi:type="dcterms:W3CDTF">2023-10-30T18:24:44Z</dcterms:modified>
</cp:coreProperties>
</file>