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49"/>
  </p:notesMasterIdLst>
  <p:sldIdLst>
    <p:sldId id="256" r:id="rId2"/>
    <p:sldId id="2678" r:id="rId3"/>
    <p:sldId id="2679" r:id="rId4"/>
    <p:sldId id="2663" r:id="rId5"/>
    <p:sldId id="287" r:id="rId6"/>
    <p:sldId id="285" r:id="rId7"/>
    <p:sldId id="440" r:id="rId8"/>
    <p:sldId id="2567" r:id="rId9"/>
    <p:sldId id="2664" r:id="rId10"/>
    <p:sldId id="2665" r:id="rId11"/>
    <p:sldId id="562" r:id="rId12"/>
    <p:sldId id="353" r:id="rId13"/>
    <p:sldId id="354" r:id="rId14"/>
    <p:sldId id="564" r:id="rId15"/>
    <p:sldId id="566" r:id="rId16"/>
    <p:sldId id="551" r:id="rId17"/>
    <p:sldId id="565" r:id="rId18"/>
    <p:sldId id="569" r:id="rId19"/>
    <p:sldId id="2685" r:id="rId20"/>
    <p:sldId id="2667" r:id="rId21"/>
    <p:sldId id="1060" r:id="rId22"/>
    <p:sldId id="1062" r:id="rId23"/>
    <p:sldId id="2672" r:id="rId24"/>
    <p:sldId id="1063" r:id="rId25"/>
    <p:sldId id="2668" r:id="rId26"/>
    <p:sldId id="2670" r:id="rId27"/>
    <p:sldId id="342" r:id="rId28"/>
    <p:sldId id="2655" r:id="rId29"/>
    <p:sldId id="407" r:id="rId30"/>
    <p:sldId id="409" r:id="rId31"/>
    <p:sldId id="410" r:id="rId32"/>
    <p:sldId id="2686" r:id="rId33"/>
    <p:sldId id="411" r:id="rId34"/>
    <p:sldId id="2687" r:id="rId35"/>
    <p:sldId id="412" r:id="rId36"/>
    <p:sldId id="413" r:id="rId37"/>
    <p:sldId id="2688" r:id="rId38"/>
    <p:sldId id="2692" r:id="rId39"/>
    <p:sldId id="2689" r:id="rId40"/>
    <p:sldId id="2690" r:id="rId41"/>
    <p:sldId id="2691" r:id="rId42"/>
    <p:sldId id="2633" r:id="rId43"/>
    <p:sldId id="2660" r:id="rId44"/>
    <p:sldId id="2661" r:id="rId45"/>
    <p:sldId id="2680" r:id="rId46"/>
    <p:sldId id="418" r:id="rId47"/>
    <p:sldId id="419" r:id="rId48"/>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22"/>
    <p:restoredTop sz="92959"/>
  </p:normalViewPr>
  <p:slideViewPr>
    <p:cSldViewPr snapToGrid="0" snapToObjects="1">
      <p:cViewPr varScale="1">
        <p:scale>
          <a:sx n="145" d="100"/>
          <a:sy n="145" d="100"/>
        </p:scale>
        <p:origin x="1832" y="160"/>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86AF5-A5C9-2145-8921-72EF0A9DA8E8}" type="datetimeFigureOut">
              <a:rPr lang="en-US" smtClean="0"/>
              <a:t>8/25/22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645B4E-56BB-3F44-8375-96878B0E09D7}" type="slidenum">
              <a:rPr lang="en-US" smtClean="0"/>
              <a:t>‹#›</a:t>
            </a:fld>
            <a:endParaRPr lang="en-US"/>
          </a:p>
        </p:txBody>
      </p:sp>
    </p:spTree>
    <p:extLst>
      <p:ext uri="{BB962C8B-B14F-4D97-AF65-F5344CB8AC3E}">
        <p14:creationId xmlns:p14="http://schemas.microsoft.com/office/powerpoint/2010/main" val="33741036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1</a:t>
            </a:fld>
            <a:endParaRPr lang="en-US"/>
          </a:p>
        </p:txBody>
      </p:sp>
    </p:spTree>
    <p:extLst>
      <p:ext uri="{BB962C8B-B14F-4D97-AF65-F5344CB8AC3E}">
        <p14:creationId xmlns:p14="http://schemas.microsoft.com/office/powerpoint/2010/main" val="1739581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Why only one objective?</a:t>
            </a:r>
            <a:r>
              <a:rPr lang="en-US" altLang="en-US" baseline="0" dirty="0">
                <a:latin typeface="Times" charset="0"/>
                <a:ea typeface="ＭＳ Ｐゴシック" charset="-128"/>
              </a:rPr>
              <a:t> Why not have many? Because you can have only objective. You can have multiple constraints that are imposed on you or you impose on yourself. If you have many objectives, and you have to pick between alternatives where you get different answers depending upon which objective you look at, you will be stuck. </a:t>
            </a: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This is the answer to the question posed in the previous overhead.</a:t>
            </a:r>
          </a:p>
          <a:p>
            <a:pPr marL="228600" indent="-228600">
              <a:buFontTx/>
              <a:buAutoNum type="arabicPeriod"/>
            </a:pPr>
            <a:r>
              <a:rPr lang="en-US" altLang="en-US" dirty="0">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dirty="0">
                <a:latin typeface="Times" charset="0"/>
                <a:ea typeface="ＭＳ Ｐゴシック" charset="-128"/>
              </a:rPr>
              <a:t>Managers answer to stockholders. Consequently, the objective gets narrowed down to </a:t>
            </a:r>
            <a:r>
              <a:rPr lang="ja-JP" altLang="en-US" dirty="0">
                <a:latin typeface="Times" charset="0"/>
                <a:ea typeface="ＭＳ Ｐゴシック" charset="-128"/>
              </a:rPr>
              <a:t>“</a:t>
            </a:r>
            <a:r>
              <a:rPr lang="en-US" altLang="ja-JP" dirty="0">
                <a:latin typeface="Times" charset="0"/>
                <a:ea typeface="ＭＳ Ｐゴシック" charset="-128"/>
              </a:rPr>
              <a:t>maximizing equity value</a:t>
            </a:r>
            <a:r>
              <a:rPr lang="ja-JP" altLang="en-US" dirty="0">
                <a:latin typeface="Times" charset="0"/>
                <a:ea typeface="ＭＳ Ｐゴシック" charset="-128"/>
              </a:rPr>
              <a:t>”</a:t>
            </a:r>
            <a:r>
              <a:rPr lang="en-US" altLang="ja-JP" dirty="0">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dirty="0">
                <a:latin typeface="Times" charset="0"/>
                <a:ea typeface="ＭＳ Ｐゴシック" charset="-128"/>
              </a:rPr>
              <a:t>It is tough to assess equity value objectively. It would be nice to have a </a:t>
            </a:r>
            <a:r>
              <a:rPr lang="ja-JP" altLang="en-US" dirty="0">
                <a:latin typeface="Times" charset="0"/>
                <a:ea typeface="ＭＳ Ｐゴシック" charset="-128"/>
              </a:rPr>
              <a:t>“</a:t>
            </a:r>
            <a:r>
              <a:rPr lang="en-US" altLang="ja-JP" dirty="0">
                <a:latin typeface="Times" charset="0"/>
                <a:ea typeface="ＭＳ Ｐゴシック" charset="-128"/>
              </a:rPr>
              <a:t>third party</a:t>
            </a:r>
            <a:r>
              <a:rPr lang="ja-JP" altLang="en-US" dirty="0">
                <a:latin typeface="Times" charset="0"/>
                <a:ea typeface="ＭＳ Ｐゴシック" charset="-128"/>
              </a:rPr>
              <a:t>”</a:t>
            </a:r>
            <a:r>
              <a:rPr lang="en-US" altLang="ja-JP" dirty="0">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dirty="0">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Stakeholder wealth maximization sounds good, because everyone gets what they want. The problem is </a:t>
            </a:r>
            <a:r>
              <a:rPr lang="en-US"/>
              <a:t>that there </a:t>
            </a:r>
          </a:p>
        </p:txBody>
      </p:sp>
    </p:spTree>
    <p:extLst>
      <p:ext uri="{BB962C8B-B14F-4D97-AF65-F5344CB8AC3E}">
        <p14:creationId xmlns:p14="http://schemas.microsoft.com/office/powerpoint/2010/main" val="1222120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2019, the Business Roundtable, composed of the CEOs of the largest US companies seemed to capitulate to critics and accept a new mission for corporations, where companies would be all things to all people, delivering higher wages to employees, lower priced products for customers, more benefits to society, while also delivering more value for shareholders.</a:t>
            </a:r>
          </a:p>
        </p:txBody>
      </p:sp>
    </p:spTree>
    <p:extLst>
      <p:ext uri="{BB962C8B-B14F-4D97-AF65-F5344CB8AC3E}">
        <p14:creationId xmlns:p14="http://schemas.microsoft.com/office/powerpoint/2010/main" val="3237330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peril with maximizing stakeholder wealth is that is just not doable, since the interest of the groups are often at cross purposes. Organizations with multiple and conflicting objectives end up being pulled in different directions and making none of the stakeholders happy. </a:t>
            </a:r>
          </a:p>
        </p:txBody>
      </p:sp>
    </p:spTree>
    <p:extLst>
      <p:ext uri="{BB962C8B-B14F-4D97-AF65-F5344CB8AC3E}">
        <p14:creationId xmlns:p14="http://schemas.microsoft.com/office/powerpoint/2010/main" val="671643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problem with trying to cater to multiple (and competing) interest groups is that you muddle decision making (when interests clash, whose interests get put first, and who gets to decide?) It also allows managers to cop out and defend poor performance with each interest group, using other interest groups as an excuse.</a:t>
            </a:r>
          </a:p>
        </p:txBody>
      </p:sp>
    </p:spTree>
    <p:extLst>
      <p:ext uri="{BB962C8B-B14F-4D97-AF65-F5344CB8AC3E}">
        <p14:creationId xmlns:p14="http://schemas.microsoft.com/office/powerpoint/2010/main" val="2303755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27</a:t>
            </a:fld>
            <a:endParaRPr lang="en-US"/>
          </a:p>
        </p:txBody>
      </p:sp>
    </p:spTree>
    <p:extLst>
      <p:ext uri="{BB962C8B-B14F-4D97-AF65-F5344CB8AC3E}">
        <p14:creationId xmlns:p14="http://schemas.microsoft.com/office/powerpoint/2010/main" val="2668491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a:t>Aswath Damodaran</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r>
              <a:rPr lang="en-US"/>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a:t>Aswath Damodaran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r>
              <a:rPr lang="en-US"/>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a:t>Aswath Damodaran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2"/>
          <p:cNvSpPr>
            <a:spLocks noGrp="1"/>
          </p:cNvSpPr>
          <p:nvPr>
            <p:ph type="dt" sz="half" idx="10"/>
          </p:nvPr>
        </p:nvSpPr>
        <p:spPr/>
        <p:txBody>
          <a:bodyPr/>
          <a:lstStyle/>
          <a:p>
            <a:r>
              <a:rPr lang="en-US"/>
              <a:t>‹#›</a:t>
            </a:r>
            <a:endParaRPr lang="en-US" dirty="0"/>
          </a:p>
        </p:txBody>
      </p:sp>
      <p:sp>
        <p:nvSpPr>
          <p:cNvPr id="4" name="Footer Placeholder 3"/>
          <p:cNvSpPr>
            <a:spLocks noGrp="1"/>
          </p:cNvSpPr>
          <p:nvPr>
            <p:ph type="ftr" sz="quarter" idx="11"/>
          </p:nvPr>
        </p:nvSpPr>
        <p:spPr/>
        <p:txBody>
          <a:bodyPr/>
          <a:lstStyle/>
          <a:p>
            <a:r>
              <a:rPr lang="en-US"/>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a:t>
            </a:r>
          </a:p>
        </p:txBody>
      </p:sp>
      <p:sp>
        <p:nvSpPr>
          <p:cNvPr id="4" name="Footer Placeholder 3"/>
          <p:cNvSpPr>
            <a:spLocks noGrp="1"/>
          </p:cNvSpPr>
          <p:nvPr>
            <p:ph type="ftr" sz="quarter" idx="11"/>
          </p:nvPr>
        </p:nvSpPr>
        <p:spPr/>
        <p:txBody>
          <a:bodyPr/>
          <a:lstStyle/>
          <a:p>
            <a:r>
              <a:rPr lang="en-US"/>
              <a:t>Aswath Damodaran</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a:t>
            </a:r>
            <a:endParaRPr lang="en-US" dirty="0"/>
          </a:p>
        </p:txBody>
      </p:sp>
      <p:sp>
        <p:nvSpPr>
          <p:cNvPr id="3" name="Footer Placeholder 2"/>
          <p:cNvSpPr>
            <a:spLocks noGrp="1"/>
          </p:cNvSpPr>
          <p:nvPr>
            <p:ph type="ftr" sz="quarter" idx="11"/>
          </p:nvPr>
        </p:nvSpPr>
        <p:spPr/>
        <p:txBody>
          <a:bodyPr/>
          <a:lstStyle/>
          <a:p>
            <a:r>
              <a:rPr lang="en-US" dirty="0"/>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r>
              <a:rPr lang="en-US"/>
              <a:t>‹#›</a:t>
            </a:r>
            <a:endParaRPr lang="en-US" dirty="0"/>
          </a:p>
        </p:txBody>
      </p:sp>
      <p:sp>
        <p:nvSpPr>
          <p:cNvPr id="6" name="Footer Placeholder 5"/>
          <p:cNvSpPr>
            <a:spLocks noGrp="1"/>
          </p:cNvSpPr>
          <p:nvPr>
            <p:ph type="ftr" sz="quarter" idx="11"/>
          </p:nvPr>
        </p:nvSpPr>
        <p:spPr/>
        <p:txBody>
          <a:bodyPr/>
          <a:lstStyle/>
          <a:p>
            <a:r>
              <a:rPr lang="en-US" dirty="0"/>
              <a:t>Aswath Damodaran</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a:t>‹#›</a:t>
            </a: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schemeClr val="tx2"/>
                </a:solidFill>
              </a:rPr>
              <a:t>‹#›</a:t>
            </a:r>
            <a:endParaRPr lang="en-US"/>
          </a:p>
        </p:txBody>
      </p:sp>
      <p:sp>
        <p:nvSpPr>
          <p:cNvPr id="5" name="Footer Placeholder 4"/>
          <p:cNvSpPr>
            <a:spLocks noGrp="1"/>
          </p:cNvSpPr>
          <p:nvPr>
            <p:ph type="ftr" sz="quarter" idx="11"/>
          </p:nvPr>
        </p:nvSpPr>
        <p:spPr/>
        <p:txBody>
          <a:bodyPr/>
          <a:lstStyle/>
          <a:p>
            <a:r>
              <a:rPr lang="en-US"/>
              <a:t>Aswath Damodaran</a:t>
            </a: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a:t>‹#›</a:t>
            </a:r>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a:t>Aswath Damodaran</a:t>
            </a: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NUL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 Id="rId5" Type="http://schemas.openxmlformats.org/officeDocument/2006/relationships/hyperlink" Target="NULL" TargetMode="External"/><Relationship Id="rId4" Type="http://schemas.openxmlformats.org/officeDocument/2006/relationships/hyperlink" Target="NUL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theocratic Trifecta: Decoding ESG, Sustainability and stakeholder wealth</a:t>
            </a:r>
            <a:endParaRPr lang="en-US" sz="2800" dirty="0"/>
          </a:p>
        </p:txBody>
      </p:sp>
      <p:sp>
        <p:nvSpPr>
          <p:cNvPr id="3" name="Subtitle 2"/>
          <p:cNvSpPr>
            <a:spLocks noGrp="1"/>
          </p:cNvSpPr>
          <p:nvPr>
            <p:ph type="subTitle" idx="1"/>
          </p:nvPr>
        </p:nvSpPr>
        <p:spPr>
          <a:xfrm>
            <a:off x="2362200" y="6060547"/>
            <a:ext cx="6705600" cy="685800"/>
          </a:xfrm>
        </p:spPr>
        <p:txBody>
          <a:bodyPr>
            <a:normAutofit/>
          </a:bodyPr>
          <a:lstStyle/>
          <a:p>
            <a:r>
              <a:rPr lang="en-US" sz="2000" dirty="0"/>
              <a:t>Morality plays in markets!</a:t>
            </a:r>
          </a:p>
          <a:p>
            <a:endParaRPr lang="en-US" sz="2400" dirty="0"/>
          </a:p>
        </p:txBody>
      </p:sp>
    </p:spTree>
    <p:extLst>
      <p:ext uri="{BB962C8B-B14F-4D97-AF65-F5344CB8AC3E}">
        <p14:creationId xmlns:p14="http://schemas.microsoft.com/office/powerpoint/2010/main" val="169634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8537-8B5C-324C-B78D-2467860AA862}"/>
              </a:ext>
            </a:extLst>
          </p:cNvPr>
          <p:cNvSpPr>
            <a:spLocks noGrp="1"/>
          </p:cNvSpPr>
          <p:nvPr>
            <p:ph type="title"/>
          </p:nvPr>
        </p:nvSpPr>
        <p:spPr/>
        <p:txBody>
          <a:bodyPr/>
          <a:lstStyle/>
          <a:p>
            <a:r>
              <a:rPr lang="en-US" dirty="0"/>
              <a:t>The End Game in Business</a:t>
            </a:r>
          </a:p>
        </p:txBody>
      </p:sp>
      <p:sp>
        <p:nvSpPr>
          <p:cNvPr id="3" name="Content Placeholder 2">
            <a:extLst>
              <a:ext uri="{FF2B5EF4-FFF2-40B4-BE49-F238E27FC236}">
                <a16:creationId xmlns:a16="http://schemas.microsoft.com/office/drawing/2014/main" id="{9F7D4107-8A3A-5749-96A2-489372C41B6E}"/>
              </a:ext>
            </a:extLst>
          </p:cNvPr>
          <p:cNvSpPr>
            <a:spLocks noGrp="1"/>
          </p:cNvSpPr>
          <p:nvPr>
            <p:ph sz="quarter" idx="1"/>
          </p:nvPr>
        </p:nvSpPr>
        <p:spPr/>
        <p:txBody>
          <a:bodyPr>
            <a:normAutofit fontScale="85000" lnSpcReduction="10000"/>
          </a:bodyPr>
          <a:lstStyle/>
          <a:p>
            <a:r>
              <a:rPr lang="en-US" dirty="0"/>
              <a:t>Businesses have always struggled with mission statements. Put simply, what should the end game of a business?</a:t>
            </a:r>
          </a:p>
          <a:p>
            <a:pPr lvl="1"/>
            <a:r>
              <a:rPr lang="en-US" dirty="0"/>
              <a:t>The simplest and most pragmatic answer is that it is to sell products and services that customers want, while generating the most you can in profits for their owners, over the long term.</a:t>
            </a:r>
          </a:p>
          <a:p>
            <a:pPr lvl="1"/>
            <a:r>
              <a:rPr lang="en-US" dirty="0"/>
              <a:t>The pushback, often from non-business critics, has been that businesses should also serve society, not just minimizing social costs but also providing social benefits. </a:t>
            </a:r>
          </a:p>
          <a:p>
            <a:r>
              <a:rPr lang="en-US" dirty="0"/>
              <a:t>In recent years, that pushback has found backing within business, with movements to expand business missions:</a:t>
            </a:r>
          </a:p>
          <a:p>
            <a:pPr lvl="1"/>
            <a:r>
              <a:rPr lang="en-US" dirty="0"/>
              <a:t>To put business sustainability first</a:t>
            </a:r>
          </a:p>
          <a:p>
            <a:pPr lvl="1"/>
            <a:r>
              <a:rPr lang="en-US" dirty="0"/>
              <a:t>To maximize the value to all stakeholders, not just owners</a:t>
            </a:r>
          </a:p>
          <a:p>
            <a:pPr lvl="1"/>
            <a:r>
              <a:rPr lang="en-US" dirty="0"/>
              <a:t>To incorporate environmental, social and governance goals</a:t>
            </a:r>
          </a:p>
        </p:txBody>
      </p:sp>
    </p:spTree>
    <p:extLst>
      <p:ext uri="{BB962C8B-B14F-4D97-AF65-F5344CB8AC3E}">
        <p14:creationId xmlns:p14="http://schemas.microsoft.com/office/powerpoint/2010/main" val="2699802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3E5BCA-FA41-9649-96DD-F273517E6ED2}"/>
              </a:ext>
            </a:extLst>
          </p:cNvPr>
          <p:cNvSpPr>
            <a:spLocks noGrp="1"/>
          </p:cNvSpPr>
          <p:nvPr>
            <p:ph type="body" idx="1"/>
          </p:nvPr>
        </p:nvSpPr>
        <p:spPr/>
        <p:txBody>
          <a:bodyPr/>
          <a:lstStyle/>
          <a:p>
            <a:endParaRPr lang="en-US" dirty="0"/>
          </a:p>
        </p:txBody>
      </p:sp>
      <p:sp>
        <p:nvSpPr>
          <p:cNvPr id="3" name="Title 2">
            <a:extLst>
              <a:ext uri="{FF2B5EF4-FFF2-40B4-BE49-F238E27FC236}">
                <a16:creationId xmlns:a16="http://schemas.microsoft.com/office/drawing/2014/main" id="{5B33ADDE-F05C-C940-A4AA-B9C139755D77}"/>
              </a:ext>
            </a:extLst>
          </p:cNvPr>
          <p:cNvSpPr>
            <a:spLocks noGrp="1"/>
          </p:cNvSpPr>
          <p:nvPr>
            <p:ph type="title"/>
          </p:nvPr>
        </p:nvSpPr>
        <p:spPr/>
        <p:txBody>
          <a:bodyPr/>
          <a:lstStyle/>
          <a:p>
            <a:r>
              <a:rPr lang="en-US" dirty="0"/>
              <a:t>Corporate Finance 101</a:t>
            </a:r>
          </a:p>
        </p:txBody>
      </p:sp>
    </p:spTree>
    <p:extLst>
      <p:ext uri="{BB962C8B-B14F-4D97-AF65-F5344CB8AC3E}">
        <p14:creationId xmlns:p14="http://schemas.microsoft.com/office/powerpoint/2010/main" val="1900823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9B72-74A4-7E4E-B7B4-89A436DF7CA3}"/>
              </a:ext>
            </a:extLst>
          </p:cNvPr>
          <p:cNvSpPr>
            <a:spLocks noGrp="1"/>
          </p:cNvSpPr>
          <p:nvPr>
            <p:ph type="title"/>
          </p:nvPr>
        </p:nvSpPr>
        <p:spPr/>
        <p:txBody>
          <a:bodyPr/>
          <a:lstStyle/>
          <a:p>
            <a:r>
              <a:rPr lang="en-US" dirty="0"/>
              <a:t>A business has many stakeholders…</a:t>
            </a:r>
          </a:p>
        </p:txBody>
      </p:sp>
      <p:pic>
        <p:nvPicPr>
          <p:cNvPr id="4" name="Content Placeholder 5">
            <a:extLst>
              <a:ext uri="{FF2B5EF4-FFF2-40B4-BE49-F238E27FC236}">
                <a16:creationId xmlns:a16="http://schemas.microsoft.com/office/drawing/2014/main" id="{5E4D9C89-5C82-4D4C-BF39-E4A9834D992C}"/>
              </a:ext>
            </a:extLst>
          </p:cNvPr>
          <p:cNvPicPr>
            <a:picLocks noGrp="1" noChangeAspect="1"/>
          </p:cNvPicPr>
          <p:nvPr>
            <p:ph sz="quarter" idx="1"/>
          </p:nvPr>
        </p:nvPicPr>
        <p:blipFill>
          <a:blip r:embed="rId2"/>
          <a:stretch>
            <a:fillRect/>
          </a:stretch>
        </p:blipFill>
        <p:spPr>
          <a:xfrm>
            <a:off x="612775" y="1828902"/>
            <a:ext cx="8153400" cy="4038395"/>
          </a:xfrm>
          <a:prstGeom prst="rect">
            <a:avLst/>
          </a:prstGeom>
        </p:spPr>
      </p:pic>
    </p:spTree>
    <p:extLst>
      <p:ext uri="{BB962C8B-B14F-4D97-AF65-F5344CB8AC3E}">
        <p14:creationId xmlns:p14="http://schemas.microsoft.com/office/powerpoint/2010/main" val="1065485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r>
              <a:rPr lang="en-US" dirty="0"/>
              <a:t>In running a business, one of these stakeholders has to be given primacy…</a:t>
            </a:r>
            <a:endParaRPr lang="en-US" altLang="en-US" dirty="0">
              <a:ea typeface="ＭＳ Ｐゴシック" charset="-128"/>
            </a:endParaRPr>
          </a:p>
        </p:txBody>
      </p:sp>
      <p:sp>
        <p:nvSpPr>
          <p:cNvPr id="2" name="Footer Placeholder 1"/>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600" i="1" kern="1200">
                <a:solidFill>
                  <a:schemeClr val="tx2"/>
                </a:solidFill>
                <a:latin typeface="+mn-lt"/>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5</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Giving corporate finance its focus…</a:t>
            </a:r>
          </a:p>
        </p:txBody>
      </p:sp>
      <p:sp>
        <p:nvSpPr>
          <p:cNvPr id="2" name="Footer Placeholder 1"/>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600" i="1" kern="1200">
                <a:solidFill>
                  <a:schemeClr val="tx2"/>
                </a:solidFill>
                <a:latin typeface="+mn-lt"/>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6</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fontScale="90000"/>
          </a:bodyPr>
          <a:lstStyle/>
          <a:p>
            <a:r>
              <a:rPr lang="en-US" altLang="en-US" dirty="0">
                <a:ea typeface="ＭＳ Ｐゴシック" charset="-128"/>
              </a:rPr>
              <a:t>Intrinsic Value 101: Maligned and Misunderstood</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lnSpc>
                <a:spcPct val="80000"/>
              </a:lnSpc>
            </a:pPr>
            <a:r>
              <a:rPr lang="en-US" altLang="en-US" sz="2200" dirty="0">
                <a:ea typeface="ＭＳ Ｐゴシック" charset="-128"/>
              </a:rPr>
              <a:t>The value of a risky asset can be estimated by discounting the expected cash flows on the asset over its life at a risk-adjusted discount rate: </a:t>
            </a:r>
          </a:p>
          <a:p>
            <a:pPr>
              <a:lnSpc>
                <a:spcPct val="80000"/>
              </a:lnSpc>
            </a:pPr>
            <a:endParaRPr lang="en-US" altLang="en-US" sz="2200" dirty="0">
              <a:ea typeface="ＭＳ Ｐゴシック" charset="-128"/>
            </a:endParaRPr>
          </a:p>
          <a:p>
            <a:pPr eaLnBrk="1" hangingPunct="1">
              <a:lnSpc>
                <a:spcPct val="80000"/>
              </a:lnSpc>
              <a:buFont typeface="Calibri" charset="0"/>
              <a:buAutoNum type="arabicPeriod"/>
            </a:pPr>
            <a:r>
              <a:rPr lang="en-US" altLang="en-US" sz="2200" i="1" dirty="0">
                <a:ea typeface="ＭＳ Ｐゴシック" charset="-128"/>
              </a:rPr>
              <a:t>Value is about cash flows, not earnings: </a:t>
            </a:r>
            <a:r>
              <a:rPr lang="en-US" altLang="en-US" sz="2200" dirty="0">
                <a:ea typeface="ＭＳ Ｐゴシック" charset="-128"/>
              </a:rPr>
              <a:t>Though much is made of the games that companies play with earnings, and there are many, value has always been about cash in and cash out, not earnings.</a:t>
            </a:r>
          </a:p>
          <a:p>
            <a:pPr eaLnBrk="1" hangingPunct="1">
              <a:lnSpc>
                <a:spcPct val="80000"/>
              </a:lnSpc>
              <a:buFont typeface="Calibri" charset="0"/>
              <a:buAutoNum type="arabicPeriod"/>
            </a:pPr>
            <a:r>
              <a:rPr lang="en-US" altLang="en-US" sz="2200" i="1" dirty="0">
                <a:ea typeface="ＭＳ Ｐゴシック" charset="-128"/>
              </a:rPr>
              <a:t>Value is about the long term</a:t>
            </a:r>
            <a:r>
              <a:rPr lang="en-US" altLang="en-US" sz="2200" dirty="0">
                <a:ea typeface="ＭＳ Ｐゴシック" charset="-128"/>
              </a:rPr>
              <a:t>: Value comes from looking at cash flows over time. The notion that a company increases value by increasing next year’s cash flows is nonsensical, since if it does so by giving up cashflows in future years, its value will decrease.</a:t>
            </a:r>
          </a:p>
          <a:p>
            <a:pPr eaLnBrk="1" hangingPunct="1">
              <a:lnSpc>
                <a:spcPct val="80000"/>
              </a:lnSpc>
              <a:buFont typeface="Calibri" charset="0"/>
              <a:buAutoNum type="arabicPeriod"/>
            </a:pPr>
            <a:r>
              <a:rPr lang="en-US" altLang="en-US" sz="2200" i="1" dirty="0">
                <a:ea typeface="ＭＳ Ｐゴシック" charset="-128"/>
              </a:rPr>
              <a:t>Value is risk-adjusted</a:t>
            </a:r>
            <a:r>
              <a:rPr lang="en-US" altLang="en-US" sz="2200" dirty="0">
                <a:ea typeface="ＭＳ Ｐゴシック" charset="-128"/>
              </a:rPr>
              <a:t>: While more risky cash flows are valued less than safer cash flows, a business may choose the former, if the payoff in terms of growth offsets risk.</a:t>
            </a:r>
          </a:p>
          <a:p>
            <a:pPr eaLnBrk="1" hangingPunct="1">
              <a:lnSpc>
                <a:spcPct val="80000"/>
              </a:lnSpc>
              <a:buFont typeface="Calibri" charset="0"/>
              <a:buAutoNum type="arabicPeriod"/>
            </a:pPr>
            <a:r>
              <a:rPr lang="en-US" altLang="en-US" sz="2200" i="1" dirty="0">
                <a:ea typeface="ＭＳ Ｐゴシック" charset="-128"/>
              </a:rPr>
              <a:t>The IT Proposition</a:t>
            </a:r>
            <a:r>
              <a:rPr lang="en-US" altLang="en-US" sz="2200" dirty="0">
                <a:ea typeface="ＭＳ Ｐゴシック" charset="-128"/>
              </a:rPr>
              <a:t>: For it (you name it) to affect value, it has to affect either cash flows or risk.</a:t>
            </a:r>
          </a:p>
          <a:p>
            <a:pPr>
              <a:lnSpc>
                <a:spcPct val="80000"/>
              </a:lnSpc>
            </a:pPr>
            <a:endParaRPr lang="en-US" altLang="en-US" sz="2200" dirty="0">
              <a:ea typeface="ＭＳ Ｐゴシック" charset="-128"/>
            </a:endParaRPr>
          </a:p>
        </p:txBody>
      </p:sp>
      <p:sp>
        <p:nvSpPr>
          <p:cNvPr id="22531"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85E3E6-7EB3-DD48-B92D-7956F6366751}" type="slidenum">
              <a:rPr lang="en-US" altLang="en-US" sz="1200">
                <a:solidFill>
                  <a:srgbClr val="FFFFFF"/>
                </a:solidFill>
              </a:rPr>
              <a:pPr>
                <a:lnSpc>
                  <a:spcPct val="80000"/>
                </a:lnSpc>
              </a:pPr>
              <a:t>7</a:t>
            </a:fld>
            <a:endParaRPr lang="en-US" altLang="en-US" sz="1200">
              <a:solidFill>
                <a:srgbClr val="FFFFFF"/>
              </a:solidFill>
            </a:endParaRPr>
          </a:p>
        </p:txBody>
      </p:sp>
      <p:pic>
        <p:nvPicPr>
          <p:cNvPr id="2253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6811" y="2137719"/>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CFA26-499E-2847-8ED1-BFE85382011B}"/>
              </a:ext>
            </a:extLst>
          </p:cNvPr>
          <p:cNvSpPr>
            <a:spLocks noGrp="1"/>
          </p:cNvSpPr>
          <p:nvPr>
            <p:ph type="title"/>
          </p:nvPr>
        </p:nvSpPr>
        <p:spPr/>
        <p:txBody>
          <a:bodyPr>
            <a:normAutofit/>
          </a:bodyPr>
          <a:lstStyle/>
          <a:p>
            <a:r>
              <a:rPr lang="en-US" dirty="0"/>
              <a:t>Where is “it”?</a:t>
            </a:r>
          </a:p>
        </p:txBody>
      </p:sp>
      <p:sp>
        <p:nvSpPr>
          <p:cNvPr id="4" name="Footer Placeholder 3">
            <a:extLst>
              <a:ext uri="{FF2B5EF4-FFF2-40B4-BE49-F238E27FC236}">
                <a16:creationId xmlns:a16="http://schemas.microsoft.com/office/drawing/2014/main" id="{AAF35007-8568-134E-9868-9685297DE51E}"/>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5" name="Slide Number Placeholder 4">
            <a:extLst>
              <a:ext uri="{FF2B5EF4-FFF2-40B4-BE49-F238E27FC236}">
                <a16:creationId xmlns:a16="http://schemas.microsoft.com/office/drawing/2014/main" id="{65397984-C289-9D46-8B1A-470A9181EA08}"/>
              </a:ext>
            </a:extLst>
          </p:cNvPr>
          <p:cNvSpPr>
            <a:spLocks noGrp="1"/>
          </p:cNvSpPr>
          <p:nvPr>
            <p:ph type="sldNum" sz="quarter" idx="11"/>
          </p:nvPr>
        </p:nvSpPr>
        <p:spPr/>
        <p:txBody>
          <a:bodyPr>
            <a:normAutofit/>
          </a:bodyPr>
          <a:lstStyle/>
          <a:p>
            <a:fld id="{0662C8F9-DC51-CC4F-A6BB-2473806D537A}" type="slidenum">
              <a:rPr lang="en-US" altLang="en-US" smtClean="0"/>
              <a:pPr/>
              <a:t>8</a:t>
            </a:fld>
            <a:endParaRPr lang="en-US" altLang="en-US"/>
          </a:p>
        </p:txBody>
      </p:sp>
      <p:pic>
        <p:nvPicPr>
          <p:cNvPr id="6" name="Content Placeholder 1">
            <a:extLst>
              <a:ext uri="{FF2B5EF4-FFF2-40B4-BE49-F238E27FC236}">
                <a16:creationId xmlns:a16="http://schemas.microsoft.com/office/drawing/2014/main" id="{CB197017-3159-8B49-A625-C0FA8BB38A6F}"/>
              </a:ext>
            </a:extLst>
          </p:cNvPr>
          <p:cNvPicPr>
            <a:picLocks noGrp="1" noChangeAspect="1"/>
          </p:cNvPicPr>
          <p:nvPr>
            <p:ph sz="quarter" idx="1"/>
          </p:nvPr>
        </p:nvPicPr>
        <p:blipFill>
          <a:blip r:embed="rId2"/>
          <a:stretch>
            <a:fillRect/>
          </a:stretch>
        </p:blipFill>
        <p:spPr>
          <a:xfrm>
            <a:off x="533400" y="1981200"/>
            <a:ext cx="7956176" cy="3429000"/>
          </a:xfrm>
          <a:prstGeom prst="rect">
            <a:avLst/>
          </a:prstGeom>
        </p:spPr>
      </p:pic>
    </p:spTree>
    <p:extLst>
      <p:ext uri="{BB962C8B-B14F-4D97-AF65-F5344CB8AC3E}">
        <p14:creationId xmlns:p14="http://schemas.microsoft.com/office/powerpoint/2010/main" val="1390275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F27E5-95F7-5C40-B631-A70481ECB43A}"/>
              </a:ext>
            </a:extLst>
          </p:cNvPr>
          <p:cNvSpPr>
            <a:spLocks noGrp="1"/>
          </p:cNvSpPr>
          <p:nvPr>
            <p:ph type="title"/>
          </p:nvPr>
        </p:nvSpPr>
        <p:spPr/>
        <p:txBody>
          <a:bodyPr/>
          <a:lstStyle/>
          <a:p>
            <a:r>
              <a:rPr lang="en-US" dirty="0"/>
              <a:t>The Pushback..</a:t>
            </a:r>
          </a:p>
        </p:txBody>
      </p:sp>
      <p:sp>
        <p:nvSpPr>
          <p:cNvPr id="3" name="Content Placeholder 2">
            <a:extLst>
              <a:ext uri="{FF2B5EF4-FFF2-40B4-BE49-F238E27FC236}">
                <a16:creationId xmlns:a16="http://schemas.microsoft.com/office/drawing/2014/main" id="{1EB3E924-27EA-1540-BF85-6D59BE7DEF0C}"/>
              </a:ext>
            </a:extLst>
          </p:cNvPr>
          <p:cNvSpPr>
            <a:spLocks noGrp="1"/>
          </p:cNvSpPr>
          <p:nvPr>
            <p:ph sz="quarter" idx="1"/>
          </p:nvPr>
        </p:nvSpPr>
        <p:spPr/>
        <p:txBody>
          <a:bodyPr>
            <a:normAutofit fontScale="85000" lnSpcReduction="10000"/>
          </a:bodyPr>
          <a:lstStyle/>
          <a:p>
            <a:r>
              <a:rPr lang="en-US" dirty="0"/>
              <a:t>Many have argued that giving shareholders primacy is bad for companies (separating them from shareholders), unfair to other stakeholders, and bad for society.</a:t>
            </a:r>
          </a:p>
          <a:p>
            <a:pPr lvl="1"/>
            <a:r>
              <a:rPr lang="en-US" dirty="0"/>
              <a:t>Those who believe that markets are short term and that companies can create significant untraceable costs to society (externalities) argue that the objective should be to build </a:t>
            </a:r>
            <a:r>
              <a:rPr lang="en-US" b="1" dirty="0"/>
              <a:t>the most sustainable (rather than the most valuable) business.</a:t>
            </a:r>
            <a:endParaRPr lang="en-US" dirty="0"/>
          </a:p>
          <a:p>
            <a:pPr lvl="1"/>
            <a:r>
              <a:rPr lang="en-US" dirty="0"/>
              <a:t>Those who believe that it is unfair to other stakeholders argue that a much better model would be one that </a:t>
            </a:r>
            <a:r>
              <a:rPr lang="en-US" b="1" dirty="0"/>
              <a:t>maximizes stakeholder wealth</a:t>
            </a:r>
            <a:r>
              <a:rPr lang="en-US" dirty="0"/>
              <a:t>, and many strategists and even CEOs seem to have bought into that argument.</a:t>
            </a:r>
          </a:p>
          <a:p>
            <a:pPr lvl="1"/>
            <a:r>
              <a:rPr lang="en-US" dirty="0"/>
              <a:t>Those who believe that it is bad for society has pushed for a different model, where ”goodness” operates not just as a constraint but is a central objective for businesses. This is the </a:t>
            </a:r>
            <a:r>
              <a:rPr lang="en-US" b="1" dirty="0"/>
              <a:t>ESG framework</a:t>
            </a:r>
            <a:r>
              <a:rPr lang="en-US" dirty="0"/>
              <a:t>.</a:t>
            </a:r>
          </a:p>
        </p:txBody>
      </p:sp>
    </p:spTree>
    <p:extLst>
      <p:ext uri="{BB962C8B-B14F-4D97-AF65-F5344CB8AC3E}">
        <p14:creationId xmlns:p14="http://schemas.microsoft.com/office/powerpoint/2010/main" val="879202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FDC63B-68CC-254D-95E6-C3F24C95BCBF}"/>
              </a:ext>
            </a:extLst>
          </p:cNvPr>
          <p:cNvSpPr>
            <a:spLocks noGrp="1"/>
          </p:cNvSpPr>
          <p:nvPr>
            <p:ph type="body" idx="1"/>
          </p:nvPr>
        </p:nvSpPr>
        <p:spPr/>
        <p:txBody>
          <a:bodyPr/>
          <a:lstStyle/>
          <a:p>
            <a:r>
              <a:rPr lang="en-US" dirty="0"/>
              <a:t>Nothing lasts (or should last) forever!</a:t>
            </a:r>
          </a:p>
        </p:txBody>
      </p:sp>
      <p:sp>
        <p:nvSpPr>
          <p:cNvPr id="3" name="Title 2">
            <a:extLst>
              <a:ext uri="{FF2B5EF4-FFF2-40B4-BE49-F238E27FC236}">
                <a16:creationId xmlns:a16="http://schemas.microsoft.com/office/drawing/2014/main" id="{466438FB-BABA-0E4C-9CAC-245C8F78B096}"/>
              </a:ext>
            </a:extLst>
          </p:cNvPr>
          <p:cNvSpPr>
            <a:spLocks noGrp="1"/>
          </p:cNvSpPr>
          <p:nvPr>
            <p:ph type="title"/>
          </p:nvPr>
        </p:nvSpPr>
        <p:spPr/>
        <p:txBody>
          <a:bodyPr/>
          <a:lstStyle/>
          <a:p>
            <a:r>
              <a:rPr lang="en-US" dirty="0"/>
              <a:t>The Myth of Sustainability</a:t>
            </a:r>
          </a:p>
        </p:txBody>
      </p:sp>
    </p:spTree>
    <p:extLst>
      <p:ext uri="{BB962C8B-B14F-4D97-AF65-F5344CB8AC3E}">
        <p14:creationId xmlns:p14="http://schemas.microsoft.com/office/powerpoint/2010/main" val="1287181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9AE3-24E5-FF45-8798-942858199BCF}"/>
              </a:ext>
            </a:extLst>
          </p:cNvPr>
          <p:cNvSpPr>
            <a:spLocks noGrp="1"/>
          </p:cNvSpPr>
          <p:nvPr>
            <p:ph type="title"/>
          </p:nvPr>
        </p:nvSpPr>
        <p:spPr/>
        <p:txBody>
          <a:bodyPr/>
          <a:lstStyle/>
          <a:p>
            <a:r>
              <a:rPr lang="en-US" dirty="0"/>
              <a:t>The Corporate Life Cycle</a:t>
            </a:r>
          </a:p>
        </p:txBody>
      </p:sp>
      <p:pic>
        <p:nvPicPr>
          <p:cNvPr id="4" name="Content Placeholder 3">
            <a:extLst>
              <a:ext uri="{FF2B5EF4-FFF2-40B4-BE49-F238E27FC236}">
                <a16:creationId xmlns:a16="http://schemas.microsoft.com/office/drawing/2014/main" id="{B354494D-0847-F840-ADD9-804EA1804AEB}"/>
              </a:ext>
            </a:extLst>
          </p:cNvPr>
          <p:cNvPicPr>
            <a:picLocks noGrp="1" noChangeAspect="1"/>
          </p:cNvPicPr>
          <p:nvPr>
            <p:ph sz="quarter" idx="1"/>
          </p:nvPr>
        </p:nvPicPr>
        <p:blipFill>
          <a:blip r:embed="rId2"/>
          <a:stretch>
            <a:fillRect/>
          </a:stretch>
        </p:blipFill>
        <p:spPr>
          <a:xfrm>
            <a:off x="303517" y="1856284"/>
            <a:ext cx="8748260" cy="4446545"/>
          </a:xfrm>
          <a:prstGeom prst="rect">
            <a:avLst/>
          </a:prstGeom>
        </p:spPr>
      </p:pic>
    </p:spTree>
    <p:extLst>
      <p:ext uri="{BB962C8B-B14F-4D97-AF65-F5344CB8AC3E}">
        <p14:creationId xmlns:p14="http://schemas.microsoft.com/office/powerpoint/2010/main" val="530009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F90BC4AA-EB42-2146-A81E-A50135B9CE11}"/>
              </a:ext>
            </a:extLst>
          </p:cNvPr>
          <p:cNvSpPr>
            <a:spLocks noGrp="1"/>
          </p:cNvSpPr>
          <p:nvPr>
            <p:ph type="title"/>
          </p:nvPr>
        </p:nvSpPr>
        <p:spPr>
          <a:xfrm>
            <a:off x="141514" y="228600"/>
            <a:ext cx="8624661" cy="936171"/>
          </a:xfrm>
        </p:spPr>
        <p:txBody>
          <a:bodyPr/>
          <a:lstStyle/>
          <a:p>
            <a:r>
              <a:rPr lang="en-US" altLang="en-US" dirty="0">
                <a:ea typeface="ＭＳ Ｐゴシック" panose="020B0600070205080204" pitchFamily="34" charset="-128"/>
              </a:rPr>
              <a:t>The determinants of the life cycle</a:t>
            </a:r>
          </a:p>
        </p:txBody>
      </p:sp>
      <p:pic>
        <p:nvPicPr>
          <p:cNvPr id="7" name="Content Placeholder 6">
            <a:extLst>
              <a:ext uri="{FF2B5EF4-FFF2-40B4-BE49-F238E27FC236}">
                <a16:creationId xmlns:a16="http://schemas.microsoft.com/office/drawing/2014/main" id="{86BD6EF8-8152-0A41-85FF-F458B4DBC9EB}"/>
              </a:ext>
            </a:extLst>
          </p:cNvPr>
          <p:cNvPicPr>
            <a:picLocks noGrp="1" noChangeAspect="1"/>
          </p:cNvPicPr>
          <p:nvPr>
            <p:ph sz="quarter" idx="1"/>
          </p:nvPr>
        </p:nvPicPr>
        <p:blipFill>
          <a:blip r:embed="rId2"/>
          <a:stretch>
            <a:fillRect/>
          </a:stretch>
        </p:blipFill>
        <p:spPr>
          <a:xfrm>
            <a:off x="696940" y="1821670"/>
            <a:ext cx="8069235" cy="40675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B93C03DA-F483-6E47-AB5D-3ACD695EE963}"/>
              </a:ext>
            </a:extLst>
          </p:cNvPr>
          <p:cNvSpPr>
            <a:spLocks noGrp="1"/>
          </p:cNvSpPr>
          <p:nvPr>
            <p:ph type="title"/>
          </p:nvPr>
        </p:nvSpPr>
        <p:spPr>
          <a:xfrm>
            <a:off x="370114" y="228600"/>
            <a:ext cx="8396061" cy="859971"/>
          </a:xfrm>
        </p:spPr>
        <p:txBody>
          <a:bodyPr/>
          <a:lstStyle/>
          <a:p>
            <a:r>
              <a:rPr lang="en-US" altLang="en-US" dirty="0">
                <a:ea typeface="ＭＳ Ｐゴシック" panose="020B0600070205080204" pitchFamily="34" charset="-128"/>
              </a:rPr>
              <a:t>Tech versus Non-tech life cycles</a:t>
            </a:r>
          </a:p>
        </p:txBody>
      </p:sp>
      <p:pic>
        <p:nvPicPr>
          <p:cNvPr id="4" name="Content Placeholder 3">
            <a:extLst>
              <a:ext uri="{FF2B5EF4-FFF2-40B4-BE49-F238E27FC236}">
                <a16:creationId xmlns:a16="http://schemas.microsoft.com/office/drawing/2014/main" id="{09AB3FB3-56AF-4149-81E2-DBCCAADD485D}"/>
              </a:ext>
            </a:extLst>
          </p:cNvPr>
          <p:cNvPicPr>
            <a:picLocks noGrp="1" noChangeAspect="1"/>
          </p:cNvPicPr>
          <p:nvPr>
            <p:ph sz="quarter" idx="1"/>
          </p:nvPr>
        </p:nvPicPr>
        <p:blipFill>
          <a:blip r:embed="rId2"/>
          <a:stretch>
            <a:fillRect/>
          </a:stretch>
        </p:blipFill>
        <p:spPr>
          <a:xfrm>
            <a:off x="640103" y="2019066"/>
            <a:ext cx="8275585" cy="384833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28281-98E3-2C42-A337-C702F60B4CB4}"/>
              </a:ext>
            </a:extLst>
          </p:cNvPr>
          <p:cNvSpPr>
            <a:spLocks noGrp="1"/>
          </p:cNvSpPr>
          <p:nvPr>
            <p:ph type="title"/>
          </p:nvPr>
        </p:nvSpPr>
        <p:spPr/>
        <p:txBody>
          <a:bodyPr/>
          <a:lstStyle/>
          <a:p>
            <a:r>
              <a:rPr lang="en-US" dirty="0"/>
              <a:t>The emphasis in corporate finance shifts..</a:t>
            </a:r>
          </a:p>
        </p:txBody>
      </p:sp>
      <p:pic>
        <p:nvPicPr>
          <p:cNvPr id="4" name="Content Placeholder 3">
            <a:extLst>
              <a:ext uri="{FF2B5EF4-FFF2-40B4-BE49-F238E27FC236}">
                <a16:creationId xmlns:a16="http://schemas.microsoft.com/office/drawing/2014/main" id="{014C58B8-FF45-9848-B4DD-058CE87287CD}"/>
              </a:ext>
            </a:extLst>
          </p:cNvPr>
          <p:cNvPicPr>
            <a:picLocks noGrp="1" noChangeAspect="1"/>
          </p:cNvPicPr>
          <p:nvPr>
            <p:ph sz="quarter" idx="1"/>
          </p:nvPr>
        </p:nvPicPr>
        <p:blipFill>
          <a:blip r:embed="rId2"/>
          <a:stretch>
            <a:fillRect/>
          </a:stretch>
        </p:blipFill>
        <p:spPr>
          <a:xfrm>
            <a:off x="-153970" y="1666889"/>
            <a:ext cx="9728460" cy="4925104"/>
          </a:xfrm>
          <a:prstGeom prst="rect">
            <a:avLst/>
          </a:prstGeom>
        </p:spPr>
      </p:pic>
    </p:spTree>
    <p:extLst>
      <p:ext uri="{BB962C8B-B14F-4D97-AF65-F5344CB8AC3E}">
        <p14:creationId xmlns:p14="http://schemas.microsoft.com/office/powerpoint/2010/main" val="4212387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5854-5A4E-BA40-A485-E493997A8798}"/>
              </a:ext>
            </a:extLst>
          </p:cNvPr>
          <p:cNvSpPr>
            <a:spLocks noGrp="1"/>
          </p:cNvSpPr>
          <p:nvPr>
            <p:ph type="title"/>
          </p:nvPr>
        </p:nvSpPr>
        <p:spPr/>
        <p:txBody>
          <a:bodyPr>
            <a:normAutofit fontScale="90000"/>
          </a:bodyPr>
          <a:lstStyle/>
          <a:p>
            <a:r>
              <a:rPr lang="en-US" altLang="en-US" dirty="0">
                <a:ea typeface="ＭＳ Ｐゴシック" panose="020B0600070205080204" pitchFamily="34" charset="-128"/>
              </a:rPr>
              <a:t>In value, the emphasis shifts as well, from narrative to numbers…</a:t>
            </a:r>
            <a:endParaRPr lang="en-US" dirty="0"/>
          </a:p>
        </p:txBody>
      </p:sp>
      <p:pic>
        <p:nvPicPr>
          <p:cNvPr id="7" name="Content Placeholder 6">
            <a:extLst>
              <a:ext uri="{FF2B5EF4-FFF2-40B4-BE49-F238E27FC236}">
                <a16:creationId xmlns:a16="http://schemas.microsoft.com/office/drawing/2014/main" id="{8CCBBB0A-810A-E446-B1CD-CD3CD1523804}"/>
              </a:ext>
            </a:extLst>
          </p:cNvPr>
          <p:cNvPicPr>
            <a:picLocks noGrp="1" noChangeAspect="1"/>
          </p:cNvPicPr>
          <p:nvPr>
            <p:ph sz="quarter" idx="1"/>
          </p:nvPr>
        </p:nvPicPr>
        <p:blipFill>
          <a:blip r:embed="rId2"/>
          <a:stretch>
            <a:fillRect/>
          </a:stretch>
        </p:blipFill>
        <p:spPr>
          <a:xfrm>
            <a:off x="-3141" y="1669648"/>
            <a:ext cx="9143750" cy="4469895"/>
          </a:xfrm>
          <a:prstGeom prst="rect">
            <a:avLst/>
          </a:prstGeom>
        </p:spPr>
      </p:pic>
    </p:spTree>
    <p:extLst>
      <p:ext uri="{BB962C8B-B14F-4D97-AF65-F5344CB8AC3E}">
        <p14:creationId xmlns:p14="http://schemas.microsoft.com/office/powerpoint/2010/main" val="2464649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AA619-C0F3-6648-A41D-406889B605E6}"/>
              </a:ext>
            </a:extLst>
          </p:cNvPr>
          <p:cNvSpPr>
            <a:spLocks noGrp="1"/>
          </p:cNvSpPr>
          <p:nvPr>
            <p:ph type="title"/>
          </p:nvPr>
        </p:nvSpPr>
        <p:spPr/>
        <p:txBody>
          <a:bodyPr>
            <a:normAutofit fontScale="90000"/>
          </a:bodyPr>
          <a:lstStyle/>
          <a:p>
            <a:r>
              <a:rPr lang="en-US" altLang="en-US" dirty="0">
                <a:ea typeface="ＭＳ Ｐゴシック" panose="020B0600070205080204" pitchFamily="34" charset="-128"/>
              </a:rPr>
              <a:t>And the focus changes..</a:t>
            </a:r>
            <a:r>
              <a:rPr lang="en-US" dirty="0"/>
              <a:t>.. And so does the right CEO for the company</a:t>
            </a:r>
          </a:p>
        </p:txBody>
      </p:sp>
      <p:pic>
        <p:nvPicPr>
          <p:cNvPr id="6" name="Content Placeholder 5">
            <a:extLst>
              <a:ext uri="{FF2B5EF4-FFF2-40B4-BE49-F238E27FC236}">
                <a16:creationId xmlns:a16="http://schemas.microsoft.com/office/drawing/2014/main" id="{C5BAEA8D-E3DF-3144-BB25-69DEE948E91D}"/>
              </a:ext>
            </a:extLst>
          </p:cNvPr>
          <p:cNvPicPr>
            <a:picLocks noGrp="1" noChangeAspect="1"/>
          </p:cNvPicPr>
          <p:nvPr>
            <p:ph sz="quarter" idx="1"/>
          </p:nvPr>
        </p:nvPicPr>
        <p:blipFill>
          <a:blip r:embed="rId2"/>
          <a:stretch>
            <a:fillRect/>
          </a:stretch>
        </p:blipFill>
        <p:spPr>
          <a:xfrm>
            <a:off x="313732" y="2209800"/>
            <a:ext cx="8516535" cy="3831771"/>
          </a:xfrm>
          <a:prstGeom prst="rect">
            <a:avLst/>
          </a:prstGeom>
        </p:spPr>
      </p:pic>
    </p:spTree>
    <p:extLst>
      <p:ext uri="{BB962C8B-B14F-4D97-AF65-F5344CB8AC3E}">
        <p14:creationId xmlns:p14="http://schemas.microsoft.com/office/powerpoint/2010/main" val="315608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30445-230C-8E48-9FD5-A95AEEEC04CB}"/>
              </a:ext>
            </a:extLst>
          </p:cNvPr>
          <p:cNvSpPr>
            <a:spLocks noGrp="1"/>
          </p:cNvSpPr>
          <p:nvPr>
            <p:ph type="title"/>
          </p:nvPr>
        </p:nvSpPr>
        <p:spPr/>
        <p:txBody>
          <a:bodyPr/>
          <a:lstStyle/>
          <a:p>
            <a:r>
              <a:rPr lang="en-US" dirty="0"/>
              <a:t>Companies, act your age!</a:t>
            </a:r>
          </a:p>
        </p:txBody>
      </p:sp>
      <p:sp>
        <p:nvSpPr>
          <p:cNvPr id="3" name="Content Placeholder 2">
            <a:extLst>
              <a:ext uri="{FF2B5EF4-FFF2-40B4-BE49-F238E27FC236}">
                <a16:creationId xmlns:a16="http://schemas.microsoft.com/office/drawing/2014/main" id="{36EA9107-1DF7-214B-97E5-9B4C37BBD043}"/>
              </a:ext>
            </a:extLst>
          </p:cNvPr>
          <p:cNvSpPr>
            <a:spLocks noGrp="1"/>
          </p:cNvSpPr>
          <p:nvPr>
            <p:ph sz="quarter" idx="1"/>
          </p:nvPr>
        </p:nvSpPr>
        <p:spPr/>
        <p:txBody>
          <a:bodyPr>
            <a:normAutofit fontScale="77500" lnSpcReduction="20000"/>
          </a:bodyPr>
          <a:lstStyle/>
          <a:p>
            <a:r>
              <a:rPr lang="en-US" sz="3200" dirty="0"/>
              <a:t>For many reasons, companies try to speed up or slow down aging </a:t>
            </a:r>
          </a:p>
          <a:p>
            <a:pPr lvl="1"/>
            <a:r>
              <a:rPr lang="en-US" sz="2667" dirty="0"/>
              <a:t>Young companies that borrow money to grow faster, invest without a purpose or with too much focus on short term profits or pay dividends.</a:t>
            </a:r>
          </a:p>
          <a:p>
            <a:pPr lvl="1"/>
            <a:r>
              <a:rPr lang="en-US" sz="2667" dirty="0"/>
              <a:t>Mature growth companies that act young and refuse to return cash.</a:t>
            </a:r>
          </a:p>
          <a:p>
            <a:pPr lvl="1"/>
            <a:r>
              <a:rPr lang="en-US" sz="2667" dirty="0"/>
              <a:t>Stable companies that try to be growth companies through acquisitions.</a:t>
            </a:r>
          </a:p>
          <a:p>
            <a:pPr lvl="1"/>
            <a:r>
              <a:rPr lang="en-US" sz="2667" dirty="0"/>
              <a:t>Declining companies  that think they can reverse decline, with new management and a new business plan.</a:t>
            </a:r>
          </a:p>
          <a:p>
            <a:pPr marL="0" indent="0" algn="ctr">
              <a:buNone/>
            </a:pPr>
            <a:r>
              <a:rPr lang="en-US" altLang="en-US" sz="3200" b="1" dirty="0">
                <a:ea typeface="ＭＳ Ｐゴシック" panose="020B0600070205080204" pitchFamily="34" charset="-128"/>
              </a:rPr>
              <a:t>Companies that don’t “act their age” will destroy value not only for their owners, but will drain overall economies.</a:t>
            </a:r>
          </a:p>
        </p:txBody>
      </p:sp>
    </p:spTree>
    <p:extLst>
      <p:ext uri="{BB962C8B-B14F-4D97-AF65-F5344CB8AC3E}">
        <p14:creationId xmlns:p14="http://schemas.microsoft.com/office/powerpoint/2010/main" val="1741404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BAC7B-8F65-174E-AFB1-262CF23C28F8}"/>
              </a:ext>
            </a:extLst>
          </p:cNvPr>
          <p:cNvSpPr>
            <a:spLocks noGrp="1"/>
          </p:cNvSpPr>
          <p:nvPr>
            <p:ph type="title"/>
          </p:nvPr>
        </p:nvSpPr>
        <p:spPr/>
        <p:txBody>
          <a:bodyPr>
            <a:normAutofit/>
          </a:bodyPr>
          <a:lstStyle/>
          <a:p>
            <a:r>
              <a:rPr lang="en-US" dirty="0"/>
              <a:t>The Dream of Reincarnation.. </a:t>
            </a:r>
          </a:p>
        </p:txBody>
      </p:sp>
      <p:sp>
        <p:nvSpPr>
          <p:cNvPr id="3" name="Content Placeholder 2">
            <a:extLst>
              <a:ext uri="{FF2B5EF4-FFF2-40B4-BE49-F238E27FC236}">
                <a16:creationId xmlns:a16="http://schemas.microsoft.com/office/drawing/2014/main" id="{8C8E5875-E091-9C41-8939-4D1924DA4025}"/>
              </a:ext>
            </a:extLst>
          </p:cNvPr>
          <p:cNvSpPr>
            <a:spLocks noGrp="1"/>
          </p:cNvSpPr>
          <p:nvPr>
            <p:ph sz="quarter" idx="1"/>
          </p:nvPr>
        </p:nvSpPr>
        <p:spPr/>
        <p:txBody>
          <a:bodyPr>
            <a:normAutofit fontScale="92500" lnSpcReduction="20000"/>
          </a:bodyPr>
          <a:lstStyle/>
          <a:p>
            <a:r>
              <a:rPr lang="en-US" dirty="0"/>
              <a:t>The dream of mature and declining companies is rebirth, i.e., the possibility that they can rediscover their youth, and become young, growth companies again. </a:t>
            </a:r>
          </a:p>
          <a:p>
            <a:r>
              <a:rPr lang="en-US" dirty="0"/>
              <a:t>In every period, there are a few companies that seem to succeed at this venture, and the companies and their CEOs become legendary, with case studies written about them.</a:t>
            </a:r>
          </a:p>
          <a:p>
            <a:pPr lvl="1"/>
            <a:r>
              <a:rPr lang="en-US" dirty="0"/>
              <a:t>In some of these companies, it is a combination of great management, luck and timing that allow for this success.</a:t>
            </a:r>
          </a:p>
          <a:p>
            <a:pPr lvl="1"/>
            <a:r>
              <a:rPr lang="en-US" dirty="0"/>
              <a:t>In others, the change is cosmetic.</a:t>
            </a:r>
          </a:p>
          <a:p>
            <a:r>
              <a:rPr lang="en-US" dirty="0"/>
              <a:t>There is an ecosystem that is built around these “success stories” that markets them to other aging companies.</a:t>
            </a:r>
          </a:p>
        </p:txBody>
      </p:sp>
    </p:spTree>
    <p:extLst>
      <p:ext uri="{BB962C8B-B14F-4D97-AF65-F5344CB8AC3E}">
        <p14:creationId xmlns:p14="http://schemas.microsoft.com/office/powerpoint/2010/main" val="3226548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9E8D0-AA10-4A4E-912B-BC37B1A1CC4D}"/>
              </a:ext>
            </a:extLst>
          </p:cNvPr>
          <p:cNvSpPr>
            <a:spLocks noGrp="1"/>
          </p:cNvSpPr>
          <p:nvPr>
            <p:ph type="title"/>
          </p:nvPr>
        </p:nvSpPr>
        <p:spPr/>
        <p:txBody>
          <a:bodyPr/>
          <a:lstStyle/>
          <a:p>
            <a:r>
              <a:rPr lang="en-US" dirty="0"/>
              <a:t>The Sustainability Siren Song..</a:t>
            </a:r>
          </a:p>
        </p:txBody>
      </p:sp>
      <p:sp>
        <p:nvSpPr>
          <p:cNvPr id="3" name="Content Placeholder 2">
            <a:extLst>
              <a:ext uri="{FF2B5EF4-FFF2-40B4-BE49-F238E27FC236}">
                <a16:creationId xmlns:a16="http://schemas.microsoft.com/office/drawing/2014/main" id="{5558BBB4-978A-4F4B-8263-C201D1245B18}"/>
              </a:ext>
            </a:extLst>
          </p:cNvPr>
          <p:cNvSpPr>
            <a:spLocks noGrp="1"/>
          </p:cNvSpPr>
          <p:nvPr>
            <p:ph sz="quarter" idx="1"/>
          </p:nvPr>
        </p:nvSpPr>
        <p:spPr/>
        <p:txBody>
          <a:bodyPr>
            <a:normAutofit fontScale="92500" lnSpcReduction="20000"/>
          </a:bodyPr>
          <a:lstStyle/>
          <a:p>
            <a:r>
              <a:rPr lang="en-US" u="sng" dirty="0"/>
              <a:t>The Enlightenment version:</a:t>
            </a:r>
            <a:r>
              <a:rPr lang="en-US" dirty="0"/>
              <a:t> Sustainability officers/consultants are able to develop and provide “long term” perspective on how decisions will affect the company making the decisions and society. </a:t>
            </a:r>
          </a:p>
          <a:p>
            <a:r>
              <a:rPr lang="en-US" u="sng" dirty="0"/>
              <a:t>The Jiminy Cricket version</a:t>
            </a:r>
            <a:r>
              <a:rPr lang="en-US" dirty="0"/>
              <a:t>: Sustainability officers/consultants operate as corporate consciences, reminding companies to be good and not be tempted by short term profits that cost society. </a:t>
            </a:r>
          </a:p>
          <a:p>
            <a:r>
              <a:rPr lang="en-US" u="sng" dirty="0"/>
              <a:t>The Walking Dead version</a:t>
            </a:r>
            <a:r>
              <a:rPr lang="en-US" dirty="0"/>
              <a:t>: If the end game of sustainability is that companies should focus on “survival” and extending their corporate lives, it has lost its way. There is no glory in growth for the sake of growth, or in survival, for the sake of survival. </a:t>
            </a:r>
          </a:p>
        </p:txBody>
      </p:sp>
    </p:spTree>
    <p:extLst>
      <p:ext uri="{BB962C8B-B14F-4D97-AF65-F5344CB8AC3E}">
        <p14:creationId xmlns:p14="http://schemas.microsoft.com/office/powerpoint/2010/main" val="256322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7D7B0C-4B7E-384E-A863-251A52F8CCB2}"/>
              </a:ext>
            </a:extLst>
          </p:cNvPr>
          <p:cNvSpPr>
            <a:spLocks noGrp="1"/>
          </p:cNvSpPr>
          <p:nvPr>
            <p:ph type="body" idx="1"/>
          </p:nvPr>
        </p:nvSpPr>
        <p:spPr/>
        <p:txBody>
          <a:bodyPr/>
          <a:lstStyle/>
          <a:p>
            <a:r>
              <a:rPr lang="en-US" dirty="0"/>
              <a:t>A fair solution or kumbaya moment?</a:t>
            </a:r>
          </a:p>
        </p:txBody>
      </p:sp>
      <p:sp>
        <p:nvSpPr>
          <p:cNvPr id="3" name="Title 2">
            <a:extLst>
              <a:ext uri="{FF2B5EF4-FFF2-40B4-BE49-F238E27FC236}">
                <a16:creationId xmlns:a16="http://schemas.microsoft.com/office/drawing/2014/main" id="{57184BE9-D856-8041-8C54-D372B093392B}"/>
              </a:ext>
            </a:extLst>
          </p:cNvPr>
          <p:cNvSpPr>
            <a:spLocks noGrp="1"/>
          </p:cNvSpPr>
          <p:nvPr>
            <p:ph type="title"/>
          </p:nvPr>
        </p:nvSpPr>
        <p:spPr/>
        <p:txBody>
          <a:bodyPr>
            <a:normAutofit fontScale="90000"/>
          </a:bodyPr>
          <a:lstStyle/>
          <a:p>
            <a:r>
              <a:rPr lang="en-US" dirty="0"/>
              <a:t>Stakeholder Wealth Maximization</a:t>
            </a:r>
          </a:p>
        </p:txBody>
      </p:sp>
    </p:spTree>
    <p:extLst>
      <p:ext uri="{BB962C8B-B14F-4D97-AF65-F5344CB8AC3E}">
        <p14:creationId xmlns:p14="http://schemas.microsoft.com/office/powerpoint/2010/main" val="1848813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FDA34-8ED1-0546-967A-C08CD4D98133}"/>
              </a:ext>
            </a:extLst>
          </p:cNvPr>
          <p:cNvSpPr>
            <a:spLocks noGrp="1"/>
          </p:cNvSpPr>
          <p:nvPr>
            <p:ph type="title"/>
          </p:nvPr>
        </p:nvSpPr>
        <p:spPr/>
        <p:txBody>
          <a:bodyPr/>
          <a:lstStyle/>
          <a:p>
            <a:r>
              <a:rPr lang="en-US" dirty="0"/>
              <a:t>Maximize stakeholder wealth</a:t>
            </a:r>
          </a:p>
        </p:txBody>
      </p:sp>
      <p:sp>
        <p:nvSpPr>
          <p:cNvPr id="3" name="Content Placeholder 2">
            <a:extLst>
              <a:ext uri="{FF2B5EF4-FFF2-40B4-BE49-F238E27FC236}">
                <a16:creationId xmlns:a16="http://schemas.microsoft.com/office/drawing/2014/main" id="{D04EFAA3-9F12-174D-8F3F-8ABFECE4938C}"/>
              </a:ext>
            </a:extLst>
          </p:cNvPr>
          <p:cNvSpPr>
            <a:spLocks noGrp="1"/>
          </p:cNvSpPr>
          <p:nvPr>
            <p:ph sz="quarter" idx="1"/>
          </p:nvPr>
        </p:nvSpPr>
        <p:spPr/>
        <p:txBody>
          <a:bodyPr>
            <a:normAutofit fontScale="92500" lnSpcReduction="10000"/>
          </a:bodyPr>
          <a:lstStyle/>
          <a:p>
            <a:r>
              <a:rPr lang="en-US" u="sng" dirty="0"/>
              <a:t>A fairness argument</a:t>
            </a:r>
            <a:r>
              <a:rPr lang="en-US" dirty="0"/>
              <a:t>:  To the extent that shareholder wealth maximization seems to, at least at first sight, put all other stakeholders in the back seat, it seems unfair.</a:t>
            </a:r>
          </a:p>
          <a:p>
            <a:r>
              <a:rPr lang="en-US" u="sng" dirty="0"/>
              <a:t>An Easy Fix? </a:t>
            </a:r>
            <a:r>
              <a:rPr lang="en-US" dirty="0"/>
              <a:t>The logical response seems to be stakeholder wealth maximization, where the collective wealth of all stakeholders is maximized. That is the promise of stakeholder wealth maximization.</a:t>
            </a:r>
          </a:p>
          <a:p>
            <a:r>
              <a:rPr lang="en-US" u="sng" dirty="0"/>
              <a:t>Protective response</a:t>
            </a:r>
            <a:r>
              <a:rPr lang="en-US" dirty="0"/>
              <a:t>: As corporations have found themselves losing the battle for public opinions, many CEOs and even some institutional investors seem to have bought into this idea.</a:t>
            </a:r>
          </a:p>
        </p:txBody>
      </p:sp>
      <p:sp>
        <p:nvSpPr>
          <p:cNvPr id="4" name="Footer Placeholder 3">
            <a:extLst>
              <a:ext uri="{FF2B5EF4-FFF2-40B4-BE49-F238E27FC236}">
                <a16:creationId xmlns:a16="http://schemas.microsoft.com/office/drawing/2014/main" id="{AB45CD5D-D9EF-AA4F-A645-FE35EC3FD10C}"/>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600" i="1" kern="1200">
                <a:solidFill>
                  <a:schemeClr val="tx2"/>
                </a:solidFill>
                <a:latin typeface="+mn-lt"/>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5" name="Slide Number Placeholder 4">
            <a:extLst>
              <a:ext uri="{FF2B5EF4-FFF2-40B4-BE49-F238E27FC236}">
                <a16:creationId xmlns:a16="http://schemas.microsoft.com/office/drawing/2014/main" id="{037C21FB-8EEE-F54F-AFA8-2A389326A017}"/>
              </a:ext>
            </a:extLst>
          </p:cNvPr>
          <p:cNvSpPr>
            <a:spLocks noGrp="1"/>
          </p:cNvSpPr>
          <p:nvPr>
            <p:ph type="sldNum" sz="quarter" idx="11"/>
          </p:nvPr>
        </p:nvSpPr>
        <p:spPr/>
        <p:txBody>
          <a:bodyPr>
            <a:normAutofit/>
          </a:bodyPr>
          <a:lstStyle/>
          <a:p>
            <a:fld id="{FC16F23A-243F-094E-AF02-B4320873971F}" type="slidenum">
              <a:rPr lang="en-US" altLang="en-US" smtClean="0"/>
              <a:pPr/>
              <a:t>21</a:t>
            </a:fld>
            <a:endParaRPr lang="en-US" altLang="en-US"/>
          </a:p>
        </p:txBody>
      </p:sp>
    </p:spTree>
    <p:extLst>
      <p:ext uri="{BB962C8B-B14F-4D97-AF65-F5344CB8AC3E}">
        <p14:creationId xmlns:p14="http://schemas.microsoft.com/office/powerpoint/2010/main" val="82649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Business Roundtable’s Message..</a:t>
            </a:r>
          </a:p>
        </p:txBody>
      </p:sp>
      <p:sp>
        <p:nvSpPr>
          <p:cNvPr id="3" name="Content Placeholder 2"/>
          <p:cNvSpPr>
            <a:spLocks noGrp="1"/>
          </p:cNvSpPr>
          <p:nvPr>
            <p:ph sz="quarter" idx="1"/>
          </p:nvPr>
        </p:nvSpPr>
        <p:spPr/>
        <p:txBody>
          <a:bodyPr>
            <a:normAutofit fontScale="70000" lnSpcReduction="20000"/>
          </a:bodyPr>
          <a:lstStyle/>
          <a:p>
            <a:r>
              <a:rPr lang="en-US" i="1" dirty="0"/>
              <a:t>While each of our individual companies serves its own corporate purpose, we share a </a:t>
            </a:r>
            <a:r>
              <a:rPr lang="en-US" b="1" i="1" dirty="0"/>
              <a:t>fundamental commitment to all of our stakeholders</a:t>
            </a:r>
            <a:r>
              <a:rPr lang="en-US" i="1" dirty="0"/>
              <a:t>. We commit to:</a:t>
            </a:r>
            <a:endParaRPr lang="en-US" dirty="0"/>
          </a:p>
          <a:p>
            <a:pPr lvl="1"/>
            <a:r>
              <a:rPr lang="en-US" b="1" i="1" dirty="0"/>
              <a:t>Delivering value to our customers</a:t>
            </a:r>
            <a:r>
              <a:rPr lang="en-US" i="1" dirty="0"/>
              <a:t>. We will further the tradition of American companies leading the way in meeting or exceeding customer expectations.</a:t>
            </a:r>
            <a:endParaRPr lang="en-US" dirty="0"/>
          </a:p>
          <a:p>
            <a:pPr lvl="1"/>
            <a:r>
              <a:rPr lang="en-US" b="1" i="1" dirty="0"/>
              <a:t>Investing in our employees</a:t>
            </a:r>
            <a:r>
              <a:rPr lang="en-US" i="1" dirty="0"/>
              <a:t>. This starts with compensating them fairly and providing important benefits. It also includes supporting them through training and education that help develop new skills for a rapidly changing world. We foster diversity and inclusion, dignity and respect.</a:t>
            </a:r>
            <a:endParaRPr lang="en-US" dirty="0"/>
          </a:p>
          <a:p>
            <a:pPr lvl="1"/>
            <a:r>
              <a:rPr lang="en-US" b="1" i="1" dirty="0"/>
              <a:t>Dealing fairly and ethically with our suppliers.</a:t>
            </a:r>
            <a:r>
              <a:rPr lang="en-US" i="1" dirty="0"/>
              <a:t> We are dedicated to serving as good partners to the other companies, large and small, that help us meet our missions.</a:t>
            </a:r>
            <a:endParaRPr lang="en-US" dirty="0"/>
          </a:p>
          <a:p>
            <a:pPr lvl="1"/>
            <a:r>
              <a:rPr lang="en-US" b="1" i="1" dirty="0"/>
              <a:t>Supporting the communities in which we work</a:t>
            </a:r>
            <a:r>
              <a:rPr lang="en-US" i="1" dirty="0"/>
              <a:t>. We respect the people in our communities and protect the environment by embracing sustainable practices across our businesses.</a:t>
            </a:r>
            <a:endParaRPr lang="en-US" dirty="0"/>
          </a:p>
          <a:p>
            <a:pPr lvl="1"/>
            <a:r>
              <a:rPr lang="en-US" b="1" i="1" dirty="0"/>
              <a:t>Generating long-term value for shareholders</a:t>
            </a:r>
            <a:r>
              <a:rPr lang="en-US" i="1" dirty="0"/>
              <a:t>, who provide the capital that allows companies to invest, grow and innovate. We are committed to transparency and effective engagement with shareholders</a:t>
            </a:r>
            <a:endParaRPr lang="en-US" dirty="0"/>
          </a:p>
        </p:txBody>
      </p:sp>
    </p:spTree>
    <p:extLst>
      <p:ext uri="{BB962C8B-B14F-4D97-AF65-F5344CB8AC3E}">
        <p14:creationId xmlns:p14="http://schemas.microsoft.com/office/powerpoint/2010/main" val="2604801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858F3-CD8E-DC48-AF1D-53AA07026359}"/>
              </a:ext>
            </a:extLst>
          </p:cNvPr>
          <p:cNvSpPr>
            <a:spLocks noGrp="1"/>
          </p:cNvSpPr>
          <p:nvPr>
            <p:ph type="title"/>
          </p:nvPr>
        </p:nvSpPr>
        <p:spPr/>
        <p:txBody>
          <a:bodyPr>
            <a:normAutofit fontScale="90000"/>
          </a:bodyPr>
          <a:lstStyle/>
          <a:p>
            <a:r>
              <a:rPr lang="en-US" dirty="0"/>
              <a:t>Maximizing stockholder wealth often requires that you take care of other stakeholders…</a:t>
            </a:r>
          </a:p>
        </p:txBody>
      </p:sp>
      <p:sp>
        <p:nvSpPr>
          <p:cNvPr id="3" name="Content Placeholder 2">
            <a:extLst>
              <a:ext uri="{FF2B5EF4-FFF2-40B4-BE49-F238E27FC236}">
                <a16:creationId xmlns:a16="http://schemas.microsoft.com/office/drawing/2014/main" id="{F135BC30-C2F8-F647-AFAB-27999AA3264F}"/>
              </a:ext>
            </a:extLst>
          </p:cNvPr>
          <p:cNvSpPr>
            <a:spLocks noGrp="1"/>
          </p:cNvSpPr>
          <p:nvPr>
            <p:ph sz="quarter" idx="1"/>
          </p:nvPr>
        </p:nvSpPr>
        <p:spPr/>
        <p:txBody>
          <a:bodyPr>
            <a:normAutofit fontScale="85000" lnSpcReduction="20000"/>
          </a:bodyPr>
          <a:lstStyle/>
          <a:p>
            <a:r>
              <a:rPr lang="en-US" dirty="0"/>
              <a:t>Implicit in the stakeholder wealth maximization argument is the belief that what benefits stockholders make other stakeholders worse off. That is not true.</a:t>
            </a:r>
          </a:p>
          <a:p>
            <a:pPr lvl="1">
              <a:defRPr/>
            </a:pPr>
            <a:r>
              <a:rPr lang="en-US" dirty="0"/>
              <a:t>Maximizing stock price is not incompatible with meeting employee needs/objectives. In particular:</a:t>
            </a:r>
          </a:p>
          <a:p>
            <a:pPr lvl="2">
              <a:defRPr/>
            </a:pPr>
            <a:r>
              <a:rPr lang="en-US" dirty="0"/>
              <a:t>Employees are often stockholders in many firms</a:t>
            </a:r>
          </a:p>
          <a:p>
            <a:pPr lvl="2">
              <a:defRPr/>
            </a:pPr>
            <a:r>
              <a:rPr lang="en-US" dirty="0"/>
              <a:t>Firms that maximize stock price generally are profitable firms that can afford to treat employees well.</a:t>
            </a:r>
          </a:p>
          <a:p>
            <a:pPr lvl="1">
              <a:defRPr/>
            </a:pPr>
            <a:r>
              <a:rPr lang="en-US" dirty="0"/>
              <a:t>Maximizing stock price does not mean that customers are not critical to success. In most businesses, keeping customers happy is the route to stock price maximization.</a:t>
            </a:r>
          </a:p>
          <a:p>
            <a:pPr lvl="1">
              <a:defRPr/>
            </a:pPr>
            <a:r>
              <a:rPr lang="en-US" dirty="0"/>
              <a:t>Maximizing stock price does not imply that a company has to be a social outlaw.</a:t>
            </a:r>
          </a:p>
          <a:p>
            <a:pPr>
              <a:defRPr/>
            </a:pPr>
            <a:r>
              <a:rPr lang="en-US" dirty="0"/>
              <a:t>There are clearly exceptions, but to use those as the basis for a revolution is foolish.</a:t>
            </a:r>
          </a:p>
        </p:txBody>
      </p:sp>
    </p:spTree>
    <p:extLst>
      <p:ext uri="{BB962C8B-B14F-4D97-AF65-F5344CB8AC3E}">
        <p14:creationId xmlns:p14="http://schemas.microsoft.com/office/powerpoint/2010/main" val="628678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A55C-9C57-0242-87AB-A5D540B6709B}"/>
              </a:ext>
            </a:extLst>
          </p:cNvPr>
          <p:cNvSpPr>
            <a:spLocks noGrp="1"/>
          </p:cNvSpPr>
          <p:nvPr>
            <p:ph type="title"/>
          </p:nvPr>
        </p:nvSpPr>
        <p:spPr/>
        <p:txBody>
          <a:bodyPr>
            <a:normAutofit fontScale="90000"/>
          </a:bodyPr>
          <a:lstStyle/>
          <a:p>
            <a:r>
              <a:rPr lang="en-US" dirty="0"/>
              <a:t>If you still want to maximize stakeholder wealth, you risk confusion and paralysis…</a:t>
            </a:r>
          </a:p>
        </p:txBody>
      </p:sp>
      <p:pic>
        <p:nvPicPr>
          <p:cNvPr id="6" name="Content Placeholder 5">
            <a:extLst>
              <a:ext uri="{FF2B5EF4-FFF2-40B4-BE49-F238E27FC236}">
                <a16:creationId xmlns:a16="http://schemas.microsoft.com/office/drawing/2014/main" id="{F859FCAF-CE5A-D84F-B464-C60C3F4A2302}"/>
              </a:ext>
            </a:extLst>
          </p:cNvPr>
          <p:cNvPicPr>
            <a:picLocks noGrp="1" noChangeAspect="1"/>
          </p:cNvPicPr>
          <p:nvPr>
            <p:ph sz="quarter" idx="1"/>
          </p:nvPr>
        </p:nvPicPr>
        <p:blipFill>
          <a:blip r:embed="rId3"/>
          <a:stretch>
            <a:fillRect/>
          </a:stretch>
        </p:blipFill>
        <p:spPr>
          <a:xfrm>
            <a:off x="965414" y="1600200"/>
            <a:ext cx="7448122" cy="4495800"/>
          </a:xfrm>
          <a:prstGeom prst="rect">
            <a:avLst/>
          </a:prstGeom>
        </p:spPr>
      </p:pic>
      <p:sp>
        <p:nvSpPr>
          <p:cNvPr id="4" name="Footer Placeholder 3">
            <a:extLst>
              <a:ext uri="{FF2B5EF4-FFF2-40B4-BE49-F238E27FC236}">
                <a16:creationId xmlns:a16="http://schemas.microsoft.com/office/drawing/2014/main" id="{68EB9B32-0C1D-FA42-BABA-F670F55164B6}"/>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600" i="1" kern="1200">
                <a:solidFill>
                  <a:schemeClr val="tx2"/>
                </a:solidFill>
                <a:latin typeface="+mn-lt"/>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5" name="Slide Number Placeholder 4">
            <a:extLst>
              <a:ext uri="{FF2B5EF4-FFF2-40B4-BE49-F238E27FC236}">
                <a16:creationId xmlns:a16="http://schemas.microsoft.com/office/drawing/2014/main" id="{20883C5B-47EB-0144-B6FF-CC42372D466F}"/>
              </a:ext>
            </a:extLst>
          </p:cNvPr>
          <p:cNvSpPr>
            <a:spLocks noGrp="1"/>
          </p:cNvSpPr>
          <p:nvPr>
            <p:ph type="sldNum" sz="quarter" idx="11"/>
          </p:nvPr>
        </p:nvSpPr>
        <p:spPr/>
        <p:txBody>
          <a:bodyPr>
            <a:normAutofit/>
          </a:bodyPr>
          <a:lstStyle/>
          <a:p>
            <a:fld id="{FC16F23A-243F-094E-AF02-B4320873971F}" type="slidenum">
              <a:rPr lang="en-US" altLang="en-US" smtClean="0"/>
              <a:pPr/>
              <a:t>24</a:t>
            </a:fld>
            <a:endParaRPr lang="en-US" altLang="en-US"/>
          </a:p>
        </p:txBody>
      </p:sp>
    </p:spTree>
    <p:extLst>
      <p:ext uri="{BB962C8B-B14F-4D97-AF65-F5344CB8AC3E}">
        <p14:creationId xmlns:p14="http://schemas.microsoft.com/office/powerpoint/2010/main" val="2859357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AA966-9520-D540-9B37-803291402181}"/>
              </a:ext>
            </a:extLst>
          </p:cNvPr>
          <p:cNvSpPr>
            <a:spLocks noGrp="1"/>
          </p:cNvSpPr>
          <p:nvPr>
            <p:ph type="title"/>
          </p:nvPr>
        </p:nvSpPr>
        <p:spPr/>
        <p:txBody>
          <a:bodyPr>
            <a:normAutofit fontScale="90000"/>
          </a:bodyPr>
          <a:lstStyle/>
          <a:p>
            <a:r>
              <a:rPr lang="en-US" dirty="0"/>
              <a:t>And if confused corporatism sounds like a good deal, some cautionary notes..</a:t>
            </a:r>
          </a:p>
        </p:txBody>
      </p:sp>
      <p:sp>
        <p:nvSpPr>
          <p:cNvPr id="3" name="Content Placeholder 2">
            <a:extLst>
              <a:ext uri="{FF2B5EF4-FFF2-40B4-BE49-F238E27FC236}">
                <a16:creationId xmlns:a16="http://schemas.microsoft.com/office/drawing/2014/main" id="{B9F971C4-E3A6-E549-A42A-A1DD500A47B8}"/>
              </a:ext>
            </a:extLst>
          </p:cNvPr>
          <p:cNvSpPr>
            <a:spLocks noGrp="1"/>
          </p:cNvSpPr>
          <p:nvPr>
            <p:ph sz="quarter" idx="1"/>
          </p:nvPr>
        </p:nvSpPr>
        <p:spPr/>
        <p:txBody>
          <a:bodyPr>
            <a:normAutofit fontScale="85000" lnSpcReduction="10000"/>
          </a:bodyPr>
          <a:lstStyle/>
          <a:p>
            <a:r>
              <a:rPr lang="en-US" u="sng" dirty="0"/>
              <a:t>Government-owned companies</a:t>
            </a:r>
            <a:r>
              <a:rPr lang="en-US" dirty="0"/>
              <a:t>: The managers of these companies were given a laundry list of objectives, resembling in large part the listing of stakeholder objectives, and told to deliver on them all. The end results were some of the most inefficient companies on the face of the earth, with every stakeholder group feeling ill-served in the process. </a:t>
            </a:r>
          </a:p>
          <a:p>
            <a:r>
              <a:rPr lang="en-US" u="sng" dirty="0"/>
              <a:t>US research universities</a:t>
            </a:r>
            <a:r>
              <a:rPr lang="en-US" dirty="0"/>
              <a:t>: These entities lack a central focus, where whose interests dominate and why shifts, depending on who you talk to and when. The end result is not just economically inefficient operations, capable of running a deficit no matter how much tuition is collection, but one where every stakeholder group feels aggrieved.</a:t>
            </a:r>
          </a:p>
        </p:txBody>
      </p:sp>
    </p:spTree>
    <p:extLst>
      <p:ext uri="{BB962C8B-B14F-4D97-AF65-F5344CB8AC3E}">
        <p14:creationId xmlns:p14="http://schemas.microsoft.com/office/powerpoint/2010/main" val="4247097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CD7AFD-0679-3543-B877-D7B8A8775014}"/>
              </a:ext>
            </a:extLst>
          </p:cNvPr>
          <p:cNvSpPr>
            <a:spLocks noGrp="1"/>
          </p:cNvSpPr>
          <p:nvPr>
            <p:ph type="body" idx="1"/>
          </p:nvPr>
        </p:nvSpPr>
        <p:spPr/>
        <p:txBody>
          <a:bodyPr/>
          <a:lstStyle/>
          <a:p>
            <a:r>
              <a:rPr lang="en-US" dirty="0"/>
              <a:t>Goodness requires sacrifice!</a:t>
            </a:r>
          </a:p>
        </p:txBody>
      </p:sp>
      <p:sp>
        <p:nvSpPr>
          <p:cNvPr id="3" name="Title 2">
            <a:extLst>
              <a:ext uri="{FF2B5EF4-FFF2-40B4-BE49-F238E27FC236}">
                <a16:creationId xmlns:a16="http://schemas.microsoft.com/office/drawing/2014/main" id="{20E5795A-F098-FE4A-B52F-0F8A155D3420}"/>
              </a:ext>
            </a:extLst>
          </p:cNvPr>
          <p:cNvSpPr>
            <a:spLocks noGrp="1"/>
          </p:cNvSpPr>
          <p:nvPr>
            <p:ph type="title"/>
          </p:nvPr>
        </p:nvSpPr>
        <p:spPr/>
        <p:txBody>
          <a:bodyPr/>
          <a:lstStyle/>
          <a:p>
            <a:r>
              <a:rPr lang="en-US" dirty="0"/>
              <a:t>The ESG Bandwagon…</a:t>
            </a:r>
          </a:p>
        </p:txBody>
      </p:sp>
    </p:spTree>
    <p:extLst>
      <p:ext uri="{BB962C8B-B14F-4D97-AF65-F5344CB8AC3E}">
        <p14:creationId xmlns:p14="http://schemas.microsoft.com/office/powerpoint/2010/main" val="131810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now?</a:t>
            </a:r>
          </a:p>
        </p:txBody>
      </p:sp>
      <p:sp>
        <p:nvSpPr>
          <p:cNvPr id="4" name="Content Placeholder 3">
            <a:extLst>
              <a:ext uri="{FF2B5EF4-FFF2-40B4-BE49-F238E27FC236}">
                <a16:creationId xmlns:a16="http://schemas.microsoft.com/office/drawing/2014/main" id="{83453BAC-D40C-564B-AC6F-0846335A753C}"/>
              </a:ext>
            </a:extLst>
          </p:cNvPr>
          <p:cNvSpPr>
            <a:spLocks noGrp="1"/>
          </p:cNvSpPr>
          <p:nvPr>
            <p:ph sz="quarter" idx="1"/>
          </p:nvPr>
        </p:nvSpPr>
        <p:spPr/>
        <p:txBody>
          <a:bodyPr>
            <a:normAutofit fontScale="85000" lnSpcReduction="20000"/>
          </a:bodyPr>
          <a:lstStyle/>
          <a:p>
            <a:r>
              <a:rPr lang="en-US" u="sng" dirty="0"/>
              <a:t>50 years since Friedman</a:t>
            </a:r>
            <a:r>
              <a:rPr lang="en-US" dirty="0"/>
              <a:t>: The first is that it is the fiftieth anniversary of one of the </a:t>
            </a:r>
            <a:r>
              <a:rPr lang="en-US" u="sng" dirty="0">
                <a:hlinkClick r:id="rId3" invalidUrl="about://"/>
              </a:rPr>
              <a:t>most influential opinion pieces in media history</a:t>
            </a:r>
            <a:r>
              <a:rPr lang="en-US" dirty="0"/>
              <a:t>, where Milton Friedman argued that the focus of a company should be profitability, not social good. </a:t>
            </a:r>
          </a:p>
          <a:p>
            <a:r>
              <a:rPr lang="en-US" u="sng" dirty="0"/>
              <a:t>COVID and ESG</a:t>
            </a:r>
            <a:r>
              <a:rPr lang="en-US" dirty="0"/>
              <a:t>: The second were multiple news stories about how "good" companies have done better during the COVID crisis and how much money was flowing into ESG funds. </a:t>
            </a:r>
          </a:p>
          <a:p>
            <a:r>
              <a:rPr lang="en-US" u="sng" dirty="0"/>
              <a:t>The Establishment has bought in</a:t>
            </a:r>
            <a:r>
              <a:rPr lang="en-US" dirty="0"/>
              <a:t>: The third is a more long-standing story line, where the establishment seems to have bought into ESG consciousness, with business leaders in the </a:t>
            </a:r>
            <a:r>
              <a:rPr lang="en-US" dirty="0">
                <a:hlinkClick r:id="rId4" invalidUrl="about://"/>
              </a:rPr>
              <a:t>Conference Board signing on to a "stakeholder interest" statement</a:t>
            </a:r>
            <a:r>
              <a:rPr lang="en-US" dirty="0"/>
              <a:t> last year and institutional investors shifting more money into ESG funds.</a:t>
            </a:r>
          </a:p>
          <a:p>
            <a:pPr marL="0" indent="0">
              <a:buNone/>
            </a:pPr>
            <a:endParaRPr lang="en-US" dirty="0"/>
          </a:p>
        </p:txBody>
      </p:sp>
    </p:spTree>
    <p:extLst>
      <p:ext uri="{BB962C8B-B14F-4D97-AF65-F5344CB8AC3E}">
        <p14:creationId xmlns:p14="http://schemas.microsoft.com/office/powerpoint/2010/main" val="199576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65E2-DA4D-BD4E-8B24-9C5FAD8901B4}"/>
              </a:ext>
            </a:extLst>
          </p:cNvPr>
          <p:cNvSpPr>
            <a:spLocks noGrp="1"/>
          </p:cNvSpPr>
          <p:nvPr>
            <p:ph type="title"/>
          </p:nvPr>
        </p:nvSpPr>
        <p:spPr/>
        <p:txBody>
          <a:bodyPr/>
          <a:lstStyle/>
          <a:p>
            <a:r>
              <a:rPr lang="en-US" dirty="0"/>
              <a:t>The Four Big Questions</a:t>
            </a:r>
          </a:p>
        </p:txBody>
      </p:sp>
      <p:sp>
        <p:nvSpPr>
          <p:cNvPr id="3" name="Content Placeholder 2">
            <a:extLst>
              <a:ext uri="{FF2B5EF4-FFF2-40B4-BE49-F238E27FC236}">
                <a16:creationId xmlns:a16="http://schemas.microsoft.com/office/drawing/2014/main" id="{214B770B-FBEE-C040-9DBB-957AD69B0329}"/>
              </a:ext>
            </a:extLst>
          </p:cNvPr>
          <p:cNvSpPr>
            <a:spLocks noGrp="1"/>
          </p:cNvSpPr>
          <p:nvPr>
            <p:ph sz="quarter" idx="1"/>
          </p:nvPr>
        </p:nvSpPr>
        <p:spPr/>
        <p:txBody>
          <a:bodyPr>
            <a:normAutofit fontScale="70000" lnSpcReduction="20000"/>
          </a:bodyPr>
          <a:lstStyle/>
          <a:p>
            <a:pPr marL="385763" indent="-385763">
              <a:buFont typeface="+mj-lt"/>
              <a:buAutoNum type="arabicPeriod"/>
            </a:pPr>
            <a:r>
              <a:rPr lang="en-US" dirty="0"/>
              <a:t>What is ESG and can it be measured?</a:t>
            </a:r>
          </a:p>
          <a:p>
            <a:pPr marL="626269" lvl="1" indent="-385763"/>
            <a:r>
              <a:rPr lang="en-US" dirty="0"/>
              <a:t>Implicit in the ESG movement is the assumption that there is collective consensus on what comprises good, and that it can be measured.</a:t>
            </a:r>
          </a:p>
          <a:p>
            <a:pPr marL="626269" lvl="1" indent="-385763"/>
            <a:r>
              <a:rPr lang="en-US" dirty="0"/>
              <a:t> But is there?</a:t>
            </a:r>
          </a:p>
          <a:p>
            <a:pPr marL="385763" indent="-385763">
              <a:buFont typeface="+mj-lt"/>
              <a:buAutoNum type="arabicPeriod"/>
            </a:pPr>
            <a:r>
              <a:rPr lang="en-US" dirty="0"/>
              <a:t>How (if at all) does ESG affect value?</a:t>
            </a:r>
          </a:p>
          <a:p>
            <a:pPr lvl="1"/>
            <a:r>
              <a:rPr lang="en-US" dirty="0"/>
              <a:t>ESG is being marketed to companies as being value increasing.</a:t>
            </a:r>
          </a:p>
          <a:p>
            <a:pPr lvl="1"/>
            <a:r>
              <a:rPr lang="en-US" dirty="0"/>
              <a:t>The marketing pitch is based upon anecdotal evidence (usually from fossil fuel/mining companies) and studies that are more advocacy than serious research.</a:t>
            </a:r>
          </a:p>
          <a:p>
            <a:pPr marL="385763" indent="-385763">
              <a:buFont typeface="+mj-lt"/>
              <a:buAutoNum type="arabicPeriod"/>
            </a:pPr>
            <a:r>
              <a:rPr lang="en-US" dirty="0"/>
              <a:t>As an investor, can (will) you make money investing based on ESG?</a:t>
            </a:r>
          </a:p>
          <a:p>
            <a:pPr lvl="1"/>
            <a:r>
              <a:rPr lang="en-US" dirty="0"/>
              <a:t>Investment funds are pushing ESG to the forefront, with the pitch that investors in “good” companies will earn higher returns.</a:t>
            </a:r>
          </a:p>
          <a:p>
            <a:pPr marL="385763" indent="-385763">
              <a:buFont typeface="+mj-lt"/>
              <a:buAutoNum type="arabicPeriod"/>
            </a:pPr>
            <a:r>
              <a:rPr lang="en-US" dirty="0"/>
              <a:t>Is society better off, if companies follow the ESG path?</a:t>
            </a:r>
          </a:p>
          <a:p>
            <a:pPr lvl="1"/>
            <a:r>
              <a:rPr lang="en-US" dirty="0"/>
              <a:t>If all of the above fail to convince you, the fall back is that since it is good for society, why does it matter?</a:t>
            </a:r>
          </a:p>
          <a:p>
            <a:pPr lvl="1"/>
            <a:r>
              <a:rPr lang="en-US" dirty="0"/>
              <a:t>But is it?</a:t>
            </a:r>
          </a:p>
        </p:txBody>
      </p:sp>
    </p:spTree>
    <p:extLst>
      <p:ext uri="{BB962C8B-B14F-4D97-AF65-F5344CB8AC3E}">
        <p14:creationId xmlns:p14="http://schemas.microsoft.com/office/powerpoint/2010/main" val="3185144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636DA-FF95-224D-A7AE-7AA35DFDA084}"/>
              </a:ext>
            </a:extLst>
          </p:cNvPr>
          <p:cNvSpPr>
            <a:spLocks noGrp="1"/>
          </p:cNvSpPr>
          <p:nvPr>
            <p:ph type="title"/>
          </p:nvPr>
        </p:nvSpPr>
        <p:spPr/>
        <p:txBody>
          <a:bodyPr>
            <a:normAutofit fontScale="90000"/>
          </a:bodyPr>
          <a:lstStyle/>
          <a:p>
            <a:r>
              <a:rPr lang="en-US" dirty="0"/>
              <a:t>1. Goodness is person-specific, and cannot be generalized…</a:t>
            </a:r>
          </a:p>
        </p:txBody>
      </p:sp>
      <p:sp>
        <p:nvSpPr>
          <p:cNvPr id="3" name="Content Placeholder 2">
            <a:extLst>
              <a:ext uri="{FF2B5EF4-FFF2-40B4-BE49-F238E27FC236}">
                <a16:creationId xmlns:a16="http://schemas.microsoft.com/office/drawing/2014/main" id="{41BE132D-B1F4-1A48-802B-F17D5B4043CC}"/>
              </a:ext>
            </a:extLst>
          </p:cNvPr>
          <p:cNvSpPr>
            <a:spLocks noGrp="1"/>
          </p:cNvSpPr>
          <p:nvPr>
            <p:ph sz="quarter" idx="1"/>
          </p:nvPr>
        </p:nvSpPr>
        <p:spPr/>
        <p:txBody>
          <a:bodyPr>
            <a:normAutofit fontScale="77500" lnSpcReduction="20000"/>
          </a:bodyPr>
          <a:lstStyle/>
          <a:p>
            <a:r>
              <a:rPr lang="en-US" dirty="0"/>
              <a:t>The starting point for the ESG argument is the premise that we can come up with measures of goodness that can then be targeted by corporate managers and used by investors. To meet this demand, services have popped up around the world, claiming to measure ESG with scores and ratings. </a:t>
            </a:r>
          </a:p>
          <a:p>
            <a:r>
              <a:rPr lang="en-US" dirty="0"/>
              <a:t>As I noted in my last post, there seems to be little consensus across services on how to measure goodness, and the low correlation across service measures of ESG has been </a:t>
            </a:r>
            <a:r>
              <a:rPr lang="en-US" dirty="0">
                <a:hlinkClick r:id="rId2" invalidUrl="about://"/>
              </a:rPr>
              <a:t>well chronicled</a:t>
            </a:r>
            <a:r>
              <a:rPr lang="en-US" dirty="0"/>
              <a:t>. </a:t>
            </a:r>
          </a:p>
          <a:p>
            <a:r>
              <a:rPr lang="en-US" dirty="0"/>
              <a:t>The counter from the ESG services and ESG advocates is that these differences reflect growing pains, and just as bond ratings agencies found convergence on measuring default risk, services will also find commonalities. I think that view misses a key difference between default risk and goodness, insofar as default is an observable event and services were able to learn from corporate defaults and fine tune their ratings. </a:t>
            </a:r>
          </a:p>
        </p:txBody>
      </p:sp>
      <p:sp>
        <p:nvSpPr>
          <p:cNvPr id="4" name="Footer Placeholder 3">
            <a:extLst>
              <a:ext uri="{FF2B5EF4-FFF2-40B4-BE49-F238E27FC236}">
                <a16:creationId xmlns:a16="http://schemas.microsoft.com/office/drawing/2014/main" id="{A8B97F08-014A-4544-A7F4-D0C23D6925F0}"/>
              </a:ext>
            </a:extLst>
          </p:cNvPr>
          <p:cNvSpPr>
            <a:spLocks noGrp="1"/>
          </p:cNvSpPr>
          <p:nvPr>
            <p:ph type="ftr" sz="quarter" idx="10"/>
          </p:nvPr>
        </p:nvSpPr>
        <p:spPr>
          <a:xfrm>
            <a:off x="410425" y="6203156"/>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1425530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81CCE-D790-D84F-B476-715BF0194F2D}"/>
              </a:ext>
            </a:extLst>
          </p:cNvPr>
          <p:cNvSpPr>
            <a:spLocks noGrp="1"/>
          </p:cNvSpPr>
          <p:nvPr>
            <p:ph type="title"/>
          </p:nvPr>
        </p:nvSpPr>
        <p:spPr/>
        <p:txBody>
          <a:bodyPr/>
          <a:lstStyle/>
          <a:p>
            <a:r>
              <a:rPr lang="en-US" dirty="0"/>
              <a:t>ESG Scores and Company Size</a:t>
            </a:r>
          </a:p>
        </p:txBody>
      </p:sp>
      <p:pic>
        <p:nvPicPr>
          <p:cNvPr id="5" name="Content Placeholder 4">
            <a:extLst>
              <a:ext uri="{FF2B5EF4-FFF2-40B4-BE49-F238E27FC236}">
                <a16:creationId xmlns:a16="http://schemas.microsoft.com/office/drawing/2014/main" id="{A68D9F85-ECFE-0340-9A97-FE1ACF668C57}"/>
              </a:ext>
            </a:extLst>
          </p:cNvPr>
          <p:cNvPicPr>
            <a:picLocks noGrp="1" noChangeAspect="1"/>
          </p:cNvPicPr>
          <p:nvPr>
            <p:ph sz="quarter" idx="1"/>
          </p:nvPr>
        </p:nvPicPr>
        <p:blipFill>
          <a:blip r:embed="rId2"/>
          <a:stretch>
            <a:fillRect/>
          </a:stretch>
        </p:blipFill>
        <p:spPr>
          <a:xfrm>
            <a:off x="1602581" y="2149853"/>
            <a:ext cx="6115050" cy="3186944"/>
          </a:xfrm>
          <a:prstGeom prst="rect">
            <a:avLst/>
          </a:prstGeom>
        </p:spPr>
      </p:pic>
      <p:sp>
        <p:nvSpPr>
          <p:cNvPr id="4" name="Footer Placeholder 3">
            <a:extLst>
              <a:ext uri="{FF2B5EF4-FFF2-40B4-BE49-F238E27FC236}">
                <a16:creationId xmlns:a16="http://schemas.microsoft.com/office/drawing/2014/main" id="{54DE1B33-AA1D-F04A-BE07-A169F72BC733}"/>
              </a:ext>
            </a:extLst>
          </p:cNvPr>
          <p:cNvSpPr>
            <a:spLocks noGrp="1"/>
          </p:cNvSpPr>
          <p:nvPr>
            <p:ph type="ftr" sz="quarter" idx="10"/>
          </p:nvPr>
        </p:nvSpPr>
        <p:spPr>
          <a:xfrm>
            <a:off x="401371" y="6267450"/>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250350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A32BD-8A26-B64D-882F-22494F45B5C9}"/>
              </a:ext>
            </a:extLst>
          </p:cNvPr>
          <p:cNvSpPr>
            <a:spLocks noGrp="1"/>
          </p:cNvSpPr>
          <p:nvPr>
            <p:ph type="title"/>
          </p:nvPr>
        </p:nvSpPr>
        <p:spPr/>
        <p:txBody>
          <a:bodyPr/>
          <a:lstStyle/>
          <a:p>
            <a:r>
              <a:rPr lang="en-US" dirty="0"/>
              <a:t>ESG Scores and Disclosure Bulk</a:t>
            </a:r>
          </a:p>
        </p:txBody>
      </p:sp>
      <p:pic>
        <p:nvPicPr>
          <p:cNvPr id="5" name="Content Placeholder 4">
            <a:extLst>
              <a:ext uri="{FF2B5EF4-FFF2-40B4-BE49-F238E27FC236}">
                <a16:creationId xmlns:a16="http://schemas.microsoft.com/office/drawing/2014/main" id="{E39573C1-CC0F-8F44-8593-EA235D83B96F}"/>
              </a:ext>
            </a:extLst>
          </p:cNvPr>
          <p:cNvPicPr>
            <a:picLocks noGrp="1" noChangeAspect="1"/>
          </p:cNvPicPr>
          <p:nvPr>
            <p:ph sz="quarter" idx="1"/>
          </p:nvPr>
        </p:nvPicPr>
        <p:blipFill>
          <a:blip r:embed="rId2"/>
          <a:stretch>
            <a:fillRect/>
          </a:stretch>
        </p:blipFill>
        <p:spPr>
          <a:xfrm>
            <a:off x="2838099" y="2057400"/>
            <a:ext cx="3644017" cy="3371850"/>
          </a:xfrm>
          <a:prstGeom prst="rect">
            <a:avLst/>
          </a:prstGeom>
        </p:spPr>
      </p:pic>
      <p:sp>
        <p:nvSpPr>
          <p:cNvPr id="4" name="Footer Placeholder 3">
            <a:extLst>
              <a:ext uri="{FF2B5EF4-FFF2-40B4-BE49-F238E27FC236}">
                <a16:creationId xmlns:a16="http://schemas.microsoft.com/office/drawing/2014/main" id="{314DBBBA-0379-B74F-B6EA-7A3A471C0C38}"/>
              </a:ext>
            </a:extLst>
          </p:cNvPr>
          <p:cNvSpPr>
            <a:spLocks noGrp="1"/>
          </p:cNvSpPr>
          <p:nvPr>
            <p:ph type="ftr" sz="quarter" idx="10"/>
          </p:nvPr>
        </p:nvSpPr>
        <p:spPr>
          <a:xfrm>
            <a:off x="510012" y="6130528"/>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2871876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6515F-F20E-0645-A5C5-0F8710F5E5E3}"/>
              </a:ext>
            </a:extLst>
          </p:cNvPr>
          <p:cNvSpPr>
            <a:spLocks noGrp="1"/>
          </p:cNvSpPr>
          <p:nvPr>
            <p:ph type="title"/>
          </p:nvPr>
        </p:nvSpPr>
        <p:spPr/>
        <p:txBody>
          <a:bodyPr>
            <a:normAutofit fontScale="90000"/>
          </a:bodyPr>
          <a:lstStyle/>
          <a:p>
            <a:r>
              <a:rPr lang="en-US" dirty="0"/>
              <a:t>And if your argument is that it measures risk, not goodness… </a:t>
            </a:r>
          </a:p>
        </p:txBody>
      </p:sp>
      <p:pic>
        <p:nvPicPr>
          <p:cNvPr id="5" name="Content Placeholder 4">
            <a:extLst>
              <a:ext uri="{FF2B5EF4-FFF2-40B4-BE49-F238E27FC236}">
                <a16:creationId xmlns:a16="http://schemas.microsoft.com/office/drawing/2014/main" id="{F526B88B-D5FE-D34E-A2F1-1AFC8E7EEC75}"/>
              </a:ext>
            </a:extLst>
          </p:cNvPr>
          <p:cNvPicPr>
            <a:picLocks noGrp="1" noChangeAspect="1"/>
          </p:cNvPicPr>
          <p:nvPr>
            <p:ph sz="quarter" idx="1"/>
          </p:nvPr>
        </p:nvPicPr>
        <p:blipFill>
          <a:blip r:embed="rId2"/>
          <a:stretch>
            <a:fillRect/>
          </a:stretch>
        </p:blipFill>
        <p:spPr>
          <a:xfrm>
            <a:off x="1939873" y="2057400"/>
            <a:ext cx="5440469" cy="3371850"/>
          </a:xfrm>
          <a:prstGeom prst="rect">
            <a:avLst/>
          </a:prstGeom>
        </p:spPr>
      </p:pic>
      <p:sp>
        <p:nvSpPr>
          <p:cNvPr id="4" name="Footer Placeholder 3">
            <a:extLst>
              <a:ext uri="{FF2B5EF4-FFF2-40B4-BE49-F238E27FC236}">
                <a16:creationId xmlns:a16="http://schemas.microsoft.com/office/drawing/2014/main" id="{8E3E573A-173B-314D-9981-FECB41F53128}"/>
              </a:ext>
            </a:extLst>
          </p:cNvPr>
          <p:cNvSpPr>
            <a:spLocks noGrp="1"/>
          </p:cNvSpPr>
          <p:nvPr>
            <p:ph type="ftr" sz="quarter" idx="10"/>
          </p:nvPr>
        </p:nvSpPr>
        <p:spPr>
          <a:xfrm>
            <a:off x="612648" y="6355556"/>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429656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038B-184C-1A45-A1C3-361CFDCE0C4E}"/>
              </a:ext>
            </a:extLst>
          </p:cNvPr>
          <p:cNvSpPr>
            <a:spLocks noGrp="1"/>
          </p:cNvSpPr>
          <p:nvPr>
            <p:ph type="title"/>
          </p:nvPr>
        </p:nvSpPr>
        <p:spPr/>
        <p:txBody>
          <a:bodyPr>
            <a:normAutofit fontScale="90000"/>
          </a:bodyPr>
          <a:lstStyle/>
          <a:p>
            <a:r>
              <a:rPr lang="en-US" dirty="0"/>
              <a:t>2. Being good will help some firms, hurt others and leave others unaffected!</a:t>
            </a:r>
          </a:p>
        </p:txBody>
      </p:sp>
      <p:pic>
        <p:nvPicPr>
          <p:cNvPr id="5" name="Content Placeholder 4">
            <a:extLst>
              <a:ext uri="{FF2B5EF4-FFF2-40B4-BE49-F238E27FC236}">
                <a16:creationId xmlns:a16="http://schemas.microsoft.com/office/drawing/2014/main" id="{31947AE5-94D1-5243-A8D2-88CA8D5576A0}"/>
              </a:ext>
            </a:extLst>
          </p:cNvPr>
          <p:cNvPicPr>
            <a:picLocks noGrp="1" noChangeAspect="1"/>
          </p:cNvPicPr>
          <p:nvPr>
            <p:ph sz="quarter" idx="1"/>
          </p:nvPr>
        </p:nvPicPr>
        <p:blipFill>
          <a:blip r:embed="rId2"/>
          <a:stretch>
            <a:fillRect/>
          </a:stretch>
        </p:blipFill>
        <p:spPr>
          <a:xfrm>
            <a:off x="1413726" y="1653658"/>
            <a:ext cx="6551244" cy="4975742"/>
          </a:xfrm>
          <a:prstGeom prst="rect">
            <a:avLst/>
          </a:prstGeom>
        </p:spPr>
      </p:pic>
      <p:sp>
        <p:nvSpPr>
          <p:cNvPr id="4" name="Footer Placeholder 3">
            <a:extLst>
              <a:ext uri="{FF2B5EF4-FFF2-40B4-BE49-F238E27FC236}">
                <a16:creationId xmlns:a16="http://schemas.microsoft.com/office/drawing/2014/main" id="{B111EE2E-7932-EE46-B889-2306C7CF126D}"/>
              </a:ext>
            </a:extLst>
          </p:cNvPr>
          <p:cNvSpPr>
            <a:spLocks noGrp="1"/>
          </p:cNvSpPr>
          <p:nvPr>
            <p:ph type="ftr" sz="quarter" idx="10"/>
          </p:nvPr>
        </p:nvSpPr>
        <p:spPr>
          <a:xfrm>
            <a:off x="235730" y="6492478"/>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1698482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F809-B4F6-C447-B10F-F9722C8D4322}"/>
              </a:ext>
            </a:extLst>
          </p:cNvPr>
          <p:cNvSpPr>
            <a:spLocks noGrp="1"/>
          </p:cNvSpPr>
          <p:nvPr>
            <p:ph type="title"/>
          </p:nvPr>
        </p:nvSpPr>
        <p:spPr/>
        <p:txBody>
          <a:bodyPr/>
          <a:lstStyle/>
          <a:p>
            <a:r>
              <a:rPr lang="en-US" dirty="0"/>
              <a:t>Is ESG good for companies?</a:t>
            </a:r>
          </a:p>
        </p:txBody>
      </p:sp>
      <p:sp>
        <p:nvSpPr>
          <p:cNvPr id="3" name="Content Placeholder 2">
            <a:extLst>
              <a:ext uri="{FF2B5EF4-FFF2-40B4-BE49-F238E27FC236}">
                <a16:creationId xmlns:a16="http://schemas.microsoft.com/office/drawing/2014/main" id="{3D92F7DB-ECDC-AA48-BED1-E6ED6FC406DF}"/>
              </a:ext>
            </a:extLst>
          </p:cNvPr>
          <p:cNvSpPr>
            <a:spLocks noGrp="1"/>
          </p:cNvSpPr>
          <p:nvPr>
            <p:ph sz="quarter" idx="1"/>
          </p:nvPr>
        </p:nvSpPr>
        <p:spPr/>
        <p:txBody>
          <a:bodyPr>
            <a:normAutofit fontScale="70000" lnSpcReduction="20000"/>
          </a:bodyPr>
          <a:lstStyle/>
          <a:p>
            <a:r>
              <a:rPr lang="en-US" dirty="0"/>
              <a:t>The notion that ESG is good for companies is being sold strongly, with research that is</a:t>
            </a:r>
          </a:p>
          <a:p>
            <a:pPr lvl="1"/>
            <a:r>
              <a:rPr lang="en-US" dirty="0"/>
              <a:t>Anecdotal, in the form of case studies</a:t>
            </a:r>
          </a:p>
          <a:p>
            <a:pPr lvl="1"/>
            <a:r>
              <a:rPr lang="en-US" dirty="0"/>
              <a:t>From advocates, with strong priors that ESG matters</a:t>
            </a:r>
          </a:p>
          <a:p>
            <a:pPr lvl="1"/>
            <a:r>
              <a:rPr lang="en-US" dirty="0"/>
              <a:t>Statistically a mess, because it is so difficult to tell the direction of causation. Put simply, are higher ESG companies more profitable or do more profitable companies find it easier to game ESG measures to score higher?</a:t>
            </a:r>
          </a:p>
          <a:p>
            <a:r>
              <a:rPr lang="en-US" dirty="0"/>
              <a:t>The truth is much grayer and predates the entire ESG movement, and is that</a:t>
            </a:r>
          </a:p>
          <a:p>
            <a:pPr lvl="1"/>
            <a:r>
              <a:rPr lang="en-US" dirty="0"/>
              <a:t>Companies that are “bad” or perceived to be so, because they have crossed a good corporate citizen line are exposed to punishment. That punishment, right now, is coming from investors and lenders more than from customers and employees.</a:t>
            </a:r>
          </a:p>
          <a:p>
            <a:pPr lvl="1"/>
            <a:r>
              <a:rPr lang="en-US" dirty="0"/>
              <a:t>There are some companies that benefit from being “good”, but they have trouble scaling up</a:t>
            </a:r>
          </a:p>
          <a:p>
            <a:pPr lvl="1"/>
            <a:r>
              <a:rPr lang="en-US" dirty="0"/>
              <a:t>For other companies, ESG is just a marketing tactic, which loses (or already has lost) its effectiveness, as everyone uses it.</a:t>
            </a:r>
          </a:p>
          <a:p>
            <a:pPr lvl="1"/>
            <a:endParaRPr lang="en-US" dirty="0"/>
          </a:p>
          <a:p>
            <a:endParaRPr lang="en-US" dirty="0"/>
          </a:p>
        </p:txBody>
      </p:sp>
      <p:sp>
        <p:nvSpPr>
          <p:cNvPr id="4" name="Footer Placeholder 3">
            <a:extLst>
              <a:ext uri="{FF2B5EF4-FFF2-40B4-BE49-F238E27FC236}">
                <a16:creationId xmlns:a16="http://schemas.microsoft.com/office/drawing/2014/main" id="{6DA03896-D60F-0A4F-9D8F-772F796B9AF8}"/>
              </a:ext>
            </a:extLst>
          </p:cNvPr>
          <p:cNvSpPr>
            <a:spLocks noGrp="1"/>
          </p:cNvSpPr>
          <p:nvPr>
            <p:ph type="ftr" sz="quarter" idx="10"/>
          </p:nvPr>
        </p:nvSpPr>
        <p:spPr>
          <a:xfrm>
            <a:off x="467933" y="6203156"/>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255596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6EFB-8276-6E42-AE74-40740891B558}"/>
              </a:ext>
            </a:extLst>
          </p:cNvPr>
          <p:cNvSpPr>
            <a:spLocks noGrp="1"/>
          </p:cNvSpPr>
          <p:nvPr>
            <p:ph type="title"/>
          </p:nvPr>
        </p:nvSpPr>
        <p:spPr/>
        <p:txBody>
          <a:bodyPr>
            <a:normAutofit fontScale="90000"/>
          </a:bodyPr>
          <a:lstStyle/>
          <a:p>
            <a:r>
              <a:rPr lang="en-US" dirty="0"/>
              <a:t>3. The ESG sales pitch is internally inconsistent and fundamentally incoherent</a:t>
            </a:r>
          </a:p>
        </p:txBody>
      </p:sp>
      <p:sp>
        <p:nvSpPr>
          <p:cNvPr id="4" name="Footer Placeholder 3">
            <a:extLst>
              <a:ext uri="{FF2B5EF4-FFF2-40B4-BE49-F238E27FC236}">
                <a16:creationId xmlns:a16="http://schemas.microsoft.com/office/drawing/2014/main" id="{4AC59474-A2B3-2043-B370-BD9CF314F248}"/>
              </a:ext>
            </a:extLst>
          </p:cNvPr>
          <p:cNvSpPr>
            <a:spLocks noGrp="1"/>
          </p:cNvSpPr>
          <p:nvPr>
            <p:ph type="ftr" sz="quarter" idx="10"/>
          </p:nvPr>
        </p:nvSpPr>
        <p:spPr>
          <a:xfrm>
            <a:off x="261872" y="6130528"/>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pic>
        <p:nvPicPr>
          <p:cNvPr id="6" name="Content Placeholder 5">
            <a:extLst>
              <a:ext uri="{FF2B5EF4-FFF2-40B4-BE49-F238E27FC236}">
                <a16:creationId xmlns:a16="http://schemas.microsoft.com/office/drawing/2014/main" id="{108DB9F1-C454-2746-91BB-E0D417D174C6}"/>
              </a:ext>
            </a:extLst>
          </p:cNvPr>
          <p:cNvPicPr>
            <a:picLocks noGrp="1" noChangeAspect="1"/>
          </p:cNvPicPr>
          <p:nvPr>
            <p:ph sz="quarter" idx="1"/>
          </p:nvPr>
        </p:nvPicPr>
        <p:blipFill>
          <a:blip r:embed="rId2"/>
          <a:stretch>
            <a:fillRect/>
          </a:stretch>
        </p:blipFill>
        <p:spPr>
          <a:xfrm>
            <a:off x="1702268" y="2057400"/>
            <a:ext cx="5915676" cy="3371850"/>
          </a:xfrm>
          <a:prstGeom prst="rect">
            <a:avLst/>
          </a:prstGeom>
        </p:spPr>
      </p:pic>
    </p:spTree>
    <p:extLst>
      <p:ext uri="{BB962C8B-B14F-4D97-AF65-F5344CB8AC3E}">
        <p14:creationId xmlns:p14="http://schemas.microsoft.com/office/powerpoint/2010/main" val="23282273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6450-4D4A-1D45-A8E6-D8C5082DCC07}"/>
              </a:ext>
            </a:extLst>
          </p:cNvPr>
          <p:cNvSpPr>
            <a:spLocks noGrp="1"/>
          </p:cNvSpPr>
          <p:nvPr>
            <p:ph type="title"/>
          </p:nvPr>
        </p:nvSpPr>
        <p:spPr/>
        <p:txBody>
          <a:bodyPr/>
          <a:lstStyle/>
          <a:p>
            <a:r>
              <a:rPr lang="en-US" dirty="0"/>
              <a:t>Implications for investing</a:t>
            </a:r>
          </a:p>
        </p:txBody>
      </p:sp>
      <p:sp>
        <p:nvSpPr>
          <p:cNvPr id="3" name="Content Placeholder 2">
            <a:extLst>
              <a:ext uri="{FF2B5EF4-FFF2-40B4-BE49-F238E27FC236}">
                <a16:creationId xmlns:a16="http://schemas.microsoft.com/office/drawing/2014/main" id="{3EFB9F19-6AF1-AC42-8BA5-3848183811B4}"/>
              </a:ext>
            </a:extLst>
          </p:cNvPr>
          <p:cNvSpPr>
            <a:spLocks noGrp="1"/>
          </p:cNvSpPr>
          <p:nvPr>
            <p:ph sz="quarter" idx="1"/>
          </p:nvPr>
        </p:nvSpPr>
        <p:spPr/>
        <p:txBody>
          <a:bodyPr>
            <a:normAutofit fontScale="70000" lnSpcReduction="20000"/>
          </a:bodyPr>
          <a:lstStyle/>
          <a:p>
            <a:r>
              <a:rPr lang="en-US" dirty="0"/>
              <a:t>The first is that it suggests that </a:t>
            </a:r>
            <a:r>
              <a:rPr lang="en-US" i="1" dirty="0"/>
              <a:t>much of the research on the relationship between ESG and returns</a:t>
            </a:r>
            <a:r>
              <a:rPr lang="en-US" dirty="0"/>
              <a:t> yields murky findings. Put simply, there is very little that we learn from these studies, whether they find positive or negative relationships between ESG and investor returns, since much of the linkage comes from ESG’s historical sector focus (on technology), not ESG itself. </a:t>
            </a:r>
          </a:p>
          <a:p>
            <a:r>
              <a:rPr lang="en-US" dirty="0"/>
              <a:t>The second is that bringing in market pricing does shed some light on perhaps the only aspect of ESG investing that seems to deliver a payoff for investors, which is </a:t>
            </a:r>
            <a:r>
              <a:rPr lang="en-US" i="1" dirty="0"/>
              <a:t>investing ahead or during market transitions</a:t>
            </a:r>
            <a:r>
              <a:rPr lang="en-US" dirty="0"/>
              <a:t>. </a:t>
            </a:r>
          </a:p>
          <a:p>
            <a:r>
              <a:rPr lang="en-US" dirty="0"/>
              <a:t>If you are interested in making market transitions on ESG work in your favor, you also have to be clear about the strengths you will need to get the payoffs, including skills in divining not only what social values are gaining and losing ground and which changes have staying power.</a:t>
            </a:r>
            <a:br>
              <a:rPr lang="en-US" dirty="0"/>
            </a:br>
            <a:endParaRPr lang="en-US" dirty="0"/>
          </a:p>
        </p:txBody>
      </p:sp>
      <p:sp>
        <p:nvSpPr>
          <p:cNvPr id="4" name="Footer Placeholder 3">
            <a:extLst>
              <a:ext uri="{FF2B5EF4-FFF2-40B4-BE49-F238E27FC236}">
                <a16:creationId xmlns:a16="http://schemas.microsoft.com/office/drawing/2014/main" id="{3EA99F56-ECE5-7D4C-B0B9-34AFC7BBED97}"/>
              </a:ext>
            </a:extLst>
          </p:cNvPr>
          <p:cNvSpPr>
            <a:spLocks noGrp="1"/>
          </p:cNvSpPr>
          <p:nvPr>
            <p:ph type="ftr" sz="quarter" idx="10"/>
          </p:nvPr>
        </p:nvSpPr>
        <p:spPr>
          <a:xfrm>
            <a:off x="403539" y="6340078"/>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spTree>
    <p:extLst>
      <p:ext uri="{BB962C8B-B14F-4D97-AF65-F5344CB8AC3E}">
        <p14:creationId xmlns:p14="http://schemas.microsoft.com/office/powerpoint/2010/main" val="3109013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E57C-9B6A-3144-8D45-70CE2EBEDA68}"/>
              </a:ext>
            </a:extLst>
          </p:cNvPr>
          <p:cNvSpPr>
            <a:spLocks noGrp="1"/>
          </p:cNvSpPr>
          <p:nvPr>
            <p:ph type="title"/>
          </p:nvPr>
        </p:nvSpPr>
        <p:spPr/>
        <p:txBody>
          <a:bodyPr>
            <a:normAutofit fontScale="90000"/>
          </a:bodyPr>
          <a:lstStyle/>
          <a:p>
            <a:r>
              <a:rPr lang="en-US" dirty="0"/>
              <a:t>4. Outsourcing your conscience is a salve, not a solution!</a:t>
            </a:r>
          </a:p>
        </p:txBody>
      </p:sp>
      <p:sp>
        <p:nvSpPr>
          <p:cNvPr id="3" name="Content Placeholder 2">
            <a:extLst>
              <a:ext uri="{FF2B5EF4-FFF2-40B4-BE49-F238E27FC236}">
                <a16:creationId xmlns:a16="http://schemas.microsoft.com/office/drawing/2014/main" id="{904A093B-384B-3C4C-AB1C-0A9CC1C861D0}"/>
              </a:ext>
            </a:extLst>
          </p:cNvPr>
          <p:cNvSpPr>
            <a:spLocks noGrp="1"/>
          </p:cNvSpPr>
          <p:nvPr>
            <p:ph sz="quarter" idx="1"/>
          </p:nvPr>
        </p:nvSpPr>
        <p:spPr/>
        <p:txBody>
          <a:bodyPr>
            <a:normAutofit fontScale="85000" lnSpcReduction="20000"/>
          </a:bodyPr>
          <a:lstStyle/>
          <a:p>
            <a:r>
              <a:rPr lang="en-US" sz="2475" dirty="0"/>
              <a:t>The ESG movement has given each of us an easy way out of having to make choices, by outsourcing these choices to corporate CEOs and investment fund managers, asking them to be “good” for us, while not charging us more for their products and services and delivering above-average returns . </a:t>
            </a:r>
          </a:p>
          <a:p>
            <a:r>
              <a:rPr lang="en-US" sz="2475" dirty="0"/>
              <a:t>Implicit in the ESG push is the presumption that unless companies that are explicitly committed to ESG, they cannot contribute to society, but that is not true. Good people, through the ages, have always found ways to build in societal good into their decision making.</a:t>
            </a:r>
          </a:p>
          <a:p>
            <a:r>
              <a:rPr lang="en-US" sz="2475" dirty="0"/>
              <a:t>As I see it, the difference between this “old” model of business and the proposed “new ESG” version is in who does the giving to society, with corporate CEOs and management taking over that responsibility from shareholders. I am not willing to concede, without challenge, that a corporate CEO knows my value system better than I do, as a shareholder, and is better positioned to make judgments on how much to give back to society, and to whom, than I am.</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20058D75-B63B-7A4F-9160-4EE02A67BA18}"/>
              </a:ext>
            </a:extLst>
          </p:cNvPr>
          <p:cNvSpPr>
            <a:spLocks noGrp="1"/>
          </p:cNvSpPr>
          <p:nvPr>
            <p:ph type="ftr" sz="quarter" idx="10"/>
          </p:nvPr>
        </p:nvSpPr>
        <p:spPr>
          <a:xfrm>
            <a:off x="429297" y="6203156"/>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3031253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8337-A8D3-744C-BD37-6AB516E8D0EA}"/>
              </a:ext>
            </a:extLst>
          </p:cNvPr>
          <p:cNvSpPr>
            <a:spLocks noGrp="1"/>
          </p:cNvSpPr>
          <p:nvPr>
            <p:ph type="title"/>
          </p:nvPr>
        </p:nvSpPr>
        <p:spPr/>
        <p:txBody>
          <a:bodyPr>
            <a:normAutofit fontScale="90000"/>
          </a:bodyPr>
          <a:lstStyle/>
          <a:p>
            <a:r>
              <a:rPr lang="en-US" dirty="0"/>
              <a:t>Wanting to do good for society predates ESG…</a:t>
            </a:r>
          </a:p>
        </p:txBody>
      </p:sp>
      <p:sp>
        <p:nvSpPr>
          <p:cNvPr id="3" name="Content Placeholder 2">
            <a:extLst>
              <a:ext uri="{FF2B5EF4-FFF2-40B4-BE49-F238E27FC236}">
                <a16:creationId xmlns:a16="http://schemas.microsoft.com/office/drawing/2014/main" id="{1E86655C-ECA6-C74F-B03A-3E2DCB82BF8A}"/>
              </a:ext>
            </a:extLst>
          </p:cNvPr>
          <p:cNvSpPr>
            <a:spLocks noGrp="1"/>
          </p:cNvSpPr>
          <p:nvPr>
            <p:ph sz="quarter" idx="1"/>
          </p:nvPr>
        </p:nvSpPr>
        <p:spPr/>
        <p:txBody>
          <a:bodyPr>
            <a:normAutofit fontScale="92500" lnSpcReduction="10000"/>
          </a:bodyPr>
          <a:lstStyle/>
          <a:p>
            <a:r>
              <a:rPr lang="en-US" dirty="0"/>
              <a:t>The notion that until ESG came along, companies (and individuals) are businesses operated without a care for society would be comical, if the people pushing it were not so insistent that it is true.</a:t>
            </a:r>
          </a:p>
          <a:p>
            <a:r>
              <a:rPr lang="en-US" dirty="0"/>
              <a:t>That is nonsense. People who have wanted to do good have always been able to do so.</a:t>
            </a:r>
          </a:p>
          <a:p>
            <a:pPr lvl="1"/>
            <a:r>
              <a:rPr lang="en-US" dirty="0"/>
              <a:t>In privately owned businesses, owners have always been free to share their profits or give away their wealth, to meet whatever societal need they felt most strongly about.</a:t>
            </a:r>
          </a:p>
          <a:p>
            <a:pPr lvl="1"/>
            <a:r>
              <a:rPr lang="en-US" dirty="0"/>
              <a:t>In publicly traded companies, that responsibility fell to the owners of its shares, who again were free to share their winnings with society, in any way they though fit.</a:t>
            </a:r>
          </a:p>
        </p:txBody>
      </p:sp>
    </p:spTree>
    <p:extLst>
      <p:ext uri="{BB962C8B-B14F-4D97-AF65-F5344CB8AC3E}">
        <p14:creationId xmlns:p14="http://schemas.microsoft.com/office/powerpoint/2010/main" val="3397042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E3CD-9D59-2F4F-8FBB-29762431783B}"/>
              </a:ext>
            </a:extLst>
          </p:cNvPr>
          <p:cNvSpPr>
            <a:spLocks noGrp="1"/>
          </p:cNvSpPr>
          <p:nvPr>
            <p:ph type="title"/>
          </p:nvPr>
        </p:nvSpPr>
        <p:spPr/>
        <p:txBody>
          <a:bodyPr/>
          <a:lstStyle/>
          <a:p>
            <a:r>
              <a:rPr lang="en-US" dirty="0"/>
              <a:t>Cui Bono? (Who benefits?)</a:t>
            </a:r>
          </a:p>
        </p:txBody>
      </p:sp>
      <p:sp>
        <p:nvSpPr>
          <p:cNvPr id="4" name="Footer Placeholder 3">
            <a:extLst>
              <a:ext uri="{FF2B5EF4-FFF2-40B4-BE49-F238E27FC236}">
                <a16:creationId xmlns:a16="http://schemas.microsoft.com/office/drawing/2014/main" id="{7B55B648-ABBC-8045-BE56-12623B5A441D}"/>
              </a:ext>
            </a:extLst>
          </p:cNvPr>
          <p:cNvSpPr>
            <a:spLocks noGrp="1"/>
          </p:cNvSpPr>
          <p:nvPr>
            <p:ph type="ftr" sz="quarter" idx="10"/>
          </p:nvPr>
        </p:nvSpPr>
        <p:spPr>
          <a:xfrm>
            <a:off x="357889" y="6454057"/>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pic>
        <p:nvPicPr>
          <p:cNvPr id="7" name="Content Placeholder 6">
            <a:extLst>
              <a:ext uri="{FF2B5EF4-FFF2-40B4-BE49-F238E27FC236}">
                <a16:creationId xmlns:a16="http://schemas.microsoft.com/office/drawing/2014/main" id="{3F1ADBF4-2B05-1049-98BB-BBC6FBF6F209}"/>
              </a:ext>
            </a:extLst>
          </p:cNvPr>
          <p:cNvPicPr>
            <a:picLocks noGrp="1" noChangeAspect="1"/>
          </p:cNvPicPr>
          <p:nvPr>
            <p:ph sz="quarter" idx="1"/>
          </p:nvPr>
        </p:nvPicPr>
        <p:blipFill>
          <a:blip r:embed="rId2"/>
          <a:stretch>
            <a:fillRect/>
          </a:stretch>
        </p:blipFill>
        <p:spPr>
          <a:xfrm>
            <a:off x="1159098" y="1798214"/>
            <a:ext cx="6478074" cy="4655843"/>
          </a:xfrm>
          <a:prstGeom prst="rect">
            <a:avLst/>
          </a:prstGeom>
        </p:spPr>
      </p:pic>
    </p:spTree>
    <p:extLst>
      <p:ext uri="{BB962C8B-B14F-4D97-AF65-F5344CB8AC3E}">
        <p14:creationId xmlns:p14="http://schemas.microsoft.com/office/powerpoint/2010/main" val="2007045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1843C-9E62-D458-F658-1569853AA087}"/>
              </a:ext>
            </a:extLst>
          </p:cNvPr>
          <p:cNvSpPr>
            <a:spLocks noGrp="1"/>
          </p:cNvSpPr>
          <p:nvPr>
            <p:ph type="title"/>
          </p:nvPr>
        </p:nvSpPr>
        <p:spPr/>
        <p:txBody>
          <a:bodyPr>
            <a:normAutofit fontScale="90000"/>
          </a:bodyPr>
          <a:lstStyle/>
          <a:p>
            <a:r>
              <a:rPr lang="en-US" dirty="0"/>
              <a:t>Fake ESG? BlackRock’s Carbon Transition ETF</a:t>
            </a:r>
          </a:p>
        </p:txBody>
      </p:sp>
      <p:sp>
        <p:nvSpPr>
          <p:cNvPr id="3" name="Content Placeholder 2">
            <a:extLst>
              <a:ext uri="{FF2B5EF4-FFF2-40B4-BE49-F238E27FC236}">
                <a16:creationId xmlns:a16="http://schemas.microsoft.com/office/drawing/2014/main" id="{A969A0D4-D0D2-1E34-F330-5B1689AEFE53}"/>
              </a:ext>
            </a:extLst>
          </p:cNvPr>
          <p:cNvSpPr>
            <a:spLocks noGrp="1"/>
          </p:cNvSpPr>
          <p:nvPr>
            <p:ph sz="quarter" idx="1"/>
          </p:nvPr>
        </p:nvSpPr>
        <p:spPr/>
        <p:txBody>
          <a:bodyPr>
            <a:normAutofit lnSpcReduction="10000"/>
          </a:bodyPr>
          <a:lstStyle/>
          <a:p>
            <a:r>
              <a:rPr lang="en-US" dirty="0"/>
              <a:t>Blackrock offers a Carbon Transition ETF that is almost identical to its traditional ETFs, in terms of holdings and weights.</a:t>
            </a:r>
          </a:p>
          <a:p>
            <a:r>
              <a:rPr lang="en-US" dirty="0"/>
              <a:t>It charges five time more (.15%) for the Carbon Transition ETF as fees than it does for its traditional ETFs.</a:t>
            </a:r>
          </a:p>
        </p:txBody>
      </p:sp>
      <p:pic>
        <p:nvPicPr>
          <p:cNvPr id="6" name="Content Placeholder 5">
            <a:extLst>
              <a:ext uri="{FF2B5EF4-FFF2-40B4-BE49-F238E27FC236}">
                <a16:creationId xmlns:a16="http://schemas.microsoft.com/office/drawing/2014/main" id="{34D79980-4C3A-B5E2-DEE2-422FD7599054}"/>
              </a:ext>
            </a:extLst>
          </p:cNvPr>
          <p:cNvPicPr>
            <a:picLocks noGrp="1" noChangeAspect="1"/>
          </p:cNvPicPr>
          <p:nvPr>
            <p:ph sz="quarter" idx="2"/>
          </p:nvPr>
        </p:nvPicPr>
        <p:blipFill>
          <a:blip r:embed="rId2"/>
          <a:stretch>
            <a:fillRect/>
          </a:stretch>
        </p:blipFill>
        <p:spPr>
          <a:xfrm>
            <a:off x="5636425" y="2049463"/>
            <a:ext cx="2303450" cy="3429000"/>
          </a:xfrm>
          <a:prstGeom prst="rect">
            <a:avLst/>
          </a:prstGeom>
        </p:spPr>
      </p:pic>
      <p:sp>
        <p:nvSpPr>
          <p:cNvPr id="5" name="Footer Placeholder 4">
            <a:extLst>
              <a:ext uri="{FF2B5EF4-FFF2-40B4-BE49-F238E27FC236}">
                <a16:creationId xmlns:a16="http://schemas.microsoft.com/office/drawing/2014/main" id="{47D2C422-C6C8-DC4E-6B46-D7C23A226294}"/>
              </a:ext>
            </a:extLst>
          </p:cNvPr>
          <p:cNvSpPr>
            <a:spLocks noGrp="1"/>
          </p:cNvSpPr>
          <p:nvPr>
            <p:ph type="ftr" sz="quarter" idx="12"/>
          </p:nvPr>
        </p:nvSpPr>
        <p:spPr>
          <a:xfrm>
            <a:off x="609601" y="4686300"/>
            <a:ext cx="5421313" cy="273844"/>
          </a:xfrm>
          <a:prstGeom prst="rect">
            <a:avLst/>
          </a:prstGeom>
        </p:spPr>
        <p:txBody>
          <a:bodyPr vert="horz" rtlCol="0"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spTree>
    <p:extLst>
      <p:ext uri="{BB962C8B-B14F-4D97-AF65-F5344CB8AC3E}">
        <p14:creationId xmlns:p14="http://schemas.microsoft.com/office/powerpoint/2010/main" val="670003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10F85-ECCE-8E47-AC36-57785CA85BFC}"/>
              </a:ext>
            </a:extLst>
          </p:cNvPr>
          <p:cNvSpPr>
            <a:spLocks noGrp="1"/>
          </p:cNvSpPr>
          <p:nvPr>
            <p:ph type="title"/>
          </p:nvPr>
        </p:nvSpPr>
        <p:spPr/>
        <p:txBody>
          <a:bodyPr/>
          <a:lstStyle/>
          <a:p>
            <a:r>
              <a:rPr lang="en-US" dirty="0"/>
              <a:t>And why it keeps on rolling..</a:t>
            </a:r>
          </a:p>
        </p:txBody>
      </p:sp>
      <p:sp>
        <p:nvSpPr>
          <p:cNvPr id="3" name="Content Placeholder 2">
            <a:extLst>
              <a:ext uri="{FF2B5EF4-FFF2-40B4-BE49-F238E27FC236}">
                <a16:creationId xmlns:a16="http://schemas.microsoft.com/office/drawing/2014/main" id="{9EE3CA5C-F1B2-BA4F-84C2-E70EF51E78FB}"/>
              </a:ext>
            </a:extLst>
          </p:cNvPr>
          <p:cNvSpPr>
            <a:spLocks noGrp="1"/>
          </p:cNvSpPr>
          <p:nvPr>
            <p:ph sz="quarter" idx="1"/>
          </p:nvPr>
        </p:nvSpPr>
        <p:spPr/>
        <p:txBody>
          <a:bodyPr>
            <a:normAutofit fontScale="70000" lnSpcReduction="20000"/>
          </a:bodyPr>
          <a:lstStyle/>
          <a:p>
            <a:r>
              <a:rPr lang="en-US" dirty="0"/>
              <a:t>Given that shareholders in companies and investors in funds are paying for this gravy, you may wonder why corporate CEOs not only go along with this charade, but also actively encourage it, and the answer lies in the power it gives them to bypass shareholders and to evade accountability. </a:t>
            </a:r>
          </a:p>
          <a:p>
            <a:r>
              <a:rPr lang="en-US" dirty="0"/>
              <a:t>After all, these are the same CEOs who, in 2019, put forth the </a:t>
            </a:r>
            <a:r>
              <a:rPr lang="en-US" dirty="0">
                <a:hlinkClick r:id="rId2" invalidUrl="about://"/>
              </a:rPr>
              <a:t>fanciful, but great sounding, argument </a:t>
            </a:r>
            <a:r>
              <a:rPr lang="en-US" dirty="0"/>
              <a:t>that it is a company’s responsibility to maximize stakeholder wealth, rather than cater to shareholders, which I </a:t>
            </a:r>
            <a:r>
              <a:rPr lang="en-US" dirty="0">
                <a:hlinkClick r:id="rId3" invalidUrl="about://"/>
              </a:rPr>
              <a:t>argued in a post</a:t>
            </a:r>
            <a:r>
              <a:rPr lang="en-US" dirty="0"/>
              <a:t> then that being accountable to everyone effectively meant that CEOs were accountable to no one.  </a:t>
            </a:r>
          </a:p>
          <a:p>
            <a:r>
              <a:rPr lang="en-US" dirty="0"/>
              <a:t>In some cases, flaunting goodness has become a way that founders and CEOs use to cover business model weaknesses and overreach. It is a point that I made in my posts on </a:t>
            </a:r>
            <a:r>
              <a:rPr lang="en-US" dirty="0">
                <a:hlinkClick r:id="rId4" invalidUrl="about://"/>
              </a:rPr>
              <a:t>Theranos, at the time of its implosion in October 2015</a:t>
            </a:r>
            <a:r>
              <a:rPr lang="en-US" dirty="0"/>
              <a:t>, and on </a:t>
            </a:r>
            <a:r>
              <a:rPr lang="en-US" dirty="0">
                <a:hlinkClick r:id="rId5" invalidUrl="about://"/>
              </a:rPr>
              <a:t>WeWork, during its IPO debacle in 2019</a:t>
            </a:r>
            <a:r>
              <a:rPr lang="en-US" dirty="0"/>
              <a:t>, noting that Elizabeth Holmes and Adam Neumann used their “noble purpose” credentials to cover up fraud and narcissism. </a:t>
            </a:r>
          </a:p>
        </p:txBody>
      </p:sp>
      <p:sp>
        <p:nvSpPr>
          <p:cNvPr id="4" name="Footer Placeholder 3">
            <a:extLst>
              <a:ext uri="{FF2B5EF4-FFF2-40B4-BE49-F238E27FC236}">
                <a16:creationId xmlns:a16="http://schemas.microsoft.com/office/drawing/2014/main" id="{DF85017A-AB0D-654A-A800-E30D18919D55}"/>
              </a:ext>
            </a:extLst>
          </p:cNvPr>
          <p:cNvSpPr>
            <a:spLocks noGrp="1"/>
          </p:cNvSpPr>
          <p:nvPr>
            <p:ph type="ftr" sz="quarter" idx="10"/>
          </p:nvPr>
        </p:nvSpPr>
        <p:spPr>
          <a:xfrm>
            <a:off x="403539" y="6355556"/>
            <a:ext cx="5421313" cy="273844"/>
          </a:xfrm>
          <a:prstGeom prst="rect">
            <a:avLst/>
          </a:prstGeom>
        </p:spPr>
        <p:txBody>
          <a:bodyPr vert="horz" anchor="ctr"/>
          <a:lstStyle>
            <a:defPPr>
              <a:defRPr lang="en-US"/>
            </a:defPPr>
            <a:lvl1pPr algn="l" rtl="0" eaLnBrk="0" fontAlgn="base" hangingPunct="0">
              <a:spcBef>
                <a:spcPct val="0"/>
              </a:spcBef>
              <a:spcAft>
                <a:spcPct val="0"/>
              </a:spcAft>
              <a:defRPr sz="105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dirty="0" err="1"/>
              <a:t>Aswath</a:t>
            </a:r>
            <a:r>
              <a:rPr lang="en-US" dirty="0"/>
              <a:t> Damodaran</a:t>
            </a:r>
          </a:p>
        </p:txBody>
      </p:sp>
    </p:spTree>
    <p:extLst>
      <p:ext uri="{BB962C8B-B14F-4D97-AF65-F5344CB8AC3E}">
        <p14:creationId xmlns:p14="http://schemas.microsoft.com/office/powerpoint/2010/main" val="2871574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28A2D-AC38-C54E-8EB0-90378BCDFB17}"/>
              </a:ext>
            </a:extLst>
          </p:cNvPr>
          <p:cNvSpPr>
            <a:spLocks noGrp="1"/>
          </p:cNvSpPr>
          <p:nvPr>
            <p:ph type="title"/>
          </p:nvPr>
        </p:nvSpPr>
        <p:spPr/>
        <p:txBody>
          <a:bodyPr/>
          <a:lstStyle/>
          <a:p>
            <a:r>
              <a:rPr lang="en-US" dirty="0"/>
              <a:t>The Payoff for Society</a:t>
            </a:r>
          </a:p>
        </p:txBody>
      </p:sp>
      <p:sp>
        <p:nvSpPr>
          <p:cNvPr id="3" name="Content Placeholder 2">
            <a:extLst>
              <a:ext uri="{FF2B5EF4-FFF2-40B4-BE49-F238E27FC236}">
                <a16:creationId xmlns:a16="http://schemas.microsoft.com/office/drawing/2014/main" id="{810DB5D4-38DA-F442-B3F4-3CC9DC81CE97}"/>
              </a:ext>
            </a:extLst>
          </p:cNvPr>
          <p:cNvSpPr>
            <a:spLocks noGrp="1"/>
          </p:cNvSpPr>
          <p:nvPr>
            <p:ph sz="quarter" idx="1"/>
          </p:nvPr>
        </p:nvSpPr>
        <p:spPr/>
        <p:txBody>
          <a:bodyPr/>
          <a:lstStyle/>
          <a:p>
            <a:r>
              <a:rPr lang="en-US" dirty="0"/>
              <a:t>There are some who believe that even if ESG makes firms less valuable and investors make lower returns, it is a net positive for society.</a:t>
            </a:r>
          </a:p>
          <a:p>
            <a:pPr lvl="1"/>
            <a:r>
              <a:rPr lang="en-US" dirty="0"/>
              <a:t>It is premised on the notion that society has developed a consensus on what comprises goodness.</a:t>
            </a:r>
          </a:p>
          <a:p>
            <a:pPr lvl="1"/>
            <a:r>
              <a:rPr lang="en-US" dirty="0"/>
              <a:t>It is also based upon the presumption that companies that behave well will create less side costs for society and perhaps even contribute to societal good.</a:t>
            </a:r>
          </a:p>
          <a:p>
            <a:r>
              <a:rPr lang="en-US" dirty="0"/>
              <a:t>If you accept this proposition, the trade off will be positive for society.</a:t>
            </a:r>
          </a:p>
          <a:p>
            <a:pPr marL="0" indent="0">
              <a:buNone/>
            </a:pPr>
            <a:endParaRPr lang="en-US" dirty="0"/>
          </a:p>
        </p:txBody>
      </p:sp>
    </p:spTree>
    <p:extLst>
      <p:ext uri="{BB962C8B-B14F-4D97-AF65-F5344CB8AC3E}">
        <p14:creationId xmlns:p14="http://schemas.microsoft.com/office/powerpoint/2010/main" val="1136405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F6AE-6762-7245-A963-AFF481D93F3B}"/>
              </a:ext>
            </a:extLst>
          </p:cNvPr>
          <p:cNvSpPr>
            <a:spLocks noGrp="1"/>
          </p:cNvSpPr>
          <p:nvPr>
            <p:ph type="title"/>
          </p:nvPr>
        </p:nvSpPr>
        <p:spPr/>
        <p:txBody>
          <a:bodyPr/>
          <a:lstStyle/>
          <a:p>
            <a:r>
              <a:rPr lang="en-US" dirty="0"/>
              <a:t>The Law of Unintended Consequences…</a:t>
            </a:r>
          </a:p>
        </p:txBody>
      </p:sp>
      <p:sp>
        <p:nvSpPr>
          <p:cNvPr id="3" name="Content Placeholder 2">
            <a:extLst>
              <a:ext uri="{FF2B5EF4-FFF2-40B4-BE49-F238E27FC236}">
                <a16:creationId xmlns:a16="http://schemas.microsoft.com/office/drawing/2014/main" id="{679E5B6A-706C-D640-9EBD-3A5C62B55E6A}"/>
              </a:ext>
            </a:extLst>
          </p:cNvPr>
          <p:cNvSpPr>
            <a:spLocks noGrp="1"/>
          </p:cNvSpPr>
          <p:nvPr>
            <p:ph sz="quarter" idx="1"/>
          </p:nvPr>
        </p:nvSpPr>
        <p:spPr/>
        <p:txBody>
          <a:bodyPr>
            <a:normAutofit fontScale="85000" lnSpcReduction="20000"/>
          </a:bodyPr>
          <a:lstStyle/>
          <a:p>
            <a:r>
              <a:rPr lang="en-US" dirty="0"/>
              <a:t>As publicly traded companies that are exposed to ESG shaming are forced to divest themselves of their “bad” businesses, it is worth remembering that selling or divesting a business does not erase it from the face of the earth, but just transfers it to a different owner, presumably one is less exposed to the ESG shaming.</a:t>
            </a:r>
          </a:p>
          <a:p>
            <a:r>
              <a:rPr lang="en-US" dirty="0"/>
              <a:t>In the fossil fuel business, for instance, the pressure on the easily pressured (the big US/European oil companies) has led them to cut back on investments in the fossil fuel space.</a:t>
            </a:r>
          </a:p>
          <a:p>
            <a:pPr lvl="1"/>
            <a:r>
              <a:rPr lang="en-US" dirty="0"/>
              <a:t>That absence of investment is and will continue to push up the price of fossil fuels, making their production more profitable.</a:t>
            </a:r>
          </a:p>
          <a:p>
            <a:pPr lvl="1"/>
            <a:r>
              <a:rPr lang="en-US" dirty="0"/>
              <a:t>A subset of the investments are now being made by foreign companies (in markets where stockholders has little power) or private equity funds.</a:t>
            </a:r>
          </a:p>
        </p:txBody>
      </p:sp>
    </p:spTree>
    <p:extLst>
      <p:ext uri="{BB962C8B-B14F-4D97-AF65-F5344CB8AC3E}">
        <p14:creationId xmlns:p14="http://schemas.microsoft.com/office/powerpoint/2010/main" val="26579514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16979-210C-CF4D-853F-5FA8342B0FB1}"/>
              </a:ext>
            </a:extLst>
          </p:cNvPr>
          <p:cNvSpPr>
            <a:spLocks noGrp="1"/>
          </p:cNvSpPr>
          <p:nvPr>
            <p:ph type="title"/>
          </p:nvPr>
        </p:nvSpPr>
        <p:spPr/>
        <p:txBody>
          <a:bodyPr/>
          <a:lstStyle/>
          <a:p>
            <a:r>
              <a:rPr lang="en-US" dirty="0"/>
              <a:t>Private Equity in Fossil Fuels</a:t>
            </a:r>
          </a:p>
        </p:txBody>
      </p:sp>
      <p:pic>
        <p:nvPicPr>
          <p:cNvPr id="7" name="Content Placeholder 6">
            <a:extLst>
              <a:ext uri="{FF2B5EF4-FFF2-40B4-BE49-F238E27FC236}">
                <a16:creationId xmlns:a16="http://schemas.microsoft.com/office/drawing/2014/main" id="{87C1B975-A500-274D-979B-6A1D17CFCFBB}"/>
              </a:ext>
            </a:extLst>
          </p:cNvPr>
          <p:cNvPicPr>
            <a:picLocks noGrp="1" noChangeAspect="1"/>
          </p:cNvPicPr>
          <p:nvPr>
            <p:ph sz="quarter" idx="1"/>
          </p:nvPr>
        </p:nvPicPr>
        <p:blipFill>
          <a:blip r:embed="rId2"/>
          <a:stretch>
            <a:fillRect/>
          </a:stretch>
        </p:blipFill>
        <p:spPr>
          <a:xfrm>
            <a:off x="464494" y="2097687"/>
            <a:ext cx="6431693" cy="3326929"/>
          </a:xfrm>
          <a:prstGeom prst="rect">
            <a:avLst/>
          </a:prstGeom>
        </p:spPr>
      </p:pic>
      <p:sp>
        <p:nvSpPr>
          <p:cNvPr id="8" name="TextBox 7">
            <a:extLst>
              <a:ext uri="{FF2B5EF4-FFF2-40B4-BE49-F238E27FC236}">
                <a16:creationId xmlns:a16="http://schemas.microsoft.com/office/drawing/2014/main" id="{FE3D2717-DD1E-3744-89FA-5E9B3E0B9F6D}"/>
              </a:ext>
            </a:extLst>
          </p:cNvPr>
          <p:cNvSpPr txBox="1"/>
          <p:nvPr/>
        </p:nvSpPr>
        <p:spPr>
          <a:xfrm>
            <a:off x="877331" y="5609968"/>
            <a:ext cx="7772400" cy="830997"/>
          </a:xfrm>
          <a:prstGeom prst="rect">
            <a:avLst/>
          </a:prstGeom>
          <a:noFill/>
        </p:spPr>
        <p:txBody>
          <a:bodyPr wrap="square" rtlCol="0">
            <a:spAutoFit/>
          </a:bodyPr>
          <a:lstStyle/>
          <a:p>
            <a:r>
              <a:rPr lang="en-US" dirty="0"/>
              <a:t>Between 2010 and 2020, private equity funds have invested a trillion dollars in fossil fuel investments…</a:t>
            </a:r>
          </a:p>
        </p:txBody>
      </p:sp>
    </p:spTree>
    <p:extLst>
      <p:ext uri="{BB962C8B-B14F-4D97-AF65-F5344CB8AC3E}">
        <p14:creationId xmlns:p14="http://schemas.microsoft.com/office/powerpoint/2010/main" val="448084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A42B-CB36-3943-A0F5-DA8DC7FFCD0F}"/>
              </a:ext>
            </a:extLst>
          </p:cNvPr>
          <p:cNvSpPr>
            <a:spLocks noGrp="1"/>
          </p:cNvSpPr>
          <p:nvPr>
            <p:ph type="title"/>
          </p:nvPr>
        </p:nvSpPr>
        <p:spPr/>
        <p:txBody>
          <a:bodyPr>
            <a:normAutofit/>
          </a:bodyPr>
          <a:lstStyle/>
          <a:p>
            <a:r>
              <a:rPr lang="en-US" dirty="0"/>
              <a:t>Rising costs of fossil fuel…</a:t>
            </a:r>
          </a:p>
        </p:txBody>
      </p:sp>
      <p:sp>
        <p:nvSpPr>
          <p:cNvPr id="3" name="Content Placeholder 2">
            <a:extLst>
              <a:ext uri="{FF2B5EF4-FFF2-40B4-BE49-F238E27FC236}">
                <a16:creationId xmlns:a16="http://schemas.microsoft.com/office/drawing/2014/main" id="{1CB3354D-C464-424E-836A-70196E9BD266}"/>
              </a:ext>
            </a:extLst>
          </p:cNvPr>
          <p:cNvSpPr>
            <a:spLocks noGrp="1"/>
          </p:cNvSpPr>
          <p:nvPr>
            <p:ph sz="quarter" idx="1"/>
          </p:nvPr>
        </p:nvSpPr>
        <p:spPr/>
        <p:txBody>
          <a:bodyPr>
            <a:normAutofit fontScale="92500" lnSpcReduction="10000"/>
          </a:bodyPr>
          <a:lstStyle/>
          <a:p>
            <a:r>
              <a:rPr lang="en-US" dirty="0"/>
              <a:t>As ESG pressures amp up on publicly traded fossil fuel companies, especially in the US and Europe, to reduce exploration and production of fossil fuels, the laws of demand and supply have created a predictable consequence, which is higher prices for these fossil fuels (gas and oil).</a:t>
            </a:r>
          </a:p>
          <a:p>
            <a:r>
              <a:rPr lang="en-US" dirty="0"/>
              <a:t>While ESG advocates may view this as a win, it is worth remembering that 80% of global energy still comes from fossil fuels, and that the people who are most exposed to price increases are not the well off, urban advocates of ESG but the people who are least well off (within countries and across countries).</a:t>
            </a:r>
          </a:p>
        </p:txBody>
      </p:sp>
    </p:spTree>
    <p:extLst>
      <p:ext uri="{BB962C8B-B14F-4D97-AF65-F5344CB8AC3E}">
        <p14:creationId xmlns:p14="http://schemas.microsoft.com/office/powerpoint/2010/main" val="3524247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A5F27-5BF9-4949-9FAA-74B4707BF05A}"/>
              </a:ext>
            </a:extLst>
          </p:cNvPr>
          <p:cNvSpPr>
            <a:spLocks noGrp="1"/>
          </p:cNvSpPr>
          <p:nvPr>
            <p:ph type="title"/>
          </p:nvPr>
        </p:nvSpPr>
        <p:spPr/>
        <p:txBody>
          <a:bodyPr/>
          <a:lstStyle/>
          <a:p>
            <a:r>
              <a:rPr lang="en-US" dirty="0"/>
              <a:t>A Roadmap for being and doing good</a:t>
            </a:r>
          </a:p>
        </p:txBody>
      </p:sp>
      <p:sp>
        <p:nvSpPr>
          <p:cNvPr id="3" name="Content Placeholder 2">
            <a:extLst>
              <a:ext uri="{FF2B5EF4-FFF2-40B4-BE49-F238E27FC236}">
                <a16:creationId xmlns:a16="http://schemas.microsoft.com/office/drawing/2014/main" id="{DAADFF85-25EE-6349-A0FF-7C3461FACAC1}"/>
              </a:ext>
            </a:extLst>
          </p:cNvPr>
          <p:cNvSpPr>
            <a:spLocks noGrp="1"/>
          </p:cNvSpPr>
          <p:nvPr>
            <p:ph sz="quarter" idx="1"/>
          </p:nvPr>
        </p:nvSpPr>
        <p:spPr/>
        <p:txBody>
          <a:bodyPr>
            <a:normAutofit/>
          </a:bodyPr>
          <a:lstStyle/>
          <a:p>
            <a:pPr marL="514350" indent="-514350">
              <a:buFont typeface="+mj-lt"/>
              <a:buAutoNum type="arabicPeriod"/>
            </a:pPr>
            <a:r>
              <a:rPr lang="en-US" sz="1600" i="1" dirty="0"/>
              <a:t>Start with a personalized measure of goodness, and don’t overreach</a:t>
            </a:r>
            <a:r>
              <a:rPr lang="en-US" sz="1600" dirty="0"/>
              <a:t>: The key with moral codes is that they are personal, and you have to bring in your value judgments into your decisions, rather than leave it to ESG measurement services or to portfolio managers.</a:t>
            </a:r>
          </a:p>
          <a:p>
            <a:pPr marL="514350" indent="-514350">
              <a:buFont typeface="+mj-lt"/>
              <a:buAutoNum type="arabicPeriod"/>
            </a:pPr>
            <a:r>
              <a:rPr lang="en-US" sz="1600" i="1" dirty="0"/>
              <a:t>As a business person, be clear on how being good will affect business models and value</a:t>
            </a:r>
            <a:r>
              <a:rPr lang="en-US" sz="1600" dirty="0"/>
              <a:t>: If you own a business, you are absolutely within your rights to bring your personal views on morality into your business decisions, but you should be at peace with the fact that staying true to your values may, and probably will, cost you money. If you are making decisions at a publicly traded company, as an employee, manager or even CEO, you are investing other people’s money and if you choose to make decisions based upon your moral code, you have to be open about what your conscience will cost your shareholders.</a:t>
            </a:r>
          </a:p>
          <a:p>
            <a:pPr marL="514350" indent="-514350">
              <a:buFont typeface="+mj-lt"/>
              <a:buAutoNum type="arabicPeriod"/>
            </a:pPr>
            <a:r>
              <a:rPr lang="en-US" sz="1600" i="1" dirty="0"/>
              <a:t>As an investor, understand how much goodness has been priced in</a:t>
            </a:r>
            <a:r>
              <a:rPr lang="en-US" sz="1600" dirty="0"/>
              <a:t>: If you are an investor, you don’t have to compromise on your values, as long as you realize, at least in the long term, you will have to accept lower returns. Goodness requires sacrifice! </a:t>
            </a:r>
          </a:p>
          <a:p>
            <a:pPr marL="514350" indent="-514350">
              <a:buFont typeface="+mj-lt"/>
              <a:buAutoNum type="arabicPeriod"/>
            </a:pPr>
            <a:r>
              <a:rPr lang="en-US" sz="1600" i="1" dirty="0"/>
              <a:t>As a consumer and citizen, make choices that are consistent with your moral code: </a:t>
            </a:r>
            <a:r>
              <a:rPr lang="en-US" sz="1600" dirty="0"/>
              <a:t> Your consumption decisions (on which products and services you buy) and your citizenship decisions (on voting and community participation) have as big, if not greater, an effect. </a:t>
            </a:r>
          </a:p>
        </p:txBody>
      </p:sp>
      <p:sp>
        <p:nvSpPr>
          <p:cNvPr id="4" name="Footer Placeholder 3">
            <a:extLst>
              <a:ext uri="{FF2B5EF4-FFF2-40B4-BE49-F238E27FC236}">
                <a16:creationId xmlns:a16="http://schemas.microsoft.com/office/drawing/2014/main" id="{F6A9ED40-A43A-3048-8306-3F4C995E9BDA}"/>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endParaRPr lang="en-US" dirty="0"/>
          </a:p>
        </p:txBody>
      </p:sp>
    </p:spTree>
    <p:extLst>
      <p:ext uri="{BB962C8B-B14F-4D97-AF65-F5344CB8AC3E}">
        <p14:creationId xmlns:p14="http://schemas.microsoft.com/office/powerpoint/2010/main" val="2819726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9BAD5-0253-F248-884D-D43A1F3DD07C}"/>
              </a:ext>
            </a:extLst>
          </p:cNvPr>
          <p:cNvSpPr>
            <a:spLocks noGrp="1"/>
          </p:cNvSpPr>
          <p:nvPr>
            <p:ph type="title"/>
          </p:nvPr>
        </p:nvSpPr>
        <p:spPr/>
        <p:txBody>
          <a:bodyPr/>
          <a:lstStyle/>
          <a:p>
            <a:r>
              <a:rPr lang="en-US" dirty="0"/>
              <a:t>And in conclusion..</a:t>
            </a:r>
          </a:p>
        </p:txBody>
      </p:sp>
      <p:sp>
        <p:nvSpPr>
          <p:cNvPr id="3" name="Content Placeholder 2">
            <a:extLst>
              <a:ext uri="{FF2B5EF4-FFF2-40B4-BE49-F238E27FC236}">
                <a16:creationId xmlns:a16="http://schemas.microsoft.com/office/drawing/2014/main" id="{FF8C7E36-10A0-C644-B641-82E66BF6C759}"/>
              </a:ext>
            </a:extLst>
          </p:cNvPr>
          <p:cNvSpPr>
            <a:spLocks noGrp="1"/>
          </p:cNvSpPr>
          <p:nvPr>
            <p:ph sz="quarter" idx="1"/>
          </p:nvPr>
        </p:nvSpPr>
        <p:spPr/>
        <p:txBody>
          <a:bodyPr>
            <a:normAutofit fontScale="70000" lnSpcReduction="20000"/>
          </a:bodyPr>
          <a:lstStyle/>
          <a:p>
            <a:r>
              <a:rPr lang="en-US" dirty="0"/>
              <a:t>On a personal note, I have always found that the people that I've known who do good, spend very little time talking about being good or lecturing other people on goodness. I would extend that perspective to companies and investment funds as well, and I reserve my skepticism for those companies that spend hundreds of pages of their annual filings telling me how much "good" they do.</a:t>
            </a:r>
          </a:p>
          <a:p>
            <a:r>
              <a:rPr lang="en-US" dirty="0"/>
              <a:t>The ESG movement’s biggest disservice is the sense that it has given those who are torn between morality and money, that they can have it all. Telling companies that being good will always make them more valuable, investors that they can add morality constraints to their investments and earn higher returns at the same time, and young job seekers that they can be paid like bankers, while doing peace corps work, is delusional. </a:t>
            </a:r>
          </a:p>
          <a:p>
            <a:r>
              <a:rPr lang="en-US" dirty="0"/>
              <a:t>In the long term, as the truth emerges, it will breed cynicism in everyone involved, and if you care about the social good, it will do more damage than good. The truth is that, most of the time, being good will cost you and/or inconvenience you (as businesses, investors or employees), and that you choose to be good, in spite of </a:t>
            </a:r>
            <a:r>
              <a:rPr lang="en-US"/>
              <a:t>that concern. </a:t>
            </a:r>
            <a:endParaRPr lang="en-US" dirty="0"/>
          </a:p>
        </p:txBody>
      </p:sp>
      <p:sp>
        <p:nvSpPr>
          <p:cNvPr id="4" name="Footer Placeholder 3">
            <a:extLst>
              <a:ext uri="{FF2B5EF4-FFF2-40B4-BE49-F238E27FC236}">
                <a16:creationId xmlns:a16="http://schemas.microsoft.com/office/drawing/2014/main" id="{32299D2A-9921-5941-BBB6-2A200F80A4C5}"/>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i="1" kern="1200">
                <a:solidFill>
                  <a:schemeClr val="tx2"/>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a:lstStyle>
          <a:p>
            <a:pPr>
              <a:defRPr/>
            </a:pPr>
            <a:r>
              <a:rPr lang="en-US"/>
              <a:t>Aswath Damodaran</a:t>
            </a:r>
          </a:p>
        </p:txBody>
      </p:sp>
    </p:spTree>
    <p:extLst>
      <p:ext uri="{BB962C8B-B14F-4D97-AF65-F5344CB8AC3E}">
        <p14:creationId xmlns:p14="http://schemas.microsoft.com/office/powerpoint/2010/main" val="27571328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8493</TotalTime>
  <Words>4530</Words>
  <Application>Microsoft Macintosh PowerPoint</Application>
  <PresentationFormat>Letter Paper (8.5x11 in)</PresentationFormat>
  <Paragraphs>202</Paragraphs>
  <Slides>47</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Calibri</vt:lpstr>
      <vt:lpstr>Helvetica</vt:lpstr>
      <vt:lpstr>Times</vt:lpstr>
      <vt:lpstr>Wingdings</vt:lpstr>
      <vt:lpstr>Wingdings 2</vt:lpstr>
      <vt:lpstr>Basic</vt:lpstr>
      <vt:lpstr>The theocratic Trifecta: Decoding ESG, Sustainability and stakeholder wealth</vt:lpstr>
      <vt:lpstr>The End Game in Business</vt:lpstr>
      <vt:lpstr>Corporate Finance 101</vt:lpstr>
      <vt:lpstr>A business has many stakeholders…</vt:lpstr>
      <vt:lpstr>In running a business, one of these stakeholders has to be given primacy…</vt:lpstr>
      <vt:lpstr>Giving corporate finance its focus…</vt:lpstr>
      <vt:lpstr>Intrinsic Value 101: Maligned and Misunderstood</vt:lpstr>
      <vt:lpstr>Where is “it”?</vt:lpstr>
      <vt:lpstr>The Pushback..</vt:lpstr>
      <vt:lpstr>The Myth of Sustainability</vt:lpstr>
      <vt:lpstr>The Corporate Life Cycle</vt:lpstr>
      <vt:lpstr>The determinants of the life cycle</vt:lpstr>
      <vt:lpstr>Tech versus Non-tech life cycles</vt:lpstr>
      <vt:lpstr>The emphasis in corporate finance shifts..</vt:lpstr>
      <vt:lpstr>In value, the emphasis shifts as well, from narrative to numbers…</vt:lpstr>
      <vt:lpstr>And the focus changes.... And so does the right CEO for the company</vt:lpstr>
      <vt:lpstr>Companies, act your age!</vt:lpstr>
      <vt:lpstr>The Dream of Reincarnation.. </vt:lpstr>
      <vt:lpstr>The Sustainability Siren Song..</vt:lpstr>
      <vt:lpstr>Stakeholder Wealth Maximization</vt:lpstr>
      <vt:lpstr>Maximize stakeholder wealth</vt:lpstr>
      <vt:lpstr>The Business Roundtable’s Message..</vt:lpstr>
      <vt:lpstr>Maximizing stockholder wealth often requires that you take care of other stakeholders…</vt:lpstr>
      <vt:lpstr>If you still want to maximize stakeholder wealth, you risk confusion and paralysis…</vt:lpstr>
      <vt:lpstr>And if confused corporatism sounds like a good deal, some cautionary notes..</vt:lpstr>
      <vt:lpstr>The ESG Bandwagon…</vt:lpstr>
      <vt:lpstr>Why now?</vt:lpstr>
      <vt:lpstr>The Four Big Questions</vt:lpstr>
      <vt:lpstr>1. Goodness is person-specific, and cannot be generalized…</vt:lpstr>
      <vt:lpstr>ESG Scores and Company Size</vt:lpstr>
      <vt:lpstr>ESG Scores and Disclosure Bulk</vt:lpstr>
      <vt:lpstr>And if your argument is that it measures risk, not goodness… </vt:lpstr>
      <vt:lpstr>2. Being good will help some firms, hurt others and leave others unaffected!</vt:lpstr>
      <vt:lpstr>Is ESG good for companies?</vt:lpstr>
      <vt:lpstr>3. The ESG sales pitch is internally inconsistent and fundamentally incoherent</vt:lpstr>
      <vt:lpstr>Implications for investing</vt:lpstr>
      <vt:lpstr>4. Outsourcing your conscience is a salve, not a solution!</vt:lpstr>
      <vt:lpstr>Wanting to do good for society predates ESG…</vt:lpstr>
      <vt:lpstr>Cui Bono? (Who benefits?)</vt:lpstr>
      <vt:lpstr>Fake ESG? BlackRock’s Carbon Transition ETF</vt:lpstr>
      <vt:lpstr>And why it keeps on rolling..</vt:lpstr>
      <vt:lpstr>The Payoff for Society</vt:lpstr>
      <vt:lpstr>The Law of Unintended Consequences…</vt:lpstr>
      <vt:lpstr>Private Equity in Fossil Fuels</vt:lpstr>
      <vt:lpstr>Rising costs of fossil fuel…</vt:lpstr>
      <vt:lpstr>A Roadmap for being and doing good</vt:lpstr>
      <vt:lpstr>And in conclusion..</vt:lpstr>
    </vt:vector>
  </TitlesOfParts>
  <Company>Stern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Dark Side of Valuation:  Why smart people do “not so smart” valuations</dc:title>
  <dc:creator>Aswath Damodaran</dc:creator>
  <cp:lastModifiedBy>Aswath Damodaran</cp:lastModifiedBy>
  <cp:revision>121</cp:revision>
  <cp:lastPrinted>2020-07-23T20:56:17Z</cp:lastPrinted>
  <dcterms:created xsi:type="dcterms:W3CDTF">2012-12-11T18:29:51Z</dcterms:created>
  <dcterms:modified xsi:type="dcterms:W3CDTF">2022-08-26T14:25:15Z</dcterms:modified>
</cp:coreProperties>
</file>