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24"/>
  </p:notesMasterIdLst>
  <p:handoutMasterIdLst>
    <p:handoutMasterId r:id="rId25"/>
  </p:handoutMasterIdLst>
  <p:sldIdLst>
    <p:sldId id="2360" r:id="rId2"/>
    <p:sldId id="2405" r:id="rId3"/>
    <p:sldId id="2469" r:id="rId4"/>
    <p:sldId id="2501" r:id="rId5"/>
    <p:sldId id="2470" r:id="rId6"/>
    <p:sldId id="2502" r:id="rId7"/>
    <p:sldId id="2478" r:id="rId8"/>
    <p:sldId id="2503" r:id="rId9"/>
    <p:sldId id="2473" r:id="rId10"/>
    <p:sldId id="2504" r:id="rId11"/>
    <p:sldId id="2499" r:id="rId12"/>
    <p:sldId id="2505" r:id="rId13"/>
    <p:sldId id="2474" r:id="rId14"/>
    <p:sldId id="2506" r:id="rId15"/>
    <p:sldId id="2487" r:id="rId16"/>
    <p:sldId id="2507" r:id="rId17"/>
    <p:sldId id="2500" r:id="rId18"/>
    <p:sldId id="2488" r:id="rId19"/>
    <p:sldId id="2509" r:id="rId20"/>
    <p:sldId id="2489" r:id="rId21"/>
    <p:sldId id="2510" r:id="rId22"/>
    <p:sldId id="2511" r:id="rId23"/>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19"/>
    <p:restoredTop sz="93692"/>
  </p:normalViewPr>
  <p:slideViewPr>
    <p:cSldViewPr>
      <p:cViewPr varScale="1">
        <p:scale>
          <a:sx n="66" d="100"/>
          <a:sy n="66" d="100"/>
        </p:scale>
        <p:origin x="94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4A9B78A-4DAA-A34B-979D-F6FD9504045C}" type="slidenum">
              <a:rPr lang="en-US" altLang="x-none"/>
              <a:pPr/>
              <a:t>‹#›</a:t>
            </a:fld>
            <a:endParaRPr lang="en-US" altLang="x-none"/>
          </a:p>
        </p:txBody>
      </p:sp>
    </p:spTree>
    <p:extLst>
      <p:ext uri="{BB962C8B-B14F-4D97-AF65-F5344CB8AC3E}">
        <p14:creationId xmlns:p14="http://schemas.microsoft.com/office/powerpoint/2010/main" val="189836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8BC6D1E-D1B7-9442-93EF-324505326A41}" type="slidenum">
              <a:rPr lang="en-US" altLang="x-none" sz="1600"/>
              <a:pPr eaLnBrk="1" hangingPunct="1"/>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313BE59-CA7D-704B-BE05-3FAEAC645E73}" type="slidenum">
              <a:rPr lang="en-US" altLang="x-none"/>
              <a:pPr/>
              <a:t>‹#›</a:t>
            </a:fld>
            <a:endParaRPr lang="en-US" altLang="x-none"/>
          </a:p>
        </p:txBody>
      </p:sp>
    </p:spTree>
    <p:extLst>
      <p:ext uri="{BB962C8B-B14F-4D97-AF65-F5344CB8AC3E}">
        <p14:creationId xmlns:p14="http://schemas.microsoft.com/office/powerpoint/2010/main" val="63264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550D348-5BA8-D041-9C65-1DDA8BCE5EA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5350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F315F3-8E26-094E-B912-03DAF671F88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8091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65C4AC6-0D87-204D-9DFA-AE6A3BED061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20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EA66C7-300F-AD46-8CE1-CF18BD6F952F}" type="slidenum">
              <a:rPr lang="en-US" altLang="x-none"/>
              <a:pPr/>
              <a:t>‹#›</a:t>
            </a:fld>
            <a:endParaRPr lang="en-US" altLang="x-none"/>
          </a:p>
        </p:txBody>
      </p:sp>
    </p:spTree>
    <p:extLst>
      <p:ext uri="{BB962C8B-B14F-4D97-AF65-F5344CB8AC3E}">
        <p14:creationId xmlns:p14="http://schemas.microsoft.com/office/powerpoint/2010/main" val="35471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CB78312-C3FD-0545-9056-6B1D44A8CAEF}" type="slidenum">
              <a:rPr lang="en-US" altLang="x-none"/>
              <a:pPr/>
              <a:t>‹#›</a:t>
            </a:fld>
            <a:endParaRPr lang="en-US" altLang="x-none"/>
          </a:p>
        </p:txBody>
      </p:sp>
    </p:spTree>
    <p:extLst>
      <p:ext uri="{BB962C8B-B14F-4D97-AF65-F5344CB8AC3E}">
        <p14:creationId xmlns:p14="http://schemas.microsoft.com/office/powerpoint/2010/main" val="22224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258A41B1-A603-E045-95B0-71CE3163DBEB}" type="slidenum">
              <a:rPr lang="en-US" altLang="x-none"/>
              <a:pPr/>
              <a:t>‹#›</a:t>
            </a:fld>
            <a:endParaRPr lang="en-US" altLang="x-none"/>
          </a:p>
        </p:txBody>
      </p:sp>
    </p:spTree>
    <p:extLst>
      <p:ext uri="{BB962C8B-B14F-4D97-AF65-F5344CB8AC3E}">
        <p14:creationId xmlns:p14="http://schemas.microsoft.com/office/powerpoint/2010/main" val="859973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3D355CF-5984-154B-9A16-10652382F595}"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0501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ECAD814-75B8-104C-A66B-7DC3E0FBCA8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045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93F94ED0-D8F6-2947-B0D2-2B5D922892A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2235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401222-4E05-B24E-B1DB-C943B7D81E47}" type="slidenum">
              <a:rPr lang="en-US" altLang="x-none"/>
              <a:pPr/>
              <a:t>‹#›</a:t>
            </a:fld>
            <a:endParaRPr lang="en-US" altLang="x-none"/>
          </a:p>
        </p:txBody>
      </p:sp>
    </p:spTree>
    <p:extLst>
      <p:ext uri="{BB962C8B-B14F-4D97-AF65-F5344CB8AC3E}">
        <p14:creationId xmlns:p14="http://schemas.microsoft.com/office/powerpoint/2010/main" val="524020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43BB998-2FFE-A24D-8935-A84E102B318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89" r:id="rId5"/>
    <p:sldLayoutId id="2147484295" r:id="rId6"/>
    <p:sldLayoutId id="2147484296" r:id="rId7"/>
    <p:sldLayoutId id="2147484297" r:id="rId8"/>
    <p:sldLayoutId id="2147484298" r:id="rId9"/>
    <p:sldLayoutId id="2147484290" r:id="rId10"/>
    <p:sldLayoutId id="2147484299" r:id="rId11"/>
    <p:sldLayoutId id="2147484300"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In Practice webcast: Estimating the cost of capital</a:t>
            </a:r>
          </a:p>
        </p:txBody>
      </p:sp>
      <p:sp>
        <p:nvSpPr>
          <p:cNvPr id="16386" name="Subtitle 2"/>
          <p:cNvSpPr>
            <a:spLocks noGrp="1"/>
          </p:cNvSpPr>
          <p:nvPr>
            <p:ph type="subTitle" idx="1"/>
          </p:nvPr>
        </p:nvSpPr>
        <p:spPr>
          <a:xfrm>
            <a:off x="2362200" y="6049963"/>
            <a:ext cx="6705600" cy="685800"/>
          </a:xfrm>
        </p:spPr>
        <p:txBody>
          <a:bodyPr/>
          <a:lstStyle/>
          <a:p>
            <a:r>
              <a:rPr lang="en-US" altLang="x-none">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x-none" dirty="0">
                <a:ea typeface="ＭＳ Ｐゴシック" charset="-128"/>
              </a:rPr>
              <a:t>The Cost of Capital</a:t>
            </a:r>
          </a:p>
        </p:txBody>
      </p:sp>
      <p:pic>
        <p:nvPicPr>
          <p:cNvPr id="5" name="Content Placeholder 4">
            <a:extLst>
              <a:ext uri="{FF2B5EF4-FFF2-40B4-BE49-F238E27FC236}">
                <a16:creationId xmlns:a16="http://schemas.microsoft.com/office/drawing/2014/main" id="{82341C3C-2A03-DD4F-8755-B26101008683}"/>
              </a:ext>
            </a:extLst>
          </p:cNvPr>
          <p:cNvPicPr>
            <a:picLocks noGrp="1" noChangeAspect="1"/>
          </p:cNvPicPr>
          <p:nvPr>
            <p:ph sz="quarter" idx="1"/>
          </p:nvPr>
        </p:nvPicPr>
        <p:blipFill>
          <a:blip r:embed="rId2"/>
          <a:stretch>
            <a:fillRect/>
          </a:stretch>
        </p:blipFill>
        <p:spPr>
          <a:xfrm>
            <a:off x="1019175" y="1816100"/>
            <a:ext cx="7340600" cy="4064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r>
              <a:rPr lang="en-US" altLang="x-none" dirty="0">
                <a:ea typeface="ＭＳ Ｐゴシック" charset="-128"/>
              </a:rPr>
              <a:t>Step 1: Decide on currency </a:t>
            </a:r>
          </a:p>
        </p:txBody>
      </p:sp>
      <p:sp>
        <p:nvSpPr>
          <p:cNvPr id="3" name="Content Placeholder 2">
            <a:extLst>
              <a:ext uri="{FF2B5EF4-FFF2-40B4-BE49-F238E27FC236}">
                <a16:creationId xmlns:a16="http://schemas.microsoft.com/office/drawing/2014/main" id="{E8F5187B-0D06-C942-8104-1385E1D1181C}"/>
              </a:ext>
            </a:extLst>
          </p:cNvPr>
          <p:cNvSpPr>
            <a:spLocks noGrp="1"/>
          </p:cNvSpPr>
          <p:nvPr>
            <p:ph sz="quarter" idx="1"/>
          </p:nvPr>
        </p:nvSpPr>
        <p:spPr/>
        <p:txBody>
          <a:bodyPr/>
          <a:lstStyle/>
          <a:p>
            <a:r>
              <a:rPr lang="en-US" u="sng" dirty="0"/>
              <a:t>Currency is a choice</a:t>
            </a:r>
            <a:r>
              <a:rPr lang="en-US" dirty="0"/>
              <a:t>. You can estimate the cost of capital for any company, in any currency. </a:t>
            </a:r>
          </a:p>
          <a:p>
            <a:r>
              <a:rPr lang="en-US" u="sng" dirty="0"/>
              <a:t>Consistency is key</a:t>
            </a:r>
            <a:r>
              <a:rPr lang="en-US" dirty="0"/>
              <a:t>: Since the cost of capital is used as a discount rate in capital budgeting and valuation, the currency chosen for estimating the cost of capital has to be consistent with the currency in which the cash flows are estimated.</a:t>
            </a:r>
          </a:p>
          <a:p>
            <a:r>
              <a:rPr lang="en-US" dirty="0"/>
              <a:t>While it is generally easiest to work with the local currency, there are exceptions. (See step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31EDC-EDAE-6247-8CC3-80F2DD61F780}"/>
              </a:ext>
            </a:extLst>
          </p:cNvPr>
          <p:cNvSpPr>
            <a:spLocks noGrp="1"/>
          </p:cNvSpPr>
          <p:nvPr>
            <p:ph type="title"/>
          </p:nvPr>
        </p:nvSpPr>
        <p:spPr/>
        <p:txBody>
          <a:bodyPr/>
          <a:lstStyle/>
          <a:p>
            <a:r>
              <a:rPr lang="en-US" dirty="0"/>
              <a:t>Aitkin Spence: Currency Choice</a:t>
            </a:r>
          </a:p>
        </p:txBody>
      </p:sp>
      <p:sp>
        <p:nvSpPr>
          <p:cNvPr id="3" name="Content Placeholder 2">
            <a:extLst>
              <a:ext uri="{FF2B5EF4-FFF2-40B4-BE49-F238E27FC236}">
                <a16:creationId xmlns:a16="http://schemas.microsoft.com/office/drawing/2014/main" id="{4C10903C-F0BE-0444-89C2-A002EEE05DE1}"/>
              </a:ext>
            </a:extLst>
          </p:cNvPr>
          <p:cNvSpPr>
            <a:spLocks noGrp="1"/>
          </p:cNvSpPr>
          <p:nvPr>
            <p:ph sz="quarter" idx="1"/>
          </p:nvPr>
        </p:nvSpPr>
        <p:spPr/>
        <p:txBody>
          <a:bodyPr/>
          <a:lstStyle/>
          <a:p>
            <a:r>
              <a:rPr lang="en-US" dirty="0"/>
              <a:t>Aitkin Spence is a Sri Lankan company with hotels in Sri Lanka, the Maldives, India and the Middle East.</a:t>
            </a:r>
          </a:p>
          <a:p>
            <a:pPr lvl="1"/>
            <a:r>
              <a:rPr lang="en-US" dirty="0"/>
              <a:t>It’s financial statements are in Sri Lankan Rupees. We will estimate the cost of capital in Sri Lankan Rupees.</a:t>
            </a:r>
          </a:p>
          <a:p>
            <a:pPr lvl="1"/>
            <a:r>
              <a:rPr lang="en-US" dirty="0"/>
              <a:t>We could have valued the company in any other currency of our choice, but if we did so, we would have to convert the financial statements and expected growth numbers into that currency.</a:t>
            </a:r>
          </a:p>
        </p:txBody>
      </p:sp>
    </p:spTree>
    <p:extLst>
      <p:ext uri="{BB962C8B-B14F-4D97-AF65-F5344CB8AC3E}">
        <p14:creationId xmlns:p14="http://schemas.microsoft.com/office/powerpoint/2010/main" val="511653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r>
              <a:rPr lang="en-US" altLang="x-none" dirty="0">
                <a:ea typeface="ＭＳ Ｐゴシック" charset="-128"/>
              </a:rPr>
              <a:t>Step 2: Estimate a risk free rate in the currency</a:t>
            </a:r>
          </a:p>
        </p:txBody>
      </p:sp>
      <p:sp>
        <p:nvSpPr>
          <p:cNvPr id="4" name="Content Placeholder 3">
            <a:extLst>
              <a:ext uri="{FF2B5EF4-FFF2-40B4-BE49-F238E27FC236}">
                <a16:creationId xmlns:a16="http://schemas.microsoft.com/office/drawing/2014/main" id="{35DEC641-A8E0-4647-AD91-900008462839}"/>
              </a:ext>
            </a:extLst>
          </p:cNvPr>
          <p:cNvSpPr>
            <a:spLocks noGrp="1"/>
          </p:cNvSpPr>
          <p:nvPr>
            <p:ph sz="quarter" idx="1"/>
          </p:nvPr>
        </p:nvSpPr>
        <p:spPr/>
        <p:txBody>
          <a:bodyPr>
            <a:normAutofit fontScale="77500" lnSpcReduction="20000"/>
          </a:bodyPr>
          <a:lstStyle/>
          <a:p>
            <a:r>
              <a:rPr lang="en-US" u="sng" dirty="0"/>
              <a:t>Government Bond Rate</a:t>
            </a:r>
            <a:r>
              <a:rPr lang="en-US" dirty="0"/>
              <a:t>: If there is a default free entity (</a:t>
            </a:r>
            <a:r>
              <a:rPr lang="en-US" dirty="0" err="1"/>
              <a:t>Aaa</a:t>
            </a:r>
            <a:r>
              <a:rPr lang="en-US" dirty="0"/>
              <a:t> rated sovereign) issuing long term bonds that are traded, used the current interest rate on that long term bond.</a:t>
            </a:r>
          </a:p>
          <a:p>
            <a:pPr marL="0" indent="0" algn="ctr">
              <a:buNone/>
            </a:pPr>
            <a:r>
              <a:rPr lang="en-US" dirty="0"/>
              <a:t>Risk free Rate = Government Bond Rate (of </a:t>
            </a:r>
            <a:r>
              <a:rPr lang="en-US" dirty="0" err="1"/>
              <a:t>Aaa</a:t>
            </a:r>
            <a:r>
              <a:rPr lang="en-US" dirty="0"/>
              <a:t> entity)</a:t>
            </a:r>
          </a:p>
          <a:p>
            <a:r>
              <a:rPr lang="en-US" u="sng" dirty="0"/>
              <a:t>Government Bond Rate Minus</a:t>
            </a:r>
            <a:r>
              <a:rPr lang="en-US" dirty="0"/>
              <a:t>: If there is a default-possible entity issuing the bond, net out the default spread for the entity from the long term bond rate.</a:t>
            </a:r>
          </a:p>
          <a:p>
            <a:pPr marL="0" indent="0" algn="ctr">
              <a:buNone/>
            </a:pPr>
            <a:r>
              <a:rPr lang="en-US" dirty="0"/>
              <a:t>Risk free Rate = Government Bond Rate – Default Spread for Government</a:t>
            </a:r>
          </a:p>
          <a:p>
            <a:r>
              <a:rPr lang="en-US" u="sng" dirty="0"/>
              <a:t>Differential Inflation</a:t>
            </a:r>
            <a:r>
              <a:rPr lang="en-US" dirty="0"/>
              <a:t>: If you cannot find a long term government bond rate or do not trust it, start with a US dollar rate and add the differential expected inflation for the currency in question.</a:t>
            </a:r>
          </a:p>
          <a:p>
            <a:pPr marL="0" indent="0" algn="ctr">
              <a:buNone/>
            </a:pPr>
            <a:r>
              <a:rPr lang="en-US" dirty="0" err="1"/>
              <a:t>Riskfree</a:t>
            </a:r>
            <a:r>
              <a:rPr lang="en-US" dirty="0"/>
              <a:t> Rate = US $ Risk free Rate + (Inflation Rate in Local Currency – Inflation Rate in US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55A69-C181-D644-931A-6C212D50DFE6}"/>
              </a:ext>
            </a:extLst>
          </p:cNvPr>
          <p:cNvSpPr>
            <a:spLocks noGrp="1"/>
          </p:cNvSpPr>
          <p:nvPr>
            <p:ph type="title"/>
          </p:nvPr>
        </p:nvSpPr>
        <p:spPr/>
        <p:txBody>
          <a:bodyPr/>
          <a:lstStyle/>
          <a:p>
            <a:r>
              <a:rPr lang="en-US" dirty="0"/>
              <a:t>Risk Free Rate in Sri Lankan Rupees</a:t>
            </a:r>
          </a:p>
        </p:txBody>
      </p:sp>
      <p:sp>
        <p:nvSpPr>
          <p:cNvPr id="3" name="Content Placeholder 2">
            <a:extLst>
              <a:ext uri="{FF2B5EF4-FFF2-40B4-BE49-F238E27FC236}">
                <a16:creationId xmlns:a16="http://schemas.microsoft.com/office/drawing/2014/main" id="{CC6493A7-AA59-4743-869E-156A46063F8E}"/>
              </a:ext>
            </a:extLst>
          </p:cNvPr>
          <p:cNvSpPr>
            <a:spLocks noGrp="1"/>
          </p:cNvSpPr>
          <p:nvPr>
            <p:ph sz="quarter" idx="1"/>
          </p:nvPr>
        </p:nvSpPr>
        <p:spPr/>
        <p:txBody>
          <a:bodyPr>
            <a:normAutofit fontScale="85000" lnSpcReduction="10000"/>
          </a:bodyPr>
          <a:lstStyle/>
          <a:p>
            <a:pPr>
              <a:defRPr/>
            </a:pPr>
            <a:r>
              <a:rPr lang="en-US" dirty="0"/>
              <a:t>To value Aitken Spence in LKR, you need a risk free rate in LKR.  </a:t>
            </a:r>
          </a:p>
          <a:p>
            <a:pPr lvl="1">
              <a:defRPr/>
            </a:pPr>
            <a:r>
              <a:rPr lang="en-US" dirty="0"/>
              <a:t>The Sri Lankan government bond is not widely traded but the rate, according to the Sri Lankan Central Bank, is 10.58% on January 1, 2018. </a:t>
            </a:r>
          </a:p>
          <a:p>
            <a:pPr lvl="1">
              <a:defRPr/>
            </a:pPr>
            <a:r>
              <a:rPr lang="en-US" dirty="0"/>
              <a:t>The bond rating for Sri Lanka is B1 and the default spread for that rating is 4.62%.</a:t>
            </a:r>
          </a:p>
          <a:p>
            <a:pPr marL="0" indent="0" algn="ctr">
              <a:buNone/>
              <a:defRPr/>
            </a:pPr>
            <a:r>
              <a:rPr lang="en-US" sz="2000" dirty="0" err="1"/>
              <a:t>Riskfree</a:t>
            </a:r>
            <a:r>
              <a:rPr lang="en-US" sz="2000" dirty="0"/>
              <a:t> rate in LKR = 10.58% - 4.62% = 5.96%</a:t>
            </a:r>
          </a:p>
          <a:p>
            <a:r>
              <a:rPr lang="en-US" dirty="0"/>
              <a:t>If you don’t trust the government bond rate, here is the alternate approach:</a:t>
            </a:r>
          </a:p>
          <a:p>
            <a:pPr lvl="1"/>
            <a:r>
              <a:rPr lang="en-US" dirty="0"/>
              <a:t>Risk free rate in US dollars = 2.5%</a:t>
            </a:r>
          </a:p>
          <a:p>
            <a:pPr lvl="1"/>
            <a:r>
              <a:rPr lang="en-US" dirty="0"/>
              <a:t>Expected Inflation in the US = 2%</a:t>
            </a:r>
          </a:p>
          <a:p>
            <a:pPr lvl="1"/>
            <a:r>
              <a:rPr lang="en-US" dirty="0"/>
              <a:t>Expected inflation in Sri Lanka = 6%</a:t>
            </a:r>
          </a:p>
          <a:p>
            <a:pPr lvl="1"/>
            <a:r>
              <a:rPr lang="en-US" dirty="0"/>
              <a:t>Risk free rate in LKR = 2.5% + (6% -2%) = 6.5%</a:t>
            </a:r>
          </a:p>
        </p:txBody>
      </p:sp>
    </p:spTree>
    <p:extLst>
      <p:ext uri="{BB962C8B-B14F-4D97-AF65-F5344CB8AC3E}">
        <p14:creationId xmlns:p14="http://schemas.microsoft.com/office/powerpoint/2010/main" val="2876885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x-none" dirty="0">
                <a:ea typeface="ＭＳ Ｐゴシック" charset="-128"/>
              </a:rPr>
              <a:t>Step 3: Estimate an unlevered beta for your company (bottom up preferably)</a:t>
            </a:r>
            <a:endParaRPr lang="en-US" dirty="0"/>
          </a:p>
        </p:txBody>
      </p:sp>
      <p:sp>
        <p:nvSpPr>
          <p:cNvPr id="4" name="Content Placeholder 3">
            <a:extLst>
              <a:ext uri="{FF2B5EF4-FFF2-40B4-BE49-F238E27FC236}">
                <a16:creationId xmlns:a16="http://schemas.microsoft.com/office/drawing/2014/main" id="{9C046CF2-BFEE-C24D-8C20-5A8E3583F318}"/>
              </a:ext>
            </a:extLst>
          </p:cNvPr>
          <p:cNvSpPr>
            <a:spLocks noGrp="1"/>
          </p:cNvSpPr>
          <p:nvPr>
            <p:ph sz="quarter" idx="1"/>
          </p:nvPr>
        </p:nvSpPr>
        <p:spPr/>
        <p:txBody>
          <a:bodyPr/>
          <a:lstStyle/>
          <a:p>
            <a:r>
              <a:rPr lang="en-US" b="1" dirty="0"/>
              <a:t>The standard approach</a:t>
            </a:r>
            <a:r>
              <a:rPr lang="en-US" dirty="0"/>
              <a:t>: Run a regression of your company’s stock price against a market index, and then </a:t>
            </a:r>
            <a:r>
              <a:rPr lang="en-US" dirty="0" err="1"/>
              <a:t>unlever</a:t>
            </a:r>
            <a:r>
              <a:rPr lang="en-US" dirty="0"/>
              <a:t> that regression beta using an average D/E ratio over the regression time period.</a:t>
            </a:r>
          </a:p>
          <a:p>
            <a:r>
              <a:rPr lang="en-US" b="1" dirty="0"/>
              <a:t>A better approach</a:t>
            </a:r>
            <a:r>
              <a:rPr lang="en-US" dirty="0"/>
              <a:t>: Estimate an unlevered or asset beta for your company, by finding the businesses that your company operates in and taking a weighted average, with the weights reflecting market values of the businesses in question.</a:t>
            </a:r>
          </a:p>
        </p:txBody>
      </p:sp>
    </p:spTree>
    <p:extLst>
      <p:ext uri="{BB962C8B-B14F-4D97-AF65-F5344CB8AC3E}">
        <p14:creationId xmlns:p14="http://schemas.microsoft.com/office/powerpoint/2010/main" val="1429563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F6232-488F-C44C-A326-C6ED9D96E858}"/>
              </a:ext>
            </a:extLst>
          </p:cNvPr>
          <p:cNvSpPr>
            <a:spLocks noGrp="1"/>
          </p:cNvSpPr>
          <p:nvPr>
            <p:ph type="title"/>
          </p:nvPr>
        </p:nvSpPr>
        <p:spPr/>
        <p:txBody>
          <a:bodyPr/>
          <a:lstStyle/>
          <a:p>
            <a:r>
              <a:rPr lang="en-US" dirty="0"/>
              <a:t>Unlevered Beta for Aitken Spence</a:t>
            </a:r>
          </a:p>
        </p:txBody>
      </p:sp>
      <p:sp>
        <p:nvSpPr>
          <p:cNvPr id="3" name="Content Placeholder 2">
            <a:extLst>
              <a:ext uri="{FF2B5EF4-FFF2-40B4-BE49-F238E27FC236}">
                <a16:creationId xmlns:a16="http://schemas.microsoft.com/office/drawing/2014/main" id="{E26598F5-C3C8-EE4E-A3A4-DDAB7D59696B}"/>
              </a:ext>
            </a:extLst>
          </p:cNvPr>
          <p:cNvSpPr>
            <a:spLocks noGrp="1"/>
          </p:cNvSpPr>
          <p:nvPr>
            <p:ph sz="quarter" idx="1"/>
          </p:nvPr>
        </p:nvSpPr>
        <p:spPr/>
        <p:txBody>
          <a:bodyPr/>
          <a:lstStyle/>
          <a:p>
            <a:endParaRPr lang="en-US" dirty="0"/>
          </a:p>
        </p:txBody>
      </p:sp>
      <p:graphicFrame>
        <p:nvGraphicFramePr>
          <p:cNvPr id="4" name="Table 3">
            <a:extLst>
              <a:ext uri="{FF2B5EF4-FFF2-40B4-BE49-F238E27FC236}">
                <a16:creationId xmlns:a16="http://schemas.microsoft.com/office/drawing/2014/main" id="{C62C8BDB-6DDC-F644-8FFC-EF2ECFDE63BF}"/>
              </a:ext>
            </a:extLst>
          </p:cNvPr>
          <p:cNvGraphicFramePr>
            <a:graphicFrameLocks noGrp="1"/>
          </p:cNvGraphicFramePr>
          <p:nvPr>
            <p:extLst>
              <p:ext uri="{D42A27DB-BD31-4B8C-83A1-F6EECF244321}">
                <p14:modId xmlns:p14="http://schemas.microsoft.com/office/powerpoint/2010/main" val="4268187858"/>
              </p:ext>
            </p:extLst>
          </p:nvPr>
        </p:nvGraphicFramePr>
        <p:xfrm>
          <a:off x="618093" y="1600200"/>
          <a:ext cx="8147956" cy="2065020"/>
        </p:xfrm>
        <a:graphic>
          <a:graphicData uri="http://schemas.openxmlformats.org/drawingml/2006/table">
            <a:tbl>
              <a:tblPr>
                <a:tableStyleId>{5C22544A-7EE6-4342-B048-85BDC9FD1C3A}</a:tableStyleId>
              </a:tblPr>
              <a:tblGrid>
                <a:gridCol w="2353707">
                  <a:extLst>
                    <a:ext uri="{9D8B030D-6E8A-4147-A177-3AD203B41FA5}">
                      <a16:colId xmlns:a16="http://schemas.microsoft.com/office/drawing/2014/main" val="20000"/>
                    </a:ext>
                  </a:extLst>
                </a:gridCol>
                <a:gridCol w="986597">
                  <a:extLst>
                    <a:ext uri="{9D8B030D-6E8A-4147-A177-3AD203B41FA5}">
                      <a16:colId xmlns:a16="http://schemas.microsoft.com/office/drawing/2014/main" val="20001"/>
                    </a:ext>
                  </a:extLst>
                </a:gridCol>
                <a:gridCol w="763498">
                  <a:extLst>
                    <a:ext uri="{9D8B030D-6E8A-4147-A177-3AD203B41FA5}">
                      <a16:colId xmlns:a16="http://schemas.microsoft.com/office/drawing/2014/main" val="20002"/>
                    </a:ext>
                  </a:extLst>
                </a:gridCol>
                <a:gridCol w="1371911">
                  <a:extLst>
                    <a:ext uri="{9D8B030D-6E8A-4147-A177-3AD203B41FA5}">
                      <a16:colId xmlns:a16="http://schemas.microsoft.com/office/drawing/2014/main" val="20003"/>
                    </a:ext>
                  </a:extLst>
                </a:gridCol>
                <a:gridCol w="1371911">
                  <a:extLst>
                    <a:ext uri="{9D8B030D-6E8A-4147-A177-3AD203B41FA5}">
                      <a16:colId xmlns:a16="http://schemas.microsoft.com/office/drawing/2014/main" val="20004"/>
                    </a:ext>
                  </a:extLst>
                </a:gridCol>
                <a:gridCol w="1300332">
                  <a:extLst>
                    <a:ext uri="{9D8B030D-6E8A-4147-A177-3AD203B41FA5}">
                      <a16:colId xmlns:a16="http://schemas.microsoft.com/office/drawing/2014/main" val="20005"/>
                    </a:ext>
                  </a:extLst>
                </a:gridCol>
              </a:tblGrid>
              <a:tr h="330200">
                <a:tc>
                  <a:txBody>
                    <a:bodyPr/>
                    <a:lstStyle/>
                    <a:p>
                      <a:pPr algn="l" fontAlgn="b"/>
                      <a:r>
                        <a:rPr lang="en-US" sz="1600" u="none" strike="noStrike" dirty="0">
                          <a:effectLst/>
                        </a:rPr>
                        <a:t>Business</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Revenues</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EV/Sales</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Estimated Value</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Weights</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Unlevered Beta</a:t>
                      </a:r>
                      <a:endParaRPr lang="en-US" sz="1600" b="0" i="1"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30200">
                <a:tc>
                  <a:txBody>
                    <a:bodyPr/>
                    <a:lstStyle/>
                    <a:p>
                      <a:pPr algn="l" fontAlgn="b"/>
                      <a:r>
                        <a:rPr lang="en-US" sz="1600" u="none" strike="noStrike" dirty="0">
                          <a:effectLst/>
                        </a:rPr>
                        <a:t>Hotel/Gaming</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dirty="0">
                          <a:effectLst/>
                        </a:rPr>
                        <a:t>රු. 20,464</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1600" u="none" strike="noStrike">
                          <a:effectLst/>
                        </a:rPr>
                        <a:t>3.1410</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rPr>
                        <a:t> රු. 64,277 </a:t>
                      </a:r>
                      <a:endParaRPr lang="is-I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rPr>
                        <a:t>58.48%</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600" u="none" strike="noStrike">
                          <a:effectLst/>
                        </a:rPr>
                        <a:t>0.8274</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30200">
                <a:tc>
                  <a:txBody>
                    <a:bodyPr/>
                    <a:lstStyle/>
                    <a:p>
                      <a:pPr algn="l" fontAlgn="b"/>
                      <a:r>
                        <a:rPr lang="en-US" sz="1600" u="none" strike="noStrike" dirty="0">
                          <a:effectLst/>
                        </a:rPr>
                        <a:t>Shipbuilding &amp; Marine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uk-UA" sz="1600" u="none" strike="noStrike" dirty="0" err="1">
                          <a:effectLst/>
                        </a:rPr>
                        <a:t>රු</a:t>
                      </a:r>
                      <a:r>
                        <a:rPr lang="uk-UA" sz="1600" u="none" strike="noStrike" dirty="0">
                          <a:effectLst/>
                        </a:rPr>
                        <a:t>. 8,356</a:t>
                      </a:r>
                      <a:endParaRPr lang="uk-UA"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fi-FI" sz="1600" u="none" strike="noStrike">
                          <a:effectLst/>
                        </a:rPr>
                        <a:t>1.8187</a:t>
                      </a:r>
                      <a:endParaRPr lang="fi-FI"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cs-CZ" sz="1600" u="none" strike="noStrike">
                          <a:effectLst/>
                        </a:rPr>
                        <a:t> රු. 15,197 </a:t>
                      </a:r>
                      <a:endParaRPr lang="cs-CZ"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rPr>
                        <a:t>13.83%</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600" u="none" strike="noStrike">
                          <a:effectLst/>
                        </a:rPr>
                        <a:t>0.9691</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30200">
                <a:tc>
                  <a:txBody>
                    <a:bodyPr/>
                    <a:lstStyle/>
                    <a:p>
                      <a:pPr algn="l" fontAlgn="b"/>
                      <a:r>
                        <a:rPr lang="en-US" sz="1600" u="none" strike="noStrike" dirty="0">
                          <a:effectLst/>
                        </a:rPr>
                        <a:t>Diversified</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uk-UA" sz="1600" u="none" strike="noStrike" dirty="0" err="1">
                          <a:effectLst/>
                        </a:rPr>
                        <a:t>රු</a:t>
                      </a:r>
                      <a:r>
                        <a:rPr lang="uk-UA" sz="1600" u="none" strike="noStrike" dirty="0">
                          <a:effectLst/>
                        </a:rPr>
                        <a:t>. 16,334</a:t>
                      </a:r>
                      <a:endParaRPr lang="uk-UA"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t-IT" sz="1600" u="none" strike="noStrike" dirty="0">
                          <a:effectLst/>
                        </a:rPr>
                        <a:t>1.6889</a:t>
                      </a:r>
                      <a:endParaRPr lang="it-IT"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fi-FI" sz="1600" u="none" strike="noStrike">
                          <a:effectLst/>
                        </a:rPr>
                        <a:t> රු. 27,587 </a:t>
                      </a:r>
                      <a:endParaRPr lang="fi-FI"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rPr>
                        <a:t>25.10%</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600" u="none" strike="noStrike">
                          <a:effectLst/>
                        </a:rPr>
                        <a:t>0.7580</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30200">
                <a:tc>
                  <a:txBody>
                    <a:bodyPr/>
                    <a:lstStyle/>
                    <a:p>
                      <a:pPr algn="l" fontAlgn="b"/>
                      <a:r>
                        <a:rPr lang="en-US" sz="1600" u="none" strike="noStrike" dirty="0">
                          <a:effectLst/>
                        </a:rPr>
                        <a:t>Business &amp; Consumer Services</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cs-CZ" sz="1600" u="none" strike="noStrike" dirty="0" err="1">
                          <a:effectLst/>
                        </a:rPr>
                        <a:t>රු</a:t>
                      </a:r>
                      <a:r>
                        <a:rPr lang="cs-CZ" sz="1600" u="none" strike="noStrike" dirty="0">
                          <a:effectLst/>
                        </a:rPr>
                        <a:t>. 1,614</a:t>
                      </a:r>
                      <a:endParaRPr lang="cs-CZ"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600" u="none" strike="noStrike" dirty="0">
                          <a:effectLst/>
                        </a:rPr>
                        <a:t>1.7618</a:t>
                      </a:r>
                      <a:endParaRPr lang="nb-NO"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fi-FI" sz="1600" u="none" strike="noStrike" dirty="0">
                          <a:effectLst/>
                        </a:rPr>
                        <a:t> </a:t>
                      </a:r>
                      <a:r>
                        <a:rPr lang="fi-FI" sz="1600" u="none" strike="noStrike" dirty="0" err="1">
                          <a:effectLst/>
                        </a:rPr>
                        <a:t>රු</a:t>
                      </a:r>
                      <a:r>
                        <a:rPr lang="fi-FI" sz="1600" u="none" strike="noStrike" dirty="0">
                          <a:effectLst/>
                        </a:rPr>
                        <a:t>. 2,844 </a:t>
                      </a:r>
                      <a:endParaRPr lang="fi-FI"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dirty="0">
                          <a:effectLst/>
                        </a:rPr>
                        <a:t>2.59%</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1600" u="none" strike="noStrike">
                          <a:effectLst/>
                        </a:rPr>
                        <a:t>0.8839</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8280">
                <a:tc>
                  <a:txBody>
                    <a:bodyPr/>
                    <a:lstStyle/>
                    <a:p>
                      <a:pPr algn="l" fontAlgn="b"/>
                      <a:r>
                        <a:rPr lang="en-US" sz="1600" b="1" u="none" strike="noStrike" dirty="0">
                          <a:effectLst/>
                        </a:rPr>
                        <a:t>Company</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fi-FI" sz="1600" b="1" u="none" strike="noStrike" dirty="0" err="1">
                          <a:effectLst/>
                        </a:rPr>
                        <a:t>රු</a:t>
                      </a:r>
                      <a:r>
                        <a:rPr lang="fi-FI" sz="1600" b="1" u="none" strike="noStrike" dirty="0">
                          <a:effectLst/>
                        </a:rPr>
                        <a:t>. 46,768</a:t>
                      </a:r>
                      <a:endParaRPr lang="fi-FI"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1600" b="1" u="none" strike="noStrike" dirty="0">
                          <a:effectLst/>
                        </a:rPr>
                        <a:t> </a:t>
                      </a:r>
                      <a:endParaRPr lang="sk-SK"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b="1" u="none" strike="noStrike" dirty="0">
                          <a:effectLst/>
                        </a:rPr>
                        <a:t> රු. 109,904 </a:t>
                      </a:r>
                      <a:endParaRPr lang="is-I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b="1" u="none" strike="noStrike" dirty="0">
                          <a:effectLst/>
                        </a:rPr>
                        <a:t>100.00%</a:t>
                      </a:r>
                      <a:endParaRPr lang="mr-IN"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cs-CZ" sz="1600" b="1" u="none" strike="noStrike" dirty="0">
                          <a:effectLst/>
                        </a:rPr>
                        <a:t>0.8311</a:t>
                      </a:r>
                      <a:endParaRPr lang="cs-CZ"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03300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lstStyle/>
          <a:p>
            <a:r>
              <a:rPr lang="en-US" altLang="x-none" dirty="0">
                <a:ea typeface="ＭＳ Ｐゴシック" charset="-128"/>
              </a:rPr>
              <a:t>Step 4: Estimate the equity risk premium for your company </a:t>
            </a:r>
          </a:p>
        </p:txBody>
      </p:sp>
      <p:sp>
        <p:nvSpPr>
          <p:cNvPr id="4" name="Content Placeholder 3">
            <a:extLst>
              <a:ext uri="{FF2B5EF4-FFF2-40B4-BE49-F238E27FC236}">
                <a16:creationId xmlns:a16="http://schemas.microsoft.com/office/drawing/2014/main" id="{B5147CC0-9B09-EE40-90AF-3DA33FC179D3}"/>
              </a:ext>
            </a:extLst>
          </p:cNvPr>
          <p:cNvSpPr>
            <a:spLocks noGrp="1"/>
          </p:cNvSpPr>
          <p:nvPr>
            <p:ph sz="quarter" idx="1"/>
          </p:nvPr>
        </p:nvSpPr>
        <p:spPr/>
        <p:txBody>
          <a:bodyPr/>
          <a:lstStyle/>
          <a:p>
            <a:r>
              <a:rPr lang="en-US" dirty="0"/>
              <a:t>Break down the company’s operations down geographically. That operational break down can be based upon revenues, earnings or production, depending on which one is the best measure of risk exposure.</a:t>
            </a:r>
          </a:p>
          <a:p>
            <a:r>
              <a:rPr lang="en-US" dirty="0"/>
              <a:t>Take a weighted average of the equity risk premiums of the geographies (countries, regions).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2BB88-9C78-9146-99B6-9708DDA56C06}"/>
              </a:ext>
            </a:extLst>
          </p:cNvPr>
          <p:cNvSpPr>
            <a:spLocks noGrp="1"/>
          </p:cNvSpPr>
          <p:nvPr>
            <p:ph type="title"/>
          </p:nvPr>
        </p:nvSpPr>
        <p:spPr/>
        <p:txBody>
          <a:bodyPr/>
          <a:lstStyle/>
          <a:p>
            <a:r>
              <a:rPr lang="en-US" dirty="0"/>
              <a:t>ERP for Aitken Spence</a:t>
            </a:r>
          </a:p>
        </p:txBody>
      </p:sp>
      <p:graphicFrame>
        <p:nvGraphicFramePr>
          <p:cNvPr id="4" name="Content Placeholder 2">
            <a:extLst>
              <a:ext uri="{FF2B5EF4-FFF2-40B4-BE49-F238E27FC236}">
                <a16:creationId xmlns:a16="http://schemas.microsoft.com/office/drawing/2014/main" id="{8A94776C-5219-824F-B618-841E6A98B97F}"/>
              </a:ext>
            </a:extLst>
          </p:cNvPr>
          <p:cNvGraphicFramePr>
            <a:graphicFrameLocks noGrp="1"/>
          </p:cNvGraphicFramePr>
          <p:nvPr>
            <p:ph sz="quarter" idx="1"/>
            <p:extLst>
              <p:ext uri="{D42A27DB-BD31-4B8C-83A1-F6EECF244321}">
                <p14:modId xmlns:p14="http://schemas.microsoft.com/office/powerpoint/2010/main" val="2820139799"/>
              </p:ext>
            </p:extLst>
          </p:nvPr>
        </p:nvGraphicFramePr>
        <p:xfrm>
          <a:off x="1905000" y="1828800"/>
          <a:ext cx="4879973" cy="2070100"/>
        </p:xfrm>
        <a:graphic>
          <a:graphicData uri="http://schemas.openxmlformats.org/drawingml/2006/table">
            <a:tbl>
              <a:tblPr>
                <a:tableStyleId>{5C22544A-7EE6-4342-B048-85BDC9FD1C3A}</a:tableStyleId>
              </a:tblPr>
              <a:tblGrid>
                <a:gridCol w="1639076">
                  <a:extLst>
                    <a:ext uri="{9D8B030D-6E8A-4147-A177-3AD203B41FA5}">
                      <a16:colId xmlns:a16="http://schemas.microsoft.com/office/drawing/2014/main" val="20000"/>
                    </a:ext>
                  </a:extLst>
                </a:gridCol>
                <a:gridCol w="1080299">
                  <a:extLst>
                    <a:ext uri="{9D8B030D-6E8A-4147-A177-3AD203B41FA5}">
                      <a16:colId xmlns:a16="http://schemas.microsoft.com/office/drawing/2014/main" val="20001"/>
                    </a:ext>
                  </a:extLst>
                </a:gridCol>
                <a:gridCol w="1080299">
                  <a:extLst>
                    <a:ext uri="{9D8B030D-6E8A-4147-A177-3AD203B41FA5}">
                      <a16:colId xmlns:a16="http://schemas.microsoft.com/office/drawing/2014/main" val="20002"/>
                    </a:ext>
                  </a:extLst>
                </a:gridCol>
                <a:gridCol w="1080299">
                  <a:extLst>
                    <a:ext uri="{9D8B030D-6E8A-4147-A177-3AD203B41FA5}">
                      <a16:colId xmlns:a16="http://schemas.microsoft.com/office/drawing/2014/main" val="20003"/>
                    </a:ext>
                  </a:extLst>
                </a:gridCol>
              </a:tblGrid>
              <a:tr h="414020">
                <a:tc>
                  <a:txBody>
                    <a:bodyPr/>
                    <a:lstStyle/>
                    <a:p>
                      <a:pPr algn="ctr" fontAlgn="b"/>
                      <a:r>
                        <a:rPr lang="en-US" sz="1600" i="1" u="none" strike="noStrike" dirty="0">
                          <a:effectLst/>
                        </a:rPr>
                        <a:t>Country</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Revenues</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Weight</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ERP</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14020">
                <a:tc>
                  <a:txBody>
                    <a:bodyPr/>
                    <a:lstStyle/>
                    <a:p>
                      <a:pPr algn="l" fontAlgn="b"/>
                      <a:r>
                        <a:rPr lang="en-US" sz="1600" u="none" strike="noStrike" dirty="0">
                          <a:effectLst/>
                        </a:rPr>
                        <a:t>Sri Lanka</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600" u="none" strike="noStrike" dirty="0">
                          <a:effectLst/>
                        </a:rPr>
                        <a:t>31187</a:t>
                      </a:r>
                      <a:endParaRPr lang="fi-FI"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rPr>
                        <a:t>67.96%</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rPr>
                        <a:t>10.27%</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14020">
                <a:tc>
                  <a:txBody>
                    <a:bodyPr/>
                    <a:lstStyle/>
                    <a:p>
                      <a:pPr algn="l" fontAlgn="b"/>
                      <a:r>
                        <a:rPr lang="en-US" sz="1600" u="none" strike="noStrike">
                          <a:effectLst/>
                        </a:rPr>
                        <a:t>Maldives</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9996</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rPr>
                        <a:t>21.78%</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rPr>
                        <a:t>11.42%</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14020">
                <a:tc>
                  <a:txBody>
                    <a:bodyPr/>
                    <a:lstStyle/>
                    <a:p>
                      <a:pPr algn="l" fontAlgn="b"/>
                      <a:r>
                        <a:rPr lang="en-US" sz="1600" u="none" strike="noStrike">
                          <a:effectLst/>
                        </a:rPr>
                        <a:t>Other Countries</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4710</a:t>
                      </a:r>
                      <a:endParaRPr lang="is-I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rPr>
                        <a:t>10.26%</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rPr>
                        <a:t>7.14%</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14020">
                <a:tc>
                  <a:txBody>
                    <a:bodyPr/>
                    <a:lstStyle/>
                    <a:p>
                      <a:pPr algn="l" fontAlgn="b"/>
                      <a:r>
                        <a:rPr lang="en-US" sz="1600" u="none" strike="noStrike">
                          <a:effectLst/>
                        </a:rPr>
                        <a:t>Total</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1600" u="none" strike="noStrike">
                          <a:effectLst/>
                        </a:rPr>
                        <a:t>45893</a:t>
                      </a:r>
                      <a:endParaRPr lang="cs-CZ"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rPr>
                        <a:t>100.00%</a:t>
                      </a:r>
                      <a:endParaRPr lang="mr-IN"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rPr>
                        <a:t>10.20%</a:t>
                      </a:r>
                      <a:endParaRPr lang="mr-IN"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27872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699FE-D9EA-5C4B-9E7C-594C88144A73}"/>
              </a:ext>
            </a:extLst>
          </p:cNvPr>
          <p:cNvSpPr>
            <a:spLocks noGrp="1"/>
          </p:cNvSpPr>
          <p:nvPr>
            <p:ph type="title"/>
          </p:nvPr>
        </p:nvSpPr>
        <p:spPr/>
        <p:txBody>
          <a:bodyPr/>
          <a:lstStyle/>
          <a:p>
            <a:r>
              <a:rPr lang="en-US" dirty="0"/>
              <a:t>Step 5: Estimate a cost of debt</a:t>
            </a:r>
          </a:p>
        </p:txBody>
      </p:sp>
      <p:sp>
        <p:nvSpPr>
          <p:cNvPr id="3" name="Content Placeholder 2">
            <a:extLst>
              <a:ext uri="{FF2B5EF4-FFF2-40B4-BE49-F238E27FC236}">
                <a16:creationId xmlns:a16="http://schemas.microsoft.com/office/drawing/2014/main" id="{E9683E60-0E69-3D43-9085-DD22FCBC3043}"/>
              </a:ext>
            </a:extLst>
          </p:cNvPr>
          <p:cNvSpPr>
            <a:spLocks noGrp="1"/>
          </p:cNvSpPr>
          <p:nvPr>
            <p:ph sz="quarter" idx="1"/>
          </p:nvPr>
        </p:nvSpPr>
        <p:spPr/>
        <p:txBody>
          <a:bodyPr>
            <a:normAutofit fontScale="92500" lnSpcReduction="20000"/>
          </a:bodyPr>
          <a:lstStyle/>
          <a:p>
            <a:r>
              <a:rPr lang="en-US" dirty="0"/>
              <a:t>The cost of debt is the rate at which you can borrow money, long term, today.</a:t>
            </a:r>
          </a:p>
          <a:p>
            <a:pPr lvl="1"/>
            <a:r>
              <a:rPr lang="en-US" dirty="0"/>
              <a:t>Pre-tax cost of debt = Risk free Rate + Default Spread</a:t>
            </a:r>
          </a:p>
          <a:p>
            <a:r>
              <a:rPr lang="en-US" dirty="0"/>
              <a:t>The default spread can be estimated by looking at</a:t>
            </a:r>
          </a:p>
          <a:p>
            <a:pPr lvl="1"/>
            <a:r>
              <a:rPr lang="en-US" dirty="0"/>
              <a:t>The YTM of a traded, long term bond issued by the company.</a:t>
            </a:r>
          </a:p>
          <a:p>
            <a:pPr lvl="1"/>
            <a:r>
              <a:rPr lang="en-US" dirty="0"/>
              <a:t>The bond rating for the company</a:t>
            </a:r>
          </a:p>
          <a:p>
            <a:pPr lvl="1"/>
            <a:r>
              <a:rPr lang="en-US" dirty="0"/>
              <a:t>A synthetic rating based upon the interest coverage ratio</a:t>
            </a:r>
          </a:p>
          <a:p>
            <a:r>
              <a:rPr lang="en-US" dirty="0"/>
              <a:t>To get to an after-tax cost of debt, you multiply this pre-tax rate by the </a:t>
            </a:r>
            <a:r>
              <a:rPr lang="en-US" u="sng" dirty="0"/>
              <a:t>marginal tax rate </a:t>
            </a:r>
            <a:r>
              <a:rPr lang="en-US" dirty="0"/>
              <a:t>of the </a:t>
            </a:r>
            <a:r>
              <a:rPr lang="en-US" u="sng" dirty="0"/>
              <a:t>country where you will be using your interest </a:t>
            </a:r>
            <a:r>
              <a:rPr lang="en-US" dirty="0"/>
              <a:t>deduction:</a:t>
            </a:r>
          </a:p>
          <a:p>
            <a:pPr lvl="1"/>
            <a:r>
              <a:rPr lang="en-US" dirty="0"/>
              <a:t>After-tax cost of debt = Pre-tax cost of debt (1- Marginal Tax Rate)</a:t>
            </a:r>
          </a:p>
          <a:p>
            <a:pPr lvl="1"/>
            <a:endParaRPr lang="en-US" dirty="0"/>
          </a:p>
          <a:p>
            <a:endParaRPr lang="en-US" dirty="0"/>
          </a:p>
        </p:txBody>
      </p:sp>
    </p:spTree>
    <p:extLst>
      <p:ext uri="{BB962C8B-B14F-4D97-AF65-F5344CB8AC3E}">
        <p14:creationId xmlns:p14="http://schemas.microsoft.com/office/powerpoint/2010/main" val="2906494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731B3-5250-624D-A964-9090E4F75A25}"/>
              </a:ext>
            </a:extLst>
          </p:cNvPr>
          <p:cNvSpPr>
            <a:spLocks noGrp="1"/>
          </p:cNvSpPr>
          <p:nvPr>
            <p:ph type="title"/>
          </p:nvPr>
        </p:nvSpPr>
        <p:spPr/>
        <p:txBody>
          <a:bodyPr/>
          <a:lstStyle/>
          <a:p>
            <a:r>
              <a:rPr lang="en-US" dirty="0"/>
              <a:t>Aitken Spence Cost of Debt</a:t>
            </a:r>
          </a:p>
        </p:txBody>
      </p:sp>
      <p:sp>
        <p:nvSpPr>
          <p:cNvPr id="3" name="Content Placeholder 2">
            <a:extLst>
              <a:ext uri="{FF2B5EF4-FFF2-40B4-BE49-F238E27FC236}">
                <a16:creationId xmlns:a16="http://schemas.microsoft.com/office/drawing/2014/main" id="{F14B8791-2E74-7C47-9FC8-C14A32C50B1B}"/>
              </a:ext>
            </a:extLst>
          </p:cNvPr>
          <p:cNvSpPr>
            <a:spLocks noGrp="1"/>
          </p:cNvSpPr>
          <p:nvPr>
            <p:ph sz="quarter" idx="1"/>
          </p:nvPr>
        </p:nvSpPr>
        <p:spPr/>
        <p:txBody>
          <a:bodyPr>
            <a:normAutofit fontScale="92500" lnSpcReduction="20000"/>
          </a:bodyPr>
          <a:lstStyle/>
          <a:p>
            <a:r>
              <a:rPr lang="en-US" dirty="0"/>
              <a:t>Aitken Spence is not rated. To estimate a synthetic rating, I used an interest coverage ratio (adjusting interest expenses for the leases in step 7)</a:t>
            </a:r>
          </a:p>
          <a:p>
            <a:pPr lvl="1"/>
            <a:r>
              <a:rPr lang="en-US" dirty="0"/>
              <a:t>Interest coverage ratio = 5915/ 2247 = 2.53</a:t>
            </a:r>
          </a:p>
          <a:p>
            <a:pPr lvl="1"/>
            <a:r>
              <a:rPr lang="en-US" dirty="0"/>
              <a:t>Rating based on ratio = BBB</a:t>
            </a:r>
          </a:p>
          <a:p>
            <a:pPr lvl="1"/>
            <a:r>
              <a:rPr lang="en-US" dirty="0"/>
              <a:t>Default Spread based on rating = 1.27% (for company)</a:t>
            </a:r>
          </a:p>
          <a:p>
            <a:pPr marL="503238" indent="-457200"/>
            <a:r>
              <a:rPr lang="en-US" dirty="0"/>
              <a:t>To get to a pre-tax cost of debt, I also added the default spread for the country:</a:t>
            </a:r>
          </a:p>
          <a:p>
            <a:pPr marL="823913" lvl="1" indent="-457200"/>
            <a:r>
              <a:rPr lang="en-US" dirty="0"/>
              <a:t>Pre-tax cost of debt = 5.96% + 1.27% + 4.62% = 11.85%</a:t>
            </a:r>
          </a:p>
          <a:p>
            <a:r>
              <a:rPr lang="en-US" dirty="0"/>
              <a:t>To get to an after-tax cost, I used the marginal tax rate of 28% for Sri Lanka:</a:t>
            </a:r>
          </a:p>
          <a:p>
            <a:pPr lvl="1"/>
            <a:r>
              <a:rPr lang="en-US" dirty="0"/>
              <a:t>After-tax Cost of Debt = 11.85% (1-.28) = 8.53%</a:t>
            </a:r>
          </a:p>
        </p:txBody>
      </p:sp>
    </p:spTree>
    <p:extLst>
      <p:ext uri="{BB962C8B-B14F-4D97-AF65-F5344CB8AC3E}">
        <p14:creationId xmlns:p14="http://schemas.microsoft.com/office/powerpoint/2010/main" val="2662891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228600"/>
            <a:ext cx="8153400" cy="990600"/>
          </a:xfrm>
        </p:spPr>
        <p:txBody>
          <a:bodyPr/>
          <a:lstStyle/>
          <a:p>
            <a:r>
              <a:rPr lang="en-US" altLang="x-none" dirty="0">
                <a:ea typeface="ＭＳ Ｐゴシック" charset="-128"/>
              </a:rPr>
              <a:t>Step 6: Take stock on the interest bearing debt that the company has.. </a:t>
            </a:r>
          </a:p>
        </p:txBody>
      </p:sp>
      <p:sp>
        <p:nvSpPr>
          <p:cNvPr id="27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x-none"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C874F0B-F55A-BD4B-8633-276C0148D48E}" type="slidenum">
              <a:rPr lang="en-US" altLang="x-none" sz="1200">
                <a:solidFill>
                  <a:srgbClr val="FFFFFF"/>
                </a:solidFill>
              </a:rPr>
              <a:pPr eaLnBrk="1" hangingPunct="1">
                <a:lnSpc>
                  <a:spcPct val="80000"/>
                </a:lnSpc>
              </a:pPr>
              <a:t>13</a:t>
            </a:fld>
            <a:endParaRPr lang="en-US" altLang="x-none" sz="1200">
              <a:solidFill>
                <a:srgbClr val="FFFFFF"/>
              </a:solidFill>
            </a:endParaRPr>
          </a:p>
        </p:txBody>
      </p:sp>
      <p:sp>
        <p:nvSpPr>
          <p:cNvPr id="3" name="Content Placeholder 2">
            <a:extLst>
              <a:ext uri="{FF2B5EF4-FFF2-40B4-BE49-F238E27FC236}">
                <a16:creationId xmlns:a16="http://schemas.microsoft.com/office/drawing/2014/main" id="{4246A6F0-E1FF-4945-A7C3-C7FE526230C9}"/>
              </a:ext>
            </a:extLst>
          </p:cNvPr>
          <p:cNvSpPr>
            <a:spLocks noGrp="1"/>
          </p:cNvSpPr>
          <p:nvPr>
            <p:ph sz="quarter" idx="1"/>
          </p:nvPr>
        </p:nvSpPr>
        <p:spPr/>
        <p:txBody>
          <a:bodyPr>
            <a:normAutofit fontScale="92500" lnSpcReduction="20000"/>
          </a:bodyPr>
          <a:lstStyle/>
          <a:p>
            <a:r>
              <a:rPr lang="en-US" dirty="0"/>
              <a:t>Look for interest bearing debt on the balance sheet, both short term and long term. This will include the short term debt that is under current liabilities, long term debt in the form of bank loans and corporate bonds and capital leases.</a:t>
            </a:r>
          </a:p>
          <a:p>
            <a:r>
              <a:rPr lang="en-US" dirty="0"/>
              <a:t>If you are in a hurry or do not have any additional information about the maturity of the debt, use the book value of interest bearing debt = market value of interest bearing debt.</a:t>
            </a:r>
          </a:p>
          <a:p>
            <a:r>
              <a:rPr lang="en-US" dirty="0"/>
              <a:t>If you have the weighted maturity of the debt, convert the book value into market value:</a:t>
            </a:r>
          </a:p>
          <a:p>
            <a:pPr lvl="1"/>
            <a:r>
              <a:rPr lang="en-US" dirty="0"/>
              <a:t>MV of Debt = PV of Interest Expenses, annuity over life of debt + PV of Book Value of Debt, discounted back from maturity.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4C8CC-1B37-D94F-9CC9-35304E1978A2}"/>
              </a:ext>
            </a:extLst>
          </p:cNvPr>
          <p:cNvSpPr>
            <a:spLocks noGrp="1"/>
          </p:cNvSpPr>
          <p:nvPr>
            <p:ph type="title"/>
          </p:nvPr>
        </p:nvSpPr>
        <p:spPr/>
        <p:txBody>
          <a:bodyPr/>
          <a:lstStyle/>
          <a:p>
            <a:r>
              <a:rPr lang="en-US" dirty="0"/>
              <a:t>Interest Bearing Debt</a:t>
            </a:r>
          </a:p>
        </p:txBody>
      </p:sp>
      <p:sp>
        <p:nvSpPr>
          <p:cNvPr id="3" name="Content Placeholder 2">
            <a:extLst>
              <a:ext uri="{FF2B5EF4-FFF2-40B4-BE49-F238E27FC236}">
                <a16:creationId xmlns:a16="http://schemas.microsoft.com/office/drawing/2014/main" id="{F7C22665-D94B-ED4D-BAB6-101C98B97FC5}"/>
              </a:ext>
            </a:extLst>
          </p:cNvPr>
          <p:cNvSpPr>
            <a:spLocks noGrp="1"/>
          </p:cNvSpPr>
          <p:nvPr>
            <p:ph sz="quarter" idx="1"/>
          </p:nvPr>
        </p:nvSpPr>
        <p:spPr/>
        <p:txBody>
          <a:bodyPr/>
          <a:lstStyle/>
          <a:p>
            <a:r>
              <a:rPr lang="en-US" dirty="0"/>
              <a:t>From the balance sheet,</a:t>
            </a:r>
          </a:p>
          <a:p>
            <a:pPr lvl="1"/>
            <a:r>
              <a:rPr lang="en-US" dirty="0"/>
              <a:t>Short term interest bearing debt = 11,671 m</a:t>
            </a:r>
          </a:p>
          <a:p>
            <a:pPr lvl="1"/>
            <a:r>
              <a:rPr lang="en-US" dirty="0"/>
              <a:t>Long term interest bearing debt = 15.975 m</a:t>
            </a:r>
          </a:p>
          <a:p>
            <a:pPr lvl="1"/>
            <a:r>
              <a:rPr lang="en-US" dirty="0"/>
              <a:t>Total Interest bearing debt = 27,645 m</a:t>
            </a:r>
          </a:p>
          <a:p>
            <a:r>
              <a:rPr lang="en-US" dirty="0"/>
              <a:t>To convert to market value,</a:t>
            </a:r>
          </a:p>
          <a:p>
            <a:pPr lvl="1"/>
            <a:r>
              <a:rPr lang="en-US" dirty="0"/>
              <a:t>Average maturity of the debt = 3 years</a:t>
            </a:r>
          </a:p>
          <a:p>
            <a:pPr lvl="1"/>
            <a:r>
              <a:rPr lang="en-US" dirty="0"/>
              <a:t>Interest expenses (annual) = 1,698 m</a:t>
            </a:r>
          </a:p>
          <a:p>
            <a:pPr lvl="1"/>
            <a:r>
              <a:rPr lang="en-US" dirty="0"/>
              <a:t>Current Market Interest rate on debt = 11.85%</a:t>
            </a:r>
          </a:p>
          <a:p>
            <a:pPr lvl="1"/>
            <a:r>
              <a:rPr lang="en-US" dirty="0"/>
              <a:t>Market Value of Debt = 23,847 m</a:t>
            </a:r>
          </a:p>
        </p:txBody>
      </p:sp>
    </p:spTree>
    <p:extLst>
      <p:ext uri="{BB962C8B-B14F-4D97-AF65-F5344CB8AC3E}">
        <p14:creationId xmlns:p14="http://schemas.microsoft.com/office/powerpoint/2010/main" val="3914904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128"/>
              </a:rPr>
              <a:t>Step 7: Check for leases that are not capitalized..</a:t>
            </a:r>
            <a:endParaRPr lang="en-US" dirty="0"/>
          </a:p>
        </p:txBody>
      </p:sp>
      <p:sp>
        <p:nvSpPr>
          <p:cNvPr id="4" name="Content Placeholder 3">
            <a:extLst>
              <a:ext uri="{FF2B5EF4-FFF2-40B4-BE49-F238E27FC236}">
                <a16:creationId xmlns:a16="http://schemas.microsoft.com/office/drawing/2014/main" id="{791E3129-08BA-7E42-9A0B-8A0FD71693FE}"/>
              </a:ext>
            </a:extLst>
          </p:cNvPr>
          <p:cNvSpPr>
            <a:spLocks noGrp="1"/>
          </p:cNvSpPr>
          <p:nvPr>
            <p:ph sz="quarter" idx="1"/>
          </p:nvPr>
        </p:nvSpPr>
        <p:spPr/>
        <p:txBody>
          <a:bodyPr>
            <a:normAutofit/>
          </a:bodyPr>
          <a:lstStyle/>
          <a:p>
            <a:r>
              <a:rPr lang="en-US" dirty="0"/>
              <a:t>Lease commitments are debt and should be capitalized.</a:t>
            </a:r>
          </a:p>
          <a:p>
            <a:r>
              <a:rPr lang="en-US" dirty="0"/>
              <a:t>To convert lease commitments to debt, discount the lease commitments at the pre-tax cost of debt to today.</a:t>
            </a:r>
          </a:p>
          <a:p>
            <a:r>
              <a:rPr lang="en-US" dirty="0"/>
              <a:t>Add that value to the market value of interest bearing debt to get total debt outstanding.</a:t>
            </a:r>
          </a:p>
        </p:txBody>
      </p:sp>
    </p:spTree>
    <p:extLst>
      <p:ext uri="{BB962C8B-B14F-4D97-AF65-F5344CB8AC3E}">
        <p14:creationId xmlns:p14="http://schemas.microsoft.com/office/powerpoint/2010/main" val="1973215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E8D5-AB16-2A4C-BB18-B5F03A69C3FF}"/>
              </a:ext>
            </a:extLst>
          </p:cNvPr>
          <p:cNvSpPr>
            <a:spLocks noGrp="1"/>
          </p:cNvSpPr>
          <p:nvPr>
            <p:ph type="title"/>
          </p:nvPr>
        </p:nvSpPr>
        <p:spPr/>
        <p:txBody>
          <a:bodyPr/>
          <a:lstStyle/>
          <a:p>
            <a:r>
              <a:rPr lang="en-US" dirty="0"/>
              <a:t>Lease Debt at Aitken Spence</a:t>
            </a:r>
          </a:p>
        </p:txBody>
      </p:sp>
      <p:graphicFrame>
        <p:nvGraphicFramePr>
          <p:cNvPr id="4" name="Content Placeholder 3">
            <a:extLst>
              <a:ext uri="{FF2B5EF4-FFF2-40B4-BE49-F238E27FC236}">
                <a16:creationId xmlns:a16="http://schemas.microsoft.com/office/drawing/2014/main" id="{38889E09-D7A7-B341-9BD6-358B42486747}"/>
              </a:ext>
            </a:extLst>
          </p:cNvPr>
          <p:cNvGraphicFramePr>
            <a:graphicFrameLocks noGrp="1"/>
          </p:cNvGraphicFramePr>
          <p:nvPr>
            <p:ph sz="quarter" idx="1"/>
            <p:extLst>
              <p:ext uri="{D42A27DB-BD31-4B8C-83A1-F6EECF244321}">
                <p14:modId xmlns:p14="http://schemas.microsoft.com/office/powerpoint/2010/main" val="1945941994"/>
              </p:ext>
            </p:extLst>
          </p:nvPr>
        </p:nvGraphicFramePr>
        <p:xfrm>
          <a:off x="1219200" y="2133600"/>
          <a:ext cx="4708524" cy="2743200"/>
        </p:xfrm>
        <a:graphic>
          <a:graphicData uri="http://schemas.openxmlformats.org/drawingml/2006/table">
            <a:tbl>
              <a:tblPr>
                <a:tableStyleId>{5C22544A-7EE6-4342-B048-85BDC9FD1C3A}</a:tableStyleId>
              </a:tblPr>
              <a:tblGrid>
                <a:gridCol w="1569508">
                  <a:extLst>
                    <a:ext uri="{9D8B030D-6E8A-4147-A177-3AD203B41FA5}">
                      <a16:colId xmlns:a16="http://schemas.microsoft.com/office/drawing/2014/main" val="1018369205"/>
                    </a:ext>
                  </a:extLst>
                </a:gridCol>
                <a:gridCol w="1569508">
                  <a:extLst>
                    <a:ext uri="{9D8B030D-6E8A-4147-A177-3AD203B41FA5}">
                      <a16:colId xmlns:a16="http://schemas.microsoft.com/office/drawing/2014/main" val="1385339453"/>
                    </a:ext>
                  </a:extLst>
                </a:gridCol>
                <a:gridCol w="1569508">
                  <a:extLst>
                    <a:ext uri="{9D8B030D-6E8A-4147-A177-3AD203B41FA5}">
                      <a16:colId xmlns:a16="http://schemas.microsoft.com/office/drawing/2014/main" val="3468832156"/>
                    </a:ext>
                  </a:extLst>
                </a:gridCol>
              </a:tblGrid>
              <a:tr h="284046">
                <a:tc>
                  <a:txBody>
                    <a:bodyPr/>
                    <a:lstStyle/>
                    <a:p>
                      <a:pPr algn="ctr" fontAlgn="b"/>
                      <a:r>
                        <a:rPr lang="en-US" sz="2000" u="none" strike="noStrike" dirty="0">
                          <a:effectLst/>
                        </a:rPr>
                        <a:t>Year</a:t>
                      </a:r>
                      <a:endParaRPr lang="en-US" sz="2000" b="0" i="0" u="none" strike="noStrike" dirty="0">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u="none" strike="noStrike">
                          <a:effectLst/>
                        </a:rPr>
                        <a:t>Commitment</a:t>
                      </a:r>
                      <a:endParaRPr lang="en-US"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u="none" strike="noStrike">
                          <a:effectLst/>
                        </a:rPr>
                        <a:t>Present Value</a:t>
                      </a:r>
                      <a:endParaRPr lang="en-US"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55730235"/>
                  </a:ext>
                </a:extLst>
              </a:tr>
              <a:tr h="284046">
                <a:tc>
                  <a:txBody>
                    <a:bodyPr/>
                    <a:lstStyle/>
                    <a:p>
                      <a:pPr algn="ctr" fontAlgn="b"/>
                      <a:r>
                        <a:rPr lang="en-US" sz="2000" u="none" strike="noStrike">
                          <a:effectLst/>
                        </a:rPr>
                        <a:t>1</a:t>
                      </a:r>
                      <a:endParaRPr lang="en-US"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a:effectLst/>
                        </a:rPr>
                        <a:t>රු. 729.21</a:t>
                      </a:r>
                      <a:endParaRPr lang="si-LK"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a:effectLst/>
                        </a:rPr>
                        <a:t>රු. 651.98</a:t>
                      </a:r>
                      <a:endParaRPr lang="si-LK"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77220918"/>
                  </a:ext>
                </a:extLst>
              </a:tr>
              <a:tr h="284046">
                <a:tc>
                  <a:txBody>
                    <a:bodyPr/>
                    <a:lstStyle/>
                    <a:p>
                      <a:pPr algn="ctr" fontAlgn="b"/>
                      <a:r>
                        <a:rPr lang="en-US" sz="2000" u="none" strike="noStrike">
                          <a:effectLst/>
                        </a:rPr>
                        <a:t>2</a:t>
                      </a:r>
                      <a:endParaRPr lang="en-US"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a:effectLst/>
                        </a:rPr>
                        <a:t>රු. 840.00</a:t>
                      </a:r>
                      <a:endParaRPr lang="si-LK"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a:effectLst/>
                        </a:rPr>
                        <a:t>රු. 671.49</a:t>
                      </a:r>
                      <a:endParaRPr lang="si-LK"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62013681"/>
                  </a:ext>
                </a:extLst>
              </a:tr>
              <a:tr h="284046">
                <a:tc>
                  <a:txBody>
                    <a:bodyPr/>
                    <a:lstStyle/>
                    <a:p>
                      <a:pPr algn="ctr" fontAlgn="b"/>
                      <a:r>
                        <a:rPr lang="en-US" sz="2000" u="none" strike="noStrike">
                          <a:effectLst/>
                        </a:rPr>
                        <a:t>3</a:t>
                      </a:r>
                      <a:endParaRPr lang="en-US"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dirty="0">
                          <a:effectLst/>
                        </a:rPr>
                        <a:t>රු. 840.00</a:t>
                      </a:r>
                      <a:endParaRPr lang="si-LK" sz="2000" b="0" i="0" u="none" strike="noStrike" dirty="0">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a:effectLst/>
                        </a:rPr>
                        <a:t>රු. 600.37</a:t>
                      </a:r>
                      <a:endParaRPr lang="si-LK"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48889514"/>
                  </a:ext>
                </a:extLst>
              </a:tr>
              <a:tr h="284046">
                <a:tc>
                  <a:txBody>
                    <a:bodyPr/>
                    <a:lstStyle/>
                    <a:p>
                      <a:pPr algn="ctr" fontAlgn="b"/>
                      <a:r>
                        <a:rPr lang="en-US" sz="2000" u="none" strike="noStrike">
                          <a:effectLst/>
                        </a:rPr>
                        <a:t>4</a:t>
                      </a:r>
                      <a:endParaRPr lang="en-US"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a:effectLst/>
                        </a:rPr>
                        <a:t>රු. 840.00</a:t>
                      </a:r>
                      <a:endParaRPr lang="si-LK"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a:effectLst/>
                        </a:rPr>
                        <a:t>රු. 536.78</a:t>
                      </a:r>
                      <a:endParaRPr lang="si-LK"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06864022"/>
                  </a:ext>
                </a:extLst>
              </a:tr>
              <a:tr h="284046">
                <a:tc>
                  <a:txBody>
                    <a:bodyPr/>
                    <a:lstStyle/>
                    <a:p>
                      <a:pPr algn="ctr" fontAlgn="b"/>
                      <a:r>
                        <a:rPr lang="en-US" sz="2000" u="none" strike="noStrike">
                          <a:effectLst/>
                        </a:rPr>
                        <a:t>5</a:t>
                      </a:r>
                      <a:endParaRPr lang="en-US"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dirty="0">
                          <a:effectLst/>
                        </a:rPr>
                        <a:t>රු. 840.00</a:t>
                      </a:r>
                      <a:endParaRPr lang="si-LK" sz="2000" b="0" i="0" u="none" strike="noStrike" dirty="0">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a:effectLst/>
                        </a:rPr>
                        <a:t>රු. 479.93</a:t>
                      </a:r>
                      <a:endParaRPr lang="si-LK"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59474433"/>
                  </a:ext>
                </a:extLst>
              </a:tr>
              <a:tr h="304335">
                <a:tc>
                  <a:txBody>
                    <a:bodyPr/>
                    <a:lstStyle/>
                    <a:p>
                      <a:pPr algn="ctr" fontAlgn="b"/>
                      <a:r>
                        <a:rPr lang="en-US" sz="2000" u="none" strike="noStrike">
                          <a:effectLst/>
                        </a:rPr>
                        <a:t>6 and beyond</a:t>
                      </a:r>
                      <a:endParaRPr lang="en-US"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a:effectLst/>
                        </a:rPr>
                        <a:t>රු. 817.84</a:t>
                      </a:r>
                      <a:endParaRPr lang="si-LK"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dirty="0">
                          <a:effectLst/>
                        </a:rPr>
                        <a:t>රු. 1,690.86</a:t>
                      </a:r>
                      <a:endParaRPr lang="si-LK" sz="2000" b="0" i="0" u="none" strike="noStrike" dirty="0">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78476151"/>
                  </a:ext>
                </a:extLst>
              </a:tr>
              <a:tr h="486937">
                <a:tc>
                  <a:txBody>
                    <a:bodyPr/>
                    <a:lstStyle/>
                    <a:p>
                      <a:pPr algn="ctr" fontAlgn="b"/>
                      <a:r>
                        <a:rPr lang="en-US" sz="2000" u="none" strike="noStrike">
                          <a:effectLst/>
                        </a:rPr>
                        <a:t>Debt Value of leases =</a:t>
                      </a:r>
                      <a:endParaRPr lang="en-US"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u="none" strike="noStrike">
                          <a:effectLst/>
                        </a:rPr>
                        <a:t> </a:t>
                      </a:r>
                      <a:endParaRPr lang="en-US" sz="2000" b="0" i="0" u="none" strike="noStrike">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si-LK" sz="2000" u="none" strike="noStrike" dirty="0">
                          <a:effectLst/>
                        </a:rPr>
                        <a:t>රු. 4,631.41</a:t>
                      </a:r>
                      <a:endParaRPr lang="si-LK" sz="2000" b="0" i="0" u="none" strike="noStrike" dirty="0">
                        <a:effectLst/>
                        <a:latin typeface="Times" pitchFamily="2"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82263668"/>
                  </a:ext>
                </a:extLst>
              </a:tr>
            </a:tbl>
          </a:graphicData>
        </a:graphic>
      </p:graphicFrame>
      <p:sp>
        <p:nvSpPr>
          <p:cNvPr id="5" name="TextBox 4">
            <a:extLst>
              <a:ext uri="{FF2B5EF4-FFF2-40B4-BE49-F238E27FC236}">
                <a16:creationId xmlns:a16="http://schemas.microsoft.com/office/drawing/2014/main" id="{DEEC5E11-DAB4-5A4C-AF2B-E2D87517390B}"/>
              </a:ext>
            </a:extLst>
          </p:cNvPr>
          <p:cNvSpPr txBox="1"/>
          <p:nvPr/>
        </p:nvSpPr>
        <p:spPr>
          <a:xfrm>
            <a:off x="5927724" y="3907304"/>
            <a:ext cx="2838324" cy="1569660"/>
          </a:xfrm>
          <a:prstGeom prst="rect">
            <a:avLst/>
          </a:prstGeom>
          <a:noFill/>
        </p:spPr>
        <p:txBody>
          <a:bodyPr wrap="square" rtlCol="0">
            <a:spAutoFit/>
          </a:bodyPr>
          <a:lstStyle/>
          <a:p>
            <a:r>
              <a:rPr lang="en-US" dirty="0"/>
              <a:t>4,089 m after year 5, treated as annuity of 817.84 m, each year for 5 years.</a:t>
            </a:r>
          </a:p>
        </p:txBody>
      </p:sp>
      <p:sp>
        <p:nvSpPr>
          <p:cNvPr id="6" name="TextBox 5">
            <a:extLst>
              <a:ext uri="{FF2B5EF4-FFF2-40B4-BE49-F238E27FC236}">
                <a16:creationId xmlns:a16="http://schemas.microsoft.com/office/drawing/2014/main" id="{07E678B9-726B-DE40-BFD8-15B8819E5542}"/>
              </a:ext>
            </a:extLst>
          </p:cNvPr>
          <p:cNvSpPr txBox="1"/>
          <p:nvPr/>
        </p:nvSpPr>
        <p:spPr>
          <a:xfrm>
            <a:off x="5927725" y="2133600"/>
            <a:ext cx="2301876" cy="1200329"/>
          </a:xfrm>
          <a:prstGeom prst="rect">
            <a:avLst/>
          </a:prstGeom>
          <a:noFill/>
        </p:spPr>
        <p:txBody>
          <a:bodyPr wrap="square" rtlCol="0">
            <a:spAutoFit/>
          </a:bodyPr>
          <a:lstStyle/>
          <a:p>
            <a:r>
              <a:rPr lang="en-US" dirty="0"/>
              <a:t>Discounted at pre-tax cost of debt of 11.85%</a:t>
            </a:r>
          </a:p>
        </p:txBody>
      </p:sp>
    </p:spTree>
    <p:extLst>
      <p:ext uri="{BB962C8B-B14F-4D97-AF65-F5344CB8AC3E}">
        <p14:creationId xmlns:p14="http://schemas.microsoft.com/office/powerpoint/2010/main" val="1614417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67194-E774-F643-80FF-6E5621B7AD0F}"/>
              </a:ext>
            </a:extLst>
          </p:cNvPr>
          <p:cNvSpPr>
            <a:spLocks noGrp="1"/>
          </p:cNvSpPr>
          <p:nvPr>
            <p:ph type="title"/>
          </p:nvPr>
        </p:nvSpPr>
        <p:spPr/>
        <p:txBody>
          <a:bodyPr/>
          <a:lstStyle/>
          <a:p>
            <a:r>
              <a:rPr lang="en-US" dirty="0"/>
              <a:t>Step 8: Check for hybrids</a:t>
            </a:r>
          </a:p>
        </p:txBody>
      </p:sp>
      <p:sp>
        <p:nvSpPr>
          <p:cNvPr id="3" name="Content Placeholder 2">
            <a:extLst>
              <a:ext uri="{FF2B5EF4-FFF2-40B4-BE49-F238E27FC236}">
                <a16:creationId xmlns:a16="http://schemas.microsoft.com/office/drawing/2014/main" id="{D68F5E7A-0B8C-464B-B347-8C1A11DDD9B6}"/>
              </a:ext>
            </a:extLst>
          </p:cNvPr>
          <p:cNvSpPr>
            <a:spLocks noGrp="1"/>
          </p:cNvSpPr>
          <p:nvPr>
            <p:ph sz="quarter" idx="1"/>
          </p:nvPr>
        </p:nvSpPr>
        <p:spPr/>
        <p:txBody>
          <a:bodyPr>
            <a:normAutofit fontScale="92500" lnSpcReduction="10000"/>
          </a:bodyPr>
          <a:lstStyle/>
          <a:p>
            <a:r>
              <a:rPr lang="en-US" u="sng" dirty="0"/>
              <a:t>Convertible Debt</a:t>
            </a:r>
            <a:r>
              <a:rPr lang="en-US" dirty="0"/>
              <a:t>: If you have convertible debt, try to break out the conversion option and the debt portions. </a:t>
            </a:r>
          </a:p>
          <a:p>
            <a:pPr lvl="1"/>
            <a:r>
              <a:rPr lang="en-US" dirty="0"/>
              <a:t>The simplest way to do this is to value the convertible debt, as if it were straight debt. That will give you the debt portion. </a:t>
            </a:r>
          </a:p>
          <a:p>
            <a:pPr lvl="1"/>
            <a:r>
              <a:rPr lang="en-US" dirty="0"/>
              <a:t>Subtracting put the debt portion from the market value of the convertible will give you the conversion option which is equity.</a:t>
            </a:r>
          </a:p>
          <a:p>
            <a:r>
              <a:rPr lang="en-US" u="sng" dirty="0"/>
              <a:t>Preferred Stock</a:t>
            </a:r>
            <a:r>
              <a:rPr lang="en-US" dirty="0"/>
              <a:t>: Preferred stock, at least in the form it is issued in the US, comes with fixed dividends (making it more like debt) but those dividends are not tax deductible. Thus, it is best to keep preferred stock separate from debt and equity and make the preferred dividend yield, its cost.</a:t>
            </a:r>
          </a:p>
        </p:txBody>
      </p:sp>
    </p:spTree>
    <p:extLst>
      <p:ext uri="{BB962C8B-B14F-4D97-AF65-F5344CB8AC3E}">
        <p14:creationId xmlns:p14="http://schemas.microsoft.com/office/powerpoint/2010/main" val="2136445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9: Estimate debt ratios</a:t>
            </a:r>
          </a:p>
        </p:txBody>
      </p:sp>
      <p:sp>
        <p:nvSpPr>
          <p:cNvPr id="4" name="Content Placeholder 3">
            <a:extLst>
              <a:ext uri="{FF2B5EF4-FFF2-40B4-BE49-F238E27FC236}">
                <a16:creationId xmlns:a16="http://schemas.microsoft.com/office/drawing/2014/main" id="{63226AB1-EF63-4543-BCDA-1D60C38515C9}"/>
              </a:ext>
            </a:extLst>
          </p:cNvPr>
          <p:cNvSpPr>
            <a:spLocks noGrp="1"/>
          </p:cNvSpPr>
          <p:nvPr>
            <p:ph sz="quarter" idx="1"/>
          </p:nvPr>
        </p:nvSpPr>
        <p:spPr/>
        <p:txBody>
          <a:bodyPr/>
          <a:lstStyle/>
          <a:p>
            <a:r>
              <a:rPr lang="en-US" dirty="0"/>
              <a:t>Compute the market value of equity. </a:t>
            </a:r>
          </a:p>
          <a:p>
            <a:pPr lvl="1"/>
            <a:r>
              <a:rPr lang="en-US" dirty="0"/>
              <a:t>If it is a publicly traded company, it is the share price multiplied by number of shares outstanding.,</a:t>
            </a:r>
          </a:p>
          <a:p>
            <a:pPr lvl="1"/>
            <a:r>
              <a:rPr lang="en-US" dirty="0"/>
              <a:t>If it is a private company, you can apply an industry average PE to the earnings to get an estimated equity value.</a:t>
            </a:r>
          </a:p>
          <a:p>
            <a:r>
              <a:rPr lang="en-US" dirty="0"/>
              <a:t>Compute debt to equity and debt to capital ratios:</a:t>
            </a:r>
          </a:p>
          <a:p>
            <a:pPr lvl="1"/>
            <a:r>
              <a:rPr lang="en-US" dirty="0"/>
              <a:t>Debt to Equity = Total Debt (from Step 7)/ Market Equity</a:t>
            </a:r>
          </a:p>
          <a:p>
            <a:pPr lvl="1"/>
            <a:r>
              <a:rPr lang="en-US" dirty="0"/>
              <a:t>Debt to capital = Total Debt (from Step 7)/ (Market Equity + Total Debt)</a:t>
            </a:r>
          </a:p>
          <a:p>
            <a:pPr lvl="1"/>
            <a:endParaRPr lang="en-US" dirty="0"/>
          </a:p>
        </p:txBody>
      </p:sp>
    </p:spTree>
    <p:extLst>
      <p:ext uri="{BB962C8B-B14F-4D97-AF65-F5344CB8AC3E}">
        <p14:creationId xmlns:p14="http://schemas.microsoft.com/office/powerpoint/2010/main" val="351169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2794-D367-CB46-A319-41BCFFF8C872}"/>
              </a:ext>
            </a:extLst>
          </p:cNvPr>
          <p:cNvSpPr>
            <a:spLocks noGrp="1"/>
          </p:cNvSpPr>
          <p:nvPr>
            <p:ph type="title"/>
          </p:nvPr>
        </p:nvSpPr>
        <p:spPr/>
        <p:txBody>
          <a:bodyPr/>
          <a:lstStyle/>
          <a:p>
            <a:r>
              <a:rPr lang="en-US" dirty="0"/>
              <a:t>Estimate the debt ratio for Aitken Spence</a:t>
            </a:r>
          </a:p>
        </p:txBody>
      </p:sp>
      <p:sp>
        <p:nvSpPr>
          <p:cNvPr id="3" name="Content Placeholder 2">
            <a:extLst>
              <a:ext uri="{FF2B5EF4-FFF2-40B4-BE49-F238E27FC236}">
                <a16:creationId xmlns:a16="http://schemas.microsoft.com/office/drawing/2014/main" id="{B9E3A170-4D66-4A46-9344-2CD3B12B7B0F}"/>
              </a:ext>
            </a:extLst>
          </p:cNvPr>
          <p:cNvSpPr>
            <a:spLocks noGrp="1"/>
          </p:cNvSpPr>
          <p:nvPr>
            <p:ph sz="quarter" idx="1"/>
          </p:nvPr>
        </p:nvSpPr>
        <p:spPr/>
        <p:txBody>
          <a:bodyPr/>
          <a:lstStyle/>
          <a:p>
            <a:r>
              <a:rPr lang="en-US" dirty="0"/>
              <a:t>Market Value of Equity </a:t>
            </a:r>
          </a:p>
          <a:p>
            <a:pPr lvl="1"/>
            <a:r>
              <a:rPr lang="en-US" dirty="0"/>
              <a:t>Share Price = 60</a:t>
            </a:r>
          </a:p>
          <a:p>
            <a:pPr lvl="1"/>
            <a:r>
              <a:rPr lang="en-US" dirty="0"/>
              <a:t>Number of shares = 405.70 million</a:t>
            </a:r>
          </a:p>
          <a:p>
            <a:pPr lvl="1"/>
            <a:r>
              <a:rPr lang="en-US" dirty="0"/>
              <a:t>Market Capitalization = 60 * 405.70 = 24,342 million</a:t>
            </a:r>
          </a:p>
          <a:p>
            <a:r>
              <a:rPr lang="en-US" dirty="0"/>
              <a:t>Total Debt = 4,632 + 23,847=  28,479 m</a:t>
            </a:r>
          </a:p>
          <a:p>
            <a:r>
              <a:rPr lang="en-US" dirty="0"/>
              <a:t>Debt Ratios</a:t>
            </a:r>
          </a:p>
          <a:p>
            <a:pPr lvl="1"/>
            <a:r>
              <a:rPr lang="en-US" dirty="0"/>
              <a:t>Debt/Equity = 28,479/24,342 = 117%</a:t>
            </a:r>
          </a:p>
          <a:p>
            <a:pPr lvl="1"/>
            <a:r>
              <a:rPr lang="en-US" dirty="0"/>
              <a:t>Debt/Capital = 28,479/(24,342+28,479) = 53.9%</a:t>
            </a:r>
          </a:p>
          <a:p>
            <a:pPr lvl="1"/>
            <a:endParaRPr lang="en-US" dirty="0"/>
          </a:p>
          <a:p>
            <a:pPr lvl="1"/>
            <a:endParaRPr lang="en-US" dirty="0"/>
          </a:p>
        </p:txBody>
      </p:sp>
    </p:spTree>
    <p:extLst>
      <p:ext uri="{BB962C8B-B14F-4D97-AF65-F5344CB8AC3E}">
        <p14:creationId xmlns:p14="http://schemas.microsoft.com/office/powerpoint/2010/main" val="2614764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x-none" dirty="0">
                <a:ea typeface="ＭＳ Ｐゴシック" charset="-128"/>
              </a:rPr>
              <a:t>Step 10: Estimate the cost of capital</a:t>
            </a:r>
            <a:endParaRPr lang="en-US" dirty="0"/>
          </a:p>
        </p:txBody>
      </p:sp>
      <p:sp>
        <p:nvSpPr>
          <p:cNvPr id="3" name="Content Placeholder 2"/>
          <p:cNvSpPr>
            <a:spLocks noGrp="1"/>
          </p:cNvSpPr>
          <p:nvPr>
            <p:ph sz="quarter" idx="1"/>
          </p:nvPr>
        </p:nvSpPr>
        <p:spPr/>
        <p:txBody>
          <a:bodyPr>
            <a:normAutofit/>
          </a:bodyPr>
          <a:lstStyle/>
          <a:p>
            <a:r>
              <a:rPr lang="en-US" sz="2400" dirty="0"/>
              <a:t>The cost of capital will be a weighted average of debt and  equity with the costs of debt and equity, as inputs:</a:t>
            </a:r>
          </a:p>
          <a:p>
            <a:pPr lvl="1"/>
            <a:r>
              <a:rPr lang="en-US" dirty="0"/>
              <a:t>Cost of Capital = Cost of Equity (Equity/ (Debt + Equity)) + Pre-tax Cost of Debt (1 – tax rate) (Debt/ (Debt + Equity))</a:t>
            </a:r>
          </a:p>
          <a:p>
            <a:r>
              <a:rPr lang="en-US" sz="2400" dirty="0"/>
              <a:t>If you are trying to estimate the cost of capital in a local currency and are concerned about the inconsistency of mixing local currency risk free rates with default spreads and ERP in US $, you should compute your cost of capital in US $ and then adjust for differential inflation:</a:t>
            </a:r>
          </a:p>
          <a:p>
            <a:pPr marL="0" indent="0">
              <a:buNone/>
            </a:pPr>
            <a:endParaRPr lang="en-US" dirty="0"/>
          </a:p>
          <a:p>
            <a:endParaRPr lang="en-US" dirty="0"/>
          </a:p>
        </p:txBody>
      </p:sp>
      <p:pic>
        <p:nvPicPr>
          <p:cNvPr id="4" name="Picture 3">
            <a:extLst>
              <a:ext uri="{FF2B5EF4-FFF2-40B4-BE49-F238E27FC236}">
                <a16:creationId xmlns:a16="http://schemas.microsoft.com/office/drawing/2014/main" id="{749D8BF9-34B2-5849-B7DE-ECFCE747AFDA}"/>
              </a:ext>
            </a:extLst>
          </p:cNvPr>
          <p:cNvPicPr>
            <a:picLocks noChangeAspect="1"/>
          </p:cNvPicPr>
          <p:nvPr/>
        </p:nvPicPr>
        <p:blipFill>
          <a:blip r:embed="rId2"/>
          <a:stretch>
            <a:fillRect/>
          </a:stretch>
        </p:blipFill>
        <p:spPr>
          <a:xfrm>
            <a:off x="228600" y="5181600"/>
            <a:ext cx="8166681" cy="672550"/>
          </a:xfrm>
          <a:prstGeom prst="rect">
            <a:avLst/>
          </a:prstGeom>
        </p:spPr>
      </p:pic>
    </p:spTree>
    <p:extLst>
      <p:ext uri="{BB962C8B-B14F-4D97-AF65-F5344CB8AC3E}">
        <p14:creationId xmlns:p14="http://schemas.microsoft.com/office/powerpoint/2010/main" val="98695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A4536-2585-804F-82E9-1B4D376D1841}"/>
              </a:ext>
            </a:extLst>
          </p:cNvPr>
          <p:cNvSpPr>
            <a:spLocks noGrp="1"/>
          </p:cNvSpPr>
          <p:nvPr>
            <p:ph type="title"/>
          </p:nvPr>
        </p:nvSpPr>
        <p:spPr/>
        <p:txBody>
          <a:bodyPr/>
          <a:lstStyle/>
          <a:p>
            <a:r>
              <a:rPr lang="en-US" dirty="0"/>
              <a:t>Cost of Capital for Aitken Spence</a:t>
            </a:r>
          </a:p>
        </p:txBody>
      </p:sp>
      <p:pic>
        <p:nvPicPr>
          <p:cNvPr id="6" name="Content Placeholder 5">
            <a:extLst>
              <a:ext uri="{FF2B5EF4-FFF2-40B4-BE49-F238E27FC236}">
                <a16:creationId xmlns:a16="http://schemas.microsoft.com/office/drawing/2014/main" id="{528DD2C9-A4AB-B047-A69B-282183D99041}"/>
              </a:ext>
            </a:extLst>
          </p:cNvPr>
          <p:cNvPicPr>
            <a:picLocks noGrp="1" noChangeAspect="1"/>
          </p:cNvPicPr>
          <p:nvPr>
            <p:ph sz="quarter" idx="1"/>
          </p:nvPr>
        </p:nvPicPr>
        <p:blipFill>
          <a:blip r:embed="rId2"/>
          <a:stretch>
            <a:fillRect/>
          </a:stretch>
        </p:blipFill>
        <p:spPr>
          <a:xfrm>
            <a:off x="612775" y="1877968"/>
            <a:ext cx="8153400" cy="3940264"/>
          </a:xfrm>
          <a:prstGeom prst="rect">
            <a:avLst/>
          </a:prstGeom>
        </p:spPr>
      </p:pic>
    </p:spTree>
    <p:extLst>
      <p:ext uri="{BB962C8B-B14F-4D97-AF65-F5344CB8AC3E}">
        <p14:creationId xmlns:p14="http://schemas.microsoft.com/office/powerpoint/2010/main" val="1772762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6CAF6-7A20-C24A-9F09-D75ABEADE64B}"/>
              </a:ext>
            </a:extLst>
          </p:cNvPr>
          <p:cNvSpPr>
            <a:spLocks noGrp="1"/>
          </p:cNvSpPr>
          <p:nvPr>
            <p:ph type="title"/>
          </p:nvPr>
        </p:nvSpPr>
        <p:spPr/>
        <p:txBody>
          <a:bodyPr/>
          <a:lstStyle/>
          <a:p>
            <a:r>
              <a:rPr lang="en-US" dirty="0"/>
              <a:t> Costs of Capital for divisions</a:t>
            </a:r>
          </a:p>
        </p:txBody>
      </p:sp>
      <p:sp>
        <p:nvSpPr>
          <p:cNvPr id="3" name="Content Placeholder 2">
            <a:extLst>
              <a:ext uri="{FF2B5EF4-FFF2-40B4-BE49-F238E27FC236}">
                <a16:creationId xmlns:a16="http://schemas.microsoft.com/office/drawing/2014/main" id="{AB679EE7-9259-E646-8239-2E31E6A687E9}"/>
              </a:ext>
            </a:extLst>
          </p:cNvPr>
          <p:cNvSpPr>
            <a:spLocks noGrp="1"/>
          </p:cNvSpPr>
          <p:nvPr>
            <p:ph sz="quarter" idx="1"/>
          </p:nvPr>
        </p:nvSpPr>
        <p:spPr/>
        <p:txBody>
          <a:bodyPr>
            <a:normAutofit fontScale="92500" lnSpcReduction="20000"/>
          </a:bodyPr>
          <a:lstStyle/>
          <a:p>
            <a:r>
              <a:rPr lang="en-US" dirty="0"/>
              <a:t>To estimate the cost of capital for use in an Aitkin Spence project, you would have to focus in on</a:t>
            </a:r>
          </a:p>
          <a:p>
            <a:pPr lvl="1"/>
            <a:r>
              <a:rPr lang="en-US" dirty="0"/>
              <a:t>What business the project is in</a:t>
            </a:r>
          </a:p>
          <a:p>
            <a:pPr lvl="1"/>
            <a:r>
              <a:rPr lang="en-US" dirty="0"/>
              <a:t>What country the project will be located in</a:t>
            </a:r>
          </a:p>
          <a:p>
            <a:pPr lvl="1"/>
            <a:r>
              <a:rPr lang="en-US" dirty="0"/>
              <a:t>Whether the project can carry its own debt</a:t>
            </a:r>
          </a:p>
          <a:p>
            <a:r>
              <a:rPr lang="en-US" dirty="0"/>
              <a:t>You can then estimate the cost of capital for that project</a:t>
            </a:r>
          </a:p>
          <a:p>
            <a:pPr lvl="1"/>
            <a:r>
              <a:rPr lang="en-US" dirty="0"/>
              <a:t>In the currency of your choice</a:t>
            </a:r>
          </a:p>
          <a:p>
            <a:pPr lvl="1"/>
            <a:r>
              <a:rPr lang="en-US" dirty="0"/>
              <a:t>Using the unlevered beta of the business</a:t>
            </a:r>
          </a:p>
          <a:p>
            <a:pPr lvl="1"/>
            <a:r>
              <a:rPr lang="en-US" dirty="0"/>
              <a:t>The D/E and D/C ratio for the project, if it is self-standing, or the company (if it is not).</a:t>
            </a:r>
          </a:p>
          <a:p>
            <a:pPr lvl="1"/>
            <a:r>
              <a:rPr lang="en-US" dirty="0"/>
              <a:t>The ERP for the country where the project will be located</a:t>
            </a:r>
          </a:p>
          <a:p>
            <a:pPr lvl="1"/>
            <a:r>
              <a:rPr lang="en-US" dirty="0"/>
              <a:t>The cost of debt for the project, if it is self-standing, or the company (if it is not).</a:t>
            </a:r>
          </a:p>
        </p:txBody>
      </p:sp>
    </p:spTree>
    <p:extLst>
      <p:ext uri="{BB962C8B-B14F-4D97-AF65-F5344CB8AC3E}">
        <p14:creationId xmlns:p14="http://schemas.microsoft.com/office/powerpoint/2010/main" val="425546600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58914</TotalTime>
  <Pages>155</Pages>
  <Words>1926</Words>
  <Application>Microsoft Macintosh PowerPoint</Application>
  <PresentationFormat>Letter Paper (8.5x11 in)</PresentationFormat>
  <Paragraphs>195</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ＭＳ Ｐゴシック</vt:lpstr>
      <vt:lpstr>Calibri</vt:lpstr>
      <vt:lpstr>Times</vt:lpstr>
      <vt:lpstr>Wingdings</vt:lpstr>
      <vt:lpstr>Wingdings 2</vt:lpstr>
      <vt:lpstr>Basic</vt:lpstr>
      <vt:lpstr>In Practice webcast: Estimating the cost of capital</vt:lpstr>
      <vt:lpstr>The Cost of Capital</vt:lpstr>
      <vt:lpstr>Step 1: Decide on currency </vt:lpstr>
      <vt:lpstr>Aitkin Spence: Currency Choice</vt:lpstr>
      <vt:lpstr>Step 2: Estimate a risk free rate in the currency</vt:lpstr>
      <vt:lpstr>Risk Free Rate in Sri Lankan Rupees</vt:lpstr>
      <vt:lpstr>Step 3: Estimate an unlevered beta for your company (bottom up preferably)</vt:lpstr>
      <vt:lpstr>Unlevered Beta for Aitken Spence</vt:lpstr>
      <vt:lpstr>Step 4: Estimate the equity risk premium for your company </vt:lpstr>
      <vt:lpstr>ERP for Aitken Spence</vt:lpstr>
      <vt:lpstr>Step 5: Estimate a cost of debt</vt:lpstr>
      <vt:lpstr>Aitken Spence Cost of Debt</vt:lpstr>
      <vt:lpstr>Step 6: Take stock on the interest bearing debt that the company has.. </vt:lpstr>
      <vt:lpstr>Interest Bearing Debt</vt:lpstr>
      <vt:lpstr>Step 7: Check for leases that are not capitalized..</vt:lpstr>
      <vt:lpstr>Lease Debt at Aitken Spence</vt:lpstr>
      <vt:lpstr>Step 8: Check for hybrids</vt:lpstr>
      <vt:lpstr>Step 9: Estimate debt ratios</vt:lpstr>
      <vt:lpstr>Estimate the debt ratio for Aitken Spence</vt:lpstr>
      <vt:lpstr>Step 10: Estimate the cost of capital</vt:lpstr>
      <vt:lpstr>Cost of Capital for Aitken Spence</vt:lpstr>
      <vt:lpstr> Costs of Capital for divisions</vt:lpstr>
    </vt:vector>
  </TitlesOfParts>
  <Company>Stern School</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711</cp:revision>
  <cp:lastPrinted>2018-02-13T19:08:34Z</cp:lastPrinted>
  <dcterms:created xsi:type="dcterms:W3CDTF">2010-07-27T14:31:16Z</dcterms:created>
  <dcterms:modified xsi:type="dcterms:W3CDTF">2018-02-13T19:18:58Z</dcterms:modified>
</cp:coreProperties>
</file>