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6" r:id="rId1"/>
  </p:sldMasterIdLst>
  <p:notesMasterIdLst>
    <p:notesMasterId r:id="rId16"/>
  </p:notesMasterIdLst>
  <p:handoutMasterIdLst>
    <p:handoutMasterId r:id="rId17"/>
  </p:handoutMasterIdLst>
  <p:sldIdLst>
    <p:sldId id="2360" r:id="rId2"/>
    <p:sldId id="2405" r:id="rId3"/>
    <p:sldId id="2516" r:id="rId4"/>
    <p:sldId id="2517" r:id="rId5"/>
    <p:sldId id="2524" r:id="rId6"/>
    <p:sldId id="2518" r:id="rId7"/>
    <p:sldId id="2519" r:id="rId8"/>
    <p:sldId id="2520" r:id="rId9"/>
    <p:sldId id="2525" r:id="rId10"/>
    <p:sldId id="2526" r:id="rId11"/>
    <p:sldId id="2521" r:id="rId12"/>
    <p:sldId id="2522" r:id="rId13"/>
    <p:sldId id="2527" r:id="rId14"/>
    <p:sldId id="2523" r:id="rId15"/>
  </p:sldIdLst>
  <p:sldSz cx="9144000" cy="6858000" type="letter"/>
  <p:notesSz cx="6858000" cy="9144000"/>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87"/>
    <p:restoredTop sz="93706"/>
  </p:normalViewPr>
  <p:slideViewPr>
    <p:cSldViewPr>
      <p:cViewPr varScale="1">
        <p:scale>
          <a:sx n="91" d="100"/>
          <a:sy n="91" d="100"/>
        </p:scale>
        <p:origin x="177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a:extLst>
              <a:ext uri="{FF2B5EF4-FFF2-40B4-BE49-F238E27FC236}">
                <a16:creationId xmlns:a16="http://schemas.microsoft.com/office/drawing/2014/main" id="{8EED6872-67E1-D54B-9708-CEB1DD1E6AF2}"/>
              </a:ext>
            </a:extLst>
          </p:cNvPr>
          <p:cNvSpPr>
            <a:spLocks noGrp="1" noRot="1" noChangeAspect="1" noChangeArrowheads="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411651" name="Rectangle 3">
            <a:extLst>
              <a:ext uri="{FF2B5EF4-FFF2-40B4-BE49-F238E27FC236}">
                <a16:creationId xmlns:a16="http://schemas.microsoft.com/office/drawing/2014/main" id="{EABFD8DC-0946-9342-BFA9-61272BF2A289}"/>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extLst>
      <p:ext uri="{BB962C8B-B14F-4D97-AF65-F5344CB8AC3E}">
        <p14:creationId xmlns:p14="http://schemas.microsoft.com/office/powerpoint/2010/main" val="11345392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4A9B78A-4DAA-A34B-979D-F6FD9504045C}" type="slidenum">
              <a:rPr lang="en-US" altLang="x-none"/>
              <a:pPr/>
              <a:t>‹#›</a:t>
            </a:fld>
            <a:endParaRPr lang="en-US" altLang="x-none"/>
          </a:p>
        </p:txBody>
      </p:sp>
    </p:spTree>
    <p:extLst>
      <p:ext uri="{BB962C8B-B14F-4D97-AF65-F5344CB8AC3E}">
        <p14:creationId xmlns:p14="http://schemas.microsoft.com/office/powerpoint/2010/main" val="1898363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88BC6D1E-D1B7-9442-93EF-324505326A41}" type="slidenum">
              <a:rPr lang="en-US" altLang="x-none" sz="1600"/>
              <a:pPr eaLnBrk="1" hangingPunct="1"/>
              <a:t>‹#›</a:t>
            </a:fld>
            <a:endParaRPr lang="en-US" altLang="x-none"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9313BE59-CA7D-704B-BE05-3FAEAC645E73}" type="slidenum">
              <a:rPr lang="en-US" altLang="x-none"/>
              <a:pPr/>
              <a:t>‹#›</a:t>
            </a:fld>
            <a:endParaRPr lang="en-US" altLang="x-none"/>
          </a:p>
        </p:txBody>
      </p:sp>
    </p:spTree>
    <p:extLst>
      <p:ext uri="{BB962C8B-B14F-4D97-AF65-F5344CB8AC3E}">
        <p14:creationId xmlns:p14="http://schemas.microsoft.com/office/powerpoint/2010/main" val="632649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550D348-5BA8-D041-9C65-1DDA8BCE5EA6}"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5350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9AF315F3-8E26-094E-B912-03DAF671F88D}"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80912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165C4AC6-0D87-204D-9DFA-AE6A3BED061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720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66EA66C7-300F-AD46-8CE1-CF18BD6F952F}" type="slidenum">
              <a:rPr lang="en-US" altLang="x-none"/>
              <a:pPr/>
              <a:t>‹#›</a:t>
            </a:fld>
            <a:endParaRPr lang="en-US" altLang="x-none"/>
          </a:p>
        </p:txBody>
      </p:sp>
    </p:spTree>
    <p:extLst>
      <p:ext uri="{BB962C8B-B14F-4D97-AF65-F5344CB8AC3E}">
        <p14:creationId xmlns:p14="http://schemas.microsoft.com/office/powerpoint/2010/main" val="354711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3CB78312-C3FD-0545-9056-6B1D44A8CAEF}" type="slidenum">
              <a:rPr lang="en-US" altLang="x-none"/>
              <a:pPr/>
              <a:t>‹#›</a:t>
            </a:fld>
            <a:endParaRPr lang="en-US" altLang="x-none"/>
          </a:p>
        </p:txBody>
      </p:sp>
    </p:spTree>
    <p:extLst>
      <p:ext uri="{BB962C8B-B14F-4D97-AF65-F5344CB8AC3E}">
        <p14:creationId xmlns:p14="http://schemas.microsoft.com/office/powerpoint/2010/main" val="222248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258A41B1-A603-E045-95B0-71CE3163DBEB}" type="slidenum">
              <a:rPr lang="en-US" altLang="x-none"/>
              <a:pPr/>
              <a:t>‹#›</a:t>
            </a:fld>
            <a:endParaRPr lang="en-US" altLang="x-none"/>
          </a:p>
        </p:txBody>
      </p:sp>
    </p:spTree>
    <p:extLst>
      <p:ext uri="{BB962C8B-B14F-4D97-AF65-F5344CB8AC3E}">
        <p14:creationId xmlns:p14="http://schemas.microsoft.com/office/powerpoint/2010/main" val="859973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C3D355CF-5984-154B-9A16-10652382F595}" type="slidenum">
              <a:rPr lang="en-US" altLang="x-none"/>
              <a:pPr/>
              <a:t>‹#›</a:t>
            </a:fld>
            <a:endParaRPr lang="en-US" altLang="x-none"/>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005014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ECAD814-75B8-104C-A66B-7DC3E0FBCA8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20451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93F94ED0-D8F6-2947-B0D2-2B5D922892A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22355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A401222-4E05-B24E-B1DB-C943B7D81E47}" type="slidenum">
              <a:rPr lang="en-US" altLang="x-none"/>
              <a:pPr/>
              <a:t>‹#›</a:t>
            </a:fld>
            <a:endParaRPr lang="en-US" altLang="x-none"/>
          </a:p>
        </p:txBody>
      </p:sp>
    </p:spTree>
    <p:extLst>
      <p:ext uri="{BB962C8B-B14F-4D97-AF65-F5344CB8AC3E}">
        <p14:creationId xmlns:p14="http://schemas.microsoft.com/office/powerpoint/2010/main" val="524020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43BB998-2FFE-A24D-8935-A84E102B318E}"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89" r:id="rId5"/>
    <p:sldLayoutId id="2147484295" r:id="rId6"/>
    <p:sldLayoutId id="2147484296" r:id="rId7"/>
    <p:sldLayoutId id="2147484297" r:id="rId8"/>
    <p:sldLayoutId id="2147484298" r:id="rId9"/>
    <p:sldLayoutId id="2147484290" r:id="rId10"/>
    <p:sldLayoutId id="2147484299" r:id="rId11"/>
    <p:sldLayoutId id="2147484300"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a:t>In Practice webcast: Valuing Control</a:t>
            </a:r>
          </a:p>
        </p:txBody>
      </p:sp>
      <p:sp>
        <p:nvSpPr>
          <p:cNvPr id="16386" name="Subtitle 2"/>
          <p:cNvSpPr>
            <a:spLocks noGrp="1"/>
          </p:cNvSpPr>
          <p:nvPr>
            <p:ph type="subTitle" idx="1"/>
          </p:nvPr>
        </p:nvSpPr>
        <p:spPr>
          <a:xfrm>
            <a:off x="2362200" y="6049963"/>
            <a:ext cx="6705600" cy="685800"/>
          </a:xfrm>
        </p:spPr>
        <p:txBody>
          <a:bodyPr/>
          <a:lstStyle/>
          <a:p>
            <a:r>
              <a:rPr lang="en-US" altLang="x-none">
                <a:ea typeface="ＭＳ Ｐゴシック"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r>
              <a:rPr lang="en-US" altLang="x-none" dirty="0">
                <a:ea typeface="ＭＳ Ｐゴシック" charset="-128"/>
              </a:rPr>
              <a:t>The Value of Control</a:t>
            </a:r>
          </a:p>
        </p:txBody>
      </p:sp>
      <p:sp>
        <p:nvSpPr>
          <p:cNvPr id="3" name="Content Placeholder 2">
            <a:extLst>
              <a:ext uri="{FF2B5EF4-FFF2-40B4-BE49-F238E27FC236}">
                <a16:creationId xmlns:a16="http://schemas.microsoft.com/office/drawing/2014/main" id="{ED7AF1B6-9B9B-9D4B-8950-A9268160F21D}"/>
              </a:ext>
            </a:extLst>
          </p:cNvPr>
          <p:cNvSpPr>
            <a:spLocks noGrp="1"/>
          </p:cNvSpPr>
          <p:nvPr>
            <p:ph sz="quarter" idx="1"/>
          </p:nvPr>
        </p:nvSpPr>
        <p:spPr/>
        <p:txBody>
          <a:bodyPr>
            <a:normAutofit/>
          </a:bodyPr>
          <a:lstStyle/>
          <a:p>
            <a:r>
              <a:rPr lang="en-US" altLang="en-US" dirty="0"/>
              <a:t>The value of controlling a firm derives from the fact that you believe that you or someone else would operate the firm differently (and better) from the way it is operated currently. </a:t>
            </a:r>
          </a:p>
          <a:p>
            <a:r>
              <a:rPr lang="en-US" altLang="en-US" dirty="0"/>
              <a:t>The expected value of control is the product of two variables: </a:t>
            </a:r>
          </a:p>
          <a:p>
            <a:pPr lvl="1"/>
            <a:r>
              <a:rPr lang="en-US" altLang="en-US" dirty="0"/>
              <a:t>the change in value from changing the way a firm is operated</a:t>
            </a:r>
          </a:p>
          <a:p>
            <a:pPr lvl="1"/>
            <a:r>
              <a:rPr lang="en-US" altLang="en-US" dirty="0"/>
              <a:t>the probability that this change will occur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3014DCD-C678-7545-976B-6CEAE9622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9875" cy="6637338"/>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3" name="TextBox 2">
            <a:extLst>
              <a:ext uri="{FF2B5EF4-FFF2-40B4-BE49-F238E27FC236}">
                <a16:creationId xmlns:a16="http://schemas.microsoft.com/office/drawing/2014/main" id="{9C636599-B325-AA47-959F-2C48A1B8CC6A}"/>
              </a:ext>
            </a:extLst>
          </p:cNvPr>
          <p:cNvSpPr txBox="1"/>
          <p:nvPr/>
        </p:nvSpPr>
        <p:spPr>
          <a:xfrm>
            <a:off x="381000" y="3505200"/>
            <a:ext cx="2438400" cy="738664"/>
          </a:xfrm>
          <a:prstGeom prst="rect">
            <a:avLst/>
          </a:prstGeom>
          <a:noFill/>
        </p:spPr>
        <p:txBody>
          <a:bodyPr wrap="square" rtlCol="0">
            <a:spAutoFit/>
          </a:bodyPr>
          <a:lstStyle/>
          <a:p>
            <a:pPr marL="342900" indent="-342900">
              <a:buAutoNum type="arabicPeriod"/>
            </a:pPr>
            <a:r>
              <a:rPr lang="en-US" sz="1400" b="1" dirty="0">
                <a:solidFill>
                  <a:srgbClr val="FF0000"/>
                </a:solidFill>
              </a:rPr>
              <a:t>Operating Margin</a:t>
            </a:r>
          </a:p>
          <a:p>
            <a:pPr marL="342900" indent="-342900">
              <a:buAutoNum type="arabicPeriod"/>
            </a:pPr>
            <a:r>
              <a:rPr lang="en-US" sz="1400" b="1" dirty="0">
                <a:solidFill>
                  <a:srgbClr val="FF0000"/>
                </a:solidFill>
              </a:rPr>
              <a:t>Effective Tax Rate</a:t>
            </a:r>
          </a:p>
          <a:p>
            <a:pPr marL="342900" indent="-342900">
              <a:buAutoNum type="arabicPeriod"/>
            </a:pPr>
            <a:r>
              <a:rPr lang="en-US" sz="1400" b="1" dirty="0">
                <a:solidFill>
                  <a:srgbClr val="FF0000"/>
                </a:solidFill>
              </a:rPr>
              <a:t>Working Capital/Sales</a:t>
            </a:r>
          </a:p>
        </p:txBody>
      </p:sp>
      <p:sp>
        <p:nvSpPr>
          <p:cNvPr id="5" name="TextBox 4">
            <a:extLst>
              <a:ext uri="{FF2B5EF4-FFF2-40B4-BE49-F238E27FC236}">
                <a16:creationId xmlns:a16="http://schemas.microsoft.com/office/drawing/2014/main" id="{1042ED85-4CB6-D642-9471-22C9E5920AC9}"/>
              </a:ext>
            </a:extLst>
          </p:cNvPr>
          <p:cNvSpPr txBox="1"/>
          <p:nvPr/>
        </p:nvSpPr>
        <p:spPr>
          <a:xfrm>
            <a:off x="3710424" y="4281100"/>
            <a:ext cx="2236763" cy="738664"/>
          </a:xfrm>
          <a:prstGeom prst="rect">
            <a:avLst/>
          </a:prstGeom>
          <a:noFill/>
        </p:spPr>
        <p:txBody>
          <a:bodyPr wrap="square" rtlCol="0">
            <a:spAutoFit/>
          </a:bodyPr>
          <a:lstStyle/>
          <a:p>
            <a:pPr marL="342900" indent="-342900">
              <a:buAutoNum type="arabicPeriod"/>
            </a:pPr>
            <a:r>
              <a:rPr lang="en-US" sz="1400" b="1" dirty="0">
                <a:solidFill>
                  <a:srgbClr val="FF0000"/>
                </a:solidFill>
              </a:rPr>
              <a:t>Revenue Growth</a:t>
            </a:r>
          </a:p>
          <a:p>
            <a:pPr marL="342900" indent="-342900">
              <a:buAutoNum type="arabicPeriod"/>
            </a:pPr>
            <a:r>
              <a:rPr lang="en-US" sz="1400" b="1" dirty="0">
                <a:solidFill>
                  <a:srgbClr val="FF0000"/>
                </a:solidFill>
              </a:rPr>
              <a:t>Return on Capital</a:t>
            </a:r>
          </a:p>
          <a:p>
            <a:pPr marL="342900" indent="-342900">
              <a:buAutoNum type="arabicPeriod"/>
            </a:pPr>
            <a:r>
              <a:rPr lang="en-US" sz="1400" b="1" dirty="0">
                <a:solidFill>
                  <a:srgbClr val="FF0000"/>
                </a:solidFill>
              </a:rPr>
              <a:t>Reinvestment Rate</a:t>
            </a:r>
          </a:p>
        </p:txBody>
      </p:sp>
      <p:sp>
        <p:nvSpPr>
          <p:cNvPr id="6" name="TextBox 5">
            <a:extLst>
              <a:ext uri="{FF2B5EF4-FFF2-40B4-BE49-F238E27FC236}">
                <a16:creationId xmlns:a16="http://schemas.microsoft.com/office/drawing/2014/main" id="{C75B65AF-2E11-C444-B8D0-0FE7516C0047}"/>
              </a:ext>
            </a:extLst>
          </p:cNvPr>
          <p:cNvSpPr txBox="1"/>
          <p:nvPr/>
        </p:nvSpPr>
        <p:spPr>
          <a:xfrm>
            <a:off x="6705600" y="6096000"/>
            <a:ext cx="2236763" cy="307777"/>
          </a:xfrm>
          <a:prstGeom prst="rect">
            <a:avLst/>
          </a:prstGeom>
          <a:noFill/>
        </p:spPr>
        <p:txBody>
          <a:bodyPr wrap="square" rtlCol="0">
            <a:spAutoFit/>
          </a:bodyPr>
          <a:lstStyle/>
          <a:p>
            <a:pPr marL="342900" indent="-342900">
              <a:buAutoNum type="arabicPeriod"/>
            </a:pPr>
            <a:r>
              <a:rPr lang="en-US" sz="1400" b="1" dirty="0">
                <a:solidFill>
                  <a:srgbClr val="FF0000"/>
                </a:solidFill>
              </a:rPr>
              <a:t>Excess Returns</a:t>
            </a:r>
          </a:p>
        </p:txBody>
      </p:sp>
      <p:sp>
        <p:nvSpPr>
          <p:cNvPr id="7" name="TextBox 6">
            <a:extLst>
              <a:ext uri="{FF2B5EF4-FFF2-40B4-BE49-F238E27FC236}">
                <a16:creationId xmlns:a16="http://schemas.microsoft.com/office/drawing/2014/main" id="{A9288561-7EE4-0A44-A642-7BCEB8CAC40F}"/>
              </a:ext>
            </a:extLst>
          </p:cNvPr>
          <p:cNvSpPr txBox="1"/>
          <p:nvPr/>
        </p:nvSpPr>
        <p:spPr>
          <a:xfrm>
            <a:off x="6689188" y="17900"/>
            <a:ext cx="2236763" cy="307777"/>
          </a:xfrm>
          <a:prstGeom prst="rect">
            <a:avLst/>
          </a:prstGeom>
          <a:noFill/>
        </p:spPr>
        <p:txBody>
          <a:bodyPr wrap="square" rtlCol="0">
            <a:spAutoFit/>
          </a:bodyPr>
          <a:lstStyle/>
          <a:p>
            <a:pPr marL="342900" indent="-342900">
              <a:buAutoNum type="arabicPeriod"/>
            </a:pPr>
            <a:r>
              <a:rPr lang="en-US" sz="1400" b="1" dirty="0">
                <a:solidFill>
                  <a:srgbClr val="FF0000"/>
                </a:solidFill>
              </a:rPr>
              <a:t>Optimal Debt Ratio</a:t>
            </a:r>
          </a:p>
        </p:txBody>
      </p:sp>
    </p:spTree>
    <p:extLst>
      <p:ext uri="{BB962C8B-B14F-4D97-AF65-F5344CB8AC3E}">
        <p14:creationId xmlns:p14="http://schemas.microsoft.com/office/powerpoint/2010/main" val="3098603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99D5D8F8-A5C3-8E4A-B560-8E3933CA5B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0200"/>
            <a:ext cx="9121775" cy="6343650"/>
          </a:xfrm>
          <a:prstGeom prst="rect">
            <a:avLst/>
          </a:prstGeom>
          <a:solidFill>
            <a:schemeClr val="bg1"/>
          </a:solidFill>
          <a:ln>
            <a:noFill/>
          </a:ln>
        </p:spPr>
      </p:pic>
    </p:spTree>
    <p:extLst>
      <p:ext uri="{BB962C8B-B14F-4D97-AF65-F5344CB8AC3E}">
        <p14:creationId xmlns:p14="http://schemas.microsoft.com/office/powerpoint/2010/main" val="3154720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6D0AB4-1B86-404C-8C62-F400F8C379A5}"/>
              </a:ext>
            </a:extLst>
          </p:cNvPr>
          <p:cNvPicPr>
            <a:picLocks noChangeAspect="1"/>
          </p:cNvPicPr>
          <p:nvPr/>
        </p:nvPicPr>
        <p:blipFill>
          <a:blip r:embed="rId2"/>
          <a:stretch>
            <a:fillRect/>
          </a:stretch>
        </p:blipFill>
        <p:spPr>
          <a:xfrm>
            <a:off x="0" y="538270"/>
            <a:ext cx="9144000" cy="5781460"/>
          </a:xfrm>
          <a:prstGeom prst="rect">
            <a:avLst/>
          </a:prstGeom>
        </p:spPr>
      </p:pic>
    </p:spTree>
    <p:extLst>
      <p:ext uri="{BB962C8B-B14F-4D97-AF65-F5344CB8AC3E}">
        <p14:creationId xmlns:p14="http://schemas.microsoft.com/office/powerpoint/2010/main" val="3505548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a:extLst>
              <a:ext uri="{FF2B5EF4-FFF2-40B4-BE49-F238E27FC236}">
                <a16:creationId xmlns:a16="http://schemas.microsoft.com/office/drawing/2014/main" id="{764C2D10-C186-D54D-BBB2-01AC38FC0939}"/>
              </a:ext>
            </a:extLst>
          </p:cNvPr>
          <p:cNvSpPr>
            <a:spLocks noGrp="1" noChangeArrowheads="1"/>
          </p:cNvSpPr>
          <p:nvPr>
            <p:ph type="title"/>
          </p:nvPr>
        </p:nvSpPr>
        <p:spPr/>
        <p:txBody>
          <a:bodyPr>
            <a:normAutofit fontScale="90000"/>
          </a:bodyPr>
          <a:lstStyle/>
          <a:p>
            <a:r>
              <a:rPr lang="en-US" altLang="en-US"/>
              <a:t>An Assessment of Gerdau: Where is there most promise?</a:t>
            </a:r>
          </a:p>
        </p:txBody>
      </p:sp>
      <p:sp>
        <p:nvSpPr>
          <p:cNvPr id="439299" name="Rectangle 3">
            <a:extLst>
              <a:ext uri="{FF2B5EF4-FFF2-40B4-BE49-F238E27FC236}">
                <a16:creationId xmlns:a16="http://schemas.microsoft.com/office/drawing/2014/main" id="{FF956356-F2D8-5346-A901-2E1A0EACF2FC}"/>
              </a:ext>
            </a:extLst>
          </p:cNvPr>
          <p:cNvSpPr>
            <a:spLocks noGrp="1" noChangeArrowheads="1"/>
          </p:cNvSpPr>
          <p:nvPr>
            <p:ph sz="quarter" idx="1"/>
          </p:nvPr>
        </p:nvSpPr>
        <p:spPr/>
        <p:txBody>
          <a:bodyPr>
            <a:normAutofit lnSpcReduction="10000"/>
          </a:bodyPr>
          <a:lstStyle/>
          <a:p>
            <a:r>
              <a:rPr lang="en-US" altLang="en-US" dirty="0"/>
              <a:t>If you were running Gerdau, where do you see the most promise in value enhancement?</a:t>
            </a:r>
          </a:p>
          <a:p>
            <a:pPr marL="514350" indent="-514350">
              <a:buFont typeface="+mj-lt"/>
              <a:buAutoNum type="arabicPeriod"/>
            </a:pPr>
            <a:r>
              <a:rPr lang="en-US" altLang="en-US" dirty="0"/>
              <a:t>Increase cash flows from existing assets (Current margin = 19.5%; Tax rate = 34%; Non-cash WC = 18.33%)</a:t>
            </a:r>
          </a:p>
          <a:p>
            <a:pPr marL="514350" indent="-514350">
              <a:buFont typeface="+mj-lt"/>
              <a:buAutoNum type="arabicPeriod"/>
            </a:pPr>
            <a:r>
              <a:rPr lang="en-US" altLang="en-US" dirty="0"/>
              <a:t>Increase growth rate during high growth period (Reinvestment rate = 60%, Return on capital = 16.81%; Growth rate = 10.09%)</a:t>
            </a:r>
          </a:p>
          <a:p>
            <a:pPr marL="514350" indent="-514350">
              <a:buFont typeface="+mj-lt"/>
              <a:buAutoNum type="arabicPeriod"/>
            </a:pPr>
            <a:r>
              <a:rPr lang="en-US" altLang="en-US" dirty="0"/>
              <a:t>Increase length of growth period (5 years)</a:t>
            </a:r>
          </a:p>
          <a:p>
            <a:pPr marL="514350" indent="-514350">
              <a:buFont typeface="+mj-lt"/>
              <a:buAutoNum type="arabicPeriod"/>
            </a:pPr>
            <a:r>
              <a:rPr lang="en-US" altLang="en-US" dirty="0"/>
              <a:t>Reduce cost of capital (Debt ratio = 24%)</a:t>
            </a:r>
          </a:p>
        </p:txBody>
      </p:sp>
    </p:spTree>
    <p:extLst>
      <p:ext uri="{BB962C8B-B14F-4D97-AF65-F5344CB8AC3E}">
        <p14:creationId xmlns:p14="http://schemas.microsoft.com/office/powerpoint/2010/main" val="2749152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a:extLst>
              <a:ext uri="{FF2B5EF4-FFF2-40B4-BE49-F238E27FC236}">
                <a16:creationId xmlns:a16="http://schemas.microsoft.com/office/drawing/2014/main" id="{7FA0AB77-FA27-6340-9801-32D2FA6E6CCA}"/>
              </a:ext>
            </a:extLst>
          </p:cNvPr>
          <p:cNvSpPr>
            <a:spLocks noGrp="1" noChangeArrowheads="1"/>
          </p:cNvSpPr>
          <p:nvPr>
            <p:ph type="title"/>
          </p:nvPr>
        </p:nvSpPr>
        <p:spPr/>
        <p:txBody>
          <a:bodyPr/>
          <a:lstStyle/>
          <a:p>
            <a:r>
              <a:rPr lang="en-US" altLang="en-US"/>
              <a:t>Gerdau : Optimal Capital Structure</a:t>
            </a:r>
          </a:p>
        </p:txBody>
      </p:sp>
      <p:pic>
        <p:nvPicPr>
          <p:cNvPr id="410631" name="Picture 5">
            <a:extLst>
              <a:ext uri="{FF2B5EF4-FFF2-40B4-BE49-F238E27FC236}">
                <a16:creationId xmlns:a16="http://schemas.microsoft.com/office/drawing/2014/main" id="{B70E0D64-DDF6-9F42-8214-7C7AD746B8CD}"/>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143000" y="2262188"/>
            <a:ext cx="7753350" cy="1495425"/>
          </a:xfrm>
          <a:solidFill>
            <a:schemeClr val="bg1"/>
          </a:solidFill>
          <a:ln/>
        </p:spPr>
      </p:pic>
    </p:spTree>
    <p:extLst>
      <p:ext uri="{BB962C8B-B14F-4D97-AF65-F5344CB8AC3E}">
        <p14:creationId xmlns:p14="http://schemas.microsoft.com/office/powerpoint/2010/main" val="460557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F626AEE8-1618-9549-884F-1A5E30128A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chemeClr val="bg1"/>
          </a:solidFill>
          <a:ln>
            <a:noFill/>
          </a:ln>
          <a:effectLst/>
        </p:spPr>
      </p:pic>
    </p:spTree>
    <p:extLst>
      <p:ext uri="{BB962C8B-B14F-4D97-AF65-F5344CB8AC3E}">
        <p14:creationId xmlns:p14="http://schemas.microsoft.com/office/powerpoint/2010/main" val="1805682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a:extLst>
              <a:ext uri="{FF2B5EF4-FFF2-40B4-BE49-F238E27FC236}">
                <a16:creationId xmlns:a16="http://schemas.microsoft.com/office/drawing/2014/main" id="{764C2D10-C186-D54D-BBB2-01AC38FC0939}"/>
              </a:ext>
            </a:extLst>
          </p:cNvPr>
          <p:cNvSpPr>
            <a:spLocks noGrp="1" noChangeArrowheads="1"/>
          </p:cNvSpPr>
          <p:nvPr>
            <p:ph type="title"/>
          </p:nvPr>
        </p:nvSpPr>
        <p:spPr/>
        <p:txBody>
          <a:bodyPr>
            <a:normAutofit/>
          </a:bodyPr>
          <a:lstStyle/>
          <a:p>
            <a:r>
              <a:rPr lang="en-US" altLang="en-US" dirty="0"/>
              <a:t>An Assessment of Genting </a:t>
            </a:r>
            <a:r>
              <a:rPr lang="en-US" altLang="en-US" dirty="0" err="1"/>
              <a:t>Berhad</a:t>
            </a:r>
            <a:endParaRPr lang="en-US" altLang="en-US" dirty="0"/>
          </a:p>
        </p:txBody>
      </p:sp>
      <p:sp>
        <p:nvSpPr>
          <p:cNvPr id="439299" name="Rectangle 3">
            <a:extLst>
              <a:ext uri="{FF2B5EF4-FFF2-40B4-BE49-F238E27FC236}">
                <a16:creationId xmlns:a16="http://schemas.microsoft.com/office/drawing/2014/main" id="{FF956356-F2D8-5346-A901-2E1A0EACF2FC}"/>
              </a:ext>
            </a:extLst>
          </p:cNvPr>
          <p:cNvSpPr>
            <a:spLocks noGrp="1" noChangeArrowheads="1"/>
          </p:cNvSpPr>
          <p:nvPr>
            <p:ph sz="quarter" idx="1"/>
          </p:nvPr>
        </p:nvSpPr>
        <p:spPr/>
        <p:txBody>
          <a:bodyPr>
            <a:normAutofit fontScale="85000" lnSpcReduction="20000"/>
          </a:bodyPr>
          <a:lstStyle/>
          <a:p>
            <a:r>
              <a:rPr lang="en-US" altLang="en-US" dirty="0"/>
              <a:t>If you were running Genting </a:t>
            </a:r>
            <a:r>
              <a:rPr lang="en-US" altLang="en-US" dirty="0" err="1"/>
              <a:t>Berhad</a:t>
            </a:r>
            <a:r>
              <a:rPr lang="en-US" altLang="en-US" dirty="0"/>
              <a:t>, where do you see the most promise in value enhancement?</a:t>
            </a:r>
          </a:p>
          <a:p>
            <a:pPr marL="514350" indent="-514350">
              <a:buFont typeface="+mj-lt"/>
              <a:buAutoNum type="arabicPeriod"/>
            </a:pPr>
            <a:r>
              <a:rPr lang="en-US" altLang="en-US" u="sng" dirty="0"/>
              <a:t>Go for more revenue growth</a:t>
            </a:r>
            <a:r>
              <a:rPr lang="en-US" altLang="en-US" dirty="0"/>
              <a:t>: Revenue growth is only 5%. Increasing it may push up value.</a:t>
            </a:r>
          </a:p>
          <a:p>
            <a:pPr marL="514350" indent="-514350">
              <a:buFont typeface="+mj-lt"/>
              <a:buAutoNum type="arabicPeriod"/>
            </a:pPr>
            <a:r>
              <a:rPr lang="en-US" altLang="en-US" u="sng" dirty="0"/>
              <a:t>Increase operating margins </a:t>
            </a:r>
            <a:r>
              <a:rPr lang="en-US" altLang="en-US" dirty="0"/>
              <a:t>to the average(27.9%) generated over the last decade.</a:t>
            </a:r>
          </a:p>
          <a:p>
            <a:pPr marL="514350" indent="-514350">
              <a:buFont typeface="+mj-lt"/>
              <a:buAutoNum type="arabicPeriod"/>
            </a:pPr>
            <a:r>
              <a:rPr lang="en-US" altLang="en-US" u="sng" dirty="0"/>
              <a:t>Change mix of debt, type of debt, to lower cost of capital.</a:t>
            </a:r>
            <a:r>
              <a:rPr lang="en-US" altLang="en-US" dirty="0"/>
              <a:t> (Genting is close to its optimal debt ratio currently, with an actual debt ratio of 34% and an optimal debt ratio of 30%)</a:t>
            </a:r>
          </a:p>
          <a:p>
            <a:pPr marL="514350" indent="-514350">
              <a:buFont typeface="+mj-lt"/>
              <a:buAutoNum type="arabicPeriod"/>
            </a:pPr>
            <a:r>
              <a:rPr lang="en-US" altLang="en-US" dirty="0"/>
              <a:t>Sell of assets (especially real estate) that have higher alternative value uses.</a:t>
            </a:r>
          </a:p>
          <a:p>
            <a:r>
              <a:rPr lang="en-US" altLang="en-US" dirty="0"/>
              <a:t>Of these, the action with the most potential for value change is to push to improve operating margins.</a:t>
            </a:r>
          </a:p>
        </p:txBody>
      </p:sp>
    </p:spTree>
    <p:extLst>
      <p:ext uri="{BB962C8B-B14F-4D97-AF65-F5344CB8AC3E}">
        <p14:creationId xmlns:p14="http://schemas.microsoft.com/office/powerpoint/2010/main" val="3861726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32D3E6-15D4-6942-97FD-FCDF7CED0B25}"/>
              </a:ext>
            </a:extLst>
          </p:cNvPr>
          <p:cNvPicPr>
            <a:picLocks noChangeAspect="1"/>
          </p:cNvPicPr>
          <p:nvPr/>
        </p:nvPicPr>
        <p:blipFill>
          <a:blip r:embed="rId2"/>
          <a:stretch>
            <a:fillRect/>
          </a:stretch>
        </p:blipFill>
        <p:spPr>
          <a:xfrm>
            <a:off x="0" y="507404"/>
            <a:ext cx="9144000" cy="5843192"/>
          </a:xfrm>
          <a:prstGeom prst="rect">
            <a:avLst/>
          </a:prstGeom>
        </p:spPr>
      </p:pic>
    </p:spTree>
    <p:extLst>
      <p:ext uri="{BB962C8B-B14F-4D97-AF65-F5344CB8AC3E}">
        <p14:creationId xmlns:p14="http://schemas.microsoft.com/office/powerpoint/2010/main" val="624075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a:extLst>
              <a:ext uri="{FF2B5EF4-FFF2-40B4-BE49-F238E27FC236}">
                <a16:creationId xmlns:a16="http://schemas.microsoft.com/office/drawing/2014/main" id="{0FF0F791-84B4-C544-A7D2-5CB3CA15B852}"/>
              </a:ext>
            </a:extLst>
          </p:cNvPr>
          <p:cNvSpPr>
            <a:spLocks noGrp="1" noChangeArrowheads="1"/>
          </p:cNvSpPr>
          <p:nvPr>
            <p:ph type="title"/>
          </p:nvPr>
        </p:nvSpPr>
        <p:spPr/>
        <p:txBody>
          <a:bodyPr/>
          <a:lstStyle/>
          <a:p>
            <a:r>
              <a:rPr lang="en-US" altLang="en-US" dirty="0"/>
              <a:t>The Probability of Changing Control</a:t>
            </a:r>
          </a:p>
        </p:txBody>
      </p:sp>
      <p:sp>
        <p:nvSpPr>
          <p:cNvPr id="415747" name="Rectangle 3">
            <a:extLst>
              <a:ext uri="{FF2B5EF4-FFF2-40B4-BE49-F238E27FC236}">
                <a16:creationId xmlns:a16="http://schemas.microsoft.com/office/drawing/2014/main" id="{9581EE2A-6CA4-7441-9D05-4880A0D5B2AB}"/>
              </a:ext>
            </a:extLst>
          </p:cNvPr>
          <p:cNvSpPr>
            <a:spLocks noGrp="1" noChangeArrowheads="1"/>
          </p:cNvSpPr>
          <p:nvPr>
            <p:ph sz="quarter" idx="1"/>
          </p:nvPr>
        </p:nvSpPr>
        <p:spPr/>
        <p:txBody>
          <a:bodyPr/>
          <a:lstStyle/>
          <a:p>
            <a:r>
              <a:rPr lang="en-US" altLang="en-US"/>
              <a:t>The probability of changing management will be different across different companies and will vary across different markets. </a:t>
            </a:r>
          </a:p>
          <a:p>
            <a:r>
              <a:rPr lang="en-US" altLang="en-US"/>
              <a:t>In </a:t>
            </a:r>
            <a:r>
              <a:rPr lang="en-US" altLang="en-US" dirty="0"/>
              <a:t>general, the more power stockholders have and the stronger corporate governance systems are, the greater is the probability of management change for any given firm.</a:t>
            </a:r>
          </a:p>
          <a:p>
            <a:r>
              <a:rPr lang="en-US" altLang="en-US" dirty="0"/>
              <a:t>The probability of changing management will change over time as a function of legal changes, market developments and investor shifts.</a:t>
            </a:r>
          </a:p>
        </p:txBody>
      </p:sp>
    </p:spTree>
    <p:extLst>
      <p:ext uri="{BB962C8B-B14F-4D97-AF65-F5344CB8AC3E}">
        <p14:creationId xmlns:p14="http://schemas.microsoft.com/office/powerpoint/2010/main" val="3749618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a:extLst>
              <a:ext uri="{FF2B5EF4-FFF2-40B4-BE49-F238E27FC236}">
                <a16:creationId xmlns:a16="http://schemas.microsoft.com/office/drawing/2014/main" id="{3D040130-58F2-0C46-B3AA-7324315B5829}"/>
              </a:ext>
            </a:extLst>
          </p:cNvPr>
          <p:cNvSpPr>
            <a:spLocks noGrp="1" noChangeArrowheads="1"/>
          </p:cNvSpPr>
          <p:nvPr>
            <p:ph type="title"/>
          </p:nvPr>
        </p:nvSpPr>
        <p:spPr/>
        <p:txBody>
          <a:bodyPr/>
          <a:lstStyle/>
          <a:p>
            <a:r>
              <a:rPr lang="en-US" altLang="en-US"/>
              <a:t>Gerdau’s Cross Holdings…</a:t>
            </a:r>
          </a:p>
        </p:txBody>
      </p:sp>
      <p:pic>
        <p:nvPicPr>
          <p:cNvPr id="438275" name="Picture 3">
            <a:extLst>
              <a:ext uri="{FF2B5EF4-FFF2-40B4-BE49-F238E27FC236}">
                <a16:creationId xmlns:a16="http://schemas.microsoft.com/office/drawing/2014/main" id="{2A549DC9-DA87-F24F-B9BA-3C35D33DD12B}"/>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a:xfrm>
            <a:off x="2086109" y="1600200"/>
            <a:ext cx="5206732" cy="4495800"/>
          </a:xfrm>
          <a:ln/>
          <a:extLst>
            <a:ext uri="{91240B29-F687-4F45-9708-019B960494DF}">
              <a14:hiddenLine xmlns:a14="http://schemas.microsoft.com/office/drawing/2010/main" w="12700" cap="flat" cmpd="sng">
                <a:solidFill>
                  <a:schemeClr val="tx1"/>
                </a:solidFill>
                <a:prstDash val="solid"/>
                <a:miter lim="800000"/>
                <a:headEnd/>
                <a:tailEnd/>
              </a14:hiddenLine>
            </a:ext>
          </a:extLst>
        </p:spPr>
      </p:pic>
    </p:spTree>
    <p:extLst>
      <p:ext uri="{BB962C8B-B14F-4D97-AF65-F5344CB8AC3E}">
        <p14:creationId xmlns:p14="http://schemas.microsoft.com/office/powerpoint/2010/main" val="3962659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25B87-2215-184E-8690-945DCEC92C96}"/>
              </a:ext>
            </a:extLst>
          </p:cNvPr>
          <p:cNvSpPr>
            <a:spLocks noGrp="1"/>
          </p:cNvSpPr>
          <p:nvPr>
            <p:ph type="title"/>
          </p:nvPr>
        </p:nvSpPr>
        <p:spPr/>
        <p:txBody>
          <a:bodyPr/>
          <a:lstStyle/>
          <a:p>
            <a:r>
              <a:rPr lang="en-US" dirty="0"/>
              <a:t>Genting </a:t>
            </a:r>
            <a:r>
              <a:rPr lang="en-US" dirty="0" err="1"/>
              <a:t>Berhad</a:t>
            </a:r>
            <a:r>
              <a:rPr lang="en-US" dirty="0"/>
              <a:t>: Change Probability</a:t>
            </a:r>
          </a:p>
        </p:txBody>
      </p:sp>
      <p:sp>
        <p:nvSpPr>
          <p:cNvPr id="3" name="Content Placeholder 2">
            <a:extLst>
              <a:ext uri="{FF2B5EF4-FFF2-40B4-BE49-F238E27FC236}">
                <a16:creationId xmlns:a16="http://schemas.microsoft.com/office/drawing/2014/main" id="{C3872978-A14C-3C47-BBD6-6FAFA179164D}"/>
              </a:ext>
            </a:extLst>
          </p:cNvPr>
          <p:cNvSpPr>
            <a:spLocks noGrp="1"/>
          </p:cNvSpPr>
          <p:nvPr>
            <p:ph sz="quarter" idx="1"/>
          </p:nvPr>
        </p:nvSpPr>
        <p:spPr/>
        <p:txBody>
          <a:bodyPr/>
          <a:lstStyle/>
          <a:p>
            <a:r>
              <a:rPr lang="en-US" dirty="0"/>
              <a:t>As a Malaysian company, with a web of companies holding shares in each change, change will be difficult, unless one of the leading stockholders signs on, or management has a change of heart.</a:t>
            </a:r>
          </a:p>
          <a:p>
            <a:r>
              <a:rPr lang="en-US" dirty="0"/>
              <a:t>The probability of change is low, but not zero. There is also the possibility that an acquirer may find the company attractive for its turn around potential.</a:t>
            </a:r>
          </a:p>
        </p:txBody>
      </p:sp>
    </p:spTree>
    <p:extLst>
      <p:ext uri="{BB962C8B-B14F-4D97-AF65-F5344CB8AC3E}">
        <p14:creationId xmlns:p14="http://schemas.microsoft.com/office/powerpoint/2010/main" val="1023246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CDC73-5380-134D-9576-EF048F93FA24}"/>
              </a:ext>
            </a:extLst>
          </p:cNvPr>
          <p:cNvSpPr>
            <a:spLocks noGrp="1"/>
          </p:cNvSpPr>
          <p:nvPr>
            <p:ph type="title"/>
          </p:nvPr>
        </p:nvSpPr>
        <p:spPr/>
        <p:txBody>
          <a:bodyPr/>
          <a:lstStyle/>
          <a:p>
            <a:r>
              <a:rPr lang="en-US" dirty="0"/>
              <a:t>Bottom Line</a:t>
            </a:r>
          </a:p>
        </p:txBody>
      </p:sp>
      <p:sp>
        <p:nvSpPr>
          <p:cNvPr id="3" name="Content Placeholder 2">
            <a:extLst>
              <a:ext uri="{FF2B5EF4-FFF2-40B4-BE49-F238E27FC236}">
                <a16:creationId xmlns:a16="http://schemas.microsoft.com/office/drawing/2014/main" id="{E8411150-0719-1846-A8A9-7BBF250D5D2D}"/>
              </a:ext>
            </a:extLst>
          </p:cNvPr>
          <p:cNvSpPr>
            <a:spLocks noGrp="1"/>
          </p:cNvSpPr>
          <p:nvPr>
            <p:ph sz="quarter" idx="1"/>
          </p:nvPr>
        </p:nvSpPr>
        <p:spPr/>
        <p:txBody>
          <a:bodyPr/>
          <a:lstStyle/>
          <a:p>
            <a:r>
              <a:rPr lang="en-US" dirty="0"/>
              <a:t>There is only a moderate value of control at Gerdau Steel in 2007, because the company was for the most part, well run. Even if you believed that there was value to controlling Gerdau, the expected value of control would have been close to zero, since the holding structure of Gerdau would have made it almost impossible to change the way the firm was run.</a:t>
            </a:r>
          </a:p>
          <a:p>
            <a:r>
              <a:rPr lang="en-US" dirty="0"/>
              <a:t>At Genting </a:t>
            </a:r>
            <a:r>
              <a:rPr lang="en-US" dirty="0" err="1"/>
              <a:t>Berhad</a:t>
            </a:r>
            <a:r>
              <a:rPr lang="en-US" dirty="0"/>
              <a:t>, in 2016, the value of control and the expected value of control are both much higher.</a:t>
            </a:r>
          </a:p>
        </p:txBody>
      </p:sp>
    </p:spTree>
    <p:extLst>
      <p:ext uri="{BB962C8B-B14F-4D97-AF65-F5344CB8AC3E}">
        <p14:creationId xmlns:p14="http://schemas.microsoft.com/office/powerpoint/2010/main" val="257786902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70826</TotalTime>
  <Pages>155</Pages>
  <Words>577</Words>
  <Application>Microsoft Macintosh PowerPoint</Application>
  <PresentationFormat>Letter Paper (8.5x11 in)</PresentationFormat>
  <Paragraphs>40</Paragraphs>
  <Slides>14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ＭＳ Ｐゴシック</vt:lpstr>
      <vt:lpstr>Calibri</vt:lpstr>
      <vt:lpstr>Times</vt:lpstr>
      <vt:lpstr>Wingdings</vt:lpstr>
      <vt:lpstr>Wingdings 2</vt:lpstr>
      <vt:lpstr>Basic</vt:lpstr>
      <vt:lpstr>In Practice webcast: Valuing Control</vt:lpstr>
      <vt:lpstr>The Value of Control</vt:lpstr>
      <vt:lpstr>PowerPoint Presentation</vt:lpstr>
      <vt:lpstr>PowerPoint Presentation</vt:lpstr>
      <vt:lpstr>PowerPoint Presentation</vt:lpstr>
      <vt:lpstr>An Assessment of Gerdau: Where is there most promise?</vt:lpstr>
      <vt:lpstr>Gerdau : Optimal Capital Structure</vt:lpstr>
      <vt:lpstr>PowerPoint Presentation</vt:lpstr>
      <vt:lpstr>An Assessment of Genting Berhad</vt:lpstr>
      <vt:lpstr>PowerPoint Presentation</vt:lpstr>
      <vt:lpstr>The Probability of Changing Control</vt:lpstr>
      <vt:lpstr>Gerdau’s Cross Holdings…</vt:lpstr>
      <vt:lpstr>Genting Berhad: Change Probability</vt:lpstr>
      <vt:lpstr>Bottom Line</vt:lpstr>
    </vt:vector>
  </TitlesOfParts>
  <Company>Stern School</Company>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751</cp:revision>
  <cp:lastPrinted>2018-02-13T19:19:13Z</cp:lastPrinted>
  <dcterms:created xsi:type="dcterms:W3CDTF">2010-07-27T14:31:16Z</dcterms:created>
  <dcterms:modified xsi:type="dcterms:W3CDTF">2018-02-28T20:07:24Z</dcterms:modified>
</cp:coreProperties>
</file>