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6" r:id="rId1"/>
  </p:sldMasterIdLst>
  <p:notesMasterIdLst>
    <p:notesMasterId r:id="rId12"/>
  </p:notesMasterIdLst>
  <p:handoutMasterIdLst>
    <p:handoutMasterId r:id="rId13"/>
  </p:handoutMasterIdLst>
  <p:sldIdLst>
    <p:sldId id="2360" r:id="rId2"/>
    <p:sldId id="2405" r:id="rId3"/>
    <p:sldId id="2507" r:id="rId4"/>
    <p:sldId id="2514" r:id="rId5"/>
    <p:sldId id="2510" r:id="rId6"/>
    <p:sldId id="2469" r:id="rId7"/>
    <p:sldId id="2512" r:id="rId8"/>
    <p:sldId id="2504" r:id="rId9"/>
    <p:sldId id="2513" r:id="rId10"/>
    <p:sldId id="2515" r:id="rId11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wath Damodaran" initials="AD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0"/>
    <p:restoredTop sz="93706"/>
  </p:normalViewPr>
  <p:slideViewPr>
    <p:cSldViewPr>
      <p:cViewPr varScale="1">
        <p:scale>
          <a:sx n="91" d="100"/>
          <a:sy n="91" d="100"/>
        </p:scale>
        <p:origin x="184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356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z="1400"/>
            </a:lvl1pPr>
          </a:lstStyle>
          <a:p>
            <a:fld id="{54A9B78A-4DAA-A34B-979D-F6FD9504045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836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88375" y="6383338"/>
            <a:ext cx="423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88BC6D1E-D1B7-9442-93EF-324505326A41}" type="slidenum">
              <a:rPr lang="en-US" altLang="x-none" sz="1600"/>
              <a:pPr eaLnBrk="1" hangingPunct="1"/>
              <a:t>‹#›</a:t>
            </a:fld>
            <a:endParaRPr lang="en-US" altLang="x-none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13BE59-CA7D-704B-BE05-3FAEAC645E7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264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550D348-5BA8-D041-9C65-1DDA8BCE5EA6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75350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AF315F3-8E26-094E-B912-03DAF671F88D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38091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5C4AC6-0D87-204D-9DFA-AE6A3BED061D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0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6EA66C7-300F-AD46-8CE1-CF18BD6F952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471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z="1400"/>
            </a:lvl1pPr>
          </a:lstStyle>
          <a:p>
            <a:fld id="{3CB78312-C3FD-0545-9056-6B1D44A8CAE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24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m_gl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55775"/>
            <a:ext cx="1614488" cy="1689100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8A41B1-A603-E045-95B0-71CE3163DBEB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997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fld id="{C3D355CF-5984-154B-9A16-10652382F595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100501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AD814-75B8-104C-A66B-7DC3E0FBCA81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5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93F94ED0-D8F6-2947-B0D2-2B5D922892AD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5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A401222-4E05-B24E-B1DB-C943B7D81E4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402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fld id="{043BB998-2FFE-A24D-8935-A84E102B318E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92" r:id="rId2"/>
    <p:sldLayoutId id="2147484293" r:id="rId3"/>
    <p:sldLayoutId id="2147484294" r:id="rId4"/>
    <p:sldLayoutId id="2147484289" r:id="rId5"/>
    <p:sldLayoutId id="2147484295" r:id="rId6"/>
    <p:sldLayoutId id="2147484296" r:id="rId7"/>
    <p:sldLayoutId id="2147484297" r:id="rId8"/>
    <p:sldLayoutId id="2147484298" r:id="rId9"/>
    <p:sldLayoutId id="2147484290" r:id="rId10"/>
    <p:sldLayoutId id="2147484299" r:id="rId11"/>
    <p:sldLayoutId id="214748430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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2"/>
        <a:buChar char="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04DA3"/>
        </a:buClr>
        <a:buSzPct val="7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C4652D"/>
        </a:buClr>
        <a:buSzPct val="6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Practice webcast: Dividend Assessment – pulling together loose threads</a:t>
            </a:r>
          </a:p>
        </p:txBody>
      </p:sp>
      <p:sp>
        <p:nvSpPr>
          <p:cNvPr id="16386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r>
              <a:rPr lang="en-US" altLang="x-none">
                <a:ea typeface="ＭＳ Ｐゴシック" charset="-128"/>
              </a:rPr>
              <a:t>Aswath Damodaran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Dividend Assessment: The Four Legs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F1B6-9B9B-9D4B-8950-A9268160F21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Current Cash Return</a:t>
            </a:r>
          </a:p>
          <a:p>
            <a:pPr lvl="1"/>
            <a:r>
              <a:rPr lang="en-US" dirty="0"/>
              <a:t>In the most recent periods, did the company return more, less or just about what it could have?</a:t>
            </a:r>
          </a:p>
          <a:p>
            <a:pPr marL="366713" lvl="1" indent="0" algn="ctr">
              <a:buNone/>
            </a:pPr>
            <a:r>
              <a:rPr lang="en-US" b="1" dirty="0"/>
              <a:t>Dividends versus FCFE</a:t>
            </a:r>
          </a:p>
          <a:p>
            <a:r>
              <a:rPr lang="en-US" dirty="0"/>
              <a:t>Past Cash Return</a:t>
            </a:r>
          </a:p>
          <a:p>
            <a:pPr lvl="1"/>
            <a:r>
              <a:rPr lang="en-US" dirty="0"/>
              <a:t>How much cash has the company accumulated or depleted over time?</a:t>
            </a:r>
          </a:p>
          <a:p>
            <a:pPr marL="366713" lvl="1" indent="0" algn="ctr">
              <a:buNone/>
            </a:pPr>
            <a:r>
              <a:rPr lang="en-US" b="1" dirty="0"/>
              <a:t>Cash Balance (scaled to value) over time</a:t>
            </a:r>
          </a:p>
          <a:p>
            <a:pPr marL="503238" indent="-457200"/>
            <a:r>
              <a:rPr lang="en-US" dirty="0"/>
              <a:t>Project Availability</a:t>
            </a:r>
          </a:p>
          <a:p>
            <a:pPr marL="823913" lvl="1" indent="-457200"/>
            <a:r>
              <a:rPr lang="en-US" dirty="0"/>
              <a:t>How good are the projects available to the company?</a:t>
            </a:r>
          </a:p>
          <a:p>
            <a:pPr marL="823913" lvl="1" indent="-457200"/>
            <a:r>
              <a:rPr lang="en-US" dirty="0"/>
              <a:t>How much capital will these projects need in the future?</a:t>
            </a:r>
          </a:p>
          <a:p>
            <a:pPr marL="366713" lvl="1" indent="0" algn="ctr">
              <a:buNone/>
            </a:pPr>
            <a:r>
              <a:rPr lang="en-US" b="1" dirty="0"/>
              <a:t>Project Returns, Capital Needs</a:t>
            </a:r>
          </a:p>
          <a:p>
            <a:r>
              <a:rPr lang="en-US" dirty="0"/>
              <a:t>Financial Leverage</a:t>
            </a:r>
          </a:p>
          <a:p>
            <a:pPr lvl="1"/>
            <a:r>
              <a:rPr lang="en-US" dirty="0"/>
              <a:t>Is the firm under or over levered?</a:t>
            </a:r>
          </a:p>
          <a:p>
            <a:pPr lvl="1"/>
            <a:r>
              <a:rPr lang="en-US" dirty="0"/>
              <a:t>Does the “leverage gap” fix need fixing urgently?</a:t>
            </a:r>
          </a:p>
          <a:p>
            <a:pPr lvl="1"/>
            <a:endParaRPr lang="en-US" dirty="0"/>
          </a:p>
          <a:p>
            <a:pPr marL="366713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881D9-8B9A-7642-8CF2-2226C34DF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Combinations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8660FED-08AE-DC4B-B8FC-274F1319EDE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21791715"/>
              </p:ext>
            </p:extLst>
          </p:nvPr>
        </p:nvGraphicFramePr>
        <p:xfrm>
          <a:off x="612775" y="1600200"/>
          <a:ext cx="81534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1463365984"/>
                    </a:ext>
                  </a:extLst>
                </a:gridCol>
                <a:gridCol w="1490345">
                  <a:extLst>
                    <a:ext uri="{9D8B030D-6E8A-4147-A177-3AD203B41FA5}">
                      <a16:colId xmlns:a16="http://schemas.microsoft.com/office/drawing/2014/main" val="3236946992"/>
                    </a:ext>
                  </a:extLst>
                </a:gridCol>
                <a:gridCol w="1771015">
                  <a:extLst>
                    <a:ext uri="{9D8B030D-6E8A-4147-A177-3AD203B41FA5}">
                      <a16:colId xmlns:a16="http://schemas.microsoft.com/office/drawing/2014/main" val="1606477436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105338536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4043389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Current Cash Flow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 Quality/ Availability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 or Over levered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Pressure to return cash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84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&gt;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Large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Poor/ Few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&gt;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Large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Good/Few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optimal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more cash now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&gt;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Large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Good/Plenty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optimal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Allow cash accumulation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&lt;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Small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Poor/ Few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optimal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Reduce dividends over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8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&gt;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Large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Good/Few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 optimal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Cut dividends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14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FCFE &lt; Dividends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No/low Cash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Good/Plenty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Stop any cash return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82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20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C296F-1A5F-8541-A168-E919656F8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Companies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917009-D5CB-7842-B13E-9FF4C53F00E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73416949"/>
              </p:ext>
            </p:extLst>
          </p:nvPr>
        </p:nvGraphicFramePr>
        <p:xfrm>
          <a:off x="650875" y="1752600"/>
          <a:ext cx="8077200" cy="4190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2945">
                  <a:extLst>
                    <a:ext uri="{9D8B030D-6E8A-4147-A177-3AD203B41FA5}">
                      <a16:colId xmlns:a16="http://schemas.microsoft.com/office/drawing/2014/main" val="4279608977"/>
                    </a:ext>
                  </a:extLst>
                </a:gridCol>
                <a:gridCol w="913323">
                  <a:extLst>
                    <a:ext uri="{9D8B030D-6E8A-4147-A177-3AD203B41FA5}">
                      <a16:colId xmlns:a16="http://schemas.microsoft.com/office/drawing/2014/main" val="159251085"/>
                    </a:ext>
                  </a:extLst>
                </a:gridCol>
                <a:gridCol w="1017975">
                  <a:extLst>
                    <a:ext uri="{9D8B030D-6E8A-4147-A177-3AD203B41FA5}">
                      <a16:colId xmlns:a16="http://schemas.microsoft.com/office/drawing/2014/main" val="2401156527"/>
                    </a:ext>
                  </a:extLst>
                </a:gridCol>
                <a:gridCol w="1344614">
                  <a:extLst>
                    <a:ext uri="{9D8B030D-6E8A-4147-A177-3AD203B41FA5}">
                      <a16:colId xmlns:a16="http://schemas.microsoft.com/office/drawing/2014/main" val="3035500249"/>
                    </a:ext>
                  </a:extLst>
                </a:gridCol>
                <a:gridCol w="1572945">
                  <a:extLst>
                    <a:ext uri="{9D8B030D-6E8A-4147-A177-3AD203B41FA5}">
                      <a16:colId xmlns:a16="http://schemas.microsoft.com/office/drawing/2014/main" val="1446669916"/>
                    </a:ext>
                  </a:extLst>
                </a:gridCol>
                <a:gridCol w="827699">
                  <a:extLst>
                    <a:ext uri="{9D8B030D-6E8A-4147-A177-3AD203B41FA5}">
                      <a16:colId xmlns:a16="http://schemas.microsoft.com/office/drawing/2014/main" val="1072690233"/>
                    </a:ext>
                  </a:extLst>
                </a:gridCol>
                <a:gridCol w="827699">
                  <a:extLst>
                    <a:ext uri="{9D8B030D-6E8A-4147-A177-3AD203B41FA5}">
                      <a16:colId xmlns:a16="http://schemas.microsoft.com/office/drawing/2014/main" val="1523053843"/>
                    </a:ext>
                  </a:extLst>
                </a:gridCol>
              </a:tblGrid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1" u="none" strike="noStrike" dirty="0">
                          <a:effectLst/>
                        </a:rPr>
                        <a:t>Company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 dirty="0">
                          <a:effectLst/>
                        </a:rPr>
                        <a:t>FCFE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>
                          <a:effectLst/>
                        </a:rPr>
                        <a:t>Cash Return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 dirty="0">
                          <a:effectLst/>
                        </a:rPr>
                        <a:t>Cash/ Firm Value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 dirty="0">
                          <a:effectLst/>
                        </a:rPr>
                        <a:t>ROC - Cost of Capital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>
                          <a:effectLst/>
                        </a:rPr>
                        <a:t>Actual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none" strike="noStrike" dirty="0">
                          <a:effectLst/>
                        </a:rPr>
                        <a:t>Optimal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964013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Amazon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956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          - 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5.00%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4.16%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9.32%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10.00%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293824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Alphabet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10,750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 $                 -  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14.00%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13.45%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2.14%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30.00%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189298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Apple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61,500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31,600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28.00%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19.30%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12.90%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30.00%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465456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Coca Cola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12,654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9,317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8.50%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11.74%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18.50%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30.00%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740220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Pacific Gas &amp; Electric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564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   784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3.50%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1.25%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36.05%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20.00%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680445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Panera Bread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806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$          982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4.30%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-1.03%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23.17%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30.00%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2973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05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3E3EA-A51D-8041-9CFC-B5B0CB54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Amazon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E0E8D-C5D5-AD4F-9D48-5CF7EC3150A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does not return cash to stockholders, either as dividends or stock buybacks. In the most recent year, the company had about $1 billion in FCFE.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$35 billion in cash, about 5%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positive excess returns (approximately 4%) and has delivered significant excess returns to its stockholders. It has significant growth opportunities in multiple businesses.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at about its optimal debt ratio.</a:t>
            </a:r>
          </a:p>
          <a:p>
            <a:pPr marL="0" indent="0" algn="ctr">
              <a:buNone/>
            </a:pPr>
            <a:r>
              <a:rPr lang="en-US" b="1" dirty="0"/>
              <a:t>Bottom line: Amazon should not return cash.</a:t>
            </a:r>
          </a:p>
        </p:txBody>
      </p:sp>
    </p:spTree>
    <p:extLst>
      <p:ext uri="{BB962C8B-B14F-4D97-AF65-F5344CB8AC3E}">
        <p14:creationId xmlns:p14="http://schemas.microsoft.com/office/powerpoint/2010/main" val="2334336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2. Alphabet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5187B-0D06-C942-8104-1385E1D1181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does not return cash to stockholders, either as dividends or stock buybacks. In the most recent year, the company had about $11 billion in FCFE.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$102 billion in cash, about 14%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positive excess returns (approximately 14%) but almost all of it is from its search engine business. The rest of its businesses are money losers.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under levered, with a debt ratio of 2% and an optimal of 30.00%.</a:t>
            </a:r>
          </a:p>
          <a:p>
            <a:pPr marL="0" indent="0" algn="ctr">
              <a:buNone/>
            </a:pPr>
            <a:r>
              <a:rPr lang="en-US" b="1" dirty="0"/>
              <a:t>Bottom line: Alphabet should start returning cash to its stockholders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499D-0B73-5C46-8DC1-C048B04F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Apple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EFAFC-F319-8949-B215-8BD0857615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returned more cash than any other company in the world ($31 billion) but its FCFE was even higher (almost $60 billion)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$250 billion in cash, about 28%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positive excess returns (approximately 19%) but much of it comes from its smart phone business, which does not require massive reinvestment.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under levered, with a debt ratio of about 12% and an optimal debt ratio of 40%</a:t>
            </a:r>
          </a:p>
          <a:p>
            <a:pPr marL="0" indent="0" algn="ctr">
              <a:buNone/>
            </a:pPr>
            <a:r>
              <a:rPr lang="en-US" b="1" dirty="0"/>
              <a:t>Bottom line: Apple is doling out more cash than any company in history, but it should accelerate its cash return even more.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40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CB53F-AD70-8343-83F0-8D4A3A9E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 Coca Cola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AC753-FC9D-7042-90A2-15519F246E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returned $9.3 billion in cash but its FCFE was even higher (almost $12 billion)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$20 billion in cash, about 10%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positive excess returns (approximately 12%) but its core beverage business is stagnant and growth is scarce.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under levered, with a debt ratio of about 18.5% and an optimal debt ratio of 30%</a:t>
            </a:r>
          </a:p>
          <a:p>
            <a:pPr marL="0" indent="0" algn="ctr">
              <a:buNone/>
            </a:pPr>
            <a:r>
              <a:rPr lang="en-US" b="1" dirty="0"/>
              <a:t>Bottom line: Coca Cola has been paying large dividends, but will have to increase cash return (perhaps with buybacks).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39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DCA6-2F5C-924D-B1B5-05067D822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Pacific Gas &amp; Electric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9E305-5C20-5D45-9A65-16E529457D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returned $784 million in cash, higher than its FCFE of $564 million.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$450 million in cash, less than 1%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positive excess returns (approximately 1.25%) but it is a regulated company. It does have investment opportunities in green energy.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over levered, with a debt ratio of about 36% and an optimal debt ratio of 20%</a:t>
            </a:r>
          </a:p>
          <a:p>
            <a:pPr marL="0" indent="0" algn="ctr">
              <a:buNone/>
            </a:pPr>
            <a:r>
              <a:rPr lang="en-US" b="1" dirty="0"/>
              <a:t>Bottom line: PG&amp;E should scale back its dividends, pay down debt and </a:t>
            </a:r>
            <a:r>
              <a:rPr lang="en-US" b="1"/>
              <a:t>redirect some cash </a:t>
            </a:r>
            <a:r>
              <a:rPr lang="en-US" b="1" dirty="0"/>
              <a:t>to green energy investments.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44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27A3-A10C-374F-AC8C-13BB2104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Panera Bread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DDCD-D6D6-1942-A110-A7AA411663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Current </a:t>
            </a:r>
            <a:r>
              <a:rPr lang="en-US" u="sng" dirty="0" err="1"/>
              <a:t>Cashflow</a:t>
            </a:r>
            <a:r>
              <a:rPr lang="en-US" dirty="0"/>
              <a:t>: The company returned $982 million in cash, higher than its FCFE of $806 million.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Cash Balance</a:t>
            </a:r>
            <a:r>
              <a:rPr lang="en-US" dirty="0"/>
              <a:t>: The company has accumulated almost $153 million in cash, about 3% of firm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Project Quality</a:t>
            </a:r>
            <a:r>
              <a:rPr lang="en-US" dirty="0"/>
              <a:t>: It generates  negative excess returns (approximately -1.03%) and operates in a saturated, highly competitive business.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Leverage</a:t>
            </a:r>
            <a:r>
              <a:rPr lang="en-US" dirty="0"/>
              <a:t>: The company is under levered, with a debt ratio of about 23% and an optimal debt ratio of 30%</a:t>
            </a:r>
          </a:p>
          <a:p>
            <a:pPr marL="0" indent="0" algn="ctr">
              <a:buNone/>
            </a:pPr>
            <a:r>
              <a:rPr lang="en-US" b="1" dirty="0"/>
              <a:t>Bottom line: Panera should continue to pay out more than its FCFE as dividends, until its debt ratio converges on its optimal.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83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70844</TotalTime>
  <Pages>155</Pages>
  <Words>1066</Words>
  <Application>Microsoft Macintosh PowerPoint</Application>
  <PresentationFormat>Letter Paper (8.5x11 in)</PresentationFormat>
  <Paragraphs>138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Calibri</vt:lpstr>
      <vt:lpstr>Times</vt:lpstr>
      <vt:lpstr>Wingdings</vt:lpstr>
      <vt:lpstr>Wingdings 2</vt:lpstr>
      <vt:lpstr>Basic</vt:lpstr>
      <vt:lpstr>In Practice webcast: Dividend Assessment – pulling together loose threads</vt:lpstr>
      <vt:lpstr>Dividend Assessment: The Four Legs</vt:lpstr>
      <vt:lpstr>The Combinations</vt:lpstr>
      <vt:lpstr>Illustrative Companies</vt:lpstr>
      <vt:lpstr>1. Amazon</vt:lpstr>
      <vt:lpstr>2. Alphabet</vt:lpstr>
      <vt:lpstr>3. Apple</vt:lpstr>
      <vt:lpstr>4.  Coca Cola</vt:lpstr>
      <vt:lpstr>5. Pacific Gas &amp; Electric </vt:lpstr>
      <vt:lpstr>6. Panera Bread</vt:lpstr>
    </vt:vector>
  </TitlesOfParts>
  <Company>Stern School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Relative Valuation</dc:title>
  <dc:subject/>
  <dc:creator>Aswath Damodaran</dc:creator>
  <cp:keywords/>
  <dc:description/>
  <cp:lastModifiedBy>Aswath Damodaran</cp:lastModifiedBy>
  <cp:revision>750</cp:revision>
  <cp:lastPrinted>2018-02-13T19:19:13Z</cp:lastPrinted>
  <dcterms:created xsi:type="dcterms:W3CDTF">2010-07-27T14:31:16Z</dcterms:created>
  <dcterms:modified xsi:type="dcterms:W3CDTF">2018-02-28T19:53:58Z</dcterms:modified>
</cp:coreProperties>
</file>