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14"/>
  </p:notesMasterIdLst>
  <p:handoutMasterIdLst>
    <p:handoutMasterId r:id="rId15"/>
  </p:handoutMasterIdLst>
  <p:sldIdLst>
    <p:sldId id="2360" r:id="rId2"/>
    <p:sldId id="2405" r:id="rId3"/>
    <p:sldId id="2507" r:id="rId4"/>
    <p:sldId id="2510" r:id="rId5"/>
    <p:sldId id="2469" r:id="rId6"/>
    <p:sldId id="2512" r:id="rId7"/>
    <p:sldId id="2504" r:id="rId8"/>
    <p:sldId id="2513" r:id="rId9"/>
    <p:sldId id="2505" r:id="rId10"/>
    <p:sldId id="2515" r:id="rId11"/>
    <p:sldId id="2508" r:id="rId12"/>
    <p:sldId id="2509" r:id="rId13"/>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60"/>
    <p:restoredTop sz="93706"/>
  </p:normalViewPr>
  <p:slideViewPr>
    <p:cSldViewPr>
      <p:cViewPr varScale="1">
        <p:scale>
          <a:sx n="91" d="100"/>
          <a:sy n="91" d="100"/>
        </p:scale>
        <p:origin x="184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4A9B78A-4DAA-A34B-979D-F6FD9504045C}" type="slidenum">
              <a:rPr lang="en-US" altLang="x-none"/>
              <a:pPr/>
              <a:t>‹#›</a:t>
            </a:fld>
            <a:endParaRPr lang="en-US" altLang="x-none"/>
          </a:p>
        </p:txBody>
      </p:sp>
    </p:spTree>
    <p:extLst>
      <p:ext uri="{BB962C8B-B14F-4D97-AF65-F5344CB8AC3E}">
        <p14:creationId xmlns:p14="http://schemas.microsoft.com/office/powerpoint/2010/main" val="189836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88BC6D1E-D1B7-9442-93EF-324505326A41}" type="slidenum">
              <a:rPr lang="en-US" altLang="x-none" sz="1600"/>
              <a:pPr eaLnBrk="1" hangingPunct="1"/>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313BE59-CA7D-704B-BE05-3FAEAC645E73}" type="slidenum">
              <a:rPr lang="en-US" altLang="x-none"/>
              <a:pPr/>
              <a:t>‹#›</a:t>
            </a:fld>
            <a:endParaRPr lang="en-US" altLang="x-none"/>
          </a:p>
        </p:txBody>
      </p:sp>
    </p:spTree>
    <p:extLst>
      <p:ext uri="{BB962C8B-B14F-4D97-AF65-F5344CB8AC3E}">
        <p14:creationId xmlns:p14="http://schemas.microsoft.com/office/powerpoint/2010/main" val="63264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550D348-5BA8-D041-9C65-1DDA8BCE5EA6}"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5350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F315F3-8E26-094E-B912-03DAF671F88D}"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8091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165C4AC6-0D87-204D-9DFA-AE6A3BED061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72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66EA66C7-300F-AD46-8CE1-CF18BD6F952F}" type="slidenum">
              <a:rPr lang="en-US" altLang="x-none"/>
              <a:pPr/>
              <a:t>‹#›</a:t>
            </a:fld>
            <a:endParaRPr lang="en-US" altLang="x-none"/>
          </a:p>
        </p:txBody>
      </p:sp>
    </p:spTree>
    <p:extLst>
      <p:ext uri="{BB962C8B-B14F-4D97-AF65-F5344CB8AC3E}">
        <p14:creationId xmlns:p14="http://schemas.microsoft.com/office/powerpoint/2010/main" val="35471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3CB78312-C3FD-0545-9056-6B1D44A8CAEF}" type="slidenum">
              <a:rPr lang="en-US" altLang="x-none"/>
              <a:pPr/>
              <a:t>‹#›</a:t>
            </a:fld>
            <a:endParaRPr lang="en-US" altLang="x-none"/>
          </a:p>
        </p:txBody>
      </p:sp>
    </p:spTree>
    <p:extLst>
      <p:ext uri="{BB962C8B-B14F-4D97-AF65-F5344CB8AC3E}">
        <p14:creationId xmlns:p14="http://schemas.microsoft.com/office/powerpoint/2010/main" val="22224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258A41B1-A603-E045-95B0-71CE3163DBEB}" type="slidenum">
              <a:rPr lang="en-US" altLang="x-none"/>
              <a:pPr/>
              <a:t>‹#›</a:t>
            </a:fld>
            <a:endParaRPr lang="en-US" altLang="x-none"/>
          </a:p>
        </p:txBody>
      </p:sp>
    </p:spTree>
    <p:extLst>
      <p:ext uri="{BB962C8B-B14F-4D97-AF65-F5344CB8AC3E}">
        <p14:creationId xmlns:p14="http://schemas.microsoft.com/office/powerpoint/2010/main" val="859973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3D355CF-5984-154B-9A16-10652382F595}"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050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ECAD814-75B8-104C-A66B-7DC3E0FBCA8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04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93F94ED0-D8F6-2947-B0D2-2B5D922892A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2235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A401222-4E05-B24E-B1DB-C943B7D81E47}" type="slidenum">
              <a:rPr lang="en-US" altLang="x-none"/>
              <a:pPr/>
              <a:t>‹#›</a:t>
            </a:fld>
            <a:endParaRPr lang="en-US" altLang="x-none"/>
          </a:p>
        </p:txBody>
      </p:sp>
    </p:spTree>
    <p:extLst>
      <p:ext uri="{BB962C8B-B14F-4D97-AF65-F5344CB8AC3E}">
        <p14:creationId xmlns:p14="http://schemas.microsoft.com/office/powerpoint/2010/main" val="524020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43BB998-2FFE-A24D-8935-A84E102B318E}"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89" r:id="rId5"/>
    <p:sldLayoutId id="2147484295" r:id="rId6"/>
    <p:sldLayoutId id="2147484296" r:id="rId7"/>
    <p:sldLayoutId id="2147484297" r:id="rId8"/>
    <p:sldLayoutId id="2147484298" r:id="rId9"/>
    <p:sldLayoutId id="2147484290" r:id="rId10"/>
    <p:sldLayoutId id="2147484299" r:id="rId11"/>
    <p:sldLayoutId id="2147484300"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In Practice webcast: Dividend policy – relative analysis</a:t>
            </a:r>
          </a:p>
        </p:txBody>
      </p:sp>
      <p:sp>
        <p:nvSpPr>
          <p:cNvPr id="16386" name="Subtitle 2"/>
          <p:cNvSpPr>
            <a:spLocks noGrp="1"/>
          </p:cNvSpPr>
          <p:nvPr>
            <p:ph type="subTitle" idx="1"/>
          </p:nvPr>
        </p:nvSpPr>
        <p:spPr>
          <a:xfrm>
            <a:off x="2362200" y="6049963"/>
            <a:ext cx="6705600" cy="685800"/>
          </a:xfrm>
        </p:spPr>
        <p:txBody>
          <a:bodyPr/>
          <a:lstStyle/>
          <a:p>
            <a:r>
              <a:rPr lang="en-US" altLang="x-none">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x-none" dirty="0">
                <a:ea typeface="ＭＳ Ｐゴシック" charset="-128"/>
              </a:rPr>
              <a:t>Dividend Policy: The Me Too Approach</a:t>
            </a:r>
          </a:p>
        </p:txBody>
      </p:sp>
      <p:sp>
        <p:nvSpPr>
          <p:cNvPr id="3" name="Content Placeholder 2">
            <a:extLst>
              <a:ext uri="{FF2B5EF4-FFF2-40B4-BE49-F238E27FC236}">
                <a16:creationId xmlns:a16="http://schemas.microsoft.com/office/drawing/2014/main" id="{ED7AF1B6-9B9B-9D4B-8950-A9268160F21D}"/>
              </a:ext>
            </a:extLst>
          </p:cNvPr>
          <p:cNvSpPr>
            <a:spLocks noGrp="1"/>
          </p:cNvSpPr>
          <p:nvPr>
            <p:ph sz="quarter" idx="1"/>
          </p:nvPr>
        </p:nvSpPr>
        <p:spPr/>
        <p:txBody>
          <a:bodyPr>
            <a:normAutofit lnSpcReduction="10000"/>
          </a:bodyPr>
          <a:lstStyle/>
          <a:p>
            <a:r>
              <a:rPr lang="en-US" dirty="0"/>
              <a:t>Just as many companies decide how much to borrow by looking at what other companies are borrowing, companies set dividend policies by looking at peer group practice.</a:t>
            </a:r>
          </a:p>
          <a:p>
            <a:r>
              <a:rPr lang="en-US" dirty="0"/>
              <a:t>With dividends, this me-too-ism is reinforced by investors who judge the quality of companies by focusing primarily on their dividend yields, relative to their peer group.</a:t>
            </a:r>
          </a:p>
          <a:p>
            <a:r>
              <a:rPr lang="en-US" dirty="0"/>
              <a:t>In some cases, analysts determine whether companies are paying too much or too little in dividends by comparing payout ratios.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81D9-8B9A-7642-8CF2-2226C34DF277}"/>
              </a:ext>
            </a:extLst>
          </p:cNvPr>
          <p:cNvSpPr>
            <a:spLocks noGrp="1"/>
          </p:cNvSpPr>
          <p:nvPr>
            <p:ph type="title"/>
          </p:nvPr>
        </p:nvSpPr>
        <p:spPr/>
        <p:txBody>
          <a:bodyPr/>
          <a:lstStyle/>
          <a:p>
            <a:r>
              <a:rPr lang="en-US" dirty="0"/>
              <a:t>Step 1: Define your peer group</a:t>
            </a:r>
          </a:p>
        </p:txBody>
      </p:sp>
      <p:sp>
        <p:nvSpPr>
          <p:cNvPr id="5" name="Content Placeholder 4">
            <a:extLst>
              <a:ext uri="{FF2B5EF4-FFF2-40B4-BE49-F238E27FC236}">
                <a16:creationId xmlns:a16="http://schemas.microsoft.com/office/drawing/2014/main" id="{1CE62EFF-B7A5-994C-B9CA-2593570F46EC}"/>
              </a:ext>
            </a:extLst>
          </p:cNvPr>
          <p:cNvSpPr>
            <a:spLocks noGrp="1"/>
          </p:cNvSpPr>
          <p:nvPr>
            <p:ph sz="quarter" idx="1"/>
          </p:nvPr>
        </p:nvSpPr>
        <p:spPr/>
        <p:txBody>
          <a:bodyPr>
            <a:normAutofit fontScale="92500" lnSpcReduction="20000"/>
          </a:bodyPr>
          <a:lstStyle/>
          <a:p>
            <a:r>
              <a:rPr lang="en-US" u="sng" dirty="0"/>
              <a:t>Focus</a:t>
            </a:r>
            <a:r>
              <a:rPr lang="en-US" dirty="0"/>
              <a:t>: In relative analysis, your focus is on finding what similar companies carry as debt, and to make this judgment, you have to define “similar”.</a:t>
            </a:r>
          </a:p>
          <a:p>
            <a:r>
              <a:rPr lang="en-US" u="sng" dirty="0"/>
              <a:t>The Sector</a:t>
            </a:r>
            <a:r>
              <a:rPr lang="en-US" dirty="0"/>
              <a:t>: For better or worse, in most cases, “similar” is defined as other companies in the same sector as you are.</a:t>
            </a:r>
          </a:p>
          <a:p>
            <a:r>
              <a:rPr lang="en-US" u="sng" dirty="0"/>
              <a:t>The Geography</a:t>
            </a:r>
            <a:r>
              <a:rPr lang="en-US" dirty="0"/>
              <a:t>:  To the extent that constraints on capital access and tax treatment can vary across geographies, ”similar” is often defined as companies in the same geographical market.</a:t>
            </a:r>
          </a:p>
          <a:p>
            <a:r>
              <a:rPr lang="en-US" u="sng" dirty="0"/>
              <a:t>Other criteria</a:t>
            </a:r>
            <a:r>
              <a:rPr lang="en-US" dirty="0"/>
              <a:t>: If there are enough firms that make it through the sector and geographic screens, you can add other ones including company size and growth potential.</a:t>
            </a:r>
          </a:p>
        </p:txBody>
      </p:sp>
    </p:spTree>
    <p:extLst>
      <p:ext uri="{BB962C8B-B14F-4D97-AF65-F5344CB8AC3E}">
        <p14:creationId xmlns:p14="http://schemas.microsoft.com/office/powerpoint/2010/main" val="2326201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E3EA-A51D-8041-9CFC-B5B0CB54E451}"/>
              </a:ext>
            </a:extLst>
          </p:cNvPr>
          <p:cNvSpPr>
            <a:spLocks noGrp="1"/>
          </p:cNvSpPr>
          <p:nvPr>
            <p:ph type="title"/>
          </p:nvPr>
        </p:nvSpPr>
        <p:spPr/>
        <p:txBody>
          <a:bodyPr/>
          <a:lstStyle/>
          <a:p>
            <a:r>
              <a:rPr lang="en-US" dirty="0"/>
              <a:t>Hormel: Peer Group</a:t>
            </a:r>
          </a:p>
        </p:txBody>
      </p:sp>
      <p:sp>
        <p:nvSpPr>
          <p:cNvPr id="7" name="TextBox 6">
            <a:extLst>
              <a:ext uri="{FF2B5EF4-FFF2-40B4-BE49-F238E27FC236}">
                <a16:creationId xmlns:a16="http://schemas.microsoft.com/office/drawing/2014/main" id="{036915CD-09A5-4E49-A135-92ED6926AA81}"/>
              </a:ext>
            </a:extLst>
          </p:cNvPr>
          <p:cNvSpPr txBox="1"/>
          <p:nvPr/>
        </p:nvSpPr>
        <p:spPr>
          <a:xfrm>
            <a:off x="670853" y="1524000"/>
            <a:ext cx="7972054" cy="369332"/>
          </a:xfrm>
          <a:prstGeom prst="rect">
            <a:avLst/>
          </a:prstGeom>
          <a:noFill/>
        </p:spPr>
        <p:txBody>
          <a:bodyPr wrap="none" rtlCol="0">
            <a:spAutoFit/>
          </a:bodyPr>
          <a:lstStyle/>
          <a:p>
            <a:r>
              <a:rPr lang="en-US" sz="1800" dirty="0">
                <a:solidFill>
                  <a:srgbClr val="FF0000"/>
                </a:solidFill>
              </a:rPr>
              <a:t>Publicly traded Package Food companies, US,  Net Income&gt;0, Mkt Cap &gt; $1 billion</a:t>
            </a:r>
          </a:p>
        </p:txBody>
      </p:sp>
      <p:graphicFrame>
        <p:nvGraphicFramePr>
          <p:cNvPr id="10" name="Content Placeholder 9">
            <a:extLst>
              <a:ext uri="{FF2B5EF4-FFF2-40B4-BE49-F238E27FC236}">
                <a16:creationId xmlns:a16="http://schemas.microsoft.com/office/drawing/2014/main" id="{651FF0A0-C5EC-BA40-B662-395516F860DD}"/>
              </a:ext>
            </a:extLst>
          </p:cNvPr>
          <p:cNvGraphicFramePr>
            <a:graphicFrameLocks noGrp="1"/>
          </p:cNvGraphicFramePr>
          <p:nvPr>
            <p:ph sz="quarter" idx="1"/>
            <p:extLst>
              <p:ext uri="{D42A27DB-BD31-4B8C-83A1-F6EECF244321}">
                <p14:modId xmlns:p14="http://schemas.microsoft.com/office/powerpoint/2010/main" val="2274215535"/>
              </p:ext>
            </p:extLst>
          </p:nvPr>
        </p:nvGraphicFramePr>
        <p:xfrm>
          <a:off x="612648" y="2138064"/>
          <a:ext cx="8153400" cy="4261368"/>
        </p:xfrm>
        <a:graphic>
          <a:graphicData uri="http://schemas.openxmlformats.org/drawingml/2006/table">
            <a:tbl>
              <a:tblPr>
                <a:tableStyleId>{5C22544A-7EE6-4342-B048-85BDC9FD1C3A}</a:tableStyleId>
              </a:tblPr>
              <a:tblGrid>
                <a:gridCol w="4076700">
                  <a:extLst>
                    <a:ext uri="{9D8B030D-6E8A-4147-A177-3AD203B41FA5}">
                      <a16:colId xmlns:a16="http://schemas.microsoft.com/office/drawing/2014/main" val="1395155003"/>
                    </a:ext>
                  </a:extLst>
                </a:gridCol>
                <a:gridCol w="4076700">
                  <a:extLst>
                    <a:ext uri="{9D8B030D-6E8A-4147-A177-3AD203B41FA5}">
                      <a16:colId xmlns:a16="http://schemas.microsoft.com/office/drawing/2014/main" val="3506984936"/>
                    </a:ext>
                  </a:extLst>
                </a:gridCol>
              </a:tblGrid>
              <a:tr h="334923">
                <a:tc>
                  <a:txBody>
                    <a:bodyPr/>
                    <a:lstStyle/>
                    <a:p>
                      <a:pPr algn="l" fontAlgn="t"/>
                      <a:r>
                        <a:rPr lang="en-US" sz="1200" u="none" strike="noStrike" dirty="0">
                          <a:effectLst/>
                        </a:rPr>
                        <a:t>Quad County Corn Processors Cooperative (OTCPK:QCCP)</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Blue Buffalo Pet Products, Inc. (NasdaqGS:BUFF)</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6498685"/>
                  </a:ext>
                </a:extLst>
              </a:tr>
              <a:tr h="334923">
                <a:tc>
                  <a:txBody>
                    <a:bodyPr/>
                    <a:lstStyle/>
                    <a:p>
                      <a:pPr algn="l" fontAlgn="t"/>
                      <a:r>
                        <a:rPr lang="en-US" sz="1200" u="none" strike="noStrike">
                          <a:effectLst/>
                        </a:rPr>
                        <a:t>The Kraft Heinz Company (NasdaqGS:KHC)</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Pilgrim's Pride Corporation (NasdaqGS:PPC)</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7294453"/>
                  </a:ext>
                </a:extLst>
              </a:tr>
              <a:tr h="334923">
                <a:tc>
                  <a:txBody>
                    <a:bodyPr/>
                    <a:lstStyle/>
                    <a:p>
                      <a:pPr algn="l" fontAlgn="t"/>
                      <a:r>
                        <a:rPr lang="en-US" sz="1200" u="none" strike="noStrike">
                          <a:effectLst/>
                        </a:rPr>
                        <a:t>Mondelez International, Inc. (NasdaqGS:MDLZ)</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Post Holdings, Inc. (NYSE:POST)</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8937894"/>
                  </a:ext>
                </a:extLst>
              </a:tr>
              <a:tr h="334923">
                <a:tc>
                  <a:txBody>
                    <a:bodyPr/>
                    <a:lstStyle/>
                    <a:p>
                      <a:pPr algn="l" fontAlgn="t"/>
                      <a:r>
                        <a:rPr lang="en-US" sz="1200" u="none" strike="noStrike" dirty="0">
                          <a:effectLst/>
                        </a:rPr>
                        <a:t>General Mills, Inc. (NYSE:GIS)</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Seaboard Corporation (AMEX:SEB)</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210672"/>
                  </a:ext>
                </a:extLst>
              </a:tr>
              <a:tr h="334923">
                <a:tc>
                  <a:txBody>
                    <a:bodyPr/>
                    <a:lstStyle/>
                    <a:p>
                      <a:pPr algn="l" fontAlgn="t"/>
                      <a:r>
                        <a:rPr lang="en-US" sz="1200" u="none" strike="noStrike">
                          <a:effectLst/>
                        </a:rPr>
                        <a:t>Tyson Foods, Inc. (NYSE:TSN)</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Flowers Foods, Inc. (NYSE:FLO)</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4051881"/>
                  </a:ext>
                </a:extLst>
              </a:tr>
              <a:tr h="334923">
                <a:tc>
                  <a:txBody>
                    <a:bodyPr/>
                    <a:lstStyle/>
                    <a:p>
                      <a:pPr algn="l" fontAlgn="t"/>
                      <a:r>
                        <a:rPr lang="en-US" sz="1200" u="none" strike="noStrike">
                          <a:effectLst/>
                        </a:rPr>
                        <a:t>Kellogg Company (NYSE:K)</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The Hain Celestial Group, Inc. (NasdaqGS:HAIN)</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260002"/>
                  </a:ext>
                </a:extLst>
              </a:tr>
              <a:tr h="334923">
                <a:tc>
                  <a:txBody>
                    <a:bodyPr/>
                    <a:lstStyle/>
                    <a:p>
                      <a:pPr algn="l" fontAlgn="t"/>
                      <a:r>
                        <a:rPr lang="en-US" sz="1200" u="none" strike="noStrike">
                          <a:effectLst/>
                        </a:rPr>
                        <a:t>The Hershey Company (NYSE:HSY)</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Lancaster Colony Corporation (NasdaqGS:LANC)</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6399172"/>
                  </a:ext>
                </a:extLst>
              </a:tr>
              <a:tr h="334923">
                <a:tc>
                  <a:txBody>
                    <a:bodyPr/>
                    <a:lstStyle/>
                    <a:p>
                      <a:pPr algn="l" fontAlgn="t"/>
                      <a:r>
                        <a:rPr lang="en-US" sz="1200" u="none" strike="noStrike">
                          <a:effectLst/>
                        </a:rPr>
                        <a:t>Hormel Foods Corporation (NYSE:HRL)</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dirty="0">
                          <a:effectLst/>
                        </a:rPr>
                        <a:t>Sanderson Farms, Inc. (</a:t>
                      </a:r>
                      <a:r>
                        <a:rPr lang="en-US" sz="1200" u="none" strike="noStrike" dirty="0" err="1">
                          <a:effectLst/>
                        </a:rPr>
                        <a:t>NasdaqGS:SAFM</a:t>
                      </a:r>
                      <a:r>
                        <a:rPr lang="en-US" sz="1200" u="none" strike="noStrike" dirty="0">
                          <a:effectLst/>
                        </a:rPr>
                        <a:t>)</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7525585"/>
                  </a:ext>
                </a:extLst>
              </a:tr>
              <a:tr h="334923">
                <a:tc>
                  <a:txBody>
                    <a:bodyPr/>
                    <a:lstStyle/>
                    <a:p>
                      <a:pPr algn="l" fontAlgn="t"/>
                      <a:r>
                        <a:rPr lang="en-US" sz="1200" u="none" strike="noStrike">
                          <a:effectLst/>
                        </a:rPr>
                        <a:t>Conagra Brands, Inc. (NYSE:CAG)</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a:effectLst/>
                        </a:rPr>
                        <a:t>J&amp;J Snack Foods Corp. (NasdaqGS:JJSF)</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2498196"/>
                  </a:ext>
                </a:extLst>
              </a:tr>
              <a:tr h="167461">
                <a:tc>
                  <a:txBody>
                    <a:bodyPr/>
                    <a:lstStyle/>
                    <a:p>
                      <a:pPr algn="l" fontAlgn="t"/>
                      <a:r>
                        <a:rPr lang="en-US" sz="1200" u="none" strike="noStrike">
                          <a:effectLst/>
                        </a:rPr>
                        <a:t>The J. M. Smucker Company (NYSE:SJM)</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dirty="0">
                          <a:effectLst/>
                        </a:rPr>
                        <a:t>Tootsie Roll Industries, Inc. (NYSE:TR)</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534155"/>
                  </a:ext>
                </a:extLst>
              </a:tr>
              <a:tr h="167461">
                <a:tc>
                  <a:txBody>
                    <a:bodyPr/>
                    <a:lstStyle/>
                    <a:p>
                      <a:pPr algn="l" fontAlgn="t"/>
                      <a:r>
                        <a:rPr lang="en-US" sz="1200" u="none" strike="noStrike">
                          <a:effectLst/>
                        </a:rPr>
                        <a:t>Campbell Soup Company (NYSE:CPB)</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dirty="0">
                          <a:effectLst/>
                        </a:rPr>
                        <a:t>B&amp;G Foods, Inc. (NYSE:BGS)</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6626092"/>
                  </a:ext>
                </a:extLst>
              </a:tr>
              <a:tr h="334923">
                <a:tc>
                  <a:txBody>
                    <a:bodyPr/>
                    <a:lstStyle/>
                    <a:p>
                      <a:pPr algn="l" fontAlgn="t"/>
                      <a:r>
                        <a:rPr lang="en-US" sz="1200" u="none" strike="noStrike">
                          <a:effectLst/>
                        </a:rPr>
                        <a:t>McCormick &amp; Company, Incorporated (NYSE:MKC)</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dirty="0" err="1">
                          <a:effectLst/>
                        </a:rPr>
                        <a:t>Calavo</a:t>
                      </a:r>
                      <a:r>
                        <a:rPr lang="en-US" sz="1200" u="none" strike="noStrike" dirty="0">
                          <a:effectLst/>
                        </a:rPr>
                        <a:t> Growers, Inc. (</a:t>
                      </a:r>
                      <a:r>
                        <a:rPr lang="en-US" sz="1200" u="none" strike="noStrike" dirty="0" err="1">
                          <a:effectLst/>
                        </a:rPr>
                        <a:t>NasdaqGS:CVGW</a:t>
                      </a:r>
                      <a:r>
                        <a:rPr lang="en-US" sz="1200" u="none" strike="noStrike" dirty="0">
                          <a:effectLst/>
                        </a:rPr>
                        <a:t>)</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4389949"/>
                  </a:ext>
                </a:extLst>
              </a:tr>
              <a:tr h="167461">
                <a:tc>
                  <a:txBody>
                    <a:bodyPr/>
                    <a:lstStyle/>
                    <a:p>
                      <a:pPr algn="l" fontAlgn="t"/>
                      <a:r>
                        <a:rPr lang="en-US" sz="1200" u="none" strike="noStrike">
                          <a:effectLst/>
                        </a:rPr>
                        <a:t>Lamb Weston Holdings, Inc. (NYSE:LW)</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u="none" strike="noStrike" dirty="0">
                          <a:effectLst/>
                        </a:rPr>
                        <a:t>Hostess Brands, Inc. (</a:t>
                      </a:r>
                      <a:r>
                        <a:rPr lang="en-US" sz="1200" u="none" strike="noStrike" dirty="0" err="1">
                          <a:effectLst/>
                        </a:rPr>
                        <a:t>NasdaqCM:TWNK</a:t>
                      </a:r>
                      <a:r>
                        <a:rPr lang="en-US" sz="1200" u="none" strike="noStrike" dirty="0">
                          <a:effectLst/>
                        </a:rPr>
                        <a:t>)</a:t>
                      </a:r>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9055590"/>
                  </a:ext>
                </a:extLst>
              </a:tr>
              <a:tr h="334923">
                <a:tc>
                  <a:txBody>
                    <a:bodyPr/>
                    <a:lstStyle/>
                    <a:p>
                      <a:pPr algn="l" fontAlgn="t"/>
                      <a:r>
                        <a:rPr lang="en-US" sz="1200" u="none" strike="noStrike">
                          <a:effectLst/>
                        </a:rPr>
                        <a:t>Pinnacle Foods Inc. (NYSE:PF)</a:t>
                      </a:r>
                      <a:endParaRPr lang="en-US" sz="1200" b="0" i="0" u="none" strike="noStrike">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b="0" i="0" u="none" strike="noStrike" dirty="0">
                        <a:solidFill>
                          <a:srgbClr val="000000"/>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424351"/>
                  </a:ext>
                </a:extLst>
              </a:tr>
            </a:tbl>
          </a:graphicData>
        </a:graphic>
      </p:graphicFrame>
    </p:spTree>
    <p:extLst>
      <p:ext uri="{BB962C8B-B14F-4D97-AF65-F5344CB8AC3E}">
        <p14:creationId xmlns:p14="http://schemas.microsoft.com/office/powerpoint/2010/main" val="233433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x-none" dirty="0">
                <a:ea typeface="ＭＳ Ｐゴシック" charset="-128"/>
              </a:rPr>
              <a:t>Step 2: Choose your dividend metric</a:t>
            </a:r>
          </a:p>
        </p:txBody>
      </p:sp>
      <p:sp>
        <p:nvSpPr>
          <p:cNvPr id="3" name="Content Placeholder 2">
            <a:extLst>
              <a:ext uri="{FF2B5EF4-FFF2-40B4-BE49-F238E27FC236}">
                <a16:creationId xmlns:a16="http://schemas.microsoft.com/office/drawing/2014/main" id="{E8F5187B-0D06-C942-8104-1385E1D1181C}"/>
              </a:ext>
            </a:extLst>
          </p:cNvPr>
          <p:cNvSpPr>
            <a:spLocks noGrp="1"/>
          </p:cNvSpPr>
          <p:nvPr>
            <p:ph sz="quarter" idx="1"/>
          </p:nvPr>
        </p:nvSpPr>
        <p:spPr/>
        <p:txBody>
          <a:bodyPr>
            <a:normAutofit fontScale="92500" lnSpcReduction="20000"/>
          </a:bodyPr>
          <a:lstStyle/>
          <a:p>
            <a:r>
              <a:rPr lang="en-US" u="sng" dirty="0"/>
              <a:t>Dividend Yield:</a:t>
            </a:r>
            <a:r>
              <a:rPr lang="en-US" dirty="0"/>
              <a:t> Dividends/ Market Capitalization</a:t>
            </a:r>
          </a:p>
          <a:p>
            <a:pPr lvl="1"/>
            <a:r>
              <a:rPr lang="en-US" dirty="0"/>
              <a:t>Portion of expected return that comes from dividends</a:t>
            </a:r>
          </a:p>
          <a:p>
            <a:pPr lvl="1"/>
            <a:r>
              <a:rPr lang="en-US" dirty="0"/>
              <a:t>Used by value investors as a measure of dividend attractiveness of a stock</a:t>
            </a:r>
          </a:p>
          <a:p>
            <a:r>
              <a:rPr lang="en-US" u="sng" dirty="0"/>
              <a:t>Dividend Payout:</a:t>
            </a:r>
            <a:r>
              <a:rPr lang="en-US" dirty="0"/>
              <a:t> Dividends/ Net Income</a:t>
            </a:r>
          </a:p>
          <a:p>
            <a:pPr lvl="1"/>
            <a:r>
              <a:rPr lang="en-US" dirty="0"/>
              <a:t>Measure of dividend sustainability</a:t>
            </a:r>
          </a:p>
          <a:p>
            <a:pPr lvl="1"/>
            <a:r>
              <a:rPr lang="en-US" dirty="0"/>
              <a:t>Works best when dividends are only cash return and firm is a mature company</a:t>
            </a:r>
          </a:p>
          <a:p>
            <a:r>
              <a:rPr lang="en-US" u="sng" dirty="0"/>
              <a:t>Augmented Dividend Payout:</a:t>
            </a:r>
            <a:r>
              <a:rPr lang="en-US" dirty="0"/>
              <a:t> (Dividends + Buybacks)/ FCFE</a:t>
            </a:r>
          </a:p>
          <a:p>
            <a:pPr lvl="1"/>
            <a:r>
              <a:rPr lang="en-US" dirty="0"/>
              <a:t>Aggregated Measure of Cash Return</a:t>
            </a:r>
          </a:p>
          <a:p>
            <a:pPr lvl="1"/>
            <a:r>
              <a:rPr lang="en-US" dirty="0"/>
              <a:t>Proxy for cash build up or draw down for company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C499D-0B73-5C46-8DC1-C048B04F9DD0}"/>
              </a:ext>
            </a:extLst>
          </p:cNvPr>
          <p:cNvSpPr>
            <a:spLocks noGrp="1"/>
          </p:cNvSpPr>
          <p:nvPr>
            <p:ph type="title"/>
          </p:nvPr>
        </p:nvSpPr>
        <p:spPr/>
        <p:txBody>
          <a:bodyPr/>
          <a:lstStyle/>
          <a:p>
            <a:r>
              <a:rPr lang="en-US" dirty="0"/>
              <a:t>Peer Group Dividend Metrics</a:t>
            </a:r>
          </a:p>
        </p:txBody>
      </p:sp>
      <p:graphicFrame>
        <p:nvGraphicFramePr>
          <p:cNvPr id="9" name="Content Placeholder 8">
            <a:extLst>
              <a:ext uri="{FF2B5EF4-FFF2-40B4-BE49-F238E27FC236}">
                <a16:creationId xmlns:a16="http://schemas.microsoft.com/office/drawing/2014/main" id="{AAE3D3E7-CB21-EC48-B66B-DC6F7B2B8162}"/>
              </a:ext>
            </a:extLst>
          </p:cNvPr>
          <p:cNvGraphicFramePr>
            <a:graphicFrameLocks noGrp="1"/>
          </p:cNvGraphicFramePr>
          <p:nvPr>
            <p:ph sz="quarter" idx="1"/>
            <p:extLst>
              <p:ext uri="{D42A27DB-BD31-4B8C-83A1-F6EECF244321}">
                <p14:modId xmlns:p14="http://schemas.microsoft.com/office/powerpoint/2010/main" val="243513187"/>
              </p:ext>
            </p:extLst>
          </p:nvPr>
        </p:nvGraphicFramePr>
        <p:xfrm>
          <a:off x="228600" y="1492035"/>
          <a:ext cx="8915400" cy="5390583"/>
        </p:xfrm>
        <a:graphic>
          <a:graphicData uri="http://schemas.openxmlformats.org/drawingml/2006/table">
            <a:tbl>
              <a:tblPr>
                <a:tableStyleId>{5C22544A-7EE6-4342-B048-85BDC9FD1C3A}</a:tableStyleId>
              </a:tblPr>
              <a:tblGrid>
                <a:gridCol w="4875609">
                  <a:extLst>
                    <a:ext uri="{9D8B030D-6E8A-4147-A177-3AD203B41FA5}">
                      <a16:colId xmlns:a16="http://schemas.microsoft.com/office/drawing/2014/main" val="1858757618"/>
                    </a:ext>
                  </a:extLst>
                </a:gridCol>
                <a:gridCol w="1346597">
                  <a:extLst>
                    <a:ext uri="{9D8B030D-6E8A-4147-A177-3AD203B41FA5}">
                      <a16:colId xmlns:a16="http://schemas.microsoft.com/office/drawing/2014/main" val="2865338117"/>
                    </a:ext>
                  </a:extLst>
                </a:gridCol>
                <a:gridCol w="1346597">
                  <a:extLst>
                    <a:ext uri="{9D8B030D-6E8A-4147-A177-3AD203B41FA5}">
                      <a16:colId xmlns:a16="http://schemas.microsoft.com/office/drawing/2014/main" val="2680496007"/>
                    </a:ext>
                  </a:extLst>
                </a:gridCol>
                <a:gridCol w="1346597">
                  <a:extLst>
                    <a:ext uri="{9D8B030D-6E8A-4147-A177-3AD203B41FA5}">
                      <a16:colId xmlns:a16="http://schemas.microsoft.com/office/drawing/2014/main" val="2330746870"/>
                    </a:ext>
                  </a:extLst>
                </a:gridCol>
              </a:tblGrid>
              <a:tr h="388053">
                <a:tc>
                  <a:txBody>
                    <a:bodyPr/>
                    <a:lstStyle/>
                    <a:p>
                      <a:pPr algn="l" fontAlgn="b"/>
                      <a:r>
                        <a:rPr lang="en-US" sz="1200" u="sng" strike="noStrike" dirty="0">
                          <a:effectLst/>
                        </a:rPr>
                        <a:t>Company Name</a:t>
                      </a:r>
                      <a:endParaRPr lang="en-US" sz="1200" b="1" i="0" u="sng"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200" u="sng" strike="noStrike">
                          <a:effectLst/>
                        </a:rPr>
                        <a:t>Dividend Yield</a:t>
                      </a:r>
                      <a:endParaRPr lang="en-US" sz="1200" b="1" i="0" u="sng"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sng" strike="noStrike">
                          <a:effectLst/>
                        </a:rPr>
                        <a:t>Dividend Payout Ratio</a:t>
                      </a:r>
                      <a:endParaRPr lang="en-US" sz="1200" b="1" i="0" u="sng"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sng" strike="noStrike">
                          <a:effectLst/>
                        </a:rPr>
                        <a:t>Cash Return/ FCFE</a:t>
                      </a:r>
                      <a:endParaRPr lang="en-US" sz="1200" b="1" i="0" u="sng"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421147208"/>
                  </a:ext>
                </a:extLst>
              </a:tr>
              <a:tr h="187298">
                <a:tc>
                  <a:txBody>
                    <a:bodyPr/>
                    <a:lstStyle/>
                    <a:p>
                      <a:pPr algn="l" fontAlgn="t"/>
                      <a:r>
                        <a:rPr lang="en-US" sz="1200" u="none" strike="noStrike">
                          <a:effectLst/>
                        </a:rPr>
                        <a:t>The Kraft Heinz Company (NasdaqGS:KHC)</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097056450"/>
                  </a:ext>
                </a:extLst>
              </a:tr>
              <a:tr h="187298">
                <a:tc>
                  <a:txBody>
                    <a:bodyPr/>
                    <a:lstStyle/>
                    <a:p>
                      <a:pPr algn="l" fontAlgn="t"/>
                      <a:r>
                        <a:rPr lang="en-US" sz="1200" u="none" strike="noStrike">
                          <a:effectLst/>
                        </a:rPr>
                        <a:t>Mondelez International, Inc. (NasdaqGS:MDLZ)</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1.82%</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41.00%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78.29%</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973345925"/>
                  </a:ext>
                </a:extLst>
              </a:tr>
              <a:tr h="187298">
                <a:tc>
                  <a:txBody>
                    <a:bodyPr/>
                    <a:lstStyle/>
                    <a:p>
                      <a:pPr algn="l" fontAlgn="t"/>
                      <a:r>
                        <a:rPr lang="en-US" sz="1200" u="none" strike="noStrike">
                          <a:effectLst/>
                        </a:rPr>
                        <a:t>General Mills, Inc. (NYSE:GIS)</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3.50%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70.22%</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89.82%</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4175265262"/>
                  </a:ext>
                </a:extLst>
              </a:tr>
              <a:tr h="187298">
                <a:tc>
                  <a:txBody>
                    <a:bodyPr/>
                    <a:lstStyle/>
                    <a:p>
                      <a:pPr algn="l" fontAlgn="t"/>
                      <a:r>
                        <a:rPr lang="en-US" sz="1200" u="none" strike="noStrike" dirty="0">
                          <a:effectLst/>
                        </a:rPr>
                        <a:t>Tyson Foods, Inc. (NYSE:TSN)</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1.25%</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12.38%</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9.74%</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567060346"/>
                  </a:ext>
                </a:extLst>
              </a:tr>
              <a:tr h="187298">
                <a:tc>
                  <a:txBody>
                    <a:bodyPr/>
                    <a:lstStyle/>
                    <a:p>
                      <a:pPr algn="l" fontAlgn="t"/>
                      <a:r>
                        <a:rPr lang="en-US" sz="1200" u="none" strike="noStrike" dirty="0">
                          <a:effectLst/>
                        </a:rPr>
                        <a:t>Kellogg Company (NYSE:K)</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3.06%</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58.00%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48.12%</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257672706"/>
                  </a:ext>
                </a:extLst>
              </a:tr>
              <a:tr h="187298">
                <a:tc>
                  <a:txBody>
                    <a:bodyPr/>
                    <a:lstStyle/>
                    <a:p>
                      <a:pPr algn="l" fontAlgn="t"/>
                      <a:r>
                        <a:rPr lang="en-US" sz="1200" u="none" strike="noStrike" dirty="0">
                          <a:effectLst/>
                        </a:rPr>
                        <a:t>The Hershey Company (NYSE:HSY)</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357791033"/>
                  </a:ext>
                </a:extLst>
              </a:tr>
              <a:tr h="187298">
                <a:tc>
                  <a:txBody>
                    <a:bodyPr/>
                    <a:lstStyle/>
                    <a:p>
                      <a:pPr algn="l" fontAlgn="t"/>
                      <a:r>
                        <a:rPr lang="en-US" sz="1200" u="none" strike="noStrike" dirty="0">
                          <a:effectLst/>
                        </a:rPr>
                        <a:t>Hormel Foods Corporation (NYSE:HRL)</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1.90%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40.86%</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38.20%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809860470"/>
                  </a:ext>
                </a:extLst>
              </a:tr>
              <a:tr h="187298">
                <a:tc>
                  <a:txBody>
                    <a:bodyPr/>
                    <a:lstStyle/>
                    <a:p>
                      <a:pPr algn="l" fontAlgn="t"/>
                      <a:r>
                        <a:rPr lang="en-US" sz="1200" u="none" strike="noStrike">
                          <a:effectLst/>
                        </a:rPr>
                        <a:t>Conagra Brands, Inc. (NYSE:CAG)</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2.53%</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51.94%</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143.35%</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487677325"/>
                  </a:ext>
                </a:extLst>
              </a:tr>
              <a:tr h="187298">
                <a:tc>
                  <a:txBody>
                    <a:bodyPr/>
                    <a:lstStyle/>
                    <a:p>
                      <a:pPr algn="l" fontAlgn="t"/>
                      <a:r>
                        <a:rPr lang="en-US" sz="1200" u="none" strike="noStrike" dirty="0">
                          <a:effectLst/>
                        </a:rPr>
                        <a:t>The J. M. Smucker Company (NYSE:SJM)</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2.47%</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27.60%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51.90%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423372229"/>
                  </a:ext>
                </a:extLst>
              </a:tr>
              <a:tr h="187298">
                <a:tc>
                  <a:txBody>
                    <a:bodyPr/>
                    <a:lstStyle/>
                    <a:p>
                      <a:pPr algn="l" fontAlgn="t"/>
                      <a:r>
                        <a:rPr lang="en-US" sz="1200" u="none" strike="noStrike">
                          <a:effectLst/>
                        </a:rPr>
                        <a:t>Campbell Soup Company (NYSE:CPB)</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3.09%</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40.70%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33.76%</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2063377680"/>
                  </a:ext>
                </a:extLst>
              </a:tr>
              <a:tr h="187298">
                <a:tc>
                  <a:txBody>
                    <a:bodyPr/>
                    <a:lstStyle/>
                    <a:p>
                      <a:pPr algn="l" fontAlgn="t"/>
                      <a:r>
                        <a:rPr lang="en-US" sz="1200" u="none" strike="noStrike">
                          <a:effectLst/>
                        </a:rPr>
                        <a:t>McCormick &amp; Company, Incorporated (NYSE:MKC)</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1.72%</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49.77%</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9.09%</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2330609489"/>
                  </a:ext>
                </a:extLst>
              </a:tr>
              <a:tr h="187298">
                <a:tc>
                  <a:txBody>
                    <a:bodyPr/>
                    <a:lstStyle/>
                    <a:p>
                      <a:pPr algn="l" fontAlgn="t"/>
                      <a:r>
                        <a:rPr lang="en-US" sz="1200" u="none" strike="noStrike">
                          <a:effectLst/>
                        </a:rPr>
                        <a:t>Lamb Weston Holdings, Inc. (NYSE:LW)</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1.01%</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25.68%</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11.70%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888560929"/>
                  </a:ext>
                </a:extLst>
              </a:tr>
              <a:tr h="187298">
                <a:tc>
                  <a:txBody>
                    <a:bodyPr/>
                    <a:lstStyle/>
                    <a:p>
                      <a:pPr algn="l" fontAlgn="t"/>
                      <a:r>
                        <a:rPr lang="en-US" sz="1200" u="none" strike="noStrike">
                          <a:effectLst/>
                        </a:rPr>
                        <a:t>Pinnacle Foods Inc. (NYSE:PF)</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1.94%</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76.40%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147.21%</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548876692"/>
                  </a:ext>
                </a:extLst>
              </a:tr>
              <a:tr h="187298">
                <a:tc>
                  <a:txBody>
                    <a:bodyPr/>
                    <a:lstStyle/>
                    <a:p>
                      <a:pPr algn="l" fontAlgn="t"/>
                      <a:r>
                        <a:rPr lang="en-US" sz="1200" u="none" strike="noStrike">
                          <a:effectLst/>
                        </a:rPr>
                        <a:t>Blue Buffalo Pet Products, Inc. (NasdaqGS:BUFF)</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14.27%</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911457334"/>
                  </a:ext>
                </a:extLst>
              </a:tr>
              <a:tr h="187298">
                <a:tc>
                  <a:txBody>
                    <a:bodyPr/>
                    <a:lstStyle/>
                    <a:p>
                      <a:pPr algn="l" fontAlgn="t"/>
                      <a:r>
                        <a:rPr lang="en-US" sz="1200" u="none" strike="noStrike">
                          <a:effectLst/>
                        </a:rPr>
                        <a:t>Pilgrim's Pride Corporation (NasdaqGS:PPC)</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0.53%</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2283804102"/>
                  </a:ext>
                </a:extLst>
              </a:tr>
              <a:tr h="187298">
                <a:tc>
                  <a:txBody>
                    <a:bodyPr/>
                    <a:lstStyle/>
                    <a:p>
                      <a:pPr algn="l" fontAlgn="t"/>
                      <a:r>
                        <a:rPr lang="en-US" sz="1200" u="none" strike="noStrike">
                          <a:effectLst/>
                        </a:rPr>
                        <a:t>Post Holdings, Inc. (NYSE:POST)</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6.66%</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4200606680"/>
                  </a:ext>
                </a:extLst>
              </a:tr>
              <a:tr h="187298">
                <a:tc>
                  <a:txBody>
                    <a:bodyPr/>
                    <a:lstStyle/>
                    <a:p>
                      <a:pPr algn="l" fontAlgn="t"/>
                      <a:r>
                        <a:rPr lang="en-US" sz="1200" u="none" strike="noStrike">
                          <a:effectLst/>
                        </a:rPr>
                        <a:t>Seaboard Corporation (AMEX:SEB)</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dirty="0">
                          <a:effectLst/>
                        </a:rPr>
                        <a:t>0.12%</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1.83%</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0.73%</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472785534"/>
                  </a:ext>
                </a:extLst>
              </a:tr>
              <a:tr h="187298">
                <a:tc>
                  <a:txBody>
                    <a:bodyPr/>
                    <a:lstStyle/>
                    <a:p>
                      <a:pPr algn="l" fontAlgn="t"/>
                      <a:r>
                        <a:rPr lang="en-US" sz="1200" u="none" strike="noStrike">
                          <a:effectLst/>
                        </a:rPr>
                        <a:t>Flowers Foods, Inc. (NYSE:FLO)</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dirty="0">
                          <a:effectLst/>
                        </a:rPr>
                        <a:t>3.15%</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93.94%</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69.81%</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622596303"/>
                  </a:ext>
                </a:extLst>
              </a:tr>
              <a:tr h="187298">
                <a:tc>
                  <a:txBody>
                    <a:bodyPr/>
                    <a:lstStyle/>
                    <a:p>
                      <a:pPr algn="l" fontAlgn="t"/>
                      <a:r>
                        <a:rPr lang="en-US" sz="1200" u="none" strike="noStrike">
                          <a:effectLst/>
                        </a:rPr>
                        <a:t>The Hain Celestial Group, Inc. (NasdaqGS:HAIN)</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0.00%</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2.88%</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496576297"/>
                  </a:ext>
                </a:extLst>
              </a:tr>
              <a:tr h="187298">
                <a:tc>
                  <a:txBody>
                    <a:bodyPr/>
                    <a:lstStyle/>
                    <a:p>
                      <a:pPr algn="l" fontAlgn="t"/>
                      <a:r>
                        <a:rPr lang="en-US" sz="1200" u="none" strike="noStrike">
                          <a:effectLst/>
                        </a:rPr>
                        <a:t>Lancaster Colony Corporation (NasdaqGS:LANC)</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1.85%</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52.16%</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39.25%</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355542002"/>
                  </a:ext>
                </a:extLst>
              </a:tr>
              <a:tr h="187298">
                <a:tc>
                  <a:txBody>
                    <a:bodyPr/>
                    <a:lstStyle/>
                    <a:p>
                      <a:pPr algn="l" fontAlgn="t"/>
                      <a:r>
                        <a:rPr lang="en-US" sz="1200" u="none" strike="noStrike">
                          <a:effectLst/>
                        </a:rPr>
                        <a:t>Sanderson Farms, Inc. (NasdaqGS:SAFM)</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0.78%</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8.47%</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4.33%</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2254219202"/>
                  </a:ext>
                </a:extLst>
              </a:tr>
              <a:tr h="187298">
                <a:tc>
                  <a:txBody>
                    <a:bodyPr/>
                    <a:lstStyle/>
                    <a:p>
                      <a:pPr algn="l" fontAlgn="t"/>
                      <a:r>
                        <a:rPr lang="en-US" sz="1200" u="none" strike="noStrike">
                          <a:effectLst/>
                        </a:rPr>
                        <a:t>J&amp;J Snack Foods Corp. (NasdaqGS:JJSF)</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1.21%</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30.81%</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20.85%</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638057597"/>
                  </a:ext>
                </a:extLst>
              </a:tr>
              <a:tr h="187298">
                <a:tc>
                  <a:txBody>
                    <a:bodyPr/>
                    <a:lstStyle/>
                    <a:p>
                      <a:pPr algn="l" fontAlgn="t"/>
                      <a:r>
                        <a:rPr lang="en-US" sz="1200" u="none" strike="noStrike">
                          <a:effectLst/>
                        </a:rPr>
                        <a:t>Tootsie Roll Industries, Inc. (NYSE:TR)</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1.02%</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33.73%</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48.25%</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380509445"/>
                  </a:ext>
                </a:extLst>
              </a:tr>
              <a:tr h="187298">
                <a:tc>
                  <a:txBody>
                    <a:bodyPr/>
                    <a:lstStyle/>
                    <a:p>
                      <a:pPr algn="l" fontAlgn="t"/>
                      <a:r>
                        <a:rPr lang="en-US" sz="1200" u="none" strike="noStrike">
                          <a:effectLst/>
                        </a:rPr>
                        <a:t>B&amp;G Foods, Inc. (NYSE:BGS)</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5.52%</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dirty="0">
                          <a:effectLst/>
                        </a:rPr>
                        <a:t>119.29%</a:t>
                      </a:r>
                      <a:endParaRPr lang="en-US" sz="1200" b="0"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18.97%</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824005216"/>
                  </a:ext>
                </a:extLst>
              </a:tr>
              <a:tr h="187298">
                <a:tc>
                  <a:txBody>
                    <a:bodyPr/>
                    <a:lstStyle/>
                    <a:p>
                      <a:pPr algn="l" fontAlgn="t"/>
                      <a:r>
                        <a:rPr lang="en-US" sz="1200" u="none" strike="noStrike">
                          <a:effectLst/>
                        </a:rPr>
                        <a:t>Calavo Growers, Inc. (NasdaqGS:CVGW)</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1.01%</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42.09%</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20.00%</a:t>
                      </a:r>
                      <a:endParaRPr lang="en-US" sz="1200" b="0" i="0" u="none" strike="noStrike">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178369170"/>
                  </a:ext>
                </a:extLst>
              </a:tr>
              <a:tr h="187298">
                <a:tc>
                  <a:txBody>
                    <a:bodyPr/>
                    <a:lstStyle/>
                    <a:p>
                      <a:pPr algn="l" fontAlgn="t"/>
                      <a:r>
                        <a:rPr lang="en-US" sz="1200" u="none" strike="noStrike">
                          <a:effectLst/>
                        </a:rPr>
                        <a:t>Hostess Brands, Inc. (NasdaqCM:TWNK)</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1.01%</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a:effectLst/>
                        </a:rPr>
                        <a:t>66.33%</a:t>
                      </a:r>
                      <a:endParaRPr lang="en-US" sz="1200" b="0" i="0" u="none" strike="noStrike">
                        <a:solidFill>
                          <a:srgbClr val="000000"/>
                        </a:solidFill>
                        <a:effectLst/>
                        <a:latin typeface="Arial" panose="020B0604020202020204" pitchFamily="34" charset="0"/>
                      </a:endParaRPr>
                    </a:p>
                  </a:txBody>
                  <a:tcPr marL="9525" marR="9525" marT="9525" marB="0"/>
                </a:tc>
                <a:tc>
                  <a:txBody>
                    <a:bodyPr/>
                    <a:lstStyle/>
                    <a:p>
                      <a:pPr algn="ctr" fontAlgn="t"/>
                      <a:r>
                        <a:rPr lang="en-US" sz="1200" u="none" strike="noStrike" dirty="0">
                          <a:effectLst/>
                        </a:rPr>
                        <a:t>NA</a:t>
                      </a:r>
                      <a:endParaRPr lang="en-US" sz="1200" b="0" i="0" u="none" strike="noStrike" dirty="0">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3799088993"/>
                  </a:ext>
                </a:extLst>
              </a:tr>
            </a:tbl>
          </a:graphicData>
        </a:graphic>
      </p:graphicFrame>
    </p:spTree>
    <p:extLst>
      <p:ext uri="{BB962C8B-B14F-4D97-AF65-F5344CB8AC3E}">
        <p14:creationId xmlns:p14="http://schemas.microsoft.com/office/powerpoint/2010/main" val="424440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B53F-AD70-8343-83F0-8D4A3A9EC2A6}"/>
              </a:ext>
            </a:extLst>
          </p:cNvPr>
          <p:cNvSpPr>
            <a:spLocks noGrp="1"/>
          </p:cNvSpPr>
          <p:nvPr>
            <p:ph type="title"/>
          </p:nvPr>
        </p:nvSpPr>
        <p:spPr/>
        <p:txBody>
          <a:bodyPr/>
          <a:lstStyle/>
          <a:p>
            <a:r>
              <a:rPr lang="en-US" dirty="0"/>
              <a:t>Step 3: Compare yourself to what is typical for the sector</a:t>
            </a:r>
          </a:p>
        </p:txBody>
      </p:sp>
      <p:sp>
        <p:nvSpPr>
          <p:cNvPr id="3" name="Content Placeholder 2">
            <a:extLst>
              <a:ext uri="{FF2B5EF4-FFF2-40B4-BE49-F238E27FC236}">
                <a16:creationId xmlns:a16="http://schemas.microsoft.com/office/drawing/2014/main" id="{4F9AC753-FC9D-7042-90A2-15519F246EA0}"/>
              </a:ext>
            </a:extLst>
          </p:cNvPr>
          <p:cNvSpPr>
            <a:spLocks noGrp="1"/>
          </p:cNvSpPr>
          <p:nvPr>
            <p:ph sz="quarter" idx="1"/>
          </p:nvPr>
        </p:nvSpPr>
        <p:spPr/>
        <p:txBody>
          <a:bodyPr>
            <a:normAutofit/>
          </a:bodyPr>
          <a:lstStyle/>
          <a:p>
            <a:r>
              <a:rPr lang="en-US" u="sng" dirty="0"/>
              <a:t>Average</a:t>
            </a:r>
            <a:r>
              <a:rPr lang="en-US" dirty="0"/>
              <a:t>: The simple average across companies the sector can be defined as ”typical”. It is simple and intuitive, but it can also be skewed by outliers.</a:t>
            </a:r>
          </a:p>
          <a:p>
            <a:r>
              <a:rPr lang="en-US" u="sng" dirty="0"/>
              <a:t>Median</a:t>
            </a:r>
            <a:r>
              <a:rPr lang="en-US" dirty="0"/>
              <a:t>: When outliers are an issue, the middle of the peer group or the median can be a better proxy for “typical”.</a:t>
            </a:r>
          </a:p>
          <a:p>
            <a:r>
              <a:rPr lang="en-US" u="sng" dirty="0"/>
              <a:t>Quartiles</a:t>
            </a:r>
            <a:r>
              <a:rPr lang="en-US" dirty="0"/>
              <a:t>: More generally, you can compute ranges based upon quartiles or deciles, especially if there is a lot of variability across the sector.</a:t>
            </a:r>
          </a:p>
        </p:txBody>
      </p:sp>
    </p:spTree>
    <p:extLst>
      <p:ext uri="{BB962C8B-B14F-4D97-AF65-F5344CB8AC3E}">
        <p14:creationId xmlns:p14="http://schemas.microsoft.com/office/powerpoint/2010/main" val="2493939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DCA6-2F5C-924D-B1B5-05067D822CDB}"/>
              </a:ext>
            </a:extLst>
          </p:cNvPr>
          <p:cNvSpPr>
            <a:spLocks noGrp="1"/>
          </p:cNvSpPr>
          <p:nvPr>
            <p:ph type="title"/>
          </p:nvPr>
        </p:nvSpPr>
        <p:spPr/>
        <p:txBody>
          <a:bodyPr/>
          <a:lstStyle/>
          <a:p>
            <a:r>
              <a:rPr lang="en-US" dirty="0"/>
              <a:t>Comparison to ”Typical”</a:t>
            </a:r>
          </a:p>
        </p:txBody>
      </p:sp>
      <p:sp>
        <p:nvSpPr>
          <p:cNvPr id="5" name="TextBox 4">
            <a:extLst>
              <a:ext uri="{FF2B5EF4-FFF2-40B4-BE49-F238E27FC236}">
                <a16:creationId xmlns:a16="http://schemas.microsoft.com/office/drawing/2014/main" id="{584B65BE-6AFA-3B43-8A2D-609F8944713E}"/>
              </a:ext>
            </a:extLst>
          </p:cNvPr>
          <p:cNvSpPr txBox="1"/>
          <p:nvPr/>
        </p:nvSpPr>
        <p:spPr>
          <a:xfrm flipH="1">
            <a:off x="4996374" y="4724400"/>
            <a:ext cx="3736848" cy="1569660"/>
          </a:xfrm>
          <a:prstGeom prst="rect">
            <a:avLst/>
          </a:prstGeom>
          <a:noFill/>
        </p:spPr>
        <p:txBody>
          <a:bodyPr wrap="square" rtlCol="0">
            <a:spAutoFit/>
          </a:bodyPr>
          <a:lstStyle/>
          <a:p>
            <a:r>
              <a:rPr lang="en-US" dirty="0"/>
              <a:t>Looks like Hormel is pretty close to industry averages on every measure of dividend policy.</a:t>
            </a:r>
          </a:p>
        </p:txBody>
      </p:sp>
      <p:graphicFrame>
        <p:nvGraphicFramePr>
          <p:cNvPr id="8" name="Content Placeholder 7">
            <a:extLst>
              <a:ext uri="{FF2B5EF4-FFF2-40B4-BE49-F238E27FC236}">
                <a16:creationId xmlns:a16="http://schemas.microsoft.com/office/drawing/2014/main" id="{E57C00EE-DDA9-CD43-95E8-5A1AFC8C4BBF}"/>
              </a:ext>
            </a:extLst>
          </p:cNvPr>
          <p:cNvGraphicFramePr>
            <a:graphicFrameLocks noGrp="1"/>
          </p:cNvGraphicFramePr>
          <p:nvPr>
            <p:ph sz="quarter" idx="1"/>
            <p:extLst>
              <p:ext uri="{D42A27DB-BD31-4B8C-83A1-F6EECF244321}">
                <p14:modId xmlns:p14="http://schemas.microsoft.com/office/powerpoint/2010/main" val="2592139231"/>
              </p:ext>
            </p:extLst>
          </p:nvPr>
        </p:nvGraphicFramePr>
        <p:xfrm>
          <a:off x="612648" y="1798261"/>
          <a:ext cx="8153399" cy="2776589"/>
        </p:xfrm>
        <a:graphic>
          <a:graphicData uri="http://schemas.openxmlformats.org/drawingml/2006/table">
            <a:tbl>
              <a:tblPr>
                <a:tableStyleId>{5C22544A-7EE6-4342-B048-85BDC9FD1C3A}</a:tableStyleId>
              </a:tblPr>
              <a:tblGrid>
                <a:gridCol w="4187952">
                  <a:extLst>
                    <a:ext uri="{9D8B030D-6E8A-4147-A177-3AD203B41FA5}">
                      <a16:colId xmlns:a16="http://schemas.microsoft.com/office/drawing/2014/main" val="2083917892"/>
                    </a:ext>
                  </a:extLst>
                </a:gridCol>
                <a:gridCol w="1219200">
                  <a:extLst>
                    <a:ext uri="{9D8B030D-6E8A-4147-A177-3AD203B41FA5}">
                      <a16:colId xmlns:a16="http://schemas.microsoft.com/office/drawing/2014/main" val="2109152770"/>
                    </a:ext>
                  </a:extLst>
                </a:gridCol>
                <a:gridCol w="1143000">
                  <a:extLst>
                    <a:ext uri="{9D8B030D-6E8A-4147-A177-3AD203B41FA5}">
                      <a16:colId xmlns:a16="http://schemas.microsoft.com/office/drawing/2014/main" val="4139519709"/>
                    </a:ext>
                  </a:extLst>
                </a:gridCol>
                <a:gridCol w="1603247">
                  <a:extLst>
                    <a:ext uri="{9D8B030D-6E8A-4147-A177-3AD203B41FA5}">
                      <a16:colId xmlns:a16="http://schemas.microsoft.com/office/drawing/2014/main" val="1671460750"/>
                    </a:ext>
                  </a:extLst>
                </a:gridCol>
              </a:tblGrid>
              <a:tr h="563939">
                <a:tc>
                  <a:txBody>
                    <a:bodyPr/>
                    <a:lstStyle/>
                    <a:p>
                      <a:pPr algn="l" fontAlgn="t"/>
                      <a:endParaRPr lang="en-US" sz="2000" b="1"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2000" b="1" i="0" u="none" strike="noStrike" dirty="0">
                          <a:solidFill>
                            <a:srgbClr val="000000"/>
                          </a:solidFill>
                          <a:effectLst/>
                          <a:latin typeface="Arial" panose="020B0604020202020204" pitchFamily="34" charset="0"/>
                        </a:rPr>
                        <a:t>Yield</a:t>
                      </a:r>
                    </a:p>
                  </a:txBody>
                  <a:tcPr marL="9525" marR="9525" marT="9525" marB="0"/>
                </a:tc>
                <a:tc>
                  <a:txBody>
                    <a:bodyPr/>
                    <a:lstStyle/>
                    <a:p>
                      <a:pPr algn="ctr" fontAlgn="t"/>
                      <a:r>
                        <a:rPr lang="en-US" sz="2000" b="1" i="0" u="none" strike="noStrike" dirty="0">
                          <a:solidFill>
                            <a:srgbClr val="000000"/>
                          </a:solidFill>
                          <a:effectLst/>
                          <a:latin typeface="Arial" panose="020B0604020202020204" pitchFamily="34" charset="0"/>
                        </a:rPr>
                        <a:t>Payout</a:t>
                      </a:r>
                    </a:p>
                  </a:txBody>
                  <a:tcPr marL="9525" marR="9525" marT="9525" marB="0"/>
                </a:tc>
                <a:tc>
                  <a:txBody>
                    <a:bodyPr/>
                    <a:lstStyle/>
                    <a:p>
                      <a:pPr algn="ctr" fontAlgn="t"/>
                      <a:r>
                        <a:rPr lang="en-US" sz="2000" b="1" i="0" u="none" strike="noStrike" dirty="0">
                          <a:solidFill>
                            <a:srgbClr val="000000"/>
                          </a:solidFill>
                          <a:effectLst/>
                          <a:latin typeface="Arial" panose="020B0604020202020204" pitchFamily="34" charset="0"/>
                        </a:rPr>
                        <a:t>Cash Return/ FCFE</a:t>
                      </a:r>
                    </a:p>
                  </a:txBody>
                  <a:tcPr marL="9525" marR="9525" marT="9525" marB="0"/>
                </a:tc>
                <a:extLst>
                  <a:ext uri="{0D108BD9-81ED-4DB2-BD59-A6C34878D82A}">
                    <a16:rowId xmlns:a16="http://schemas.microsoft.com/office/drawing/2014/main" val="135578799"/>
                  </a:ext>
                </a:extLst>
              </a:tr>
              <a:tr h="376700">
                <a:tc>
                  <a:txBody>
                    <a:bodyPr/>
                    <a:lstStyle/>
                    <a:p>
                      <a:pPr algn="l" fontAlgn="t"/>
                      <a:r>
                        <a:rPr lang="en-US" sz="2000" b="1" u="none" strike="noStrike" dirty="0">
                          <a:effectLst/>
                        </a:rPr>
                        <a:t>Hormel Foods Corporation</a:t>
                      </a:r>
                      <a:endParaRPr lang="en-US" sz="2000" b="1"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2000" b="1" u="none" strike="noStrike" dirty="0">
                          <a:effectLst/>
                        </a:rPr>
                        <a:t>1.90%</a:t>
                      </a:r>
                      <a:endParaRPr lang="en-US" sz="2000" b="1"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2000" b="1" u="none" strike="noStrike" dirty="0">
                          <a:effectLst/>
                        </a:rPr>
                        <a:t>40.86%</a:t>
                      </a:r>
                      <a:endParaRPr lang="en-US" sz="2000" b="1" i="0" u="none" strike="noStrike" dirty="0">
                        <a:solidFill>
                          <a:srgbClr val="000000"/>
                        </a:solidFill>
                        <a:effectLst/>
                        <a:latin typeface="Arial" panose="020B0604020202020204" pitchFamily="34" charset="0"/>
                      </a:endParaRPr>
                    </a:p>
                  </a:txBody>
                  <a:tcPr marL="9525" marR="9525" marT="9525" marB="0"/>
                </a:tc>
                <a:tc>
                  <a:txBody>
                    <a:bodyPr/>
                    <a:lstStyle/>
                    <a:p>
                      <a:pPr algn="ctr" fontAlgn="t"/>
                      <a:r>
                        <a:rPr lang="en-US" sz="2000" b="1" u="none" strike="noStrike" dirty="0">
                          <a:effectLst/>
                        </a:rPr>
                        <a:t>38.20%</a:t>
                      </a:r>
                      <a:endParaRPr lang="en-US" sz="2000" b="1" i="0" u="none" strike="noStrike" dirty="0">
                        <a:solidFill>
                          <a:srgbClr val="000000"/>
                        </a:solidFill>
                        <a:effectLst/>
                        <a:latin typeface="Arial" panose="020B0604020202020204" pitchFamily="34" charset="0"/>
                      </a:endParaRPr>
                    </a:p>
                  </a:txBody>
                  <a:tcPr marL="9525" marR="9525" marT="9525" marB="0"/>
                </a:tc>
                <a:extLst>
                  <a:ext uri="{0D108BD9-81ED-4DB2-BD59-A6C34878D82A}">
                    <a16:rowId xmlns:a16="http://schemas.microsoft.com/office/drawing/2014/main" val="1805996455"/>
                  </a:ext>
                </a:extLst>
              </a:tr>
              <a:tr h="445191">
                <a:tc>
                  <a:txBody>
                    <a:bodyPr/>
                    <a:lstStyle/>
                    <a:p>
                      <a:pPr algn="l" fontAlgn="b"/>
                      <a:r>
                        <a:rPr lang="en-US" sz="2000" u="none" strike="noStrike" dirty="0">
                          <a:effectLst/>
                        </a:rPr>
                        <a:t>Average</a:t>
                      </a:r>
                      <a:endParaRPr lang="en-US" sz="2000" b="0" i="0" u="none" strike="noStrike" dirty="0">
                        <a:effectLst/>
                        <a:latin typeface="Arial" panose="020B0604020202020204" pitchFamily="34" charset="0"/>
                      </a:endParaRPr>
                    </a:p>
                  </a:txBody>
                  <a:tcPr marL="9525" marR="9525" marT="9525" marB="0" anchor="b"/>
                </a:tc>
                <a:tc>
                  <a:txBody>
                    <a:bodyPr/>
                    <a:lstStyle/>
                    <a:p>
                      <a:pPr algn="ctr" fontAlgn="b"/>
                      <a:r>
                        <a:rPr lang="en-US" sz="2000" u="none" strike="noStrike">
                          <a:effectLst/>
                        </a:rPr>
                        <a:t>1.56%</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a:effectLst/>
                        </a:rPr>
                        <a:t>35.07%</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36.31%</a:t>
                      </a:r>
                      <a:endParaRPr lang="en-US" sz="20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246791841"/>
                  </a:ext>
                </a:extLst>
              </a:tr>
              <a:tr h="445191">
                <a:tc>
                  <a:txBody>
                    <a:bodyPr/>
                    <a:lstStyle/>
                    <a:p>
                      <a:pPr algn="l" fontAlgn="b"/>
                      <a:r>
                        <a:rPr lang="en-US" sz="2000" u="none" strike="noStrike">
                          <a:effectLst/>
                        </a:rPr>
                        <a:t>Median</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1.23%</a:t>
                      </a:r>
                      <a:endParaRPr lang="en-US" sz="2000" b="0" i="0" u="none" strike="noStrike" dirty="0">
                        <a:effectLst/>
                        <a:latin typeface="Arial" panose="020B0604020202020204" pitchFamily="34" charset="0"/>
                      </a:endParaRPr>
                    </a:p>
                  </a:txBody>
                  <a:tcPr marL="9525" marR="9525" marT="9525" marB="0" anchor="b"/>
                </a:tc>
                <a:tc>
                  <a:txBody>
                    <a:bodyPr/>
                    <a:lstStyle/>
                    <a:p>
                      <a:pPr algn="ctr" fontAlgn="b"/>
                      <a:r>
                        <a:rPr lang="en-US" sz="2000" u="none" strike="noStrike">
                          <a:effectLst/>
                        </a:rPr>
                        <a:t>37.22%</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a:effectLst/>
                        </a:rPr>
                        <a:t>20.00%</a:t>
                      </a:r>
                      <a:endParaRPr lang="en-US" sz="2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775657546"/>
                  </a:ext>
                </a:extLst>
              </a:tr>
              <a:tr h="445191">
                <a:tc>
                  <a:txBody>
                    <a:bodyPr/>
                    <a:lstStyle/>
                    <a:p>
                      <a:pPr algn="l" fontAlgn="b"/>
                      <a:r>
                        <a:rPr lang="en-US" sz="2000" u="none" strike="noStrike">
                          <a:effectLst/>
                        </a:rPr>
                        <a:t>First Quartile</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0.29%</a:t>
                      </a:r>
                      <a:endParaRPr lang="en-US" sz="2000" b="0" i="0" u="none" strike="noStrike" dirty="0">
                        <a:effectLst/>
                        <a:latin typeface="Arial" panose="020B0604020202020204" pitchFamily="34" charset="0"/>
                      </a:endParaRPr>
                    </a:p>
                  </a:txBody>
                  <a:tcPr marL="9525" marR="9525" marT="9525" marB="0" anchor="b"/>
                </a:tc>
                <a:tc>
                  <a:txBody>
                    <a:bodyPr/>
                    <a:lstStyle/>
                    <a:p>
                      <a:pPr algn="ctr" fontAlgn="b"/>
                      <a:r>
                        <a:rPr lang="en-US" sz="2000" u="none" strike="noStrike">
                          <a:effectLst/>
                        </a:rPr>
                        <a:t>3.49%</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a:effectLst/>
                        </a:rPr>
                        <a:t>6.66%</a:t>
                      </a:r>
                      <a:endParaRPr lang="en-US" sz="2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274068552"/>
                  </a:ext>
                </a:extLst>
              </a:tr>
              <a:tr h="445191">
                <a:tc>
                  <a:txBody>
                    <a:bodyPr/>
                    <a:lstStyle/>
                    <a:p>
                      <a:pPr algn="l" fontAlgn="b"/>
                      <a:r>
                        <a:rPr lang="en-US" sz="2000" u="none" strike="noStrike">
                          <a:effectLst/>
                        </a:rPr>
                        <a:t>Third Quartile</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a:effectLst/>
                        </a:rPr>
                        <a:t>2.33%</a:t>
                      </a:r>
                      <a:endParaRPr lang="en-US" sz="2000" b="0" i="0" u="none" strike="noStrike">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52.10%</a:t>
                      </a:r>
                      <a:endParaRPr lang="en-US" sz="2000" b="0" i="0" u="none" strike="noStrike" dirty="0">
                        <a:effectLst/>
                        <a:latin typeface="Arial" panose="020B0604020202020204" pitchFamily="34" charset="0"/>
                      </a:endParaRPr>
                    </a:p>
                  </a:txBody>
                  <a:tcPr marL="9525" marR="9525" marT="9525" marB="0" anchor="b"/>
                </a:tc>
                <a:tc>
                  <a:txBody>
                    <a:bodyPr/>
                    <a:lstStyle/>
                    <a:p>
                      <a:pPr algn="ctr" fontAlgn="b"/>
                      <a:r>
                        <a:rPr lang="en-US" sz="2000" u="none" strike="noStrike" dirty="0">
                          <a:effectLst/>
                        </a:rPr>
                        <a:t>48.25%</a:t>
                      </a:r>
                      <a:endParaRPr lang="en-US" sz="20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357914505"/>
                  </a:ext>
                </a:extLst>
              </a:tr>
            </a:tbl>
          </a:graphicData>
        </a:graphic>
      </p:graphicFrame>
    </p:spTree>
    <p:extLst>
      <p:ext uri="{BB962C8B-B14F-4D97-AF65-F5344CB8AC3E}">
        <p14:creationId xmlns:p14="http://schemas.microsoft.com/office/powerpoint/2010/main" val="1043441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D2031-0C35-F04D-A5E2-6B11DA591F4C}"/>
              </a:ext>
            </a:extLst>
          </p:cNvPr>
          <p:cNvSpPr>
            <a:spLocks noGrp="1"/>
          </p:cNvSpPr>
          <p:nvPr>
            <p:ph type="title"/>
          </p:nvPr>
        </p:nvSpPr>
        <p:spPr/>
        <p:txBody>
          <a:bodyPr/>
          <a:lstStyle/>
          <a:p>
            <a:r>
              <a:rPr lang="en-US" dirty="0"/>
              <a:t>Step 4: Control for differences</a:t>
            </a:r>
          </a:p>
        </p:txBody>
      </p:sp>
      <p:sp>
        <p:nvSpPr>
          <p:cNvPr id="3" name="Content Placeholder 2">
            <a:extLst>
              <a:ext uri="{FF2B5EF4-FFF2-40B4-BE49-F238E27FC236}">
                <a16:creationId xmlns:a16="http://schemas.microsoft.com/office/drawing/2014/main" id="{536970F8-7948-F44B-8436-1BCD0502B10B}"/>
              </a:ext>
            </a:extLst>
          </p:cNvPr>
          <p:cNvSpPr>
            <a:spLocks noGrp="1"/>
          </p:cNvSpPr>
          <p:nvPr>
            <p:ph sz="quarter" idx="1"/>
          </p:nvPr>
        </p:nvSpPr>
        <p:spPr/>
        <p:txBody>
          <a:bodyPr>
            <a:normAutofit fontScale="85000" lnSpcReduction="20000"/>
          </a:bodyPr>
          <a:lstStyle/>
          <a:p>
            <a:r>
              <a:rPr lang="en-US" dirty="0"/>
              <a:t>If your company returns more or less cash than is “typical” for the sector, the naïve conclusion that it is returning too much or too little.</a:t>
            </a:r>
          </a:p>
          <a:p>
            <a:r>
              <a:rPr lang="en-US" dirty="0"/>
              <a:t>When you make that judgment, you are assuming that your firm’s dividend fundamentals are similar to that of the typical peer group company. These fundamentals include the items in the dividend trade off:</a:t>
            </a:r>
          </a:p>
          <a:p>
            <a:pPr lvl="1"/>
            <a:r>
              <a:rPr lang="en-US" dirty="0"/>
              <a:t>Growth rate (Higher -:&gt; Lower dividends)</a:t>
            </a:r>
          </a:p>
          <a:p>
            <a:pPr lvl="1"/>
            <a:r>
              <a:rPr lang="en-US" dirty="0"/>
              <a:t>Project Quality (Higher -&gt; Lower dividends)</a:t>
            </a:r>
          </a:p>
          <a:p>
            <a:pPr lvl="1"/>
            <a:r>
              <a:rPr lang="en-US" dirty="0"/>
              <a:t>Capital Access (Higher -&gt; Higher dividends)</a:t>
            </a:r>
          </a:p>
          <a:p>
            <a:pPr lvl="1"/>
            <a:r>
              <a:rPr lang="en-US" dirty="0"/>
              <a:t>Risk (Higher -&gt; Lower dividends)</a:t>
            </a:r>
          </a:p>
          <a:p>
            <a:r>
              <a:rPr lang="en-US" dirty="0"/>
              <a:t>You can control for these differences subjectively or use statistical tools (like regressions).</a:t>
            </a:r>
          </a:p>
        </p:txBody>
      </p:sp>
    </p:spTree>
    <p:extLst>
      <p:ext uri="{BB962C8B-B14F-4D97-AF65-F5344CB8AC3E}">
        <p14:creationId xmlns:p14="http://schemas.microsoft.com/office/powerpoint/2010/main" val="116107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E0F89-4A11-F043-A38C-E458B34D1BA8}"/>
              </a:ext>
            </a:extLst>
          </p:cNvPr>
          <p:cNvSpPr>
            <a:spLocks noGrp="1"/>
          </p:cNvSpPr>
          <p:nvPr>
            <p:ph type="title"/>
          </p:nvPr>
        </p:nvSpPr>
        <p:spPr/>
        <p:txBody>
          <a:bodyPr/>
          <a:lstStyle/>
          <a:p>
            <a:r>
              <a:rPr lang="en-US" dirty="0"/>
              <a:t>A Dividend Payout Regression</a:t>
            </a:r>
          </a:p>
        </p:txBody>
      </p:sp>
      <p:sp>
        <p:nvSpPr>
          <p:cNvPr id="3" name="Content Placeholder 2">
            <a:extLst>
              <a:ext uri="{FF2B5EF4-FFF2-40B4-BE49-F238E27FC236}">
                <a16:creationId xmlns:a16="http://schemas.microsoft.com/office/drawing/2014/main" id="{3F9FE9E6-B7FD-C544-BE7D-A0266FA651FA}"/>
              </a:ext>
            </a:extLst>
          </p:cNvPr>
          <p:cNvSpPr>
            <a:spLocks noGrp="1"/>
          </p:cNvSpPr>
          <p:nvPr>
            <p:ph sz="quarter" idx="1"/>
          </p:nvPr>
        </p:nvSpPr>
        <p:spPr/>
        <p:txBody>
          <a:bodyPr>
            <a:normAutofit lnSpcReduction="10000"/>
          </a:bodyPr>
          <a:lstStyle/>
          <a:p>
            <a:r>
              <a:rPr lang="en-US" dirty="0"/>
              <a:t>In this sector, the fundamentals don’t strongly explain the differences in dividend behavior.  Focusing on dividend yield,</a:t>
            </a:r>
          </a:p>
          <a:p>
            <a:pPr lvl="1"/>
            <a:r>
              <a:rPr lang="en-US" sz="1900" dirty="0"/>
              <a:t>Dividend Yield= 0.0357 – 0.051 (</a:t>
            </a:r>
            <a:r>
              <a:rPr lang="en-US" sz="1900" dirty="0" err="1"/>
              <a:t>Exp</a:t>
            </a:r>
            <a:r>
              <a:rPr lang="en-US" sz="1900" dirty="0"/>
              <a:t> Growth in EPS) – .027 (Beta)</a:t>
            </a:r>
            <a:r>
              <a:rPr lang="en-US" dirty="0"/>
              <a:t>			</a:t>
            </a:r>
            <a:r>
              <a:rPr lang="en-US" sz="1900" dirty="0"/>
              <a:t>(1.00)		(2.73)	</a:t>
            </a:r>
            <a:r>
              <a:rPr lang="en-US" sz="1900" b="1" dirty="0"/>
              <a:t>R Squared = 19.1%</a:t>
            </a:r>
          </a:p>
          <a:p>
            <a:r>
              <a:rPr lang="en-US" dirty="0"/>
              <a:t>Plugging in Hormel’s numbers for EPS growth(9.00%) and beta (0.41), here is what we get:</a:t>
            </a:r>
          </a:p>
          <a:p>
            <a:pPr lvl="1"/>
            <a:r>
              <a:rPr lang="en-US" dirty="0"/>
              <a:t>Dividend Yield= 0.0357 – 0.051 (.09) – .027 (0.41) = .02 or 2%</a:t>
            </a:r>
          </a:p>
          <a:p>
            <a:pPr lvl="1"/>
            <a:r>
              <a:rPr lang="en-US" dirty="0"/>
              <a:t>Hormel’s actual dividend yield of 1.90% would put it at about where it should be.</a:t>
            </a:r>
          </a:p>
          <a:p>
            <a:pPr lvl="1"/>
            <a:endParaRPr lang="en-US" dirty="0"/>
          </a:p>
          <a:p>
            <a:endParaRPr lang="en-US" dirty="0"/>
          </a:p>
        </p:txBody>
      </p:sp>
    </p:spTree>
    <p:extLst>
      <p:ext uri="{BB962C8B-B14F-4D97-AF65-F5344CB8AC3E}">
        <p14:creationId xmlns:p14="http://schemas.microsoft.com/office/powerpoint/2010/main" val="836797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E347-3DEB-E741-977A-47B673EFAD80}"/>
              </a:ext>
            </a:extLst>
          </p:cNvPr>
          <p:cNvSpPr>
            <a:spLocks noGrp="1"/>
          </p:cNvSpPr>
          <p:nvPr>
            <p:ph type="title"/>
          </p:nvPr>
        </p:nvSpPr>
        <p:spPr/>
        <p:txBody>
          <a:bodyPr/>
          <a:lstStyle/>
          <a:p>
            <a:r>
              <a:rPr lang="en-US" dirty="0"/>
              <a:t>Step 5: Expand your assessment</a:t>
            </a:r>
          </a:p>
        </p:txBody>
      </p:sp>
      <p:sp>
        <p:nvSpPr>
          <p:cNvPr id="3" name="Content Placeholder 2">
            <a:extLst>
              <a:ext uri="{FF2B5EF4-FFF2-40B4-BE49-F238E27FC236}">
                <a16:creationId xmlns:a16="http://schemas.microsoft.com/office/drawing/2014/main" id="{783EC9C6-1FB7-8B4F-A9CA-AA6C7D992B59}"/>
              </a:ext>
            </a:extLst>
          </p:cNvPr>
          <p:cNvSpPr>
            <a:spLocks noGrp="1"/>
          </p:cNvSpPr>
          <p:nvPr>
            <p:ph sz="quarter" idx="1"/>
          </p:nvPr>
        </p:nvSpPr>
        <p:spPr/>
        <p:txBody>
          <a:bodyPr/>
          <a:lstStyle/>
          <a:p>
            <a:r>
              <a:rPr lang="en-US" dirty="0"/>
              <a:t>Since entire sectors can sometimes return too much or too little cash , you may want to expand your analysis by looking at a broader definition of sector, either by going across geographies or by defining your business more broadly.</a:t>
            </a:r>
          </a:p>
          <a:p>
            <a:r>
              <a:rPr lang="en-US" dirty="0"/>
              <a:t>You can even expand your assessment to the entire market, and look at whether your company is returning too much or too little, relative to the market.</a:t>
            </a:r>
          </a:p>
          <a:p>
            <a:endParaRPr lang="en-US" dirty="0"/>
          </a:p>
        </p:txBody>
      </p:sp>
    </p:spTree>
    <p:extLst>
      <p:ext uri="{BB962C8B-B14F-4D97-AF65-F5344CB8AC3E}">
        <p14:creationId xmlns:p14="http://schemas.microsoft.com/office/powerpoint/2010/main" val="222260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4D43-0DAE-FF4E-95E5-FB48B5EFCF20}"/>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36EA66C5-4BBF-9B46-933C-52D947D1A920}"/>
              </a:ext>
            </a:extLst>
          </p:cNvPr>
          <p:cNvSpPr>
            <a:spLocks noGrp="1"/>
          </p:cNvSpPr>
          <p:nvPr>
            <p:ph sz="quarter" idx="1"/>
          </p:nvPr>
        </p:nvSpPr>
        <p:spPr/>
        <p:txBody>
          <a:bodyPr/>
          <a:lstStyle/>
          <a:p>
            <a:r>
              <a:rPr lang="en-US" u="sng" dirty="0"/>
              <a:t>Your end game</a:t>
            </a:r>
            <a:r>
              <a:rPr lang="en-US" dirty="0"/>
              <a:t>: When you make an assessment of whether your firm is paying out too much or too little, relative to a peer group, you are determining whether your company has the right dividend policy, relative to the companies in that group.</a:t>
            </a:r>
          </a:p>
          <a:p>
            <a:r>
              <a:rPr lang="en-US" u="sng" dirty="0"/>
              <a:t>The twist</a:t>
            </a:r>
            <a:r>
              <a:rPr lang="en-US" dirty="0"/>
              <a:t>: If your peer group is filled with companies that pay too much in dividends, your company may be returning less cash, relative to its sector, while returning too much cash, given its fundamentals.</a:t>
            </a:r>
          </a:p>
        </p:txBody>
      </p:sp>
    </p:spTree>
    <p:extLst>
      <p:ext uri="{BB962C8B-B14F-4D97-AF65-F5344CB8AC3E}">
        <p14:creationId xmlns:p14="http://schemas.microsoft.com/office/powerpoint/2010/main" val="26952500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62368</TotalTime>
  <Pages>155</Pages>
  <Words>1515</Words>
  <Application>Microsoft Macintosh PowerPoint</Application>
  <PresentationFormat>Letter Paper (8.5x11 in)</PresentationFormat>
  <Paragraphs>208</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Arial</vt:lpstr>
      <vt:lpstr>Calibri</vt:lpstr>
      <vt:lpstr>Times</vt:lpstr>
      <vt:lpstr>Wingdings</vt:lpstr>
      <vt:lpstr>Wingdings 2</vt:lpstr>
      <vt:lpstr>Basic</vt:lpstr>
      <vt:lpstr>In Practice webcast: Dividend policy – relative analysis</vt:lpstr>
      <vt:lpstr>Dividend Policy: The Me Too Approach</vt:lpstr>
      <vt:lpstr>Step 1: Define your peer group</vt:lpstr>
      <vt:lpstr>Hormel: Peer Group</vt:lpstr>
      <vt:lpstr>Step 2: Choose your dividend metric</vt:lpstr>
      <vt:lpstr>Peer Group Dividend Metrics</vt:lpstr>
      <vt:lpstr>Step 3: Compare yourself to what is typical for the sector</vt:lpstr>
      <vt:lpstr>Comparison to ”Typical”</vt:lpstr>
      <vt:lpstr>Step 4: Control for differences</vt:lpstr>
      <vt:lpstr>A Dividend Payout Regression</vt:lpstr>
      <vt:lpstr>Step 5: Expand your assessment</vt:lpstr>
      <vt:lpstr>The Bottom Line</vt:lpstr>
    </vt:vector>
  </TitlesOfParts>
  <Company>Stern School</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739</cp:revision>
  <cp:lastPrinted>2018-02-13T19:19:13Z</cp:lastPrinted>
  <dcterms:created xsi:type="dcterms:W3CDTF">2010-07-27T14:31:16Z</dcterms:created>
  <dcterms:modified xsi:type="dcterms:W3CDTF">2018-02-21T00:14:37Z</dcterms:modified>
</cp:coreProperties>
</file>