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16"/>
  </p:notesMasterIdLst>
  <p:handoutMasterIdLst>
    <p:handoutMasterId r:id="rId17"/>
  </p:handoutMasterIdLst>
  <p:sldIdLst>
    <p:sldId id="2360" r:id="rId2"/>
    <p:sldId id="2405" r:id="rId3"/>
    <p:sldId id="2507" r:id="rId4"/>
    <p:sldId id="2469" r:id="rId5"/>
    <p:sldId id="2504" r:id="rId6"/>
    <p:sldId id="2505" r:id="rId7"/>
    <p:sldId id="2508" r:id="rId8"/>
    <p:sldId id="2506" r:id="rId9"/>
    <p:sldId id="2509" r:id="rId10"/>
    <p:sldId id="2502" r:id="rId11"/>
    <p:sldId id="2478" r:id="rId12"/>
    <p:sldId id="2503" r:id="rId13"/>
    <p:sldId id="2510" r:id="rId14"/>
    <p:sldId id="2473" r:id="rId15"/>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19"/>
    <p:restoredTop sz="93692"/>
  </p:normalViewPr>
  <p:slideViewPr>
    <p:cSldViewPr>
      <p:cViewPr varScale="1">
        <p:scale>
          <a:sx n="66" d="100"/>
          <a:sy n="66" d="100"/>
        </p:scale>
        <p:origin x="94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874134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4A9B78A-4DAA-A34B-979D-F6FD9504045C}" type="slidenum">
              <a:rPr lang="en-US" altLang="x-none"/>
              <a:pPr/>
              <a:t>‹#›</a:t>
            </a:fld>
            <a:endParaRPr lang="en-US" altLang="x-none"/>
          </a:p>
        </p:txBody>
      </p:sp>
    </p:spTree>
    <p:extLst>
      <p:ext uri="{BB962C8B-B14F-4D97-AF65-F5344CB8AC3E}">
        <p14:creationId xmlns:p14="http://schemas.microsoft.com/office/powerpoint/2010/main" val="1898363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88BC6D1E-D1B7-9442-93EF-324505326A41}" type="slidenum">
              <a:rPr lang="en-US" altLang="x-none" sz="1600"/>
              <a:pPr eaLnBrk="1" hangingPunct="1"/>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313BE59-CA7D-704B-BE05-3FAEAC645E73}" type="slidenum">
              <a:rPr lang="en-US" altLang="x-none"/>
              <a:pPr/>
              <a:t>‹#›</a:t>
            </a:fld>
            <a:endParaRPr lang="en-US" altLang="x-none"/>
          </a:p>
        </p:txBody>
      </p:sp>
    </p:spTree>
    <p:extLst>
      <p:ext uri="{BB962C8B-B14F-4D97-AF65-F5344CB8AC3E}">
        <p14:creationId xmlns:p14="http://schemas.microsoft.com/office/powerpoint/2010/main" val="63264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550D348-5BA8-D041-9C65-1DDA8BCE5EA6}"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5350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9AF315F3-8E26-094E-B912-03DAF671F88D}"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80912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65C4AC6-0D87-204D-9DFA-AE6A3BED061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720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66EA66C7-300F-AD46-8CE1-CF18BD6F952F}" type="slidenum">
              <a:rPr lang="en-US" altLang="x-none"/>
              <a:pPr/>
              <a:t>‹#›</a:t>
            </a:fld>
            <a:endParaRPr lang="en-US" altLang="x-none"/>
          </a:p>
        </p:txBody>
      </p:sp>
    </p:spTree>
    <p:extLst>
      <p:ext uri="{BB962C8B-B14F-4D97-AF65-F5344CB8AC3E}">
        <p14:creationId xmlns:p14="http://schemas.microsoft.com/office/powerpoint/2010/main" val="35471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3CB78312-C3FD-0545-9056-6B1D44A8CAEF}" type="slidenum">
              <a:rPr lang="en-US" altLang="x-none"/>
              <a:pPr/>
              <a:t>‹#›</a:t>
            </a:fld>
            <a:endParaRPr lang="en-US" altLang="x-none"/>
          </a:p>
        </p:txBody>
      </p:sp>
    </p:spTree>
    <p:extLst>
      <p:ext uri="{BB962C8B-B14F-4D97-AF65-F5344CB8AC3E}">
        <p14:creationId xmlns:p14="http://schemas.microsoft.com/office/powerpoint/2010/main" val="22224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258A41B1-A603-E045-95B0-71CE3163DBEB}" type="slidenum">
              <a:rPr lang="en-US" altLang="x-none"/>
              <a:pPr/>
              <a:t>‹#›</a:t>
            </a:fld>
            <a:endParaRPr lang="en-US" altLang="x-none"/>
          </a:p>
        </p:txBody>
      </p:sp>
    </p:spTree>
    <p:extLst>
      <p:ext uri="{BB962C8B-B14F-4D97-AF65-F5344CB8AC3E}">
        <p14:creationId xmlns:p14="http://schemas.microsoft.com/office/powerpoint/2010/main" val="859973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C3D355CF-5984-154B-9A16-10652382F595}" type="slidenum">
              <a:rPr lang="en-US" altLang="x-none"/>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0501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ECAD814-75B8-104C-A66B-7DC3E0FBCA8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2045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93F94ED0-D8F6-2947-B0D2-2B5D922892A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2235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A401222-4E05-B24E-B1DB-C943B7D81E47}" type="slidenum">
              <a:rPr lang="en-US" altLang="x-none"/>
              <a:pPr/>
              <a:t>‹#›</a:t>
            </a:fld>
            <a:endParaRPr lang="en-US" altLang="x-none"/>
          </a:p>
        </p:txBody>
      </p:sp>
    </p:spTree>
    <p:extLst>
      <p:ext uri="{BB962C8B-B14F-4D97-AF65-F5344CB8AC3E}">
        <p14:creationId xmlns:p14="http://schemas.microsoft.com/office/powerpoint/2010/main" val="524020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43BB998-2FFE-A24D-8935-A84E102B318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89" r:id="rId5"/>
    <p:sldLayoutId id="2147484295" r:id="rId6"/>
    <p:sldLayoutId id="2147484296" r:id="rId7"/>
    <p:sldLayoutId id="2147484297" r:id="rId8"/>
    <p:sldLayoutId id="2147484298" r:id="rId9"/>
    <p:sldLayoutId id="2147484290" r:id="rId10"/>
    <p:sldLayoutId id="2147484299" r:id="rId11"/>
    <p:sldLayoutId id="2147484300"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In Practice webcast: Follow up to optimal Capital structure</a:t>
            </a:r>
          </a:p>
        </p:txBody>
      </p:sp>
      <p:sp>
        <p:nvSpPr>
          <p:cNvPr id="16386" name="Subtitle 2"/>
          <p:cNvSpPr>
            <a:spLocks noGrp="1"/>
          </p:cNvSpPr>
          <p:nvPr>
            <p:ph type="subTitle" idx="1"/>
          </p:nvPr>
        </p:nvSpPr>
        <p:spPr>
          <a:xfrm>
            <a:off x="2362200" y="6049963"/>
            <a:ext cx="6705600" cy="685800"/>
          </a:xfrm>
        </p:spPr>
        <p:txBody>
          <a:bodyPr/>
          <a:lstStyle/>
          <a:p>
            <a:r>
              <a:rPr lang="en-US" altLang="x-none">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x-none" dirty="0">
                <a:ea typeface="ＭＳ Ｐゴシック" charset="-128"/>
              </a:rPr>
              <a:t>Optimal Debt Ratio Analysis: The Three Possible Outcomes</a:t>
            </a:r>
          </a:p>
        </p:txBody>
      </p:sp>
      <p:sp>
        <p:nvSpPr>
          <p:cNvPr id="3" name="Content Placeholder 2">
            <a:extLst>
              <a:ext uri="{FF2B5EF4-FFF2-40B4-BE49-F238E27FC236}">
                <a16:creationId xmlns:a16="http://schemas.microsoft.com/office/drawing/2014/main" id="{ED7AF1B6-9B9B-9D4B-8950-A9268160F21D}"/>
              </a:ext>
            </a:extLst>
          </p:cNvPr>
          <p:cNvSpPr>
            <a:spLocks noGrp="1"/>
          </p:cNvSpPr>
          <p:nvPr>
            <p:ph sz="quarter" idx="1"/>
          </p:nvPr>
        </p:nvSpPr>
        <p:spPr/>
        <p:txBody>
          <a:bodyPr>
            <a:normAutofit fontScale="92500" lnSpcReduction="20000"/>
          </a:bodyPr>
          <a:lstStyle/>
          <a:p>
            <a:r>
              <a:rPr lang="en-US" dirty="0"/>
              <a:t>Using the tools that you have for assessing the capital structure for a firm, you can arrive at an optimal debt ratio for your firm.</a:t>
            </a:r>
          </a:p>
          <a:p>
            <a:r>
              <a:rPr lang="en-US" dirty="0"/>
              <a:t>By comparing the optimal to the actual debt ratio, you can come to one of three judgments:</a:t>
            </a:r>
          </a:p>
          <a:p>
            <a:pPr lvl="1"/>
            <a:r>
              <a:rPr lang="en-US" dirty="0"/>
              <a:t>Actual &lt; Optimal: You are under levered</a:t>
            </a:r>
          </a:p>
          <a:p>
            <a:pPr lvl="1"/>
            <a:r>
              <a:rPr lang="en-US" dirty="0"/>
              <a:t>Actual &gt; Optimal: You are over levered</a:t>
            </a:r>
          </a:p>
          <a:p>
            <a:pPr lvl="1"/>
            <a:r>
              <a:rPr lang="en-US" dirty="0"/>
              <a:t>Actual = Optimal: You are correctly levered</a:t>
            </a:r>
          </a:p>
          <a:p>
            <a:r>
              <a:rPr lang="en-US" dirty="0"/>
              <a:t>In making this judgment, use common sense in deciding whether the difference between the optimal and actual debt ratio is significant, both in terms of debt ratio change and value change.</a:t>
            </a:r>
          </a:p>
          <a:p>
            <a:pPr lvl="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881D9-8B9A-7642-8CF2-2226C34DF277}"/>
              </a:ext>
            </a:extLst>
          </p:cNvPr>
          <p:cNvSpPr>
            <a:spLocks noGrp="1"/>
          </p:cNvSpPr>
          <p:nvPr>
            <p:ph type="title"/>
          </p:nvPr>
        </p:nvSpPr>
        <p:spPr/>
        <p:txBody>
          <a:bodyPr/>
          <a:lstStyle/>
          <a:p>
            <a:r>
              <a:rPr lang="en-US" dirty="0"/>
              <a:t>My four examples</a:t>
            </a:r>
          </a:p>
        </p:txBody>
      </p:sp>
      <p:graphicFrame>
        <p:nvGraphicFramePr>
          <p:cNvPr id="4" name="Content Placeholder 3">
            <a:extLst>
              <a:ext uri="{FF2B5EF4-FFF2-40B4-BE49-F238E27FC236}">
                <a16:creationId xmlns:a16="http://schemas.microsoft.com/office/drawing/2014/main" id="{0CEDB577-B3BE-6342-9809-918F902A327A}"/>
              </a:ext>
            </a:extLst>
          </p:cNvPr>
          <p:cNvGraphicFramePr>
            <a:graphicFrameLocks noGrp="1"/>
          </p:cNvGraphicFramePr>
          <p:nvPr>
            <p:ph sz="quarter" idx="1"/>
            <p:extLst>
              <p:ext uri="{D42A27DB-BD31-4B8C-83A1-F6EECF244321}">
                <p14:modId xmlns:p14="http://schemas.microsoft.com/office/powerpoint/2010/main" val="1677481531"/>
              </p:ext>
            </p:extLst>
          </p:nvPr>
        </p:nvGraphicFramePr>
        <p:xfrm>
          <a:off x="612775" y="1600200"/>
          <a:ext cx="6115050" cy="1854200"/>
        </p:xfrm>
        <a:graphic>
          <a:graphicData uri="http://schemas.openxmlformats.org/drawingml/2006/table">
            <a:tbl>
              <a:tblPr firstRow="1" bandRow="1">
                <a:tableStyleId>{5C22544A-7EE6-4342-B048-85BDC9FD1C3A}</a:tableStyleId>
              </a:tblPr>
              <a:tblGrid>
                <a:gridCol w="2038350">
                  <a:extLst>
                    <a:ext uri="{9D8B030D-6E8A-4147-A177-3AD203B41FA5}">
                      <a16:colId xmlns:a16="http://schemas.microsoft.com/office/drawing/2014/main" val="1850771108"/>
                    </a:ext>
                  </a:extLst>
                </a:gridCol>
                <a:gridCol w="2038350">
                  <a:extLst>
                    <a:ext uri="{9D8B030D-6E8A-4147-A177-3AD203B41FA5}">
                      <a16:colId xmlns:a16="http://schemas.microsoft.com/office/drawing/2014/main" val="3064830341"/>
                    </a:ext>
                  </a:extLst>
                </a:gridCol>
                <a:gridCol w="2038350">
                  <a:extLst>
                    <a:ext uri="{9D8B030D-6E8A-4147-A177-3AD203B41FA5}">
                      <a16:colId xmlns:a16="http://schemas.microsoft.com/office/drawing/2014/main" val="2087065680"/>
                    </a:ext>
                  </a:extLst>
                </a:gridCol>
              </a:tblGrid>
              <a:tr h="370840">
                <a:tc>
                  <a:txBody>
                    <a:bodyPr/>
                    <a:lstStyle/>
                    <a:p>
                      <a:r>
                        <a:rPr lang="en-US" dirty="0"/>
                        <a:t>Company</a:t>
                      </a:r>
                    </a:p>
                  </a:txBody>
                  <a:tcPr/>
                </a:tc>
                <a:tc>
                  <a:txBody>
                    <a:bodyPr/>
                    <a:lstStyle/>
                    <a:p>
                      <a:r>
                        <a:rPr lang="en-US" dirty="0"/>
                        <a:t>Actual</a:t>
                      </a:r>
                    </a:p>
                  </a:txBody>
                  <a:tcPr/>
                </a:tc>
                <a:tc>
                  <a:txBody>
                    <a:bodyPr/>
                    <a:lstStyle/>
                    <a:p>
                      <a:r>
                        <a:rPr lang="en-US" dirty="0"/>
                        <a:t>Optimal</a:t>
                      </a:r>
                    </a:p>
                  </a:txBody>
                  <a:tcPr/>
                </a:tc>
                <a:extLst>
                  <a:ext uri="{0D108BD9-81ED-4DB2-BD59-A6C34878D82A}">
                    <a16:rowId xmlns:a16="http://schemas.microsoft.com/office/drawing/2014/main" val="2860191748"/>
                  </a:ext>
                </a:extLst>
              </a:tr>
              <a:tr h="370840">
                <a:tc>
                  <a:txBody>
                    <a:bodyPr/>
                    <a:lstStyle/>
                    <a:p>
                      <a:r>
                        <a:rPr lang="en-US" dirty="0"/>
                        <a:t>Amgen</a:t>
                      </a:r>
                    </a:p>
                  </a:txBody>
                  <a:tcPr/>
                </a:tc>
                <a:tc>
                  <a:txBody>
                    <a:bodyPr/>
                    <a:lstStyle/>
                    <a:p>
                      <a:r>
                        <a:rPr lang="en-US" dirty="0"/>
                        <a:t>22.88%</a:t>
                      </a:r>
                    </a:p>
                  </a:txBody>
                  <a:tcPr/>
                </a:tc>
                <a:tc>
                  <a:txBody>
                    <a:bodyPr/>
                    <a:lstStyle/>
                    <a:p>
                      <a:r>
                        <a:rPr lang="en-US" dirty="0"/>
                        <a:t>50.00%</a:t>
                      </a:r>
                    </a:p>
                  </a:txBody>
                  <a:tcPr/>
                </a:tc>
                <a:extLst>
                  <a:ext uri="{0D108BD9-81ED-4DB2-BD59-A6C34878D82A}">
                    <a16:rowId xmlns:a16="http://schemas.microsoft.com/office/drawing/2014/main" val="2088341698"/>
                  </a:ext>
                </a:extLst>
              </a:tr>
              <a:tr h="370840">
                <a:tc>
                  <a:txBody>
                    <a:bodyPr/>
                    <a:lstStyle/>
                    <a:p>
                      <a:r>
                        <a:rPr lang="en-US" dirty="0"/>
                        <a:t>American Eagle</a:t>
                      </a:r>
                    </a:p>
                  </a:txBody>
                  <a:tcPr/>
                </a:tc>
                <a:tc>
                  <a:txBody>
                    <a:bodyPr/>
                    <a:lstStyle/>
                    <a:p>
                      <a:r>
                        <a:rPr lang="en-US" dirty="0"/>
                        <a:t>37.83%</a:t>
                      </a:r>
                    </a:p>
                  </a:txBody>
                  <a:tcPr/>
                </a:tc>
                <a:tc>
                  <a:txBody>
                    <a:bodyPr/>
                    <a:lstStyle/>
                    <a:p>
                      <a:r>
                        <a:rPr lang="en-US" dirty="0"/>
                        <a:t>60.00%</a:t>
                      </a:r>
                    </a:p>
                  </a:txBody>
                  <a:tcPr/>
                </a:tc>
                <a:extLst>
                  <a:ext uri="{0D108BD9-81ED-4DB2-BD59-A6C34878D82A}">
                    <a16:rowId xmlns:a16="http://schemas.microsoft.com/office/drawing/2014/main" val="1392062134"/>
                  </a:ext>
                </a:extLst>
              </a:tr>
              <a:tr h="370840">
                <a:tc>
                  <a:txBody>
                    <a:bodyPr/>
                    <a:lstStyle/>
                    <a:p>
                      <a:r>
                        <a:rPr lang="en-US" dirty="0"/>
                        <a:t>Tesla</a:t>
                      </a:r>
                    </a:p>
                  </a:txBody>
                  <a:tcPr/>
                </a:tc>
                <a:tc>
                  <a:txBody>
                    <a:bodyPr/>
                    <a:lstStyle/>
                    <a:p>
                      <a:r>
                        <a:rPr lang="en-US" dirty="0"/>
                        <a:t>22.00%</a:t>
                      </a:r>
                    </a:p>
                  </a:txBody>
                  <a:tcPr/>
                </a:tc>
                <a:tc>
                  <a:txBody>
                    <a:bodyPr/>
                    <a:lstStyle/>
                    <a:p>
                      <a:r>
                        <a:rPr lang="en-US" dirty="0"/>
                        <a:t>0.00%</a:t>
                      </a:r>
                    </a:p>
                  </a:txBody>
                  <a:tcPr/>
                </a:tc>
                <a:extLst>
                  <a:ext uri="{0D108BD9-81ED-4DB2-BD59-A6C34878D82A}">
                    <a16:rowId xmlns:a16="http://schemas.microsoft.com/office/drawing/2014/main" val="1013475259"/>
                  </a:ext>
                </a:extLst>
              </a:tr>
              <a:tr h="370840">
                <a:tc>
                  <a:txBody>
                    <a:bodyPr/>
                    <a:lstStyle/>
                    <a:p>
                      <a:r>
                        <a:rPr lang="en-US" dirty="0"/>
                        <a:t>Town Sports</a:t>
                      </a:r>
                    </a:p>
                  </a:txBody>
                  <a:tcPr/>
                </a:tc>
                <a:tc>
                  <a:txBody>
                    <a:bodyPr/>
                    <a:lstStyle/>
                    <a:p>
                      <a:r>
                        <a:rPr lang="en-US" dirty="0"/>
                        <a:t>81.03%</a:t>
                      </a:r>
                    </a:p>
                  </a:txBody>
                  <a:tcPr/>
                </a:tc>
                <a:tc>
                  <a:txBody>
                    <a:bodyPr/>
                    <a:lstStyle/>
                    <a:p>
                      <a:r>
                        <a:rPr lang="en-US" dirty="0"/>
                        <a:t>10.00%</a:t>
                      </a:r>
                    </a:p>
                  </a:txBody>
                  <a:tcPr/>
                </a:tc>
                <a:extLst>
                  <a:ext uri="{0D108BD9-81ED-4DB2-BD59-A6C34878D82A}">
                    <a16:rowId xmlns:a16="http://schemas.microsoft.com/office/drawing/2014/main" val="2311544782"/>
                  </a:ext>
                </a:extLst>
              </a:tr>
            </a:tbl>
          </a:graphicData>
        </a:graphic>
      </p:graphicFrame>
    </p:spTree>
    <p:extLst>
      <p:ext uri="{BB962C8B-B14F-4D97-AF65-F5344CB8AC3E}">
        <p14:creationId xmlns:p14="http://schemas.microsoft.com/office/powerpoint/2010/main" val="2326201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r>
              <a:rPr lang="en-US" altLang="x-none" dirty="0">
                <a:ea typeface="ＭＳ Ｐゴシック" charset="-128"/>
              </a:rPr>
              <a:t>Step 1: Is time your ally?</a:t>
            </a:r>
          </a:p>
        </p:txBody>
      </p:sp>
      <p:sp>
        <p:nvSpPr>
          <p:cNvPr id="3" name="Content Placeholder 2">
            <a:extLst>
              <a:ext uri="{FF2B5EF4-FFF2-40B4-BE49-F238E27FC236}">
                <a16:creationId xmlns:a16="http://schemas.microsoft.com/office/drawing/2014/main" id="{E8F5187B-0D06-C942-8104-1385E1D1181C}"/>
              </a:ext>
            </a:extLst>
          </p:cNvPr>
          <p:cNvSpPr>
            <a:spLocks noGrp="1"/>
          </p:cNvSpPr>
          <p:nvPr>
            <p:ph sz="quarter" idx="1"/>
          </p:nvPr>
        </p:nvSpPr>
        <p:spPr/>
        <p:txBody>
          <a:bodyPr/>
          <a:lstStyle/>
          <a:p>
            <a:r>
              <a:rPr lang="en-US" dirty="0"/>
              <a:t>When you are under or over levered as a firm, you have left value on the table, by settling for a cost of capital that is higher than it needs to be, and a firm value that is lower.</a:t>
            </a:r>
          </a:p>
          <a:p>
            <a:r>
              <a:rPr lang="en-US" dirty="0"/>
              <a:t>If you view this as a problem, the question then becomes how urgently you need to solve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B53F-AD70-8343-83F0-8D4A3A9EC2A6}"/>
              </a:ext>
            </a:extLst>
          </p:cNvPr>
          <p:cNvSpPr>
            <a:spLocks noGrp="1"/>
          </p:cNvSpPr>
          <p:nvPr>
            <p:ph type="title"/>
          </p:nvPr>
        </p:nvSpPr>
        <p:spPr/>
        <p:txBody>
          <a:bodyPr/>
          <a:lstStyle/>
          <a:p>
            <a:r>
              <a:rPr lang="en-US" dirty="0"/>
              <a:t>1a. For under levered firms: Are you the target of a hostile takeover?</a:t>
            </a:r>
          </a:p>
        </p:txBody>
      </p:sp>
      <p:sp>
        <p:nvSpPr>
          <p:cNvPr id="3" name="Content Placeholder 2">
            <a:extLst>
              <a:ext uri="{FF2B5EF4-FFF2-40B4-BE49-F238E27FC236}">
                <a16:creationId xmlns:a16="http://schemas.microsoft.com/office/drawing/2014/main" id="{4F9AC753-FC9D-7042-90A2-15519F246EA0}"/>
              </a:ext>
            </a:extLst>
          </p:cNvPr>
          <p:cNvSpPr>
            <a:spLocks noGrp="1"/>
          </p:cNvSpPr>
          <p:nvPr>
            <p:ph sz="quarter" idx="1"/>
          </p:nvPr>
        </p:nvSpPr>
        <p:spPr/>
        <p:txBody>
          <a:bodyPr>
            <a:normAutofit fontScale="92500" lnSpcReduction="20000"/>
          </a:bodyPr>
          <a:lstStyle/>
          <a:p>
            <a:r>
              <a:rPr lang="en-US" dirty="0"/>
              <a:t>If you are under levered, you can become the target of a hostile acquirer, who plans to borrow money (using your debt capacity) to take you over. </a:t>
            </a:r>
          </a:p>
          <a:p>
            <a:r>
              <a:rPr lang="en-US" dirty="0"/>
              <a:t>There are (at least) three factors to consider in whether you are likely to be a target:</a:t>
            </a:r>
          </a:p>
          <a:p>
            <a:pPr lvl="1"/>
            <a:r>
              <a:rPr lang="en-US" dirty="0"/>
              <a:t>The size of your firm (As firm size increases, it gets more difficult to raise the capital for the acquisition)</a:t>
            </a:r>
          </a:p>
          <a:p>
            <a:pPr lvl="1"/>
            <a:r>
              <a:rPr lang="en-US" dirty="0"/>
              <a:t>Insider stockholdings (If the company is run by family or insiders who have a controlling stake, a hostile bid is less likely to succeed)</a:t>
            </a:r>
          </a:p>
          <a:p>
            <a:pPr lvl="1"/>
            <a:r>
              <a:rPr lang="en-US" dirty="0"/>
              <a:t>Stock price performance: If your stock has done worse than expected (relative to market and sector), you are more likely to be a target.</a:t>
            </a:r>
          </a:p>
        </p:txBody>
      </p:sp>
    </p:spTree>
    <p:extLst>
      <p:ext uri="{BB962C8B-B14F-4D97-AF65-F5344CB8AC3E}">
        <p14:creationId xmlns:p14="http://schemas.microsoft.com/office/powerpoint/2010/main" val="2493939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D2031-0C35-F04D-A5E2-6B11DA591F4C}"/>
              </a:ext>
            </a:extLst>
          </p:cNvPr>
          <p:cNvSpPr>
            <a:spLocks noGrp="1"/>
          </p:cNvSpPr>
          <p:nvPr>
            <p:ph type="title"/>
          </p:nvPr>
        </p:nvSpPr>
        <p:spPr/>
        <p:txBody>
          <a:bodyPr/>
          <a:lstStyle/>
          <a:p>
            <a:r>
              <a:rPr lang="en-US" dirty="0"/>
              <a:t>1b. For over levered firms: Are you under threat of default/bankruptcy?</a:t>
            </a:r>
          </a:p>
        </p:txBody>
      </p:sp>
      <p:sp>
        <p:nvSpPr>
          <p:cNvPr id="3" name="Content Placeholder 2">
            <a:extLst>
              <a:ext uri="{FF2B5EF4-FFF2-40B4-BE49-F238E27FC236}">
                <a16:creationId xmlns:a16="http://schemas.microsoft.com/office/drawing/2014/main" id="{536970F8-7948-F44B-8436-1BCD0502B10B}"/>
              </a:ext>
            </a:extLst>
          </p:cNvPr>
          <p:cNvSpPr>
            <a:spLocks noGrp="1"/>
          </p:cNvSpPr>
          <p:nvPr>
            <p:ph sz="quarter" idx="1"/>
          </p:nvPr>
        </p:nvSpPr>
        <p:spPr/>
        <p:txBody>
          <a:bodyPr/>
          <a:lstStyle/>
          <a:p>
            <a:r>
              <a:rPr lang="en-US" dirty="0"/>
              <a:t>For a firm with too much debt, the danger is that it will be unable to make a contractual payment (interest or principal) to a lender, leading to default.</a:t>
            </a:r>
          </a:p>
          <a:p>
            <a:r>
              <a:rPr lang="en-US" dirty="0"/>
              <a:t>To assess the threat of imminent default, you can check the</a:t>
            </a:r>
          </a:p>
          <a:p>
            <a:pPr lvl="1"/>
            <a:r>
              <a:rPr lang="en-US" dirty="0"/>
              <a:t>Bond rating of the company</a:t>
            </a:r>
          </a:p>
          <a:p>
            <a:pPr lvl="1"/>
            <a:r>
              <a:rPr lang="en-US" dirty="0"/>
              <a:t>Operating income, relative to interest expenses</a:t>
            </a:r>
          </a:p>
          <a:p>
            <a:pPr lvl="1"/>
            <a:r>
              <a:rPr lang="en-US" dirty="0"/>
              <a:t>Cash balance, relative to principal payments due</a:t>
            </a:r>
          </a:p>
        </p:txBody>
      </p:sp>
    </p:spTree>
    <p:extLst>
      <p:ext uri="{BB962C8B-B14F-4D97-AF65-F5344CB8AC3E}">
        <p14:creationId xmlns:p14="http://schemas.microsoft.com/office/powerpoint/2010/main" val="1161071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A4BC-A2EA-0B4F-80CF-7D35FC30080A}"/>
              </a:ext>
            </a:extLst>
          </p:cNvPr>
          <p:cNvSpPr>
            <a:spLocks noGrp="1"/>
          </p:cNvSpPr>
          <p:nvPr>
            <p:ph type="title"/>
          </p:nvPr>
        </p:nvSpPr>
        <p:spPr/>
        <p:txBody>
          <a:bodyPr/>
          <a:lstStyle/>
          <a:p>
            <a:r>
              <a:rPr lang="en-US" dirty="0"/>
              <a:t>Is time your ally?</a:t>
            </a:r>
          </a:p>
        </p:txBody>
      </p:sp>
      <p:graphicFrame>
        <p:nvGraphicFramePr>
          <p:cNvPr id="4" name="Content Placeholder 3">
            <a:extLst>
              <a:ext uri="{FF2B5EF4-FFF2-40B4-BE49-F238E27FC236}">
                <a16:creationId xmlns:a16="http://schemas.microsoft.com/office/drawing/2014/main" id="{B0CE9A36-E425-7A4B-B708-1FF93D529DFC}"/>
              </a:ext>
            </a:extLst>
          </p:cNvPr>
          <p:cNvGraphicFramePr>
            <a:graphicFrameLocks noGrp="1"/>
          </p:cNvGraphicFramePr>
          <p:nvPr>
            <p:ph sz="quarter" idx="1"/>
            <p:extLst>
              <p:ext uri="{D42A27DB-BD31-4B8C-83A1-F6EECF244321}">
                <p14:modId xmlns:p14="http://schemas.microsoft.com/office/powerpoint/2010/main" val="3782668600"/>
              </p:ext>
            </p:extLst>
          </p:nvPr>
        </p:nvGraphicFramePr>
        <p:xfrm>
          <a:off x="612774" y="1600200"/>
          <a:ext cx="8153272" cy="3581400"/>
        </p:xfrm>
        <a:graphic>
          <a:graphicData uri="http://schemas.openxmlformats.org/drawingml/2006/table">
            <a:tbl>
              <a:tblPr firstRow="1" bandRow="1">
                <a:tableStyleId>{5C22544A-7EE6-4342-B048-85BDC9FD1C3A}</a:tableStyleId>
              </a:tblPr>
              <a:tblGrid>
                <a:gridCol w="2038318">
                  <a:extLst>
                    <a:ext uri="{9D8B030D-6E8A-4147-A177-3AD203B41FA5}">
                      <a16:colId xmlns:a16="http://schemas.microsoft.com/office/drawing/2014/main" val="1850771108"/>
                    </a:ext>
                  </a:extLst>
                </a:gridCol>
                <a:gridCol w="2038318">
                  <a:extLst>
                    <a:ext uri="{9D8B030D-6E8A-4147-A177-3AD203B41FA5}">
                      <a16:colId xmlns:a16="http://schemas.microsoft.com/office/drawing/2014/main" val="3064830341"/>
                    </a:ext>
                  </a:extLst>
                </a:gridCol>
                <a:gridCol w="2038318">
                  <a:extLst>
                    <a:ext uri="{9D8B030D-6E8A-4147-A177-3AD203B41FA5}">
                      <a16:colId xmlns:a16="http://schemas.microsoft.com/office/drawing/2014/main" val="2087065680"/>
                    </a:ext>
                  </a:extLst>
                </a:gridCol>
                <a:gridCol w="2038318">
                  <a:extLst>
                    <a:ext uri="{9D8B030D-6E8A-4147-A177-3AD203B41FA5}">
                      <a16:colId xmlns:a16="http://schemas.microsoft.com/office/drawing/2014/main" val="3908041576"/>
                    </a:ext>
                  </a:extLst>
                </a:gridCol>
              </a:tblGrid>
              <a:tr h="990249">
                <a:tc>
                  <a:txBody>
                    <a:bodyPr/>
                    <a:lstStyle/>
                    <a:p>
                      <a:r>
                        <a:rPr lang="en-US" dirty="0"/>
                        <a:t>Company</a:t>
                      </a:r>
                    </a:p>
                  </a:txBody>
                  <a:tcPr>
                    <a:solidFill>
                      <a:srgbClr val="7030A0"/>
                    </a:solidFill>
                  </a:tcPr>
                </a:tc>
                <a:tc>
                  <a:txBody>
                    <a:bodyPr/>
                    <a:lstStyle/>
                    <a:p>
                      <a:r>
                        <a:rPr lang="en-US" dirty="0"/>
                        <a:t>Market Cap (in US $ millions)</a:t>
                      </a:r>
                    </a:p>
                  </a:txBody>
                  <a:tcPr>
                    <a:solidFill>
                      <a:srgbClr val="7030A0"/>
                    </a:solidFill>
                  </a:tcPr>
                </a:tc>
                <a:tc>
                  <a:txBody>
                    <a:bodyPr/>
                    <a:lstStyle/>
                    <a:p>
                      <a:r>
                        <a:rPr lang="en-US" dirty="0"/>
                        <a:t>Insider Holdings</a:t>
                      </a:r>
                    </a:p>
                  </a:txBody>
                  <a:tcPr>
                    <a:solidFill>
                      <a:srgbClr val="7030A0"/>
                    </a:solidFill>
                  </a:tcPr>
                </a:tc>
                <a:tc>
                  <a:txBody>
                    <a:bodyPr/>
                    <a:lstStyle/>
                    <a:p>
                      <a:r>
                        <a:rPr lang="en-US" dirty="0"/>
                        <a:t>Jensen’s alpha</a:t>
                      </a:r>
                    </a:p>
                  </a:txBody>
                  <a:tcPr>
                    <a:solidFill>
                      <a:srgbClr val="7030A0"/>
                    </a:solidFill>
                  </a:tcPr>
                </a:tc>
                <a:extLst>
                  <a:ext uri="{0D108BD9-81ED-4DB2-BD59-A6C34878D82A}">
                    <a16:rowId xmlns:a16="http://schemas.microsoft.com/office/drawing/2014/main" val="2860191748"/>
                  </a:ext>
                </a:extLst>
              </a:tr>
              <a:tr h="401601">
                <a:tc>
                  <a:txBody>
                    <a:bodyPr/>
                    <a:lstStyle/>
                    <a:p>
                      <a:r>
                        <a:rPr lang="en-US" dirty="0"/>
                        <a:t>Amgen</a:t>
                      </a:r>
                    </a:p>
                  </a:txBody>
                  <a:tcPr/>
                </a:tc>
                <a:tc>
                  <a:txBody>
                    <a:bodyPr/>
                    <a:lstStyle/>
                    <a:p>
                      <a:r>
                        <a:rPr lang="en-US" dirty="0"/>
                        <a:t>$128,900 </a:t>
                      </a:r>
                    </a:p>
                  </a:txBody>
                  <a:tcPr/>
                </a:tc>
                <a:tc>
                  <a:txBody>
                    <a:bodyPr/>
                    <a:lstStyle/>
                    <a:p>
                      <a:r>
                        <a:rPr lang="en-US" dirty="0"/>
                        <a:t>0.15%</a:t>
                      </a:r>
                    </a:p>
                  </a:txBody>
                  <a:tcPr/>
                </a:tc>
                <a:tc>
                  <a:txBody>
                    <a:bodyPr/>
                    <a:lstStyle/>
                    <a:p>
                      <a:r>
                        <a:rPr lang="en-US" dirty="0"/>
                        <a:t>5.71%</a:t>
                      </a:r>
                    </a:p>
                  </a:txBody>
                  <a:tcPr/>
                </a:tc>
                <a:extLst>
                  <a:ext uri="{0D108BD9-81ED-4DB2-BD59-A6C34878D82A}">
                    <a16:rowId xmlns:a16="http://schemas.microsoft.com/office/drawing/2014/main" val="2088341698"/>
                  </a:ext>
                </a:extLst>
              </a:tr>
              <a:tr h="693174">
                <a:tc>
                  <a:txBody>
                    <a:bodyPr/>
                    <a:lstStyle/>
                    <a:p>
                      <a:r>
                        <a:rPr lang="en-US" dirty="0"/>
                        <a:t>American Eagle</a:t>
                      </a:r>
                    </a:p>
                  </a:txBody>
                  <a:tcPr/>
                </a:tc>
                <a:tc>
                  <a:txBody>
                    <a:bodyPr/>
                    <a:lstStyle/>
                    <a:p>
                      <a:r>
                        <a:rPr lang="en-US" dirty="0"/>
                        <a:t>$ 3,230</a:t>
                      </a:r>
                    </a:p>
                  </a:txBody>
                  <a:tcPr/>
                </a:tc>
                <a:tc>
                  <a:txBody>
                    <a:bodyPr/>
                    <a:lstStyle/>
                    <a:p>
                      <a:r>
                        <a:rPr lang="en-US" dirty="0"/>
                        <a:t>5.87%</a:t>
                      </a:r>
                    </a:p>
                  </a:txBody>
                  <a:tcPr/>
                </a:tc>
                <a:tc>
                  <a:txBody>
                    <a:bodyPr/>
                    <a:lstStyle/>
                    <a:p>
                      <a:r>
                        <a:rPr lang="en-US" dirty="0"/>
                        <a:t>-9.69%</a:t>
                      </a:r>
                    </a:p>
                  </a:txBody>
                  <a:tcPr/>
                </a:tc>
                <a:extLst>
                  <a:ext uri="{0D108BD9-81ED-4DB2-BD59-A6C34878D82A}">
                    <a16:rowId xmlns:a16="http://schemas.microsoft.com/office/drawing/2014/main" val="1392062134"/>
                  </a:ext>
                </a:extLst>
              </a:tr>
              <a:tr h="693174">
                <a:tc>
                  <a:txBody>
                    <a:bodyPr/>
                    <a:lstStyle/>
                    <a:p>
                      <a:r>
                        <a:rPr lang="en-US" dirty="0">
                          <a:solidFill>
                            <a:schemeClr val="bg1"/>
                          </a:solidFill>
                        </a:rPr>
                        <a:t>Company</a:t>
                      </a:r>
                    </a:p>
                  </a:txBody>
                  <a:tcPr>
                    <a:solidFill>
                      <a:srgbClr val="7030A0"/>
                    </a:solidFill>
                  </a:tcPr>
                </a:tc>
                <a:tc>
                  <a:txBody>
                    <a:bodyPr/>
                    <a:lstStyle/>
                    <a:p>
                      <a:r>
                        <a:rPr lang="en-US" dirty="0">
                          <a:solidFill>
                            <a:schemeClr val="bg1"/>
                          </a:solidFill>
                        </a:rPr>
                        <a:t>Bond Rating</a:t>
                      </a:r>
                    </a:p>
                  </a:txBody>
                  <a:tcPr>
                    <a:solidFill>
                      <a:srgbClr val="7030A0"/>
                    </a:solidFill>
                  </a:tcPr>
                </a:tc>
                <a:tc>
                  <a:txBody>
                    <a:bodyPr/>
                    <a:lstStyle/>
                    <a:p>
                      <a:r>
                        <a:rPr lang="en-US" dirty="0">
                          <a:solidFill>
                            <a:schemeClr val="bg1"/>
                          </a:solidFill>
                        </a:rPr>
                        <a:t>EBIT/Interest Expenses</a:t>
                      </a:r>
                    </a:p>
                  </a:txBody>
                  <a:tcPr>
                    <a:solidFill>
                      <a:srgbClr val="7030A0"/>
                    </a:solidFill>
                  </a:tcPr>
                </a:tc>
                <a:tc>
                  <a:txBody>
                    <a:bodyPr/>
                    <a:lstStyle/>
                    <a:p>
                      <a:r>
                        <a:rPr lang="en-US" dirty="0">
                          <a:solidFill>
                            <a:schemeClr val="bg1"/>
                          </a:solidFill>
                        </a:rPr>
                        <a:t>Debt/EBITDA</a:t>
                      </a:r>
                      <a:endParaRPr lang="en-US" dirty="0"/>
                    </a:p>
                  </a:txBody>
                  <a:tcPr>
                    <a:solidFill>
                      <a:srgbClr val="7030A0"/>
                    </a:solidFill>
                  </a:tcPr>
                </a:tc>
                <a:extLst>
                  <a:ext uri="{0D108BD9-81ED-4DB2-BD59-A6C34878D82A}">
                    <a16:rowId xmlns:a16="http://schemas.microsoft.com/office/drawing/2014/main" val="610140962"/>
                  </a:ext>
                </a:extLst>
              </a:tr>
              <a:tr h="401601">
                <a:tc>
                  <a:txBody>
                    <a:bodyPr/>
                    <a:lstStyle/>
                    <a:p>
                      <a:r>
                        <a:rPr lang="en-US" dirty="0"/>
                        <a:t>Tesla</a:t>
                      </a:r>
                    </a:p>
                  </a:txBody>
                  <a:tcPr/>
                </a:tc>
                <a:tc>
                  <a:txBody>
                    <a:bodyPr/>
                    <a:lstStyle/>
                    <a:p>
                      <a:r>
                        <a:rPr lang="en-US" dirty="0"/>
                        <a:t>B3</a:t>
                      </a:r>
                    </a:p>
                  </a:txBody>
                  <a:tcPr/>
                </a:tc>
                <a:tc>
                  <a:txBody>
                    <a:bodyPr/>
                    <a:lstStyle/>
                    <a:p>
                      <a:r>
                        <a:rPr lang="en-US" dirty="0"/>
                        <a:t>- 3.30</a:t>
                      </a:r>
                    </a:p>
                  </a:txBody>
                  <a:tcPr/>
                </a:tc>
                <a:tc>
                  <a:txBody>
                    <a:bodyPr/>
                    <a:lstStyle/>
                    <a:p>
                      <a:r>
                        <a:rPr lang="en-US" dirty="0"/>
                        <a:t>19.88</a:t>
                      </a:r>
                    </a:p>
                  </a:txBody>
                  <a:tcPr/>
                </a:tc>
                <a:extLst>
                  <a:ext uri="{0D108BD9-81ED-4DB2-BD59-A6C34878D82A}">
                    <a16:rowId xmlns:a16="http://schemas.microsoft.com/office/drawing/2014/main" val="1013475259"/>
                  </a:ext>
                </a:extLst>
              </a:tr>
              <a:tr h="401601">
                <a:tc>
                  <a:txBody>
                    <a:bodyPr/>
                    <a:lstStyle/>
                    <a:p>
                      <a:r>
                        <a:rPr lang="en-US" dirty="0"/>
                        <a:t>Town Sports</a:t>
                      </a:r>
                    </a:p>
                  </a:txBody>
                  <a:tcPr/>
                </a:tc>
                <a:tc>
                  <a:txBody>
                    <a:bodyPr/>
                    <a:lstStyle/>
                    <a:p>
                      <a:r>
                        <a:rPr lang="en-US" dirty="0"/>
                        <a:t>Caa1</a:t>
                      </a:r>
                    </a:p>
                  </a:txBody>
                  <a:tcPr/>
                </a:tc>
                <a:tc>
                  <a:txBody>
                    <a:bodyPr/>
                    <a:lstStyle/>
                    <a:p>
                      <a:r>
                        <a:rPr lang="en-US" dirty="0"/>
                        <a:t> 1.15</a:t>
                      </a:r>
                    </a:p>
                  </a:txBody>
                  <a:tcPr/>
                </a:tc>
                <a:tc>
                  <a:txBody>
                    <a:bodyPr/>
                    <a:lstStyle/>
                    <a:p>
                      <a:r>
                        <a:rPr lang="en-US" dirty="0"/>
                        <a:t>17.55</a:t>
                      </a:r>
                    </a:p>
                  </a:txBody>
                  <a:tcPr/>
                </a:tc>
                <a:extLst>
                  <a:ext uri="{0D108BD9-81ED-4DB2-BD59-A6C34878D82A}">
                    <a16:rowId xmlns:a16="http://schemas.microsoft.com/office/drawing/2014/main" val="2311544782"/>
                  </a:ext>
                </a:extLst>
              </a:tr>
            </a:tbl>
          </a:graphicData>
        </a:graphic>
      </p:graphicFrame>
    </p:spTree>
    <p:extLst>
      <p:ext uri="{BB962C8B-B14F-4D97-AF65-F5344CB8AC3E}">
        <p14:creationId xmlns:p14="http://schemas.microsoft.com/office/powerpoint/2010/main" val="1222242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0ECE0-ED70-4249-A705-353B3FC14CB9}"/>
              </a:ext>
            </a:extLst>
          </p:cNvPr>
          <p:cNvSpPr>
            <a:spLocks noGrp="1"/>
          </p:cNvSpPr>
          <p:nvPr>
            <p:ph type="title"/>
          </p:nvPr>
        </p:nvSpPr>
        <p:spPr/>
        <p:txBody>
          <a:bodyPr/>
          <a:lstStyle/>
          <a:p>
            <a:r>
              <a:rPr lang="en-US" dirty="0"/>
              <a:t>2. If time is not your ally, you need to recapitalize</a:t>
            </a:r>
          </a:p>
        </p:txBody>
      </p:sp>
      <p:pic>
        <p:nvPicPr>
          <p:cNvPr id="4" name="Content Placeholder 3">
            <a:extLst>
              <a:ext uri="{FF2B5EF4-FFF2-40B4-BE49-F238E27FC236}">
                <a16:creationId xmlns:a16="http://schemas.microsoft.com/office/drawing/2014/main" id="{462E6B39-E048-BD43-86E0-64E25F6F03E5}"/>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838201" y="1718237"/>
            <a:ext cx="7778200" cy="4301563"/>
          </a:xfrm>
        </p:spPr>
      </p:pic>
    </p:spTree>
    <p:extLst>
      <p:ext uri="{BB962C8B-B14F-4D97-AF65-F5344CB8AC3E}">
        <p14:creationId xmlns:p14="http://schemas.microsoft.com/office/powerpoint/2010/main" val="1017459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D617B-FA42-AE45-AF66-785F86062C99}"/>
              </a:ext>
            </a:extLst>
          </p:cNvPr>
          <p:cNvSpPr>
            <a:spLocks noGrp="1"/>
          </p:cNvSpPr>
          <p:nvPr>
            <p:ph type="title"/>
          </p:nvPr>
        </p:nvSpPr>
        <p:spPr/>
        <p:txBody>
          <a:bodyPr/>
          <a:lstStyle/>
          <a:p>
            <a:r>
              <a:rPr lang="en-US" dirty="0"/>
              <a:t>For my under levered firms</a:t>
            </a:r>
          </a:p>
        </p:txBody>
      </p:sp>
      <p:sp>
        <p:nvSpPr>
          <p:cNvPr id="3" name="Content Placeholder 2">
            <a:extLst>
              <a:ext uri="{FF2B5EF4-FFF2-40B4-BE49-F238E27FC236}">
                <a16:creationId xmlns:a16="http://schemas.microsoft.com/office/drawing/2014/main" id="{27F38451-9419-C542-B7B6-8DE294DB1C82}"/>
              </a:ext>
            </a:extLst>
          </p:cNvPr>
          <p:cNvSpPr>
            <a:spLocks noGrp="1"/>
          </p:cNvSpPr>
          <p:nvPr>
            <p:ph sz="quarter" idx="1"/>
          </p:nvPr>
        </p:nvSpPr>
        <p:spPr/>
        <p:txBody>
          <a:bodyPr>
            <a:normAutofit fontScale="92500" lnSpcReduction="20000"/>
          </a:bodyPr>
          <a:lstStyle/>
          <a:p>
            <a:r>
              <a:rPr lang="en-US" dirty="0"/>
              <a:t>Amgen is under levered but is unlikely to be a takeover target because</a:t>
            </a:r>
          </a:p>
          <a:p>
            <a:pPr lvl="1"/>
            <a:r>
              <a:rPr lang="en-US" dirty="0"/>
              <a:t>It’s large market capitalization</a:t>
            </a:r>
          </a:p>
          <a:p>
            <a:pPr lvl="1"/>
            <a:r>
              <a:rPr lang="en-US" dirty="0"/>
              <a:t>It’s good stock market performance in the period leading into this analysis</a:t>
            </a:r>
          </a:p>
          <a:p>
            <a:r>
              <a:rPr lang="en-US" dirty="0"/>
              <a:t>American Eagle is under levered and is likely to be a takeover target because</a:t>
            </a:r>
          </a:p>
          <a:p>
            <a:pPr lvl="1"/>
            <a:r>
              <a:rPr lang="en-US" dirty="0"/>
              <a:t>It’s market cap is small</a:t>
            </a:r>
          </a:p>
          <a:p>
            <a:pPr lvl="1"/>
            <a:r>
              <a:rPr lang="en-US" dirty="0"/>
              <a:t>It’s stock has done badly in the period leading into the analysis</a:t>
            </a:r>
          </a:p>
          <a:p>
            <a:pPr lvl="1"/>
            <a:r>
              <a:rPr lang="en-US" dirty="0"/>
              <a:t>It does have insider holdings, but not enough to deter a hostile acquirer</a:t>
            </a:r>
          </a:p>
          <a:p>
            <a:r>
              <a:rPr lang="en-US" dirty="0"/>
              <a:t>American Eagle should consider borrowing money and buying back stock.</a:t>
            </a:r>
          </a:p>
        </p:txBody>
      </p:sp>
    </p:spTree>
    <p:extLst>
      <p:ext uri="{BB962C8B-B14F-4D97-AF65-F5344CB8AC3E}">
        <p14:creationId xmlns:p14="http://schemas.microsoft.com/office/powerpoint/2010/main" val="3235480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55A69-C181-D644-931A-6C212D50DFE6}"/>
              </a:ext>
            </a:extLst>
          </p:cNvPr>
          <p:cNvSpPr>
            <a:spLocks noGrp="1"/>
          </p:cNvSpPr>
          <p:nvPr>
            <p:ph type="title"/>
          </p:nvPr>
        </p:nvSpPr>
        <p:spPr/>
        <p:txBody>
          <a:bodyPr/>
          <a:lstStyle/>
          <a:p>
            <a:r>
              <a:rPr lang="en-US" dirty="0"/>
              <a:t>Step 3: If time is your ally, what do your investment opportunities look like?</a:t>
            </a:r>
          </a:p>
        </p:txBody>
      </p:sp>
      <p:sp>
        <p:nvSpPr>
          <p:cNvPr id="3" name="Content Placeholder 2">
            <a:extLst>
              <a:ext uri="{FF2B5EF4-FFF2-40B4-BE49-F238E27FC236}">
                <a16:creationId xmlns:a16="http://schemas.microsoft.com/office/drawing/2014/main" id="{CC6493A7-AA59-4743-869E-156A46063F8E}"/>
              </a:ext>
            </a:extLst>
          </p:cNvPr>
          <p:cNvSpPr>
            <a:spLocks noGrp="1"/>
          </p:cNvSpPr>
          <p:nvPr>
            <p:ph sz="quarter" idx="1"/>
          </p:nvPr>
        </p:nvSpPr>
        <p:spPr/>
        <p:txBody>
          <a:bodyPr>
            <a:normAutofit lnSpcReduction="10000"/>
          </a:bodyPr>
          <a:lstStyle/>
          <a:p>
            <a:pPr>
              <a:defRPr/>
            </a:pPr>
            <a:r>
              <a:rPr lang="en-US" dirty="0"/>
              <a:t>If you have time to change your debt ratio, use it, since it will allow you to:</a:t>
            </a:r>
          </a:p>
          <a:p>
            <a:pPr lvl="1">
              <a:defRPr/>
            </a:pPr>
            <a:r>
              <a:rPr lang="en-US" dirty="0"/>
              <a:t>Move gradually to your optimal debt ratio</a:t>
            </a:r>
          </a:p>
          <a:p>
            <a:pPr lvl="1">
              <a:defRPr/>
            </a:pPr>
            <a:r>
              <a:rPr lang="en-US" dirty="0"/>
              <a:t>Let managers adjust as the firm’s leverage changes</a:t>
            </a:r>
          </a:p>
          <a:p>
            <a:pPr lvl="1">
              <a:defRPr/>
            </a:pPr>
            <a:r>
              <a:rPr lang="en-US" dirty="0"/>
              <a:t>Reassess the optimal as you get more information</a:t>
            </a:r>
          </a:p>
          <a:p>
            <a:pPr>
              <a:defRPr/>
            </a:pPr>
            <a:r>
              <a:rPr lang="en-US" dirty="0"/>
              <a:t>To make the best use of your additional debt capacity, you need to assess whether you have good investment opportunities (projects that earn more than the cost of capital)</a:t>
            </a:r>
          </a:p>
          <a:p>
            <a:pPr lvl="1">
              <a:defRPr/>
            </a:pPr>
            <a:r>
              <a:rPr lang="en-US" dirty="0"/>
              <a:t>If your history of excess returns is at odds with your claims on projects, you need to explain what’s changed.</a:t>
            </a:r>
          </a:p>
        </p:txBody>
      </p:sp>
    </p:spTree>
    <p:extLst>
      <p:ext uri="{BB962C8B-B14F-4D97-AF65-F5344CB8AC3E}">
        <p14:creationId xmlns:p14="http://schemas.microsoft.com/office/powerpoint/2010/main" val="2876885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x-none" dirty="0">
                <a:ea typeface="ＭＳ Ｐゴシック" charset="-128"/>
              </a:rPr>
              <a:t>Step 3a: If time is your ally, and you are under levered, here are your options</a:t>
            </a:r>
            <a:endParaRPr lang="en-US" dirty="0"/>
          </a:p>
        </p:txBody>
      </p:sp>
      <p:sp>
        <p:nvSpPr>
          <p:cNvPr id="4" name="Content Placeholder 3">
            <a:extLst>
              <a:ext uri="{FF2B5EF4-FFF2-40B4-BE49-F238E27FC236}">
                <a16:creationId xmlns:a16="http://schemas.microsoft.com/office/drawing/2014/main" id="{9C046CF2-BFEE-C24D-8C20-5A8E3583F318}"/>
              </a:ext>
            </a:extLst>
          </p:cNvPr>
          <p:cNvSpPr>
            <a:spLocks noGrp="1"/>
          </p:cNvSpPr>
          <p:nvPr>
            <p:ph sz="quarter" idx="1"/>
          </p:nvPr>
        </p:nvSpPr>
        <p:spPr/>
        <p:txBody>
          <a:bodyPr>
            <a:normAutofit lnSpcReduction="10000"/>
          </a:bodyPr>
          <a:lstStyle/>
          <a:p>
            <a:r>
              <a:rPr lang="en-US" dirty="0"/>
              <a:t>If you have good investment opportunities and you have excess debt capacity, you should use disproportionately large amounts of debt in funding new projects. </a:t>
            </a:r>
          </a:p>
          <a:p>
            <a:pPr lvl="1"/>
            <a:r>
              <a:rPr lang="en-US" dirty="0"/>
              <a:t>Value Increase = NPV of new projects + Value change from moving to the optimal debt ratio</a:t>
            </a:r>
          </a:p>
          <a:p>
            <a:r>
              <a:rPr lang="en-US" dirty="0"/>
              <a:t>If you don’t have good investment opportunities and you have excess debt capacity, you need to return more cash to shareholders (in dividends and buy backs) over time, replacing equity with debt on your existing projects.</a:t>
            </a:r>
          </a:p>
        </p:txBody>
      </p:sp>
    </p:spTree>
    <p:extLst>
      <p:ext uri="{BB962C8B-B14F-4D97-AF65-F5344CB8AC3E}">
        <p14:creationId xmlns:p14="http://schemas.microsoft.com/office/powerpoint/2010/main" val="1429563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F6232-488F-C44C-A326-C6ED9D96E858}"/>
              </a:ext>
            </a:extLst>
          </p:cNvPr>
          <p:cNvSpPr>
            <a:spLocks noGrp="1"/>
          </p:cNvSpPr>
          <p:nvPr>
            <p:ph type="title"/>
          </p:nvPr>
        </p:nvSpPr>
        <p:spPr/>
        <p:txBody>
          <a:bodyPr/>
          <a:lstStyle/>
          <a:p>
            <a:r>
              <a:rPr lang="en-US" altLang="x-none" dirty="0">
                <a:ea typeface="ＭＳ Ｐゴシック" charset="-128"/>
              </a:rPr>
              <a:t>Step 3b: If time is your ally, and you are over levered, here are your options</a:t>
            </a:r>
            <a:endParaRPr lang="en-US" dirty="0"/>
          </a:p>
        </p:txBody>
      </p:sp>
      <p:sp>
        <p:nvSpPr>
          <p:cNvPr id="3" name="Content Placeholder 2">
            <a:extLst>
              <a:ext uri="{FF2B5EF4-FFF2-40B4-BE49-F238E27FC236}">
                <a16:creationId xmlns:a16="http://schemas.microsoft.com/office/drawing/2014/main" id="{E26598F5-C3C8-EE4E-A3A4-DDAB7D59696B}"/>
              </a:ext>
            </a:extLst>
          </p:cNvPr>
          <p:cNvSpPr>
            <a:spLocks noGrp="1"/>
          </p:cNvSpPr>
          <p:nvPr>
            <p:ph sz="quarter" idx="1"/>
          </p:nvPr>
        </p:nvSpPr>
        <p:spPr/>
        <p:txBody>
          <a:bodyPr>
            <a:normAutofit fontScale="92500" lnSpcReduction="10000"/>
          </a:bodyPr>
          <a:lstStyle/>
          <a:p>
            <a:r>
              <a:rPr lang="en-US" dirty="0"/>
              <a:t>If you have good investment opportunities and you have too much debt, you should </a:t>
            </a:r>
          </a:p>
          <a:p>
            <a:pPr lvl="1"/>
            <a:r>
              <a:rPr lang="en-US" dirty="0"/>
              <a:t>Stop returning cash to shareholders; cut dividends and don’t do buybacks</a:t>
            </a:r>
          </a:p>
          <a:p>
            <a:pPr lvl="1"/>
            <a:r>
              <a:rPr lang="en-US" dirty="0"/>
              <a:t>Use retained earnings disproportionately in funding new projects. </a:t>
            </a:r>
          </a:p>
          <a:p>
            <a:pPr lvl="1"/>
            <a:r>
              <a:rPr lang="en-US" dirty="0"/>
              <a:t>Value Increase = NPV of new projects + Value change from moving to the optimal debt ratio</a:t>
            </a:r>
          </a:p>
          <a:p>
            <a:r>
              <a:rPr lang="en-US" dirty="0"/>
              <a:t>If you don’t have good investment opportunities and you have too much debt, you need to stop returning cash to shareholders and use equity earnings to pay down debt over time.</a:t>
            </a:r>
          </a:p>
        </p:txBody>
      </p:sp>
    </p:spTree>
    <p:extLst>
      <p:ext uri="{BB962C8B-B14F-4D97-AF65-F5344CB8AC3E}">
        <p14:creationId xmlns:p14="http://schemas.microsoft.com/office/powerpoint/2010/main" val="1203300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0C88E-893F-924E-B036-999BD8EDF83E}"/>
              </a:ext>
            </a:extLst>
          </p:cNvPr>
          <p:cNvSpPr>
            <a:spLocks noGrp="1"/>
          </p:cNvSpPr>
          <p:nvPr>
            <p:ph type="title"/>
          </p:nvPr>
        </p:nvSpPr>
        <p:spPr/>
        <p:txBody>
          <a:bodyPr/>
          <a:lstStyle/>
          <a:p>
            <a:r>
              <a:rPr lang="en-US" dirty="0"/>
              <a:t>Investment Opportunities</a:t>
            </a:r>
          </a:p>
        </p:txBody>
      </p:sp>
      <p:graphicFrame>
        <p:nvGraphicFramePr>
          <p:cNvPr id="4" name="Content Placeholder 3">
            <a:extLst>
              <a:ext uri="{FF2B5EF4-FFF2-40B4-BE49-F238E27FC236}">
                <a16:creationId xmlns:a16="http://schemas.microsoft.com/office/drawing/2014/main" id="{B2135971-5E50-A144-A3D5-839AA48D170D}"/>
              </a:ext>
            </a:extLst>
          </p:cNvPr>
          <p:cNvGraphicFramePr>
            <a:graphicFrameLocks noGrp="1"/>
          </p:cNvGraphicFramePr>
          <p:nvPr>
            <p:ph sz="quarter" idx="1"/>
            <p:extLst>
              <p:ext uri="{D42A27DB-BD31-4B8C-83A1-F6EECF244321}">
                <p14:modId xmlns:p14="http://schemas.microsoft.com/office/powerpoint/2010/main" val="2907510691"/>
              </p:ext>
            </p:extLst>
          </p:nvPr>
        </p:nvGraphicFramePr>
        <p:xfrm>
          <a:off x="599948" y="1752600"/>
          <a:ext cx="8166099" cy="4556970"/>
        </p:xfrm>
        <a:graphic>
          <a:graphicData uri="http://schemas.openxmlformats.org/drawingml/2006/table">
            <a:tbl>
              <a:tblPr firstRow="1" bandRow="1">
                <a:tableStyleId>{5C22544A-7EE6-4342-B048-85BDC9FD1C3A}</a:tableStyleId>
              </a:tblPr>
              <a:tblGrid>
                <a:gridCol w="2722033">
                  <a:extLst>
                    <a:ext uri="{9D8B030D-6E8A-4147-A177-3AD203B41FA5}">
                      <a16:colId xmlns:a16="http://schemas.microsoft.com/office/drawing/2014/main" val="1850771108"/>
                    </a:ext>
                  </a:extLst>
                </a:gridCol>
                <a:gridCol w="2164419">
                  <a:extLst>
                    <a:ext uri="{9D8B030D-6E8A-4147-A177-3AD203B41FA5}">
                      <a16:colId xmlns:a16="http://schemas.microsoft.com/office/drawing/2014/main" val="3064830341"/>
                    </a:ext>
                  </a:extLst>
                </a:gridCol>
                <a:gridCol w="3279647">
                  <a:extLst>
                    <a:ext uri="{9D8B030D-6E8A-4147-A177-3AD203B41FA5}">
                      <a16:colId xmlns:a16="http://schemas.microsoft.com/office/drawing/2014/main" val="2087065680"/>
                    </a:ext>
                  </a:extLst>
                </a:gridCol>
              </a:tblGrid>
              <a:tr h="578911">
                <a:tc>
                  <a:txBody>
                    <a:bodyPr/>
                    <a:lstStyle/>
                    <a:p>
                      <a:r>
                        <a:rPr lang="en-US" dirty="0"/>
                        <a:t>Company</a:t>
                      </a:r>
                    </a:p>
                  </a:txBody>
                  <a:tcPr/>
                </a:tc>
                <a:tc>
                  <a:txBody>
                    <a:bodyPr/>
                    <a:lstStyle/>
                    <a:p>
                      <a:r>
                        <a:rPr lang="en-US" dirty="0"/>
                        <a:t>ROC – Cost of Capital</a:t>
                      </a:r>
                    </a:p>
                  </a:txBody>
                  <a:tcPr/>
                </a:tc>
                <a:tc>
                  <a:txBody>
                    <a:bodyPr/>
                    <a:lstStyle/>
                    <a:p>
                      <a:r>
                        <a:rPr lang="en-US" dirty="0"/>
                        <a:t>Comments</a:t>
                      </a:r>
                    </a:p>
                  </a:txBody>
                  <a:tcPr/>
                </a:tc>
                <a:extLst>
                  <a:ext uri="{0D108BD9-81ED-4DB2-BD59-A6C34878D82A}">
                    <a16:rowId xmlns:a16="http://schemas.microsoft.com/office/drawing/2014/main" val="2860191748"/>
                  </a:ext>
                </a:extLst>
              </a:tr>
              <a:tr h="1276914">
                <a:tc>
                  <a:txBody>
                    <a:bodyPr/>
                    <a:lstStyle/>
                    <a:p>
                      <a:r>
                        <a:rPr lang="en-US" dirty="0"/>
                        <a:t>Amgen</a:t>
                      </a:r>
                    </a:p>
                  </a:txBody>
                  <a:tcPr/>
                </a:tc>
                <a:tc>
                  <a:txBody>
                    <a:bodyPr/>
                    <a:lstStyle/>
                    <a:p>
                      <a:r>
                        <a:rPr lang="en-US" dirty="0"/>
                        <a:t>11.33%</a:t>
                      </a:r>
                    </a:p>
                  </a:txBody>
                  <a:tcPr/>
                </a:tc>
                <a:tc>
                  <a:txBody>
                    <a:bodyPr/>
                    <a:lstStyle/>
                    <a:p>
                      <a:r>
                        <a:rPr lang="en-US" dirty="0"/>
                        <a:t>Health care reforms and cost controls are reducing excess returns, but significant advantages remain.</a:t>
                      </a:r>
                    </a:p>
                  </a:txBody>
                  <a:tcPr/>
                </a:tc>
                <a:extLst>
                  <a:ext uri="{0D108BD9-81ED-4DB2-BD59-A6C34878D82A}">
                    <a16:rowId xmlns:a16="http://schemas.microsoft.com/office/drawing/2014/main" val="2088341698"/>
                  </a:ext>
                </a:extLst>
              </a:tr>
              <a:tr h="804412">
                <a:tc>
                  <a:txBody>
                    <a:bodyPr/>
                    <a:lstStyle/>
                    <a:p>
                      <a:r>
                        <a:rPr lang="en-US" dirty="0"/>
                        <a:t>American Eagle</a:t>
                      </a:r>
                    </a:p>
                  </a:txBody>
                  <a:tcPr/>
                </a:tc>
                <a:tc>
                  <a:txBody>
                    <a:bodyPr/>
                    <a:lstStyle/>
                    <a:p>
                      <a:r>
                        <a:rPr lang="en-US" dirty="0"/>
                        <a:t>0.77%</a:t>
                      </a:r>
                    </a:p>
                  </a:txBody>
                  <a:tcPr/>
                </a:tc>
                <a:tc>
                  <a:txBody>
                    <a:bodyPr/>
                    <a:lstStyle/>
                    <a:p>
                      <a:r>
                        <a:rPr lang="en-US" dirty="0"/>
                        <a:t>Apparel business is getting more competitive and less profitable.</a:t>
                      </a:r>
                    </a:p>
                  </a:txBody>
                  <a:tcPr/>
                </a:tc>
                <a:extLst>
                  <a:ext uri="{0D108BD9-81ED-4DB2-BD59-A6C34878D82A}">
                    <a16:rowId xmlns:a16="http://schemas.microsoft.com/office/drawing/2014/main" val="1392062134"/>
                  </a:ext>
                </a:extLst>
              </a:tr>
              <a:tr h="1276914">
                <a:tc>
                  <a:txBody>
                    <a:bodyPr/>
                    <a:lstStyle/>
                    <a:p>
                      <a:r>
                        <a:rPr lang="en-US" dirty="0"/>
                        <a:t>Tesla</a:t>
                      </a:r>
                    </a:p>
                  </a:txBody>
                  <a:tcPr/>
                </a:tc>
                <a:tc>
                  <a:txBody>
                    <a:bodyPr/>
                    <a:lstStyle/>
                    <a:p>
                      <a:r>
                        <a:rPr lang="en-US" dirty="0"/>
                        <a:t>-11.55%</a:t>
                      </a:r>
                    </a:p>
                  </a:txBody>
                  <a:tcPr/>
                </a:tc>
                <a:tc>
                  <a:txBody>
                    <a:bodyPr/>
                    <a:lstStyle/>
                    <a:p>
                      <a:r>
                        <a:rPr lang="en-US" dirty="0"/>
                        <a:t>Much of its value comes from future growth potential. Still in wait 7 see mode, but market is optimistic.</a:t>
                      </a:r>
                    </a:p>
                  </a:txBody>
                  <a:tcPr/>
                </a:tc>
                <a:extLst>
                  <a:ext uri="{0D108BD9-81ED-4DB2-BD59-A6C34878D82A}">
                    <a16:rowId xmlns:a16="http://schemas.microsoft.com/office/drawing/2014/main" val="1013475259"/>
                  </a:ext>
                </a:extLst>
              </a:tr>
              <a:tr h="558650">
                <a:tc>
                  <a:txBody>
                    <a:bodyPr/>
                    <a:lstStyle/>
                    <a:p>
                      <a:r>
                        <a:rPr lang="en-US" dirty="0"/>
                        <a:t>Town Sports</a:t>
                      </a:r>
                    </a:p>
                  </a:txBody>
                  <a:tcPr/>
                </a:tc>
                <a:tc>
                  <a:txBody>
                    <a:bodyPr/>
                    <a:lstStyle/>
                    <a:p>
                      <a:r>
                        <a:rPr lang="en-US" dirty="0"/>
                        <a:t>-2.55%</a:t>
                      </a:r>
                    </a:p>
                  </a:txBody>
                  <a:tcPr/>
                </a:tc>
                <a:tc>
                  <a:txBody>
                    <a:bodyPr/>
                    <a:lstStyle/>
                    <a:p>
                      <a:r>
                        <a:rPr lang="en-US" dirty="0"/>
                        <a:t>Business has become a bad one.</a:t>
                      </a:r>
                    </a:p>
                  </a:txBody>
                  <a:tcPr/>
                </a:tc>
                <a:extLst>
                  <a:ext uri="{0D108BD9-81ED-4DB2-BD59-A6C34878D82A}">
                    <a16:rowId xmlns:a16="http://schemas.microsoft.com/office/drawing/2014/main" val="2311544782"/>
                  </a:ext>
                </a:extLst>
              </a:tr>
            </a:tbl>
          </a:graphicData>
        </a:graphic>
      </p:graphicFrame>
    </p:spTree>
    <p:extLst>
      <p:ext uri="{BB962C8B-B14F-4D97-AF65-F5344CB8AC3E}">
        <p14:creationId xmlns:p14="http://schemas.microsoft.com/office/powerpoint/2010/main" val="2438090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lstStyle/>
          <a:p>
            <a:r>
              <a:rPr lang="en-US" altLang="x-none" dirty="0">
                <a:ea typeface="ＭＳ Ｐゴシック" charset="-128"/>
              </a:rPr>
              <a:t>Step 4: Once you are at your right debt ratio, this is your maintenance plan</a:t>
            </a:r>
          </a:p>
        </p:txBody>
      </p:sp>
      <p:sp>
        <p:nvSpPr>
          <p:cNvPr id="4" name="Content Placeholder 3">
            <a:extLst>
              <a:ext uri="{FF2B5EF4-FFF2-40B4-BE49-F238E27FC236}">
                <a16:creationId xmlns:a16="http://schemas.microsoft.com/office/drawing/2014/main" id="{B5147CC0-9B09-EE40-90AF-3DA33FC179D3}"/>
              </a:ext>
            </a:extLst>
          </p:cNvPr>
          <p:cNvSpPr>
            <a:spLocks noGrp="1"/>
          </p:cNvSpPr>
          <p:nvPr>
            <p:ph sz="quarter" idx="1"/>
          </p:nvPr>
        </p:nvSpPr>
        <p:spPr/>
        <p:txBody>
          <a:bodyPr>
            <a:normAutofit lnSpcReduction="10000"/>
          </a:bodyPr>
          <a:lstStyle/>
          <a:p>
            <a:r>
              <a:rPr lang="en-US" dirty="0"/>
              <a:t>If you already are at your optimal or get to it, you need to </a:t>
            </a:r>
          </a:p>
          <a:p>
            <a:pPr lvl="1"/>
            <a:r>
              <a:rPr lang="en-US" dirty="0"/>
              <a:t>Reevaluate your optimal debt ratio each year, as the world changes around you</a:t>
            </a:r>
          </a:p>
          <a:p>
            <a:pPr lvl="1"/>
            <a:r>
              <a:rPr lang="en-US" dirty="0"/>
              <a:t>Keep tabs on your actual debt ratio, as your debt and equity values change</a:t>
            </a:r>
          </a:p>
          <a:p>
            <a:r>
              <a:rPr lang="en-US" dirty="0"/>
              <a:t>On new projects, you want to try to keep close to your “right” mix across all your projects. In project analysis, you should use this mix in computing the cost of capital, not the actual debt mix of the project.</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60334</TotalTime>
  <Pages>155</Pages>
  <Words>1120</Words>
  <Application>Microsoft Macintosh PowerPoint</Application>
  <PresentationFormat>Letter Paper (8.5x11 in)</PresentationFormat>
  <Paragraphs>113</Paragraphs>
  <Slides>14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ＭＳ Ｐゴシック</vt:lpstr>
      <vt:lpstr>Calibri</vt:lpstr>
      <vt:lpstr>Times</vt:lpstr>
      <vt:lpstr>Wingdings</vt:lpstr>
      <vt:lpstr>Wingdings 2</vt:lpstr>
      <vt:lpstr>Basic</vt:lpstr>
      <vt:lpstr>In Practice webcast: Follow up to optimal Capital structure</vt:lpstr>
      <vt:lpstr>Optimal Debt Ratio Analysis: The Three Possible Outcomes</vt:lpstr>
      <vt:lpstr>My four examples</vt:lpstr>
      <vt:lpstr>Step 1: Is time your ally?</vt:lpstr>
      <vt:lpstr>1a. For under levered firms: Are you the target of a hostile takeover?</vt:lpstr>
      <vt:lpstr>1b. For over levered firms: Are you under threat of default/bankruptcy?</vt:lpstr>
      <vt:lpstr>Is time your ally?</vt:lpstr>
      <vt:lpstr>2. If time is not your ally, you need to recapitalize</vt:lpstr>
      <vt:lpstr>For my under levered firms</vt:lpstr>
      <vt:lpstr>Step 3: If time is your ally, what do your investment opportunities look like?</vt:lpstr>
      <vt:lpstr>Step 3a: If time is your ally, and you are under levered, here are your options</vt:lpstr>
      <vt:lpstr>Step 3b: If time is your ally, and you are over levered, here are your options</vt:lpstr>
      <vt:lpstr>Investment Opportunities</vt:lpstr>
      <vt:lpstr>Step 4: Once you are at your right debt ratio, this is your maintenance plan</vt:lpstr>
    </vt:vector>
  </TitlesOfParts>
  <Company>Stern School</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722</cp:revision>
  <cp:lastPrinted>2018-02-13T19:19:13Z</cp:lastPrinted>
  <dcterms:created xsi:type="dcterms:W3CDTF">2010-07-27T14:31:16Z</dcterms:created>
  <dcterms:modified xsi:type="dcterms:W3CDTF">2018-02-14T21:04:05Z</dcterms:modified>
</cp:coreProperties>
</file>