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15"/>
  </p:notesMasterIdLst>
  <p:handoutMasterIdLst>
    <p:handoutMasterId r:id="rId16"/>
  </p:handoutMasterIdLst>
  <p:sldIdLst>
    <p:sldId id="2360" r:id="rId2"/>
    <p:sldId id="2405" r:id="rId3"/>
    <p:sldId id="2507" r:id="rId4"/>
    <p:sldId id="2510" r:id="rId5"/>
    <p:sldId id="2469" r:id="rId6"/>
    <p:sldId id="2511" r:id="rId7"/>
    <p:sldId id="2512" r:id="rId8"/>
    <p:sldId id="2504" r:id="rId9"/>
    <p:sldId id="2513" r:id="rId10"/>
    <p:sldId id="2505" r:id="rId11"/>
    <p:sldId id="2515" r:id="rId12"/>
    <p:sldId id="2508" r:id="rId13"/>
    <p:sldId id="2509" r:id="rId14"/>
  </p:sldIdLst>
  <p:sldSz cx="9144000" cy="6858000" type="letter"/>
  <p:notesSz cx="6858000" cy="9144000"/>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55"/>
    <p:restoredTop sz="93690"/>
  </p:normalViewPr>
  <p:slideViewPr>
    <p:cSldViewPr>
      <p:cViewPr varScale="1">
        <p:scale>
          <a:sx n="83" d="100"/>
          <a:sy n="83" d="100"/>
        </p:scale>
        <p:origin x="152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4A9B78A-4DAA-A34B-979D-F6FD9504045C}" type="slidenum">
              <a:rPr lang="en-US" altLang="x-none"/>
              <a:pPr/>
              <a:t>‹#›</a:t>
            </a:fld>
            <a:endParaRPr lang="en-US" altLang="x-none"/>
          </a:p>
        </p:txBody>
      </p:sp>
    </p:spTree>
    <p:extLst>
      <p:ext uri="{BB962C8B-B14F-4D97-AF65-F5344CB8AC3E}">
        <p14:creationId xmlns:p14="http://schemas.microsoft.com/office/powerpoint/2010/main" val="1898363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88BC6D1E-D1B7-9442-93EF-324505326A41}" type="slidenum">
              <a:rPr lang="en-US" altLang="x-none" sz="1600"/>
              <a:pPr eaLnBrk="1" hangingPunct="1"/>
              <a:t>‹#›</a:t>
            </a:fld>
            <a:endParaRPr lang="en-US" altLang="x-none"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9313BE59-CA7D-704B-BE05-3FAEAC645E73}" type="slidenum">
              <a:rPr lang="en-US" altLang="x-none"/>
              <a:pPr/>
              <a:t>‹#›</a:t>
            </a:fld>
            <a:endParaRPr lang="en-US" altLang="x-none"/>
          </a:p>
        </p:txBody>
      </p:sp>
    </p:spTree>
    <p:extLst>
      <p:ext uri="{BB962C8B-B14F-4D97-AF65-F5344CB8AC3E}">
        <p14:creationId xmlns:p14="http://schemas.microsoft.com/office/powerpoint/2010/main" val="632649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550D348-5BA8-D041-9C65-1DDA8BCE5EA6}"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5350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9AF315F3-8E26-094E-B912-03DAF671F88D}"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80912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165C4AC6-0D87-204D-9DFA-AE6A3BED061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720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66EA66C7-300F-AD46-8CE1-CF18BD6F952F}" type="slidenum">
              <a:rPr lang="en-US" altLang="x-none"/>
              <a:pPr/>
              <a:t>‹#›</a:t>
            </a:fld>
            <a:endParaRPr lang="en-US" altLang="x-none"/>
          </a:p>
        </p:txBody>
      </p:sp>
    </p:spTree>
    <p:extLst>
      <p:ext uri="{BB962C8B-B14F-4D97-AF65-F5344CB8AC3E}">
        <p14:creationId xmlns:p14="http://schemas.microsoft.com/office/powerpoint/2010/main" val="354711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3CB78312-C3FD-0545-9056-6B1D44A8CAEF}" type="slidenum">
              <a:rPr lang="en-US" altLang="x-none"/>
              <a:pPr/>
              <a:t>‹#›</a:t>
            </a:fld>
            <a:endParaRPr lang="en-US" altLang="x-none"/>
          </a:p>
        </p:txBody>
      </p:sp>
    </p:spTree>
    <p:extLst>
      <p:ext uri="{BB962C8B-B14F-4D97-AF65-F5344CB8AC3E}">
        <p14:creationId xmlns:p14="http://schemas.microsoft.com/office/powerpoint/2010/main" val="22224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258A41B1-A603-E045-95B0-71CE3163DBEB}" type="slidenum">
              <a:rPr lang="en-US" altLang="x-none"/>
              <a:pPr/>
              <a:t>‹#›</a:t>
            </a:fld>
            <a:endParaRPr lang="en-US" altLang="x-none"/>
          </a:p>
        </p:txBody>
      </p:sp>
    </p:spTree>
    <p:extLst>
      <p:ext uri="{BB962C8B-B14F-4D97-AF65-F5344CB8AC3E}">
        <p14:creationId xmlns:p14="http://schemas.microsoft.com/office/powerpoint/2010/main" val="859973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C3D355CF-5984-154B-9A16-10652382F595}" type="slidenum">
              <a:rPr lang="en-US" altLang="x-none"/>
              <a:pPr/>
              <a:t>‹#›</a:t>
            </a:fld>
            <a:endParaRPr lang="en-US" altLang="x-none"/>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00501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ECAD814-75B8-104C-A66B-7DC3E0FBCA8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20451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93F94ED0-D8F6-2947-B0D2-2B5D922892A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22355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A401222-4E05-B24E-B1DB-C943B7D81E47}" type="slidenum">
              <a:rPr lang="en-US" altLang="x-none"/>
              <a:pPr/>
              <a:t>‹#›</a:t>
            </a:fld>
            <a:endParaRPr lang="en-US" altLang="x-none"/>
          </a:p>
        </p:txBody>
      </p:sp>
    </p:spTree>
    <p:extLst>
      <p:ext uri="{BB962C8B-B14F-4D97-AF65-F5344CB8AC3E}">
        <p14:creationId xmlns:p14="http://schemas.microsoft.com/office/powerpoint/2010/main" val="524020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43BB998-2FFE-A24D-8935-A84E102B318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89" r:id="rId5"/>
    <p:sldLayoutId id="2147484295" r:id="rId6"/>
    <p:sldLayoutId id="2147484296" r:id="rId7"/>
    <p:sldLayoutId id="2147484297" r:id="rId8"/>
    <p:sldLayoutId id="2147484298" r:id="rId9"/>
    <p:sldLayoutId id="2147484290" r:id="rId10"/>
    <p:sldLayoutId id="2147484299" r:id="rId11"/>
    <p:sldLayoutId id="2147484300"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a:t>In Practice webcast: Optimal financing mix – relative analysis</a:t>
            </a:r>
          </a:p>
        </p:txBody>
      </p:sp>
      <p:sp>
        <p:nvSpPr>
          <p:cNvPr id="16386" name="Subtitle 2"/>
          <p:cNvSpPr>
            <a:spLocks noGrp="1"/>
          </p:cNvSpPr>
          <p:nvPr>
            <p:ph type="subTitle" idx="1"/>
          </p:nvPr>
        </p:nvSpPr>
        <p:spPr>
          <a:xfrm>
            <a:off x="2362200" y="6049963"/>
            <a:ext cx="6705600" cy="685800"/>
          </a:xfrm>
        </p:spPr>
        <p:txBody>
          <a:bodyPr/>
          <a:lstStyle/>
          <a:p>
            <a:r>
              <a:rPr lang="en-US" altLang="x-none">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r>
              <a:rPr lang="en-US" altLang="x-none" dirty="0">
                <a:ea typeface="ＭＳ Ｐゴシック" charset="-128"/>
              </a:rPr>
              <a:t>Optimal Debt Ratio: The Me Too Approach</a:t>
            </a:r>
          </a:p>
        </p:txBody>
      </p:sp>
      <p:sp>
        <p:nvSpPr>
          <p:cNvPr id="3" name="Content Placeholder 2">
            <a:extLst>
              <a:ext uri="{FF2B5EF4-FFF2-40B4-BE49-F238E27FC236}">
                <a16:creationId xmlns:a16="http://schemas.microsoft.com/office/drawing/2014/main" id="{ED7AF1B6-9B9B-9D4B-8950-A9268160F21D}"/>
              </a:ext>
            </a:extLst>
          </p:cNvPr>
          <p:cNvSpPr>
            <a:spLocks noGrp="1"/>
          </p:cNvSpPr>
          <p:nvPr>
            <p:ph sz="quarter" idx="1"/>
          </p:nvPr>
        </p:nvSpPr>
        <p:spPr/>
        <p:txBody>
          <a:bodyPr>
            <a:normAutofit fontScale="85000" lnSpcReduction="20000"/>
          </a:bodyPr>
          <a:lstStyle/>
          <a:p>
            <a:r>
              <a:rPr lang="en-US" dirty="0"/>
              <a:t>In the cost of capital and adjusted present value approaches, you use an intrinsic approach to estimate the optimal mix of debt and equity. Put differently, you use a company’s capacity to generate earnings/cash flows on a consistent basis, to determine how much it can borrow.</a:t>
            </a:r>
          </a:p>
          <a:p>
            <a:r>
              <a:rPr lang="en-US" dirty="0"/>
              <a:t>While that may seem like the rational way of approaching this question, most companies don’t use these approaches. Instead, they look at how other companies in their “peer” group, often decided by analysts and investors, are financing themselves and try to stay as close as they can to that peer group financing mix.</a:t>
            </a:r>
          </a:p>
          <a:p>
            <a:r>
              <a:rPr lang="en-US" dirty="0"/>
              <a:t>Even their choice of debt metrics can be driven by what analysts and investors focus on, whether it be a book debt ratio or debt as a multiple of EBITDA.</a:t>
            </a:r>
          </a:p>
          <a:p>
            <a:pPr lvl="1"/>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881D9-8B9A-7642-8CF2-2226C34DF277}"/>
              </a:ext>
            </a:extLst>
          </p:cNvPr>
          <p:cNvSpPr>
            <a:spLocks noGrp="1"/>
          </p:cNvSpPr>
          <p:nvPr>
            <p:ph type="title"/>
          </p:nvPr>
        </p:nvSpPr>
        <p:spPr/>
        <p:txBody>
          <a:bodyPr/>
          <a:lstStyle/>
          <a:p>
            <a:r>
              <a:rPr lang="en-US" dirty="0"/>
              <a:t>Step 1: Define your peer group</a:t>
            </a:r>
          </a:p>
        </p:txBody>
      </p:sp>
      <p:sp>
        <p:nvSpPr>
          <p:cNvPr id="5" name="Content Placeholder 4">
            <a:extLst>
              <a:ext uri="{FF2B5EF4-FFF2-40B4-BE49-F238E27FC236}">
                <a16:creationId xmlns:a16="http://schemas.microsoft.com/office/drawing/2014/main" id="{1CE62EFF-B7A5-994C-B9CA-2593570F46EC}"/>
              </a:ext>
            </a:extLst>
          </p:cNvPr>
          <p:cNvSpPr>
            <a:spLocks noGrp="1"/>
          </p:cNvSpPr>
          <p:nvPr>
            <p:ph sz="quarter" idx="1"/>
          </p:nvPr>
        </p:nvSpPr>
        <p:spPr/>
        <p:txBody>
          <a:bodyPr>
            <a:normAutofit fontScale="92500" lnSpcReduction="20000"/>
          </a:bodyPr>
          <a:lstStyle/>
          <a:p>
            <a:r>
              <a:rPr lang="en-US" u="sng" dirty="0"/>
              <a:t>Focus</a:t>
            </a:r>
            <a:r>
              <a:rPr lang="en-US" dirty="0"/>
              <a:t>: In relative analysis, your focus is on finding what similar companies carry as debt, and to make this judgment, you have to define “similar”.</a:t>
            </a:r>
          </a:p>
          <a:p>
            <a:r>
              <a:rPr lang="en-US" u="sng" dirty="0"/>
              <a:t>The Sector</a:t>
            </a:r>
            <a:r>
              <a:rPr lang="en-US" dirty="0"/>
              <a:t>: For better or worse, in most cases, “similar” is defined as other companies in the same sector as you are.</a:t>
            </a:r>
          </a:p>
          <a:p>
            <a:r>
              <a:rPr lang="en-US" u="sng" dirty="0"/>
              <a:t>The Geography</a:t>
            </a:r>
            <a:r>
              <a:rPr lang="en-US" dirty="0"/>
              <a:t>:  To the extent that constraints on capital access and tax treatment can vary across geographies, ”similar” is often defined as companies in the same geographical market.</a:t>
            </a:r>
          </a:p>
          <a:p>
            <a:r>
              <a:rPr lang="en-US" u="sng" dirty="0"/>
              <a:t>Other criteria</a:t>
            </a:r>
            <a:r>
              <a:rPr lang="en-US" dirty="0"/>
              <a:t>: If there are enough firms that make it through the sector and geographic screens, you can add other ones including company size and growth potential.</a:t>
            </a:r>
          </a:p>
        </p:txBody>
      </p:sp>
    </p:spTree>
    <p:extLst>
      <p:ext uri="{BB962C8B-B14F-4D97-AF65-F5344CB8AC3E}">
        <p14:creationId xmlns:p14="http://schemas.microsoft.com/office/powerpoint/2010/main" val="2326201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3E3EA-A51D-8041-9CFC-B5B0CB54E451}"/>
              </a:ext>
            </a:extLst>
          </p:cNvPr>
          <p:cNvSpPr>
            <a:spLocks noGrp="1"/>
          </p:cNvSpPr>
          <p:nvPr>
            <p:ph type="title"/>
          </p:nvPr>
        </p:nvSpPr>
        <p:spPr/>
        <p:txBody>
          <a:bodyPr/>
          <a:lstStyle/>
          <a:p>
            <a:r>
              <a:rPr lang="en-US" dirty="0"/>
              <a:t>Amgen: Peer Group</a:t>
            </a:r>
          </a:p>
        </p:txBody>
      </p:sp>
      <p:graphicFrame>
        <p:nvGraphicFramePr>
          <p:cNvPr id="4" name="Content Placeholder 3">
            <a:extLst>
              <a:ext uri="{FF2B5EF4-FFF2-40B4-BE49-F238E27FC236}">
                <a16:creationId xmlns:a16="http://schemas.microsoft.com/office/drawing/2014/main" id="{2ADDC70E-8489-8641-ABD8-A14A1911EE3D}"/>
              </a:ext>
            </a:extLst>
          </p:cNvPr>
          <p:cNvGraphicFramePr>
            <a:graphicFrameLocks noGrp="1"/>
          </p:cNvGraphicFramePr>
          <p:nvPr>
            <p:ph sz="quarter" idx="1"/>
            <p:extLst>
              <p:ext uri="{D42A27DB-BD31-4B8C-83A1-F6EECF244321}">
                <p14:modId xmlns:p14="http://schemas.microsoft.com/office/powerpoint/2010/main" val="203214240"/>
              </p:ext>
            </p:extLst>
          </p:nvPr>
        </p:nvGraphicFramePr>
        <p:xfrm>
          <a:off x="457200" y="1714500"/>
          <a:ext cx="8308848" cy="4921705"/>
        </p:xfrm>
        <a:graphic>
          <a:graphicData uri="http://schemas.openxmlformats.org/drawingml/2006/table">
            <a:tbl>
              <a:tblPr>
                <a:tableStyleId>{5C22544A-7EE6-4342-B048-85BDC9FD1C3A}</a:tableStyleId>
              </a:tblPr>
              <a:tblGrid>
                <a:gridCol w="5613538">
                  <a:extLst>
                    <a:ext uri="{9D8B030D-6E8A-4147-A177-3AD203B41FA5}">
                      <a16:colId xmlns:a16="http://schemas.microsoft.com/office/drawing/2014/main" val="1890645273"/>
                    </a:ext>
                  </a:extLst>
                </a:gridCol>
                <a:gridCol w="2695310">
                  <a:extLst>
                    <a:ext uri="{9D8B030D-6E8A-4147-A177-3AD203B41FA5}">
                      <a16:colId xmlns:a16="http://schemas.microsoft.com/office/drawing/2014/main" val="2515878451"/>
                    </a:ext>
                  </a:extLst>
                </a:gridCol>
              </a:tblGrid>
              <a:tr h="208643">
                <a:tc>
                  <a:txBody>
                    <a:bodyPr/>
                    <a:lstStyle/>
                    <a:p>
                      <a:pPr algn="l" fontAlgn="t"/>
                      <a:r>
                        <a:rPr lang="en-US" sz="1400" u="none" strike="noStrike" dirty="0">
                          <a:effectLst/>
                        </a:rPr>
                        <a:t>Johnson &amp; Johnson (NYSE:JNJ)</a:t>
                      </a:r>
                      <a:endParaRPr lang="en-US" sz="1400" b="0" i="0" u="none" strike="noStrike" dirty="0">
                        <a:solidFill>
                          <a:srgbClr val="000000"/>
                        </a:solidFill>
                        <a:effectLst/>
                        <a:latin typeface="Calibri" panose="020F0502020204030204" pitchFamily="34" charset="0"/>
                      </a:endParaRPr>
                    </a:p>
                  </a:txBody>
                  <a:tcPr marL="9525" marR="9525" marT="9525" marB="0"/>
                </a:tc>
                <a:tc rowSpan="20">
                  <a:txBody>
                    <a:bodyPr/>
                    <a:lstStyle/>
                    <a:p>
                      <a:pPr algn="l" fontAlgn="t"/>
                      <a:r>
                        <a:rPr lang="en-US" sz="1400" b="1" i="0" u="none" strike="noStrike" dirty="0">
                          <a:solidFill>
                            <a:srgbClr val="000000"/>
                          </a:solidFill>
                          <a:effectLst/>
                          <a:latin typeface="Calibri" panose="020F0502020204030204" pitchFamily="34" charset="0"/>
                        </a:rPr>
                        <a:t>Criteria for peer group</a:t>
                      </a:r>
                    </a:p>
                    <a:p>
                      <a:pPr marL="342900" indent="-342900" algn="l" fontAlgn="t">
                        <a:buAutoNum type="arabicPeriod"/>
                      </a:pPr>
                      <a:r>
                        <a:rPr lang="en-US" sz="1400" b="0" i="0" u="none" strike="noStrike" dirty="0">
                          <a:solidFill>
                            <a:srgbClr val="000000"/>
                          </a:solidFill>
                          <a:effectLst/>
                          <a:latin typeface="Calibri" panose="020F0502020204030204" pitchFamily="34" charset="0"/>
                        </a:rPr>
                        <a:t>Pharmaceutical or Biotech company</a:t>
                      </a:r>
                    </a:p>
                    <a:p>
                      <a:pPr marL="342900" indent="-342900" algn="l" fontAlgn="t">
                        <a:buAutoNum type="arabicPeriod"/>
                      </a:pPr>
                      <a:r>
                        <a:rPr lang="en-US" sz="1400" b="0" i="0" u="none" strike="noStrike" dirty="0">
                          <a:solidFill>
                            <a:srgbClr val="000000"/>
                          </a:solidFill>
                          <a:effectLst/>
                          <a:latin typeface="Calibri" panose="020F0502020204030204" pitchFamily="34" charset="0"/>
                        </a:rPr>
                        <a:t>Publicly traded</a:t>
                      </a:r>
                    </a:p>
                    <a:p>
                      <a:pPr marL="342900" indent="-342900" algn="l" fontAlgn="t">
                        <a:buAutoNum type="arabicPeriod"/>
                      </a:pPr>
                      <a:r>
                        <a:rPr lang="en-US" sz="1400" b="0" i="0" u="none" strike="noStrike" dirty="0">
                          <a:solidFill>
                            <a:srgbClr val="000000"/>
                          </a:solidFill>
                          <a:effectLst/>
                          <a:latin typeface="Calibri" panose="020F0502020204030204" pitchFamily="34" charset="0"/>
                        </a:rPr>
                        <a:t>In the US</a:t>
                      </a:r>
                    </a:p>
                    <a:p>
                      <a:pPr marL="342900" indent="-342900" algn="l" fontAlgn="t">
                        <a:buAutoNum type="arabicPeriod"/>
                      </a:pPr>
                      <a:r>
                        <a:rPr lang="en-US" sz="1400" b="0" i="0" u="none" strike="noStrike" dirty="0">
                          <a:solidFill>
                            <a:srgbClr val="000000"/>
                          </a:solidFill>
                          <a:effectLst/>
                          <a:latin typeface="Calibri" panose="020F0502020204030204" pitchFamily="34" charset="0"/>
                        </a:rPr>
                        <a:t>With market cap &gt;$10 billion</a:t>
                      </a:r>
                    </a:p>
                  </a:txBody>
                  <a:tcPr marL="9525" marR="9525" marT="9525" marB="0"/>
                </a:tc>
                <a:extLst>
                  <a:ext uri="{0D108BD9-81ED-4DB2-BD59-A6C34878D82A}">
                    <a16:rowId xmlns:a16="http://schemas.microsoft.com/office/drawing/2014/main" val="792183228"/>
                  </a:ext>
                </a:extLst>
              </a:tr>
              <a:tr h="208643">
                <a:tc>
                  <a:txBody>
                    <a:bodyPr/>
                    <a:lstStyle/>
                    <a:p>
                      <a:pPr algn="l" fontAlgn="t"/>
                      <a:r>
                        <a:rPr lang="en-US" sz="1400" u="none" strike="noStrike" dirty="0">
                          <a:effectLst/>
                        </a:rPr>
                        <a:t>Pfizer Inc. (NYSE:PFE)</a:t>
                      </a:r>
                      <a:endParaRPr lang="en-US" sz="1400" b="0" i="0" u="none" strike="noStrike" dirty="0">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537111673"/>
                  </a:ext>
                </a:extLst>
              </a:tr>
              <a:tr h="492488">
                <a:tc>
                  <a:txBody>
                    <a:bodyPr/>
                    <a:lstStyle/>
                    <a:p>
                      <a:pPr algn="l" fontAlgn="t"/>
                      <a:r>
                        <a:rPr lang="en-US" sz="1400" u="none" strike="noStrike" dirty="0">
                          <a:effectLst/>
                        </a:rPr>
                        <a:t>AbbVie Inc. (NYSE:ABBV)</a:t>
                      </a:r>
                      <a:endParaRPr lang="en-US" sz="1400" b="0" i="0" u="none" strike="noStrike" dirty="0">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415789036"/>
                  </a:ext>
                </a:extLst>
              </a:tr>
              <a:tr h="208643">
                <a:tc>
                  <a:txBody>
                    <a:bodyPr/>
                    <a:lstStyle/>
                    <a:p>
                      <a:pPr algn="l" fontAlgn="t"/>
                      <a:r>
                        <a:rPr lang="en-US" sz="1400" u="none" strike="noStrike" dirty="0">
                          <a:effectLst/>
                        </a:rPr>
                        <a:t>Merck &amp; Co., Inc. (NYSE:MRK)</a:t>
                      </a:r>
                      <a:endParaRPr lang="en-US" sz="1400" b="0" i="0" u="none" strike="noStrike" dirty="0">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267166900"/>
                  </a:ext>
                </a:extLst>
              </a:tr>
              <a:tr h="158115">
                <a:tc>
                  <a:txBody>
                    <a:bodyPr/>
                    <a:lstStyle/>
                    <a:p>
                      <a:pPr algn="l" fontAlgn="t"/>
                      <a:r>
                        <a:rPr lang="en-US" sz="1400" u="none" strike="noStrike" dirty="0">
                          <a:solidFill>
                            <a:srgbClr val="FF0000"/>
                          </a:solidFill>
                          <a:effectLst/>
                        </a:rPr>
                        <a:t>Amgen Inc. (</a:t>
                      </a:r>
                      <a:r>
                        <a:rPr lang="en-US" sz="1400" u="none" strike="noStrike" dirty="0" err="1">
                          <a:solidFill>
                            <a:srgbClr val="FF0000"/>
                          </a:solidFill>
                          <a:effectLst/>
                        </a:rPr>
                        <a:t>NasdaqGS:AMGN</a:t>
                      </a:r>
                      <a:r>
                        <a:rPr lang="en-US" sz="1400" u="none" strike="noStrike" dirty="0">
                          <a:solidFill>
                            <a:srgbClr val="FF0000"/>
                          </a:solidFill>
                          <a:effectLst/>
                        </a:rPr>
                        <a:t>)</a:t>
                      </a:r>
                      <a:endParaRPr lang="en-US" sz="1400" b="0" i="0" u="none" strike="noStrike" dirty="0">
                        <a:solidFill>
                          <a:srgbClr val="FF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4034159470"/>
                  </a:ext>
                </a:extLst>
              </a:tr>
              <a:tr h="208643">
                <a:tc>
                  <a:txBody>
                    <a:bodyPr/>
                    <a:lstStyle/>
                    <a:p>
                      <a:pPr algn="l" fontAlgn="t"/>
                      <a:r>
                        <a:rPr lang="en-US" sz="1400" u="none" strike="noStrike" dirty="0">
                          <a:effectLst/>
                        </a:rPr>
                        <a:t>Gilead Sciences, Inc. (</a:t>
                      </a:r>
                      <a:r>
                        <a:rPr lang="en-US" sz="1400" u="none" strike="noStrike" dirty="0" err="1">
                          <a:effectLst/>
                        </a:rPr>
                        <a:t>NasdaqGS:GILD</a:t>
                      </a:r>
                      <a:r>
                        <a:rPr lang="en-US" sz="1400" u="none" strike="noStrike" dirty="0">
                          <a:effectLst/>
                        </a:rPr>
                        <a:t>)</a:t>
                      </a:r>
                      <a:endParaRPr lang="en-US" sz="1400" b="0" i="0" u="none" strike="noStrike" dirty="0">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479805035"/>
                  </a:ext>
                </a:extLst>
              </a:tr>
              <a:tr h="208643">
                <a:tc>
                  <a:txBody>
                    <a:bodyPr/>
                    <a:lstStyle/>
                    <a:p>
                      <a:pPr algn="l" fontAlgn="t"/>
                      <a:r>
                        <a:rPr lang="en-US" sz="1400" u="none" strike="noStrike">
                          <a:effectLst/>
                        </a:rPr>
                        <a:t>Bristol-Myers Squibb Company (NYSE:BMY)</a:t>
                      </a:r>
                      <a:endParaRPr lang="en-US" sz="1400" b="0" i="0" u="none" strike="noStrike">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567056208"/>
                  </a:ext>
                </a:extLst>
              </a:tr>
              <a:tr h="208643">
                <a:tc>
                  <a:txBody>
                    <a:bodyPr/>
                    <a:lstStyle/>
                    <a:p>
                      <a:pPr algn="l" fontAlgn="t"/>
                      <a:r>
                        <a:rPr lang="en-US" sz="1400" u="none" strike="noStrike">
                          <a:effectLst/>
                        </a:rPr>
                        <a:t>Eli Lilly and Company (NYSE:LLY)</a:t>
                      </a:r>
                      <a:endParaRPr lang="en-US" sz="1400" b="0" i="0" u="none" strike="noStrike">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929019057"/>
                  </a:ext>
                </a:extLst>
              </a:tr>
              <a:tr h="208643">
                <a:tc>
                  <a:txBody>
                    <a:bodyPr/>
                    <a:lstStyle/>
                    <a:p>
                      <a:pPr algn="l" fontAlgn="t"/>
                      <a:r>
                        <a:rPr lang="en-US" sz="1400" u="none" strike="noStrike" dirty="0">
                          <a:effectLst/>
                        </a:rPr>
                        <a:t>Celgene Corporation (</a:t>
                      </a:r>
                      <a:r>
                        <a:rPr lang="en-US" sz="1400" u="none" strike="noStrike" dirty="0" err="1">
                          <a:effectLst/>
                        </a:rPr>
                        <a:t>NasdaqGS:CELG</a:t>
                      </a:r>
                      <a:r>
                        <a:rPr lang="en-US" sz="1400" u="none" strike="noStrike" dirty="0">
                          <a:effectLst/>
                        </a:rPr>
                        <a:t>)</a:t>
                      </a:r>
                      <a:endParaRPr lang="en-US" sz="1400" b="0" i="0" u="none" strike="noStrike" dirty="0">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1757752"/>
                  </a:ext>
                </a:extLst>
              </a:tr>
              <a:tr h="208643">
                <a:tc>
                  <a:txBody>
                    <a:bodyPr/>
                    <a:lstStyle/>
                    <a:p>
                      <a:pPr algn="l" fontAlgn="t"/>
                      <a:r>
                        <a:rPr lang="en-US" sz="1400" u="none" strike="noStrike" dirty="0">
                          <a:effectLst/>
                        </a:rPr>
                        <a:t>Biogen Inc. (</a:t>
                      </a:r>
                      <a:r>
                        <a:rPr lang="en-US" sz="1400" u="none" strike="noStrike" dirty="0" err="1">
                          <a:effectLst/>
                        </a:rPr>
                        <a:t>NasdaqGS:BIIB</a:t>
                      </a:r>
                      <a:r>
                        <a:rPr lang="en-US" sz="1400" u="none" strike="noStrike" dirty="0">
                          <a:effectLst/>
                        </a:rPr>
                        <a:t>)</a:t>
                      </a:r>
                      <a:endParaRPr lang="en-US" sz="1400" b="0" i="0" u="none" strike="noStrike" dirty="0">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406646843"/>
                  </a:ext>
                </a:extLst>
              </a:tr>
              <a:tr h="417287">
                <a:tc>
                  <a:txBody>
                    <a:bodyPr/>
                    <a:lstStyle/>
                    <a:p>
                      <a:pPr algn="l" fontAlgn="t"/>
                      <a:r>
                        <a:rPr lang="en-US" sz="1400" u="none" strike="noStrike" dirty="0">
                          <a:effectLst/>
                        </a:rPr>
                        <a:t>Vertex Pharmaceuticals Incorporated (</a:t>
                      </a:r>
                      <a:r>
                        <a:rPr lang="en-US" sz="1400" u="none" strike="noStrike" dirty="0" err="1">
                          <a:effectLst/>
                        </a:rPr>
                        <a:t>NasdaqGS:VRTX</a:t>
                      </a:r>
                      <a:r>
                        <a:rPr lang="en-US" sz="1400" u="none" strike="noStrike" dirty="0">
                          <a:effectLst/>
                        </a:rPr>
                        <a:t>)</a:t>
                      </a:r>
                      <a:endParaRPr lang="en-US" sz="1400" b="0" i="0" u="none" strike="noStrike" dirty="0">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425666473"/>
                  </a:ext>
                </a:extLst>
              </a:tr>
              <a:tr h="208643">
                <a:tc>
                  <a:txBody>
                    <a:bodyPr/>
                    <a:lstStyle/>
                    <a:p>
                      <a:pPr algn="l" fontAlgn="t"/>
                      <a:r>
                        <a:rPr lang="en-US" sz="1400" u="none" strike="noStrike" dirty="0">
                          <a:effectLst/>
                        </a:rPr>
                        <a:t>Zoetis Inc. (NYSE:ZTS)</a:t>
                      </a:r>
                      <a:endParaRPr lang="en-US" sz="1400" b="0" i="0" u="none" strike="noStrike" dirty="0">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40871079"/>
                  </a:ext>
                </a:extLst>
              </a:tr>
              <a:tr h="208643">
                <a:tc>
                  <a:txBody>
                    <a:bodyPr/>
                    <a:lstStyle/>
                    <a:p>
                      <a:pPr algn="l" fontAlgn="t"/>
                      <a:r>
                        <a:rPr lang="en-US" sz="1400" u="none" strike="noStrike">
                          <a:effectLst/>
                        </a:rPr>
                        <a:t>Regeneron Pharmaceuticals, Inc. (NasdaqGS:REGN)</a:t>
                      </a:r>
                      <a:endParaRPr lang="en-US" sz="1400" b="0" i="0" u="none" strike="noStrike">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848787117"/>
                  </a:ext>
                </a:extLst>
              </a:tr>
              <a:tr h="208643">
                <a:tc>
                  <a:txBody>
                    <a:bodyPr/>
                    <a:lstStyle/>
                    <a:p>
                      <a:pPr algn="l" fontAlgn="t"/>
                      <a:r>
                        <a:rPr lang="en-US" sz="1400" u="none" strike="noStrike">
                          <a:effectLst/>
                        </a:rPr>
                        <a:t>Alexion Pharmaceuticals, Inc. (NasdaqGS:ALXN)</a:t>
                      </a:r>
                      <a:endParaRPr lang="en-US" sz="1400" b="0" i="0" u="none" strike="noStrike">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502142451"/>
                  </a:ext>
                </a:extLst>
              </a:tr>
              <a:tr h="208643">
                <a:tc>
                  <a:txBody>
                    <a:bodyPr/>
                    <a:lstStyle/>
                    <a:p>
                      <a:pPr algn="l" fontAlgn="t"/>
                      <a:r>
                        <a:rPr lang="en-US" sz="1400" u="none" strike="noStrike">
                          <a:effectLst/>
                        </a:rPr>
                        <a:t>Incyte Corporation (NasdaqGS:INCY)</a:t>
                      </a:r>
                      <a:endParaRPr lang="en-US" sz="1400" b="0" i="0" u="none" strike="noStrike">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996420727"/>
                  </a:ext>
                </a:extLst>
              </a:tr>
              <a:tr h="208643">
                <a:tc>
                  <a:txBody>
                    <a:bodyPr/>
                    <a:lstStyle/>
                    <a:p>
                      <a:pPr algn="l" fontAlgn="t"/>
                      <a:r>
                        <a:rPr lang="en-US" sz="1400" u="none" strike="noStrike">
                          <a:effectLst/>
                        </a:rPr>
                        <a:t>BioMarin Pharmaceutical Inc. (NasdaqGS:BMRN)</a:t>
                      </a:r>
                      <a:endParaRPr lang="en-US" sz="1400" b="0" i="0" u="none" strike="noStrike">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501537954"/>
                  </a:ext>
                </a:extLst>
              </a:tr>
              <a:tr h="208643">
                <a:tc>
                  <a:txBody>
                    <a:bodyPr/>
                    <a:lstStyle/>
                    <a:p>
                      <a:pPr algn="l" fontAlgn="t"/>
                      <a:r>
                        <a:rPr lang="en-US" sz="1400" u="none" strike="noStrike" dirty="0" err="1">
                          <a:effectLst/>
                        </a:rPr>
                        <a:t>Nektar</a:t>
                      </a:r>
                      <a:r>
                        <a:rPr lang="en-US" sz="1400" u="none" strike="noStrike" dirty="0">
                          <a:effectLst/>
                        </a:rPr>
                        <a:t> Therapeutics (</a:t>
                      </a:r>
                      <a:r>
                        <a:rPr lang="en-US" sz="1400" u="none" strike="noStrike" dirty="0" err="1">
                          <a:effectLst/>
                        </a:rPr>
                        <a:t>NasdaqGS:NKTR</a:t>
                      </a:r>
                      <a:r>
                        <a:rPr lang="en-US" sz="1400" u="none" strike="noStrike" dirty="0">
                          <a:effectLst/>
                        </a:rPr>
                        <a:t>)</a:t>
                      </a:r>
                      <a:endParaRPr lang="en-US" sz="1400" b="0" i="0" u="none" strike="noStrike" dirty="0">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685995232"/>
                  </a:ext>
                </a:extLst>
              </a:tr>
              <a:tr h="208643">
                <a:tc>
                  <a:txBody>
                    <a:bodyPr/>
                    <a:lstStyle/>
                    <a:p>
                      <a:pPr algn="l" fontAlgn="t"/>
                      <a:r>
                        <a:rPr lang="en-US" sz="1400" u="none" strike="noStrike">
                          <a:effectLst/>
                        </a:rPr>
                        <a:t>Alnylam Pharmaceuticals, Inc. (NasdaqGS:ALNY)</a:t>
                      </a:r>
                      <a:endParaRPr lang="en-US" sz="1400" b="0" i="0" u="none" strike="noStrike">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39552101"/>
                  </a:ext>
                </a:extLst>
              </a:tr>
              <a:tr h="208643">
                <a:tc>
                  <a:txBody>
                    <a:bodyPr/>
                    <a:lstStyle/>
                    <a:p>
                      <a:pPr algn="l" fontAlgn="t"/>
                      <a:r>
                        <a:rPr lang="en-US" sz="1400" u="none" strike="noStrike">
                          <a:effectLst/>
                        </a:rPr>
                        <a:t>Bioverativ Inc. (NasdaqGS:BIVV)</a:t>
                      </a:r>
                      <a:endParaRPr lang="en-US" sz="1400" b="0" i="0" u="none" strike="noStrike">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627344886"/>
                  </a:ext>
                </a:extLst>
              </a:tr>
              <a:tr h="208643">
                <a:tc>
                  <a:txBody>
                    <a:bodyPr/>
                    <a:lstStyle/>
                    <a:p>
                      <a:pPr algn="l" fontAlgn="t"/>
                      <a:r>
                        <a:rPr lang="en-US" sz="1400" u="none" strike="noStrike" dirty="0">
                          <a:effectLst/>
                        </a:rPr>
                        <a:t>bluebird bio, Inc. (</a:t>
                      </a:r>
                      <a:r>
                        <a:rPr lang="en-US" sz="1400" u="none" strike="noStrike" dirty="0" err="1">
                          <a:effectLst/>
                        </a:rPr>
                        <a:t>NasdaqGS:BLUE</a:t>
                      </a:r>
                      <a:r>
                        <a:rPr lang="en-US" sz="1400" u="none" strike="noStrike" dirty="0">
                          <a:effectLst/>
                        </a:rPr>
                        <a:t>)</a:t>
                      </a:r>
                      <a:endParaRPr lang="en-US" sz="1400" b="0" i="0" u="none" strike="noStrike" dirty="0">
                        <a:solidFill>
                          <a:srgbClr val="000000"/>
                        </a:solidFill>
                        <a:effectLst/>
                        <a:latin typeface="Calibri" panose="020F0502020204030204" pitchFamily="34" charset="0"/>
                      </a:endParaRPr>
                    </a:p>
                  </a:txBody>
                  <a:tcPr marL="9525" marR="9525" marT="9525" marB="0"/>
                </a:tc>
                <a:tc vMerge="1">
                  <a:txBody>
                    <a:bodyPr/>
                    <a:lstStyle/>
                    <a:p>
                      <a:pPr algn="ctr" fontAlgn="t"/>
                      <a:endParaRPr lang="en-US" sz="14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563714879"/>
                  </a:ext>
                </a:extLst>
              </a:tr>
            </a:tbl>
          </a:graphicData>
        </a:graphic>
      </p:graphicFrame>
    </p:spTree>
    <p:extLst>
      <p:ext uri="{BB962C8B-B14F-4D97-AF65-F5344CB8AC3E}">
        <p14:creationId xmlns:p14="http://schemas.microsoft.com/office/powerpoint/2010/main" val="2334336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r>
              <a:rPr lang="en-US" altLang="x-none" dirty="0">
                <a:ea typeface="ＭＳ Ｐゴシック" charset="-128"/>
              </a:rPr>
              <a:t>Step 2: Choose your debt metric</a:t>
            </a:r>
          </a:p>
        </p:txBody>
      </p:sp>
      <p:sp>
        <p:nvSpPr>
          <p:cNvPr id="3" name="Content Placeholder 2">
            <a:extLst>
              <a:ext uri="{FF2B5EF4-FFF2-40B4-BE49-F238E27FC236}">
                <a16:creationId xmlns:a16="http://schemas.microsoft.com/office/drawing/2014/main" id="{E8F5187B-0D06-C942-8104-1385E1D1181C}"/>
              </a:ext>
            </a:extLst>
          </p:cNvPr>
          <p:cNvSpPr>
            <a:spLocks noGrp="1"/>
          </p:cNvSpPr>
          <p:nvPr>
            <p:ph sz="quarter" idx="1"/>
          </p:nvPr>
        </p:nvSpPr>
        <p:spPr/>
        <p:txBody>
          <a:bodyPr>
            <a:normAutofit lnSpcReduction="10000"/>
          </a:bodyPr>
          <a:lstStyle/>
          <a:p>
            <a:r>
              <a:rPr lang="en-US" u="sng" dirty="0"/>
              <a:t>Book value versus Market Value</a:t>
            </a:r>
            <a:r>
              <a:rPr lang="en-US" dirty="0"/>
              <a:t>: In intrinsic analysis, like the cost of capital approach, it is the market value that wins every time. When doing me-too capital structure, book value may end up winning if this is how other CFOs assess financial leverage, and analysts compute it.</a:t>
            </a:r>
          </a:p>
          <a:p>
            <a:r>
              <a:rPr lang="en-US" u="sng" dirty="0"/>
              <a:t>Capital versus Cash Flow</a:t>
            </a:r>
            <a:r>
              <a:rPr lang="en-US" dirty="0"/>
              <a:t>: In intrinsic analysis, the debt is tracked as a percent of capital. The me-too analysis is agnostic about metric, using whatever the decision makers in companies in the sector use to measure debt load.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AC40C-BBD5-0249-8098-465B3CDF3B4F}"/>
              </a:ext>
            </a:extLst>
          </p:cNvPr>
          <p:cNvSpPr>
            <a:spLocks noGrp="1"/>
          </p:cNvSpPr>
          <p:nvPr>
            <p:ph type="title"/>
          </p:nvPr>
        </p:nvSpPr>
        <p:spPr/>
        <p:txBody>
          <a:bodyPr/>
          <a:lstStyle/>
          <a:p>
            <a:r>
              <a:rPr lang="en-US" dirty="0"/>
              <a:t> Choice of metric</a:t>
            </a:r>
          </a:p>
        </p:txBody>
      </p:sp>
      <p:sp>
        <p:nvSpPr>
          <p:cNvPr id="3" name="Content Placeholder 2">
            <a:extLst>
              <a:ext uri="{FF2B5EF4-FFF2-40B4-BE49-F238E27FC236}">
                <a16:creationId xmlns:a16="http://schemas.microsoft.com/office/drawing/2014/main" id="{C0D40ECF-F597-2846-B6D7-9258BCE33D20}"/>
              </a:ext>
            </a:extLst>
          </p:cNvPr>
          <p:cNvSpPr>
            <a:spLocks noGrp="1"/>
          </p:cNvSpPr>
          <p:nvPr>
            <p:ph sz="quarter" idx="1"/>
          </p:nvPr>
        </p:nvSpPr>
        <p:spPr/>
        <p:txBody>
          <a:bodyPr/>
          <a:lstStyle/>
          <a:p>
            <a:r>
              <a:rPr lang="en-US" dirty="0"/>
              <a:t>With pharmaceutical companies, EBITDA is not a heavily used metric and at least three of the companies in this list have negative EBITDA.</a:t>
            </a:r>
          </a:p>
          <a:p>
            <a:r>
              <a:rPr lang="en-US" dirty="0"/>
              <a:t>The choice then becomes book or market value. With drug companies, the mistreatment of their biggest cap ex (R&amp;D) leads to misstated book values. So, we will use market value.</a:t>
            </a:r>
          </a:p>
          <a:p>
            <a:pPr lvl="1"/>
            <a:r>
              <a:rPr lang="en-US" dirty="0"/>
              <a:t>Chosen metric: Total Debt/ (Total Debt + Market Cap)</a:t>
            </a:r>
          </a:p>
          <a:p>
            <a:r>
              <a:rPr lang="en-US" dirty="0"/>
              <a:t>We have assumed that book debt is close to market value of debt for the companies on this list.</a:t>
            </a:r>
          </a:p>
        </p:txBody>
      </p:sp>
    </p:spTree>
    <p:extLst>
      <p:ext uri="{BB962C8B-B14F-4D97-AF65-F5344CB8AC3E}">
        <p14:creationId xmlns:p14="http://schemas.microsoft.com/office/powerpoint/2010/main" val="456268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C499D-0B73-5C46-8DC1-C048B04F9DD0}"/>
              </a:ext>
            </a:extLst>
          </p:cNvPr>
          <p:cNvSpPr>
            <a:spLocks noGrp="1"/>
          </p:cNvSpPr>
          <p:nvPr>
            <p:ph type="title"/>
          </p:nvPr>
        </p:nvSpPr>
        <p:spPr/>
        <p:txBody>
          <a:bodyPr/>
          <a:lstStyle/>
          <a:p>
            <a:r>
              <a:rPr lang="en-US" dirty="0"/>
              <a:t>Peer Group Debt Metrics</a:t>
            </a:r>
          </a:p>
        </p:txBody>
      </p:sp>
      <p:graphicFrame>
        <p:nvGraphicFramePr>
          <p:cNvPr id="4" name="Content Placeholder 3">
            <a:extLst>
              <a:ext uri="{FF2B5EF4-FFF2-40B4-BE49-F238E27FC236}">
                <a16:creationId xmlns:a16="http://schemas.microsoft.com/office/drawing/2014/main" id="{1386ABF1-54AE-084E-8F0B-383F2871610C}"/>
              </a:ext>
            </a:extLst>
          </p:cNvPr>
          <p:cNvGraphicFramePr>
            <a:graphicFrameLocks noGrp="1"/>
          </p:cNvGraphicFramePr>
          <p:nvPr>
            <p:ph sz="quarter" idx="1"/>
            <p:extLst>
              <p:ext uri="{D42A27DB-BD31-4B8C-83A1-F6EECF244321}">
                <p14:modId xmlns:p14="http://schemas.microsoft.com/office/powerpoint/2010/main" val="1245518941"/>
              </p:ext>
            </p:extLst>
          </p:nvPr>
        </p:nvGraphicFramePr>
        <p:xfrm>
          <a:off x="612648" y="1427258"/>
          <a:ext cx="8153400" cy="4802287"/>
        </p:xfrm>
        <a:graphic>
          <a:graphicData uri="http://schemas.openxmlformats.org/drawingml/2006/table">
            <a:tbl>
              <a:tblPr>
                <a:tableStyleId>{5C22544A-7EE6-4342-B048-85BDC9FD1C3A}</a:tableStyleId>
              </a:tblPr>
              <a:tblGrid>
                <a:gridCol w="2397550">
                  <a:extLst>
                    <a:ext uri="{9D8B030D-6E8A-4147-A177-3AD203B41FA5}">
                      <a16:colId xmlns:a16="http://schemas.microsoft.com/office/drawing/2014/main" val="1470003630"/>
                    </a:ext>
                  </a:extLst>
                </a:gridCol>
                <a:gridCol w="1151170">
                  <a:extLst>
                    <a:ext uri="{9D8B030D-6E8A-4147-A177-3AD203B41FA5}">
                      <a16:colId xmlns:a16="http://schemas.microsoft.com/office/drawing/2014/main" val="1175659810"/>
                    </a:ext>
                  </a:extLst>
                </a:gridCol>
                <a:gridCol w="1151170">
                  <a:extLst>
                    <a:ext uri="{9D8B030D-6E8A-4147-A177-3AD203B41FA5}">
                      <a16:colId xmlns:a16="http://schemas.microsoft.com/office/drawing/2014/main" val="972111127"/>
                    </a:ext>
                  </a:extLst>
                </a:gridCol>
                <a:gridCol w="1151170">
                  <a:extLst>
                    <a:ext uri="{9D8B030D-6E8A-4147-A177-3AD203B41FA5}">
                      <a16:colId xmlns:a16="http://schemas.microsoft.com/office/drawing/2014/main" val="2157964718"/>
                    </a:ext>
                  </a:extLst>
                </a:gridCol>
                <a:gridCol w="1151170">
                  <a:extLst>
                    <a:ext uri="{9D8B030D-6E8A-4147-A177-3AD203B41FA5}">
                      <a16:colId xmlns:a16="http://schemas.microsoft.com/office/drawing/2014/main" val="2362638915"/>
                    </a:ext>
                  </a:extLst>
                </a:gridCol>
                <a:gridCol w="1151170">
                  <a:extLst>
                    <a:ext uri="{9D8B030D-6E8A-4147-A177-3AD203B41FA5}">
                      <a16:colId xmlns:a16="http://schemas.microsoft.com/office/drawing/2014/main" val="2346040508"/>
                    </a:ext>
                  </a:extLst>
                </a:gridCol>
              </a:tblGrid>
              <a:tr h="372183">
                <a:tc>
                  <a:txBody>
                    <a:bodyPr/>
                    <a:lstStyle/>
                    <a:p>
                      <a:pPr algn="l" fontAlgn="b"/>
                      <a:endParaRPr lang="en-US" sz="1200" b="1" i="0" u="sng" strike="noStrike" dirty="0">
                        <a:solidFill>
                          <a:srgbClr val="000000"/>
                        </a:solidFill>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200" b="1" i="0" u="sng" strike="noStrike" dirty="0">
                          <a:solidFill>
                            <a:srgbClr val="000000"/>
                          </a:solidFill>
                          <a:effectLst/>
                          <a:latin typeface="Calibri" panose="020F0502020204030204" pitchFamily="34" charset="0"/>
                        </a:rPr>
                        <a:t>Book Value</a:t>
                      </a: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b"/>
                      <a:endParaRPr lang="en-US" sz="1200" b="1" i="0" u="sng" strike="noStrike" dirty="0">
                        <a:solidFill>
                          <a:srgbClr val="000000"/>
                        </a:solidFill>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200" b="1" i="0" u="sng" strike="noStrike" dirty="0">
                          <a:solidFill>
                            <a:srgbClr val="000000"/>
                          </a:solidFill>
                          <a:effectLst/>
                          <a:latin typeface="Calibri" panose="020F0502020204030204" pitchFamily="34" charset="0"/>
                        </a:rPr>
                        <a:t>Market Value</a:t>
                      </a: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1200" b="1" i="0" u="sng" strike="noStrike" dirty="0">
                        <a:solidFill>
                          <a:srgbClr val="000000"/>
                        </a:solidFill>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200" b="1" i="0" u="sng" strike="noStrike" dirty="0">
                        <a:solidFill>
                          <a:srgbClr val="000000"/>
                        </a:solidFill>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7376227"/>
                  </a:ext>
                </a:extLst>
              </a:tr>
              <a:tr h="372183">
                <a:tc>
                  <a:txBody>
                    <a:bodyPr/>
                    <a:lstStyle/>
                    <a:p>
                      <a:pPr algn="l" fontAlgn="b"/>
                      <a:r>
                        <a:rPr lang="en-US" sz="1200" u="sng" strike="noStrike" dirty="0">
                          <a:effectLst/>
                        </a:rPr>
                        <a:t>Company Name</a:t>
                      </a:r>
                      <a:endParaRPr lang="en-US" sz="1200" b="1" i="0" u="sng" strike="noStrike" dirty="0">
                        <a:solidFill>
                          <a:srgbClr val="000000"/>
                        </a:solidFill>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sng" strike="noStrike">
                          <a:effectLst/>
                        </a:rPr>
                        <a:t>Debt/Equity</a:t>
                      </a:r>
                      <a:endParaRPr lang="en-US" sz="1200" b="1" i="0" u="sng" strike="noStrike">
                        <a:solidFill>
                          <a:srgbClr val="000000"/>
                        </a:solidFill>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u="sng" strike="noStrike">
                          <a:effectLst/>
                        </a:rPr>
                        <a:t>Debt/Capital</a:t>
                      </a:r>
                      <a:endParaRPr lang="en-US" sz="1200" b="1" i="0" u="sng" strike="noStrike">
                        <a:solidFill>
                          <a:srgbClr val="000000"/>
                        </a:solidFill>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sng" strike="noStrike">
                          <a:effectLst/>
                        </a:rPr>
                        <a:t>Debt/Equity</a:t>
                      </a:r>
                      <a:endParaRPr lang="en-US" sz="1200" b="1" i="0" u="sng" strike="noStrike">
                        <a:solidFill>
                          <a:srgbClr val="000000"/>
                        </a:solidFill>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sng" strike="noStrike">
                          <a:effectLst/>
                        </a:rPr>
                        <a:t>Debt/Capital</a:t>
                      </a:r>
                      <a:endParaRPr lang="en-US" sz="1200" b="1" i="0" u="sng" strike="noStrike">
                        <a:solidFill>
                          <a:srgbClr val="000000"/>
                        </a:solidFill>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sng" strike="noStrike">
                          <a:effectLst/>
                        </a:rPr>
                        <a:t>Debt/EBITDA</a:t>
                      </a:r>
                      <a:endParaRPr lang="en-US" sz="1200" b="1" i="0" u="sng" strike="noStrike">
                        <a:solidFill>
                          <a:srgbClr val="000000"/>
                        </a:solidFill>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5244385"/>
                  </a:ext>
                </a:extLst>
              </a:tr>
              <a:tr h="138487">
                <a:tc>
                  <a:txBody>
                    <a:bodyPr/>
                    <a:lstStyle/>
                    <a:p>
                      <a:pPr algn="l" fontAlgn="t"/>
                      <a:r>
                        <a:rPr lang="en-US" sz="1200" u="none" strike="noStrike">
                          <a:effectLst/>
                        </a:rPr>
                        <a:t>Johnson &amp; Johnson (NYSE:JNJ)</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47.82%</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32.35%</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10.15%</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9.22%</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1.46</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1574202"/>
                  </a:ext>
                </a:extLst>
              </a:tr>
              <a:tr h="138487">
                <a:tc>
                  <a:txBody>
                    <a:bodyPr/>
                    <a:lstStyle/>
                    <a:p>
                      <a:pPr algn="l" fontAlgn="t"/>
                      <a:r>
                        <a:rPr lang="en-US" sz="1200" u="none" strike="noStrike">
                          <a:effectLst/>
                        </a:rPr>
                        <a:t>Pfizer Inc. (NYSE:PFE)</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72.60%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42.06%</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21.03%</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17.37%</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2.10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1124301"/>
                  </a:ext>
                </a:extLst>
              </a:tr>
              <a:tr h="138487">
                <a:tc>
                  <a:txBody>
                    <a:bodyPr/>
                    <a:lstStyle/>
                    <a:p>
                      <a:pPr algn="l" fontAlgn="t"/>
                      <a:r>
                        <a:rPr lang="en-US" sz="1200" u="none" strike="noStrike">
                          <a:effectLst/>
                        </a:rPr>
                        <a:t>AbbVie Inc. (NYSE:ABBV)</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569.61%</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85.07%</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21.10%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17.42%</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3.12</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4216728"/>
                  </a:ext>
                </a:extLst>
              </a:tr>
              <a:tr h="138487">
                <a:tc>
                  <a:txBody>
                    <a:bodyPr/>
                    <a:lstStyle/>
                    <a:p>
                      <a:pPr algn="l" fontAlgn="t"/>
                      <a:r>
                        <a:rPr lang="en-US" sz="1200" u="none" strike="noStrike" dirty="0">
                          <a:effectLst/>
                        </a:rPr>
                        <a:t>Merck &amp; Co., Inc. (NYSE:MRK)</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70.65%</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41.40%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18.07%</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15.30%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2.12</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4650163"/>
                  </a:ext>
                </a:extLst>
              </a:tr>
              <a:tr h="138487">
                <a:tc>
                  <a:txBody>
                    <a:bodyPr/>
                    <a:lstStyle/>
                    <a:p>
                      <a:pPr algn="l" fontAlgn="t"/>
                      <a:r>
                        <a:rPr lang="en-US" sz="1200" u="none" strike="noStrike">
                          <a:effectLst/>
                        </a:rPr>
                        <a:t>Amgen Inc. (NasdaqGS:AMGN)</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140.02%</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58.34%</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27.32%</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21.46%</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2.86</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0084322"/>
                  </a:ext>
                </a:extLst>
              </a:tr>
              <a:tr h="138487">
                <a:tc>
                  <a:txBody>
                    <a:bodyPr/>
                    <a:lstStyle/>
                    <a:p>
                      <a:pPr algn="l" fontAlgn="t"/>
                      <a:r>
                        <a:rPr lang="en-US" sz="1200" u="none" strike="noStrike">
                          <a:effectLst/>
                        </a:rPr>
                        <a:t>Gilead Sciences, Inc. (NasdaqGS:GILD)</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186.07%</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65.04%</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35.69%</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26.30%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2.47</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4659765"/>
                  </a:ext>
                </a:extLst>
              </a:tr>
              <a:tr h="138487">
                <a:tc>
                  <a:txBody>
                    <a:bodyPr/>
                    <a:lstStyle/>
                    <a:p>
                      <a:pPr algn="l" fontAlgn="t"/>
                      <a:r>
                        <a:rPr lang="en-US" sz="1200" u="none" strike="noStrike" dirty="0">
                          <a:effectLst/>
                        </a:rPr>
                        <a:t>Bristol-Myers Squibb Company </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dirty="0">
                          <a:effectLst/>
                        </a:rPr>
                        <a:t>67.81%</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40.41%</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7.46%</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6.94%</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1.40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3537121"/>
                  </a:ext>
                </a:extLst>
              </a:tr>
              <a:tr h="138487">
                <a:tc>
                  <a:txBody>
                    <a:bodyPr/>
                    <a:lstStyle/>
                    <a:p>
                      <a:pPr algn="l" fontAlgn="t"/>
                      <a:r>
                        <a:rPr lang="en-US" sz="1200" u="none" strike="noStrike">
                          <a:effectLst/>
                        </a:rPr>
                        <a:t>Eli Lilly and Company (NYSE:LLY)</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90.87%</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47.61%</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16.77%</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14.36%</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2.08</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350549"/>
                  </a:ext>
                </a:extLst>
              </a:tr>
              <a:tr h="138487">
                <a:tc>
                  <a:txBody>
                    <a:bodyPr/>
                    <a:lstStyle/>
                    <a:p>
                      <a:pPr algn="l" fontAlgn="t"/>
                      <a:r>
                        <a:rPr lang="en-US" sz="1200" u="none" strike="noStrike">
                          <a:effectLst/>
                        </a:rPr>
                        <a:t>Celgene Corporation (NasdaqGS:CELG)</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228.84%</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69.59%</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22.31%</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18.24%</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2.66</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9894472"/>
                  </a:ext>
                </a:extLst>
              </a:tr>
              <a:tr h="138487">
                <a:tc>
                  <a:txBody>
                    <a:bodyPr/>
                    <a:lstStyle/>
                    <a:p>
                      <a:pPr algn="l" fontAlgn="t"/>
                      <a:r>
                        <a:rPr lang="en-US" sz="1200" u="none" strike="noStrike">
                          <a:effectLst/>
                        </a:rPr>
                        <a:t>Biogen Inc. (NasdaqGS:BIIB)</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47.08%</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32.01%</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9.48%</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8.66%</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0.88</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5209339"/>
                  </a:ext>
                </a:extLst>
              </a:tr>
              <a:tr h="276973">
                <a:tc>
                  <a:txBody>
                    <a:bodyPr/>
                    <a:lstStyle/>
                    <a:p>
                      <a:pPr algn="l" fontAlgn="t"/>
                      <a:r>
                        <a:rPr lang="en-US" sz="1200" u="none" strike="noStrike" dirty="0">
                          <a:effectLst/>
                        </a:rPr>
                        <a:t>Vertex Pharmaceuticals Incorporated </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27.61%</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21.64%</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1.42%</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1.40%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1.25</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336971"/>
                  </a:ext>
                </a:extLst>
              </a:tr>
              <a:tr h="138487">
                <a:tc>
                  <a:txBody>
                    <a:bodyPr/>
                    <a:lstStyle/>
                    <a:p>
                      <a:pPr algn="l" fontAlgn="t"/>
                      <a:r>
                        <a:rPr lang="en-US" sz="1200" u="none" strike="noStrike">
                          <a:effectLst/>
                        </a:rPr>
                        <a:t>Zoetis Inc. (NYSE:ZTS)</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286.68%</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74.14%</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15.72%</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13.58%</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2.91</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9957633"/>
                  </a:ext>
                </a:extLst>
              </a:tr>
              <a:tr h="138487">
                <a:tc>
                  <a:txBody>
                    <a:bodyPr/>
                    <a:lstStyle/>
                    <a:p>
                      <a:pPr algn="l" fontAlgn="t"/>
                      <a:r>
                        <a:rPr lang="en-US" sz="1200" u="none" strike="noStrike">
                          <a:effectLst/>
                        </a:rPr>
                        <a:t>Regeneron Pharmaceuticals, Inc. (NasdaqGS:REGN)</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11.45%</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10.27%</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1.98%</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1.94%</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0.32</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2399580"/>
                  </a:ext>
                </a:extLst>
              </a:tr>
              <a:tr h="138487">
                <a:tc>
                  <a:txBody>
                    <a:bodyPr/>
                    <a:lstStyle/>
                    <a:p>
                      <a:pPr algn="l" fontAlgn="t"/>
                      <a:r>
                        <a:rPr lang="en-US" sz="1200" u="none" strike="noStrike" dirty="0">
                          <a:effectLst/>
                        </a:rPr>
                        <a:t>Alexion Pharmaceuticals, Inc.</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36.33%</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26.65%</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dirty="0">
                          <a:effectLst/>
                        </a:rPr>
                        <a:t>11.83%</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10.58%</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2.20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2716947"/>
                  </a:ext>
                </a:extLst>
              </a:tr>
              <a:tr h="138487">
                <a:tc>
                  <a:txBody>
                    <a:bodyPr/>
                    <a:lstStyle/>
                    <a:p>
                      <a:pPr algn="l" fontAlgn="t"/>
                      <a:r>
                        <a:rPr lang="en-US" sz="1200" u="none" strike="noStrike">
                          <a:effectLst/>
                        </a:rPr>
                        <a:t>Incyte Corporation (NasdaqGS:INCY)</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1.47%</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1.45%</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dirty="0">
                          <a:effectLst/>
                        </a:rPr>
                        <a:t>0.13%</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dirty="0">
                          <a:effectLst/>
                        </a:rPr>
                        <a:t>0.13%</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NA</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2174424"/>
                  </a:ext>
                </a:extLst>
              </a:tr>
              <a:tr h="138487">
                <a:tc>
                  <a:txBody>
                    <a:bodyPr/>
                    <a:lstStyle/>
                    <a:p>
                      <a:pPr algn="l" fontAlgn="t"/>
                      <a:r>
                        <a:rPr lang="en-US" sz="1200" u="none" strike="noStrike" dirty="0" err="1">
                          <a:effectLst/>
                        </a:rPr>
                        <a:t>BioMarin</a:t>
                      </a:r>
                      <a:r>
                        <a:rPr lang="en-US" sz="1200" u="none" strike="noStrike" dirty="0">
                          <a:effectLst/>
                        </a:rPr>
                        <a:t> Pharmaceutical Inc.</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41.44%</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29.30%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dirty="0">
                          <a:effectLst/>
                        </a:rPr>
                        <a:t>7.85%</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7.28%</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NA</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6321254"/>
                  </a:ext>
                </a:extLst>
              </a:tr>
              <a:tr h="138487">
                <a:tc>
                  <a:txBody>
                    <a:bodyPr/>
                    <a:lstStyle/>
                    <a:p>
                      <a:pPr algn="l" fontAlgn="t"/>
                      <a:r>
                        <a:rPr lang="en-US" sz="1200" u="none" strike="noStrike" dirty="0" err="1">
                          <a:effectLst/>
                        </a:rPr>
                        <a:t>Nektar</a:t>
                      </a:r>
                      <a:r>
                        <a:rPr lang="en-US" sz="1200" u="none" strike="noStrike" dirty="0">
                          <a:effectLst/>
                        </a:rPr>
                        <a:t> Therapeutics </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293.71%</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74.60%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1.87%</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1.84%</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NA</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4123997"/>
                  </a:ext>
                </a:extLst>
              </a:tr>
              <a:tr h="138487">
                <a:tc>
                  <a:txBody>
                    <a:bodyPr/>
                    <a:lstStyle/>
                    <a:p>
                      <a:pPr algn="l" fontAlgn="t"/>
                      <a:r>
                        <a:rPr lang="en-US" sz="1200" u="none" strike="noStrike" dirty="0" err="1">
                          <a:effectLst/>
                        </a:rPr>
                        <a:t>Alnylam</a:t>
                      </a:r>
                      <a:r>
                        <a:rPr lang="en-US" sz="1200" u="none" strike="noStrike" dirty="0">
                          <a:effectLst/>
                        </a:rPr>
                        <a:t> Pharmaceuticals, Inc.</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1.70%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1.67%</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0.25%</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0.25%</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NA</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4385065"/>
                  </a:ext>
                </a:extLst>
              </a:tr>
              <a:tr h="138487">
                <a:tc>
                  <a:txBody>
                    <a:bodyPr/>
                    <a:lstStyle/>
                    <a:p>
                      <a:pPr algn="l" fontAlgn="t"/>
                      <a:r>
                        <a:rPr lang="en-US" sz="1200" u="none" strike="noStrike">
                          <a:effectLst/>
                        </a:rPr>
                        <a:t>Bioverativ Inc. (NasdaqGS:BIVV)</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0.00%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0.00%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0.00%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0.00%</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dirty="0">
                          <a:effectLst/>
                        </a:rPr>
                        <a:t>0.00</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2808042"/>
                  </a:ext>
                </a:extLst>
              </a:tr>
              <a:tr h="138487">
                <a:tc>
                  <a:txBody>
                    <a:bodyPr/>
                    <a:lstStyle/>
                    <a:p>
                      <a:pPr algn="l" fontAlgn="t"/>
                      <a:r>
                        <a:rPr lang="en-US" sz="1200" u="none" strike="noStrike">
                          <a:effectLst/>
                        </a:rPr>
                        <a:t>bluebird bio, Inc. (NasdaqGS:BLUE)</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13.59%</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11.96%</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1.51%</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a:effectLst/>
                        </a:rPr>
                        <a:t>1.49%</a:t>
                      </a:r>
                      <a:endParaRPr lang="en-US" sz="1200" b="0" i="0" u="none" strike="noStrike">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u="none" strike="noStrike" dirty="0">
                          <a:effectLst/>
                        </a:rPr>
                        <a:t>NA</a:t>
                      </a:r>
                      <a:endParaRPr lang="en-US" sz="1200" b="0" i="0" u="none" strike="noStrike" dirty="0">
                        <a:solidFill>
                          <a:srgbClr val="00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7100170"/>
                  </a:ext>
                </a:extLst>
              </a:tr>
            </a:tbl>
          </a:graphicData>
        </a:graphic>
      </p:graphicFrame>
    </p:spTree>
    <p:extLst>
      <p:ext uri="{BB962C8B-B14F-4D97-AF65-F5344CB8AC3E}">
        <p14:creationId xmlns:p14="http://schemas.microsoft.com/office/powerpoint/2010/main" val="4244402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CB53F-AD70-8343-83F0-8D4A3A9EC2A6}"/>
              </a:ext>
            </a:extLst>
          </p:cNvPr>
          <p:cNvSpPr>
            <a:spLocks noGrp="1"/>
          </p:cNvSpPr>
          <p:nvPr>
            <p:ph type="title"/>
          </p:nvPr>
        </p:nvSpPr>
        <p:spPr/>
        <p:txBody>
          <a:bodyPr/>
          <a:lstStyle/>
          <a:p>
            <a:r>
              <a:rPr lang="en-US" dirty="0"/>
              <a:t>Step 3: Compare yourself to what is typical for the sector</a:t>
            </a:r>
          </a:p>
        </p:txBody>
      </p:sp>
      <p:sp>
        <p:nvSpPr>
          <p:cNvPr id="3" name="Content Placeholder 2">
            <a:extLst>
              <a:ext uri="{FF2B5EF4-FFF2-40B4-BE49-F238E27FC236}">
                <a16:creationId xmlns:a16="http://schemas.microsoft.com/office/drawing/2014/main" id="{4F9AC753-FC9D-7042-90A2-15519F246EA0}"/>
              </a:ext>
            </a:extLst>
          </p:cNvPr>
          <p:cNvSpPr>
            <a:spLocks noGrp="1"/>
          </p:cNvSpPr>
          <p:nvPr>
            <p:ph sz="quarter" idx="1"/>
          </p:nvPr>
        </p:nvSpPr>
        <p:spPr/>
        <p:txBody>
          <a:bodyPr>
            <a:normAutofit/>
          </a:bodyPr>
          <a:lstStyle/>
          <a:p>
            <a:r>
              <a:rPr lang="en-US" u="sng" dirty="0"/>
              <a:t>Average</a:t>
            </a:r>
            <a:r>
              <a:rPr lang="en-US" dirty="0"/>
              <a:t>: The simple average across companies the sector can be defined as ”typical”. It is simple and intuitive, but it can also be skewed by outliers.</a:t>
            </a:r>
          </a:p>
          <a:p>
            <a:r>
              <a:rPr lang="en-US" u="sng" dirty="0"/>
              <a:t>Median</a:t>
            </a:r>
            <a:r>
              <a:rPr lang="en-US" dirty="0"/>
              <a:t>: When outliers are an issue, the middle of the peer group or the median can be a better proxy for “typical”.</a:t>
            </a:r>
          </a:p>
          <a:p>
            <a:r>
              <a:rPr lang="en-US" u="sng" dirty="0"/>
              <a:t>Quartiles</a:t>
            </a:r>
            <a:r>
              <a:rPr lang="en-US" dirty="0"/>
              <a:t>: More generally, you can compute ranges based upon quartiles or deciles, especially if there is a lot of variability across the sector.</a:t>
            </a:r>
          </a:p>
        </p:txBody>
      </p:sp>
    </p:spTree>
    <p:extLst>
      <p:ext uri="{BB962C8B-B14F-4D97-AF65-F5344CB8AC3E}">
        <p14:creationId xmlns:p14="http://schemas.microsoft.com/office/powerpoint/2010/main" val="2493939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BDCA6-2F5C-924D-B1B5-05067D822CDB}"/>
              </a:ext>
            </a:extLst>
          </p:cNvPr>
          <p:cNvSpPr>
            <a:spLocks noGrp="1"/>
          </p:cNvSpPr>
          <p:nvPr>
            <p:ph type="title"/>
          </p:nvPr>
        </p:nvSpPr>
        <p:spPr/>
        <p:txBody>
          <a:bodyPr/>
          <a:lstStyle/>
          <a:p>
            <a:r>
              <a:rPr lang="en-US" dirty="0"/>
              <a:t>Comparison to ”Typical”</a:t>
            </a:r>
          </a:p>
        </p:txBody>
      </p:sp>
      <p:graphicFrame>
        <p:nvGraphicFramePr>
          <p:cNvPr id="4" name="Content Placeholder 3">
            <a:extLst>
              <a:ext uri="{FF2B5EF4-FFF2-40B4-BE49-F238E27FC236}">
                <a16:creationId xmlns:a16="http://schemas.microsoft.com/office/drawing/2014/main" id="{D63866EA-33F3-7144-8271-B35848FDFD33}"/>
              </a:ext>
            </a:extLst>
          </p:cNvPr>
          <p:cNvGraphicFramePr>
            <a:graphicFrameLocks noGrp="1"/>
          </p:cNvGraphicFramePr>
          <p:nvPr>
            <p:ph sz="quarter" idx="1"/>
            <p:extLst>
              <p:ext uri="{D42A27DB-BD31-4B8C-83A1-F6EECF244321}">
                <p14:modId xmlns:p14="http://schemas.microsoft.com/office/powerpoint/2010/main" val="1206803117"/>
              </p:ext>
            </p:extLst>
          </p:nvPr>
        </p:nvGraphicFramePr>
        <p:xfrm>
          <a:off x="304801" y="1676401"/>
          <a:ext cx="8461249" cy="1752324"/>
        </p:xfrm>
        <a:graphic>
          <a:graphicData uri="http://schemas.openxmlformats.org/drawingml/2006/table">
            <a:tbl>
              <a:tblPr>
                <a:tableStyleId>{5C22544A-7EE6-4342-B048-85BDC9FD1C3A}</a:tableStyleId>
              </a:tblPr>
              <a:tblGrid>
                <a:gridCol w="2488074">
                  <a:extLst>
                    <a:ext uri="{9D8B030D-6E8A-4147-A177-3AD203B41FA5}">
                      <a16:colId xmlns:a16="http://schemas.microsoft.com/office/drawing/2014/main" val="2040055500"/>
                    </a:ext>
                  </a:extLst>
                </a:gridCol>
                <a:gridCol w="1194635">
                  <a:extLst>
                    <a:ext uri="{9D8B030D-6E8A-4147-A177-3AD203B41FA5}">
                      <a16:colId xmlns:a16="http://schemas.microsoft.com/office/drawing/2014/main" val="2356432687"/>
                    </a:ext>
                  </a:extLst>
                </a:gridCol>
                <a:gridCol w="1194635">
                  <a:extLst>
                    <a:ext uri="{9D8B030D-6E8A-4147-A177-3AD203B41FA5}">
                      <a16:colId xmlns:a16="http://schemas.microsoft.com/office/drawing/2014/main" val="3654508388"/>
                    </a:ext>
                  </a:extLst>
                </a:gridCol>
                <a:gridCol w="1194635">
                  <a:extLst>
                    <a:ext uri="{9D8B030D-6E8A-4147-A177-3AD203B41FA5}">
                      <a16:colId xmlns:a16="http://schemas.microsoft.com/office/drawing/2014/main" val="3436212056"/>
                    </a:ext>
                  </a:extLst>
                </a:gridCol>
                <a:gridCol w="1194635">
                  <a:extLst>
                    <a:ext uri="{9D8B030D-6E8A-4147-A177-3AD203B41FA5}">
                      <a16:colId xmlns:a16="http://schemas.microsoft.com/office/drawing/2014/main" val="1312029097"/>
                    </a:ext>
                  </a:extLst>
                </a:gridCol>
                <a:gridCol w="1194635">
                  <a:extLst>
                    <a:ext uri="{9D8B030D-6E8A-4147-A177-3AD203B41FA5}">
                      <a16:colId xmlns:a16="http://schemas.microsoft.com/office/drawing/2014/main" val="992631671"/>
                    </a:ext>
                  </a:extLst>
                </a:gridCol>
              </a:tblGrid>
              <a:tr h="222112">
                <a:tc>
                  <a:txBody>
                    <a:bodyPr/>
                    <a:lstStyle/>
                    <a:p>
                      <a:pPr algn="l" fontAlgn="t"/>
                      <a:endParaRPr lang="en-US" sz="1600" b="0" i="0" u="none" strike="noStrike" dirty="0">
                        <a:solidFill>
                          <a:srgbClr val="FF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600" b="1" i="0" u="none" strike="noStrike" dirty="0">
                          <a:solidFill>
                            <a:schemeClr val="tx1"/>
                          </a:solidFill>
                          <a:effectLst/>
                          <a:latin typeface="Calibri" panose="020F0502020204030204" pitchFamily="34" charset="0"/>
                        </a:rPr>
                        <a:t>Book Value</a:t>
                      </a: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600" b="0" i="0" u="none" strike="noStrike" dirty="0">
                        <a:solidFill>
                          <a:srgbClr val="FF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600" b="1" i="0" u="none" strike="noStrike" dirty="0">
                          <a:solidFill>
                            <a:schemeClr val="tx1"/>
                          </a:solidFill>
                          <a:effectLst/>
                          <a:latin typeface="Calibri" panose="020F0502020204030204" pitchFamily="34" charset="0"/>
                        </a:rPr>
                        <a:t>Market Value</a:t>
                      </a: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600" b="0" i="0" u="none" strike="noStrike" dirty="0">
                        <a:solidFill>
                          <a:srgbClr val="FF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endParaRPr lang="en-US" sz="1600" b="0" i="0" u="none" strike="noStrike" dirty="0">
                        <a:solidFill>
                          <a:srgbClr val="FF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1293257"/>
                  </a:ext>
                </a:extLst>
              </a:tr>
              <a:tr h="222112">
                <a:tc>
                  <a:txBody>
                    <a:bodyPr/>
                    <a:lstStyle/>
                    <a:p>
                      <a:pPr algn="l" fontAlgn="t"/>
                      <a:endParaRPr lang="en-US" sz="1600" b="0" i="0" u="none" strike="noStrike" dirty="0">
                        <a:solidFill>
                          <a:srgbClr val="FF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solidFill>
                            <a:schemeClr val="tx1"/>
                          </a:solidFill>
                          <a:effectLst/>
                          <a:latin typeface="Calibri" panose="020F0502020204030204" pitchFamily="34" charset="0"/>
                        </a:rPr>
                        <a:t>Debt/Equity</a:t>
                      </a: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solidFill>
                            <a:schemeClr val="tx1"/>
                          </a:solidFill>
                          <a:effectLst/>
                          <a:latin typeface="Calibri" panose="020F0502020204030204" pitchFamily="34" charset="0"/>
                        </a:rPr>
                        <a:t>Debt/Capital</a:t>
                      </a: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solidFill>
                            <a:schemeClr val="tx1"/>
                          </a:solidFill>
                          <a:effectLst/>
                          <a:latin typeface="Calibri" panose="020F0502020204030204" pitchFamily="34" charset="0"/>
                        </a:rPr>
                        <a:t>Debt/Equity</a:t>
                      </a: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solidFill>
                            <a:schemeClr val="tx1"/>
                          </a:solidFill>
                          <a:effectLst/>
                          <a:latin typeface="Calibri" panose="020F0502020204030204" pitchFamily="34" charset="0"/>
                        </a:rPr>
                        <a:t>Debt/Capital</a:t>
                      </a: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solidFill>
                            <a:schemeClr val="tx1"/>
                          </a:solidFill>
                          <a:effectLst/>
                          <a:latin typeface="Calibri" panose="020F0502020204030204" pitchFamily="34" charset="0"/>
                        </a:rPr>
                        <a:t>Debt/EBITDA</a:t>
                      </a: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877316"/>
                  </a:ext>
                </a:extLst>
              </a:tr>
              <a:tr h="222112">
                <a:tc>
                  <a:txBody>
                    <a:bodyPr/>
                    <a:lstStyle/>
                    <a:p>
                      <a:pPr algn="l" fontAlgn="t"/>
                      <a:r>
                        <a:rPr lang="en-US" sz="1600" u="none" strike="noStrike" dirty="0">
                          <a:solidFill>
                            <a:srgbClr val="FF0000"/>
                          </a:solidFill>
                          <a:effectLst/>
                        </a:rPr>
                        <a:t>Amgen Inc. </a:t>
                      </a:r>
                      <a:endParaRPr lang="en-US" sz="1600" b="0" i="0" u="none" strike="noStrike" dirty="0">
                        <a:solidFill>
                          <a:srgbClr val="FF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u="none" strike="noStrike" dirty="0">
                          <a:solidFill>
                            <a:srgbClr val="FF0000"/>
                          </a:solidFill>
                          <a:effectLst/>
                        </a:rPr>
                        <a:t>140.02%</a:t>
                      </a:r>
                      <a:endParaRPr lang="en-US" sz="1600" b="0" i="0" u="none" strike="noStrike" dirty="0">
                        <a:solidFill>
                          <a:srgbClr val="FF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u="none" strike="noStrike" dirty="0">
                          <a:solidFill>
                            <a:srgbClr val="FF0000"/>
                          </a:solidFill>
                          <a:effectLst/>
                        </a:rPr>
                        <a:t>58.34%</a:t>
                      </a:r>
                      <a:endParaRPr lang="en-US" sz="1600" b="0" i="0" u="none" strike="noStrike" dirty="0">
                        <a:solidFill>
                          <a:srgbClr val="FF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u="none" strike="noStrike" dirty="0">
                          <a:solidFill>
                            <a:srgbClr val="FF0000"/>
                          </a:solidFill>
                          <a:effectLst/>
                        </a:rPr>
                        <a:t>27.32%</a:t>
                      </a:r>
                      <a:endParaRPr lang="en-US" sz="1600" b="0" i="0" u="none" strike="noStrike" dirty="0">
                        <a:solidFill>
                          <a:srgbClr val="FF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u="none" strike="noStrike" dirty="0">
                          <a:solidFill>
                            <a:srgbClr val="FF0000"/>
                          </a:solidFill>
                          <a:effectLst/>
                        </a:rPr>
                        <a:t>21.46%</a:t>
                      </a:r>
                      <a:endParaRPr lang="en-US" sz="1600" b="0" i="0" u="none" strike="noStrike" dirty="0">
                        <a:solidFill>
                          <a:srgbClr val="FF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u="none" strike="noStrike" dirty="0">
                          <a:solidFill>
                            <a:srgbClr val="FF0000"/>
                          </a:solidFill>
                          <a:effectLst/>
                        </a:rPr>
                        <a:t>2.86</a:t>
                      </a:r>
                      <a:endParaRPr lang="en-US" sz="1600" b="0" i="0" u="none" strike="noStrike" dirty="0">
                        <a:solidFill>
                          <a:srgbClr val="FF0000"/>
                        </a:solidFill>
                        <a:effectLst/>
                        <a:latin typeface="Calibri" panose="020F0502020204030204" pitchFamily="34" charset="0"/>
                      </a:endParaRPr>
                    </a:p>
                  </a:txBody>
                  <a:tcPr marL="6492" marR="6492" marT="64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634770"/>
                  </a:ext>
                </a:extLst>
              </a:tr>
              <a:tr h="222112">
                <a:tc>
                  <a:txBody>
                    <a:bodyPr/>
                    <a:lstStyle/>
                    <a:p>
                      <a:pPr algn="l" fontAlgn="b"/>
                      <a:r>
                        <a:rPr lang="en-US" sz="1600" b="1" u="none" strike="noStrike" dirty="0">
                          <a:effectLst/>
                        </a:rPr>
                        <a:t>Average</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a:effectLst/>
                        </a:rPr>
                        <a:t>111.77%</a:t>
                      </a:r>
                      <a:endParaRPr lang="en-US" sz="1600" b="1" i="0" u="none" strike="noStrike">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a:effectLst/>
                        </a:rPr>
                        <a:t>38.28%</a:t>
                      </a:r>
                      <a:endParaRPr lang="en-US" sz="1600" b="1" i="0" u="none" strike="noStrike">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11.60%</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9.69%</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1.85</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7675579"/>
                  </a:ext>
                </a:extLst>
              </a:tr>
              <a:tr h="222112">
                <a:tc>
                  <a:txBody>
                    <a:bodyPr/>
                    <a:lstStyle/>
                    <a:p>
                      <a:pPr algn="l" fontAlgn="b"/>
                      <a:r>
                        <a:rPr lang="en-US" sz="1600" b="1" u="none" strike="noStrike" dirty="0">
                          <a:effectLst/>
                        </a:rPr>
                        <a:t>Median</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a:effectLst/>
                        </a:rPr>
                        <a:t>57.82%</a:t>
                      </a:r>
                      <a:endParaRPr lang="en-US" sz="1600" b="1" i="0" u="none" strike="noStrike">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a:effectLst/>
                        </a:rPr>
                        <a:t>36.38%</a:t>
                      </a:r>
                      <a:endParaRPr lang="en-US" sz="1600" b="1" i="0" u="none" strike="noStrike">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a:effectLst/>
                        </a:rPr>
                        <a:t>9.82%</a:t>
                      </a:r>
                      <a:endParaRPr lang="en-US" sz="1600" b="1" i="0" u="none" strike="noStrike">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a:effectLst/>
                        </a:rPr>
                        <a:t>8.94%</a:t>
                      </a:r>
                      <a:endParaRPr lang="en-US" sz="1600" b="1" i="0" u="none" strike="noStrike">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a:effectLst/>
                        </a:rPr>
                        <a:t>2.10</a:t>
                      </a:r>
                      <a:endParaRPr lang="en-US" sz="1600" b="1" i="0" u="none" strike="noStrike">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3105375"/>
                  </a:ext>
                </a:extLst>
              </a:tr>
              <a:tr h="222112">
                <a:tc>
                  <a:txBody>
                    <a:bodyPr/>
                    <a:lstStyle/>
                    <a:p>
                      <a:pPr algn="l" fontAlgn="b"/>
                      <a:r>
                        <a:rPr lang="en-US" sz="1600" b="1" u="none" strike="noStrike" dirty="0">
                          <a:effectLst/>
                        </a:rPr>
                        <a:t>First Quartile</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24.11%</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19.22%</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1.78%</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1.75%</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1.32</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2509724"/>
                  </a:ext>
                </a:extLst>
              </a:tr>
              <a:tr h="222112">
                <a:tc>
                  <a:txBody>
                    <a:bodyPr/>
                    <a:lstStyle/>
                    <a:p>
                      <a:pPr algn="l" fontAlgn="b"/>
                      <a:r>
                        <a:rPr lang="en-US" sz="1600" b="1" u="none" strike="noStrike" dirty="0">
                          <a:effectLst/>
                        </a:rPr>
                        <a:t>Third Quartile</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151.53%</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60.01%</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18.81%</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15.82%</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2.57</a:t>
                      </a:r>
                      <a:endParaRPr lang="en-US" sz="1600" b="1" i="0" u="none" strike="noStrike" dirty="0">
                        <a:effectLst/>
                        <a:latin typeface="Calibri" panose="020F0502020204030204" pitchFamily="34" charset="0"/>
                      </a:endParaRPr>
                    </a:p>
                  </a:txBody>
                  <a:tcPr marL="6492" marR="6492" marT="6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294978"/>
                  </a:ext>
                </a:extLst>
              </a:tr>
            </a:tbl>
          </a:graphicData>
        </a:graphic>
      </p:graphicFrame>
      <p:sp>
        <p:nvSpPr>
          <p:cNvPr id="5" name="TextBox 4">
            <a:extLst>
              <a:ext uri="{FF2B5EF4-FFF2-40B4-BE49-F238E27FC236}">
                <a16:creationId xmlns:a16="http://schemas.microsoft.com/office/drawing/2014/main" id="{584B65BE-6AFA-3B43-8A2D-609F8944713E}"/>
              </a:ext>
            </a:extLst>
          </p:cNvPr>
          <p:cNvSpPr txBox="1"/>
          <p:nvPr/>
        </p:nvSpPr>
        <p:spPr>
          <a:xfrm flipH="1">
            <a:off x="5029199" y="4038601"/>
            <a:ext cx="3736848" cy="1569660"/>
          </a:xfrm>
          <a:prstGeom prst="rect">
            <a:avLst/>
          </a:prstGeom>
          <a:noFill/>
        </p:spPr>
        <p:txBody>
          <a:bodyPr wrap="square" rtlCol="0">
            <a:spAutoFit/>
          </a:bodyPr>
          <a:lstStyle/>
          <a:p>
            <a:r>
              <a:rPr lang="en-US" dirty="0"/>
              <a:t>Looks slightly over levered on a debt to capital basis, if you use market value or Debt/EBITDA</a:t>
            </a:r>
          </a:p>
        </p:txBody>
      </p:sp>
      <p:cxnSp>
        <p:nvCxnSpPr>
          <p:cNvPr id="7" name="Straight Arrow Connector 6">
            <a:extLst>
              <a:ext uri="{FF2B5EF4-FFF2-40B4-BE49-F238E27FC236}">
                <a16:creationId xmlns:a16="http://schemas.microsoft.com/office/drawing/2014/main" id="{AB2BC745-C388-2745-B0FC-B7F89C348F99}"/>
              </a:ext>
            </a:extLst>
          </p:cNvPr>
          <p:cNvCxnSpPr>
            <a:cxnSpLocks/>
          </p:cNvCxnSpPr>
          <p:nvPr/>
        </p:nvCxnSpPr>
        <p:spPr>
          <a:xfrm flipV="1">
            <a:off x="7315200" y="3428726"/>
            <a:ext cx="457200" cy="6098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441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D2031-0C35-F04D-A5E2-6B11DA591F4C}"/>
              </a:ext>
            </a:extLst>
          </p:cNvPr>
          <p:cNvSpPr>
            <a:spLocks noGrp="1"/>
          </p:cNvSpPr>
          <p:nvPr>
            <p:ph type="title"/>
          </p:nvPr>
        </p:nvSpPr>
        <p:spPr/>
        <p:txBody>
          <a:bodyPr/>
          <a:lstStyle/>
          <a:p>
            <a:r>
              <a:rPr lang="en-US" dirty="0"/>
              <a:t>Step 4: Control for differences</a:t>
            </a:r>
          </a:p>
        </p:txBody>
      </p:sp>
      <p:sp>
        <p:nvSpPr>
          <p:cNvPr id="3" name="Content Placeholder 2">
            <a:extLst>
              <a:ext uri="{FF2B5EF4-FFF2-40B4-BE49-F238E27FC236}">
                <a16:creationId xmlns:a16="http://schemas.microsoft.com/office/drawing/2014/main" id="{536970F8-7948-F44B-8436-1BCD0502B10B}"/>
              </a:ext>
            </a:extLst>
          </p:cNvPr>
          <p:cNvSpPr>
            <a:spLocks noGrp="1"/>
          </p:cNvSpPr>
          <p:nvPr>
            <p:ph sz="quarter" idx="1"/>
          </p:nvPr>
        </p:nvSpPr>
        <p:spPr/>
        <p:txBody>
          <a:bodyPr>
            <a:normAutofit fontScale="85000" lnSpcReduction="20000"/>
          </a:bodyPr>
          <a:lstStyle/>
          <a:p>
            <a:r>
              <a:rPr lang="en-US" dirty="0"/>
              <a:t>If your company has a higher or lower debt ratio than is “typical” for the sector, the naïve conclusion that it is over or under levered follows.</a:t>
            </a:r>
          </a:p>
          <a:p>
            <a:r>
              <a:rPr lang="en-US" dirty="0"/>
              <a:t>When you make that judgment, you are assuming that your firm’s debt fundamentals are similar to that of the typical peer group company. These fundamentals include the items in the debt trade off:</a:t>
            </a:r>
          </a:p>
          <a:p>
            <a:pPr lvl="1"/>
            <a:r>
              <a:rPr lang="en-US" dirty="0"/>
              <a:t>Marginal tax rate faced by the company (tax benefits)</a:t>
            </a:r>
          </a:p>
          <a:p>
            <a:pPr lvl="1"/>
            <a:r>
              <a:rPr lang="en-US" dirty="0"/>
              <a:t>Insider/activist holdings (disciplinary costs)</a:t>
            </a:r>
          </a:p>
          <a:p>
            <a:pPr lvl="1"/>
            <a:r>
              <a:rPr lang="en-US" dirty="0"/>
              <a:t>Volatility in earnings (bankruptcy cost)</a:t>
            </a:r>
          </a:p>
          <a:p>
            <a:pPr lvl="1"/>
            <a:r>
              <a:rPr lang="en-US" dirty="0"/>
              <a:t>Asset visibility (agency costs)</a:t>
            </a:r>
          </a:p>
          <a:p>
            <a:r>
              <a:rPr lang="en-US" dirty="0"/>
              <a:t>You can control for these differences subjectively or use statistical tools (like regressions).</a:t>
            </a:r>
          </a:p>
        </p:txBody>
      </p:sp>
    </p:spTree>
    <p:extLst>
      <p:ext uri="{BB962C8B-B14F-4D97-AF65-F5344CB8AC3E}">
        <p14:creationId xmlns:p14="http://schemas.microsoft.com/office/powerpoint/2010/main" val="1161071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E0F89-4A11-F043-A38C-E458B34D1BA8}"/>
              </a:ext>
            </a:extLst>
          </p:cNvPr>
          <p:cNvSpPr>
            <a:spLocks noGrp="1"/>
          </p:cNvSpPr>
          <p:nvPr>
            <p:ph type="title"/>
          </p:nvPr>
        </p:nvSpPr>
        <p:spPr/>
        <p:txBody>
          <a:bodyPr/>
          <a:lstStyle/>
          <a:p>
            <a:r>
              <a:rPr lang="en-US" dirty="0"/>
              <a:t>A Debt Ratio Regression</a:t>
            </a:r>
          </a:p>
        </p:txBody>
      </p:sp>
      <p:sp>
        <p:nvSpPr>
          <p:cNvPr id="3" name="Content Placeholder 2">
            <a:extLst>
              <a:ext uri="{FF2B5EF4-FFF2-40B4-BE49-F238E27FC236}">
                <a16:creationId xmlns:a16="http://schemas.microsoft.com/office/drawing/2014/main" id="{3F9FE9E6-B7FD-C544-BE7D-A0266FA651FA}"/>
              </a:ext>
            </a:extLst>
          </p:cNvPr>
          <p:cNvSpPr>
            <a:spLocks noGrp="1"/>
          </p:cNvSpPr>
          <p:nvPr>
            <p:ph sz="quarter" idx="1"/>
          </p:nvPr>
        </p:nvSpPr>
        <p:spPr/>
        <p:txBody>
          <a:bodyPr>
            <a:normAutofit fontScale="92500" lnSpcReduction="20000"/>
          </a:bodyPr>
          <a:lstStyle/>
          <a:p>
            <a:r>
              <a:rPr lang="en-US" dirty="0"/>
              <a:t>Regressing the debt to capital ratio (in market value terms) against EBITDA/EV (as a measure of cash flows available to service debt) and Standard deviation in Earnings (as a measure of uncertainty), here is what we get:</a:t>
            </a:r>
          </a:p>
          <a:p>
            <a:pPr lvl="1"/>
            <a:r>
              <a:rPr lang="en-US" sz="1900" dirty="0"/>
              <a:t>Debt/Capital = 0.0499 + 1.48 (EBITDA/EV) – .0559 (</a:t>
            </a:r>
            <a:r>
              <a:rPr lang="en-US" sz="1900" dirty="0" err="1"/>
              <a:t>Std</a:t>
            </a:r>
            <a:r>
              <a:rPr lang="en-US" sz="1900" dirty="0"/>
              <a:t> Deviation in Earnings)</a:t>
            </a:r>
            <a:r>
              <a:rPr lang="en-US" dirty="0"/>
              <a:t>			</a:t>
            </a:r>
            <a:r>
              <a:rPr lang="en-US" sz="1900" dirty="0"/>
              <a:t>(5.39)		(2.21)	</a:t>
            </a:r>
            <a:r>
              <a:rPr lang="en-US" sz="1900" b="1" dirty="0"/>
              <a:t>R Squared = 61.4%</a:t>
            </a:r>
          </a:p>
          <a:p>
            <a:r>
              <a:rPr lang="en-US" dirty="0"/>
              <a:t>Plugging in Amgen’s numbers for EBITDA/EV (7.51%) and standard deviation in earnings (39.2%), here is what we get:</a:t>
            </a:r>
          </a:p>
          <a:p>
            <a:pPr lvl="1"/>
            <a:r>
              <a:rPr lang="en-US" dirty="0"/>
              <a:t>Debt/Capital = 0.0499 + 1.48 (.0751) – .0559 (.392) = .1392 or 13.92%</a:t>
            </a:r>
          </a:p>
          <a:p>
            <a:pPr lvl="1"/>
            <a:r>
              <a:rPr lang="en-US" dirty="0"/>
              <a:t>Amgen is over levered at a debt to capital ratio of 21.46%</a:t>
            </a:r>
          </a:p>
          <a:p>
            <a:pPr lvl="1"/>
            <a:endParaRPr lang="en-US" dirty="0"/>
          </a:p>
          <a:p>
            <a:endParaRPr lang="en-US" dirty="0"/>
          </a:p>
        </p:txBody>
      </p:sp>
    </p:spTree>
    <p:extLst>
      <p:ext uri="{BB962C8B-B14F-4D97-AF65-F5344CB8AC3E}">
        <p14:creationId xmlns:p14="http://schemas.microsoft.com/office/powerpoint/2010/main" val="836797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EE347-3DEB-E741-977A-47B673EFAD80}"/>
              </a:ext>
            </a:extLst>
          </p:cNvPr>
          <p:cNvSpPr>
            <a:spLocks noGrp="1"/>
          </p:cNvSpPr>
          <p:nvPr>
            <p:ph type="title"/>
          </p:nvPr>
        </p:nvSpPr>
        <p:spPr/>
        <p:txBody>
          <a:bodyPr/>
          <a:lstStyle/>
          <a:p>
            <a:r>
              <a:rPr lang="en-US" dirty="0"/>
              <a:t>Step 5: Expand your assessment</a:t>
            </a:r>
          </a:p>
        </p:txBody>
      </p:sp>
      <p:sp>
        <p:nvSpPr>
          <p:cNvPr id="3" name="Content Placeholder 2">
            <a:extLst>
              <a:ext uri="{FF2B5EF4-FFF2-40B4-BE49-F238E27FC236}">
                <a16:creationId xmlns:a16="http://schemas.microsoft.com/office/drawing/2014/main" id="{783EC9C6-1FB7-8B4F-A9CA-AA6C7D992B59}"/>
              </a:ext>
            </a:extLst>
          </p:cNvPr>
          <p:cNvSpPr>
            <a:spLocks noGrp="1"/>
          </p:cNvSpPr>
          <p:nvPr>
            <p:ph sz="quarter" idx="1"/>
          </p:nvPr>
        </p:nvSpPr>
        <p:spPr/>
        <p:txBody>
          <a:bodyPr/>
          <a:lstStyle/>
          <a:p>
            <a:r>
              <a:rPr lang="en-US" dirty="0"/>
              <a:t>Since entire sectors can sometimes get over or under levered, you may want to expand your analysis by looking at a broader definition of sector, either by going across geographies or by defining your business more broadly.</a:t>
            </a:r>
          </a:p>
          <a:p>
            <a:r>
              <a:rPr lang="en-US" dirty="0"/>
              <a:t>You can even expand your assessment to the entire market, and look at whether your company is over or under levered, relative to the market.</a:t>
            </a:r>
          </a:p>
          <a:p>
            <a:endParaRPr lang="en-US" dirty="0"/>
          </a:p>
        </p:txBody>
      </p:sp>
    </p:spTree>
    <p:extLst>
      <p:ext uri="{BB962C8B-B14F-4D97-AF65-F5344CB8AC3E}">
        <p14:creationId xmlns:p14="http://schemas.microsoft.com/office/powerpoint/2010/main" val="2222601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64D43-0DAE-FF4E-95E5-FB48B5EFCF20}"/>
              </a:ext>
            </a:extLst>
          </p:cNvPr>
          <p:cNvSpPr>
            <a:spLocks noGrp="1"/>
          </p:cNvSpPr>
          <p:nvPr>
            <p:ph type="title"/>
          </p:nvPr>
        </p:nvSpPr>
        <p:spPr/>
        <p:txBody>
          <a:bodyPr/>
          <a:lstStyle/>
          <a:p>
            <a:r>
              <a:rPr lang="en-US" dirty="0"/>
              <a:t>The Bottom Line</a:t>
            </a:r>
          </a:p>
        </p:txBody>
      </p:sp>
      <p:sp>
        <p:nvSpPr>
          <p:cNvPr id="3" name="Content Placeholder 2">
            <a:extLst>
              <a:ext uri="{FF2B5EF4-FFF2-40B4-BE49-F238E27FC236}">
                <a16:creationId xmlns:a16="http://schemas.microsoft.com/office/drawing/2014/main" id="{36EA66C5-4BBF-9B46-933C-52D947D1A920}"/>
              </a:ext>
            </a:extLst>
          </p:cNvPr>
          <p:cNvSpPr>
            <a:spLocks noGrp="1"/>
          </p:cNvSpPr>
          <p:nvPr>
            <p:ph sz="quarter" idx="1"/>
          </p:nvPr>
        </p:nvSpPr>
        <p:spPr/>
        <p:txBody>
          <a:bodyPr/>
          <a:lstStyle/>
          <a:p>
            <a:r>
              <a:rPr lang="en-US" u="sng" dirty="0"/>
              <a:t>Your end game</a:t>
            </a:r>
            <a:r>
              <a:rPr lang="en-US" dirty="0"/>
              <a:t>: When you make an assessment of whether your firm has too much or too little debt, relative to a peer group, you are determining whether your company has too much or too little debt, relative to the companies in that group.</a:t>
            </a:r>
          </a:p>
          <a:p>
            <a:r>
              <a:rPr lang="en-US" u="sng" dirty="0"/>
              <a:t>The twist</a:t>
            </a:r>
            <a:r>
              <a:rPr lang="en-US" dirty="0"/>
              <a:t>: If your peer group is filled with companies that have borrowed too much money, your company may have too little debt, relative to its sector, while having too much debt, given its fundamentals.</a:t>
            </a:r>
          </a:p>
        </p:txBody>
      </p:sp>
    </p:spTree>
    <p:extLst>
      <p:ext uri="{BB962C8B-B14F-4D97-AF65-F5344CB8AC3E}">
        <p14:creationId xmlns:p14="http://schemas.microsoft.com/office/powerpoint/2010/main" val="269525005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60641</TotalTime>
  <Pages>155</Pages>
  <Words>1594</Words>
  <Application>Microsoft Macintosh PowerPoint</Application>
  <PresentationFormat>Letter Paper (8.5x11 in)</PresentationFormat>
  <Paragraphs>237</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ＭＳ Ｐゴシック</vt:lpstr>
      <vt:lpstr>Calibri</vt:lpstr>
      <vt:lpstr>Times</vt:lpstr>
      <vt:lpstr>Wingdings</vt:lpstr>
      <vt:lpstr>Wingdings 2</vt:lpstr>
      <vt:lpstr>Basic</vt:lpstr>
      <vt:lpstr>In Practice webcast: Optimal financing mix – relative analysis</vt:lpstr>
      <vt:lpstr>Optimal Debt Ratio: The Me Too Approach</vt:lpstr>
      <vt:lpstr>Step 1: Define your peer group</vt:lpstr>
      <vt:lpstr>Amgen: Peer Group</vt:lpstr>
      <vt:lpstr>Step 2: Choose your debt metric</vt:lpstr>
      <vt:lpstr> Choice of metric</vt:lpstr>
      <vt:lpstr>Peer Group Debt Metrics</vt:lpstr>
      <vt:lpstr>Step 3: Compare yourself to what is typical for the sector</vt:lpstr>
      <vt:lpstr>Comparison to ”Typical”</vt:lpstr>
      <vt:lpstr>Step 4: Control for differences</vt:lpstr>
      <vt:lpstr>A Debt Ratio Regression</vt:lpstr>
      <vt:lpstr>Step 5: Expand your assessment</vt:lpstr>
      <vt:lpstr>The Bottom Line</vt:lpstr>
    </vt:vector>
  </TitlesOfParts>
  <Company>Stern School</Company>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733</cp:revision>
  <cp:lastPrinted>2018-02-13T19:19:13Z</cp:lastPrinted>
  <dcterms:created xsi:type="dcterms:W3CDTF">2010-07-27T14:31:16Z</dcterms:created>
  <dcterms:modified xsi:type="dcterms:W3CDTF">2018-02-16T00:09:49Z</dcterms:modified>
</cp:coreProperties>
</file>