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12"/>
  </p:notesMasterIdLst>
  <p:handoutMasterIdLst>
    <p:handoutMasterId r:id="rId13"/>
  </p:handoutMasterIdLst>
  <p:sldIdLst>
    <p:sldId id="2360" r:id="rId2"/>
    <p:sldId id="2405" r:id="rId3"/>
    <p:sldId id="2507" r:id="rId4"/>
    <p:sldId id="2510" r:id="rId5"/>
    <p:sldId id="2512" r:id="rId6"/>
    <p:sldId id="2513" r:id="rId7"/>
    <p:sldId id="2514" r:id="rId8"/>
    <p:sldId id="2469" r:id="rId9"/>
    <p:sldId id="2515" r:id="rId10"/>
    <p:sldId id="2511" r:id="rId11"/>
  </p:sldIdLst>
  <p:sldSz cx="9144000" cy="6858000" type="letter"/>
  <p:notesSz cx="6858000" cy="9144000"/>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60"/>
    <p:restoredTop sz="93706"/>
  </p:normalViewPr>
  <p:slideViewPr>
    <p:cSldViewPr>
      <p:cViewPr varScale="1">
        <p:scale>
          <a:sx n="91" d="100"/>
          <a:sy n="91" d="100"/>
        </p:scale>
        <p:origin x="184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All%20My%20Stuff/TEACHING/Nigeria2017/PZ%20Cussons%20Nigeria%20Plc%20NGSE%20PZ%20Financials%20Income%20Statement.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PZ Cussons: A</a:t>
            </a:r>
            <a:r>
              <a:rPr lang="en-US" i="1" baseline="0"/>
              <a:t> Tale of Two Companies?</a:t>
            </a:r>
            <a:endParaRPr lang="en-US" i="1"/>
          </a:p>
        </c:rich>
      </c:tx>
      <c:overlay val="0"/>
      <c:spPr>
        <a:noFill/>
        <a:ln>
          <a:noFill/>
        </a:ln>
        <a:effectLst/>
      </c:spPr>
    </c:title>
    <c:autoTitleDeleted val="0"/>
    <c:plotArea>
      <c:layout/>
      <c:barChart>
        <c:barDir val="col"/>
        <c:grouping val="clustered"/>
        <c:varyColors val="0"/>
        <c:ser>
          <c:idx val="0"/>
          <c:order val="0"/>
          <c:tx>
            <c:strRef>
              <c:f>Sheet1!$A$2</c:f>
              <c:strCache>
                <c:ptCount val="1"/>
                <c:pt idx="0">
                  <c:v>Revenues</c:v>
                </c:pt>
              </c:strCache>
            </c:strRef>
          </c:tx>
          <c:spPr>
            <a:solidFill>
              <a:schemeClr val="accent1"/>
            </a:solidFill>
            <a:ln>
              <a:noFill/>
            </a:ln>
            <a:effectLst/>
          </c:spPr>
          <c:invertIfNegative val="0"/>
          <c:cat>
            <c:strRef>
              <c:f>Sheet1!$B$1:$Q$1</c:f>
              <c:strCache>
                <c:ptCount val="16"/>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LTM</c:v>
                </c:pt>
              </c:strCache>
            </c:strRef>
          </c:cat>
          <c:val>
            <c:numRef>
              <c:f>Sheet1!$B$2:$Q$2</c:f>
              <c:numCache>
                <c:formatCode>General</c:formatCode>
                <c:ptCount val="16"/>
                <c:pt idx="0">
                  <c:v>20614.760999999999</c:v>
                </c:pt>
                <c:pt idx="1">
                  <c:v>24029.72</c:v>
                </c:pt>
                <c:pt idx="2">
                  <c:v>27995.035</c:v>
                </c:pt>
                <c:pt idx="3">
                  <c:v>34134.608999999997</c:v>
                </c:pt>
                <c:pt idx="4">
                  <c:v>43494.366000000002</c:v>
                </c:pt>
                <c:pt idx="5">
                  <c:v>54216.824000000001</c:v>
                </c:pt>
                <c:pt idx="6">
                  <c:v>65945.173999999999</c:v>
                </c:pt>
                <c:pt idx="7">
                  <c:v>63800.733</c:v>
                </c:pt>
                <c:pt idx="8">
                  <c:v>62667.91</c:v>
                </c:pt>
                <c:pt idx="9">
                  <c:v>65877.983999999997</c:v>
                </c:pt>
                <c:pt idx="10">
                  <c:v>72154.600999999995</c:v>
                </c:pt>
                <c:pt idx="11">
                  <c:v>71343.088000000003</c:v>
                </c:pt>
                <c:pt idx="12">
                  <c:v>72905.679000000004</c:v>
                </c:pt>
                <c:pt idx="13">
                  <c:v>73126.070000000007</c:v>
                </c:pt>
                <c:pt idx="14">
                  <c:v>69527.536999999997</c:v>
                </c:pt>
                <c:pt idx="15">
                  <c:v>72209.853000000003</c:v>
                </c:pt>
              </c:numCache>
            </c:numRef>
          </c:val>
          <c:extLst>
            <c:ext xmlns:c16="http://schemas.microsoft.com/office/drawing/2014/chart" uri="{C3380CC4-5D6E-409C-BE32-E72D297353CC}">
              <c16:uniqueId val="{00000000-2D51-7D42-BEA2-EA8613BB43F6}"/>
            </c:ext>
          </c:extLst>
        </c:ser>
        <c:ser>
          <c:idx val="1"/>
          <c:order val="1"/>
          <c:tx>
            <c:strRef>
              <c:f>Sheet1!$A$3</c:f>
              <c:strCache>
                <c:ptCount val="1"/>
                <c:pt idx="0">
                  <c:v>Operating Income</c:v>
                </c:pt>
              </c:strCache>
            </c:strRef>
          </c:tx>
          <c:spPr>
            <a:solidFill>
              <a:schemeClr val="accent2"/>
            </a:solidFill>
            <a:ln>
              <a:noFill/>
            </a:ln>
            <a:effectLst/>
          </c:spPr>
          <c:invertIfNegative val="0"/>
          <c:cat>
            <c:strRef>
              <c:f>Sheet1!$B$1:$Q$1</c:f>
              <c:strCache>
                <c:ptCount val="16"/>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LTM</c:v>
                </c:pt>
              </c:strCache>
            </c:strRef>
          </c:cat>
          <c:val>
            <c:numRef>
              <c:f>Sheet1!$B$3:$Q$3</c:f>
              <c:numCache>
                <c:formatCode>General</c:formatCode>
                <c:ptCount val="16"/>
                <c:pt idx="0">
                  <c:v>2625.998</c:v>
                </c:pt>
                <c:pt idx="1">
                  <c:v>3395.145</c:v>
                </c:pt>
                <c:pt idx="2">
                  <c:v>3645.3209999999999</c:v>
                </c:pt>
                <c:pt idx="3">
                  <c:v>3723.6280000000002</c:v>
                </c:pt>
                <c:pt idx="4">
                  <c:v>4516.8609999999999</c:v>
                </c:pt>
                <c:pt idx="5">
                  <c:v>5222.2219999999998</c:v>
                </c:pt>
                <c:pt idx="6">
                  <c:v>6623.1260000000002</c:v>
                </c:pt>
                <c:pt idx="7">
                  <c:v>7937.2479999999996</c:v>
                </c:pt>
                <c:pt idx="8">
                  <c:v>7966.9089999999997</c:v>
                </c:pt>
                <c:pt idx="9">
                  <c:v>7921.3440000000001</c:v>
                </c:pt>
                <c:pt idx="10">
                  <c:v>4818.5349999999999</c:v>
                </c:pt>
                <c:pt idx="11">
                  <c:v>7156.2920000000004</c:v>
                </c:pt>
                <c:pt idx="12">
                  <c:v>7590.74</c:v>
                </c:pt>
                <c:pt idx="13">
                  <c:v>6651.0219999999999</c:v>
                </c:pt>
                <c:pt idx="14">
                  <c:v>3249.5230000000001</c:v>
                </c:pt>
                <c:pt idx="15">
                  <c:v>6273.5209999999997</c:v>
                </c:pt>
              </c:numCache>
            </c:numRef>
          </c:val>
          <c:extLst>
            <c:ext xmlns:c16="http://schemas.microsoft.com/office/drawing/2014/chart" uri="{C3380CC4-5D6E-409C-BE32-E72D297353CC}">
              <c16:uniqueId val="{00000001-2D51-7D42-BEA2-EA8613BB43F6}"/>
            </c:ext>
          </c:extLst>
        </c:ser>
        <c:dLbls>
          <c:showLegendKey val="0"/>
          <c:showVal val="0"/>
          <c:showCatName val="0"/>
          <c:showSerName val="0"/>
          <c:showPercent val="0"/>
          <c:showBubbleSize val="0"/>
        </c:dLbls>
        <c:gapWidth val="219"/>
        <c:overlap val="-27"/>
        <c:axId val="1055628112"/>
        <c:axId val="1055852448"/>
      </c:barChart>
      <c:lineChart>
        <c:grouping val="standard"/>
        <c:varyColors val="0"/>
        <c:ser>
          <c:idx val="2"/>
          <c:order val="2"/>
          <c:tx>
            <c:strRef>
              <c:f>Sheet1!$A$4</c:f>
              <c:strCache>
                <c:ptCount val="1"/>
                <c:pt idx="0">
                  <c:v>Operating Margin</c:v>
                </c:pt>
              </c:strCache>
            </c:strRef>
          </c:tx>
          <c:spPr>
            <a:ln w="44450" cap="rnd">
              <a:solidFill>
                <a:srgbClr val="FF0000"/>
              </a:solidFill>
              <a:round/>
            </a:ln>
            <a:effectLst/>
          </c:spPr>
          <c:marker>
            <c:symbol val="none"/>
          </c:marker>
          <c:cat>
            <c:strRef>
              <c:f>Sheet1!$B$1:$Q$1</c:f>
              <c:strCache>
                <c:ptCount val="16"/>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LTM</c:v>
                </c:pt>
              </c:strCache>
            </c:strRef>
          </c:cat>
          <c:val>
            <c:numRef>
              <c:f>Sheet1!$B$4:$Q$4</c:f>
              <c:numCache>
                <c:formatCode>0.00%</c:formatCode>
                <c:ptCount val="16"/>
                <c:pt idx="0">
                  <c:v>0.12738435337668966</c:v>
                </c:pt>
                <c:pt idx="1">
                  <c:v>0.14128941161195385</c:v>
                </c:pt>
                <c:pt idx="2">
                  <c:v>0.13021312529168119</c:v>
                </c:pt>
                <c:pt idx="3">
                  <c:v>0.10908658716436449</c:v>
                </c:pt>
                <c:pt idx="4">
                  <c:v>0.10384933533690317</c:v>
                </c:pt>
                <c:pt idx="5">
                  <c:v>9.6321060783641624E-2</c:v>
                </c:pt>
                <c:pt idx="6">
                  <c:v>0.10043382401265634</c:v>
                </c:pt>
                <c:pt idx="7">
                  <c:v>0.12440684654829906</c:v>
                </c:pt>
                <c:pt idx="8">
                  <c:v>0.12712900430220186</c:v>
                </c:pt>
                <c:pt idx="9">
                  <c:v>0.1202426595203642</c:v>
                </c:pt>
                <c:pt idx="10">
                  <c:v>6.6780703284604129E-2</c:v>
                </c:pt>
                <c:pt idx="11">
                  <c:v>0.10030813356438958</c:v>
                </c:pt>
                <c:pt idx="12">
                  <c:v>0.10411726636549122</c:v>
                </c:pt>
                <c:pt idx="13">
                  <c:v>9.0952816143408222E-2</c:v>
                </c:pt>
                <c:pt idx="14">
                  <c:v>4.6737208596933331E-2</c:v>
                </c:pt>
                <c:pt idx="15">
                  <c:v>8.6879016358058503E-2</c:v>
                </c:pt>
              </c:numCache>
            </c:numRef>
          </c:val>
          <c:smooth val="0"/>
          <c:extLst>
            <c:ext xmlns:c16="http://schemas.microsoft.com/office/drawing/2014/chart" uri="{C3380CC4-5D6E-409C-BE32-E72D297353CC}">
              <c16:uniqueId val="{00000002-2D51-7D42-BEA2-EA8613BB43F6}"/>
            </c:ext>
          </c:extLst>
        </c:ser>
        <c:ser>
          <c:idx val="3"/>
          <c:order val="3"/>
          <c:tx>
            <c:strRef>
              <c:f>Sheet1!$A$5</c:f>
              <c:strCache>
                <c:ptCount val="1"/>
                <c:pt idx="0">
                  <c:v>Revenue Growth Rate</c:v>
                </c:pt>
              </c:strCache>
            </c:strRef>
          </c:tx>
          <c:spPr>
            <a:ln w="44450" cap="rnd">
              <a:solidFill>
                <a:schemeClr val="tx1"/>
              </a:solidFill>
              <a:round/>
            </a:ln>
            <a:effectLst/>
          </c:spPr>
          <c:marker>
            <c:symbol val="none"/>
          </c:marker>
          <c:cat>
            <c:strRef>
              <c:f>Sheet1!$B$1:$Q$1</c:f>
              <c:strCache>
                <c:ptCount val="16"/>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LTM</c:v>
                </c:pt>
              </c:strCache>
            </c:strRef>
          </c:cat>
          <c:val>
            <c:numRef>
              <c:f>Sheet1!$B$5:$Q$5</c:f>
              <c:numCache>
                <c:formatCode>0.00%</c:formatCode>
                <c:ptCount val="16"/>
                <c:pt idx="0">
                  <c:v>0.14000000000000001</c:v>
                </c:pt>
                <c:pt idx="1">
                  <c:v>0.16565600736287966</c:v>
                </c:pt>
                <c:pt idx="2">
                  <c:v>0.16501711214279635</c:v>
                </c:pt>
                <c:pt idx="3">
                  <c:v>0.21930938825402424</c:v>
                </c:pt>
                <c:pt idx="4">
                  <c:v>0.27420138311823061</c:v>
                </c:pt>
                <c:pt idx="5">
                  <c:v>0.24652521662230908</c:v>
                </c:pt>
                <c:pt idx="6">
                  <c:v>0.21632307344303303</c:v>
                </c:pt>
                <c:pt idx="7">
                  <c:v>-3.2518543358457164E-2</c:v>
                </c:pt>
                <c:pt idx="8">
                  <c:v>-1.7755642399907789E-2</c:v>
                </c:pt>
                <c:pt idx="9">
                  <c:v>5.122356880898038E-2</c:v>
                </c:pt>
                <c:pt idx="10">
                  <c:v>9.52763976505413E-2</c:v>
                </c:pt>
                <c:pt idx="11">
                  <c:v>-1.1246864215907593E-2</c:v>
                </c:pt>
                <c:pt idx="12">
                  <c:v>2.1902486194598225E-2</c:v>
                </c:pt>
                <c:pt idx="13">
                  <c:v>3.0229606667542264E-3</c:v>
                </c:pt>
                <c:pt idx="14">
                  <c:v>-4.9209987628215379E-2</c:v>
                </c:pt>
                <c:pt idx="15">
                  <c:v>7.8646732103904604E-2</c:v>
                </c:pt>
              </c:numCache>
            </c:numRef>
          </c:val>
          <c:smooth val="0"/>
          <c:extLst>
            <c:ext xmlns:c16="http://schemas.microsoft.com/office/drawing/2014/chart" uri="{C3380CC4-5D6E-409C-BE32-E72D297353CC}">
              <c16:uniqueId val="{00000003-2D51-7D42-BEA2-EA8613BB43F6}"/>
            </c:ext>
          </c:extLst>
        </c:ser>
        <c:dLbls>
          <c:showLegendKey val="0"/>
          <c:showVal val="0"/>
          <c:showCatName val="0"/>
          <c:showSerName val="0"/>
          <c:showPercent val="0"/>
          <c:showBubbleSize val="0"/>
        </c:dLbls>
        <c:marker val="1"/>
        <c:smooth val="0"/>
        <c:axId val="1055854224"/>
        <c:axId val="725284656"/>
      </c:lineChart>
      <c:catAx>
        <c:axId val="105562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55852448"/>
        <c:crosses val="autoZero"/>
        <c:auto val="1"/>
        <c:lblAlgn val="ctr"/>
        <c:lblOffset val="100"/>
        <c:noMultiLvlLbl val="0"/>
      </c:catAx>
      <c:valAx>
        <c:axId val="1055852448"/>
        <c:scaling>
          <c:orientation val="minMax"/>
        </c:scaling>
        <c:delete val="0"/>
        <c:axPos val="l"/>
        <c:majorGridlines>
          <c:spPr>
            <a:ln w="9525" cap="flat" cmpd="sng" algn="ctr">
              <a:solidFill>
                <a:schemeClr val="tx1">
                  <a:lumMod val="15000"/>
                  <a:lumOff val="85000"/>
                </a:schemeClr>
              </a:solidFill>
              <a:round/>
            </a:ln>
            <a:effectLst/>
          </c:spPr>
        </c:majorGridlines>
        <c:numFmt formatCode="[$₦-468]\ #,##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55628112"/>
        <c:crosses val="autoZero"/>
        <c:crossBetween val="between"/>
      </c:valAx>
      <c:catAx>
        <c:axId val="1055854224"/>
        <c:scaling>
          <c:orientation val="minMax"/>
        </c:scaling>
        <c:delete val="1"/>
        <c:axPos val="b"/>
        <c:numFmt formatCode="General" sourceLinked="1"/>
        <c:majorTickMark val="out"/>
        <c:minorTickMark val="none"/>
        <c:tickLblPos val="nextTo"/>
        <c:crossAx val="725284656"/>
        <c:crosses val="autoZero"/>
        <c:auto val="1"/>
        <c:lblAlgn val="ctr"/>
        <c:lblOffset val="100"/>
        <c:noMultiLvlLbl val="0"/>
      </c:catAx>
      <c:valAx>
        <c:axId val="725284656"/>
        <c:scaling>
          <c:orientation val="minMax"/>
        </c:scaling>
        <c:delete val="0"/>
        <c:axPos val="r"/>
        <c:numFmt formatCode="0.0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55854224"/>
        <c:crosses val="max"/>
        <c:crossBetween val="between"/>
      </c:valAx>
      <c:spPr>
        <a:noFill/>
        <a:ln w="25400">
          <a:noFill/>
        </a:ln>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7.png"/></Relationships>
</file>

<file path=ppt/drawings/drawing1.xml><?xml version="1.0" encoding="utf-8"?>
<c:userShapes xmlns:c="http://schemas.openxmlformats.org/drawingml/2006/chart">
  <cdr:relSizeAnchor xmlns:cdr="http://schemas.openxmlformats.org/drawingml/2006/chartDrawing">
    <cdr:from>
      <cdr:x>0.6912</cdr:x>
      <cdr:y>0</cdr:y>
    </cdr:from>
    <cdr:to>
      <cdr:x>0.92484</cdr:x>
      <cdr:y>0.19087</cdr:y>
    </cdr:to>
    <cdr:pic>
      <cdr:nvPicPr>
        <cdr:cNvPr id="2" name="chart">
          <a:extLst xmlns:a="http://schemas.openxmlformats.org/drawingml/2006/main">
            <a:ext uri="{FF2B5EF4-FFF2-40B4-BE49-F238E27FC236}">
              <a16:creationId xmlns:a16="http://schemas.microsoft.com/office/drawing/2014/main" id="{C85028FA-DB5C-2E4A-A9C0-98EA459C3918}"/>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635625" y="-1600200"/>
          <a:ext cx="1905000" cy="858108"/>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4A9B78A-4DAA-A34B-979D-F6FD9504045C}" type="slidenum">
              <a:rPr lang="en-US" altLang="x-none"/>
              <a:pPr/>
              <a:t>‹#›</a:t>
            </a:fld>
            <a:endParaRPr lang="en-US" altLang="x-none"/>
          </a:p>
        </p:txBody>
      </p:sp>
    </p:spTree>
    <p:extLst>
      <p:ext uri="{BB962C8B-B14F-4D97-AF65-F5344CB8AC3E}">
        <p14:creationId xmlns:p14="http://schemas.microsoft.com/office/powerpoint/2010/main" val="1898363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88BC6D1E-D1B7-9442-93EF-324505326A41}" type="slidenum">
              <a:rPr lang="en-US" altLang="x-none" sz="1600"/>
              <a:pPr eaLnBrk="1" hangingPunct="1"/>
              <a:t>‹#›</a:t>
            </a:fld>
            <a:endParaRPr lang="en-US" altLang="x-none"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9313BE59-CA7D-704B-BE05-3FAEAC645E73}" type="slidenum">
              <a:rPr lang="en-US" altLang="x-none"/>
              <a:pPr/>
              <a:t>‹#›</a:t>
            </a:fld>
            <a:endParaRPr lang="en-US" altLang="x-none"/>
          </a:p>
        </p:txBody>
      </p:sp>
    </p:spTree>
    <p:extLst>
      <p:ext uri="{BB962C8B-B14F-4D97-AF65-F5344CB8AC3E}">
        <p14:creationId xmlns:p14="http://schemas.microsoft.com/office/powerpoint/2010/main" val="632649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550D348-5BA8-D041-9C65-1DDA8BCE5EA6}"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5350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9AF315F3-8E26-094E-B912-03DAF671F88D}"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80912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165C4AC6-0D87-204D-9DFA-AE6A3BED061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720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66EA66C7-300F-AD46-8CE1-CF18BD6F952F}" type="slidenum">
              <a:rPr lang="en-US" altLang="x-none"/>
              <a:pPr/>
              <a:t>‹#›</a:t>
            </a:fld>
            <a:endParaRPr lang="en-US" altLang="x-none"/>
          </a:p>
        </p:txBody>
      </p:sp>
    </p:spTree>
    <p:extLst>
      <p:ext uri="{BB962C8B-B14F-4D97-AF65-F5344CB8AC3E}">
        <p14:creationId xmlns:p14="http://schemas.microsoft.com/office/powerpoint/2010/main" val="354711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3CB78312-C3FD-0545-9056-6B1D44A8CAEF}" type="slidenum">
              <a:rPr lang="en-US" altLang="x-none"/>
              <a:pPr/>
              <a:t>‹#›</a:t>
            </a:fld>
            <a:endParaRPr lang="en-US" altLang="x-none"/>
          </a:p>
        </p:txBody>
      </p:sp>
    </p:spTree>
    <p:extLst>
      <p:ext uri="{BB962C8B-B14F-4D97-AF65-F5344CB8AC3E}">
        <p14:creationId xmlns:p14="http://schemas.microsoft.com/office/powerpoint/2010/main" val="22224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258A41B1-A603-E045-95B0-71CE3163DBEB}" type="slidenum">
              <a:rPr lang="en-US" altLang="x-none"/>
              <a:pPr/>
              <a:t>‹#›</a:t>
            </a:fld>
            <a:endParaRPr lang="en-US" altLang="x-none"/>
          </a:p>
        </p:txBody>
      </p:sp>
    </p:spTree>
    <p:extLst>
      <p:ext uri="{BB962C8B-B14F-4D97-AF65-F5344CB8AC3E}">
        <p14:creationId xmlns:p14="http://schemas.microsoft.com/office/powerpoint/2010/main" val="859973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C3D355CF-5984-154B-9A16-10652382F595}" type="slidenum">
              <a:rPr lang="en-US" altLang="x-none"/>
              <a:pPr/>
              <a:t>‹#›</a:t>
            </a:fld>
            <a:endParaRPr lang="en-US" altLang="x-none"/>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00501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ECAD814-75B8-104C-A66B-7DC3E0FBCA8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20451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93F94ED0-D8F6-2947-B0D2-2B5D922892A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22355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A401222-4E05-B24E-B1DB-C943B7D81E47}" type="slidenum">
              <a:rPr lang="en-US" altLang="x-none"/>
              <a:pPr/>
              <a:t>‹#›</a:t>
            </a:fld>
            <a:endParaRPr lang="en-US" altLang="x-none"/>
          </a:p>
        </p:txBody>
      </p:sp>
    </p:spTree>
    <p:extLst>
      <p:ext uri="{BB962C8B-B14F-4D97-AF65-F5344CB8AC3E}">
        <p14:creationId xmlns:p14="http://schemas.microsoft.com/office/powerpoint/2010/main" val="524020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43BB998-2FFE-A24D-8935-A84E102B318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89" r:id="rId5"/>
    <p:sldLayoutId id="2147484295" r:id="rId6"/>
    <p:sldLayoutId id="2147484296" r:id="rId7"/>
    <p:sldLayoutId id="2147484297" r:id="rId8"/>
    <p:sldLayoutId id="2147484298" r:id="rId9"/>
    <p:sldLayoutId id="2147484290" r:id="rId10"/>
    <p:sldLayoutId id="2147484299" r:id="rId11"/>
    <p:sldLayoutId id="2147484300"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a:t>In Practice webcast: Optimal Debt ratio Special cases</a:t>
            </a:r>
          </a:p>
        </p:txBody>
      </p:sp>
      <p:sp>
        <p:nvSpPr>
          <p:cNvPr id="16386" name="Subtitle 2"/>
          <p:cNvSpPr>
            <a:spLocks noGrp="1"/>
          </p:cNvSpPr>
          <p:nvPr>
            <p:ph type="subTitle" idx="1"/>
          </p:nvPr>
        </p:nvSpPr>
        <p:spPr>
          <a:xfrm>
            <a:off x="2362200" y="6049963"/>
            <a:ext cx="6705600" cy="685800"/>
          </a:xfrm>
        </p:spPr>
        <p:txBody>
          <a:bodyPr/>
          <a:lstStyle/>
          <a:p>
            <a:r>
              <a:rPr lang="en-US" altLang="x-none">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r>
              <a:rPr lang="en-US" altLang="x-none" dirty="0">
                <a:ea typeface="ＭＳ Ｐゴシック" charset="-128"/>
              </a:rPr>
              <a:t>Optimizing Debt: Earnings as a Driver</a:t>
            </a:r>
          </a:p>
        </p:txBody>
      </p:sp>
      <p:sp>
        <p:nvSpPr>
          <p:cNvPr id="3" name="Content Placeholder 2">
            <a:extLst>
              <a:ext uri="{FF2B5EF4-FFF2-40B4-BE49-F238E27FC236}">
                <a16:creationId xmlns:a16="http://schemas.microsoft.com/office/drawing/2014/main" id="{ED7AF1B6-9B9B-9D4B-8950-A9268160F21D}"/>
              </a:ext>
            </a:extLst>
          </p:cNvPr>
          <p:cNvSpPr>
            <a:spLocks noGrp="1"/>
          </p:cNvSpPr>
          <p:nvPr>
            <p:ph sz="quarter" idx="1"/>
          </p:nvPr>
        </p:nvSpPr>
        <p:spPr/>
        <p:txBody>
          <a:bodyPr>
            <a:normAutofit fontScale="77500" lnSpcReduction="20000"/>
          </a:bodyPr>
          <a:lstStyle/>
          <a:p>
            <a:r>
              <a:rPr lang="en-US" dirty="0"/>
              <a:t>In the cost of capital and adjusted present value approaches, it is a company’s capacity to generate operating income that determines it debt capacity. </a:t>
            </a:r>
          </a:p>
          <a:p>
            <a:r>
              <a:rPr lang="en-US" dirty="0"/>
              <a:t>With negative or very low operating income, the benefits of debt dissipate, because</a:t>
            </a:r>
          </a:p>
          <a:p>
            <a:pPr lvl="1"/>
            <a:r>
              <a:rPr lang="en-US" dirty="0"/>
              <a:t>There are no tax benefits from interest expenses without the income to offset them against. </a:t>
            </a:r>
          </a:p>
          <a:p>
            <a:pPr lvl="1"/>
            <a:r>
              <a:rPr lang="en-US" dirty="0"/>
              <a:t>The synthetic ratings collapses quickly, as interest coverage ratios turn negative.</a:t>
            </a:r>
          </a:p>
          <a:p>
            <a:pPr lvl="1"/>
            <a:r>
              <a:rPr lang="en-US" dirty="0"/>
              <a:t>The cost of equity also rises faster, since the levered beta does not get the partial protection that taxes offer.</a:t>
            </a:r>
          </a:p>
          <a:p>
            <a:r>
              <a:rPr lang="en-US" dirty="0"/>
              <a:t>If you are wondering why it is not EBITDA, but EBIT, that determines optimal debt ratio, a company that is a going concern with growing earnings will have to reinvest the DA back as cap ex to keep itself going.</a:t>
            </a:r>
          </a:p>
          <a:p>
            <a:pPr lvl="1"/>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881D9-8B9A-7642-8CF2-2226C34DF277}"/>
              </a:ext>
            </a:extLst>
          </p:cNvPr>
          <p:cNvSpPr>
            <a:spLocks noGrp="1"/>
          </p:cNvSpPr>
          <p:nvPr>
            <p:ph type="title"/>
          </p:nvPr>
        </p:nvSpPr>
        <p:spPr/>
        <p:txBody>
          <a:bodyPr/>
          <a:lstStyle/>
          <a:p>
            <a:r>
              <a:rPr lang="en-US" dirty="0"/>
              <a:t>Using last year’s earnings</a:t>
            </a:r>
          </a:p>
        </p:txBody>
      </p:sp>
      <p:sp>
        <p:nvSpPr>
          <p:cNvPr id="5" name="Content Placeholder 4">
            <a:extLst>
              <a:ext uri="{FF2B5EF4-FFF2-40B4-BE49-F238E27FC236}">
                <a16:creationId xmlns:a16="http://schemas.microsoft.com/office/drawing/2014/main" id="{1CE62EFF-B7A5-994C-B9CA-2593570F46EC}"/>
              </a:ext>
            </a:extLst>
          </p:cNvPr>
          <p:cNvSpPr>
            <a:spLocks noGrp="1"/>
          </p:cNvSpPr>
          <p:nvPr>
            <p:ph sz="quarter" idx="1"/>
          </p:nvPr>
        </p:nvSpPr>
        <p:spPr/>
        <p:txBody>
          <a:bodyPr>
            <a:normAutofit fontScale="92500" lnSpcReduction="10000"/>
          </a:bodyPr>
          <a:lstStyle/>
          <a:p>
            <a:r>
              <a:rPr lang="en-US" dirty="0"/>
              <a:t>When computing optimal debt ratios, it is natural to latch on to the most recent year’s financial statements, and use the operating income from that year. After all, it is the most updated value that you have on that metric.</a:t>
            </a:r>
          </a:p>
          <a:p>
            <a:r>
              <a:rPr lang="en-US" dirty="0"/>
              <a:t>This can create problems with</a:t>
            </a:r>
          </a:p>
          <a:p>
            <a:pPr lvl="1"/>
            <a:r>
              <a:rPr lang="en-US" dirty="0"/>
              <a:t>Commodity or Cyclical companies, where earnings go through cycles of down and up years.</a:t>
            </a:r>
          </a:p>
          <a:p>
            <a:pPr lvl="1"/>
            <a:r>
              <a:rPr lang="en-US" dirty="0"/>
              <a:t>Companies that had a really good or bad year, for transient reasons.</a:t>
            </a:r>
          </a:p>
          <a:p>
            <a:pPr lvl="1"/>
            <a:r>
              <a:rPr lang="en-US" dirty="0"/>
              <a:t>Companies that play operating income games, moving non operating income into the operating income column or claiming non operating expenses as operating expenses.</a:t>
            </a:r>
          </a:p>
        </p:txBody>
      </p:sp>
    </p:spTree>
    <p:extLst>
      <p:ext uri="{BB962C8B-B14F-4D97-AF65-F5344CB8AC3E}">
        <p14:creationId xmlns:p14="http://schemas.microsoft.com/office/powerpoint/2010/main" val="2326201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3E3EA-A51D-8041-9CFC-B5B0CB54E451}"/>
              </a:ext>
            </a:extLst>
          </p:cNvPr>
          <p:cNvSpPr>
            <a:spLocks noGrp="1"/>
          </p:cNvSpPr>
          <p:nvPr>
            <p:ph type="title"/>
          </p:nvPr>
        </p:nvSpPr>
        <p:spPr/>
        <p:txBody>
          <a:bodyPr>
            <a:normAutofit fontScale="90000"/>
          </a:bodyPr>
          <a:lstStyle/>
          <a:p>
            <a:r>
              <a:rPr lang="en-US" dirty="0"/>
              <a:t>With cyclical companies, it is best to determine debt capacity with normal income</a:t>
            </a:r>
          </a:p>
        </p:txBody>
      </p:sp>
      <p:sp>
        <p:nvSpPr>
          <p:cNvPr id="5" name="Content Placeholder 4">
            <a:extLst>
              <a:ext uri="{FF2B5EF4-FFF2-40B4-BE49-F238E27FC236}">
                <a16:creationId xmlns:a16="http://schemas.microsoft.com/office/drawing/2014/main" id="{8D3DE207-B9E1-5E42-86DE-84520315252B}"/>
              </a:ext>
            </a:extLst>
          </p:cNvPr>
          <p:cNvSpPr>
            <a:spLocks noGrp="1"/>
          </p:cNvSpPr>
          <p:nvPr>
            <p:ph sz="quarter" idx="1"/>
          </p:nvPr>
        </p:nvSpPr>
        <p:spPr/>
        <p:txBody>
          <a:bodyPr>
            <a:normAutofit fontScale="85000" lnSpcReduction="20000"/>
          </a:bodyPr>
          <a:lstStyle/>
          <a:p>
            <a:r>
              <a:rPr lang="en-US" dirty="0"/>
              <a:t>With cyclical companies, earnings will track the economy, looked abnormally high in boom years and abnormally low or negative in recession years. </a:t>
            </a:r>
          </a:p>
          <a:p>
            <a:r>
              <a:rPr lang="en-US" dirty="0"/>
              <a:t>Since you are making a judgment on debt capacity for the long term, you should be borrowing on income that you can generate across a cycle, not just the most recent year.</a:t>
            </a:r>
          </a:p>
          <a:p>
            <a:r>
              <a:rPr lang="en-US" dirty="0"/>
              <a:t>To normalize, </a:t>
            </a:r>
          </a:p>
          <a:p>
            <a:pPr lvl="1"/>
            <a:r>
              <a:rPr lang="en-US" dirty="0"/>
              <a:t>Go back over time to cover an entire cycle, or better still, more than one economic cycle.</a:t>
            </a:r>
          </a:p>
          <a:p>
            <a:pPr lvl="1"/>
            <a:r>
              <a:rPr lang="en-US" dirty="0"/>
              <a:t>You can average across the cycle, using</a:t>
            </a:r>
          </a:p>
          <a:p>
            <a:pPr lvl="2"/>
            <a:r>
              <a:rPr lang="en-US" dirty="0"/>
              <a:t>Average absolute earnings, for firms that are stable</a:t>
            </a:r>
          </a:p>
          <a:p>
            <a:pPr lvl="2"/>
            <a:r>
              <a:rPr lang="en-US" dirty="0"/>
              <a:t>Average pre-tax operating margin for firms which are growing or shrinking. Your normalized income can be estimated by multiplying revenues in the most recent year by the pre-tax operating margin.</a:t>
            </a:r>
          </a:p>
        </p:txBody>
      </p:sp>
    </p:spTree>
    <p:extLst>
      <p:ext uri="{BB962C8B-B14F-4D97-AF65-F5344CB8AC3E}">
        <p14:creationId xmlns:p14="http://schemas.microsoft.com/office/powerpoint/2010/main" val="2334336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A251-E66D-8B41-AE3C-BDBB4ACED520}"/>
              </a:ext>
            </a:extLst>
          </p:cNvPr>
          <p:cNvSpPr>
            <a:spLocks noGrp="1"/>
          </p:cNvSpPr>
          <p:nvPr>
            <p:ph type="title"/>
          </p:nvPr>
        </p:nvSpPr>
        <p:spPr/>
        <p:txBody>
          <a:bodyPr/>
          <a:lstStyle/>
          <a:p>
            <a:r>
              <a:rPr lang="en-US" dirty="0"/>
              <a:t>Turkish: Ups and Downs, with Growth Ambitions!</a:t>
            </a:r>
          </a:p>
        </p:txBody>
      </p:sp>
      <p:pic>
        <p:nvPicPr>
          <p:cNvPr id="4" name="Content Placeholder 5">
            <a:extLst>
              <a:ext uri="{FF2B5EF4-FFF2-40B4-BE49-F238E27FC236}">
                <a16:creationId xmlns:a16="http://schemas.microsoft.com/office/drawing/2014/main" id="{8CC6297C-0DF3-8443-BFD2-1BB0DA105182}"/>
              </a:ext>
            </a:extLst>
          </p:cNvPr>
          <p:cNvPicPr>
            <a:picLocks noGrp="1" noChangeAspect="1"/>
          </p:cNvPicPr>
          <p:nvPr>
            <p:ph sz="quarter" idx="1"/>
          </p:nvPr>
        </p:nvPicPr>
        <p:blipFill>
          <a:blip r:embed="rId2"/>
          <a:stretch>
            <a:fillRect/>
          </a:stretch>
        </p:blipFill>
        <p:spPr>
          <a:xfrm>
            <a:off x="381000" y="1600201"/>
            <a:ext cx="6243383" cy="4495800"/>
          </a:xfrm>
          <a:prstGeom prst="rect">
            <a:avLst/>
          </a:prstGeom>
        </p:spPr>
      </p:pic>
      <p:graphicFrame>
        <p:nvGraphicFramePr>
          <p:cNvPr id="5" name="Table 4">
            <a:extLst>
              <a:ext uri="{FF2B5EF4-FFF2-40B4-BE49-F238E27FC236}">
                <a16:creationId xmlns:a16="http://schemas.microsoft.com/office/drawing/2014/main" id="{DD85538A-2560-7747-9B8A-C9E4EF93AA65}"/>
              </a:ext>
            </a:extLst>
          </p:cNvPr>
          <p:cNvGraphicFramePr>
            <a:graphicFrameLocks noGrp="1"/>
          </p:cNvGraphicFramePr>
          <p:nvPr>
            <p:extLst>
              <p:ext uri="{D42A27DB-BD31-4B8C-83A1-F6EECF244321}">
                <p14:modId xmlns:p14="http://schemas.microsoft.com/office/powerpoint/2010/main" val="2555439744"/>
              </p:ext>
            </p:extLst>
          </p:nvPr>
        </p:nvGraphicFramePr>
        <p:xfrm>
          <a:off x="6858000" y="2514600"/>
          <a:ext cx="2044700" cy="1670684"/>
        </p:xfrm>
        <a:graphic>
          <a:graphicData uri="http://schemas.openxmlformats.org/drawingml/2006/table">
            <a:tbl>
              <a:tblPr>
                <a:tableStyleId>{5C22544A-7EE6-4342-B048-85BDC9FD1C3A}</a:tableStyleId>
              </a:tblPr>
              <a:tblGrid>
                <a:gridCol w="1060568">
                  <a:extLst>
                    <a:ext uri="{9D8B030D-6E8A-4147-A177-3AD203B41FA5}">
                      <a16:colId xmlns:a16="http://schemas.microsoft.com/office/drawing/2014/main" val="2620796691"/>
                    </a:ext>
                  </a:extLst>
                </a:gridCol>
                <a:gridCol w="984132">
                  <a:extLst>
                    <a:ext uri="{9D8B030D-6E8A-4147-A177-3AD203B41FA5}">
                      <a16:colId xmlns:a16="http://schemas.microsoft.com/office/drawing/2014/main" val="526201111"/>
                    </a:ext>
                  </a:extLst>
                </a:gridCol>
              </a:tblGrid>
              <a:tr h="393220">
                <a:tc>
                  <a:txBody>
                    <a:bodyPr/>
                    <a:lstStyle/>
                    <a:p>
                      <a:pPr algn="ctr" fontAlgn="b"/>
                      <a:r>
                        <a:rPr lang="en-US" sz="1200" b="1" u="none" strike="noStrike" dirty="0">
                          <a:effectLst/>
                        </a:rPr>
                        <a:t>Operating Margin</a:t>
                      </a:r>
                      <a:endParaRPr lang="en-US" sz="12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u="none" strike="noStrike" dirty="0">
                          <a:effectLst/>
                        </a:rPr>
                        <a:t>Optimal</a:t>
                      </a:r>
                      <a:endParaRPr lang="en-US" sz="12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854341"/>
                  </a:ext>
                </a:extLst>
              </a:tr>
              <a:tr h="319366">
                <a:tc>
                  <a:txBody>
                    <a:bodyPr/>
                    <a:lstStyle/>
                    <a:p>
                      <a:pPr algn="ctr" fontAlgn="b"/>
                      <a:r>
                        <a:rPr lang="en-US" sz="1200" u="none" strike="noStrike" dirty="0">
                          <a:effectLst/>
                        </a:rPr>
                        <a:t>Current</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0%</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9450583"/>
                  </a:ext>
                </a:extLst>
              </a:tr>
              <a:tr h="319366">
                <a:tc>
                  <a:txBody>
                    <a:bodyPr/>
                    <a:lstStyle/>
                    <a:p>
                      <a:pPr algn="ctr" fontAlgn="b"/>
                      <a:r>
                        <a:rPr lang="en-US" sz="1200" u="none" strike="noStrike" dirty="0">
                          <a:effectLst/>
                        </a:rPr>
                        <a:t>2012-2016</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10%</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3466071"/>
                  </a:ext>
                </a:extLst>
              </a:tr>
              <a:tr h="319366">
                <a:tc>
                  <a:txBody>
                    <a:bodyPr/>
                    <a:lstStyle/>
                    <a:p>
                      <a:pPr algn="ctr" fontAlgn="b"/>
                      <a:r>
                        <a:rPr lang="en-US" sz="1200" u="none" strike="noStrike" dirty="0">
                          <a:effectLst/>
                        </a:rPr>
                        <a:t>2007-2011</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30%</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4988959"/>
                  </a:ext>
                </a:extLst>
              </a:tr>
              <a:tr h="319366">
                <a:tc>
                  <a:txBody>
                    <a:bodyPr/>
                    <a:lstStyle/>
                    <a:p>
                      <a:pPr algn="ctr" fontAlgn="b"/>
                      <a:r>
                        <a:rPr lang="en-US" sz="1200" u="none" strike="noStrike">
                          <a:effectLst/>
                        </a:rPr>
                        <a:t>2002-2006</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40%</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9730347"/>
                  </a:ext>
                </a:extLst>
              </a:tr>
            </a:tbl>
          </a:graphicData>
        </a:graphic>
      </p:graphicFrame>
    </p:spTree>
    <p:extLst>
      <p:ext uri="{BB962C8B-B14F-4D97-AF65-F5344CB8AC3E}">
        <p14:creationId xmlns:p14="http://schemas.microsoft.com/office/powerpoint/2010/main" val="3744340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A29EC-E9FD-8749-8A93-B3847E31DFB9}"/>
              </a:ext>
            </a:extLst>
          </p:cNvPr>
          <p:cNvSpPr>
            <a:spLocks noGrp="1"/>
          </p:cNvSpPr>
          <p:nvPr>
            <p:ph type="title"/>
          </p:nvPr>
        </p:nvSpPr>
        <p:spPr/>
        <p:txBody>
          <a:bodyPr/>
          <a:lstStyle/>
          <a:p>
            <a:r>
              <a:rPr lang="en-US" dirty="0"/>
              <a:t>Henkel: Margin Compression?</a:t>
            </a:r>
          </a:p>
        </p:txBody>
      </p:sp>
      <p:pic>
        <p:nvPicPr>
          <p:cNvPr id="4" name="Content Placeholder 4">
            <a:extLst>
              <a:ext uri="{FF2B5EF4-FFF2-40B4-BE49-F238E27FC236}">
                <a16:creationId xmlns:a16="http://schemas.microsoft.com/office/drawing/2014/main" id="{A8224EDC-2713-D34E-BD66-F31BE1EB6C64}"/>
              </a:ext>
            </a:extLst>
          </p:cNvPr>
          <p:cNvPicPr>
            <a:picLocks noGrp="1" noChangeAspect="1"/>
          </p:cNvPicPr>
          <p:nvPr>
            <p:ph sz="quarter" idx="1"/>
          </p:nvPr>
        </p:nvPicPr>
        <p:blipFill>
          <a:blip r:embed="rId2"/>
          <a:stretch>
            <a:fillRect/>
          </a:stretch>
        </p:blipFill>
        <p:spPr>
          <a:xfrm>
            <a:off x="381000" y="1752600"/>
            <a:ext cx="6413627" cy="4635937"/>
          </a:xfrm>
          <a:prstGeom prst="rect">
            <a:avLst/>
          </a:prstGeom>
        </p:spPr>
      </p:pic>
      <p:graphicFrame>
        <p:nvGraphicFramePr>
          <p:cNvPr id="5" name="Table 4">
            <a:extLst>
              <a:ext uri="{FF2B5EF4-FFF2-40B4-BE49-F238E27FC236}">
                <a16:creationId xmlns:a16="http://schemas.microsoft.com/office/drawing/2014/main" id="{69594286-7E51-EB42-8EDB-9B02F0D448E4}"/>
              </a:ext>
            </a:extLst>
          </p:cNvPr>
          <p:cNvGraphicFramePr>
            <a:graphicFrameLocks noGrp="1"/>
          </p:cNvGraphicFramePr>
          <p:nvPr>
            <p:extLst>
              <p:ext uri="{D42A27DB-BD31-4B8C-83A1-F6EECF244321}">
                <p14:modId xmlns:p14="http://schemas.microsoft.com/office/powerpoint/2010/main" val="3987014880"/>
              </p:ext>
            </p:extLst>
          </p:nvPr>
        </p:nvGraphicFramePr>
        <p:xfrm>
          <a:off x="7086600" y="2895600"/>
          <a:ext cx="1828800" cy="1209762"/>
        </p:xfrm>
        <a:graphic>
          <a:graphicData uri="http://schemas.openxmlformats.org/drawingml/2006/table">
            <a:tbl>
              <a:tblPr>
                <a:tableStyleId>{5C22544A-7EE6-4342-B048-85BDC9FD1C3A}</a:tableStyleId>
              </a:tblPr>
              <a:tblGrid>
                <a:gridCol w="948583">
                  <a:extLst>
                    <a:ext uri="{9D8B030D-6E8A-4147-A177-3AD203B41FA5}">
                      <a16:colId xmlns:a16="http://schemas.microsoft.com/office/drawing/2014/main" val="4164797381"/>
                    </a:ext>
                  </a:extLst>
                </a:gridCol>
                <a:gridCol w="880217">
                  <a:extLst>
                    <a:ext uri="{9D8B030D-6E8A-4147-A177-3AD203B41FA5}">
                      <a16:colId xmlns:a16="http://schemas.microsoft.com/office/drawing/2014/main" val="418480719"/>
                    </a:ext>
                  </a:extLst>
                </a:gridCol>
              </a:tblGrid>
              <a:tr h="308523">
                <a:tc>
                  <a:txBody>
                    <a:bodyPr/>
                    <a:lstStyle/>
                    <a:p>
                      <a:pPr algn="ctr" fontAlgn="b"/>
                      <a:r>
                        <a:rPr lang="en-US" sz="1200" b="1" i="0" u="none" strike="noStrike" dirty="0">
                          <a:effectLst/>
                        </a:rPr>
                        <a:t>Operating Margin</a:t>
                      </a:r>
                      <a:endParaRPr lang="en-US" sz="12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effectLst/>
                        </a:rPr>
                        <a:t>Optimal </a:t>
                      </a:r>
                      <a:endParaRPr lang="en-US" sz="12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1873563"/>
                  </a:ext>
                </a:extLst>
              </a:tr>
              <a:tr h="293120">
                <a:tc>
                  <a:txBody>
                    <a:bodyPr/>
                    <a:lstStyle/>
                    <a:p>
                      <a:pPr algn="ctr" fontAlgn="b"/>
                      <a:r>
                        <a:rPr lang="en-US" sz="1200" u="none" strike="noStrike" dirty="0">
                          <a:effectLst/>
                        </a:rPr>
                        <a:t>Current</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40%</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4553286"/>
                  </a:ext>
                </a:extLst>
              </a:tr>
              <a:tr h="541357">
                <a:tc>
                  <a:txBody>
                    <a:bodyPr/>
                    <a:lstStyle/>
                    <a:p>
                      <a:pPr algn="ctr" fontAlgn="b"/>
                      <a:r>
                        <a:rPr lang="en-US" sz="1200" u="none" strike="noStrike" dirty="0">
                          <a:effectLst/>
                        </a:rPr>
                        <a:t>Average (Last 10 years)</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30%</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1171429"/>
                  </a:ext>
                </a:extLst>
              </a:tr>
            </a:tbl>
          </a:graphicData>
        </a:graphic>
      </p:graphicFrame>
    </p:spTree>
    <p:extLst>
      <p:ext uri="{BB962C8B-B14F-4D97-AF65-F5344CB8AC3E}">
        <p14:creationId xmlns:p14="http://schemas.microsoft.com/office/powerpoint/2010/main" val="2421092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D2C49-4863-F546-9BC6-1F2FA353EC7A}"/>
              </a:ext>
            </a:extLst>
          </p:cNvPr>
          <p:cNvSpPr>
            <a:spLocks noGrp="1"/>
          </p:cNvSpPr>
          <p:nvPr>
            <p:ph type="title"/>
          </p:nvPr>
        </p:nvSpPr>
        <p:spPr/>
        <p:txBody>
          <a:bodyPr/>
          <a:lstStyle/>
          <a:p>
            <a:r>
              <a:rPr lang="en-US" dirty="0"/>
              <a:t>PZ Cussons Nigeria: Country and Currency Risk Overlay</a:t>
            </a:r>
          </a:p>
        </p:txBody>
      </p:sp>
      <p:graphicFrame>
        <p:nvGraphicFramePr>
          <p:cNvPr id="4" name="Content Placeholder 5">
            <a:extLst>
              <a:ext uri="{FF2B5EF4-FFF2-40B4-BE49-F238E27FC236}">
                <a16:creationId xmlns:a16="http://schemas.microsoft.com/office/drawing/2014/main" id="{0FBF4CE4-9DDC-374F-BEC8-7261440A3560}"/>
              </a:ext>
            </a:extLst>
          </p:cNvPr>
          <p:cNvGraphicFramePr>
            <a:graphicFrameLocks noGrp="1"/>
          </p:cNvGraphicFramePr>
          <p:nvPr>
            <p:ph sz="quarter" idx="1"/>
            <p:extLst>
              <p:ext uri="{D42A27DB-BD31-4B8C-83A1-F6EECF244321}">
                <p14:modId xmlns:p14="http://schemas.microsoft.com/office/powerpoint/2010/main" val="630301635"/>
              </p:ext>
            </p:extLst>
          </p:nvPr>
        </p:nvGraphicFramePr>
        <p:xfrm>
          <a:off x="612775" y="1600200"/>
          <a:ext cx="6169025" cy="4191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a:extLst>
              <a:ext uri="{FF2B5EF4-FFF2-40B4-BE49-F238E27FC236}">
                <a16:creationId xmlns:a16="http://schemas.microsoft.com/office/drawing/2014/main" id="{5A7AF1B4-856E-9741-8542-C9DC859FE277}"/>
              </a:ext>
            </a:extLst>
          </p:cNvPr>
          <p:cNvGraphicFramePr>
            <a:graphicFrameLocks noGrp="1"/>
          </p:cNvGraphicFramePr>
          <p:nvPr>
            <p:extLst>
              <p:ext uri="{D42A27DB-BD31-4B8C-83A1-F6EECF244321}">
                <p14:modId xmlns:p14="http://schemas.microsoft.com/office/powerpoint/2010/main" val="2677187705"/>
              </p:ext>
            </p:extLst>
          </p:nvPr>
        </p:nvGraphicFramePr>
        <p:xfrm>
          <a:off x="6983437" y="2438400"/>
          <a:ext cx="2008163" cy="1523999"/>
        </p:xfrm>
        <a:graphic>
          <a:graphicData uri="http://schemas.openxmlformats.org/drawingml/2006/table">
            <a:tbl>
              <a:tblPr>
                <a:tableStyleId>{5C22544A-7EE6-4342-B048-85BDC9FD1C3A}</a:tableStyleId>
              </a:tblPr>
              <a:tblGrid>
                <a:gridCol w="1041617">
                  <a:extLst>
                    <a:ext uri="{9D8B030D-6E8A-4147-A177-3AD203B41FA5}">
                      <a16:colId xmlns:a16="http://schemas.microsoft.com/office/drawing/2014/main" val="216719656"/>
                    </a:ext>
                  </a:extLst>
                </a:gridCol>
                <a:gridCol w="966546">
                  <a:extLst>
                    <a:ext uri="{9D8B030D-6E8A-4147-A177-3AD203B41FA5}">
                      <a16:colId xmlns:a16="http://schemas.microsoft.com/office/drawing/2014/main" val="2799043090"/>
                    </a:ext>
                  </a:extLst>
                </a:gridCol>
              </a:tblGrid>
              <a:tr h="467645">
                <a:tc>
                  <a:txBody>
                    <a:bodyPr/>
                    <a:lstStyle/>
                    <a:p>
                      <a:pPr algn="ctr" fontAlgn="b"/>
                      <a:r>
                        <a:rPr lang="en-US" sz="1200" b="1" u="none" strike="noStrike" dirty="0">
                          <a:effectLst/>
                        </a:rPr>
                        <a:t>Operating Margin</a:t>
                      </a:r>
                      <a:endParaRPr lang="en-US" sz="12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u="none" strike="noStrike" dirty="0">
                          <a:effectLst/>
                        </a:rPr>
                        <a:t>Optimal</a:t>
                      </a:r>
                      <a:endParaRPr lang="en-US" sz="12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6600649"/>
                  </a:ext>
                </a:extLst>
              </a:tr>
              <a:tr h="352118">
                <a:tc>
                  <a:txBody>
                    <a:bodyPr/>
                    <a:lstStyle/>
                    <a:p>
                      <a:pPr algn="ctr" fontAlgn="b"/>
                      <a:r>
                        <a:rPr lang="en-US" sz="1200" u="none" strike="noStrike">
                          <a:effectLst/>
                        </a:rPr>
                        <a:t>2001-2007 level</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40%</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4521335"/>
                  </a:ext>
                </a:extLst>
              </a:tr>
              <a:tr h="352118">
                <a:tc>
                  <a:txBody>
                    <a:bodyPr/>
                    <a:lstStyle/>
                    <a:p>
                      <a:pPr algn="ctr" fontAlgn="b"/>
                      <a:r>
                        <a:rPr lang="en-US" sz="1200" u="none" strike="noStrike">
                          <a:effectLst/>
                        </a:rPr>
                        <a:t>2009-2016 level</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20%</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5706163"/>
                  </a:ext>
                </a:extLst>
              </a:tr>
              <a:tr h="352118">
                <a:tc>
                  <a:txBody>
                    <a:bodyPr/>
                    <a:lstStyle/>
                    <a:p>
                      <a:pPr algn="ctr" fontAlgn="b"/>
                      <a:r>
                        <a:rPr lang="en-US" sz="1200" u="none" strike="noStrike">
                          <a:effectLst/>
                        </a:rPr>
                        <a:t>Current</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0%</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5042946"/>
                  </a:ext>
                </a:extLst>
              </a:tr>
            </a:tbl>
          </a:graphicData>
        </a:graphic>
      </p:graphicFrame>
    </p:spTree>
    <p:extLst>
      <p:ext uri="{BB962C8B-B14F-4D97-AF65-F5344CB8AC3E}">
        <p14:creationId xmlns:p14="http://schemas.microsoft.com/office/powerpoint/2010/main" val="2724127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r>
              <a:rPr lang="en-US" altLang="x-none" dirty="0">
                <a:ea typeface="ＭＳ Ｐゴシック" charset="-128"/>
              </a:rPr>
              <a:t>With commodity companies, it is trickier..</a:t>
            </a:r>
          </a:p>
        </p:txBody>
      </p:sp>
      <p:sp>
        <p:nvSpPr>
          <p:cNvPr id="3" name="Content Placeholder 2">
            <a:extLst>
              <a:ext uri="{FF2B5EF4-FFF2-40B4-BE49-F238E27FC236}">
                <a16:creationId xmlns:a16="http://schemas.microsoft.com/office/drawing/2014/main" id="{E8F5187B-0D06-C942-8104-1385E1D1181C}"/>
              </a:ext>
            </a:extLst>
          </p:cNvPr>
          <p:cNvSpPr>
            <a:spLocks noGrp="1"/>
          </p:cNvSpPr>
          <p:nvPr>
            <p:ph sz="quarter" idx="1"/>
          </p:nvPr>
        </p:nvSpPr>
        <p:spPr/>
        <p:txBody>
          <a:bodyPr>
            <a:normAutofit fontScale="92500" lnSpcReduction="10000"/>
          </a:bodyPr>
          <a:lstStyle/>
          <a:p>
            <a:r>
              <a:rPr lang="en-US" dirty="0"/>
              <a:t>If you believe that commodity cycles are short and predictable, you can use the same normalization approach that you would use for cyclical companies, either averaging earnings or margins over a cycle.</a:t>
            </a:r>
          </a:p>
          <a:p>
            <a:r>
              <a:rPr lang="en-US" dirty="0"/>
              <a:t>If you feel that commodity cycles are very long term and/or unpredictable, you can do one of two things:</a:t>
            </a:r>
          </a:p>
          <a:p>
            <a:pPr lvl="1"/>
            <a:r>
              <a:rPr lang="en-US" dirty="0"/>
              <a:t>Compute operating income that you would have at a “conservative” commodity price, normalizing earnings to reflect that commodity price.</a:t>
            </a:r>
          </a:p>
          <a:p>
            <a:pPr lvl="1"/>
            <a:r>
              <a:rPr lang="en-US" dirty="0"/>
              <a:t>Compute operating income at today’s commodity price, compute an optimal based on that number, and then build a buffer by setting your actual below the optimal.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29977-A66B-8242-96B3-BDBA6C93D525}"/>
              </a:ext>
            </a:extLst>
          </p:cNvPr>
          <p:cNvSpPr>
            <a:spLocks noGrp="1"/>
          </p:cNvSpPr>
          <p:nvPr>
            <p:ph type="title"/>
          </p:nvPr>
        </p:nvSpPr>
        <p:spPr/>
        <p:txBody>
          <a:bodyPr/>
          <a:lstStyle/>
          <a:p>
            <a:r>
              <a:rPr lang="en-US" dirty="0"/>
              <a:t>Royal Dutch: The Oil Price Driver</a:t>
            </a:r>
          </a:p>
        </p:txBody>
      </p:sp>
      <p:pic>
        <p:nvPicPr>
          <p:cNvPr id="9" name="Content Placeholder 8">
            <a:extLst>
              <a:ext uri="{FF2B5EF4-FFF2-40B4-BE49-F238E27FC236}">
                <a16:creationId xmlns:a16="http://schemas.microsoft.com/office/drawing/2014/main" id="{8B3FAD76-C6F2-0649-8C37-64A9A211AE47}"/>
              </a:ext>
            </a:extLst>
          </p:cNvPr>
          <p:cNvPicPr>
            <a:picLocks noGrp="1" noChangeAspect="1"/>
          </p:cNvPicPr>
          <p:nvPr>
            <p:ph sz="quarter" idx="1"/>
          </p:nvPr>
        </p:nvPicPr>
        <p:blipFill>
          <a:blip r:embed="rId2"/>
          <a:stretch>
            <a:fillRect/>
          </a:stretch>
        </p:blipFill>
        <p:spPr>
          <a:xfrm>
            <a:off x="381000" y="1828800"/>
            <a:ext cx="6698545" cy="4419600"/>
          </a:xfrm>
          <a:prstGeom prst="rect">
            <a:avLst/>
          </a:prstGeom>
        </p:spPr>
      </p:pic>
      <p:graphicFrame>
        <p:nvGraphicFramePr>
          <p:cNvPr id="10" name="Table 9">
            <a:extLst>
              <a:ext uri="{FF2B5EF4-FFF2-40B4-BE49-F238E27FC236}">
                <a16:creationId xmlns:a16="http://schemas.microsoft.com/office/drawing/2014/main" id="{5C6F9681-6BF1-BD40-A7E7-07F05BFA6657}"/>
              </a:ext>
            </a:extLst>
          </p:cNvPr>
          <p:cNvGraphicFramePr>
            <a:graphicFrameLocks noGrp="1"/>
          </p:cNvGraphicFramePr>
          <p:nvPr>
            <p:extLst>
              <p:ext uri="{D42A27DB-BD31-4B8C-83A1-F6EECF244321}">
                <p14:modId xmlns:p14="http://schemas.microsoft.com/office/powerpoint/2010/main" val="2365924408"/>
              </p:ext>
            </p:extLst>
          </p:nvPr>
        </p:nvGraphicFramePr>
        <p:xfrm>
          <a:off x="7079545" y="2895600"/>
          <a:ext cx="1917700" cy="162560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2343406215"/>
                    </a:ext>
                  </a:extLst>
                </a:gridCol>
                <a:gridCol w="1308100">
                  <a:extLst>
                    <a:ext uri="{9D8B030D-6E8A-4147-A177-3AD203B41FA5}">
                      <a16:colId xmlns:a16="http://schemas.microsoft.com/office/drawing/2014/main" val="979833953"/>
                    </a:ext>
                  </a:extLst>
                </a:gridCol>
              </a:tblGrid>
              <a:tr h="203200">
                <a:tc>
                  <a:txBody>
                    <a:bodyPr/>
                    <a:lstStyle/>
                    <a:p>
                      <a:pPr algn="ctr" fontAlgn="b"/>
                      <a:r>
                        <a:rPr lang="en-US" sz="1200" b="1" u="none" strike="noStrike" dirty="0">
                          <a:effectLst/>
                        </a:rPr>
                        <a:t>Oil Price</a:t>
                      </a:r>
                      <a:endParaRPr lang="en-US" sz="12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u="none" strike="noStrike" dirty="0">
                          <a:effectLst/>
                        </a:rPr>
                        <a:t>Optimal Debt Ratio</a:t>
                      </a:r>
                      <a:endParaRPr lang="en-US" sz="12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2608778"/>
                  </a:ext>
                </a:extLst>
              </a:tr>
              <a:tr h="203200">
                <a:tc>
                  <a:txBody>
                    <a:bodyPr/>
                    <a:lstStyle/>
                    <a:p>
                      <a:pPr algn="ctr" fontAlgn="b"/>
                      <a:r>
                        <a:rPr lang="en-US" sz="1200" u="none" strike="noStrike">
                          <a:effectLst/>
                        </a:rPr>
                        <a:t>$30 </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10%</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4698527"/>
                  </a:ext>
                </a:extLst>
              </a:tr>
              <a:tr h="203200">
                <a:tc>
                  <a:txBody>
                    <a:bodyPr/>
                    <a:lstStyle/>
                    <a:p>
                      <a:pPr algn="ctr" fontAlgn="b"/>
                      <a:r>
                        <a:rPr lang="en-US" sz="1200" u="none" strike="noStrike">
                          <a:effectLst/>
                        </a:rPr>
                        <a:t>$40 </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20%</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6455037"/>
                  </a:ext>
                </a:extLst>
              </a:tr>
              <a:tr h="203200">
                <a:tc>
                  <a:txBody>
                    <a:bodyPr/>
                    <a:lstStyle/>
                    <a:p>
                      <a:pPr algn="ctr" fontAlgn="b"/>
                      <a:r>
                        <a:rPr lang="en-US" sz="1200" u="none" strike="noStrike">
                          <a:effectLst/>
                        </a:rPr>
                        <a:t>$50 </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20%</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3508422"/>
                  </a:ext>
                </a:extLst>
              </a:tr>
              <a:tr h="203200">
                <a:tc>
                  <a:txBody>
                    <a:bodyPr/>
                    <a:lstStyle/>
                    <a:p>
                      <a:pPr algn="ctr" fontAlgn="b"/>
                      <a:r>
                        <a:rPr lang="en-US" sz="1200" u="none" strike="noStrike">
                          <a:effectLst/>
                        </a:rPr>
                        <a:t>$60 </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30%</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8819670"/>
                  </a:ext>
                </a:extLst>
              </a:tr>
              <a:tr h="203200">
                <a:tc>
                  <a:txBody>
                    <a:bodyPr/>
                    <a:lstStyle/>
                    <a:p>
                      <a:pPr algn="ctr" fontAlgn="b"/>
                      <a:r>
                        <a:rPr lang="en-US" sz="1200" u="none" strike="noStrike">
                          <a:effectLst/>
                        </a:rPr>
                        <a:t>$70 </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40%</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725444"/>
                  </a:ext>
                </a:extLst>
              </a:tr>
              <a:tr h="203200">
                <a:tc>
                  <a:txBody>
                    <a:bodyPr/>
                    <a:lstStyle/>
                    <a:p>
                      <a:pPr algn="ctr" fontAlgn="b"/>
                      <a:r>
                        <a:rPr lang="en-US" sz="1200" u="none" strike="noStrike">
                          <a:effectLst/>
                        </a:rPr>
                        <a:t>$80 </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40%</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072356"/>
                  </a:ext>
                </a:extLst>
              </a:tr>
              <a:tr h="203200">
                <a:tc>
                  <a:txBody>
                    <a:bodyPr/>
                    <a:lstStyle/>
                    <a:p>
                      <a:pPr algn="ctr" fontAlgn="b"/>
                      <a:r>
                        <a:rPr lang="en-US" sz="1200" u="none" strike="noStrike">
                          <a:effectLst/>
                        </a:rPr>
                        <a:t>$90 </a:t>
                      </a:r>
                      <a:endParaRPr lang="en-US" sz="12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50%</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3665513"/>
                  </a:ext>
                </a:extLst>
              </a:tr>
            </a:tbl>
          </a:graphicData>
        </a:graphic>
      </p:graphicFrame>
    </p:spTree>
    <p:extLst>
      <p:ext uri="{BB962C8B-B14F-4D97-AF65-F5344CB8AC3E}">
        <p14:creationId xmlns:p14="http://schemas.microsoft.com/office/powerpoint/2010/main" val="191767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AC40C-BBD5-0249-8098-465B3CDF3B4F}"/>
              </a:ext>
            </a:extLst>
          </p:cNvPr>
          <p:cNvSpPr>
            <a:spLocks noGrp="1"/>
          </p:cNvSpPr>
          <p:nvPr>
            <p:ph type="title"/>
          </p:nvPr>
        </p:nvSpPr>
        <p:spPr/>
        <p:txBody>
          <a:bodyPr/>
          <a:lstStyle/>
          <a:p>
            <a:r>
              <a:rPr lang="en-US" dirty="0"/>
              <a:t> With companies playing operating earnings games..</a:t>
            </a:r>
          </a:p>
        </p:txBody>
      </p:sp>
      <p:sp>
        <p:nvSpPr>
          <p:cNvPr id="3" name="Content Placeholder 2">
            <a:extLst>
              <a:ext uri="{FF2B5EF4-FFF2-40B4-BE49-F238E27FC236}">
                <a16:creationId xmlns:a16="http://schemas.microsoft.com/office/drawing/2014/main" id="{C0D40ECF-F597-2846-B6D7-9258BCE33D20}"/>
              </a:ext>
            </a:extLst>
          </p:cNvPr>
          <p:cNvSpPr>
            <a:spLocks noGrp="1"/>
          </p:cNvSpPr>
          <p:nvPr>
            <p:ph sz="quarter" idx="1"/>
          </p:nvPr>
        </p:nvSpPr>
        <p:spPr/>
        <p:txBody>
          <a:bodyPr>
            <a:normAutofit fontScale="92500" lnSpcReduction="20000"/>
          </a:bodyPr>
          <a:lstStyle/>
          <a:p>
            <a:r>
              <a:rPr lang="en-US" dirty="0"/>
              <a:t>If an extraordinary or one-time item is causing the earnings to be too low or too high, estimate the earnings without that item and compute the optimal debt ratio, with the re-estimated operating income.</a:t>
            </a:r>
          </a:p>
          <a:p>
            <a:r>
              <a:rPr lang="en-US" dirty="0"/>
              <a:t>If the item that is distorting earnings is not one-time, but is causing distortions every year, re-compute the earnings without that item over time and us the normalization approaches mentioned earlier.</a:t>
            </a:r>
          </a:p>
          <a:p>
            <a:r>
              <a:rPr lang="en-US" dirty="0"/>
              <a:t>One simple way of checking is to compare the company’s margins to the sector averages and if they are wildly different, you may consider using the sector average or a number closer to it, in computing the optimal.</a:t>
            </a:r>
          </a:p>
        </p:txBody>
      </p:sp>
    </p:spTree>
    <p:extLst>
      <p:ext uri="{BB962C8B-B14F-4D97-AF65-F5344CB8AC3E}">
        <p14:creationId xmlns:p14="http://schemas.microsoft.com/office/powerpoint/2010/main" val="45626841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60683</TotalTime>
  <Pages>155</Pages>
  <Words>763</Words>
  <Application>Microsoft Macintosh PowerPoint</Application>
  <PresentationFormat>Letter Paper (8.5x11 in)</PresentationFormat>
  <Paragraphs>77</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ＭＳ Ｐゴシック</vt:lpstr>
      <vt:lpstr>Calibri</vt:lpstr>
      <vt:lpstr>Times</vt:lpstr>
      <vt:lpstr>Wingdings</vt:lpstr>
      <vt:lpstr>Wingdings 2</vt:lpstr>
      <vt:lpstr>Basic</vt:lpstr>
      <vt:lpstr>In Practice webcast: Optimal Debt ratio Special cases</vt:lpstr>
      <vt:lpstr>Optimizing Debt: Earnings as a Driver</vt:lpstr>
      <vt:lpstr>Using last year’s earnings</vt:lpstr>
      <vt:lpstr>With cyclical companies, it is best to determine debt capacity with normal income</vt:lpstr>
      <vt:lpstr>Turkish: Ups and Downs, with Growth Ambitions!</vt:lpstr>
      <vt:lpstr>Henkel: Margin Compression?</vt:lpstr>
      <vt:lpstr>PZ Cussons Nigeria: Country and Currency Risk Overlay</vt:lpstr>
      <vt:lpstr>With commodity companies, it is trickier..</vt:lpstr>
      <vt:lpstr>Royal Dutch: The Oil Price Driver</vt:lpstr>
      <vt:lpstr> With companies playing operating earnings games..</vt:lpstr>
    </vt:vector>
  </TitlesOfParts>
  <Company>Stern School</Company>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738</cp:revision>
  <cp:lastPrinted>2018-02-13T19:19:13Z</cp:lastPrinted>
  <dcterms:created xsi:type="dcterms:W3CDTF">2010-07-27T14:31:16Z</dcterms:created>
  <dcterms:modified xsi:type="dcterms:W3CDTF">2018-02-19T17:32:04Z</dcterms:modified>
</cp:coreProperties>
</file>