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9" r:id="rId1"/>
  </p:sldMasterIdLst>
  <p:notesMasterIdLst>
    <p:notesMasterId r:id="rId20"/>
  </p:notesMasterIdLst>
  <p:handoutMasterIdLst>
    <p:handoutMasterId r:id="rId21"/>
  </p:handoutMasterIdLst>
  <p:sldIdLst>
    <p:sldId id="975" r:id="rId2"/>
    <p:sldId id="998" r:id="rId3"/>
    <p:sldId id="994" r:id="rId4"/>
    <p:sldId id="995" r:id="rId5"/>
    <p:sldId id="978" r:id="rId6"/>
    <p:sldId id="979" r:id="rId7"/>
    <p:sldId id="980" r:id="rId8"/>
    <p:sldId id="981" r:id="rId9"/>
    <p:sldId id="982" r:id="rId10"/>
    <p:sldId id="1001" r:id="rId11"/>
    <p:sldId id="988" r:id="rId12"/>
    <p:sldId id="989" r:id="rId13"/>
    <p:sldId id="990" r:id="rId14"/>
    <p:sldId id="991" r:id="rId15"/>
    <p:sldId id="992" r:id="rId16"/>
    <p:sldId id="996" r:id="rId17"/>
    <p:sldId id="997" r:id="rId18"/>
    <p:sldId id="1000" r:id="rId19"/>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3" d="100"/>
          <a:sy n="113" d="100"/>
        </p:scale>
        <p:origin x="-664" y="-10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4:USData:MultiplesAnalysisUS&amp;Glob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PE Ratios for US stocks:</a:t>
            </a:r>
            <a:r>
              <a:rPr lang="en-US" baseline="0"/>
              <a:t> January 2014</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'US PE'!$B$1</c:f>
              <c:strCache>
                <c:ptCount val="1"/>
                <c:pt idx="0">
                  <c:v>Current</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PE'!$B$2:$B$15</c:f>
              <c:numCache>
                <c:formatCode>#,##0.##</c:formatCode>
                <c:ptCount val="14"/>
                <c:pt idx="0">
                  <c:v>149.0</c:v>
                </c:pt>
                <c:pt idx="1">
                  <c:v>192.0</c:v>
                </c:pt>
                <c:pt idx="2">
                  <c:v>367.0</c:v>
                </c:pt>
                <c:pt idx="3">
                  <c:v>418.0</c:v>
                </c:pt>
                <c:pt idx="4">
                  <c:v>410.0</c:v>
                </c:pt>
                <c:pt idx="5">
                  <c:v>369.0</c:v>
                </c:pt>
                <c:pt idx="6">
                  <c:v>276.0</c:v>
                </c:pt>
                <c:pt idx="7">
                  <c:v>198.0</c:v>
                </c:pt>
                <c:pt idx="8">
                  <c:v>121.0</c:v>
                </c:pt>
                <c:pt idx="9">
                  <c:v>98.0</c:v>
                </c:pt>
                <c:pt idx="10">
                  <c:v>172.0</c:v>
                </c:pt>
                <c:pt idx="11">
                  <c:v>187.0</c:v>
                </c:pt>
                <c:pt idx="12">
                  <c:v>74.0</c:v>
                </c:pt>
                <c:pt idx="13">
                  <c:v>214.0</c:v>
                </c:pt>
              </c:numCache>
            </c:numRef>
          </c:val>
        </c:ser>
        <c:ser>
          <c:idx val="1"/>
          <c:order val="1"/>
          <c:tx>
            <c:strRef>
              <c:f>'US PE'!$C$1</c:f>
              <c:strCache>
                <c:ptCount val="1"/>
                <c:pt idx="0">
                  <c:v>Trailing</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PE'!$C$2:$C$15</c:f>
              <c:numCache>
                <c:formatCode>#,##0.##</c:formatCode>
                <c:ptCount val="14"/>
                <c:pt idx="0">
                  <c:v>152.0</c:v>
                </c:pt>
                <c:pt idx="1">
                  <c:v>167.0</c:v>
                </c:pt>
                <c:pt idx="2">
                  <c:v>360.0</c:v>
                </c:pt>
                <c:pt idx="3">
                  <c:v>456.0</c:v>
                </c:pt>
                <c:pt idx="4">
                  <c:v>482.0</c:v>
                </c:pt>
                <c:pt idx="5">
                  <c:v>395.0</c:v>
                </c:pt>
                <c:pt idx="6">
                  <c:v>251.0</c:v>
                </c:pt>
                <c:pt idx="7">
                  <c:v>185.0</c:v>
                </c:pt>
                <c:pt idx="8">
                  <c:v>110.0</c:v>
                </c:pt>
                <c:pt idx="9">
                  <c:v>100.0</c:v>
                </c:pt>
                <c:pt idx="10">
                  <c:v>126.0</c:v>
                </c:pt>
                <c:pt idx="11">
                  <c:v>154.0</c:v>
                </c:pt>
                <c:pt idx="12">
                  <c:v>61.0</c:v>
                </c:pt>
                <c:pt idx="13">
                  <c:v>184.0</c:v>
                </c:pt>
              </c:numCache>
            </c:numRef>
          </c:val>
        </c:ser>
        <c:ser>
          <c:idx val="2"/>
          <c:order val="2"/>
          <c:tx>
            <c:strRef>
              <c:f>'US PE'!$D$1</c:f>
              <c:strCache>
                <c:ptCount val="1"/>
                <c:pt idx="0">
                  <c:v>Forward</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PE'!$D$2:$D$15</c:f>
              <c:numCache>
                <c:formatCode>#,##0.##</c:formatCode>
                <c:ptCount val="14"/>
                <c:pt idx="0">
                  <c:v>9.0</c:v>
                </c:pt>
                <c:pt idx="1">
                  <c:v>70.0</c:v>
                </c:pt>
                <c:pt idx="2">
                  <c:v>233.0</c:v>
                </c:pt>
                <c:pt idx="3">
                  <c:v>585.0</c:v>
                </c:pt>
                <c:pt idx="4">
                  <c:v>668.0</c:v>
                </c:pt>
                <c:pt idx="5">
                  <c:v>378.0</c:v>
                </c:pt>
                <c:pt idx="6">
                  <c:v>197.0</c:v>
                </c:pt>
                <c:pt idx="7">
                  <c:v>126.0</c:v>
                </c:pt>
                <c:pt idx="8">
                  <c:v>72.0</c:v>
                </c:pt>
                <c:pt idx="9">
                  <c:v>48.0</c:v>
                </c:pt>
                <c:pt idx="10">
                  <c:v>79.0</c:v>
                </c:pt>
                <c:pt idx="11">
                  <c:v>109.0</c:v>
                </c:pt>
                <c:pt idx="12">
                  <c:v>42.0</c:v>
                </c:pt>
                <c:pt idx="13">
                  <c:v>83.0</c:v>
                </c:pt>
              </c:numCache>
            </c:numRef>
          </c:val>
        </c:ser>
        <c:dLbls>
          <c:showLegendKey val="0"/>
          <c:showVal val="0"/>
          <c:showCatName val="0"/>
          <c:showSerName val="0"/>
          <c:showPercent val="0"/>
          <c:showBubbleSize val="0"/>
        </c:dLbls>
        <c:gapWidth val="150"/>
        <c:shape val="box"/>
        <c:axId val="1883458664"/>
        <c:axId val="1883461640"/>
        <c:axId val="0"/>
      </c:bar3DChart>
      <c:catAx>
        <c:axId val="1883458664"/>
        <c:scaling>
          <c:orientation val="minMax"/>
        </c:scaling>
        <c:delete val="0"/>
        <c:axPos val="b"/>
        <c:majorTickMark val="out"/>
        <c:minorTickMark val="none"/>
        <c:tickLblPos val="nextTo"/>
        <c:crossAx val="1883461640"/>
        <c:crosses val="autoZero"/>
        <c:auto val="1"/>
        <c:lblAlgn val="ctr"/>
        <c:lblOffset val="100"/>
        <c:noMultiLvlLbl val="0"/>
      </c:catAx>
      <c:valAx>
        <c:axId val="1883461640"/>
        <c:scaling>
          <c:orientation val="minMax"/>
        </c:scaling>
        <c:delete val="0"/>
        <c:axPos val="l"/>
        <c:majorGridlines/>
        <c:numFmt formatCode="#,##0.##" sourceLinked="1"/>
        <c:majorTickMark val="out"/>
        <c:minorTickMark val="none"/>
        <c:tickLblPos val="nextTo"/>
        <c:crossAx val="1883458664"/>
        <c:crosses val="autoZero"/>
        <c:crossBetween val="between"/>
      </c:valAx>
    </c:plotArea>
    <c:legend>
      <c:legendPos val="r"/>
      <c:layout/>
      <c:overlay val="0"/>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emf"/><Relationship Id="rId1" Type="http://schemas.openxmlformats.org/officeDocument/2006/relationships/image" Target="../media/image8.emf"/><Relationship Id="rId2"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393700" y="692150"/>
            <a:ext cx="6070600"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393700" y="692150"/>
            <a:ext cx="6070600"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three ingredients you find in almost every equity research report - comparables, a multiple (or standardized price) and a story (which represents the attempt to control for differences).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393700" y="692150"/>
            <a:ext cx="6070600"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distinction between price (representing equity value) and value (representing the combined market value of equity and debt) and enterprise value (representing firm value - cash and marketable securities) should be noted.</a:t>
            </a:r>
          </a:p>
          <a:p>
            <a:r>
              <a:rPr lang="en-US">
                <a:latin typeface="Times" charset="0"/>
                <a:ea typeface="ＭＳ Ｐゴシック" charset="0"/>
                <a:cs typeface="ＭＳ Ｐゴシック" charset="0"/>
              </a:rPr>
              <a:t>Note that the denominator can be a number from the income statement (revenues, earnings) or one from the balance sheet (book value). It can even be a non-financial input (number of employees or units of the product produced).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393700" y="692150"/>
            <a:ext cx="6070600"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atin typeface="Helvetica" charset="0"/>
                <a:ea typeface="ＭＳ Ｐゴシック" charset="0"/>
                <a:cs typeface="ＭＳ Ｐゴシック" charset="0"/>
              </a:rPr>
              <a:t>Given this reality, we have to think about how best to use multiples. These four steps represent a way in which we can deconstruct any multiple, understand how to use it well and discover when it is being misused.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393700" y="692150"/>
            <a:ext cx="6070600"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i="1">
                <a:latin typeface="Helvetica" charset="0"/>
                <a:ea typeface="ＭＳ Ｐゴシック" charset="0"/>
                <a:cs typeface="ＭＳ Ｐゴシック" charset="0"/>
              </a:rPr>
              <a:t>Consistent definition:</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i="1">
                <a:latin typeface="Helvetica" charset="0"/>
                <a:ea typeface="ＭＳ Ｐゴシック" charset="0"/>
                <a:cs typeface="ＭＳ Ｐゴシック" charset="0"/>
              </a:rPr>
              <a:t>Uniformally Estimated:</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This is actually much more difficult than it looks. Even if accounting standards are the same across firms, you run into two problems:</a:t>
            </a:r>
          </a:p>
          <a:p>
            <a:pPr marL="228600" indent="-228600">
              <a:buFontTx/>
              <a:buAutoNum type="arabicPeriod"/>
            </a:pPr>
            <a:r>
              <a:rPr lang="en-US">
                <a:latin typeface="Helvetica" charset="0"/>
                <a:ea typeface="ＭＳ Ｐゴシック" charset="0"/>
                <a:cs typeface="ＭＳ Ｐゴシック" charset="0"/>
              </a:rPr>
              <a:t>The degree to which firms bend accounting rules for their own purposes varies across firms. Some firms are inherently more conservative in reporting earnings than others.</a:t>
            </a:r>
          </a:p>
          <a:p>
            <a:pPr marL="228600" indent="-228600">
              <a:buFontTx/>
              <a:buAutoNum type="arabicPeriod"/>
            </a:pPr>
            <a:r>
              <a:rPr lang="en-US">
                <a:latin typeface="Helvetica" charset="0"/>
                <a:ea typeface="ＭＳ Ｐゴシック" charset="0"/>
                <a:cs typeface="ＭＳ Ｐゴシック" charset="0"/>
              </a:rPr>
              <a:t>The financial year ends at different points for different firms. If the denominator is the earnings in the most recent financial year, the multiple may not be comparable if some firms have December year-ends and some have June year-ends.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393700" y="692150"/>
            <a:ext cx="6070600"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This is only the tip of the iceberg. You can have EPS before and after extraordinary items, primary and diluted EPS..</a:t>
            </a:r>
          </a:p>
          <a:p>
            <a:r>
              <a:rPr lang="en-US">
                <a:latin typeface="Helvetica" charset="0"/>
                <a:ea typeface="ＭＳ Ｐゴシック" charset="0"/>
                <a:cs typeface="ＭＳ Ｐゴシック" charset="0"/>
              </a:rPr>
              <a:t>When you are negotiating with someone else and you are both using PE ratios to make your case, the first step is to make sure that you are using the same PE ratio.</a:t>
            </a:r>
          </a:p>
          <a:p>
            <a:r>
              <a:rPr lang="en-US">
                <a:latin typeface="Helvetica" charset="0"/>
                <a:ea typeface="ＭＳ Ｐゴシック" charset="0"/>
                <a:cs typeface="ＭＳ Ｐゴシック" charset="0"/>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Rot="1" noChangeAspect="1" noChangeArrowheads="1"/>
          </p:cNvSpPr>
          <p:nvPr>
            <p:ph type="sldImg"/>
          </p:nvPr>
        </p:nvSpPr>
        <p:spPr>
          <a:xfrm>
            <a:off x="393700" y="692150"/>
            <a:ext cx="6070600" cy="3416300"/>
          </a:xfrm>
          <a:solidFill>
            <a:srgbClr val="FFFFFF"/>
          </a:solidFill>
          <a:ln/>
        </p:spPr>
      </p:sp>
      <p:sp>
        <p:nvSpPr>
          <p:cNvPr id="220162"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problem with using firm value is that cash is included in the numerator but not in the denominator. That is why the enterprise value version makes more sense…</a:t>
            </a:r>
          </a:p>
          <a:p>
            <a:r>
              <a:rPr lang="en-US">
                <a:latin typeface="Helvetica" charset="0"/>
                <a:ea typeface="ＭＳ Ｐゴシック" charset="0"/>
                <a:cs typeface="ＭＳ Ｐゴシック" charset="0"/>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atin typeface="Helvetica" charset="0"/>
                <a:ea typeface="ＭＳ Ｐゴシック" charset="0"/>
                <a:cs typeface="ＭＳ Ｐゴシック" charset="0"/>
              </a:rPr>
              <a:t>The safest thing to do (assuming you can do this) is to net out the market value of your holdings from the numerator (for both active and passive holdings) and the EBITDA of your holdings from the denominator ( for majority active holdings)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393700" y="692150"/>
            <a:ext cx="6070600"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Before you use a multiple and develop rules of thumb (8 times EBITDA is cheap), you need to get a sense of the cross-sectional distribution. </a:t>
            </a:r>
          </a:p>
          <a:p>
            <a:r>
              <a:rPr lang="en-US">
                <a:latin typeface="Helvetica" charset="0"/>
                <a:ea typeface="ＭＳ Ｐゴシック" charset="0"/>
                <a:cs typeface="ＭＳ Ｐゴシック" charset="0"/>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atin typeface="Helvetica" charset="0"/>
                <a:ea typeface="ＭＳ Ｐゴシック" charset="0"/>
                <a:cs typeface="ＭＳ Ｐゴシック" charset="0"/>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noTextEdit="1"/>
          </p:cNvSpPr>
          <p:nvPr>
            <p:ph type="sldImg"/>
          </p:nvPr>
        </p:nvSpPr>
        <p:spPr>
          <a:xfrm>
            <a:off x="393700" y="692150"/>
            <a:ext cx="6070600" cy="3416300"/>
          </a:xfrm>
          <a:ln/>
        </p:spPr>
      </p:sp>
      <p:sp>
        <p:nvSpPr>
          <p:cNvPr id="224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graph for all U.S. firms with data available on the Value Line CD ROM (contains about 7200 firms in the overall sample). Notice that the distributions are skewed to the left and that we have capped the PE ratios at 100….</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p:cNvSpPr>
          <p:nvPr>
            <p:ph type="sldImg"/>
          </p:nvPr>
        </p:nvSpPr>
        <p:spPr>
          <a:xfrm>
            <a:off x="393700" y="692150"/>
            <a:ext cx="6070600"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393700" y="692150"/>
            <a:ext cx="6070600"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Helvetica" charset="0"/>
                <a:ea typeface="ＭＳ Ｐゴシック" charset="0"/>
                <a:cs typeface="ＭＳ Ｐゴシック" charset="0"/>
              </a:rPr>
              <a:t>To get to the heart of equity multiples, we start with an equity DCF model. In this case, we consider the simplest equity valuation model - a stable growth dividend discount model. Restated in terms of the PE ratio, we find that the PE ratio fo a stable growth firm can be written in terms of three variables:</a:t>
            </a:r>
          </a:p>
          <a:p>
            <a:pPr marL="228600" indent="-228600">
              <a:buFontTx/>
              <a:buAutoNum type="arabicPeriod"/>
            </a:pPr>
            <a:r>
              <a:rPr lang="en-US">
                <a:latin typeface="Helvetica" charset="0"/>
                <a:ea typeface="ＭＳ Ｐゴシック" charset="0"/>
                <a:cs typeface="ＭＳ Ｐゴシック" charset="0"/>
              </a:rPr>
              <a:t>The expected growth rate in earnings per share</a:t>
            </a:r>
          </a:p>
          <a:p>
            <a:pPr marL="228600" indent="-228600">
              <a:buFontTx/>
              <a:buAutoNum type="arabicPeriod"/>
            </a:pPr>
            <a:r>
              <a:rPr lang="en-US">
                <a:latin typeface="Helvetica" charset="0"/>
                <a:ea typeface="ＭＳ Ｐゴシック" charset="0"/>
                <a:cs typeface="ＭＳ Ｐゴシック" charset="0"/>
              </a:rPr>
              <a:t>The riskiness of the equity, which determines the cost of equity</a:t>
            </a:r>
          </a:p>
          <a:p>
            <a:pPr marL="228600" indent="-228600">
              <a:buFontTx/>
              <a:buAutoNum type="arabicPeriod"/>
            </a:pPr>
            <a:r>
              <a:rPr lang="en-US">
                <a:latin typeface="Helvetica" charset="0"/>
                <a:ea typeface="ＭＳ Ｐゴシック" charset="0"/>
                <a:cs typeface="ＭＳ Ｐゴシック" charset="0"/>
              </a:rPr>
              <a:t>The efficiency with which the firm generates growth,which is measured by how much the firm can pay out or afford to pay out after reinvested to create the growth.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393700" y="692150"/>
            <a:ext cx="6070600"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393700" y="692150"/>
            <a:ext cx="6070600"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atin typeface="Helvetica" charset="0"/>
                <a:ea typeface="ＭＳ Ｐゴシック" charset="0"/>
                <a:cs typeface="ＭＳ Ｐゴシック" charset="0"/>
              </a:rPr>
              <a:t>You will never find two identical firms, no matter how hard you search. You therefore have to always control for the residual differences when making comparisons.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393700" y="692150"/>
            <a:ext cx="6070600"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this sample, note that some of the firms in the sample are emerging market firms any may be exposed to more risk (political risk, economic risk, inflation risk…)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7942"/>
            <a:ext cx="9144000" cy="665559"/>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39855"/>
            <a:ext cx="2249488" cy="53459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8" y="4532711"/>
            <a:ext cx="6784975" cy="535781"/>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760"/>
            <a:ext cx="2057400" cy="514350"/>
          </a:xfrm>
        </p:spPr>
        <p:txBody>
          <a:bodyPr>
            <a:noAutofit/>
          </a:bodyPr>
          <a:lstStyle>
            <a:lvl1pPr algn="ctr">
              <a:defRPr sz="2000" dirty="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405"/>
            <a:ext cx="5867400" cy="273844"/>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solidFill>
                  <a:schemeClr val="tx2"/>
                </a:solidFill>
              </a:defRPr>
            </a:lvl1pPr>
          </a:lstStyle>
          <a:p>
            <a:pPr>
              <a:defRPr/>
            </a:pPr>
            <a:fld id="{B548DA48-CD55-7D46-9088-BD1D4AF668F0}" type="slidenum">
              <a:rPr lang="en-US"/>
              <a:pPr>
                <a:defRPr/>
              </a:pPr>
              <a:t>‹#›</a:t>
            </a:fld>
            <a:endParaRPr lang="en-US" dirty="0"/>
          </a:p>
        </p:txBody>
      </p:sp>
    </p:spTree>
    <p:extLst>
      <p:ext uri="{BB962C8B-B14F-4D97-AF65-F5344CB8AC3E}">
        <p14:creationId xmlns:p14="http://schemas.microsoft.com/office/powerpoint/2010/main" val="381057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8" y="4787504"/>
            <a:ext cx="4790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a:defRPr/>
            </a:pPr>
            <a:fld id="{13EF5F4F-DCD1-8A48-92D2-ABA8E377A854}" type="slidenum">
              <a:rPr lang="en-US" sz="1600" smtClean="0"/>
              <a:pPr>
                <a:defRPr/>
              </a:pPr>
              <a:t>‹#›</a:t>
            </a:fld>
            <a:endParaRPr lang="en-US"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6676B625-3D4B-DA41-B517-73906BEC34A2}" type="slidenum">
              <a:rPr lang="en-US"/>
              <a:pPr>
                <a:defRPr/>
              </a:pPr>
              <a:t>‹#›</a:t>
            </a:fld>
            <a:endParaRPr lang="en-US" dirty="0"/>
          </a:p>
        </p:txBody>
      </p:sp>
    </p:spTree>
    <p:extLst>
      <p:ext uri="{BB962C8B-B14F-4D97-AF65-F5344CB8AC3E}">
        <p14:creationId xmlns:p14="http://schemas.microsoft.com/office/powerpoint/2010/main" val="247568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dirty="0"/>
            </a:lvl1pPr>
          </a:lstStyle>
          <a:p>
            <a:pPr>
              <a:defRPr/>
            </a:pPr>
            <a:endParaRPr lang="en-US"/>
          </a:p>
        </p:txBody>
      </p:sp>
      <p:sp>
        <p:nvSpPr>
          <p:cNvPr id="8" name="Slide Number Placeholder 12"/>
          <p:cNvSpPr>
            <a:spLocks noGrp="1"/>
          </p:cNvSpPr>
          <p:nvPr>
            <p:ph type="sldNum" sz="quarter" idx="11"/>
          </p:nvPr>
        </p:nvSpPr>
        <p:spPr>
          <a:xfrm>
            <a:off x="0" y="1314451"/>
            <a:ext cx="1295400" cy="526256"/>
          </a:xfrm>
        </p:spPr>
        <p:txBody>
          <a:bodyPr>
            <a:noAutofit/>
          </a:bodyPr>
          <a:lstStyle>
            <a:lvl1pPr>
              <a:defRPr sz="2400">
                <a:solidFill>
                  <a:srgbClr val="FFFFFF"/>
                </a:solidFill>
              </a:defRPr>
            </a:lvl1pPr>
          </a:lstStyle>
          <a:p>
            <a:pPr>
              <a:defRPr/>
            </a:pPr>
            <a:fld id="{CA031F07-3481-9143-935D-C9BC1BAF8C14}"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76341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dirty="0"/>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913FE882-B1F3-B841-804C-47F5F1A52C1A}"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73590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468C3F3-1361-C145-832B-13042B53AC6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1637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500F3875-3E8C-C840-A055-17855AA13C79}" type="slidenum">
              <a:rPr lang="en-US"/>
              <a:pPr>
                <a:defRPr/>
              </a:pPr>
              <a:t>‹#›</a:t>
            </a:fld>
            <a:endParaRPr lang="en-US" dirty="0"/>
          </a:p>
        </p:txBody>
      </p:sp>
    </p:spTree>
    <p:extLst>
      <p:ext uri="{BB962C8B-B14F-4D97-AF65-F5344CB8AC3E}">
        <p14:creationId xmlns:p14="http://schemas.microsoft.com/office/powerpoint/2010/main" val="306180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dirty="0"/>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solidFill>
                  <a:schemeClr val="tx2"/>
                </a:solidFill>
              </a:defRPr>
            </a:lvl1pPr>
          </a:lstStyle>
          <a:p>
            <a:pPr>
              <a:defRPr/>
            </a:pPr>
            <a:fld id="{B9BA377C-7D64-3F47-856A-286272E12FC8}" type="slidenum">
              <a:rPr lang="en-US"/>
              <a:pPr>
                <a:defRPr/>
              </a:pPr>
              <a:t>‹#›</a:t>
            </a:fld>
            <a:endParaRPr lang="en-US" dirty="0"/>
          </a:p>
        </p:txBody>
      </p:sp>
    </p:spTree>
    <p:extLst>
      <p:ext uri="{BB962C8B-B14F-4D97-AF65-F5344CB8AC3E}">
        <p14:creationId xmlns:p14="http://schemas.microsoft.com/office/powerpoint/2010/main" val="138651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831"/>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dirty="0"/>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CCD9D39-5D18-C44B-89B6-1979AF36A9D4}" type="slidenum">
              <a:rPr lang="en-US"/>
              <a:pPr>
                <a:defRPr/>
              </a:pPr>
              <a:t>‹#›</a:t>
            </a:fld>
            <a:endParaRPr lang="en-US" dirty="0"/>
          </a:p>
        </p:txBody>
      </p:sp>
    </p:spTree>
    <p:extLst>
      <p:ext uri="{BB962C8B-B14F-4D97-AF65-F5344CB8AC3E}">
        <p14:creationId xmlns:p14="http://schemas.microsoft.com/office/powerpoint/2010/main" val="212927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56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4" y="3498056"/>
            <a:ext cx="1463675" cy="534591"/>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591"/>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3" y="0"/>
            <a:ext cx="100013" cy="51506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3844"/>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9"/>
            <a:ext cx="1447800" cy="497681"/>
          </a:xfrm>
        </p:spPr>
        <p:txBody>
          <a:bodyPr rtlCol="0"/>
          <a:lstStyle>
            <a:lvl1pPr>
              <a:defRPr sz="2800">
                <a:solidFill>
                  <a:srgbClr val="FFFFFF"/>
                </a:solidFill>
              </a:defRPr>
            </a:lvl1pPr>
          </a:lstStyle>
          <a:p>
            <a:pPr>
              <a:defRPr/>
            </a:pPr>
            <a:fld id="{3CC3F1FF-FCC0-0849-955C-7A2EFAD0A42E}" type="slidenum">
              <a:rPr lang="en-US"/>
              <a:pPr>
                <a:defRPr/>
              </a:pPr>
              <a:t>‹#›</a:t>
            </a:fld>
            <a:endParaRPr lang="en-US" dirty="0"/>
          </a:p>
        </p:txBody>
      </p:sp>
      <p:sp>
        <p:nvSpPr>
          <p:cNvPr id="11" name="Footer Placeholder 13"/>
          <p:cNvSpPr>
            <a:spLocks noGrp="1"/>
          </p:cNvSpPr>
          <p:nvPr>
            <p:ph type="ftr" sz="quarter" idx="12"/>
          </p:nvPr>
        </p:nvSpPr>
        <p:spPr>
          <a:xfrm>
            <a:off x="1600200" y="4686300"/>
            <a:ext cx="4572000" cy="273844"/>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7239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2DD20CE-6EFA-0E4E-8849-9F692B4E9FA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3984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3"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3844"/>
          </a:xfrm>
        </p:spPr>
        <p:txBody>
          <a:bodyPr/>
          <a:lstStyle>
            <a:lvl1pPr>
              <a:defRPr dirty="0"/>
            </a:lvl1pPr>
          </a:lstStyle>
          <a:p>
            <a:pPr>
              <a:defRPr/>
            </a:pPr>
            <a:endParaRPr lang="en-US"/>
          </a:p>
        </p:txBody>
      </p:sp>
      <p:sp>
        <p:nvSpPr>
          <p:cNvPr id="8" name="Footer Placeholder 4"/>
          <p:cNvSpPr>
            <a:spLocks noGrp="1"/>
          </p:cNvSpPr>
          <p:nvPr>
            <p:ph type="ftr" sz="quarter" idx="11"/>
          </p:nvPr>
        </p:nvSpPr>
        <p:spPr>
          <a:xfrm>
            <a:off x="457203" y="4686300"/>
            <a:ext cx="5573713" cy="273844"/>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9"/>
            <a:ext cx="400050" cy="244475"/>
          </a:xfrm>
        </p:spPr>
        <p:txBody>
          <a:bodyPr/>
          <a:lstStyle>
            <a:lvl1pPr>
              <a:defRPr/>
            </a:lvl1pPr>
          </a:lstStyle>
          <a:p>
            <a:pPr>
              <a:defRPr/>
            </a:pPr>
            <a:fld id="{A3AC4EA3-55AD-D845-A812-AEED6F2651D9}"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8672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FF727645-F1F3-344C-AF2E-C01B0C31F5ED}" type="slidenum">
              <a:rPr lang="en-US"/>
              <a:pPr>
                <a:defRPr/>
              </a:pPr>
              <a:t>‹#›</a:t>
            </a:fld>
            <a:endParaRPr lang="en-US" dirty="0"/>
          </a:p>
        </p:txBody>
      </p:sp>
    </p:spTree>
    <p:extLst>
      <p:ext uri="{BB962C8B-B14F-4D97-AF65-F5344CB8AC3E}">
        <p14:creationId xmlns:p14="http://schemas.microsoft.com/office/powerpoint/2010/main" val="37228687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200151"/>
            <a:ext cx="81534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dirty="0">
                <a:solidFill>
                  <a:schemeClr val="tx2"/>
                </a:solidFill>
              </a:defRPr>
            </a:lvl1pPr>
          </a:lstStyle>
          <a:p>
            <a:pPr>
              <a:defRPr/>
            </a:pPr>
            <a:endParaRPr lang="en-US"/>
          </a:p>
        </p:txBody>
      </p:sp>
      <p:sp>
        <p:nvSpPr>
          <p:cNvPr id="3" name="Footer Placeholder 2"/>
          <p:cNvSpPr>
            <a:spLocks noGrp="1"/>
          </p:cNvSpPr>
          <p:nvPr>
            <p:ph type="ftr" sz="quarter" idx="3"/>
          </p:nvPr>
        </p:nvSpPr>
        <p:spPr>
          <a:xfrm>
            <a:off x="609603" y="4686300"/>
            <a:ext cx="5421313" cy="273844"/>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926306"/>
            <a:ext cx="9144000" cy="23931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59644"/>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59644"/>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3692"/>
            <a:ext cx="533400" cy="183356"/>
          </a:xfrm>
          <a:prstGeom prst="rect">
            <a:avLst/>
          </a:prstGeom>
        </p:spPr>
        <p:txBody>
          <a:bodyPr vert="horz" anchor="ctr" anchorCtr="0">
            <a:normAutofit/>
          </a:bodyPr>
          <a:lstStyle>
            <a:lvl1pPr algn="ctr">
              <a:defRPr sz="1200" b="1">
                <a:solidFill>
                  <a:schemeClr val="tx2"/>
                </a:solidFill>
              </a:defRPr>
            </a:lvl1pPr>
          </a:lstStyle>
          <a:p>
            <a:pPr>
              <a:defRPr/>
            </a:pPr>
            <a:fld id="{45BC606D-3CB3-0147-AA31-F86B6EE4E78A}"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78" r:id="rId5"/>
    <p:sldLayoutId id="2147483984" r:id="rId6"/>
    <p:sldLayoutId id="2147483985" r:id="rId7"/>
    <p:sldLayoutId id="2147483986" r:id="rId8"/>
    <p:sldLayoutId id="2147483987" r:id="rId9"/>
    <p:sldLayoutId id="2147483979" r:id="rId10"/>
    <p:sldLayoutId id="2147483988" r:id="rId11"/>
    <p:sldLayoutId id="2147483989"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2.bin"/><Relationship Id="rId5" Type="http://schemas.openxmlformats.org/officeDocument/2006/relationships/image" Target="../media/image8.emf"/><Relationship Id="rId6" Type="http://schemas.openxmlformats.org/officeDocument/2006/relationships/oleObject" Target="../embeddings/oleObject3.bin"/><Relationship Id="rId7" Type="http://schemas.openxmlformats.org/officeDocument/2006/relationships/image" Target="../media/image9.emf"/><Relationship Id="rId8" Type="http://schemas.openxmlformats.org/officeDocument/2006/relationships/oleObject" Target="../embeddings/oleObject4.bin"/><Relationship Id="rId9" Type="http://schemas.openxmlformats.org/officeDocument/2006/relationships/image" Target="../media/image10.emf"/><Relationship Id="rId10" Type="http://schemas.openxmlformats.org/officeDocument/2006/relationships/oleObject" Target="../embeddings/oleObject5.bin"/><Relationship Id="rId11" Type="http://schemas.openxmlformats.org/officeDocument/2006/relationships/image" Target="../media/image1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package" Target="../embeddings/Microsoft_Word_Document1.docx"/><Relationship Id="rId5" Type="http://schemas.openxmlformats.org/officeDocument/2006/relationships/image" Target="../media/image13.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14.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RELATIVE VALUATION</a:t>
            </a:r>
            <a:endParaRPr lang="en-US" dirty="0">
              <a:ea typeface="+mj-ea"/>
              <a:cs typeface="+mj-cs"/>
            </a:endParaRPr>
          </a:p>
        </p:txBody>
      </p:sp>
      <p:sp>
        <p:nvSpPr>
          <p:cNvPr id="206850" name="Rectangle 3"/>
          <p:cNvSpPr>
            <a:spLocks noGrp="1" noChangeArrowheads="1"/>
          </p:cNvSpPr>
          <p:nvPr>
            <p:ph type="subTitle" idx="1"/>
          </p:nvPr>
        </p:nvSpPr>
        <p:spPr>
          <a:xfrm>
            <a:off x="2362200" y="4537472"/>
            <a:ext cx="6705600" cy="514350"/>
          </a:xfrm>
        </p:spPr>
        <p:txBody>
          <a:bodyPr/>
          <a:lstStyle/>
          <a:p>
            <a:pPr eaLnBrk="1" hangingPunct="1"/>
            <a:r>
              <a:rPr lang="en-US" dirty="0" smtClean="0">
                <a:latin typeface="Calibri" charset="0"/>
              </a:rPr>
              <a:t>It’s all relative.</a:t>
            </a:r>
            <a:endParaRPr lang="en-US" dirty="0">
              <a:latin typeface="Calibri"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28700" y="0"/>
            <a:ext cx="7079646" cy="5143500"/>
          </a:xfrm>
          <a:prstGeom prst="rect">
            <a:avLst/>
          </a:prstGeom>
        </p:spPr>
      </p:pic>
    </p:spTree>
    <p:extLst>
      <p:ext uri="{BB962C8B-B14F-4D97-AF65-F5344CB8AC3E}">
        <p14:creationId xmlns:p14="http://schemas.microsoft.com/office/powerpoint/2010/main" val="4262929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The Essence of  relative valuation?</a:t>
            </a:r>
          </a:p>
        </p:txBody>
      </p:sp>
      <p:sp>
        <p:nvSpPr>
          <p:cNvPr id="6146"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smtClean="0">
                <a:ea typeface="+mn-ea"/>
                <a:cs typeface="+mn-cs"/>
              </a:rPr>
              <a:t>To do relative valuation then,</a:t>
            </a:r>
          </a:p>
          <a:p>
            <a:pPr marL="640080" lvl="1" indent="-274320" eaLnBrk="1" fontAlgn="auto" hangingPunct="1">
              <a:spcAft>
                <a:spcPts val="0"/>
              </a:spcAft>
              <a:buFont typeface="Wingdings 2"/>
              <a:buChar char=""/>
              <a:defRPr/>
            </a:pPr>
            <a:r>
              <a:rPr lang="en-US" smtClean="0">
                <a:ea typeface="+mn-ea"/>
              </a:rPr>
              <a:t>we need to identify comparable assets and obtain market values for these assets</a:t>
            </a:r>
          </a:p>
          <a:p>
            <a:pPr marL="640080" lvl="1" indent="-274320" eaLnBrk="1" fontAlgn="auto" hangingPunct="1">
              <a:spcAft>
                <a:spcPts val="0"/>
              </a:spcAft>
              <a:buFont typeface="Wingdings 2"/>
              <a:buChar char=""/>
              <a:defRPr/>
            </a:pPr>
            <a:r>
              <a:rPr lang="en-US" smtClean="0">
                <a:ea typeface="+mn-ea"/>
              </a:rPr>
              <a:t>convert these market values into standardized values,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smtClean="0">
                <a:ea typeface="+mn-ea"/>
              </a:rPr>
              <a:t>compare the standardized value or multiple for the asset being analyzed to the standardized values for comparable asset, controlling for any differences between the firms that might affect the multiple, to judge whether the asset is under or over valued</a:t>
            </a:r>
            <a:endParaRPr lang="en-US">
              <a:ea typeface="+mn-ea"/>
            </a:endParaRPr>
          </a:p>
        </p:txBody>
      </p:sp>
    </p:spTree>
    <p:extLst>
      <p:ext uri="{BB962C8B-B14F-4D97-AF65-F5344CB8AC3E}">
        <p14:creationId xmlns:p14="http://schemas.microsoft.com/office/powerpoint/2010/main" val="33108570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Multiples are just standardized estimates of price…</a:t>
            </a:r>
            <a:endParaRPr lang="en-US">
              <a:ea typeface="+mj-ea"/>
              <a:cs typeface="+mj-cs"/>
            </a:endParaRP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200150"/>
            <a:ext cx="8153400" cy="3371850"/>
          </a:xfrm>
        </p:spPr>
      </p:pic>
    </p:spTree>
    <p:extLst>
      <p:ext uri="{BB962C8B-B14F-4D97-AF65-F5344CB8AC3E}">
        <p14:creationId xmlns:p14="http://schemas.microsoft.com/office/powerpoint/2010/main" val="1002576742"/>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The Four Steps to Deconstructing Multiples</a:t>
            </a:r>
            <a:endParaRPr lang="en-US">
              <a:ea typeface="+mj-ea"/>
              <a:cs typeface="+mj-cs"/>
            </a:endParaRPr>
          </a:p>
        </p:txBody>
      </p:sp>
      <p:sp>
        <p:nvSpPr>
          <p:cNvPr id="139266" name="Rectangle 3"/>
          <p:cNvSpPr>
            <a:spLocks noGrp="1" noChangeArrowheads="1"/>
          </p:cNvSpPr>
          <p:nvPr>
            <p:ph sz="quarter" idx="1"/>
          </p:nvPr>
        </p:nvSpPr>
        <p:spPr>
          <a:xfrm>
            <a:off x="612775" y="1200150"/>
            <a:ext cx="8153400" cy="3371850"/>
          </a:xfrm>
        </p:spPr>
        <p:txBody>
          <a:bodyPr>
            <a:normAutofit fontScale="62500" lnSpcReduction="2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smtClean="0">
                <a:ea typeface="+mn-ea"/>
                <a:cs typeface="+mn-cs"/>
              </a:rPr>
              <a:t>Apply the multiple</a:t>
            </a:r>
          </a:p>
          <a:p>
            <a:pPr marL="640080" lvl="1" indent="-274320" eaLnBrk="1" fontAlgn="auto" hangingPunct="1">
              <a:spcAft>
                <a:spcPts val="0"/>
              </a:spcAft>
              <a:buFont typeface="Wingdings 2"/>
              <a:buChar char=""/>
              <a:defRPr/>
            </a:pPr>
            <a:r>
              <a:rPr lang="en-US" smtClean="0">
                <a:ea typeface="+mn-ea"/>
              </a:rPr>
              <a:t>Defining the comparable universe and controlling for differences is far more difficult in practice than it is in theory.</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Definitional Tests</a:t>
            </a:r>
          </a:p>
        </p:txBody>
      </p:sp>
      <p:sp>
        <p:nvSpPr>
          <p:cNvPr id="141314"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Is the multiple consistently defined?</a:t>
            </a:r>
          </a:p>
          <a:p>
            <a:pPr marL="640080" lvl="1" indent="-274320" eaLnBrk="1" fontAlgn="auto" hangingPunct="1">
              <a:spcAft>
                <a:spcPts val="0"/>
              </a:spcAft>
              <a:buFont typeface="Wingdings 2"/>
              <a:buChar char=""/>
              <a:defRPr/>
            </a:pPr>
            <a:r>
              <a:rPr lang="en-US" smtClean="0">
                <a:ea typeface="+mn-ea"/>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marL="320040" indent="-320040" eaLnBrk="1" fontAlgn="auto" hangingPunct="1">
              <a:spcAft>
                <a:spcPts val="0"/>
              </a:spcAft>
              <a:buFont typeface="Wingdings"/>
              <a:buChar char=""/>
              <a:defRPr/>
            </a:pPr>
            <a:r>
              <a:rPr lang="en-US" smtClean="0">
                <a:ea typeface="+mn-ea"/>
                <a:cs typeface="+mn-cs"/>
              </a:rPr>
              <a:t>Is the multiple uniformly estimated?</a:t>
            </a:r>
          </a:p>
          <a:p>
            <a:pPr marL="640080" lvl="1" indent="-274320" eaLnBrk="1" fontAlgn="auto" hangingPunct="1">
              <a:spcAft>
                <a:spcPts val="0"/>
              </a:spcAft>
              <a:buFont typeface="Wingdings 2"/>
              <a:buChar char=""/>
              <a:defRPr/>
            </a:pPr>
            <a:r>
              <a:rPr lang="en-US" smtClean="0">
                <a:ea typeface="+mn-ea"/>
              </a:rPr>
              <a:t>The variables used in defining the multiple should be estimated uniformly across assets in the </a:t>
            </a:r>
            <a:r>
              <a:rPr lang="ja-JP" altLang="en-US" smtClean="0">
                <a:ea typeface="+mn-ea"/>
              </a:rPr>
              <a:t>“</a:t>
            </a:r>
            <a:r>
              <a:rPr lang="en-US" altLang="ja-JP" smtClean="0">
                <a:ea typeface="+mn-ea"/>
              </a:rPr>
              <a:t>comparable firm</a:t>
            </a:r>
            <a:r>
              <a:rPr lang="ja-JP" altLang="en-US" smtClean="0">
                <a:ea typeface="+mn-ea"/>
              </a:rPr>
              <a:t>”</a:t>
            </a:r>
            <a:r>
              <a:rPr lang="en-US" altLang="ja-JP" smtClean="0">
                <a:ea typeface="+mn-ea"/>
              </a:rPr>
              <a:t> list.</a:t>
            </a:r>
          </a:p>
          <a:p>
            <a:pPr marL="640080" lvl="1" indent="-274320" eaLnBrk="1" fontAlgn="auto" hangingPunct="1">
              <a:spcAft>
                <a:spcPts val="0"/>
              </a:spcAft>
              <a:buFont typeface="Wingdings 2"/>
              <a:buChar char=""/>
              <a:defRPr/>
            </a:pPr>
            <a:r>
              <a:rPr lang="en-US" smtClean="0">
                <a:ea typeface="+mn-ea"/>
              </a:rPr>
              <a:t>If earnings-based multiples are used, the accounting rules to measure earnings should be applied consistently across assets. The same rule applies with book-value based multiples.</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Example 1: Price Earnings Ratio: Definition</a:t>
            </a:r>
          </a:p>
        </p:txBody>
      </p:sp>
      <p:sp>
        <p:nvSpPr>
          <p:cNvPr id="143362" name="Rectangle 3"/>
          <p:cNvSpPr>
            <a:spLocks noGrp="1" noChangeArrowheads="1"/>
          </p:cNvSpPr>
          <p:nvPr>
            <p:ph sz="quarter" idx="1"/>
          </p:nvPr>
        </p:nvSpPr>
        <p:spPr>
          <a:xfrm>
            <a:off x="612775" y="1200150"/>
            <a:ext cx="8153400" cy="3371850"/>
          </a:xfrm>
        </p:spPr>
        <p:txBody>
          <a:bodyPr>
            <a:normAutofit fontScale="77500" lnSpcReduction="20000"/>
          </a:bodyPr>
          <a:lstStyle/>
          <a:p>
            <a:pPr marL="0" indent="0" algn="ctr" eaLnBrk="1" fontAlgn="auto" hangingPunct="1">
              <a:spcAft>
                <a:spcPts val="0"/>
              </a:spcAft>
              <a:buFont typeface="Wingdings"/>
              <a:buNone/>
              <a:defRPr/>
            </a:pPr>
            <a:r>
              <a:rPr lang="en-US" dirty="0" smtClean="0">
                <a:ea typeface="+mn-ea"/>
                <a:cs typeface="+mn-cs"/>
              </a:rPr>
              <a:t>PE = Market Price per Share / Earnings per Share</a:t>
            </a:r>
          </a:p>
          <a:p>
            <a:pPr marL="320040" indent="-320040" eaLnBrk="1" fontAlgn="auto" hangingPunct="1">
              <a:spcAft>
                <a:spcPts val="0"/>
              </a:spcAft>
              <a:buFont typeface="Wingdings"/>
              <a:buChar char=""/>
              <a:defRPr/>
            </a:pPr>
            <a:r>
              <a:rPr lang="en-US" dirty="0" smtClean="0">
                <a:ea typeface="+mn-ea"/>
                <a:cs typeface="+mn-cs"/>
              </a:rPr>
              <a:t>There are a number of variants on the basic PE ratio in use. They are based upon how the price and the earnings are defined.</a:t>
            </a:r>
          </a:p>
          <a:p>
            <a:pPr marL="0" indent="0" eaLnBrk="1" fontAlgn="auto" hangingPunct="1">
              <a:spcAft>
                <a:spcPts val="0"/>
              </a:spcAft>
              <a:buFont typeface="Wingdings"/>
              <a:buNone/>
              <a:defRPr/>
            </a:pPr>
            <a:r>
              <a:rPr lang="en-US" dirty="0" smtClean="0">
                <a:ea typeface="+mn-ea"/>
                <a:cs typeface="+mn-cs"/>
              </a:rPr>
              <a:t>Price:	is usually the current price</a:t>
            </a:r>
          </a:p>
          <a:p>
            <a:pPr marL="0" indent="0" eaLnBrk="1" fontAlgn="auto" hangingPunct="1">
              <a:spcAft>
                <a:spcPts val="0"/>
              </a:spcAft>
              <a:buFont typeface="Wingdings"/>
              <a:buNone/>
              <a:defRPr/>
            </a:pPr>
            <a:r>
              <a:rPr lang="en-US" dirty="0" smtClean="0">
                <a:ea typeface="+mn-ea"/>
                <a:cs typeface="+mn-cs"/>
              </a:rPr>
              <a:t>	is sometimes the average price for the year</a:t>
            </a:r>
          </a:p>
          <a:p>
            <a:pPr marL="0" indent="0" eaLnBrk="1" fontAlgn="auto" hangingPunct="1">
              <a:spcAft>
                <a:spcPts val="0"/>
              </a:spcAft>
              <a:buFont typeface="Wingdings"/>
              <a:buNone/>
              <a:defRPr/>
            </a:pPr>
            <a:r>
              <a:rPr lang="en-US" dirty="0" smtClean="0">
                <a:ea typeface="+mn-ea"/>
                <a:cs typeface="+mn-cs"/>
              </a:rPr>
              <a:t>EPS:	EPS in most recent financial year</a:t>
            </a:r>
          </a:p>
          <a:p>
            <a:pPr marL="0" indent="0" eaLnBrk="1" fontAlgn="auto" hangingPunct="1">
              <a:spcAft>
                <a:spcPts val="0"/>
              </a:spcAft>
              <a:buFont typeface="Wingdings"/>
              <a:buNone/>
              <a:defRPr/>
            </a:pPr>
            <a:r>
              <a:rPr lang="en-US" dirty="0" smtClean="0">
                <a:ea typeface="+mn-ea"/>
                <a:cs typeface="+mn-cs"/>
              </a:rPr>
              <a:t>	EPS in trailing 12 months (Trailing PE)</a:t>
            </a:r>
          </a:p>
          <a:p>
            <a:pPr marL="0" indent="0" eaLnBrk="1" fontAlgn="auto" hangingPunct="1">
              <a:spcAft>
                <a:spcPts val="0"/>
              </a:spcAft>
              <a:buFont typeface="Wingdings"/>
              <a:buNone/>
              <a:defRPr/>
            </a:pPr>
            <a:r>
              <a:rPr lang="en-US" dirty="0" smtClean="0">
                <a:ea typeface="+mn-ea"/>
                <a:cs typeface="+mn-cs"/>
              </a:rPr>
              <a:t>	Forecasted </a:t>
            </a:r>
            <a:r>
              <a:rPr lang="en-US" dirty="0" err="1" smtClean="0">
                <a:ea typeface="+mn-ea"/>
                <a:cs typeface="+mn-cs"/>
              </a:rPr>
              <a:t>EPSnnext</a:t>
            </a:r>
            <a:r>
              <a:rPr lang="en-US" dirty="0" smtClean="0">
                <a:ea typeface="+mn-ea"/>
                <a:cs typeface="+mn-cs"/>
              </a:rPr>
              <a:t> year (Forward PE)</a:t>
            </a: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F</a:t>
            </a:r>
            <a:r>
              <a:rPr lang="en-US" dirty="0" smtClean="0">
                <a:ea typeface="+mn-ea"/>
                <a:cs typeface="+mn-cs"/>
              </a:rPr>
              <a:t>orecasted EPS in future year</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Example 2: Enterprise Value /EBITDA Multiple</a:t>
            </a:r>
            <a:endParaRPr lang="en-US">
              <a:ea typeface="+mj-ea"/>
              <a:cs typeface="+mj-cs"/>
            </a:endParaRPr>
          </a:p>
        </p:txBody>
      </p:sp>
      <p:sp>
        <p:nvSpPr>
          <p:cNvPr id="145410"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Why do we net out cash from firm value?</a:t>
            </a:r>
          </a:p>
          <a:p>
            <a:pPr marL="320040" indent="-320040" eaLnBrk="1" fontAlgn="auto" hangingPunct="1">
              <a:spcAft>
                <a:spcPts val="0"/>
              </a:spcAft>
              <a:buFont typeface="Wingdings"/>
              <a:buChar char=""/>
              <a:defRPr/>
            </a:pPr>
            <a:r>
              <a:rPr lang="en-US" smtClean="0">
                <a:ea typeface="+mn-ea"/>
                <a:cs typeface="+mn-cs"/>
              </a:rPr>
              <a:t>What happens if a firm has cross holdings which are categorized as:</a:t>
            </a:r>
          </a:p>
          <a:p>
            <a:pPr marL="640080" lvl="1" indent="-274320" eaLnBrk="1" fontAlgn="auto" hangingPunct="1">
              <a:spcAft>
                <a:spcPts val="0"/>
              </a:spcAft>
              <a:buFont typeface="Wingdings 2"/>
              <a:buChar char=""/>
              <a:defRPr/>
            </a:pPr>
            <a:r>
              <a:rPr lang="en-US" smtClean="0">
                <a:ea typeface="+mn-ea"/>
              </a:rPr>
              <a:t>Minority interests?</a:t>
            </a:r>
          </a:p>
          <a:p>
            <a:pPr marL="640080" lvl="1" indent="-274320" eaLnBrk="1" fontAlgn="auto" hangingPunct="1">
              <a:spcAft>
                <a:spcPts val="0"/>
              </a:spcAft>
              <a:buFont typeface="Wingdings 2"/>
              <a:buChar char=""/>
              <a:defRPr/>
            </a:pPr>
            <a:r>
              <a:rPr lang="en-US" smtClean="0">
                <a:ea typeface="+mn-ea"/>
              </a:rPr>
              <a:t>Majority active interests?</a:t>
            </a:r>
          </a:p>
          <a:p>
            <a:pPr marL="320040" indent="-320040" eaLnBrk="1" fontAlgn="auto" hangingPunct="1">
              <a:spcAft>
                <a:spcPts val="0"/>
              </a:spcAft>
              <a:buFont typeface="Wingdings"/>
              <a:buChar char=""/>
              <a:defRPr/>
            </a:pPr>
            <a:endParaRPr lang="en-US">
              <a:ea typeface="+mn-ea"/>
              <a:cs typeface="+mn-cs"/>
            </a:endParaRPr>
          </a:p>
        </p:txBody>
      </p:sp>
      <p:graphicFrame>
        <p:nvGraphicFramePr>
          <p:cNvPr id="219140" name="Object 2"/>
          <p:cNvGraphicFramePr>
            <a:graphicFrameLocks/>
          </p:cNvGraphicFramePr>
          <p:nvPr/>
        </p:nvGraphicFramePr>
        <p:xfrm>
          <a:off x="838200" y="2343152"/>
          <a:ext cx="7188200" cy="432197"/>
        </p:xfrm>
        <a:graphic>
          <a:graphicData uri="http://schemas.openxmlformats.org/presentationml/2006/ole">
            <mc:AlternateContent xmlns:mc="http://schemas.openxmlformats.org/markup-compatibility/2006">
              <mc:Choice xmlns:v="urn:schemas-microsoft-com:vml" Requires="v">
                <p:oleObj spid="_x0000_s219199" name="Equation" r:id="rId4" imgW="4800600" imgH="393700" progId="Equation.3">
                  <p:embed/>
                </p:oleObj>
              </mc:Choice>
              <mc:Fallback>
                <p:oleObj name="Equation" r:id="rId4" imgW="48006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343152"/>
                        <a:ext cx="7188200" cy="4321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Descriptive Tests</a:t>
            </a:r>
          </a:p>
        </p:txBody>
      </p:sp>
      <p:sp>
        <p:nvSpPr>
          <p:cNvPr id="147458"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smtClean="0">
                <a:ea typeface="+mn-ea"/>
                <a:cs typeface="+mn-cs"/>
              </a:rPr>
              <a:t>What is the median for this multiple? </a:t>
            </a:r>
          </a:p>
          <a:p>
            <a:pPr marL="640080" lvl="1" indent="-274320" eaLnBrk="1" fontAlgn="auto" hangingPunct="1">
              <a:spcAft>
                <a:spcPts val="0"/>
              </a:spcAft>
              <a:buFont typeface="Wingdings 2"/>
              <a:buChar char=""/>
              <a:defRPr/>
            </a:pPr>
            <a:r>
              <a:rPr lang="en-US" smtClean="0">
                <a:ea typeface="+mn-ea"/>
              </a:rPr>
              <a:t>The median for this multiple is often a more reliable comparison point.</a:t>
            </a:r>
          </a:p>
          <a:p>
            <a:pPr marL="320040" indent="-320040" eaLnBrk="1" fontAlgn="auto" hangingPunct="1">
              <a:spcAft>
                <a:spcPts val="0"/>
              </a:spcAft>
              <a:buFont typeface="Wingdings"/>
              <a:buChar char=""/>
              <a:defRPr/>
            </a:pPr>
            <a:r>
              <a:rPr lang="en-US" smtClean="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smtClean="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smtClean="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smtClean="0">
                <a:ea typeface="+mn-ea"/>
                <a:cs typeface="+mn-cs"/>
              </a:rPr>
              <a:t>How has this multiple changed over time?</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1026"/>
          <p:cNvSpPr>
            <a:spLocks noGrp="1" noChangeArrowheads="1"/>
          </p:cNvSpPr>
          <p:nvPr>
            <p:ph type="title"/>
          </p:nvPr>
        </p:nvSpPr>
        <p:spPr>
          <a:xfrm>
            <a:off x="612775" y="171450"/>
            <a:ext cx="8153400" cy="742950"/>
          </a:xfrm>
        </p:spPr>
        <p:txBody>
          <a:bodyPr/>
          <a:lstStyle/>
          <a:p>
            <a:pPr eaLnBrk="1" hangingPunct="1"/>
            <a:r>
              <a:rPr lang="en-US" dirty="0" smtClean="0">
                <a:latin typeface="Calibri" charset="0"/>
              </a:rPr>
              <a:t>Multiples </a:t>
            </a:r>
            <a:r>
              <a:rPr lang="en-US" dirty="0">
                <a:latin typeface="Calibri" charset="0"/>
              </a:rPr>
              <a:t>have skewed distributions…</a:t>
            </a:r>
          </a:p>
        </p:txBody>
      </p:sp>
      <p:sp>
        <p:nvSpPr>
          <p:cNvPr id="223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6" name="Content Placeholder 6"/>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3677030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Analytical Tests</a:t>
            </a:r>
          </a:p>
        </p:txBody>
      </p:sp>
      <p:sp>
        <p:nvSpPr>
          <p:cNvPr id="158722"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What are the fundamentals that determine and drive these multiples?</a:t>
            </a:r>
          </a:p>
          <a:p>
            <a:pPr marL="640080" lvl="1" indent="-274320" eaLnBrk="1" fontAlgn="auto" hangingPunct="1">
              <a:spcAft>
                <a:spcPts val="0"/>
              </a:spcAft>
              <a:buFont typeface="Wingdings 2"/>
              <a:buChar char=""/>
              <a:defRPr/>
            </a:pPr>
            <a:r>
              <a:rPr lang="en-US" smtClean="0">
                <a:ea typeface="+mn-ea"/>
              </a:rPr>
              <a:t>Proposition 2: Embedded in every multiple are all of the variables that drive every discounted cash flow valuation - growth, risk and cash flow patterns.</a:t>
            </a:r>
          </a:p>
          <a:p>
            <a:pPr marL="640080" lvl="1" indent="-274320" eaLnBrk="1" fontAlgn="auto" hangingPunct="1">
              <a:spcAft>
                <a:spcPts val="0"/>
              </a:spcAft>
              <a:buFont typeface="Wingdings 2"/>
              <a:buChar char=""/>
              <a:defRPr/>
            </a:pPr>
            <a:r>
              <a:rPr lang="en-US" smtClean="0">
                <a:ea typeface="+mn-ea"/>
              </a:rPr>
              <a:t>In fact, using a simple discounted cash flow model and basic algebra should yield the fundamentals that drive a multiple</a:t>
            </a:r>
          </a:p>
          <a:p>
            <a:pPr marL="320040" indent="-320040" eaLnBrk="1" fontAlgn="auto" hangingPunct="1">
              <a:spcAft>
                <a:spcPts val="0"/>
              </a:spcAft>
              <a:buFont typeface="Wingdings"/>
              <a:buChar char=""/>
              <a:defRPr/>
            </a:pPr>
            <a:r>
              <a:rPr lang="en-US" smtClean="0">
                <a:ea typeface="+mn-ea"/>
                <a:cs typeface="+mn-cs"/>
              </a:rPr>
              <a:t>How do changes in these fundamentals change the multiple?</a:t>
            </a:r>
          </a:p>
          <a:p>
            <a:pPr marL="640080" lvl="1" indent="-274320" eaLnBrk="1" fontAlgn="auto" hangingPunct="1">
              <a:spcAft>
                <a:spcPts val="0"/>
              </a:spcAft>
              <a:buFont typeface="Wingdings 2"/>
              <a:buChar char=""/>
              <a:defRPr/>
            </a:pPr>
            <a:r>
              <a:rPr lang="en-US" smtClean="0">
                <a:ea typeface="+mn-ea"/>
              </a:rPr>
              <a:t>The relationship between a fundamental (like growth) and a multiple (such as PE) is seldom linear. For example, if firm A has twice the growth rate of firm B, it will generally not trade at twice its PE ratio</a:t>
            </a:r>
          </a:p>
          <a:p>
            <a:pPr marL="640080" lvl="1" indent="-274320" eaLnBrk="1" fontAlgn="auto" hangingPunct="1">
              <a:spcAft>
                <a:spcPts val="0"/>
              </a:spcAft>
              <a:buFont typeface="Wingdings 2"/>
              <a:buChar char=""/>
              <a:defRPr/>
            </a:pPr>
            <a:r>
              <a:rPr lang="en-US" smtClean="0">
                <a:ea typeface="+mn-ea"/>
              </a:rPr>
              <a:t>Proposition 3: It is impossible to properly compare firms on a multiple, if we do not know the nature of the relationship between fundamentals and the multiple.</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PE Ratio: Understanding the Fundamentals</a:t>
            </a:r>
          </a:p>
        </p:txBody>
      </p:sp>
      <p:sp>
        <p:nvSpPr>
          <p:cNvPr id="160770"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To understand the fundamentals, start with a basic equity discounted cash flow model. </a:t>
            </a:r>
          </a:p>
          <a:p>
            <a:pPr marL="320040" indent="-320040" eaLnBrk="1" fontAlgn="auto" hangingPunct="1">
              <a:spcAft>
                <a:spcPts val="0"/>
              </a:spcAft>
              <a:buFont typeface="Wingdings"/>
              <a:buChar char=""/>
              <a:defRPr/>
            </a:pPr>
            <a:r>
              <a:rPr lang="en-US" dirty="0" smtClean="0">
                <a:ea typeface="+mn-ea"/>
                <a:cs typeface="+mn-cs"/>
              </a:rPr>
              <a:t>With the dividend discount model,</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by the current earnings per share,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this had been a FCFE Model,</a:t>
            </a:r>
          </a:p>
          <a:p>
            <a:pPr marL="0" indent="0"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234500" name="Object 2"/>
          <p:cNvGraphicFramePr>
            <a:graphicFrameLocks/>
          </p:cNvGraphicFramePr>
          <p:nvPr/>
        </p:nvGraphicFramePr>
        <p:xfrm>
          <a:off x="3657603" y="2228851"/>
          <a:ext cx="923925" cy="359569"/>
        </p:xfrm>
        <a:graphic>
          <a:graphicData uri="http://schemas.openxmlformats.org/presentationml/2006/ole">
            <mc:AlternateContent xmlns:mc="http://schemas.openxmlformats.org/markup-compatibility/2006">
              <mc:Choice xmlns:v="urn:schemas-microsoft-com:vml" Requires="v">
                <p:oleObj spid="_x0000_s234676" name="Equation" r:id="rId4" imgW="749300" imgH="393700" progId="Equation.3">
                  <p:embed/>
                </p:oleObj>
              </mc:Choice>
              <mc:Fallback>
                <p:oleObj name="Equation" r:id="rId4" imgW="7493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3" y="2228851"/>
                        <a:ext cx="923925" cy="35956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1" name="Object 3"/>
          <p:cNvGraphicFramePr>
            <a:graphicFrameLocks/>
          </p:cNvGraphicFramePr>
          <p:nvPr/>
        </p:nvGraphicFramePr>
        <p:xfrm>
          <a:off x="2971800" y="3257550"/>
          <a:ext cx="2940050" cy="419100"/>
        </p:xfrm>
        <a:graphic>
          <a:graphicData uri="http://schemas.openxmlformats.org/presentationml/2006/ole">
            <mc:AlternateContent xmlns:mc="http://schemas.openxmlformats.org/markup-compatibility/2006">
              <mc:Choice xmlns:v="urn:schemas-microsoft-com:vml" Requires="v">
                <p:oleObj spid="_x0000_s234677" name="Equation" r:id="rId6" imgW="2362200" imgH="457200" progId="Equation.3">
                  <p:embed/>
                </p:oleObj>
              </mc:Choice>
              <mc:Fallback>
                <p:oleObj name="Equation" r:id="rId6" imgW="2362200" imgH="457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3257550"/>
                        <a:ext cx="294005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2" name="Object 4"/>
          <p:cNvGraphicFramePr>
            <a:graphicFrameLocks/>
          </p:cNvGraphicFramePr>
          <p:nvPr/>
        </p:nvGraphicFramePr>
        <p:xfrm>
          <a:off x="3810002" y="4171950"/>
          <a:ext cx="2830513" cy="361950"/>
        </p:xfrm>
        <a:graphic>
          <a:graphicData uri="http://schemas.openxmlformats.org/presentationml/2006/ole">
            <mc:AlternateContent xmlns:mc="http://schemas.openxmlformats.org/markup-compatibility/2006">
              <mc:Choice xmlns:v="urn:schemas-microsoft-com:vml" Requires="v">
                <p:oleObj spid="_x0000_s234678" name="Equation" r:id="rId8" imgW="2260600" imgH="393700" progId="Equation.3">
                  <p:embed/>
                </p:oleObj>
              </mc:Choice>
              <mc:Fallback>
                <p:oleObj name="Equation" r:id="rId8" imgW="2260600" imgH="3937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2" y="4171950"/>
                        <a:ext cx="2830513" cy="3619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3" name="Object 5"/>
          <p:cNvGraphicFramePr>
            <a:graphicFrameLocks/>
          </p:cNvGraphicFramePr>
          <p:nvPr/>
        </p:nvGraphicFramePr>
        <p:xfrm>
          <a:off x="3810001" y="4629150"/>
          <a:ext cx="3148013" cy="410766"/>
        </p:xfrm>
        <a:graphic>
          <a:graphicData uri="http://schemas.openxmlformats.org/presentationml/2006/ole">
            <mc:AlternateContent xmlns:mc="http://schemas.openxmlformats.org/markup-compatibility/2006">
              <mc:Choice xmlns:v="urn:schemas-microsoft-com:vml" Requires="v">
                <p:oleObj spid="_x0000_s234679" name="Equation" r:id="rId10" imgW="2565400" imgH="444500" progId="Equation.3">
                  <p:embed/>
                </p:oleObj>
              </mc:Choice>
              <mc:Fallback>
                <p:oleObj name="Equation" r:id="rId10" imgW="2565400" imgH="4445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1" y="4629150"/>
                        <a:ext cx="3148013" cy="4107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The Determinants of Multiples…</a:t>
            </a:r>
          </a:p>
        </p:txBody>
      </p:sp>
      <p:pic>
        <p:nvPicPr>
          <p:cNvPr id="236547"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200150"/>
            <a:ext cx="8153400" cy="3371850"/>
          </a:xfr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Application Tests</a:t>
            </a:r>
          </a:p>
        </p:txBody>
      </p:sp>
      <p:sp>
        <p:nvSpPr>
          <p:cNvPr id="164866"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Given the firm that we are valuing, what is a </a:t>
            </a:r>
            <a:r>
              <a:rPr lang="ja-JP" altLang="en-US" smtClean="0">
                <a:ea typeface="+mn-ea"/>
                <a:cs typeface="+mn-cs"/>
              </a:rPr>
              <a:t>“</a:t>
            </a:r>
            <a:r>
              <a:rPr lang="en-US" altLang="ja-JP" smtClean="0">
                <a:ea typeface="+mn-ea"/>
                <a:cs typeface="+mn-cs"/>
              </a:rPr>
              <a:t>comparable</a:t>
            </a:r>
            <a:r>
              <a:rPr lang="ja-JP" altLang="en-US" smtClean="0">
                <a:ea typeface="+mn-ea"/>
                <a:cs typeface="+mn-cs"/>
              </a:rPr>
              <a:t>”</a:t>
            </a:r>
            <a:r>
              <a:rPr lang="en-US" altLang="ja-JP" smtClean="0">
                <a:ea typeface="+mn-ea"/>
                <a:cs typeface="+mn-cs"/>
              </a:rPr>
              <a:t> firm?</a:t>
            </a:r>
          </a:p>
          <a:p>
            <a:pPr marL="640080" lvl="1" indent="-274320" eaLnBrk="1" fontAlgn="auto" hangingPunct="1">
              <a:spcAft>
                <a:spcPts val="0"/>
              </a:spcAft>
              <a:buFont typeface="Wingdings 2"/>
              <a:buChar char=""/>
              <a:defRPr/>
            </a:pPr>
            <a:r>
              <a:rPr lang="en-US" smtClean="0">
                <a:ea typeface="+mn-ea"/>
              </a:rPr>
              <a:t>While traditional analysis is built on the premise that firms in the same sector are comparable firms, valuation theory would suggest that a comparable firm is one which is similar to the one being analyzed in terms of fundamentals.</a:t>
            </a:r>
          </a:p>
          <a:p>
            <a:pPr marL="640080" lvl="1" indent="-274320" eaLnBrk="1" fontAlgn="auto" hangingPunct="1">
              <a:spcAft>
                <a:spcPts val="0"/>
              </a:spcAft>
              <a:buFont typeface="Wingdings 2"/>
              <a:buChar char=""/>
              <a:defRPr/>
            </a:pPr>
            <a:r>
              <a:rPr lang="en-US" smtClean="0">
                <a:ea typeface="+mn-ea"/>
              </a:rPr>
              <a:t>Proposition 4: There is no reason why a firm cannot be compared with another firm in a very different business, if the two firms have the same risk, growth and cash flow characteristics.</a:t>
            </a:r>
          </a:p>
          <a:p>
            <a:pPr marL="320040" indent="-320040" eaLnBrk="1" fontAlgn="auto" hangingPunct="1">
              <a:spcAft>
                <a:spcPts val="0"/>
              </a:spcAft>
              <a:buFont typeface="Wingdings"/>
              <a:buChar char=""/>
              <a:defRPr/>
            </a:pPr>
            <a:r>
              <a:rPr lang="en-US" smtClean="0">
                <a:ea typeface="+mn-ea"/>
                <a:cs typeface="+mn-cs"/>
              </a:rPr>
              <a:t>Given the comparable firms, how do we adjust for differences across firms on  the fundamentals?</a:t>
            </a:r>
          </a:p>
          <a:p>
            <a:pPr marL="640080" lvl="1" indent="-274320" eaLnBrk="1" fontAlgn="auto" hangingPunct="1">
              <a:spcAft>
                <a:spcPts val="0"/>
              </a:spcAft>
              <a:buFont typeface="Wingdings 2"/>
              <a:buChar char=""/>
              <a:defRPr/>
            </a:pPr>
            <a:r>
              <a:rPr lang="en-US" smtClean="0">
                <a:ea typeface="+mn-ea"/>
              </a:rPr>
              <a:t>Proposition 5: It is impossible to find an exactly identical firm to the one you are valuing.</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An Example: Comparing PE Ratios across a Sector</a:t>
            </a:r>
            <a:r>
              <a:rPr lang="en-US" dirty="0">
                <a:ea typeface="+mj-ea"/>
                <a:cs typeface="+mj-cs"/>
              </a:rPr>
              <a:t> </a:t>
            </a:r>
          </a:p>
        </p:txBody>
      </p:sp>
      <p:graphicFrame>
        <p:nvGraphicFramePr>
          <p:cNvPr id="7" name="Content Placeholder 6"/>
          <p:cNvGraphicFramePr>
            <a:graphicFrameLocks noGrp="1" noChangeAspect="1"/>
          </p:cNvGraphicFramePr>
          <p:nvPr>
            <p:ph sz="quarter" idx="1"/>
            <p:extLst>
              <p:ext uri="{D42A27DB-BD31-4B8C-83A1-F6EECF244321}">
                <p14:modId xmlns:p14="http://schemas.microsoft.com/office/powerpoint/2010/main" val="354870599"/>
              </p:ext>
            </p:extLst>
          </p:nvPr>
        </p:nvGraphicFramePr>
        <p:xfrm>
          <a:off x="612775" y="1350354"/>
          <a:ext cx="8153400" cy="3071444"/>
        </p:xfrm>
        <a:graphic>
          <a:graphicData uri="http://schemas.openxmlformats.org/presentationml/2006/ole">
            <mc:AlternateContent xmlns:mc="http://schemas.openxmlformats.org/markup-compatibility/2006">
              <mc:Choice xmlns:v="urn:schemas-microsoft-com:vml" Requires="v">
                <p:oleObj spid="_x0000_s240702" name="Document" r:id="rId4" imgW="8369300" imgH="4203700" progId="Word.Document.12">
                  <p:embed/>
                </p:oleObj>
              </mc:Choice>
              <mc:Fallback>
                <p:oleObj name="Document" r:id="rId4" imgW="8369300" imgH="4203700" progId="Word.Document.12">
                  <p:embed/>
                  <p:pic>
                    <p:nvPicPr>
                      <p:cNvPr id="0" name=""/>
                      <p:cNvPicPr/>
                      <p:nvPr/>
                    </p:nvPicPr>
                    <p:blipFill>
                      <a:blip r:embed="rId5"/>
                      <a:stretch>
                        <a:fillRect/>
                      </a:stretch>
                    </p:blipFill>
                    <p:spPr>
                      <a:xfrm>
                        <a:off x="612775" y="1350354"/>
                        <a:ext cx="8153400" cy="3071444"/>
                      </a:xfrm>
                      <a:prstGeom prst="rect">
                        <a:avLst/>
                      </a:prstGeom>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example: European Banks</a:t>
            </a:r>
            <a:endParaRPr lang="en-US" dirty="0"/>
          </a:p>
        </p:txBody>
      </p:sp>
      <p:sp>
        <p:nvSpPr>
          <p:cNvPr id="3" name="Content Placeholder 2"/>
          <p:cNvSpPr>
            <a:spLocks noGrp="1"/>
          </p:cNvSpPr>
          <p:nvPr>
            <p:ph sz="quarter" idx="1"/>
          </p:nvPr>
        </p:nvSpPr>
        <p:spPr/>
        <p:txBody>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1012675"/>
              </p:ext>
            </p:extLst>
          </p:nvPr>
        </p:nvGraphicFramePr>
        <p:xfrm>
          <a:off x="3048000" y="1200151"/>
          <a:ext cx="3168650" cy="3464583"/>
        </p:xfrm>
        <a:graphic>
          <a:graphicData uri="http://schemas.openxmlformats.org/presentationml/2006/ole">
            <mc:AlternateContent xmlns:mc="http://schemas.openxmlformats.org/markup-compatibility/2006">
              <mc:Choice xmlns:v="urn:schemas-microsoft-com:vml" Requires="v">
                <p:oleObj spid="_x0000_s1038" name="Document" r:id="rId3" imgW="5626100" imgH="8204200" progId="Word.Document.12">
                  <p:embed/>
                </p:oleObj>
              </mc:Choice>
              <mc:Fallback>
                <p:oleObj name="Document" r:id="rId3" imgW="5626100" imgH="8204200" progId="Word.Document.12">
                  <p:embed/>
                  <p:pic>
                    <p:nvPicPr>
                      <p:cNvPr id="0" name=""/>
                      <p:cNvPicPr/>
                      <p:nvPr/>
                    </p:nvPicPr>
                    <p:blipFill>
                      <a:blip r:embed="rId4"/>
                      <a:stretch>
                        <a:fillRect/>
                      </a:stretch>
                    </p:blipFill>
                    <p:spPr>
                      <a:xfrm>
                        <a:off x="3048000" y="1200151"/>
                        <a:ext cx="3168650" cy="3464583"/>
                      </a:xfrm>
                      <a:prstGeom prst="rect">
                        <a:avLst/>
                      </a:prstGeom>
                    </p:spPr>
                  </p:pic>
                </p:oleObj>
              </mc:Fallback>
            </mc:AlternateContent>
          </a:graphicData>
        </a:graphic>
      </p:graphicFrame>
    </p:spTree>
    <p:extLst>
      <p:ext uri="{BB962C8B-B14F-4D97-AF65-F5344CB8AC3E}">
        <p14:creationId xmlns:p14="http://schemas.microsoft.com/office/powerpoint/2010/main" val="298144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Deutsche Bank cheap?</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a:t>Trading at 0.67 times book equity, Deutsche looks cheap, relative to the rest of the sector. However, part of the reason for this may be its low return on equity of -0.93% in </a:t>
            </a:r>
            <a:r>
              <a:rPr lang="en-US" dirty="0" smtClean="0"/>
              <a:t>2013.</a:t>
            </a:r>
            <a:endParaRPr lang="en-US" dirty="0" smtClean="0"/>
          </a:p>
          <a:p>
            <a:r>
              <a:rPr lang="en-US" dirty="0" smtClean="0"/>
              <a:t>Because </a:t>
            </a:r>
            <a:r>
              <a:rPr lang="en-US" dirty="0"/>
              <a:t>these firms differ on both capital policy and return on equity, we run a regression of PBV ratios on both variables:</a:t>
            </a:r>
            <a:endParaRPr lang="en-US" i="1" dirty="0"/>
          </a:p>
          <a:p>
            <a:pPr marL="366713" lvl="1" indent="0">
              <a:buNone/>
            </a:pPr>
            <a:r>
              <a:rPr lang="en-US" dirty="0" smtClean="0"/>
              <a:t>PBV </a:t>
            </a:r>
            <a:r>
              <a:rPr lang="en-US" dirty="0"/>
              <a:t>= </a:t>
            </a:r>
            <a:r>
              <a:rPr lang="en-US" dirty="0" smtClean="0"/>
              <a:t>		0.48 </a:t>
            </a:r>
            <a:r>
              <a:rPr lang="en-US" dirty="0"/>
              <a:t>	+ 1.58 ROE 	+ 3.55 Tier 1 capital ratio	</a:t>
            </a:r>
            <a:r>
              <a:rPr lang="en-US" i="1" dirty="0"/>
              <a:t>R</a:t>
            </a:r>
            <a:r>
              <a:rPr lang="en-US" baseline="30000" dirty="0"/>
              <a:t>2</a:t>
            </a:r>
            <a:r>
              <a:rPr lang="en-US" dirty="0"/>
              <a:t> = 23.66%</a:t>
            </a:r>
            <a:endParaRPr lang="en-US" i="1" dirty="0"/>
          </a:p>
          <a:p>
            <a:pPr marL="366713" lvl="1" indent="0">
              <a:buNone/>
            </a:pPr>
            <a:r>
              <a:rPr lang="en-US" dirty="0"/>
              <a:t>	</a:t>
            </a:r>
            <a:r>
              <a:rPr lang="en-US" dirty="0" smtClean="0"/>
              <a:t>	(</a:t>
            </a:r>
            <a:r>
              <a:rPr lang="en-US" dirty="0"/>
              <a:t>2.63)	(2.44)	(2.76)</a:t>
            </a:r>
            <a:endParaRPr lang="en-US" i="1" dirty="0"/>
          </a:p>
          <a:p>
            <a:r>
              <a:rPr lang="en-US" dirty="0" smtClean="0"/>
              <a:t>The predicted </a:t>
            </a:r>
            <a:r>
              <a:rPr lang="en-US" dirty="0"/>
              <a:t>PBV ratio for Deutsche Bank, based on its return on equity of -0.93 percent and its tier 1 capital ratio of 15.13%, would be </a:t>
            </a:r>
            <a:r>
              <a:rPr lang="en-US" dirty="0" smtClean="0"/>
              <a:t>1.003</a:t>
            </a:r>
            <a:r>
              <a:rPr lang="en-US" dirty="0" smtClean="0"/>
              <a:t>.</a:t>
            </a:r>
            <a:endParaRPr lang="en-US" i="1" dirty="0"/>
          </a:p>
          <a:p>
            <a:pPr marL="0" indent="0">
              <a:buNone/>
            </a:pPr>
            <a:r>
              <a:rPr lang="en-US" dirty="0" smtClean="0"/>
              <a:t>Predicted </a:t>
            </a:r>
            <a:r>
              <a:rPr lang="en-US" dirty="0" err="1"/>
              <a:t>PBV</a:t>
            </a:r>
            <a:r>
              <a:rPr lang="en-US" baseline="-25000" dirty="0" err="1"/>
              <a:t>Deutsche</a:t>
            </a:r>
            <a:r>
              <a:rPr lang="en-US" baseline="-25000" dirty="0"/>
              <a:t> Bank</a:t>
            </a:r>
            <a:r>
              <a:rPr lang="en-US" dirty="0"/>
              <a:t> = 0.48 	+ 1.58 (-0.0093)	+ 3.55 (.1513) = </a:t>
            </a:r>
            <a:r>
              <a:rPr lang="en-US" dirty="0" smtClean="0"/>
              <a:t>1.003</a:t>
            </a:r>
            <a:endParaRPr lang="en-US" i="1" dirty="0"/>
          </a:p>
          <a:p>
            <a:r>
              <a:rPr lang="en-US" dirty="0"/>
              <a:t>Because the actual PBV ratio for Deutsche Bank at the time of the analysis was 0.67, this would suggest that the stock is under valued, relative to other banks. </a:t>
            </a:r>
            <a:endParaRPr lang="en-US" i="1" dirty="0"/>
          </a:p>
        </p:txBody>
      </p:sp>
    </p:spTree>
    <p:extLst>
      <p:ext uri="{BB962C8B-B14F-4D97-AF65-F5344CB8AC3E}">
        <p14:creationId xmlns:p14="http://schemas.microsoft.com/office/powerpoint/2010/main" val="496473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lnSpcReduction="10000"/>
          </a:bodyPr>
          <a:lstStyle/>
          <a:p>
            <a:pPr>
              <a:defRPr/>
            </a:pPr>
            <a:fld id="{793D9560-EE72-F046-B9F5-5A7DF09E926E}" type="slidenum">
              <a:rPr lang="en-US" smtClean="0"/>
              <a:pPr>
                <a:defRPr/>
              </a:pPr>
              <a:t>18</a:t>
            </a:fld>
            <a:endParaRPr lang="en-US" dirty="0"/>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p:nvPr/>
        </p:nvSpPr>
        <p:spPr>
          <a:xfrm>
            <a:off x="7162800" y="438150"/>
            <a:ext cx="1676400" cy="838200"/>
          </a:xfrm>
          <a:prstGeom prst="borderCallout1">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b="1" i="0" dirty="0"/>
              <a:t>Read</a:t>
            </a:r>
          </a:p>
          <a:p>
            <a:pPr algn="ctr">
              <a:defRPr/>
            </a:pPr>
            <a:r>
              <a:rPr lang="en-US" i="0" dirty="0"/>
              <a:t>Chapter 12</a:t>
            </a:r>
          </a:p>
        </p:txBody>
      </p:sp>
      <p:sp>
        <p:nvSpPr>
          <p:cNvPr id="6" name="Line Callout 1 5"/>
          <p:cNvSpPr/>
          <p:nvPr/>
        </p:nvSpPr>
        <p:spPr>
          <a:xfrm>
            <a:off x="152400" y="209550"/>
            <a:ext cx="2362200" cy="3276600"/>
          </a:xfrm>
          <a:prstGeom prst="borderCallout1">
            <a:avLst>
              <a:gd name="adj1" fmla="val 99306"/>
              <a:gd name="adj2" fmla="val 49074"/>
              <a:gd name="adj3" fmla="val 121481"/>
              <a:gd name="adj4" fmla="val 103704"/>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b="1" i="0" dirty="0"/>
              <a:t>Task</a:t>
            </a:r>
          </a:p>
          <a:p>
            <a:pPr algn="ctr">
              <a:defRPr/>
            </a:pPr>
            <a:r>
              <a:rPr lang="en-US" i="0" dirty="0" smtClean="0"/>
              <a:t>Given how the sector in which your firm operates is being priced, estimate a relative value </a:t>
            </a:r>
            <a:r>
              <a:rPr lang="en-US" i="0" smtClean="0"/>
              <a:t>for your firm.</a:t>
            </a:r>
            <a:endParaRPr lang="en-US" i="0" dirty="0"/>
          </a:p>
        </p:txBody>
      </p:sp>
    </p:spTree>
    <p:extLst>
      <p:ext uri="{BB962C8B-B14F-4D97-AF65-F5344CB8AC3E}">
        <p14:creationId xmlns:p14="http://schemas.microsoft.com/office/powerpoint/2010/main" val="268702320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20184</TotalTime>
  <Pages>63</Pages>
  <Words>2306</Words>
  <Application>Microsoft Macintosh PowerPoint</Application>
  <PresentationFormat>On-screen Show (16:9)</PresentationFormat>
  <Paragraphs>120</Paragraphs>
  <Slides>18</Slides>
  <Notes>14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1" baseType="lpstr">
      <vt:lpstr>Basic</vt:lpstr>
      <vt:lpstr>Equation</vt:lpstr>
      <vt:lpstr>Document</vt:lpstr>
      <vt:lpstr>RELATIVE VALUATION</vt:lpstr>
      <vt:lpstr>PowerPoint Presentation</vt:lpstr>
      <vt:lpstr>The Essence of  relative valuation?</vt:lpstr>
      <vt:lpstr>Multiples are just standardized estimates of price…</vt:lpstr>
      <vt:lpstr>The Four Steps to Deconstructing Multiples</vt:lpstr>
      <vt:lpstr>Definitional Tests</vt:lpstr>
      <vt:lpstr>Example 1: Price Earnings Ratio: Definition</vt:lpstr>
      <vt:lpstr>Example 2: Enterprise Value /EBITDA Multiple</vt:lpstr>
      <vt:lpstr>Descriptive Tests</vt:lpstr>
      <vt:lpstr>Multiples have skewed distributions…</vt:lpstr>
      <vt:lpstr>Analytical Tests</vt:lpstr>
      <vt:lpstr>PE Ratio: Understanding the Fundamentals</vt:lpstr>
      <vt:lpstr>The Determinants of Multiples…</vt:lpstr>
      <vt:lpstr>Application Tests</vt:lpstr>
      <vt:lpstr>An Example: Comparing PE Ratios across a Sector </vt:lpstr>
      <vt:lpstr>Another example: European Banks</vt:lpstr>
      <vt:lpstr>Is Deutsche Bank cheap?</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316</cp:revision>
  <cp:lastPrinted>2014-01-02T17:46:17Z</cp:lastPrinted>
  <dcterms:created xsi:type="dcterms:W3CDTF">2010-08-23T11:25:52Z</dcterms:created>
  <dcterms:modified xsi:type="dcterms:W3CDTF">2014-08-17T00:24:14Z</dcterms:modified>
</cp:coreProperties>
</file>