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4"/>
  </p:notesMasterIdLst>
  <p:handoutMasterIdLst>
    <p:handoutMasterId r:id="rId5"/>
  </p:handoutMasterIdLst>
  <p:sldIdLst>
    <p:sldId id="1001" r:id="rId2"/>
    <p:sldId id="1002" r:id="rId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3" d="100"/>
          <a:sy n="113" d="100"/>
        </p:scale>
        <p:origin x="-664" y="-10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handoutMaster" Target="handoutMasters/handout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4:USData:MultiplesAnalysisUS&amp;Glob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PE Ratios for US stocks:</a:t>
            </a:r>
            <a:r>
              <a:rPr lang="en-US" baseline="0"/>
              <a:t> January 2014</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'US PE'!$B$1</c:f>
              <c:strCache>
                <c:ptCount val="1"/>
                <c:pt idx="0">
                  <c:v>Current</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PE'!$B$2:$B$15</c:f>
              <c:numCache>
                <c:formatCode>#,##0.##</c:formatCode>
                <c:ptCount val="14"/>
                <c:pt idx="0">
                  <c:v>149.0</c:v>
                </c:pt>
                <c:pt idx="1">
                  <c:v>192.0</c:v>
                </c:pt>
                <c:pt idx="2">
                  <c:v>367.0</c:v>
                </c:pt>
                <c:pt idx="3">
                  <c:v>418.0</c:v>
                </c:pt>
                <c:pt idx="4">
                  <c:v>410.0</c:v>
                </c:pt>
                <c:pt idx="5">
                  <c:v>369.0</c:v>
                </c:pt>
                <c:pt idx="6">
                  <c:v>276.0</c:v>
                </c:pt>
                <c:pt idx="7">
                  <c:v>198.0</c:v>
                </c:pt>
                <c:pt idx="8">
                  <c:v>121.0</c:v>
                </c:pt>
                <c:pt idx="9">
                  <c:v>98.0</c:v>
                </c:pt>
                <c:pt idx="10">
                  <c:v>172.0</c:v>
                </c:pt>
                <c:pt idx="11">
                  <c:v>187.0</c:v>
                </c:pt>
                <c:pt idx="12">
                  <c:v>74.0</c:v>
                </c:pt>
                <c:pt idx="13">
                  <c:v>214.0</c:v>
                </c:pt>
              </c:numCache>
            </c:numRef>
          </c:val>
        </c:ser>
        <c:ser>
          <c:idx val="1"/>
          <c:order val="1"/>
          <c:tx>
            <c:strRef>
              <c:f>'US PE'!$C$1</c:f>
              <c:strCache>
                <c:ptCount val="1"/>
                <c:pt idx="0">
                  <c:v>Trailing</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PE'!$C$2:$C$15</c:f>
              <c:numCache>
                <c:formatCode>#,##0.##</c:formatCode>
                <c:ptCount val="14"/>
                <c:pt idx="0">
                  <c:v>152.0</c:v>
                </c:pt>
                <c:pt idx="1">
                  <c:v>167.0</c:v>
                </c:pt>
                <c:pt idx="2">
                  <c:v>360.0</c:v>
                </c:pt>
                <c:pt idx="3">
                  <c:v>456.0</c:v>
                </c:pt>
                <c:pt idx="4">
                  <c:v>482.0</c:v>
                </c:pt>
                <c:pt idx="5">
                  <c:v>395.0</c:v>
                </c:pt>
                <c:pt idx="6">
                  <c:v>251.0</c:v>
                </c:pt>
                <c:pt idx="7">
                  <c:v>185.0</c:v>
                </c:pt>
                <c:pt idx="8">
                  <c:v>110.0</c:v>
                </c:pt>
                <c:pt idx="9">
                  <c:v>100.0</c:v>
                </c:pt>
                <c:pt idx="10">
                  <c:v>126.0</c:v>
                </c:pt>
                <c:pt idx="11">
                  <c:v>154.0</c:v>
                </c:pt>
                <c:pt idx="12">
                  <c:v>61.0</c:v>
                </c:pt>
                <c:pt idx="13">
                  <c:v>184.0</c:v>
                </c:pt>
              </c:numCache>
            </c:numRef>
          </c:val>
        </c:ser>
        <c:ser>
          <c:idx val="2"/>
          <c:order val="2"/>
          <c:tx>
            <c:strRef>
              <c:f>'US PE'!$D$1</c:f>
              <c:strCache>
                <c:ptCount val="1"/>
                <c:pt idx="0">
                  <c:v>Forward</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PE'!$D$2:$D$15</c:f>
              <c:numCache>
                <c:formatCode>#,##0.##</c:formatCode>
                <c:ptCount val="14"/>
                <c:pt idx="0">
                  <c:v>9.0</c:v>
                </c:pt>
                <c:pt idx="1">
                  <c:v>70.0</c:v>
                </c:pt>
                <c:pt idx="2">
                  <c:v>233.0</c:v>
                </c:pt>
                <c:pt idx="3">
                  <c:v>585.0</c:v>
                </c:pt>
                <c:pt idx="4">
                  <c:v>668.0</c:v>
                </c:pt>
                <c:pt idx="5">
                  <c:v>378.0</c:v>
                </c:pt>
                <c:pt idx="6">
                  <c:v>197.0</c:v>
                </c:pt>
                <c:pt idx="7">
                  <c:v>126.0</c:v>
                </c:pt>
                <c:pt idx="8">
                  <c:v>72.0</c:v>
                </c:pt>
                <c:pt idx="9">
                  <c:v>48.0</c:v>
                </c:pt>
                <c:pt idx="10">
                  <c:v>79.0</c:v>
                </c:pt>
                <c:pt idx="11">
                  <c:v>109.0</c:v>
                </c:pt>
                <c:pt idx="12">
                  <c:v>42.0</c:v>
                </c:pt>
                <c:pt idx="13">
                  <c:v>83.0</c:v>
                </c:pt>
              </c:numCache>
            </c:numRef>
          </c:val>
        </c:ser>
        <c:dLbls>
          <c:showLegendKey val="0"/>
          <c:showVal val="0"/>
          <c:showCatName val="0"/>
          <c:showSerName val="0"/>
          <c:showPercent val="0"/>
          <c:showBubbleSize val="0"/>
        </c:dLbls>
        <c:gapWidth val="150"/>
        <c:shape val="box"/>
        <c:axId val="1883458664"/>
        <c:axId val="1883461640"/>
        <c:axId val="0"/>
      </c:bar3DChart>
      <c:catAx>
        <c:axId val="1883458664"/>
        <c:scaling>
          <c:orientation val="minMax"/>
        </c:scaling>
        <c:delete val="0"/>
        <c:axPos val="b"/>
        <c:majorTickMark val="out"/>
        <c:minorTickMark val="none"/>
        <c:tickLblPos val="nextTo"/>
        <c:crossAx val="1883461640"/>
        <c:crosses val="autoZero"/>
        <c:auto val="1"/>
        <c:lblAlgn val="ctr"/>
        <c:lblOffset val="100"/>
        <c:noMultiLvlLbl val="0"/>
      </c:catAx>
      <c:valAx>
        <c:axId val="1883461640"/>
        <c:scaling>
          <c:orientation val="minMax"/>
        </c:scaling>
        <c:delete val="0"/>
        <c:axPos val="l"/>
        <c:majorGridlines/>
        <c:numFmt formatCode="#,##0.##" sourceLinked="1"/>
        <c:majorTickMark val="out"/>
        <c:minorTickMark val="none"/>
        <c:tickLblPos val="nextTo"/>
        <c:crossAx val="1883458664"/>
        <c:crosses val="autoZero"/>
        <c:crossBetween val="between"/>
      </c:valAx>
    </c:plotArea>
    <c:legend>
      <c:legendPos val="r"/>
      <c:layout/>
      <c:overlay val="0"/>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xfrm>
            <a:off x="393700" y="692150"/>
            <a:ext cx="6070600" cy="3416300"/>
          </a:xfrm>
          <a:ln/>
        </p:spPr>
      </p:sp>
      <p:sp>
        <p:nvSpPr>
          <p:cNvPr id="224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CD ROM (contains about 7200 firms in the overall sample). Notice that the distributions are skewed to the left and that we have capped the PE ratios at 100….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7942"/>
            <a:ext cx="9144000" cy="665559"/>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39855"/>
            <a:ext cx="2249488" cy="53459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8" y="4532711"/>
            <a:ext cx="6784975" cy="53578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760"/>
            <a:ext cx="2057400" cy="51435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405"/>
            <a:ext cx="5867400" cy="273844"/>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8" y="4787504"/>
            <a:ext cx="479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314451"/>
            <a:ext cx="1295400" cy="526256"/>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831"/>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56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4" y="3498056"/>
            <a:ext cx="1463675" cy="534591"/>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59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3" y="0"/>
            <a:ext cx="100013" cy="51506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3844"/>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9"/>
            <a:ext cx="1447800" cy="497681"/>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4686300"/>
            <a:ext cx="4572000" cy="273844"/>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3"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3844"/>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3" y="4686300"/>
            <a:ext cx="5573713" cy="273844"/>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9"/>
            <a:ext cx="40005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200151"/>
            <a:ext cx="81534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3" y="4686300"/>
            <a:ext cx="5421313" cy="273844"/>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926306"/>
            <a:ext cx="9144000" cy="23931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59644"/>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59644"/>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3692"/>
            <a:ext cx="533400" cy="183356"/>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chart" Target="../charts/char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1026"/>
          <p:cNvSpPr>
            <a:spLocks noGrp="1" noChangeArrowheads="1"/>
          </p:cNvSpPr>
          <p:nvPr>
            <p:ph type="title"/>
          </p:nvPr>
        </p:nvSpPr>
        <p:spPr>
          <a:xfrm>
            <a:off x="612775" y="171450"/>
            <a:ext cx="8153400" cy="742950"/>
          </a:xfrm>
        </p:spPr>
        <p:txBody>
          <a:bodyPr/>
          <a:lstStyle/>
          <a:p>
            <a:pPr eaLnBrk="1" hangingPunct="1"/>
            <a:r>
              <a:rPr lang="en-US" dirty="0" smtClean="0">
                <a:latin typeface="Calibri" charset="0"/>
              </a:rPr>
              <a:t>Multiples </a:t>
            </a:r>
            <a:r>
              <a:rPr lang="en-US" dirty="0">
                <a:latin typeface="Calibri" charset="0"/>
              </a:rPr>
              <a:t>have skewed distributions…</a:t>
            </a:r>
          </a:p>
        </p:txBody>
      </p:sp>
      <p:sp>
        <p:nvSpPr>
          <p:cNvPr id="223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6"/>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677030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out for bias</a:t>
            </a:r>
            <a:endParaRPr lang="en-US" dirty="0"/>
          </a:p>
        </p:txBody>
      </p:sp>
      <p:sp>
        <p:nvSpPr>
          <p:cNvPr id="3" name="Content Placeholder 2"/>
          <p:cNvSpPr>
            <a:spLocks noGrp="1"/>
          </p:cNvSpPr>
          <p:nvPr>
            <p:ph sz="quarter" idx="1"/>
          </p:nvPr>
        </p:nvSpPr>
        <p:spPr/>
        <p:txBody>
          <a:bodyPr/>
          <a:lstStyle/>
          <a:p>
            <a:r>
              <a:rPr lang="en-US" dirty="0" smtClean="0"/>
              <a:t>When you cannot estimate a multiple, you lose a firm from your sample. If this happens on many firms, you create bias in your sample.</a:t>
            </a:r>
          </a:p>
          <a:p>
            <a:r>
              <a:rPr lang="en-US" dirty="0" smtClean="0"/>
              <a:t>For example, at the start of 2014, almost 60% of US companies had negative earnings per share and the PE could not </a:t>
            </a:r>
            <a:r>
              <a:rPr lang="en-US" smtClean="0"/>
              <a:t>be computed.</a:t>
            </a:r>
            <a:endParaRPr lang="en-US"/>
          </a:p>
        </p:txBody>
      </p:sp>
    </p:spTree>
    <p:extLst>
      <p:ext uri="{BB962C8B-B14F-4D97-AF65-F5344CB8AC3E}">
        <p14:creationId xmlns:p14="http://schemas.microsoft.com/office/powerpoint/2010/main" val="37434536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20186</TotalTime>
  <Pages>63</Pages>
  <Words>124</Words>
  <Application>Microsoft Macintosh PowerPoint</Application>
  <PresentationFormat>On-screen Show (16:9)</PresentationFormat>
  <Paragraphs>7</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Basic</vt:lpstr>
      <vt:lpstr>Multiples have skewed distributions…</vt:lpstr>
      <vt:lpstr>Watch out for bias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318</cp:revision>
  <cp:lastPrinted>2014-01-02T17:46:17Z</cp:lastPrinted>
  <dcterms:created xsi:type="dcterms:W3CDTF">2010-08-23T11:25:52Z</dcterms:created>
  <dcterms:modified xsi:type="dcterms:W3CDTF">2014-08-17T00:26:25Z</dcterms:modified>
</cp:coreProperties>
</file>