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19" r:id="rId1"/>
  </p:sldMasterIdLst>
  <p:notesMasterIdLst>
    <p:notesMasterId r:id="rId19"/>
  </p:notesMasterIdLst>
  <p:handoutMasterIdLst>
    <p:handoutMasterId r:id="rId20"/>
  </p:handoutMasterIdLst>
  <p:sldIdLst>
    <p:sldId id="297" r:id="rId2"/>
    <p:sldId id="304" r:id="rId3"/>
    <p:sldId id="298" r:id="rId4"/>
    <p:sldId id="299" r:id="rId5"/>
    <p:sldId id="302" r:id="rId6"/>
    <p:sldId id="300" r:id="rId7"/>
    <p:sldId id="303" r:id="rId8"/>
    <p:sldId id="305" r:id="rId9"/>
    <p:sldId id="306" r:id="rId10"/>
    <p:sldId id="312" r:id="rId11"/>
    <p:sldId id="307" r:id="rId12"/>
    <p:sldId id="308" r:id="rId13"/>
    <p:sldId id="309" r:id="rId14"/>
    <p:sldId id="313" r:id="rId15"/>
    <p:sldId id="310" r:id="rId16"/>
    <p:sldId id="301" r:id="rId17"/>
    <p:sldId id="311"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3741"/>
  </p:normalViewPr>
  <p:slideViewPr>
    <p:cSldViewPr>
      <p:cViewPr varScale="1">
        <p:scale>
          <a:sx n="115" d="100"/>
          <a:sy n="115" d="100"/>
        </p:scale>
        <p:origin x="2008"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56"/>
    </p:cViewPr>
  </p:sorterViewPr>
  <p:notesViewPr>
    <p:cSldViewPr>
      <p:cViewPr varScale="1">
        <p:scale>
          <a:sx n="121" d="100"/>
          <a:sy n="121" d="100"/>
        </p:scale>
        <p:origin x="-2752"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0ABEC17-7EDF-7C4F-D580-1019230D0B5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smtClean="0">
                <a:ea typeface="ＭＳ Ｐゴシック" charset="-128"/>
              </a:defRPr>
            </a:lvl1pPr>
          </a:lstStyle>
          <a:p>
            <a:pPr>
              <a:defRPr/>
            </a:pPr>
            <a:endParaRPr lang="en-US"/>
          </a:p>
        </p:txBody>
      </p:sp>
      <p:sp>
        <p:nvSpPr>
          <p:cNvPr id="3" name="Date Placeholder 2">
            <a:extLst>
              <a:ext uri="{FF2B5EF4-FFF2-40B4-BE49-F238E27FC236}">
                <a16:creationId xmlns:a16="http://schemas.microsoft.com/office/drawing/2014/main" id="{175FF11F-437C-24D3-95BD-96948B343AE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smtClean="0">
                <a:ea typeface="ＭＳ Ｐゴシック" charset="-128"/>
              </a:defRPr>
            </a:lvl1pPr>
          </a:lstStyle>
          <a:p>
            <a:pPr>
              <a:defRPr/>
            </a:pPr>
            <a:fld id="{20F70558-19CE-CF4F-9720-8B5AF7C53B27}" type="datetimeFigureOut">
              <a:rPr lang="en-US"/>
              <a:pPr>
                <a:defRPr/>
              </a:pPr>
              <a:t>1/22/25</a:t>
            </a:fld>
            <a:endParaRPr lang="en-US"/>
          </a:p>
        </p:txBody>
      </p:sp>
      <p:sp>
        <p:nvSpPr>
          <p:cNvPr id="4" name="Footer Placeholder 3">
            <a:extLst>
              <a:ext uri="{FF2B5EF4-FFF2-40B4-BE49-F238E27FC236}">
                <a16:creationId xmlns:a16="http://schemas.microsoft.com/office/drawing/2014/main" id="{882D29E6-5A34-3195-D1F9-D218EC40EC1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smtClean="0">
                <a:ea typeface="ＭＳ Ｐゴシック" charset="-128"/>
              </a:defRPr>
            </a:lvl1pPr>
          </a:lstStyle>
          <a:p>
            <a:pPr>
              <a:defRPr/>
            </a:pPr>
            <a:endParaRPr lang="en-US"/>
          </a:p>
        </p:txBody>
      </p:sp>
      <p:sp>
        <p:nvSpPr>
          <p:cNvPr id="5" name="Slide Number Placeholder 4">
            <a:extLst>
              <a:ext uri="{FF2B5EF4-FFF2-40B4-BE49-F238E27FC236}">
                <a16:creationId xmlns:a16="http://schemas.microsoft.com/office/drawing/2014/main" id="{F45109C8-9F74-B1D6-5222-03A377790964}"/>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059F14C3-16C4-0A42-AE14-9B12C8954376}"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1EAFB645-CD72-0121-DF6D-67C656316BAF}"/>
              </a:ext>
            </a:extLst>
          </p:cNvPr>
          <p:cNvSpPr>
            <a:spLocks noGrp="1" noChangeArrowheads="1"/>
          </p:cNvSpPr>
          <p:nvPr>
            <p:ph type="hdr" sz="quarter"/>
          </p:nvPr>
        </p:nvSpPr>
        <p:spPr bwMode="auto">
          <a:xfrm>
            <a:off x="0" y="0"/>
            <a:ext cx="2971800" cy="457200"/>
          </a:xfrm>
          <a:prstGeom prst="rect">
            <a:avLst/>
          </a:prstGeom>
          <a:noFill/>
          <a:ln>
            <a:noFill/>
          </a:ln>
          <a:effectLst/>
          <a:extLst>
            <a:ext uri="{FAA26D3D-D897-4be2-8F04-BA451C77F1D7}">
              <ma14:placeholderFlag xmlns:ma14="http://schemas.microsoft.com/office/mac/drawingml/2011/main" xmlns="" val="1"/>
            </a:ex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defRPr sz="1200">
                <a:ea typeface="ＭＳ Ｐゴシック" charset="0"/>
              </a:defRPr>
            </a:lvl1pPr>
          </a:lstStyle>
          <a:p>
            <a:pPr>
              <a:defRPr/>
            </a:pPr>
            <a:endParaRPr lang="en-US"/>
          </a:p>
        </p:txBody>
      </p:sp>
      <p:sp>
        <p:nvSpPr>
          <p:cNvPr id="95235" name="Rectangle 3">
            <a:extLst>
              <a:ext uri="{FF2B5EF4-FFF2-40B4-BE49-F238E27FC236}">
                <a16:creationId xmlns:a16="http://schemas.microsoft.com/office/drawing/2014/main" id="{64542482-164C-3E87-F52F-B8BFA702C4CD}"/>
              </a:ext>
            </a:extLst>
          </p:cNvPr>
          <p:cNvSpPr>
            <a:spLocks noGrp="1" noChangeArrowheads="1"/>
          </p:cNvSpPr>
          <p:nvPr>
            <p:ph type="dt" idx="1"/>
          </p:nvPr>
        </p:nvSpPr>
        <p:spPr bwMode="auto">
          <a:xfrm>
            <a:off x="3886200" y="0"/>
            <a:ext cx="2971800" cy="457200"/>
          </a:xfrm>
          <a:prstGeom prst="rect">
            <a:avLst/>
          </a:prstGeom>
          <a:noFill/>
          <a:ln>
            <a:noFill/>
          </a:ln>
          <a:effectLst/>
          <a:extLst>
            <a:ext uri="{FAA26D3D-D897-4be2-8F04-BA451C77F1D7}">
              <ma14:placeholderFlag xmlns:ma14="http://schemas.microsoft.com/office/mac/drawingml/2011/main" xmlns="" val="1"/>
            </a:ex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a:defRPr sz="1200">
                <a:ea typeface="ＭＳ Ｐゴシック" charset="0"/>
              </a:defRPr>
            </a:lvl1pPr>
          </a:lstStyle>
          <a:p>
            <a:pPr>
              <a:defRPr/>
            </a:pPr>
            <a:endParaRPr lang="en-US"/>
          </a:p>
        </p:txBody>
      </p:sp>
      <p:sp>
        <p:nvSpPr>
          <p:cNvPr id="14340" name="Rectangle 4">
            <a:extLst>
              <a:ext uri="{FF2B5EF4-FFF2-40B4-BE49-F238E27FC236}">
                <a16:creationId xmlns:a16="http://schemas.microsoft.com/office/drawing/2014/main" id="{9E9EEAC1-F175-5AA3-3D34-171BCF87799B}"/>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7" name="Rectangle 5">
            <a:extLst>
              <a:ext uri="{FF2B5EF4-FFF2-40B4-BE49-F238E27FC236}">
                <a16:creationId xmlns:a16="http://schemas.microsoft.com/office/drawing/2014/main" id="{F625A7B4-60B3-6BF9-B8CA-F277968A56D1}"/>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FAA26D3D-D897-4be2-8F04-BA451C77F1D7}">
              <ma14:placeholderFlag xmlns:ma14="http://schemas.microsoft.com/office/mac/drawingml/2011/main" xmlns="" val="1"/>
            </a:ex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5238" name="Rectangle 6">
            <a:extLst>
              <a:ext uri="{FF2B5EF4-FFF2-40B4-BE49-F238E27FC236}">
                <a16:creationId xmlns:a16="http://schemas.microsoft.com/office/drawing/2014/main" id="{0E966A76-BB6D-A774-6740-9DE9D528A5D7}"/>
              </a:ext>
            </a:extLst>
          </p:cNvPr>
          <p:cNvSpPr>
            <a:spLocks noGrp="1" noChangeArrowheads="1"/>
          </p:cNvSpPr>
          <p:nvPr>
            <p:ph type="ftr" sz="quarter" idx="4"/>
          </p:nvPr>
        </p:nvSpPr>
        <p:spPr bwMode="auto">
          <a:xfrm>
            <a:off x="0" y="8686800"/>
            <a:ext cx="2971800" cy="457200"/>
          </a:xfrm>
          <a:prstGeom prst="rect">
            <a:avLst/>
          </a:prstGeom>
          <a:noFill/>
          <a:ln>
            <a:noFill/>
          </a:ln>
          <a:effectLst/>
          <a:extLst>
            <a:ext uri="{FAA26D3D-D897-4be2-8F04-BA451C77F1D7}">
              <ma14:placeholderFlag xmlns:ma14="http://schemas.microsoft.com/office/mac/drawingml/2011/main" xmlns="" val="1"/>
            </a:ex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defRPr sz="1200">
                <a:ea typeface="ＭＳ Ｐゴシック" charset="0"/>
              </a:defRPr>
            </a:lvl1pPr>
          </a:lstStyle>
          <a:p>
            <a:pPr>
              <a:defRPr/>
            </a:pPr>
            <a:endParaRPr lang="en-US"/>
          </a:p>
        </p:txBody>
      </p:sp>
      <p:sp>
        <p:nvSpPr>
          <p:cNvPr id="95239" name="Rectangle 7">
            <a:extLst>
              <a:ext uri="{FF2B5EF4-FFF2-40B4-BE49-F238E27FC236}">
                <a16:creationId xmlns:a16="http://schemas.microsoft.com/office/drawing/2014/main" id="{70D9385A-05A0-D479-F1DF-81C912C3AE6E}"/>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FAA26D3D-D897-4be2-8F04-BA451C77F1D7}">
              <ma14:placeholderFlag xmlns:ma14="http://schemas.microsoft.com/office/mac/drawingml/2011/main" xmlns="" val="1"/>
            </a:ex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lgn="r">
              <a:defRPr sz="1200"/>
            </a:lvl1pPr>
          </a:lstStyle>
          <a:p>
            <a:fld id="{8DA4FBE8-CD0E-174C-9B9D-79F953A36BDD}"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a:extLst>
              <a:ext uri="{FF2B5EF4-FFF2-40B4-BE49-F238E27FC236}">
                <a16:creationId xmlns:a16="http://schemas.microsoft.com/office/drawing/2014/main" id="{672B135B-31E8-CFAB-2AA5-3ED43EE21B6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fld id="{859DEC2E-C9D4-6C4B-BBE2-82041576419F}" type="slidenum">
              <a:rPr lang="en-US" altLang="en-US" sz="1200"/>
              <a:pPr/>
              <a:t>1</a:t>
            </a:fld>
            <a:endParaRPr lang="en-US" altLang="en-US" sz="1200"/>
          </a:p>
        </p:txBody>
      </p:sp>
      <p:sp>
        <p:nvSpPr>
          <p:cNvPr id="16386" name="Rectangle 2">
            <a:extLst>
              <a:ext uri="{FF2B5EF4-FFF2-40B4-BE49-F238E27FC236}">
                <a16:creationId xmlns:a16="http://schemas.microsoft.com/office/drawing/2014/main" id="{AA23BB02-0555-95B2-C906-7C261E71B5E7}"/>
              </a:ext>
            </a:extLst>
          </p:cNvPr>
          <p:cNvSpPr>
            <a:spLocks noGrp="1" noRot="1" noChangeAspect="1" noChangeArrowheads="1" noTextEdit="1"/>
          </p:cNvSpPr>
          <p:nvPr>
            <p:ph type="sldImg"/>
          </p:nvPr>
        </p:nvSpPr>
        <p:spPr>
          <a:ln/>
        </p:spPr>
      </p:sp>
      <p:sp>
        <p:nvSpPr>
          <p:cNvPr id="16387" name="Rectangle 3">
            <a:extLst>
              <a:ext uri="{FF2B5EF4-FFF2-40B4-BE49-F238E27FC236}">
                <a16:creationId xmlns:a16="http://schemas.microsoft.com/office/drawing/2014/main" id="{2667BA3C-6332-ED0A-0D0C-D6BDE24948F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a:extLst>
              <a:ext uri="{FF2B5EF4-FFF2-40B4-BE49-F238E27FC236}">
                <a16:creationId xmlns:a16="http://schemas.microsoft.com/office/drawing/2014/main" id="{4EC9FB77-DA8D-E953-B200-7F5B7C47AF6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fld id="{D6146BD8-B169-C144-B551-F23140F6852B}" type="slidenum">
              <a:rPr lang="en-US" altLang="en-US" sz="1200"/>
              <a:pPr/>
              <a:t>2</a:t>
            </a:fld>
            <a:endParaRPr lang="en-US" altLang="en-US" sz="1200"/>
          </a:p>
        </p:txBody>
      </p:sp>
      <p:sp>
        <p:nvSpPr>
          <p:cNvPr id="18434" name="Rectangle 2">
            <a:extLst>
              <a:ext uri="{FF2B5EF4-FFF2-40B4-BE49-F238E27FC236}">
                <a16:creationId xmlns:a16="http://schemas.microsoft.com/office/drawing/2014/main" id="{CC49863A-5F8F-1445-4968-058A671C5395}"/>
              </a:ext>
            </a:extLst>
          </p:cNvPr>
          <p:cNvSpPr>
            <a:spLocks noGrp="1" noRot="1" noChangeAspect="1" noChangeArrowheads="1" noTextEdit="1"/>
          </p:cNvSpPr>
          <p:nvPr>
            <p:ph type="sldImg"/>
          </p:nvPr>
        </p:nvSpPr>
        <p:spPr>
          <a:ln/>
        </p:spPr>
      </p:sp>
      <p:sp>
        <p:nvSpPr>
          <p:cNvPr id="18435" name="Rectangle 3">
            <a:extLst>
              <a:ext uri="{FF2B5EF4-FFF2-40B4-BE49-F238E27FC236}">
                <a16:creationId xmlns:a16="http://schemas.microsoft.com/office/drawing/2014/main" id="{959A5491-4A59-DBE0-21C7-BA177C7360D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ea typeface="ＭＳ Ｐゴシック" panose="020B0600070205080204" pitchFamily="34" charset="-128"/>
              </a:rPr>
              <a:t>These are the fundamental questions to which we would like the answer from financial statements. Unfortunately, financial statements do not always do a good job at answering these questions.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a:extLst>
              <a:ext uri="{FF2B5EF4-FFF2-40B4-BE49-F238E27FC236}">
                <a16:creationId xmlns:a16="http://schemas.microsoft.com/office/drawing/2014/main" id="{B3A37A3F-A54A-E4AF-CF1C-51ED4B395CA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fld id="{B810F8DC-F55A-0643-8A3C-A26172118E20}" type="slidenum">
              <a:rPr lang="en-US" altLang="en-US" sz="1200"/>
              <a:pPr/>
              <a:t>3</a:t>
            </a:fld>
            <a:endParaRPr lang="en-US" altLang="en-US" sz="1200"/>
          </a:p>
        </p:txBody>
      </p:sp>
      <p:sp>
        <p:nvSpPr>
          <p:cNvPr id="20482" name="Rectangle 2">
            <a:extLst>
              <a:ext uri="{FF2B5EF4-FFF2-40B4-BE49-F238E27FC236}">
                <a16:creationId xmlns:a16="http://schemas.microsoft.com/office/drawing/2014/main" id="{763DF1C2-EA7B-1BEC-1110-936678B028A7}"/>
              </a:ext>
            </a:extLst>
          </p:cNvPr>
          <p:cNvSpPr>
            <a:spLocks noGrp="1" noRot="1" noChangeAspect="1" noChangeArrowheads="1" noTextEdit="1"/>
          </p:cNvSpPr>
          <p:nvPr>
            <p:ph type="sldImg"/>
          </p:nvPr>
        </p:nvSpPr>
        <p:spPr>
          <a:ln/>
        </p:spPr>
      </p:sp>
      <p:sp>
        <p:nvSpPr>
          <p:cNvPr id="20483" name="Rectangle 3">
            <a:extLst>
              <a:ext uri="{FF2B5EF4-FFF2-40B4-BE49-F238E27FC236}">
                <a16:creationId xmlns:a16="http://schemas.microsoft.com/office/drawing/2014/main" id="{E4593C00-7685-00B0-7BCE-8CD94ABA627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ea typeface="ＭＳ Ｐゴシック" panose="020B0600070205080204" pitchFamily="34" charset="-128"/>
              </a:rPr>
              <a:t>We get most of the information we use in financial analysis from accounting statements. Knowing how to navigate through them and recognizing their limitations is a crucial part of financial analysis.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a:extLst>
              <a:ext uri="{FF2B5EF4-FFF2-40B4-BE49-F238E27FC236}">
                <a16:creationId xmlns:a16="http://schemas.microsoft.com/office/drawing/2014/main" id="{5222D7D9-2B84-015E-1710-126237662F6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fld id="{0F47F4DF-FAB9-354E-B6E0-96EEF5D2A021}" type="slidenum">
              <a:rPr lang="en-US" altLang="en-US" sz="1200"/>
              <a:pPr/>
              <a:t>4</a:t>
            </a:fld>
            <a:endParaRPr lang="en-US" altLang="en-US" sz="1200"/>
          </a:p>
        </p:txBody>
      </p:sp>
      <p:sp>
        <p:nvSpPr>
          <p:cNvPr id="22530" name="Rectangle 2">
            <a:extLst>
              <a:ext uri="{FF2B5EF4-FFF2-40B4-BE49-F238E27FC236}">
                <a16:creationId xmlns:a16="http://schemas.microsoft.com/office/drawing/2014/main" id="{C8671937-1A66-A452-C438-66529436B868}"/>
              </a:ext>
            </a:extLst>
          </p:cNvPr>
          <p:cNvSpPr>
            <a:spLocks noGrp="1" noRot="1" noChangeAspect="1" noChangeArrowheads="1" noTextEdit="1"/>
          </p:cNvSpPr>
          <p:nvPr>
            <p:ph type="sldImg"/>
          </p:nvPr>
        </p:nvSpPr>
        <p:spPr>
          <a:ln/>
        </p:spPr>
      </p:sp>
      <p:sp>
        <p:nvSpPr>
          <p:cNvPr id="22531" name="Rectangle 3">
            <a:extLst>
              <a:ext uri="{FF2B5EF4-FFF2-40B4-BE49-F238E27FC236}">
                <a16:creationId xmlns:a16="http://schemas.microsoft.com/office/drawing/2014/main" id="{62AD2708-26BC-E37A-80A6-AFA40E2EBBA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ea typeface="ＭＳ Ｐゴシック" panose="020B0600070205080204" pitchFamily="34" charset="-128"/>
              </a:rPr>
              <a:t>The balance sheet reports on what a firm owns (as assets) and where it received the funds to finance them (as liabilities). The values assigned to these assets may not reflect what they are worth today because the principles underlying valuation are accounting principles. In general,</a:t>
            </a:r>
          </a:p>
          <a:p>
            <a:r>
              <a:rPr lang="en-US" altLang="en-US">
                <a:ea typeface="ＭＳ Ｐゴシック" panose="020B0600070205080204" pitchFamily="34" charset="-128"/>
              </a:rPr>
              <a:t>Fixed assets: are shown at what was originally paid for them, net of any loss in value from use (shown as depreciation). The older the asset, the less likely it is that book value will be close to the current market value.</a:t>
            </a:r>
          </a:p>
          <a:p>
            <a:r>
              <a:rPr lang="en-US" altLang="en-US">
                <a:ea typeface="ＭＳ Ｐゴシック" panose="020B0600070205080204" pitchFamily="34" charset="-128"/>
              </a:rPr>
              <a:t>Current assets: are shown at what was paid for them, but this is likely to be closer to current market value. Current assets include</a:t>
            </a:r>
          </a:p>
          <a:p>
            <a:pPr lvl="1"/>
            <a:r>
              <a:rPr lang="en-US" altLang="en-US">
                <a:ea typeface="ＭＳ Ｐゴシック" panose="020B0600070205080204" pitchFamily="34" charset="-128"/>
              </a:rPr>
              <a:t>Inventory: which can be valued at prices paid at the the end of the year for the material (called FIFO accounting ) or the beginning of the year (called LIFO)</a:t>
            </a:r>
          </a:p>
          <a:p>
            <a:pPr lvl="1"/>
            <a:r>
              <a:rPr lang="en-US" altLang="en-US">
                <a:ea typeface="ＭＳ Ｐゴシック" panose="020B0600070205080204" pitchFamily="34" charset="-128"/>
              </a:rPr>
              <a:t>Accounts receivable: which is valued at what customers owe to the firm, net of any expected bad debts</a:t>
            </a:r>
          </a:p>
          <a:p>
            <a:pPr lvl="1"/>
            <a:r>
              <a:rPr lang="en-US" altLang="en-US">
                <a:ea typeface="ＭＳ Ｐゴシック" panose="020B0600070205080204" pitchFamily="34" charset="-128"/>
              </a:rPr>
              <a:t>Cash: which is valued at its stated value</a:t>
            </a:r>
          </a:p>
          <a:p>
            <a:r>
              <a:rPr lang="en-US" altLang="en-US">
                <a:ea typeface="ＭＳ Ｐゴシック" panose="020B0600070205080204" pitchFamily="34" charset="-128"/>
              </a:rPr>
              <a:t>Marketable securities can be valued differently depending how they are categorized - as majority active or minority passive investments. Investments held for trading purposes are valued at market value.</a:t>
            </a:r>
          </a:p>
          <a:p>
            <a:r>
              <a:rPr lang="en-US" altLang="en-US">
                <a:ea typeface="ＭＳ Ｐゴシック" panose="020B0600070205080204" pitchFamily="34" charset="-128"/>
              </a:rPr>
              <a:t>The most common intangible asset is goodwill, which arises from acquisitions. If the market value of the acquired company is greater than the book value, the difference is shown as goodwill (if purchase accounting is used)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a:extLst>
              <a:ext uri="{FF2B5EF4-FFF2-40B4-BE49-F238E27FC236}">
                <a16:creationId xmlns:a16="http://schemas.microsoft.com/office/drawing/2014/main" id="{33986B09-3461-00D2-061A-8CBABAF0C38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fld id="{94A136AB-C4AF-6144-A0BB-68DD56B041E0}" type="slidenum">
              <a:rPr lang="en-US" altLang="en-US" sz="1200"/>
              <a:pPr/>
              <a:t>5</a:t>
            </a:fld>
            <a:endParaRPr lang="en-US" altLang="en-US" sz="1200"/>
          </a:p>
        </p:txBody>
      </p:sp>
      <p:sp>
        <p:nvSpPr>
          <p:cNvPr id="24578" name="Rectangle 2">
            <a:extLst>
              <a:ext uri="{FF2B5EF4-FFF2-40B4-BE49-F238E27FC236}">
                <a16:creationId xmlns:a16="http://schemas.microsoft.com/office/drawing/2014/main" id="{6A67D3E6-8C6E-DA96-88D1-6D485C84C2DF}"/>
              </a:ext>
            </a:extLst>
          </p:cNvPr>
          <p:cNvSpPr>
            <a:spLocks noGrp="1" noRot="1" noChangeAspect="1" noChangeArrowheads="1" noTextEdit="1"/>
          </p:cNvSpPr>
          <p:nvPr>
            <p:ph type="sldImg"/>
          </p:nvPr>
        </p:nvSpPr>
        <p:spPr>
          <a:ln/>
        </p:spPr>
      </p:sp>
      <p:sp>
        <p:nvSpPr>
          <p:cNvPr id="24579" name="Rectangle 3">
            <a:extLst>
              <a:ext uri="{FF2B5EF4-FFF2-40B4-BE49-F238E27FC236}">
                <a16:creationId xmlns:a16="http://schemas.microsoft.com/office/drawing/2014/main" id="{04EAEE89-D94A-80DF-DFAA-E5B8E5FAC44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ea typeface="ＭＳ Ｐゴシック" panose="020B0600070205080204" pitchFamily="34" charset="-128"/>
              </a:rPr>
              <a:t>In a financial balance sheet, we are much less concerned with recording what a firm paid for what it owns and much more concerned about how much it it is worth. There is therefore a greater emphasis on growth assets and the market values of equity and debt.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a:extLst>
              <a:ext uri="{FF2B5EF4-FFF2-40B4-BE49-F238E27FC236}">
                <a16:creationId xmlns:a16="http://schemas.microsoft.com/office/drawing/2014/main" id="{0B44F656-02C9-0373-CA51-D514ACA31F2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fld id="{49606778-5E2E-5E49-89AD-7BFC72E66BFA}" type="slidenum">
              <a:rPr lang="en-US" altLang="en-US" sz="1200"/>
              <a:pPr/>
              <a:t>6</a:t>
            </a:fld>
            <a:endParaRPr lang="en-US" altLang="en-US" sz="1200"/>
          </a:p>
        </p:txBody>
      </p:sp>
      <p:sp>
        <p:nvSpPr>
          <p:cNvPr id="26626" name="Rectangle 2">
            <a:extLst>
              <a:ext uri="{FF2B5EF4-FFF2-40B4-BE49-F238E27FC236}">
                <a16:creationId xmlns:a16="http://schemas.microsoft.com/office/drawing/2014/main" id="{7D82975A-04EB-7172-9BD6-A84EF9BE87EF}"/>
              </a:ext>
            </a:extLst>
          </p:cNvPr>
          <p:cNvSpPr>
            <a:spLocks noGrp="1" noRot="1" noChangeAspect="1" noChangeArrowheads="1" noTextEdit="1"/>
          </p:cNvSpPr>
          <p:nvPr>
            <p:ph type="sldImg"/>
          </p:nvPr>
        </p:nvSpPr>
        <p:spPr>
          <a:ln/>
        </p:spPr>
      </p:sp>
      <p:sp>
        <p:nvSpPr>
          <p:cNvPr id="26627" name="Rectangle 3">
            <a:extLst>
              <a:ext uri="{FF2B5EF4-FFF2-40B4-BE49-F238E27FC236}">
                <a16:creationId xmlns:a16="http://schemas.microsoft.com/office/drawing/2014/main" id="{758D4C48-E10E-F0C9-B04D-51F0E512265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ea typeface="ＭＳ Ｐゴシック" panose="020B0600070205080204" pitchFamily="34" charset="-128"/>
              </a:rPr>
              <a:t>Accrual accounting principles require that</a:t>
            </a:r>
          </a:p>
          <a:p>
            <a:r>
              <a:rPr lang="en-US" altLang="en-US">
                <a:ea typeface="ＭＳ Ｐゴシック" panose="020B0600070205080204" pitchFamily="34" charset="-128"/>
              </a:rPr>
              <a:t>Revenues be recorded as the transaction is completed, not when payment is made</a:t>
            </a:r>
          </a:p>
          <a:p>
            <a:r>
              <a:rPr lang="en-US" altLang="en-US">
                <a:ea typeface="ＭＳ Ｐゴシック" panose="020B0600070205080204" pitchFamily="34" charset="-128"/>
              </a:rPr>
              <a:t>Expenses associated with these revenues be shown, even though payment might not have been made in the current period.</a:t>
            </a:r>
          </a:p>
          <a:p>
            <a:endParaRPr lang="en-US" altLang="en-US">
              <a:ea typeface="ＭＳ Ｐゴシック" panose="020B0600070205080204" pitchFamily="34" charset="-128"/>
            </a:endParaRPr>
          </a:p>
          <a:p>
            <a:r>
              <a:rPr lang="en-US" altLang="en-US">
                <a:ea typeface="ＭＳ Ｐゴシック" panose="020B0600070205080204" pitchFamily="34" charset="-128"/>
              </a:rPr>
              <a:t>Expenses are categorized as operating or capital expenses. Operating expenses are expenses designed to generate benefits only in the current period and are shown in the income statement. Capital expenses are expenses generating benefits over multiple periods, and are shown on the balance sheet and depreciated or amortized.</a:t>
            </a:r>
          </a:p>
          <a:p>
            <a:r>
              <a:rPr lang="en-US" altLang="en-US">
                <a:ea typeface="ＭＳ Ｐゴシック" panose="020B0600070205080204" pitchFamily="34" charset="-128"/>
              </a:rPr>
              <a:t>Financial expenses are expenses associated with debt financing and generally represent interest expenses.</a:t>
            </a:r>
          </a:p>
          <a:p>
            <a:r>
              <a:rPr lang="en-US" altLang="en-US">
                <a:ea typeface="ＭＳ Ｐゴシック" panose="020B0600070205080204" pitchFamily="34" charset="-128"/>
              </a:rPr>
              <a:t>If a firm maintains two sets of books - tax and reporting - the taxes due may not match up to the taxable income in the books</a:t>
            </a:r>
          </a:p>
          <a:p>
            <a:r>
              <a:rPr lang="en-US" altLang="en-US">
                <a:ea typeface="ＭＳ Ｐゴシック" panose="020B0600070205080204" pitchFamily="34" charset="-128"/>
              </a:rPr>
              <a:t>Extraordinary gains or losses are supposed to be separated out from operating gains and losses (though there is some discretion that firms seem to have in this process)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a:extLst>
              <a:ext uri="{FF2B5EF4-FFF2-40B4-BE49-F238E27FC236}">
                <a16:creationId xmlns:a16="http://schemas.microsoft.com/office/drawing/2014/main" id="{DBF5C5B9-CF3A-DB4A-11F8-89F46D70E7B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fld id="{2C9E50FC-B30D-4347-B3FF-B992AED33F0D}" type="slidenum">
              <a:rPr lang="en-US" altLang="en-US" sz="1200"/>
              <a:pPr/>
              <a:t>8</a:t>
            </a:fld>
            <a:endParaRPr lang="en-US" altLang="en-US" sz="1200"/>
          </a:p>
        </p:txBody>
      </p:sp>
      <p:sp>
        <p:nvSpPr>
          <p:cNvPr id="29698" name="Rectangle 2">
            <a:extLst>
              <a:ext uri="{FF2B5EF4-FFF2-40B4-BE49-F238E27FC236}">
                <a16:creationId xmlns:a16="http://schemas.microsoft.com/office/drawing/2014/main" id="{72C754AD-BA16-D1C5-995A-306CECB36976}"/>
              </a:ext>
            </a:extLst>
          </p:cNvPr>
          <p:cNvSpPr>
            <a:spLocks noGrp="1" noRot="1" noChangeAspect="1" noChangeArrowheads="1" noTextEdit="1"/>
          </p:cNvSpPr>
          <p:nvPr>
            <p:ph type="sldImg"/>
          </p:nvPr>
        </p:nvSpPr>
        <p:spPr>
          <a:ln/>
        </p:spPr>
      </p:sp>
      <p:sp>
        <p:nvSpPr>
          <p:cNvPr id="29699" name="Rectangle 3">
            <a:extLst>
              <a:ext uri="{FF2B5EF4-FFF2-40B4-BE49-F238E27FC236}">
                <a16:creationId xmlns:a16="http://schemas.microsoft.com/office/drawing/2014/main" id="{0A7F2E83-E787-CEF2-3530-C441127E3EC8}"/>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ea typeface="ＭＳ Ｐゴシック" panose="020B0600070205080204" pitchFamily="34" charset="-128"/>
              </a:rPr>
              <a:t>An operating lease creates a commitment to make lease payments much as a debt commitment with a bank creates a commitment to make interest payments. There is a ripple effect created when operating leases are converted into debt.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a:extLst>
              <a:ext uri="{FF2B5EF4-FFF2-40B4-BE49-F238E27FC236}">
                <a16:creationId xmlns:a16="http://schemas.microsoft.com/office/drawing/2014/main" id="{E434BFD0-CB21-455A-20D2-04DC952A70D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fld id="{D99C300D-528F-0C43-A68E-34A8C38B3227}" type="slidenum">
              <a:rPr lang="en-US" altLang="en-US" sz="1200"/>
              <a:pPr/>
              <a:t>9</a:t>
            </a:fld>
            <a:endParaRPr lang="en-US" altLang="en-US" sz="1200"/>
          </a:p>
        </p:txBody>
      </p:sp>
      <p:sp>
        <p:nvSpPr>
          <p:cNvPr id="31746" name="Rectangle 2">
            <a:extLst>
              <a:ext uri="{FF2B5EF4-FFF2-40B4-BE49-F238E27FC236}">
                <a16:creationId xmlns:a16="http://schemas.microsoft.com/office/drawing/2014/main" id="{C57E5B46-BFAB-0B1A-8184-85A68E2E0D8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1747" name="Rectangle 3">
            <a:extLst>
              <a:ext uri="{FF2B5EF4-FFF2-40B4-BE49-F238E27FC236}">
                <a16:creationId xmlns:a16="http://schemas.microsoft.com/office/drawing/2014/main" id="{0D660069-3B4C-0B2A-511E-AD6B9D76CCC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r>
              <a:rPr lang="en-US" altLang="en-US">
                <a:ea typeface="ＭＳ Ｐゴシック" panose="020B0600070205080204" pitchFamily="34" charset="-128"/>
              </a:rPr>
              <a:t>The Home Depotand Boeing  reports lease commitments in their financial statements. The present value of operating lease expenses is computed using the pre-tax cost of debt. (An argument can be made that the unsecured cost of debt should be used.)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a:extLst>
              <a:ext uri="{FF2B5EF4-FFF2-40B4-BE49-F238E27FC236}">
                <a16:creationId xmlns:a16="http://schemas.microsoft.com/office/drawing/2014/main" id="{48AA5601-F6DE-E1E5-8326-EB5312B8880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fld id="{5C61AED1-9916-7047-B1C0-6CD1356FFAF0}" type="slidenum">
              <a:rPr lang="en-US" altLang="en-US" sz="1200"/>
              <a:pPr/>
              <a:t>10</a:t>
            </a:fld>
            <a:endParaRPr lang="en-US" altLang="en-US" sz="1200"/>
          </a:p>
        </p:txBody>
      </p:sp>
      <p:sp>
        <p:nvSpPr>
          <p:cNvPr id="33794" name="Rectangle 2">
            <a:extLst>
              <a:ext uri="{FF2B5EF4-FFF2-40B4-BE49-F238E27FC236}">
                <a16:creationId xmlns:a16="http://schemas.microsoft.com/office/drawing/2014/main" id="{209AC899-2E00-7B1D-4832-095DF52B9148}"/>
              </a:ext>
            </a:extLst>
          </p:cNvPr>
          <p:cNvSpPr>
            <a:spLocks noGrp="1" noRot="1" noChangeAspect="1" noChangeArrowheads="1" noTextEdit="1"/>
          </p:cNvSpPr>
          <p:nvPr>
            <p:ph type="sldImg"/>
          </p:nvPr>
        </p:nvSpPr>
        <p:spPr>
          <a:ln/>
        </p:spPr>
      </p:sp>
      <p:sp>
        <p:nvSpPr>
          <p:cNvPr id="33795" name="Rectangle 3">
            <a:extLst>
              <a:ext uri="{FF2B5EF4-FFF2-40B4-BE49-F238E27FC236}">
                <a16:creationId xmlns:a16="http://schemas.microsoft.com/office/drawing/2014/main" id="{104B9E09-C6A6-1AD2-9CB8-806E9D01E1E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ea typeface="ＭＳ Ｐゴシック" panose="020B0600070205080204" pitchFamily="34" charset="-128"/>
              </a:rPr>
              <a:t>These will be added back to the operating income at Boeing and the Home Depot to get the corrected operating income.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a:extLst>
              <a:ext uri="{FF2B5EF4-FFF2-40B4-BE49-F238E27FC236}">
                <a16:creationId xmlns:a16="http://schemas.microsoft.com/office/drawing/2014/main" id="{46FE6468-4DFE-EB81-C09A-E64E4F1CF3B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fld id="{224DEB82-0E45-024C-B973-A3F640E59640}" type="slidenum">
              <a:rPr lang="en-US" altLang="en-US" sz="1200"/>
              <a:pPr/>
              <a:t>11</a:t>
            </a:fld>
            <a:endParaRPr lang="en-US" altLang="en-US" sz="1200"/>
          </a:p>
        </p:txBody>
      </p:sp>
      <p:sp>
        <p:nvSpPr>
          <p:cNvPr id="35842" name="Rectangle 2">
            <a:extLst>
              <a:ext uri="{FF2B5EF4-FFF2-40B4-BE49-F238E27FC236}">
                <a16:creationId xmlns:a16="http://schemas.microsoft.com/office/drawing/2014/main" id="{8BE3E6F3-0D8C-A6D0-A3E2-8C844A4376A5}"/>
              </a:ext>
            </a:extLst>
          </p:cNvPr>
          <p:cNvSpPr>
            <a:spLocks noGrp="1" noRot="1" noChangeAspect="1" noChangeArrowheads="1" noTextEdit="1"/>
          </p:cNvSpPr>
          <p:nvPr>
            <p:ph type="sldImg"/>
          </p:nvPr>
        </p:nvSpPr>
        <p:spPr>
          <a:ln/>
        </p:spPr>
      </p:sp>
      <p:sp>
        <p:nvSpPr>
          <p:cNvPr id="35843" name="Rectangle 3">
            <a:extLst>
              <a:ext uri="{FF2B5EF4-FFF2-40B4-BE49-F238E27FC236}">
                <a16:creationId xmlns:a16="http://schemas.microsoft.com/office/drawing/2014/main" id="{CEB34765-ECAF-E9EB-9414-B66AEDAE9A8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ea typeface="ＭＳ Ｐゴシック" panose="020B0600070205080204" pitchFamily="34" charset="-128"/>
              </a:rPr>
              <a:t>It is not just debt that is changed when operating leases are converted into debt.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a:extLst>
              <a:ext uri="{FF2B5EF4-FFF2-40B4-BE49-F238E27FC236}">
                <a16:creationId xmlns:a16="http://schemas.microsoft.com/office/drawing/2014/main" id="{E3E54E52-2932-B431-BEB4-A8E40375BD6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fld id="{6E0E02E2-215B-4F4A-929B-5462AFDF58A0}" type="slidenum">
              <a:rPr lang="en-US" altLang="en-US" sz="1200"/>
              <a:pPr/>
              <a:t>12</a:t>
            </a:fld>
            <a:endParaRPr lang="en-US" altLang="en-US" sz="1200"/>
          </a:p>
        </p:txBody>
      </p:sp>
      <p:sp>
        <p:nvSpPr>
          <p:cNvPr id="37890" name="Rectangle 2">
            <a:extLst>
              <a:ext uri="{FF2B5EF4-FFF2-40B4-BE49-F238E27FC236}">
                <a16:creationId xmlns:a16="http://schemas.microsoft.com/office/drawing/2014/main" id="{6465D70B-98AC-A776-F187-287799506B29}"/>
              </a:ext>
            </a:extLst>
          </p:cNvPr>
          <p:cNvSpPr>
            <a:spLocks noGrp="1" noRot="1" noChangeAspect="1" noChangeArrowheads="1" noTextEdit="1"/>
          </p:cNvSpPr>
          <p:nvPr>
            <p:ph type="sldImg"/>
          </p:nvPr>
        </p:nvSpPr>
        <p:spPr>
          <a:ln/>
        </p:spPr>
      </p:sp>
      <p:sp>
        <p:nvSpPr>
          <p:cNvPr id="37891" name="Rectangle 3">
            <a:extLst>
              <a:ext uri="{FF2B5EF4-FFF2-40B4-BE49-F238E27FC236}">
                <a16:creationId xmlns:a16="http://schemas.microsoft.com/office/drawing/2014/main" id="{66C09FC5-1A67-D696-C8C8-38E0F34532F4}"/>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ea typeface="ＭＳ Ｐゴシック" panose="020B0600070205080204" pitchFamily="34" charset="-128"/>
              </a:rPr>
              <a:t>R&amp;D is the ultimate capital expenditure. The benefits are in the long term. The fact that the benefits are uncertain does not take away from this fact.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a:extLst>
              <a:ext uri="{FF2B5EF4-FFF2-40B4-BE49-F238E27FC236}">
                <a16:creationId xmlns:a16="http://schemas.microsoft.com/office/drawing/2014/main" id="{570F7B58-F731-0565-5F3D-C4958435D57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fld id="{A510F066-0418-184E-9276-56BDEA09B1A7}" type="slidenum">
              <a:rPr lang="en-US" altLang="en-US" sz="1200"/>
              <a:pPr/>
              <a:t>13</a:t>
            </a:fld>
            <a:endParaRPr lang="en-US" altLang="en-US" sz="1200"/>
          </a:p>
        </p:txBody>
      </p:sp>
      <p:sp>
        <p:nvSpPr>
          <p:cNvPr id="39938" name="Rectangle 2">
            <a:extLst>
              <a:ext uri="{FF2B5EF4-FFF2-40B4-BE49-F238E27FC236}">
                <a16:creationId xmlns:a16="http://schemas.microsoft.com/office/drawing/2014/main" id="{F25A2D03-4B2F-4FC5-C4DC-7167F4A92F28}"/>
              </a:ext>
            </a:extLst>
          </p:cNvPr>
          <p:cNvSpPr>
            <a:spLocks noGrp="1" noRot="1" noChangeAspect="1" noChangeArrowheads="1" noTextEdit="1"/>
          </p:cNvSpPr>
          <p:nvPr>
            <p:ph type="sldImg"/>
          </p:nvPr>
        </p:nvSpPr>
        <p:spPr>
          <a:ln/>
        </p:spPr>
      </p:sp>
      <p:sp>
        <p:nvSpPr>
          <p:cNvPr id="39939" name="Rectangle 3">
            <a:extLst>
              <a:ext uri="{FF2B5EF4-FFF2-40B4-BE49-F238E27FC236}">
                <a16:creationId xmlns:a16="http://schemas.microsoft.com/office/drawing/2014/main" id="{0374B967-319F-EA0D-763A-65ADD95B332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ea typeface="ＭＳ Ｐゴシック" panose="020B0600070205080204" pitchFamily="34" charset="-128"/>
              </a:rPr>
              <a:t>I used a 10-year amortizable life. There seems to be a long gestation period between research and commercial products in this business. I am using straight line amortization (10% a year) for simplicity.</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a:extLst>
              <a:ext uri="{FF2B5EF4-FFF2-40B4-BE49-F238E27FC236}">
                <a16:creationId xmlns:a16="http://schemas.microsoft.com/office/drawing/2014/main" id="{0609B385-F648-94D5-FD56-BA22C52A953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fld id="{71549455-E4C1-3143-8D22-61E15B9044AA}" type="slidenum">
              <a:rPr lang="en-US" altLang="en-US" sz="1200"/>
              <a:pPr/>
              <a:t>14</a:t>
            </a:fld>
            <a:endParaRPr lang="en-US" altLang="en-US" sz="1200"/>
          </a:p>
        </p:txBody>
      </p:sp>
      <p:sp>
        <p:nvSpPr>
          <p:cNvPr id="41986" name="Rectangle 2">
            <a:extLst>
              <a:ext uri="{FF2B5EF4-FFF2-40B4-BE49-F238E27FC236}">
                <a16:creationId xmlns:a16="http://schemas.microsoft.com/office/drawing/2014/main" id="{9AEE75CF-5EE3-3796-A591-86F9A9BF74D8}"/>
              </a:ext>
            </a:extLst>
          </p:cNvPr>
          <p:cNvSpPr>
            <a:spLocks noGrp="1" noRot="1" noChangeAspect="1" noChangeArrowheads="1" noTextEdit="1"/>
          </p:cNvSpPr>
          <p:nvPr>
            <p:ph type="sldImg"/>
          </p:nvPr>
        </p:nvSpPr>
        <p:spPr>
          <a:ln/>
        </p:spPr>
      </p:sp>
      <p:sp>
        <p:nvSpPr>
          <p:cNvPr id="41987" name="Rectangle 3">
            <a:extLst>
              <a:ext uri="{FF2B5EF4-FFF2-40B4-BE49-F238E27FC236}">
                <a16:creationId xmlns:a16="http://schemas.microsoft.com/office/drawing/2014/main" id="{20DD1059-284C-5AF0-4798-8223C97FAAE4}"/>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ea typeface="ＭＳ Ｐゴシック" panose="020B0600070205080204" pitchFamily="34" charset="-128"/>
              </a:rPr>
              <a:t>The amortization of the research asset is obtained by adding up the amortization on each of the expenses on the previous page. The $31 million in imputed interest expense on operating leases is carried over from a couple of pages prior.</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a:extLst>
              <a:ext uri="{FF2B5EF4-FFF2-40B4-BE49-F238E27FC236}">
                <a16:creationId xmlns:a16="http://schemas.microsoft.com/office/drawing/2014/main" id="{94D36B80-276A-2608-4035-627D429497D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fld id="{FD2FE94C-609A-8042-A542-C9E66DD3C082}" type="slidenum">
              <a:rPr lang="en-US" altLang="en-US" sz="1200"/>
              <a:pPr/>
              <a:t>15</a:t>
            </a:fld>
            <a:endParaRPr lang="en-US" altLang="en-US" sz="1200"/>
          </a:p>
        </p:txBody>
      </p:sp>
      <p:sp>
        <p:nvSpPr>
          <p:cNvPr id="44034" name="Rectangle 2">
            <a:extLst>
              <a:ext uri="{FF2B5EF4-FFF2-40B4-BE49-F238E27FC236}">
                <a16:creationId xmlns:a16="http://schemas.microsoft.com/office/drawing/2014/main" id="{A329D1AC-6864-F170-C820-6DE69CCA5612}"/>
              </a:ext>
            </a:extLst>
          </p:cNvPr>
          <p:cNvSpPr>
            <a:spLocks noGrp="1" noRot="1" noChangeAspect="1" noChangeArrowheads="1" noTextEdit="1"/>
          </p:cNvSpPr>
          <p:nvPr>
            <p:ph type="sldImg"/>
          </p:nvPr>
        </p:nvSpPr>
        <p:spPr>
          <a:ln/>
        </p:spPr>
      </p:sp>
      <p:sp>
        <p:nvSpPr>
          <p:cNvPr id="44035" name="Rectangle 3">
            <a:extLst>
              <a:ext uri="{FF2B5EF4-FFF2-40B4-BE49-F238E27FC236}">
                <a16:creationId xmlns:a16="http://schemas.microsoft.com/office/drawing/2014/main" id="{7AE3D24C-421E-3448-90E6-F12C1524263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ea typeface="ＭＳ Ｐゴシック" panose="020B0600070205080204" pitchFamily="34" charset="-128"/>
              </a:rPr>
              <a:t>Here again, the effects are in many items in the financial statements.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a:extLst>
              <a:ext uri="{FF2B5EF4-FFF2-40B4-BE49-F238E27FC236}">
                <a16:creationId xmlns:a16="http://schemas.microsoft.com/office/drawing/2014/main" id="{AF450132-3964-6DEE-BC83-4FE14D62B07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fld id="{25FC8BBE-79A4-BD42-8E5C-0F17D0211567}" type="slidenum">
              <a:rPr lang="en-US" altLang="en-US" sz="1200"/>
              <a:pPr/>
              <a:t>16</a:t>
            </a:fld>
            <a:endParaRPr lang="en-US" altLang="en-US" sz="1200"/>
          </a:p>
        </p:txBody>
      </p:sp>
      <p:sp>
        <p:nvSpPr>
          <p:cNvPr id="46082" name="Rectangle 2">
            <a:extLst>
              <a:ext uri="{FF2B5EF4-FFF2-40B4-BE49-F238E27FC236}">
                <a16:creationId xmlns:a16="http://schemas.microsoft.com/office/drawing/2014/main" id="{AA4862CB-A971-E52F-4604-7410057A6F66}"/>
              </a:ext>
            </a:extLst>
          </p:cNvPr>
          <p:cNvSpPr>
            <a:spLocks noGrp="1" noRot="1" noChangeAspect="1" noChangeArrowheads="1" noTextEdit="1"/>
          </p:cNvSpPr>
          <p:nvPr>
            <p:ph type="sldImg"/>
          </p:nvPr>
        </p:nvSpPr>
        <p:spPr>
          <a:ln/>
        </p:spPr>
      </p:sp>
      <p:sp>
        <p:nvSpPr>
          <p:cNvPr id="46083" name="Rectangle 3">
            <a:extLst>
              <a:ext uri="{FF2B5EF4-FFF2-40B4-BE49-F238E27FC236}">
                <a16:creationId xmlns:a16="http://schemas.microsoft.com/office/drawing/2014/main" id="{8C99A7AC-20E7-D02C-15B2-68D9EDD246D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ea typeface="ＭＳ Ｐゴシック" panose="020B0600070205080204" pitchFamily="34" charset="-128"/>
              </a:rPr>
              <a:t>This show all cash flows. The objective is to explain changes in the cash balance rather than to measure the health or value of the firm.</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a:extLst>
              <a:ext uri="{FF2B5EF4-FFF2-40B4-BE49-F238E27FC236}">
                <a16:creationId xmlns:a16="http://schemas.microsoft.com/office/drawing/2014/main" id="{5982437F-2E51-687E-889F-63083E92AB5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panose="020B0600070205080204" pitchFamily="34" charset="-128"/>
              </a:defRPr>
            </a:lvl1pPr>
            <a:lvl2pPr marL="742950" indent="-285750">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fld id="{42ED3C34-4978-BE49-ADA6-8805AC73CC71}" type="slidenum">
              <a:rPr lang="en-US" altLang="en-US" sz="1200"/>
              <a:pPr/>
              <a:t>17</a:t>
            </a:fld>
            <a:endParaRPr lang="en-US" altLang="en-US" sz="1200"/>
          </a:p>
        </p:txBody>
      </p:sp>
      <p:sp>
        <p:nvSpPr>
          <p:cNvPr id="48130" name="Rectangle 2">
            <a:extLst>
              <a:ext uri="{FF2B5EF4-FFF2-40B4-BE49-F238E27FC236}">
                <a16:creationId xmlns:a16="http://schemas.microsoft.com/office/drawing/2014/main" id="{B6D88777-A3BD-0B40-F941-9590EB88EF42}"/>
              </a:ext>
            </a:extLst>
          </p:cNvPr>
          <p:cNvSpPr>
            <a:spLocks noGrp="1" noRot="1" noChangeAspect="1" noChangeArrowheads="1" noTextEdit="1"/>
          </p:cNvSpPr>
          <p:nvPr>
            <p:ph type="sldImg"/>
          </p:nvPr>
        </p:nvSpPr>
        <p:spPr>
          <a:ln/>
        </p:spPr>
      </p:sp>
      <p:sp>
        <p:nvSpPr>
          <p:cNvPr id="48131" name="Rectangle 3">
            <a:extLst>
              <a:ext uri="{FF2B5EF4-FFF2-40B4-BE49-F238E27FC236}">
                <a16:creationId xmlns:a16="http://schemas.microsoft.com/office/drawing/2014/main" id="{0F523A31-0385-C2EE-74D8-71ED774AE71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ea typeface="ＭＳ Ｐゴシック" panose="020B0600070205080204" pitchFamily="34" charset="-128"/>
              </a:rPr>
              <a:t>Cash flows to debt: interest payments, new debt issues, debt repayments</a:t>
            </a:r>
          </a:p>
          <a:p>
            <a:r>
              <a:rPr lang="en-US" altLang="en-US">
                <a:ea typeface="ＭＳ Ｐゴシック" panose="020B0600070205080204" pitchFamily="34" charset="-128"/>
              </a:rPr>
              <a:t>Cash flows to equity: dividends, stock buybacks, new stock issues</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r>
              <a:rPr lang="en-US" altLang="en-US"/>
              <a:t>‹#›</a:t>
            </a:r>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A155876E-D622-7E45-9123-2B15A98E8DE6}" type="slidenum">
              <a:rPr lang="en-US" altLang="en-US" smtClean="0"/>
              <a:pPr/>
              <a:t>‹#›</a:t>
            </a:fld>
            <a:endParaRPr lang="en-US" altLang="en-US"/>
          </a:p>
        </p:txBody>
      </p:sp>
    </p:spTree>
    <p:extLst>
      <p:ext uri="{BB962C8B-B14F-4D97-AF65-F5344CB8AC3E}">
        <p14:creationId xmlns:p14="http://schemas.microsoft.com/office/powerpoint/2010/main" val="3401338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r>
              <a:rPr lang="en-US"/>
              <a:t>Aswath Damodaran</a:t>
            </a:r>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1534982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r>
              <a:rPr lang="en-US" altLang="en-US"/>
              <a:t>‹#›</a:t>
            </a:r>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C6D977BE-E854-B548-B5C8-76AFB6CF6889}" type="slidenum">
              <a:rPr lang="en-US" altLang="en-US" smtClean="0"/>
              <a:pPr/>
              <a:t>‹#›</a:t>
            </a:fld>
            <a:endParaRPr lang="en-US" altLang="en-US"/>
          </a:p>
        </p:txBody>
      </p:sp>
    </p:spTree>
    <p:extLst>
      <p:ext uri="{BB962C8B-B14F-4D97-AF65-F5344CB8AC3E}">
        <p14:creationId xmlns:p14="http://schemas.microsoft.com/office/powerpoint/2010/main" val="2299686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r>
              <a:rPr lang="en-US" altLang="en-US"/>
              <a:t>‹#›</a:t>
            </a:r>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fld id="{E0D020D0-7C7F-FB44-A1D0-9F5ABF7194DA}" type="slidenum">
              <a:rPr lang="en-US" altLang="en-US" smtClean="0"/>
              <a:pPr/>
              <a:t>‹#›</a:t>
            </a:fld>
            <a:endParaRPr lang="en-US" altLang="en-US"/>
          </a:p>
        </p:txBody>
      </p:sp>
    </p:spTree>
    <p:extLst>
      <p:ext uri="{BB962C8B-B14F-4D97-AF65-F5344CB8AC3E}">
        <p14:creationId xmlns:p14="http://schemas.microsoft.com/office/powerpoint/2010/main" val="8930385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r>
              <a:rPr lang="en-US" altLang="en-US"/>
              <a:t>‹#›</a:t>
            </a:r>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fld id="{32083DE5-E9B4-D74A-B4A2-84078300CF72}" type="slidenum">
              <a:rPr lang="en-US" altLang="en-US" smtClean="0"/>
              <a:pPr/>
              <a:t>‹#›</a:t>
            </a:fld>
            <a:endParaRPr lang="en-US" altLang="en-US" sz="140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898100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r>
              <a:rPr lang="en-US" altLang="en-US"/>
              <a:t>‹#›</a:t>
            </a:r>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fld id="{A23A858F-A73B-CD4D-8943-35C40CB4B210}" type="slidenum">
              <a:rPr lang="en-US" altLang="en-US" smtClean="0"/>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2084856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altLang="en-US"/>
              <a:t>‹#›</a:t>
            </a:r>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fld id="{B6E50852-DF37-1942-934E-65EDC0F58117}" type="slidenum">
              <a:rPr lang="en-US" altLang="en-US" smtClean="0"/>
              <a:pPr/>
              <a:t>‹#›</a:t>
            </a:fld>
            <a:endParaRPr lang="en-US" altLang="en-US"/>
          </a:p>
        </p:txBody>
      </p:sp>
    </p:spTree>
    <p:extLst>
      <p:ext uri="{BB962C8B-B14F-4D97-AF65-F5344CB8AC3E}">
        <p14:creationId xmlns:p14="http://schemas.microsoft.com/office/powerpoint/2010/main" val="2879773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r>
              <a:rPr lang="en-US" altLang="en-US"/>
              <a:t>‹#›</a:t>
            </a:r>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fld id="{32083DE5-E9B4-D74A-B4A2-84078300CF72}" type="slidenum">
              <a:rPr lang="en-US" altLang="en-US" smtClean="0"/>
              <a:pPr/>
              <a:t>‹#›</a:t>
            </a:fld>
            <a:endParaRPr lang="en-US" altLang="en-US" sz="1400">
              <a:solidFill>
                <a:srgbClr val="FFFFFF"/>
              </a:solidFill>
            </a:endParaRPr>
          </a:p>
        </p:txBody>
      </p:sp>
    </p:spTree>
    <p:extLst>
      <p:ext uri="{BB962C8B-B14F-4D97-AF65-F5344CB8AC3E}">
        <p14:creationId xmlns:p14="http://schemas.microsoft.com/office/powerpoint/2010/main" val="559383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r>
              <a:rPr lang="en-US" altLang="en-US"/>
              <a:t>‹#›</a:t>
            </a:r>
          </a:p>
        </p:txBody>
      </p:sp>
      <p:sp>
        <p:nvSpPr>
          <p:cNvPr id="10" name="Slide Number Placeholder 9"/>
          <p:cNvSpPr>
            <a:spLocks noGrp="1"/>
          </p:cNvSpPr>
          <p:nvPr>
            <p:ph type="sldNum" sz="quarter" idx="12"/>
          </p:nvPr>
        </p:nvSpPr>
        <p:spPr/>
        <p:txBody>
          <a:bodyPr/>
          <a:lstStyle/>
          <a:p>
            <a:fld id="{8FE68B86-985F-3743-A5AD-2BCA990A90FC}" type="slidenum">
              <a:rPr lang="en-US" altLang="en-US" smtClean="0"/>
              <a:pPr/>
              <a:t>‹#›</a:t>
            </a:fld>
            <a:endParaRPr lang="en-US" altLang="en-US"/>
          </a:p>
        </p:txBody>
      </p:sp>
    </p:spTree>
    <p:extLst>
      <p:ext uri="{BB962C8B-B14F-4D97-AF65-F5344CB8AC3E}">
        <p14:creationId xmlns:p14="http://schemas.microsoft.com/office/powerpoint/2010/main" val="324965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r>
              <a:rPr lang="en-US" altLang="en-US"/>
              <a:t>‹#›</a:t>
            </a:r>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fld id="{5D1451ED-89BE-2E45-9C30-491BCF62F5EA}" type="slidenum">
              <a:rPr lang="en-US" altLang="en-US" smtClean="0"/>
              <a:pPr/>
              <a:t>‹#›</a:t>
            </a:fld>
            <a:endParaRPr lang="en-US" altLang="en-US" sz="1400">
              <a:solidFill>
                <a:srgbClr val="FFFFFF"/>
              </a:solidFill>
            </a:endParaRPr>
          </a:p>
        </p:txBody>
      </p:sp>
    </p:spTree>
    <p:extLst>
      <p:ext uri="{BB962C8B-B14F-4D97-AF65-F5344CB8AC3E}">
        <p14:creationId xmlns:p14="http://schemas.microsoft.com/office/powerpoint/2010/main" val="2724460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r>
              <a:rPr lang="en-US" altLang="en-US"/>
              <a:t>‹#›</a:t>
            </a:r>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fld id="{ADB0F184-F4CC-F646-9B33-76F05470D1D6}" type="slidenum">
              <a:rPr lang="en-US" altLang="en-US" smtClean="0"/>
              <a:pPr/>
              <a:t>‹#›</a:t>
            </a:fld>
            <a:endParaRPr lang="en-US" altLang="en-US" sz="1400">
              <a:solidFill>
                <a:srgbClr val="FFFFFF"/>
              </a:solidFill>
            </a:endParaRPr>
          </a:p>
        </p:txBody>
      </p:sp>
    </p:spTree>
    <p:extLst>
      <p:ext uri="{BB962C8B-B14F-4D97-AF65-F5344CB8AC3E}">
        <p14:creationId xmlns:p14="http://schemas.microsoft.com/office/powerpoint/2010/main" val="20706529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32115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834574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r>
              <a:rPr lang="en-US" altLang="en-US"/>
              <a:t>‹#›</a:t>
            </a:r>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fld id="{32083DE5-E9B4-D74A-B4A2-84078300CF72}" type="slidenum">
              <a:rPr lang="en-US" altLang="en-US" smtClean="0"/>
              <a:pPr/>
              <a:t>‹#›</a:t>
            </a:fld>
            <a:endParaRPr lang="en-US" altLang="en-US" sz="1400">
              <a:solidFill>
                <a:srgbClr val="FFFFFF"/>
              </a:solidFill>
            </a:endParaRPr>
          </a:p>
        </p:txBody>
      </p:sp>
    </p:spTree>
    <p:extLst>
      <p:ext uri="{BB962C8B-B14F-4D97-AF65-F5344CB8AC3E}">
        <p14:creationId xmlns:p14="http://schemas.microsoft.com/office/powerpoint/2010/main" val="1276574049"/>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a:extLst>
              <a:ext uri="{FF2B5EF4-FFF2-40B4-BE49-F238E27FC236}">
                <a16:creationId xmlns:a16="http://schemas.microsoft.com/office/drawing/2014/main" id="{3242122B-EEC8-730C-4196-5105C7655C28}"/>
              </a:ext>
            </a:extLst>
          </p:cNvPr>
          <p:cNvSpPr>
            <a:spLocks noGrp="1" noChangeArrowheads="1"/>
          </p:cNvSpPr>
          <p:nvPr>
            <p:ph type="ctrTitle"/>
          </p:nvPr>
        </p:nvSpPr>
        <p:spPr>
          <a:xfrm>
            <a:off x="685800" y="2286000"/>
            <a:ext cx="7772400" cy="1143000"/>
          </a:xfrm>
        </p:spPr>
        <p:txBody>
          <a:bodyPr>
            <a:normAutofit/>
          </a:bodyPr>
          <a:lstStyle/>
          <a:p>
            <a:pPr eaLnBrk="1" fontAlgn="auto" hangingPunct="1">
              <a:spcAft>
                <a:spcPts val="0"/>
              </a:spcAft>
              <a:defRPr/>
            </a:pPr>
            <a:r>
              <a:rPr lang="en-US">
                <a:ea typeface="+mj-ea"/>
              </a:rPr>
              <a:t>Financial Statement Analysis</a:t>
            </a:r>
          </a:p>
        </p:txBody>
      </p:sp>
      <p:sp>
        <p:nvSpPr>
          <p:cNvPr id="15362" name="Rectangle 3">
            <a:extLst>
              <a:ext uri="{FF2B5EF4-FFF2-40B4-BE49-F238E27FC236}">
                <a16:creationId xmlns:a16="http://schemas.microsoft.com/office/drawing/2014/main" id="{580F4B43-DE68-939A-FC00-5D756A84F5AF}"/>
              </a:ext>
            </a:extLst>
          </p:cNvPr>
          <p:cNvSpPr>
            <a:spLocks noGrp="1" noChangeArrowheads="1"/>
          </p:cNvSpPr>
          <p:nvPr>
            <p:ph type="subTitle" idx="1"/>
          </p:nvPr>
        </p:nvSpPr>
        <p:spPr/>
        <p:txBody>
          <a:bodyPr/>
          <a:lstStyle/>
          <a:p>
            <a:pPr eaLnBrk="1" hangingPunct="1"/>
            <a:endParaRPr lang="en-US" altLang="en-US">
              <a:ea typeface="ＭＳ Ｐゴシック" panose="020B0600070205080204" pitchFamily="34"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6E3EC76E-3D38-9E28-4B71-C302D086EAFD}"/>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Questions we would like answered…</a:t>
            </a:r>
          </a:p>
        </p:txBody>
      </p:sp>
      <p:graphicFrame>
        <p:nvGraphicFramePr>
          <p:cNvPr id="17410" name="Object 3">
            <a:extLst>
              <a:ext uri="{FF2B5EF4-FFF2-40B4-BE49-F238E27FC236}">
                <a16:creationId xmlns:a16="http://schemas.microsoft.com/office/drawing/2014/main" id="{BA8D361A-E000-A3C6-3D8E-ABF94EFB3ECE}"/>
              </a:ext>
            </a:extLst>
          </p:cNvPr>
          <p:cNvGraphicFramePr>
            <a:graphicFrameLocks noGrp="1" noChangeAspect="1"/>
          </p:cNvGraphicFramePr>
          <p:nvPr>
            <p:ph idx="1"/>
            <p:extLst>
              <p:ext uri="{D42A27DB-BD31-4B8C-83A1-F6EECF244321}">
                <p14:modId xmlns:p14="http://schemas.microsoft.com/office/powerpoint/2010/main" val="2206322189"/>
              </p:ext>
            </p:extLst>
          </p:nvPr>
        </p:nvGraphicFramePr>
        <p:xfrm>
          <a:off x="762000" y="2438400"/>
          <a:ext cx="7861110" cy="2438400"/>
        </p:xfrm>
        <a:graphic>
          <a:graphicData uri="http://schemas.openxmlformats.org/presentationml/2006/ole">
            <mc:AlternateContent xmlns:mc="http://schemas.openxmlformats.org/markup-compatibility/2006">
              <mc:Choice xmlns:v="urn:schemas-microsoft-com:vml" Requires="v">
                <p:oleObj name="Document" r:id="rId3" imgW="5486400" imgH="1701800" progId="Word.Document.8">
                  <p:embed/>
                </p:oleObj>
              </mc:Choice>
              <mc:Fallback>
                <p:oleObj name="Document" r:id="rId3" imgW="5486400" imgH="1701800" progId="Word.Document.8">
                  <p:embed/>
                  <p:pic>
                    <p:nvPicPr>
                      <p:cNvPr id="0" name="Objec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2438400"/>
                        <a:ext cx="7861110" cy="2438400"/>
                      </a:xfrm>
                      <a:prstGeom prst="rect">
                        <a:avLst/>
                      </a:prstGeom>
                      <a:noFill/>
                      <a:ln>
                        <a:noFill/>
                      </a:ln>
                    </p:spPr>
                  </p:pic>
                </p:oleObj>
              </mc:Fallback>
            </mc:AlternateContent>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a:extLst>
              <a:ext uri="{FF2B5EF4-FFF2-40B4-BE49-F238E27FC236}">
                <a16:creationId xmlns:a16="http://schemas.microsoft.com/office/drawing/2014/main" id="{2EFF2795-38C2-65EE-E388-0CC33A156F65}"/>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Basic Financial Statements</a:t>
            </a:r>
          </a:p>
        </p:txBody>
      </p:sp>
      <p:sp>
        <p:nvSpPr>
          <p:cNvPr id="19458" name="Rectangle 3">
            <a:extLst>
              <a:ext uri="{FF2B5EF4-FFF2-40B4-BE49-F238E27FC236}">
                <a16:creationId xmlns:a16="http://schemas.microsoft.com/office/drawing/2014/main" id="{6BBAE4A1-80F5-E526-4E4C-C9F5F29AF212}"/>
              </a:ext>
            </a:extLst>
          </p:cNvPr>
          <p:cNvSpPr>
            <a:spLocks noGrp="1" noChangeArrowheads="1"/>
          </p:cNvSpPr>
          <p:nvPr>
            <p:ph idx="1"/>
          </p:nvPr>
        </p:nvSpPr>
        <p:spPr/>
        <p:txBody>
          <a:bodyPr/>
          <a:lstStyle/>
          <a:p>
            <a:pPr eaLnBrk="1" hangingPunct="1"/>
            <a:r>
              <a:rPr lang="en-US" altLang="en-US">
                <a:ea typeface="ＭＳ Ｐゴシック" panose="020B0600070205080204" pitchFamily="34" charset="-128"/>
              </a:rPr>
              <a:t>The balance sheet, which summarizes what a firm owns and owes at a point in time.</a:t>
            </a:r>
          </a:p>
          <a:p>
            <a:pPr eaLnBrk="1" hangingPunct="1"/>
            <a:r>
              <a:rPr lang="en-US" altLang="en-US">
                <a:ea typeface="ＭＳ Ｐゴシック" panose="020B0600070205080204" pitchFamily="34" charset="-128"/>
              </a:rPr>
              <a:t>The income statement, which reports on how much a firm earned in the period of analysis</a:t>
            </a:r>
          </a:p>
          <a:p>
            <a:pPr eaLnBrk="1" hangingPunct="1"/>
            <a:r>
              <a:rPr lang="en-US" altLang="en-US">
                <a:ea typeface="ＭＳ Ｐゴシック" panose="020B0600070205080204" pitchFamily="34" charset="-128"/>
              </a:rPr>
              <a:t>The statement of cash flows, which reports on cash inflows and outflows to the firm during the period of analysis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EB503DE1-2BBE-C81B-5AE4-37882DFAFD11}"/>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The Balance Sheet</a:t>
            </a:r>
          </a:p>
        </p:txBody>
      </p:sp>
      <p:graphicFrame>
        <p:nvGraphicFramePr>
          <p:cNvPr id="21506" name="Object 3">
            <a:extLst>
              <a:ext uri="{FF2B5EF4-FFF2-40B4-BE49-F238E27FC236}">
                <a16:creationId xmlns:a16="http://schemas.microsoft.com/office/drawing/2014/main" id="{36E38D26-18A6-1366-4ACB-D835D89A2C44}"/>
              </a:ext>
            </a:extLst>
          </p:cNvPr>
          <p:cNvGraphicFramePr>
            <a:graphicFrameLocks noGrp="1" noChangeAspect="1"/>
          </p:cNvGraphicFramePr>
          <p:nvPr>
            <p:ph idx="1"/>
            <p:extLst>
              <p:ext uri="{D42A27DB-BD31-4B8C-83A1-F6EECF244321}">
                <p14:modId xmlns:p14="http://schemas.microsoft.com/office/powerpoint/2010/main" val="1144505472"/>
              </p:ext>
            </p:extLst>
          </p:nvPr>
        </p:nvGraphicFramePr>
        <p:xfrm>
          <a:off x="609600" y="1981200"/>
          <a:ext cx="7645564" cy="2743200"/>
        </p:xfrm>
        <a:graphic>
          <a:graphicData uri="http://schemas.openxmlformats.org/presentationml/2006/ole">
            <mc:AlternateContent xmlns:mc="http://schemas.openxmlformats.org/markup-compatibility/2006">
              <mc:Choice xmlns:v="urn:schemas-microsoft-com:vml" Requires="v">
                <p:oleObj name="Document" r:id="rId3" imgW="5486400" imgH="1968500" progId="Word.Document.8">
                  <p:embed/>
                </p:oleObj>
              </mc:Choice>
              <mc:Fallback>
                <p:oleObj name="Document" r:id="rId3" imgW="5486400" imgH="1968500" progId="Word.Document.8">
                  <p:embed/>
                  <p:pic>
                    <p:nvPicPr>
                      <p:cNvPr id="0" name="Objec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981200"/>
                        <a:ext cx="7645564" cy="2743200"/>
                      </a:xfrm>
                      <a:prstGeom prst="rect">
                        <a:avLst/>
                      </a:prstGeom>
                      <a:noFill/>
                      <a:ln>
                        <a:noFill/>
                      </a:ln>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CED53519-7CF5-24BE-225C-A1EABFEC5D4F}"/>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A Financial Balance Sheet</a:t>
            </a:r>
          </a:p>
        </p:txBody>
      </p:sp>
      <p:graphicFrame>
        <p:nvGraphicFramePr>
          <p:cNvPr id="23554" name="Object 3">
            <a:extLst>
              <a:ext uri="{FF2B5EF4-FFF2-40B4-BE49-F238E27FC236}">
                <a16:creationId xmlns:a16="http://schemas.microsoft.com/office/drawing/2014/main" id="{38D90B77-1466-D69B-D3BF-F2237E474E87}"/>
              </a:ext>
            </a:extLst>
          </p:cNvPr>
          <p:cNvGraphicFramePr>
            <a:graphicFrameLocks noGrp="1" noChangeAspect="1"/>
          </p:cNvGraphicFramePr>
          <p:nvPr>
            <p:ph idx="1"/>
            <p:extLst>
              <p:ext uri="{D42A27DB-BD31-4B8C-83A1-F6EECF244321}">
                <p14:modId xmlns:p14="http://schemas.microsoft.com/office/powerpoint/2010/main" val="3322151112"/>
              </p:ext>
            </p:extLst>
          </p:nvPr>
        </p:nvGraphicFramePr>
        <p:xfrm>
          <a:off x="609600" y="2057400"/>
          <a:ext cx="7861110" cy="2438400"/>
        </p:xfrm>
        <a:graphic>
          <a:graphicData uri="http://schemas.openxmlformats.org/presentationml/2006/ole">
            <mc:AlternateContent xmlns:mc="http://schemas.openxmlformats.org/markup-compatibility/2006">
              <mc:Choice xmlns:v="urn:schemas-microsoft-com:vml" Requires="v">
                <p:oleObj name="Document" r:id="rId3" imgW="5486400" imgH="1701800" progId="Word.Document.8">
                  <p:embed/>
                </p:oleObj>
              </mc:Choice>
              <mc:Fallback>
                <p:oleObj name="Document" r:id="rId3" imgW="5486400" imgH="1701800" progId="Word.Document.8">
                  <p:embed/>
                  <p:pic>
                    <p:nvPicPr>
                      <p:cNvPr id="0" name="Objec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057400"/>
                        <a:ext cx="7861110" cy="2438400"/>
                      </a:xfrm>
                      <a:prstGeom prst="rect">
                        <a:avLst/>
                      </a:prstGeom>
                      <a:noFill/>
                      <a:ln>
                        <a:noFill/>
                      </a:ln>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7C9D308D-B90B-1F2B-DBC8-721CC55B054B}"/>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The Income Statement</a:t>
            </a:r>
          </a:p>
        </p:txBody>
      </p:sp>
      <p:graphicFrame>
        <p:nvGraphicFramePr>
          <p:cNvPr id="25602" name="Object 3">
            <a:extLst>
              <a:ext uri="{FF2B5EF4-FFF2-40B4-BE49-F238E27FC236}">
                <a16:creationId xmlns:a16="http://schemas.microsoft.com/office/drawing/2014/main" id="{02F491DB-8C57-6B9F-CEB2-153B4B7D3279}"/>
              </a:ext>
            </a:extLst>
          </p:cNvPr>
          <p:cNvGraphicFramePr>
            <a:graphicFrameLocks noGrp="1" noChangeAspect="1"/>
          </p:cNvGraphicFramePr>
          <p:nvPr>
            <p:ph idx="1"/>
            <p:extLst>
              <p:ext uri="{D42A27DB-BD31-4B8C-83A1-F6EECF244321}">
                <p14:modId xmlns:p14="http://schemas.microsoft.com/office/powerpoint/2010/main" val="1930921368"/>
              </p:ext>
            </p:extLst>
          </p:nvPr>
        </p:nvGraphicFramePr>
        <p:xfrm>
          <a:off x="2057400" y="1935183"/>
          <a:ext cx="4338637" cy="4419600"/>
        </p:xfrm>
        <a:graphic>
          <a:graphicData uri="http://schemas.openxmlformats.org/presentationml/2006/ole">
            <mc:AlternateContent xmlns:mc="http://schemas.openxmlformats.org/markup-compatibility/2006">
              <mc:Choice xmlns:v="urn:schemas-microsoft-com:vml" Requires="v">
                <p:oleObj name="Document" r:id="rId3" imgW="5486400" imgH="5588000" progId="Word.Document.8">
                  <p:embed/>
                </p:oleObj>
              </mc:Choice>
              <mc:Fallback>
                <p:oleObj name="Document" r:id="rId3" imgW="5486400" imgH="5588000" progId="Word.Document.8">
                  <p:embed/>
                  <p:pic>
                    <p:nvPicPr>
                      <p:cNvPr id="0" name="Objec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1935183"/>
                        <a:ext cx="4338637"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a:extLst>
              <a:ext uri="{FF2B5EF4-FFF2-40B4-BE49-F238E27FC236}">
                <a16:creationId xmlns:a16="http://schemas.microsoft.com/office/drawing/2014/main" id="{F7A3ACE0-2FFD-71E4-E9DA-434CAEF3E6F0}"/>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Modifications to Income Statement</a:t>
            </a:r>
          </a:p>
        </p:txBody>
      </p:sp>
      <p:sp>
        <p:nvSpPr>
          <p:cNvPr id="27650" name="Rectangle 3">
            <a:extLst>
              <a:ext uri="{FF2B5EF4-FFF2-40B4-BE49-F238E27FC236}">
                <a16:creationId xmlns:a16="http://schemas.microsoft.com/office/drawing/2014/main" id="{913F7B71-8E5E-E1AC-D223-7C061D9C7E7E}"/>
              </a:ext>
            </a:extLst>
          </p:cNvPr>
          <p:cNvSpPr>
            <a:spLocks noGrp="1" noChangeArrowheads="1"/>
          </p:cNvSpPr>
          <p:nvPr>
            <p:ph idx="1"/>
          </p:nvPr>
        </p:nvSpPr>
        <p:spPr/>
        <p:txBody>
          <a:bodyPr/>
          <a:lstStyle/>
          <a:p>
            <a:pPr eaLnBrk="1" hangingPunct="1"/>
            <a:r>
              <a:rPr lang="en-US" altLang="en-US">
                <a:ea typeface="ＭＳ Ｐゴシック" panose="020B0600070205080204" pitchFamily="34" charset="-128"/>
              </a:rPr>
              <a:t>There are a few expenses that consistently are miscategorized in financial statements.In particular,</a:t>
            </a:r>
          </a:p>
          <a:p>
            <a:pPr lvl="1" eaLnBrk="1" hangingPunct="1"/>
            <a:r>
              <a:rPr lang="en-US" altLang="en-US">
                <a:ea typeface="ＭＳ Ｐゴシック" panose="020B0600070205080204" pitchFamily="34" charset="-128"/>
              </a:rPr>
              <a:t>Operating leases are considered as operating expenses by accountants but they are really financial expenses</a:t>
            </a:r>
          </a:p>
          <a:p>
            <a:pPr lvl="1" eaLnBrk="1" hangingPunct="1"/>
            <a:r>
              <a:rPr lang="en-US" altLang="en-US">
                <a:ea typeface="ＭＳ Ｐゴシック" panose="020B0600070205080204" pitchFamily="34" charset="-128"/>
              </a:rPr>
              <a:t>R &amp;D expenses are considered as operating expenses by accountants but they are really capital expenses.</a:t>
            </a:r>
          </a:p>
          <a:p>
            <a:pPr eaLnBrk="1" hangingPunct="1"/>
            <a:r>
              <a:rPr lang="en-US" altLang="en-US">
                <a:ea typeface="ＭＳ Ｐゴシック" panose="020B0600070205080204" pitchFamily="34" charset="-128"/>
              </a:rPr>
              <a:t>The degree of discretion granted to firms on revenue recognition and extraordinary items is used to manage earnings and provide misleading pictures of profitability.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a:extLst>
              <a:ext uri="{FF2B5EF4-FFF2-40B4-BE49-F238E27FC236}">
                <a16:creationId xmlns:a16="http://schemas.microsoft.com/office/drawing/2014/main" id="{9B6D5D6B-D1CD-B3BF-77EE-242FCE7D190D}"/>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Dealing with Operating Lease Expenses</a:t>
            </a:r>
          </a:p>
        </p:txBody>
      </p:sp>
      <p:sp>
        <p:nvSpPr>
          <p:cNvPr id="157699" name="Rectangle 3">
            <a:extLst>
              <a:ext uri="{FF2B5EF4-FFF2-40B4-BE49-F238E27FC236}">
                <a16:creationId xmlns:a16="http://schemas.microsoft.com/office/drawing/2014/main" id="{FCF709C7-2A81-9BDE-229B-B9204848AC44}"/>
              </a:ext>
            </a:extLst>
          </p:cNvPr>
          <p:cNvSpPr>
            <a:spLocks noGrp="1" noChangeArrowheads="1"/>
          </p:cNvSpPr>
          <p:nvPr>
            <p:ph idx="1"/>
          </p:nvPr>
        </p:nvSpPr>
        <p:spPr/>
        <p:txBody>
          <a:bodyPr>
            <a:normAutofit/>
          </a:bodyPr>
          <a:lstStyle/>
          <a:p>
            <a:pPr marL="320040" indent="-320040" eaLnBrk="1" fontAlgn="auto" hangingPunct="1">
              <a:spcAft>
                <a:spcPts val="0"/>
              </a:spcAft>
              <a:buFont typeface="Wingdings"/>
              <a:buChar char=""/>
              <a:defRPr/>
            </a:pPr>
            <a:r>
              <a:rPr lang="en-US">
                <a:ea typeface="+mn-ea"/>
              </a:rPr>
              <a:t>Debt Value of Operating Leases = PV of Operating Lease Expenses at the pre-tax cost of debt</a:t>
            </a:r>
          </a:p>
          <a:p>
            <a:pPr marL="320040" indent="-320040" eaLnBrk="1" fontAlgn="auto" hangingPunct="1">
              <a:spcAft>
                <a:spcPts val="0"/>
              </a:spcAft>
              <a:buFont typeface="Wingdings"/>
              <a:buChar char=""/>
              <a:defRPr/>
            </a:pPr>
            <a:r>
              <a:rPr lang="en-US">
                <a:ea typeface="+mn-ea"/>
              </a:rPr>
              <a:t>This now creates an asset - the value of which is equal to the debt value of operating leases. This asset now has to be depreciated over time.</a:t>
            </a:r>
          </a:p>
          <a:p>
            <a:pPr marL="320040" indent="-320040" eaLnBrk="1" fontAlgn="auto" hangingPunct="1">
              <a:spcAft>
                <a:spcPts val="0"/>
              </a:spcAft>
              <a:buFont typeface="Wingdings"/>
              <a:buChar char=""/>
              <a:defRPr/>
            </a:pPr>
            <a:r>
              <a:rPr lang="en-US">
                <a:ea typeface="+mn-ea"/>
              </a:rPr>
              <a:t>Finally, the operating earnings has to be adjusted to reflect these changes:</a:t>
            </a:r>
          </a:p>
          <a:p>
            <a:pPr marL="640080" lvl="1" indent="-274320" eaLnBrk="1" fontAlgn="auto" hangingPunct="1">
              <a:spcAft>
                <a:spcPts val="0"/>
              </a:spcAft>
              <a:buFont typeface="Wingdings 2"/>
              <a:buChar char=""/>
              <a:defRPr/>
            </a:pPr>
            <a:r>
              <a:rPr lang="en-US">
                <a:ea typeface="+mn-ea"/>
              </a:rPr>
              <a:t>Adjusted Operating Earnings = Operating Earnings + Operating Lease Expense - Depreciation on the leased asset</a:t>
            </a:r>
          </a:p>
          <a:p>
            <a:pPr marL="640080" lvl="1" indent="-274320" eaLnBrk="1" fontAlgn="auto" hangingPunct="1">
              <a:spcAft>
                <a:spcPts val="0"/>
              </a:spcAft>
              <a:buFont typeface="Wingdings 2"/>
              <a:buChar char=""/>
              <a:defRPr/>
            </a:pPr>
            <a:r>
              <a:rPr lang="en-US">
                <a:ea typeface="+mn-ea"/>
              </a:rPr>
              <a:t>If we assume that depreciation = principal payment on the debt value of operating leases, we can use a short cut:</a:t>
            </a:r>
          </a:p>
          <a:p>
            <a:pPr marL="640080" lvl="1" indent="-274320" eaLnBrk="1" fontAlgn="auto" hangingPunct="1">
              <a:spcAft>
                <a:spcPts val="0"/>
              </a:spcAft>
              <a:buFontTx/>
              <a:buNone/>
              <a:defRPr/>
            </a:pPr>
            <a:r>
              <a:rPr lang="en-US">
                <a:ea typeface="+mn-ea"/>
              </a:rPr>
              <a:t>Adjusted Operating Earnings = Operating Earnings + Debt value of Operating leases * Cost of debt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64A6AD96-0A81-E6C0-88C0-1FCF4B32614D}"/>
              </a:ext>
            </a:extLst>
          </p:cNvPr>
          <p:cNvSpPr>
            <a:spLocks noGrp="1" noChangeArrowheads="1"/>
          </p:cNvSpPr>
          <p:nvPr>
            <p:ph type="title"/>
          </p:nvPr>
        </p:nvSpPr>
        <p:spPr/>
        <p:txBody>
          <a:bodyPr>
            <a:normAutofit/>
          </a:bodyPr>
          <a:lstStyle/>
          <a:p>
            <a:pPr eaLnBrk="1" fontAlgn="auto" hangingPunct="1">
              <a:spcAft>
                <a:spcPts val="0"/>
              </a:spcAft>
              <a:defRPr/>
            </a:pPr>
            <a:r>
              <a:rPr lang="en-US">
                <a:ea typeface="+mj-ea"/>
              </a:rPr>
              <a:t>Operating Leases at Boeing and The Home Depot in 1998</a:t>
            </a:r>
          </a:p>
        </p:txBody>
      </p:sp>
      <p:graphicFrame>
        <p:nvGraphicFramePr>
          <p:cNvPr id="30722" name="Object 3">
            <a:extLst>
              <a:ext uri="{FF2B5EF4-FFF2-40B4-BE49-F238E27FC236}">
                <a16:creationId xmlns:a16="http://schemas.microsoft.com/office/drawing/2014/main" id="{16EC7B80-125E-ABC2-D2C1-69C8ABCDAD64}"/>
              </a:ext>
            </a:extLst>
          </p:cNvPr>
          <p:cNvGraphicFramePr>
            <a:graphicFrameLocks noGrp="1" noChangeAspect="1"/>
          </p:cNvGraphicFramePr>
          <p:nvPr>
            <p:ph idx="1"/>
            <p:extLst>
              <p:ext uri="{D42A27DB-BD31-4B8C-83A1-F6EECF244321}">
                <p14:modId xmlns:p14="http://schemas.microsoft.com/office/powerpoint/2010/main" val="2408859316"/>
              </p:ext>
            </p:extLst>
          </p:nvPr>
        </p:nvGraphicFramePr>
        <p:xfrm>
          <a:off x="228600" y="2133600"/>
          <a:ext cx="8478838" cy="3733800"/>
        </p:xfrm>
        <a:graphic>
          <a:graphicData uri="http://schemas.openxmlformats.org/presentationml/2006/ole">
            <mc:AlternateContent xmlns:mc="http://schemas.openxmlformats.org/markup-compatibility/2006">
              <mc:Choice xmlns:v="urn:schemas-microsoft-com:vml" Requires="v">
                <p:oleObj name="Document" r:id="rId3" imgW="5537200" imgH="2438400" progId="Word.Document.8">
                  <p:embed/>
                </p:oleObj>
              </mc:Choice>
              <mc:Fallback>
                <p:oleObj name="Document" r:id="rId3" imgW="5537200" imgH="2438400" progId="Word.Document.8">
                  <p:embed/>
                  <p:pic>
                    <p:nvPicPr>
                      <p:cNvPr id="0" name="Objec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133600"/>
                        <a:ext cx="8478838" cy="3733800"/>
                      </a:xfrm>
                      <a:prstGeom prst="rect">
                        <a:avLst/>
                      </a:prstGeom>
                      <a:noFill/>
                      <a:ln>
                        <a:noFill/>
                      </a:ln>
                      <a:effectLst/>
                    </p:spPr>
                  </p:pic>
                </p:oleObj>
              </mc:Fallback>
            </mc:AlternateContent>
          </a:graphicData>
        </a:graphic>
      </p:graphicFrame>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a:extLst>
              <a:ext uri="{FF2B5EF4-FFF2-40B4-BE49-F238E27FC236}">
                <a16:creationId xmlns:a16="http://schemas.microsoft.com/office/drawing/2014/main" id="{E42FE46B-9C35-159A-E867-68C3500201A2}"/>
              </a:ext>
            </a:extLst>
          </p:cNvPr>
          <p:cNvSpPr>
            <a:spLocks noGrp="1" noChangeArrowheads="1"/>
          </p:cNvSpPr>
          <p:nvPr>
            <p:ph type="title"/>
          </p:nvPr>
        </p:nvSpPr>
        <p:spPr/>
        <p:txBody>
          <a:bodyPr>
            <a:normAutofit/>
          </a:bodyPr>
          <a:lstStyle/>
          <a:p>
            <a:pPr eaLnBrk="1" fontAlgn="auto" hangingPunct="1">
              <a:spcAft>
                <a:spcPts val="0"/>
              </a:spcAft>
              <a:defRPr/>
            </a:pPr>
            <a:r>
              <a:rPr lang="en-US">
                <a:ea typeface="+mj-ea"/>
              </a:rPr>
              <a:t>Imputed Interest Expenses on Operating Leases</a:t>
            </a:r>
          </a:p>
        </p:txBody>
      </p:sp>
      <p:graphicFrame>
        <p:nvGraphicFramePr>
          <p:cNvPr id="32770" name="Object 3">
            <a:extLst>
              <a:ext uri="{FF2B5EF4-FFF2-40B4-BE49-F238E27FC236}">
                <a16:creationId xmlns:a16="http://schemas.microsoft.com/office/drawing/2014/main" id="{67BA4FD5-540B-1BA6-ECF0-C0C2CF224FA3}"/>
              </a:ext>
            </a:extLst>
          </p:cNvPr>
          <p:cNvGraphicFramePr>
            <a:graphicFrameLocks noGrp="1" noChangeAspect="1"/>
          </p:cNvGraphicFramePr>
          <p:nvPr>
            <p:ph idx="1"/>
            <p:extLst>
              <p:ext uri="{D42A27DB-BD31-4B8C-83A1-F6EECF244321}">
                <p14:modId xmlns:p14="http://schemas.microsoft.com/office/powerpoint/2010/main" val="3342680533"/>
              </p:ext>
            </p:extLst>
          </p:nvPr>
        </p:nvGraphicFramePr>
        <p:xfrm>
          <a:off x="755650" y="2209800"/>
          <a:ext cx="8916204" cy="1267968"/>
        </p:xfrm>
        <a:graphic>
          <a:graphicData uri="http://schemas.openxmlformats.org/presentationml/2006/ole">
            <mc:AlternateContent xmlns:mc="http://schemas.openxmlformats.org/markup-compatibility/2006">
              <mc:Choice xmlns:v="urn:schemas-microsoft-com:vml" Requires="v">
                <p:oleObj name="Document" r:id="rId3" imgW="5626100" imgH="800100" progId="Word.Document.8">
                  <p:embed/>
                </p:oleObj>
              </mc:Choice>
              <mc:Fallback>
                <p:oleObj name="Document" r:id="rId3" imgW="5626100" imgH="800100" progId="Word.Document.8">
                  <p:embed/>
                  <p:pic>
                    <p:nvPicPr>
                      <p:cNvPr id="0" name="Objec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2209800"/>
                        <a:ext cx="8916204" cy="1267968"/>
                      </a:xfrm>
                      <a:prstGeom prst="rect">
                        <a:avLst/>
                      </a:prstGeom>
                      <a:noFill/>
                      <a:ln>
                        <a:noFill/>
                      </a:ln>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a:extLst>
              <a:ext uri="{FF2B5EF4-FFF2-40B4-BE49-F238E27FC236}">
                <a16:creationId xmlns:a16="http://schemas.microsoft.com/office/drawing/2014/main" id="{89625818-FBAB-4A8F-A09C-2D354CAB0D2B}"/>
              </a:ext>
            </a:extLst>
          </p:cNvPr>
          <p:cNvSpPr>
            <a:spLocks noGrp="1" noChangeArrowheads="1"/>
          </p:cNvSpPr>
          <p:nvPr>
            <p:ph type="title"/>
          </p:nvPr>
        </p:nvSpPr>
        <p:spPr/>
        <p:txBody>
          <a:bodyPr>
            <a:normAutofit/>
          </a:bodyPr>
          <a:lstStyle/>
          <a:p>
            <a:pPr eaLnBrk="1" fontAlgn="auto" hangingPunct="1">
              <a:spcAft>
                <a:spcPts val="0"/>
              </a:spcAft>
              <a:defRPr/>
            </a:pPr>
            <a:r>
              <a:rPr lang="en-US" dirty="0">
                <a:ea typeface="+mj-ea"/>
              </a:rPr>
              <a:t>The Effects of Capitalizing Operating Leases</a:t>
            </a:r>
          </a:p>
        </p:txBody>
      </p:sp>
      <p:sp>
        <p:nvSpPr>
          <p:cNvPr id="160771" name="Rectangle 3">
            <a:extLst>
              <a:ext uri="{FF2B5EF4-FFF2-40B4-BE49-F238E27FC236}">
                <a16:creationId xmlns:a16="http://schemas.microsoft.com/office/drawing/2014/main" id="{5B929D78-593C-FD70-7FB4-4115D4385FB2}"/>
              </a:ext>
            </a:extLst>
          </p:cNvPr>
          <p:cNvSpPr>
            <a:spLocks noGrp="1" noChangeArrowheads="1"/>
          </p:cNvSpPr>
          <p:nvPr>
            <p:ph idx="1"/>
          </p:nvPr>
        </p:nvSpPr>
        <p:spPr/>
        <p:txBody>
          <a:bodyPr>
            <a:normAutofit/>
          </a:bodyPr>
          <a:lstStyle/>
          <a:p>
            <a:pPr marL="457200" indent="-457200" eaLnBrk="1" fontAlgn="auto" hangingPunct="1">
              <a:spcAft>
                <a:spcPts val="0"/>
              </a:spcAft>
              <a:buFont typeface="+mj-lt"/>
              <a:buAutoNum type="arabicPeriod"/>
              <a:defRPr/>
            </a:pPr>
            <a:r>
              <a:rPr lang="en-US" b="1" dirty="0">
                <a:ea typeface="+mn-ea"/>
              </a:rPr>
              <a:t>Debt</a:t>
            </a:r>
            <a:r>
              <a:rPr lang="en-US" dirty="0">
                <a:ea typeface="+mn-ea"/>
              </a:rPr>
              <a:t> : will increase, leading to an increase in debt ratios used in the cost of capital and levered beta calculation</a:t>
            </a:r>
          </a:p>
          <a:p>
            <a:pPr marL="457200" indent="-457200" eaLnBrk="1" fontAlgn="auto" hangingPunct="1">
              <a:spcAft>
                <a:spcPts val="0"/>
              </a:spcAft>
              <a:buFont typeface="+mj-lt"/>
              <a:buAutoNum type="arabicPeriod"/>
              <a:defRPr/>
            </a:pPr>
            <a:r>
              <a:rPr lang="en-US" b="1" dirty="0">
                <a:ea typeface="+mn-ea"/>
              </a:rPr>
              <a:t>Operating income</a:t>
            </a:r>
            <a:r>
              <a:rPr lang="en-US" dirty="0">
                <a:ea typeface="+mn-ea"/>
              </a:rPr>
              <a:t>: will increase, since operating leases will now be before the imputed interest on the operating lease expense</a:t>
            </a:r>
          </a:p>
          <a:p>
            <a:pPr marL="457200" indent="-457200" eaLnBrk="1" fontAlgn="auto" hangingPunct="1">
              <a:spcAft>
                <a:spcPts val="0"/>
              </a:spcAft>
              <a:buFont typeface="+mj-lt"/>
              <a:buAutoNum type="arabicPeriod"/>
              <a:defRPr/>
            </a:pPr>
            <a:r>
              <a:rPr lang="en-US" b="1" dirty="0">
                <a:ea typeface="+mn-ea"/>
              </a:rPr>
              <a:t>Net income</a:t>
            </a:r>
            <a:r>
              <a:rPr lang="en-US" dirty="0">
                <a:ea typeface="+mn-ea"/>
              </a:rPr>
              <a:t>: will be unaffected since it is after both operating and financial expenses anyway</a:t>
            </a:r>
          </a:p>
          <a:p>
            <a:pPr marL="457200" indent="-457200" eaLnBrk="1" fontAlgn="auto" hangingPunct="1">
              <a:spcAft>
                <a:spcPts val="0"/>
              </a:spcAft>
              <a:buFont typeface="+mj-lt"/>
              <a:buAutoNum type="arabicPeriod"/>
              <a:defRPr/>
            </a:pPr>
            <a:r>
              <a:rPr lang="en-US" b="1" dirty="0">
                <a:ea typeface="+mn-ea"/>
              </a:rPr>
              <a:t>Return on Capital </a:t>
            </a:r>
            <a:r>
              <a:rPr lang="en-US" dirty="0">
                <a:ea typeface="+mn-ea"/>
              </a:rPr>
              <a:t>will generally decrease since the increase in operating income will be proportionately lower than the increase in book capital invested</a:t>
            </a:r>
          </a:p>
          <a:p>
            <a:pPr marL="320040" indent="-320040" eaLnBrk="1" fontAlgn="auto" hangingPunct="1">
              <a:spcAft>
                <a:spcPts val="0"/>
              </a:spcAft>
              <a:buFont typeface="Wingdings"/>
              <a:buChar char=""/>
              <a:defRPr/>
            </a:pPr>
            <a:endParaRPr lang="en-US" dirty="0">
              <a:ea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a:extLst>
              <a:ext uri="{FF2B5EF4-FFF2-40B4-BE49-F238E27FC236}">
                <a16:creationId xmlns:a16="http://schemas.microsoft.com/office/drawing/2014/main" id="{81BC2877-3666-2FE1-DC92-B381EA260616}"/>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R&amp;D Expenses: Operating or Capital Expenses</a:t>
            </a:r>
          </a:p>
        </p:txBody>
      </p:sp>
      <p:sp>
        <p:nvSpPr>
          <p:cNvPr id="36866" name="Rectangle 3">
            <a:extLst>
              <a:ext uri="{FF2B5EF4-FFF2-40B4-BE49-F238E27FC236}">
                <a16:creationId xmlns:a16="http://schemas.microsoft.com/office/drawing/2014/main" id="{25AE4A5F-8B24-C61A-2AE1-51C43B00BE09}"/>
              </a:ext>
            </a:extLst>
          </p:cNvPr>
          <p:cNvSpPr>
            <a:spLocks noGrp="1" noChangeArrowheads="1"/>
          </p:cNvSpPr>
          <p:nvPr>
            <p:ph idx="1"/>
          </p:nvPr>
        </p:nvSpPr>
        <p:spPr/>
        <p:txBody>
          <a:bodyPr/>
          <a:lstStyle/>
          <a:p>
            <a:pPr eaLnBrk="1" hangingPunct="1"/>
            <a:r>
              <a:rPr lang="en-US" altLang="en-US">
                <a:ea typeface="ＭＳ Ｐゴシック" panose="020B0600070205080204" pitchFamily="34" charset="-128"/>
              </a:rPr>
              <a:t>Accounting standards require us to consider R&amp;D as an operating expense even though it is designed to generate future growth. It is more logical to treat it as capital expenditures.</a:t>
            </a:r>
          </a:p>
          <a:p>
            <a:pPr eaLnBrk="1" hangingPunct="1"/>
            <a:r>
              <a:rPr lang="en-US" altLang="en-US">
                <a:ea typeface="ＭＳ Ｐゴシック" panose="020B0600070205080204" pitchFamily="34" charset="-128"/>
              </a:rPr>
              <a:t>To capitalize R&amp;D,</a:t>
            </a:r>
          </a:p>
          <a:p>
            <a:pPr lvl="1" eaLnBrk="1" hangingPunct="1"/>
            <a:r>
              <a:rPr lang="en-US" altLang="en-US">
                <a:ea typeface="ＭＳ Ｐゴシック" panose="020B0600070205080204" pitchFamily="34" charset="-128"/>
              </a:rPr>
              <a:t>Specify an amortizable life for R&amp;D (2 - 10 years)</a:t>
            </a:r>
          </a:p>
          <a:p>
            <a:pPr lvl="1" eaLnBrk="1" hangingPunct="1"/>
            <a:r>
              <a:rPr lang="en-US" altLang="en-US">
                <a:ea typeface="ＭＳ Ｐゴシック" panose="020B0600070205080204" pitchFamily="34" charset="-128"/>
              </a:rPr>
              <a:t>Collect past R&amp;D expenses for as long as the amortizable life</a:t>
            </a:r>
          </a:p>
          <a:p>
            <a:pPr lvl="1" eaLnBrk="1" hangingPunct="1"/>
            <a:r>
              <a:rPr lang="en-US" altLang="en-US">
                <a:ea typeface="ＭＳ Ｐゴシック" panose="020B0600070205080204" pitchFamily="34" charset="-128"/>
              </a:rPr>
              <a:t>Sum up the unamortized R&amp;D over the period. (Thus, if the amortizable life is 5 years, the research asset can be obtained by adding up 1/5th of the R&amp;D expense from five years ago, 2/5th of the R&amp;D expense from four years ago...: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a:extLst>
              <a:ext uri="{FF2B5EF4-FFF2-40B4-BE49-F238E27FC236}">
                <a16:creationId xmlns:a16="http://schemas.microsoft.com/office/drawing/2014/main" id="{E1FF08CB-01D5-3B2E-F010-2ADEA25A3B08}"/>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Capitalizing R&amp;D Expenses: Boeing</a:t>
            </a:r>
          </a:p>
        </p:txBody>
      </p:sp>
      <p:graphicFrame>
        <p:nvGraphicFramePr>
          <p:cNvPr id="38914" name="Object 3">
            <a:extLst>
              <a:ext uri="{FF2B5EF4-FFF2-40B4-BE49-F238E27FC236}">
                <a16:creationId xmlns:a16="http://schemas.microsoft.com/office/drawing/2014/main" id="{8492DB8E-CA7B-D9C2-25A3-956F289600EC}"/>
              </a:ext>
            </a:extLst>
          </p:cNvPr>
          <p:cNvGraphicFramePr>
            <a:graphicFrameLocks noGrp="1" noChangeAspect="1"/>
          </p:cNvGraphicFramePr>
          <p:nvPr>
            <p:ph idx="1"/>
            <p:extLst>
              <p:ext uri="{D42A27DB-BD31-4B8C-83A1-F6EECF244321}">
                <p14:modId xmlns:p14="http://schemas.microsoft.com/office/powerpoint/2010/main" val="327010937"/>
              </p:ext>
            </p:extLst>
          </p:nvPr>
        </p:nvGraphicFramePr>
        <p:xfrm>
          <a:off x="-762000" y="1981199"/>
          <a:ext cx="9601200" cy="4061139"/>
        </p:xfrm>
        <a:graphic>
          <a:graphicData uri="http://schemas.openxmlformats.org/presentationml/2006/ole">
            <mc:AlternateContent xmlns:mc="http://schemas.openxmlformats.org/markup-compatibility/2006">
              <mc:Choice xmlns:v="urn:schemas-microsoft-com:vml" Requires="v">
                <p:oleObj name="Document" r:id="rId3" imgW="5524500" imgH="2336800" progId="Word.Document.8">
                  <p:embed/>
                </p:oleObj>
              </mc:Choice>
              <mc:Fallback>
                <p:oleObj name="Document" r:id="rId3" imgW="5524500" imgH="2336800" progId="Word.Document.8">
                  <p:embed/>
                  <p:pic>
                    <p:nvPicPr>
                      <p:cNvPr id="0" name="Objec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981199"/>
                        <a:ext cx="9601200" cy="4061139"/>
                      </a:xfrm>
                      <a:prstGeom prst="rect">
                        <a:avLst/>
                      </a:prstGeom>
                      <a:noFill/>
                      <a:ln>
                        <a:noFill/>
                      </a:ln>
                    </p:spPr>
                  </p:pic>
                </p:oleObj>
              </mc:Fallback>
            </mc:AlternateContent>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a:extLst>
              <a:ext uri="{FF2B5EF4-FFF2-40B4-BE49-F238E27FC236}">
                <a16:creationId xmlns:a16="http://schemas.microsoft.com/office/drawing/2014/main" id="{7EBF0771-17D7-13BD-3549-2E24B10F0E30}"/>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Boeing</a:t>
            </a:r>
            <a:r>
              <a:rPr lang="ja-JP" altLang="en-US">
                <a:latin typeface="Arial" panose="020B0604020202020204" pitchFamily="34" charset="0"/>
                <a:ea typeface="ＭＳ Ｐゴシック" panose="020B0600070205080204" pitchFamily="34" charset="-128"/>
              </a:rPr>
              <a:t>’</a:t>
            </a:r>
            <a:r>
              <a:rPr lang="en-US" altLang="ja-JP">
                <a:ea typeface="ＭＳ Ｐゴシック" panose="020B0600070205080204" pitchFamily="34" charset="-128"/>
              </a:rPr>
              <a:t>s Corrected Operating Income</a:t>
            </a:r>
            <a:endParaRPr lang="en-US" altLang="en-US">
              <a:ea typeface="ＭＳ Ｐゴシック" panose="020B0600070205080204" pitchFamily="34" charset="-128"/>
            </a:endParaRPr>
          </a:p>
        </p:txBody>
      </p:sp>
      <p:graphicFrame>
        <p:nvGraphicFramePr>
          <p:cNvPr id="40962" name="Object 3">
            <a:extLst>
              <a:ext uri="{FF2B5EF4-FFF2-40B4-BE49-F238E27FC236}">
                <a16:creationId xmlns:a16="http://schemas.microsoft.com/office/drawing/2014/main" id="{F9D37753-B43B-BD83-20FA-C85C9CBD4653}"/>
              </a:ext>
            </a:extLst>
          </p:cNvPr>
          <p:cNvGraphicFramePr>
            <a:graphicFrameLocks noGrp="1" noChangeAspect="1"/>
          </p:cNvGraphicFramePr>
          <p:nvPr>
            <p:ph idx="1"/>
            <p:extLst>
              <p:ext uri="{D42A27DB-BD31-4B8C-83A1-F6EECF244321}">
                <p14:modId xmlns:p14="http://schemas.microsoft.com/office/powerpoint/2010/main" val="1661569782"/>
              </p:ext>
            </p:extLst>
          </p:nvPr>
        </p:nvGraphicFramePr>
        <p:xfrm>
          <a:off x="591014" y="1981200"/>
          <a:ext cx="11074477" cy="2895600"/>
        </p:xfrm>
        <a:graphic>
          <a:graphicData uri="http://schemas.openxmlformats.org/presentationml/2006/ole">
            <mc:AlternateContent xmlns:mc="http://schemas.openxmlformats.org/markup-compatibility/2006">
              <mc:Choice xmlns:v="urn:schemas-microsoft-com:vml" Requires="v">
                <p:oleObj name="Document" r:id="rId3" imgW="5537200" imgH="1447800" progId="Word.Document.8">
                  <p:embed/>
                </p:oleObj>
              </mc:Choice>
              <mc:Fallback>
                <p:oleObj name="Document" r:id="rId3" imgW="5537200" imgH="1447800" progId="Word.Document.8">
                  <p:embed/>
                  <p:pic>
                    <p:nvPicPr>
                      <p:cNvPr id="0" name="Objec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1014" y="1981200"/>
                        <a:ext cx="11074477" cy="2895600"/>
                      </a:xfrm>
                      <a:prstGeom prst="rect">
                        <a:avLst/>
                      </a:prstGeom>
                      <a:noFill/>
                      <a:ln>
                        <a:noFill/>
                      </a:ln>
                    </p:spPr>
                  </p:pic>
                </p:oleObj>
              </mc:Fallback>
            </mc:AlternateContent>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a:extLst>
              <a:ext uri="{FF2B5EF4-FFF2-40B4-BE49-F238E27FC236}">
                <a16:creationId xmlns:a16="http://schemas.microsoft.com/office/drawing/2014/main" id="{5BAE5F96-7009-4C28-3EBD-72517A451544}"/>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The Effect of Capitalizing R&amp;D</a:t>
            </a:r>
          </a:p>
        </p:txBody>
      </p:sp>
      <p:sp>
        <p:nvSpPr>
          <p:cNvPr id="43010" name="Rectangle 3">
            <a:extLst>
              <a:ext uri="{FF2B5EF4-FFF2-40B4-BE49-F238E27FC236}">
                <a16:creationId xmlns:a16="http://schemas.microsoft.com/office/drawing/2014/main" id="{6AAE3055-61B4-7669-5FE9-51955FD903A7}"/>
              </a:ext>
            </a:extLst>
          </p:cNvPr>
          <p:cNvSpPr>
            <a:spLocks noGrp="1" noChangeArrowheads="1"/>
          </p:cNvSpPr>
          <p:nvPr>
            <p:ph idx="1"/>
          </p:nvPr>
        </p:nvSpPr>
        <p:spPr/>
        <p:txBody>
          <a:bodyPr/>
          <a:lstStyle/>
          <a:p>
            <a:pPr eaLnBrk="1" hangingPunct="1"/>
            <a:r>
              <a:rPr lang="en-US" altLang="en-US" dirty="0">
                <a:ea typeface="ＭＳ Ｐゴシック" panose="020B0600070205080204" pitchFamily="34" charset="-128"/>
              </a:rPr>
              <a:t>Operating Income will generally increase, though it depends upon whether R&amp;D is growing or not. If it is flat, there will be no effect since the amortization will offset the R&amp;D added back. The faster R&amp;D is growing the more operating income will be affected.</a:t>
            </a:r>
          </a:p>
          <a:p>
            <a:pPr lvl="1"/>
            <a:r>
              <a:rPr lang="en-US" altLang="en-US" dirty="0">
                <a:ea typeface="ＭＳ Ｐゴシック" panose="020B0600070205080204" pitchFamily="34" charset="-128"/>
              </a:rPr>
              <a:t>Net income will increase proportionately, depending again upon how fast R&amp;D is growing</a:t>
            </a:r>
          </a:p>
          <a:p>
            <a:pPr lvl="1"/>
            <a:r>
              <a:rPr lang="en-US" altLang="en-US" dirty="0">
                <a:ea typeface="ＭＳ Ｐゴシック" panose="020B0600070205080204" pitchFamily="34" charset="-128"/>
              </a:rPr>
              <a:t>Book value of equity (and capital) will increase by the capitalized Research asset</a:t>
            </a:r>
          </a:p>
          <a:p>
            <a:pPr lvl="1"/>
            <a:r>
              <a:rPr lang="en-US" altLang="en-US" dirty="0">
                <a:ea typeface="ＭＳ Ｐゴシック" panose="020B0600070205080204" pitchFamily="34" charset="-128"/>
              </a:rPr>
              <a:t>Capital expenditures will increase by the amount of R&amp;D; Depreciation will increase by the amortization of the research asset; For all firms, the net cap ex will increase by the same amount as the after-tax operating income.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a:extLst>
              <a:ext uri="{FF2B5EF4-FFF2-40B4-BE49-F238E27FC236}">
                <a16:creationId xmlns:a16="http://schemas.microsoft.com/office/drawing/2014/main" id="{20B995EB-90E0-487D-99D2-DC04CD258657}"/>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The Statement of Cash Flows</a:t>
            </a:r>
          </a:p>
        </p:txBody>
      </p:sp>
      <p:graphicFrame>
        <p:nvGraphicFramePr>
          <p:cNvPr id="45058" name="Object 3">
            <a:extLst>
              <a:ext uri="{FF2B5EF4-FFF2-40B4-BE49-F238E27FC236}">
                <a16:creationId xmlns:a16="http://schemas.microsoft.com/office/drawing/2014/main" id="{417ECC6E-98F2-A64F-BB12-8C589AF35397}"/>
              </a:ext>
            </a:extLst>
          </p:cNvPr>
          <p:cNvGraphicFramePr>
            <a:graphicFrameLocks noGrp="1" noChangeAspect="1"/>
          </p:cNvGraphicFramePr>
          <p:nvPr>
            <p:ph idx="1"/>
            <p:extLst>
              <p:ext uri="{D42A27DB-BD31-4B8C-83A1-F6EECF244321}">
                <p14:modId xmlns:p14="http://schemas.microsoft.com/office/powerpoint/2010/main" val="250619283"/>
              </p:ext>
            </p:extLst>
          </p:nvPr>
        </p:nvGraphicFramePr>
        <p:xfrm>
          <a:off x="914400" y="1981200"/>
          <a:ext cx="5791200" cy="4174686"/>
        </p:xfrm>
        <a:graphic>
          <a:graphicData uri="http://schemas.openxmlformats.org/presentationml/2006/ole">
            <mc:AlternateContent xmlns:mc="http://schemas.openxmlformats.org/markup-compatibility/2006">
              <mc:Choice xmlns:v="urn:schemas-microsoft-com:vml" Requires="v">
                <p:oleObj name="Document" r:id="rId3" imgW="4686300" imgH="3378200" progId="Word.Document.8">
                  <p:embed/>
                </p:oleObj>
              </mc:Choice>
              <mc:Fallback>
                <p:oleObj name="Document" r:id="rId3" imgW="4686300" imgH="3378200" progId="Word.Document.8">
                  <p:embed/>
                  <p:pic>
                    <p:nvPicPr>
                      <p:cNvPr id="0" name="Objec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981200"/>
                        <a:ext cx="5791200" cy="4174686"/>
                      </a:xfrm>
                      <a:prstGeom prst="rect">
                        <a:avLst/>
                      </a:prstGeom>
                      <a:noFill/>
                      <a:ln>
                        <a:noFill/>
                      </a:ln>
                    </p:spPr>
                  </p:pic>
                </p:oleObj>
              </mc:Fallback>
            </mc:AlternateContent>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a:extLst>
              <a:ext uri="{FF2B5EF4-FFF2-40B4-BE49-F238E27FC236}">
                <a16:creationId xmlns:a16="http://schemas.microsoft.com/office/drawing/2014/main" id="{3A1A72C5-7C07-0A01-64CC-91569ADA61DA}"/>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The Financial perspective on cash flows</a:t>
            </a:r>
          </a:p>
        </p:txBody>
      </p:sp>
      <p:sp>
        <p:nvSpPr>
          <p:cNvPr id="47106" name="Rectangle 3">
            <a:extLst>
              <a:ext uri="{FF2B5EF4-FFF2-40B4-BE49-F238E27FC236}">
                <a16:creationId xmlns:a16="http://schemas.microsoft.com/office/drawing/2014/main" id="{A1CD2146-4860-8D2B-319C-2D9C5B383A2A}"/>
              </a:ext>
            </a:extLst>
          </p:cNvPr>
          <p:cNvSpPr>
            <a:spLocks noGrp="1" noChangeArrowheads="1"/>
          </p:cNvSpPr>
          <p:nvPr>
            <p:ph idx="1"/>
          </p:nvPr>
        </p:nvSpPr>
        <p:spPr/>
        <p:txBody>
          <a:bodyPr/>
          <a:lstStyle/>
          <a:p>
            <a:pPr eaLnBrk="1" hangingPunct="1"/>
            <a:r>
              <a:rPr lang="en-US" altLang="en-US" dirty="0">
                <a:ea typeface="ＭＳ Ｐゴシック" panose="020B0600070205080204" pitchFamily="34" charset="-128"/>
              </a:rPr>
              <a:t>In financial analysis, we are much more concerned about </a:t>
            </a:r>
          </a:p>
          <a:p>
            <a:pPr lvl="1" eaLnBrk="1" hangingPunct="1"/>
            <a:r>
              <a:rPr lang="en-US" altLang="en-US" dirty="0">
                <a:ea typeface="ＭＳ Ｐゴシック" panose="020B0600070205080204" pitchFamily="34" charset="-128"/>
              </a:rPr>
              <a:t>Cash flows to the firm or operating cash flows, which are before cash flows to debt and equity)</a:t>
            </a:r>
          </a:p>
          <a:p>
            <a:pPr lvl="1" eaLnBrk="1" hangingPunct="1"/>
            <a:r>
              <a:rPr lang="en-US" altLang="en-US">
                <a:ea typeface="ＭＳ Ｐゴシック" panose="020B0600070205080204" pitchFamily="34" charset="-128"/>
              </a:rPr>
              <a:t>Cash flows to equity, which are after cash flows to debt but prior to cash flows to equity</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Slides2025</Template>
  <TotalTime>3175</TotalTime>
  <Words>1585</Words>
  <Application>Microsoft Macintosh PowerPoint</Application>
  <PresentationFormat>On-screen Show (4:3)</PresentationFormat>
  <Paragraphs>92</Paragraphs>
  <Slides>17</Slides>
  <Notes>16</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5" baseType="lpstr">
      <vt:lpstr>Times</vt:lpstr>
      <vt:lpstr>ＭＳ Ｐゴシック</vt:lpstr>
      <vt:lpstr>Arial</vt:lpstr>
      <vt:lpstr>Calibri</vt:lpstr>
      <vt:lpstr>Wingdings</vt:lpstr>
      <vt:lpstr>Wingdings 2</vt:lpstr>
      <vt:lpstr>Slides2025</vt:lpstr>
      <vt:lpstr>Microsoft Word 2001 Document</vt:lpstr>
      <vt:lpstr>Financial Statement Analysis</vt:lpstr>
      <vt:lpstr>Questions we would like answered…</vt:lpstr>
      <vt:lpstr>Basic Financial Statements</vt:lpstr>
      <vt:lpstr>The Balance Sheet</vt:lpstr>
      <vt:lpstr>A Financial Balance Sheet</vt:lpstr>
      <vt:lpstr>The Income Statement</vt:lpstr>
      <vt:lpstr>Modifications to Income Statement</vt:lpstr>
      <vt:lpstr>Dealing with Operating Lease Expenses</vt:lpstr>
      <vt:lpstr>Operating Leases at Boeing and The Home Depot in 1998</vt:lpstr>
      <vt:lpstr>Imputed Interest Expenses on Operating Leases</vt:lpstr>
      <vt:lpstr>The Effects of Capitalizing Operating Leases</vt:lpstr>
      <vt:lpstr>R&amp;D Expenses: Operating or Capital Expenses</vt:lpstr>
      <vt:lpstr>Capitalizing R&amp;D Expenses: Boeing</vt:lpstr>
      <vt:lpstr>Boeing’s Corrected Operating Income</vt:lpstr>
      <vt:lpstr>The Effect of Capitalizing R&amp;D</vt:lpstr>
      <vt:lpstr>The Statement of Cash Flows</vt:lpstr>
      <vt:lpstr>The Financial perspective on cash flows</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Acquisition Valuation</dc:title>
  <dc:creator>Aswath Damodaran</dc:creator>
  <cp:lastModifiedBy>Aswath Damodaran</cp:lastModifiedBy>
  <cp:revision>92</cp:revision>
  <cp:lastPrinted>1998-08-26T17:26:40Z</cp:lastPrinted>
  <dcterms:created xsi:type="dcterms:W3CDTF">1998-04-01T02:07:44Z</dcterms:created>
  <dcterms:modified xsi:type="dcterms:W3CDTF">2025-01-23T02:47:13Z</dcterms:modified>
</cp:coreProperties>
</file>