
<file path=[Content_Types].xml><?xml version="1.0" encoding="utf-8"?>
<Types xmlns="http://schemas.openxmlformats.org/package/2006/content-types">
  <Default Extension="xml" ContentType="application/xml"/>
  <Default Extension="doc" ContentType="application/msword"/>
  <Default Extension="xls" ContentType="application/vnd.ms-exce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embeddings/oleObject1.bin" ContentType="application/vnd.openxmlformats-officedocument.oleObject"/>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embeddings/oleObject2.bin" ContentType="application/vnd.openxmlformats-officedocument.oleObject"/>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embeddings/oleObject3.bin" ContentType="application/vnd.openxmlformats-officedocument.oleObject"/>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embeddings/oleObject4.bin" ContentType="application/vnd.openxmlformats-officedocument.oleObject"/>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embeddings/oleObject5.bin" ContentType="application/vnd.openxmlformats-officedocument.oleObject"/>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embeddings/oleObject6.bin" ContentType="application/vnd.openxmlformats-officedocument.oleObject"/>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embeddings/oleObject7.bin" ContentType="application/vnd.openxmlformats-officedocument.oleObject"/>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embeddings/oleObject8.bin" ContentType="application/vnd.openxmlformats-officedocument.oleObject"/>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embeddings/oleObject9.bin" ContentType="application/vnd.openxmlformats-officedocument.oleObject"/>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drawings/drawing2.xml" ContentType="application/vnd.openxmlformats-officedocument.drawingml.chartshapes+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drawings/drawing3.xml" ContentType="application/vnd.openxmlformats-officedocument.drawingml.chartshapes+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embeddings/oleObject13.bin" ContentType="application/vnd.openxmlformats-officedocument.oleObject"/>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261.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embeddings/oleObject14.bin" ContentType="application/vnd.openxmlformats-officedocument.oleObject"/>
  <Override PartName="/ppt/embeddings/oleObject15.bin" ContentType="application/vnd.openxmlformats-officedocument.oleObject"/>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notesSlides/notesSlide318.xml" ContentType="application/vnd.openxmlformats-officedocument.presentationml.notesSlide+xml"/>
  <Override PartName="/ppt/notesSlides/notesSlide319.xml" ContentType="application/vnd.openxmlformats-officedocument.presentationml.notesSlide+xml"/>
  <Override PartName="/ppt/embeddings/oleObject20.bin" ContentType="application/vnd.openxmlformats-officedocument.oleObject"/>
  <Override PartName="/ppt/embeddings/oleObject21.bin" ContentType="application/vnd.openxmlformats-officedocument.oleObject"/>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embeddings/oleObject22.bin" ContentType="application/vnd.openxmlformats-officedocument.oleObject"/>
  <Override PartName="/ppt/notesSlides/notesSlide334.xml" ContentType="application/vnd.openxmlformats-officedocument.presentationml.notesSlide+xml"/>
  <Override PartName="/ppt/notesSlides/notesSlide335.xml" ContentType="application/vnd.openxmlformats-officedocument.presentationml.notesSlide+xml"/>
  <Override PartName="/ppt/embeddings/oleObject23.bin" ContentType="application/vnd.openxmlformats-officedocument.oleObject"/>
  <Override PartName="/ppt/notesSlides/notesSlide336.xml" ContentType="application/vnd.openxmlformats-officedocument.presentationml.notesSlide+xml"/>
  <Override PartName="/ppt/notesSlides/notesSlide337.xml" ContentType="application/vnd.openxmlformats-officedocument.presentationml.notesSlide+xml"/>
  <Override PartName="/ppt/embeddings/oleObject24.bin" ContentType="application/vnd.openxmlformats-officedocument.oleObject"/>
  <Override PartName="/ppt/notesSlides/notesSlide338.xml" ContentType="application/vnd.openxmlformats-officedocument.presentationml.notesSlide+xml"/>
  <Override PartName="/ppt/notesSlides/notesSlide339.xml" ContentType="application/vnd.openxmlformats-officedocument.presentationml.notesSlide+xml"/>
  <Override PartName="/ppt/embeddings/oleObject25.bin" ContentType="application/vnd.openxmlformats-officedocument.oleObject"/>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0.xml" ContentType="application/vnd.openxmlformats-officedocument.presentationml.notesSlide+xml"/>
  <Override PartName="/ppt/embeddings/oleObject26.bin" ContentType="application/vnd.openxmlformats-officedocument.oleObject"/>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embeddings/oleObject27.bin" ContentType="application/vnd.openxmlformats-officedocument.oleObject"/>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notesSlides/notesSlide367.xml" ContentType="application/vnd.openxmlformats-officedocument.presentationml.notesSlide+xml"/>
  <Override PartName="/ppt/notesSlides/notesSlide368.xml" ContentType="application/vnd.openxmlformats-officedocument.presentationml.notesSlide+xml"/>
  <Override PartName="/ppt/notesSlides/notesSlide369.xml" ContentType="application/vnd.openxmlformats-officedocument.presentationml.notesSlide+xml"/>
  <Override PartName="/ppt/notesSlides/notesSlide370.xml" ContentType="application/vnd.openxmlformats-officedocument.presentationml.notesSlide+xml"/>
  <Override PartName="/ppt/notesSlides/notesSlide371.xml" ContentType="application/vnd.openxmlformats-officedocument.presentationml.notesSlide+xml"/>
  <Override PartName="/ppt/notesSlides/notesSlide372.xml" ContentType="application/vnd.openxmlformats-officedocument.presentationml.notesSlide+xml"/>
  <Override PartName="/ppt/notesSlides/notesSlide373.xml" ContentType="application/vnd.openxmlformats-officedocument.presentationml.notesSlide+xml"/>
  <Override PartName="/ppt/embeddings/oleObject28.bin" ContentType="application/vnd.openxmlformats-officedocument.oleObject"/>
  <Override PartName="/ppt/embeddings/oleObject29.bin" ContentType="application/vnd.openxmlformats-officedocument.oleObject"/>
  <Override PartName="/ppt/notesSlides/notesSlide374.xml" ContentType="application/vnd.openxmlformats-officedocument.presentationml.notesSlide+xml"/>
  <Override PartName="/ppt/embeddings/oleObject30.bin" ContentType="application/vnd.openxmlformats-officedocument.oleObject"/>
  <Override PartName="/ppt/notesSlides/notesSlide375.xml" ContentType="application/vnd.openxmlformats-officedocument.presentationml.notesSlide+xml"/>
  <Override PartName="/ppt/notesSlides/notesSlide376.xml" ContentType="application/vnd.openxmlformats-officedocument.presentationml.notesSlide+xml"/>
  <Override PartName="/ppt/embeddings/oleObject31.bin" ContentType="application/vnd.openxmlformats-officedocument.oleObject"/>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notesSlides/notesSlide380.xml" ContentType="application/vnd.openxmlformats-officedocument.presentationml.notesSlide+xml"/>
  <Override PartName="/ppt/notesSlides/notesSlide381.xml" ContentType="application/vnd.openxmlformats-officedocument.presentationml.notesSlide+xml"/>
  <Override PartName="/ppt/notesSlides/notesSlide382.xml" ContentType="application/vnd.openxmlformats-officedocument.presentationml.notesSlide+xml"/>
  <Override PartName="/ppt/notesSlides/notesSlide383.xml" ContentType="application/vnd.openxmlformats-officedocument.presentationml.notesSlide+xml"/>
  <Override PartName="/ppt/notesSlides/notesSlide384.xml" ContentType="application/vnd.openxmlformats-officedocument.presentationml.notesSlide+xml"/>
  <Override PartName="/ppt/notesSlides/notesSlide385.xml" ContentType="application/vnd.openxmlformats-officedocument.presentationml.notesSlide+xml"/>
  <Override PartName="/ppt/notesSlides/notesSlide386.xml" ContentType="application/vnd.openxmlformats-officedocument.presentationml.notesSlide+xml"/>
  <Override PartName="/ppt/notesSlides/notesSlide387.xml" ContentType="application/vnd.openxmlformats-officedocument.presentationml.notesSlide+xml"/>
  <Override PartName="/ppt/notesSlides/notesSlide388.xml" ContentType="application/vnd.openxmlformats-officedocument.presentationml.notesSlide+xml"/>
  <Override PartName="/ppt/notesSlides/notesSlide389.xml" ContentType="application/vnd.openxmlformats-officedocument.presentationml.notesSlide+xml"/>
  <Override PartName="/ppt/notesSlides/notesSlide390.xml" ContentType="application/vnd.openxmlformats-officedocument.presentationml.notesSlide+xml"/>
  <Override PartName="/ppt/notesSlides/notesSlide391.xml" ContentType="application/vnd.openxmlformats-officedocument.presentationml.notesSlide+xml"/>
  <Override PartName="/ppt/notesSlides/notesSlide392.xml" ContentType="application/vnd.openxmlformats-officedocument.presentationml.notesSlide+xml"/>
  <Override PartName="/ppt/notesSlides/notesSlide393.xml" ContentType="application/vnd.openxmlformats-officedocument.presentationml.notesSlide+xml"/>
  <Override PartName="/ppt/notesSlides/notesSlide394.xml" ContentType="application/vnd.openxmlformats-officedocument.presentationml.notesSlide+xml"/>
  <Override PartName="/ppt/notesSlides/notesSlide395.xml" ContentType="application/vnd.openxmlformats-officedocument.presentationml.notesSlide+xml"/>
  <Override PartName="/ppt/notesSlides/notesSlide396.xml" ContentType="application/vnd.openxmlformats-officedocument.presentationml.notesSlide+xml"/>
  <Override PartName="/ppt/notesSlides/notesSlide397.xml" ContentType="application/vnd.openxmlformats-officedocument.presentationml.notesSlide+xml"/>
  <Override PartName="/ppt/notesSlides/notesSlide398.xml" ContentType="application/vnd.openxmlformats-officedocument.presentationml.notesSlide+xml"/>
  <Override PartName="/ppt/notesSlides/notesSlide399.xml" ContentType="application/vnd.openxmlformats-officedocument.presentationml.notesSlide+xml"/>
  <Override PartName="/ppt/notesSlides/notesSlide400.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notesSlides/notesSlide401.xml" ContentType="application/vnd.openxmlformats-officedocument.presentationml.notesSlide+xml"/>
  <Override PartName="/ppt/notesSlides/notesSlide402.xml" ContentType="application/vnd.openxmlformats-officedocument.presentationml.notesSlide+xml"/>
  <Override PartName="/ppt/notesSlides/notesSlide403.xml" ContentType="application/vnd.openxmlformats-officedocument.presentationml.notesSlide+xml"/>
  <Override PartName="/ppt/notesSlides/notesSlide404.xml" ContentType="application/vnd.openxmlformats-officedocument.presentationml.notesSlide+xml"/>
  <Override PartName="/ppt/notesSlides/notesSlide405.xml" ContentType="application/vnd.openxmlformats-officedocument.presentationml.notesSlide+xml"/>
  <Override PartName="/ppt/notesSlides/notesSlide406.xml" ContentType="application/vnd.openxmlformats-officedocument.presentationml.notesSlide+xml"/>
  <Override PartName="/ppt/notesSlides/notesSlide407.xml" ContentType="application/vnd.openxmlformats-officedocument.presentationml.notesSlide+xml"/>
  <Override PartName="/ppt/notesSlides/notesSlide408.xml" ContentType="application/vnd.openxmlformats-officedocument.presentationml.notesSlide+xml"/>
  <Override PartName="/ppt/notesSlides/notesSlide409.xml" ContentType="application/vnd.openxmlformats-officedocument.presentationml.notesSlide+xml"/>
  <Override PartName="/ppt/notesSlides/notesSlide410.xml" ContentType="application/vnd.openxmlformats-officedocument.presentationml.notesSlide+xml"/>
  <Override PartName="/ppt/notesSlides/notesSlide411.xml" ContentType="application/vnd.openxmlformats-officedocument.presentationml.notesSlide+xml"/>
  <Override PartName="/ppt/notesSlides/notesSlide412.xml" ContentType="application/vnd.openxmlformats-officedocument.presentationml.notesSlide+xml"/>
  <Override PartName="/ppt/notesSlides/notesSlide413.xml" ContentType="application/vnd.openxmlformats-officedocument.presentationml.notesSlide+xml"/>
  <Override PartName="/ppt/notesSlides/notesSlide414.xml" ContentType="application/vnd.openxmlformats-officedocument.presentationml.notesSlide+xml"/>
  <Override PartName="/ppt/notesSlides/notesSlide415.xml" ContentType="application/vnd.openxmlformats-officedocument.presentationml.notesSlide+xml"/>
  <Override PartName="/ppt/notesSlides/notesSlide416.xml" ContentType="application/vnd.openxmlformats-officedocument.presentationml.notesSlide+xml"/>
  <Override PartName="/ppt/notesSlides/notesSlide417.xml" ContentType="application/vnd.openxmlformats-officedocument.presentationml.notesSlide+xml"/>
  <Override PartName="/ppt/notesSlides/notesSlide418.xml" ContentType="application/vnd.openxmlformats-officedocument.presentationml.notesSlide+xml"/>
  <Override PartName="/ppt/notesSlides/notesSlide419.xml" ContentType="application/vnd.openxmlformats-officedocument.presentationml.notesSlide+xml"/>
  <Override PartName="/ppt/notesSlides/notesSlide420.xml" ContentType="application/vnd.openxmlformats-officedocument.presentationml.notesSlide+xml"/>
  <Override PartName="/ppt/notesSlides/notesSlide421.xml" ContentType="application/vnd.openxmlformats-officedocument.presentationml.notesSlide+xml"/>
  <Override PartName="/ppt/notesSlides/notesSlide422.xml" ContentType="application/vnd.openxmlformats-officedocument.presentationml.notesSlide+xml"/>
  <Override PartName="/ppt/notesSlides/notesSlide423.xml" ContentType="application/vnd.openxmlformats-officedocument.presentationml.notesSlide+xml"/>
  <Override PartName="/ppt/notesSlides/notesSlide424.xml" ContentType="application/vnd.openxmlformats-officedocument.presentationml.notesSlide+xml"/>
  <Override PartName="/ppt/notesSlides/notesSlide425.xml" ContentType="application/vnd.openxmlformats-officedocument.presentationml.notesSlide+xml"/>
  <Override PartName="/ppt/notesSlides/notesSlide426.xml" ContentType="application/vnd.openxmlformats-officedocument.presentationml.notesSlide+xml"/>
  <Override PartName="/ppt/notesSlides/notesSlide427.xml" ContentType="application/vnd.openxmlformats-officedocument.presentationml.notesSlide+xml"/>
  <Override PartName="/ppt/notesSlides/notesSlide428.xml" ContentType="application/vnd.openxmlformats-officedocument.presentationml.notesSlide+xml"/>
  <Override PartName="/ppt/notesSlides/notesSlide429.xml" ContentType="application/vnd.openxmlformats-officedocument.presentationml.notesSlide+xml"/>
  <Override PartName="/ppt/notesSlides/notesSlide430.xml" ContentType="application/vnd.openxmlformats-officedocument.presentationml.notesSlide+xml"/>
  <Override PartName="/ppt/notesSlides/notesSlide431.xml" ContentType="application/vnd.openxmlformats-officedocument.presentationml.notesSlide+xml"/>
  <Override PartName="/ppt/notesSlides/notesSlide432.xml" ContentType="application/vnd.openxmlformats-officedocument.presentationml.notesSlide+xml"/>
  <Override PartName="/ppt/notesSlides/notesSlide433.xml" ContentType="application/vnd.openxmlformats-officedocument.presentationml.notesSlide+xml"/>
  <Override PartName="/ppt/notesSlides/notesSlide434.xml" ContentType="application/vnd.openxmlformats-officedocument.presentationml.notesSlide+xml"/>
  <Override PartName="/ppt/notesSlides/notesSlide435.xml" ContentType="application/vnd.openxmlformats-officedocument.presentationml.notesSlide+xml"/>
  <Override PartName="/ppt/notesSlides/notesSlide436.xml" ContentType="application/vnd.openxmlformats-officedocument.presentationml.notesSlide+xml"/>
  <Override PartName="/ppt/notesSlides/notesSlide437.xml" ContentType="application/vnd.openxmlformats-officedocument.presentationml.notesSlide+xml"/>
  <Override PartName="/ppt/notesSlides/notesSlide438.xml" ContentType="application/vnd.openxmlformats-officedocument.presentationml.notesSlide+xml"/>
  <Override PartName="/ppt/notesSlides/notesSlide439.xml" ContentType="application/vnd.openxmlformats-officedocument.presentationml.notesSlide+xml"/>
  <Override PartName="/ppt/notesSlides/notesSlide440.xml" ContentType="application/vnd.openxmlformats-officedocument.presentationml.notesSlide+xml"/>
  <Override PartName="/ppt/notesSlides/notesSlide441.xml" ContentType="application/vnd.openxmlformats-officedocument.presentationml.notesSlide+xml"/>
  <Override PartName="/ppt/notesSlides/notesSlide442.xml" ContentType="application/vnd.openxmlformats-officedocument.presentationml.notesSlide+xml"/>
  <Override PartName="/ppt/notesSlides/notesSlide443.xml" ContentType="application/vnd.openxmlformats-officedocument.presentationml.notesSlide+xml"/>
  <Override PartName="/ppt/notesSlides/notesSlide444.xml" ContentType="application/vnd.openxmlformats-officedocument.presentationml.notesSlide+xml"/>
  <Override PartName="/ppt/notesSlides/notesSlide445.xml" ContentType="application/vnd.openxmlformats-officedocument.presentationml.notesSlide+xml"/>
  <Override PartName="/ppt/embeddings/oleObject32.bin" ContentType="application/vnd.openxmlformats-officedocument.oleObject"/>
  <Override PartName="/ppt/notesSlides/notesSlide446.xml" ContentType="application/vnd.openxmlformats-officedocument.presentationml.notesSlide+xml"/>
  <Override PartName="/ppt/notesSlides/notesSlide447.xml" ContentType="application/vnd.openxmlformats-officedocument.presentationml.notesSlide+xml"/>
  <Override PartName="/ppt/notesSlides/notesSlide448.xml" ContentType="application/vnd.openxmlformats-officedocument.presentationml.notesSlide+xml"/>
  <Override PartName="/ppt/notesSlides/notesSlide449.xml" ContentType="application/vnd.openxmlformats-officedocument.presentationml.notesSlide+xml"/>
  <Override PartName="/ppt/notesSlides/notesSlide450.xml" ContentType="application/vnd.openxmlformats-officedocument.presentationml.notesSlide+xml"/>
  <Override PartName="/ppt/notesSlides/notesSlide451.xml" ContentType="application/vnd.openxmlformats-officedocument.presentationml.notesSlide+xml"/>
  <Override PartName="/ppt/notesSlides/notesSlide452.xml" ContentType="application/vnd.openxmlformats-officedocument.presentationml.notesSlide+xml"/>
  <Override PartName="/ppt/notesSlides/notesSlide453.xml" ContentType="application/vnd.openxmlformats-officedocument.presentationml.notesSlide+xml"/>
  <Override PartName="/ppt/notesSlides/notesSlide454.xml" ContentType="application/vnd.openxmlformats-officedocument.presentationml.notesSlide+xml"/>
  <Override PartName="/ppt/notesSlides/notesSlide455.xml" ContentType="application/vnd.openxmlformats-officedocument.presentationml.notesSlide+xml"/>
  <Override PartName="/ppt/notesSlides/notesSlide456.xml" ContentType="application/vnd.openxmlformats-officedocument.presentationml.notesSlide+xml"/>
  <Override PartName="/ppt/notesSlides/notesSlide457.xml" ContentType="application/vnd.openxmlformats-officedocument.presentationml.notesSlide+xml"/>
  <Override PartName="/ppt/notesSlides/notesSlide458.xml" ContentType="application/vnd.openxmlformats-officedocument.presentationml.notesSlide+xml"/>
  <Override PartName="/ppt/notesSlides/notesSlide459.xml" ContentType="application/vnd.openxmlformats-officedocument.presentationml.notesSlide+xml"/>
  <Override PartName="/ppt/notesSlides/notesSlide460.xml" ContentType="application/vnd.openxmlformats-officedocument.presentationml.notesSlide+xml"/>
  <Override PartName="/ppt/notesSlides/notesSlide461.xml" ContentType="application/vnd.openxmlformats-officedocument.presentationml.notesSlide+xml"/>
  <Override PartName="/ppt/notesSlides/notesSlide462.xml" ContentType="application/vnd.openxmlformats-officedocument.presentationml.notesSlide+xml"/>
  <Override PartName="/ppt/notesSlides/notesSlide463.xml" ContentType="application/vnd.openxmlformats-officedocument.presentationml.notesSlide+xml"/>
  <Override PartName="/ppt/notesSlides/notesSlide464.xml" ContentType="application/vnd.openxmlformats-officedocument.presentationml.notesSlide+xml"/>
  <Override PartName="/ppt/charts/chart11.xml" ContentType="application/vnd.openxmlformats-officedocument.drawingml.chart+xml"/>
  <Override PartName="/ppt/theme/themeOverride11.xml" ContentType="application/vnd.openxmlformats-officedocument.themeOverride+xml"/>
  <Override PartName="/ppt/notesSlides/notesSlide465.xml" ContentType="application/vnd.openxmlformats-officedocument.presentationml.notesSlide+xml"/>
  <Override PartName="/ppt/notesSlides/notesSlide466.xml" ContentType="application/vnd.openxmlformats-officedocument.presentationml.notesSlide+xml"/>
  <Override PartName="/ppt/charts/chart12.xml" ContentType="application/vnd.openxmlformats-officedocument.drawingml.chart+xml"/>
  <Override PartName="/ppt/theme/themeOverride12.xml" ContentType="application/vnd.openxmlformats-officedocument.themeOverride+xml"/>
  <Override PartName="/ppt/notesSlides/notesSlide467.xml" ContentType="application/vnd.openxmlformats-officedocument.presentationml.notesSlide+xml"/>
  <Override PartName="/ppt/notesSlides/notesSlide468.xml" ContentType="application/vnd.openxmlformats-officedocument.presentationml.notesSlide+xml"/>
  <Override PartName="/ppt/charts/chart13.xml" ContentType="application/vnd.openxmlformats-officedocument.drawingml.chart+xml"/>
  <Override PartName="/ppt/theme/themeOverride13.xml" ContentType="application/vnd.openxmlformats-officedocument.themeOverride+xml"/>
  <Override PartName="/ppt/notesSlides/notesSlide469.xml" ContentType="application/vnd.openxmlformats-officedocument.presentationml.notesSlide+xml"/>
  <Override PartName="/ppt/notesSlides/notesSlide470.xml" ContentType="application/vnd.openxmlformats-officedocument.presentationml.notesSlide+xml"/>
  <Override PartName="/ppt/notesSlides/notesSlide471.xml" ContentType="application/vnd.openxmlformats-officedocument.presentationml.notesSl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notesSlides/notesSlide472.xml" ContentType="application/vnd.openxmlformats-officedocument.presentationml.notesSlide+xml"/>
  <Override PartName="/ppt/charts/chart16.xml" ContentType="application/vnd.openxmlformats-officedocument.drawingml.chart+xml"/>
  <Override PartName="/ppt/theme/themeOverride16.xml" ContentType="application/vnd.openxmlformats-officedocument.themeOverride+xml"/>
  <Override PartName="/ppt/notesSlides/notesSlide473.xml" ContentType="application/vnd.openxmlformats-officedocument.presentationml.notesSlide+xml"/>
  <Override PartName="/ppt/notesSlides/notesSlide474.xml" ContentType="application/vnd.openxmlformats-officedocument.presentationml.notesSlide+xml"/>
  <Override PartName="/ppt/charts/chart17.xml" ContentType="application/vnd.openxmlformats-officedocument.drawingml.chart+xml"/>
  <Override PartName="/ppt/theme/themeOverride17.xml" ContentType="application/vnd.openxmlformats-officedocument.themeOverride+xml"/>
  <Override PartName="/ppt/notesSlides/notesSlide475.xml" ContentType="application/vnd.openxmlformats-officedocument.presentationml.notesSlide+xml"/>
  <Override PartName="/ppt/notesSlides/notesSlide476.xml" ContentType="application/vnd.openxmlformats-officedocument.presentationml.notesSlide+xml"/>
  <Override PartName="/ppt/notesSlides/notesSlide477.xml" ContentType="application/vnd.openxmlformats-officedocument.presentationml.notesSlide+xml"/>
  <Override PartName="/ppt/notesSlides/notesSlide478.xml" ContentType="application/vnd.openxmlformats-officedocument.presentationml.notesSlide+xml"/>
  <Override PartName="/ppt/notesSlides/notesSlide479.xml" ContentType="application/vnd.openxmlformats-officedocument.presentationml.notesSlide+xml"/>
  <Override PartName="/ppt/charts/chart18.xml" ContentType="application/vnd.openxmlformats-officedocument.drawingml.chart+xml"/>
  <Override PartName="/ppt/theme/themeOverride18.xml" ContentType="application/vnd.openxmlformats-officedocument.themeOverride+xml"/>
  <Override PartName="/ppt/notesSlides/notesSlide480.xml" ContentType="application/vnd.openxmlformats-officedocument.presentationml.notesSlide+xml"/>
  <Override PartName="/ppt/notesSlides/notesSlide481.xml" ContentType="application/vnd.openxmlformats-officedocument.presentationml.notesSlide+xml"/>
  <Override PartName="/ppt/embeddings/oleObject33.bin" ContentType="application/vnd.openxmlformats-officedocument.oleObject"/>
  <Override PartName="/ppt/notesSlides/notesSlide482.xml" ContentType="application/vnd.openxmlformats-officedocument.presentationml.notesSlide+xml"/>
  <Override PartName="/ppt/notesSlides/notesSlide48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84.xml" ContentType="application/vnd.openxmlformats-officedocument.presentationml.notesSlide+xml"/>
  <Override PartName="/ppt/notesSlides/notesSlide485.xml" ContentType="application/vnd.openxmlformats-officedocument.presentationml.notesSlide+xml"/>
  <Override PartName="/ppt/notesSlides/notesSlide486.xml" ContentType="application/vnd.openxmlformats-officedocument.presentationml.notesSlide+xml"/>
  <Override PartName="/ppt/notesSlides/notesSlide487.xml" ContentType="application/vnd.openxmlformats-officedocument.presentationml.notesSlide+xml"/>
  <Override PartName="/ppt/notesSlides/notesSlide488.xml" ContentType="application/vnd.openxmlformats-officedocument.presentationml.notesSlide+xml"/>
  <Override PartName="/ppt/charts/chart19.xml" ContentType="application/vnd.openxmlformats-officedocument.drawingml.chart+xml"/>
  <Override PartName="/ppt/theme/themeOverride19.xml" ContentType="application/vnd.openxmlformats-officedocument.themeOverride+xml"/>
  <Override PartName="/ppt/notesSlides/notesSlide489.xml" ContentType="application/vnd.openxmlformats-officedocument.presentationml.notesSlide+xml"/>
  <Override PartName="/ppt/notesSlides/notesSlide490.xml" ContentType="application/vnd.openxmlformats-officedocument.presentationml.notesSlide+xml"/>
  <Override PartName="/ppt/embeddings/oleObject34.bin" ContentType="application/vnd.openxmlformats-officedocument.oleObject"/>
  <Override PartName="/ppt/notesSlides/notesSlide491.xml" ContentType="application/vnd.openxmlformats-officedocument.presentationml.notesSlide+xml"/>
  <Override PartName="/ppt/notesSlides/notesSlide492.xml" ContentType="application/vnd.openxmlformats-officedocument.presentationml.notesSlide+xml"/>
  <Override PartName="/ppt/notesSlides/notesSlide493.xml" ContentType="application/vnd.openxmlformats-officedocument.presentationml.notesSlide+xml"/>
  <Override PartName="/ppt/notesSlides/notesSlide494.xml" ContentType="application/vnd.openxmlformats-officedocument.presentationml.notesSlide+xml"/>
  <Override PartName="/ppt/notesSlides/notesSlide495.xml" ContentType="application/vnd.openxmlformats-officedocument.presentationml.notesSlide+xml"/>
  <Override PartName="/ppt/notesSlides/notesSlide496.xml" ContentType="application/vnd.openxmlformats-officedocument.presentationml.notesSlide+xml"/>
  <Override PartName="/ppt/charts/chart20.xml" ContentType="application/vnd.openxmlformats-officedocument.drawingml.chart+xml"/>
  <Override PartName="/ppt/theme/themeOverride20.xml" ContentType="application/vnd.openxmlformats-officedocument.themeOverride+xml"/>
  <Override PartName="/ppt/drawings/drawing4.xml" ContentType="application/vnd.openxmlformats-officedocument.drawingml.chartshapes+xml"/>
  <Override PartName="/ppt/notesSlides/notesSlide497.xml" ContentType="application/vnd.openxmlformats-officedocument.presentationml.notesSlide+xml"/>
  <Override PartName="/ppt/charts/chart21.xml" ContentType="application/vnd.openxmlformats-officedocument.drawingml.chart+xml"/>
  <Override PartName="/ppt/theme/themeOverride21.xml" ContentType="application/vnd.openxmlformats-officedocument.themeOverride+xml"/>
  <Override PartName="/ppt/notesSlides/notesSlide498.xml" ContentType="application/vnd.openxmlformats-officedocument.presentationml.notesSlide+xml"/>
  <Override PartName="/ppt/notesSlides/notesSlide499.xml" ContentType="application/vnd.openxmlformats-officedocument.presentationml.notesSlide+xml"/>
  <Override PartName="/ppt/notesSlides/notesSlide500.xml" ContentType="application/vnd.openxmlformats-officedocument.presentationml.notesSlide+xml"/>
  <Override PartName="/ppt/notesSlides/notesSlide501.xml" ContentType="application/vnd.openxmlformats-officedocument.presentationml.notesSlide+xml"/>
  <Override PartName="/ppt/notesSlides/notesSlide502.xml" ContentType="application/vnd.openxmlformats-officedocument.presentationml.notesSlide+xml"/>
  <Override PartName="/ppt/notesSlides/notesSlide503.xml" ContentType="application/vnd.openxmlformats-officedocument.presentationml.notesSlide+xml"/>
  <Override PartName="/ppt/notesSlides/notesSlide504.xml" ContentType="application/vnd.openxmlformats-officedocument.presentationml.notesSlide+xml"/>
  <Override PartName="/ppt/notesSlides/notesSlide505.xml" ContentType="application/vnd.openxmlformats-officedocument.presentationml.notesSlide+xml"/>
  <Override PartName="/ppt/notesSlides/notesSlide506.xml" ContentType="application/vnd.openxmlformats-officedocument.presentationml.notesSlide+xml"/>
  <Override PartName="/ppt/notesSlides/notesSlide507.xml" ContentType="application/vnd.openxmlformats-officedocument.presentationml.notesSlide+xml"/>
  <Override PartName="/ppt/notesSlides/notesSlide508.xml" ContentType="application/vnd.openxmlformats-officedocument.presentationml.notesSlide+xml"/>
  <Override PartName="/ppt/notesSlides/notesSlide509.xml" ContentType="application/vnd.openxmlformats-officedocument.presentationml.notesSlide+xml"/>
  <Override PartName="/ppt/notesSlides/notesSlide510.xml" ContentType="application/vnd.openxmlformats-officedocument.presentationml.notesSlide+xml"/>
  <Override PartName="/ppt/charts/chart22.xml" ContentType="application/vnd.openxmlformats-officedocument.drawingml.chart+xml"/>
  <Override PartName="/ppt/theme/themeOverride22.xml" ContentType="application/vnd.openxmlformats-officedocument.themeOverride+xml"/>
  <Override PartName="/ppt/notesSlides/notesSlide511.xml" ContentType="application/vnd.openxmlformats-officedocument.presentationml.notesSlide+xml"/>
  <Override PartName="/ppt/notesSlides/notesSlide512.xml" ContentType="application/vnd.openxmlformats-officedocument.presentationml.notesSlide+xml"/>
  <Override PartName="/ppt/notesSlides/notesSlide513.xml" ContentType="application/vnd.openxmlformats-officedocument.presentationml.notesSlide+xml"/>
  <Override PartName="/ppt/notesSlides/notesSlide514.xml" ContentType="application/vnd.openxmlformats-officedocument.presentationml.notesSlide+xml"/>
  <Override PartName="/ppt/notesSlides/notesSlide515.xml" ContentType="application/vnd.openxmlformats-officedocument.presentationml.notesSlide+xml"/>
  <Override PartName="/ppt/notesSlides/notesSlide516.xml" ContentType="application/vnd.openxmlformats-officedocument.presentationml.notesSlide+xml"/>
  <Override PartName="/ppt/notesSlides/notesSlide517.xml" ContentType="application/vnd.openxmlformats-officedocument.presentationml.notesSlide+xml"/>
  <Override PartName="/ppt/notesSlides/notesSlide518.xml" ContentType="application/vnd.openxmlformats-officedocument.presentationml.notesSlide+xml"/>
  <Override PartName="/ppt/notesSlides/notesSlide519.xml" ContentType="application/vnd.openxmlformats-officedocument.presentationml.notesSlide+xml"/>
  <Override PartName="/ppt/notesSlides/notesSlide520.xml" ContentType="application/vnd.openxmlformats-officedocument.presentationml.notesSlide+xml"/>
  <Override PartName="/ppt/notesSlides/notesSlide521.xml" ContentType="application/vnd.openxmlformats-officedocument.presentationml.notesSlide+xml"/>
  <Override PartName="/ppt/notesSlides/notesSlide522.xml" ContentType="application/vnd.openxmlformats-officedocument.presentationml.notesSlide+xml"/>
  <Override PartName="/ppt/comments/comment1.xml" ContentType="application/vnd.openxmlformats-officedocument.presentationml.comments+xml"/>
  <Override PartName="/ppt/notesSlides/notesSlide523.xml" ContentType="application/vnd.openxmlformats-officedocument.presentationml.notesSlide+xml"/>
  <Override PartName="/ppt/notesSlides/notesSlide524.xml" ContentType="application/vnd.openxmlformats-officedocument.presentationml.notesSlide+xml"/>
  <Override PartName="/ppt/notesSlides/notesSlide525.xml" ContentType="application/vnd.openxmlformats-officedocument.presentationml.notesSlide+xml"/>
  <Override PartName="/ppt/notesSlides/notesSlide526.xml" ContentType="application/vnd.openxmlformats-officedocument.presentationml.notesSlide+xml"/>
  <Override PartName="/ppt/notesSlides/notesSlide527.xml" ContentType="application/vnd.openxmlformats-officedocument.presentationml.notesSlide+xml"/>
  <Override PartName="/ppt/notesSlides/notesSlide528.xml" ContentType="application/vnd.openxmlformats-officedocument.presentationml.notesSlide+xml"/>
  <Override PartName="/ppt/notesSlides/notesSlide529.xml" ContentType="application/vnd.openxmlformats-officedocument.presentationml.notesSlide+xml"/>
  <Override PartName="/ppt/notesSlides/notesSlide530.xml" ContentType="application/vnd.openxmlformats-officedocument.presentationml.notesSlide+xml"/>
  <Override PartName="/ppt/notesSlides/notesSlide531.xml" ContentType="application/vnd.openxmlformats-officedocument.presentationml.notesSlide+xml"/>
  <Override PartName="/ppt/notesSlides/notesSlide532.xml" ContentType="application/vnd.openxmlformats-officedocument.presentationml.notesSlide+xml"/>
  <Override PartName="/ppt/notesSlides/notesSlide533.xml" ContentType="application/vnd.openxmlformats-officedocument.presentationml.notesSlide+xml"/>
  <Override PartName="/ppt/notesSlides/notesSlide534.xml" ContentType="application/vnd.openxmlformats-officedocument.presentationml.notesSlide+xml"/>
  <Override PartName="/ppt/notesSlides/notesSlide535.xml" ContentType="application/vnd.openxmlformats-officedocument.presentationml.notesSlide+xml"/>
  <Override PartName="/ppt/notesSlides/notesSlide536.xml" ContentType="application/vnd.openxmlformats-officedocument.presentationml.notesSlide+xml"/>
  <Override PartName="/ppt/notesSlides/notesSlide537.xml" ContentType="application/vnd.openxmlformats-officedocument.presentationml.notesSlide+xml"/>
  <Override PartName="/ppt/notesSlides/notesSlide538.xml" ContentType="application/vnd.openxmlformats-officedocument.presentationml.notesSlide+xml"/>
  <Override PartName="/ppt/notesSlides/notesSlide539.xml" ContentType="application/vnd.openxmlformats-officedocument.presentationml.notesSlide+xml"/>
  <Override PartName="/ppt/notesSlides/notesSlide540.xml" ContentType="application/vnd.openxmlformats-officedocument.presentationml.notesSlide+xml"/>
  <Override PartName="/ppt/embeddings/oleObject35.bin" ContentType="application/vnd.openxmlformats-officedocument.oleObject"/>
  <Override PartName="/ppt/notesSlides/notesSlide541.xml" ContentType="application/vnd.openxmlformats-officedocument.presentationml.notesSlide+xml"/>
  <Override PartName="/ppt/embeddings/oleObject36.bin" ContentType="application/vnd.openxmlformats-officedocument.oleObject"/>
  <Override PartName="/ppt/notesSlides/notesSlide542.xml" ContentType="application/vnd.openxmlformats-officedocument.presentationml.notesSlide+xml"/>
  <Override PartName="/ppt/notesSlides/notesSlide543.xml" ContentType="application/vnd.openxmlformats-officedocument.presentationml.notesSlide+xml"/>
  <Override PartName="/ppt/notesSlides/notesSlide544.xml" ContentType="application/vnd.openxmlformats-officedocument.presentationml.notesSlide+xml"/>
  <Override PartName="/ppt/notesSlides/notesSlide545.xml" ContentType="application/vnd.openxmlformats-officedocument.presentationml.notesSlide+xml"/>
  <Override PartName="/ppt/notesSlides/notesSlide546.xml" ContentType="application/vnd.openxmlformats-officedocument.presentationml.notesSlide+xml"/>
  <Override PartName="/ppt/notesSlides/notesSlide547.xml" ContentType="application/vnd.openxmlformats-officedocument.presentationml.notesSlide+xml"/>
  <Override PartName="/ppt/notesSlides/notesSlide548.xml" ContentType="application/vnd.openxmlformats-officedocument.presentationml.notesSlide+xml"/>
  <Override PartName="/ppt/notesSlides/notesSlide549.xml" ContentType="application/vnd.openxmlformats-officedocument.presentationml.notesSlide+xml"/>
  <Override PartName="/ppt/notesSlides/notesSlide550.xml" ContentType="application/vnd.openxmlformats-officedocument.presentationml.notesSlide+xml"/>
  <Override PartName="/ppt/notesSlides/notesSlide551.xml" ContentType="application/vnd.openxmlformats-officedocument.presentationml.notesSlide+xml"/>
  <Override PartName="/ppt/embeddings/oleObject37.bin" ContentType="application/vnd.openxmlformats-officedocument.oleObject"/>
  <Override PartName="/ppt/notesSlides/notesSlide552.xml" ContentType="application/vnd.openxmlformats-officedocument.presentationml.notesSlide+xml"/>
  <Override PartName="/ppt/notesSlides/notesSlide553.xml" ContentType="application/vnd.openxmlformats-officedocument.presentationml.notesSlide+xml"/>
  <Override PartName="/ppt/notesSlides/notesSlide554.xml" ContentType="application/vnd.openxmlformats-officedocument.presentationml.notesSlide+xml"/>
  <Override PartName="/ppt/embeddings/oleObject38.bin" ContentType="application/vnd.openxmlformats-officedocument.oleObject"/>
  <Override PartName="/ppt/embeddings/oleObject39.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notesSlides/notesSlide555.xml" ContentType="application/vnd.openxmlformats-officedocument.presentationml.notesSlide+xml"/>
  <Override PartName="/ppt/notesSlides/notesSlide556.xml" ContentType="application/vnd.openxmlformats-officedocument.presentationml.notesSlide+xml"/>
  <Override PartName="/ppt/notesSlides/notesSlide557.xml" ContentType="application/vnd.openxmlformats-officedocument.presentationml.notesSlide+xml"/>
  <Override PartName="/ppt/notesSlides/notesSlide558.xml" ContentType="application/vnd.openxmlformats-officedocument.presentationml.notesSlide+xml"/>
  <Override PartName="/ppt/embeddings/oleObject42.bin" ContentType="application/vnd.openxmlformats-officedocument.oleObject"/>
  <Override PartName="/ppt/embeddings/oleObject43.bin" ContentType="application/vnd.openxmlformats-officedocument.oleObject"/>
  <Override PartName="/ppt/notesSlides/notesSlide559.xml" ContentType="application/vnd.openxmlformats-officedocument.presentationml.notesSlide+xml"/>
  <Override PartName="/ppt/notesSlides/notesSlide560.xml" ContentType="application/vnd.openxmlformats-officedocument.presentationml.notesSlide+xml"/>
  <Override PartName="/ppt/notesSlides/notesSlide561.xml" ContentType="application/vnd.openxmlformats-officedocument.presentationml.notesSlide+xml"/>
  <Override PartName="/ppt/embeddings/oleObject44.bin" ContentType="application/vnd.openxmlformats-officedocument.oleObject"/>
  <Override PartName="/ppt/notesSlides/notesSlide562.xml" ContentType="application/vnd.openxmlformats-officedocument.presentationml.notesSlide+xml"/>
  <Override PartName="/ppt/notesSlides/notesSlide563.xml" ContentType="application/vnd.openxmlformats-officedocument.presentationml.notesSlide+xml"/>
  <Override PartName="/ppt/notesSlides/notesSlide564.xml" ContentType="application/vnd.openxmlformats-officedocument.presentationml.notesSlide+xml"/>
  <Override PartName="/ppt/notesSlides/notesSlide565.xml" ContentType="application/vnd.openxmlformats-officedocument.presentationml.notesSlide+xml"/>
  <Override PartName="/ppt/notesSlides/notesSlide566.xml" ContentType="application/vnd.openxmlformats-officedocument.presentationml.notesSlide+xml"/>
  <Override PartName="/ppt/notesSlides/notesSlide567.xml" ContentType="application/vnd.openxmlformats-officedocument.presentationml.notesSlide+xml"/>
  <Override PartName="/ppt/notesSlides/notesSlide568.xml" ContentType="application/vnd.openxmlformats-officedocument.presentationml.notesSlide+xml"/>
  <Override PartName="/ppt/embeddings/oleObject45.bin" ContentType="application/vnd.openxmlformats-officedocument.oleObject"/>
  <Override PartName="/ppt/embeddings/oleObject46.bin" ContentType="application/vnd.openxmlformats-officedocument.oleObject"/>
  <Override PartName="/ppt/embeddings/oleObject47.bin" ContentType="application/vnd.openxmlformats-officedocument.oleObject"/>
  <Override PartName="/ppt/notesSlides/notesSlide569.xml" ContentType="application/vnd.openxmlformats-officedocument.presentationml.notesSlide+xml"/>
  <Override PartName="/ppt/notesSlides/notesSlide570.xml" ContentType="application/vnd.openxmlformats-officedocument.presentationml.notesSlide+xml"/>
  <Override PartName="/ppt/notesSlides/notesSlide571.xml" ContentType="application/vnd.openxmlformats-officedocument.presentationml.notesSlide+xml"/>
  <Override PartName="/ppt/notesSlides/notesSlide572.xml" ContentType="application/vnd.openxmlformats-officedocument.presentationml.notesSlide+xml"/>
  <Override PartName="/ppt/notesSlides/notesSlide573.xml" ContentType="application/vnd.openxmlformats-officedocument.presentationml.notesSlide+xml"/>
  <Override PartName="/ppt/notesSlides/notesSlide574.xml" ContentType="application/vnd.openxmlformats-officedocument.presentationml.notesSlide+xml"/>
  <Override PartName="/ppt/notesSlides/notesSlide575.xml" ContentType="application/vnd.openxmlformats-officedocument.presentationml.notesSlide+xml"/>
  <Override PartName="/ppt/notesSlides/notesSlide576.xml" ContentType="application/vnd.openxmlformats-officedocument.presentationml.notesSlide+xml"/>
  <Override PartName="/ppt/notesSlides/notesSlide577.xml" ContentType="application/vnd.openxmlformats-officedocument.presentationml.notesSlide+xml"/>
  <Override PartName="/ppt/notesSlides/notesSlide5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62" r:id="rId1"/>
  </p:sldMasterIdLst>
  <p:notesMasterIdLst>
    <p:notesMasterId r:id="rId580"/>
  </p:notesMasterIdLst>
  <p:handoutMasterIdLst>
    <p:handoutMasterId r:id="rId581"/>
  </p:handoutMasterIdLst>
  <p:sldIdLst>
    <p:sldId id="904" r:id="rId2"/>
    <p:sldId id="284" r:id="rId3"/>
    <p:sldId id="285"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931" r:id="rId22"/>
    <p:sldId id="305" r:id="rId23"/>
    <p:sldId id="306" r:id="rId24"/>
    <p:sldId id="927" r:id="rId25"/>
    <p:sldId id="928" r:id="rId26"/>
    <p:sldId id="307" r:id="rId27"/>
    <p:sldId id="935" r:id="rId28"/>
    <p:sldId id="936" r:id="rId29"/>
    <p:sldId id="937" r:id="rId30"/>
    <p:sldId id="938"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2" r:id="rId52"/>
    <p:sldId id="331" r:id="rId53"/>
    <p:sldId id="334" r:id="rId54"/>
    <p:sldId id="333" r:id="rId55"/>
    <p:sldId id="939" r:id="rId56"/>
    <p:sldId id="335" r:id="rId57"/>
    <p:sldId id="336" r:id="rId58"/>
    <p:sldId id="337" r:id="rId59"/>
    <p:sldId id="940" r:id="rId60"/>
    <p:sldId id="338" r:id="rId61"/>
    <p:sldId id="339" r:id="rId62"/>
    <p:sldId id="340" r:id="rId63"/>
    <p:sldId id="341" r:id="rId64"/>
    <p:sldId id="342" r:id="rId65"/>
    <p:sldId id="343" r:id="rId66"/>
    <p:sldId id="344" r:id="rId67"/>
    <p:sldId id="345" r:id="rId68"/>
    <p:sldId id="346" r:id="rId69"/>
    <p:sldId id="347" r:id="rId70"/>
    <p:sldId id="348" r:id="rId71"/>
    <p:sldId id="349" r:id="rId72"/>
    <p:sldId id="350" r:id="rId73"/>
    <p:sldId id="351" r:id="rId74"/>
    <p:sldId id="352" r:id="rId75"/>
    <p:sldId id="353" r:id="rId76"/>
    <p:sldId id="354" r:id="rId77"/>
    <p:sldId id="355" r:id="rId78"/>
    <p:sldId id="356" r:id="rId79"/>
    <p:sldId id="360" r:id="rId80"/>
    <p:sldId id="361" r:id="rId81"/>
    <p:sldId id="941" r:id="rId82"/>
    <p:sldId id="942" r:id="rId83"/>
    <p:sldId id="366" r:id="rId84"/>
    <p:sldId id="367" r:id="rId85"/>
    <p:sldId id="368" r:id="rId86"/>
    <p:sldId id="369" r:id="rId87"/>
    <p:sldId id="370" r:id="rId88"/>
    <p:sldId id="371" r:id="rId89"/>
    <p:sldId id="372" r:id="rId90"/>
    <p:sldId id="373" r:id="rId91"/>
    <p:sldId id="374" r:id="rId92"/>
    <p:sldId id="375" r:id="rId93"/>
    <p:sldId id="943" r:id="rId94"/>
    <p:sldId id="944" r:id="rId95"/>
    <p:sldId id="945" r:id="rId96"/>
    <p:sldId id="946" r:id="rId97"/>
    <p:sldId id="949" r:id="rId98"/>
    <p:sldId id="950" r:id="rId99"/>
    <p:sldId id="379" r:id="rId100"/>
    <p:sldId id="947" r:id="rId101"/>
    <p:sldId id="381" r:id="rId102"/>
    <p:sldId id="382" r:id="rId103"/>
    <p:sldId id="383" r:id="rId104"/>
    <p:sldId id="384" r:id="rId105"/>
    <p:sldId id="385" r:id="rId106"/>
    <p:sldId id="920" r:id="rId107"/>
    <p:sldId id="387" r:id="rId108"/>
    <p:sldId id="948" r:id="rId109"/>
    <p:sldId id="952" r:id="rId110"/>
    <p:sldId id="953" r:id="rId111"/>
    <p:sldId id="954" r:id="rId112"/>
    <p:sldId id="956" r:id="rId113"/>
    <p:sldId id="1033" r:id="rId114"/>
    <p:sldId id="958" r:id="rId115"/>
    <p:sldId id="959" r:id="rId116"/>
    <p:sldId id="394" r:id="rId117"/>
    <p:sldId id="955" r:id="rId118"/>
    <p:sldId id="922" r:id="rId119"/>
    <p:sldId id="957" r:id="rId120"/>
    <p:sldId id="916" r:id="rId121"/>
    <p:sldId id="398" r:id="rId122"/>
    <p:sldId id="399" r:id="rId123"/>
    <p:sldId id="401" r:id="rId124"/>
    <p:sldId id="960" r:id="rId125"/>
    <p:sldId id="961" r:id="rId126"/>
    <p:sldId id="962" r:id="rId127"/>
    <p:sldId id="406" r:id="rId128"/>
    <p:sldId id="963" r:id="rId129"/>
    <p:sldId id="964" r:id="rId130"/>
    <p:sldId id="965" r:id="rId131"/>
    <p:sldId id="411" r:id="rId132"/>
    <p:sldId id="966" r:id="rId133"/>
    <p:sldId id="967" r:id="rId134"/>
    <p:sldId id="968" r:id="rId135"/>
    <p:sldId id="969" r:id="rId136"/>
    <p:sldId id="416" r:id="rId137"/>
    <p:sldId id="417" r:id="rId138"/>
    <p:sldId id="970" r:id="rId139"/>
    <p:sldId id="971" r:id="rId140"/>
    <p:sldId id="972" r:id="rId141"/>
    <p:sldId id="424" r:id="rId142"/>
    <p:sldId id="425" r:id="rId143"/>
    <p:sldId id="426" r:id="rId144"/>
    <p:sldId id="427" r:id="rId145"/>
    <p:sldId id="428" r:id="rId146"/>
    <p:sldId id="973" r:id="rId147"/>
    <p:sldId id="431" r:id="rId148"/>
    <p:sldId id="975" r:id="rId149"/>
    <p:sldId id="976" r:id="rId150"/>
    <p:sldId id="435" r:id="rId151"/>
    <p:sldId id="436" r:id="rId152"/>
    <p:sldId id="437" r:id="rId153"/>
    <p:sldId id="438" r:id="rId154"/>
    <p:sldId id="439" r:id="rId155"/>
    <p:sldId id="440" r:id="rId156"/>
    <p:sldId id="977" r:id="rId157"/>
    <p:sldId id="978" r:id="rId158"/>
    <p:sldId id="979" r:id="rId159"/>
    <p:sldId id="982" r:id="rId160"/>
    <p:sldId id="980" r:id="rId161"/>
    <p:sldId id="981" r:id="rId162"/>
    <p:sldId id="444" r:id="rId163"/>
    <p:sldId id="983" r:id="rId164"/>
    <p:sldId id="984" r:id="rId165"/>
    <p:sldId id="985" r:id="rId166"/>
    <p:sldId id="986" r:id="rId167"/>
    <p:sldId id="449" r:id="rId168"/>
    <p:sldId id="987" r:id="rId169"/>
    <p:sldId id="988" r:id="rId170"/>
    <p:sldId id="989" r:id="rId171"/>
    <p:sldId id="990" r:id="rId172"/>
    <p:sldId id="456" r:id="rId173"/>
    <p:sldId id="457" r:id="rId174"/>
    <p:sldId id="458" r:id="rId175"/>
    <p:sldId id="459" r:id="rId176"/>
    <p:sldId id="991" r:id="rId177"/>
    <p:sldId id="992" r:id="rId178"/>
    <p:sldId id="993" r:id="rId179"/>
    <p:sldId id="994" r:id="rId180"/>
    <p:sldId id="995" r:id="rId181"/>
    <p:sldId id="996" r:id="rId182"/>
    <p:sldId id="466" r:id="rId183"/>
    <p:sldId id="467" r:id="rId184"/>
    <p:sldId id="468" r:id="rId185"/>
    <p:sldId id="999" r:id="rId186"/>
    <p:sldId id="998" r:id="rId187"/>
    <p:sldId id="473" r:id="rId188"/>
    <p:sldId id="1001" r:id="rId189"/>
    <p:sldId id="1002" r:id="rId190"/>
    <p:sldId id="1003" r:id="rId191"/>
    <p:sldId id="479" r:id="rId192"/>
    <p:sldId id="480" r:id="rId193"/>
    <p:sldId id="481" r:id="rId194"/>
    <p:sldId id="482" r:id="rId195"/>
    <p:sldId id="483" r:id="rId196"/>
    <p:sldId id="484" r:id="rId197"/>
    <p:sldId id="485" r:id="rId198"/>
    <p:sldId id="486" r:id="rId199"/>
    <p:sldId id="487" r:id="rId200"/>
    <p:sldId id="488" r:id="rId201"/>
    <p:sldId id="489" r:id="rId202"/>
    <p:sldId id="490" r:id="rId203"/>
    <p:sldId id="491" r:id="rId204"/>
    <p:sldId id="492" r:id="rId205"/>
    <p:sldId id="493" r:id="rId206"/>
    <p:sldId id="494" r:id="rId207"/>
    <p:sldId id="495" r:id="rId208"/>
    <p:sldId id="496" r:id="rId209"/>
    <p:sldId id="1004" r:id="rId210"/>
    <p:sldId id="498" r:id="rId211"/>
    <p:sldId id="1005" r:id="rId212"/>
    <p:sldId id="1006" r:id="rId213"/>
    <p:sldId id="1007" r:id="rId214"/>
    <p:sldId id="1008" r:id="rId215"/>
    <p:sldId id="1009" r:id="rId216"/>
    <p:sldId id="1013" r:id="rId217"/>
    <p:sldId id="1010" r:id="rId218"/>
    <p:sldId id="1011" r:id="rId219"/>
    <p:sldId id="1014" r:id="rId220"/>
    <p:sldId id="1015" r:id="rId221"/>
    <p:sldId id="1016" r:id="rId222"/>
    <p:sldId id="1017" r:id="rId223"/>
    <p:sldId id="1018" r:id="rId224"/>
    <p:sldId id="1012" r:id="rId225"/>
    <p:sldId id="1019" r:id="rId226"/>
    <p:sldId id="512" r:id="rId227"/>
    <p:sldId id="513" r:id="rId228"/>
    <p:sldId id="514" r:id="rId229"/>
    <p:sldId id="515" r:id="rId230"/>
    <p:sldId id="516" r:id="rId231"/>
    <p:sldId id="517" r:id="rId232"/>
    <p:sldId id="518" r:id="rId233"/>
    <p:sldId id="1020" r:id="rId234"/>
    <p:sldId id="1021" r:id="rId235"/>
    <p:sldId id="1022" r:id="rId236"/>
    <p:sldId id="1023" r:id="rId237"/>
    <p:sldId id="1024" r:id="rId238"/>
    <p:sldId id="1025" r:id="rId239"/>
    <p:sldId id="525" r:id="rId240"/>
    <p:sldId id="526" r:id="rId241"/>
    <p:sldId id="1294" r:id="rId242"/>
    <p:sldId id="528" r:id="rId243"/>
    <p:sldId id="1027" r:id="rId244"/>
    <p:sldId id="1028" r:id="rId245"/>
    <p:sldId id="1029" r:id="rId246"/>
    <p:sldId id="1030" r:id="rId247"/>
    <p:sldId id="1031" r:id="rId248"/>
    <p:sldId id="534" r:id="rId249"/>
    <p:sldId id="535" r:id="rId250"/>
    <p:sldId id="536" r:id="rId251"/>
    <p:sldId id="537" r:id="rId252"/>
    <p:sldId id="538" r:id="rId253"/>
    <p:sldId id="540" r:id="rId254"/>
    <p:sldId id="541" r:id="rId255"/>
    <p:sldId id="542" r:id="rId256"/>
    <p:sldId id="543" r:id="rId257"/>
    <p:sldId id="544" r:id="rId258"/>
    <p:sldId id="545" r:id="rId259"/>
    <p:sldId id="546" r:id="rId260"/>
    <p:sldId id="547" r:id="rId261"/>
    <p:sldId id="548" r:id="rId262"/>
    <p:sldId id="549" r:id="rId263"/>
    <p:sldId id="932" r:id="rId264"/>
    <p:sldId id="550" r:id="rId265"/>
    <p:sldId id="551" r:id="rId266"/>
    <p:sldId id="552" r:id="rId267"/>
    <p:sldId id="553" r:id="rId268"/>
    <p:sldId id="1032" r:id="rId269"/>
    <p:sldId id="554" r:id="rId270"/>
    <p:sldId id="555" r:id="rId271"/>
    <p:sldId id="556" r:id="rId272"/>
    <p:sldId id="558" r:id="rId273"/>
    <p:sldId id="559" r:id="rId274"/>
    <p:sldId id="560" r:id="rId275"/>
    <p:sldId id="561" r:id="rId276"/>
    <p:sldId id="562" r:id="rId277"/>
    <p:sldId id="563" r:id="rId278"/>
    <p:sldId id="564" r:id="rId279"/>
    <p:sldId id="565" r:id="rId280"/>
    <p:sldId id="566" r:id="rId281"/>
    <p:sldId id="567" r:id="rId282"/>
    <p:sldId id="568" r:id="rId283"/>
    <p:sldId id="569" r:id="rId284"/>
    <p:sldId id="570" r:id="rId285"/>
    <p:sldId id="571" r:id="rId286"/>
    <p:sldId id="572" r:id="rId287"/>
    <p:sldId id="573" r:id="rId288"/>
    <p:sldId id="574" r:id="rId289"/>
    <p:sldId id="575" r:id="rId290"/>
    <p:sldId id="576" r:id="rId291"/>
    <p:sldId id="577" r:id="rId292"/>
    <p:sldId id="578" r:id="rId293"/>
    <p:sldId id="579" r:id="rId294"/>
    <p:sldId id="580" r:id="rId295"/>
    <p:sldId id="581" r:id="rId296"/>
    <p:sldId id="582" r:id="rId297"/>
    <p:sldId id="583" r:id="rId298"/>
    <p:sldId id="584" r:id="rId299"/>
    <p:sldId id="585" r:id="rId300"/>
    <p:sldId id="586" r:id="rId301"/>
    <p:sldId id="587" r:id="rId302"/>
    <p:sldId id="589" r:id="rId303"/>
    <p:sldId id="591" r:id="rId304"/>
    <p:sldId id="592" r:id="rId305"/>
    <p:sldId id="1293" r:id="rId306"/>
    <p:sldId id="596" r:id="rId307"/>
    <p:sldId id="597" r:id="rId308"/>
    <p:sldId id="598" r:id="rId309"/>
    <p:sldId id="599" r:id="rId310"/>
    <p:sldId id="600" r:id="rId311"/>
    <p:sldId id="604" r:id="rId312"/>
    <p:sldId id="605" r:id="rId313"/>
    <p:sldId id="610" r:id="rId314"/>
    <p:sldId id="614" r:id="rId315"/>
    <p:sldId id="615" r:id="rId316"/>
    <p:sldId id="616" r:id="rId317"/>
    <p:sldId id="617" r:id="rId318"/>
    <p:sldId id="618" r:id="rId319"/>
    <p:sldId id="619" r:id="rId320"/>
    <p:sldId id="620" r:id="rId321"/>
    <p:sldId id="1035" r:id="rId322"/>
    <p:sldId id="1036" r:id="rId323"/>
    <p:sldId id="1037" r:id="rId324"/>
    <p:sldId id="1038" r:id="rId325"/>
    <p:sldId id="1039" r:id="rId326"/>
    <p:sldId id="1040" r:id="rId327"/>
    <p:sldId id="1041" r:id="rId328"/>
    <p:sldId id="1042" r:id="rId329"/>
    <p:sldId id="1043" r:id="rId330"/>
    <p:sldId id="1044" r:id="rId331"/>
    <p:sldId id="1045" r:id="rId332"/>
    <p:sldId id="1046" r:id="rId333"/>
    <p:sldId id="1047" r:id="rId334"/>
    <p:sldId id="1048" r:id="rId335"/>
    <p:sldId id="1049" r:id="rId336"/>
    <p:sldId id="1050" r:id="rId337"/>
    <p:sldId id="1051" r:id="rId338"/>
    <p:sldId id="1052" r:id="rId339"/>
    <p:sldId id="1053" r:id="rId340"/>
    <p:sldId id="1054" r:id="rId341"/>
    <p:sldId id="1055" r:id="rId342"/>
    <p:sldId id="1056" r:id="rId343"/>
    <p:sldId id="1057" r:id="rId344"/>
    <p:sldId id="1058" r:id="rId345"/>
    <p:sldId id="1059" r:id="rId346"/>
    <p:sldId id="1060" r:id="rId347"/>
    <p:sldId id="1061" r:id="rId348"/>
    <p:sldId id="1062" r:id="rId349"/>
    <p:sldId id="1063" r:id="rId350"/>
    <p:sldId id="1064" r:id="rId351"/>
    <p:sldId id="1065" r:id="rId352"/>
    <p:sldId id="1066" r:id="rId353"/>
    <p:sldId id="1067" r:id="rId354"/>
    <p:sldId id="1068" r:id="rId355"/>
    <p:sldId id="1069" r:id="rId356"/>
    <p:sldId id="1070" r:id="rId357"/>
    <p:sldId id="1071" r:id="rId358"/>
    <p:sldId id="1072" r:id="rId359"/>
    <p:sldId id="1073" r:id="rId360"/>
    <p:sldId id="1074" r:id="rId361"/>
    <p:sldId id="1075" r:id="rId362"/>
    <p:sldId id="1076" r:id="rId363"/>
    <p:sldId id="1077" r:id="rId364"/>
    <p:sldId id="1078" r:id="rId365"/>
    <p:sldId id="1079" r:id="rId366"/>
    <p:sldId id="1080" r:id="rId367"/>
    <p:sldId id="1081" r:id="rId368"/>
    <p:sldId id="1082" r:id="rId369"/>
    <p:sldId id="1083" r:id="rId370"/>
    <p:sldId id="1084" r:id="rId371"/>
    <p:sldId id="1085" r:id="rId372"/>
    <p:sldId id="1086" r:id="rId373"/>
    <p:sldId id="1087" r:id="rId374"/>
    <p:sldId id="1088" r:id="rId375"/>
    <p:sldId id="1089" r:id="rId376"/>
    <p:sldId id="1090" r:id="rId377"/>
    <p:sldId id="1091" r:id="rId378"/>
    <p:sldId id="1092" r:id="rId379"/>
    <p:sldId id="1093" r:id="rId380"/>
    <p:sldId id="1094" r:id="rId381"/>
    <p:sldId id="1095" r:id="rId382"/>
    <p:sldId id="1096" r:id="rId383"/>
    <p:sldId id="1097" r:id="rId384"/>
    <p:sldId id="1098" r:id="rId385"/>
    <p:sldId id="1099" r:id="rId386"/>
    <p:sldId id="1100" r:id="rId387"/>
    <p:sldId id="1101" r:id="rId388"/>
    <p:sldId id="1102" r:id="rId389"/>
    <p:sldId id="1103" r:id="rId390"/>
    <p:sldId id="1104" r:id="rId391"/>
    <p:sldId id="1105" r:id="rId392"/>
    <p:sldId id="1106" r:id="rId393"/>
    <p:sldId id="1107" r:id="rId394"/>
    <p:sldId id="1108" r:id="rId395"/>
    <p:sldId id="1109" r:id="rId396"/>
    <p:sldId id="1110" r:id="rId397"/>
    <p:sldId id="1111" r:id="rId398"/>
    <p:sldId id="1112" r:id="rId399"/>
    <p:sldId id="1113" r:id="rId400"/>
    <p:sldId id="1114" r:id="rId401"/>
    <p:sldId id="1115" r:id="rId402"/>
    <p:sldId id="1116" r:id="rId403"/>
    <p:sldId id="1117" r:id="rId404"/>
    <p:sldId id="1118" r:id="rId405"/>
    <p:sldId id="1119" r:id="rId406"/>
    <p:sldId id="1120" r:id="rId407"/>
    <p:sldId id="1121" r:id="rId408"/>
    <p:sldId id="1122" r:id="rId409"/>
    <p:sldId id="1123" r:id="rId410"/>
    <p:sldId id="1124" r:id="rId411"/>
    <p:sldId id="1125" r:id="rId412"/>
    <p:sldId id="1126" r:id="rId413"/>
    <p:sldId id="1127" r:id="rId414"/>
    <p:sldId id="1128" r:id="rId415"/>
    <p:sldId id="1129" r:id="rId416"/>
    <p:sldId id="1130" r:id="rId417"/>
    <p:sldId id="1131" r:id="rId418"/>
    <p:sldId id="1132" r:id="rId419"/>
    <p:sldId id="1133" r:id="rId420"/>
    <p:sldId id="1134" r:id="rId421"/>
    <p:sldId id="1135" r:id="rId422"/>
    <p:sldId id="1136" r:id="rId423"/>
    <p:sldId id="1137" r:id="rId424"/>
    <p:sldId id="1138" r:id="rId425"/>
    <p:sldId id="1139" r:id="rId426"/>
    <p:sldId id="1140" r:id="rId427"/>
    <p:sldId id="1141" r:id="rId428"/>
    <p:sldId id="1142" r:id="rId429"/>
    <p:sldId id="1143" r:id="rId430"/>
    <p:sldId id="1144" r:id="rId431"/>
    <p:sldId id="1145" r:id="rId432"/>
    <p:sldId id="1146" r:id="rId433"/>
    <p:sldId id="1147" r:id="rId434"/>
    <p:sldId id="1148" r:id="rId435"/>
    <p:sldId id="1149" r:id="rId436"/>
    <p:sldId id="1150" r:id="rId437"/>
    <p:sldId id="1151" r:id="rId438"/>
    <p:sldId id="1152" r:id="rId439"/>
    <p:sldId id="1153" r:id="rId440"/>
    <p:sldId id="1154" r:id="rId441"/>
    <p:sldId id="1155" r:id="rId442"/>
    <p:sldId id="1156" r:id="rId443"/>
    <p:sldId id="1157" r:id="rId444"/>
    <p:sldId id="1158" r:id="rId445"/>
    <p:sldId id="1159" r:id="rId446"/>
    <p:sldId id="1160" r:id="rId447"/>
    <p:sldId id="1161" r:id="rId448"/>
    <p:sldId id="1162" r:id="rId449"/>
    <p:sldId id="1163" r:id="rId450"/>
    <p:sldId id="1164" r:id="rId451"/>
    <p:sldId id="1165" r:id="rId452"/>
    <p:sldId id="1166" r:id="rId453"/>
    <p:sldId id="1167" r:id="rId454"/>
    <p:sldId id="1168" r:id="rId455"/>
    <p:sldId id="1169" r:id="rId456"/>
    <p:sldId id="1170" r:id="rId457"/>
    <p:sldId id="1171" r:id="rId458"/>
    <p:sldId id="1172" r:id="rId459"/>
    <p:sldId id="1173" r:id="rId460"/>
    <p:sldId id="1174" r:id="rId461"/>
    <p:sldId id="1175" r:id="rId462"/>
    <p:sldId id="1176" r:id="rId463"/>
    <p:sldId id="1177" r:id="rId464"/>
    <p:sldId id="1178" r:id="rId465"/>
    <p:sldId id="1179" r:id="rId466"/>
    <p:sldId id="1180" r:id="rId467"/>
    <p:sldId id="1181" r:id="rId468"/>
    <p:sldId id="1182" r:id="rId469"/>
    <p:sldId id="1183" r:id="rId470"/>
    <p:sldId id="1184" r:id="rId471"/>
    <p:sldId id="1185" r:id="rId472"/>
    <p:sldId id="1186" r:id="rId473"/>
    <p:sldId id="1187" r:id="rId474"/>
    <p:sldId id="1188" r:id="rId475"/>
    <p:sldId id="1189" r:id="rId476"/>
    <p:sldId id="1190" r:id="rId477"/>
    <p:sldId id="1191" r:id="rId478"/>
    <p:sldId id="1192" r:id="rId479"/>
    <p:sldId id="1193" r:id="rId480"/>
    <p:sldId id="1194" r:id="rId481"/>
    <p:sldId id="1195" r:id="rId482"/>
    <p:sldId id="1196" r:id="rId483"/>
    <p:sldId id="1197" r:id="rId484"/>
    <p:sldId id="1198" r:id="rId485"/>
    <p:sldId id="1199" r:id="rId486"/>
    <p:sldId id="1200" r:id="rId487"/>
    <p:sldId id="1201" r:id="rId488"/>
    <p:sldId id="1202" r:id="rId489"/>
    <p:sldId id="1203" r:id="rId490"/>
    <p:sldId id="1204" r:id="rId491"/>
    <p:sldId id="1205" r:id="rId492"/>
    <p:sldId id="1206" r:id="rId493"/>
    <p:sldId id="1207" r:id="rId494"/>
    <p:sldId id="1208" r:id="rId495"/>
    <p:sldId id="1209" r:id="rId496"/>
    <p:sldId id="1210" r:id="rId497"/>
    <p:sldId id="1211" r:id="rId498"/>
    <p:sldId id="1212" r:id="rId499"/>
    <p:sldId id="1213" r:id="rId500"/>
    <p:sldId id="1214" r:id="rId501"/>
    <p:sldId id="1215" r:id="rId502"/>
    <p:sldId id="1216" r:id="rId503"/>
    <p:sldId id="1217" r:id="rId504"/>
    <p:sldId id="1218" r:id="rId505"/>
    <p:sldId id="1219" r:id="rId506"/>
    <p:sldId id="1220" r:id="rId507"/>
    <p:sldId id="1221" r:id="rId508"/>
    <p:sldId id="1222" r:id="rId509"/>
    <p:sldId id="1223" r:id="rId510"/>
    <p:sldId id="1224" r:id="rId511"/>
    <p:sldId id="1225" r:id="rId512"/>
    <p:sldId id="1226" r:id="rId513"/>
    <p:sldId id="1227" r:id="rId514"/>
    <p:sldId id="1228" r:id="rId515"/>
    <p:sldId id="1229" r:id="rId516"/>
    <p:sldId id="1230" r:id="rId517"/>
    <p:sldId id="1231" r:id="rId518"/>
    <p:sldId id="1232" r:id="rId519"/>
    <p:sldId id="1233" r:id="rId520"/>
    <p:sldId id="1234" r:id="rId521"/>
    <p:sldId id="1235" r:id="rId522"/>
    <p:sldId id="1236" r:id="rId523"/>
    <p:sldId id="1237" r:id="rId524"/>
    <p:sldId id="1238" r:id="rId525"/>
    <p:sldId id="1239" r:id="rId526"/>
    <p:sldId id="1240" r:id="rId527"/>
    <p:sldId id="1241" r:id="rId528"/>
    <p:sldId id="1242" r:id="rId529"/>
    <p:sldId id="1243" r:id="rId530"/>
    <p:sldId id="1244" r:id="rId531"/>
    <p:sldId id="1245" r:id="rId532"/>
    <p:sldId id="1246" r:id="rId533"/>
    <p:sldId id="1247" r:id="rId534"/>
    <p:sldId id="1248" r:id="rId535"/>
    <p:sldId id="1249" r:id="rId536"/>
    <p:sldId id="1250" r:id="rId537"/>
    <p:sldId id="1251" r:id="rId538"/>
    <p:sldId id="1252" r:id="rId539"/>
    <p:sldId id="1253" r:id="rId540"/>
    <p:sldId id="1254" r:id="rId541"/>
    <p:sldId id="1255" r:id="rId542"/>
    <p:sldId id="1256" r:id="rId543"/>
    <p:sldId id="1257" r:id="rId544"/>
    <p:sldId id="1258" r:id="rId545"/>
    <p:sldId id="1259" r:id="rId546"/>
    <p:sldId id="1260" r:id="rId547"/>
    <p:sldId id="1261" r:id="rId548"/>
    <p:sldId id="1262" r:id="rId549"/>
    <p:sldId id="1263" r:id="rId550"/>
    <p:sldId id="1264" r:id="rId551"/>
    <p:sldId id="1265" r:id="rId552"/>
    <p:sldId id="1266" r:id="rId553"/>
    <p:sldId id="1267" r:id="rId554"/>
    <p:sldId id="1268" r:id="rId555"/>
    <p:sldId id="1269" r:id="rId556"/>
    <p:sldId id="1270" r:id="rId557"/>
    <p:sldId id="1271" r:id="rId558"/>
    <p:sldId id="1272" r:id="rId559"/>
    <p:sldId id="1273" r:id="rId560"/>
    <p:sldId id="1274" r:id="rId561"/>
    <p:sldId id="1275" r:id="rId562"/>
    <p:sldId id="1276" r:id="rId563"/>
    <p:sldId id="1277" r:id="rId564"/>
    <p:sldId id="1278" r:id="rId565"/>
    <p:sldId id="1279" r:id="rId566"/>
    <p:sldId id="1280" r:id="rId567"/>
    <p:sldId id="1281" r:id="rId568"/>
    <p:sldId id="1282" r:id="rId569"/>
    <p:sldId id="1283" r:id="rId570"/>
    <p:sldId id="1284" r:id="rId571"/>
    <p:sldId id="1285" r:id="rId572"/>
    <p:sldId id="1286" r:id="rId573"/>
    <p:sldId id="1287" r:id="rId574"/>
    <p:sldId id="1288" r:id="rId575"/>
    <p:sldId id="1289" r:id="rId576"/>
    <p:sldId id="1290" r:id="rId577"/>
    <p:sldId id="1291" r:id="rId578"/>
    <p:sldId id="1292" r:id="rId57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98" autoAdjust="0"/>
    <p:restoredTop sz="65472" autoAdjust="0"/>
  </p:normalViewPr>
  <p:slideViewPr>
    <p:cSldViewPr>
      <p:cViewPr>
        <p:scale>
          <a:sx n="75" d="100"/>
          <a:sy n="75" d="100"/>
        </p:scale>
        <p:origin x="-912"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3192"/>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59" Type="http://schemas.openxmlformats.org/officeDocument/2006/relationships/slide" Target="slides/slide458.xml"/><Relationship Id="rId510" Type="http://schemas.openxmlformats.org/officeDocument/2006/relationships/slide" Target="slides/slide509.xml"/><Relationship Id="rId511" Type="http://schemas.openxmlformats.org/officeDocument/2006/relationships/slide" Target="slides/slide510.xml"/><Relationship Id="rId512" Type="http://schemas.openxmlformats.org/officeDocument/2006/relationships/slide" Target="slides/slide51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13" Type="http://schemas.openxmlformats.org/officeDocument/2006/relationships/slide" Target="slides/slide512.xml"/><Relationship Id="rId514" Type="http://schemas.openxmlformats.org/officeDocument/2006/relationships/slide" Target="slides/slide513.xml"/><Relationship Id="rId515" Type="http://schemas.openxmlformats.org/officeDocument/2006/relationships/slide" Target="slides/slide514.xml"/><Relationship Id="rId516" Type="http://schemas.openxmlformats.org/officeDocument/2006/relationships/slide" Target="slides/slide515.xml"/><Relationship Id="rId517" Type="http://schemas.openxmlformats.org/officeDocument/2006/relationships/slide" Target="slides/slide516.xml"/><Relationship Id="rId518" Type="http://schemas.openxmlformats.org/officeDocument/2006/relationships/slide" Target="slides/slide517.xml"/><Relationship Id="rId519" Type="http://schemas.openxmlformats.org/officeDocument/2006/relationships/slide" Target="slides/slide51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460" Type="http://schemas.openxmlformats.org/officeDocument/2006/relationships/slide" Target="slides/slide459.xml"/><Relationship Id="rId461" Type="http://schemas.openxmlformats.org/officeDocument/2006/relationships/slide" Target="slides/slide460.xml"/><Relationship Id="rId462" Type="http://schemas.openxmlformats.org/officeDocument/2006/relationships/slide" Target="slides/slide461.xml"/><Relationship Id="rId463" Type="http://schemas.openxmlformats.org/officeDocument/2006/relationships/slide" Target="slides/slide462.xml"/><Relationship Id="rId464" Type="http://schemas.openxmlformats.org/officeDocument/2006/relationships/slide" Target="slides/slide463.xml"/><Relationship Id="rId465" Type="http://schemas.openxmlformats.org/officeDocument/2006/relationships/slide" Target="slides/slide464.xml"/><Relationship Id="rId466" Type="http://schemas.openxmlformats.org/officeDocument/2006/relationships/slide" Target="slides/slide465.xml"/><Relationship Id="rId467" Type="http://schemas.openxmlformats.org/officeDocument/2006/relationships/slide" Target="slides/slide466.xml"/><Relationship Id="rId468" Type="http://schemas.openxmlformats.org/officeDocument/2006/relationships/slide" Target="slides/slide467.xml"/><Relationship Id="rId469" Type="http://schemas.openxmlformats.org/officeDocument/2006/relationships/slide" Target="slides/slide468.xml"/><Relationship Id="rId520" Type="http://schemas.openxmlformats.org/officeDocument/2006/relationships/slide" Target="slides/slide519.xml"/><Relationship Id="rId521" Type="http://schemas.openxmlformats.org/officeDocument/2006/relationships/slide" Target="slides/slide520.xml"/><Relationship Id="rId522" Type="http://schemas.openxmlformats.org/officeDocument/2006/relationships/slide" Target="slides/slide52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23" Type="http://schemas.openxmlformats.org/officeDocument/2006/relationships/slide" Target="slides/slide522.xml"/><Relationship Id="rId524" Type="http://schemas.openxmlformats.org/officeDocument/2006/relationships/slide" Target="slides/slide523.xml"/><Relationship Id="rId525" Type="http://schemas.openxmlformats.org/officeDocument/2006/relationships/slide" Target="slides/slide524.xml"/><Relationship Id="rId526" Type="http://schemas.openxmlformats.org/officeDocument/2006/relationships/slide" Target="slides/slide525.xml"/><Relationship Id="rId527" Type="http://schemas.openxmlformats.org/officeDocument/2006/relationships/slide" Target="slides/slide526.xml"/><Relationship Id="rId528" Type="http://schemas.openxmlformats.org/officeDocument/2006/relationships/slide" Target="slides/slide527.xml"/><Relationship Id="rId529" Type="http://schemas.openxmlformats.org/officeDocument/2006/relationships/slide" Target="slides/slide52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470" Type="http://schemas.openxmlformats.org/officeDocument/2006/relationships/slide" Target="slides/slide469.xml"/><Relationship Id="rId471" Type="http://schemas.openxmlformats.org/officeDocument/2006/relationships/slide" Target="slides/slide470.xml"/><Relationship Id="rId472" Type="http://schemas.openxmlformats.org/officeDocument/2006/relationships/slide" Target="slides/slide471.xml"/><Relationship Id="rId473" Type="http://schemas.openxmlformats.org/officeDocument/2006/relationships/slide" Target="slides/slide472.xml"/><Relationship Id="rId474" Type="http://schemas.openxmlformats.org/officeDocument/2006/relationships/slide" Target="slides/slide473.xml"/><Relationship Id="rId475" Type="http://schemas.openxmlformats.org/officeDocument/2006/relationships/slide" Target="slides/slide474.xml"/><Relationship Id="rId476" Type="http://schemas.openxmlformats.org/officeDocument/2006/relationships/slide" Target="slides/slide475.xml"/><Relationship Id="rId477" Type="http://schemas.openxmlformats.org/officeDocument/2006/relationships/slide" Target="slides/slide476.xml"/><Relationship Id="rId478" Type="http://schemas.openxmlformats.org/officeDocument/2006/relationships/slide" Target="slides/slide477.xml"/><Relationship Id="rId479" Type="http://schemas.openxmlformats.org/officeDocument/2006/relationships/slide" Target="slides/slide478.xml"/><Relationship Id="rId530" Type="http://schemas.openxmlformats.org/officeDocument/2006/relationships/slide" Target="slides/slide529.xml"/><Relationship Id="rId531" Type="http://schemas.openxmlformats.org/officeDocument/2006/relationships/slide" Target="slides/slide530.xml"/><Relationship Id="rId532" Type="http://schemas.openxmlformats.org/officeDocument/2006/relationships/slide" Target="slides/slide53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33" Type="http://schemas.openxmlformats.org/officeDocument/2006/relationships/slide" Target="slides/slide532.xml"/><Relationship Id="rId534" Type="http://schemas.openxmlformats.org/officeDocument/2006/relationships/slide" Target="slides/slide533.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535" Type="http://schemas.openxmlformats.org/officeDocument/2006/relationships/slide" Target="slides/slide534.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536" Type="http://schemas.openxmlformats.org/officeDocument/2006/relationships/slide" Target="slides/slide535.xml"/><Relationship Id="rId537" Type="http://schemas.openxmlformats.org/officeDocument/2006/relationships/slide" Target="slides/slide536.xml"/><Relationship Id="rId538" Type="http://schemas.openxmlformats.org/officeDocument/2006/relationships/slide" Target="slides/slide537.xml"/><Relationship Id="rId539" Type="http://schemas.openxmlformats.org/officeDocument/2006/relationships/slide" Target="slides/slide53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480" Type="http://schemas.openxmlformats.org/officeDocument/2006/relationships/slide" Target="slides/slide479.xml"/><Relationship Id="rId481" Type="http://schemas.openxmlformats.org/officeDocument/2006/relationships/slide" Target="slides/slide480.xml"/><Relationship Id="rId482" Type="http://schemas.openxmlformats.org/officeDocument/2006/relationships/slide" Target="slides/slide481.xml"/><Relationship Id="rId483" Type="http://schemas.openxmlformats.org/officeDocument/2006/relationships/slide" Target="slides/slide482.xml"/><Relationship Id="rId484" Type="http://schemas.openxmlformats.org/officeDocument/2006/relationships/slide" Target="slides/slide483.xml"/><Relationship Id="rId485" Type="http://schemas.openxmlformats.org/officeDocument/2006/relationships/slide" Target="slides/slide484.xml"/><Relationship Id="rId486" Type="http://schemas.openxmlformats.org/officeDocument/2006/relationships/slide" Target="slides/slide485.xml"/><Relationship Id="rId487" Type="http://schemas.openxmlformats.org/officeDocument/2006/relationships/slide" Target="slides/slide486.xml"/><Relationship Id="rId488" Type="http://schemas.openxmlformats.org/officeDocument/2006/relationships/slide" Target="slides/slide487.xml"/><Relationship Id="rId489" Type="http://schemas.openxmlformats.org/officeDocument/2006/relationships/slide" Target="slides/slide488.xml"/><Relationship Id="rId540" Type="http://schemas.openxmlformats.org/officeDocument/2006/relationships/slide" Target="slides/slide539.xml"/><Relationship Id="rId541" Type="http://schemas.openxmlformats.org/officeDocument/2006/relationships/slide" Target="slides/slide540.xml"/><Relationship Id="rId542" Type="http://schemas.openxmlformats.org/officeDocument/2006/relationships/slide" Target="slides/slide54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543" Type="http://schemas.openxmlformats.org/officeDocument/2006/relationships/slide" Target="slides/slide542.xml"/><Relationship Id="rId544" Type="http://schemas.openxmlformats.org/officeDocument/2006/relationships/slide" Target="slides/slide543.xml"/><Relationship Id="rId545" Type="http://schemas.openxmlformats.org/officeDocument/2006/relationships/slide" Target="slides/slide544.xml"/><Relationship Id="rId546" Type="http://schemas.openxmlformats.org/officeDocument/2006/relationships/slide" Target="slides/slide545.xml"/><Relationship Id="rId547" Type="http://schemas.openxmlformats.org/officeDocument/2006/relationships/slide" Target="slides/slide546.xml"/><Relationship Id="rId548" Type="http://schemas.openxmlformats.org/officeDocument/2006/relationships/slide" Target="slides/slide547.xml"/><Relationship Id="rId549" Type="http://schemas.openxmlformats.org/officeDocument/2006/relationships/slide" Target="slides/slide548.xml"/><Relationship Id="rId260" Type="http://schemas.openxmlformats.org/officeDocument/2006/relationships/slide" Target="slides/slide259.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slide" Target="slides/slide323.xml"/><Relationship Id="rId325" Type="http://schemas.openxmlformats.org/officeDocument/2006/relationships/slide" Target="slides/slide324.xml"/><Relationship Id="rId326" Type="http://schemas.openxmlformats.org/officeDocument/2006/relationships/slide" Target="slides/slide325.xml"/><Relationship Id="rId327" Type="http://schemas.openxmlformats.org/officeDocument/2006/relationships/slide" Target="slides/slide326.xml"/><Relationship Id="rId328" Type="http://schemas.openxmlformats.org/officeDocument/2006/relationships/slide" Target="slides/slide327.xml"/><Relationship Id="rId329" Type="http://schemas.openxmlformats.org/officeDocument/2006/relationships/slide" Target="slides/slide328.xml"/><Relationship Id="rId490" Type="http://schemas.openxmlformats.org/officeDocument/2006/relationships/slide" Target="slides/slide489.xml"/><Relationship Id="rId491" Type="http://schemas.openxmlformats.org/officeDocument/2006/relationships/slide" Target="slides/slide490.xml"/><Relationship Id="rId492" Type="http://schemas.openxmlformats.org/officeDocument/2006/relationships/slide" Target="slides/slide491.xml"/><Relationship Id="rId493" Type="http://schemas.openxmlformats.org/officeDocument/2006/relationships/slide" Target="slides/slide492.xml"/><Relationship Id="rId494" Type="http://schemas.openxmlformats.org/officeDocument/2006/relationships/slide" Target="slides/slide493.xml"/><Relationship Id="rId495" Type="http://schemas.openxmlformats.org/officeDocument/2006/relationships/slide" Target="slides/slide494.xml"/><Relationship Id="rId496" Type="http://schemas.openxmlformats.org/officeDocument/2006/relationships/slide" Target="slides/slide495.xml"/><Relationship Id="rId497" Type="http://schemas.openxmlformats.org/officeDocument/2006/relationships/slide" Target="slides/slide496.xml"/><Relationship Id="rId498" Type="http://schemas.openxmlformats.org/officeDocument/2006/relationships/slide" Target="slides/slide497.xml"/><Relationship Id="rId499" Type="http://schemas.openxmlformats.org/officeDocument/2006/relationships/slide" Target="slides/slide4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50" Type="http://schemas.openxmlformats.org/officeDocument/2006/relationships/slide" Target="slides/slide549.xml"/><Relationship Id="rId551" Type="http://schemas.openxmlformats.org/officeDocument/2006/relationships/slide" Target="slides/slide550.xml"/><Relationship Id="rId552" Type="http://schemas.openxmlformats.org/officeDocument/2006/relationships/slide" Target="slides/slide551.xml"/><Relationship Id="rId553" Type="http://schemas.openxmlformats.org/officeDocument/2006/relationships/slide" Target="slides/slide552.xml"/><Relationship Id="rId554" Type="http://schemas.openxmlformats.org/officeDocument/2006/relationships/slide" Target="slides/slide553.xml"/><Relationship Id="rId555" Type="http://schemas.openxmlformats.org/officeDocument/2006/relationships/slide" Target="slides/slide554.xml"/><Relationship Id="rId556" Type="http://schemas.openxmlformats.org/officeDocument/2006/relationships/slide" Target="slides/slide555.xml"/><Relationship Id="rId557" Type="http://schemas.openxmlformats.org/officeDocument/2006/relationships/slide" Target="slides/slide556.xml"/><Relationship Id="rId558" Type="http://schemas.openxmlformats.org/officeDocument/2006/relationships/slide" Target="slides/slide557.xml"/><Relationship Id="rId559" Type="http://schemas.openxmlformats.org/officeDocument/2006/relationships/slide" Target="slides/slide558.xml"/><Relationship Id="rId270" Type="http://schemas.openxmlformats.org/officeDocument/2006/relationships/slide" Target="slides/slide269.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30" Type="http://schemas.openxmlformats.org/officeDocument/2006/relationships/slide" Target="slides/slide329.xml"/><Relationship Id="rId331" Type="http://schemas.openxmlformats.org/officeDocument/2006/relationships/slide" Target="slides/slide330.xml"/><Relationship Id="rId332" Type="http://schemas.openxmlformats.org/officeDocument/2006/relationships/slide" Target="slides/slide331.xml"/><Relationship Id="rId333" Type="http://schemas.openxmlformats.org/officeDocument/2006/relationships/slide" Target="slides/slide332.xml"/><Relationship Id="rId334" Type="http://schemas.openxmlformats.org/officeDocument/2006/relationships/slide" Target="slides/slide333.xml"/><Relationship Id="rId335" Type="http://schemas.openxmlformats.org/officeDocument/2006/relationships/slide" Target="slides/slide334.xml"/><Relationship Id="rId336" Type="http://schemas.openxmlformats.org/officeDocument/2006/relationships/slide" Target="slides/slide335.xml"/><Relationship Id="rId337" Type="http://schemas.openxmlformats.org/officeDocument/2006/relationships/slide" Target="slides/slide336.xml"/><Relationship Id="rId338" Type="http://schemas.openxmlformats.org/officeDocument/2006/relationships/slide" Target="slides/slide337.xml"/><Relationship Id="rId339" Type="http://schemas.openxmlformats.org/officeDocument/2006/relationships/slide" Target="slides/slide33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560" Type="http://schemas.openxmlformats.org/officeDocument/2006/relationships/slide" Target="slides/slide559.xml"/><Relationship Id="rId561" Type="http://schemas.openxmlformats.org/officeDocument/2006/relationships/slide" Target="slides/slide560.xml"/><Relationship Id="rId562" Type="http://schemas.openxmlformats.org/officeDocument/2006/relationships/slide" Target="slides/slide561.xml"/><Relationship Id="rId563" Type="http://schemas.openxmlformats.org/officeDocument/2006/relationships/slide" Target="slides/slide562.xml"/><Relationship Id="rId564" Type="http://schemas.openxmlformats.org/officeDocument/2006/relationships/slide" Target="slides/slide563.xml"/><Relationship Id="rId565" Type="http://schemas.openxmlformats.org/officeDocument/2006/relationships/slide" Target="slides/slide564.xml"/><Relationship Id="rId566" Type="http://schemas.openxmlformats.org/officeDocument/2006/relationships/slide" Target="slides/slide565.xml"/><Relationship Id="rId567" Type="http://schemas.openxmlformats.org/officeDocument/2006/relationships/slide" Target="slides/slide566.xml"/><Relationship Id="rId568" Type="http://schemas.openxmlformats.org/officeDocument/2006/relationships/slide" Target="slides/slide567.xml"/><Relationship Id="rId569" Type="http://schemas.openxmlformats.org/officeDocument/2006/relationships/slide" Target="slides/slide568.xml"/><Relationship Id="rId280" Type="http://schemas.openxmlformats.org/officeDocument/2006/relationships/slide" Target="slides/slide279.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40" Type="http://schemas.openxmlformats.org/officeDocument/2006/relationships/slide" Target="slides/slide339.xml"/><Relationship Id="rId341" Type="http://schemas.openxmlformats.org/officeDocument/2006/relationships/slide" Target="slides/slide340.xml"/><Relationship Id="rId342" Type="http://schemas.openxmlformats.org/officeDocument/2006/relationships/slide" Target="slides/slide341.xml"/><Relationship Id="rId343" Type="http://schemas.openxmlformats.org/officeDocument/2006/relationships/slide" Target="slides/slide342.xml"/><Relationship Id="rId344" Type="http://schemas.openxmlformats.org/officeDocument/2006/relationships/slide" Target="slides/slide343.xml"/><Relationship Id="rId345" Type="http://schemas.openxmlformats.org/officeDocument/2006/relationships/slide" Target="slides/slide344.xml"/><Relationship Id="rId346" Type="http://schemas.openxmlformats.org/officeDocument/2006/relationships/slide" Target="slides/slide345.xml"/><Relationship Id="rId347" Type="http://schemas.openxmlformats.org/officeDocument/2006/relationships/slide" Target="slides/slide346.xml"/><Relationship Id="rId348" Type="http://schemas.openxmlformats.org/officeDocument/2006/relationships/slide" Target="slides/slide347.xml"/><Relationship Id="rId349" Type="http://schemas.openxmlformats.org/officeDocument/2006/relationships/slide" Target="slides/slide348.xml"/><Relationship Id="rId400" Type="http://schemas.openxmlformats.org/officeDocument/2006/relationships/slide" Target="slides/slide399.xml"/><Relationship Id="rId401" Type="http://schemas.openxmlformats.org/officeDocument/2006/relationships/slide" Target="slides/slide400.xml"/><Relationship Id="rId402" Type="http://schemas.openxmlformats.org/officeDocument/2006/relationships/slide" Target="slides/slide401.xml"/><Relationship Id="rId403" Type="http://schemas.openxmlformats.org/officeDocument/2006/relationships/slide" Target="slides/slide402.xml"/><Relationship Id="rId404" Type="http://schemas.openxmlformats.org/officeDocument/2006/relationships/slide" Target="slides/slide403.xml"/><Relationship Id="rId405" Type="http://schemas.openxmlformats.org/officeDocument/2006/relationships/slide" Target="slides/slide404.xml"/><Relationship Id="rId406" Type="http://schemas.openxmlformats.org/officeDocument/2006/relationships/slide" Target="slides/slide405.xml"/><Relationship Id="rId407" Type="http://schemas.openxmlformats.org/officeDocument/2006/relationships/slide" Target="slides/slide406.xml"/><Relationship Id="rId408" Type="http://schemas.openxmlformats.org/officeDocument/2006/relationships/slide" Target="slides/slide407.xml"/><Relationship Id="rId409" Type="http://schemas.openxmlformats.org/officeDocument/2006/relationships/slide" Target="slides/slide40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570" Type="http://schemas.openxmlformats.org/officeDocument/2006/relationships/slide" Target="slides/slide569.xml"/><Relationship Id="rId571" Type="http://schemas.openxmlformats.org/officeDocument/2006/relationships/slide" Target="slides/slide570.xml"/><Relationship Id="rId572" Type="http://schemas.openxmlformats.org/officeDocument/2006/relationships/slide" Target="slides/slide571.xml"/><Relationship Id="rId573" Type="http://schemas.openxmlformats.org/officeDocument/2006/relationships/slide" Target="slides/slide572.xml"/><Relationship Id="rId574" Type="http://schemas.openxmlformats.org/officeDocument/2006/relationships/slide" Target="slides/slide573.xml"/><Relationship Id="rId575" Type="http://schemas.openxmlformats.org/officeDocument/2006/relationships/slide" Target="slides/slide574.xml"/><Relationship Id="rId576" Type="http://schemas.openxmlformats.org/officeDocument/2006/relationships/slide" Target="slides/slide575.xml"/><Relationship Id="rId577" Type="http://schemas.openxmlformats.org/officeDocument/2006/relationships/slide" Target="slides/slide576.xml"/><Relationship Id="rId578" Type="http://schemas.openxmlformats.org/officeDocument/2006/relationships/slide" Target="slides/slide577.xml"/><Relationship Id="rId579" Type="http://schemas.openxmlformats.org/officeDocument/2006/relationships/slide" Target="slides/slide57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350" Type="http://schemas.openxmlformats.org/officeDocument/2006/relationships/slide" Target="slides/slide349.xml"/><Relationship Id="rId351" Type="http://schemas.openxmlformats.org/officeDocument/2006/relationships/slide" Target="slides/slide350.xml"/><Relationship Id="rId352" Type="http://schemas.openxmlformats.org/officeDocument/2006/relationships/slide" Target="slides/slide351.xml"/><Relationship Id="rId353" Type="http://schemas.openxmlformats.org/officeDocument/2006/relationships/slide" Target="slides/slide352.xml"/><Relationship Id="rId354" Type="http://schemas.openxmlformats.org/officeDocument/2006/relationships/slide" Target="slides/slide353.xml"/><Relationship Id="rId355" Type="http://schemas.openxmlformats.org/officeDocument/2006/relationships/slide" Target="slides/slide354.xml"/><Relationship Id="rId356" Type="http://schemas.openxmlformats.org/officeDocument/2006/relationships/slide" Target="slides/slide355.xml"/><Relationship Id="rId357" Type="http://schemas.openxmlformats.org/officeDocument/2006/relationships/slide" Target="slides/slide356.xml"/><Relationship Id="rId358" Type="http://schemas.openxmlformats.org/officeDocument/2006/relationships/slide" Target="slides/slide357.xml"/><Relationship Id="rId359" Type="http://schemas.openxmlformats.org/officeDocument/2006/relationships/slide" Target="slides/slide358.xml"/><Relationship Id="rId410" Type="http://schemas.openxmlformats.org/officeDocument/2006/relationships/slide" Target="slides/slide409.xml"/><Relationship Id="rId411" Type="http://schemas.openxmlformats.org/officeDocument/2006/relationships/slide" Target="slides/slide410.xml"/><Relationship Id="rId412" Type="http://schemas.openxmlformats.org/officeDocument/2006/relationships/slide" Target="slides/slide411.xml"/><Relationship Id="rId413" Type="http://schemas.openxmlformats.org/officeDocument/2006/relationships/slide" Target="slides/slide412.xml"/><Relationship Id="rId414" Type="http://schemas.openxmlformats.org/officeDocument/2006/relationships/slide" Target="slides/slide413.xml"/><Relationship Id="rId415" Type="http://schemas.openxmlformats.org/officeDocument/2006/relationships/slide" Target="slides/slide414.xml"/><Relationship Id="rId416" Type="http://schemas.openxmlformats.org/officeDocument/2006/relationships/slide" Target="slides/slide415.xml"/><Relationship Id="rId417" Type="http://schemas.openxmlformats.org/officeDocument/2006/relationships/slide" Target="slides/slide416.xml"/><Relationship Id="rId418" Type="http://schemas.openxmlformats.org/officeDocument/2006/relationships/slide" Target="slides/slide417.xml"/><Relationship Id="rId419" Type="http://schemas.openxmlformats.org/officeDocument/2006/relationships/slide" Target="slides/slide41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580" Type="http://schemas.openxmlformats.org/officeDocument/2006/relationships/notesMaster" Target="notesMasters/notesMaster1.xml"/><Relationship Id="rId581" Type="http://schemas.openxmlformats.org/officeDocument/2006/relationships/handoutMaster" Target="handoutMasters/handoutMaster1.xml"/><Relationship Id="rId582" Type="http://schemas.openxmlformats.org/officeDocument/2006/relationships/printerSettings" Target="printerSettings/printerSettings1.bin"/><Relationship Id="rId583" Type="http://schemas.openxmlformats.org/officeDocument/2006/relationships/commentAuthors" Target="commentAuthors.xml"/><Relationship Id="rId584" Type="http://schemas.openxmlformats.org/officeDocument/2006/relationships/presProps" Target="presProps.xml"/><Relationship Id="rId585" Type="http://schemas.openxmlformats.org/officeDocument/2006/relationships/viewProps" Target="viewProps.xml"/><Relationship Id="rId586" Type="http://schemas.openxmlformats.org/officeDocument/2006/relationships/theme" Target="theme/theme1.xml"/><Relationship Id="rId587" Type="http://schemas.openxmlformats.org/officeDocument/2006/relationships/tableStyles" Target="tableStyles.xml"/><Relationship Id="rId360" Type="http://schemas.openxmlformats.org/officeDocument/2006/relationships/slide" Target="slides/slide359.xml"/><Relationship Id="rId361" Type="http://schemas.openxmlformats.org/officeDocument/2006/relationships/slide" Target="slides/slide360.xml"/><Relationship Id="rId362" Type="http://schemas.openxmlformats.org/officeDocument/2006/relationships/slide" Target="slides/slide361.xml"/><Relationship Id="rId363" Type="http://schemas.openxmlformats.org/officeDocument/2006/relationships/slide" Target="slides/slide362.xml"/><Relationship Id="rId364" Type="http://schemas.openxmlformats.org/officeDocument/2006/relationships/slide" Target="slides/slide363.xml"/><Relationship Id="rId365" Type="http://schemas.openxmlformats.org/officeDocument/2006/relationships/slide" Target="slides/slide364.xml"/><Relationship Id="rId366" Type="http://schemas.openxmlformats.org/officeDocument/2006/relationships/slide" Target="slides/slide365.xml"/><Relationship Id="rId367" Type="http://schemas.openxmlformats.org/officeDocument/2006/relationships/slide" Target="slides/slide366.xml"/><Relationship Id="rId368" Type="http://schemas.openxmlformats.org/officeDocument/2006/relationships/slide" Target="slides/slide367.xml"/><Relationship Id="rId369" Type="http://schemas.openxmlformats.org/officeDocument/2006/relationships/slide" Target="slides/slide368.xml"/><Relationship Id="rId420" Type="http://schemas.openxmlformats.org/officeDocument/2006/relationships/slide" Target="slides/slide419.xml"/><Relationship Id="rId421" Type="http://schemas.openxmlformats.org/officeDocument/2006/relationships/slide" Target="slides/slide420.xml"/><Relationship Id="rId422" Type="http://schemas.openxmlformats.org/officeDocument/2006/relationships/slide" Target="slides/slide421.xml"/><Relationship Id="rId423" Type="http://schemas.openxmlformats.org/officeDocument/2006/relationships/slide" Target="slides/slide422.xml"/><Relationship Id="rId424" Type="http://schemas.openxmlformats.org/officeDocument/2006/relationships/slide" Target="slides/slide423.xml"/><Relationship Id="rId425" Type="http://schemas.openxmlformats.org/officeDocument/2006/relationships/slide" Target="slides/slide424.xml"/><Relationship Id="rId426" Type="http://schemas.openxmlformats.org/officeDocument/2006/relationships/slide" Target="slides/slide425.xml"/><Relationship Id="rId427" Type="http://schemas.openxmlformats.org/officeDocument/2006/relationships/slide" Target="slides/slide426.xml"/><Relationship Id="rId428" Type="http://schemas.openxmlformats.org/officeDocument/2006/relationships/slide" Target="slides/slide427.xml"/><Relationship Id="rId429" Type="http://schemas.openxmlformats.org/officeDocument/2006/relationships/slide" Target="slides/slide42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370" Type="http://schemas.openxmlformats.org/officeDocument/2006/relationships/slide" Target="slides/slide369.xml"/><Relationship Id="rId371" Type="http://schemas.openxmlformats.org/officeDocument/2006/relationships/slide" Target="slides/slide370.xml"/><Relationship Id="rId372" Type="http://schemas.openxmlformats.org/officeDocument/2006/relationships/slide" Target="slides/slide371.xml"/><Relationship Id="rId373" Type="http://schemas.openxmlformats.org/officeDocument/2006/relationships/slide" Target="slides/slide372.xml"/><Relationship Id="rId374" Type="http://schemas.openxmlformats.org/officeDocument/2006/relationships/slide" Target="slides/slide373.xml"/><Relationship Id="rId375" Type="http://schemas.openxmlformats.org/officeDocument/2006/relationships/slide" Target="slides/slide374.xml"/><Relationship Id="rId376" Type="http://schemas.openxmlformats.org/officeDocument/2006/relationships/slide" Target="slides/slide375.xml"/><Relationship Id="rId377" Type="http://schemas.openxmlformats.org/officeDocument/2006/relationships/slide" Target="slides/slide376.xml"/><Relationship Id="rId378" Type="http://schemas.openxmlformats.org/officeDocument/2006/relationships/slide" Target="slides/slide377.xml"/><Relationship Id="rId379" Type="http://schemas.openxmlformats.org/officeDocument/2006/relationships/slide" Target="slides/slide378.xml"/><Relationship Id="rId430" Type="http://schemas.openxmlformats.org/officeDocument/2006/relationships/slide" Target="slides/slide429.xml"/><Relationship Id="rId431" Type="http://schemas.openxmlformats.org/officeDocument/2006/relationships/slide" Target="slides/slide430.xml"/><Relationship Id="rId432" Type="http://schemas.openxmlformats.org/officeDocument/2006/relationships/slide" Target="slides/slide431.xml"/><Relationship Id="rId433" Type="http://schemas.openxmlformats.org/officeDocument/2006/relationships/slide" Target="slides/slide432.xml"/><Relationship Id="rId434" Type="http://schemas.openxmlformats.org/officeDocument/2006/relationships/slide" Target="slides/slide433.xml"/><Relationship Id="rId435" Type="http://schemas.openxmlformats.org/officeDocument/2006/relationships/slide" Target="slides/slide434.xml"/><Relationship Id="rId436" Type="http://schemas.openxmlformats.org/officeDocument/2006/relationships/slide" Target="slides/slide435.xml"/><Relationship Id="rId437" Type="http://schemas.openxmlformats.org/officeDocument/2006/relationships/slide" Target="slides/slide436.xml"/><Relationship Id="rId438" Type="http://schemas.openxmlformats.org/officeDocument/2006/relationships/slide" Target="slides/slide437.xml"/><Relationship Id="rId439" Type="http://schemas.openxmlformats.org/officeDocument/2006/relationships/slide" Target="slides/slide43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380" Type="http://schemas.openxmlformats.org/officeDocument/2006/relationships/slide" Target="slides/slide379.xml"/><Relationship Id="rId381" Type="http://schemas.openxmlformats.org/officeDocument/2006/relationships/slide" Target="slides/slide380.xml"/><Relationship Id="rId382" Type="http://schemas.openxmlformats.org/officeDocument/2006/relationships/slide" Target="slides/slide381.xml"/><Relationship Id="rId383" Type="http://schemas.openxmlformats.org/officeDocument/2006/relationships/slide" Target="slides/slide382.xml"/><Relationship Id="rId384" Type="http://schemas.openxmlformats.org/officeDocument/2006/relationships/slide" Target="slides/slide383.xml"/><Relationship Id="rId385" Type="http://schemas.openxmlformats.org/officeDocument/2006/relationships/slide" Target="slides/slide384.xml"/><Relationship Id="rId386" Type="http://schemas.openxmlformats.org/officeDocument/2006/relationships/slide" Target="slides/slide385.xml"/><Relationship Id="rId387" Type="http://schemas.openxmlformats.org/officeDocument/2006/relationships/slide" Target="slides/slide386.xml"/><Relationship Id="rId388" Type="http://schemas.openxmlformats.org/officeDocument/2006/relationships/slide" Target="slides/slide387.xml"/><Relationship Id="rId389" Type="http://schemas.openxmlformats.org/officeDocument/2006/relationships/slide" Target="slides/slide388.xml"/><Relationship Id="rId440" Type="http://schemas.openxmlformats.org/officeDocument/2006/relationships/slide" Target="slides/slide439.xml"/><Relationship Id="rId441" Type="http://schemas.openxmlformats.org/officeDocument/2006/relationships/slide" Target="slides/slide440.xml"/><Relationship Id="rId442" Type="http://schemas.openxmlformats.org/officeDocument/2006/relationships/slide" Target="slides/slide441.xml"/><Relationship Id="rId443" Type="http://schemas.openxmlformats.org/officeDocument/2006/relationships/slide" Target="slides/slide442.xml"/><Relationship Id="rId444" Type="http://schemas.openxmlformats.org/officeDocument/2006/relationships/slide" Target="slides/slide443.xml"/><Relationship Id="rId445" Type="http://schemas.openxmlformats.org/officeDocument/2006/relationships/slide" Target="slides/slide444.xml"/><Relationship Id="rId446" Type="http://schemas.openxmlformats.org/officeDocument/2006/relationships/slide" Target="slides/slide445.xml"/><Relationship Id="rId447" Type="http://schemas.openxmlformats.org/officeDocument/2006/relationships/slide" Target="slides/slide446.xml"/><Relationship Id="rId448" Type="http://schemas.openxmlformats.org/officeDocument/2006/relationships/slide" Target="slides/slide447.xml"/><Relationship Id="rId449" Type="http://schemas.openxmlformats.org/officeDocument/2006/relationships/slide" Target="slides/slide448.xml"/><Relationship Id="rId500" Type="http://schemas.openxmlformats.org/officeDocument/2006/relationships/slide" Target="slides/slide499.xml"/><Relationship Id="rId501" Type="http://schemas.openxmlformats.org/officeDocument/2006/relationships/slide" Target="slides/slide500.xml"/><Relationship Id="rId502" Type="http://schemas.openxmlformats.org/officeDocument/2006/relationships/slide" Target="slides/slide50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3" Type="http://schemas.openxmlformats.org/officeDocument/2006/relationships/slide" Target="slides/slide502.xml"/><Relationship Id="rId504" Type="http://schemas.openxmlformats.org/officeDocument/2006/relationships/slide" Target="slides/slide503.xml"/><Relationship Id="rId505" Type="http://schemas.openxmlformats.org/officeDocument/2006/relationships/slide" Target="slides/slide504.xml"/><Relationship Id="rId506" Type="http://schemas.openxmlformats.org/officeDocument/2006/relationships/slide" Target="slides/slide505.xml"/><Relationship Id="rId507" Type="http://schemas.openxmlformats.org/officeDocument/2006/relationships/slide" Target="slides/slide506.xml"/><Relationship Id="rId508" Type="http://schemas.openxmlformats.org/officeDocument/2006/relationships/slide" Target="slides/slide507.xml"/><Relationship Id="rId509" Type="http://schemas.openxmlformats.org/officeDocument/2006/relationships/slide" Target="slides/slide50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390" Type="http://schemas.openxmlformats.org/officeDocument/2006/relationships/slide" Target="slides/slide389.xml"/><Relationship Id="rId391" Type="http://schemas.openxmlformats.org/officeDocument/2006/relationships/slide" Target="slides/slide390.xml"/><Relationship Id="rId392" Type="http://schemas.openxmlformats.org/officeDocument/2006/relationships/slide" Target="slides/slide391.xml"/><Relationship Id="rId393" Type="http://schemas.openxmlformats.org/officeDocument/2006/relationships/slide" Target="slides/slide392.xml"/><Relationship Id="rId394" Type="http://schemas.openxmlformats.org/officeDocument/2006/relationships/slide" Target="slides/slide393.xml"/><Relationship Id="rId395" Type="http://schemas.openxmlformats.org/officeDocument/2006/relationships/slide" Target="slides/slide394.xml"/><Relationship Id="rId396" Type="http://schemas.openxmlformats.org/officeDocument/2006/relationships/slide" Target="slides/slide395.xml"/><Relationship Id="rId397" Type="http://schemas.openxmlformats.org/officeDocument/2006/relationships/slide" Target="slides/slide396.xml"/><Relationship Id="rId398" Type="http://schemas.openxmlformats.org/officeDocument/2006/relationships/slide" Target="slides/slide397.xml"/><Relationship Id="rId399" Type="http://schemas.openxmlformats.org/officeDocument/2006/relationships/slide" Target="slides/slide398.xml"/><Relationship Id="rId450" Type="http://schemas.openxmlformats.org/officeDocument/2006/relationships/slide" Target="slides/slide449.xml"/><Relationship Id="rId451" Type="http://schemas.openxmlformats.org/officeDocument/2006/relationships/slide" Target="slides/slide450.xml"/><Relationship Id="rId452" Type="http://schemas.openxmlformats.org/officeDocument/2006/relationships/slide" Target="slides/slide451.xml"/><Relationship Id="rId453" Type="http://schemas.openxmlformats.org/officeDocument/2006/relationships/slide" Target="slides/slide452.xml"/><Relationship Id="rId454" Type="http://schemas.openxmlformats.org/officeDocument/2006/relationships/slide" Target="slides/slide453.xml"/><Relationship Id="rId455" Type="http://schemas.openxmlformats.org/officeDocument/2006/relationships/slide" Target="slides/slide454.xml"/><Relationship Id="rId456" Type="http://schemas.openxmlformats.org/officeDocument/2006/relationships/slide" Target="slides/slide455.xml"/><Relationship Id="rId457" Type="http://schemas.openxmlformats.org/officeDocument/2006/relationships/slide" Target="slides/slide456.xml"/><Relationship Id="rId458" Type="http://schemas.openxmlformats.org/officeDocument/2006/relationships/slide" Target="slides/slide45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3:Disney&amp;Vale.xlsx"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CF4ed:Chapter%204:Euro%20govt%20rate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4:Risk%20free%20rates%20on%20Nov%205.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All%20My%20Stuff:Datasets:Datasets14:To%20transfer:histimpl.xls"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Travelling%20HD:All%20My%20Stuff:Datasets:Datasets14:Global:returnanalysis.xls" TargetMode="External"/><Relationship Id="rId3"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Travelling%20HD:All%20My%20Stuff:AppldCF4ed:Chapter%205:ValeIronOre.xls"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Travelling%20HD:All%20My%20Stuff:AppldCF4ed:Chapter%205:ValeIronOre.xls"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Travelling%20HD:All%20My%20Stuff:AppldResearch:Equity%20Risk%20premiums:2013%20update:baayldvsERP.xls"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Travelling%20HD:All%20My%20Stuff:AppldResearch:Equity%20Risk%20premiums:2013%20update:baayldvsERP.xls"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oleObject" Target="Travelling%20HD:All%20My%20Stuff:AppldCF4ed:Chapter%2010:DivChanges.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oleObject" Target="Travelling%20HD:All%20My%20Stuff:Datasets:Datasets14:To%20transfer:spearn.xls" TargetMode="Externa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oleObject" Target="Travelling%20HD:All%20My%20Stuff:AppldCF4ed:Chapter%2011:Div&amp;StockBuybacks.xls" TargetMode="External"/></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oleObject" Target="Travelling%20HD:All%20My%20Stuff:Datasets:Datasets14:Global:Globalstats.xls"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15.xml"/><Relationship Id="rId2" Type="http://schemas.openxmlformats.org/officeDocument/2006/relationships/oleObject" Target="Travelling%20HD:All%20My%20Stuff:Datasets:Datasets14:Global:Globalstats.xls" TargetMode="Externa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16.xml"/><Relationship Id="rId2" Type="http://schemas.openxmlformats.org/officeDocument/2006/relationships/oleObject" Target="Travelling%20HD:All%20My%20Stuff:Datasets:Datasets14:Global:Globalstats.xls" TargetMode="External"/></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17.xml"/><Relationship Id="rId2" Type="http://schemas.openxmlformats.org/officeDocument/2006/relationships/oleObject" Target="Travelling%20HD:All%20My%20Stuff:AppldCF4ed:Chapter%2010:DividendsbyGrowthClass.xlsx" TargetMode="External"/></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18.xml"/><Relationship Id="rId2" Type="http://schemas.openxmlformats.org/officeDocument/2006/relationships/oleObject" Target="Travelling%20HD:All%20My%20Stuff:AppldCF4ed:Chapter%2010:taxratesondiv&amp;CG.xlsx" TargetMode="External"/></Relationships>
</file>

<file path=ppt/charts/_rels/chart19.xml.rels><?xml version="1.0" encoding="UTF-8" standalone="yes"?>
<Relationships xmlns="http://schemas.openxmlformats.org/package/2006/relationships"><Relationship Id="rId1" Type="http://schemas.openxmlformats.org/officeDocument/2006/relationships/themeOverride" Target="../theme/themeOverride19.xml"/><Relationship Id="rId2" Type="http://schemas.openxmlformats.org/officeDocument/2006/relationships/oleObject" Target="Travelling%20HD:All%20My%20Stuff:AppldCF4ed:Chapter%2010:Isscosts.xls" TargetMode="External"/></Relationships>
</file>

<file path=ppt/charts/_rels/chart20.xml.rels><?xml version="1.0" encoding="UTF-8" standalone="yes"?>
<Relationships xmlns="http://schemas.openxmlformats.org/package/2006/relationships"><Relationship Id="rId1" Type="http://schemas.openxmlformats.org/officeDocument/2006/relationships/themeOverride" Target="../theme/themeOverride20.xml"/><Relationship Id="rId2" Type="http://schemas.openxmlformats.org/officeDocument/2006/relationships/oleObject" Target="Workbook2" TargetMode="External"/><Relationship Id="rId3" Type="http://schemas.openxmlformats.org/officeDocument/2006/relationships/chartUserShapes" Target="../drawings/drawing4.xml"/></Relationships>
</file>

<file path=ppt/charts/_rels/chart21.xml.rels><?xml version="1.0" encoding="UTF-8" standalone="yes"?>
<Relationships xmlns="http://schemas.openxmlformats.org/package/2006/relationships"><Relationship Id="rId1" Type="http://schemas.openxmlformats.org/officeDocument/2006/relationships/themeOverride" Target="../theme/themeOverride21.xml"/><Relationship Id="rId2" Type="http://schemas.openxmlformats.org/officeDocument/2006/relationships/oleObject" Target="Travelling%20HD:All%20My%20Stuff:AppldCF4ed:Chapter%2010:div%20reaction%20over%20time.xlsx" TargetMode="External"/></Relationships>
</file>

<file path=ppt/charts/_rels/chart22.xml.rels><?xml version="1.0" encoding="UTF-8" standalone="yes"?>
<Relationships xmlns="http://schemas.openxmlformats.org/package/2006/relationships"><Relationship Id="rId1" Type="http://schemas.openxmlformats.org/officeDocument/2006/relationships/themeOverride" Target="../theme/themeOverride22.xml"/><Relationship Id="rId2" Type="http://schemas.openxmlformats.org/officeDocument/2006/relationships/oleObject" Target="Workbook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Retur</a:t>
            </a:r>
            <a:r>
              <a:rPr lang="en-US" b="0" i="1" baseline="0"/>
              <a:t>ns on Disney - 2008-2013 </a:t>
            </a:r>
            <a:endParaRPr lang="en-US" b="0" i="1"/>
          </a:p>
        </c:rich>
      </c:tx>
      <c:overlay val="0"/>
    </c:title>
    <c:autoTitleDeleted val="0"/>
    <c:plotArea>
      <c:layout/>
      <c:lineChart>
        <c:grouping val="standard"/>
        <c:varyColors val="0"/>
        <c:ser>
          <c:idx val="0"/>
          <c:order val="0"/>
          <c:tx>
            <c:strRef>
              <c:f>'Disney &amp; Vale'!$B$1</c:f>
              <c:strCache>
                <c:ptCount val="1"/>
                <c:pt idx="0">
                  <c:v>Disney</c:v>
                </c:pt>
              </c:strCache>
            </c:strRef>
          </c:tx>
          <c:cat>
            <c:numRef>
              <c:f>'Disney &amp; Vale'!$A$2:$A$61</c:f>
              <c:numCache>
                <c:formatCode>mmm\-yy</c:formatCode>
                <c:ptCount val="60"/>
                <c:pt idx="0">
                  <c:v>39752.0</c:v>
                </c:pt>
                <c:pt idx="1">
                  <c:v>39782.0</c:v>
                </c:pt>
                <c:pt idx="2">
                  <c:v>39813.0</c:v>
                </c:pt>
                <c:pt idx="3">
                  <c:v>39844.0</c:v>
                </c:pt>
                <c:pt idx="4">
                  <c:v>39872.0</c:v>
                </c:pt>
                <c:pt idx="5">
                  <c:v>39902.0</c:v>
                </c:pt>
                <c:pt idx="6">
                  <c:v>39933.0</c:v>
                </c:pt>
                <c:pt idx="7">
                  <c:v>39964.0</c:v>
                </c:pt>
                <c:pt idx="8">
                  <c:v>39994.0</c:v>
                </c:pt>
                <c:pt idx="9">
                  <c:v>40025.0</c:v>
                </c:pt>
                <c:pt idx="10">
                  <c:v>40056.0</c:v>
                </c:pt>
                <c:pt idx="11">
                  <c:v>40086.0</c:v>
                </c:pt>
                <c:pt idx="12">
                  <c:v>40117.0</c:v>
                </c:pt>
                <c:pt idx="13">
                  <c:v>40147.0</c:v>
                </c:pt>
                <c:pt idx="14">
                  <c:v>40178.0</c:v>
                </c:pt>
                <c:pt idx="15">
                  <c:v>40209.0</c:v>
                </c:pt>
                <c:pt idx="16">
                  <c:v>40237.0</c:v>
                </c:pt>
                <c:pt idx="17">
                  <c:v>40267.0</c:v>
                </c:pt>
                <c:pt idx="18">
                  <c:v>40298.0</c:v>
                </c:pt>
                <c:pt idx="19">
                  <c:v>40329.0</c:v>
                </c:pt>
                <c:pt idx="20">
                  <c:v>40359.0</c:v>
                </c:pt>
                <c:pt idx="21">
                  <c:v>40390.0</c:v>
                </c:pt>
                <c:pt idx="22">
                  <c:v>40421.0</c:v>
                </c:pt>
                <c:pt idx="23">
                  <c:v>40451.0</c:v>
                </c:pt>
                <c:pt idx="24">
                  <c:v>40482.0</c:v>
                </c:pt>
                <c:pt idx="25">
                  <c:v>40512.0</c:v>
                </c:pt>
                <c:pt idx="26">
                  <c:v>40543.0</c:v>
                </c:pt>
                <c:pt idx="27">
                  <c:v>40574.0</c:v>
                </c:pt>
                <c:pt idx="28">
                  <c:v>40602.0</c:v>
                </c:pt>
                <c:pt idx="29">
                  <c:v>40632.0</c:v>
                </c:pt>
                <c:pt idx="30">
                  <c:v>40663.0</c:v>
                </c:pt>
                <c:pt idx="31">
                  <c:v>40694.0</c:v>
                </c:pt>
                <c:pt idx="32">
                  <c:v>40724.0</c:v>
                </c:pt>
                <c:pt idx="33">
                  <c:v>40755.0</c:v>
                </c:pt>
                <c:pt idx="34">
                  <c:v>40786.0</c:v>
                </c:pt>
                <c:pt idx="35">
                  <c:v>40816.0</c:v>
                </c:pt>
                <c:pt idx="36">
                  <c:v>40847.0</c:v>
                </c:pt>
                <c:pt idx="37">
                  <c:v>40877.0</c:v>
                </c:pt>
                <c:pt idx="38">
                  <c:v>40908.0</c:v>
                </c:pt>
                <c:pt idx="39">
                  <c:v>40939.0</c:v>
                </c:pt>
                <c:pt idx="40">
                  <c:v>40967.0</c:v>
                </c:pt>
                <c:pt idx="41">
                  <c:v>40998.0</c:v>
                </c:pt>
                <c:pt idx="42">
                  <c:v>41029.0</c:v>
                </c:pt>
                <c:pt idx="43">
                  <c:v>41060.0</c:v>
                </c:pt>
                <c:pt idx="44">
                  <c:v>41090.0</c:v>
                </c:pt>
                <c:pt idx="45">
                  <c:v>41121.0</c:v>
                </c:pt>
                <c:pt idx="46">
                  <c:v>41152.0</c:v>
                </c:pt>
                <c:pt idx="47">
                  <c:v>41182.0</c:v>
                </c:pt>
                <c:pt idx="48">
                  <c:v>41213.0</c:v>
                </c:pt>
                <c:pt idx="49">
                  <c:v>41243.0</c:v>
                </c:pt>
                <c:pt idx="50">
                  <c:v>41274.0</c:v>
                </c:pt>
                <c:pt idx="51">
                  <c:v>41305.0</c:v>
                </c:pt>
                <c:pt idx="52">
                  <c:v>41333.0</c:v>
                </c:pt>
                <c:pt idx="53">
                  <c:v>41363.0</c:v>
                </c:pt>
                <c:pt idx="54">
                  <c:v>41394.0</c:v>
                </c:pt>
                <c:pt idx="55">
                  <c:v>41425.0</c:v>
                </c:pt>
                <c:pt idx="56">
                  <c:v>41455.0</c:v>
                </c:pt>
                <c:pt idx="57">
                  <c:v>41486.0</c:v>
                </c:pt>
                <c:pt idx="58">
                  <c:v>41517.0</c:v>
                </c:pt>
                <c:pt idx="59">
                  <c:v>41547.0</c:v>
                </c:pt>
              </c:numCache>
            </c:numRef>
          </c:cat>
          <c:val>
            <c:numRef>
              <c:f>'Disney &amp; Vale'!$B$2:$B$61</c:f>
              <c:numCache>
                <c:formatCode>0.00%</c:formatCode>
                <c:ptCount val="60"/>
                <c:pt idx="0">
                  <c:v>-0.155751058976865</c:v>
                </c:pt>
                <c:pt idx="1">
                  <c:v>-0.130837514473176</c:v>
                </c:pt>
                <c:pt idx="2">
                  <c:v>0.0230905861456484</c:v>
                </c:pt>
                <c:pt idx="3">
                  <c:v>-0.0885852798589688</c:v>
                </c:pt>
                <c:pt idx="4">
                  <c:v>-0.189071566731141</c:v>
                </c:pt>
                <c:pt idx="5">
                  <c:v>0.0828861061419201</c:v>
                </c:pt>
                <c:pt idx="6">
                  <c:v>0.205947136563877</c:v>
                </c:pt>
                <c:pt idx="7">
                  <c:v>0.105936073059361</c:v>
                </c:pt>
                <c:pt idx="8">
                  <c:v>-0.036746490503716</c:v>
                </c:pt>
                <c:pt idx="9">
                  <c:v>0.0767252464637807</c:v>
                </c:pt>
                <c:pt idx="10">
                  <c:v>0.036624203821656</c:v>
                </c:pt>
                <c:pt idx="11">
                  <c:v>0.054531490015361</c:v>
                </c:pt>
                <c:pt idx="12">
                  <c:v>-0.0032774945375091</c:v>
                </c:pt>
                <c:pt idx="13">
                  <c:v>0.104128607964925</c:v>
                </c:pt>
                <c:pt idx="14">
                  <c:v>0.0787557908669755</c:v>
                </c:pt>
                <c:pt idx="15">
                  <c:v>-0.0837209302325581</c:v>
                </c:pt>
                <c:pt idx="16">
                  <c:v>0.0571912013536378</c:v>
                </c:pt>
                <c:pt idx="17">
                  <c:v>0.117477592829705</c:v>
                </c:pt>
                <c:pt idx="18">
                  <c:v>0.055285018619307</c:v>
                </c:pt>
                <c:pt idx="19">
                  <c:v>-0.0928338762214984</c:v>
                </c:pt>
                <c:pt idx="20">
                  <c:v>-0.0574506283662478</c:v>
                </c:pt>
                <c:pt idx="21">
                  <c:v>0.0695238095238094</c:v>
                </c:pt>
                <c:pt idx="22">
                  <c:v>-0.0341347580884535</c:v>
                </c:pt>
                <c:pt idx="23">
                  <c:v>0.0172095881991396</c:v>
                </c:pt>
                <c:pt idx="24">
                  <c:v>0.0913897280966767</c:v>
                </c:pt>
                <c:pt idx="25">
                  <c:v>0.0106574394463667</c:v>
                </c:pt>
                <c:pt idx="26">
                  <c:v>0.0383456587236373</c:v>
                </c:pt>
                <c:pt idx="27">
                  <c:v>0.036256998133831</c:v>
                </c:pt>
                <c:pt idx="28">
                  <c:v>0.125289426292771</c:v>
                </c:pt>
                <c:pt idx="29">
                  <c:v>-0.0148605395518975</c:v>
                </c:pt>
                <c:pt idx="30">
                  <c:v>0.00023207240659081</c:v>
                </c:pt>
                <c:pt idx="31">
                  <c:v>-0.034106728538283</c:v>
                </c:pt>
                <c:pt idx="32">
                  <c:v>-0.0622147489791017</c:v>
                </c:pt>
                <c:pt idx="33">
                  <c:v>-0.0107581967213115</c:v>
                </c:pt>
                <c:pt idx="34">
                  <c:v>-0.118073537027447</c:v>
                </c:pt>
                <c:pt idx="35">
                  <c:v>-0.114503816793893</c:v>
                </c:pt>
                <c:pt idx="36">
                  <c:v>0.156498673740053</c:v>
                </c:pt>
                <c:pt idx="37">
                  <c:v>0.0278096330275229</c:v>
                </c:pt>
                <c:pt idx="38">
                  <c:v>0.0627615062761506</c:v>
                </c:pt>
                <c:pt idx="39">
                  <c:v>0.0373333333333333</c:v>
                </c:pt>
                <c:pt idx="40">
                  <c:v>0.0794344473007713</c:v>
                </c:pt>
                <c:pt idx="41">
                  <c:v>0.042629197427959</c:v>
                </c:pt>
                <c:pt idx="42">
                  <c:v>-0.0153037916857013</c:v>
                </c:pt>
                <c:pt idx="43">
                  <c:v>0.0603108327534215</c:v>
                </c:pt>
                <c:pt idx="44">
                  <c:v>0.0610369722161452</c:v>
                </c:pt>
                <c:pt idx="45">
                  <c:v>0.0131958762886598</c:v>
                </c:pt>
                <c:pt idx="46">
                  <c:v>0.00671550671550668</c:v>
                </c:pt>
                <c:pt idx="47">
                  <c:v>0.0568021022842127</c:v>
                </c:pt>
                <c:pt idx="48">
                  <c:v>-0.0604437643458302</c:v>
                </c:pt>
                <c:pt idx="49">
                  <c:v>0.0109934853420195</c:v>
                </c:pt>
                <c:pt idx="50">
                  <c:v>0.0177204993958921</c:v>
                </c:pt>
                <c:pt idx="51">
                  <c:v>0.0821450090379595</c:v>
                </c:pt>
                <c:pt idx="52">
                  <c:v>0.013177431328879</c:v>
                </c:pt>
                <c:pt idx="53">
                  <c:v>0.0404836050558709</c:v>
                </c:pt>
                <c:pt idx="54">
                  <c:v>0.106338028169014</c:v>
                </c:pt>
                <c:pt idx="55">
                  <c:v>0.00381922342457025</c:v>
                </c:pt>
                <c:pt idx="56">
                  <c:v>0.00110970196575777</c:v>
                </c:pt>
                <c:pt idx="57">
                  <c:v>0.0237529691211403</c:v>
                </c:pt>
                <c:pt idx="58">
                  <c:v>-0.0590873936581594</c:v>
                </c:pt>
                <c:pt idx="59">
                  <c:v>0.0601676804208449</c:v>
                </c:pt>
              </c:numCache>
            </c:numRef>
          </c:val>
          <c:smooth val="0"/>
        </c:ser>
        <c:dLbls>
          <c:showLegendKey val="0"/>
          <c:showVal val="0"/>
          <c:showCatName val="0"/>
          <c:showSerName val="0"/>
          <c:showPercent val="0"/>
          <c:showBubbleSize val="0"/>
        </c:dLbls>
        <c:marker val="1"/>
        <c:smooth val="0"/>
        <c:axId val="2123921432"/>
        <c:axId val="2123924520"/>
      </c:lineChart>
      <c:dateAx>
        <c:axId val="2123921432"/>
        <c:scaling>
          <c:orientation val="minMax"/>
        </c:scaling>
        <c:delete val="0"/>
        <c:axPos val="b"/>
        <c:numFmt formatCode="mmm\-yy" sourceLinked="1"/>
        <c:majorTickMark val="out"/>
        <c:minorTickMark val="none"/>
        <c:tickLblPos val="low"/>
        <c:txPr>
          <a:bodyPr rot="5400000" vert="horz" anchor="b" anchorCtr="0"/>
          <a:lstStyle/>
          <a:p>
            <a:pPr>
              <a:defRPr/>
            </a:pPr>
            <a:endParaRPr lang="en-US"/>
          </a:p>
        </c:txPr>
        <c:crossAx val="2123924520"/>
        <c:crosses val="autoZero"/>
        <c:auto val="1"/>
        <c:lblOffset val="100"/>
        <c:baseTimeUnit val="months"/>
      </c:dateAx>
      <c:valAx>
        <c:axId val="2123924520"/>
        <c:scaling>
          <c:orientation val="minMax"/>
        </c:scaling>
        <c:delete val="0"/>
        <c:axPos val="l"/>
        <c:majorGridlines/>
        <c:numFmt formatCode="0.00%" sourceLinked="1"/>
        <c:majorTickMark val="out"/>
        <c:minorTickMark val="none"/>
        <c:tickLblPos val="nextTo"/>
        <c:crossAx val="2123921432"/>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howLegendKey val="0"/>
            <c:showVal val="1"/>
            <c:showCatName val="0"/>
            <c:showSerName val="0"/>
            <c:showPercent val="0"/>
            <c:showBubbleSize val="0"/>
            <c:showLeaderLines val="0"/>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0.0175</c:v>
                </c:pt>
                <c:pt idx="1">
                  <c:v>0.021</c:v>
                </c:pt>
                <c:pt idx="2">
                  <c:v>0.0215</c:v>
                </c:pt>
                <c:pt idx="3">
                  <c:v>0.0235</c:v>
                </c:pt>
                <c:pt idx="4">
                  <c:v>0.033</c:v>
                </c:pt>
                <c:pt idx="5">
                  <c:v>0.039</c:v>
                </c:pt>
                <c:pt idx="6">
                  <c:v>0.0395</c:v>
                </c:pt>
                <c:pt idx="7">
                  <c:v>0.059</c:v>
                </c:pt>
                <c:pt idx="8">
                  <c:v>0.0642</c:v>
                </c:pt>
                <c:pt idx="9">
                  <c:v>0.083</c:v>
                </c:pt>
              </c:numCache>
            </c:numRef>
          </c:val>
        </c:ser>
        <c:dLbls>
          <c:showLegendKey val="0"/>
          <c:showVal val="0"/>
          <c:showCatName val="0"/>
          <c:showSerName val="0"/>
          <c:showPercent val="0"/>
          <c:showBubbleSize val="0"/>
        </c:dLbls>
        <c:gapWidth val="150"/>
        <c:shape val="box"/>
        <c:axId val="-2123242808"/>
        <c:axId val="-2123239832"/>
        <c:axId val="0"/>
      </c:bar3DChart>
      <c:catAx>
        <c:axId val="-2123242808"/>
        <c:scaling>
          <c:orientation val="minMax"/>
        </c:scaling>
        <c:delete val="0"/>
        <c:axPos val="b"/>
        <c:majorTickMark val="out"/>
        <c:minorTickMark val="none"/>
        <c:tickLblPos val="nextTo"/>
        <c:crossAx val="-2123239832"/>
        <c:crosses val="autoZero"/>
        <c:auto val="1"/>
        <c:lblAlgn val="ctr"/>
        <c:lblOffset val="100"/>
        <c:noMultiLvlLbl val="0"/>
      </c:catAx>
      <c:valAx>
        <c:axId val="-2123239832"/>
        <c:scaling>
          <c:orientation val="minMax"/>
        </c:scaling>
        <c:delete val="0"/>
        <c:axPos val="l"/>
        <c:majorGridlines/>
        <c:numFmt formatCode="0.00%" sourceLinked="1"/>
        <c:majorTickMark val="out"/>
        <c:minorTickMark val="none"/>
        <c:tickLblPos val="nextTo"/>
        <c:crossAx val="-2123242808"/>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a:t>Figure 4.2: Risk</a:t>
            </a:r>
            <a:r>
              <a:rPr lang="en-US" b="0" i="1" baseline="0"/>
              <a:t> free rates in Currencies where Governments not Aaa rated</a:t>
            </a:r>
            <a:endParaRPr lang="en-US" b="0" i="1"/>
          </a:p>
        </c:rich>
      </c:tx>
      <c:layout>
        <c:manualLayout>
          <c:xMode val="edge"/>
          <c:yMode val="edge"/>
          <c:x val="0.0925115394779357"/>
          <c:y val="0.01962616870572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1"/>
          <c:order val="0"/>
          <c:tx>
            <c:strRef>
              <c:f>Sheet1!$C$12</c:f>
              <c:strCache>
                <c:ptCount val="1"/>
                <c:pt idx="0">
                  <c:v>Risk free rate</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Sheet1!$C$13:$C$35</c:f>
              <c:numCache>
                <c:formatCode>0.00%</c:formatCode>
                <c:ptCount val="23"/>
                <c:pt idx="0">
                  <c:v>0.0093</c:v>
                </c:pt>
                <c:pt idx="1">
                  <c:v>0.0123</c:v>
                </c:pt>
                <c:pt idx="2">
                  <c:v>0.016</c:v>
                </c:pt>
                <c:pt idx="3">
                  <c:v>0.0239</c:v>
                </c:pt>
                <c:pt idx="4">
                  <c:v>0.0242</c:v>
                </c:pt>
                <c:pt idx="5">
                  <c:v>0.027</c:v>
                </c:pt>
                <c:pt idx="6">
                  <c:v>0.0273</c:v>
                </c:pt>
                <c:pt idx="7">
                  <c:v>0.0321</c:v>
                </c:pt>
                <c:pt idx="8">
                  <c:v>0.035</c:v>
                </c:pt>
                <c:pt idx="9">
                  <c:v>0.038</c:v>
                </c:pt>
                <c:pt idx="10">
                  <c:v>0.042</c:v>
                </c:pt>
                <c:pt idx="11">
                  <c:v>0.0443</c:v>
                </c:pt>
                <c:pt idx="12">
                  <c:v>0.0475</c:v>
                </c:pt>
                <c:pt idx="13">
                  <c:v>0.0526</c:v>
                </c:pt>
                <c:pt idx="14">
                  <c:v>0.0555</c:v>
                </c:pt>
                <c:pt idx="15">
                  <c:v>0.0561</c:v>
                </c:pt>
                <c:pt idx="16">
                  <c:v>0.0572</c:v>
                </c:pt>
                <c:pt idx="17">
                  <c:v>0.0614</c:v>
                </c:pt>
                <c:pt idx="18">
                  <c:v>0.0654</c:v>
                </c:pt>
                <c:pt idx="19">
                  <c:v>0.0657</c:v>
                </c:pt>
                <c:pt idx="20">
                  <c:v>0.075</c:v>
                </c:pt>
                <c:pt idx="21">
                  <c:v>0.0888</c:v>
                </c:pt>
                <c:pt idx="22">
                  <c:v>0.1018</c:v>
                </c:pt>
              </c:numCache>
            </c:numRef>
          </c:val>
        </c:ser>
        <c:ser>
          <c:idx val="2"/>
          <c:order val="1"/>
          <c:tx>
            <c:strRef>
              <c:f>Sheet1!$D$12</c:f>
              <c:strCache>
                <c:ptCount val="1"/>
                <c:pt idx="0">
                  <c:v>Default Spread</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Sheet1!$D$13:$D$35</c:f>
              <c:numCache>
                <c:formatCode>0.00%</c:formatCode>
                <c:ptCount val="23"/>
                <c:pt idx="0">
                  <c:v>0.008</c:v>
                </c:pt>
                <c:pt idx="1">
                  <c:v>0.0095</c:v>
                </c:pt>
                <c:pt idx="2">
                  <c:v>0.003</c:v>
                </c:pt>
                <c:pt idx="3">
                  <c:v>0.013</c:v>
                </c:pt>
                <c:pt idx="4">
                  <c:v>0.003</c:v>
                </c:pt>
                <c:pt idx="5">
                  <c:v>0.008</c:v>
                </c:pt>
                <c:pt idx="6">
                  <c:v>0.0095</c:v>
                </c:pt>
                <c:pt idx="7">
                  <c:v>0.011</c:v>
                </c:pt>
                <c:pt idx="8">
                  <c:v>0.008</c:v>
                </c:pt>
                <c:pt idx="9">
                  <c:v>0.0275</c:v>
                </c:pt>
                <c:pt idx="10">
                  <c:v>0.008</c:v>
                </c:pt>
                <c:pt idx="11">
                  <c:v>0.017</c:v>
                </c:pt>
                <c:pt idx="12">
                  <c:v>0.0225</c:v>
                </c:pt>
                <c:pt idx="13">
                  <c:v>0.017</c:v>
                </c:pt>
                <c:pt idx="14">
                  <c:v>0.045</c:v>
                </c:pt>
                <c:pt idx="15">
                  <c:v>0.017</c:v>
                </c:pt>
                <c:pt idx="16">
                  <c:v>0.0225</c:v>
                </c:pt>
                <c:pt idx="17">
                  <c:v>0.017</c:v>
                </c:pt>
                <c:pt idx="18">
                  <c:v>0.0225</c:v>
                </c:pt>
                <c:pt idx="19">
                  <c:v>0.0225</c:v>
                </c:pt>
                <c:pt idx="20">
                  <c:v>0.08</c:v>
                </c:pt>
                <c:pt idx="21">
                  <c:v>0.036</c:v>
                </c:pt>
                <c:pt idx="22">
                  <c:v>0.02</c:v>
                </c:pt>
              </c:numCache>
            </c:numRef>
          </c:val>
        </c:ser>
        <c:dLbls>
          <c:showLegendKey val="0"/>
          <c:showVal val="0"/>
          <c:showCatName val="0"/>
          <c:showSerName val="0"/>
          <c:showPercent val="0"/>
          <c:showBubbleSize val="0"/>
        </c:dLbls>
        <c:gapWidth val="150"/>
        <c:shape val="box"/>
        <c:axId val="-2123335720"/>
        <c:axId val="-2123332744"/>
        <c:axId val="0"/>
      </c:bar3DChart>
      <c:catAx>
        <c:axId val="-2123335720"/>
        <c:scaling>
          <c:orientation val="minMax"/>
        </c:scaling>
        <c:delete val="0"/>
        <c:axPos val="b"/>
        <c:majorTickMark val="out"/>
        <c:minorTickMark val="none"/>
        <c:tickLblPos val="nextTo"/>
        <c:crossAx val="-2123332744"/>
        <c:crosses val="autoZero"/>
        <c:auto val="1"/>
        <c:lblAlgn val="ctr"/>
        <c:lblOffset val="100"/>
        <c:noMultiLvlLbl val="0"/>
      </c:catAx>
      <c:valAx>
        <c:axId val="-2123332744"/>
        <c:scaling>
          <c:orientation val="minMax"/>
        </c:scaling>
        <c:delete val="0"/>
        <c:axPos val="l"/>
        <c:majorGridlines/>
        <c:numFmt formatCode="0.00%" sourceLinked="1"/>
        <c:majorTickMark val="out"/>
        <c:minorTickMark val="none"/>
        <c:tickLblPos val="nextTo"/>
        <c:crossAx val="-2123335720"/>
        <c:crosses val="autoZero"/>
        <c:crossBetween val="between"/>
      </c:val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Sheet1!$M$1</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Sheet1!$A$2:$A$55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numCache>
            </c:numRef>
          </c:cat>
          <c:val>
            <c:numRef>
              <c:f>Sheet1!$O$2:$O$55</c:f>
              <c:numCache>
                <c:formatCode>0.00%</c:formatCode>
                <c:ptCount val="54"/>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2092390200"/>
        <c:axId val="-2092381128"/>
      </c:lineChart>
      <c:catAx>
        <c:axId val="-2092390200"/>
        <c:scaling>
          <c:orientation val="minMax"/>
        </c:scaling>
        <c:delete val="0"/>
        <c:axPos val="b"/>
        <c:majorGridlines>
          <c:spPr>
            <a:ln w="3175">
              <a:solidFill>
                <a:srgbClr val="808080"/>
              </a:solidFill>
              <a:prstDash val="solid"/>
            </a:ln>
          </c:spPr>
        </c:majorGridlines>
        <c:title>
          <c:tx>
            <c:rich>
              <a:bodyPr/>
              <a:lstStyle/>
              <a:p>
                <a:pPr>
                  <a:defRPr/>
                </a:pPr>
                <a:r>
                  <a:rPr lang="en-US"/>
                  <a:t>Year</a:t>
                </a:r>
              </a:p>
            </c:rich>
          </c:tx>
          <c:layout>
            <c:manualLayout>
              <c:xMode val="edge"/>
              <c:yMode val="edge"/>
              <c:x val="0.522962919694385"/>
              <c:y val="0.947712409311282"/>
            </c:manualLayout>
          </c:layout>
          <c:overlay val="0"/>
          <c:spPr>
            <a:noFill/>
            <a:ln w="25400">
              <a:noFill/>
            </a:ln>
          </c:spPr>
        </c:title>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2092381128"/>
        <c:crosses val="autoZero"/>
        <c:auto val="0"/>
        <c:lblAlgn val="ctr"/>
        <c:lblOffset val="100"/>
        <c:tickLblSkip val="1"/>
        <c:tickMarkSkip val="1"/>
        <c:noMultiLvlLbl val="0"/>
      </c:catAx>
      <c:valAx>
        <c:axId val="-2092381128"/>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357555083"/>
              <c:y val="0.427015266650621"/>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2092390200"/>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Geneva"/>
          <a:cs typeface="Times"/>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a:t>ROIC versus Cost of</a:t>
            </a:r>
            <a:r>
              <a:rPr lang="en-US" b="0" i="1" baseline="0"/>
              <a:t> Capital: A Global Assessment for 2013</a:t>
            </a:r>
            <a:endParaRPr lang="en-US"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Sheet1!$A$12</c:f>
              <c:strCache>
                <c:ptCount val="1"/>
                <c:pt idx="0">
                  <c:v>ROC more than 5% below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Sheet1!$B$12:$G$12</c:f>
              <c:numCache>
                <c:formatCode>0.00%</c:formatCode>
                <c:ptCount val="6"/>
                <c:pt idx="0">
                  <c:v>0.728260869565217</c:v>
                </c:pt>
                <c:pt idx="1">
                  <c:v>0.389737563650607</c:v>
                </c:pt>
                <c:pt idx="2">
                  <c:v>0.386712095400341</c:v>
                </c:pt>
                <c:pt idx="3">
                  <c:v>0.210356933879462</c:v>
                </c:pt>
                <c:pt idx="4">
                  <c:v>0.470947478625022</c:v>
                </c:pt>
                <c:pt idx="5">
                  <c:v>0.422485869053227</c:v>
                </c:pt>
              </c:numCache>
            </c:numRef>
          </c:val>
        </c:ser>
        <c:ser>
          <c:idx val="1"/>
          <c:order val="1"/>
          <c:tx>
            <c:strRef>
              <c:f>Sheet1!$A$13</c:f>
              <c:strCache>
                <c:ptCount val="1"/>
                <c:pt idx="0">
                  <c:v>ROC between 2% and 5% below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Sheet1!$B$13:$G$13</c:f>
              <c:numCache>
                <c:formatCode>0.00%</c:formatCode>
                <c:ptCount val="6"/>
                <c:pt idx="0">
                  <c:v>0.0344202898550725</c:v>
                </c:pt>
                <c:pt idx="1">
                  <c:v>0.0824520172346259</c:v>
                </c:pt>
                <c:pt idx="2">
                  <c:v>0.107893242475866</c:v>
                </c:pt>
                <c:pt idx="3">
                  <c:v>0.156816851960211</c:v>
                </c:pt>
                <c:pt idx="4">
                  <c:v>0.108183563077997</c:v>
                </c:pt>
                <c:pt idx="5">
                  <c:v>0.100682995760716</c:v>
                </c:pt>
              </c:numCache>
            </c:numRef>
          </c:val>
        </c:ser>
        <c:ser>
          <c:idx val="2"/>
          <c:order val="2"/>
          <c:tx>
            <c:strRef>
              <c:f>Sheet1!$A$14</c:f>
              <c:strCache>
                <c:ptCount val="1"/>
                <c:pt idx="0">
                  <c:v>ROC between 2% and 0% below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Sheet1!$B$14:$G$14</c:f>
              <c:numCache>
                <c:formatCode>0.00%</c:formatCode>
                <c:ptCount val="6"/>
                <c:pt idx="0">
                  <c:v>0.0186335403726708</c:v>
                </c:pt>
                <c:pt idx="1">
                  <c:v>0.0489620054837446</c:v>
                </c:pt>
                <c:pt idx="2">
                  <c:v>0.0615811723137106</c:v>
                </c:pt>
                <c:pt idx="3">
                  <c:v>0.109420713867759</c:v>
                </c:pt>
                <c:pt idx="4">
                  <c:v>0.0335020066306055</c:v>
                </c:pt>
                <c:pt idx="5">
                  <c:v>0.0548751766368347</c:v>
                </c:pt>
              </c:numCache>
            </c:numRef>
          </c:val>
        </c:ser>
        <c:ser>
          <c:idx val="3"/>
          <c:order val="3"/>
          <c:tx>
            <c:strRef>
              <c:f>Sheet1!$A$15</c:f>
              <c:strCache>
                <c:ptCount val="1"/>
                <c:pt idx="0">
                  <c:v>ROC between 0 and 2% more than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Sheet1!$B$15:$G$15</c:f>
              <c:numCache>
                <c:formatCode>0.00%</c:formatCode>
                <c:ptCount val="6"/>
                <c:pt idx="0">
                  <c:v>0.02148033126294</c:v>
                </c:pt>
                <c:pt idx="1">
                  <c:v>0.045436741088915</c:v>
                </c:pt>
                <c:pt idx="2">
                  <c:v>0.0555871032872736</c:v>
                </c:pt>
                <c:pt idx="3">
                  <c:v>0.0787009947337624</c:v>
                </c:pt>
                <c:pt idx="4">
                  <c:v>0.0270458907694992</c:v>
                </c:pt>
                <c:pt idx="5">
                  <c:v>0.0476919453603391</c:v>
                </c:pt>
              </c:numCache>
            </c:numRef>
          </c:val>
        </c:ser>
        <c:ser>
          <c:idx val="4"/>
          <c:order val="4"/>
          <c:tx>
            <c:strRef>
              <c:f>Sheet1!$A$16</c:f>
              <c:strCache>
                <c:ptCount val="1"/>
                <c:pt idx="0">
                  <c:v>ROC between 2% and 5% above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Sheet1!$B$16:$G$16</c:f>
              <c:numCache>
                <c:formatCode>0.00%</c:formatCode>
                <c:ptCount val="6"/>
                <c:pt idx="0">
                  <c:v>0.0305383022774327</c:v>
                </c:pt>
                <c:pt idx="1">
                  <c:v>0.0595377986682334</c:v>
                </c:pt>
                <c:pt idx="2">
                  <c:v>0.0738847876837655</c:v>
                </c:pt>
                <c:pt idx="3">
                  <c:v>0.0971328262141603</c:v>
                </c:pt>
                <c:pt idx="4">
                  <c:v>0.0471121968242889</c:v>
                </c:pt>
                <c:pt idx="5">
                  <c:v>0.0646196420160151</c:v>
                </c:pt>
              </c:numCache>
            </c:numRef>
          </c:val>
        </c:ser>
        <c:ser>
          <c:idx val="5"/>
          <c:order val="5"/>
          <c:tx>
            <c:strRef>
              <c:f>Sheet1!$A$17</c:f>
              <c:strCache>
                <c:ptCount val="1"/>
                <c:pt idx="0">
                  <c:v>ROC more than 5% above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Sheet1!$B$17:$G$17</c:f>
              <c:numCache>
                <c:formatCode>0.00%</c:formatCode>
                <c:ptCount val="6"/>
                <c:pt idx="0">
                  <c:v>0.166666666666667</c:v>
                </c:pt>
                <c:pt idx="1">
                  <c:v>0.373873873873874</c:v>
                </c:pt>
                <c:pt idx="2">
                  <c:v>0.314341598839043</c:v>
                </c:pt>
                <c:pt idx="3">
                  <c:v>0.347571679344646</c:v>
                </c:pt>
                <c:pt idx="4">
                  <c:v>0.313208864072588</c:v>
                </c:pt>
                <c:pt idx="5">
                  <c:v>0.309644371172869</c:v>
                </c:pt>
              </c:numCache>
            </c:numRef>
          </c:val>
        </c:ser>
        <c:dLbls>
          <c:showLegendKey val="0"/>
          <c:showVal val="0"/>
          <c:showCatName val="0"/>
          <c:showSerName val="0"/>
          <c:showPercent val="0"/>
          <c:showBubbleSize val="0"/>
        </c:dLbls>
        <c:gapWidth val="150"/>
        <c:shape val="box"/>
        <c:axId val="-2089269496"/>
        <c:axId val="-2089266520"/>
        <c:axId val="0"/>
      </c:bar3DChart>
      <c:catAx>
        <c:axId val="-2089269496"/>
        <c:scaling>
          <c:orientation val="minMax"/>
        </c:scaling>
        <c:delete val="0"/>
        <c:axPos val="b"/>
        <c:majorTickMark val="out"/>
        <c:minorTickMark val="none"/>
        <c:tickLblPos val="nextTo"/>
        <c:crossAx val="-2089266520"/>
        <c:crosses val="autoZero"/>
        <c:auto val="1"/>
        <c:lblAlgn val="ctr"/>
        <c:lblOffset val="100"/>
        <c:noMultiLvlLbl val="0"/>
      </c:catAx>
      <c:valAx>
        <c:axId val="-2089266520"/>
        <c:scaling>
          <c:orientation val="minMax"/>
        </c:scaling>
        <c:delete val="0"/>
        <c:axPos val="l"/>
        <c:majorGridlines/>
        <c:title>
          <c:tx>
            <c:rich>
              <a:bodyPr rot="-5400000" vert="horz"/>
              <a:lstStyle/>
              <a:p>
                <a:pPr>
                  <a:defRPr/>
                </a:pPr>
                <a:r>
                  <a:rPr lang="en-US"/>
                  <a:t>% of firms in the group</a:t>
                </a:r>
              </a:p>
            </c:rich>
          </c:tx>
          <c:layout/>
          <c:overlay val="0"/>
        </c:title>
        <c:numFmt formatCode="0.00%" sourceLinked="1"/>
        <c:majorTickMark val="out"/>
        <c:minorTickMark val="none"/>
        <c:tickLblPos val="nextTo"/>
        <c:crossAx val="-2089269496"/>
        <c:crosses val="autoZero"/>
        <c:crossBetween val="between"/>
      </c:valAx>
    </c:plotArea>
    <c:legend>
      <c:legendPos val="r"/>
      <c:layout/>
      <c:overlay val="0"/>
    </c:legend>
    <c:plotVisOnly val="1"/>
    <c:dispBlanksAs val="gap"/>
    <c:showDLblsOverMax val="0"/>
  </c:chart>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2084640312"/>
        <c:axId val="-2084631960"/>
      </c:lineChart>
      <c:catAx>
        <c:axId val="-208464031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84631960"/>
        <c:crosses val="autoZero"/>
        <c:auto val="1"/>
        <c:lblAlgn val="ctr"/>
        <c:lblOffset val="100"/>
        <c:tickLblSkip val="1"/>
        <c:tickMarkSkip val="1"/>
        <c:noMultiLvlLbl val="0"/>
      </c:catAx>
      <c:valAx>
        <c:axId val="-2084631960"/>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8464031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Arial"/>
                <a:ea typeface="Arial"/>
                <a:cs typeface="Arial"/>
              </a:defRPr>
            </a:pPr>
            <a:r>
              <a:rPr lang="en-US" b="0" i="1"/>
              <a:t> Vale Paper Plant: Effect of Changing Iron Ore Prices</a:t>
            </a:r>
          </a:p>
        </c:rich>
      </c:tx>
      <c:layout>
        <c:manualLayout>
          <c:xMode val="edge"/>
          <c:yMode val="edge"/>
          <c:x val="0.22962962616961"/>
          <c:y val="0.0196077960018592"/>
        </c:manualLayout>
      </c:layout>
      <c:overlay val="0"/>
      <c:spPr>
        <a:noFill/>
        <a:ln w="25400">
          <a:noFill/>
        </a:ln>
      </c:spPr>
    </c:title>
    <c:autoTitleDeleted val="0"/>
    <c:plotArea>
      <c:layout>
        <c:manualLayout>
          <c:layoutTarget val="inner"/>
          <c:xMode val="edge"/>
          <c:yMode val="edge"/>
          <c:x val="0.0835882546031127"/>
          <c:y val="0.166805674478067"/>
          <c:w val="0.708148148148148"/>
          <c:h val="0.808278867102396"/>
        </c:manualLayout>
      </c:layout>
      <c:barChart>
        <c:barDir val="col"/>
        <c:grouping val="clustered"/>
        <c:varyColors val="0"/>
        <c:ser>
          <c:idx val="1"/>
          <c:order val="0"/>
          <c:tx>
            <c:strRef>
              <c:f>'Base Analysis'!$G$67</c:f>
              <c:strCache>
                <c:ptCount val="1"/>
                <c:pt idx="0">
                  <c:v>NPV</c:v>
                </c:pt>
              </c:strCache>
            </c:strRef>
          </c:tx>
          <c:spPr>
            <a:solidFill>
              <a:srgbClr val="802060"/>
            </a:solidFill>
            <a:ln w="25400">
              <a:noFill/>
            </a:ln>
          </c:spPr>
          <c:invertIfNegative val="0"/>
          <c:cat>
            <c:numRef>
              <c:f>'Base Analysis'!$F$68:$F$76</c:f>
              <c:numCache>
                <c:formatCode>"$"#,##0</c:formatCode>
                <c:ptCount val="9"/>
                <c:pt idx="0">
                  <c:v>50.0</c:v>
                </c:pt>
                <c:pt idx="1">
                  <c:v>60.0</c:v>
                </c:pt>
                <c:pt idx="2">
                  <c:v>70.0</c:v>
                </c:pt>
                <c:pt idx="3">
                  <c:v>80.0</c:v>
                </c:pt>
                <c:pt idx="4">
                  <c:v>90.0</c:v>
                </c:pt>
                <c:pt idx="5">
                  <c:v>100.0</c:v>
                </c:pt>
                <c:pt idx="6">
                  <c:v>110.0</c:v>
                </c:pt>
                <c:pt idx="7">
                  <c:v>120.0</c:v>
                </c:pt>
                <c:pt idx="8">
                  <c:v>130.0</c:v>
                </c:pt>
              </c:numCache>
            </c:numRef>
          </c:cat>
          <c:val>
            <c:numRef>
              <c:f>'Base Analysis'!$G$68:$G$76</c:f>
              <c:numCache>
                <c:formatCode>"$"#,##0</c:formatCode>
                <c:ptCount val="9"/>
                <c:pt idx="0">
                  <c:v>-1166.0</c:v>
                </c:pt>
                <c:pt idx="1">
                  <c:v>-872.0</c:v>
                </c:pt>
                <c:pt idx="2">
                  <c:v>-578.0</c:v>
                </c:pt>
                <c:pt idx="3">
                  <c:v>-284.0</c:v>
                </c:pt>
                <c:pt idx="4">
                  <c:v>10.0</c:v>
                </c:pt>
                <c:pt idx="5">
                  <c:v>304.04</c:v>
                </c:pt>
                <c:pt idx="6">
                  <c:v>598.0</c:v>
                </c:pt>
                <c:pt idx="7">
                  <c:v>892.0</c:v>
                </c:pt>
                <c:pt idx="8">
                  <c:v>1186.0</c:v>
                </c:pt>
              </c:numCache>
            </c:numRef>
          </c:val>
        </c:ser>
        <c:dLbls>
          <c:showLegendKey val="0"/>
          <c:showVal val="0"/>
          <c:showCatName val="0"/>
          <c:showSerName val="0"/>
          <c:showPercent val="0"/>
          <c:showBubbleSize val="0"/>
        </c:dLbls>
        <c:gapWidth val="150"/>
        <c:axId val="-2081701032"/>
        <c:axId val="-2081693416"/>
      </c:barChart>
      <c:lineChart>
        <c:grouping val="standard"/>
        <c:varyColors val="0"/>
        <c:ser>
          <c:idx val="0"/>
          <c:order val="1"/>
          <c:tx>
            <c:strRef>
              <c:f>'Base Analysis'!$H$67</c:f>
              <c:strCache>
                <c:ptCount val="1"/>
                <c:pt idx="0">
                  <c:v>IRR</c:v>
                </c:pt>
              </c:strCache>
            </c:strRef>
          </c:tx>
          <c:spPr>
            <a:ln w="12700">
              <a:solidFill>
                <a:srgbClr val="000090"/>
              </a:solidFill>
              <a:prstDash val="solid"/>
            </a:ln>
          </c:spPr>
          <c:marker>
            <c:symbol val="diamond"/>
            <c:size val="5"/>
            <c:spPr>
              <a:solidFill>
                <a:srgbClr val="000080"/>
              </a:solidFill>
              <a:ln>
                <a:solidFill>
                  <a:srgbClr val="000080"/>
                </a:solidFill>
                <a:prstDash val="solid"/>
              </a:ln>
            </c:spPr>
          </c:marker>
          <c:val>
            <c:numRef>
              <c:f>'Base Analysis'!$H$68:$H$76</c:f>
              <c:numCache>
                <c:formatCode>0.00%</c:formatCode>
                <c:ptCount val="9"/>
                <c:pt idx="0">
                  <c:v>-0.305</c:v>
                </c:pt>
                <c:pt idx="1">
                  <c:v>-0.1391</c:v>
                </c:pt>
                <c:pt idx="2">
                  <c:v>-0.0345</c:v>
                </c:pt>
                <c:pt idx="3">
                  <c:v>0.0463</c:v>
                </c:pt>
                <c:pt idx="4">
                  <c:v>0.1134</c:v>
                </c:pt>
                <c:pt idx="5">
                  <c:v>0.1717</c:v>
                </c:pt>
                <c:pt idx="6">
                  <c:v>0.2239</c:v>
                </c:pt>
                <c:pt idx="7">
                  <c:v>0.2706</c:v>
                </c:pt>
                <c:pt idx="8">
                  <c:v>0.3157</c:v>
                </c:pt>
              </c:numCache>
            </c:numRef>
          </c:val>
          <c:smooth val="0"/>
        </c:ser>
        <c:dLbls>
          <c:showLegendKey val="0"/>
          <c:showVal val="0"/>
          <c:showCatName val="0"/>
          <c:showSerName val="0"/>
          <c:showPercent val="0"/>
          <c:showBubbleSize val="0"/>
        </c:dLbls>
        <c:marker val="1"/>
        <c:smooth val="0"/>
        <c:axId val="-2081687144"/>
        <c:axId val="-2081684072"/>
      </c:lineChart>
      <c:catAx>
        <c:axId val="-2081701032"/>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Price per ton of iron ore</a:t>
                </a:r>
              </a:p>
            </c:rich>
          </c:tx>
          <c:layout>
            <c:manualLayout>
              <c:xMode val="edge"/>
              <c:yMode val="edge"/>
              <c:x val="0.413333257039908"/>
              <c:y val="0.94553386183761"/>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2081693416"/>
        <c:crosses val="autoZero"/>
        <c:auto val="0"/>
        <c:lblAlgn val="ctr"/>
        <c:lblOffset val="100"/>
        <c:tickLblSkip val="1"/>
        <c:tickMarkSkip val="1"/>
        <c:noMultiLvlLbl val="0"/>
      </c:catAx>
      <c:valAx>
        <c:axId val="-2081693416"/>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n-US"/>
                  <a:t>NPV</a:t>
                </a:r>
              </a:p>
            </c:rich>
          </c:tx>
          <c:layout>
            <c:manualLayout>
              <c:xMode val="edge"/>
              <c:yMode val="edge"/>
              <c:x val="0.0533205798751878"/>
              <c:y val="0.494554038672309"/>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2081701032"/>
        <c:crosses val="autoZero"/>
        <c:crossBetween val="between"/>
      </c:valAx>
      <c:catAx>
        <c:axId val="-2081687144"/>
        <c:scaling>
          <c:orientation val="minMax"/>
        </c:scaling>
        <c:delete val="1"/>
        <c:axPos val="b"/>
        <c:majorTickMark val="out"/>
        <c:minorTickMark val="none"/>
        <c:tickLblPos val="nextTo"/>
        <c:crossAx val="-2081684072"/>
        <c:crosses val="autoZero"/>
        <c:auto val="0"/>
        <c:lblAlgn val="ctr"/>
        <c:lblOffset val="100"/>
        <c:noMultiLvlLbl val="0"/>
      </c:catAx>
      <c:valAx>
        <c:axId val="-2081684072"/>
        <c:scaling>
          <c:orientation val="minMax"/>
        </c:scaling>
        <c:delete val="0"/>
        <c:axPos val="r"/>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2081687144"/>
        <c:crosses val="max"/>
        <c:crossBetween val="between"/>
      </c:valAx>
      <c:spPr>
        <a:noFill/>
        <a:ln w="12700">
          <a:solidFill>
            <a:srgbClr val="808080"/>
          </a:solidFill>
          <a:prstDash val="solid"/>
        </a:ln>
      </c:spPr>
    </c:plotArea>
    <c:legend>
      <c:legendPos val="r"/>
      <c:layout>
        <c:manualLayout>
          <c:xMode val="edge"/>
          <c:yMode val="edge"/>
          <c:x val="0.917037088764326"/>
          <c:y val="0.494553351842258"/>
          <c:w val="0.0770370140279087"/>
          <c:h val="0.0588233880055777"/>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Exchange Rate effects on Iron Ore Plant</a:t>
            </a:r>
          </a:p>
        </c:rich>
      </c:tx>
      <c:overlay val="0"/>
    </c:title>
    <c:autoTitleDeleted val="0"/>
    <c:plotArea>
      <c:layout/>
      <c:barChart>
        <c:barDir val="col"/>
        <c:grouping val="clustered"/>
        <c:varyColors val="0"/>
        <c:ser>
          <c:idx val="0"/>
          <c:order val="0"/>
          <c:tx>
            <c:strRef>
              <c:f>'Base Analysis'!$G$80</c:f>
              <c:strCache>
                <c:ptCount val="1"/>
                <c:pt idx="0">
                  <c:v>NPV</c:v>
                </c:pt>
              </c:strCache>
            </c:strRef>
          </c:tx>
          <c:invertIfNegative val="0"/>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Analysis'!$G$81:$G$93</c:f>
              <c:numCache>
                <c:formatCode>"$"#,##0.00</c:formatCode>
                <c:ptCount val="13"/>
                <c:pt idx="0" formatCode="&quot;$&quot;#,##0">
                  <c:v>639.3199999999994</c:v>
                </c:pt>
                <c:pt idx="1">
                  <c:v>583.4400000000001</c:v>
                </c:pt>
                <c:pt idx="2">
                  <c:v>527.5599999999994</c:v>
                </c:pt>
                <c:pt idx="3">
                  <c:v>471.68</c:v>
                </c:pt>
                <c:pt idx="4">
                  <c:v>415.8</c:v>
                </c:pt>
                <c:pt idx="5">
                  <c:v>359.92</c:v>
                </c:pt>
                <c:pt idx="6">
                  <c:v>304.04</c:v>
                </c:pt>
                <c:pt idx="7">
                  <c:v>248.16</c:v>
                </c:pt>
                <c:pt idx="8">
                  <c:v>192.28</c:v>
                </c:pt>
                <c:pt idx="9">
                  <c:v>136.4</c:v>
                </c:pt>
                <c:pt idx="10">
                  <c:v>80.52</c:v>
                </c:pt>
                <c:pt idx="11">
                  <c:v>24.64</c:v>
                </c:pt>
                <c:pt idx="12">
                  <c:v>-31.24</c:v>
                </c:pt>
              </c:numCache>
            </c:numRef>
          </c:val>
        </c:ser>
        <c:dLbls>
          <c:showLegendKey val="0"/>
          <c:showVal val="0"/>
          <c:showCatName val="0"/>
          <c:showSerName val="0"/>
          <c:showPercent val="0"/>
          <c:showBubbleSize val="0"/>
        </c:dLbls>
        <c:gapWidth val="150"/>
        <c:axId val="-2081622008"/>
        <c:axId val="-2081616504"/>
      </c:barChart>
      <c:lineChart>
        <c:grouping val="standard"/>
        <c:varyColors val="0"/>
        <c:ser>
          <c:idx val="1"/>
          <c:order val="1"/>
          <c:tx>
            <c:strRef>
              <c:f>'Base Analysis'!$H$80</c:f>
              <c:strCache>
                <c:ptCount val="1"/>
                <c:pt idx="0">
                  <c:v>IRR</c:v>
                </c:pt>
              </c:strCache>
            </c:strRef>
          </c:tx>
          <c:spPr>
            <a:ln w="38100">
              <a:solidFill>
                <a:srgbClr val="000000"/>
              </a:solidFill>
              <a:prstDash val="solid"/>
            </a:ln>
          </c:spPr>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Analysis'!$H$81:$H$93</c:f>
              <c:numCache>
                <c:formatCode>0.00%</c:formatCode>
                <c:ptCount val="13"/>
                <c:pt idx="0">
                  <c:v>0.2338</c:v>
                </c:pt>
                <c:pt idx="1">
                  <c:v>0.2237</c:v>
                </c:pt>
                <c:pt idx="2">
                  <c:v>0.2135</c:v>
                </c:pt>
                <c:pt idx="3">
                  <c:v>0.2032</c:v>
                </c:pt>
                <c:pt idx="4">
                  <c:v>0.1928</c:v>
                </c:pt>
                <c:pt idx="5">
                  <c:v>0.1823</c:v>
                </c:pt>
                <c:pt idx="6">
                  <c:v>0.1717</c:v>
                </c:pt>
                <c:pt idx="7">
                  <c:v>0.1609</c:v>
                </c:pt>
                <c:pt idx="8">
                  <c:v>0.15</c:v>
                </c:pt>
                <c:pt idx="9">
                  <c:v>0.1389</c:v>
                </c:pt>
                <c:pt idx="10">
                  <c:v>0.1277</c:v>
                </c:pt>
                <c:pt idx="11">
                  <c:v>0.1163</c:v>
                </c:pt>
                <c:pt idx="12">
                  <c:v>0.1048</c:v>
                </c:pt>
              </c:numCache>
            </c:numRef>
          </c:val>
          <c:smooth val="0"/>
        </c:ser>
        <c:dLbls>
          <c:showLegendKey val="0"/>
          <c:showVal val="0"/>
          <c:showCatName val="0"/>
          <c:showSerName val="0"/>
          <c:showPercent val="0"/>
          <c:showBubbleSize val="0"/>
        </c:dLbls>
        <c:marker val="1"/>
        <c:smooth val="0"/>
        <c:axId val="-2081610888"/>
        <c:axId val="-2081607848"/>
      </c:lineChart>
      <c:catAx>
        <c:axId val="-2081622008"/>
        <c:scaling>
          <c:orientation val="minMax"/>
        </c:scaling>
        <c:delete val="0"/>
        <c:axPos val="b"/>
        <c:title>
          <c:tx>
            <c:rich>
              <a:bodyPr/>
              <a:lstStyle/>
              <a:p>
                <a:pPr>
                  <a:defRPr/>
                </a:pPr>
                <a:r>
                  <a:rPr lang="en-US"/>
                  <a:t>Canadian $ versus US $</a:t>
                </a:r>
              </a:p>
            </c:rich>
          </c:tx>
          <c:overlay val="0"/>
        </c:title>
        <c:numFmt formatCode="General" sourceLinked="1"/>
        <c:majorTickMark val="out"/>
        <c:minorTickMark val="none"/>
        <c:tickLblPos val="nextTo"/>
        <c:crossAx val="-2081616504"/>
        <c:crosses val="autoZero"/>
        <c:auto val="1"/>
        <c:lblAlgn val="ctr"/>
        <c:lblOffset val="100"/>
        <c:noMultiLvlLbl val="0"/>
      </c:catAx>
      <c:valAx>
        <c:axId val="-2081616504"/>
        <c:scaling>
          <c:orientation val="minMax"/>
        </c:scaling>
        <c:delete val="0"/>
        <c:axPos val="l"/>
        <c:majorGridlines/>
        <c:title>
          <c:tx>
            <c:rich>
              <a:bodyPr rot="-5400000" vert="horz"/>
              <a:lstStyle/>
              <a:p>
                <a:pPr>
                  <a:defRPr/>
                </a:pPr>
                <a:r>
                  <a:rPr lang="en-US"/>
                  <a:t>Net Present Value</a:t>
                </a:r>
              </a:p>
            </c:rich>
          </c:tx>
          <c:overlay val="0"/>
        </c:title>
        <c:numFmt formatCode="&quot;$&quot;#,##0" sourceLinked="1"/>
        <c:majorTickMark val="out"/>
        <c:minorTickMark val="none"/>
        <c:tickLblPos val="nextTo"/>
        <c:crossAx val="-2081622008"/>
        <c:crosses val="autoZero"/>
        <c:crossBetween val="between"/>
      </c:valAx>
      <c:catAx>
        <c:axId val="-2081610888"/>
        <c:scaling>
          <c:orientation val="minMax"/>
        </c:scaling>
        <c:delete val="1"/>
        <c:axPos val="b"/>
        <c:majorTickMark val="out"/>
        <c:minorTickMark val="none"/>
        <c:tickLblPos val="nextTo"/>
        <c:crossAx val="-2081607848"/>
        <c:crosses val="autoZero"/>
        <c:auto val="1"/>
        <c:lblAlgn val="ctr"/>
        <c:lblOffset val="100"/>
        <c:noMultiLvlLbl val="0"/>
      </c:catAx>
      <c:valAx>
        <c:axId val="-2081607848"/>
        <c:scaling>
          <c:orientation val="minMax"/>
        </c:scaling>
        <c:delete val="0"/>
        <c:axPos val="r"/>
        <c:title>
          <c:tx>
            <c:rich>
              <a:bodyPr rot="-5400000" vert="horz"/>
              <a:lstStyle/>
              <a:p>
                <a:pPr>
                  <a:defRPr/>
                </a:pPr>
                <a:r>
                  <a:rPr lang="en-US"/>
                  <a:t>Internal Rate of Return</a:t>
                </a:r>
              </a:p>
            </c:rich>
          </c:tx>
          <c:overlay val="0"/>
        </c:title>
        <c:numFmt formatCode="0.00%" sourceLinked="1"/>
        <c:majorTickMark val="out"/>
        <c:minorTickMark val="none"/>
        <c:tickLblPos val="nextTo"/>
        <c:crossAx val="-2081610888"/>
        <c:crosses val="max"/>
        <c:crossBetween val="between"/>
      </c:valAx>
    </c:plotArea>
    <c:legend>
      <c:legendPos val="r"/>
      <c:overlay val="0"/>
    </c:legend>
    <c:plotVisOnly val="1"/>
    <c:dispBlanksAs val="gap"/>
    <c:showDLblsOverMax val="0"/>
  </c:chart>
  <c:txPr>
    <a:bodyPr/>
    <a:lstStyle/>
    <a:p>
      <a:pPr>
        <a:defRPr>
          <a:latin typeface="+mn-lt"/>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2077269976"/>
        <c:axId val="-2077266936"/>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2077282904"/>
        <c:axId val="-2077276424"/>
      </c:lineChart>
      <c:catAx>
        <c:axId val="-2077282904"/>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077276424"/>
        <c:crosses val="autoZero"/>
        <c:auto val="1"/>
        <c:lblAlgn val="ctr"/>
        <c:lblOffset val="100"/>
        <c:tickLblSkip val="2"/>
        <c:tickMarkSkip val="1"/>
        <c:noMultiLvlLbl val="0"/>
      </c:catAx>
      <c:valAx>
        <c:axId val="-207727642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077282904"/>
        <c:crosses val="autoZero"/>
        <c:crossBetween val="between"/>
      </c:valAx>
      <c:catAx>
        <c:axId val="-2077269976"/>
        <c:scaling>
          <c:orientation val="minMax"/>
        </c:scaling>
        <c:delete val="1"/>
        <c:axPos val="b"/>
        <c:numFmt formatCode="General" sourceLinked="1"/>
        <c:majorTickMark val="out"/>
        <c:minorTickMark val="none"/>
        <c:tickLblPos val="nextTo"/>
        <c:crossAx val="-2077266936"/>
        <c:crosses val="autoZero"/>
        <c:auto val="1"/>
        <c:lblAlgn val="ctr"/>
        <c:lblOffset val="100"/>
        <c:noMultiLvlLbl val="0"/>
      </c:catAx>
      <c:valAx>
        <c:axId val="-2077266936"/>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077269976"/>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2077839192"/>
        <c:axId val="-2077836152"/>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2077852120"/>
        <c:axId val="-2077845640"/>
      </c:lineChart>
      <c:catAx>
        <c:axId val="-2077852120"/>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077845640"/>
        <c:crosses val="autoZero"/>
        <c:auto val="1"/>
        <c:lblAlgn val="ctr"/>
        <c:lblOffset val="100"/>
        <c:tickLblSkip val="2"/>
        <c:tickMarkSkip val="1"/>
        <c:noMultiLvlLbl val="0"/>
      </c:catAx>
      <c:valAx>
        <c:axId val="-2077845640"/>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077852120"/>
        <c:crosses val="autoZero"/>
        <c:crossBetween val="between"/>
      </c:valAx>
      <c:catAx>
        <c:axId val="-2077839192"/>
        <c:scaling>
          <c:orientation val="minMax"/>
        </c:scaling>
        <c:delete val="1"/>
        <c:axPos val="b"/>
        <c:numFmt formatCode="General" sourceLinked="1"/>
        <c:majorTickMark val="out"/>
        <c:minorTickMark val="none"/>
        <c:tickLblPos val="nextTo"/>
        <c:crossAx val="-2077836152"/>
        <c:crosses val="autoZero"/>
        <c:auto val="1"/>
        <c:lblAlgn val="ctr"/>
        <c:lblOffset val="100"/>
        <c:noMultiLvlLbl val="0"/>
      </c:catAx>
      <c:valAx>
        <c:axId val="-2077836152"/>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077839192"/>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baseline="0"/>
              <a:t>Dividend Changes at US companies</a:t>
            </a:r>
            <a:endParaRPr lang="en-US" sz="1400"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Sheet1!$B$2:$B$27</c:f>
              <c:numCache>
                <c:formatCode>0.00%</c:formatCode>
                <c:ptCount val="26"/>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0.35</c:v>
                </c:pt>
              </c:numCache>
            </c:numRef>
          </c:val>
        </c:ser>
        <c:ser>
          <c:idx val="2"/>
          <c:order val="1"/>
          <c:tx>
            <c:strRef>
              <c:f>Sheet1!$C$1</c:f>
              <c:strCache>
                <c:ptCount val="1"/>
                <c:pt idx="0">
                  <c:v>Decrease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Sheet1!$C$2:$C$27</c:f>
              <c:numCache>
                <c:formatCode>0.00%</c:formatCode>
                <c:ptCount val="26"/>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numCache>
            </c:numRef>
          </c:val>
        </c:ser>
        <c:ser>
          <c:idx val="3"/>
          <c:order val="2"/>
          <c:tx>
            <c:strRef>
              <c:f>Sheet1!$D$1</c:f>
              <c:strCache>
                <c:ptCount val="1"/>
                <c:pt idx="0">
                  <c:v>No change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Sheet1!$D$2:$D$27</c:f>
              <c:numCache>
                <c:formatCode>0.00%</c:formatCode>
                <c:ptCount val="26"/>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c:v>
                </c:pt>
              </c:numCache>
            </c:numRef>
          </c:val>
        </c:ser>
        <c:dLbls>
          <c:showLegendKey val="0"/>
          <c:showVal val="0"/>
          <c:showCatName val="0"/>
          <c:showSerName val="0"/>
          <c:showPercent val="0"/>
          <c:showBubbleSize val="0"/>
        </c:dLbls>
        <c:gapWidth val="150"/>
        <c:shape val="box"/>
        <c:axId val="-2071124952"/>
        <c:axId val="-2071121912"/>
        <c:axId val="0"/>
      </c:bar3DChart>
      <c:catAx>
        <c:axId val="-2071124952"/>
        <c:scaling>
          <c:orientation val="minMax"/>
        </c:scaling>
        <c:delete val="0"/>
        <c:axPos val="b"/>
        <c:numFmt formatCode="General" sourceLinked="1"/>
        <c:majorTickMark val="out"/>
        <c:minorTickMark val="none"/>
        <c:tickLblPos val="nextTo"/>
        <c:crossAx val="-2071121912"/>
        <c:crosses val="autoZero"/>
        <c:auto val="1"/>
        <c:lblAlgn val="ctr"/>
        <c:lblOffset val="100"/>
        <c:noMultiLvlLbl val="0"/>
      </c:catAx>
      <c:valAx>
        <c:axId val="-2071121912"/>
        <c:scaling>
          <c:orientation val="minMax"/>
        </c:scaling>
        <c:delete val="0"/>
        <c:axPos val="l"/>
        <c:majorGridlines/>
        <c:numFmt formatCode="0.00%" sourceLinked="1"/>
        <c:majorTickMark val="out"/>
        <c:minorTickMark val="none"/>
        <c:tickLblPos val="nextTo"/>
        <c:crossAx val="-2071124952"/>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S&amp;P 500: Dividends and Earnings - 1960 to 2013</a:t>
            </a:r>
          </a:p>
        </c:rich>
      </c:tx>
      <c:layout/>
      <c:overlay val="0"/>
    </c:title>
    <c:autoTitleDeleted val="0"/>
    <c:plotArea>
      <c:layout/>
      <c:lineChart>
        <c:grouping val="standard"/>
        <c:varyColors val="0"/>
        <c:ser>
          <c:idx val="4"/>
          <c:order val="0"/>
          <c:tx>
            <c:strRef>
              <c:f>Sheet1!$E$1</c:f>
              <c:strCache>
                <c:ptCount val="1"/>
                <c:pt idx="0">
                  <c:v>Earnings</c:v>
                </c:pt>
              </c:strCache>
            </c:strRef>
          </c:tx>
          <c:cat>
            <c:strRef>
              <c:f>Sheet1!$A$1:$A$56</c:f>
              <c:strCache>
                <c:ptCount val="55"/>
                <c:pt idx="0">
                  <c:v>Year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strCache>
            </c:strRef>
          </c:cat>
          <c:val>
            <c:numRef>
              <c:f>Sheet1!$E$2:$E$55</c:f>
              <c:numCache>
                <c:formatCode>0.00</c:formatCode>
                <c:ptCount val="54"/>
                <c:pt idx="0">
                  <c:v>3.103074</c:v>
                </c:pt>
                <c:pt idx="1">
                  <c:v>3.370004999999999</c:v>
                </c:pt>
                <c:pt idx="2">
                  <c:v>3.66611</c:v>
                </c:pt>
                <c:pt idx="3">
                  <c:v>4.133602</c:v>
                </c:pt>
                <c:pt idx="4">
                  <c:v>4.762949999999995</c:v>
                </c:pt>
                <c:pt idx="5">
                  <c:v>5.296239</c:v>
                </c:pt>
                <c:pt idx="6">
                  <c:v>5.414242</c:v>
                </c:pt>
                <c:pt idx="7">
                  <c:v>5.460202</c:v>
                </c:pt>
                <c:pt idx="8">
                  <c:v>5.722685999999975</c:v>
                </c:pt>
                <c:pt idx="9">
                  <c:v>6.103578</c:v>
                </c:pt>
                <c:pt idx="10">
                  <c:v>5.51057</c:v>
                </c:pt>
                <c:pt idx="11">
                  <c:v>5.574113999999994</c:v>
                </c:pt>
                <c:pt idx="12">
                  <c:v>6.174014999999926</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107.45</c:v>
                </c:pt>
              </c:numCache>
            </c:numRef>
          </c:val>
          <c:smooth val="0"/>
        </c:ser>
        <c:ser>
          <c:idx val="5"/>
          <c:order val="1"/>
          <c:tx>
            <c:strRef>
              <c:f>Sheet1!$F$1</c:f>
              <c:strCache>
                <c:ptCount val="1"/>
                <c:pt idx="0">
                  <c:v>Dividends</c:v>
                </c:pt>
              </c:strCache>
            </c:strRef>
          </c:tx>
          <c:spPr>
            <a:ln w="38100">
              <a:solidFill>
                <a:srgbClr val="000000"/>
              </a:solidFill>
              <a:prstDash val="solid"/>
            </a:ln>
          </c:spPr>
          <c:cat>
            <c:strRef>
              <c:f>Sheet1!$A$1:$A$56</c:f>
              <c:strCache>
                <c:ptCount val="55"/>
                <c:pt idx="0">
                  <c:v>Year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strCache>
            </c:strRef>
          </c:cat>
          <c:val>
            <c:numRef>
              <c:f>Sheet1!$F$2:$F$56</c:f>
              <c:numCache>
                <c:formatCode>0.00</c:formatCode>
                <c:ptCount val="55"/>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6.826034999999964</c:v>
                </c:pt>
                <c:pt idx="22">
                  <c:v>6.933551999999999</c:v>
                </c:pt>
                <c:pt idx="23">
                  <c:v>7.124975999999893</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36.28</c:v>
                </c:pt>
              </c:numCache>
            </c:numRef>
          </c:val>
          <c:smooth val="0"/>
        </c:ser>
        <c:dLbls>
          <c:showLegendKey val="0"/>
          <c:showVal val="0"/>
          <c:showCatName val="0"/>
          <c:showSerName val="0"/>
          <c:showPercent val="0"/>
          <c:showBubbleSize val="0"/>
        </c:dLbls>
        <c:marker val="1"/>
        <c:smooth val="0"/>
        <c:axId val="-2071673448"/>
        <c:axId val="-2071670440"/>
      </c:lineChart>
      <c:catAx>
        <c:axId val="-2071673448"/>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2071670440"/>
        <c:crosses val="autoZero"/>
        <c:auto val="1"/>
        <c:lblAlgn val="ctr"/>
        <c:lblOffset val="100"/>
        <c:tickLblSkip val="1"/>
        <c:noMultiLvlLbl val="0"/>
      </c:catAx>
      <c:valAx>
        <c:axId val="-2071670440"/>
        <c:scaling>
          <c:orientation val="minMax"/>
        </c:scaling>
        <c:delete val="0"/>
        <c:axPos val="l"/>
        <c:majorGridlines/>
        <c:numFmt formatCode="0.00" sourceLinked="1"/>
        <c:majorTickMark val="out"/>
        <c:minorTickMark val="none"/>
        <c:tickLblPos val="nextTo"/>
        <c:crossAx val="-2071673448"/>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Times"/>
                <a:ea typeface="Times"/>
                <a:cs typeface="Times"/>
              </a:defRPr>
            </a:pPr>
            <a:r>
              <a:rPr lang="en-US"/>
              <a:t>Stock Buybacks and Dividends: Aggregate for US Firms - 1989-2013</a:t>
            </a:r>
          </a:p>
        </c:rich>
      </c:tx>
      <c:layout>
        <c:manualLayout>
          <c:xMode val="edge"/>
          <c:yMode val="edge"/>
          <c:x val="0.157036962133143"/>
          <c:y val="0.0196079203634687"/>
        </c:manualLayout>
      </c:layout>
      <c:overlay val="0"/>
      <c:spPr>
        <a:noFill/>
        <a:ln w="25400">
          <a:noFill/>
        </a:ln>
      </c:spPr>
    </c:title>
    <c:autoTitleDeleted val="0"/>
    <c:plotArea>
      <c:layout>
        <c:manualLayout>
          <c:layoutTarget val="inner"/>
          <c:xMode val="edge"/>
          <c:yMode val="edge"/>
          <c:x val="0.137777777777778"/>
          <c:y val="0.119825708061002"/>
          <c:w val="0.85037037037037"/>
          <c:h val="0.736383442265795"/>
        </c:manualLayout>
      </c:layout>
      <c:barChart>
        <c:barDir val="col"/>
        <c:grouping val="clustered"/>
        <c:varyColors val="0"/>
        <c:ser>
          <c:idx val="3"/>
          <c:order val="0"/>
          <c:tx>
            <c:strRef>
              <c:f>Sheet1!$D$1</c:f>
              <c:strCache>
                <c:ptCount val="1"/>
                <c:pt idx="0">
                  <c:v>Stock Buybacks</c:v>
                </c:pt>
              </c:strCache>
            </c:strRef>
          </c:tx>
          <c:spPr>
            <a:ln w="12700">
              <a:solidFill>
                <a:srgbClr val="000000"/>
              </a:solidFill>
              <a:prstDash val="solid"/>
            </a:ln>
          </c:spPr>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Sheet1!$D$2:$D$27</c:f>
              <c:numCache>
                <c:formatCode>_("$"* #,##0.00_);_("$"* \(#,##0.00\);_("$"* "-"??_);_(@_)</c:formatCode>
                <c:ptCount val="26"/>
                <c:pt idx="0">
                  <c:v>46303.77500000002</c:v>
                </c:pt>
                <c:pt idx="1">
                  <c:v>51208.817</c:v>
                </c:pt>
                <c:pt idx="2">
                  <c:v>39945.929</c:v>
                </c:pt>
                <c:pt idx="3">
                  <c:v>24860.653</c:v>
                </c:pt>
                <c:pt idx="4">
                  <c:v>31898.11500000005</c:v>
                </c:pt>
                <c:pt idx="5">
                  <c:v>39276.966</c:v>
                </c:pt>
                <c:pt idx="6">
                  <c:v>46530.99</c:v>
                </c:pt>
                <c:pt idx="7">
                  <c:v>77512.08099999993</c:v>
                </c:pt>
                <c:pt idx="8">
                  <c:v>98396.07200000016</c:v>
                </c:pt>
                <c:pt idx="9">
                  <c:v>147137.4020000001</c:v>
                </c:pt>
                <c:pt idx="10">
                  <c:v>183472.134</c:v>
                </c:pt>
                <c:pt idx="11">
                  <c:v>217286.0</c:v>
                </c:pt>
                <c:pt idx="12">
                  <c:v>277193.0</c:v>
                </c:pt>
                <c:pt idx="13">
                  <c:v>181764.0</c:v>
                </c:pt>
                <c:pt idx="14">
                  <c:v>156688.0</c:v>
                </c:pt>
                <c:pt idx="15">
                  <c:v>197164.8804702809</c:v>
                </c:pt>
                <c:pt idx="16">
                  <c:v>249165.0</c:v>
                </c:pt>
                <c:pt idx="17">
                  <c:v>331115.0</c:v>
                </c:pt>
                <c:pt idx="18" formatCode="&quot;$&quot;#,##0.00">
                  <c:v>376233.0</c:v>
                </c:pt>
                <c:pt idx="19" formatCode="&quot;$&quot;#,##0.00">
                  <c:v>525569.0411471321</c:v>
                </c:pt>
                <c:pt idx="20" formatCode="&quot;$&quot;#,##0.00">
                  <c:v>305474.2998753117</c:v>
                </c:pt>
                <c:pt idx="21" formatCode="&quot;$&quot;#,##0.00">
                  <c:v>120876.1882793018</c:v>
                </c:pt>
                <c:pt idx="22" formatCode="&quot;$&quot;#,##0.00">
                  <c:v>257076.9127182045</c:v>
                </c:pt>
                <c:pt idx="23" formatCode="&quot;$&quot;#,##0.00">
                  <c:v>348476.8248129675</c:v>
                </c:pt>
                <c:pt idx="24" formatCode="&quot;$&quot;#,##0.00">
                  <c:v>334559.6440149625</c:v>
                </c:pt>
                <c:pt idx="25" formatCode="&quot;$&quot;#,##0.00">
                  <c:v>355207.030567565</c:v>
                </c:pt>
              </c:numCache>
            </c:numRef>
          </c:val>
        </c:ser>
        <c:ser>
          <c:idx val="4"/>
          <c:order val="1"/>
          <c:tx>
            <c:strRef>
              <c:f>Sheet1!$E$1</c:f>
              <c:strCache>
                <c:ptCount val="1"/>
                <c:pt idx="0">
                  <c:v>Dividends</c:v>
                </c:pt>
              </c:strCache>
            </c:strRef>
          </c:tx>
          <c:spPr>
            <a:ln w="12700">
              <a:solidFill>
                <a:srgbClr val="000000"/>
              </a:solidFill>
              <a:prstDash val="solid"/>
            </a:ln>
          </c:spPr>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Sheet1!$E$2:$E$27</c:f>
              <c:numCache>
                <c:formatCode>_("$"* #,##0.00_);_("$"* \(#,##0.00\);_("$"* "-"??_);_(@_)</c:formatCode>
                <c:ptCount val="26"/>
                <c:pt idx="0">
                  <c:v>100024.836</c:v>
                </c:pt>
                <c:pt idx="1">
                  <c:v>106890.874</c:v>
                </c:pt>
                <c:pt idx="2">
                  <c:v>116550.2439999999</c:v>
                </c:pt>
                <c:pt idx="3">
                  <c:v>117754.223</c:v>
                </c:pt>
                <c:pt idx="4">
                  <c:v>124602.471</c:v>
                </c:pt>
                <c:pt idx="5">
                  <c:v>129218.141</c:v>
                </c:pt>
                <c:pt idx="6">
                  <c:v>143904.5529999998</c:v>
                </c:pt>
                <c:pt idx="7">
                  <c:v>161096.8469999996</c:v>
                </c:pt>
                <c:pt idx="8">
                  <c:v>182326.5869999997</c:v>
                </c:pt>
                <c:pt idx="9">
                  <c:v>196825.4910000002</c:v>
                </c:pt>
                <c:pt idx="10">
                  <c:v>188482.85</c:v>
                </c:pt>
                <c:pt idx="11">
                  <c:v>173946.0</c:v>
                </c:pt>
                <c:pt idx="12">
                  <c:v>169909.0</c:v>
                </c:pt>
                <c:pt idx="13">
                  <c:v>130858.0</c:v>
                </c:pt>
                <c:pt idx="14">
                  <c:v>116574.0</c:v>
                </c:pt>
                <c:pt idx="15">
                  <c:v>138985.217746048</c:v>
                </c:pt>
                <c:pt idx="16">
                  <c:v>147664.3630800612</c:v>
                </c:pt>
                <c:pt idx="17">
                  <c:v>162971.7598164202</c:v>
                </c:pt>
                <c:pt idx="18" formatCode="&quot;$&quot;#,##0.00">
                  <c:v>182232.9659674117</c:v>
                </c:pt>
                <c:pt idx="19" formatCode="&quot;$&quot;#,##0.00">
                  <c:v>204793.7564825465</c:v>
                </c:pt>
                <c:pt idx="20" formatCode="&quot;$&quot;#,##0.00">
                  <c:v>207049.83553406</c:v>
                </c:pt>
                <c:pt idx="21" formatCode="&quot;$&quot;#,##0.00">
                  <c:v>159890.5056830685</c:v>
                </c:pt>
                <c:pt idx="22" formatCode="&quot;$&quot;#,##0.00">
                  <c:v>164839.3242476787</c:v>
                </c:pt>
                <c:pt idx="23" formatCode="&quot;$&quot;#,##0.00">
                  <c:v>192348.9333274238</c:v>
                </c:pt>
                <c:pt idx="24" formatCode="&quot;$&quot;#,##0.00">
                  <c:v>214473.0633809753</c:v>
                </c:pt>
                <c:pt idx="25" formatCode="&quot;$&quot;#,##0.00">
                  <c:v>249003.2265853124</c:v>
                </c:pt>
              </c:numCache>
            </c:numRef>
          </c:val>
        </c:ser>
        <c:dLbls>
          <c:showLegendKey val="0"/>
          <c:showVal val="0"/>
          <c:showCatName val="0"/>
          <c:showSerName val="0"/>
          <c:showPercent val="0"/>
          <c:showBubbleSize val="0"/>
        </c:dLbls>
        <c:gapWidth val="150"/>
        <c:axId val="-2071763912"/>
        <c:axId val="-2071757736"/>
      </c:barChart>
      <c:catAx>
        <c:axId val="-207176391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Year</a:t>
                </a:r>
              </a:p>
            </c:rich>
          </c:tx>
          <c:layout>
            <c:manualLayout>
              <c:xMode val="edge"/>
              <c:yMode val="edge"/>
              <c:x val="0.546666707052637"/>
              <c:y val="0.90413926529505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71757736"/>
        <c:crosses val="autoZero"/>
        <c:auto val="1"/>
        <c:lblAlgn val="ctr"/>
        <c:lblOffset val="100"/>
        <c:tickLblSkip val="1"/>
        <c:tickMarkSkip val="1"/>
        <c:noMultiLvlLbl val="0"/>
      </c:catAx>
      <c:valAx>
        <c:axId val="-207175773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 Dividends &amp; Buybacks</a:t>
                </a:r>
              </a:p>
            </c:rich>
          </c:tx>
          <c:layout>
            <c:manualLayout>
              <c:xMode val="edge"/>
              <c:yMode val="edge"/>
              <c:x val="0.0133333115870416"/>
              <c:y val="0.372549116980026"/>
            </c:manualLayout>
          </c:layout>
          <c:overlay val="0"/>
          <c:spPr>
            <a:noFill/>
            <a:ln w="25400">
              <a:noFill/>
            </a:ln>
          </c:spPr>
        </c:title>
        <c:numFmt formatCode="_(&quot;$&quot;* #,##0.00_);_(&quot;$&quot;* \(#,##0.00\);_(&quot;$&quot;* &quot;-&quot;??_);_(@_)"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71763912"/>
        <c:crosses val="autoZero"/>
        <c:crossBetween val="between"/>
      </c:valAx>
      <c:spPr>
        <a:solidFill>
          <a:srgbClr val="FFFFFF"/>
        </a:solidFill>
        <a:ln w="12700">
          <a:solidFill>
            <a:srgbClr val="808080"/>
          </a:solidFill>
          <a:prstDash val="solid"/>
        </a:ln>
      </c:spPr>
    </c:plotArea>
    <c:legend>
      <c:legendPos val="b"/>
      <c:layout>
        <c:manualLayout>
          <c:xMode val="edge"/>
          <c:yMode val="edge"/>
          <c:x val="0.437037087950974"/>
          <c:y val="0.958605634642138"/>
          <c:w val="0.202254958416625"/>
          <c:h val="0.0372056457385373"/>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Payout</a:t>
            </a:r>
            <a:r>
              <a:rPr lang="en-US" baseline="0"/>
              <a:t> Ratios in 2014</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Payout ratio'!$B$1</c:f>
              <c:strCache>
                <c:ptCount val="1"/>
                <c:pt idx="0">
                  <c:v>Global</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ratio'!$B$2:$B$12</c:f>
              <c:numCache>
                <c:formatCode>0.00%</c:formatCode>
                <c:ptCount val="11"/>
                <c:pt idx="0">
                  <c:v>0.0910696266397578</c:v>
                </c:pt>
                <c:pt idx="1">
                  <c:v>0.115539858728557</c:v>
                </c:pt>
                <c:pt idx="2">
                  <c:v>0.139085099226371</c:v>
                </c:pt>
                <c:pt idx="3">
                  <c:v>0.121594349142281</c:v>
                </c:pt>
                <c:pt idx="4">
                  <c:v>0.103010427177935</c:v>
                </c:pt>
                <c:pt idx="5">
                  <c:v>0.0863605785401951</c:v>
                </c:pt>
                <c:pt idx="6">
                  <c:v>0.0688698284561049</c:v>
                </c:pt>
                <c:pt idx="7">
                  <c:v>0.0511268079381096</c:v>
                </c:pt>
                <c:pt idx="8">
                  <c:v>0.0387655566767575</c:v>
                </c:pt>
                <c:pt idx="9">
                  <c:v>0.0321224352505886</c:v>
                </c:pt>
                <c:pt idx="10">
                  <c:v>0.152455432223343</c:v>
                </c:pt>
              </c:numCache>
            </c:numRef>
          </c:val>
        </c:ser>
        <c:ser>
          <c:idx val="1"/>
          <c:order val="1"/>
          <c:tx>
            <c:strRef>
              <c:f>'Dividend Payout ratio'!$C$1</c:f>
              <c:strCache>
                <c:ptCount val="1"/>
                <c:pt idx="0">
                  <c:v>US</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ratio'!$C$2:$C$12</c:f>
              <c:numCache>
                <c:formatCode>0.00%</c:formatCode>
                <c:ptCount val="11"/>
                <c:pt idx="0">
                  <c:v>0.109282422646478</c:v>
                </c:pt>
                <c:pt idx="1">
                  <c:v>0.142198815009875</c:v>
                </c:pt>
                <c:pt idx="2">
                  <c:v>0.173140223831468</c:v>
                </c:pt>
                <c:pt idx="3">
                  <c:v>0.136932192231731</c:v>
                </c:pt>
                <c:pt idx="4">
                  <c:v>0.113890717577354</c:v>
                </c:pt>
                <c:pt idx="5">
                  <c:v>0.0836076366030283</c:v>
                </c:pt>
                <c:pt idx="6">
                  <c:v>0.0401579986833443</c:v>
                </c:pt>
                <c:pt idx="7">
                  <c:v>0.0269914417379855</c:v>
                </c:pt>
                <c:pt idx="8">
                  <c:v>0.0223831468071099</c:v>
                </c:pt>
                <c:pt idx="9">
                  <c:v>0.0276497695852535</c:v>
                </c:pt>
                <c:pt idx="10">
                  <c:v>0.123765635286373</c:v>
                </c:pt>
              </c:numCache>
            </c:numRef>
          </c:val>
        </c:ser>
        <c:dLbls>
          <c:showLegendKey val="0"/>
          <c:showVal val="0"/>
          <c:showCatName val="0"/>
          <c:showSerName val="0"/>
          <c:showPercent val="0"/>
          <c:showBubbleSize val="0"/>
        </c:dLbls>
        <c:gapWidth val="150"/>
        <c:shape val="box"/>
        <c:axId val="-2071920872"/>
        <c:axId val="-2071917896"/>
        <c:axId val="0"/>
      </c:bar3DChart>
      <c:catAx>
        <c:axId val="-2071920872"/>
        <c:scaling>
          <c:orientation val="minMax"/>
        </c:scaling>
        <c:delete val="0"/>
        <c:axPos val="b"/>
        <c:majorTickMark val="out"/>
        <c:minorTickMark val="none"/>
        <c:tickLblPos val="nextTo"/>
        <c:crossAx val="-2071917896"/>
        <c:crosses val="autoZero"/>
        <c:auto val="1"/>
        <c:lblAlgn val="ctr"/>
        <c:lblOffset val="100"/>
        <c:noMultiLvlLbl val="0"/>
      </c:catAx>
      <c:valAx>
        <c:axId val="-2071917896"/>
        <c:scaling>
          <c:orientation val="minMax"/>
        </c:scaling>
        <c:delete val="0"/>
        <c:axPos val="l"/>
        <c:majorGridlines/>
        <c:numFmt formatCode="0.00%" sourceLinked="1"/>
        <c:majorTickMark val="out"/>
        <c:minorTickMark val="none"/>
        <c:tickLblPos val="nextTo"/>
        <c:crossAx val="-2071920872"/>
        <c:crosses val="autoZero"/>
        <c:crossBetween val="between"/>
      </c:valAx>
    </c:plotArea>
    <c:legend>
      <c:legendPos val="r"/>
      <c:overlay val="0"/>
    </c:legend>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Payout</a:t>
            </a:r>
            <a:r>
              <a:rPr lang="en-US" baseline="0"/>
              <a:t> Ratios in 2014</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Payout ratio'!$B$1</c:f>
              <c:strCache>
                <c:ptCount val="1"/>
                <c:pt idx="0">
                  <c:v>Global</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ratio'!$B$2:$B$12</c:f>
              <c:numCache>
                <c:formatCode>0.00%</c:formatCode>
                <c:ptCount val="11"/>
                <c:pt idx="0">
                  <c:v>0.0910696266397578</c:v>
                </c:pt>
                <c:pt idx="1">
                  <c:v>0.115539858728557</c:v>
                </c:pt>
                <c:pt idx="2">
                  <c:v>0.139085099226371</c:v>
                </c:pt>
                <c:pt idx="3">
                  <c:v>0.121594349142281</c:v>
                </c:pt>
                <c:pt idx="4">
                  <c:v>0.103010427177935</c:v>
                </c:pt>
                <c:pt idx="5">
                  <c:v>0.0863605785401951</c:v>
                </c:pt>
                <c:pt idx="6">
                  <c:v>0.0688698284561049</c:v>
                </c:pt>
                <c:pt idx="7">
                  <c:v>0.0511268079381096</c:v>
                </c:pt>
                <c:pt idx="8">
                  <c:v>0.0387655566767575</c:v>
                </c:pt>
                <c:pt idx="9">
                  <c:v>0.0321224352505886</c:v>
                </c:pt>
                <c:pt idx="10">
                  <c:v>0.152455432223343</c:v>
                </c:pt>
              </c:numCache>
            </c:numRef>
          </c:val>
        </c:ser>
        <c:ser>
          <c:idx val="1"/>
          <c:order val="1"/>
          <c:tx>
            <c:strRef>
              <c:f>'Dividend Payout ratio'!$C$1</c:f>
              <c:strCache>
                <c:ptCount val="1"/>
                <c:pt idx="0">
                  <c:v>US</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ratio'!$C$2:$C$12</c:f>
              <c:numCache>
                <c:formatCode>0.00%</c:formatCode>
                <c:ptCount val="11"/>
                <c:pt idx="0">
                  <c:v>0.109282422646478</c:v>
                </c:pt>
                <c:pt idx="1">
                  <c:v>0.142198815009875</c:v>
                </c:pt>
                <c:pt idx="2">
                  <c:v>0.173140223831468</c:v>
                </c:pt>
                <c:pt idx="3">
                  <c:v>0.136932192231731</c:v>
                </c:pt>
                <c:pt idx="4">
                  <c:v>0.113890717577354</c:v>
                </c:pt>
                <c:pt idx="5">
                  <c:v>0.0836076366030283</c:v>
                </c:pt>
                <c:pt idx="6">
                  <c:v>0.0401579986833443</c:v>
                </c:pt>
                <c:pt idx="7">
                  <c:v>0.0269914417379855</c:v>
                </c:pt>
                <c:pt idx="8">
                  <c:v>0.0223831468071099</c:v>
                </c:pt>
                <c:pt idx="9">
                  <c:v>0.0276497695852535</c:v>
                </c:pt>
                <c:pt idx="10">
                  <c:v>0.123765635286373</c:v>
                </c:pt>
              </c:numCache>
            </c:numRef>
          </c:val>
        </c:ser>
        <c:dLbls>
          <c:showLegendKey val="0"/>
          <c:showVal val="0"/>
          <c:showCatName val="0"/>
          <c:showSerName val="0"/>
          <c:showPercent val="0"/>
          <c:showBubbleSize val="0"/>
        </c:dLbls>
        <c:gapWidth val="150"/>
        <c:shape val="box"/>
        <c:axId val="-2071876712"/>
        <c:axId val="-2071873736"/>
        <c:axId val="0"/>
      </c:bar3DChart>
      <c:catAx>
        <c:axId val="-2071876712"/>
        <c:scaling>
          <c:orientation val="minMax"/>
        </c:scaling>
        <c:delete val="0"/>
        <c:axPos val="b"/>
        <c:majorTickMark val="out"/>
        <c:minorTickMark val="none"/>
        <c:tickLblPos val="nextTo"/>
        <c:crossAx val="-2071873736"/>
        <c:crosses val="autoZero"/>
        <c:auto val="1"/>
        <c:lblAlgn val="ctr"/>
        <c:lblOffset val="100"/>
        <c:noMultiLvlLbl val="0"/>
      </c:catAx>
      <c:valAx>
        <c:axId val="-2071873736"/>
        <c:scaling>
          <c:orientation val="minMax"/>
        </c:scaling>
        <c:delete val="0"/>
        <c:axPos val="l"/>
        <c:majorGridlines/>
        <c:numFmt formatCode="0.00%" sourceLinked="1"/>
        <c:majorTickMark val="out"/>
        <c:minorTickMark val="none"/>
        <c:tickLblPos val="nextTo"/>
        <c:crossAx val="-2071876712"/>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Yields</a:t>
            </a:r>
            <a:r>
              <a:rPr lang="en-US" baseline="0"/>
              <a:t> </a:t>
            </a:r>
            <a:r>
              <a:rPr lang="en-US"/>
              <a:t>in 2014</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Yield'!$B$1</c:f>
              <c:strCache>
                <c:ptCount val="1"/>
                <c:pt idx="0">
                  <c:v>Global</c:v>
                </c:pt>
              </c:strCache>
            </c:strRef>
          </c:tx>
          <c:invertIfNegative val="0"/>
          <c:cat>
            <c:strRef>
              <c:f>'Dividend Yield'!$A$2:$A$18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'Dividend Yield'!$B$2:$B$18</c:f>
              <c:numCache>
                <c:formatCode>0.00%</c:formatCode>
                <c:ptCount val="17"/>
                <c:pt idx="0">
                  <c:v>0.0892008150328277</c:v>
                </c:pt>
                <c:pt idx="1">
                  <c:v>0.104369481548562</c:v>
                </c:pt>
                <c:pt idx="2">
                  <c:v>0.109803033733303</c:v>
                </c:pt>
                <c:pt idx="3">
                  <c:v>0.107614519658894</c:v>
                </c:pt>
                <c:pt idx="4">
                  <c:v>0.0896536110482228</c:v>
                </c:pt>
                <c:pt idx="5">
                  <c:v>0.0792393026941363</c:v>
                </c:pt>
                <c:pt idx="6">
                  <c:v>0.0642970341860992</c:v>
                </c:pt>
                <c:pt idx="7">
                  <c:v>0.0578069579654366</c:v>
                </c:pt>
                <c:pt idx="8">
                  <c:v>0.0476945136216135</c:v>
                </c:pt>
                <c:pt idx="9">
                  <c:v>0.0440721454984529</c:v>
                </c:pt>
                <c:pt idx="10">
                  <c:v>0.0341106331597615</c:v>
                </c:pt>
                <c:pt idx="11">
                  <c:v>0.0264131008980454</c:v>
                </c:pt>
                <c:pt idx="12">
                  <c:v>0.0221115387517923</c:v>
                </c:pt>
                <c:pt idx="13">
                  <c:v>0.0158478605388273</c:v>
                </c:pt>
                <c:pt idx="14">
                  <c:v>0.0158478605388273</c:v>
                </c:pt>
                <c:pt idx="15">
                  <c:v>0.0128292204361935</c:v>
                </c:pt>
                <c:pt idx="16">
                  <c:v>0.0790883706890046</c:v>
                </c:pt>
              </c:numCache>
            </c:numRef>
          </c:val>
        </c:ser>
        <c:ser>
          <c:idx val="1"/>
          <c:order val="1"/>
          <c:tx>
            <c:strRef>
              <c:f>'Dividend Yield'!$C$1</c:f>
              <c:strCache>
                <c:ptCount val="1"/>
                <c:pt idx="0">
                  <c:v>US</c:v>
                </c:pt>
              </c:strCache>
            </c:strRef>
          </c:tx>
          <c:invertIfNegative val="0"/>
          <c:cat>
            <c:strRef>
              <c:f>'Dividend Yield'!$A$2:$A$18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'Dividend Yield'!$C$2:$C$18</c:f>
              <c:numCache>
                <c:formatCode>0.00%</c:formatCode>
                <c:ptCount val="17"/>
                <c:pt idx="0">
                  <c:v>0.0934297769740807</c:v>
                </c:pt>
                <c:pt idx="1">
                  <c:v>0.148884870403858</c:v>
                </c:pt>
                <c:pt idx="2">
                  <c:v>0.160337552742616</c:v>
                </c:pt>
                <c:pt idx="3">
                  <c:v>0.138034960819771</c:v>
                </c:pt>
                <c:pt idx="4">
                  <c:v>0.106690777576854</c:v>
                </c:pt>
                <c:pt idx="5">
                  <c:v>0.0892103676913803</c:v>
                </c:pt>
                <c:pt idx="6">
                  <c:v>0.0590717299578059</c:v>
                </c:pt>
                <c:pt idx="7">
                  <c:v>0.0476190476190476</c:v>
                </c:pt>
                <c:pt idx="8">
                  <c:v>0.0325497287522604</c:v>
                </c:pt>
                <c:pt idx="9">
                  <c:v>0.0265220012055455</c:v>
                </c:pt>
                <c:pt idx="10">
                  <c:v>0.0102471368294153</c:v>
                </c:pt>
                <c:pt idx="11">
                  <c:v>0.0108499095840868</c:v>
                </c:pt>
                <c:pt idx="12">
                  <c:v>0.00964436407474382</c:v>
                </c:pt>
                <c:pt idx="13">
                  <c:v>0.0054249547920434</c:v>
                </c:pt>
                <c:pt idx="14">
                  <c:v>0.00783604581072935</c:v>
                </c:pt>
                <c:pt idx="15">
                  <c:v>0.0054249547920434</c:v>
                </c:pt>
                <c:pt idx="16">
                  <c:v>0.0482218203737191</c:v>
                </c:pt>
              </c:numCache>
            </c:numRef>
          </c:val>
        </c:ser>
        <c:dLbls>
          <c:showLegendKey val="0"/>
          <c:showVal val="0"/>
          <c:showCatName val="0"/>
          <c:showSerName val="0"/>
          <c:showPercent val="0"/>
          <c:showBubbleSize val="0"/>
        </c:dLbls>
        <c:gapWidth val="150"/>
        <c:shape val="box"/>
        <c:axId val="-2070451816"/>
        <c:axId val="-2070448840"/>
        <c:axId val="0"/>
      </c:bar3DChart>
      <c:catAx>
        <c:axId val="-2070451816"/>
        <c:scaling>
          <c:orientation val="minMax"/>
        </c:scaling>
        <c:delete val="0"/>
        <c:axPos val="b"/>
        <c:majorTickMark val="out"/>
        <c:minorTickMark val="none"/>
        <c:tickLblPos val="nextTo"/>
        <c:crossAx val="-2070448840"/>
        <c:crosses val="autoZero"/>
        <c:auto val="1"/>
        <c:lblAlgn val="ctr"/>
        <c:lblOffset val="100"/>
        <c:noMultiLvlLbl val="0"/>
      </c:catAx>
      <c:valAx>
        <c:axId val="-2070448840"/>
        <c:scaling>
          <c:orientation val="minMax"/>
        </c:scaling>
        <c:delete val="0"/>
        <c:axPos val="l"/>
        <c:majorGridlines/>
        <c:numFmt formatCode="0.00%" sourceLinked="1"/>
        <c:majorTickMark val="out"/>
        <c:minorTickMark val="none"/>
        <c:tickLblPos val="nextTo"/>
        <c:crossAx val="-2070451816"/>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layout/>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c:v>
                </c:pt>
                <c:pt idx="2">
                  <c:v>0.401363736768329</c:v>
                </c:pt>
                <c:pt idx="3">
                  <c:v>0.354437244176317</c:v>
                </c:pt>
                <c:pt idx="4">
                  <c:v>0.200230297877223</c:v>
                </c:pt>
                <c:pt idx="5">
                  <c:v>0.209803688480861</c:v>
                </c:pt>
                <c:pt idx="6">
                  <c:v>0.198749444055672</c:v>
                </c:pt>
              </c:numCache>
            </c:numRef>
          </c:val>
        </c:ser>
        <c:dLbls>
          <c:showLegendKey val="0"/>
          <c:showVal val="0"/>
          <c:showCatName val="0"/>
          <c:showSerName val="0"/>
          <c:showPercent val="0"/>
          <c:showBubbleSize val="0"/>
        </c:dLbls>
        <c:gapWidth val="150"/>
        <c:axId val="-2070361272"/>
        <c:axId val="-2070358296"/>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0.0376429673428662</c:v>
                </c:pt>
                <c:pt idx="1">
                  <c:v>0.0327889401476333</c:v>
                </c:pt>
                <c:pt idx="2">
                  <c:v>0.0303605071959172</c:v>
                </c:pt>
                <c:pt idx="3">
                  <c:v>0.0242864818194563</c:v>
                </c:pt>
                <c:pt idx="4">
                  <c:v>0.0114112681146678</c:v>
                </c:pt>
                <c:pt idx="5">
                  <c:v>0.013713019654401</c:v>
                </c:pt>
                <c:pt idx="6">
                  <c:v>0.0111976673116275</c:v>
                </c:pt>
              </c:numCache>
            </c:numRef>
          </c:val>
          <c:smooth val="0"/>
        </c:ser>
        <c:dLbls>
          <c:showLegendKey val="0"/>
          <c:showVal val="0"/>
          <c:showCatName val="0"/>
          <c:showSerName val="0"/>
          <c:showPercent val="0"/>
          <c:showBubbleSize val="0"/>
        </c:dLbls>
        <c:marker val="1"/>
        <c:smooth val="0"/>
        <c:axId val="-2070351960"/>
        <c:axId val="-2070355256"/>
      </c:lineChart>
      <c:catAx>
        <c:axId val="-2070361272"/>
        <c:scaling>
          <c:orientation val="minMax"/>
        </c:scaling>
        <c:delete val="0"/>
        <c:axPos val="b"/>
        <c:majorTickMark val="out"/>
        <c:minorTickMark val="none"/>
        <c:tickLblPos val="nextTo"/>
        <c:crossAx val="-2070358296"/>
        <c:crosses val="autoZero"/>
        <c:auto val="1"/>
        <c:lblAlgn val="ctr"/>
        <c:lblOffset val="100"/>
        <c:noMultiLvlLbl val="0"/>
      </c:catAx>
      <c:valAx>
        <c:axId val="-2070358296"/>
        <c:scaling>
          <c:orientation val="minMax"/>
        </c:scaling>
        <c:delete val="0"/>
        <c:axPos val="l"/>
        <c:majorGridlines/>
        <c:numFmt formatCode="0.00%" sourceLinked="1"/>
        <c:majorTickMark val="out"/>
        <c:minorTickMark val="none"/>
        <c:tickLblPos val="nextTo"/>
        <c:crossAx val="-2070361272"/>
        <c:crosses val="autoZero"/>
        <c:crossBetween val="between"/>
      </c:valAx>
      <c:valAx>
        <c:axId val="-2070355256"/>
        <c:scaling>
          <c:orientation val="minMax"/>
        </c:scaling>
        <c:delete val="0"/>
        <c:axPos val="r"/>
        <c:numFmt formatCode="0.00%" sourceLinked="1"/>
        <c:majorTickMark val="out"/>
        <c:minorTickMark val="none"/>
        <c:tickLblPos val="nextTo"/>
        <c:crossAx val="-2070351960"/>
        <c:crosses val="max"/>
        <c:crossBetween val="between"/>
      </c:valAx>
      <c:catAx>
        <c:axId val="-2070351960"/>
        <c:scaling>
          <c:orientation val="minMax"/>
        </c:scaling>
        <c:delete val="1"/>
        <c:axPos val="b"/>
        <c:majorTickMark val="out"/>
        <c:minorTickMark val="none"/>
        <c:tickLblPos val="nextTo"/>
        <c:crossAx val="-2070355256"/>
        <c:crosses val="autoZero"/>
        <c:auto val="1"/>
        <c:lblAlgn val="ctr"/>
        <c:lblOffset val="100"/>
        <c:noMultiLvlLbl val="0"/>
      </c:catAx>
    </c:plotArea>
    <c:legend>
      <c:legendPos val="r"/>
      <c:layout/>
      <c:overlay val="0"/>
    </c:legend>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t> Tax rates on</a:t>
            </a:r>
            <a:r>
              <a:rPr lang="en-US" sz="1400" b="0" i="1" baseline="0"/>
              <a:t> dividends and capital gains- US</a:t>
            </a:r>
            <a:endParaRPr lang="en-US" sz="1400" b="0" i="1"/>
          </a:p>
        </c:rich>
      </c:tx>
      <c:layout/>
      <c:overlay val="0"/>
    </c:title>
    <c:autoTitleDeleted val="0"/>
    <c:plotArea>
      <c:layout/>
      <c:barChart>
        <c:barDir val="col"/>
        <c:grouping val="clustered"/>
        <c:varyColors val="0"/>
        <c:ser>
          <c:idx val="0"/>
          <c:order val="0"/>
          <c:tx>
            <c:strRef>
              <c:f>Sheet1!$B$1</c:f>
              <c:strCache>
                <c:ptCount val="1"/>
                <c:pt idx="0">
                  <c:v>Dividend tax rate</c:v>
                </c:pt>
              </c:strCache>
            </c:strRef>
          </c:tx>
          <c:invertIfNegative val="0"/>
          <c:cat>
            <c:numRef>
              <c:f>Sheet1!$A$2:$A$100</c:f>
              <c:numCache>
                <c:formatCode>General</c:formatCode>
                <c:ptCount val="99"/>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numCache>
            </c:numRef>
          </c:cat>
          <c:val>
            <c:numRef>
              <c:f>Sheet1!$B$2:$B$100</c:f>
              <c:numCache>
                <c:formatCode>0.00%</c:formatCode>
                <c:ptCount val="99"/>
                <c:pt idx="0">
                  <c:v>0.15</c:v>
                </c:pt>
                <c:pt idx="1">
                  <c:v>0.67</c:v>
                </c:pt>
                <c:pt idx="2">
                  <c:v>0.77</c:v>
                </c:pt>
                <c:pt idx="3">
                  <c:v>0.73</c:v>
                </c:pt>
                <c:pt idx="4">
                  <c:v>0.73</c:v>
                </c:pt>
                <c:pt idx="5">
                  <c:v>0.73</c:v>
                </c:pt>
                <c:pt idx="6">
                  <c:v>0.58</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0.865</c:v>
                </c:pt>
                <c:pt idx="31">
                  <c:v>0.865</c:v>
                </c:pt>
                <c:pt idx="32">
                  <c:v>0.821</c:v>
                </c:pt>
                <c:pt idx="33">
                  <c:v>0.821</c:v>
                </c:pt>
                <c:pt idx="34">
                  <c:v>0.844</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0.735</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c:v>
                </c:pt>
                <c:pt idx="72">
                  <c:v>0.28</c:v>
                </c:pt>
                <c:pt idx="73">
                  <c:v>0.28</c:v>
                </c:pt>
                <c:pt idx="74">
                  <c:v>0.28</c:v>
                </c:pt>
                <c:pt idx="75">
                  <c:v>0.31</c:v>
                </c:pt>
                <c:pt idx="76">
                  <c:v>0.31</c:v>
                </c:pt>
                <c:pt idx="77">
                  <c:v>0.4</c:v>
                </c:pt>
                <c:pt idx="78">
                  <c:v>0.4</c:v>
                </c:pt>
                <c:pt idx="79">
                  <c:v>0.4</c:v>
                </c:pt>
                <c:pt idx="80">
                  <c:v>0.4</c:v>
                </c:pt>
                <c:pt idx="81">
                  <c:v>0.4</c:v>
                </c:pt>
                <c:pt idx="82">
                  <c:v>0.4</c:v>
                </c:pt>
                <c:pt idx="83">
                  <c:v>0.4</c:v>
                </c:pt>
                <c:pt idx="84">
                  <c:v>0.4</c:v>
                </c:pt>
                <c:pt idx="85">
                  <c:v>0.391</c:v>
                </c:pt>
                <c:pt idx="86">
                  <c:v>0.386</c:v>
                </c:pt>
                <c:pt idx="87">
                  <c:v>0.15</c:v>
                </c:pt>
                <c:pt idx="88">
                  <c:v>0.15</c:v>
                </c:pt>
                <c:pt idx="89">
                  <c:v>0.15</c:v>
                </c:pt>
                <c:pt idx="90">
                  <c:v>0.15</c:v>
                </c:pt>
                <c:pt idx="91">
                  <c:v>0.15</c:v>
                </c:pt>
                <c:pt idx="92">
                  <c:v>0.15</c:v>
                </c:pt>
                <c:pt idx="93">
                  <c:v>0.15</c:v>
                </c:pt>
                <c:pt idx="94">
                  <c:v>0.15</c:v>
                </c:pt>
                <c:pt idx="95">
                  <c:v>0.15</c:v>
                </c:pt>
                <c:pt idx="96">
                  <c:v>0.15</c:v>
                </c:pt>
                <c:pt idx="97">
                  <c:v>0.15</c:v>
                </c:pt>
                <c:pt idx="98">
                  <c:v>0.238</c:v>
                </c:pt>
              </c:numCache>
            </c:numRef>
          </c:val>
        </c:ser>
        <c:ser>
          <c:idx val="1"/>
          <c:order val="1"/>
          <c:tx>
            <c:strRef>
              <c:f>Sheet1!$C$1</c:f>
              <c:strCache>
                <c:ptCount val="1"/>
                <c:pt idx="0">
                  <c:v>Capital gains tax rate</c:v>
                </c:pt>
              </c:strCache>
            </c:strRef>
          </c:tx>
          <c:invertIfNegative val="0"/>
          <c:cat>
            <c:numRef>
              <c:f>Sheet1!$A$2:$A$100</c:f>
              <c:numCache>
                <c:formatCode>General</c:formatCode>
                <c:ptCount val="99"/>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numCache>
            </c:numRef>
          </c:cat>
          <c:val>
            <c:numRef>
              <c:f>Sheet1!$C$2:$C$100</c:f>
              <c:numCache>
                <c:formatCode>0.00%</c:formatCode>
                <c:ptCount val="99"/>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c:v>
                </c:pt>
                <c:pt idx="53">
                  <c:v>0.275</c:v>
                </c:pt>
                <c:pt idx="54">
                  <c:v>0.323</c:v>
                </c:pt>
                <c:pt idx="55">
                  <c:v>0.343</c:v>
                </c:pt>
                <c:pt idx="56">
                  <c:v>0.365</c:v>
                </c:pt>
                <c:pt idx="57">
                  <c:v>0.365</c:v>
                </c:pt>
                <c:pt idx="58">
                  <c:v>0.365</c:v>
                </c:pt>
                <c:pt idx="59">
                  <c:v>0.365</c:v>
                </c:pt>
                <c:pt idx="60">
                  <c:v>0.399</c:v>
                </c:pt>
                <c:pt idx="61">
                  <c:v>0.399</c:v>
                </c:pt>
                <c:pt idx="62">
                  <c:v>0.39</c:v>
                </c:pt>
                <c:pt idx="63">
                  <c:v>0.28</c:v>
                </c:pt>
                <c:pt idx="64">
                  <c:v>0.28</c:v>
                </c:pt>
                <c:pt idx="65">
                  <c:v>0.237</c:v>
                </c:pt>
                <c:pt idx="66">
                  <c:v>0.2</c:v>
                </c:pt>
                <c:pt idx="67">
                  <c:v>0.2</c:v>
                </c:pt>
                <c:pt idx="68">
                  <c:v>0.2</c:v>
                </c:pt>
                <c:pt idx="69">
                  <c:v>0.2</c:v>
                </c:pt>
                <c:pt idx="70">
                  <c:v>0.2</c:v>
                </c:pt>
                <c:pt idx="71">
                  <c:v>0.28</c:v>
                </c:pt>
                <c:pt idx="72">
                  <c:v>0.28</c:v>
                </c:pt>
                <c:pt idx="73">
                  <c:v>0.28</c:v>
                </c:pt>
                <c:pt idx="74">
                  <c:v>0.28</c:v>
                </c:pt>
                <c:pt idx="75">
                  <c:v>0.28</c:v>
                </c:pt>
                <c:pt idx="76">
                  <c:v>0.28</c:v>
                </c:pt>
                <c:pt idx="77">
                  <c:v>0.28</c:v>
                </c:pt>
                <c:pt idx="78">
                  <c:v>0.28</c:v>
                </c:pt>
                <c:pt idx="79">
                  <c:v>0.28</c:v>
                </c:pt>
                <c:pt idx="80">
                  <c:v>0.28</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0.238</c:v>
                </c:pt>
              </c:numCache>
            </c:numRef>
          </c:val>
        </c:ser>
        <c:dLbls>
          <c:showLegendKey val="0"/>
          <c:showVal val="0"/>
          <c:showCatName val="0"/>
          <c:showSerName val="0"/>
          <c:showPercent val="0"/>
          <c:showBubbleSize val="0"/>
        </c:dLbls>
        <c:gapWidth val="150"/>
        <c:axId val="-2070162280"/>
        <c:axId val="-2070159208"/>
      </c:barChart>
      <c:catAx>
        <c:axId val="-2070162280"/>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070159208"/>
        <c:crosses val="autoZero"/>
        <c:auto val="1"/>
        <c:lblAlgn val="ctr"/>
        <c:lblOffset val="100"/>
        <c:noMultiLvlLbl val="0"/>
      </c:catAx>
      <c:valAx>
        <c:axId val="-2070159208"/>
        <c:scaling>
          <c:orientation val="minMax"/>
        </c:scaling>
        <c:delete val="0"/>
        <c:axPos val="l"/>
        <c:majorGridlines/>
        <c:numFmt formatCode="0.00%" sourceLinked="1"/>
        <c:majorTickMark val="out"/>
        <c:minorTickMark val="none"/>
        <c:tickLblPos val="nextTo"/>
        <c:crossAx val="-2070162280"/>
        <c:crosses val="autoZero"/>
        <c:crossBetween val="between"/>
      </c:valAx>
    </c:plotArea>
    <c:legend>
      <c:legendPos val="b"/>
      <c:layout/>
      <c:overlay val="0"/>
    </c:legend>
    <c:plotVisOnly val="1"/>
    <c:dispBlanksAs val="gap"/>
    <c:showDLblsOverMax val="0"/>
  </c:chart>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
          <c:y val="0.0196078128141286"/>
        </c:manualLayout>
      </c:layout>
      <c:overlay val="0"/>
      <c:spPr>
        <a:noFill/>
        <a:ln w="25400">
          <a:noFill/>
        </a:ln>
      </c:spPr>
    </c:title>
    <c:autoTitleDeleted val="0"/>
    <c:plotArea>
      <c:layout>
        <c:manualLayout>
          <c:layoutTarget val="inner"/>
          <c:xMode val="edge"/>
          <c:yMode val="edge"/>
          <c:x val="0.0992592592592592"/>
          <c:y val="0.115468409586057"/>
          <c:w val="0.888888888888889"/>
          <c:h val="0.740740740740741"/>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c:v>
                </c:pt>
                <c:pt idx="1">
                  <c:v>0.11</c:v>
                </c:pt>
                <c:pt idx="2">
                  <c:v>0.04</c:v>
                </c:pt>
                <c:pt idx="3">
                  <c:v>0.024</c:v>
                </c:pt>
                <c:pt idx="4">
                  <c:v>0.012</c:v>
                </c:pt>
                <c:pt idx="5">
                  <c:v>0.01</c:v>
                </c:pt>
                <c:pt idx="6">
                  <c:v>0.009</c:v>
                </c:pt>
              </c:numCache>
            </c:numRef>
          </c:val>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c:v>
                </c:pt>
                <c:pt idx="2">
                  <c:v>0.124</c:v>
                </c:pt>
                <c:pt idx="3">
                  <c:v>0.081</c:v>
                </c:pt>
                <c:pt idx="4">
                  <c:v>0.06</c:v>
                </c:pt>
                <c:pt idx="5">
                  <c:v>0.046</c:v>
                </c:pt>
                <c:pt idx="6">
                  <c:v>0.035</c:v>
                </c:pt>
              </c:numCache>
            </c:numRef>
          </c:val>
        </c:ser>
        <c:dLbls>
          <c:showLegendKey val="0"/>
          <c:showVal val="0"/>
          <c:showCatName val="0"/>
          <c:showSerName val="0"/>
          <c:showPercent val="0"/>
          <c:showBubbleSize val="0"/>
        </c:dLbls>
        <c:gapWidth val="150"/>
        <c:axId val="-2069266808"/>
        <c:axId val="-2069260616"/>
      </c:barChart>
      <c:catAx>
        <c:axId val="-2069266808"/>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
              <c:y val="0.90413940996654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69260616"/>
        <c:crosses val="autoZero"/>
        <c:auto val="1"/>
        <c:lblAlgn val="ctr"/>
        <c:lblOffset val="100"/>
        <c:tickLblSkip val="1"/>
        <c:tickMarkSkip val="1"/>
        <c:noMultiLvlLbl val="0"/>
      </c:catAx>
      <c:valAx>
        <c:axId val="-20692606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0.0133332773175341"/>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69266808"/>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
          <c:y val="0.958605728503506"/>
          <c:w val="0.37827860778667"/>
          <c:h val="0.0373070629996581"/>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layout/>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-4.0</c:v>
                </c:pt>
                <c:pt idx="1">
                  <c:v>-3.0</c:v>
                </c:pt>
                <c:pt idx="2">
                  <c:v>-2.0</c:v>
                </c:pt>
                <c:pt idx="3">
                  <c:v>-1.0</c:v>
                </c:pt>
                <c:pt idx="4">
                  <c:v>1.0</c:v>
                </c:pt>
                <c:pt idx="5">
                  <c:v>2.0</c:v>
                </c:pt>
                <c:pt idx="6">
                  <c:v>3.0</c:v>
                </c:pt>
                <c:pt idx="7">
                  <c:v>4.0</c:v>
                </c:pt>
              </c:numCache>
            </c:numRef>
          </c:cat>
          <c:val>
            <c:numRef>
              <c:f>Sheet1!$B$2:$B$9</c:f>
              <c:numCache>
                <c:formatCode>0.00%</c:formatCode>
                <c:ptCount val="8"/>
                <c:pt idx="0">
                  <c:v>0.1922</c:v>
                </c:pt>
                <c:pt idx="1">
                  <c:v>0.0925</c:v>
                </c:pt>
                <c:pt idx="2">
                  <c:v>0.105</c:v>
                </c:pt>
                <c:pt idx="3">
                  <c:v>0.296</c:v>
                </c:pt>
                <c:pt idx="4">
                  <c:v>0.405</c:v>
                </c:pt>
                <c:pt idx="5">
                  <c:v>0.321</c:v>
                </c:pt>
                <c:pt idx="6">
                  <c:v>0.262</c:v>
                </c:pt>
                <c:pt idx="7">
                  <c:v>0.2015</c:v>
                </c:pt>
              </c:numCache>
            </c:numRef>
          </c:val>
        </c:ser>
        <c:dLbls>
          <c:showLegendKey val="0"/>
          <c:showVal val="0"/>
          <c:showCatName val="0"/>
          <c:showSerName val="0"/>
          <c:showPercent val="0"/>
          <c:showBubbleSize val="0"/>
        </c:dLbls>
        <c:gapWidth val="150"/>
        <c:axId val="-2068893080"/>
        <c:axId val="-2068857368"/>
      </c:barChart>
      <c:catAx>
        <c:axId val="-2068893080"/>
        <c:scaling>
          <c:orientation val="minMax"/>
        </c:scaling>
        <c:delete val="0"/>
        <c:axPos val="b"/>
        <c:title>
          <c:tx>
            <c:rich>
              <a:bodyPr/>
              <a:lstStyle/>
              <a:p>
                <a:pPr>
                  <a:defRPr/>
                </a:pPr>
                <a:r>
                  <a:rPr lang="en-US"/>
                  <a:t>Year</a:t>
                </a:r>
                <a:r>
                  <a:rPr lang="en-US" baseline="0"/>
                  <a:t> relative to dividend initiation (Before and after)</a:t>
                </a:r>
                <a:endParaRPr lang="en-US"/>
              </a:p>
            </c:rich>
          </c:tx>
          <c:layout/>
          <c:overlay val="0"/>
        </c:title>
        <c:numFmt formatCode="General" sourceLinked="1"/>
        <c:majorTickMark val="out"/>
        <c:minorTickMark val="none"/>
        <c:tickLblPos val="nextTo"/>
        <c:crossAx val="-2068857368"/>
        <c:crosses val="autoZero"/>
        <c:auto val="1"/>
        <c:lblAlgn val="ctr"/>
        <c:lblOffset val="100"/>
        <c:noMultiLvlLbl val="0"/>
      </c:catAx>
      <c:valAx>
        <c:axId val="-2068857368"/>
        <c:scaling>
          <c:orientation val="minMax"/>
        </c:scaling>
        <c:delete val="0"/>
        <c:axPos val="l"/>
        <c:majorGridlines/>
        <c:title>
          <c:tx>
            <c:rich>
              <a:bodyPr rot="-5400000" vert="horz"/>
              <a:lstStyle/>
              <a:p>
                <a:pPr>
                  <a:defRPr/>
                </a:pPr>
                <a:r>
                  <a:rPr lang="en-US"/>
                  <a:t>Annual Earnings Growth Rate</a:t>
                </a:r>
              </a:p>
            </c:rich>
          </c:tx>
          <c:layout/>
          <c:overlay val="0"/>
        </c:title>
        <c:numFmt formatCode="0.00%" sourceLinked="1"/>
        <c:majorTickMark val="out"/>
        <c:minorTickMark val="none"/>
        <c:tickLblPos val="nextTo"/>
        <c:crossAx val="-2068893080"/>
        <c:crosses val="autoZero"/>
        <c:crossBetween val="between"/>
      </c:valAx>
    </c:plotArea>
    <c:plotVisOnly val="1"/>
    <c:dispBlanksAs val="gap"/>
    <c:showDLblsOverMax val="0"/>
  </c:chart>
  <c:externalData r:id="rId2">
    <c:autoUpdate val="0"/>
  </c:externalData>
  <c:userShapes r:id="rId3"/>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0.0081</c:v>
                </c:pt>
                <c:pt idx="1">
                  <c:v>0.0065</c:v>
                </c:pt>
                <c:pt idx="2">
                  <c:v>0.0023</c:v>
                </c:pt>
              </c:numCache>
            </c:numRef>
          </c:val>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-0.0597</c:v>
                </c:pt>
                <c:pt idx="1">
                  <c:v>-0.0355</c:v>
                </c:pt>
                <c:pt idx="2">
                  <c:v>-0.0177</c:v>
                </c:pt>
              </c:numCache>
            </c:numRef>
          </c:val>
        </c:ser>
        <c:dLbls>
          <c:showLegendKey val="0"/>
          <c:showVal val="0"/>
          <c:showCatName val="0"/>
          <c:showSerName val="0"/>
          <c:showPercent val="0"/>
          <c:showBubbleSize val="0"/>
        </c:dLbls>
        <c:gapWidth val="150"/>
        <c:shape val="box"/>
        <c:axId val="-2076445048"/>
        <c:axId val="-2076442072"/>
        <c:axId val="0"/>
      </c:bar3DChart>
      <c:catAx>
        <c:axId val="-2076445048"/>
        <c:scaling>
          <c:orientation val="minMax"/>
        </c:scaling>
        <c:delete val="0"/>
        <c:axPos val="b"/>
        <c:majorTickMark val="out"/>
        <c:minorTickMark val="none"/>
        <c:tickLblPos val="nextTo"/>
        <c:crossAx val="-2076442072"/>
        <c:crosses val="autoZero"/>
        <c:auto val="1"/>
        <c:lblAlgn val="ctr"/>
        <c:lblOffset val="100"/>
        <c:noMultiLvlLbl val="0"/>
      </c:catAx>
      <c:valAx>
        <c:axId val="-2076442072"/>
        <c:scaling>
          <c:orientation val="minMax"/>
        </c:scaling>
        <c:delete val="0"/>
        <c:axPos val="l"/>
        <c:majorGridlines/>
        <c:numFmt formatCode="0.00%" sourceLinked="1"/>
        <c:majorTickMark val="out"/>
        <c:minorTickMark val="none"/>
        <c:tickLblPos val="nextTo"/>
        <c:crossAx val="-2076445048"/>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dirty="0" smtClean="0"/>
              <a:t>Figure 11.2: Dividends </a:t>
            </a:r>
            <a:r>
              <a:rPr lang="en-US" b="0" i="1" dirty="0"/>
              <a:t>versus FCFE</a:t>
            </a:r>
            <a:r>
              <a:rPr lang="en-US" b="0" i="1" baseline="0" dirty="0"/>
              <a:t> in 2014</a:t>
            </a:r>
          </a:p>
        </c:rich>
      </c:tx>
      <c:layout/>
      <c:overlay val="0"/>
    </c:title>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Sheet1!$A$10</c:f>
              <c:strCache>
                <c:ptCount val="1"/>
                <c:pt idx="0">
                  <c:v>FCFE&lt;0,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Sheet1!$B$10:$G$10</c:f>
              <c:numCache>
                <c:formatCode>0.00%</c:formatCode>
                <c:ptCount val="6"/>
                <c:pt idx="0">
                  <c:v>0.687163375224416</c:v>
                </c:pt>
                <c:pt idx="1">
                  <c:v>0.344969537296229</c:v>
                </c:pt>
                <c:pt idx="2">
                  <c:v>0.251061153906618</c:v>
                </c:pt>
                <c:pt idx="3">
                  <c:v>0.484126984126984</c:v>
                </c:pt>
                <c:pt idx="4">
                  <c:v>0.421967550862735</c:v>
                </c:pt>
                <c:pt idx="5">
                  <c:v>0.365056470933359</c:v>
                </c:pt>
              </c:numCache>
            </c:numRef>
          </c:val>
        </c:ser>
        <c:ser>
          <c:idx val="1"/>
          <c:order val="1"/>
          <c:tx>
            <c:strRef>
              <c:f>Sheet1!$A$11</c:f>
              <c:strCache>
                <c:ptCount val="1"/>
                <c:pt idx="0">
                  <c:v>FCFE&lt;0,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Sheet1!$B$11:$G$11</c:f>
              <c:numCache>
                <c:formatCode>0.00%</c:formatCode>
                <c:ptCount val="6"/>
                <c:pt idx="0">
                  <c:v>0.0774236983842011</c:v>
                </c:pt>
                <c:pt idx="1">
                  <c:v>0.165980569734892</c:v>
                </c:pt>
                <c:pt idx="2">
                  <c:v>0.238589320337473</c:v>
                </c:pt>
                <c:pt idx="3">
                  <c:v>0.0102040816326531</c:v>
                </c:pt>
                <c:pt idx="4">
                  <c:v>0.119237702807108</c:v>
                </c:pt>
                <c:pt idx="5">
                  <c:v>0.167897130005378</c:v>
                </c:pt>
              </c:numCache>
            </c:numRef>
          </c:val>
        </c:ser>
        <c:ser>
          <c:idx val="2"/>
          <c:order val="2"/>
          <c:tx>
            <c:strRef>
              <c:f>Sheet1!$A$12</c:f>
              <c:strCache>
                <c:ptCount val="1"/>
                <c:pt idx="0">
                  <c:v>FCFE&gt;0, FCFE&lt;Dividends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Sheet1!$B$12:$G$12</c:f>
              <c:numCache>
                <c:formatCode>0.00%</c:formatCode>
                <c:ptCount val="6"/>
                <c:pt idx="0">
                  <c:v>0.0345601436265709</c:v>
                </c:pt>
                <c:pt idx="1">
                  <c:v>0.0586201218508151</c:v>
                </c:pt>
                <c:pt idx="2">
                  <c:v>0.0486296703872557</c:v>
                </c:pt>
                <c:pt idx="3">
                  <c:v>0.00170068027210884</c:v>
                </c:pt>
                <c:pt idx="4">
                  <c:v>0.0261395827968066</c:v>
                </c:pt>
                <c:pt idx="5">
                  <c:v>0.0402630420965139</c:v>
                </c:pt>
              </c:numCache>
            </c:numRef>
          </c:val>
        </c:ser>
        <c:ser>
          <c:idx val="3"/>
          <c:order val="3"/>
          <c:tx>
            <c:strRef>
              <c:f>Sheet1!$A$13</c:f>
              <c:strCache>
                <c:ptCount val="1"/>
                <c:pt idx="0">
                  <c:v>FCFE&gt;0,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Sheet1!$B$13:$G$13</c:f>
              <c:numCache>
                <c:formatCode>0.00%</c:formatCode>
                <c:ptCount val="6"/>
                <c:pt idx="0">
                  <c:v>0.144748653500898</c:v>
                </c:pt>
                <c:pt idx="1">
                  <c:v>0.276634282891487</c:v>
                </c:pt>
                <c:pt idx="2">
                  <c:v>0.305297909133784</c:v>
                </c:pt>
                <c:pt idx="3">
                  <c:v>0.493197278911565</c:v>
                </c:pt>
                <c:pt idx="4">
                  <c:v>0.364408962142673</c:v>
                </c:pt>
                <c:pt idx="5">
                  <c:v>0.310981274140713</c:v>
                </c:pt>
              </c:numCache>
            </c:numRef>
          </c:val>
        </c:ser>
        <c:ser>
          <c:idx val="4"/>
          <c:order val="4"/>
          <c:tx>
            <c:strRef>
              <c:f>Sheet1!$A$14</c:f>
              <c:strCache>
                <c:ptCount val="1"/>
                <c:pt idx="0">
                  <c:v>FCFE&gt;0,FCFE&gt;Dividends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Sheet1!$B$14:$G$14</c:f>
              <c:numCache>
                <c:formatCode>0.00%</c:formatCode>
                <c:ptCount val="6"/>
                <c:pt idx="0">
                  <c:v>0.0561041292639138</c:v>
                </c:pt>
                <c:pt idx="1">
                  <c:v>0.153795488226577</c:v>
                </c:pt>
                <c:pt idx="2">
                  <c:v>0.156421946234869</c:v>
                </c:pt>
                <c:pt idx="3">
                  <c:v>0.0107709750566893</c:v>
                </c:pt>
                <c:pt idx="4">
                  <c:v>0.0682462013906773</c:v>
                </c:pt>
                <c:pt idx="5">
                  <c:v>0.115802082824036</c:v>
                </c:pt>
              </c:numCache>
            </c:numRef>
          </c:val>
        </c:ser>
        <c:dLbls>
          <c:showLegendKey val="0"/>
          <c:showVal val="0"/>
          <c:showCatName val="0"/>
          <c:showSerName val="0"/>
          <c:showPercent val="0"/>
          <c:showBubbleSize val="0"/>
        </c:dLbls>
        <c:gapWidth val="150"/>
        <c:shape val="box"/>
        <c:axId val="-2065835416"/>
        <c:axId val="-2065832216"/>
        <c:axId val="0"/>
      </c:bar3DChart>
      <c:catAx>
        <c:axId val="-2065835416"/>
        <c:scaling>
          <c:orientation val="minMax"/>
        </c:scaling>
        <c:delete val="0"/>
        <c:axPos val="b"/>
        <c:majorTickMark val="out"/>
        <c:minorTickMark val="none"/>
        <c:tickLblPos val="nextTo"/>
        <c:crossAx val="-2065832216"/>
        <c:crosses val="autoZero"/>
        <c:auto val="1"/>
        <c:lblAlgn val="ctr"/>
        <c:lblOffset val="100"/>
        <c:noMultiLvlLbl val="0"/>
      </c:catAx>
      <c:valAx>
        <c:axId val="-2065832216"/>
        <c:scaling>
          <c:orientation val="minMax"/>
        </c:scaling>
        <c:delete val="0"/>
        <c:axPos val="l"/>
        <c:majorGridlines/>
        <c:numFmt formatCode="0.00%" sourceLinked="1"/>
        <c:majorTickMark val="out"/>
        <c:minorTickMark val="none"/>
        <c:tickLblPos val="nextTo"/>
        <c:crossAx val="-2065835416"/>
        <c:crosses val="autoZero"/>
        <c:crossBetween val="between"/>
      </c:valAx>
    </c:plotArea>
    <c:legend>
      <c:legendPos val="r"/>
      <c:layout/>
      <c:overlay val="0"/>
    </c:legend>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09-12-09T14:59:16.530" idx="1">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smtClean="0"/>
            <a:t>1966-1969</a:t>
          </a:r>
          <a:endParaRPr lang="en-US" dirty="0"/>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smtClean="0"/>
            <a:t>Ordinary tax rate = 70%</a:t>
          </a:r>
          <a:endParaRPr lang="en-US" dirty="0"/>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smtClean="0"/>
            <a:t>Capital gains rate = 28%</a:t>
          </a:r>
          <a:endParaRPr lang="en-US" dirty="0"/>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smtClean="0"/>
            <a:t>1981-1985</a:t>
          </a:r>
          <a:endParaRPr lang="en-US" dirty="0"/>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smtClean="0"/>
            <a:t>Ordinary tax rate = 50%</a:t>
          </a:r>
          <a:endParaRPr lang="en-US" dirty="0"/>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smtClean="0"/>
            <a:t>Capital gains rate = 20%</a:t>
          </a:r>
          <a:endParaRPr lang="en-US" dirty="0"/>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smtClean="0"/>
            <a:t>1986-1990</a:t>
          </a:r>
          <a:endParaRPr lang="en-US" dirty="0"/>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smtClean="0"/>
            <a:t>Ordinary tax rate = 28%</a:t>
          </a:r>
          <a:endParaRPr lang="en-US" dirty="0"/>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smtClean="0"/>
            <a:t>Capital gains rate = 28%</a:t>
          </a:r>
          <a:endParaRPr lang="en-US" dirty="0"/>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smtClean="0"/>
            <a:t>Price change as % of Dividend = 78%</a:t>
          </a:r>
          <a:endParaRPr lang="en-US" dirty="0"/>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smtClean="0"/>
            <a:t>Price change as % of Dividend = 85%</a:t>
          </a:r>
          <a:endParaRPr lang="en-US" dirty="0"/>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smtClean="0"/>
            <a:t>Price change as % of Dividend = 90%</a:t>
          </a:r>
          <a:endParaRPr lang="en-US" dirty="0"/>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t>
        <a:bodyPr/>
        <a:lstStyle/>
        <a:p>
          <a:endParaRPr lang="en-US"/>
        </a:p>
      </dgm:t>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t>
        <a:bodyPr/>
        <a:lstStyle/>
        <a:p>
          <a:endParaRPr lang="en-US"/>
        </a:p>
      </dgm:t>
    </dgm:pt>
    <dgm:pt modelId="{A38F45C6-7BE9-5C46-B9DB-23AFBB5B5F5F}" type="pres">
      <dgm:prSet presAssocID="{38B0AD5B-4A8C-9F48-B7BF-3C170A977C49}" presName="parentText" presStyleLbl="node1" presStyleIdx="0" presStyleCnt="3">
        <dgm:presLayoutVars>
          <dgm:chMax val="0"/>
          <dgm:bulletEnabled val="1"/>
        </dgm:presLayoutVars>
      </dgm:prSet>
      <dgm:spPr/>
      <dgm:t>
        <a:bodyPr/>
        <a:lstStyle/>
        <a:p>
          <a:endParaRPr lang="en-US"/>
        </a:p>
      </dgm:t>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t>
        <a:bodyPr/>
        <a:lstStyle/>
        <a:p>
          <a:endParaRPr lang="en-US"/>
        </a:p>
      </dgm:t>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t>
        <a:bodyPr/>
        <a:lstStyle/>
        <a:p>
          <a:endParaRPr lang="en-US"/>
        </a:p>
      </dgm:t>
    </dgm:pt>
    <dgm:pt modelId="{2945A8ED-B81A-F34E-A059-2CEBFAD1E66B}" type="pres">
      <dgm:prSet presAssocID="{42E16103-B503-904B-8E15-071E91E755D9}" presName="parentText" presStyleLbl="node1" presStyleIdx="1" presStyleCnt="3">
        <dgm:presLayoutVars>
          <dgm:chMax val="0"/>
          <dgm:bulletEnabled val="1"/>
        </dgm:presLayoutVars>
      </dgm:prSet>
      <dgm:spPr/>
      <dgm:t>
        <a:bodyPr/>
        <a:lstStyle/>
        <a:p>
          <a:endParaRPr lang="en-US"/>
        </a:p>
      </dgm:t>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t>
        <a:bodyPr/>
        <a:lstStyle/>
        <a:p>
          <a:endParaRPr lang="en-US"/>
        </a:p>
      </dgm:t>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t>
        <a:bodyPr/>
        <a:lstStyle/>
        <a:p>
          <a:endParaRPr lang="en-US"/>
        </a:p>
      </dgm:t>
    </dgm:pt>
    <dgm:pt modelId="{A9B66E76-3948-C047-B59C-3D217E4B7343}" type="pres">
      <dgm:prSet presAssocID="{F804F2DA-FF65-4146-B3D3-70F4573FDF06}" presName="parentText" presStyleLbl="node1" presStyleIdx="2" presStyleCnt="3">
        <dgm:presLayoutVars>
          <dgm:chMax val="0"/>
          <dgm:bulletEnabled val="1"/>
        </dgm:presLayoutVars>
      </dgm:prSet>
      <dgm:spPr/>
      <dgm:t>
        <a:bodyPr/>
        <a:lstStyle/>
        <a:p>
          <a:endParaRPr lang="en-US"/>
        </a:p>
      </dgm:t>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t>
        <a:bodyPr/>
        <a:lstStyle/>
        <a:p>
          <a:endParaRPr lang="en-US"/>
        </a:p>
      </dgm:t>
    </dgm:pt>
  </dgm:ptLst>
  <dgm:cxnLst>
    <dgm:cxn modelId="{CBE1A5C4-A286-C440-9F4F-6B657341CFC5}" srcId="{42E16103-B503-904B-8E15-071E91E755D9}" destId="{C6ABCF60-3C0C-2A4E-AE17-00B4EA15F204}" srcOrd="0" destOrd="0" parTransId="{1867E6A4-124B-6D41-880C-374760D33D45}" sibTransId="{5F79869F-8B79-A641-AD89-F62BBE4F4398}"/>
    <dgm:cxn modelId="{ECC644F9-E895-4B4A-B215-C2CD1BA44B55}" type="presOf" srcId="{38B0AD5B-4A8C-9F48-B7BF-3C170A977C49}" destId="{710FFD88-EC9F-094A-A7EE-F884B8B63D07}" srcOrd="0" destOrd="0" presId="urn:microsoft.com/office/officeart/2005/8/layout/list1"/>
    <dgm:cxn modelId="{65AD2775-99F9-8741-B858-025E34281BA1}" srcId="{589FDC8F-BB8B-874A-B528-D36EE0DE5C0F}" destId="{42E16103-B503-904B-8E15-071E91E755D9}" srcOrd="1" destOrd="0" parTransId="{BFB8E9A8-1EE7-2F4B-A930-4DFCA1C7305E}" sibTransId="{071B4F34-0B82-E44D-863D-B6B6221DA510}"/>
    <dgm:cxn modelId="{64397A09-D05E-A94D-974C-57CE0950E91F}" srcId="{42E16103-B503-904B-8E15-071E91E755D9}" destId="{B05812CD-D901-F54B-8EF5-551E46E78B3F}" srcOrd="2" destOrd="0" parTransId="{58B7A7C3-C4A4-274B-9337-8C35F855A5A9}" sibTransId="{7CACA7BF-5C77-CF44-B994-10EDA6D45ED4}"/>
    <dgm:cxn modelId="{622D168E-7099-AC4E-B366-181319DF4890}" srcId="{589FDC8F-BB8B-874A-B528-D36EE0DE5C0F}" destId="{F804F2DA-FF65-4146-B3D3-70F4573FDF06}" srcOrd="2" destOrd="0" parTransId="{FD2F944D-51BB-2742-876E-9CA56426AB9D}" sibTransId="{8BBD14B1-5D98-7E4B-9D4E-4AD33AE99F39}"/>
    <dgm:cxn modelId="{10A27821-7921-414F-8946-A46BACC139B0}" type="presOf" srcId="{38B0AD5B-4A8C-9F48-B7BF-3C170A977C49}" destId="{A38F45C6-7BE9-5C46-B9DB-23AFBB5B5F5F}" srcOrd="1" destOrd="0" presId="urn:microsoft.com/office/officeart/2005/8/layout/list1"/>
    <dgm:cxn modelId="{CC5D28C0-D73B-E048-87F4-93BBDB376694}" type="presOf" srcId="{42E16103-B503-904B-8E15-071E91E755D9}" destId="{3A5FBA27-640A-3C48-89CF-CCBFBE359BED}" srcOrd="0" destOrd="0" presId="urn:microsoft.com/office/officeart/2005/8/layout/list1"/>
    <dgm:cxn modelId="{B5AA9301-79EE-5F42-BAF8-467FB70A0AD8}" srcId="{F804F2DA-FF65-4146-B3D3-70F4573FDF06}" destId="{2A490B34-05B7-784C-9684-6701BECDEF18}" srcOrd="0" destOrd="0" parTransId="{5C0962AF-D2EB-0847-AC74-1171AEEBB461}" sibTransId="{B5308943-6642-7844-B184-BCF4C15C6945}"/>
    <dgm:cxn modelId="{80739899-7769-A744-BE06-8A439FA17550}" srcId="{F804F2DA-FF65-4146-B3D3-70F4573FDF06}" destId="{714922D1-6B9F-254F-A013-1C396F927449}" srcOrd="2" destOrd="0" parTransId="{D31E8589-3AD3-124B-AF36-DD6D7EC1BA62}" sibTransId="{53EBCF92-C94A-3F40-9247-680AEEE19C93}"/>
    <dgm:cxn modelId="{9E92FF02-7F47-F64D-A5F1-F19D4F1B318C}" srcId="{38B0AD5B-4A8C-9F48-B7BF-3C170A977C49}" destId="{8C838400-547D-4749-83F3-D4A63C648EEB}" srcOrd="1" destOrd="0" parTransId="{E59A8964-E4CE-A94E-BB2D-E1FF12B35B2F}" sibTransId="{0E58AC76-6150-AC44-B857-82376F42E895}"/>
    <dgm:cxn modelId="{3029C16A-DE40-9648-94C9-58CBC97F2EB5}" srcId="{589FDC8F-BB8B-874A-B528-D36EE0DE5C0F}" destId="{38B0AD5B-4A8C-9F48-B7BF-3C170A977C49}" srcOrd="0" destOrd="0" parTransId="{059F2A75-1A22-A54F-88F4-691CE539CDCF}" sibTransId="{DFE78B3E-7FD7-FA4A-9E9E-592F936E5AAB}"/>
    <dgm:cxn modelId="{6D5074CA-2A3C-D645-88C4-AE421DD21AED}" type="presOf" srcId="{6194B8AB-324C-D345-8E70-404A479A9019}" destId="{B82D4C8F-A2BA-C04E-A922-E857CFCC43F8}" srcOrd="0" destOrd="1" presId="urn:microsoft.com/office/officeart/2005/8/layout/list1"/>
    <dgm:cxn modelId="{A0554C7B-6E01-3D49-AEE9-7F688BFE5E2B}" type="presOf" srcId="{F804F2DA-FF65-4146-B3D3-70F4573FDF06}" destId="{A9B66E76-3948-C047-B59C-3D217E4B7343}" srcOrd="1" destOrd="0"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1AA82A1D-1F1F-AA4F-8E7A-8B52BAED8411}" type="presOf" srcId="{B05812CD-D901-F54B-8EF5-551E46E78B3F}" destId="{9AF73639-CEFF-224E-9B6E-A41EE5FABF53}" srcOrd="0" destOrd="2" presId="urn:microsoft.com/office/officeart/2005/8/layout/list1"/>
    <dgm:cxn modelId="{A55E46CC-808F-6A4C-87F2-CCDB75C09010}" type="presOf" srcId="{8C838400-547D-4749-83F3-D4A63C648EEB}" destId="{E66EFE46-B9C0-0D46-BF58-B25A139A7057}" srcOrd="0" destOrd="1" presId="urn:microsoft.com/office/officeart/2005/8/layout/list1"/>
    <dgm:cxn modelId="{BA95BBD6-F283-DC46-98FE-7714BEEBE9D3}" type="presOf" srcId="{F804F2DA-FF65-4146-B3D3-70F4573FDF06}" destId="{D940172B-E2E5-3640-9986-F52654630A12}" srcOrd="0" destOrd="0" presId="urn:microsoft.com/office/officeart/2005/8/layout/list1"/>
    <dgm:cxn modelId="{D2ACBC6A-E06A-4648-A23A-D917B177A400}" type="presOf" srcId="{42E16103-B503-904B-8E15-071E91E755D9}" destId="{2945A8ED-B81A-F34E-A059-2CEBFAD1E66B}" srcOrd="1" destOrd="0" presId="urn:microsoft.com/office/officeart/2005/8/layout/list1"/>
    <dgm:cxn modelId="{CB1716E4-B49C-064A-9766-0AC4F78136D7}" type="presOf" srcId="{D70F3404-DF7C-084A-A671-01125D383325}" destId="{E66EFE46-B9C0-0D46-BF58-B25A139A7057}" srcOrd="0" destOrd="2" presId="urn:microsoft.com/office/officeart/2005/8/layout/list1"/>
    <dgm:cxn modelId="{2C5F0081-7A0C-D240-9E37-3F3320DB64AF}" type="presOf" srcId="{8FF6B378-32C0-8246-B87A-9478702CB2EA}" destId="{9AF73639-CEFF-224E-9B6E-A41EE5FABF53}" srcOrd="0" destOrd="1" presId="urn:microsoft.com/office/officeart/2005/8/layout/list1"/>
    <dgm:cxn modelId="{F0307A16-617F-BA4F-A155-B3E97AFE4944}" type="presOf" srcId="{E8688632-3E1E-FC4F-88F9-28840E2C763B}" destId="{E66EFE46-B9C0-0D46-BF58-B25A139A7057}" srcOrd="0" destOrd="0" presId="urn:microsoft.com/office/officeart/2005/8/layout/list1"/>
    <dgm:cxn modelId="{B699EB35-CF70-844B-AFA5-29239DC3171B}" type="presOf" srcId="{2A490B34-05B7-784C-9684-6701BECDEF18}" destId="{B82D4C8F-A2BA-C04E-A922-E857CFCC43F8}" srcOrd="0" destOrd="0" presId="urn:microsoft.com/office/officeart/2005/8/layout/list1"/>
    <dgm:cxn modelId="{8AF40F3D-2706-4348-BFE5-7DE4C0FFC7A4}"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FA7E4A82-5425-0144-BFF1-15FF1F2326FA}" srcId="{42E16103-B503-904B-8E15-071E91E755D9}" destId="{8FF6B378-32C0-8246-B87A-9478702CB2EA}" srcOrd="1" destOrd="0" parTransId="{F4B98B9E-B2D7-CE4C-9741-E17A6CF3AA1A}" sibTransId="{0D179AA8-F1D3-9943-8521-9BECD3AF2EF1}"/>
    <dgm:cxn modelId="{8A334830-8745-1141-861A-40EE3A1A69FC}" type="presOf" srcId="{714922D1-6B9F-254F-A013-1C396F927449}" destId="{B82D4C8F-A2BA-C04E-A922-E857CFCC43F8}" srcOrd="0" destOrd="2" presId="urn:microsoft.com/office/officeart/2005/8/layout/list1"/>
    <dgm:cxn modelId="{98D3156B-3C85-3C4A-9434-F456FA777EFD}" type="presOf" srcId="{589FDC8F-BB8B-874A-B528-D36EE0DE5C0F}" destId="{0F4DF5BD-E60D-0C43-811B-BD9BD8A849F8}" srcOrd="0" destOrd="0"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71624176-649C-5D47-B3A8-C3075E877045}" type="presParOf" srcId="{0F4DF5BD-E60D-0C43-811B-BD9BD8A849F8}" destId="{06D07A5E-C17C-364E-A7E9-C0DEED3DE14F}" srcOrd="0" destOrd="0" presId="urn:microsoft.com/office/officeart/2005/8/layout/list1"/>
    <dgm:cxn modelId="{71EE1C2D-A8B8-354B-A6F8-DFD92F67FD34}" type="presParOf" srcId="{06D07A5E-C17C-364E-A7E9-C0DEED3DE14F}" destId="{710FFD88-EC9F-094A-A7EE-F884B8B63D07}" srcOrd="0" destOrd="0" presId="urn:microsoft.com/office/officeart/2005/8/layout/list1"/>
    <dgm:cxn modelId="{FD57B8DF-4009-B043-B59B-80CD78B165CA}" type="presParOf" srcId="{06D07A5E-C17C-364E-A7E9-C0DEED3DE14F}" destId="{A38F45C6-7BE9-5C46-B9DB-23AFBB5B5F5F}" srcOrd="1" destOrd="0" presId="urn:microsoft.com/office/officeart/2005/8/layout/list1"/>
    <dgm:cxn modelId="{70A1DAEC-AD7F-4B41-BD3B-38F73AE0032C}" type="presParOf" srcId="{0F4DF5BD-E60D-0C43-811B-BD9BD8A849F8}" destId="{C946288D-4CEE-DC42-A29F-A4FBF9602633}" srcOrd="1" destOrd="0" presId="urn:microsoft.com/office/officeart/2005/8/layout/list1"/>
    <dgm:cxn modelId="{F9B633E3-9BC6-BE41-A12A-53D575B7EF80}" type="presParOf" srcId="{0F4DF5BD-E60D-0C43-811B-BD9BD8A849F8}" destId="{E66EFE46-B9C0-0D46-BF58-B25A139A7057}" srcOrd="2" destOrd="0" presId="urn:microsoft.com/office/officeart/2005/8/layout/list1"/>
    <dgm:cxn modelId="{F902D1B1-42E6-124E-88D0-29FD11D08560}" type="presParOf" srcId="{0F4DF5BD-E60D-0C43-811B-BD9BD8A849F8}" destId="{CD2BF724-C6AC-E048-A650-004C3A8F6F83}" srcOrd="3" destOrd="0" presId="urn:microsoft.com/office/officeart/2005/8/layout/list1"/>
    <dgm:cxn modelId="{2EF92BE6-8CF5-DA46-B39B-746C93583A8D}" type="presParOf" srcId="{0F4DF5BD-E60D-0C43-811B-BD9BD8A849F8}" destId="{85FEF03D-52E6-C94F-B482-341F7EF1867C}" srcOrd="4" destOrd="0" presId="urn:microsoft.com/office/officeart/2005/8/layout/list1"/>
    <dgm:cxn modelId="{9F4D4D7E-0E10-F046-862C-F5BA824D337D}" type="presParOf" srcId="{85FEF03D-52E6-C94F-B482-341F7EF1867C}" destId="{3A5FBA27-640A-3C48-89CF-CCBFBE359BED}" srcOrd="0" destOrd="0" presId="urn:microsoft.com/office/officeart/2005/8/layout/list1"/>
    <dgm:cxn modelId="{0651F376-766E-1C40-803E-5E7952F1E0AB}" type="presParOf" srcId="{85FEF03D-52E6-C94F-B482-341F7EF1867C}" destId="{2945A8ED-B81A-F34E-A059-2CEBFAD1E66B}" srcOrd="1" destOrd="0" presId="urn:microsoft.com/office/officeart/2005/8/layout/list1"/>
    <dgm:cxn modelId="{F5513BB4-8736-E449-B5C7-C5FD3F56259B}" type="presParOf" srcId="{0F4DF5BD-E60D-0C43-811B-BD9BD8A849F8}" destId="{055D386F-BAA5-6D42-95AC-C0ECB5D267D0}" srcOrd="5" destOrd="0" presId="urn:microsoft.com/office/officeart/2005/8/layout/list1"/>
    <dgm:cxn modelId="{89277307-7E7D-6D4E-8F2E-36550B10074F}" type="presParOf" srcId="{0F4DF5BD-E60D-0C43-811B-BD9BD8A849F8}" destId="{9AF73639-CEFF-224E-9B6E-A41EE5FABF53}" srcOrd="6" destOrd="0" presId="urn:microsoft.com/office/officeart/2005/8/layout/list1"/>
    <dgm:cxn modelId="{3D9A00C8-EBA9-714F-999C-EE46EF75E01D}" type="presParOf" srcId="{0F4DF5BD-E60D-0C43-811B-BD9BD8A849F8}" destId="{D5B9F1D8-4B2C-D14B-83A0-20B4851E2C98}" srcOrd="7" destOrd="0" presId="urn:microsoft.com/office/officeart/2005/8/layout/list1"/>
    <dgm:cxn modelId="{485A1504-CEF8-5D44-A758-441E4A2EFFFB}" type="presParOf" srcId="{0F4DF5BD-E60D-0C43-811B-BD9BD8A849F8}" destId="{871833C0-5CF8-4E42-A94F-9FA05C6243F0}" srcOrd="8" destOrd="0" presId="urn:microsoft.com/office/officeart/2005/8/layout/list1"/>
    <dgm:cxn modelId="{26B92BDA-CB57-4944-9AC0-27241FB7576A}" type="presParOf" srcId="{871833C0-5CF8-4E42-A94F-9FA05C6243F0}" destId="{D940172B-E2E5-3640-9986-F52654630A12}" srcOrd="0" destOrd="0" presId="urn:microsoft.com/office/officeart/2005/8/layout/list1"/>
    <dgm:cxn modelId="{0C0B281D-840F-C24A-A147-45D6C62A9DC8}" type="presParOf" srcId="{871833C0-5CF8-4E42-A94F-9FA05C6243F0}" destId="{A9B66E76-3948-C047-B59C-3D217E4B7343}" srcOrd="1" destOrd="0" presId="urn:microsoft.com/office/officeart/2005/8/layout/list1"/>
    <dgm:cxn modelId="{69B8AD02-5F92-3F48-BD25-C62FB8B31F58}" type="presParOf" srcId="{0F4DF5BD-E60D-0C43-811B-BD9BD8A849F8}" destId="{5780EAE8-886C-0746-8E61-0F952A5524D7}" srcOrd="9" destOrd="0" presId="urn:microsoft.com/office/officeart/2005/8/layout/list1"/>
    <dgm:cxn modelId="{096F7D1F-2096-1744-9EAD-AE1417FEFF1B}"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266819"/>
          <a:ext cx="8153400" cy="11844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Ordinary tax rate = 70%</a:t>
          </a:r>
          <a:endParaRPr lang="en-US" sz="1600" kern="1200" dirty="0"/>
        </a:p>
        <a:p>
          <a:pPr marL="171450" lvl="1" indent="-171450" algn="l" defTabSz="711200">
            <a:lnSpc>
              <a:spcPct val="90000"/>
            </a:lnSpc>
            <a:spcBef>
              <a:spcPct val="0"/>
            </a:spcBef>
            <a:spcAft>
              <a:spcPct val="15000"/>
            </a:spcAft>
            <a:buChar char="••"/>
          </a:pPr>
          <a:r>
            <a:rPr lang="en-US" sz="1600" kern="1200" dirty="0" smtClean="0"/>
            <a:t>Capital gains rate = 28%</a:t>
          </a:r>
          <a:endParaRPr lang="en-US" sz="1600" kern="1200" dirty="0"/>
        </a:p>
        <a:p>
          <a:pPr marL="171450" lvl="1" indent="-171450" algn="l" defTabSz="711200">
            <a:lnSpc>
              <a:spcPct val="90000"/>
            </a:lnSpc>
            <a:spcBef>
              <a:spcPct val="0"/>
            </a:spcBef>
            <a:spcAft>
              <a:spcPct val="15000"/>
            </a:spcAft>
            <a:buChar char="••"/>
          </a:pPr>
          <a:r>
            <a:rPr lang="en-US" sz="1600" kern="1200" dirty="0" smtClean="0"/>
            <a:t>Price change as % of Dividend = 78%</a:t>
          </a:r>
          <a:endParaRPr lang="en-US" sz="1600" kern="1200" dirty="0"/>
        </a:p>
      </dsp:txBody>
      <dsp:txXfrm>
        <a:off x="0" y="266819"/>
        <a:ext cx="8153400" cy="1184400"/>
      </dsp:txXfrm>
    </dsp:sp>
    <dsp:sp modelId="{A38F45C6-7BE9-5C46-B9DB-23AFBB5B5F5F}">
      <dsp:nvSpPr>
        <dsp:cNvPr id="0" name=""/>
        <dsp:cNvSpPr/>
      </dsp:nvSpPr>
      <dsp:spPr>
        <a:xfrm>
          <a:off x="407670" y="30659"/>
          <a:ext cx="5707380" cy="4723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t>1966-1969</a:t>
          </a:r>
          <a:endParaRPr lang="en-US" sz="1600" kern="1200" dirty="0"/>
        </a:p>
      </dsp:txBody>
      <dsp:txXfrm>
        <a:off x="430727" y="53716"/>
        <a:ext cx="5661266" cy="426206"/>
      </dsp:txXfrm>
    </dsp:sp>
    <dsp:sp modelId="{9AF73639-CEFF-224E-9B6E-A41EE5FABF53}">
      <dsp:nvSpPr>
        <dsp:cNvPr id="0" name=""/>
        <dsp:cNvSpPr/>
      </dsp:nvSpPr>
      <dsp:spPr>
        <a:xfrm>
          <a:off x="0" y="1773779"/>
          <a:ext cx="8153400" cy="11844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Ordinary tax rate = 50%</a:t>
          </a:r>
          <a:endParaRPr lang="en-US" sz="1600" kern="1200" dirty="0"/>
        </a:p>
        <a:p>
          <a:pPr marL="171450" lvl="1" indent="-171450" algn="l" defTabSz="711200">
            <a:lnSpc>
              <a:spcPct val="90000"/>
            </a:lnSpc>
            <a:spcBef>
              <a:spcPct val="0"/>
            </a:spcBef>
            <a:spcAft>
              <a:spcPct val="15000"/>
            </a:spcAft>
            <a:buChar char="••"/>
          </a:pPr>
          <a:r>
            <a:rPr lang="en-US" sz="1600" kern="1200" dirty="0" smtClean="0"/>
            <a:t>Capital gains rate = 20%</a:t>
          </a:r>
          <a:endParaRPr lang="en-US" sz="1600" kern="1200" dirty="0"/>
        </a:p>
        <a:p>
          <a:pPr marL="171450" lvl="1" indent="-171450" algn="l" defTabSz="711200">
            <a:lnSpc>
              <a:spcPct val="90000"/>
            </a:lnSpc>
            <a:spcBef>
              <a:spcPct val="0"/>
            </a:spcBef>
            <a:spcAft>
              <a:spcPct val="15000"/>
            </a:spcAft>
            <a:buChar char="••"/>
          </a:pPr>
          <a:r>
            <a:rPr lang="en-US" sz="1600" kern="1200" dirty="0" smtClean="0"/>
            <a:t>Price change as % of Dividend = 85%</a:t>
          </a:r>
          <a:endParaRPr lang="en-US" sz="1600" kern="1200" dirty="0"/>
        </a:p>
      </dsp:txBody>
      <dsp:txXfrm>
        <a:off x="0" y="1773779"/>
        <a:ext cx="8153400" cy="1184400"/>
      </dsp:txXfrm>
    </dsp:sp>
    <dsp:sp modelId="{2945A8ED-B81A-F34E-A059-2CEBFAD1E66B}">
      <dsp:nvSpPr>
        <dsp:cNvPr id="0" name=""/>
        <dsp:cNvSpPr/>
      </dsp:nvSpPr>
      <dsp:spPr>
        <a:xfrm>
          <a:off x="407670" y="1537620"/>
          <a:ext cx="5707380" cy="4723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t>1981-1985</a:t>
          </a:r>
          <a:endParaRPr lang="en-US" sz="1600" kern="1200" dirty="0"/>
        </a:p>
      </dsp:txBody>
      <dsp:txXfrm>
        <a:off x="430727" y="1560677"/>
        <a:ext cx="5661266" cy="426206"/>
      </dsp:txXfrm>
    </dsp:sp>
    <dsp:sp modelId="{B82D4C8F-A2BA-C04E-A922-E857CFCC43F8}">
      <dsp:nvSpPr>
        <dsp:cNvPr id="0" name=""/>
        <dsp:cNvSpPr/>
      </dsp:nvSpPr>
      <dsp:spPr>
        <a:xfrm>
          <a:off x="0" y="3280740"/>
          <a:ext cx="8153400" cy="11844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33248" rIns="63279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Ordinary tax rate = 28%</a:t>
          </a:r>
          <a:endParaRPr lang="en-US" sz="1600" kern="1200" dirty="0"/>
        </a:p>
        <a:p>
          <a:pPr marL="171450" lvl="1" indent="-171450" algn="l" defTabSz="711200">
            <a:lnSpc>
              <a:spcPct val="90000"/>
            </a:lnSpc>
            <a:spcBef>
              <a:spcPct val="0"/>
            </a:spcBef>
            <a:spcAft>
              <a:spcPct val="15000"/>
            </a:spcAft>
            <a:buChar char="••"/>
          </a:pPr>
          <a:r>
            <a:rPr lang="en-US" sz="1600" kern="1200" dirty="0" smtClean="0"/>
            <a:t>Capital gains rate = 28%</a:t>
          </a:r>
          <a:endParaRPr lang="en-US" sz="1600" kern="1200" dirty="0"/>
        </a:p>
        <a:p>
          <a:pPr marL="171450" lvl="1" indent="-171450" algn="l" defTabSz="711200">
            <a:lnSpc>
              <a:spcPct val="90000"/>
            </a:lnSpc>
            <a:spcBef>
              <a:spcPct val="0"/>
            </a:spcBef>
            <a:spcAft>
              <a:spcPct val="15000"/>
            </a:spcAft>
            <a:buChar char="••"/>
          </a:pPr>
          <a:r>
            <a:rPr lang="en-US" sz="1600" kern="1200" dirty="0" smtClean="0"/>
            <a:t>Price change as % of Dividend = 90%</a:t>
          </a:r>
          <a:endParaRPr lang="en-US" sz="1600" kern="1200" dirty="0"/>
        </a:p>
      </dsp:txBody>
      <dsp:txXfrm>
        <a:off x="0" y="3280740"/>
        <a:ext cx="8153400" cy="1184400"/>
      </dsp:txXfrm>
    </dsp:sp>
    <dsp:sp modelId="{A9B66E76-3948-C047-B59C-3D217E4B7343}">
      <dsp:nvSpPr>
        <dsp:cNvPr id="0" name=""/>
        <dsp:cNvSpPr/>
      </dsp:nvSpPr>
      <dsp:spPr>
        <a:xfrm>
          <a:off x="407670" y="3044580"/>
          <a:ext cx="5707380" cy="4723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711200">
            <a:lnSpc>
              <a:spcPct val="90000"/>
            </a:lnSpc>
            <a:spcBef>
              <a:spcPct val="0"/>
            </a:spcBef>
            <a:spcAft>
              <a:spcPct val="35000"/>
            </a:spcAft>
          </a:pPr>
          <a:r>
            <a:rPr lang="en-US" sz="1600" kern="1200" dirty="0" smtClean="0"/>
            <a:t>1986-1990</a:t>
          </a:r>
          <a:endParaRPr lang="en-US" sz="1600" kern="1200" dirty="0"/>
        </a:p>
      </dsp:txBody>
      <dsp:txXfrm>
        <a:off x="430727" y="3067637"/>
        <a:ext cx="5661266"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emf"/><Relationship Id="rId3" Type="http://schemas.openxmlformats.org/officeDocument/2006/relationships/image" Target="../media/image3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6.emf"/><Relationship Id="rId2" Type="http://schemas.openxmlformats.org/officeDocument/2006/relationships/image" Target="../media/image57.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emf"/><Relationship Id="rId2" Type="http://schemas.openxmlformats.org/officeDocument/2006/relationships/image" Target="../media/image59.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0.png"/><Relationship Id="rId2" Type="http://schemas.openxmlformats.org/officeDocument/2006/relationships/image" Target="../media/image61.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4.emf"/><Relationship Id="rId2" Type="http://schemas.openxmlformats.org/officeDocument/2006/relationships/image" Target="../media/image65.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1.emf"/><Relationship Id="rId2" Type="http://schemas.openxmlformats.org/officeDocument/2006/relationships/image" Target="../media/image7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8.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80.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82.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85.emf"/><Relationship Id="rId2" Type="http://schemas.openxmlformats.org/officeDocument/2006/relationships/image" Target="../media/image86.emf"/><Relationship Id="rId3" Type="http://schemas.openxmlformats.org/officeDocument/2006/relationships/image" Target="../media/image87.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5.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06.png"/></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07.emf"/><Relationship Id="rId2" Type="http://schemas.openxmlformats.org/officeDocument/2006/relationships/image" Target="../media/image108.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9.png"/></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12.emf"/><Relationship Id="rId4" Type="http://schemas.openxmlformats.org/officeDocument/2006/relationships/image" Target="../media/image113.emf"/><Relationship Id="rId1" Type="http://schemas.openxmlformats.org/officeDocument/2006/relationships/image" Target="../media/image110.emf"/><Relationship Id="rId2" Type="http://schemas.openxmlformats.org/officeDocument/2006/relationships/image" Target="../media/image11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14.emf"/><Relationship Id="rId2" Type="http://schemas.openxmlformats.org/officeDocument/2006/relationships/image" Target="../media/image115.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18.png"/></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19.png"/></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20.png"/></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21.png"/></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23.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32.png"/></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34.png"/></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35.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37.png"/></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38.png"/></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41.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42.emf"/><Relationship Id="rId2" Type="http://schemas.openxmlformats.org/officeDocument/2006/relationships/image" Target="../media/image143.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44.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45.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46.png"/></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47.png"/></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48.png"/></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49.png"/><Relationship Id="rId2" Type="http://schemas.openxmlformats.org/officeDocument/2006/relationships/image" Target="../media/image150.png"/></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51.png"/></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52.png"/></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53.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54.png"/></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55.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56.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57.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66.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167.png"/></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168.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170.png"/></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175.png"/></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176.e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177.emf"/></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178.png"/></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203.e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207.emf"/></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208.e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211.emf"/></Relationships>
</file>

<file path=ppt/drawings/_rels/vmlDrawing89.vml.rels><?xml version="1.0" encoding="UTF-8" standalone="yes"?>
<Relationships xmlns="http://schemas.openxmlformats.org/package/2006/relationships"><Relationship Id="rId3" Type="http://schemas.openxmlformats.org/officeDocument/2006/relationships/image" Target="../media/image215.emf"/><Relationship Id="rId4" Type="http://schemas.openxmlformats.org/officeDocument/2006/relationships/image" Target="../media/image216.emf"/><Relationship Id="rId1" Type="http://schemas.openxmlformats.org/officeDocument/2006/relationships/image" Target="../media/image213.emf"/><Relationship Id="rId2" Type="http://schemas.openxmlformats.org/officeDocument/2006/relationships/image" Target="../media/image214.e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217.emf"/><Relationship Id="rId2" Type="http://schemas.openxmlformats.org/officeDocument/2006/relationships/image" Target="../media/image218.e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219.emf"/></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220.emf"/></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223.emf"/><Relationship Id="rId2" Type="http://schemas.openxmlformats.org/officeDocument/2006/relationships/image" Target="../media/image224.emf"/><Relationship Id="rId3" Type="http://schemas.openxmlformats.org/officeDocument/2006/relationships/image" Target="../media/image225.e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227.emf"/></Relationships>
</file>

<file path=ppt/drawings/drawing1.xml><?xml version="1.0" encoding="utf-8"?>
<c:userShapes xmlns:c="http://schemas.openxmlformats.org/drawingml/2006/chart">
  <cdr:relSizeAnchor xmlns:cdr="http://schemas.openxmlformats.org/drawingml/2006/chartDrawing">
    <cdr:from>
      <cdr:x>0.63512</cdr:x>
      <cdr:y>0.10169</cdr:y>
    </cdr:from>
    <cdr:to>
      <cdr:x>0.74727</cdr:x>
      <cdr:y>0.30508</cdr:y>
    </cdr:to>
    <cdr:sp macro="" textlink="">
      <cdr:nvSpPr>
        <cdr:cNvPr id="2" name="TextBox 1"/>
        <cdr:cNvSpPr txBox="1"/>
      </cdr:nvSpPr>
      <cdr:spPr>
        <a:xfrm xmlns:a="http://schemas.openxmlformats.org/drawingml/2006/main">
          <a:off x="5178425" y="457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Average monthly return = 1.65%</a:t>
          </a:r>
        </a:p>
        <a:p xmlns:a="http://schemas.openxmlformats.org/drawingml/2006/main">
          <a:r>
            <a:rPr lang="en-US" dirty="0" smtClean="0"/>
            <a:t>Average monthly standard deviation = 7.64%</a:t>
          </a:r>
        </a:p>
        <a:p xmlns:a="http://schemas.openxmlformats.org/drawingml/2006/main">
          <a:r>
            <a:rPr lang="en-US" dirty="0" smtClean="0"/>
            <a:t>Average annual return = 21.70%</a:t>
          </a:r>
        </a:p>
        <a:p xmlns:a="http://schemas.openxmlformats.org/drawingml/2006/main">
          <a:r>
            <a:rPr lang="en-US" sz="1100" dirty="0" smtClean="0"/>
            <a:t>Average annual standard deviation = 26.47%</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0.50447</cdr:x>
      <cdr:y>0.38646</cdr:y>
    </cdr:from>
    <cdr:to>
      <cdr:x>0.61841</cdr:x>
      <cdr:y>0.43402</cdr:y>
    </cdr:to>
    <cdr:sp macro="" textlink="">
      <cdr:nvSpPr>
        <cdr:cNvPr id="2" name="Rectangle 1"/>
        <cdr:cNvSpPr/>
      </cdr:nvSpPr>
      <cdr:spPr>
        <a:xfrm xmlns:a="http://schemas.openxmlformats.org/drawingml/2006/main">
          <a:off x="4320023" y="2250691"/>
          <a:ext cx="975673" cy="276999"/>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12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14,351 firms</a:t>
          </a:r>
        </a:p>
      </cdr:txBody>
    </cdr:sp>
  </cdr:relSizeAnchor>
  <cdr:relSizeAnchor xmlns:cdr="http://schemas.openxmlformats.org/drawingml/2006/chartDrawing">
    <cdr:from>
      <cdr:x>0.54971</cdr:x>
      <cdr:y>0.50796</cdr:y>
    </cdr:from>
    <cdr:to>
      <cdr:x>0.6791</cdr:x>
      <cdr:y>0.5608</cdr:y>
    </cdr:to>
    <cdr:sp macro="" textlink="">
      <cdr:nvSpPr>
        <cdr:cNvPr id="3" name="Rectangle 2"/>
        <cdr:cNvSpPr/>
      </cdr:nvSpPr>
      <cdr:spPr>
        <a:xfrm xmlns:a="http://schemas.openxmlformats.org/drawingml/2006/main">
          <a:off x="4707433" y="2958263"/>
          <a:ext cx="1107996" cy="307777"/>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10,518 firms</a:t>
          </a:r>
        </a:p>
      </cdr:txBody>
    </cdr:sp>
  </cdr:relSizeAnchor>
  <cdr:relSizeAnchor xmlns:cdr="http://schemas.openxmlformats.org/drawingml/2006/chartDrawing">
    <cdr:from>
      <cdr:x>0.2432</cdr:x>
      <cdr:y>0.29144</cdr:y>
    </cdr:from>
    <cdr:to>
      <cdr:x>0.89619</cdr:x>
      <cdr:y>0.38129</cdr:y>
    </cdr:to>
    <cdr:sp macro="" textlink="">
      <cdr:nvSpPr>
        <cdr:cNvPr id="4" name="Rectangle 3"/>
        <cdr:cNvSpPr/>
      </cdr:nvSpPr>
      <cdr:spPr>
        <a:xfrm xmlns:a="http://schemas.openxmlformats.org/drawingml/2006/main">
          <a:off x="2082630" y="1697334"/>
          <a:ext cx="5591799" cy="523220"/>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l"/>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Of the 33,968 firms that</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had data available for ROC an cost of capital, 58.8% earned less than their cost of capital in 2013.</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30686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501625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_rels/notesSlide2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8.xml"/></Relationships>
</file>

<file path=ppt/notesSlides/_rels/notesSlide2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_rels/notesSlide3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0.xml"/></Relationships>
</file>

<file path=ppt/notesSlides/_rels/notesSlide3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1.xml"/></Relationships>
</file>

<file path=ppt/notesSlides/_rels/notesSlide3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2.xml"/></Relationships>
</file>

<file path=ppt/notesSlides/_rels/notesSlide3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3.xml"/></Relationships>
</file>

<file path=ppt/notesSlides/_rels/notesSlide3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4.xml"/></Relationships>
</file>

<file path=ppt/notesSlides/_rels/notesSlide3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5.xml"/></Relationships>
</file>

<file path=ppt/notesSlides/_rels/notesSlide3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6.xml"/></Relationships>
</file>

<file path=ppt/notesSlides/_rels/notesSlide3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7.xml"/></Relationships>
</file>

<file path=ppt/notesSlides/_rels/notesSlide3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8.xml"/></Relationships>
</file>

<file path=ppt/notesSlides/_rels/notesSlide3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9.xml"/></Relationships>
</file>

<file path=ppt/notesSlides/_rels/notesSlide3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0.xml"/></Relationships>
</file>

<file path=ppt/notesSlides/_rels/notesSlide3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1.xml"/></Relationships>
</file>

<file path=ppt/notesSlides/_rels/notesSlide3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2.xml"/></Relationships>
</file>

<file path=ppt/notesSlides/_rels/notesSlide3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3.xml"/></Relationships>
</file>

<file path=ppt/notesSlides/_rels/notesSlide3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4.xml"/></Relationships>
</file>

<file path=ppt/notesSlides/_rels/notesSlide3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5.xml"/></Relationships>
</file>

<file path=ppt/notesSlides/_rels/notesSlide3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6.xml"/></Relationships>
</file>

<file path=ppt/notesSlides/_rels/notesSlide3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7.xml"/></Relationships>
</file>

<file path=ppt/notesSlides/_rels/notesSlide3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8.xml"/></Relationships>
</file>

<file path=ppt/notesSlides/_rels/notesSlide3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9.xml"/></Relationships>
</file>

<file path=ppt/notesSlides/_rels/notesSlide3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0.xml"/></Relationships>
</file>

<file path=ppt/notesSlides/_rels/notesSlide3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1.xml"/></Relationships>
</file>

<file path=ppt/notesSlides/_rels/notesSlide3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2.xml"/></Relationships>
</file>

<file path=ppt/notesSlides/_rels/notesSlide3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3.xml"/></Relationships>
</file>

<file path=ppt/notesSlides/_rels/notesSlide3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4.xml"/></Relationships>
</file>

<file path=ppt/notesSlides/_rels/notesSlide3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5.xml"/></Relationships>
</file>

<file path=ppt/notesSlides/_rels/notesSlide3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6.xml"/></Relationships>
</file>

<file path=ppt/notesSlides/_rels/notesSlide3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7.xml"/></Relationships>
</file>

<file path=ppt/notesSlides/_rels/notesSlide3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8.xml"/></Relationships>
</file>

<file path=ppt/notesSlides/_rels/notesSlide3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9.xml"/></Relationships>
</file>

<file path=ppt/notesSlides/_rels/notesSlide3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0.xml"/></Relationships>
</file>

<file path=ppt/notesSlides/_rels/notesSlide3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1.xml"/></Relationships>
</file>

<file path=ppt/notesSlides/_rels/notesSlide3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2.xml"/></Relationships>
</file>

<file path=ppt/notesSlides/_rels/notesSlide3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3.xml"/></Relationships>
</file>

<file path=ppt/notesSlides/_rels/notesSlide3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4.xml"/></Relationships>
</file>

<file path=ppt/notesSlides/_rels/notesSlide3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5.xml"/></Relationships>
</file>

<file path=ppt/notesSlides/_rels/notesSlide3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6.xml"/></Relationships>
</file>

<file path=ppt/notesSlides/_rels/notesSlide3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7.xml"/></Relationships>
</file>

<file path=ppt/notesSlides/_rels/notesSlide3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8.xml"/></Relationships>
</file>

<file path=ppt/notesSlides/_rels/notesSlide3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9.xml"/></Relationships>
</file>

<file path=ppt/notesSlides/_rels/notesSlide3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0.xml"/></Relationships>
</file>

<file path=ppt/notesSlides/_rels/notesSlide3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1.xml"/></Relationships>
</file>

<file path=ppt/notesSlides/_rels/notesSlide3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2.xml"/></Relationships>
</file>

<file path=ppt/notesSlides/_rels/notesSlide3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3.xml"/></Relationships>
</file>

<file path=ppt/notesSlides/_rels/notesSlide3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4.xml"/></Relationships>
</file>

<file path=ppt/notesSlides/_rels/notesSlide3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5.xml"/></Relationships>
</file>

<file path=ppt/notesSlides/_rels/notesSlide3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6.xml"/></Relationships>
</file>

<file path=ppt/notesSlides/_rels/notesSlide3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7.xml"/></Relationships>
</file>

<file path=ppt/notesSlides/_rels/notesSlide3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8.xml"/></Relationships>
</file>

<file path=ppt/notesSlides/_rels/notesSlide3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9.xml"/></Relationships>
</file>

<file path=ppt/notesSlides/_rels/notesSlide3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0.xml"/></Relationships>
</file>

<file path=ppt/notesSlides/_rels/notesSlide3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1.xml"/></Relationships>
</file>

<file path=ppt/notesSlides/_rels/notesSlide3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2.xml"/></Relationships>
</file>

<file path=ppt/notesSlides/_rels/notesSlide3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3.xml"/></Relationships>
</file>

<file path=ppt/notesSlides/_rels/notesSlide3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4.xml"/></Relationships>
</file>

<file path=ppt/notesSlides/_rels/notesSlide3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5.xml"/></Relationships>
</file>

<file path=ppt/notesSlides/_rels/notesSlide3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6.xml"/></Relationships>
</file>

<file path=ppt/notesSlides/_rels/notesSlide3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7.xml"/></Relationships>
</file>

<file path=ppt/notesSlides/_rels/notesSlide3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8.xml"/></Relationships>
</file>

<file path=ppt/notesSlides/_rels/notesSlide3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9.xml"/></Relationships>
</file>

<file path=ppt/notesSlides/_rels/notesSlide3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0.xml"/></Relationships>
</file>

<file path=ppt/notesSlides/_rels/notesSlide3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1.xml"/></Relationships>
</file>

<file path=ppt/notesSlides/_rels/notesSlide3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2.xml"/></Relationships>
</file>

<file path=ppt/notesSlides/_rels/notesSlide3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3.xml"/></Relationships>
</file>

<file path=ppt/notesSlides/_rels/notesSlide3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4.xml"/></Relationships>
</file>

<file path=ppt/notesSlides/_rels/notesSlide3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5.xml"/></Relationships>
</file>

<file path=ppt/notesSlides/_rels/notesSlide3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6.xml"/><Relationship Id="rId3" Type="http://schemas.openxmlformats.org/officeDocument/2006/relationships/image" Target="../media/image136.png"/></Relationships>
</file>

<file path=ppt/notesSlides/_rels/notesSlide3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7.xml"/></Relationships>
</file>

<file path=ppt/notesSlides/_rels/notesSlide3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8.xml"/></Relationships>
</file>

<file path=ppt/notesSlides/_rels/notesSlide3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9.xml"/></Relationships>
</file>

<file path=ppt/notesSlides/_rels/notesSlide3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0.xml"/><Relationship Id="rId3" Type="http://schemas.openxmlformats.org/officeDocument/2006/relationships/image" Target="../media/image140.png"/></Relationships>
</file>

<file path=ppt/notesSlides/_rels/notesSlide3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1.xml"/></Relationships>
</file>

<file path=ppt/notesSlides/_rels/notesSlide3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2.xml"/></Relationships>
</file>

<file path=ppt/notesSlides/_rels/notesSlide3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3.xml"/></Relationships>
</file>

<file path=ppt/notesSlides/_rels/notesSlide3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4.xml"/></Relationships>
</file>

<file path=ppt/notesSlides/_rels/notesSlide3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5.xml"/></Relationships>
</file>

<file path=ppt/notesSlides/_rels/notesSlide3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6.xml"/></Relationships>
</file>

<file path=ppt/notesSlides/_rels/notesSlide3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7.xml"/></Relationships>
</file>

<file path=ppt/notesSlides/_rels/notesSlide3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8.xml"/></Relationships>
</file>

<file path=ppt/notesSlides/_rels/notesSlide3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9.xml"/></Relationships>
</file>

<file path=ppt/notesSlides/_rels/notesSlide3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0.xml"/></Relationships>
</file>

<file path=ppt/notesSlides/_rels/notesSlide3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1.xml"/></Relationships>
</file>

<file path=ppt/notesSlides/_rels/notesSlide3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2.xml"/></Relationships>
</file>

<file path=ppt/notesSlides/_rels/notesSlide3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3.xml"/></Relationships>
</file>

<file path=ppt/notesSlides/_rels/notesSlide3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4.xml"/></Relationships>
</file>

<file path=ppt/notesSlides/_rels/notesSlide3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5.xml"/></Relationships>
</file>

<file path=ppt/notesSlides/_rels/notesSlide3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6.xml"/></Relationships>
</file>

<file path=ppt/notesSlides/_rels/notesSlide3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7.xml"/></Relationships>
</file>

<file path=ppt/notesSlides/_rels/notesSlide3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8.xml"/></Relationships>
</file>

<file path=ppt/notesSlides/_rels/notesSlide3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9.xml"/></Relationships>
</file>

<file path=ppt/notesSlides/_rels/notesSlide3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0.xml"/></Relationships>
</file>

<file path=ppt/notesSlides/_rels/notesSlide3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1.xml"/></Relationships>
</file>

<file path=ppt/notesSlides/_rels/notesSlide3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2.xml"/></Relationships>
</file>

<file path=ppt/notesSlides/_rels/notesSlide3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3.xml"/></Relationships>
</file>

<file path=ppt/notesSlides/_rels/notesSlide3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4.xml"/></Relationships>
</file>

<file path=ppt/notesSlides/_rels/notesSlide3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5.xml"/></Relationships>
</file>

<file path=ppt/notesSlides/_rels/notesSlide3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6.xml"/></Relationships>
</file>

<file path=ppt/notesSlides/_rels/notesSlide3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7.xml"/></Relationships>
</file>

<file path=ppt/notesSlides/_rels/notesSlide3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8.xml"/></Relationships>
</file>

<file path=ppt/notesSlides/_rels/notesSlide3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9.xml"/></Relationships>
</file>

<file path=ppt/notesSlides/_rels/notesSlide4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0.xml"/></Relationships>
</file>

<file path=ppt/notesSlides/_rels/notesSlide4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1.xml"/></Relationships>
</file>

<file path=ppt/notesSlides/_rels/notesSlide4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2.xml"/></Relationships>
</file>

<file path=ppt/notesSlides/_rels/notesSlide4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3.xml"/></Relationships>
</file>

<file path=ppt/notesSlides/_rels/notesSlide4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4.xml"/></Relationships>
</file>

<file path=ppt/notesSlides/_rels/notesSlide4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5.xml"/></Relationships>
</file>

<file path=ppt/notesSlides/_rels/notesSlide4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6.xml"/></Relationships>
</file>

<file path=ppt/notesSlides/_rels/notesSlide4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7.xml"/></Relationships>
</file>

<file path=ppt/notesSlides/_rels/notesSlide4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8.xml"/></Relationships>
</file>

<file path=ppt/notesSlides/_rels/notesSlide4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9.xml"/></Relationships>
</file>

<file path=ppt/notesSlides/_rels/notesSlide4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0.xml"/></Relationships>
</file>

<file path=ppt/notesSlides/_rels/notesSlide4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1.xml"/></Relationships>
</file>

<file path=ppt/notesSlides/_rels/notesSlide4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2.xml"/></Relationships>
</file>

<file path=ppt/notesSlides/_rels/notesSlide4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3.xml"/></Relationships>
</file>

<file path=ppt/notesSlides/_rels/notesSlide4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4.xml"/></Relationships>
</file>

<file path=ppt/notesSlides/_rels/notesSlide4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5.xml"/></Relationships>
</file>

<file path=ppt/notesSlides/_rels/notesSlide4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6.xml"/></Relationships>
</file>

<file path=ppt/notesSlides/_rels/notesSlide4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7.xml"/></Relationships>
</file>

<file path=ppt/notesSlides/_rels/notesSlide4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8.xml"/></Relationships>
</file>

<file path=ppt/notesSlides/_rels/notesSlide4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9.xml"/></Relationships>
</file>

<file path=ppt/notesSlides/_rels/notesSlide4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0.xml"/></Relationships>
</file>

<file path=ppt/notesSlides/_rels/notesSlide4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1.xml"/></Relationships>
</file>

<file path=ppt/notesSlides/_rels/notesSlide4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2.xml"/></Relationships>
</file>

<file path=ppt/notesSlides/_rels/notesSlide4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3.xml"/></Relationships>
</file>

<file path=ppt/notesSlides/_rels/notesSlide4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4.xml"/></Relationships>
</file>

<file path=ppt/notesSlides/_rels/notesSlide4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5.xml"/></Relationships>
</file>

<file path=ppt/notesSlides/_rels/notesSlide4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6.xml"/></Relationships>
</file>

<file path=ppt/notesSlides/_rels/notesSlide4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7.xml"/></Relationships>
</file>

<file path=ppt/notesSlides/_rels/notesSlide4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8.xml"/></Relationships>
</file>

<file path=ppt/notesSlides/_rels/notesSlide4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9.xml"/></Relationships>
</file>

<file path=ppt/notesSlides/_rels/notesSlide4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0.xml"/></Relationships>
</file>

<file path=ppt/notesSlides/_rels/notesSlide4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1.xml"/></Relationships>
</file>

<file path=ppt/notesSlides/_rels/notesSlide4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2.xml"/></Relationships>
</file>

<file path=ppt/notesSlides/_rels/notesSlide4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3.xml"/></Relationships>
</file>

<file path=ppt/notesSlides/_rels/notesSlide4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4.xml"/></Relationships>
</file>

<file path=ppt/notesSlides/_rels/notesSlide4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5.xml"/></Relationships>
</file>

<file path=ppt/notesSlides/_rels/notesSlide4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6.xml"/></Relationships>
</file>

<file path=ppt/notesSlides/_rels/notesSlide4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7.xml"/></Relationships>
</file>

<file path=ppt/notesSlides/_rels/notesSlide4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8.xml"/></Relationships>
</file>

<file path=ppt/notesSlides/_rels/notesSlide4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9.xml"/></Relationships>
</file>

<file path=ppt/notesSlides/_rels/notesSlide4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0.xml"/></Relationships>
</file>

<file path=ppt/notesSlides/_rels/notesSlide4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1.xml"/></Relationships>
</file>

<file path=ppt/notesSlides/_rels/notesSlide4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2.xml"/></Relationships>
</file>

<file path=ppt/notesSlides/_rels/notesSlide4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3.xml"/></Relationships>
</file>

<file path=ppt/notesSlides/_rels/notesSlide4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4.xml"/></Relationships>
</file>

<file path=ppt/notesSlides/_rels/notesSlide4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5.xml"/></Relationships>
</file>

<file path=ppt/notesSlides/_rels/notesSlide4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6.xml"/></Relationships>
</file>

<file path=ppt/notesSlides/_rels/notesSlide4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7.xml"/></Relationships>
</file>

<file path=ppt/notesSlides/_rels/notesSlide4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8.xml"/></Relationships>
</file>

<file path=ppt/notesSlides/_rels/notesSlide4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9.xml"/></Relationships>
</file>

<file path=ppt/notesSlides/_rels/notesSlide4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0.xml"/></Relationships>
</file>

<file path=ppt/notesSlides/_rels/notesSlide4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1.xml"/></Relationships>
</file>

<file path=ppt/notesSlides/_rels/notesSlide4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2.xml"/></Relationships>
</file>

<file path=ppt/notesSlides/_rels/notesSlide4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3.xml"/></Relationships>
</file>

<file path=ppt/notesSlides/_rels/notesSlide4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4.xml"/></Relationships>
</file>

<file path=ppt/notesSlides/_rels/notesSlide4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5.xml"/></Relationships>
</file>

<file path=ppt/notesSlides/_rels/notesSlide4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6.xml"/></Relationships>
</file>

<file path=ppt/notesSlides/_rels/notesSlide4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7.xml"/></Relationships>
</file>

<file path=ppt/notesSlides/_rels/notesSlide4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8.xml"/></Relationships>
</file>

<file path=ppt/notesSlides/_rels/notesSlide4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9.xml"/></Relationships>
</file>

<file path=ppt/notesSlides/_rels/notesSlide4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0.xml"/></Relationships>
</file>

<file path=ppt/notesSlides/_rels/notesSlide4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1.xml"/></Relationships>
</file>

<file path=ppt/notesSlides/_rels/notesSlide4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2.xml"/></Relationships>
</file>

<file path=ppt/notesSlides/_rels/notesSlide4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3.xml"/></Relationships>
</file>

<file path=ppt/notesSlides/_rels/notesSlide4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4.xml"/></Relationships>
</file>

<file path=ppt/notesSlides/_rels/notesSlide4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5.xml"/></Relationships>
</file>

<file path=ppt/notesSlides/_rels/notesSlide4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6.xml"/></Relationships>
</file>

<file path=ppt/notesSlides/_rels/notesSlide4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7.xml"/></Relationships>
</file>

<file path=ppt/notesSlides/_rels/notesSlide4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8.xml"/></Relationships>
</file>

<file path=ppt/notesSlides/_rels/notesSlide4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9.xml"/></Relationships>
</file>

<file path=ppt/notesSlides/_rels/notesSlide4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0.xml"/></Relationships>
</file>

<file path=ppt/notesSlides/_rels/notesSlide4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1.xml"/></Relationships>
</file>

<file path=ppt/notesSlides/_rels/notesSlide4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2.xml"/></Relationships>
</file>

<file path=ppt/notesSlides/_rels/notesSlide4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3.xml"/></Relationships>
</file>

<file path=ppt/notesSlides/_rels/notesSlide4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4.xml"/></Relationships>
</file>

<file path=ppt/notesSlides/_rels/notesSlide4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5.xml"/></Relationships>
</file>

<file path=ppt/notesSlides/_rels/notesSlide4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6.xml"/></Relationships>
</file>

<file path=ppt/notesSlides/_rels/notesSlide4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7.xml"/></Relationships>
</file>

<file path=ppt/notesSlides/_rels/notesSlide4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8.xml"/></Relationships>
</file>

<file path=ppt/notesSlides/_rels/notesSlide4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9.xml"/></Relationships>
</file>

<file path=ppt/notesSlides/_rels/notesSlide4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0.xml"/></Relationships>
</file>

<file path=ppt/notesSlides/_rels/notesSlide4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1.xml"/></Relationships>
</file>

<file path=ppt/notesSlides/_rels/notesSlide4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2.xml"/></Relationships>
</file>

<file path=ppt/notesSlides/_rels/notesSlide4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3.xml"/></Relationships>
</file>

<file path=ppt/notesSlides/_rels/notesSlide4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4.xml"/></Relationships>
</file>

<file path=ppt/notesSlides/_rels/notesSlide4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5.xml"/></Relationships>
</file>

<file path=ppt/notesSlides/_rels/notesSlide4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6.xml"/></Relationships>
</file>

<file path=ppt/notesSlides/_rels/notesSlide4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7.xml"/></Relationships>
</file>

<file path=ppt/notesSlides/_rels/notesSlide4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8.xml"/></Relationships>
</file>

<file path=ppt/notesSlides/_rels/notesSlide4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9.xml"/></Relationships>
</file>

<file path=ppt/notesSlides/_rels/notesSlide4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0.xml"/></Relationships>
</file>

<file path=ppt/notesSlides/_rels/notesSlide4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1.xml"/></Relationships>
</file>

<file path=ppt/notesSlides/_rels/notesSlide4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2.xml"/></Relationships>
</file>

<file path=ppt/notesSlides/_rels/notesSlide4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3.xml"/></Relationships>
</file>

<file path=ppt/notesSlides/_rels/notesSlide4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4.xml"/></Relationships>
</file>

<file path=ppt/notesSlides/_rels/notesSlide4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5.xml"/></Relationships>
</file>

<file path=ppt/notesSlides/_rels/notesSlide4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6.xml"/></Relationships>
</file>

<file path=ppt/notesSlides/_rels/notesSlide4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7.xml"/></Relationships>
</file>

<file path=ppt/notesSlides/_rels/notesSlide4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8.xml"/></Relationships>
</file>

<file path=ppt/notesSlides/_rels/notesSlide4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9.xml"/></Relationships>
</file>

<file path=ppt/notesSlides/_rels/notesSlide5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0.xml"/></Relationships>
</file>

<file path=ppt/notesSlides/_rels/notesSlide5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1.xml"/></Relationships>
</file>

<file path=ppt/notesSlides/_rels/notesSlide5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2.xml"/></Relationships>
</file>

<file path=ppt/notesSlides/_rels/notesSlide5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3.xml"/></Relationships>
</file>

<file path=ppt/notesSlides/_rels/notesSlide5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4.xml"/></Relationships>
</file>

<file path=ppt/notesSlides/_rels/notesSlide5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5.xml"/></Relationships>
</file>

<file path=ppt/notesSlides/_rels/notesSlide5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6.xml"/></Relationships>
</file>

<file path=ppt/notesSlides/_rels/notesSlide5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7.xml"/></Relationships>
</file>

<file path=ppt/notesSlides/_rels/notesSlide5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8.xml"/></Relationships>
</file>

<file path=ppt/notesSlides/_rels/notesSlide5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9.xml"/></Relationships>
</file>

<file path=ppt/notesSlides/_rels/notesSlide5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0.xml"/></Relationships>
</file>

<file path=ppt/notesSlides/_rels/notesSlide5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1.xml"/></Relationships>
</file>

<file path=ppt/notesSlides/_rels/notesSlide5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2.xml"/></Relationships>
</file>

<file path=ppt/notesSlides/_rels/notesSlide5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3.xml"/></Relationships>
</file>

<file path=ppt/notesSlides/_rels/notesSlide5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4.xml"/></Relationships>
</file>

<file path=ppt/notesSlides/_rels/notesSlide5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5.xml"/></Relationships>
</file>

<file path=ppt/notesSlides/_rels/notesSlide5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6.xml"/></Relationships>
</file>

<file path=ppt/notesSlides/_rels/notesSlide5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7.xml"/></Relationships>
</file>

<file path=ppt/notesSlides/_rels/notesSlide5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8.xml"/></Relationships>
</file>

<file path=ppt/notesSlides/_rels/notesSlide5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9.xml"/></Relationships>
</file>

<file path=ppt/notesSlides/_rels/notesSlide5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0.xml"/></Relationships>
</file>

<file path=ppt/notesSlides/_rels/notesSlide5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1.xml"/></Relationships>
</file>

<file path=ppt/notesSlides/_rels/notesSlide5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2.xml"/></Relationships>
</file>

<file path=ppt/notesSlides/_rels/notesSlide5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3.xml"/></Relationships>
</file>

<file path=ppt/notesSlides/_rels/notesSlide5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4.xml"/></Relationships>
</file>

<file path=ppt/notesSlides/_rels/notesSlide5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5.xml"/></Relationships>
</file>

<file path=ppt/notesSlides/_rels/notesSlide5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6.xml"/></Relationships>
</file>

<file path=ppt/notesSlides/_rels/notesSlide5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7.xml"/></Relationships>
</file>

<file path=ppt/notesSlides/_rels/notesSlide5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8.xml"/></Relationships>
</file>

<file path=ppt/notesSlides/_rels/notesSlide5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9.xml"/></Relationships>
</file>

<file path=ppt/notesSlides/_rels/notesSlide5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0.xml"/></Relationships>
</file>

<file path=ppt/notesSlides/_rels/notesSlide5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1.xml"/></Relationships>
</file>

<file path=ppt/notesSlides/_rels/notesSlide5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2.xml"/></Relationships>
</file>

<file path=ppt/notesSlides/_rels/notesSlide5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3.xml"/></Relationships>
</file>

<file path=ppt/notesSlides/_rels/notesSlide5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4.xml"/></Relationships>
</file>

<file path=ppt/notesSlides/_rels/notesSlide5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5.xml"/></Relationships>
</file>

<file path=ppt/notesSlides/_rels/notesSlide5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6.xml"/></Relationships>
</file>

<file path=ppt/notesSlides/_rels/notesSlide5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7.xml"/></Relationships>
</file>

<file path=ppt/notesSlides/_rels/notesSlide5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8.xml"/></Relationships>
</file>

<file path=ppt/notesSlides/_rels/notesSlide5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9.xml"/></Relationships>
</file>

<file path=ppt/notesSlides/_rels/notesSlide5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0.xml"/></Relationships>
</file>

<file path=ppt/notesSlides/_rels/notesSlide5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1.xml"/></Relationships>
</file>

<file path=ppt/notesSlides/_rels/notesSlide5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2.xml"/></Relationships>
</file>

<file path=ppt/notesSlides/_rels/notesSlide5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3.xml"/></Relationships>
</file>

<file path=ppt/notesSlides/_rels/notesSlide5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4.xml"/></Relationships>
</file>

<file path=ppt/notesSlides/_rels/notesSlide5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5.xml"/></Relationships>
</file>

<file path=ppt/notesSlides/_rels/notesSlide5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6.xml"/></Relationships>
</file>

<file path=ppt/notesSlides/_rels/notesSlide5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7.xml"/></Relationships>
</file>

<file path=ppt/notesSlides/_rels/notesSlide5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8.xml"/></Relationships>
</file>

<file path=ppt/notesSlides/_rels/notesSlide5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9.xml"/></Relationships>
</file>

<file path=ppt/notesSlides/_rels/notesSlide5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0.xml"/></Relationships>
</file>

<file path=ppt/notesSlides/_rels/notesSlide5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1.xml"/></Relationships>
</file>

<file path=ppt/notesSlides/_rels/notesSlide5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2.xml"/></Relationships>
</file>

<file path=ppt/notesSlides/_rels/notesSlide5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3.xml"/></Relationships>
</file>

<file path=ppt/notesSlides/_rels/notesSlide5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4.xml"/></Relationships>
</file>

<file path=ppt/notesSlides/_rels/notesSlide5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5.xml"/></Relationships>
</file>

<file path=ppt/notesSlides/_rels/notesSlide5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6.xml"/></Relationships>
</file>

<file path=ppt/notesSlides/_rels/notesSlide5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7.xml"/></Relationships>
</file>

<file path=ppt/notesSlides/_rels/notesSlide5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8.xml"/></Relationships>
</file>

<file path=ppt/notesSlides/_rels/notesSlide5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9.xml"/></Relationships>
</file>

<file path=ppt/notesSlides/_rels/notesSlide5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0.xml"/></Relationships>
</file>

<file path=ppt/notesSlides/_rels/notesSlide5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1.xml"/></Relationships>
</file>

<file path=ppt/notesSlides/_rels/notesSlide5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2.xml"/></Relationships>
</file>

<file path=ppt/notesSlides/_rels/notesSlide5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3.xml"/></Relationships>
</file>

<file path=ppt/notesSlides/_rels/notesSlide5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4.xml"/></Relationships>
</file>

<file path=ppt/notesSlides/_rels/notesSlide5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5.xml"/></Relationships>
</file>

<file path=ppt/notesSlides/_rels/notesSlide5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6.xml"/></Relationships>
</file>

<file path=ppt/notesSlides/_rels/notesSlide5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7.xml"/></Relationships>
</file>

<file path=ppt/notesSlides/_rels/notesSlide5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8.xml"/></Relationships>
</file>

<file path=ppt/notesSlides/_rels/notesSlide5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9.xml"/></Relationships>
</file>

<file path=ppt/notesSlides/_rels/notesSlide5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0.xml"/></Relationships>
</file>

<file path=ppt/notesSlides/_rels/notesSlide5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1.xml"/></Relationships>
</file>

<file path=ppt/notesSlides/_rels/notesSlide5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2.xml"/></Relationships>
</file>

<file path=ppt/notesSlides/_rels/notesSlide5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3.xml"/></Relationships>
</file>

<file path=ppt/notesSlides/_rels/notesSlide5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4.xml"/></Relationships>
</file>

<file path=ppt/notesSlides/_rels/notesSlide5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5.xml"/></Relationships>
</file>

<file path=ppt/notesSlides/_rels/notesSlide5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6.xml"/></Relationships>
</file>

<file path=ppt/notesSlides/_rels/notesSlide5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7.xml"/></Relationships>
</file>

<file path=ppt/notesSlides/_rels/notesSlide5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dirty="0" smtClean="0">
                <a:latin typeface="Times" charset="0"/>
                <a:ea typeface="ＭＳ Ｐゴシック" charset="0"/>
                <a:cs typeface="ＭＳ Ｐゴシック" charset="0"/>
              </a:rPr>
              <a:t>This is an unconventional</a:t>
            </a:r>
            <a:r>
              <a:rPr lang="en-US" baseline="0" dirty="0" smtClean="0">
                <a:latin typeface="Times" charset="0"/>
                <a:ea typeface="ＭＳ Ｐゴシック" charset="0"/>
                <a:cs typeface="ＭＳ Ｐゴシック" charset="0"/>
              </a:rPr>
              <a:t> instructor’s manual. Rather than provide notes on each chapter, I have attached the notes to the slides that I use in my class. Feel free to modify, adapt, delete or add to this presentation.  By the way, while this packet will stay static (Spring 2014 notes), I will update the slides each year. You can get the latest version of the slides (and the notes) by downloading the following two files:</a:t>
            </a:r>
          </a:p>
          <a:p>
            <a:r>
              <a:rPr lang="en-US" dirty="0" smtClean="0">
                <a:latin typeface="Times" charset="0"/>
                <a:ea typeface="ＭＳ Ｐゴシック" charset="0"/>
                <a:cs typeface="ＭＳ Ｐゴシック" charset="0"/>
              </a:rPr>
              <a:t>http://</a:t>
            </a:r>
            <a:r>
              <a:rPr lang="en-US" dirty="0" err="1" smtClean="0">
                <a:latin typeface="Times" charset="0"/>
                <a:ea typeface="ＭＳ Ｐゴシック" charset="0"/>
                <a:cs typeface="ＭＳ Ｐゴシック" charset="0"/>
              </a:rPr>
              <a:t>www.stern.nyu.edu</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adamodar</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pptfiles</a:t>
            </a:r>
            <a:r>
              <a:rPr lang="en-US" dirty="0" smtClean="0">
                <a:latin typeface="Times" charset="0"/>
                <a:ea typeface="ＭＳ Ｐゴシック" charset="0"/>
                <a:cs typeface="ＭＳ Ｐゴシック" charset="0"/>
              </a:rPr>
              <a:t>/acf4E/cfpacket1.ppt</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charset="0"/>
                <a:ea typeface="ＭＳ Ｐゴシック" charset="0"/>
                <a:cs typeface="ＭＳ Ｐゴシック" charset="0"/>
              </a:rPr>
              <a:t>http://</a:t>
            </a:r>
            <a:r>
              <a:rPr lang="en-US" dirty="0" err="1" smtClean="0">
                <a:latin typeface="Times" charset="0"/>
                <a:ea typeface="ＭＳ Ｐゴシック" charset="0"/>
                <a:cs typeface="ＭＳ Ｐゴシック" charset="0"/>
              </a:rPr>
              <a:t>www.stern.nyu.edu</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adamodar</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pptfiles</a:t>
            </a:r>
            <a:r>
              <a:rPr lang="en-US" dirty="0" smtClean="0">
                <a:latin typeface="Times" charset="0"/>
                <a:ea typeface="ＭＳ Ｐゴシック" charset="0"/>
                <a:cs typeface="ＭＳ Ｐゴシック" charset="0"/>
              </a:rPr>
              <a:t>/acf4E/cfpacket2.ppt</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latin typeface="Times" charset="0"/>
                <a:ea typeface="ＭＳ Ｐゴシック" charset="0"/>
                <a:cs typeface="ＭＳ Ｐゴシック" charset="0"/>
              </a:rPr>
              <a:t>And have fun teaching this class. </a:t>
            </a:r>
            <a:r>
              <a:rPr lang="en-US" baseline="0" smtClean="0">
                <a:latin typeface="Times" charset="0"/>
                <a:ea typeface="ＭＳ Ｐゴシック" charset="0"/>
                <a:cs typeface="ＭＳ Ｐゴシック" charset="0"/>
              </a:rPr>
              <a:t>I always do!</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the objective in corporate finance (to maximize firm value) is central to everything we do, we need to look at both its strengths and weaknesses. In fact, many disagreements that people have with corporate finance theory stems from the fact that they have a different objective for the business in mind. Thus, if you view a firm’s objective as maximizing the number of jobs created, choosing projects based upon the highest NPV (which is the corporate finance prescription) will make little sense.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Our focus will be on the objective: Maximize firm value. </a:t>
            </a:r>
          </a:p>
          <a:p>
            <a:r>
              <a:rPr lang="en-US" dirty="0">
                <a:latin typeface="Times" charset="0"/>
                <a:ea typeface="ＭＳ Ｐゴシック" charset="0"/>
                <a:cs typeface="ＭＳ Ｐゴシック" charset="0"/>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Grp="1" noRot="1" noChangeAspect="1" noChangeArrowheads="1" noTextEdit="1"/>
          </p:cNvSpPr>
          <p:nvPr>
            <p:ph type="sldImg"/>
          </p:nvPr>
        </p:nvSpPr>
        <p:spPr>
          <a:xfrm>
            <a:off x="1143000" y="685800"/>
            <a:ext cx="4556125" cy="341630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is the answer to the question posed in the previous overhead.</a:t>
            </a:r>
          </a:p>
          <a:p>
            <a:pPr marL="228600" indent="-228600">
              <a:buFontTx/>
              <a:buAutoNum type="arabicPeriod"/>
            </a:pPr>
            <a:r>
              <a:rPr lang="en-US">
                <a:latin typeface="Times" charset="0"/>
                <a:ea typeface="ＭＳ Ｐゴシック" charset="0"/>
                <a:cs typeface="ＭＳ Ｐゴシック" charset="0"/>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atin typeface="Times" charset="0"/>
                <a:ea typeface="ＭＳ Ｐゴシック" charset="0"/>
                <a:cs typeface="ＭＳ Ｐゴシック" charset="0"/>
              </a:rPr>
              <a:t>Managers answer to stockholders. Consequently, the objective gets narrowed down to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maximizing equity value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(Implicit assumption: Bondholders/ Banks can protect themselves by writing in covenants and setting interest rates).</a:t>
            </a:r>
          </a:p>
          <a:p>
            <a:pPr marL="228600" indent="-228600">
              <a:buFontTx/>
              <a:buAutoNum type="arabicPeriod"/>
            </a:pPr>
            <a:r>
              <a:rPr lang="en-US">
                <a:latin typeface="Times" charset="0"/>
                <a:ea typeface="ＭＳ Ｐゴシック" charset="0"/>
                <a:cs typeface="ＭＳ Ｐゴシック" charset="0"/>
              </a:rPr>
              <a:t>It is tough to assess equity value objectively. It would be nice to have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third party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estimate that is objective. For publicly traded firms, the market (in spite of all its limitations) provides such an estimate. (Implicit assumption: Markets are rational and reasonably efficient).</a:t>
            </a:r>
            <a:endParaRPr lang="en-US">
              <a:latin typeface="Times" charset="0"/>
              <a:ea typeface="ＭＳ Ｐゴシック" charset="0"/>
              <a:cs typeface="ＭＳ Ｐゴシック" charset="0"/>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14338" name="Rectangle 3"/>
          <p:cNvSpPr>
            <a:spLocks noGrp="1" noChangeArrowheads="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1000" u="sng" dirty="0" smtClean="0">
                <a:latin typeface="Times" charset="0"/>
                <a:ea typeface="ＭＳ Ｐゴシック" charset="0"/>
              </a:rPr>
              <a:t>Critique</a:t>
            </a:r>
            <a:r>
              <a:rPr lang="en-US" sz="1000" dirty="0" smtClean="0">
                <a:latin typeface="Times" charset="0"/>
                <a:ea typeface="ＭＳ Ｐゴシック" charset="0"/>
              </a:rPr>
              <a:t>: Stock </a:t>
            </a:r>
            <a:r>
              <a:rPr lang="en-US" sz="1000" dirty="0">
                <a:latin typeface="Times" charset="0"/>
                <a:ea typeface="ＭＳ Ｐゴシック" charset="0"/>
              </a:rPr>
              <a:t>price maximization implies not caring for your employees. </a:t>
            </a:r>
            <a:endParaRPr lang="en-US" sz="1000" dirty="0" smtClean="0">
              <a:latin typeface="Times" charset="0"/>
              <a:ea typeface="ＭＳ Ｐゴシック" charset="0"/>
            </a:endParaRPr>
          </a:p>
          <a:p>
            <a:pPr>
              <a:defRPr/>
            </a:pPr>
            <a:r>
              <a:rPr lang="en-US" sz="1000" u="sng" dirty="0" smtClean="0">
                <a:latin typeface="Times" charset="0"/>
                <a:ea typeface="ＭＳ Ｐゴシック" charset="0"/>
              </a:rPr>
              <a:t>Response</a:t>
            </a:r>
            <a:r>
              <a:rPr lang="en-US" sz="1000" dirty="0" smtClean="0">
                <a:latin typeface="Times" charset="0"/>
                <a:ea typeface="ＭＳ Ｐゴシック" charset="0"/>
              </a:rPr>
              <a:t>: Use </a:t>
            </a:r>
            <a:r>
              <a:rPr lang="en-US" sz="1000" dirty="0">
                <a:latin typeface="Times" charset="0"/>
                <a:ea typeface="ＭＳ Ｐゴシック" charset="0"/>
              </a:rPr>
              <a:t>a recent story of layoffs to illustrate this criticism (XYZ Co. announced it was laying of 15,000 employees and stock price jumped $3.50). Then  note that this is the exception  rather than the rule. A Conference Board study  from 1994 found  that companies whose stock prices have gone up are more likely to hire people than one whose stock prices have gone down. Also note that employees, especially in high tech companies, have a large stake in how well their company does because they have stock options or stock in the company.</a:t>
            </a:r>
          </a:p>
          <a:p>
            <a:pPr>
              <a:defRPr/>
            </a:pPr>
            <a:r>
              <a:rPr lang="en-US" sz="1000" u="sng" dirty="0" smtClean="0">
                <a:latin typeface="Times" charset="0"/>
                <a:ea typeface="ＭＳ Ｐゴシック" charset="0"/>
              </a:rPr>
              <a:t>Critique: </a:t>
            </a:r>
            <a:r>
              <a:rPr lang="en-US" sz="1000" dirty="0" smtClean="0">
                <a:latin typeface="Times" charset="0"/>
                <a:ea typeface="ＭＳ Ｐゴシック" charset="0"/>
              </a:rPr>
              <a:t>If you maximize value, you don’t care about customers.</a:t>
            </a:r>
          </a:p>
          <a:p>
            <a:pPr>
              <a:defRPr/>
            </a:pPr>
            <a:r>
              <a:rPr lang="en-US" sz="1000" u="sng" dirty="0" smtClean="0">
                <a:latin typeface="Times" charset="0"/>
                <a:ea typeface="ＭＳ Ｐゴシック" charset="0"/>
              </a:rPr>
              <a:t>Response</a:t>
            </a:r>
            <a:r>
              <a:rPr lang="en-US" sz="1000" dirty="0" smtClean="0">
                <a:latin typeface="Times" charset="0"/>
                <a:ea typeface="ＭＳ Ｐゴシック" charset="0"/>
              </a:rPr>
              <a:t>: Note </a:t>
            </a:r>
            <a:r>
              <a:rPr lang="en-US" sz="1000" dirty="0">
                <a:latin typeface="Times" charset="0"/>
                <a:ea typeface="ＭＳ Ｐゴシック" charset="0"/>
              </a:rPr>
              <a:t>that customer satisfaction is important but only in the context that satisfied customers buy more from you. What would happen to a firm that defined its objective as maximizing customer satisfaction</a:t>
            </a:r>
            <a:r>
              <a:rPr lang="en-US" sz="1000" dirty="0" smtClean="0">
                <a:latin typeface="Times" charset="0"/>
                <a:ea typeface="ＭＳ Ｐゴシック" charset="0"/>
              </a:rPr>
              <a:t>? You would give away your products for free…</a:t>
            </a:r>
            <a:endParaRPr lang="en-US" sz="1000" dirty="0">
              <a:latin typeface="Times" charset="0"/>
              <a:ea typeface="ＭＳ Ｐゴシック" charset="0"/>
            </a:endParaRPr>
          </a:p>
          <a:p>
            <a:pPr>
              <a:defRPr/>
            </a:pPr>
            <a:r>
              <a:rPr lang="en-US" sz="1000" u="sng" dirty="0" smtClean="0">
                <a:latin typeface="Times" charset="0"/>
                <a:ea typeface="ＭＳ Ｐゴシック" charset="0"/>
              </a:rPr>
              <a:t>Critique</a:t>
            </a:r>
            <a:r>
              <a:rPr lang="en-US" sz="1000" dirty="0" smtClean="0">
                <a:latin typeface="Times" charset="0"/>
                <a:ea typeface="ＭＳ Ｐゴシック" charset="0"/>
              </a:rPr>
              <a:t>: Firms </a:t>
            </a:r>
            <a:r>
              <a:rPr lang="en-US" sz="1000" dirty="0">
                <a:latin typeface="Times" charset="0"/>
                <a:ea typeface="ＭＳ Ｐゴシック" charset="0"/>
              </a:rPr>
              <a:t>that maximize firm value are bad social citizens. </a:t>
            </a:r>
            <a:endParaRPr lang="en-US" sz="1000" dirty="0" smtClean="0">
              <a:latin typeface="Times" charset="0"/>
              <a:ea typeface="ＭＳ Ｐゴシック" charset="0"/>
            </a:endParaRPr>
          </a:p>
          <a:p>
            <a:pPr>
              <a:defRPr/>
            </a:pPr>
            <a:r>
              <a:rPr lang="en-US" sz="1000" u="sng" dirty="0" smtClean="0">
                <a:latin typeface="Times" charset="0"/>
                <a:ea typeface="ＭＳ Ｐゴシック" charset="0"/>
              </a:rPr>
              <a:t>Response</a:t>
            </a:r>
            <a:r>
              <a:rPr lang="en-US" sz="1000" dirty="0" smtClean="0">
                <a:latin typeface="Times" charset="0"/>
                <a:ea typeface="ＭＳ Ｐゴシック" charset="0"/>
              </a:rPr>
              <a:t>: A </a:t>
            </a:r>
            <a:r>
              <a:rPr lang="en-US" sz="1000" dirty="0">
                <a:latin typeface="Times" charset="0"/>
                <a:ea typeface="ＭＳ Ｐゴシック" charset="0"/>
              </a:rPr>
              <a:t>healthy company whose stock price has done well is much more likely to do social good than a company  which is financially healthy. Again, note that there are social outlaws who might create social costs in the pursuit of stock price maximization (Those nasty corporate raiders..) but they are the exception rather than the rule</a:t>
            </a:r>
            <a:r>
              <a:rPr lang="en-US" sz="1000" dirty="0" smtClean="0">
                <a:latin typeface="Times" charset="0"/>
                <a:ea typeface="ＭＳ Ｐゴシック" charset="0"/>
              </a:rPr>
              <a:t>.</a:t>
            </a:r>
          </a:p>
          <a:p>
            <a:pPr>
              <a:defRPr/>
            </a:pPr>
            <a:endParaRPr lang="en-US" sz="1000" dirty="0" smtClean="0">
              <a:latin typeface="Times" charset="0"/>
              <a:ea typeface="ＭＳ Ｐゴシック" charset="0"/>
            </a:endParaRPr>
          </a:p>
          <a:p>
            <a:pPr>
              <a:defRPr/>
            </a:pPr>
            <a:r>
              <a:rPr lang="en-US" sz="1000" dirty="0" smtClean="0">
                <a:latin typeface="Times" charset="0"/>
                <a:ea typeface="ＭＳ Ｐゴシック" charset="0"/>
              </a:rPr>
              <a:t>To those who would like to have it all (they take different forms, but they talk about stakeholder wealth maximization or balanced scorecards or running a great company): It never works:</a:t>
            </a:r>
          </a:p>
          <a:p>
            <a:pPr marL="228600" indent="-228600">
              <a:buFontTx/>
              <a:buAutoNum type="alphaLcPeriod"/>
              <a:defRPr/>
            </a:pPr>
            <a:r>
              <a:rPr lang="en-US" sz="1000" dirty="0" smtClean="0">
                <a:latin typeface="Times" charset="0"/>
                <a:ea typeface="ＭＳ Ｐゴシック" charset="0"/>
              </a:rPr>
              <a:t>You cannot be all things to all people; keeping everyone happy leaves no one happy. You need a central objective. Otherwise, how do you choose between competing objectives?</a:t>
            </a:r>
          </a:p>
          <a:p>
            <a:pPr marL="228600" indent="-228600">
              <a:buFontTx/>
              <a:buAutoNum type="alphaLcPeriod"/>
              <a:defRPr/>
            </a:pPr>
            <a:r>
              <a:rPr lang="en-US" sz="1000" dirty="0" smtClean="0">
                <a:latin typeface="Times" charset="0"/>
                <a:ea typeface="ＭＳ Ｐゴシック" charset="0"/>
              </a:rPr>
              <a:t>You cannot mix up means with ends. You want satisfied and motivated employees and happy customers, but only as a means to an end: making money off them. </a:t>
            </a:r>
          </a:p>
          <a:p>
            <a:pPr marL="228600" indent="-228600">
              <a:buFontTx/>
              <a:buAutoNum type="alphaLcPeriod"/>
              <a:defRPr/>
            </a:pPr>
            <a:r>
              <a:rPr lang="en-US" sz="1000" dirty="0" smtClean="0">
                <a:latin typeface="Times" charset="0"/>
                <a:ea typeface="ＭＳ Ｐゴシック" charset="0"/>
              </a:rPr>
              <a:t>It gives poor performing managers an excuse for not performing because they can always pass the buck.</a:t>
            </a:r>
          </a:p>
          <a:p>
            <a:pPr marL="228600" indent="-228600">
              <a:buFontTx/>
              <a:buAutoNum type="alphaLcPeriod"/>
              <a:defRPr/>
            </a:pPr>
            <a:endParaRPr lang="en-US" sz="1000" dirty="0" smtClean="0">
              <a:latin typeface="Times" charset="0"/>
              <a:ea typeface="ＭＳ Ｐゴシック" charset="0"/>
            </a:endParaRPr>
          </a:p>
          <a:p>
            <a:pPr>
              <a:defRPr/>
            </a:pPr>
            <a:r>
              <a:rPr lang="en-US" sz="1000" dirty="0" smtClean="0">
                <a:latin typeface="Times" charset="0"/>
                <a:ea typeface="ＭＳ Ｐゴシック" charset="0"/>
              </a:rPr>
              <a:t>The Super Bowl in February 2013 was a showcase of means/ends at play. The two teams were coached by brothers: Jim (SF 49ers) and John (Ravens). During the season, Jim replaced his starting quarterback, Alex Smith, (making him, quite a few of his players, many fans and some in the press) unhappy. John fired his offensive coordinator (making his coaching staff unhappy and uncomfortable). Both coaches, though, had a singular objective which was to win the Super Bowl. They did not come into the season with fuzzy objectives (having a great season), misplaced objectives (win the most games in the regular season, win by the most points, gain the most yards) or mistaking means for ends (coaching a happy team, keeping fans happy, keeping the press happy).</a:t>
            </a:r>
          </a:p>
          <a:p>
            <a:pPr marL="228600" indent="-228600">
              <a:buFontTx/>
              <a:buAutoNum type="alphaLcPeriod"/>
              <a:defRPr/>
            </a:pPr>
            <a:endParaRPr lang="en-US" dirty="0">
              <a:latin typeface="Times" charset="0"/>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16386" name="Rectangle 3"/>
          <p:cNvSpPr>
            <a:spLocks noGrp="1" noChangeArrowheads="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smtClean="0">
                <a:latin typeface="Times" charset="0"/>
                <a:ea typeface="ＭＳ Ｐゴシック" charset="0"/>
                <a:cs typeface="ＭＳ Ｐゴシック" charset="0"/>
              </a:rPr>
              <a:t>It is important </a:t>
            </a:r>
            <a:r>
              <a:rPr lang="en-US" dirty="0">
                <a:latin typeface="Times" charset="0"/>
                <a:ea typeface="ＭＳ Ｐゴシック" charset="0"/>
                <a:cs typeface="ＭＳ Ｐゴシック" charset="0"/>
              </a:rPr>
              <a:t>it is to have an objective function that is observable and measurable. </a:t>
            </a:r>
            <a:r>
              <a:rPr lang="en-US" dirty="0" smtClean="0">
                <a:latin typeface="Times" charset="0"/>
                <a:ea typeface="ＭＳ Ｐゴシック" charset="0"/>
                <a:cs typeface="ＭＳ Ｐゴシック" charset="0"/>
              </a:rPr>
              <a:t>Fuzzy or multiple objectives are disastrous for several reasons:</a:t>
            </a:r>
          </a:p>
          <a:p>
            <a:pPr marL="228600" indent="-228600">
              <a:buFontTx/>
              <a:buAutoNum type="alphaLcPeriod"/>
              <a:defRPr/>
            </a:pPr>
            <a:r>
              <a:rPr lang="en-US" dirty="0" smtClean="0">
                <a:latin typeface="Times" charset="0"/>
                <a:ea typeface="ＭＳ Ｐゴシック" charset="0"/>
                <a:cs typeface="ＭＳ Ｐゴシック" charset="0"/>
              </a:rPr>
              <a:t>Different decision makers define it to mean different things and can work at cross purposes with each other.</a:t>
            </a:r>
          </a:p>
          <a:p>
            <a:pPr marL="228600" indent="-228600">
              <a:buFontTx/>
              <a:buAutoNum type="alphaLcPeriod"/>
              <a:defRPr/>
            </a:pPr>
            <a:r>
              <a:rPr lang="en-US" dirty="0" smtClean="0">
                <a:latin typeface="Times" charset="0"/>
                <a:ea typeface="ＭＳ Ｐゴシック" charset="0"/>
                <a:cs typeface="ＭＳ Ｐゴシック" charset="0"/>
              </a:rPr>
              <a:t>If your objective is fuzzy, it becomes very difficult to measure performance and how close you are to accomplishing your objective.</a:t>
            </a:r>
            <a:endParaRPr lang="en-US" dirty="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Note </a:t>
            </a:r>
            <a:r>
              <a:rPr lang="en-US" dirty="0">
                <a:latin typeface="Times" charset="0"/>
                <a:ea typeface="ＭＳ Ｐゴシック" charset="0"/>
                <a:cs typeface="ＭＳ Ｐゴシック" charset="0"/>
              </a:rPr>
              <a:t>that stock prices provide almost instantaneous feedback (some of which is unwelcome) on every decision you make as a firm. </a:t>
            </a:r>
            <a:r>
              <a:rPr lang="en-US" dirty="0" smtClean="0">
                <a:latin typeface="Times" charset="0"/>
                <a:ea typeface="ＭＳ Ｐゴシック" charset="0"/>
                <a:cs typeface="ＭＳ Ｐゴシック" charset="0"/>
              </a:rPr>
              <a:t>Markets may not be perfect (they are far from it) but they are quick and unbiased.</a:t>
            </a:r>
            <a:endParaRPr lang="en-US" dirty="0">
              <a:latin typeface="Times" charset="0"/>
              <a:ea typeface="ＭＳ Ｐゴシック" charset="0"/>
              <a:cs typeface="ＭＳ Ｐゴシック" charset="0"/>
            </a:endParaRPr>
          </a:p>
          <a:p>
            <a:pPr>
              <a:defRPr/>
            </a:pPr>
            <a:r>
              <a:rPr lang="en-US" dirty="0">
                <a:latin typeface="Times" charset="0"/>
                <a:ea typeface="ＭＳ Ｐゴシック" charset="0"/>
                <a:cs typeface="ＭＳ Ｐゴシック" charset="0"/>
              </a:rPr>
              <a:t>Consider the  example of an acquisition  announcement and the market reaction to it. Stock prices of the acquiring firm tend to drop in a significant proportion of acquisitions. Why might markets be more pessimistic than managers about the expected success of an acquisition? Because the track record of firms on acquisitions is not very good</a:t>
            </a:r>
            <a:r>
              <a:rPr lang="en-US" dirty="0" smtClean="0">
                <a:latin typeface="Times" charset="0"/>
                <a:ea typeface="ＭＳ Ｐゴシック" charset="0"/>
                <a:cs typeface="ＭＳ Ｐゴシック" charset="0"/>
              </a:rPr>
              <a:t>.</a:t>
            </a:r>
          </a:p>
          <a:p>
            <a:pPr>
              <a:defRPr/>
            </a:pPr>
            <a:r>
              <a:rPr lang="en-US" dirty="0" smtClean="0">
                <a:latin typeface="Times" charset="0"/>
                <a:ea typeface="ＭＳ Ｐゴシック" charset="0"/>
                <a:cs typeface="ＭＳ Ｐゴシック" charset="0"/>
              </a:rPr>
              <a:t>There is also a legal basis for this focus. Courts (especially in Delaware, where most US corporations are incorporated) have long held that managers and board members have a primary fiduciary responsibility to the owners (stockholders). All other players in the game are secondary…</a:t>
            </a:r>
            <a:endParaRPr lang="en-US" dirty="0">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is the utopian world. None of the assumptions are really defensible as written, and skepticism is clearly justified:</a:t>
            </a:r>
          </a:p>
          <a:p>
            <a:r>
              <a:rPr lang="en-US" dirty="0">
                <a:latin typeface="Times" charset="0"/>
                <a:ea typeface="ＭＳ Ｐゴシック" charset="0"/>
                <a:cs typeface="ＭＳ Ｐゴシック" charset="0"/>
              </a:rPr>
              <a:t>Why do we need these assumptions?</a:t>
            </a:r>
          </a:p>
          <a:p>
            <a:pPr marL="685800" lvl="1" indent="-228600">
              <a:buFont typeface="+mj-lt"/>
              <a:buAutoNum type="arabicPeriod"/>
            </a:pPr>
            <a:r>
              <a:rPr lang="en-US" dirty="0">
                <a:latin typeface="Times" charset="0"/>
                <a:ea typeface="ＭＳ Ｐゴシック" charset="0"/>
              </a:rPr>
              <a:t>Since, in many large firms, there is a separation of ownership from management, managers have to be fearful of losing their jobs and go out and maximize stockholder wealth. If they do not have this fear, they will focus on their own interests.</a:t>
            </a:r>
          </a:p>
          <a:p>
            <a:pPr marL="685800" lvl="1" indent="-228600">
              <a:buFont typeface="+mj-lt"/>
              <a:buAutoNum type="arabicPeriod"/>
            </a:pPr>
            <a:r>
              <a:rPr lang="en-US" dirty="0">
                <a:latin typeface="Times" charset="0"/>
                <a:ea typeface="ＭＳ Ｐゴシック" charset="0"/>
              </a:rPr>
              <a:t>If bondholders are not protected, stockholders can steal from them and make themselves better off, even as they make the firm less valuable.</a:t>
            </a:r>
          </a:p>
          <a:p>
            <a:pPr marL="685800" lvl="1" indent="-228600">
              <a:buFont typeface="+mj-lt"/>
              <a:buAutoNum type="arabicPeriod"/>
            </a:pPr>
            <a:r>
              <a:rPr lang="en-US" dirty="0">
                <a:latin typeface="Times" charset="0"/>
                <a:ea typeface="ＭＳ Ｐゴシック" charset="0"/>
              </a:rPr>
              <a:t>If markets are not efficient, maximizing stock prices may not have anything to do with maximizing stockholder wealth or firm value.</a:t>
            </a:r>
          </a:p>
          <a:p>
            <a:pPr marL="685800" lvl="1" indent="-228600">
              <a:buFont typeface="+mj-lt"/>
              <a:buAutoNum type="arabicPeriod"/>
            </a:pPr>
            <a:r>
              <a:rPr lang="en-US" dirty="0">
                <a:latin typeface="Times" charset="0"/>
                <a:ea typeface="ＭＳ Ｐゴシック" charset="0"/>
              </a:rPr>
              <a:t>If substantial social costs are created, maximizing stock prices may create large side costs for society (of which stockholders are members).</a:t>
            </a:r>
          </a:p>
          <a:p>
            <a:r>
              <a:rPr lang="en-US" dirty="0">
                <a:latin typeface="Times" charset="0"/>
                <a:ea typeface="ＭＳ Ｐゴシック" charset="0"/>
                <a:cs typeface="ＭＳ Ｐゴシック" charset="0"/>
              </a:rPr>
              <a:t>Note that corporate finance, done right, is not about expropriating or transferring wealth from other groups (bondholders, other stockholders or society)  but about making the firm more productive and valuable. In this utopian world, the only way to increase value is to go out and take good investments. In the process, you contribute positively to the overall economy.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is my worst case scenario:</a:t>
            </a:r>
          </a:p>
          <a:p>
            <a:pPr marL="685800" lvl="1" indent="-228600">
              <a:buFont typeface="+mj-lt"/>
              <a:buAutoNum type="arabicPeriod"/>
            </a:pPr>
            <a:r>
              <a:rPr lang="en-US" dirty="0">
                <a:latin typeface="Times" charset="0"/>
                <a:ea typeface="ＭＳ Ｐゴシック" charset="0"/>
              </a:rPr>
              <a:t>Stockholders have little or no control over managers. Managers, consequently, put their interests above stockholder interests.</a:t>
            </a:r>
          </a:p>
          <a:p>
            <a:pPr marL="685800" lvl="1" indent="-228600">
              <a:buFont typeface="+mj-lt"/>
              <a:buAutoNum type="arabicPeriod"/>
            </a:pPr>
            <a:r>
              <a:rPr lang="en-US" dirty="0">
                <a:latin typeface="Times" charset="0"/>
                <a:ea typeface="ＭＳ Ｐゴシック" charset="0"/>
              </a:rPr>
              <a:t>Bondholders who do not protect themselves find stockholders expropriating their wealth.</a:t>
            </a:r>
          </a:p>
          <a:p>
            <a:pPr marL="685800" lvl="1" indent="-228600">
              <a:buFont typeface="+mj-lt"/>
              <a:buAutoNum type="arabicPeriod"/>
            </a:pPr>
            <a:r>
              <a:rPr lang="en-US" dirty="0">
                <a:latin typeface="Times" charset="0"/>
                <a:ea typeface="ＭＳ Ｐゴシック" charset="0"/>
              </a:rPr>
              <a:t>Information conveyed to markets is noisy, biases and sometimes misleading. Markets do not do a very good job of assimilating this information and market price changes have little to do with true value.</a:t>
            </a:r>
          </a:p>
          <a:p>
            <a:pPr marL="685800" lvl="1" indent="-228600">
              <a:buFont typeface="+mj-lt"/>
              <a:buAutoNum type="arabicPeriod"/>
            </a:pPr>
            <a:r>
              <a:rPr lang="en-US" dirty="0">
                <a:latin typeface="Times" charset="0"/>
                <a:ea typeface="ＭＳ Ｐゴシック" charset="0"/>
              </a:rPr>
              <a:t>Firms in the process of maximizing stockholder wealth create large social costs.</a:t>
            </a:r>
          </a:p>
          <a:p>
            <a:r>
              <a:rPr lang="en-US" dirty="0">
                <a:latin typeface="Times" charset="0"/>
                <a:ea typeface="ＭＳ Ｐゴシック" charset="0"/>
                <a:cs typeface="ＭＳ Ｐゴシック" charset="0"/>
              </a:rPr>
              <a:t>In this environment, stockholder wealth maximization is not a good objective function.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In theory, stockholders are supposed to come to the annual meeting, and make informed judgments about whether they want to keep incumbent management in place. Large stockholders act like private business owners and are vigilant about protecting their interests</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The board of directors is supposed to protect the stockholders and keep an eye on top managers</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So why don</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t </a:t>
            </a:r>
            <a:r>
              <a:rPr lang="en-US" altLang="ja-JP" dirty="0" smtClean="0">
                <a:latin typeface="Times" charset="0"/>
                <a:ea typeface="ＭＳ Ｐゴシック" charset="0"/>
                <a:cs typeface="ＭＳ Ｐゴシック" charset="0"/>
              </a:rPr>
              <a:t>these</a:t>
            </a:r>
            <a:r>
              <a:rPr lang="en-US" altLang="ja-JP" baseline="0" dirty="0" smtClean="0">
                <a:latin typeface="Times" charset="0"/>
                <a:ea typeface="ＭＳ Ｐゴシック" charset="0"/>
                <a:cs typeface="ＭＳ Ｐゴシック" charset="0"/>
              </a:rPr>
              <a:t> mechanisms</a:t>
            </a:r>
            <a:r>
              <a:rPr lang="en-US" altLang="ja-JP" dirty="0" smtClean="0">
                <a:latin typeface="Times" charset="0"/>
                <a:ea typeface="ＭＳ Ｐゴシック" charset="0"/>
                <a:cs typeface="ＭＳ Ｐゴシック" charset="0"/>
              </a:rPr>
              <a:t> </a:t>
            </a:r>
            <a:r>
              <a:rPr lang="en-US" altLang="ja-JP" dirty="0">
                <a:latin typeface="Times" charset="0"/>
                <a:ea typeface="ＭＳ Ｐゴシック" charset="0"/>
                <a:cs typeface="ＭＳ Ｐゴシック" charset="0"/>
              </a:rPr>
              <a:t>work?</a:t>
            </a:r>
            <a:endParaRPr lang="en-US" dirty="0">
              <a:latin typeface="Times"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It is not irrational for small stockholders to not actively involve themselves in the management of firms, because it is not economical for them to do so. </a:t>
            </a:r>
          </a:p>
          <a:p>
            <a:pPr marL="228600" indent="-228600">
              <a:buFont typeface="+mj-lt"/>
              <a:buAutoNum type="arabicPeriod"/>
            </a:pPr>
            <a:r>
              <a:rPr lang="en-US" dirty="0">
                <a:latin typeface="Times" charset="0"/>
                <a:ea typeface="ＭＳ Ｐゴシック" charset="0"/>
                <a:cs typeface="ＭＳ Ｐゴシック" charset="0"/>
              </a:rPr>
              <a:t>A significant percentage of proxies do not get turned in. In many firms, the managers of the firm get the votes commanded by these proxies. That would be the equivalent of having an election and allowing the incumbent to get the votes of anyone who does not vote.</a:t>
            </a:r>
          </a:p>
          <a:p>
            <a:pPr marL="228600" indent="-228600">
              <a:buFont typeface="+mj-lt"/>
              <a:buAutoNum type="arabicPeriod"/>
            </a:pPr>
            <a:r>
              <a:rPr lang="en-US" dirty="0" smtClean="0">
                <a:latin typeface="Times" charset="0"/>
                <a:ea typeface="ＭＳ Ｐゴシック" charset="0"/>
                <a:cs typeface="ＭＳ Ｐゴシック" charset="0"/>
              </a:rPr>
              <a:t>For </a:t>
            </a:r>
            <a:r>
              <a:rPr lang="en-US" dirty="0">
                <a:latin typeface="Times" charset="0"/>
                <a:ea typeface="ＭＳ Ｐゴシック" charset="0"/>
                <a:cs typeface="ＭＳ Ｐゴシック" charset="0"/>
              </a:rPr>
              <a:t>large </a:t>
            </a:r>
            <a:r>
              <a:rPr lang="en-US" dirty="0" smtClean="0">
                <a:latin typeface="Times" charset="0"/>
                <a:ea typeface="ＭＳ Ｐゴシック" charset="0"/>
                <a:cs typeface="ＭＳ Ｐゴシック" charset="0"/>
              </a:rPr>
              <a:t>institutional</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stockholders </a:t>
            </a:r>
            <a:r>
              <a:rPr lang="en-US" dirty="0">
                <a:latin typeface="Times" charset="0"/>
                <a:ea typeface="ＭＳ Ｐゴシック" charset="0"/>
                <a:cs typeface="ＭＳ Ｐゴシック" charset="0"/>
              </a:rPr>
              <a:t>like Fidelity </a:t>
            </a:r>
            <a:r>
              <a:rPr lang="en-US" dirty="0" smtClean="0">
                <a:latin typeface="Times" charset="0"/>
                <a:ea typeface="ＭＳ Ｐゴシック" charset="0"/>
                <a:cs typeface="ＭＳ Ｐゴシック" charset="0"/>
              </a:rPr>
              <a:t>and</a:t>
            </a:r>
            <a:r>
              <a:rPr lang="en-US" baseline="0" dirty="0" smtClean="0">
                <a:latin typeface="Times" charset="0"/>
                <a:ea typeface="ＭＳ Ｐゴシック" charset="0"/>
                <a:cs typeface="ＭＳ Ｐゴシック" charset="0"/>
              </a:rPr>
              <a:t> Black Rock</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with its hundreds of holdings, it just might not be feasible to be an active investor. There are also potential conflicts of interest, since Fidelity is also in the business of managing corporate pension funds… Even activist investment funds (such as the California Pension Fund), have pulled back in recent years. (Putnam exception? See WSJ article on Putnam: Putnam is one of the few mutual fund companies to  contest management)</a:t>
            </a:r>
          </a:p>
          <a:p>
            <a:r>
              <a:rPr lang="en-US" dirty="0">
                <a:latin typeface="Times" charset="0"/>
                <a:ea typeface="ＭＳ Ｐゴシック" charset="0"/>
                <a:cs typeface="ＭＳ Ｐゴシック" charset="0"/>
              </a:rPr>
              <a:t>The annual meeting is tightly scripted and run, making it difficult for dissident stockholders to be heard. (In Japan, in the 1980s, trouble makers were hired to heckle stockholders who tried to ask managers tough questions. In Europe, until very recently, annual meetings were exquisitely well mannered affairs where elite managers told plebian stockholders what was good for them - shades of Marie Antoinette and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let them eat cake</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(At </a:t>
            </a:r>
            <a:r>
              <a:rPr lang="en-US" altLang="ja-JP" dirty="0" err="1">
                <a:latin typeface="Times" charset="0"/>
                <a:ea typeface="ＭＳ Ｐゴシック" charset="0"/>
                <a:cs typeface="ＭＳ Ｐゴシック" charset="0"/>
              </a:rPr>
              <a:t>Tattingers</a:t>
            </a:r>
            <a:r>
              <a:rPr lang="en-US" altLang="ja-JP" dirty="0">
                <a:latin typeface="Times" charset="0"/>
                <a:ea typeface="ＭＳ Ｐゴシック" charset="0"/>
                <a:cs typeface="ＭＳ Ｐゴシック" charset="0"/>
              </a:rPr>
              <a:t>, the French luxury good company, Claudia </a:t>
            </a:r>
            <a:r>
              <a:rPr lang="en-US" altLang="ja-JP" dirty="0" err="1">
                <a:latin typeface="Times" charset="0"/>
                <a:ea typeface="ＭＳ Ｐゴシック" charset="0"/>
                <a:cs typeface="ＭＳ Ｐゴシック" charset="0"/>
              </a:rPr>
              <a:t>Tattinger</a:t>
            </a:r>
            <a:r>
              <a:rPr lang="en-US" altLang="ja-JP" dirty="0">
                <a:latin typeface="Times" charset="0"/>
                <a:ea typeface="ＭＳ Ｐゴシック" charset="0"/>
                <a:cs typeface="ＭＳ Ｐゴシック" charset="0"/>
              </a:rPr>
              <a:t> said that she felt ashamed for the stockholders who would ask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such rude questions</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after Asher Edelman demanded to know whether the company owned chateaus and who lived in them…)</a:t>
            </a:r>
            <a:endParaRPr lang="en-US" dirty="0">
              <a:latin typeface="Times"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would expect mutual funds and other institutional investors to take a more activist role and act as a check on the incumbent managers at annual meetings. For the most part, though, they seem to be supporters of the status quo, seldom challenging managers (even when they are wrong). This can be attributed to two factors:</a:t>
            </a:r>
          </a:p>
          <a:p>
            <a:pPr>
              <a:buFontTx/>
              <a:buAutoNum type="arabicPeriod"/>
            </a:pPr>
            <a:r>
              <a:rPr lang="en-US" u="sng">
                <a:latin typeface="Times" charset="0"/>
                <a:ea typeface="ＭＳ Ｐゴシック" charset="0"/>
                <a:cs typeface="ＭＳ Ｐゴシック" charset="0"/>
              </a:rPr>
              <a:t> Cost</a:t>
            </a:r>
            <a:r>
              <a:rPr lang="en-US">
                <a:latin typeface="Times" charset="0"/>
                <a:ea typeface="ＭＳ Ｐゴシック" charset="0"/>
                <a:cs typeface="ＭＳ Ｐゴシック" charset="0"/>
              </a:rPr>
              <a:t>: It is costly to challenge incumbent managers. For institutional investors spread over multiple firms, this cost may be too high to bear.</a:t>
            </a:r>
          </a:p>
          <a:p>
            <a:pPr>
              <a:buFontTx/>
              <a:buAutoNum type="arabicPeriod"/>
            </a:pPr>
            <a:r>
              <a:rPr lang="en-US">
                <a:latin typeface="Times" charset="0"/>
                <a:ea typeface="ＭＳ Ｐゴシック" charset="0"/>
                <a:cs typeface="ＭＳ Ｐゴシック" charset="0"/>
              </a:rPr>
              <a:t> </a:t>
            </a:r>
            <a:r>
              <a:rPr lang="en-US" u="sng">
                <a:latin typeface="Times" charset="0"/>
                <a:ea typeface="ＭＳ Ｐゴシック" charset="0"/>
                <a:cs typeface="ＭＳ Ｐゴシック" charset="0"/>
              </a:rPr>
              <a:t>Conflicts of interest</a:t>
            </a:r>
            <a:r>
              <a:rPr lang="en-US">
                <a:latin typeface="Times" charset="0"/>
                <a:ea typeface="ＭＳ Ｐゴシック" charset="0"/>
                <a:cs typeface="ＭＳ Ｐゴシック" charset="0"/>
              </a:rPr>
              <a:t>: Many mutual fund families also look to companies for business. To the extent that challenging managers may cost them this business, they may hold back.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sounds judgmental and it is meant to be. Directors do not spend a great deal of time overseeing managers, and they are well paid.</a:t>
            </a:r>
          </a:p>
          <a:p>
            <a:r>
              <a:rPr lang="en-US" dirty="0">
                <a:latin typeface="Times" charset="0"/>
                <a:ea typeface="ＭＳ Ｐゴシック" charset="0"/>
                <a:cs typeface="ＭＳ Ｐゴシック" charset="0"/>
              </a:rPr>
              <a:t>The pay shown here understates the true compensation that directors make from other perks and benefits that they get (pensions, for instance).</a:t>
            </a:r>
          </a:p>
          <a:p>
            <a:r>
              <a:rPr lang="en-US" dirty="0">
                <a:latin typeface="Times" charset="0"/>
                <a:ea typeface="ＭＳ Ｐゴシック" charset="0"/>
                <a:cs typeface="ＭＳ Ｐゴシック" charset="0"/>
              </a:rPr>
              <a:t>As a postscript, the pay of directors has kept rising. While the number of hours spent has also increased somewhat though how much of this additional time is spent on getting legal protection (against stockholder lawsuits) is debatable.</a:t>
            </a:r>
          </a:p>
          <a:p>
            <a:r>
              <a:rPr lang="en-US" i="1" dirty="0">
                <a:latin typeface="Times" charset="0"/>
                <a:ea typeface="ＭＳ Ｐゴシック" charset="0"/>
                <a:cs typeface="ＭＳ Ｐゴシック" charset="0"/>
              </a:rPr>
              <a:t>Post Sarbanes-Oxley, directors seem to spend more time with lawyers, making sure that they don’t get sued than they do with managers, trying to figure out whether the company is well run. This may be the unintended consequence when you try to get good corporate governance </a:t>
            </a:r>
            <a:r>
              <a:rPr lang="en-US" i="1" dirty="0" smtClean="0">
                <a:latin typeface="Times" charset="0"/>
                <a:ea typeface="ＭＳ Ｐゴシック" charset="0"/>
                <a:cs typeface="ＭＳ Ｐゴシック" charset="0"/>
              </a:rPr>
              <a:t>by</a:t>
            </a:r>
            <a:r>
              <a:rPr lang="en-US" i="1" baseline="0" dirty="0" smtClean="0">
                <a:latin typeface="Times" charset="0"/>
                <a:ea typeface="ＭＳ Ｐゴシック" charset="0"/>
                <a:cs typeface="ＭＳ Ｐゴシック" charset="0"/>
              </a:rPr>
              <a:t> passing laws.</a:t>
            </a:r>
            <a:endParaRPr lang="en-US" i="1" dirty="0">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When John Mack became CEO of Morgan Stanley, the fist two directors he picked to sit on the board were members of his golf club in Purchase, NY</a:t>
            </a:r>
            <a:r>
              <a:rPr lang="en-US" dirty="0" smtClean="0">
                <a:latin typeface="Times" charset="0"/>
                <a:ea typeface="ＭＳ Ｐゴシック" charset="0"/>
                <a:cs typeface="ＭＳ Ｐゴシック" charset="0"/>
              </a:rPr>
              <a:t>… Most CEOs get a say in who gets to sit on</a:t>
            </a:r>
            <a:r>
              <a:rPr lang="en-US" baseline="0" dirty="0" smtClean="0">
                <a:latin typeface="Times" charset="0"/>
                <a:ea typeface="ＭＳ Ｐゴシック" charset="0"/>
                <a:cs typeface="ＭＳ Ｐゴシック" charset="0"/>
              </a:rPr>
              <a:t> their boards. Even when there are nominating committees on boards, they seldom operate independently. </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This adds to why directors spend so little time on oversight. CEOs, left to themselves, will seldom pick adversarial directors. Directors also make far more money from directorships than they do from owning stock in the firm. Not surprisingly, they do not take the side of stockholders</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A</a:t>
            </a:r>
            <a:r>
              <a:rPr lang="en-US" baseline="0" dirty="0" smtClean="0">
                <a:latin typeface="Times" charset="0"/>
                <a:ea typeface="ＭＳ Ｐゴシック" charset="0"/>
                <a:cs typeface="ＭＳ Ｐゴシック" charset="0"/>
              </a:rPr>
              <a:t> large percentage of directors on boards also happened to be CEOs of other companies. Given that they already have full time jobs as CEOs, it is difficult to believe that they have the time to perform their directorial duties.</a:t>
            </a:r>
            <a:endParaRPr lang="en-US" dirty="0">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Harold </a:t>
            </a:r>
            <a:r>
              <a:rPr lang="en-US" dirty="0" err="1">
                <a:latin typeface="Times" charset="0"/>
                <a:ea typeface="ＭＳ Ｐゴシック" charset="0"/>
                <a:cs typeface="ＭＳ Ｐゴシック" charset="0"/>
              </a:rPr>
              <a:t>Geneen</a:t>
            </a:r>
            <a:r>
              <a:rPr lang="en-US" dirty="0">
                <a:latin typeface="Times" charset="0"/>
                <a:ea typeface="ＭＳ Ｐゴシック" charset="0"/>
                <a:cs typeface="ＭＳ Ｐゴシック" charset="0"/>
              </a:rPr>
              <a:t> who ruled ITT with an iron fist during the sixties when ITT built itself up through acquisitions, mentions in his memoirs that almost all decisions, during his tenure, that were made by the board, were unanimous. </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CEOs </a:t>
            </a:r>
            <a:r>
              <a:rPr lang="en-US" dirty="0">
                <a:latin typeface="Times" charset="0"/>
                <a:ea typeface="ＭＳ Ｐゴシック" charset="0"/>
                <a:cs typeface="ＭＳ Ｐゴシック" charset="0"/>
              </a:rPr>
              <a:t>often chair the board, and establish the agenda for what the board discusses.</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Behavioral aside: Studies</a:t>
            </a:r>
            <a:r>
              <a:rPr lang="en-US" baseline="0" dirty="0" smtClean="0">
                <a:latin typeface="Times" charset="0"/>
                <a:ea typeface="ＭＳ Ｐゴシック" charset="0"/>
                <a:cs typeface="ＭＳ Ｐゴシック" charset="0"/>
              </a:rPr>
              <a:t> show that over time, even boards that are constructed to be independent tend to bend more and more towards viewing the CEO as an authority figure.</a:t>
            </a:r>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may be going back in time but it may help understanding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present standing. This was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at the height of Michael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powers. (Eisner became CEO of Disney in 1985 and consolidated power in the years after.)</a:t>
            </a:r>
          </a:p>
          <a:p>
            <a:r>
              <a:rPr lang="en-US">
                <a:latin typeface="Times" charset="0"/>
                <a:ea typeface="ＭＳ Ｐゴシック" charset="0"/>
                <a:cs typeface="ＭＳ Ｐゴシック" charset="0"/>
              </a:rPr>
              <a:t>Note the number of insiders on the board. (Seven out of 16; five current employees &amp; two ex-employees) Also note the presence of Mr.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private attorney (Irwin Russell) and the principal of his childrens’ elementary school (Reveta Bowers)  on the board. </a:t>
            </a:r>
          </a:p>
          <a:p>
            <a:r>
              <a:rPr lang="en-US">
                <a:latin typeface="Times" charset="0"/>
                <a:ea typeface="ＭＳ Ｐゴシック" charset="0"/>
                <a:cs typeface="ＭＳ Ｐゴシック" charset="0"/>
              </a:rPr>
              <a:t>How independent was this board likely to be of Mr. Eisner? This may explain some of the actions taken by Disney (and specifically Eisner) during the 1990s… (Read Disney War by James Stewart for the gory details)</a:t>
            </a:r>
          </a:p>
          <a:p>
            <a:pPr>
              <a:buFontTx/>
              <a:buChar char="-"/>
            </a:pPr>
            <a:r>
              <a:rPr lang="en-US">
                <a:latin typeface="Times" charset="0"/>
                <a:ea typeface="ＭＳ Ｐゴシック" charset="0"/>
                <a:cs typeface="ＭＳ Ｐゴシック" charset="0"/>
              </a:rPr>
              <a:t>When Eisner was hired in 1984, he insisted on bringing in his protégé Jeffrey Katzenberg, his young assistant, into the firm with him. He put Katzenberg in charge of Disney Animation, which was not doing well. Katzenberg was largely responsible for the rebirth of that division (which Eisner had considered shutting down) with The Little Mermaid, Beauty and the Beast and The Lion King all proving to be mega-winners. As a reward for this success, Eisner fired him. His lucrative contract entitled him to 2% of the revenues from the movies he made in posterity but he would have settled for $100 million. Eisner refused to pay; Disney paid $ 250 million in 1999.</a:t>
            </a:r>
          </a:p>
          <a:p>
            <a:pPr>
              <a:buFontTx/>
              <a:buChar char="-"/>
            </a:pPr>
            <a:r>
              <a:rPr lang="en-US">
                <a:latin typeface="Times" charset="0"/>
                <a:ea typeface="ＭＳ Ｐゴシック" charset="0"/>
                <a:cs typeface="ＭＳ Ｐゴシック" charset="0"/>
              </a:rPr>
              <a:t>In 1995, Eisner hired Ovitz, a leading agent in Hollywood, and then told the board to okay the hire. He regretted it almost immediately and fired him 453 days later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lying</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incompetence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However, rather than argue that this was just cause for firing, he paid Ovitz $ 100 million to leave.</a:t>
            </a:r>
            <a:endParaRPr lang="en-US">
              <a:latin typeface="Times"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Calpers was one of the first institutional investors to pay attention to corporate governance. Every year, Calpers lists the 10 companies that were the worst culprits when it came to putting managerial interests over stockholder interests.</a:t>
            </a:r>
          </a:p>
          <a:p>
            <a:r>
              <a:rPr lang="en-US">
                <a:latin typeface="Times" charset="0"/>
                <a:ea typeface="ＭＳ Ｐゴシック" charset="0"/>
                <a:cs typeface="ＭＳ Ｐゴシック" charset="0"/>
              </a:rPr>
              <a:t>In the last twenty years, investors have become more aware of how important corporate governance is and there are an increasing number of services that focus on measuring and reporting on corporate governance.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poor board does not necessarily translate into a poorly managed firm. However, a poor board give CEOs carte blanche to do what they want to do… At some point in time, even good managers need restraint and good counsel. A rubber-stamp board will not provide that. (The best analogy is to a dictator… the line between a benevolent dictator and a malevolent one is a very fine one…)</a:t>
            </a:r>
          </a:p>
          <a:p>
            <a:r>
              <a:rPr lang="en-US">
                <a:latin typeface="Times" charset="0"/>
                <a:ea typeface="ＭＳ Ｐゴシック" charset="0"/>
                <a:cs typeface="ＭＳ Ｐゴシック" charset="0"/>
              </a:rPr>
              <a:t>As a stockholder, however, the fact that returns are good might not compensate for the fact that you do not believe that managers are responsive to your interests. (At the Disney stockholder meetings in both 1996 and 1997, there was substantial stockholder dissension in spite of the fact that the stock had performed reasonably in both periods.)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can usually find this information for your firm in the 14-DEF filing that all firms in the US have to make with the SEC. If you have a non-US firm, this becomes more difficult to do. While you can usually find the names of the directors from the annual report, you may have a difficult time finding out the linkages (and potential conflicts) these directors may have with the managers of the firm.</a:t>
            </a:r>
          </a:p>
          <a:p>
            <a:r>
              <a:rPr lang="en-US">
                <a:latin typeface="Times" charset="0"/>
                <a:ea typeface="ＭＳ Ｐゴシック" charset="0"/>
                <a:cs typeface="ＭＳ Ｐゴシック" charset="0"/>
              </a:rPr>
              <a:t>You may also be able to find a corporate governance score for your company, especially if it is a large market cap company. Even if you cannot, you can make your own judgments on whether you (as a stockholder) are likely to have much influence on how this company is run.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best interests)</a:t>
            </a:r>
          </a:p>
          <a:p>
            <a:r>
              <a:rPr lang="en-US">
                <a:latin typeface="Times" charset="0"/>
                <a:ea typeface="ＭＳ Ｐゴシック" charset="0"/>
                <a:cs typeface="ＭＳ Ｐゴシック" charset="0"/>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Managers of acquiring firms almost always make every acquisition sound like a good idea. Stockholders are more skeptical (as is evidenced by the behavior of acquiring firm stock prices on the announcement of acquisitions).</a:t>
            </a:r>
          </a:p>
          <a:p>
            <a:r>
              <a:rPr lang="en-US">
                <a:latin typeface="Times" charset="0"/>
                <a:ea typeface="ＭＳ Ｐゴシック" charset="0"/>
                <a:cs typeface="ＭＳ Ｐゴシック" charset="0"/>
              </a:rPr>
              <a:t>Stockholders must be right, on average, since many takeovers do not seem to work in terms of increasing stockholder wealth or delivering higher profitability.</a:t>
            </a:r>
          </a:p>
          <a:p>
            <a:r>
              <a:rPr lang="en-US">
                <a:latin typeface="Times" charset="0"/>
                <a:ea typeface="ＭＳ Ｐゴシック" charset="0"/>
                <a:cs typeface="ＭＳ Ｐゴシック" charset="0"/>
              </a:rPr>
              <a:t>(Good references:</a:t>
            </a:r>
          </a:p>
          <a:p>
            <a:r>
              <a:rPr lang="en-US">
                <a:latin typeface="Times" charset="0"/>
                <a:ea typeface="ＭＳ Ｐゴシック" charset="0"/>
                <a:cs typeface="ＭＳ Ｐゴシック" charset="0"/>
              </a:rPr>
              <a:t>The Synergy Trap, Mark Sirower)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the difference in stock price behavior of the target and bidding firms.</a:t>
            </a:r>
          </a:p>
          <a:p>
            <a:r>
              <a:rPr lang="en-US">
                <a:latin typeface="Times" charset="0"/>
                <a:ea typeface="ＭＳ Ｐゴシック" charset="0"/>
                <a:cs typeface="ＭＳ Ｐゴシック" charset="0"/>
              </a:rPr>
              <a:t>Note also the symmetry between premium paid over the market price at Sterling Drugs ($ 2.1 billion) and value lost at Kodak ($2.2 billion). Kodak argued that this merger would create synergy and that was why they were paying the premium. The market did not seem to see any synergy.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1150938" y="692150"/>
            <a:ext cx="4556125" cy="3416300"/>
          </a:xfrm>
          <a:ln/>
        </p:spPr>
      </p:sp>
      <p:sp>
        <p:nvSpPr>
          <p:cNvPr id="60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Where is the synergy?</a:t>
            </a:r>
          </a:p>
          <a:p>
            <a:r>
              <a:rPr lang="en-US" dirty="0">
                <a:latin typeface="Times" charset="0"/>
                <a:ea typeface="ＭＳ Ｐゴシック" charset="0"/>
                <a:cs typeface="ＭＳ Ｐゴシック" charset="0"/>
              </a:rPr>
              <a:t>Profits essentially stagnated at Sterling after the Kodak acquisition. The rest of the drug industry reported an annual growth in earnings of 15% a year during this period.</a:t>
            </a:r>
          </a:p>
          <a:p>
            <a:r>
              <a:rPr lang="en-US" dirty="0">
                <a:latin typeface="Times" charset="0"/>
                <a:ea typeface="ＭＳ Ｐゴシック" charset="0"/>
                <a:cs typeface="ＭＳ Ｐゴシック" charset="0"/>
              </a:rPr>
              <a:t>Why is synergy so hard to deliver?</a:t>
            </a:r>
          </a:p>
          <a:p>
            <a:pPr marL="685800" lvl="1" indent="-228600">
              <a:buFont typeface="+mj-lt"/>
              <a:buAutoNum type="arabicPeriod"/>
            </a:pPr>
            <a:r>
              <a:rPr lang="en-US" dirty="0">
                <a:latin typeface="Times" charset="0"/>
                <a:ea typeface="ＭＳ Ｐゴシック" charset="0"/>
              </a:rPr>
              <a:t>Firms do not plan for it at the time of the acquisitions</a:t>
            </a:r>
          </a:p>
          <a:p>
            <a:pPr marL="685800" lvl="1" indent="-228600">
              <a:buFont typeface="+mj-lt"/>
              <a:buAutoNum type="arabicPeriod"/>
            </a:pPr>
            <a:r>
              <a:rPr lang="en-US" dirty="0">
                <a:latin typeface="Times" charset="0"/>
                <a:ea typeface="ＭＳ Ｐゴシック" charset="0"/>
              </a:rPr>
              <a:t>Culture shock </a:t>
            </a:r>
          </a:p>
          <a:p>
            <a:pPr marL="685800" lvl="1" indent="-228600">
              <a:buFont typeface="+mj-lt"/>
              <a:buAutoNum type="arabicPeriod"/>
            </a:pPr>
            <a:r>
              <a:rPr lang="en-US" dirty="0">
                <a:latin typeface="Times" charset="0"/>
                <a:ea typeface="ＭＳ Ｐゴシック" charset="0"/>
              </a:rPr>
              <a:t>Unrealistic </a:t>
            </a:r>
            <a:r>
              <a:rPr lang="en-US" dirty="0" smtClean="0">
                <a:latin typeface="Times" charset="0"/>
                <a:ea typeface="ＭＳ Ｐゴシック" charset="0"/>
              </a:rPr>
              <a:t>assumptions</a:t>
            </a:r>
          </a:p>
          <a:p>
            <a:pPr marL="0" lvl="0" indent="0">
              <a:buFont typeface="+mj-lt"/>
              <a:buNone/>
            </a:pPr>
            <a:r>
              <a:rPr lang="en-US" dirty="0" smtClean="0">
                <a:latin typeface="Times" charset="0"/>
                <a:ea typeface="ＭＳ Ｐゴシック" charset="0"/>
              </a:rPr>
              <a:t>The</a:t>
            </a:r>
            <a:r>
              <a:rPr lang="en-US" baseline="0" dirty="0" smtClean="0">
                <a:latin typeface="Times" charset="0"/>
                <a:ea typeface="ＭＳ Ｐゴシック" charset="0"/>
              </a:rPr>
              <a:t> added problem is that there is evidence in the literature that over confident CEOs tend to over estimate their powers to deliver results (synergy included) and thus overpay.</a:t>
            </a:r>
            <a:endParaRPr lang="en-US" dirty="0">
              <a:latin typeface="Times" charset="0"/>
              <a:ea typeface="ＭＳ Ｐゴシック" charset="0"/>
            </a:endParaRPr>
          </a:p>
          <a:p>
            <a:pPr lvl="1"/>
            <a:endParaRPr lang="en-US" dirty="0">
              <a:latin typeface="Times" charset="0"/>
              <a:ea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in the old Soviet Union, nothing is true until it is officially denied.</a:t>
            </a:r>
          </a:p>
          <a:p>
            <a:r>
              <a:rPr lang="en-US">
                <a:latin typeface="Times" charset="0"/>
                <a:ea typeface="ＭＳ Ｐゴシック" charset="0"/>
                <a:cs typeface="ＭＳ Ｐゴシック" charset="0"/>
              </a:rPr>
              <a:t>It is also worth noting that analysts sometimes say the most inane things in response to corporate actions and strategic buzzwords will often be offered by corporate chieftains (focus, diversification, synergy, strategic considerations..)</a:t>
            </a:r>
          </a:p>
          <a:p>
            <a:endParaRPr lang="en-US">
              <a:latin typeface="Times"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xfrm>
            <a:off x="1150938" y="692150"/>
            <a:ext cx="4556125" cy="3416300"/>
          </a:xfrm>
          <a:ln/>
        </p:spPr>
      </p:sp>
      <p:sp>
        <p:nvSpPr>
          <p:cNvPr id="64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xfrm>
            <a:off x="1150938" y="692150"/>
            <a:ext cx="4556125" cy="3416300"/>
          </a:xfrm>
          <a:ln/>
        </p:spPr>
      </p:sp>
      <p:sp>
        <p:nvSpPr>
          <p:cNvPr id="66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dirty="0">
                <a:latin typeface="Times" charset="0"/>
                <a:ea typeface="ＭＳ Ｐゴシック" charset="0"/>
                <a:cs typeface="ＭＳ Ｐゴシック" charset="0"/>
              </a:rPr>
              <a:t>You can also get this information from Yahoo! Finance by going into company profiles and clicking on institutional investors…</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As </a:t>
            </a:r>
            <a:r>
              <a:rPr lang="en-US" dirty="0">
                <a:latin typeface="Times" charset="0"/>
                <a:ea typeface="ＭＳ Ｐゴシック" charset="0"/>
                <a:cs typeface="ＭＳ Ｐゴシック" charset="0"/>
              </a:rPr>
              <a:t>you look at the list of top stockholders, you should be also considering the potential conflicts of interest created by the stockholder structure.</a:t>
            </a:r>
          </a:p>
          <a:p>
            <a:pPr marL="228600" indent="-228600">
              <a:buFont typeface="+mj-lt"/>
              <a:buAutoNum type="arabicPeriod"/>
            </a:pPr>
            <a:r>
              <a:rPr lang="en-US" dirty="0">
                <a:latin typeface="Times" charset="0"/>
                <a:ea typeface="ＭＳ Ｐゴシック" charset="0"/>
                <a:cs typeface="ＭＳ Ｐゴシック" charset="0"/>
              </a:rPr>
              <a:t>Inside stockholders (Founding family, controlling stockholder/manager) versus outside stockholders</a:t>
            </a:r>
          </a:p>
          <a:p>
            <a:pPr marL="228600" indent="-228600">
              <a:buFont typeface="+mj-lt"/>
              <a:buAutoNum type="arabicPeriod"/>
            </a:pPr>
            <a:r>
              <a:rPr lang="en-US" dirty="0">
                <a:latin typeface="Times" charset="0"/>
                <a:ea typeface="ＭＳ Ｐゴシック" charset="0"/>
                <a:cs typeface="ＭＳ Ｐゴシック" charset="0"/>
              </a:rPr>
              <a:t>Government as major stockholder (or holder of golden vote)</a:t>
            </a:r>
          </a:p>
          <a:p>
            <a:pPr marL="228600" indent="-228600">
              <a:buFont typeface="+mj-lt"/>
              <a:buAutoNum type="arabicPeriod"/>
            </a:pPr>
            <a:r>
              <a:rPr lang="en-US" dirty="0">
                <a:latin typeface="Times" charset="0"/>
                <a:ea typeface="ＭＳ Ｐゴシック" charset="0"/>
                <a:cs typeface="ＭＳ Ｐゴシック" charset="0"/>
              </a:rPr>
              <a:t>Employees as major </a:t>
            </a:r>
            <a:r>
              <a:rPr lang="en-US" dirty="0" smtClean="0">
                <a:latin typeface="Times" charset="0"/>
                <a:ea typeface="ＭＳ Ｐゴシック" charset="0"/>
                <a:cs typeface="ＭＳ Ｐゴシック" charset="0"/>
              </a:rPr>
              <a:t>stockholders</a:t>
            </a:r>
          </a:p>
          <a:p>
            <a:pPr marL="228600" indent="-228600">
              <a:buFont typeface="+mj-lt"/>
              <a:buAutoNum type="arabicPeriod"/>
            </a:pPr>
            <a:endParaRPr lang="en-US" dirty="0" smtClean="0">
              <a:latin typeface="Times" charset="0"/>
              <a:ea typeface="ＭＳ Ｐゴシック" charset="0"/>
              <a:cs typeface="ＭＳ Ｐゴシック" charset="0"/>
            </a:endParaRPr>
          </a:p>
          <a:p>
            <a:pPr marL="0" indent="0">
              <a:buFont typeface="+mj-lt"/>
              <a:buNone/>
            </a:pPr>
            <a:r>
              <a:rPr lang="en-US" dirty="0" smtClean="0">
                <a:latin typeface="Times" charset="0"/>
                <a:ea typeface="ＭＳ Ｐゴシック" charset="0"/>
                <a:cs typeface="ＭＳ Ｐゴシック" charset="0"/>
              </a:rPr>
              <a:t>If</a:t>
            </a:r>
            <a:r>
              <a:rPr lang="en-US" baseline="0" dirty="0" smtClean="0">
                <a:latin typeface="Times" charset="0"/>
                <a:ea typeface="ＭＳ Ｐゴシック" charset="0"/>
                <a:cs typeface="ＭＳ Ｐゴシック" charset="0"/>
              </a:rPr>
              <a:t> there are multiple classes of shares, with some classes having higher voting rights than others, check to see whether managers/insiders own a disproportionate share of the higher voting right hares.</a:t>
            </a:r>
            <a:endParaRPr lang="en-US" dirty="0">
              <a:latin typeface="Times"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xfrm>
            <a:off x="1150938" y="692150"/>
            <a:ext cx="4556125" cy="3416300"/>
          </a:xfrm>
          <a:ln/>
        </p:spPr>
      </p:sp>
      <p:sp>
        <p:nvSpPr>
          <p:cNvPr id="706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atin typeface="Times" charset="0"/>
                <a:ea typeface="ＭＳ Ｐゴシック" charset="0"/>
                <a:cs typeface="ＭＳ Ｐゴシック" charset="0"/>
              </a:rPr>
              <a:t>Managers are not significant stockholders in the firm: Significant potential for conflicts of interest between managers and stockholders.</a:t>
            </a:r>
          </a:p>
          <a:p>
            <a:pPr marL="228600" indent="-228600">
              <a:buFontTx/>
              <a:buAutoNum type="arabicPeriod"/>
            </a:pPr>
            <a:r>
              <a:rPr lang="en-US">
                <a:latin typeface="Times" charset="0"/>
                <a:ea typeface="ＭＳ Ｐゴシック" charset="0"/>
                <a:cs typeface="ＭＳ Ｐゴシック" charset="0"/>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atin typeface="Times" charset="0"/>
                <a:ea typeface="ＭＳ Ｐゴシック" charset="0"/>
                <a:cs typeface="ＭＳ Ｐゴシック" charset="0"/>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atin typeface="Times" charset="0"/>
                <a:ea typeface="ＭＳ Ｐゴシック" charset="0"/>
                <a:cs typeface="ＭＳ Ｐゴシック" charset="0"/>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atin typeface="Times" charset="0"/>
                <a:ea typeface="ＭＳ Ｐゴシック" charset="0"/>
                <a:cs typeface="ＭＳ Ｐゴシック" charset="0"/>
              </a:rPr>
              <a:t>Another company is largest stockholder in firm. In this case, trace out who owns stock in the other company….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1150938" y="692150"/>
            <a:ext cx="4556125" cy="3416300"/>
          </a:xfrm>
          <a:ln/>
        </p:spPr>
      </p:sp>
      <p:sp>
        <p:nvSpPr>
          <p:cNvPr id="727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atin typeface="Times" charset="0"/>
                <a:ea typeface="ＭＳ Ｐゴシック" charset="0"/>
                <a:cs typeface="ＭＳ Ｐゴシック" charset="0"/>
              </a:rPr>
              <a:t>Golden shares: When the government has veto power over major decisions, that also acts as a constraint on shareholders. Consequently, shareholders have to be realistic about what they can change and not change at these companies.</a:t>
            </a:r>
          </a:p>
          <a:p>
            <a:endParaRPr lang="en-US">
              <a:latin typeface="Times" charset="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Asia and Latin America, corporate holdings structures are designed to consolidate control. </a:t>
            </a:r>
          </a:p>
          <a:p>
            <a:endParaRPr lang="en-US">
              <a:latin typeface="Times" charset="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Things can change… This is Disney in 2009. Note that there is now an individual at the top of the list – Steve Jobs, whose holdings came from his majority ownership at Pixar that was acquired by Disney.</a:t>
            </a:r>
          </a:p>
          <a:p>
            <a:r>
              <a:rPr lang="en-US">
                <a:latin typeface="Times" charset="0"/>
                <a:ea typeface="ＭＳ Ｐゴシック" charset="0"/>
                <a:cs typeface="ＭＳ Ｐゴシック" charset="0"/>
              </a:rPr>
              <a:t>As a stockholder in Disney, what would have been your thoughts about Jobs at the top of the list?</a:t>
            </a:r>
          </a:p>
          <a:p>
            <a:r>
              <a:rPr lang="en-US">
                <a:latin typeface="Times" charset="0"/>
                <a:ea typeface="ＭＳ Ｐゴシック" charset="0"/>
                <a:cs typeface="ＭＳ Ｐゴシック" charset="0"/>
              </a:rPr>
              <a:t>Jobs had many shortcomings, but he was a visionary who would have pushed Disney to take another look at its established business practices.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Bondholders include all lenders (including banks). What is good for stockholders is not necessarily good for lenders….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each of these cases, you are likely to see stock prices go up on the action and bond prices go down.  Lenders value stability and security. Equity investors share in upside and may prefer to cash out…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84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fact that a company is well known and has a good reputation (as Nabisco did in the early 1980s, when you bought the bond) will not protect you as a lender. Nabisco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 price plummeted on the day of the LBO, while the stock price soared. </a:t>
            </a:r>
          </a:p>
          <a:p>
            <a:r>
              <a:rPr lang="en-US">
                <a:latin typeface="Times" charset="0"/>
                <a:ea typeface="ＭＳ Ｐゴシック" charset="0"/>
                <a:cs typeface="ＭＳ Ｐゴシック" charset="0"/>
              </a:rPr>
              <a:t>Is this just a paper loss? (You still get the same coupons. Only the price has changed)</a:t>
            </a:r>
          </a:p>
          <a:p>
            <a:pPr lvl="1"/>
            <a:r>
              <a:rPr lang="en-US">
                <a:latin typeface="Times" charset="0"/>
                <a:ea typeface="ＭＳ Ｐゴシック" charset="0"/>
              </a:rPr>
              <a:t>Not really. There is now a greater chance of default in Nabisco, for which you as a lender are not compensated.</a:t>
            </a:r>
          </a:p>
          <a:p>
            <a:r>
              <a:rPr lang="en-US">
                <a:latin typeface="Times" charset="0"/>
                <a:ea typeface="ＭＳ Ｐゴシック" charset="0"/>
                <a:cs typeface="ＭＳ Ｐゴシック" charset="0"/>
              </a:rPr>
              <a:t>How could Nabisco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bondholders have protected themselves?</a:t>
            </a:r>
          </a:p>
          <a:p>
            <a:pPr lvl="1"/>
            <a:r>
              <a:rPr lang="en-US">
                <a:latin typeface="Times" charset="0"/>
                <a:ea typeface="ＭＳ Ｐゴシック" charset="0"/>
              </a:rPr>
              <a:t>Put in a covenant that allowed them to turn the bonds into the firm in the event of an event like an LBO and receive the face value of the bond. (Puttable bonds)</a:t>
            </a:r>
          </a:p>
          <a:p>
            <a:pPr lvl="1"/>
            <a:r>
              <a:rPr lang="en-US">
                <a:latin typeface="Times" charset="0"/>
                <a:ea typeface="ＭＳ Ｐゴシック" charset="0"/>
              </a:rPr>
              <a:t>Make the coupon payments on the bond a function of the company</a:t>
            </a:r>
            <a:r>
              <a:rPr lang="ja-JP" altLang="en-US">
                <a:latin typeface="Times" charset="0"/>
                <a:ea typeface="ＭＳ Ｐゴシック" charset="0"/>
              </a:rPr>
              <a:t>’</a:t>
            </a:r>
            <a:r>
              <a:rPr lang="en-US" altLang="ja-JP">
                <a:latin typeface="Times" charset="0"/>
                <a:ea typeface="ＭＳ Ｐゴシック" charset="0"/>
              </a:rPr>
              <a:t>s rating (Rating sensitive bonds)</a:t>
            </a:r>
            <a:endParaRPr lang="en-US">
              <a:latin typeface="Times" charset="0"/>
              <a:ea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An efficient market is one where the market price reflects the true value of the equity in the firm (and any changes in it). It does not imply perfection on the part of markets, but it does imply a link between what happens to the stock price and what happens to true value.</a:t>
            </a:r>
          </a:p>
          <a:p>
            <a:pPr marL="228600" indent="-228600"/>
            <a:r>
              <a:rPr lang="en-US">
                <a:latin typeface="Times" charset="0"/>
                <a:ea typeface="ＭＳ Ｐゴシック" charset="0"/>
                <a:cs typeface="ＭＳ Ｐゴシック" charset="0"/>
              </a:rPr>
              <a:t>Note:</a:t>
            </a:r>
          </a:p>
          <a:p>
            <a:pPr marL="228600" indent="-228600">
              <a:buFontTx/>
              <a:buAutoNum type="alphaLcPeriod"/>
            </a:pPr>
            <a:r>
              <a:rPr lang="en-US">
                <a:latin typeface="Times" charset="0"/>
                <a:ea typeface="ＭＳ Ｐゴシック" charset="0"/>
                <a:cs typeface="ＭＳ Ｐゴシック" charset="0"/>
              </a:rPr>
              <a:t>Efficient markets can and often should be volatile. True values change on a minute by minute basis, and so should the price.</a:t>
            </a:r>
          </a:p>
          <a:p>
            <a:pPr marL="228600" indent="-228600">
              <a:buFontTx/>
              <a:buAutoNum type="alphaLcPeriod"/>
            </a:pPr>
            <a:r>
              <a:rPr lang="en-US">
                <a:latin typeface="Times" charset="0"/>
                <a:ea typeface="ＭＳ Ｐゴシック" charset="0"/>
                <a:cs typeface="ＭＳ Ｐゴシック" charset="0"/>
              </a:rPr>
              <a:t>Information should still affect prices in an efficient market.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Consider an example of Bre-X, which told markets that it had found one of the largest gold reserves in the world in Indonesia in the early 1990s. In 1997, it was revealed that there was no gold, and that the firm had salted the mine with gold to fool investors. When the news eventually came out, the stock price dropped to zero. Bre-X was followed by 9 analysts, all of whom professed to be shocked by the revelation.</a:t>
            </a:r>
          </a:p>
          <a:p>
            <a:r>
              <a:rPr lang="en-US">
                <a:latin typeface="Times" charset="0"/>
                <a:ea typeface="ＭＳ Ｐゴシック" charset="0"/>
                <a:cs typeface="ＭＳ Ｐゴシック" charset="0"/>
              </a:rPr>
              <a:t>Or Satyam Computer (a CFO who could not find the cash)….Or Mercury Finance (a company that could not find its CFO..) … Or Comverse, the Israeli company that could not find its CEO (until someone spotted him in Sri Lanka… and later in Namibia)</a:t>
            </a:r>
          </a:p>
          <a:p>
            <a:r>
              <a:rPr lang="en-US">
                <a:latin typeface="Times" charset="0"/>
                <a:ea typeface="ＭＳ Ｐゴシック" charset="0"/>
                <a:cs typeface="ＭＳ Ｐゴシック" charset="0"/>
              </a:rPr>
              <a:t>For a non-US example, consider Parmalat, the Italian dairy company. The managers and promoters of the firm went to jail because billions in debt raised by the firm could not be traced.</a:t>
            </a:r>
          </a:p>
          <a:p>
            <a:r>
              <a:rPr lang="en-US">
                <a:latin typeface="Times" charset="0"/>
                <a:ea typeface="ＭＳ Ｐゴシック" charset="0"/>
                <a:cs typeface="ＭＳ Ｐゴシック" charset="0"/>
              </a:rPr>
              <a:t>And there is Enron… and WorldCom… and Tyco… </a:t>
            </a:r>
          </a:p>
          <a:p>
            <a:r>
              <a:rPr lang="en-US">
                <a:latin typeface="Times" charset="0"/>
                <a:ea typeface="ＭＳ Ｐゴシック" charset="0"/>
                <a:cs typeface="ＭＳ Ｐゴシック" charset="0"/>
              </a:rPr>
              <a:t>Notwithstanding these examples, outright fraud remains the exception rather than the rule… What is more common is for firms to fudge the truth or to try to control the release of bad news to the market.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study looked at thousands of earnings and dividend announcements, categorized by day of the week in the 1980s.  </a:t>
            </a:r>
            <a:r>
              <a:rPr lang="en-US" dirty="0" smtClean="0">
                <a:latin typeface="Times" charset="0"/>
                <a:ea typeface="ＭＳ Ｐゴシック" charset="0"/>
                <a:cs typeface="ＭＳ Ｐゴシック" charset="0"/>
              </a:rPr>
              <a:t>Note how announcements</a:t>
            </a:r>
            <a:r>
              <a:rPr lang="en-US" baseline="0" dirty="0" smtClean="0">
                <a:latin typeface="Times" charset="0"/>
                <a:ea typeface="ＭＳ Ｐゴシック" charset="0"/>
                <a:cs typeface="ＭＳ Ｐゴシック" charset="0"/>
              </a:rPr>
              <a:t> on Fridays contain far worse news than announcement on the other weekdays. </a:t>
            </a:r>
            <a:r>
              <a:rPr lang="en-US" dirty="0" smtClean="0">
                <a:latin typeface="Times" charset="0"/>
                <a:ea typeface="ＭＳ Ｐゴシック" charset="0"/>
                <a:cs typeface="ＭＳ Ｐゴシック" charset="0"/>
              </a:rPr>
              <a:t>Either </a:t>
            </a:r>
            <a:r>
              <a:rPr lang="en-US" dirty="0">
                <a:latin typeface="Times" charset="0"/>
                <a:ea typeface="ＭＳ Ｐゴシック" charset="0"/>
                <a:cs typeface="ＭＳ Ｐゴシック" charset="0"/>
              </a:rPr>
              <a:t>bad things tend to happen on Fridays, or managers are trying to hold on to bad news until Friday. </a:t>
            </a:r>
            <a:r>
              <a:rPr lang="en-US" dirty="0" smtClean="0">
                <a:latin typeface="Times" charset="0"/>
                <a:ea typeface="ＭＳ Ｐゴシック" charset="0"/>
                <a:cs typeface="ＭＳ Ｐゴシック" charset="0"/>
              </a:rPr>
              <a:t>I am inclined to believe the</a:t>
            </a:r>
            <a:r>
              <a:rPr lang="en-US" baseline="0" dirty="0" smtClean="0">
                <a:latin typeface="Times" charset="0"/>
                <a:ea typeface="ＭＳ Ｐゴシック" charset="0"/>
                <a:cs typeface="ＭＳ Ｐゴシック" charset="0"/>
              </a:rPr>
              <a:t> latter.</a:t>
            </a:r>
          </a:p>
          <a:p>
            <a:r>
              <a:rPr lang="en-US" dirty="0" smtClean="0">
                <a:latin typeface="Times" charset="0"/>
                <a:ea typeface="ＭＳ Ｐゴシック" charset="0"/>
                <a:cs typeface="ＭＳ Ｐゴシック" charset="0"/>
              </a:rPr>
              <a:t>Managers </a:t>
            </a:r>
            <a:r>
              <a:rPr lang="en-US" dirty="0">
                <a:latin typeface="Times" charset="0"/>
                <a:ea typeface="ＭＳ Ｐゴシック" charset="0"/>
                <a:cs typeface="ＭＳ Ｐゴシック" charset="0"/>
              </a:rPr>
              <a:t>do not trust markets to not panic on bad news.</a:t>
            </a:r>
          </a:p>
          <a:p>
            <a:r>
              <a:rPr lang="en-US" dirty="0">
                <a:latin typeface="Times" charset="0"/>
                <a:ea typeface="ＭＳ Ｐゴシック" charset="0"/>
                <a:cs typeface="ＭＳ Ｐゴシック" charset="0"/>
              </a:rPr>
              <a:t>This may explain a portion of the weekend effect - stock prices tend to go down on Mondays.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Shiller effect - stock prices are much volatile than justified by looking at the underlying dividends and other fundamentals - is debatable. While people often present anecdotal evidence on the phenomenon, they under estimate the volatility of the underlying fundamentals.</a:t>
            </a:r>
          </a:p>
          <a:p>
            <a:r>
              <a:rPr lang="en-US">
                <a:latin typeface="Times" charset="0"/>
                <a:ea typeface="ＭＳ Ｐゴシック" charset="0"/>
                <a:cs typeface="ＭＳ Ｐゴシック" charset="0"/>
              </a:rPr>
              <a:t>For every researcher who claims to find evidence that markets overreact, there seems to be another researcher who finds evidence that they under react. And few investors seems to be able to systematically make real money (as opposed to hypothetical money) on these supposed over or under reactions.</a:t>
            </a:r>
          </a:p>
          <a:p>
            <a:r>
              <a:rPr lang="en-US">
                <a:latin typeface="Times" charset="0"/>
                <a:ea typeface="ＭＳ Ｐゴシック" charset="0"/>
                <a:cs typeface="ＭＳ Ｐゴシック" charset="0"/>
              </a:rPr>
              <a:t>Corporate strategists, like Michael Porter, argue that market prices are based upon short term forecasts of earnings and do not factor in the long term.</a:t>
            </a:r>
          </a:p>
          <a:p>
            <a:r>
              <a:rPr lang="en-US">
                <a:latin typeface="Times" charset="0"/>
                <a:ea typeface="ＭＳ Ｐゴシック" charset="0"/>
                <a:cs typeface="ＭＳ Ｐゴシック" charset="0"/>
              </a:rPr>
              <a:t>In some emerging markets outside the US, the argument is that prices are moved by insiders and that they have no relationship to value.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again has no right answers. Most participants, given the barrage of criticism that they hear about markets on the outside, come in with the perception that prices are short term.</a:t>
            </a:r>
          </a:p>
          <a:p>
            <a:r>
              <a:rPr lang="en-US">
                <a:latin typeface="Times" charset="0"/>
                <a:ea typeface="ＭＳ Ｐゴシック" charset="0"/>
                <a:cs typeface="ＭＳ Ｐゴシック" charset="0"/>
              </a:rPr>
              <a:t>However, most people are also unwilling to trust managers to make good long-term decisions, which brings the real problem to the forefront. The question should not be whether you trust the market to be long term, but whether you trust markets more than managers…</a:t>
            </a:r>
          </a:p>
          <a:p>
            <a:r>
              <a:rPr lang="en-US">
                <a:latin typeface="Times" charset="0"/>
                <a:ea typeface="ＭＳ Ｐゴシック" charset="0"/>
                <a:cs typeface="ＭＳ Ｐゴシック" charset="0"/>
              </a:rPr>
              <a:t>The point is that markets are imperfect, but someone has to make the judgments. Managers argue that they do it better. Governments argued (especially in the socialist heyday) that they have a long term focus. The Ministry of Finance in Japan thought it had the monopoly on long term perspective.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None of these pieces of evidence is conclusive proof that markets are long term, but the evidence does add up to markets being much more long term than they are given credit for. There is little evidence, outside of anecdotal evidence, that markets are short term.</a:t>
            </a:r>
          </a:p>
          <a:p>
            <a:pPr marL="228600" indent="-228600"/>
            <a:r>
              <a:rPr lang="en-US">
                <a:latin typeface="Times" charset="0"/>
                <a:ea typeface="ＭＳ Ｐゴシック" charset="0"/>
                <a:cs typeface="ＭＳ Ｐゴシック" charset="0"/>
              </a:rPr>
              <a:t>The best support for markets comes from looking at how well they do relative to expert prognosticators:</a:t>
            </a:r>
          </a:p>
          <a:p>
            <a:pPr marL="228600" indent="-228600">
              <a:buFontTx/>
              <a:buAutoNum type="arabicPeriod"/>
            </a:pPr>
            <a:r>
              <a:rPr lang="en-US">
                <a:latin typeface="Times" charset="0"/>
                <a:ea typeface="ＭＳ Ｐゴシック" charset="0"/>
                <a:cs typeface="ＭＳ Ｐゴシック" charset="0"/>
              </a:rPr>
              <a:t>Forward currency rates are better predictors of expected currency rates in the future than economic forecasters.</a:t>
            </a:r>
          </a:p>
          <a:p>
            <a:pPr marL="228600" indent="-228600">
              <a:buFontTx/>
              <a:buAutoNum type="arabicPeriod"/>
            </a:pPr>
            <a:r>
              <a:rPr lang="en-US">
                <a:latin typeface="Times" charset="0"/>
                <a:ea typeface="ＭＳ Ｐゴシック" charset="0"/>
                <a:cs typeface="ＭＳ Ｐゴシック" charset="0"/>
              </a:rPr>
              <a:t>Orange juice futures markets seem to predict the weather in Florida better than weather forecasters.</a:t>
            </a:r>
          </a:p>
          <a:p>
            <a:pPr marL="228600" indent="-228600">
              <a:buFontTx/>
              <a:buAutoNum type="arabicPeriod"/>
            </a:pPr>
            <a:r>
              <a:rPr lang="en-US">
                <a:latin typeface="Times" charset="0"/>
                <a:ea typeface="ＭＳ Ｐゴシック" charset="0"/>
                <a:cs typeface="ＭＳ Ｐゴシック" charset="0"/>
              </a:rPr>
              <a:t>The Iowa Election Market has predicted election results better than political pundits.</a:t>
            </a:r>
          </a:p>
          <a:p>
            <a:pPr marL="228600" indent="-228600"/>
            <a:r>
              <a:rPr lang="en-US">
                <a:latin typeface="Times" charset="0"/>
                <a:ea typeface="ＭＳ Ｐゴシック" charset="0"/>
                <a:cs typeface="ＭＳ Ｐゴシック" charset="0"/>
              </a:rPr>
              <a:t>It is true that there are many short term investors and analysts in the market, but the real question is whether the market price is able to get past their short term considerations and focus on the long term. Sometimes, it does not, but surprisingly often, it does.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 price increases tend to be small, since these announcements tend to affect value by only small amounts. The effect seems to correlate with the weightiness of each announcement, being lower for product strategy announcements (which might signify little or no real investment) and being higher for the other three.</a:t>
            </a:r>
          </a:p>
          <a:p>
            <a:r>
              <a:rPr lang="en-US">
                <a:latin typeface="Times" charset="0"/>
                <a:ea typeface="ＭＳ Ｐゴシック" charset="0"/>
                <a:cs typeface="ＭＳ Ｐゴシック" charset="0"/>
              </a:rPr>
              <a:t>Markets also tend to be discriminating and look at both the type of business where the R&amp;D is being spent (Intel versus Kellogg) and the track record of the managers spending the money.</a:t>
            </a:r>
          </a:p>
          <a:p>
            <a:r>
              <a:rPr lang="en-US">
                <a:latin typeface="Times" charset="0"/>
                <a:ea typeface="ＭＳ Ｐゴシック" charset="0"/>
                <a:cs typeface="ＭＳ Ｐゴシック" charset="0"/>
              </a:rPr>
              <a:t>You may argue that investors may be reacting this way because they want to make short term profits and that could be true, but so what? As long as the end-result is a price that reflects long term value, does it matter that what allowed that to happen was greedy, short term investors.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only down markets are viewed as failures.. But not up markets! In other words, we are selective about our outrage. We feed off the positives of markets, attributing success to everything but the presence of markets but when markets fail, we blame their existence. </a:t>
            </a:r>
          </a:p>
          <a:p>
            <a:r>
              <a:rPr lang="en-US">
                <a:latin typeface="Times" charset="0"/>
                <a:ea typeface="ＭＳ Ｐゴシック" charset="0"/>
                <a:cs typeface="ＭＳ Ｐゴシック" charset="0"/>
              </a:rPr>
              <a:t>Here is a follow up. If it is market volatility that is the culprit, note that the they reflected some real uncertainty – about economic growth, bank failures and government actions.</a:t>
            </a:r>
          </a:p>
          <a:p>
            <a:r>
              <a:rPr lang="en-US">
                <a:latin typeface="Times" charset="0"/>
                <a:ea typeface="ＭＳ Ｐゴシック" charset="0"/>
                <a:cs typeface="ＭＳ Ｐゴシック" charset="0"/>
              </a:rPr>
              <a:t>As a thought experiment, consider a world without financial markets and ask yourself whether the gains would exceed the losses. (This does not have to be an experiment.. After all, Asia prior to the 1990s was a world without functioning financial markets for millennia… What was the real growth rate in India and China prior to 1995 and pos-1995? )</a:t>
            </a:r>
          </a:p>
          <a:p>
            <a:r>
              <a:rPr lang="en-US">
                <a:latin typeface="Times" charset="0"/>
                <a:ea typeface="ＭＳ Ｐゴシック" charset="0"/>
                <a:cs typeface="ＭＳ Ｐゴシック" charset="0"/>
              </a:rPr>
              <a:t>Do I have less trust in markets now than I did a few years ago? Perhaps. But I have even less trust in the other (alternate) institutions that I would have used instead – managers, governments, central banks, experts… This may sound weird. But, on a relative basis, I trust markets more now than I did in September 2008.</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Social costs and benefits exist in almost every financial decision.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Economists </a:t>
            </a:r>
            <a:r>
              <a:rPr lang="en-US" dirty="0" smtClean="0">
                <a:latin typeface="Times" charset="0"/>
                <a:ea typeface="ＭＳ Ｐゴシック" charset="0"/>
                <a:cs typeface="ＭＳ Ｐゴシック" charset="0"/>
              </a:rPr>
              <a:t>may measure </a:t>
            </a:r>
            <a:r>
              <a:rPr lang="en-US" dirty="0">
                <a:latin typeface="Times" charset="0"/>
                <a:ea typeface="ＭＳ Ｐゴシック" charset="0"/>
                <a:cs typeface="ＭＳ Ｐゴシック" charset="0"/>
              </a:rPr>
              <a:t>social benefits in </a:t>
            </a:r>
            <a:r>
              <a:rPr lang="ja-JP" altLang="en-US" dirty="0">
                <a:latin typeface="Times" charset="0"/>
                <a:ea typeface="ＭＳ Ｐゴシック" charset="0"/>
                <a:cs typeface="ＭＳ Ｐゴシック" charset="0"/>
              </a:rPr>
              <a:t>“</a:t>
            </a:r>
            <a:r>
              <a:rPr lang="en-US" altLang="ja-JP" dirty="0" err="1">
                <a:latin typeface="Times" charset="0"/>
                <a:ea typeface="ＭＳ Ｐゴシック" charset="0"/>
                <a:cs typeface="ＭＳ Ｐゴシック" charset="0"/>
              </a:rPr>
              <a:t>utils</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Few, if any, </a:t>
            </a:r>
            <a:r>
              <a:rPr lang="en-US" altLang="ja-JP" dirty="0" smtClean="0">
                <a:latin typeface="Times" charset="0"/>
                <a:ea typeface="ＭＳ Ｐゴシック" charset="0"/>
                <a:cs typeface="ＭＳ Ｐゴシック" charset="0"/>
              </a:rPr>
              <a:t>businesses (or economists) </a:t>
            </a:r>
            <a:r>
              <a:rPr lang="en-US" altLang="ja-JP" dirty="0">
                <a:latin typeface="Times" charset="0"/>
                <a:ea typeface="ＭＳ Ｐゴシック" charset="0"/>
                <a:cs typeface="ＭＳ Ｐゴシック" charset="0"/>
              </a:rPr>
              <a:t>have figured out a way of actually putting this into practice.</a:t>
            </a:r>
            <a:endParaRPr lang="en-US" dirty="0">
              <a:latin typeface="Times" charset="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do this survey in three parts.</a:t>
            </a:r>
          </a:p>
          <a:p>
            <a:r>
              <a:rPr lang="en-US">
                <a:latin typeface="Times" charset="0"/>
                <a:ea typeface="ＭＳ Ｐゴシック" charset="0"/>
                <a:cs typeface="ＭＳ Ｐゴシック" charset="0"/>
              </a:rPr>
              <a:t>First, I allow people to make the choice of whether they would open the store. I then pick someone who would open the store and press them on whether they would reveal this to their stockholders. If the answer is No, I point out that it is after all the stockholders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wealth. If the answer is Yes, I then ask them whether they would let stockholders vote (if not on individual store openings, on the money that the firm will spend collectively on being socially responsible)</a:t>
            </a:r>
          </a:p>
          <a:p>
            <a:r>
              <a:rPr lang="en-US">
                <a:latin typeface="Times" charset="0"/>
                <a:ea typeface="ＭＳ Ｐゴシック" charset="0"/>
                <a:cs typeface="ＭＳ Ｐゴシック" charset="0"/>
              </a:rPr>
              <a:t>I also ask people why they would open the store. If the answer is that they would do it for the publicity, I counter that it is  advertising and not social responsibility that is driving the decision. There is nothing wrong with being socially responsible and getting economically rewarded for it. In fact, if societies want to make firms socially responsible they have to make it in their economic best interests to do so.</a:t>
            </a:r>
          </a:p>
          <a:p>
            <a:r>
              <a:rPr lang="en-US">
                <a:latin typeface="Times" charset="0"/>
                <a:ea typeface="ＭＳ Ｐゴシック" charset="0"/>
                <a:cs typeface="ＭＳ Ｐゴシック" charset="0"/>
              </a:rPr>
              <a:t>The bottom line is the following. If you own a private business, you can do whatever you want with your money. If you are a managers of a publicly traded firm, you are being charitable with other people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money. You have an obligation to be open and up-front with your stockholders about how much you are spending to be socially conscious and give them a chance to decide whether you should continue on your path. </a:t>
            </a:r>
            <a:endParaRPr lang="en-US">
              <a:latin typeface="Times" charset="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my worst case scenario:</a:t>
            </a:r>
          </a:p>
          <a:p>
            <a:pPr>
              <a:buFontTx/>
              <a:buChar char="•"/>
            </a:pPr>
            <a:r>
              <a:rPr lang="en-US">
                <a:latin typeface="Times" charset="0"/>
                <a:ea typeface="ＭＳ Ｐゴシック" charset="0"/>
                <a:cs typeface="ＭＳ Ｐゴシック" charset="0"/>
              </a:rPr>
              <a:t>Stockholders have little or no control over managers. Managers, consequently, put their interests above stockholder interests.</a:t>
            </a:r>
          </a:p>
          <a:p>
            <a:pPr>
              <a:buFontTx/>
              <a:buChar char="•"/>
            </a:pPr>
            <a:r>
              <a:rPr lang="en-US">
                <a:latin typeface="Times" charset="0"/>
                <a:ea typeface="ＭＳ Ｐゴシック" charset="0"/>
                <a:cs typeface="ＭＳ Ｐゴシック" charset="0"/>
              </a:rPr>
              <a:t>Bondholders who do not protect themselves find stockholders expropriating their wealth.</a:t>
            </a:r>
          </a:p>
          <a:p>
            <a:pPr>
              <a:buFontTx/>
              <a:buChar char="•"/>
            </a:pPr>
            <a:r>
              <a:rPr lang="en-US">
                <a:latin typeface="Times" charset="0"/>
                <a:ea typeface="ＭＳ Ｐゴシック" charset="0"/>
                <a:cs typeface="ＭＳ Ｐゴシック" charset="0"/>
              </a:rPr>
              <a:t>Information conveyed to markets is noisy, biases and sometimes misleading. Markets do not do a very good job of assimilating this information and market price changes have little to do with true value.</a:t>
            </a:r>
          </a:p>
          <a:p>
            <a:pPr>
              <a:buFontTx/>
              <a:buChar char="•"/>
            </a:pPr>
            <a:r>
              <a:rPr lang="en-US">
                <a:latin typeface="Times" charset="0"/>
                <a:ea typeface="ＭＳ Ｐゴシック" charset="0"/>
                <a:cs typeface="ＭＳ Ｐゴシック" charset="0"/>
              </a:rPr>
              <a:t>Firms in the process of maximizing stockholder wealth create large social costs.</a:t>
            </a:r>
          </a:p>
          <a:p>
            <a:r>
              <a:rPr lang="en-US">
                <a:latin typeface="Times" charset="0"/>
                <a:ea typeface="ＭＳ Ｐゴシック" charset="0"/>
                <a:cs typeface="ＭＳ Ｐゴシック" charset="0"/>
              </a:rPr>
              <a:t>In this environment, stockholder wealth maximization is not a good objective function.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summarizes the break down in each of the linkages noted on the previous page.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this point, things look pretty bleak for stock price maximization. These are the three choices that we have, if we abandon pure stock price maximization as an objective function.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failures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nurse them back to health, rather than exposing themselves to the costs associated with failure. </a:t>
            </a:r>
          </a:p>
          <a:p>
            <a:r>
              <a:rPr lang="en-US">
                <a:latin typeface="Times" charset="0"/>
                <a:ea typeface="ＭＳ Ｐゴシック" charset="0"/>
                <a:cs typeface="ＭＳ Ｐゴシック" charset="0"/>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atin typeface="Times" charset="0"/>
                <a:ea typeface="ＭＳ Ｐゴシック" charset="0"/>
                <a:cs typeface="ＭＳ Ｐゴシック" charset="0"/>
              </a:rPr>
              <a:t>In the last decade, the success of China as an economy has evoked interest in their corporate governance system, which is rooted neither in stockholders nor in cross holding structures. Instead, it has been largely directed by a government or central authority. The plus that the centralized power brings is the capacity to see the big picture and make companies bend to the larger public good. The minus is that centralized powers do make mistakes and when they do, they are reluctant to admit it. </a:t>
            </a:r>
            <a:r>
              <a:rPr lang="en-US" altLang="ja-JP">
                <a:latin typeface="Times" charset="0"/>
                <a:ea typeface="ＭＳ Ｐゴシック" charset="0"/>
                <a:cs typeface="ＭＳ Ｐゴシック" charset="0"/>
              </a:rPr>
              <a:t>The test of a system comes not during periods of success but during periods of failure, and the Chinese system has not been tested yet. Let’s see how it holds up.</a:t>
            </a:r>
            <a:endParaRPr lang="en-US">
              <a:latin typeface="Times" charset="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Consider each of these objectives. If you put them through the same tests that we did stock price maximization, you come up with far more problems with each.</a:t>
            </a:r>
          </a:p>
          <a:p>
            <a:r>
              <a:rPr lang="en-US">
                <a:latin typeface="Times" charset="0"/>
                <a:ea typeface="ＭＳ Ｐゴシック" charset="0"/>
                <a:cs typeface="ＭＳ Ｐゴシック" charset="0"/>
              </a:rPr>
              <a:t>Note that firms might pick an intermediate objective (like market share) when it is correlated with firm value but continue to use it, even after it loses this link. Do you want a 100% market share of a losing business?</a:t>
            </a:r>
          </a:p>
          <a:p>
            <a:r>
              <a:rPr lang="en-US">
                <a:latin typeface="Times" charset="0"/>
                <a:ea typeface="ＭＳ Ｐゴシック" charset="0"/>
                <a:cs typeface="ＭＳ Ｐゴシック" charset="0"/>
              </a:rPr>
              <a:t>In the 1980s, American Airlines (under Robert Crandall) set itself the objective of becoming the number one domestic airline in the United States. It succeeded but by 1989, it was losing billions.</a:t>
            </a:r>
          </a:p>
          <a:p>
            <a:endParaRPr lang="en-US">
              <a:latin typeface="Times" charset="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strength of market based systems is that they are both ruthless and quick in correcting errors, once they are spotted. </a:t>
            </a:r>
          </a:p>
          <a:p>
            <a:r>
              <a:rPr lang="en-US">
                <a:latin typeface="Times" charset="0"/>
                <a:ea typeface="ＭＳ Ｐゴシック" charset="0"/>
                <a:cs typeface="ＭＳ Ｐゴシック" charset="0"/>
              </a:rPr>
              <a:t>These constraints flow from the earlier framework, where we introduced what can go wrong with each linkage.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a:xfrm>
            <a:off x="1150938" y="692150"/>
            <a:ext cx="4556125" cy="3416300"/>
          </a:xfrm>
          <a:ln/>
        </p:spPr>
      </p:sp>
      <p:sp>
        <p:nvSpPr>
          <p:cNvPr id="1218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of these developments represent the backlash to managers putting their interests over stockholder interests.</a:t>
            </a:r>
          </a:p>
          <a:p>
            <a:r>
              <a:rPr lang="en-US">
                <a:latin typeface="Times" charset="0"/>
                <a:ea typeface="ＭＳ Ｐゴシック" charset="0"/>
                <a:cs typeface="ＭＳ Ｐゴシック" charset="0"/>
              </a:rPr>
              <a:t>In recent years, private equity investors have joined the fray as activist investors pushing managers to change the way they run their firms.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xfrm>
            <a:off x="1150938" y="692150"/>
            <a:ext cx="4556125" cy="3416300"/>
          </a:xfrm>
          <a:ln/>
        </p:spPr>
      </p:sp>
      <p:sp>
        <p:nvSpPr>
          <p:cNvPr id="1239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ultimate threat. Managers often have deathbed conversions to become advocates for stockholder wealth maximization, when faced with the threat of a hostile takeover.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Disney, this wake-up call came in 2004, when Comcast announced a hostile acquisition bid for Disney. Though the bid failed, it shook up the company and led to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decision to step down in 2006.</a:t>
            </a:r>
            <a:endParaRPr lang="en-US">
              <a:latin typeface="Times" charset="0"/>
              <a:ea typeface="ＭＳ Ｐゴシック" charset="0"/>
              <a:cs typeface="ＭＳ Ｐゴシック"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noTextEdit="1"/>
          </p:cNvSpPr>
          <p:nvPr>
            <p:ph type="sldImg"/>
          </p:nvPr>
        </p:nvSpPr>
        <p:spPr>
          <a:xfrm>
            <a:off x="1150938" y="692150"/>
            <a:ext cx="4556125" cy="3416300"/>
          </a:xfrm>
          <a:ln/>
        </p:spPr>
      </p:sp>
      <p:sp>
        <p:nvSpPr>
          <p:cNvPr id="1259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While these trends are positive, note that many of these better boards (at least as seen from the vantage point of 1998) were responsible for the scandals of the bull market (Enron, </a:t>
            </a:r>
            <a:r>
              <a:rPr lang="en-US" dirty="0" err="1">
                <a:latin typeface="Times" charset="0"/>
                <a:ea typeface="ＭＳ Ｐゴシック" charset="0"/>
                <a:cs typeface="ＭＳ Ｐゴシック" charset="0"/>
              </a:rPr>
              <a:t>Worldcom</a:t>
            </a:r>
            <a:r>
              <a:rPr lang="en-US" dirty="0">
                <a:latin typeface="Times" charset="0"/>
                <a:ea typeface="ＭＳ Ｐゴシック" charset="0"/>
                <a:cs typeface="ＭＳ Ｐゴシック" charset="0"/>
              </a:rPr>
              <a:t>, Tyco…) In bull markets and strong economies, boards tend to get lazy.</a:t>
            </a:r>
          </a:p>
          <a:p>
            <a:r>
              <a:rPr lang="en-US" dirty="0">
                <a:latin typeface="Times" charset="0"/>
                <a:ea typeface="ＭＳ Ｐゴシック" charset="0"/>
                <a:cs typeface="ＭＳ Ｐゴシック" charset="0"/>
              </a:rPr>
              <a:t>The scandals at Enron and Tyco created the impetus for Sarbanes-Oxley, which in turn created a legal mandate for more independent boards.. </a:t>
            </a:r>
          </a:p>
          <a:p>
            <a:r>
              <a:rPr lang="en-US" dirty="0" smtClean="0">
                <a:latin typeface="Times" charset="0"/>
                <a:ea typeface="ＭＳ Ｐゴシック" charset="0"/>
                <a:cs typeface="ＭＳ Ｐゴシック" charset="0"/>
              </a:rPr>
              <a:t>The </a:t>
            </a:r>
            <a:r>
              <a:rPr lang="en-US" dirty="0">
                <a:latin typeface="Times" charset="0"/>
                <a:ea typeface="ＭＳ Ｐゴシック" charset="0"/>
                <a:cs typeface="ＭＳ Ｐゴシック" charset="0"/>
              </a:rPr>
              <a:t>annual reports of more and more companies include corporate governance rules that they have adopted. </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xfrm>
            <a:off x="1150938" y="692150"/>
            <a:ext cx="4556125" cy="3416300"/>
          </a:xfrm>
          <a:ln/>
        </p:spPr>
      </p:sp>
      <p:sp>
        <p:nvSpPr>
          <p:cNvPr id="128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atin typeface="Times" charset="0"/>
                <a:ea typeface="ＭＳ Ｐゴシック" charset="0"/>
                <a:cs typeface="ＭＳ Ｐゴシック" charset="0"/>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By 2003, stockholders were in open revolt at Disney. A hostile bid by Comcast for Disney was rebuffed by the board, with little discussion of its merits. In the 2004 meeting, 45% of the stockholders voted against Eisner</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compensation contract and 23% voted against George Mitchell for Chairman. Some improvement over 1997 but most of the directors are still there…</a:t>
            </a:r>
          </a:p>
          <a:p>
            <a:pPr marL="228600" indent="-228600"/>
            <a:r>
              <a:rPr lang="en-US" dirty="0">
                <a:latin typeface="Times" charset="0"/>
                <a:ea typeface="ＭＳ Ｐゴシック" charset="0"/>
                <a:cs typeface="ＭＳ Ｐゴシック" charset="0"/>
              </a:rPr>
              <a:t>The most obvious conflict (Irwin Russell) has been removed. Still, there are far too many directors on this board (16), too many of them are still insiders (4) and there are too many CEOs of other firms. The jobs of CEO and Chairman were separated. Nevertheless, this board is a better one than the 1997 board. What precipitated the changes?</a:t>
            </a:r>
          </a:p>
          <a:p>
            <a:pPr marL="228600" indent="-228600">
              <a:buFontTx/>
              <a:buAutoNum type="arabicPeriod"/>
            </a:pPr>
            <a:r>
              <a:rPr lang="en-US" dirty="0">
                <a:latin typeface="Times" charset="0"/>
                <a:ea typeface="ＭＳ Ｐゴシック" charset="0"/>
                <a:cs typeface="ＭＳ Ｐゴシック" charset="0"/>
              </a:rPr>
              <a:t>Poor financial and stock price performance</a:t>
            </a:r>
          </a:p>
          <a:p>
            <a:pPr marL="228600" indent="-228600">
              <a:buFontTx/>
              <a:buAutoNum type="arabicPeriod"/>
            </a:pPr>
            <a:r>
              <a:rPr lang="en-US" dirty="0" smtClean="0">
                <a:latin typeface="Times" charset="0"/>
                <a:ea typeface="ＭＳ Ｐゴシック" charset="0"/>
                <a:cs typeface="ＭＳ Ｐゴシック" charset="0"/>
              </a:rPr>
              <a:t>Pressure </a:t>
            </a:r>
            <a:r>
              <a:rPr lang="en-US" dirty="0">
                <a:latin typeface="Times" charset="0"/>
                <a:ea typeface="ＭＳ Ｐゴシック" charset="0"/>
                <a:cs typeface="ＭＳ Ｐゴシック" charset="0"/>
              </a:rPr>
              <a:t>from major stockholders (like Stanley Gold)</a:t>
            </a:r>
          </a:p>
          <a:p>
            <a:pPr marL="228600" indent="-228600">
              <a:buFontTx/>
              <a:buAutoNum type="arabicPeriod"/>
            </a:pPr>
            <a:r>
              <a:rPr lang="en-US" dirty="0" smtClean="0">
                <a:latin typeface="Times" charset="0"/>
                <a:ea typeface="ＭＳ Ｐゴシック" charset="0"/>
                <a:cs typeface="ＭＳ Ｐゴシック" charset="0"/>
              </a:rPr>
              <a:t>Stockholder </a:t>
            </a:r>
            <a:r>
              <a:rPr lang="en-US" dirty="0">
                <a:latin typeface="Times" charset="0"/>
                <a:ea typeface="ＭＳ Ｐゴシック" charset="0"/>
                <a:cs typeface="ＭＳ Ｐゴシック" charset="0"/>
              </a:rPr>
              <a:t>distrust of management</a:t>
            </a:r>
          </a:p>
          <a:p>
            <a:pPr marL="228600" indent="-228600">
              <a:buFontTx/>
              <a:buAutoNum type="arabicPeriod"/>
            </a:pPr>
            <a:r>
              <a:rPr lang="en-US" dirty="0">
                <a:latin typeface="Times" charset="0"/>
                <a:ea typeface="ＭＳ Ｐゴシック" charset="0"/>
                <a:cs typeface="ＭＳ Ｐゴシック" charset="0"/>
              </a:rPr>
              <a:t>Big deals (like the Cap Cities acquisition) that have gone bad…</a:t>
            </a:r>
          </a:p>
          <a:p>
            <a:pPr marL="228600" indent="-228600">
              <a:buFontTx/>
              <a:buAutoNum type="arabicPeriod"/>
            </a:pPr>
            <a:r>
              <a:rPr lang="en-US" dirty="0" err="1">
                <a:latin typeface="Times" charset="0"/>
                <a:ea typeface="ＭＳ Ｐゴシック" charset="0"/>
                <a:cs typeface="ＭＳ Ｐゴシック" charset="0"/>
              </a:rPr>
              <a:t>Enronitis</a:t>
            </a:r>
            <a:r>
              <a:rPr lang="en-US" dirty="0" smtClean="0">
                <a:latin typeface="Times" charset="0"/>
                <a:ea typeface="ＭＳ Ｐゴシック" charset="0"/>
                <a:cs typeface="ＭＳ Ｐゴシック" charset="0"/>
              </a:rPr>
              <a:t>… (the fear that</a:t>
            </a:r>
            <a:r>
              <a:rPr lang="en-US" baseline="0" dirty="0" smtClean="0">
                <a:latin typeface="Times" charset="0"/>
                <a:ea typeface="ＭＳ Ｐゴシック" charset="0"/>
                <a:cs typeface="ＭＳ Ｐゴシック" charset="0"/>
              </a:rPr>
              <a:t> complete power would corrupt and create financial consequences, as it did at Enron)&gt;</a:t>
            </a:r>
            <a:endParaRPr lang="en-US" dirty="0">
              <a:latin typeface="Times" charset="0"/>
              <a:ea typeface="ＭＳ Ｐゴシック" charset="0"/>
              <a:cs typeface="ＭＳ Ｐゴシック" charset="0"/>
            </a:endParaRPr>
          </a:p>
          <a:p>
            <a:pPr marL="228600" indent="-228600"/>
            <a:r>
              <a:rPr lang="en-US" dirty="0">
                <a:latin typeface="Times" charset="0"/>
                <a:ea typeface="ＭＳ Ｐゴシック" charset="0"/>
                <a:cs typeface="ＭＳ Ｐゴシック" charset="0"/>
              </a:rPr>
              <a:t>Shortly after this filing, Stanley Gold and Roy Disney resigned from the board in protest over its ineffectiveness.</a:t>
            </a:r>
          </a:p>
          <a:p>
            <a:pPr marL="228600" indent="-228600">
              <a:buFontTx/>
              <a:buAutoNum type="arabicPeriod"/>
            </a:pPr>
            <a:endParaRPr lang="en-US" dirty="0">
              <a:latin typeface="Times" charset="0"/>
              <a:ea typeface="ＭＳ Ｐゴシック" charset="0"/>
              <a:cs typeface="ＭＳ Ｐゴシック"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noTextEdit="1"/>
          </p:cNvSpPr>
          <p:nvPr>
            <p:ph type="sldImg"/>
          </p:nvPr>
        </p:nvSpPr>
        <p:spPr>
          <a:xfrm>
            <a:off x="1150938" y="692150"/>
            <a:ext cx="4556125" cy="3416300"/>
          </a:xfrm>
          <a:ln/>
        </p:spPr>
      </p:sp>
      <p:sp>
        <p:nvSpPr>
          <p:cNvPr id="1320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changes were all welcome but they were being made in response to widespread stockholder anger. They would have been more effective and credible if they had been adopted at the height of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powers (say, in 1994)….</a:t>
            </a:r>
          </a:p>
          <a:p>
            <a:endParaRPr lang="en-US">
              <a:latin typeface="Times" charset="0"/>
              <a:ea typeface="ＭＳ Ｐゴシック" charset="0"/>
              <a:cs typeface="ＭＳ Ｐゴシック"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xfrm>
            <a:off x="1150938" y="692150"/>
            <a:ext cx="4556125" cy="3416300"/>
          </a:xfrm>
          <a:ln/>
        </p:spPr>
      </p:sp>
      <p:sp>
        <p:nvSpPr>
          <p:cNvPr id="134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changes made by Eisner were too little.. Too late,,, and he was forced to leave in 2005, His successor, Bob </a:t>
            </a:r>
            <a:r>
              <a:rPr lang="en-US" dirty="0" err="1">
                <a:latin typeface="Times" charset="0"/>
                <a:ea typeface="ＭＳ Ｐゴシック" charset="0"/>
                <a:cs typeface="ＭＳ Ｐゴシック" charset="0"/>
              </a:rPr>
              <a:t>Iger</a:t>
            </a:r>
            <a:r>
              <a:rPr lang="en-US" dirty="0">
                <a:latin typeface="Times" charset="0"/>
                <a:ea typeface="ＭＳ Ｐゴシック" charset="0"/>
                <a:cs typeface="ＭＳ Ｐゴシック" charset="0"/>
              </a:rPr>
              <a:t>, has made a break from the past. Note the differences between the board in 2008 and the one in 2004:</a:t>
            </a:r>
          </a:p>
          <a:p>
            <a:pPr marL="228600" indent="-228600">
              <a:buFont typeface="+mj-lt"/>
              <a:buAutoNum type="arabicPeriod"/>
            </a:pPr>
            <a:r>
              <a:rPr lang="en-US" dirty="0">
                <a:latin typeface="Times" charset="0"/>
                <a:ea typeface="ＭＳ Ｐゴシック" charset="0"/>
                <a:cs typeface="ＭＳ Ｐゴシック" charset="0"/>
              </a:rPr>
              <a:t>It is smaller, 12 members instead of 18.</a:t>
            </a:r>
          </a:p>
          <a:p>
            <a:pPr marL="228600" indent="-228600">
              <a:buFont typeface="+mj-lt"/>
              <a:buAutoNum type="arabicPeriod"/>
            </a:pPr>
            <a:r>
              <a:rPr lang="en-US" dirty="0">
                <a:latin typeface="Times" charset="0"/>
                <a:ea typeface="ＭＳ Ｐゴシック" charset="0"/>
                <a:cs typeface="ＭＳ Ｐゴシック" charset="0"/>
              </a:rPr>
              <a:t>There is little overlap between this board and the 2003 board, reflecting the fact that this is now </a:t>
            </a:r>
            <a:r>
              <a:rPr lang="en-US" dirty="0" err="1">
                <a:latin typeface="Times" charset="0"/>
                <a:ea typeface="ＭＳ Ｐゴシック" charset="0"/>
                <a:cs typeface="ＭＳ Ｐゴシック" charset="0"/>
              </a:rPr>
              <a:t>Iger</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board and not Eisner</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board.</a:t>
            </a:r>
          </a:p>
          <a:p>
            <a:pPr marL="228600" indent="-228600">
              <a:buFont typeface="+mj-lt"/>
              <a:buAutoNum type="arabicPeriod"/>
            </a:pPr>
            <a:r>
              <a:rPr lang="en-US" dirty="0">
                <a:latin typeface="Times" charset="0"/>
                <a:ea typeface="ＭＳ Ｐゴシック" charset="0"/>
                <a:cs typeface="ＭＳ Ｐゴシック" charset="0"/>
              </a:rPr>
              <a:t>The directors with the most obvious conflicts of interests are gone.</a:t>
            </a:r>
          </a:p>
          <a:p>
            <a:r>
              <a:rPr lang="en-US" dirty="0">
                <a:latin typeface="Times" charset="0"/>
                <a:ea typeface="ＭＳ Ｐゴシック" charset="0"/>
                <a:cs typeface="ＭＳ Ｐゴシック" charset="0"/>
              </a:rPr>
              <a:t>The question, though, is an open one. As </a:t>
            </a:r>
            <a:r>
              <a:rPr lang="en-US" dirty="0" err="1">
                <a:latin typeface="Times" charset="0"/>
                <a:ea typeface="ＭＳ Ｐゴシック" charset="0"/>
                <a:cs typeface="ＭＳ Ｐゴシック" charset="0"/>
              </a:rPr>
              <a:t>Iger</a:t>
            </a:r>
            <a:r>
              <a:rPr lang="en-US" dirty="0">
                <a:latin typeface="Times" charset="0"/>
                <a:ea typeface="ＭＳ Ｐゴシック" charset="0"/>
                <a:cs typeface="ＭＳ Ｐゴシック" charset="0"/>
              </a:rPr>
              <a:t> becomes entrenched as CEO, will be find directors who are beholden to him? </a:t>
            </a:r>
          </a:p>
          <a:p>
            <a:r>
              <a:rPr lang="en-US" dirty="0">
                <a:latin typeface="Times" charset="0"/>
                <a:ea typeface="ＭＳ Ｐゴシック" charset="0"/>
                <a:cs typeface="ＭＳ Ｐゴシック" charset="0"/>
              </a:rPr>
              <a:t>In 2011, </a:t>
            </a:r>
            <a:r>
              <a:rPr lang="en-US" dirty="0" err="1">
                <a:latin typeface="Times" charset="0"/>
                <a:ea typeface="ＭＳ Ｐゴシック" charset="0"/>
                <a:cs typeface="ＭＳ Ｐゴシック" charset="0"/>
              </a:rPr>
              <a:t>Iger</a:t>
            </a:r>
            <a:r>
              <a:rPr lang="en-US" dirty="0">
                <a:latin typeface="Times" charset="0"/>
                <a:ea typeface="ＭＳ Ｐゴシック" charset="0"/>
                <a:cs typeface="ＭＳ Ｐゴシック" charset="0"/>
              </a:rPr>
              <a:t> announced his intention to step down as CEO.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xfrm>
            <a:off x="1150938" y="692150"/>
            <a:ext cx="4556125" cy="3416300"/>
          </a:xfrm>
          <a:ln/>
        </p:spPr>
      </p:sp>
      <p:sp>
        <p:nvSpPr>
          <p:cNvPr id="136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err="1" smtClean="0">
                <a:latin typeface="Times" charset="0"/>
                <a:ea typeface="ＭＳ Ｐゴシック" charset="0"/>
                <a:cs typeface="ＭＳ Ｐゴシック" charset="0"/>
              </a:rPr>
              <a:t>Iger</a:t>
            </a:r>
            <a:r>
              <a:rPr lang="en-US" dirty="0" smtClean="0">
                <a:latin typeface="Times" charset="0"/>
                <a:ea typeface="ＭＳ Ｐゴシック" charset="0"/>
                <a:cs typeface="ＭＳ Ｐゴシック" charset="0"/>
              </a:rPr>
              <a:t> was prevailed upon</a:t>
            </a:r>
            <a:r>
              <a:rPr lang="en-US" baseline="0" dirty="0" smtClean="0">
                <a:latin typeface="Times" charset="0"/>
                <a:ea typeface="ＭＳ Ｐゴシック" charset="0"/>
                <a:cs typeface="ＭＳ Ｐゴシック" charset="0"/>
              </a:rPr>
              <a:t> to change his mind, but it is clear that he did not need much convincing. </a:t>
            </a:r>
            <a:r>
              <a:rPr lang="en-US" dirty="0" smtClean="0">
                <a:latin typeface="Times" charset="0"/>
                <a:ea typeface="ＭＳ Ｐゴシック" charset="0"/>
                <a:cs typeface="ＭＳ Ｐゴシック" charset="0"/>
              </a:rPr>
              <a:t>The </a:t>
            </a:r>
            <a:r>
              <a:rPr lang="en-US" dirty="0">
                <a:latin typeface="Times" charset="0"/>
                <a:ea typeface="ＭＳ Ｐゴシック" charset="0"/>
                <a:cs typeface="ＭＳ Ｐゴシック" charset="0"/>
              </a:rPr>
              <a:t>longer the tenure of a CEO, the more power he or she accumulates. Perhaps, we need term limits for CEOs.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a:xfrm>
            <a:off x="1150938" y="692150"/>
            <a:ext cx="4556125" cy="3416300"/>
          </a:xfrm>
          <a:ln/>
        </p:spPr>
      </p:sp>
      <p:sp>
        <p:nvSpPr>
          <p:cNvPr id="138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 motives for passing these laws may be good, there are significant costs. Sarbanes-Oxley has created new business for consultants, corporate governance experts and lawyers but it is debatable whether it has made boards more effective. In fact, while laws can require that directors be independent, it cannot force them to be competent. </a:t>
            </a:r>
          </a:p>
          <a:p>
            <a:r>
              <a:rPr lang="en-US">
                <a:latin typeface="Times" charset="0"/>
                <a:ea typeface="ＭＳ Ｐゴシック" charset="0"/>
                <a:cs typeface="ＭＳ Ｐゴシック" charset="0"/>
              </a:rPr>
              <a:t>You can try suing managers and directors who do not do their job but it is difficult to win.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stockholders sued in a Delaware court over the Ovitz fiasco, arguing that directors had not done their jobs. The court largely agreed with them on the failures of directors but ruled against the stockholders because the directors acted in good faith.</a:t>
            </a:r>
          </a:p>
          <a:p>
            <a:r>
              <a:rPr lang="en-US">
                <a:latin typeface="Times" charset="0"/>
                <a:ea typeface="ＭＳ Ｐゴシック" charset="0"/>
                <a:cs typeface="ＭＳ Ｐゴシック" charset="0"/>
              </a:rPr>
              <a:t>Ultimately, the best antidote to poor corporate governance is a stockholder base that takes its responsibilities seriously. Mutual funds need to think like stockholders and take a role in overseeing management (or at least demanding accountability).</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bottom line is this. Changing the way boards of directors are chosen cannot change the way companies are governed. You need informed and active stockholders and a responsive management to make corporate governance work. When it does, stockholders are better off.</a:t>
            </a:r>
          </a:p>
          <a:p>
            <a:r>
              <a:rPr lang="en-US">
                <a:latin typeface="Times" charset="0"/>
                <a:ea typeface="ＭＳ Ｐゴシック" charset="0"/>
                <a:cs typeface="ＭＳ Ｐゴシック" charset="0"/>
              </a:rPr>
              <a:t>Think of companies that have been destroyed  or severely damaged by fraud and scandal over the last decade - Enron, Tyco, Cendant and Worldcom come to mind. In each of these firms, the board was largely ineffective and the top management ran the company.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Perhaps the best indicator that corporate governance matters is that independent services have come into being to measure the strength of corporate governance at companies. (You can get the Corporate Governance Score for many US companies on Yahoo! Finance)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xfrm>
            <a:off x="1150938" y="692150"/>
            <a:ext cx="4556125" cy="3416300"/>
          </a:xfrm>
          <a:ln/>
        </p:spPr>
      </p:sp>
      <p:sp>
        <p:nvSpPr>
          <p:cNvPr id="1423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Bondholders, responding to the Nabisco fiasco and other cases where stockholders expropriated their wealth, have become much more savvy about protecting themselves (using covenants or special features added to bonds)  or getting an equity stake in the business (as is the case with convertibles).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process never ends, though. A new set of lessons seem to be in order after the banking and loan crisis of 2008: that accounting statements are deceptive, that credit risk can change quickly and that macro problems can very quickly make even safe firms into risky ones. It will be interesting to see how bonds change to reflect these lessons.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noTextEdit="1"/>
          </p:cNvSpPr>
          <p:nvPr>
            <p:ph type="sldImg"/>
          </p:nvPr>
        </p:nvSpPr>
        <p:spPr>
          <a:xfrm>
            <a:off x="1150938" y="692150"/>
            <a:ext cx="4556125" cy="3416300"/>
          </a:xfrm>
          <a:ln/>
        </p:spPr>
      </p:sp>
      <p:sp>
        <p:nvSpPr>
          <p:cNvPr id="1443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the US and many foreign markets is the existence of a private market for information. In many countries, firms are the only source of information about themselves, leading to very biased information.</a:t>
            </a:r>
          </a:p>
          <a:p>
            <a:r>
              <a:rPr lang="en-US">
                <a:latin typeface="Times" charset="0"/>
                <a:ea typeface="ＭＳ Ｐゴシック" charset="0"/>
                <a:cs typeface="ＭＳ Ｐゴシック" charset="0"/>
              </a:rPr>
              <a:t>The more avenues there are for investors to trade on information (including option markets), the more likely it is that prices will contain that information. The development of hedge funds (which can go short) and long term put options is good from this perspective. Short term solutions that prevent trading (restrictions on short selling, increased transactions costs) will only make this response less effective.</a:t>
            </a:r>
          </a:p>
          <a:p>
            <a:r>
              <a:rPr lang="en-US">
                <a:latin typeface="Times" charset="0"/>
                <a:ea typeface="ＭＳ Ｐゴシック" charset="0"/>
                <a:cs typeface="ＭＳ Ｐゴシック" charset="0"/>
              </a:rPr>
              <a:t>It is also important that investors be allowed to trade on both under and over valuation. In other words, there is nothing bad inherently about short selling and virtuous about being long on a stock.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a:xfrm>
            <a:off x="1150938" y="692150"/>
            <a:ext cx="4556125" cy="3416300"/>
          </a:xfrm>
          <a:ln/>
        </p:spPr>
      </p:sp>
      <p:sp>
        <p:nvSpPr>
          <p:cNvPr id="146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None of these measures is perfect or complete, but they reflect the tug-of-war between private and public interests. Ultimately, if you want companies to be socially conscious, you have to make it in their economic interests to behave as such.</a:t>
            </a:r>
          </a:p>
          <a:p>
            <a:pPr marL="228600" indent="-228600"/>
            <a:r>
              <a:rPr lang="en-US">
                <a:latin typeface="Times" charset="0"/>
                <a:ea typeface="ＭＳ Ｐゴシック" charset="0"/>
                <a:cs typeface="ＭＳ Ｐゴシック" charset="0"/>
              </a:rPr>
              <a:t>Here are some good examples for each:</a:t>
            </a:r>
          </a:p>
          <a:p>
            <a:pPr marL="228600" indent="-228600">
              <a:buFontTx/>
              <a:buAutoNum type="arabicPeriod"/>
            </a:pPr>
            <a:r>
              <a:rPr lang="en-US">
                <a:latin typeface="Times" charset="0"/>
                <a:ea typeface="ＭＳ Ｐゴシック" charset="0"/>
                <a:cs typeface="ＭＳ Ｐゴシック" charset="0"/>
              </a:rPr>
              <a:t>After the Exxon-Valdez oil spill in the alter 1980s, many states and the federal government tightened regulations on oil tankers… The same is true for tobacco firms, where laws were tightened both on smoking in general and tobacco company advertising in particular.</a:t>
            </a:r>
          </a:p>
          <a:p>
            <a:pPr marL="228600" indent="-228600">
              <a:buFontTx/>
              <a:buAutoNum type="arabicPeriod"/>
            </a:pPr>
            <a:r>
              <a:rPr lang="en-US">
                <a:latin typeface="Times" charset="0"/>
                <a:ea typeface="ＭＳ Ｐゴシック" charset="0"/>
                <a:cs typeface="ＭＳ Ｐゴシック" charset="0"/>
              </a:rPr>
              <a:t> After public interest groups claimed that specialty retailers were using under-age labor to run their factories, many retailers saw sales decline.</a:t>
            </a:r>
          </a:p>
          <a:p>
            <a:pPr marL="228600" indent="-228600">
              <a:buFontTx/>
              <a:buAutoNum type="arabicPeriod"/>
            </a:pPr>
            <a:r>
              <a:rPr lang="en-US">
                <a:latin typeface="Times" charset="0"/>
                <a:ea typeface="ＭＳ Ｐゴシック" charset="0"/>
                <a:cs typeface="ＭＳ Ｐゴシック" charset="0"/>
              </a:rPr>
              <a:t>Many pension funds (and university endowment funds) are restricted from investing in sin stocks.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summarizes the objective function of maximizing stockholder wealth, with the fixes noted on the last few pages.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1150938" y="692150"/>
            <a:ext cx="4556125"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the sales pitch has worked, and you believe in financial markets, you would choose to maximize stock price, subject to constraint.</a:t>
            </a:r>
          </a:p>
          <a:p>
            <a:r>
              <a:rPr lang="en-US">
                <a:latin typeface="Times" charset="0"/>
                <a:ea typeface="ＭＳ Ｐゴシック" charset="0"/>
                <a:cs typeface="ＭＳ Ｐゴシック" charset="0"/>
              </a:rPr>
              <a:t>If the sales pitch has worked but you remain skeptical about the short term efficiency of markets, you would maximize stockholder wealth.</a:t>
            </a:r>
          </a:p>
          <a:p>
            <a:r>
              <a:rPr lang="en-US">
                <a:latin typeface="Times" charset="0"/>
                <a:ea typeface="ＭＳ Ｐゴシック" charset="0"/>
                <a:cs typeface="ＭＳ Ｐゴシック" charset="0"/>
              </a:rPr>
              <a:t> If it has not, you have a long semester ahead of you.</a:t>
            </a:r>
          </a:p>
          <a:p>
            <a:r>
              <a:rPr lang="en-US">
                <a:latin typeface="Times" charset="0"/>
                <a:ea typeface="ＭＳ Ｐゴシック" charset="0"/>
                <a:cs typeface="ＭＳ Ｐゴシック" charset="0"/>
              </a:rPr>
              <a:t>In reasonably efficient markets, where bondholders and lenders are protected, stock prices are maximized where firm value is maximized. Thus, these objective functions become equivalent.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guiding objectives that we will use. For the publicly traded firms in our analysis, we will view maximizing stock prices as our objective function (but in the context of efficient markets and protected lenders). For the private firm, we will focus on maximizing stockholder wealth.</a:t>
            </a:r>
          </a:p>
          <a:p>
            <a:r>
              <a:rPr lang="en-US">
                <a:latin typeface="Times" charset="0"/>
                <a:ea typeface="ＭＳ Ｐゴシック" charset="0"/>
                <a:cs typeface="ＭＳ Ｐゴシック" charset="0"/>
              </a:rPr>
              <a:t>My bottom line. Companies should focus on </a:t>
            </a:r>
            <a:r>
              <a:rPr lang="en-US" b="1">
                <a:latin typeface="Times" charset="0"/>
                <a:ea typeface="ＭＳ Ｐゴシック" charset="0"/>
                <a:cs typeface="ＭＳ Ｐゴシック" charset="0"/>
              </a:rPr>
              <a:t>making decisions that increase long term value</a:t>
            </a:r>
            <a:r>
              <a:rPr lang="en-US">
                <a:latin typeface="Times" charset="0"/>
                <a:ea typeface="ＭＳ Ｐゴシック" charset="0"/>
                <a:cs typeface="ＭＳ Ｐゴシック" charset="0"/>
              </a:rPr>
              <a:t> but remain cognizant of what the market thinks (and the market price). They should consider market reactions to their actions and consider the possibility that the market is right (and that they are wrong). If they believe that the market reaction is wrong and that it is based upon incomplete or erroneous information, they should try to set the record straight. </a:t>
            </a:r>
          </a:p>
          <a:p>
            <a:r>
              <a:rPr lang="en-US">
                <a:latin typeface="Times" charset="0"/>
                <a:ea typeface="ＭＳ Ｐゴシック" charset="0"/>
                <a:cs typeface="ＭＳ Ｐゴシック" charset="0"/>
              </a:rPr>
              <a:t>As for social obligations, companies have to recognize that it is in their best long term interests to not violate social norms (even if such violations are legal). They should be open about their social consciousness (but not holier than thou) and be willing to expend real resources (not just words) and be open about their social investments.   </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general presumption is that risk is a bad thing and some seek to avoid it at any cost, the reality is that businesses will not only always be exposed to risk but success may sometimes ride on seeking out and taking specific risks. </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focus of the first part of this investment analysis section is on coming up with a minimum acceptable hurdle rate. In the process, we have to grapple with the question of what risk is and how to bring risk into the hurdle rate.</a:t>
            </a:r>
          </a:p>
        </p:txBody>
      </p:sp>
      <p:sp>
        <p:nvSpPr>
          <p:cNvPr id="156674"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Underlying the idea of a hurdle rate is the notion that projects have to earn a benchmark rate of return to be accepted, and that this benchmark should be higher for riskier projects than for safer ones.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dirty="0">
                <a:latin typeface="Times" charset="0"/>
                <a:ea typeface="ＭＳ Ｐゴシック" charset="0"/>
                <a:cs typeface="ＭＳ Ｐゴシック" charset="0"/>
              </a:rPr>
              <a:t>When businesses want opportunity (higher returns), they have to live with the higher risk.</a:t>
            </a:r>
          </a:p>
          <a:p>
            <a:r>
              <a:rPr lang="en-US" dirty="0">
                <a:latin typeface="Times" charset="0"/>
                <a:ea typeface="ＭＳ Ｐゴシック" charset="0"/>
                <a:cs typeface="ＭＳ Ｐゴシック" charset="0"/>
              </a:rPr>
              <a:t>Any sales pitch that offers returns without risk is a pipe dream. </a:t>
            </a:r>
          </a:p>
          <a:p>
            <a:pPr>
              <a:buFontTx/>
              <a:buChar char="-"/>
            </a:pPr>
            <a:r>
              <a:rPr lang="en-US" dirty="0">
                <a:latin typeface="Times" charset="0"/>
                <a:ea typeface="ＭＳ Ｐゴシック" charset="0"/>
                <a:cs typeface="ＭＳ Ｐゴシック" charset="0"/>
              </a:rPr>
              <a:t>Bob Citron, treasurer of Orange County (CA), after he lost a chunk of the county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pension fund money after investing in interest rate derivatives claimed that he was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not a finance person</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and that Merrill</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market strategist (Charlie Clough) had told him he could make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15% with no risk</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a:t>
            </a:r>
          </a:p>
          <a:p>
            <a:pPr>
              <a:buFontTx/>
              <a:buChar char="-"/>
            </a:pPr>
            <a:r>
              <a:rPr lang="en-US" dirty="0">
                <a:latin typeface="Times" charset="0"/>
                <a:ea typeface="ＭＳ Ｐゴシック" charset="0"/>
                <a:cs typeface="ＭＳ Ｐゴシック" charset="0"/>
              </a:rPr>
              <a:t>Many prominent (and intelligent) people invested with Bernie </a:t>
            </a:r>
            <a:r>
              <a:rPr lang="en-US" dirty="0" err="1">
                <a:latin typeface="Times" charset="0"/>
                <a:ea typeface="ＭＳ Ｐゴシック" charset="0"/>
                <a:cs typeface="ＭＳ Ｐゴシック" charset="0"/>
              </a:rPr>
              <a:t>Madoff</a:t>
            </a:r>
            <a:r>
              <a:rPr lang="en-US" dirty="0">
                <a:latin typeface="Times" charset="0"/>
                <a:ea typeface="ＭＳ Ｐゴシック" charset="0"/>
                <a:cs typeface="ＭＳ Ｐゴシック" charset="0"/>
              </a:rPr>
              <a:t> because he promised them (through third parties) that he could deliver 8% more than the treasury bill rate, </a:t>
            </a:r>
            <a:r>
              <a:rPr lang="en-US" dirty="0" smtClean="0">
                <a:latin typeface="Times" charset="0"/>
                <a:ea typeface="ＭＳ Ｐゴシック" charset="0"/>
                <a:cs typeface="ＭＳ Ｐゴシック" charset="0"/>
              </a:rPr>
              <a:t>guaranteed.</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One </a:t>
            </a:r>
            <a:r>
              <a:rPr lang="en-US" dirty="0">
                <a:latin typeface="Times" charset="0"/>
                <a:ea typeface="ＭＳ Ｐゴシック" charset="0"/>
                <a:cs typeface="ＭＳ Ｐゴシック" charset="0"/>
              </a:rPr>
              <a:t>investor, interviewed by the NY Times said,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I really did not understand what he was doing, but he said was going to do something with calls, something with puts and earn 12% every year. It sounded plausible (and all my friends were investing with him too). </a:t>
            </a:r>
            <a:endParaRPr lang="en-US" dirty="0">
              <a:latin typeface="Times" charset="0"/>
              <a:ea typeface="ＭＳ Ｐゴシック" charset="0"/>
              <a:cs typeface="ＭＳ Ｐゴシック"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Before we embark on looking at risk and return models, it pays to specify what a good model will look like…</a:t>
            </a:r>
          </a:p>
          <a:p>
            <a:r>
              <a:rPr lang="en-US">
                <a:latin typeface="Times" charset="0"/>
                <a:ea typeface="ＭＳ Ｐゴシック" charset="0"/>
                <a:cs typeface="ＭＳ Ｐゴシック" charset="0"/>
              </a:rPr>
              <a:t>A risk measure that works only for US stocks or even for only publicly traded firms is inferior to one that applies across all stocks. </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a summary of the CAPM, before we get into the details</a:t>
            </a:r>
            <a:r>
              <a:rPr lang="en-US" dirty="0" smtClean="0">
                <a:latin typeface="Times" charset="0"/>
                <a:ea typeface="ＭＳ Ｐゴシック" charset="0"/>
                <a:cs typeface="ＭＳ Ｐゴシック" charset="0"/>
              </a:rPr>
              <a:t>.</a:t>
            </a:r>
            <a:r>
              <a:rPr lang="en-US" baseline="0" dirty="0" smtClean="0">
                <a:latin typeface="Times" charset="0"/>
                <a:ea typeface="ＭＳ Ｐゴシック" charset="0"/>
                <a:cs typeface="ＭＳ Ｐゴシック" charset="0"/>
              </a:rPr>
              <a:t> This is the intuitive step-by-step process that I am going to use to bring the CAPM into being.</a:t>
            </a:r>
            <a:endParaRPr lang="en-US" dirty="0">
              <a:latin typeface="Times" charset="0"/>
              <a:ea typeface="ＭＳ Ｐゴシック" charset="0"/>
              <a:cs typeface="ＭＳ Ｐゴシック"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variance that the CAPM is built around is the variance of actual returns around an expected return. </a:t>
            </a:r>
          </a:p>
          <a:p>
            <a:pPr lvl="1"/>
            <a:r>
              <a:rPr lang="en-US">
                <a:latin typeface="Times" charset="0"/>
                <a:ea typeface="ＭＳ Ｐゴシック" charset="0"/>
              </a:rPr>
              <a:t>If you were an investor with a 1-year time horizon, and you bought a 1-year T.Bill, your actual returns (at least in nominal terms) will be equal to your expected return. It is riskfree.</a:t>
            </a:r>
          </a:p>
          <a:p>
            <a:pPr lvl="1"/>
            <a:r>
              <a:rPr lang="en-US">
                <a:latin typeface="Times" charset="0"/>
                <a:ea typeface="ＭＳ Ｐゴシック" charset="0"/>
              </a:rPr>
              <a:t>If you were the same investor, and you bought a stock (say Intel), your actual returns will almost certainly not be equal to your expected returns.</a:t>
            </a:r>
          </a:p>
          <a:p>
            <a:r>
              <a:rPr lang="en-US">
                <a:latin typeface="Times" charset="0"/>
                <a:ea typeface="ＭＳ Ｐゴシック" charset="0"/>
                <a:cs typeface="ＭＳ Ｐゴシック" charset="0"/>
              </a:rPr>
              <a:t>In practice, we often look at historical (past) returns to estimate variances. Implicitly, we are assuming that this variance is a good proxy for expected future variance.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 price has been volatile, yielding a standard deviation of 26.47% (on an annualized basis) between 2008 and 2013. If you were an investor looking at Disney in 2014, what concerns (if any) would you have in using this as your measure of the forward looking risk in Disney stock?</a:t>
            </a:r>
          </a:p>
          <a:p>
            <a:pPr>
              <a:buFontTx/>
              <a:buAutoNum type="arabicPeriod"/>
            </a:pPr>
            <a:r>
              <a:rPr lang="en-US">
                <a:latin typeface="Times" charset="0"/>
                <a:ea typeface="ＭＳ Ｐゴシック" charset="0"/>
                <a:cs typeface="ＭＳ Ｐゴシック" charset="0"/>
              </a:rPr>
              <a:t>Disney as a company changed over this period. The standard deviation from the past may not be a good indicator or future risk.</a:t>
            </a:r>
          </a:p>
          <a:p>
            <a:pPr>
              <a:buFontTx/>
              <a:buAutoNum type="arabicPeriod"/>
            </a:pPr>
            <a:r>
              <a:rPr lang="en-US">
                <a:latin typeface="Times" charset="0"/>
                <a:ea typeface="ＭＳ Ｐゴシック" charset="0"/>
                <a:cs typeface="ＭＳ Ｐゴシック" charset="0"/>
              </a:rPr>
              <a:t>If historical standard deviations are your only way of estimating risk, it makes it impossible to measure risk in non-traded assets.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some people may be indifferent, most pick investment A. The possibility of a high payoff, even though it is captured in the expected value, seems to tilt investors. In statistical terms, this can be viewed as evidence that investors prefer positive skewness (high positive payoffs) and value it. It is a direct contradiction to the mean-variance framework that underlies so much of conventional risk theory.</a:t>
            </a:r>
          </a:p>
          <a:p>
            <a:r>
              <a:rPr lang="en-US">
                <a:latin typeface="Times" charset="0"/>
                <a:ea typeface="ＭＳ Ｐゴシック" charset="0"/>
                <a:cs typeface="ＭＳ Ｐゴシック" charset="0"/>
              </a:rPr>
              <a:t>Once you add the possibility that the big positive jumps are matched by the possibility of big negative jumps, the game changes again. This propensity, called kurtosis, is not desirable to most investors. </a:t>
            </a:r>
          </a:p>
          <a:p>
            <a:r>
              <a:rPr lang="en-US">
                <a:latin typeface="Times" charset="0"/>
                <a:ea typeface="ＭＳ Ｐゴシック" charset="0"/>
                <a:cs typeface="ＭＳ Ｐゴシック" charset="0"/>
              </a:rPr>
              <a:t>In the real world, investments reveal far too much skewness and kurtosis than would be expected in the standard normal distribution. In fact, there are some (Mandelbrot decades ago to Taleb in the Black Swan today) who have argued that the dependence on the normal distribution is what causes risk management systems like Value at Risk (VAR) to fail.</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xfrm>
            <a:off x="914400" y="4343400"/>
            <a:ext cx="5029200" cy="4191000"/>
          </a:xfrm>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the critical second step that all risk and return models in finance take.</a:t>
            </a:r>
          </a:p>
          <a:p>
            <a:r>
              <a:rPr lang="en-US" dirty="0">
                <a:latin typeface="Times" charset="0"/>
                <a:ea typeface="ＭＳ Ｐゴシック" charset="0"/>
                <a:cs typeface="ＭＳ Ｐゴシック" charset="0"/>
              </a:rPr>
              <a:t>As examples,</a:t>
            </a:r>
          </a:p>
          <a:p>
            <a:pPr lvl="1"/>
            <a:r>
              <a:rPr lang="en-US" dirty="0">
                <a:latin typeface="Times" charset="0"/>
                <a:ea typeface="ＭＳ Ｐゴシック" charset="0"/>
              </a:rPr>
              <a:t>Project-specific Risk: Disney</a:t>
            </a:r>
            <a:r>
              <a:rPr lang="ja-JP" altLang="en-US" dirty="0">
                <a:latin typeface="Times" charset="0"/>
                <a:ea typeface="ＭＳ Ｐゴシック" charset="0"/>
              </a:rPr>
              <a:t>’</a:t>
            </a:r>
            <a:r>
              <a:rPr lang="en-US" altLang="ja-JP" dirty="0">
                <a:latin typeface="Times" charset="0"/>
                <a:ea typeface="ＭＳ Ｐゴシック" charset="0"/>
              </a:rPr>
              <a:t>s new Hong Kong theme park: To the degree that actual revenues at this park may be greater or less than expected. (Other examples: A big budget movie, ESPN Asia…)</a:t>
            </a:r>
          </a:p>
          <a:p>
            <a:pPr lvl="1"/>
            <a:r>
              <a:rPr lang="en-US" dirty="0">
                <a:latin typeface="Times" charset="0"/>
                <a:ea typeface="ＭＳ Ｐゴシック" charset="0"/>
              </a:rPr>
              <a:t>Competitive Risk: The competition (Universal Studios, for instance) may take actions (like opening or closing a park) that affect Disney</a:t>
            </a:r>
            <a:r>
              <a:rPr lang="ja-JP" altLang="en-US" dirty="0">
                <a:latin typeface="Times" charset="0"/>
                <a:ea typeface="ＭＳ Ｐゴシック" charset="0"/>
              </a:rPr>
              <a:t>’</a:t>
            </a:r>
            <a:r>
              <a:rPr lang="en-US" altLang="ja-JP" dirty="0">
                <a:latin typeface="Times" charset="0"/>
                <a:ea typeface="ＭＳ Ｐゴシック" charset="0"/>
              </a:rPr>
              <a:t>s revenues at its theme parks.</a:t>
            </a:r>
          </a:p>
          <a:p>
            <a:pPr lvl="1"/>
            <a:r>
              <a:rPr lang="en-US" dirty="0">
                <a:latin typeface="Times" charset="0"/>
                <a:ea typeface="ＭＳ Ｐゴシック" charset="0"/>
              </a:rPr>
              <a:t>Industry-specific risk: Congress may pass laws affecting cable and network television, and affect expected revenues at Disney and ABC, as well as all other firms in the sector, perhaps to varying degrees.</a:t>
            </a:r>
          </a:p>
          <a:p>
            <a:pPr lvl="1"/>
            <a:r>
              <a:rPr lang="en-US" dirty="0">
                <a:latin typeface="Times" charset="0"/>
                <a:ea typeface="ＭＳ Ｐゴシック" charset="0"/>
              </a:rPr>
              <a:t>Exchange rate Risk: Disney owns NDTV, an Indian television group and has theme parks in Paris, Hong Kong and Tokyo. As the dollar strengthens or weakens, Disney will feel its effects. In fact, it may feel the effects of exchange rates even at its Orlando and Anaheim theme parks.</a:t>
            </a:r>
          </a:p>
          <a:p>
            <a:pPr lvl="1"/>
            <a:r>
              <a:rPr lang="en-US" dirty="0">
                <a:latin typeface="Times" charset="0"/>
                <a:ea typeface="ＭＳ Ｐゴシック" charset="0"/>
              </a:rPr>
              <a:t>Market risk: If interest rates in the US go up or the economy weakens, Disney</a:t>
            </a:r>
            <a:r>
              <a:rPr lang="ja-JP" altLang="en-US" dirty="0">
                <a:latin typeface="Times" charset="0"/>
                <a:ea typeface="ＭＳ Ｐゴシック" charset="0"/>
              </a:rPr>
              <a:t>’</a:t>
            </a:r>
            <a:r>
              <a:rPr lang="en-US" altLang="ja-JP" dirty="0">
                <a:latin typeface="Times" charset="0"/>
                <a:ea typeface="ＭＳ Ｐゴシック" charset="0"/>
              </a:rPr>
              <a:t>s value as a firm will be affected.</a:t>
            </a:r>
          </a:p>
          <a:p>
            <a:r>
              <a:rPr lang="en-US" dirty="0">
                <a:latin typeface="Times" charset="0"/>
                <a:ea typeface="ＭＳ Ｐゴシック" charset="0"/>
                <a:cs typeface="ＭＳ Ｐゴシック" charset="0"/>
              </a:rPr>
              <a:t>From the perspective of an investor who holds only Disney, all risk is relevant.</a:t>
            </a:r>
          </a:p>
          <a:p>
            <a:r>
              <a:rPr lang="en-US" dirty="0">
                <a:latin typeface="Times" charset="0"/>
                <a:ea typeface="ＭＳ Ｐゴシック" charset="0"/>
                <a:cs typeface="ＭＳ Ｐゴシック" charset="0"/>
              </a:rPr>
              <a:t>From the perspective of a diversified investor, the first three risks can be diversified away, the fourth might be diversifiable (with a globally diversified portfolio) but the last risk I not.</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first argument (that each investment is a small percent of your portfolio) is a pretty weak one. The second one (that things average out over investments and time) is a much stronger one.</a:t>
            </a:r>
          </a:p>
          <a:p>
            <a:r>
              <a:rPr lang="en-US">
                <a:latin typeface="Times" charset="0"/>
                <a:ea typeface="ＭＳ Ｐゴシック" charset="0"/>
                <a:cs typeface="ＭＳ Ｐゴシック" charset="0"/>
              </a:rPr>
              <a:t>Consider the news stories in the WSJ on any given day. About 85% to 90% of the stories are on individual firms (rather than affecting the entire market or about macro economic occurrences) and they cut both ways - some stories are good news (with the stock price rising) and some are bad news (with stock prices falling)</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We assume that the marginal investor, who sets prices, is well diversified. (Note that we do not need to assume that all investors are diversified)</a:t>
            </a:r>
          </a:p>
          <a:p>
            <a:r>
              <a:rPr lang="en-US" b="1" dirty="0">
                <a:latin typeface="Times" charset="0"/>
                <a:ea typeface="ＭＳ Ｐゴシック" charset="0"/>
                <a:cs typeface="ＭＳ Ｐゴシック" charset="0"/>
              </a:rPr>
              <a:t>An argument for the marginally diversified investor</a:t>
            </a:r>
            <a:r>
              <a:rPr lang="en-US" dirty="0">
                <a:latin typeface="Times" charset="0"/>
                <a:ea typeface="ＭＳ Ｐゴシック" charset="0"/>
                <a:cs typeface="ＭＳ Ｐゴシック" charset="0"/>
              </a:rPr>
              <a:t>: Assume that a diversified investor and a non-diversified investor are both looking at Disney. The latter looks at the stock and sees all risk. The former looks at it and sees only the non-diversifiable risk. If they agree on the expected earnings and cash flows, the former will be willing to pay a higher price. Thus, the latter will get driven out of the market (perhaps into mutual funds).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p:cNvSpPr>
          <p:nvPr>
            <p:ph type="sldImg"/>
          </p:nvPr>
        </p:nvSpPr>
        <p:spPr>
          <a:xfrm>
            <a:off x="1150938" y="692150"/>
            <a:ext cx="4556125" cy="3416300"/>
          </a:xfrm>
          <a:solidFill>
            <a:srgbClr val="FFFFFF"/>
          </a:solidFill>
          <a:ln/>
        </p:spPr>
      </p:sp>
      <p:sp>
        <p:nvSpPr>
          <p:cNvPr id="1792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meant to be a rough guide to identifying the marginal investor. The key is to recognize that you are not identifying a particular investor but a type of investor and considering whether that investor is likely to be diversified</a:t>
            </a:r>
            <a:r>
              <a:rPr lang="en-US" dirty="0" smtClean="0">
                <a:latin typeface="Times" charset="0"/>
                <a:ea typeface="ＭＳ Ｐゴシック" charset="0"/>
                <a:cs typeface="ＭＳ Ｐゴシック" charset="0"/>
              </a:rPr>
              <a:t>. One</a:t>
            </a:r>
            <a:r>
              <a:rPr lang="en-US" baseline="0" dirty="0" smtClean="0">
                <a:latin typeface="Times" charset="0"/>
                <a:ea typeface="ＭＳ Ｐゴシック" charset="0"/>
                <a:cs typeface="ＭＳ Ｐゴシック" charset="0"/>
              </a:rPr>
              <a:t> useful statistic is the proportion of total trading that is done by a group. Thus, if institutional investors account for only 15% of the shares outstanding but 60% of the trading, they will have an outsized effect on the price and are thus marginal investors.</a:t>
            </a:r>
            <a:endParaRPr lang="en-US" dirty="0">
              <a:latin typeface="Times" charset="0"/>
              <a:ea typeface="ＭＳ Ｐゴシック" charset="0"/>
              <a:cs typeface="ＭＳ Ｐゴシック"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17 investors, only 2 are individuals…. Laurene Jobs and George Lucas are big stockholders (getting those shares when their companies were sold to Disney) but neither is an active trader.</a:t>
            </a:r>
            <a:endParaRPr lang="en-US">
              <a:latin typeface="Times" charset="0"/>
              <a:ea typeface="ＭＳ Ｐゴシック" charset="0"/>
              <a:cs typeface="ＭＳ Ｐゴシック"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a:xfrm>
            <a:off x="1150938" y="692150"/>
            <a:ext cx="4556125" cy="3416300"/>
          </a:xfrm>
          <a:ln/>
        </p:spPr>
      </p:sp>
      <p:sp>
        <p:nvSpPr>
          <p:cNvPr id="183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may also make sense to look at the proportion of trading at these companies that comes from institutions. Thus, if institutions own 20% of the shares but account for 80% of the trading, they may still be the marginal investors in the company.</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are two reasons investors choose to stay undiversified:</a:t>
            </a:r>
          </a:p>
          <a:p>
            <a:pPr lvl="1"/>
            <a:r>
              <a:rPr lang="en-US">
                <a:latin typeface="Times" charset="0"/>
                <a:ea typeface="ＭＳ Ｐゴシック" charset="0"/>
              </a:rPr>
              <a:t>They think that they can pick undervalued investments (private information)</a:t>
            </a:r>
          </a:p>
          <a:p>
            <a:pPr lvl="1"/>
            <a:r>
              <a:rPr lang="en-US">
                <a:latin typeface="Times" charset="0"/>
                <a:ea typeface="ＭＳ Ｐゴシック" charset="0"/>
              </a:rPr>
              <a:t>There are transactions costs. Since the marginal benefits of diversification decrease as the number of investments increases, you will stop diversifying.</a:t>
            </a:r>
          </a:p>
          <a:p>
            <a:r>
              <a:rPr lang="en-US">
                <a:latin typeface="Times" charset="0"/>
                <a:ea typeface="ＭＳ Ｐゴシック" charset="0"/>
                <a:cs typeface="ＭＳ Ｐゴシック" charset="0"/>
              </a:rPr>
              <a:t>If we assume no costs to diversifying and no private information, we take away these reasons fro not diversifying. Consequently, you will keep adding traded assets to your portfolio until you have every single one. This portfolio is called the market portfolio. This portfolio should include all traded assets, held in proportion to their market value.</a:t>
            </a:r>
          </a:p>
          <a:p>
            <a:r>
              <a:rPr lang="en-US">
                <a:latin typeface="Times" charset="0"/>
                <a:ea typeface="ＭＳ Ｐゴシック" charset="0"/>
                <a:cs typeface="ＭＳ Ｐゴシック" charset="0"/>
              </a:rPr>
              <a:t>The only differences between investors then will be in not what is in the market portfolio but how much they allocate to the riskless asset and how much to the market portfolio.</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1150938" y="692150"/>
            <a:ext cx="4556125"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an investor holds the market portfolio, the risk of any asset is the risk that it adds to the portfolio. That is what beta measures.</a:t>
            </a:r>
          </a:p>
          <a:p>
            <a:r>
              <a:rPr lang="en-US">
                <a:latin typeface="Times" charset="0"/>
                <a:ea typeface="ＭＳ Ｐゴシック" charset="0"/>
                <a:cs typeface="ＭＳ Ｐゴシック" charset="0"/>
              </a:rPr>
              <a:t>The cost of equity is a linear function of the beta of the portfolio.</a:t>
            </a:r>
          </a:p>
          <a:p>
            <a:endParaRPr lang="en-US">
              <a:latin typeface="Times" charset="0"/>
              <a:ea typeface="ＭＳ Ｐゴシック" charset="0"/>
              <a:cs typeface="ＭＳ Ｐゴシック"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p:cNvSpPr>
          <p:nvPr>
            <p:ph type="sldImg"/>
          </p:nvPr>
        </p:nvSpPr>
        <p:spPr>
          <a:xfrm>
            <a:off x="1150938" y="692150"/>
            <a:ext cx="4556125" cy="3416300"/>
          </a:xfrm>
          <a:solidFill>
            <a:srgbClr val="FFFFFF"/>
          </a:solidFill>
          <a:ln/>
        </p:spPr>
      </p:sp>
      <p:sp>
        <p:nvSpPr>
          <p:cNvPr id="1894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first two critiques can be lowered against any model in finance.</a:t>
            </a:r>
          </a:p>
          <a:p>
            <a:r>
              <a:rPr lang="en-US">
                <a:latin typeface="Times" charset="0"/>
                <a:ea typeface="ＭＳ Ｐゴシック" charset="0"/>
                <a:cs typeface="ＭＳ Ｐゴシック" charset="0"/>
              </a:rPr>
              <a:t>The last critique is the most damaging. Fama and French (1991) noted that</a:t>
            </a:r>
          </a:p>
          <a:p>
            <a:pPr lvl="1"/>
            <a:r>
              <a:rPr lang="en-US">
                <a:latin typeface="Times" charset="0"/>
                <a:ea typeface="ＭＳ Ｐゴシック" charset="0"/>
              </a:rPr>
              <a:t>Betas explained little of the difference in returns across stocks between 1962 and 1991. (Over long time periods, it should, if the CAPM is right and betas are correctly estimated), explain almost all of the difference)</a:t>
            </a:r>
          </a:p>
          <a:p>
            <a:pPr lvl="1"/>
            <a:r>
              <a:rPr lang="en-US">
                <a:latin typeface="Times" charset="0"/>
                <a:ea typeface="ＭＳ Ｐゴシック" charset="0"/>
              </a:rPr>
              <a:t>Market Capitalization and price to book value ratios explained a significant portion of the differences in returns.</a:t>
            </a:r>
          </a:p>
          <a:p>
            <a:pPr lvl="1"/>
            <a:r>
              <a:rPr lang="en-US">
                <a:latin typeface="Times" charset="0"/>
                <a:ea typeface="ＭＳ Ｐゴシック" charset="0"/>
              </a:rPr>
              <a:t>This test, however, is a test of which model explains past returns best, and might not necessarily be a good indication of which one is the best model for predicting expected returns in the future.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all of the models of risk and return in finance agree on the first two steps. They deviate at the last step in the way they measure market risk, with</a:t>
            </a:r>
          </a:p>
          <a:p>
            <a:pPr lvl="1"/>
            <a:r>
              <a:rPr lang="en-US">
                <a:latin typeface="Times" charset="0"/>
                <a:ea typeface="ＭＳ Ｐゴシック" charset="0"/>
              </a:rPr>
              <a:t>The CAPM, capturing all of it in one beta, relative to the market portfolio</a:t>
            </a:r>
          </a:p>
          <a:p>
            <a:pPr lvl="1"/>
            <a:r>
              <a:rPr lang="en-US">
                <a:latin typeface="Times" charset="0"/>
                <a:ea typeface="ＭＳ Ｐゴシック" charset="0"/>
              </a:rPr>
              <a:t>The APM, capturing the market risk in multiple betas against unspecified economic factors</a:t>
            </a:r>
          </a:p>
          <a:p>
            <a:pPr lvl="1"/>
            <a:r>
              <a:rPr lang="en-US">
                <a:latin typeface="Times" charset="0"/>
                <a:ea typeface="ＭＳ Ｐゴシック" charset="0"/>
              </a:rPr>
              <a:t>The Multi-Factor model, capturing the market risk in multiple betas against specified macro economic factors</a:t>
            </a:r>
          </a:p>
          <a:p>
            <a:pPr lvl="1"/>
            <a:r>
              <a:rPr lang="en-US">
                <a:latin typeface="Times" charset="0"/>
                <a:ea typeface="ＭＳ Ｐゴシック" charset="0"/>
              </a:rPr>
              <a:t>The Regression model, capturing the market risk in proxies such as market capitalization and price/book ratios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takes a model to beat a model… The CAPM may not be a very good model at predicting expected returns but the alternative models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atin typeface="Times" charset="0"/>
                <a:ea typeface="ＭＳ Ｐゴシック" charset="0"/>
                <a:cs typeface="ＭＳ Ｐゴシック" charset="0"/>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very small firms, the marginal investor may be an individual investor or even a day trader, who is not diversified. What implications does this have for the use of risk and return models?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we struggle to take the theory and models of risk and return and try to use them to estimate discount rates, we will be faced with the fact that the real world is a messy place and that data is not always clear and clean. We have to be pragmatic and make compromises along the way to get to usable discount rates.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Summarizes the inputs. Note that we are replacing the last component (E(Rm)-Rf) with the expected equity risk premium..</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Reemphasize that you need to know the expected returns with certainty for something to be riskless.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 default risk and no reinvestment risk. Most people understand the first point, but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get the second. </a:t>
            </a:r>
          </a:p>
          <a:p>
            <a:r>
              <a:rPr lang="en-US">
                <a:latin typeface="Times" charset="0"/>
                <a:ea typeface="ＭＳ Ｐゴシック" charset="0"/>
                <a:cs typeface="ＭＳ Ｐゴシック" charset="0"/>
              </a:rPr>
              <a:t>If you need an investment where you will know the expected returns with certainty over a 5-year time horizon, what would that investment be?</a:t>
            </a:r>
          </a:p>
          <a:p>
            <a:pPr lvl="1"/>
            <a:r>
              <a:rPr lang="en-US">
                <a:latin typeface="Times" charset="0"/>
                <a:ea typeface="ＭＳ Ｐゴシック" charset="0"/>
              </a:rPr>
              <a:t>A T.Bill would not work - there is reinvestment risk.</a:t>
            </a:r>
          </a:p>
          <a:p>
            <a:pPr lvl="1"/>
            <a:r>
              <a:rPr lang="en-US">
                <a:latin typeface="Times" charset="0"/>
                <a:ea typeface="ＭＳ Ｐゴシック" charset="0"/>
              </a:rPr>
              <a:t>Even a 5-year T.Bond would not work, because the coupons will cause the actual return to deviate from the expected return.</a:t>
            </a:r>
          </a:p>
          <a:p>
            <a:pPr lvl="1"/>
            <a:r>
              <a:rPr lang="en-US">
                <a:latin typeface="Times" charset="0"/>
                <a:ea typeface="ＭＳ Ｐゴシック" charset="0"/>
              </a:rPr>
              <a:t>Thus, you need a 5-year zero coupon T.Bond</a:t>
            </a:r>
          </a:p>
          <a:p>
            <a:endParaRPr lang="en-US">
              <a:latin typeface="Times" charset="0"/>
              <a:ea typeface="ＭＳ Ｐゴシック" charset="0"/>
              <a:cs typeface="ＭＳ Ｐゴシック"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From  a present value standpoint, using different riskfree rates for each cash flow may be overkill, except in those cases where your interest rates are very different for different time horizons (a very upward sloping or downward sloping yield curve)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Since corporate finance generally looks at long term decisions, we will for the most part use the long </a:t>
            </a:r>
            <a:r>
              <a:rPr lang="en-US" dirty="0" smtClean="0">
                <a:latin typeface="Times" charset="0"/>
                <a:ea typeface="ＭＳ Ｐゴシック" charset="0"/>
                <a:cs typeface="ＭＳ Ｐゴシック" charset="0"/>
              </a:rPr>
              <a:t>term</a:t>
            </a:r>
            <a:r>
              <a:rPr lang="en-US" baseline="0" dirty="0" smtClean="0">
                <a:latin typeface="Times" charset="0"/>
                <a:ea typeface="ＭＳ Ｐゴシック" charset="0"/>
                <a:cs typeface="ＭＳ Ｐゴシック" charset="0"/>
              </a:rPr>
              <a:t> risk free </a:t>
            </a:r>
            <a:r>
              <a:rPr lang="en-US" dirty="0" smtClean="0">
                <a:latin typeface="Times" charset="0"/>
                <a:ea typeface="ＭＳ Ｐゴシック" charset="0"/>
                <a:cs typeface="ＭＳ Ｐゴシック" charset="0"/>
              </a:rPr>
              <a:t>rate</a:t>
            </a:r>
            <a:r>
              <a:rPr lang="en-US" dirty="0">
                <a:latin typeface="Times" charset="0"/>
                <a:ea typeface="ＭＳ Ｐゴシック" charset="0"/>
                <a:cs typeface="ＭＳ Ｐゴシック" charset="0"/>
              </a:rPr>
              <a:t>.</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a:xfrm>
            <a:off x="1150938" y="692150"/>
            <a:ext cx="4556125" cy="3416300"/>
          </a:xfrm>
          <a:ln/>
        </p:spPr>
      </p:sp>
      <p:sp>
        <p:nvSpPr>
          <p:cNvPr id="207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purist can argue that even the German Euro bond has some default risk embedded in it. The Euro riskfree rate would therefore have to be lower than 1.75%.</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These are currencies where there is </a:t>
            </a:r>
            <a:r>
              <a:rPr lang="en-US" u="sng" dirty="0">
                <a:latin typeface="Times" charset="0"/>
                <a:ea typeface="ＭＳ Ｐゴシック" charset="0"/>
                <a:cs typeface="ＭＳ Ｐゴシック" charset="0"/>
              </a:rPr>
              <a:t>at least one government issuing bonds in that currency that has a </a:t>
            </a:r>
            <a:r>
              <a:rPr lang="en-US" u="sng" dirty="0" err="1">
                <a:latin typeface="Times" charset="0"/>
                <a:ea typeface="ＭＳ Ｐゴシック" charset="0"/>
                <a:cs typeface="ＭＳ Ｐゴシック" charset="0"/>
              </a:rPr>
              <a:t>Aaa</a:t>
            </a:r>
            <a:r>
              <a:rPr lang="en-US" u="sng" dirty="0">
                <a:latin typeface="Times" charset="0"/>
                <a:ea typeface="ＭＳ Ｐゴシック" charset="0"/>
                <a:cs typeface="ＭＳ Ｐゴシック" charset="0"/>
              </a:rPr>
              <a:t> rating</a:t>
            </a:r>
            <a:r>
              <a:rPr lang="en-US" dirty="0">
                <a:latin typeface="Times" charset="0"/>
                <a:ea typeface="ＭＳ Ｐゴシック" charset="0"/>
                <a:cs typeface="ＭＳ Ｐゴシック" charset="0"/>
              </a:rPr>
              <a:t>. Note, though, that the fact that a ratings agency claims that a rating is </a:t>
            </a:r>
            <a:r>
              <a:rPr lang="en-US" dirty="0" err="1">
                <a:latin typeface="Times" charset="0"/>
                <a:ea typeface="ＭＳ Ｐゴシック" charset="0"/>
                <a:cs typeface="ＭＳ Ｐゴシック" charset="0"/>
              </a:rPr>
              <a:t>Aaa</a:t>
            </a:r>
            <a:r>
              <a:rPr lang="en-US" dirty="0">
                <a:latin typeface="Times" charset="0"/>
                <a:ea typeface="ＭＳ Ｐゴシック" charset="0"/>
                <a:cs typeface="ＭＳ Ｐゴシック" charset="0"/>
              </a:rPr>
              <a:t> does not necessarily mean that the government is default free.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When</a:t>
            </a:r>
            <a:r>
              <a:rPr lang="en-US" baseline="0" dirty="0" smtClean="0">
                <a:latin typeface="Times" charset="0"/>
                <a:ea typeface="ＭＳ Ｐゴシック" charset="0"/>
                <a:cs typeface="ＭＳ Ｐゴシック" charset="0"/>
              </a:rPr>
              <a:t> you cannot find a default free entity in the local currency, you can start with a long-term government bond rate and net out a default spread from that rate. That default spread can be estimated using the local currency sovereign rating for the country or even a sovereign CDS spread. While this will give you a lower rate as your risk free rate, the default spread you net out will revisit your expected return computation in your equity risk premium. In fact, if you use the local government bond rate as risk free and add a country risk premium to your equity risk premium, you will be double counting country risk.</a:t>
            </a:r>
          </a:p>
          <a:p>
            <a:endParaRPr lang="en-US" baseline="0" dirty="0" smtClean="0">
              <a:latin typeface="Times" charset="0"/>
              <a:ea typeface="ＭＳ Ｐゴシック" charset="0"/>
              <a:cs typeface="ＭＳ Ｐゴシック" charset="0"/>
            </a:endParaRPr>
          </a:p>
          <a:p>
            <a:r>
              <a:rPr lang="en-US" baseline="0" dirty="0" smtClean="0">
                <a:latin typeface="Times" charset="0"/>
                <a:ea typeface="ＭＳ Ｐゴシック" charset="0"/>
                <a:cs typeface="ＭＳ Ｐゴシック" charset="0"/>
              </a:rPr>
              <a:t>If you cannot find a local currency long-term government bond, you can either switch currencies and work with one (US dollar, Euro) where getting a risk free rate is easier. If you do so, you have to convert your local currency cash flows into US dollar or Euro cash flows, using expected exchange rates. You can also construct a synthetic risk free rate by adding the expected inflation rate to an expected real interest rate.</a:t>
            </a:r>
          </a:p>
          <a:p>
            <a:pPr lvl="1"/>
            <a:endParaRPr lang="en-US" dirty="0" smtClean="0">
              <a:latin typeface="Times" charset="0"/>
              <a:ea typeface="ＭＳ Ｐゴシック" charset="0"/>
            </a:endParaRPr>
          </a:p>
          <a:p>
            <a:pPr lvl="0"/>
            <a:r>
              <a:rPr lang="en-US" dirty="0" smtClean="0">
                <a:latin typeface="Times" charset="0"/>
                <a:ea typeface="ＭＳ Ｐゴシック" charset="0"/>
              </a:rPr>
              <a:t>To </a:t>
            </a:r>
            <a:r>
              <a:rPr lang="en-US" dirty="0">
                <a:latin typeface="Times" charset="0"/>
                <a:ea typeface="ＭＳ Ｐゴシック" charset="0"/>
              </a:rPr>
              <a:t>do your analysis in real terms, you need a real </a:t>
            </a:r>
            <a:r>
              <a:rPr lang="en-US" dirty="0" err="1">
                <a:latin typeface="Times" charset="0"/>
                <a:ea typeface="ＭＳ Ｐゴシック" charset="0"/>
              </a:rPr>
              <a:t>riskfree</a:t>
            </a:r>
            <a:r>
              <a:rPr lang="en-US" dirty="0">
                <a:latin typeface="Times" charset="0"/>
                <a:ea typeface="ＭＳ Ｐゴシック" charset="0"/>
              </a:rPr>
              <a:t> rate. In the U.S., you can obtain such a rate by looking at the inflation indexed treasury bond rate. Outside the U.S., you can assume as a rough approximation that the real </a:t>
            </a:r>
            <a:r>
              <a:rPr lang="en-US" dirty="0" err="1">
                <a:latin typeface="Times" charset="0"/>
                <a:ea typeface="ＭＳ Ｐゴシック" charset="0"/>
              </a:rPr>
              <a:t>riskfree</a:t>
            </a:r>
            <a:r>
              <a:rPr lang="en-US" dirty="0">
                <a:latin typeface="Times" charset="0"/>
                <a:ea typeface="ＭＳ Ｐゴシック" charset="0"/>
              </a:rPr>
              <a:t> rate is equal to your real growth rate. </a:t>
            </a:r>
            <a:r>
              <a:rPr lang="en-US" dirty="0" err="1">
                <a:latin typeface="Times" charset="0"/>
                <a:ea typeface="ＭＳ Ｐゴシック" charset="0"/>
              </a:rPr>
              <a:t>IIf</a:t>
            </a:r>
            <a:r>
              <a:rPr lang="en-US" dirty="0">
                <a:latin typeface="Times" charset="0"/>
                <a:ea typeface="ＭＳ Ｐゴシック" charset="0"/>
              </a:rPr>
              <a:t>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a:xfrm>
            <a:off x="1150938" y="692150"/>
            <a:ext cx="4556125" cy="3416300"/>
          </a:xfrm>
          <a:ln/>
        </p:spPr>
      </p:sp>
      <p:sp>
        <p:nvSpPr>
          <p:cNvPr id="214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default spread is a key input into estimating a risk free rate in a currency where the government has default risk. All three of these approaches yield dollar-based measure of default risk.</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a:xfrm>
            <a:off x="1150938" y="692150"/>
            <a:ext cx="4556125" cy="3416300"/>
          </a:xfrm>
          <a:ln/>
        </p:spPr>
      </p:sp>
      <p:sp>
        <p:nvSpPr>
          <p:cNvPr id="216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Netting out the default spread from the government bond yields very different risk free rates for different currencies. The differences, though, are a result of different expected inflation rates in the currencies. As a consequence, there is no benefit to a company from switching currencies to compute hurdle rates. Using a lower inflation currency will result in a lower discount rate but the expected cash flows that you discount will have to be in the same currency and reflect the same lower inflation. </a:t>
            </a:r>
          </a:p>
          <a:p>
            <a:endParaRPr lang="en-US">
              <a:latin typeface="Times" charset="0"/>
              <a:ea typeface="ＭＳ Ｐゴシック" charset="0"/>
              <a:cs typeface="ＭＳ Ｐゴシック"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Implicit here are two questions - Which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premium? What is the average risk investment?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With this assumption it is quite clear that estimating equity risk premiums will be difficult to do because different investors have different degrees of risk aversion (and will demand different premiums) and risk aversion will change over time.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Studies show that there is a genetic component to risk aversion (some people are born more risk averse than others) and that there is an environmental component. Individuals who experience a severe recession when they are in their twenties are more risk averse for the rest of their lives.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1150938" y="692150"/>
            <a:ext cx="4556125"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atin typeface="Times" charset="0"/>
                <a:ea typeface="ＭＳ Ｐゴシック" charset="0"/>
                <a:cs typeface="ＭＳ Ｐゴシック" charset="0"/>
              </a:rPr>
              <a:t>If this were the entire market, the risk premium would be a weighted average of the risk premiums demanded by each and every investor.</a:t>
            </a:r>
          </a:p>
          <a:p>
            <a:r>
              <a:rPr lang="en-US">
                <a:latin typeface="Times" charset="0"/>
                <a:ea typeface="ＭＳ Ｐゴシック" charset="0"/>
                <a:cs typeface="ＭＳ Ｐゴシック" charset="0"/>
              </a:rPr>
              <a:t>The weights will be determined by the wealth that each investor brings to the market. Thus, Warren Buffett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aversion counts more towards determining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equilibrium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premium than yours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mine.</a:t>
            </a:r>
          </a:p>
          <a:p>
            <a:r>
              <a:rPr lang="en-US">
                <a:latin typeface="Times" charset="0"/>
                <a:ea typeface="ＭＳ Ｐゴシック" charset="0"/>
                <a:cs typeface="ＭＳ Ｐゴシック" charset="0"/>
              </a:rPr>
              <a:t>As investors become more risk averse, you would expect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equilibrium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premium to increase.</a:t>
            </a:r>
          </a:p>
          <a:p>
            <a:endParaRPr lang="en-US">
              <a:latin typeface="Times" charset="0"/>
              <a:ea typeface="ＭＳ Ｐゴシック" charset="0"/>
              <a:cs typeface="ＭＳ Ｐゴシック"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wealthier you are, the more your estimate of the risk premium will weight into the final market premium.</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atin typeface="Times" charset="0"/>
                <a:ea typeface="ＭＳ Ｐゴシック" charset="0"/>
                <a:cs typeface="ＭＳ Ｐゴシック" charset="0"/>
              </a:rPr>
              <a:t>You can ask the same question about how a recession or losing your job will affect your risk premium.</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Rot="1" noChangeAspect="1" noChangeArrowheads="1"/>
          </p:cNvSpPr>
          <p:nvPr>
            <p:ph type="sldImg"/>
          </p:nvPr>
        </p:nvSpPr>
        <p:spPr>
          <a:xfrm>
            <a:off x="1150938" y="692150"/>
            <a:ext cx="4556125" cy="3416300"/>
          </a:xfrm>
          <a:solidFill>
            <a:srgbClr val="FFFFFF"/>
          </a:solidFill>
          <a:ln/>
        </p:spPr>
      </p:sp>
      <p:sp>
        <p:nvSpPr>
          <p:cNvPr id="2263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Lists the basic approaches. Not all of them are equally useful… So, let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look at each one separately.</a:t>
            </a:r>
            <a:endParaRPr lang="en-US">
              <a:latin typeface="Times" charset="0"/>
              <a:ea typeface="ＭＳ Ｐゴシック" charset="0"/>
              <a:cs typeface="ＭＳ Ｐゴシック"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atin typeface="Times" charset="0"/>
                <a:ea typeface="ＭＳ Ｐゴシック" charset="0"/>
                <a:cs typeface="ＭＳ Ｐゴシック" charset="0"/>
              </a:rPr>
              <a:t>Morningstar does surveys of individual investors and reports absurdly high premiums. It is not clear whether these are wishes of expectations.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Campbell and Harvey have been doing surveys of CFOs for a decade and they report their results in detail every year. (The full surveys are well worth reading and are on ssrn.com)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Generally survey premiums seem to be more backward looking than forward looking. In other words, they seem to decrease in good times and jump after market crises (the key word is after… no predictive power here)</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basic approach used by almost every large investment bank and consulting firm.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US has the longest and richest historical data base for stocks (going back as far as the 1800s) and many historical premiums are based upon that data…</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are trusting mean reversion, i.e., that numbers revert back to historical averages over time.. </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US has the longest and richest historical data base for stocks (going back as far as the 1800s) and many historical premiums are based upon that data…</a:t>
            </a:r>
          </a:p>
          <a:p>
            <a:r>
              <a:rPr lang="en-US" dirty="0">
                <a:latin typeface="Times" charset="0"/>
                <a:ea typeface="ＭＳ Ｐゴシック" charset="0"/>
                <a:cs typeface="ＭＳ Ｐゴシック" charset="0"/>
              </a:rPr>
              <a:t>We are trusting mean reversion, i.e., that numbers revert back to historical averages over time.. </a:t>
            </a:r>
          </a:p>
          <a:p>
            <a:r>
              <a:rPr lang="en-US" dirty="0">
                <a:latin typeface="Times" charset="0"/>
                <a:ea typeface="ＭＳ Ｐゴシック" charset="0"/>
                <a:cs typeface="ＭＳ Ｐゴシック" charset="0"/>
              </a:rPr>
              <a:t>This is based upon historical data available on the Federal Reserve site in St. Louis. There are three reasons for why the premium estimated may differ:</a:t>
            </a:r>
          </a:p>
          <a:p>
            <a:pPr lvl="1"/>
            <a:r>
              <a:rPr lang="en-US" dirty="0">
                <a:latin typeface="Times" charset="0"/>
                <a:ea typeface="ＭＳ Ｐゴシック" charset="0"/>
              </a:rPr>
              <a:t>1. How far back you go (My personal bias is to go back as far as possible. Stock prices are so noisy that you need very long time periods to get reasonable estimates)</a:t>
            </a:r>
          </a:p>
          <a:p>
            <a:pPr lvl="1"/>
            <a:r>
              <a:rPr lang="en-US" dirty="0">
                <a:latin typeface="Times" charset="0"/>
                <a:ea typeface="ＭＳ Ｐゴシック" charset="0"/>
              </a:rPr>
              <a:t>2. Whether you use </a:t>
            </a:r>
            <a:r>
              <a:rPr lang="en-US" dirty="0" err="1">
                <a:latin typeface="Times" charset="0"/>
                <a:ea typeface="ＭＳ Ｐゴシック" charset="0"/>
              </a:rPr>
              <a:t>T.Bill</a:t>
            </a:r>
            <a:r>
              <a:rPr lang="en-US" dirty="0">
                <a:latin typeface="Times" charset="0"/>
                <a:ea typeface="ＭＳ Ｐゴシック" charset="0"/>
              </a:rPr>
              <a:t> or </a:t>
            </a:r>
            <a:r>
              <a:rPr lang="en-US" dirty="0" err="1">
                <a:latin typeface="Times" charset="0"/>
                <a:ea typeface="ＭＳ Ｐゴシック" charset="0"/>
              </a:rPr>
              <a:t>T.Bond</a:t>
            </a:r>
            <a:r>
              <a:rPr lang="en-US" dirty="0">
                <a:latin typeface="Times" charset="0"/>
                <a:ea typeface="ＭＳ Ｐゴシック" charset="0"/>
              </a:rPr>
              <a:t> rates ( You have to be consistent. Since I will be using the </a:t>
            </a:r>
            <a:r>
              <a:rPr lang="en-US" dirty="0" err="1">
                <a:latin typeface="Times" charset="0"/>
                <a:ea typeface="ＭＳ Ｐゴシック" charset="0"/>
              </a:rPr>
              <a:t>T.Bond</a:t>
            </a:r>
            <a:r>
              <a:rPr lang="en-US" dirty="0">
                <a:latin typeface="Times" charset="0"/>
                <a:ea typeface="ＭＳ Ｐゴシック" charset="0"/>
              </a:rPr>
              <a:t> rate as my </a:t>
            </a:r>
            <a:r>
              <a:rPr lang="en-US" dirty="0" err="1">
                <a:latin typeface="Times" charset="0"/>
                <a:ea typeface="ＭＳ Ｐゴシック" charset="0"/>
              </a:rPr>
              <a:t>riskfree</a:t>
            </a:r>
            <a:r>
              <a:rPr lang="en-US" dirty="0">
                <a:latin typeface="Times" charset="0"/>
                <a:ea typeface="ＭＳ Ｐゴシック" charset="0"/>
              </a:rPr>
              <a:t> rate,  I will use the premium over that rate)</a:t>
            </a:r>
          </a:p>
          <a:p>
            <a:pPr lvl="1"/>
            <a:r>
              <a:rPr lang="en-US" dirty="0">
                <a:latin typeface="Times" charset="0"/>
                <a:ea typeface="ＭＳ Ｐゴシック" charset="0"/>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dirty="0">
                <a:latin typeface="Times" charset="0"/>
                <a:ea typeface="ＭＳ Ｐゴシック" charset="0"/>
                <a:cs typeface="ＭＳ Ｐゴシック" charset="0"/>
              </a:rPr>
              <a:t>Thus, I should be using the updated geometric average for stocks over bonds. </a:t>
            </a:r>
            <a:endParaRPr lang="en-US" dirty="0" smtClean="0">
              <a:latin typeface="Times" charset="0"/>
              <a:ea typeface="ＭＳ Ｐゴシック" charset="0"/>
              <a:cs typeface="ＭＳ Ｐゴシック" charset="0"/>
            </a:endParaRPr>
          </a:p>
          <a:p>
            <a:endParaRPr lang="en-US" dirty="0" smtClean="0">
              <a:latin typeface="Times" charset="0"/>
              <a:ea typeface="ＭＳ Ｐゴシック" charset="0"/>
              <a:cs typeface="ＭＳ Ｐゴシック" charset="0"/>
            </a:endParaRPr>
          </a:p>
          <a:p>
            <a:r>
              <a:rPr lang="en-US" b="0" i="1" dirty="0" smtClean="0">
                <a:solidFill>
                  <a:srgbClr val="FF0000"/>
                </a:solidFill>
                <a:latin typeface="Times" charset="0"/>
                <a:ea typeface="ＭＳ Ｐゴシック" charset="0"/>
                <a:cs typeface="ＭＳ Ｐゴシック" charset="0"/>
              </a:rPr>
              <a:t>Update this table: This table will require</a:t>
            </a:r>
            <a:r>
              <a:rPr lang="en-US" b="0" i="1" baseline="0" dirty="0" smtClean="0">
                <a:solidFill>
                  <a:srgbClr val="FF0000"/>
                </a:solidFill>
                <a:latin typeface="Times" charset="0"/>
                <a:ea typeface="ＭＳ Ｐゴシック" charset="0"/>
                <a:cs typeface="ＭＳ Ｐゴシック" charset="0"/>
              </a:rPr>
              <a:t> updating at the start of every year. You can get the latest version of this table by going to </a:t>
            </a:r>
          </a:p>
          <a:p>
            <a:r>
              <a:rPr lang="en-US" b="0" i="1" dirty="0" smtClean="0">
                <a:solidFill>
                  <a:srgbClr val="FF0000"/>
                </a:solidFill>
                <a:latin typeface="Times" charset="0"/>
                <a:ea typeface="ＭＳ Ｐゴシック" charset="0"/>
                <a:cs typeface="ＭＳ Ｐゴシック" charset="0"/>
              </a:rPr>
              <a:t>http://</a:t>
            </a:r>
            <a:r>
              <a:rPr lang="en-US" b="0" i="1" dirty="0" err="1" smtClean="0">
                <a:solidFill>
                  <a:srgbClr val="FF0000"/>
                </a:solidFill>
                <a:latin typeface="Times" charset="0"/>
                <a:ea typeface="ＭＳ Ｐゴシック" charset="0"/>
                <a:cs typeface="ＭＳ Ｐゴシック" charset="0"/>
              </a:rPr>
              <a:t>www.stern.nyu.edu</a:t>
            </a:r>
            <a:r>
              <a:rPr lang="en-US" b="0" i="1" dirty="0" smtClean="0">
                <a:solidFill>
                  <a:srgbClr val="FF0000"/>
                </a:solidFill>
                <a:latin typeface="Times" charset="0"/>
                <a:ea typeface="ＭＳ Ｐゴシック" charset="0"/>
                <a:cs typeface="ＭＳ Ｐゴシック" charset="0"/>
              </a:rPr>
              <a:t>/~</a:t>
            </a:r>
            <a:r>
              <a:rPr lang="en-US" b="0" i="1" dirty="0" err="1" smtClean="0">
                <a:solidFill>
                  <a:srgbClr val="FF0000"/>
                </a:solidFill>
                <a:latin typeface="Times" charset="0"/>
                <a:ea typeface="ＭＳ Ｐゴシック" charset="0"/>
                <a:cs typeface="ＭＳ Ｐゴシック" charset="0"/>
              </a:rPr>
              <a:t>adamodar</a:t>
            </a:r>
            <a:r>
              <a:rPr lang="en-US" b="0" i="1" dirty="0" smtClean="0">
                <a:solidFill>
                  <a:srgbClr val="FF0000"/>
                </a:solidFill>
                <a:latin typeface="Times" charset="0"/>
                <a:ea typeface="ＭＳ Ｐゴシック" charset="0"/>
                <a:cs typeface="ＭＳ Ｐゴシック" charset="0"/>
              </a:rPr>
              <a:t>/pc/datasets/</a:t>
            </a:r>
            <a:r>
              <a:rPr lang="en-US" b="0" i="1" dirty="0" err="1" smtClean="0">
                <a:solidFill>
                  <a:srgbClr val="FF0000"/>
                </a:solidFill>
                <a:latin typeface="Times" charset="0"/>
                <a:ea typeface="ＭＳ Ｐゴシック" charset="0"/>
                <a:cs typeface="ＭＳ Ｐゴシック" charset="0"/>
              </a:rPr>
              <a:t>histretSP.xls</a:t>
            </a:r>
            <a:endParaRPr lang="en-US" b="0" i="1" dirty="0" smtClean="0">
              <a:solidFill>
                <a:srgbClr val="FF0000"/>
              </a:solidFill>
              <a:latin typeface="Times" charset="0"/>
              <a:ea typeface="ＭＳ Ｐゴシック" charset="0"/>
              <a:cs typeface="ＭＳ Ｐゴシック" charset="0"/>
            </a:endParaRPr>
          </a:p>
          <a:p>
            <a:endParaRPr lang="en-US" dirty="0">
              <a:solidFill>
                <a:srgbClr val="FF0000"/>
              </a:solidFill>
              <a:latin typeface="Times" charset="0"/>
              <a:ea typeface="ＭＳ Ｐゴシック" charset="0"/>
              <a:cs typeface="ＭＳ Ｐゴシック"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Rot="1" noChangeAspect="1" noChangeArrowheads="1"/>
          </p:cNvSpPr>
          <p:nvPr>
            <p:ph type="sldImg"/>
          </p:nvPr>
        </p:nvSpPr>
        <p:spPr>
          <a:xfrm>
            <a:off x="1150938" y="692150"/>
            <a:ext cx="4556125" cy="3416300"/>
          </a:xfrm>
          <a:solidFill>
            <a:srgbClr val="FFFFFF"/>
          </a:solidFill>
          <a:ln/>
        </p:spPr>
      </p:sp>
      <p:sp>
        <p:nvSpPr>
          <p:cNvPr id="23654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approach is simple but it assumes that country default spreads are also good measures of additional country equity risk. The question thought is whether equities (which are riskier than bonds) should command a larger risk premium.</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dirty="0">
                <a:latin typeface="Times" charset="0"/>
                <a:ea typeface="ＭＳ Ｐゴシック" charset="0"/>
                <a:cs typeface="ＭＳ Ｐゴシック" charset="0"/>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t>
            </a:r>
            <a:r>
              <a:rPr lang="en-US" dirty="0" smtClean="0">
                <a:latin typeface="Times" charset="0"/>
                <a:ea typeface="ＭＳ Ｐゴシック" charset="0"/>
                <a:cs typeface="ＭＳ Ｐゴシック" charset="0"/>
              </a:rPr>
              <a:t>twice the equity risk premium for the US.</a:t>
            </a:r>
            <a:endParaRPr lang="en-US" dirty="0">
              <a:latin typeface="Times" charset="0"/>
              <a:ea typeface="ＭＳ Ｐゴシック" charset="0"/>
              <a:cs typeface="ＭＳ Ｐゴシック"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r>
              <a:rPr lang="en-US" dirty="0" smtClean="0">
                <a:latin typeface="Times" charset="0"/>
                <a:ea typeface="ＭＳ Ｐゴシック" charset="0"/>
                <a:cs typeface="ＭＳ Ｐゴシック" charset="0"/>
              </a:rPr>
              <a: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Implicit assumptions:</a:t>
            </a:r>
          </a:p>
          <a:p>
            <a:pPr marL="228600" indent="-228600">
              <a:buAutoNum type="arabicPeriod"/>
            </a:pPr>
            <a:r>
              <a:rPr lang="en-US" dirty="0" smtClean="0">
                <a:latin typeface="Times" charset="0"/>
                <a:ea typeface="ＭＳ Ｐゴシック" charset="0"/>
                <a:cs typeface="ＭＳ Ｐゴシック" charset="0"/>
              </a:rPr>
              <a:t>Total cash returned by firms in base year</a:t>
            </a:r>
            <a:r>
              <a:rPr lang="en-US" baseline="0" dirty="0" smtClean="0">
                <a:latin typeface="Times" charset="0"/>
                <a:ea typeface="ＭＳ Ｐゴシック" charset="0"/>
                <a:cs typeface="ＭＳ Ｐゴシック" charset="0"/>
              </a:rPr>
              <a:t> is not skewed by the year being an exceptionally good or bad year. You can counter this by using an average cash yield from the last 5 or 10 years to compute the cash flow.</a:t>
            </a:r>
          </a:p>
          <a:p>
            <a:pPr marL="228600" indent="-228600">
              <a:buAutoNum type="arabicPeriod"/>
            </a:pPr>
            <a:r>
              <a:rPr lang="en-US" baseline="0" dirty="0" smtClean="0">
                <a:latin typeface="Times" charset="0"/>
                <a:ea typeface="ＭＳ Ｐゴシック" charset="0"/>
                <a:cs typeface="ＭＳ Ｐゴシック" charset="0"/>
              </a:rPr>
              <a:t>The cash returned will grow at the same rate as earnings on the index for the next 5 years. (Cash yield remains constant)</a:t>
            </a:r>
          </a:p>
          <a:p>
            <a:pPr marL="228600" indent="-228600">
              <a:buAutoNum type="arabicPeriod"/>
            </a:pPr>
            <a:r>
              <a:rPr lang="en-US" baseline="0" dirty="0" smtClean="0">
                <a:latin typeface="Times" charset="0"/>
                <a:ea typeface="ＭＳ Ｐゴシック" charset="0"/>
                <a:cs typeface="ＭＳ Ｐゴシック" charset="0"/>
              </a:rPr>
              <a:t>The expected growth rate in perpetuity in cash flows will converge on the risk free rate.</a:t>
            </a:r>
            <a:endParaRPr lang="en-US" dirty="0">
              <a:latin typeface="Times" charset="0"/>
              <a:ea typeface="ＭＳ Ｐゴシック" charset="0"/>
              <a:cs typeface="ＭＳ Ｐゴシック"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a:xfrm>
            <a:off x="1150938" y="692150"/>
            <a:ext cx="4556125" cy="3416300"/>
          </a:xfrm>
          <a:ln/>
        </p:spPr>
      </p:sp>
      <p:sp>
        <p:nvSpPr>
          <p:cNvPr id="242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dirty="0">
                <a:latin typeface="Times" charset="0"/>
                <a:ea typeface="ＭＳ Ｐゴシック" charset="0"/>
                <a:cs typeface="ＭＳ Ｐゴシック" charset="0"/>
              </a:rPr>
              <a:t>If you thought that </a:t>
            </a:r>
            <a:r>
              <a:rPr lang="en-US" dirty="0" smtClean="0">
                <a:latin typeface="Times" charset="0"/>
                <a:ea typeface="ＭＳ Ｐゴシック" charset="0"/>
                <a:cs typeface="ＭＳ Ｐゴシック" charset="0"/>
              </a:rPr>
              <a:t>the 2008 </a:t>
            </a:r>
            <a:r>
              <a:rPr lang="en-US" dirty="0">
                <a:latin typeface="Times" charset="0"/>
                <a:ea typeface="ＭＳ Ｐゴシック" charset="0"/>
                <a:cs typeface="ＭＳ Ｐゴシック" charset="0"/>
              </a:rPr>
              <a:t>crisis was just a bump in the road that markets would quickly forget and move on, you would use either the historical risk premium </a:t>
            </a:r>
            <a:r>
              <a:rPr lang="en-US" dirty="0" smtClean="0">
                <a:latin typeface="Times" charset="0"/>
                <a:ea typeface="ＭＳ Ｐゴシック" charset="0"/>
                <a:cs typeface="ＭＳ Ｐゴシック" charset="0"/>
              </a:rPr>
              <a:t>(4.20%</a:t>
            </a:r>
            <a:r>
              <a:rPr lang="en-US" dirty="0">
                <a:latin typeface="Times" charset="0"/>
                <a:ea typeface="ＭＳ Ｐゴシック" charset="0"/>
                <a:cs typeface="ＭＳ Ｐゴシック" charset="0"/>
              </a:rPr>
              <a:t>) or the average implied premium over time (about 4%) as your mature market premium.</a:t>
            </a:r>
          </a:p>
          <a:p>
            <a:pPr>
              <a:buFontTx/>
              <a:buAutoNum type="alphaLcPeriod"/>
            </a:pPr>
            <a:r>
              <a:rPr lang="en-US" dirty="0">
                <a:latin typeface="Times" charset="0"/>
                <a:ea typeface="ＭＳ Ｐゴシック" charset="0"/>
                <a:cs typeface="ＭＳ Ｐゴシック" charset="0"/>
              </a:rPr>
              <a:t>If you thought that the crisis </a:t>
            </a:r>
            <a:r>
              <a:rPr lang="en-US" dirty="0" smtClean="0">
                <a:latin typeface="Times" charset="0"/>
                <a:ea typeface="ＭＳ Ｐゴシック" charset="0"/>
                <a:cs typeface="ＭＳ Ｐゴシック" charset="0"/>
              </a:rPr>
              <a:t>has fundamentally</a:t>
            </a:r>
            <a:r>
              <a:rPr lang="en-US" baseline="0" dirty="0" smtClean="0">
                <a:latin typeface="Times" charset="0"/>
                <a:ea typeface="ＭＳ Ｐゴシック" charset="0"/>
                <a:cs typeface="ＭＳ Ｐゴシック" charset="0"/>
              </a:rPr>
              <a:t> changed markets (and perceived risk in mature markets), you should use the updated number.</a:t>
            </a:r>
            <a:endParaRPr lang="en-US" dirty="0">
              <a:latin typeface="Times" charset="0"/>
              <a:ea typeface="ＭＳ Ｐゴシック" charset="0"/>
              <a:cs typeface="ＭＳ Ｐゴシック"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a:xfrm>
            <a:off x="1150938" y="692150"/>
            <a:ext cx="4556125" cy="3416300"/>
          </a:xfrm>
          <a:ln/>
        </p:spPr>
      </p:sp>
      <p:sp>
        <p:nvSpPr>
          <p:cNvPr id="244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could compute implied equity risk premiums for all markets and dispense with this three step process, but the inputs for implied ERP can be difficult to get in many emerging markets. </a:t>
            </a:r>
          </a:p>
          <a:p>
            <a:r>
              <a:rPr lang="en-US">
                <a:latin typeface="Times" charset="0"/>
                <a:ea typeface="ＭＳ Ｐゴシック" charset="0"/>
                <a:cs typeface="ＭＳ Ｐゴシック" charset="0"/>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Slide Image Placeholder 1"/>
          <p:cNvSpPr>
            <a:spLocks noGrp="1" noRot="1" noChangeAspect="1"/>
          </p:cNvSpPr>
          <p:nvPr>
            <p:ph type="sldImg"/>
          </p:nvPr>
        </p:nvSpPr>
        <p:spPr>
          <a:xfrm>
            <a:off x="1150938" y="692150"/>
            <a:ext cx="4556125" cy="3416300"/>
          </a:xfrm>
          <a:ln/>
        </p:spPr>
      </p:sp>
      <p:sp>
        <p:nvSpPr>
          <p:cNvPr id="246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Helvetica" charset="0"/>
                <a:ea typeface="ＭＳ Ｐゴシック" charset="0"/>
                <a:cs typeface="ＭＳ Ｐゴシック" charset="0"/>
              </a:rPr>
              <a:t>Country risk premiums in November</a:t>
            </a:r>
            <a:r>
              <a:rPr lang="en-US" baseline="0" dirty="0" smtClean="0">
                <a:latin typeface="Helvetica" charset="0"/>
                <a:ea typeface="ＭＳ Ｐゴシック" charset="0"/>
                <a:cs typeface="ＭＳ Ｐゴシック" charset="0"/>
              </a:rPr>
              <a:t> 2013</a:t>
            </a:r>
            <a:r>
              <a:rPr lang="en-US" dirty="0" smtClean="0">
                <a:latin typeface="Helvetica" charset="0"/>
                <a:ea typeface="ＭＳ Ｐゴシック" charset="0"/>
                <a:cs typeface="ＭＳ Ｐゴシック" charset="0"/>
              </a:rPr>
              <a:t>. I</a:t>
            </a:r>
            <a:r>
              <a:rPr lang="en-US" baseline="0" dirty="0" smtClean="0">
                <a:latin typeface="Helvetica" charset="0"/>
                <a:ea typeface="ＭＳ Ｐゴシック" charset="0"/>
                <a:cs typeface="ＭＳ Ｐゴシック" charset="0"/>
              </a:rPr>
              <a:t> use the sovereign rating for each country to estimate a default spread based on that rating (I compute this spread by averaging out the observed spreads on all countries with a given rating, using either $ denominated bonds or the CDS as my measure of the spread) and then scale that spread up by 1.5 (reflecting the average ratio of equity market volatility to government bond market volatility in each market). The number I obtain is then added to my base mature market premium of 5.5% (computed as the updated implied equity risk premium for the S&amp;P 500).</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Bookscape and Baidu are easy, since they get all of their revenues in one market. Baidu, though, may look different in future years if its plans to expand come to fruition. Deutshe, Tata Motors and Vale are multinationals.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Equity risk premiums changed more in three months than they had in the previous 20 years put together. A wake-up call for those who stick with fixed premiums? That depends on whether we assume that this is an aberration or a break with the past.</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259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Helvetica" charset="0"/>
                <a:ea typeface="ＭＳ Ｐゴシック" charset="0"/>
                <a:cs typeface="ＭＳ Ｐゴシック" charset="0"/>
              </a:rPr>
              <a:t>Updated country risk premiums</a:t>
            </a:r>
            <a:r>
              <a:rPr lang="en-US" dirty="0" smtClean="0">
                <a:latin typeface="Helvetica" charset="0"/>
                <a:ea typeface="ＭＳ Ｐゴシック" charset="0"/>
                <a:cs typeface="ＭＳ Ｐゴシック" charset="0"/>
              </a:rPr>
              <a:t>. . I</a:t>
            </a:r>
            <a:r>
              <a:rPr lang="en-US" baseline="0" dirty="0" smtClean="0">
                <a:latin typeface="Helvetica" charset="0"/>
                <a:ea typeface="ＭＳ Ｐゴシック" charset="0"/>
                <a:cs typeface="ＭＳ Ｐゴシック" charset="0"/>
              </a:rPr>
              <a:t> use the sovereign rating for each country to estimate a default spread based on that rating (I compute this spread by averaging out the observed spreads on all countries with a given rating, using either $ denominated bonds or the CDS as my measure of the spread) and then scale that spread up by 1.5 (reflecting the average ratio of equity market volatility to government bond market volatility in each market). The number I obtain is then added to my base mature market premium (computed as the updated implied equity risk premium for the S&amp;P 500).</a:t>
            </a:r>
            <a:endParaRPr lang="en-US" dirty="0" smtClean="0">
              <a:latin typeface="Helvetica" charset="0"/>
              <a:ea typeface="ＭＳ Ｐゴシック" charset="0"/>
              <a:cs typeface="ＭＳ Ｐゴシック" charset="0"/>
            </a:endParaRPr>
          </a:p>
          <a:p>
            <a:endParaRPr lang="en-US" dirty="0" smtClean="0">
              <a:latin typeface="Helvetica" charset="0"/>
              <a:ea typeface="ＭＳ Ｐゴシック" charset="0"/>
              <a:cs typeface="ＭＳ Ｐゴシック" charset="0"/>
            </a:endParaRPr>
          </a:p>
          <a:p>
            <a:endParaRPr lang="en-US" baseline="0" dirty="0" smtClean="0">
              <a:latin typeface="Helvetica" charset="0"/>
              <a:ea typeface="ＭＳ Ｐゴシック" charset="0"/>
              <a:cs typeface="ＭＳ Ｐゴシック" charset="0"/>
            </a:endParaRPr>
          </a:p>
          <a:p>
            <a:r>
              <a:rPr lang="en-US" b="0" i="1" dirty="0" smtClean="0">
                <a:solidFill>
                  <a:srgbClr val="FF0000"/>
                </a:solidFill>
                <a:latin typeface="Times" charset="0"/>
                <a:ea typeface="ＭＳ Ｐゴシック" charset="0"/>
                <a:cs typeface="ＭＳ Ｐゴシック" charset="0"/>
              </a:rPr>
              <a:t>Update this table: This table will require</a:t>
            </a:r>
            <a:r>
              <a:rPr lang="en-US" b="0" i="1" baseline="0" dirty="0" smtClean="0">
                <a:solidFill>
                  <a:srgbClr val="FF0000"/>
                </a:solidFill>
                <a:latin typeface="Times" charset="0"/>
                <a:ea typeface="ＭＳ Ｐゴシック" charset="0"/>
                <a:cs typeface="ＭＳ Ｐゴシック" charset="0"/>
              </a:rPr>
              <a:t> updating at the start of every year. You can get the latest version of this table by going to </a:t>
            </a:r>
          </a:p>
          <a:p>
            <a:r>
              <a:rPr lang="en-US" b="0" i="1" dirty="0" smtClean="0">
                <a:solidFill>
                  <a:srgbClr val="FF0000"/>
                </a:solidFill>
                <a:latin typeface="Times" charset="0"/>
                <a:ea typeface="ＭＳ Ｐゴシック" charset="0"/>
                <a:cs typeface="ＭＳ Ｐゴシック" charset="0"/>
              </a:rPr>
              <a:t>http://</a:t>
            </a:r>
            <a:r>
              <a:rPr lang="en-US" b="0" i="1" dirty="0" err="1" smtClean="0">
                <a:solidFill>
                  <a:srgbClr val="FF0000"/>
                </a:solidFill>
                <a:latin typeface="Times" charset="0"/>
                <a:ea typeface="ＭＳ Ｐゴシック" charset="0"/>
                <a:cs typeface="ＭＳ Ｐゴシック" charset="0"/>
              </a:rPr>
              <a:t>www.stern.nyu.edu</a:t>
            </a:r>
            <a:r>
              <a:rPr lang="en-US" b="0" i="1" dirty="0" smtClean="0">
                <a:solidFill>
                  <a:srgbClr val="FF0000"/>
                </a:solidFill>
                <a:latin typeface="Times" charset="0"/>
                <a:ea typeface="ＭＳ Ｐゴシック" charset="0"/>
                <a:cs typeface="ＭＳ Ｐゴシック" charset="0"/>
              </a:rPr>
              <a:t>/~</a:t>
            </a:r>
            <a:r>
              <a:rPr lang="en-US" b="0" i="1" dirty="0" err="1" smtClean="0">
                <a:solidFill>
                  <a:srgbClr val="FF0000"/>
                </a:solidFill>
                <a:latin typeface="Times" charset="0"/>
                <a:ea typeface="ＭＳ Ｐゴシック" charset="0"/>
                <a:cs typeface="ＭＳ Ｐゴシック" charset="0"/>
              </a:rPr>
              <a:t>adamodar</a:t>
            </a:r>
            <a:r>
              <a:rPr lang="en-US" b="0" i="1" dirty="0" smtClean="0">
                <a:solidFill>
                  <a:srgbClr val="FF0000"/>
                </a:solidFill>
                <a:latin typeface="Times" charset="0"/>
                <a:ea typeface="ＭＳ Ｐゴシック" charset="0"/>
                <a:cs typeface="ＭＳ Ｐゴシック" charset="0"/>
              </a:rPr>
              <a:t>/pc/datasets/</a:t>
            </a:r>
            <a:r>
              <a:rPr lang="en-US" b="0" i="1" dirty="0" err="1" smtClean="0">
                <a:solidFill>
                  <a:srgbClr val="FF0000"/>
                </a:solidFill>
                <a:latin typeface="Times" charset="0"/>
                <a:ea typeface="ＭＳ Ｐゴシック" charset="0"/>
                <a:cs typeface="ＭＳ Ｐゴシック" charset="0"/>
              </a:rPr>
              <a:t>ctryprem.xls</a:t>
            </a:r>
            <a:endParaRPr lang="en-US" b="0" i="1" dirty="0" smtClean="0">
              <a:solidFill>
                <a:srgbClr val="FF0000"/>
              </a:solidFill>
              <a:latin typeface="Times" charset="0"/>
              <a:ea typeface="ＭＳ Ｐゴシック" charset="0"/>
              <a:cs typeface="ＭＳ Ｐゴシック"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Companies often break down revenues into broad regions, rather than countries. Use the regional weighted averages. Some companies do provide more information than others. Use what you can and make your best estimates.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a:ea typeface="ＭＳ Ｐゴシック" charset="0"/>
                <a:cs typeface="Times"/>
              </a:rPr>
              <a:t>Betas reflect not just the volatility of the underlying investment but also how it moves with the market:</a:t>
            </a:r>
          </a:p>
          <a:p>
            <a:r>
              <a:rPr lang="en-US" dirty="0">
                <a:latin typeface="Times"/>
                <a:ea typeface="ＭＳ Ｐゴシック" charset="0"/>
                <a:cs typeface="Times"/>
              </a:rPr>
              <a:t>Beta (Slope) = </a:t>
            </a:r>
            <a:r>
              <a:rPr lang="en-US" dirty="0" err="1">
                <a:latin typeface="Times"/>
                <a:ea typeface="ＭＳ Ｐゴシック" charset="0"/>
                <a:cs typeface="Times"/>
              </a:rPr>
              <a:t>Correlation</a:t>
            </a:r>
            <a:r>
              <a:rPr lang="en-US" baseline="-25000" dirty="0" err="1">
                <a:latin typeface="Times"/>
                <a:ea typeface="ＭＳ Ｐゴシック" charset="0"/>
                <a:cs typeface="Times"/>
              </a:rPr>
              <a:t>jm</a:t>
            </a:r>
            <a:r>
              <a:rPr lang="en-US" dirty="0">
                <a:latin typeface="Times"/>
                <a:ea typeface="ＭＳ Ｐゴシック" charset="0"/>
                <a:cs typeface="Times"/>
              </a:rPr>
              <a:t> </a:t>
            </a:r>
            <a:r>
              <a:rPr lang="en-US" dirty="0" smtClean="0">
                <a:latin typeface="Times"/>
                <a:ea typeface="ＭＳ Ｐゴシック" charset="0"/>
                <a:cs typeface="Times"/>
              </a:rPr>
              <a:t>(</a:t>
            </a:r>
            <a:r>
              <a:rPr lang="en-US" dirty="0" err="1">
                <a:latin typeface="Symbol" charset="2"/>
                <a:ea typeface="ＭＳ Ｐゴシック" charset="0"/>
                <a:cs typeface="Symbol" charset="2"/>
              </a:rPr>
              <a:t>s</a:t>
            </a:r>
            <a:r>
              <a:rPr lang="en-US" baseline="-25000" dirty="0" err="1" smtClean="0">
                <a:latin typeface="Symbol" charset="2"/>
                <a:ea typeface="ＭＳ Ｐゴシック" charset="0"/>
                <a:cs typeface="Symbol" charset="2"/>
              </a:rPr>
              <a:t>j</a:t>
            </a:r>
            <a:r>
              <a:rPr lang="en-US" baseline="-25000" dirty="0" smtClean="0">
                <a:latin typeface="Times"/>
                <a:ea typeface="ＭＳ Ｐゴシック" charset="0"/>
                <a:cs typeface="Times"/>
              </a:rPr>
              <a:t> </a:t>
            </a:r>
            <a:r>
              <a:rPr lang="en-US" baseline="-25000" dirty="0">
                <a:latin typeface="Times"/>
                <a:ea typeface="ＭＳ Ｐゴシック" charset="0"/>
                <a:cs typeface="Times"/>
              </a:rPr>
              <a:t>/ </a:t>
            </a:r>
            <a:r>
              <a:rPr lang="en-US" dirty="0" err="1">
                <a:latin typeface="Times"/>
                <a:ea typeface="ＭＳ Ｐゴシック" charset="0"/>
                <a:cs typeface="Times"/>
              </a:rPr>
              <a:t>s</a:t>
            </a:r>
            <a:r>
              <a:rPr lang="en-US" baseline="-25000" dirty="0" err="1">
                <a:latin typeface="Times"/>
                <a:ea typeface="ＭＳ Ｐゴシック" charset="0"/>
                <a:cs typeface="Times"/>
              </a:rPr>
              <a:t>m</a:t>
            </a:r>
            <a:r>
              <a:rPr lang="en-US" dirty="0">
                <a:latin typeface="Times"/>
                <a:ea typeface="ＭＳ Ｐゴシック" charset="0"/>
                <a:cs typeface="Times"/>
              </a:rPr>
              <a:t>)</a:t>
            </a:r>
          </a:p>
          <a:p>
            <a:r>
              <a:rPr lang="en-US" dirty="0">
                <a:latin typeface="Times"/>
                <a:ea typeface="ＭＳ Ｐゴシック" charset="0"/>
                <a:cs typeface="Times"/>
              </a:rPr>
              <a:t>Note </a:t>
            </a:r>
            <a:r>
              <a:rPr lang="en-US" dirty="0" smtClean="0">
                <a:latin typeface="Times"/>
                <a:ea typeface="ＭＳ Ｐゴシック" charset="0"/>
                <a:cs typeface="Times"/>
              </a:rPr>
              <a:t>that</a:t>
            </a:r>
            <a:r>
              <a:rPr lang="en-US" baseline="0" dirty="0" smtClean="0">
                <a:latin typeface="Times"/>
                <a:ea typeface="ＭＳ Ｐゴシック" charset="0"/>
                <a:cs typeface="Times"/>
              </a:rPr>
              <a:t> a stock can have a high standard deviation but the beta can be low, if the stock is lightly correlated with the market.</a:t>
            </a:r>
          </a:p>
          <a:p>
            <a:endParaRPr lang="en-US" dirty="0">
              <a:latin typeface="Times"/>
              <a:ea typeface="ＭＳ Ｐゴシック" charset="0"/>
              <a:cs typeface="Times"/>
            </a:endParaRPr>
          </a:p>
          <a:p>
            <a:r>
              <a:rPr lang="en-US" dirty="0">
                <a:latin typeface="Times"/>
                <a:ea typeface="ＭＳ Ｐゴシック" charset="0"/>
                <a:cs typeface="Times"/>
              </a:rPr>
              <a:t>Key point: Betas may be estimated from regressions but they should never be considered purely statistical numbers. They convey economic weight - they measure the risk added on by an asset to a diversified portfolio.</a:t>
            </a:r>
          </a:p>
          <a:p>
            <a:endParaRPr lang="en-US" baseline="-25000" dirty="0">
              <a:latin typeface="Times" charset="0"/>
              <a:ea typeface="ＭＳ Ｐゴシック" charset="0"/>
              <a:cs typeface="ＭＳ Ｐゴシック"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Think </a:t>
            </a:r>
            <a:r>
              <a:rPr lang="en-US" dirty="0">
                <a:latin typeface="Times" charset="0"/>
                <a:ea typeface="ＭＳ Ｐゴシック" charset="0"/>
                <a:cs typeface="ＭＳ Ｐゴシック" charset="0"/>
              </a:rPr>
              <a:t>of </a:t>
            </a:r>
            <a:r>
              <a:rPr lang="en-US" dirty="0" err="1">
                <a:latin typeface="Times" charset="0"/>
                <a:ea typeface="ＭＳ Ｐゴシック" charset="0"/>
                <a:cs typeface="ＭＳ Ｐゴシック" charset="0"/>
              </a:rPr>
              <a:t>Riskfree</a:t>
            </a:r>
            <a:r>
              <a:rPr lang="en-US" dirty="0">
                <a:latin typeface="Times" charset="0"/>
                <a:ea typeface="ＭＳ Ｐゴシック" charset="0"/>
                <a:cs typeface="ＭＳ Ｐゴシック" charset="0"/>
              </a:rPr>
              <a:t> rate (1- Beta) as the return your stock should make in a period when the market is flat (market return is zero). Note that it will be negative if the beta &gt;1; a riskier stock will actually deliver negative returns in a month in which the market is flat.</a:t>
            </a:r>
          </a:p>
          <a:p>
            <a:r>
              <a:rPr lang="en-US" dirty="0">
                <a:latin typeface="Times" charset="0"/>
                <a:ea typeface="ＭＳ Ｐゴシック" charset="0"/>
                <a:cs typeface="ＭＳ Ｐゴシック" charset="0"/>
              </a:rPr>
              <a:t>The intercept is what your stock actually made in a month in which the market was flat. </a:t>
            </a:r>
          </a:p>
          <a:p>
            <a:r>
              <a:rPr lang="en-US" dirty="0">
                <a:latin typeface="Times" charset="0"/>
                <a:ea typeface="ＭＳ Ｐゴシック" charset="0"/>
                <a:cs typeface="ＭＳ Ｐゴシック" charset="0"/>
              </a:rPr>
              <a:t>The difference measures whether your stock under or over performed the market index over the period. It is called Jensen</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alpha (Michael Jensen used the measure to evaluate mutual fund performance in 1968).</a:t>
            </a:r>
          </a:p>
          <a:p>
            <a:r>
              <a:rPr lang="en-US" dirty="0">
                <a:latin typeface="Times" charset="0"/>
                <a:ea typeface="ＭＳ Ｐゴシック" charset="0"/>
                <a:cs typeface="ＭＳ Ｐゴシック" charset="0"/>
              </a:rPr>
              <a:t>Jensen</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alpha can also be computed by estimating the expected return during the period of the regression, using the actual return on the market during the period, the </a:t>
            </a:r>
            <a:r>
              <a:rPr lang="en-US" altLang="ja-JP" dirty="0" err="1">
                <a:latin typeface="Times" charset="0"/>
                <a:ea typeface="ＭＳ Ｐゴシック" charset="0"/>
                <a:cs typeface="ＭＳ Ｐゴシック" charset="0"/>
              </a:rPr>
              <a:t>riskfree</a:t>
            </a:r>
            <a:r>
              <a:rPr lang="en-US" altLang="ja-JP" dirty="0">
                <a:latin typeface="Times" charset="0"/>
                <a:ea typeface="ＭＳ Ｐゴシック" charset="0"/>
                <a:cs typeface="ＭＳ Ｐゴシック" charset="0"/>
              </a:rPr>
              <a:t> rate during the period and the estimated beta, and then comparing it to the actual return over the period.</a:t>
            </a:r>
          </a:p>
          <a:p>
            <a:r>
              <a:rPr lang="en-US" dirty="0">
                <a:latin typeface="Times" charset="0"/>
                <a:ea typeface="ＭＳ Ｐゴシック" charset="0"/>
                <a:cs typeface="ＭＳ Ｐゴシック" charset="0"/>
              </a:rPr>
              <a:t>Algebraically, you should get the same answer</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i="1" dirty="0">
                <a:latin typeface="Times" charset="0"/>
                <a:ea typeface="ＭＳ Ｐゴシック" charset="0"/>
                <a:cs typeface="ＭＳ Ｐゴシック" charset="0"/>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i="1" dirty="0">
                <a:latin typeface="Times" charset="0"/>
                <a:ea typeface="ＭＳ Ｐゴシック" charset="0"/>
                <a:cs typeface="ＭＳ Ｐゴシック" charset="0"/>
              </a:rPr>
              <a:t>’</a:t>
            </a:r>
            <a:r>
              <a:rPr lang="en-US" altLang="ja-JP" i="1" dirty="0">
                <a:latin typeface="Times" charset="0"/>
                <a:ea typeface="ＭＳ Ｐゴシック" charset="0"/>
                <a:cs typeface="ＭＳ Ｐゴシック" charset="0"/>
              </a:rPr>
              <a:t>s alpha.</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Note the number of subjective judgments that have to be made. The estimated beta is going to be affected by all these judgments. On each one, there are trade offs to be made, which may explain why different services make different choices.</a:t>
            </a:r>
          </a:p>
          <a:p>
            <a:r>
              <a:rPr lang="en-US" dirty="0">
                <a:latin typeface="Times" charset="0"/>
                <a:ea typeface="ＭＳ Ｐゴシック" charset="0"/>
                <a:cs typeface="ＭＳ Ｐゴシック" charset="0"/>
              </a:rPr>
              <a:t>My personal biases are to</a:t>
            </a:r>
          </a:p>
          <a:p>
            <a:pPr marL="685800" lvl="1" indent="-228600">
              <a:buFont typeface="+mj-lt"/>
              <a:buAutoNum type="arabicPeriod"/>
            </a:pPr>
            <a:r>
              <a:rPr lang="en-US" dirty="0">
                <a:latin typeface="Times" charset="0"/>
                <a:ea typeface="ＭＳ Ｐゴシック" charset="0"/>
              </a:rPr>
              <a:t>Use five years of data (because I use monthly data)</a:t>
            </a:r>
          </a:p>
          <a:p>
            <a:pPr marL="685800" lvl="1" indent="-228600">
              <a:buFont typeface="+mj-lt"/>
              <a:buAutoNum type="arabicPeriod"/>
            </a:pPr>
            <a:r>
              <a:rPr lang="en-US" dirty="0">
                <a:latin typeface="Times" charset="0"/>
                <a:ea typeface="ＭＳ Ｐゴシック" charset="0"/>
              </a:rPr>
              <a:t>Use monthly returns (to avoid non-trading problems)</a:t>
            </a:r>
          </a:p>
          <a:p>
            <a:pPr marL="685800" lvl="1" indent="-228600">
              <a:buFont typeface="+mj-lt"/>
              <a:buAutoNum type="arabicPeriod"/>
            </a:pPr>
            <a:r>
              <a:rPr lang="en-US" dirty="0">
                <a:latin typeface="Times" charset="0"/>
                <a:ea typeface="ＭＳ Ｐゴシック" charset="0"/>
              </a:rPr>
              <a:t>Use returns with dividends</a:t>
            </a:r>
          </a:p>
          <a:p>
            <a:pPr marL="685800" lvl="1" indent="-228600">
              <a:buFont typeface="+mj-lt"/>
              <a:buAutoNum type="arabicPeriod"/>
            </a:pPr>
            <a:r>
              <a:rPr lang="en-US" dirty="0">
                <a:latin typeface="Times" charset="0"/>
                <a:ea typeface="ＭＳ Ｐゴシック" charset="0"/>
              </a:rPr>
              <a:t>Use an index that is </a:t>
            </a:r>
            <a:r>
              <a:rPr lang="en-US" u="sng" dirty="0">
                <a:latin typeface="Times" charset="0"/>
                <a:ea typeface="ＭＳ Ｐゴシック" charset="0"/>
              </a:rPr>
              <a:t>broad, market weighted and with a long history</a:t>
            </a:r>
            <a:r>
              <a:rPr lang="en-US" dirty="0">
                <a:latin typeface="Times" charset="0"/>
                <a:ea typeface="ＭＳ Ｐゴシック" charset="0"/>
              </a:rPr>
              <a:t> (I use the S&amp;P 500. The NYSE composite is not market weighted, and the Wilshire 5000 has both non-trading and measurement issues that have not been resolved.) You want to get as close the mythical market portfolio as you can get…</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69314"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atin typeface="Times" charset="0"/>
              <a:ea typeface="ＭＳ Ｐゴシック" charset="0"/>
              <a:cs typeface="ＭＳ Ｐゴシック" charset="0"/>
            </a:endParaRPr>
          </a:p>
        </p:txBody>
      </p:sp>
      <p:sp>
        <p:nvSpPr>
          <p:cNvPr id="271362"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atin typeface="Times" charset="0"/>
                <a:ea typeface="ＭＳ Ｐゴシック" charset="0"/>
                <a:cs typeface="ＭＳ Ｐゴシック" charset="0"/>
              </a:rPr>
              <a:t>Disney did 9.02% better than expected on an annual basis between 2004 and 2008.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of 9.02%, it earned 30% + 9.02% = 39.02%.)</a:t>
            </a:r>
          </a:p>
          <a:p>
            <a:pPr marL="228600" indent="-228600">
              <a:buFontTx/>
              <a:buAutoNum type="alphaLcPeriod"/>
            </a:pPr>
            <a:r>
              <a:rPr lang="en-US">
                <a:latin typeface="Times" charset="0"/>
                <a:ea typeface="ＭＳ Ｐゴシック" charset="0"/>
                <a:cs typeface="ＭＳ Ｐゴシック" charset="0"/>
              </a:rPr>
              <a:t>If the regression is run using excess returns on the stock and market (over an above the riskfree rate), the intercept is already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a:t>
            </a:r>
          </a:p>
          <a:p>
            <a:pPr marL="228600" indent="-228600"/>
            <a:r>
              <a:rPr lang="en-US">
                <a:latin typeface="Times" charset="0"/>
                <a:ea typeface="ＭＳ Ｐゴシック" charset="0"/>
                <a:cs typeface="ＭＳ Ｐゴシック" charset="0"/>
              </a:rPr>
              <a:t>	Return on stock - Rf = a + b (Rm - Rf)</a:t>
            </a:r>
          </a:p>
          <a:p>
            <a:pPr marL="228600" indent="-228600"/>
            <a:r>
              <a:rPr lang="en-US">
                <a:latin typeface="Times" charset="0"/>
                <a:ea typeface="ＭＳ Ｐゴシック" charset="0"/>
                <a:cs typeface="ＭＳ Ｐゴシック" charset="0"/>
              </a:rPr>
              <a:t>b. An alternate approach to estimating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to use the average monthly return on the stock and subtract out the expected return using the risk free rate during the period, the beta and the average monthly return on the market. You should get an identical answer:</a:t>
            </a:r>
            <a:endParaRPr lang="en-US">
              <a:latin typeface="Times" charset="0"/>
              <a:ea typeface="ＭＳ Ｐゴシック" charset="0"/>
              <a:cs typeface="ＭＳ Ｐゴシック"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Should be zero, if it is weighted by market value. The market cannot beat or lag itself.</a:t>
            </a:r>
          </a:p>
          <a:p>
            <a:r>
              <a:rPr lang="en-US">
                <a:latin typeface="Times" charset="0"/>
                <a:ea typeface="ＭＳ Ｐゴシック" charset="0"/>
                <a:cs typeface="ＭＳ Ｐゴシック" charset="0"/>
              </a:rPr>
              <a:t>What should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of an index fund be?</a:t>
            </a:r>
          </a:p>
          <a:p>
            <a:r>
              <a:rPr lang="en-US">
                <a:latin typeface="Times" charset="0"/>
                <a:ea typeface="ＭＳ Ｐゴシック" charset="0"/>
                <a:cs typeface="ＭＳ Ｐゴシック" charset="0"/>
              </a:rPr>
              <a:t>- Should be zero</a:t>
            </a:r>
          </a:p>
          <a:p>
            <a:r>
              <a:rPr lang="en-US">
                <a:latin typeface="Times" charset="0"/>
                <a:ea typeface="ＭＳ Ｐゴシック" charset="0"/>
                <a:cs typeface="ＭＳ Ｐゴシック" charset="0"/>
              </a:rPr>
              <a:t>If I claim to be a successful stock picker and run a mutual fund, what should my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be?</a:t>
            </a:r>
          </a:p>
          <a:p>
            <a:r>
              <a:rPr lang="en-US">
                <a:latin typeface="Times" charset="0"/>
                <a:ea typeface="ＭＳ Ｐゴシック" charset="0"/>
                <a:cs typeface="ＭＳ Ｐゴシック" charset="0"/>
              </a:rPr>
              <a:t>- Should be positive for the entire portfolio (though not all stocks may have positive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alphas)</a:t>
            </a:r>
          </a:p>
          <a:p>
            <a:r>
              <a:rPr lang="en-US">
                <a:latin typeface="Times" charset="0"/>
                <a:ea typeface="ＭＳ Ｐゴシック" charset="0"/>
                <a:cs typeface="ＭＳ Ｐゴシック" charset="0"/>
              </a:rPr>
              <a:t>If I pick a hundred stocks at random, what should my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be? </a:t>
            </a:r>
          </a:p>
          <a:p>
            <a:r>
              <a:rPr lang="en-US">
                <a:latin typeface="Times" charset="0"/>
                <a:ea typeface="ＭＳ Ｐゴシック" charset="0"/>
                <a:cs typeface="ＭＳ Ｐゴシック" charset="0"/>
              </a:rPr>
              <a:t>- Zero</a:t>
            </a:r>
          </a:p>
          <a:p>
            <a:r>
              <a:rPr lang="en-US">
                <a:latin typeface="Times" charset="0"/>
                <a:ea typeface="ＭＳ Ｐゴシック" charset="0"/>
                <a:cs typeface="ＭＳ Ｐゴシック" charset="0"/>
              </a:rPr>
              <a:t>What if I incur a 1.5% management fee and transactions costs in picking these stocks?</a:t>
            </a:r>
          </a:p>
          <a:p>
            <a:r>
              <a:rPr lang="en-US">
                <a:latin typeface="Times" charset="0"/>
                <a:ea typeface="ＭＳ Ｐゴシック" charset="0"/>
                <a:cs typeface="ＭＳ Ｐゴシック" charset="0"/>
              </a:rPr>
              <a:t>- Should be -1.5% (which is roughly what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across all actively managed mutual funds)</a:t>
            </a:r>
            <a:endParaRPr lang="en-US">
              <a:latin typeface="Times" charset="0"/>
              <a:ea typeface="ＭＳ Ｐゴシック" charset="0"/>
              <a:cs typeface="ＭＳ Ｐゴシック"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Best point estimate: 1.25</a:t>
            </a:r>
          </a:p>
          <a:p>
            <a:r>
              <a:rPr lang="en-US">
                <a:latin typeface="Times" charset="0"/>
                <a:ea typeface="ＭＳ Ｐゴシック" charset="0"/>
                <a:cs typeface="ＭＳ Ｐゴシック" charset="0"/>
              </a:rPr>
              <a:t>Range with 67% confidence: 1.15-1.35</a:t>
            </a:r>
          </a:p>
          <a:p>
            <a:r>
              <a:rPr lang="en-US">
                <a:latin typeface="Times" charset="0"/>
                <a:ea typeface="ＭＳ Ｐゴシック" charset="0"/>
                <a:cs typeface="ＭＳ Ｐゴシック" charset="0"/>
              </a:rPr>
              <a:t>Range with 95% confidence: 1.05-1.45</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standard errors of betas estimated in the US tend to be fairly high (the median is 0.20-0.25), with many beta estimates having standard errors of 0.40 or greater. These betas should come with warnings.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suggests that Disney is exposed to more macro risk than the typical firm in the US. The typical firm has an R squared of between </a:t>
            </a:r>
            <a:r>
              <a:rPr lang="en-US" dirty="0" smtClean="0">
                <a:latin typeface="Times" charset="0"/>
                <a:ea typeface="ＭＳ Ｐゴシック" charset="0"/>
                <a:cs typeface="ＭＳ Ｐゴシック" charset="0"/>
              </a:rPr>
              <a:t>25-30%, down from 35-40%</a:t>
            </a:r>
            <a:r>
              <a:rPr lang="en-US" baseline="0" dirty="0" smtClean="0">
                <a:latin typeface="Times" charset="0"/>
                <a:ea typeface="ＭＳ Ｐゴシック" charset="0"/>
                <a:cs typeface="ＭＳ Ｐゴシック" charset="0"/>
              </a:rPr>
              <a:t> prior to 2008</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Hence, the allure of diversification.</a:t>
            </a:r>
          </a:p>
          <a:p>
            <a:r>
              <a:rPr lang="en-US" dirty="0">
                <a:latin typeface="Times" charset="0"/>
                <a:ea typeface="ＭＳ Ｐゴシック" charset="0"/>
                <a:cs typeface="ＭＳ Ｐゴシック" charset="0"/>
              </a:rPr>
              <a:t>(Why might this be? Size and having a more diversified business mix may explain 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high R-squared.)</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About 20% of firms have R-squared of less than 10%…</a:t>
            </a:r>
          </a:p>
          <a:p>
            <a:r>
              <a:rPr lang="en-US" dirty="0">
                <a:latin typeface="Times" charset="0"/>
                <a:ea typeface="ＭＳ Ｐゴシック" charset="0"/>
                <a:cs typeface="ＭＳ Ｐゴシック" charset="0"/>
              </a:rPr>
              <a:t>About 20% of firms have R-squared exceeding 50%… </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If you were undiversified, which group would you like to hold? (Answer: The latter)</a:t>
            </a:r>
          </a:p>
          <a:p>
            <a:r>
              <a:rPr lang="en-US" dirty="0">
                <a:latin typeface="Times" charset="0"/>
                <a:ea typeface="ＭＳ Ｐゴシック" charset="0"/>
                <a:cs typeface="ＭＳ Ｐゴシック" charset="0"/>
              </a:rPr>
              <a:t>If you are diversified, which group would you like to hold? (Does not matter, since you get rid of the firm-specific risk anyway)</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were a diversified investor, you would not care, since you would diversify away all of the firm specific risk anyway. After you are done diversifying, what you will be left with on both stocks is the market risk which is best measured using the betas.</a:t>
            </a:r>
          </a:p>
          <a:p>
            <a:r>
              <a:rPr lang="en-US">
                <a:latin typeface="Times" charset="0"/>
                <a:ea typeface="ＭＳ Ｐゴシック" charset="0"/>
                <a:cs typeface="ＭＳ Ｐゴシック" charset="0"/>
              </a:rPr>
              <a:t>If you were undiversified, you would prefer Disney, which has less firm-specific risk.</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How can two companies have the same betas but different R-squared?</a:t>
            </a:r>
          </a:p>
          <a:p>
            <a:r>
              <a:rPr lang="en-US">
                <a:latin typeface="Times" charset="0"/>
                <a:ea typeface="ＭＳ Ｐゴシック" charset="0"/>
                <a:cs typeface="ＭＳ Ｐゴシック" charset="0"/>
              </a:rPr>
              <a:t>The R-squared measures the proportion of the risk in a stock that is market risk.. The beta measures the units of market risk (in standardized terms). Amgen, in this case, has far more total risk than Disney (approximately three times as much). Thus, 25% of Amgen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works out to the same number of units of market risk as 73%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a:t>
            </a:r>
          </a:p>
          <a:p>
            <a:endParaRPr lang="en-US">
              <a:latin typeface="Times" charset="0"/>
              <a:ea typeface="ＭＳ Ｐゴシック" charset="0"/>
              <a:cs typeface="ＭＳ Ｐゴシック"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page for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using the same period as the regression run earlier, from Bloomberg.</a:t>
            </a:r>
          </a:p>
          <a:p>
            <a:r>
              <a:rPr lang="en-US">
                <a:latin typeface="Times" charset="0"/>
                <a:ea typeface="ＭＳ Ｐゴシック" charset="0"/>
                <a:cs typeface="ＭＳ Ｐゴシック" charset="0"/>
              </a:rPr>
              <a:t>Bloomberg, however, uses only price returns (it ignores dividends both in the stock and the index).  Hence the intercept is different.</a:t>
            </a:r>
          </a:p>
          <a:p>
            <a:r>
              <a:rPr lang="en-US">
                <a:latin typeface="Times" charset="0"/>
                <a:ea typeface="ＭＳ Ｐゴシック" charset="0"/>
                <a:cs typeface="ＭＳ Ｐゴシック" charset="0"/>
              </a:rPr>
              <a:t>The adjusted beta is just the regression beta moves towards one, reflecting the empirical realities that for most firms, betas tend to drift towards one as they get larger and more diversified.</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Rot="1" noChangeAspect="1" noChangeArrowheads="1"/>
          </p:cNvSpPr>
          <p:nvPr>
            <p:ph type="sldImg"/>
          </p:nvPr>
        </p:nvSpPr>
        <p:spPr>
          <a:xfrm>
            <a:off x="1150938" y="692150"/>
            <a:ext cx="4556125" cy="3416300"/>
          </a:xfrm>
          <a:solidFill>
            <a:srgbClr val="FFFFFF"/>
          </a:solidFill>
          <a:ln/>
        </p:spPr>
      </p:sp>
      <p:sp>
        <p:nvSpPr>
          <p:cNvPr id="2877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this expected return would have been different if we had decided to use a different equity risk premium. The potential error in the beta will translate into a forecast error on the expected return as well.</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Rot="1" noChangeAspect="1" noChangeArrowheads="1"/>
          </p:cNvSpPr>
          <p:nvPr>
            <p:ph type="sldImg"/>
          </p:nvPr>
        </p:nvSpPr>
        <p:spPr>
          <a:xfrm>
            <a:off x="1150938" y="692150"/>
            <a:ext cx="4556125" cy="3416300"/>
          </a:xfrm>
          <a:solidFill>
            <a:srgbClr val="FFFFFF"/>
          </a:solidFill>
          <a:ln/>
        </p:spPr>
      </p:sp>
      <p:sp>
        <p:nvSpPr>
          <p:cNvPr id="2897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make higher returns when the market is going up, you will find yourself falling behind when the market is going down.</a:t>
            </a:r>
          </a:p>
          <a:p>
            <a:r>
              <a:rPr lang="en-US">
                <a:latin typeface="Times" charset="0"/>
                <a:ea typeface="ＭＳ Ｐゴシック" charset="0"/>
                <a:cs typeface="ＭＳ Ｐゴシック" charset="0"/>
              </a:rPr>
              <a:t>Buy the stock, since you think you can make more than the hurdle rate.</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is what equity investors in your company view as their required return.</a:t>
            </a:r>
          </a:p>
          <a:p>
            <a:r>
              <a:rPr lang="en-US">
                <a:latin typeface="Times" charset="0"/>
                <a:ea typeface="ＭＳ Ｐゴシック" charset="0"/>
                <a:cs typeface="ＭＳ Ｐゴシック" charset="0"/>
              </a:rPr>
              <a:t>The cost of not delivering this return is more unhappy stockholders, a lower stock price, and if you are a manager, maybe your job.</a:t>
            </a:r>
          </a:p>
          <a:p>
            <a:r>
              <a:rPr lang="en-US">
                <a:latin typeface="Times" charset="0"/>
                <a:ea typeface="ＭＳ Ｐゴシック" charset="0"/>
                <a:cs typeface="ＭＳ Ｐゴシック" charset="0"/>
              </a:rPr>
              <a:t>Going back to the corporate governance section, if stockholders have little or no control over managers, managers are less likely to view this as the cost of equity.</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Try this on your company</a:t>
            </a:r>
            <a:r>
              <a:rPr lang="en-US" dirty="0" smtClean="0">
                <a:latin typeface="Times" charset="0"/>
                <a:ea typeface="ＭＳ Ｐゴシック" charset="0"/>
                <a:cs typeface="ＭＳ Ｐゴシック" charset="0"/>
              </a:rPr>
              <a:t>. It</a:t>
            </a:r>
            <a:r>
              <a:rPr lang="en-US" baseline="0" dirty="0" smtClean="0">
                <a:latin typeface="Times" charset="0"/>
                <a:ea typeface="ＭＳ Ｐゴシック" charset="0"/>
                <a:cs typeface="ＭＳ Ｐゴシック" charset="0"/>
              </a:rPr>
              <a:t> is a useful starting point to assessing your company, the equivalent of a doctor looking at the blood work of a new patient.</a:t>
            </a:r>
            <a:endParaRPr lang="en-US" dirty="0">
              <a:latin typeface="Times" charset="0"/>
              <a:ea typeface="ＭＳ Ｐゴシック" charset="0"/>
              <a:cs typeface="ＭＳ Ｐゴシック"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Rot="1" noChangeAspect="1" noChangeArrowheads="1"/>
          </p:cNvSpPr>
          <p:nvPr>
            <p:ph type="sldImg"/>
          </p:nvPr>
        </p:nvSpPr>
        <p:spPr>
          <a:xfrm>
            <a:off x="1150938" y="692150"/>
            <a:ext cx="4556125" cy="3416300"/>
          </a:xfrm>
          <a:solidFill>
            <a:srgbClr val="FFFFFF"/>
          </a:solidFill>
          <a:ln/>
        </p:spPr>
      </p:sp>
      <p:sp>
        <p:nvSpPr>
          <p:cNvPr id="29593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There are three ways to bring </a:t>
            </a:r>
            <a:r>
              <a:rPr lang="en-US" dirty="0" smtClean="0">
                <a:latin typeface="Times" charset="0"/>
                <a:ea typeface="ＭＳ Ｐゴシック" charset="0"/>
                <a:cs typeface="ＭＳ Ｐゴシック" charset="0"/>
              </a:rPr>
              <a:t>down your beta.</a:t>
            </a:r>
            <a:endParaRPr lang="en-US" dirty="0">
              <a:latin typeface="Times" charset="0"/>
              <a:ea typeface="ＭＳ Ｐゴシック" charset="0"/>
              <a:cs typeface="ＭＳ Ｐゴシック" charset="0"/>
            </a:endParaRPr>
          </a:p>
          <a:p>
            <a:pPr marL="685800" lvl="1" indent="-228600">
              <a:buFont typeface="+mj-lt"/>
              <a:buAutoNum type="arabicPeriod"/>
            </a:pPr>
            <a:r>
              <a:rPr lang="en-US" dirty="0">
                <a:latin typeface="Times" charset="0"/>
                <a:ea typeface="ＭＳ Ｐゴシック" charset="0"/>
              </a:rPr>
              <a:t>Pay off debt, if you have any</a:t>
            </a:r>
          </a:p>
          <a:p>
            <a:pPr marL="685800" lvl="1" indent="-228600">
              <a:buFont typeface="+mj-lt"/>
              <a:buAutoNum type="arabicPeriod"/>
            </a:pPr>
            <a:r>
              <a:rPr lang="en-US" dirty="0">
                <a:latin typeface="Times" charset="0"/>
                <a:ea typeface="ＭＳ Ｐゴシック" charset="0"/>
              </a:rPr>
              <a:t>Move into safer businesses</a:t>
            </a:r>
          </a:p>
          <a:p>
            <a:pPr marL="685800" lvl="1" indent="-228600">
              <a:buFont typeface="+mj-lt"/>
              <a:buAutoNum type="arabicPeriod"/>
            </a:pPr>
            <a:r>
              <a:rPr lang="en-US" dirty="0">
                <a:latin typeface="Times" charset="0"/>
                <a:ea typeface="ＭＳ Ｐゴシック" charset="0"/>
              </a:rPr>
              <a:t>Sell off assets, and keep cash on your balance </a:t>
            </a:r>
            <a:r>
              <a:rPr lang="en-US" dirty="0" smtClean="0">
                <a:latin typeface="Times" charset="0"/>
                <a:ea typeface="ＭＳ Ｐゴシック" charset="0"/>
              </a:rPr>
              <a:t>sheet</a:t>
            </a:r>
          </a:p>
          <a:p>
            <a:pPr marL="457200" lvl="1" indent="0">
              <a:buFont typeface="+mj-lt"/>
              <a:buNone/>
            </a:pPr>
            <a:endParaRPr lang="en-US" dirty="0" smtClean="0">
              <a:latin typeface="Times" charset="0"/>
              <a:ea typeface="ＭＳ Ｐゴシック" charset="0"/>
            </a:endParaRPr>
          </a:p>
          <a:p>
            <a:pPr marL="0" lvl="0" indent="0">
              <a:buFont typeface="+mj-lt"/>
              <a:buNone/>
            </a:pPr>
            <a:r>
              <a:rPr lang="en-US" dirty="0" smtClean="0">
                <a:latin typeface="Times" charset="0"/>
                <a:ea typeface="ＭＳ Ｐゴシック" charset="0"/>
              </a:rPr>
              <a:t>Note</a:t>
            </a:r>
            <a:r>
              <a:rPr lang="en-US" baseline="0" dirty="0" smtClean="0">
                <a:latin typeface="Times" charset="0"/>
                <a:ea typeface="ＭＳ Ｐゴシック" charset="0"/>
              </a:rPr>
              <a:t> that each of these actions may lower the company’s beta, but may not be in the company’s (or its stockholders’) best interests.</a:t>
            </a:r>
            <a:r>
              <a:rPr lang="en-US" baseline="0" dirty="0">
                <a:latin typeface="Times" charset="0"/>
                <a:ea typeface="ＭＳ Ｐゴシック" charset="0"/>
              </a:rPr>
              <a:t> </a:t>
            </a:r>
            <a:r>
              <a:rPr lang="en-US" dirty="0" smtClean="0">
                <a:latin typeface="Times" charset="0"/>
                <a:ea typeface="ＭＳ Ｐゴシック" charset="0"/>
                <a:cs typeface="ＭＳ Ｐゴシック" charset="0"/>
              </a:rPr>
              <a:t>What </a:t>
            </a:r>
            <a:r>
              <a:rPr lang="en-US" dirty="0">
                <a:latin typeface="Times" charset="0"/>
                <a:ea typeface="ＭＳ Ｐゴシック" charset="0"/>
                <a:cs typeface="ＭＳ Ｐゴシック" charset="0"/>
              </a:rPr>
              <a:t>matters is the difference between what you make on your projects (return on equity) and your cost of equity. If you lower your cost of equity, but lower your return on equity even more, you are not serving your stockholders.</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Rot="1" noChangeAspect="1" noChangeArrowheads="1" noTextEdit="1"/>
          </p:cNvSpPr>
          <p:nvPr>
            <p:ph type="sldImg"/>
          </p:nvPr>
        </p:nvSpPr>
        <p:spPr>
          <a:xfrm>
            <a:off x="1150938" y="692150"/>
            <a:ext cx="4556125" cy="3416300"/>
          </a:xfrm>
          <a:ln/>
        </p:spPr>
      </p:sp>
      <p:sp>
        <p:nvSpPr>
          <p:cNvPr id="297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Deconstructing Tata </a:t>
            </a:r>
            <a:r>
              <a:rPr lang="en-US" dirty="0" smtClean="0">
                <a:latin typeface="Times" charset="0"/>
                <a:ea typeface="ＭＳ Ｐゴシック" charset="0"/>
                <a:cs typeface="ＭＳ Ｐゴシック" charset="0"/>
              </a:rPr>
              <a:t>Motor</a:t>
            </a:r>
            <a:r>
              <a:rPr lang="ja-JP" altLang="en-US" dirty="0" smtClean="0">
                <a:latin typeface="Times" charset="0"/>
                <a:ea typeface="ＭＳ Ｐゴシック" charset="0"/>
                <a:cs typeface="ＭＳ Ｐゴシック" charset="0"/>
              </a:rPr>
              <a:t>’</a:t>
            </a:r>
            <a:r>
              <a:rPr lang="en-US" altLang="ja-JP" dirty="0" smtClean="0">
                <a:latin typeface="Times" charset="0"/>
                <a:ea typeface="ＭＳ Ｐゴシック" charset="0"/>
                <a:cs typeface="ＭＳ Ｐゴシック" charset="0"/>
              </a:rPr>
              <a:t>s </a:t>
            </a:r>
            <a:r>
              <a:rPr lang="en-US" altLang="ja-JP" dirty="0">
                <a:latin typeface="Times" charset="0"/>
                <a:ea typeface="ＭＳ Ｐゴシック" charset="0"/>
                <a:cs typeface="ＭＳ Ｐゴシック" charset="0"/>
              </a:rPr>
              <a:t>beta page, we find that</a:t>
            </a:r>
          </a:p>
          <a:p>
            <a:pPr>
              <a:buFontTx/>
              <a:buAutoNum type="alphaLcPeriod"/>
            </a:pPr>
            <a:r>
              <a:rPr lang="en-US" dirty="0">
                <a:latin typeface="Times" charset="0"/>
                <a:ea typeface="ＭＳ Ｐゴシック" charset="0"/>
                <a:cs typeface="ＭＳ Ｐゴシック" charset="0"/>
              </a:rPr>
              <a:t>Tata Motors did better than expected over the period </a:t>
            </a:r>
            <a:r>
              <a:rPr lang="en-US" dirty="0" smtClean="0">
                <a:latin typeface="Times" charset="0"/>
                <a:ea typeface="ＭＳ Ｐゴシック" charset="0"/>
                <a:cs typeface="ＭＳ Ｐゴシック" charset="0"/>
              </a:rPr>
              <a:t>by </a:t>
            </a:r>
            <a:r>
              <a:rPr lang="en-US" dirty="0">
                <a:latin typeface="Times" charset="0"/>
                <a:ea typeface="ＭＳ Ｐゴシック" charset="0"/>
                <a:cs typeface="ＭＳ Ｐゴシック" charset="0"/>
              </a:rPr>
              <a:t>19.73% in an annual basis. </a:t>
            </a:r>
            <a:endParaRPr lang="en-US" altLang="ja-JP" dirty="0">
              <a:latin typeface="Times" charset="0"/>
              <a:ea typeface="ＭＳ Ｐゴシック" charset="0"/>
              <a:cs typeface="ＭＳ Ｐゴシック" charset="0"/>
            </a:endParaRPr>
          </a:p>
          <a:p>
            <a:pPr>
              <a:buFontTx/>
              <a:buAutoNum type="alphaLcPeriod"/>
            </a:pPr>
            <a:r>
              <a:rPr lang="en-US" dirty="0">
                <a:latin typeface="Times" charset="0"/>
                <a:ea typeface="ＭＳ Ｐゴシック" charset="0"/>
                <a:cs typeface="ＭＳ Ｐゴシック" charset="0"/>
              </a:rPr>
              <a:t>Tata Motors is above average risk (1.83 times as risky as the typical Indian firm)</a:t>
            </a:r>
          </a:p>
          <a:p>
            <a:pPr>
              <a:buFontTx/>
              <a:buAutoNum type="alphaLcPeriod"/>
            </a:pPr>
            <a:r>
              <a:rPr lang="en-US" dirty="0">
                <a:latin typeface="Times" charset="0"/>
                <a:ea typeface="ＭＳ Ｐゴシック" charset="0"/>
                <a:cs typeface="ＭＳ Ｐゴシック" charset="0"/>
              </a:rPr>
              <a:t>About 69% of the risk in Tata Motors is market risk</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Rot="1" noChangeAspect="1" noChangeArrowheads="1"/>
          </p:cNvSpPr>
          <p:nvPr>
            <p:ph type="sldImg"/>
          </p:nvPr>
        </p:nvSpPr>
        <p:spPr>
          <a:xfrm>
            <a:off x="1150938" y="692150"/>
            <a:ext cx="4556125" cy="3416300"/>
          </a:xfrm>
          <a:solidFill>
            <a:srgbClr val="FFFFFF"/>
          </a:solidFill>
          <a:ln/>
        </p:spPr>
      </p:sp>
      <p:sp>
        <p:nvSpPr>
          <p:cNvPr id="3000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how easy it is to get your betas to move, if you get to try different indices (and different time periods and different return intervals).</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Rot="1" noChangeAspect="1" noChangeArrowheads="1"/>
          </p:cNvSpPr>
          <p:nvPr>
            <p:ph type="sldImg"/>
          </p:nvPr>
        </p:nvSpPr>
        <p:spPr>
          <a:xfrm>
            <a:off x="1150938" y="692150"/>
            <a:ext cx="4556125" cy="3416300"/>
          </a:xfrm>
          <a:solidFill>
            <a:srgbClr val="FFFFFF"/>
          </a:solidFill>
          <a:ln/>
        </p:spPr>
      </p:sp>
      <p:sp>
        <p:nvSpPr>
          <p:cNvPr id="3020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used expands and becomes broader, the R-squared drops off and the standard error increases. </a:t>
            </a:r>
          </a:p>
          <a:p>
            <a:r>
              <a:rPr lang="en-US">
                <a:latin typeface="Times" charset="0"/>
                <a:ea typeface="ＭＳ Ｐゴシック" charset="0"/>
                <a:cs typeface="ＭＳ Ｐゴシック" charset="0"/>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atin typeface="Times" charset="0"/>
                <a:ea typeface="ＭＳ Ｐゴシック" charset="0"/>
                <a:cs typeface="ＭＳ Ｐゴシック" charset="0"/>
              </a:rPr>
              <a:t>As investors become globalized, there is an argument to be made that we should be abandoning the use of local indices and replacing them with global indices.</a:t>
            </a:r>
          </a:p>
          <a:p>
            <a:r>
              <a:rPr lang="en-US">
                <a:latin typeface="Times" charset="0"/>
                <a:ea typeface="ＭＳ Ｐゴシック" charset="0"/>
                <a:cs typeface="ＭＳ Ｐゴシック" charset="0"/>
              </a:rPr>
              <a:t>With Baidu, the best index is not the one that fits it best (which would be the NASDAQ) but the one that best captures what marginal investors are invested in.</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cross selection of regression betas for companies… Lets try a story for each one:</a:t>
            </a:r>
          </a:p>
          <a:p>
            <a:r>
              <a:rPr lang="en-US">
                <a:latin typeface="Times" charset="0"/>
                <a:ea typeface="ＭＳ Ｐゴシック" charset="0"/>
                <a:cs typeface="ＭＳ Ｐゴシック" charset="0"/>
              </a:rPr>
              <a:t>Real Networks: Small, high growth company in risky business</a:t>
            </a:r>
          </a:p>
          <a:p>
            <a:r>
              <a:rPr lang="en-US">
                <a:latin typeface="Times" charset="0"/>
                <a:ea typeface="ＭＳ Ｐゴシック" charset="0"/>
                <a:cs typeface="ＭＳ Ｐゴシック" charset="0"/>
              </a:rPr>
              <a:t>Qwest: Some business risk but much more substantial overlay of financial risk created by borrowing  billions.</a:t>
            </a:r>
          </a:p>
          <a:p>
            <a:r>
              <a:rPr lang="en-US">
                <a:latin typeface="Times" charset="0"/>
                <a:ea typeface="ＭＳ Ｐゴシック" charset="0"/>
                <a:cs typeface="ＭＳ Ｐゴシック" charset="0"/>
              </a:rPr>
              <a:t>Microsoft: Example of beta drift towards one as companies get larger and their product base (and customer base) becomes more diversified. Microsoft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in the lat 1980s was much higher than 2.</a:t>
            </a:r>
          </a:p>
          <a:p>
            <a:r>
              <a:rPr lang="en-US">
                <a:latin typeface="Times" charset="0"/>
                <a:ea typeface="ＭＳ Ｐゴシック" charset="0"/>
                <a:cs typeface="ＭＳ Ｐゴシック" charset="0"/>
              </a:rPr>
              <a:t>GE: Most diversified US company you will find.. Beta will drift towards one for diversified companies. GE Capital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acts as ballast on beta</a:t>
            </a:r>
          </a:p>
          <a:p>
            <a:r>
              <a:rPr lang="en-US">
                <a:latin typeface="Times" charset="0"/>
                <a:ea typeface="ＭＳ Ｐゴシック" charset="0"/>
                <a:cs typeface="ＭＳ Ｐゴシック" charset="0"/>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atin typeface="Times" charset="0"/>
                <a:ea typeface="ＭＳ Ｐゴシック" charset="0"/>
                <a:cs typeface="ＭＳ Ｐゴシック" charset="0"/>
              </a:rPr>
              <a:t>Harmony Gold Mining Company: A negative beta implies that adding this stock on to a diversified portfolio will actually reduce risk (acts as insurance). Gold has historically been an insurance against inflation. </a:t>
            </a:r>
          </a:p>
          <a:p>
            <a:r>
              <a:rPr lang="en-US">
                <a:latin typeface="Times" charset="0"/>
                <a:ea typeface="ＭＳ Ｐゴシック" charset="0"/>
                <a:cs typeface="ＭＳ Ｐゴシック" charset="0"/>
              </a:rPr>
              <a:t>(Consequences of a negative beta: Expected return &lt; Riskfree rate)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measure risk relative to the market. </a:t>
            </a:r>
          </a:p>
          <a:p>
            <a:r>
              <a:rPr lang="en-US">
                <a:latin typeface="Times" charset="0"/>
                <a:ea typeface="ＭＳ Ｐゴシック" charset="0"/>
                <a:cs typeface="ＭＳ Ｐゴシック" charset="0"/>
              </a:rPr>
              <a:t>Firms which are cyclical or sell discretionary products tend to do much better when the economy is doing well (and the market is doing well) and much worse when the economy is doing badly than other firms in the market.</a:t>
            </a:r>
          </a:p>
          <a:p>
            <a:r>
              <a:rPr lang="en-US">
                <a:latin typeface="Times" charset="0"/>
                <a:ea typeface="ＭＳ Ｐゴシック" charset="0"/>
                <a:cs typeface="ＭＳ Ｐゴシック" charset="0"/>
              </a:rPr>
              <a:t>In terms of basic economics, companies that sell products/ services that have elastic demand should have higher betas than ones that sell products/services with inelastic demand.</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expect emerging market telecom company betas to be higher… A product or service that is more discretionary will translate into more volatile earnings and more sensitivity to overall macro economic conditions and a highr beta. </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with high fixed costs tend to see much bigger swings in operating income (and stock prices) for a given change in revenues than firms with more flexible cost structures.</a:t>
            </a:r>
          </a:p>
          <a:p>
            <a:r>
              <a:rPr lang="en-US">
                <a:latin typeface="Times" charset="0"/>
                <a:ea typeface="ＭＳ Ｐゴシック" charset="0"/>
                <a:cs typeface="ＭＳ Ｐゴシック" charset="0"/>
              </a:rPr>
              <a:t>Consider the case of the airline sector, which tends to have cost structures which are almost entirely fixed (plane lease expenses, fuel costs …). Firms in the sector have high betas.</a:t>
            </a:r>
          </a:p>
          <a:p>
            <a:r>
              <a:rPr lang="en-US">
                <a:latin typeface="Times" charset="0"/>
                <a:ea typeface="ＭＳ Ｐゴシック" charset="0"/>
                <a:cs typeface="ＭＳ Ｐゴシック" charset="0"/>
              </a:rPr>
              <a:t>Are you destined to have a high beta, once you pick a sector?</a:t>
            </a:r>
          </a:p>
          <a:p>
            <a:r>
              <a:rPr lang="en-US">
                <a:latin typeface="Times" charset="0"/>
                <a:ea typeface="ＭＳ Ｐゴシック" charset="0"/>
                <a:cs typeface="ＭＳ Ｐゴシック" charset="0"/>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direct measures of fixed costs and variable costs are difficult to obtain. Hence we use the second.</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Rot="1" noChangeAspect="1" noChangeArrowheads="1"/>
          </p:cNvSpPr>
          <p:nvPr>
            <p:ph type="sldImg"/>
          </p:nvPr>
        </p:nvSpPr>
        <p:spPr>
          <a:xfrm>
            <a:off x="1150938" y="692150"/>
            <a:ext cx="4556125" cy="3416300"/>
          </a:xfrm>
          <a:solidFill>
            <a:srgbClr val="FFFFFF"/>
          </a:solidFill>
          <a:ln/>
        </p:spPr>
      </p:sp>
      <p:sp>
        <p:nvSpPr>
          <p:cNvPr id="314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leverage historically. You need a number of years of data before you can get reasonable estimates.</a:t>
            </a:r>
          </a:p>
          <a:p>
            <a:endParaRPr lang="en-US">
              <a:latin typeface="Times" charset="0"/>
              <a:ea typeface="ＭＳ Ｐゴシック" charset="0"/>
              <a:cs typeface="ＭＳ Ｐゴシック"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Same rationale as operating leverage but the focus here is on equity earnings. Put another way, a firm with stable operating income can make its equity income much more volatile by borrowing large sums of money. </a:t>
            </a:r>
          </a:p>
          <a:p>
            <a:r>
              <a:rPr lang="en-US">
                <a:latin typeface="Times" charset="0"/>
                <a:ea typeface="ＭＳ Ｐゴシック" charset="0"/>
                <a:cs typeface="ＭＳ Ｐゴシック" charset="0"/>
              </a:rPr>
              <a:t>The levered beta equation on this page are built on two assumptions of convenience: that the beta for debt is zero and that the tax benefit from debt reduces its impact on debt. It is easy to modify the equation to allow for changes in both assumptions.</a:t>
            </a:r>
          </a:p>
          <a:p>
            <a:r>
              <a:rPr lang="en-US">
                <a:latin typeface="Times" charset="0"/>
                <a:ea typeface="ＭＳ Ｐゴシック" charset="0"/>
                <a:cs typeface="ＭＳ Ｐゴシック" charset="0"/>
              </a:rPr>
              <a:t>The regression beta is a levered beta.</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betas reflect the average leverage over the period and not the current leverage of the firms. Firms whose leverage has changed over the period will have regression betas that are different from their true betas.</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Since equity investors bear all of the non-diversifiable risk, the beta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equity will increase as the leverage increases. </a:t>
            </a:r>
            <a:endParaRPr lang="en-US">
              <a:latin typeface="Times" charset="0"/>
              <a:ea typeface="ＭＳ Ｐゴシック" charset="0"/>
              <a:cs typeface="ＭＳ Ｐゴシック" charset="0"/>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are always weighted averages - where the weights are based upon market value. This is because betas measure risk relative to a market index.</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betas of the firms at the time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The tax rate used for both betas is 36%.</a:t>
            </a:r>
          </a:p>
          <a:p>
            <a:r>
              <a:rPr lang="en-US">
                <a:latin typeface="Times" charset="0"/>
                <a:ea typeface="ＭＳ Ｐゴシック" charset="0"/>
                <a:cs typeface="ＭＳ Ｐゴシック" charset="0"/>
              </a:rPr>
              <a:t>Equity betas are levered betas and we will assume that the leverage built into them is the current debt to equity ratio for the two firms.</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unlevered beta of the combined firm will always be the weighted average of the two firms</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unlevered betas. The firm values (rather than the equity values) are used for the weights because we are looking at the unlevered betas of the firms </a:t>
            </a:r>
            <a:r>
              <a:rPr lang="en-US" altLang="ja-JP" dirty="0" smtClean="0">
                <a:latin typeface="Times" charset="0"/>
                <a:ea typeface="ＭＳ Ｐゴシック" charset="0"/>
                <a:cs typeface="ＭＳ Ｐゴシック" charset="0"/>
              </a:rPr>
              <a: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(In computing the values of the two businesses, I added debt to</a:t>
            </a:r>
            <a:r>
              <a:rPr lang="en-US" baseline="0" dirty="0" smtClean="0">
                <a:latin typeface="Times" charset="0"/>
                <a:ea typeface="ＭＳ Ｐゴシック" charset="0"/>
                <a:cs typeface="ＭＳ Ｐゴシック" charset="0"/>
              </a:rPr>
              <a:t> equity. To the extent that each of these companies has large cash balance (I am assuming that they do not, you may want to net cash out of each firm’s value).</a:t>
            </a:r>
            <a:endParaRPr lang="en-US" dirty="0">
              <a:latin typeface="Times" charset="0"/>
              <a:ea typeface="ＭＳ Ｐゴシック" charset="0"/>
              <a:cs typeface="ＭＳ Ｐゴシック" charset="0"/>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reflects the effects of the financing of the acquisition. In the second scenario, note that $ 10 billion of the $ 18.5 billion is borrowed. The remaining $ 8.5 billion has to come from new equity issues.</a:t>
            </a:r>
          </a:p>
          <a:p>
            <a:r>
              <a:rPr lang="en-US" b="1" dirty="0">
                <a:latin typeface="Times" charset="0"/>
                <a:ea typeface="ＭＳ Ｐゴシック" charset="0"/>
                <a:cs typeface="ＭＳ Ｐゴシック" charset="0"/>
              </a:rPr>
              <a:t>Exercise: What would Disney</a:t>
            </a:r>
            <a:r>
              <a:rPr lang="ja-JP" altLang="en-US" b="1" dirty="0">
                <a:latin typeface="Times" charset="0"/>
                <a:ea typeface="ＭＳ Ｐゴシック" charset="0"/>
                <a:cs typeface="ＭＳ Ｐゴシック" charset="0"/>
              </a:rPr>
              <a:t>’</a:t>
            </a:r>
            <a:r>
              <a:rPr lang="en-US" altLang="ja-JP" b="1" dirty="0">
                <a:latin typeface="Times" charset="0"/>
                <a:ea typeface="ＭＳ Ｐゴシック" charset="0"/>
                <a:cs typeface="ＭＳ Ｐゴシック" charset="0"/>
              </a:rPr>
              <a:t>s beta be if it had borrowed the entire $ 18.5 billion?</a:t>
            </a:r>
          </a:p>
          <a:p>
            <a:pPr lvl="1">
              <a:buFontTx/>
              <a:buChar char="•"/>
            </a:pPr>
            <a:r>
              <a:rPr lang="en-US" dirty="0">
                <a:latin typeface="Times" charset="0"/>
                <a:ea typeface="ＭＳ Ｐゴシック" charset="0"/>
              </a:rPr>
              <a:t>Debt = $ 615 + $ 3,186 + $ 18,500 = $ 22,301 </a:t>
            </a:r>
            <a:r>
              <a:rPr lang="en-US" dirty="0" smtClean="0">
                <a:latin typeface="Times" charset="0"/>
                <a:ea typeface="ＭＳ Ｐゴシック" charset="0"/>
              </a:rPr>
              <a:t>million </a:t>
            </a:r>
            <a:endParaRPr lang="en-US" dirty="0">
              <a:latin typeface="Times" charset="0"/>
              <a:ea typeface="ＭＳ Ｐゴシック" charset="0"/>
            </a:endParaRPr>
          </a:p>
          <a:p>
            <a:pPr lvl="1">
              <a:buFontTx/>
              <a:buChar char="•"/>
            </a:pPr>
            <a:r>
              <a:rPr lang="en-US" dirty="0">
                <a:latin typeface="Times" charset="0"/>
                <a:ea typeface="ＭＳ Ｐゴシック" charset="0"/>
              </a:rPr>
              <a:t>Equity = $ 31,100 million</a:t>
            </a:r>
          </a:p>
          <a:p>
            <a:pPr lvl="1">
              <a:buFontTx/>
              <a:buChar char="•"/>
            </a:pPr>
            <a:r>
              <a:rPr lang="en-US" dirty="0">
                <a:latin typeface="Times" charset="0"/>
                <a:ea typeface="ＭＳ Ｐゴシック" charset="0"/>
              </a:rPr>
              <a:t>D/E Ratio = 71.70%</a:t>
            </a:r>
          </a:p>
          <a:p>
            <a:pPr lvl="1">
              <a:buFontTx/>
              <a:buChar char="•"/>
            </a:pPr>
            <a:r>
              <a:rPr lang="en-US" dirty="0">
                <a:latin typeface="Times" charset="0"/>
                <a:ea typeface="ＭＳ Ｐゴシック" charset="0"/>
              </a:rPr>
              <a:t>New Beta = 1.026 ( 1 + 0.64 (.717)) = 1.50</a:t>
            </a:r>
          </a:p>
          <a:p>
            <a:pPr lvl="1">
              <a:buFontTx/>
              <a:buChar char="•"/>
            </a:pPr>
            <a:endParaRPr lang="en-US" dirty="0">
              <a:latin typeface="Times" charset="0"/>
              <a:ea typeface="ＭＳ Ｐゴシック" charset="0"/>
            </a:endParaRPr>
          </a:p>
          <a:p>
            <a:r>
              <a:rPr lang="en-US" b="1" dirty="0">
                <a:latin typeface="Times" charset="0"/>
                <a:ea typeface="ＭＳ Ｐゴシック" charset="0"/>
                <a:cs typeface="ＭＳ Ｐゴシック" charset="0"/>
              </a:rPr>
              <a:t>What is the significance of assuming Cap Cities debt? </a:t>
            </a:r>
          </a:p>
          <a:p>
            <a:r>
              <a:rPr lang="en-US" dirty="0">
                <a:latin typeface="Times" charset="0"/>
                <a:ea typeface="ＭＳ Ｐゴシック" charset="0"/>
                <a:cs typeface="ＭＳ Ｐゴシック" charset="0"/>
              </a:rPr>
              <a:t>If the debt had not been assumed and had to be retired, Disney would have had to raise $19,115 million ($18,500 + $615) to fund the acquisition. You would not have added $615 million in debt to the consolidated company after the transaction.</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same principle applies to a firm. To the degree that the firm is in multiple businesses, its beta reflects all of these businesses.</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Bottom-up betas build up to the beta from the fundamentals, rather than trusting the regression. </a:t>
            </a:r>
          </a:p>
          <a:p>
            <a:r>
              <a:rPr lang="en-US">
                <a:latin typeface="Times" charset="0"/>
                <a:ea typeface="ＭＳ Ｐゴシック" charset="0"/>
                <a:cs typeface="ＭＳ Ｐゴシック" charset="0"/>
              </a:rPr>
              <a:t>The standard error of an average beta for a sector, is smaller by a factor of √n, where n is the number of firms in the sector. Thus, if there are 25 firms in a sector, the standard error of the average is 1/5 the average standard error.</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Disney does break down its divisions very well in its financial statements. Not all companies are this forthcoming and you may have to go on much coarser data, in some cases.</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a:t>
            </a:r>
            <a:r>
              <a:rPr lang="en-US" dirty="0" smtClean="0">
                <a:latin typeface="Times" charset="0"/>
                <a:ea typeface="ＭＳ Ｐゴシック" charset="0"/>
                <a:cs typeface="ＭＳ Ｐゴシック" charset="0"/>
              </a:rPr>
              <a:t>(parks and</a:t>
            </a:r>
            <a:r>
              <a:rPr lang="en-US" baseline="0" dirty="0" smtClean="0">
                <a:latin typeface="Times" charset="0"/>
                <a:ea typeface="ＭＳ Ｐゴシック" charset="0"/>
                <a:cs typeface="ＭＳ Ｐゴシック" charset="0"/>
              </a:rPr>
              <a:t> resorts</a:t>
            </a:r>
            <a:r>
              <a:rPr lang="en-US" dirty="0" smtClean="0">
                <a:latin typeface="Times" charset="0"/>
                <a:ea typeface="ＭＳ Ｐゴシック" charset="0"/>
                <a:cs typeface="ＭＳ Ｐゴシック" charset="0"/>
              </a:rPr>
              <a:t>). Another</a:t>
            </a:r>
            <a:r>
              <a:rPr lang="en-US" baseline="0" dirty="0" smtClean="0">
                <a:latin typeface="Times" charset="0"/>
                <a:ea typeface="ＭＳ Ｐゴシック" charset="0"/>
                <a:cs typeface="ＭＳ Ｐゴシック" charset="0"/>
              </a:rPr>
              <a:t> solution is to define your business more broadly, allowing for more comparable firms.</a:t>
            </a:r>
          </a:p>
          <a:p>
            <a:endParaRPr lang="en-US" baseline="0" dirty="0">
              <a:latin typeface="Times" charset="0"/>
              <a:ea typeface="ＭＳ Ｐゴシック" charset="0"/>
              <a:cs typeface="ＭＳ Ｐゴシック" charset="0"/>
            </a:endParaRPr>
          </a:p>
          <a:p>
            <a:r>
              <a:rPr lang="en-US" baseline="0" dirty="0" smtClean="0">
                <a:latin typeface="Times" charset="0"/>
                <a:ea typeface="ＭＳ Ｐゴシック" charset="0"/>
                <a:cs typeface="ＭＳ Ｐゴシック" charset="0"/>
              </a:rPr>
              <a:t>When looking for comparable firms, you are not trying to get exact matches with the company you are analyzing. Instead, you are focusing on companies whose economic fortunes are tied to the same macro economic variables as your revenues/earnings are. It is okay to stray out of your specific business, if you follow this principle.</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Slide Image Placeholder 1"/>
          <p:cNvSpPr>
            <a:spLocks noGrp="1" noRot="1" noChangeAspect="1"/>
          </p:cNvSpPr>
          <p:nvPr>
            <p:ph type="sldImg"/>
          </p:nvPr>
        </p:nvSpPr>
        <p:spPr>
          <a:xfrm>
            <a:off x="1150938" y="692150"/>
            <a:ext cx="4556125" cy="3416300"/>
          </a:xfrm>
          <a:ln/>
        </p:spPr>
      </p:sp>
      <p:sp>
        <p:nvSpPr>
          <p:cNvPr id="338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shows the raw numbers behind one of the line items on the previous page – studio entertainment. It lists the companies used, their market values of equity, total debt outstanding and cash. </a:t>
            </a:r>
          </a:p>
          <a:p>
            <a:r>
              <a:rPr lang="en-US">
                <a:latin typeface="Times" charset="0"/>
                <a:ea typeface="ＭＳ Ｐゴシック" charset="0"/>
                <a:cs typeface="ＭＳ Ｐゴシック" charset="0"/>
              </a:rPr>
              <a:t>We show three summary numbers – the average, the aggregate and the median. The average is skewed by outliers. While both the aggregate and median yield meaningful values, we have chosen to go with the median.</a:t>
            </a:r>
          </a:p>
          <a:p>
            <a:r>
              <a:rPr lang="en-US">
                <a:latin typeface="Times" charset="0"/>
                <a:ea typeface="ＭＳ Ｐゴシック" charset="0"/>
                <a:cs typeface="ＭＳ Ｐゴシック" charset="0"/>
              </a:rPr>
              <a:t>In the last three columns, I have computed the enterprise value = mkt cap + debt – cash, revenues and EV/Revenues. These will be used on the next page.</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Using the studio entertainment companies as the base, this page explains the process, step by step. </a:t>
            </a:r>
          </a:p>
          <a:p>
            <a:r>
              <a:rPr lang="en-US" dirty="0">
                <a:latin typeface="Times" charset="0"/>
                <a:ea typeface="ＭＳ Ｐゴシック" charset="0"/>
                <a:cs typeface="ＭＳ Ｐゴシック" charset="0"/>
              </a:rPr>
              <a:t>You always start with a regression or equity beta, then clean up for debt and then for cash. (I assumed a marginal tax rate of 40%, since these were all US firms)</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When</a:t>
            </a:r>
            <a:r>
              <a:rPr lang="en-US" baseline="0" dirty="0" smtClean="0">
                <a:latin typeface="Times" charset="0"/>
                <a:ea typeface="ＭＳ Ｐゴシック" charset="0"/>
                <a:cs typeface="ＭＳ Ｐゴシック" charset="0"/>
              </a:rPr>
              <a:t> you use the net debt to equity ratio, which is the practice in much of Europe and Latin America, t</a:t>
            </a:r>
            <a:r>
              <a:rPr lang="en-US" dirty="0" smtClean="0">
                <a:latin typeface="Times" charset="0"/>
                <a:ea typeface="ＭＳ Ｐゴシック" charset="0"/>
                <a:cs typeface="ＭＳ Ｐゴシック" charset="0"/>
              </a:rPr>
              <a:t>he </a:t>
            </a:r>
            <a:r>
              <a:rPr lang="en-US" dirty="0">
                <a:latin typeface="Times" charset="0"/>
                <a:ea typeface="ＭＳ Ｐゴシック" charset="0"/>
                <a:cs typeface="ＭＳ Ｐゴシック" charset="0"/>
              </a:rPr>
              <a:t>answers are close but they will not be the same. With the net debt ratio, you are assuming that debt and cash not only cancel out in terms of </a:t>
            </a:r>
            <a:r>
              <a:rPr lang="en-US" dirty="0" smtClean="0">
                <a:latin typeface="Times" charset="0"/>
                <a:ea typeface="ＭＳ Ｐゴシック" charset="0"/>
                <a:cs typeface="ＭＳ Ｐゴシック" charset="0"/>
              </a:rPr>
              <a:t>risk (equally riskless) </a:t>
            </a:r>
            <a:r>
              <a:rPr lang="en-US" dirty="0">
                <a:latin typeface="Times" charset="0"/>
                <a:ea typeface="ＭＳ Ｐゴシック" charset="0"/>
                <a:cs typeface="ＭＳ Ｐゴシック" charset="0"/>
              </a:rPr>
              <a:t>but </a:t>
            </a:r>
            <a:r>
              <a:rPr lang="en-US" dirty="0" smtClean="0">
                <a:latin typeface="Times" charset="0"/>
                <a:ea typeface="ＭＳ Ｐゴシック" charset="0"/>
                <a:cs typeface="ＭＳ Ｐゴシック" charset="0"/>
              </a:rPr>
              <a:t>have the same tax effect (that you</a:t>
            </a:r>
            <a:r>
              <a:rPr lang="en-US" baseline="0" dirty="0" smtClean="0">
                <a:latin typeface="Times" charset="0"/>
                <a:ea typeface="ＭＳ Ｐゴシック" charset="0"/>
                <a:cs typeface="ＭＳ Ｐゴシック" charset="0"/>
              </a:rPr>
              <a:t> pay a 40% tax rate on income from cash and get a 40% tax benefit from interest expenses).</a:t>
            </a:r>
            <a:endParaRPr lang="en-US" dirty="0">
              <a:latin typeface="Times" charset="0"/>
              <a:ea typeface="ＭＳ Ｐゴシック" charset="0"/>
              <a:cs typeface="ＭＳ Ｐゴシック" charset="0"/>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p:cNvSpPr>
            <a:spLocks noGrp="1" noRot="1" noChangeAspect="1"/>
          </p:cNvSpPr>
          <p:nvPr>
            <p:ph type="sldImg"/>
          </p:nvPr>
        </p:nvSpPr>
        <p:spPr>
          <a:xfrm>
            <a:off x="1150938" y="692150"/>
            <a:ext cx="4556125" cy="3416300"/>
          </a:xfrm>
          <a:ln/>
        </p:spPr>
      </p:sp>
      <p:sp>
        <p:nvSpPr>
          <p:cNvPr id="343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atin typeface="Times" charset="0"/>
                <a:ea typeface="ＭＳ Ｐゴシック" charset="0"/>
                <a:cs typeface="ＭＳ Ｐゴシック" charset="0"/>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allocated the debt based upon the identifiable assets (since these tend to be large, fixed assets, as defined by accountants) and thus more likely to require the use of debt. </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for each division should be used. Otherwise, the riskier divisions will over invest and the safest divisions will under invest.</a:t>
            </a:r>
          </a:p>
          <a:p>
            <a:r>
              <a:rPr lang="en-US">
                <a:latin typeface="Times" charset="0"/>
                <a:ea typeface="ＭＳ Ｐゴシック" charset="0"/>
                <a:cs typeface="ＭＳ Ｐゴシック" charset="0"/>
              </a:rPr>
              <a:t>Over time, the firm will become a riskier firm. Think of Bankers Trust from 1980, when it was a commercial bank, to 1992, when it had become primarily an investment bank. </a:t>
            </a:r>
          </a:p>
          <a:p>
            <a:r>
              <a:rPr lang="en-US">
                <a:latin typeface="Times" charset="0"/>
                <a:ea typeface="ＭＳ Ｐゴシック" charset="0"/>
                <a:cs typeface="ＭＳ Ｐゴシック" charset="0"/>
              </a:rPr>
              <a:t>It also means that any multi business company should have different hurdle rates for each business, with higher rates for riskier businesses and lower rates for safer businesses.</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pPr lvl="1"/>
            <a:r>
              <a:rPr lang="en-US">
                <a:latin typeface="Times" charset="0"/>
                <a:ea typeface="ＭＳ Ｐゴシック" charset="0"/>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cost of equity can be stated in different currencies. When computing the nominal </a:t>
            </a:r>
            <a:r>
              <a:rPr lang="en-US" dirty="0" smtClean="0">
                <a:latin typeface="Times" charset="0"/>
                <a:ea typeface="ＭＳ Ｐゴシック" charset="0"/>
                <a:cs typeface="ＭＳ Ｐゴシック" charset="0"/>
              </a:rPr>
              <a:t>R$ </a:t>
            </a:r>
            <a:r>
              <a:rPr lang="en-US" dirty="0">
                <a:latin typeface="Times" charset="0"/>
                <a:ea typeface="ＭＳ Ｐゴシック" charset="0"/>
                <a:cs typeface="ＭＳ Ｐゴシック" charset="0"/>
              </a:rPr>
              <a:t>cost of equity, we scale up the risk premium to reflect the fact the the inflation rates (and risk free rates in BR) are much higher.</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noTextEdit="1"/>
          </p:cNvSpPr>
          <p:nvPr>
            <p:ph type="sldImg"/>
          </p:nvPr>
        </p:nvSpPr>
        <p:spPr>
          <a:xfrm>
            <a:off x="1150938" y="692150"/>
            <a:ext cx="4556125" cy="3416300"/>
          </a:xfrm>
          <a:ln/>
        </p:spPr>
      </p:sp>
      <p:sp>
        <p:nvSpPr>
          <p:cNvPr id="353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Both are single business companies and the beta estimation is made a little easier. I used the global averages for both, simply because there are very few companies in either the domestic markets or even across all emerging markets.</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p:cNvSpPr>
            <a:spLocks noGrp="1" noRot="1" noChangeAspect="1"/>
          </p:cNvSpPr>
          <p:nvPr>
            <p:ph type="sldImg"/>
          </p:nvPr>
        </p:nvSpPr>
        <p:spPr>
          <a:xfrm>
            <a:off x="1150938" y="692150"/>
            <a:ext cx="4556125" cy="3416300"/>
          </a:xfrm>
          <a:ln/>
        </p:spPr>
      </p:sp>
      <p:sp>
        <p:nvSpPr>
          <p:cNvPr id="355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Investment banking is riskier and should require a higher return. (In fact, if you could break investment banking down into its component parts, you could get very different costs of equity within that business).</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Private firms are not traded. There are no historical price records to compute betas from.</a:t>
            </a: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r>
              <a:rPr lang="en-US" dirty="0" smtClean="0">
                <a:latin typeface="Times" charset="0"/>
                <a:ea typeface="ＭＳ Ｐゴシック" charset="0"/>
                <a:cs typeface="ＭＳ Ｐゴシック" charset="0"/>
              </a:rPr>
              <a:t>.</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To keep</a:t>
            </a:r>
            <a:r>
              <a:rPr lang="en-US" baseline="0" dirty="0" smtClean="0">
                <a:latin typeface="Times" charset="0"/>
                <a:ea typeface="ＭＳ Ｐゴシック" charset="0"/>
                <a:cs typeface="ＭＳ Ｐゴシック" charset="0"/>
              </a:rPr>
              <a:t> outliers  (like the 3190% debt to equity ratio for </a:t>
            </a:r>
            <a:r>
              <a:rPr lang="en-US" baseline="0" dirty="0" err="1" smtClean="0">
                <a:latin typeface="Times" charset="0"/>
                <a:ea typeface="ＭＳ Ｐゴシック" charset="0"/>
                <a:cs typeface="ＭＳ Ｐゴシック" charset="0"/>
              </a:rPr>
              <a:t>Dex</a:t>
            </a:r>
            <a:r>
              <a:rPr lang="en-US" baseline="0" dirty="0" smtClean="0">
                <a:latin typeface="Times" charset="0"/>
                <a:ea typeface="ＭＳ Ｐゴシック" charset="0"/>
                <a:cs typeface="ＭＳ Ｐゴシック" charset="0"/>
              </a:rPr>
              <a:t> Media) from skewing results</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we will use median values for the firms in the sample.</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cannot get a target debt to equity ratio for a private firm, use an industry -average debt to equity ratio to compute the levered beta. It will give you a more meaningful estimate than using book debt to equity ratios.</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Using beta (that looks at only market risk) will tend to under estimate the cost of equity since private owners feel exposed to all risk, if they are not diversified.</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assumes that</a:t>
            </a:r>
          </a:p>
          <a:p>
            <a:pPr lvl="1"/>
            <a:r>
              <a:rPr lang="en-US">
                <a:latin typeface="Times" charset="0"/>
                <a:ea typeface="ＭＳ Ｐゴシック" charset="0"/>
              </a:rPr>
              <a:t>The owner of the private business has all of his or her wealth invested in the business</a:t>
            </a:r>
          </a:p>
          <a:p>
            <a:pPr lvl="1"/>
            <a:r>
              <a:rPr lang="en-US">
                <a:latin typeface="Times" charset="0"/>
                <a:ea typeface="ＭＳ Ｐゴシック" charset="0"/>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atin typeface="Times" charset="0"/>
                <a:ea typeface="ＭＳ Ｐゴシック" charset="0"/>
                <a:cs typeface="ＭＳ Ｐゴシック" charset="0"/>
              </a:rPr>
              <a:t>If you were a private business looking at potential acquirers - one is a publicly traded firm and the other is an individual . Which one is likely to pay the higher price and why?</a:t>
            </a:r>
          </a:p>
          <a:p>
            <a:pPr lvl="1"/>
            <a:r>
              <a:rPr lang="en-US">
                <a:latin typeface="Times" charset="0"/>
                <a:ea typeface="ＭＳ Ｐゴシック" charset="0"/>
              </a:rPr>
              <a:t>If both acquirers have the same cash flow expectations, the publicly traded firm will win out (Blockbuster Video, Browning-Ferris are good examples of publicly traded firms which bought small private businesses to grow to their current stature.)</a:t>
            </a:r>
          </a:p>
          <a:p>
            <a:r>
              <a:rPr lang="en-US">
                <a:latin typeface="Times" charset="0"/>
                <a:ea typeface="ＭＳ Ｐゴシック" charset="0"/>
                <a:cs typeface="ＭＳ Ｐゴシック" charset="0"/>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portfolio with the market. As the investor gets more diversified, the correlation will rise and the total beta will fall towards the market beta.</a:t>
            </a:r>
            <a:endParaRPr lang="en-US">
              <a:latin typeface="Times" charset="0"/>
              <a:ea typeface="ＭＳ Ｐゴシック" charset="0"/>
              <a:cs typeface="ＭＳ Ｐゴシック" charset="0"/>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p:cNvSpPr>
            <a:spLocks noGrp="1" noRot="1" noChangeAspect="1" noChangeArrowheads="1"/>
          </p:cNvSpPr>
          <p:nvPr>
            <p:ph type="sldImg"/>
          </p:nvPr>
        </p:nvSpPr>
        <p:spPr>
          <a:xfrm>
            <a:off x="1150938" y="692150"/>
            <a:ext cx="4556125" cy="3416300"/>
          </a:xfrm>
          <a:solidFill>
            <a:srgbClr val="FFFFFF"/>
          </a:solidFill>
          <a:ln/>
        </p:spPr>
      </p:sp>
      <p:sp>
        <p:nvSpPr>
          <p:cNvPr id="3676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breakdown of a firm into businesses is available in the 10-K. The unlevered betas are available on my web site.</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Rot="1" noChangeAspect="1" noChangeArrowheads="1"/>
          </p:cNvSpPr>
          <p:nvPr>
            <p:ph type="sldImg"/>
          </p:nvPr>
        </p:nvSpPr>
        <p:spPr>
          <a:xfrm>
            <a:off x="1150938" y="692150"/>
            <a:ext cx="4556125" cy="3416300"/>
          </a:xfrm>
          <a:solidFill>
            <a:srgbClr val="FFFFFF"/>
          </a:solidFill>
          <a:ln/>
        </p:spPr>
      </p:sp>
      <p:sp>
        <p:nvSpPr>
          <p:cNvPr id="3696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Capital is more than just equity. It also includes other financing sources, particularly debt.</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Debt is not restricted to what gets called debt in the balance sheet. It includes any financing with these characteristics. </a:t>
            </a:r>
          </a:p>
          <a:p>
            <a:r>
              <a:rPr lang="en-US">
                <a:latin typeface="Times" charset="0"/>
                <a:ea typeface="ＭＳ Ｐゴシック" charset="0"/>
                <a:cs typeface="ＭＳ Ｐゴシック" charset="0"/>
              </a:rPr>
              <a:t>Applying this test to items on the liability side of the balance sheet, we would conclude that</a:t>
            </a:r>
          </a:p>
          <a:p>
            <a:pPr>
              <a:buFontTx/>
              <a:buChar char="-"/>
            </a:pPr>
            <a:r>
              <a:rPr lang="en-US">
                <a:latin typeface="Times" charset="0"/>
                <a:ea typeface="ＭＳ Ｐゴシック" charset="0"/>
                <a:cs typeface="ＭＳ Ｐゴシック" charset="0"/>
              </a:rPr>
              <a:t>All interest bearing debt, short term as well as long term, is debt</a:t>
            </a:r>
          </a:p>
          <a:p>
            <a:pPr>
              <a:buFontTx/>
              <a:buChar char="-"/>
            </a:pPr>
            <a:r>
              <a:rPr lang="en-US">
                <a:latin typeface="Times" charset="0"/>
                <a:ea typeface="ＭＳ Ｐゴシック" charset="0"/>
                <a:cs typeface="ＭＳ Ｐゴシック" charset="0"/>
              </a:rPr>
              <a:t>Accounts payable and suppliers should not be considered debt because they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atin typeface="Times" charset="0"/>
                <a:ea typeface="ＭＳ Ｐゴシック" charset="0"/>
                <a:cs typeface="ＭＳ Ｐゴシック" charset="0"/>
              </a:rPr>
              <a:t>Other liabilities such as under funded pension or health care obligations are best not considered as debt (though there may be exceptions) since the commitments are flexible.</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There are two key components to the cost of debt:</a:t>
            </a:r>
          </a:p>
          <a:p>
            <a:pPr marL="228600" indent="-228600">
              <a:buFontTx/>
              <a:buAutoNum type="alphaLcPeriod"/>
            </a:pPr>
            <a:r>
              <a:rPr lang="en-US" dirty="0">
                <a:latin typeface="Times" charset="0"/>
                <a:ea typeface="ＭＳ Ｐゴシック" charset="0"/>
                <a:cs typeface="ＭＳ Ｐゴシック" charset="0"/>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dirty="0">
                <a:latin typeface="Times" charset="0"/>
                <a:ea typeface="ＭＳ Ｐゴシック" charset="0"/>
                <a:cs typeface="ＭＳ Ｐゴシック" charset="0"/>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a:t>
            </a:r>
            <a:r>
              <a:rPr lang="en-US" dirty="0" err="1">
                <a:latin typeface="Times" charset="0"/>
                <a:ea typeface="ＭＳ Ｐゴシック" charset="0"/>
                <a:cs typeface="ＭＳ Ｐゴシック" charset="0"/>
              </a:rPr>
              <a:t>riskfree</a:t>
            </a:r>
            <a:r>
              <a:rPr lang="en-US" dirty="0">
                <a:latin typeface="Times" charset="0"/>
                <a:ea typeface="ＭＳ Ｐゴシック" charset="0"/>
                <a:cs typeface="ＭＳ Ｐゴシック" charset="0"/>
              </a:rPr>
              <a:t> rate.</a:t>
            </a:r>
          </a:p>
          <a:p>
            <a:pPr marL="228600" indent="-228600"/>
            <a:r>
              <a:rPr lang="en-US" dirty="0">
                <a:latin typeface="Times" charset="0"/>
                <a:ea typeface="ＭＳ Ｐゴシック" charset="0"/>
                <a:cs typeface="ＭＳ Ｐゴシック" charset="0"/>
              </a:rPr>
              <a:t>While the cost of debt can be estimated easily for some firms, by looking up traded bonds, it can be more difficult for non-rated firms. The default spreads can be obtained from</a:t>
            </a:r>
          </a:p>
          <a:p>
            <a:pPr marL="228600" indent="-228600"/>
            <a:r>
              <a:rPr lang="en-US" dirty="0">
                <a:latin typeface="Times" charset="0"/>
                <a:ea typeface="ＭＳ Ｐゴシック" charset="0"/>
                <a:cs typeface="ＭＳ Ｐゴシック" charset="0"/>
              </a:rPr>
              <a:t>http://</a:t>
            </a:r>
            <a:r>
              <a:rPr lang="en-US" dirty="0" err="1" smtClean="0">
                <a:latin typeface="Times" charset="0"/>
                <a:ea typeface="ＭＳ Ｐゴシック" charset="0"/>
                <a:cs typeface="ＭＳ Ｐゴシック" charset="0"/>
              </a:rPr>
              <a:t>www.bondsonline.com</a:t>
            </a:r>
            <a:endParaRPr lang="en-US" dirty="0" smtClean="0">
              <a:latin typeface="Times" charset="0"/>
              <a:ea typeface="ＭＳ Ｐゴシック" charset="0"/>
              <a:cs typeface="ＭＳ Ｐゴシック" charset="0"/>
            </a:endParaRPr>
          </a:p>
          <a:p>
            <a:pPr marL="228600" indent="-228600"/>
            <a:r>
              <a:rPr lang="en-US" dirty="0" smtClean="0">
                <a:latin typeface="Times" charset="0"/>
                <a:ea typeface="ＭＳ Ｐゴシック" charset="0"/>
                <a:cs typeface="ＭＳ Ｐゴシック" charset="0"/>
              </a:rPr>
              <a:t>It</a:t>
            </a:r>
            <a:r>
              <a:rPr lang="en-US" baseline="0" dirty="0" smtClean="0">
                <a:latin typeface="Times" charset="0"/>
                <a:ea typeface="ＭＳ Ｐゴシック" charset="0"/>
                <a:cs typeface="ＭＳ Ｐゴシック" charset="0"/>
              </a:rPr>
              <a:t> will cost you money, but you will get updated values. You can get partially updated numbers from my website (under updated data)&gt;</a:t>
            </a:r>
            <a:endParaRPr lang="en-US" dirty="0">
              <a:latin typeface="Times" charset="0"/>
              <a:ea typeface="ＭＳ Ｐゴシック" charset="0"/>
              <a:cs typeface="ＭＳ Ｐゴシック" charset="0"/>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You are trusting the ratings agencies to be right and to have incorporated all default risk (company as well as country) into the rating</a:t>
            </a:r>
            <a:r>
              <a:rPr lang="en-US" dirty="0" smtClean="0">
                <a:latin typeface="Times" charset="0"/>
                <a:ea typeface="ＭＳ Ｐゴシック" charset="0"/>
                <a:cs typeface="ＭＳ Ｐゴシック" charset="0"/>
              </a:rPr>
              <a:t>. With Vale,</a:t>
            </a:r>
            <a:r>
              <a:rPr lang="en-US" baseline="0" dirty="0" smtClean="0">
                <a:latin typeface="Times" charset="0"/>
                <a:ea typeface="ＭＳ Ｐゴシック" charset="0"/>
                <a:cs typeface="ＭＳ Ｐゴシック" charset="0"/>
              </a:rPr>
              <a:t> therefore, you are assuming that the ratings agency has incorporated both the risk of Vale and Brazil in its rating. (Ratings agencies claim they do…)</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atin typeface="Times" charset="0"/>
                <a:ea typeface="ＭＳ Ｐゴシック" charset="0"/>
                <a:cs typeface="ＭＳ Ｐゴシック" charset="0"/>
              </a:rPr>
              <a:t>The operating income used to compute the rating does not have to be last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number. It can be an average over time or a normalized value.</a:t>
            </a:r>
            <a:endParaRPr lang="en-US">
              <a:latin typeface="Times" charset="0"/>
              <a:ea typeface="ＭＳ Ｐゴシック" charset="0"/>
              <a:cs typeface="ＭＳ Ｐゴシック" charset="0"/>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table is constructed, using smaller non-financial service companies (&lt;$5 billion market cap) that are rated, and their interest coverage ratios. The firms were sorted based upon their ratings, and the interest coverage range was estimated.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These ranges will change over time, especially as the economy strengthens or weakens. You can get the updated ranges on my web site.</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atin typeface="Times" charset="0"/>
                <a:ea typeface="ＭＳ Ｐゴシック" charset="0"/>
                <a:cs typeface="ＭＳ Ｐゴシック" charset="0"/>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atin typeface="Times" charset="0"/>
                <a:ea typeface="ＭＳ Ｐゴシック" charset="0"/>
                <a:cs typeface="ＭＳ Ｐゴシック" charset="0"/>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atin typeface="Times" charset="0"/>
              <a:ea typeface="ＭＳ Ｐゴシック" charset="0"/>
              <a:cs typeface="ＭＳ Ｐゴシック" charset="0"/>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tax rate used is the marginal tax rate…. Interest saves you taxes on your marginal income, not the first or average dollar of income….</a:t>
            </a:r>
          </a:p>
          <a:p>
            <a:r>
              <a:rPr lang="en-US" dirty="0">
                <a:latin typeface="Times" charset="0"/>
                <a:ea typeface="ＭＳ Ｐゴシック" charset="0"/>
                <a:cs typeface="ＭＳ Ｐゴシック" charset="0"/>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dirty="0">
                <a:latin typeface="Times" charset="0"/>
                <a:ea typeface="ＭＳ Ｐゴシック" charset="0"/>
                <a:cs typeface="ＭＳ Ｐゴシック" charset="0"/>
              </a:rPr>
              <a:t>For Tata Motors, we added the country default spread on to the company default spread to reflect the fact that Tata has to bear the burden of country risk when it borrows. (We skipped this step with Vale because we used the actual rating, which already reflects Brazil country risk)</a:t>
            </a:r>
          </a:p>
          <a:p>
            <a:r>
              <a:rPr lang="en-US" dirty="0">
                <a:latin typeface="Times" charset="0"/>
                <a:ea typeface="ＭＳ Ｐゴシック" charset="0"/>
                <a:cs typeface="ＭＳ Ｐゴシック" charset="0"/>
              </a:rPr>
              <a:t>For Disney, Deutsche Bank and Vale, we chose to use the actual ratings rather than the synthetic rating, because it does contain more information. </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should be updated frequently and should have current default spreads in it. These will be the spreads you use for your synthetic ratings today.</a:t>
            </a:r>
          </a:p>
          <a:p>
            <a:endParaRPr lang="en-US">
              <a:latin typeface="Times" charset="0"/>
              <a:ea typeface="ＭＳ Ｐゴシック" charset="0"/>
              <a:cs typeface="ＭＳ Ｐゴシック" charset="0"/>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r>
              <a:rPr lang="en-US" dirty="0" smtClean="0">
                <a:latin typeface="Times" charset="0"/>
                <a:ea typeface="ＭＳ Ｐゴシック" charset="0"/>
                <a:cs typeface="ＭＳ Ｐゴシック" charset="0"/>
              </a:rPr>
              <a: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To get marginal tax rates for other</a:t>
            </a:r>
            <a:r>
              <a:rPr lang="en-US" baseline="0" dirty="0" smtClean="0">
                <a:latin typeface="Times" charset="0"/>
                <a:ea typeface="ＭＳ Ｐゴシック" charset="0"/>
                <a:cs typeface="ＭＳ Ｐゴシック" charset="0"/>
              </a:rPr>
              <a:t> countries, try this data set that I keep updated on my website:</a:t>
            </a:r>
          </a:p>
          <a:p>
            <a:r>
              <a:rPr lang="en-US" dirty="0" smtClean="0">
                <a:latin typeface="Times" charset="0"/>
                <a:ea typeface="ＭＳ Ｐゴシック" charset="0"/>
                <a:cs typeface="ＭＳ Ｐゴシック" charset="0"/>
              </a:rPr>
              <a:t>http://</a:t>
            </a:r>
            <a:r>
              <a:rPr lang="en-US" dirty="0" err="1" smtClean="0">
                <a:latin typeface="Times" charset="0"/>
                <a:ea typeface="ＭＳ Ｐゴシック" charset="0"/>
                <a:cs typeface="ＭＳ Ｐゴシック" charset="0"/>
              </a:rPr>
              <a:t>www.stern.nyu.edu</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adamodar</a:t>
            </a:r>
            <a:r>
              <a:rPr lang="en-US" dirty="0" smtClean="0">
                <a:latin typeface="Times" charset="0"/>
                <a:ea typeface="ＭＳ Ｐゴシック" charset="0"/>
                <a:cs typeface="ＭＳ Ｐゴシック" charset="0"/>
              </a:rPr>
              <a:t>/pc/datasets/</a:t>
            </a:r>
            <a:r>
              <a:rPr lang="en-US" dirty="0" err="1" smtClean="0">
                <a:latin typeface="Times" charset="0"/>
                <a:ea typeface="ＭＳ Ｐゴシック" charset="0"/>
                <a:cs typeface="ＭＳ Ｐゴシック" charset="0"/>
              </a:rPr>
              <a:t>countrytaxrates.xls</a:t>
            </a:r>
            <a:endParaRPr lang="en-US" dirty="0">
              <a:latin typeface="Times" charset="0"/>
              <a:ea typeface="ＭＳ Ｐゴシック" charset="0"/>
              <a:cs typeface="ＭＳ Ｐゴシック" charset="0"/>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easiest way to break down a convertible bond is to value it as a straight bond and to then assign the remaining market value to the conversion option. In March 2004</a:t>
            </a:r>
            <a:r>
              <a:rPr lang="en-US" dirty="0" smtClean="0">
                <a:latin typeface="Times" charset="0"/>
                <a:ea typeface="ＭＳ Ｐゴシック" charset="0"/>
                <a:cs typeface="ＭＳ Ｐゴシック" charset="0"/>
              </a:rPr>
              <a:t>,for example, </a:t>
            </a:r>
            <a:r>
              <a:rPr lang="en-US" dirty="0">
                <a:latin typeface="Times" charset="0"/>
                <a:ea typeface="ＭＳ Ｐゴシック" charset="0"/>
                <a:cs typeface="ＭＳ Ｐゴシック" charset="0"/>
              </a:rPr>
              <a:t>Disney had convertible bonds outstanding with 19 years left to maturity and a coupon rate of 2.125%, trading at $1,064 a bond.  Holders of this bond have the right to convert the bond into 33.9444 shares of stock anytime over the bond</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remaining life. To break the convertible bond into straight bond and conversion option components, we will value the bond using 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pre-tax cost of debt of 5.25%:</a:t>
            </a:r>
          </a:p>
          <a:p>
            <a:r>
              <a:rPr lang="en-US" dirty="0">
                <a:latin typeface="Times New Roman" charset="0"/>
                <a:ea typeface="ＭＳ Ｐゴシック" charset="0"/>
                <a:cs typeface="ＭＳ Ｐゴシック" charset="0"/>
              </a:rPr>
              <a:t>At this conversion ratio, the price that investors would be paying for Disney shares would be $29.46, much higher than the stock price of $20.46 prevailing at the time of the analysis.</a:t>
            </a:r>
          </a:p>
          <a:p>
            <a:r>
              <a:rPr lang="en-US" dirty="0">
                <a:latin typeface="Times New Roman" charset="0"/>
                <a:ea typeface="ＭＳ Ｐゴシック" charset="0"/>
                <a:cs typeface="ＭＳ Ｐゴシック" charset="0"/>
              </a:rPr>
              <a:t>This rate was based upon a 10-year treasury bond rate. If the 5-year treasury bond rate had been substantially different, we would have recomputed a pre-tax cost of debt by adding the default spread to the 5-year rate.</a:t>
            </a:r>
          </a:p>
          <a:p>
            <a:pPr algn="just"/>
            <a:r>
              <a:rPr lang="en-US" dirty="0">
                <a:latin typeface="Times" charset="0"/>
                <a:ea typeface="ＭＳ Ｐゴシック" charset="0"/>
                <a:cs typeface="ＭＳ Ｐゴシック" charset="0"/>
              </a:rPr>
              <a:t>Straight Bond component </a:t>
            </a:r>
          </a:p>
          <a:p>
            <a:pPr algn="just"/>
            <a:r>
              <a:rPr lang="en-US" dirty="0">
                <a:latin typeface="Times" charset="0"/>
                <a:ea typeface="ＭＳ Ｐゴシック" charset="0"/>
                <a:cs typeface="ＭＳ Ｐゴシック" charset="0"/>
              </a:rPr>
              <a:t>= Value of a 2.125% coupon bond due in 19 years with a market interest rate of 5.25%</a:t>
            </a:r>
          </a:p>
          <a:p>
            <a:pPr algn="just"/>
            <a:r>
              <a:rPr lang="en-US" dirty="0">
                <a:latin typeface="Times" charset="0"/>
                <a:ea typeface="ＭＳ Ｐゴシック" charset="0"/>
                <a:cs typeface="ＭＳ Ｐゴシック" charset="0"/>
              </a:rPr>
              <a:t>= PV of $21.25 in coupons each year for 19 years + PV of $1000 at end of year 19 = $629.91</a:t>
            </a:r>
          </a:p>
          <a:p>
            <a:pPr algn="just"/>
            <a:r>
              <a:rPr lang="en-US" dirty="0">
                <a:latin typeface="Times" charset="0"/>
                <a:ea typeface="ＭＳ Ｐゴシック" charset="0"/>
                <a:cs typeface="ＭＳ Ｐゴシック" charset="0"/>
              </a:rPr>
              <a:t>Conversion Option= Market value of convertible – Value of straight bond</a:t>
            </a:r>
          </a:p>
          <a:p>
            <a:pPr algn="just"/>
            <a:r>
              <a:rPr lang="en-US" dirty="0">
                <a:latin typeface="Times" charset="0"/>
                <a:ea typeface="ＭＳ Ｐゴシック" charset="0"/>
                <a:cs typeface="ＭＳ Ｐゴシック" charset="0"/>
              </a:rPr>
              <a:t>			= 1064 - $629.91 = $434.09</a:t>
            </a:r>
          </a:p>
          <a:p>
            <a:pPr algn="just"/>
            <a:r>
              <a:rPr lang="en-US" dirty="0">
                <a:latin typeface="Times" charset="0"/>
                <a:ea typeface="ＭＳ Ｐゴシック" charset="0"/>
                <a:cs typeface="ＭＳ Ｐゴシック" charset="0"/>
              </a:rPr>
              <a:t>The straight bond component of $630 is treated as debt, while the conversion option of $434 is treated as equity</a:t>
            </a:r>
            <a:r>
              <a:rPr lang="en-US" dirty="0" smtClean="0">
                <a:latin typeface="Times" charset="0"/>
                <a:ea typeface="ＭＳ Ｐゴシック" charset="0"/>
                <a:cs typeface="ＭＳ Ｐゴシック" charset="0"/>
              </a:rPr>
              <a:t>. </a:t>
            </a:r>
          </a:p>
          <a:p>
            <a:pPr algn="just"/>
            <a:r>
              <a:rPr lang="en-US" dirty="0" smtClean="0">
                <a:latin typeface="Times" charset="0"/>
                <a:ea typeface="ＭＳ Ｐゴシック" charset="0"/>
                <a:cs typeface="ＭＳ Ｐゴシック" charset="0"/>
              </a:rPr>
              <a:t>Disney</a:t>
            </a:r>
            <a:r>
              <a:rPr lang="en-US" baseline="0" dirty="0" smtClean="0">
                <a:latin typeface="Times" charset="0"/>
                <a:ea typeface="ＭＳ Ｐゴシック" charset="0"/>
                <a:cs typeface="ＭＳ Ｐゴシック" charset="0"/>
              </a:rPr>
              <a:t> has long since retired these bonds.</a:t>
            </a:r>
            <a:endParaRPr lang="en-US" dirty="0">
              <a:latin typeface="Times" charset="0"/>
              <a:ea typeface="ＭＳ Ｐゴシック" charset="0"/>
              <a:cs typeface="ＭＳ Ｐゴシック" charset="0"/>
            </a:endParaRPr>
          </a:p>
          <a:p>
            <a:pPr algn="just"/>
            <a:endParaRPr lang="en-US" dirty="0">
              <a:latin typeface="Times" charset="0"/>
              <a:ea typeface="ＭＳ Ｐゴシック" charset="0"/>
              <a:cs typeface="ＭＳ Ｐゴシック" charset="0"/>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pPr algn="just"/>
            <a:r>
              <a:rPr lang="en-US" dirty="0">
                <a:latin typeface="Times New Roman" charset="0"/>
                <a:ea typeface="ＭＳ Ｐゴシック" charset="0"/>
                <a:cs typeface="ＭＳ Ｐゴシック" charset="0"/>
              </a:rPr>
              <a:t>Assume that the market value debt ratio is 10%, while the book value debt ratio is 30%, for a firm with a cost of equity of 15% and an after-tax cost of debt of 5%. The cost of capital can be calculated as follows –</a:t>
            </a:r>
          </a:p>
          <a:p>
            <a:pPr algn="just"/>
            <a:r>
              <a:rPr lang="en-US" dirty="0">
                <a:latin typeface="Times New Roman" charset="0"/>
                <a:ea typeface="ＭＳ Ｐゴシック" charset="0"/>
                <a:cs typeface="ＭＳ Ｐゴシック" charset="0"/>
              </a:rPr>
              <a:t>With market value debt ratios:	15% (.9) + 5% (.1) = 14%</a:t>
            </a:r>
          </a:p>
          <a:p>
            <a:pPr algn="just"/>
            <a:r>
              <a:rPr lang="en-US" dirty="0">
                <a:latin typeface="Times New Roman" charset="0"/>
                <a:ea typeface="ＭＳ Ｐゴシック" charset="0"/>
                <a:cs typeface="ＭＳ Ｐゴシック" charset="0"/>
              </a:rPr>
              <a:t>With book value debt ratios:	</a:t>
            </a:r>
            <a:r>
              <a:rPr lang="en-US" dirty="0" smtClean="0">
                <a:latin typeface="Times New Roman" charset="0"/>
                <a:ea typeface="ＭＳ Ｐゴシック" charset="0"/>
                <a:cs typeface="ＭＳ Ｐゴシック" charset="0"/>
              </a:rPr>
              <a:t>15</a:t>
            </a:r>
            <a:r>
              <a:rPr lang="en-US" dirty="0">
                <a:latin typeface="Times New Roman" charset="0"/>
                <a:ea typeface="ＭＳ Ｐゴシック" charset="0"/>
                <a:cs typeface="ＭＳ Ｐゴシック" charset="0"/>
              </a:rPr>
              <a:t>% (.7) + 5% (.3) = 12%</a:t>
            </a:r>
          </a:p>
          <a:p>
            <a:pPr algn="just"/>
            <a:r>
              <a:rPr lang="en-US" dirty="0">
                <a:latin typeface="Times New Roman" charset="0"/>
                <a:ea typeface="ＭＳ Ｐゴシック" charset="0"/>
                <a:cs typeface="ＭＳ Ｐゴシック" charset="0"/>
              </a:rPr>
              <a:t>Which is the more conservative estimate</a:t>
            </a:r>
            <a:r>
              <a:rPr lang="en-US" dirty="0" smtClean="0">
                <a:latin typeface="Times New Roman" charset="0"/>
                <a:ea typeface="ＭＳ Ｐゴシック" charset="0"/>
                <a:cs typeface="ＭＳ Ｐゴシック" charset="0"/>
              </a:rPr>
              <a:t>?</a:t>
            </a:r>
          </a:p>
          <a:p>
            <a:pPr algn="just"/>
            <a:endParaRPr lang="en-US" dirty="0" smtClean="0">
              <a:latin typeface="Times New Roman" charset="0"/>
              <a:ea typeface="ＭＳ Ｐゴシック" charset="0"/>
              <a:cs typeface="ＭＳ Ｐゴシック" charset="0"/>
            </a:endParaRPr>
          </a:p>
          <a:p>
            <a:pPr algn="just"/>
            <a:r>
              <a:rPr lang="en-US" dirty="0" smtClean="0">
                <a:latin typeface="Times New Roman" charset="0"/>
                <a:ea typeface="ＭＳ Ｐゴシック" charset="0"/>
                <a:cs typeface="ＭＳ Ｐゴシック" charset="0"/>
              </a:rPr>
              <a:t>Since</a:t>
            </a:r>
            <a:r>
              <a:rPr lang="en-US" baseline="0" dirty="0" smtClean="0">
                <a:latin typeface="Times New Roman" charset="0"/>
                <a:ea typeface="ＭＳ Ｐゴシック" charset="0"/>
                <a:cs typeface="ＭＳ Ｐゴシック" charset="0"/>
              </a:rPr>
              <a:t> 85% of US firms have market values of equity that exceed the book values of equity by significant percentages, it follows that using book value debt ratios will understate costs of capital for most companies.</a:t>
            </a:r>
            <a:endParaRPr lang="en-US" dirty="0">
              <a:latin typeface="Times New Roman"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p:cNvSpPr>
            <a:spLocks noGrp="1" noRot="1" noChangeAspect="1"/>
          </p:cNvSpPr>
          <p:nvPr>
            <p:ph type="sldImg"/>
          </p:nvPr>
        </p:nvSpPr>
        <p:spPr>
          <a:xfrm>
            <a:off x="1150938" y="692150"/>
            <a:ext cx="4556125" cy="3416300"/>
          </a:xfrm>
          <a:ln/>
        </p:spPr>
      </p:sp>
      <p:sp>
        <p:nvSpPr>
          <p:cNvPr id="394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We </a:t>
            </a:r>
            <a:r>
              <a:rPr lang="en-US" dirty="0">
                <a:latin typeface="Times" charset="0"/>
                <a:ea typeface="ＭＳ Ｐゴシック" charset="0"/>
                <a:cs typeface="ＭＳ Ｐゴシック" charset="0"/>
              </a:rPr>
              <a:t>first consolidate all of the debt outstanding and obtain an face value weighted average maturity for the debt of 7.92 years.</a:t>
            </a:r>
          </a:p>
          <a:p>
            <a:r>
              <a:rPr lang="en-US" dirty="0">
                <a:latin typeface="Times" charset="0"/>
                <a:ea typeface="ＭＳ Ｐゴシック" charset="0"/>
                <a:cs typeface="ＭＳ Ｐゴシック" charset="0"/>
              </a:rPr>
              <a:t>We then compute the market value of debt, setting the book value = face value, the interest expense = coupon, the average maturity = debt maturity and the pre-tax cost of debt based on the synthetic rating as the cost of debt. </a:t>
            </a:r>
          </a:p>
          <a:p>
            <a:r>
              <a:rPr lang="en-US" dirty="0">
                <a:latin typeface="Times" charset="0"/>
                <a:ea typeface="ＭＳ Ｐゴシック" charset="0"/>
                <a:cs typeface="ＭＳ Ｐゴシック" charset="0"/>
              </a:rPr>
              <a:t>Alternatively, we can compute the market value of each debt item separately and add up the values.</a:t>
            </a: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pre-tax cost of debt was based upon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rating.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atin typeface="Times" charset="0"/>
                <a:ea typeface="ＭＳ Ｐゴシック" charset="0"/>
                <a:cs typeface="ＭＳ Ｐゴシック" charset="0"/>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firms, the book debt ratio will be much higher than the market debt ratio. Using the book debt ratio will therefore yield a lower cost of capital (which undercuts the conservatism argument used by defenders of book value weights)</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7.81%?</a:t>
            </a:r>
            <a:endParaRPr lang="en-US">
              <a:latin typeface="Times" charset="0"/>
              <a:ea typeface="ＭＳ Ｐゴシック" charset="0"/>
              <a:cs typeface="ＭＳ Ｐゴシック" charset="0"/>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For Disney, we used the division specific debt ratio weights we estimated earlier (when estimating the levered beta). We did assume that all divisions borrow at 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pre-tax cost of debt. If the divisions issued debt independently, we would have considered using division-specific costs of debt.</a:t>
            </a:r>
          </a:p>
          <a:p>
            <a:r>
              <a:rPr lang="en-US" dirty="0">
                <a:latin typeface="Times" charset="0"/>
                <a:ea typeface="ＭＳ Ｐゴシック" charset="0"/>
                <a:cs typeface="ＭＳ Ｐゴシック" charset="0"/>
              </a:rPr>
              <a:t>For Vale, we used the same debt ratio and cost of debt for both divisions.</a:t>
            </a:r>
          </a:p>
          <a:p>
            <a:r>
              <a:rPr lang="en-US" dirty="0">
                <a:latin typeface="Times" charset="0"/>
                <a:ea typeface="ＭＳ Ｐゴシック" charset="0"/>
                <a:cs typeface="ＭＳ Ｐゴシック" charset="0"/>
              </a:rPr>
              <a:t>The cost of capital for Vale will be higher in </a:t>
            </a:r>
            <a:r>
              <a:rPr lang="en-US" dirty="0" smtClean="0">
                <a:latin typeface="Times" charset="0"/>
                <a:ea typeface="ＭＳ Ｐゴシック" charset="0"/>
                <a:cs typeface="ＭＳ Ｐゴシック" charset="0"/>
              </a:rPr>
              <a:t>R$, </a:t>
            </a:r>
            <a:r>
              <a:rPr lang="en-US" dirty="0">
                <a:latin typeface="Times" charset="0"/>
                <a:ea typeface="ＭＳ Ｐゴシック" charset="0"/>
                <a:cs typeface="ＭＳ Ｐゴシック" charset="0"/>
              </a:rPr>
              <a:t>because we expect inflation to be 9% in </a:t>
            </a:r>
            <a:r>
              <a:rPr lang="en-US" dirty="0" smtClean="0">
                <a:latin typeface="Times" charset="0"/>
                <a:ea typeface="ＭＳ Ｐゴシック" charset="0"/>
                <a:cs typeface="ＭＳ Ｐゴシック" charset="0"/>
              </a:rPr>
              <a:t>R$ </a:t>
            </a:r>
            <a:r>
              <a:rPr lang="en-US" dirty="0">
                <a:latin typeface="Times" charset="0"/>
                <a:ea typeface="ＭＳ Ｐゴシック" charset="0"/>
                <a:cs typeface="ＭＳ Ｐゴシック" charset="0"/>
              </a:rPr>
              <a:t>and only 2% in US dollars. </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p:cNvSpPr>
            <a:spLocks noGrp="1" noRot="1" noChangeAspect="1"/>
          </p:cNvSpPr>
          <p:nvPr>
            <p:ph type="sldImg"/>
          </p:nvPr>
        </p:nvSpPr>
        <p:spPr>
          <a:xfrm>
            <a:off x="1150938" y="692150"/>
            <a:ext cx="4556125" cy="3416300"/>
          </a:xfrm>
          <a:ln/>
        </p:spPr>
      </p:sp>
      <p:sp>
        <p:nvSpPr>
          <p:cNvPr id="404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For Bookscape, the cost of capital is much higher for the undiversified owner than it is for a  diversified investor in a similar company.</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To go from unlevered to levered betas and then to the cost of capital, you have to</a:t>
            </a:r>
          </a:p>
          <a:p>
            <a:pPr marL="228600" indent="-228600">
              <a:buFont typeface="+mj-lt"/>
              <a:buAutoNum type="arabicPeriod"/>
            </a:pPr>
            <a:r>
              <a:rPr lang="en-US" dirty="0">
                <a:latin typeface="Times" charset="0"/>
                <a:ea typeface="ＭＳ Ｐゴシック" charset="0"/>
                <a:cs typeface="ＭＳ Ｐゴシック" charset="0"/>
              </a:rPr>
              <a:t>Define debt and compute market value</a:t>
            </a:r>
          </a:p>
          <a:p>
            <a:pPr marL="228600" indent="-228600">
              <a:buFont typeface="+mj-lt"/>
              <a:buAutoNum type="arabicPeriod"/>
            </a:pPr>
            <a:r>
              <a:rPr lang="en-US" dirty="0">
                <a:latin typeface="Times" charset="0"/>
                <a:ea typeface="ＭＳ Ｐゴシック" charset="0"/>
                <a:cs typeface="ＭＳ Ｐゴシック" charset="0"/>
              </a:rPr>
              <a:t>Compute the present value of operating leases</a:t>
            </a:r>
          </a:p>
          <a:p>
            <a:pPr marL="228600" indent="-228600">
              <a:buFont typeface="+mj-lt"/>
              <a:buAutoNum type="arabicPeriod"/>
            </a:pPr>
            <a:r>
              <a:rPr lang="en-US" dirty="0">
                <a:latin typeface="Times" charset="0"/>
                <a:ea typeface="ＭＳ Ｐゴシック" charset="0"/>
                <a:cs typeface="ＭＳ Ｐゴシック" charset="0"/>
              </a:rPr>
              <a:t>Compute the levered beta, using the market value of equity and the consolidated market value of debt (including lease </a:t>
            </a:r>
            <a:r>
              <a:rPr lang="en-US" dirty="0" err="1">
                <a:latin typeface="Times" charset="0"/>
                <a:ea typeface="ＭＳ Ｐゴシック" charset="0"/>
                <a:cs typeface="ＭＳ Ｐゴシック" charset="0"/>
              </a:rPr>
              <a:t>commitmetns</a:t>
            </a:r>
            <a:r>
              <a:rPr lang="en-US" dirty="0">
                <a:latin typeface="Times" charset="0"/>
                <a:ea typeface="ＭＳ Ｐゴシック" charset="0"/>
                <a:cs typeface="ＭＳ Ｐゴシック" charset="0"/>
              </a:rPr>
              <a:t>)</a:t>
            </a:r>
          </a:p>
          <a:p>
            <a:pPr marL="228600" indent="-228600">
              <a:buFont typeface="+mj-lt"/>
              <a:buAutoNum type="arabicPeriod"/>
            </a:pPr>
            <a:r>
              <a:rPr lang="en-US" dirty="0">
                <a:latin typeface="Times" charset="0"/>
                <a:ea typeface="ＭＳ Ｐゴシック" charset="0"/>
                <a:cs typeface="ＭＳ Ｐゴシック" charset="0"/>
              </a:rPr>
              <a:t>Compute the cost of capital, using the debt and equity weights.</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cost of equity and capital can be very different numbers, they can both be used as hurdle rates, as long as the returns and cash flows are defined consistently.</a:t>
            </a:r>
          </a:p>
          <a:p>
            <a:r>
              <a:rPr lang="en-US">
                <a:latin typeface="Times" charset="0"/>
                <a:ea typeface="ＭＳ Ｐゴシック" charset="0"/>
                <a:cs typeface="ＭＳ Ｐゴシック" charset="0"/>
              </a:rPr>
              <a:t>If returns and cash flows are equity based (return on equity or cash flow to equity), the appropriate hurdle rate is the cost of equity.</a:t>
            </a:r>
          </a:p>
          <a:p>
            <a:r>
              <a:rPr lang="en-US">
                <a:latin typeface="Times" charset="0"/>
                <a:ea typeface="ＭＳ Ｐゴシック" charset="0"/>
                <a:cs typeface="ＭＳ Ｐゴシック" charset="0"/>
              </a:rPr>
              <a:t>If returns and cash flows are firm or operating asset based (return on capital or cashflows to firm), the appropriate hurdle rate is the cost of capital.</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Took us a while but we have the mechanics of the hurdle rate down..</a:t>
            </a:r>
          </a:p>
        </p:txBody>
      </p:sp>
      <p:sp>
        <p:nvSpPr>
          <p:cNvPr id="410626"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there is a theme to how we think about returns in corporate finance, this line from Jerry Maguire brings it home. We trust the concrete over the vague and cash flows over earnings.</a:t>
            </a: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Accrual accounting income is designed to measure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atin typeface="Times" charset="0"/>
                <a:ea typeface="ＭＳ Ｐゴシック" charset="0"/>
                <a:cs typeface="ＭＳ Ｐゴシック" charset="0"/>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basic financial principles underlying the measurement of investment returns.</a:t>
            </a:r>
          </a:p>
          <a:p>
            <a:pPr lvl="1"/>
            <a:r>
              <a:rPr lang="en-US">
                <a:latin typeface="Times" charset="0"/>
                <a:ea typeface="ＭＳ Ｐゴシック" charset="0"/>
              </a:rPr>
              <a:t>We focus on cash flows, because when cash flows and earnings are different, cash flows provide a more reliable measure of what an investment generates.</a:t>
            </a:r>
          </a:p>
          <a:p>
            <a:pPr lvl="1"/>
            <a:r>
              <a:rPr lang="en-US">
                <a:latin typeface="Times" charset="0"/>
                <a:ea typeface="ＭＳ Ｐゴシック" charset="0"/>
              </a:rPr>
              <a:t>We focus on </a:t>
            </a:r>
            <a:r>
              <a:rPr lang="ja-JP" altLang="en-US">
                <a:latin typeface="Times" charset="0"/>
                <a:ea typeface="ＭＳ Ｐゴシック" charset="0"/>
              </a:rPr>
              <a:t>“</a:t>
            </a:r>
            <a:r>
              <a:rPr lang="en-US" altLang="ja-JP">
                <a:latin typeface="Times" charset="0"/>
                <a:ea typeface="ＭＳ Ｐゴシック" charset="0"/>
              </a:rPr>
              <a:t>incremental</a:t>
            </a:r>
            <a:r>
              <a:rPr lang="ja-JP" altLang="en-US">
                <a:latin typeface="Times" charset="0"/>
                <a:ea typeface="ＭＳ Ｐゴシック" charset="0"/>
              </a:rPr>
              <a:t>”</a:t>
            </a:r>
            <a:r>
              <a:rPr lang="en-US" altLang="ja-JP">
                <a:latin typeface="Times" charset="0"/>
                <a:ea typeface="ＭＳ Ｐゴシック" charset="0"/>
              </a:rPr>
              <a:t> effects on the overall business, since we care about the overall health and value of the business, not just individual projects.</a:t>
            </a:r>
          </a:p>
          <a:p>
            <a:pPr lvl="1"/>
            <a:r>
              <a:rPr lang="en-US">
                <a:latin typeface="Times" charset="0"/>
                <a:ea typeface="ＭＳ Ｐゴシック" charset="0"/>
              </a:rPr>
              <a:t>We use time-weighted returns, since returns made earlier are worth more than the same returns made later.</a:t>
            </a: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p:cNvSpPr>
          <p:nvPr>
            <p:ph type="sldImg"/>
          </p:nvPr>
        </p:nvSpPr>
        <p:spPr>
          <a:xfrm>
            <a:off x="1150938" y="692150"/>
            <a:ext cx="4556125" cy="3416300"/>
          </a:xfrm>
          <a:ln/>
        </p:spPr>
      </p:sp>
      <p:sp>
        <p:nvSpPr>
          <p:cNvPr id="420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discussion of what is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good investment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that follows applies to pretty much everything that firms do… Put another way, the rules we develop are general ones and cannot be altered or modified just because a specific investment is too big or too small…</a:t>
            </a:r>
            <a:endParaRPr lang="en-US">
              <a:latin typeface="Times" charset="0"/>
              <a:ea typeface="ＭＳ Ｐゴシック" charset="0"/>
              <a:cs typeface="ＭＳ Ｐゴシック" charset="0"/>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Slide Image Placeholder 1"/>
          <p:cNvSpPr>
            <a:spLocks noGrp="1" noRot="1" noChangeAspect="1"/>
          </p:cNvSpPr>
          <p:nvPr>
            <p:ph type="sldImg"/>
          </p:nvPr>
        </p:nvSpPr>
        <p:spPr>
          <a:xfrm>
            <a:off x="1150938" y="692150"/>
            <a:ext cx="4556125" cy="3416300"/>
          </a:xfrm>
          <a:ln/>
        </p:spPr>
      </p:sp>
      <p:sp>
        <p:nvSpPr>
          <p:cNvPr id="422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investments range the spectrum, from small to large, extensions of existing businesses to acquisitions. The emphasis will be that the principles of investment analysis do not change, no matter what type of investment you are looking at.</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earnings and cash flows will really be in Brazilian </a:t>
            </a:r>
            <a:r>
              <a:rPr lang="en-US" dirty="0" smtClean="0">
                <a:latin typeface="Times" charset="0"/>
                <a:ea typeface="ＭＳ Ｐゴシック" charset="0"/>
                <a:cs typeface="ＭＳ Ｐゴシック" charset="0"/>
              </a:rPr>
              <a:t>R$. </a:t>
            </a:r>
            <a:r>
              <a:rPr lang="en-US" dirty="0">
                <a:latin typeface="Times" charset="0"/>
                <a:ea typeface="ＭＳ Ｐゴシック" charset="0"/>
                <a:cs typeface="ＭＳ Ｐゴシック" charset="0"/>
              </a:rPr>
              <a:t>We will consider later the effects of looking at all the cash flows in a different currency.</a:t>
            </a:r>
          </a:p>
          <a:p>
            <a:r>
              <a:rPr lang="en-US" dirty="0">
                <a:latin typeface="Times" charset="0"/>
                <a:ea typeface="ＭＳ Ｐゴシック" charset="0"/>
                <a:cs typeface="ＭＳ Ｐゴシック" charset="0"/>
              </a:rPr>
              <a:t>Note that this investment is not going to be fully operational  until the fourth year.</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emphasis in the second item should be on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already spent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a:r>
          </a:p>
          <a:p>
            <a:r>
              <a:rPr lang="en-US">
                <a:latin typeface="Times" charset="0"/>
                <a:ea typeface="ＭＳ Ｐゴシック" charset="0"/>
                <a:cs typeface="ＭＳ Ｐゴシック" charset="0"/>
              </a:rPr>
              <a:t>While we often classify all these investments 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initial investments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they occur over time. Companies seldom make large investments at an instant in time.</a:t>
            </a:r>
          </a:p>
          <a:p>
            <a:r>
              <a:rPr lang="en-US">
                <a:latin typeface="Times" charset="0"/>
                <a:ea typeface="ＭＳ Ｐゴシック" charset="0"/>
                <a:cs typeface="ＭＳ Ｐゴシック" charset="0"/>
              </a:rPr>
              <a:t>Also worth adding: Disney will fund this investment using the same mix of debt and equity that it uses for theme parks currently.</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assumptions. Most real investments involve uncertainty about the future, but we have to make a judgment on what we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expect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to make. These expectations may be based upon past experience or market testing. (For instance, Disney would make these forecasts by looking at the history of Disneyland., EuroDisney and DisneyWorld).</a:t>
            </a:r>
          </a:p>
          <a:p>
            <a:r>
              <a:rPr lang="en-US">
                <a:latin typeface="Times" charset="0"/>
                <a:ea typeface="ＭＳ Ｐゴシック" charset="0"/>
                <a:cs typeface="ＭＳ Ｐゴシック" charset="0"/>
              </a:rPr>
              <a:t>Note that these are not conservative or low-ball estimates. Using lower numbers than expected (because a project is risky or because you are risk-averse) can lead to risk being double counted. </a:t>
            </a:r>
          </a:p>
          <a:p>
            <a:r>
              <a:rPr lang="en-US">
                <a:latin typeface="Times" charset="0"/>
                <a:ea typeface="ＭＳ Ｐゴシック" charset="0"/>
                <a:cs typeface="ＭＳ Ｐゴシック" charset="0"/>
              </a:rPr>
              <a:t>There is an alternative approach to capital budgeting where we can estimate what are called certainty equivalent cash flows, but the discount rate in that case would be the riskfree rate.</a:t>
            </a:r>
          </a:p>
          <a:p>
            <a:r>
              <a:rPr lang="en-US">
                <a:latin typeface="Times" charset="0"/>
                <a:ea typeface="ＭＳ Ｐゴシック" charset="0"/>
                <a:cs typeface="ＭＳ Ｐゴシック" charset="0"/>
              </a:rPr>
              <a:t>Finally, note that the project continues after year 10.</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Rot="1" noChangeAspect="1" noChangeArrowheads="1"/>
          </p:cNvSpPr>
          <p:nvPr>
            <p:ph type="sldImg"/>
          </p:nvPr>
        </p:nvSpPr>
        <p:spPr>
          <a:xfrm>
            <a:off x="1150938" y="692150"/>
            <a:ext cx="4556125" cy="3416300"/>
          </a:xfrm>
          <a:solidFill>
            <a:srgbClr val="FFFFFF"/>
          </a:solidFill>
          <a:ln/>
        </p:spPr>
      </p:sp>
      <p:sp>
        <p:nvSpPr>
          <p:cNvPr id="4311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Again, these numbers are easier to estimate in an investment like this one, where Disney can look at similar investments that it has made in the past.</a:t>
            </a:r>
          </a:p>
          <a:p>
            <a:r>
              <a:rPr lang="en-US">
                <a:latin typeface="Times" charset="0"/>
                <a:ea typeface="ＭＳ Ｐゴシック" charset="0"/>
                <a:cs typeface="ＭＳ Ｐゴシック" charset="0"/>
              </a:rPr>
              <a:t>Most large firms have significant expenses that cannot be traced to individual projects. These expenses are sometimes lumped under General and Administrative expenses (G&amp;A) and get allocated to projects. </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accrual accounting at work. Some expenses such as regular maintenance expenses will be treated as operating, but some expenses (such as replacing a significant portion of an existing amusement park ride) will be treated as capital expenditures. The capital expenditures on this page are maintenance capital expenditures, designed to keep the parks in operational condition, generating revenues in the long term, and are on top of the initial capital expenditures.</a:t>
            </a:r>
          </a:p>
          <a:p>
            <a:r>
              <a:rPr lang="en-US">
                <a:latin typeface="Times" charset="0"/>
                <a:ea typeface="ＭＳ Ｐゴシック" charset="0"/>
                <a:cs typeface="ＭＳ Ｐゴシック" charset="0"/>
              </a:rPr>
              <a:t>The depreciation is the total depreciation on all fixed assets. Note that capital expenditures moves towards depreciation over time, reflecting the fact that on a long lived project, the cash inflow from depreciation will have to be reinvested back into the project to preserve the earning power of the assets.</a:t>
            </a: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be a drain on the cash flows, since revenues are growing. This, in turn, will create larger inventory and working capital needs each year, which will tie up more cash in the project.</a:t>
            </a:r>
          </a:p>
          <a:p>
            <a:r>
              <a:rPr lang="en-US">
                <a:latin typeface="Times" charset="0"/>
                <a:ea typeface="ＭＳ Ｐゴシック" charset="0"/>
                <a:cs typeface="ＭＳ Ｐゴシック" charset="0"/>
              </a:rPr>
              <a:t>The tax rate used is the marginal tax rate (as opposed to the effective tax rate reported in income statements and annual reports) because projects create income at the margin and will be taxed at the margin. </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depreciation each year is computed by multiplying the book value of fixed assets at the end of the previous year and multiplying by the depreciation percentage specified in the earlier table. IN year 2, for instance, the depreciation is 12.5% of the book value of fixed assets at the end of year 1 ($3,000), yielding $375 million.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$ 500 million that has been spent already on the project was capitalized. It is depreciated straight line over the 10 years. (If it had been expensed, this would not be necessary)</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shows the accounting earnings calculations for the next 10 years. Note the increasing after-tax operating income over time.</a:t>
            </a:r>
          </a:p>
          <a:p>
            <a:r>
              <a:rPr lang="en-US">
                <a:latin typeface="Times" charset="0"/>
                <a:ea typeface="ＭＳ Ｐゴシック" charset="0"/>
                <a:cs typeface="ＭＳ Ｐゴシック" charset="0"/>
              </a:rPr>
              <a:t>Note that loss in year 1. While this loss can be carried forward and offset against profits in future years, we have chosen to claim the losses against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profits from other projects in year 1. (You would rather save taxes now than the same taxes in the future…)</a:t>
            </a:r>
          </a:p>
          <a:p>
            <a:r>
              <a:rPr lang="en-US">
                <a:latin typeface="Times" charset="0"/>
                <a:ea typeface="ＭＳ Ｐゴシック" charset="0"/>
                <a:cs typeface="ＭＳ Ｐゴシック" charset="0"/>
              </a:rPr>
              <a:t>Where are the interest expenses? They do not show up because we are computing earnings to the firm - operating income - rather than earnings to equity - net income.</a:t>
            </a:r>
          </a:p>
          <a:p>
            <a:endParaRPr lang="en-US">
              <a:latin typeface="Times" charset="0"/>
              <a:ea typeface="ＭＳ Ｐゴシック" charset="0"/>
              <a:cs typeface="ＭＳ Ｐゴシック" charset="0"/>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the accounting income into a percentage return (to enable us to do the comparison to the hurdle rate, which is a percentage rate). We have computed a simple average return on capital over the next 10 years…</a:t>
            </a:r>
          </a:p>
          <a:p>
            <a:r>
              <a:rPr lang="en-US">
                <a:latin typeface="Times" charset="0"/>
                <a:ea typeface="ＭＳ Ｐゴシック" charset="0"/>
                <a:cs typeface="ＭＳ Ｐゴシック" charset="0"/>
              </a:rPr>
              <a:t>The average book value is computed each year using the beginning and ending book values. The book values  themselves are computed as follows:</a:t>
            </a:r>
          </a:p>
          <a:p>
            <a:r>
              <a:rPr lang="en-US">
                <a:latin typeface="Times" charset="0"/>
                <a:ea typeface="ＭＳ Ｐゴシック" charset="0"/>
                <a:cs typeface="ＭＳ Ｐゴシック" charset="0"/>
              </a:rPr>
              <a:t>Ending BV = Beginning BV - Depreciation + Capital Expenditures</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Slide Image Placeholder 1"/>
          <p:cNvSpPr>
            <a:spLocks noGrp="1" noRot="1" noChangeAspect="1"/>
          </p:cNvSpPr>
          <p:nvPr>
            <p:ph type="sldImg"/>
          </p:nvPr>
        </p:nvSpPr>
        <p:spPr>
          <a:xfrm>
            <a:off x="1150938" y="692150"/>
            <a:ext cx="4556125" cy="3416300"/>
          </a:xfrm>
          <a:ln/>
        </p:spPr>
      </p:sp>
      <p:sp>
        <p:nvSpPr>
          <p:cNvPr id="443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First, since we have computed return on capital, the comparison should be to the cost of capital.</a:t>
            </a:r>
          </a:p>
          <a:p>
            <a:r>
              <a:rPr lang="en-US" dirty="0">
                <a:latin typeface="Times" charset="0"/>
                <a:ea typeface="ＭＳ Ｐゴシック" charset="0"/>
                <a:cs typeface="ＭＳ Ｐゴシック" charset="0"/>
              </a:rPr>
              <a:t>Second, since it is a theme park investment, it should be the cost of capital for theme parks.</a:t>
            </a:r>
          </a:p>
          <a:p>
            <a:r>
              <a:rPr lang="en-US" dirty="0">
                <a:latin typeface="Times" charset="0"/>
                <a:ea typeface="ＭＳ Ｐゴシック" charset="0"/>
                <a:cs typeface="ＭＳ Ｐゴシック" charset="0"/>
              </a:rPr>
              <a:t>Here is the catch. This theme park is in Brazil, an emerging market. Thus, the cost of capital of </a:t>
            </a:r>
            <a:r>
              <a:rPr lang="en-US" dirty="0" smtClean="0">
                <a:latin typeface="Times" charset="0"/>
                <a:ea typeface="ＭＳ Ｐゴシック" charset="0"/>
                <a:cs typeface="ＭＳ Ｐゴシック" charset="0"/>
              </a:rPr>
              <a:t>6.61% </a:t>
            </a:r>
            <a:r>
              <a:rPr lang="en-US" dirty="0">
                <a:latin typeface="Times" charset="0"/>
                <a:ea typeface="ＭＳ Ｐゴシック" charset="0"/>
                <a:cs typeface="ＭＳ Ｐゴシック" charset="0"/>
              </a:rPr>
              <a:t>that we estimated for existing theme parks, which are in developed markets, may be too low</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So, the answer is “</a:t>
            </a:r>
            <a:r>
              <a:rPr lang="en-US" b="1" dirty="0" smtClean="0">
                <a:latin typeface="Times" charset="0"/>
                <a:ea typeface="ＭＳ Ｐゴシック" charset="0"/>
                <a:cs typeface="ＭＳ Ｐゴシック" charset="0"/>
              </a:rPr>
              <a:t>none of the above</a:t>
            </a:r>
            <a:r>
              <a:rPr lang="en-US" dirty="0" smtClean="0">
                <a:latin typeface="Times" charset="0"/>
                <a:ea typeface="ＭＳ Ｐゴシック" charset="0"/>
                <a:cs typeface="ＭＳ Ｐゴシック" charset="0"/>
              </a:rPr>
              <a:t>”.</a:t>
            </a:r>
            <a:endParaRPr lang="en-US" dirty="0">
              <a:latin typeface="Times" charset="0"/>
              <a:ea typeface="ＭＳ Ｐゴシック" charset="0"/>
              <a:cs typeface="ＭＳ Ｐゴシック" charset="0"/>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p:cNvSpPr>
            <a:spLocks noGrp="1" noRot="1" noChangeAspect="1" noChangeArrowheads="1"/>
          </p:cNvSpPr>
          <p:nvPr>
            <p:ph type="sldImg"/>
          </p:nvPr>
        </p:nvSpPr>
        <p:spPr>
          <a:xfrm>
            <a:off x="1150938" y="692150"/>
            <a:ext cx="4556125" cy="3416300"/>
          </a:xfrm>
          <a:solidFill>
            <a:srgbClr val="FFFFFF"/>
          </a:solidFill>
          <a:ln/>
        </p:spPr>
      </p:sp>
      <p:sp>
        <p:nvSpPr>
          <p:cNvPr id="447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Here is the other half of the equation:</a:t>
            </a:r>
          </a:p>
          <a:p>
            <a:pPr marL="228600" indent="-228600">
              <a:buFontTx/>
              <a:buAutoNum type="arabicPeriod"/>
            </a:pPr>
            <a:r>
              <a:rPr lang="en-US">
                <a:latin typeface="Times" charset="0"/>
                <a:ea typeface="ＭＳ Ｐゴシック" charset="0"/>
                <a:cs typeface="ＭＳ Ｐゴシック" charset="0"/>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atin typeface="Times" charset="0"/>
                <a:ea typeface="ＭＳ Ｐゴシック" charset="0"/>
                <a:cs typeface="ＭＳ Ｐゴシック" charset="0"/>
              </a:rPr>
              <a:t>We use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atin typeface="Times" charset="0"/>
              <a:ea typeface="ＭＳ Ｐゴシック" charset="0"/>
              <a:cs typeface="ＭＳ Ｐゴシック" charset="0"/>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not. I think the accounting return, which cuts off the analysis arbitrarily after 10 years, understates the true return on projects like this one, which have longer expected lives.</a:t>
            </a:r>
          </a:p>
          <a:p>
            <a:r>
              <a:rPr lang="en-US">
                <a:latin typeface="Times" charset="0"/>
                <a:ea typeface="ＭＳ Ｐゴシック" charset="0"/>
                <a:cs typeface="ＭＳ Ｐゴシック" charset="0"/>
              </a:rPr>
              <a:t>In general, while firms claim that using the same life for all projects is not discriminatory, it clearly creates a bias against longer term projects.</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A firm can be viewed as having a portfolio of existing projects. This approach allows you to assess whether that portfolio is earning more than the hurdle rate, but it is based upon the following assumptions:</a:t>
            </a:r>
          </a:p>
          <a:p>
            <a:pPr marL="685800" lvl="1" indent="-228600">
              <a:buFont typeface="+mj-lt"/>
              <a:buAutoNum type="arabicPeriod"/>
            </a:pPr>
            <a:r>
              <a:rPr lang="en-US" dirty="0">
                <a:latin typeface="Times" charset="0"/>
                <a:ea typeface="ＭＳ Ｐゴシック" charset="0"/>
              </a:rPr>
              <a:t>Accounting earnings are a good measure of the earnings from current projects (They might not be, if items like R&amp;D, which are really investments for the future, extraordinary profits or losses, or accounting changes affect the reported income.) </a:t>
            </a:r>
          </a:p>
          <a:p>
            <a:pPr marL="685800" lvl="1" indent="-228600">
              <a:buFont typeface="+mj-lt"/>
              <a:buAutoNum type="arabicPeriod"/>
            </a:pPr>
            <a:r>
              <a:rPr lang="en-US" dirty="0">
                <a:latin typeface="Times" charset="0"/>
                <a:ea typeface="ＭＳ Ｐゴシック" charset="0"/>
              </a:rPr>
              <a:t>The book value of capital is a good measure of what is invested in current projects.</a:t>
            </a:r>
          </a:p>
          <a:p>
            <a:pPr>
              <a:buFontTx/>
              <a:buChar char="•"/>
            </a:pPr>
            <a:r>
              <a:rPr lang="en-US" dirty="0">
                <a:latin typeface="Times" charset="0"/>
                <a:ea typeface="ＭＳ Ｐゴシック" charset="0"/>
                <a:cs typeface="ＭＳ Ｐゴシック" charset="0"/>
              </a:rPr>
              <a:t>Some computational details:</a:t>
            </a:r>
          </a:p>
          <a:p>
            <a:pPr lvl="1">
              <a:buFontTx/>
              <a:buNone/>
            </a:pPr>
            <a:r>
              <a:rPr lang="en-US" i="1" dirty="0">
                <a:latin typeface="Times" charset="0"/>
                <a:ea typeface="ＭＳ Ｐゴシック" charset="0"/>
              </a:rPr>
              <a:t>Why do we use book value of debt and equity?</a:t>
            </a:r>
          </a:p>
          <a:p>
            <a:pPr lvl="1"/>
            <a:r>
              <a:rPr lang="en-US" dirty="0">
                <a:latin typeface="Times" charset="0"/>
                <a:ea typeface="ＭＳ Ｐゴシック" charset="0"/>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i="1" dirty="0">
                <a:latin typeface="Times" charset="0"/>
                <a:ea typeface="ＭＳ Ｐゴシック" charset="0"/>
              </a:rPr>
              <a:t>Why end of last year?</a:t>
            </a:r>
          </a:p>
          <a:p>
            <a:pPr lvl="1"/>
            <a:r>
              <a:rPr lang="en-US" dirty="0">
                <a:latin typeface="Times" charset="0"/>
                <a:ea typeface="ＭＳ Ｐゴシック" charset="0"/>
              </a:rPr>
              <a:t>To stay consistent with end-of-the-year cash flows and earnings that we use in the rest of the analysis. If we used mid-year conventions, we could use average values instead.</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p:cNvSpPr>
            <a:spLocks noGrp="1" noRot="1" noChangeAspect="1"/>
          </p:cNvSpPr>
          <p:nvPr>
            <p:ph type="sldImg"/>
          </p:nvPr>
        </p:nvSpPr>
        <p:spPr>
          <a:xfrm>
            <a:off x="1150938" y="692150"/>
            <a:ext cx="4556125" cy="3416300"/>
          </a:xfrm>
          <a:ln/>
        </p:spPr>
      </p:sp>
      <p:sp>
        <p:nvSpPr>
          <p:cNvPr id="455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EVA is a measure of dollar value created in a single time period. Thus, it will be affected by how capital is measured and the ups and downs of year-to-year operating income.</a:t>
            </a:r>
          </a:p>
          <a:p>
            <a:r>
              <a:rPr lang="en-US">
                <a:latin typeface="Times" charset="0"/>
                <a:ea typeface="ＭＳ Ｐゴシック" charset="0"/>
                <a:cs typeface="ＭＳ Ｐゴシック" charset="0"/>
              </a:rPr>
              <a:t>EVA just restates the excess returns (ROC – Cost of capital) in dollar value terms. Thus, it will always have the same sign as the excess return, but it will be larger for larger companies. Thus, you cannot compare the EVA across companies but you can compare the EVA for the same company from year to year.</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Slide Image Placeholder 1"/>
          <p:cNvSpPr>
            <a:spLocks noGrp="1" noRot="1" noChangeAspect="1"/>
          </p:cNvSpPr>
          <p:nvPr>
            <p:ph type="sldImg"/>
          </p:nvPr>
        </p:nvSpPr>
        <p:spPr>
          <a:xfrm>
            <a:off x="1150938" y="692150"/>
            <a:ext cx="4556125" cy="3416300"/>
          </a:xfrm>
          <a:ln/>
        </p:spPr>
      </p:sp>
      <p:sp>
        <p:nvSpPr>
          <p:cNvPr id="457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Looking across </a:t>
            </a:r>
            <a:r>
              <a:rPr lang="en-US" dirty="0" smtClean="0">
                <a:latin typeface="Times" charset="0"/>
                <a:ea typeface="ＭＳ Ｐゴシック" charset="0"/>
                <a:cs typeface="ＭＳ Ｐゴシック" charset="0"/>
              </a:rPr>
              <a:t>all 40,000 </a:t>
            </a:r>
            <a:r>
              <a:rPr lang="en-US" dirty="0">
                <a:latin typeface="Times" charset="0"/>
                <a:ea typeface="ＭＳ Ｐゴシック" charset="0"/>
                <a:cs typeface="ＭＳ Ｐゴシック" charset="0"/>
              </a:rPr>
              <a:t>firms, you can see that almost a third of all firms earn more than 5% less than their cost of capital. It is true that we are looking at one year’s returns, but many of these firms have been earning less than their cost of capital for years</a:t>
            </a:r>
            <a:r>
              <a:rPr lang="en-US" dirty="0" smtClean="0">
                <a:latin typeface="Times" charset="0"/>
                <a:ea typeface="ＭＳ Ｐゴシック" charset="0"/>
                <a:cs typeface="ＭＳ Ｐゴシック" charset="0"/>
              </a:rPr>
              <a: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Implication: </a:t>
            </a:r>
            <a:r>
              <a:rPr lang="en-US" baseline="0" dirty="0" smtClean="0">
                <a:latin typeface="Times" charset="0"/>
                <a:ea typeface="ＭＳ Ｐゴシック" charset="0"/>
                <a:cs typeface="ＭＳ Ｐゴシック" charset="0"/>
              </a:rPr>
              <a:t>A large proportion of all publicly traded firms earn less than their cost of capital on their investments. Some of these firms can attribute their under performance to bad luck or a bad year. A few others may be young firms that have not had a chance to see their investments pay off (yet). However, quite a large percent of these firms have been badly managed and continue to be run by the same managers. If the question is why stockholders have not replaced these managers, the answer lies in the very first section on corporate governance. (If you don’t like the way Tata Motors, </a:t>
            </a:r>
            <a:r>
              <a:rPr lang="en-US" baseline="0" dirty="0" err="1" smtClean="0">
                <a:latin typeface="Times" charset="0"/>
                <a:ea typeface="ＭＳ Ｐゴシック" charset="0"/>
                <a:cs typeface="ＭＳ Ｐゴシック" charset="0"/>
              </a:rPr>
              <a:t>Baidu</a:t>
            </a:r>
            <a:r>
              <a:rPr lang="en-US" baseline="0" dirty="0" smtClean="0">
                <a:latin typeface="Times" charset="0"/>
                <a:ea typeface="ＭＳ Ｐゴシック" charset="0"/>
                <a:cs typeface="ＭＳ Ｐゴシック" charset="0"/>
              </a:rPr>
              <a:t> or Vale is run, what can you do?)</a:t>
            </a:r>
            <a:endParaRPr lang="en-US" dirty="0">
              <a:latin typeface="Times" charset="0"/>
              <a:ea typeface="ＭＳ Ｐゴシック" charset="0"/>
              <a:cs typeface="ＭＳ Ｐゴシック" charset="0"/>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 of investment quality is only as good as the measures of operating income and book value that go into it.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also that:</a:t>
            </a:r>
          </a:p>
          <a:p>
            <a:pPr>
              <a:buFontTx/>
              <a:buAutoNum type="arabicPeriod"/>
            </a:pPr>
            <a:r>
              <a:rPr lang="en-US">
                <a:latin typeface="Times" charset="0"/>
                <a:ea typeface="ＭＳ Ｐゴシック" charset="0"/>
                <a:cs typeface="ＭＳ Ｐゴシック" charset="0"/>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atin typeface="Times" charset="0"/>
                <a:ea typeface="ＭＳ Ｐゴシック" charset="0"/>
                <a:cs typeface="ＭＳ Ｐゴシック" charset="0"/>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earnings to cash flows. </a:t>
            </a:r>
          </a:p>
          <a:p>
            <a:r>
              <a:rPr lang="en-US">
                <a:latin typeface="Times" charset="0"/>
                <a:ea typeface="ＭＳ Ｐゴシック" charset="0"/>
                <a:cs typeface="ＭＳ Ｐゴシック" charset="0"/>
              </a:rPr>
              <a:t>Depreciation and amortization are just two of the most common non-cash charges.</a:t>
            </a:r>
          </a:p>
          <a:p>
            <a:r>
              <a:rPr lang="en-US">
                <a:latin typeface="Times" charset="0"/>
                <a:ea typeface="ＭＳ Ｐゴシック" charset="0"/>
                <a:cs typeface="ＭＳ Ｐゴシック" charset="0"/>
              </a:rPr>
              <a:t>Any capital expenditures (whether initial or maintenance) need to be subtracted out.</a:t>
            </a:r>
          </a:p>
          <a:p>
            <a:r>
              <a:rPr lang="en-US">
                <a:latin typeface="Times" charset="0"/>
                <a:ea typeface="ＭＳ Ｐゴシック" charset="0"/>
                <a:cs typeface="ＭＳ Ｐゴシック" charset="0"/>
              </a:rPr>
              <a:t>It is only the </a:t>
            </a:r>
            <a:r>
              <a:rPr lang="en-US" u="sng">
                <a:latin typeface="Times" charset="0"/>
                <a:ea typeface="ＭＳ Ｐゴシック" charset="0"/>
                <a:cs typeface="ＭＳ Ｐゴシック" charset="0"/>
              </a:rPr>
              <a:t>change in non-cash working capital</a:t>
            </a:r>
            <a:r>
              <a:rPr lang="en-US">
                <a:latin typeface="Times" charset="0"/>
                <a:ea typeface="ＭＳ Ｐゴシック" charset="0"/>
                <a:cs typeface="ＭＳ Ｐゴシック" charset="0"/>
              </a:rPr>
              <a:t> that needs to be subtracted out. </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Rot="1" noChangeAspect="1" noChangeArrowheads="1"/>
          </p:cNvSpPr>
          <p:nvPr>
            <p:ph type="sldImg"/>
          </p:nvPr>
        </p:nvSpPr>
        <p:spPr>
          <a:xfrm>
            <a:off x="1150938" y="692150"/>
            <a:ext cx="4556125" cy="3416300"/>
          </a:xfrm>
          <a:solidFill>
            <a:srgbClr val="FFFFFF"/>
          </a:solidFill>
          <a:ln/>
        </p:spPr>
      </p:sp>
      <p:sp>
        <p:nvSpPr>
          <p:cNvPr id="463874"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While</a:t>
            </a:r>
            <a:r>
              <a:rPr lang="en-US" baseline="0" dirty="0" smtClean="0">
                <a:latin typeface="Times" charset="0"/>
                <a:ea typeface="ＭＳ Ｐゴシック" charset="0"/>
                <a:cs typeface="ＭＳ Ｐゴシック" charset="0"/>
              </a:rPr>
              <a:t> you subtract depreciation from EBITDA to get to EBIT, and then add it back again to after-tax EBIT, it leaves an imprint on the cash flows, because it reduces taxes.  Consequently, if </a:t>
            </a:r>
            <a:r>
              <a:rPr lang="en-US" dirty="0" smtClean="0">
                <a:latin typeface="Times" charset="0"/>
                <a:ea typeface="ＭＳ Ｐゴシック" charset="0"/>
                <a:cs typeface="ＭＳ Ｐゴシック" charset="0"/>
              </a:rPr>
              <a:t>a </a:t>
            </a:r>
            <a:r>
              <a:rPr lang="en-US" dirty="0">
                <a:latin typeface="Times" charset="0"/>
                <a:ea typeface="ＭＳ Ｐゴシック" charset="0"/>
                <a:cs typeface="ＭＳ Ｐゴシック" charset="0"/>
              </a:rPr>
              <a:t>firm pays no taxes (it is a tax-exempt entity, for instance), there is no benefit to depreciation. </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As </a:t>
            </a:r>
            <a:r>
              <a:rPr lang="en-US" dirty="0">
                <a:latin typeface="Times" charset="0"/>
                <a:ea typeface="ＭＳ Ｐゴシック" charset="0"/>
                <a:cs typeface="ＭＳ Ｐゴシック" charset="0"/>
              </a:rPr>
              <a:t>your tax rates increase, the benefit to depreciation also increases. In the 1970s, when tax rates for wealthy  individuals were much higher than tax rates for corporations, the former (who get much higher tax benefits from depreciation) would buy expensive assets (such as airplanes) and lease them back to the latter. </a:t>
            </a:r>
          </a:p>
          <a:p>
            <a:r>
              <a:rPr lang="en-US" dirty="0">
                <a:latin typeface="Times" charset="0"/>
                <a:ea typeface="ＭＳ Ｐゴシック" charset="0"/>
                <a:cs typeface="ＭＳ Ｐゴシック" charset="0"/>
              </a:rPr>
              <a:t>Non-cash charges that are not tax deductible do not create a benefit from a cash flow standpoint. They are subtracted out from after-tax income and then added back. Thus, the debate in acquisitions about whether to use purchase accounting (which leads to goodwill, the amortization of which reduces after-tax earnings in future periods) or pooling (which does not affect earnings) has no implications for cash flows) is really a debate that affects earnings but not cash flows.</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Straight line depreciation will lead to higher income and accelerated depreciation to higher cash flows.</a:t>
            </a:r>
          </a:p>
          <a:p>
            <a:r>
              <a:rPr lang="en-US">
                <a:latin typeface="Times" charset="0"/>
                <a:ea typeface="ＭＳ Ｐゴシック" charset="0"/>
                <a:cs typeface="ＭＳ Ｐゴシック" charset="0"/>
              </a:rPr>
              <a:t>Most US firms use straight line depreciation for financial reporting (as in annual reports) and accelerated depreciation (for tax purposes). This is one reason why effective tax rates in annual reports look low. (Effective Tax Rate = Taxes Paid / Reported Pre-tax Income).</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most analysts who look at projects remember to consider the initial capital investment, many of them fail to consider the need for capital maintenance expenditure.</a:t>
            </a:r>
          </a:p>
          <a:p>
            <a:r>
              <a:rPr lang="en-US">
                <a:latin typeface="Times" charset="0"/>
                <a:ea typeface="ＭＳ Ｐゴシック" charset="0"/>
                <a:cs typeface="ＭＳ Ｐゴシック" charset="0"/>
              </a:rPr>
              <a:t>Depreciation and capital expenditures are highly interrelated assumptions. You cannot depreciate what you do not cap ex.</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Capitalizing and amortizing the expense will have a more positive effect on income. Assuming you have the income to expense it, expensing it will have a more positive effect on cash flows.</a:t>
            </a:r>
          </a:p>
          <a:p>
            <a:pPr marL="228600" indent="-228600"/>
            <a:r>
              <a:rPr lang="en-US">
                <a:latin typeface="Times" charset="0"/>
                <a:ea typeface="ＭＳ Ｐゴシック" charset="0"/>
                <a:cs typeface="ＭＳ Ｐゴシック" charset="0"/>
              </a:rPr>
              <a:t>Here are the two times when you may prefer to capitalize and depreciate, rather than expense:</a:t>
            </a:r>
          </a:p>
          <a:p>
            <a:pPr marL="228600" indent="-228600">
              <a:buFontTx/>
              <a:buAutoNum type="alphaLcPeriod"/>
            </a:pPr>
            <a:r>
              <a:rPr lang="en-US">
                <a:latin typeface="Times" charset="0"/>
                <a:ea typeface="ＭＳ Ｐゴシック" charset="0"/>
                <a:cs typeface="ＭＳ Ｐゴシック" charset="0"/>
              </a:rPr>
              <a:t>When you are losing money and expect to make money in the future (and are worried about losing loss carry forwards)</a:t>
            </a:r>
          </a:p>
          <a:p>
            <a:pPr marL="228600" indent="-228600">
              <a:buFontTx/>
              <a:buAutoNum type="alphaLcPeriod"/>
            </a:pPr>
            <a:r>
              <a:rPr lang="en-US">
                <a:latin typeface="Times" charset="0"/>
                <a:ea typeface="ＭＳ Ｐゴシック" charset="0"/>
                <a:cs typeface="ＭＳ Ｐゴシック" charset="0"/>
              </a:rPr>
              <a:t>When you expect your tax rates to go up over time.</a:t>
            </a: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By working capital, we consider only non-cash working capital. Defined even more tightly, </a:t>
            </a:r>
          </a:p>
          <a:p>
            <a:pPr algn="ctr"/>
            <a:r>
              <a:rPr lang="en-US" dirty="0">
                <a:latin typeface="Times" charset="0"/>
                <a:ea typeface="ＭＳ Ｐゴシック" charset="0"/>
                <a:cs typeface="ＭＳ Ｐゴシック" charset="0"/>
              </a:rPr>
              <a:t>Non-cash WC = Inventory + Accounts Receivable - Accounts Payable</a:t>
            </a:r>
          </a:p>
          <a:p>
            <a:r>
              <a:rPr lang="en-US" i="1" dirty="0">
                <a:latin typeface="Times" charset="0"/>
                <a:ea typeface="ＭＳ Ｐゴシック" charset="0"/>
                <a:cs typeface="ＭＳ Ｐゴシック" charset="0"/>
              </a:rPr>
              <a:t>Why do we not include cash?</a:t>
            </a:r>
            <a:r>
              <a:rPr lang="en-US" dirty="0">
                <a:latin typeface="Times" charset="0"/>
                <a:ea typeface="ＭＳ Ｐゴシック" charset="0"/>
                <a:cs typeface="ＭＳ Ｐゴシック" charset="0"/>
              </a:rPr>
              <a:t> Because the investment in working capital is considered to be an investment </a:t>
            </a:r>
            <a:r>
              <a:rPr lang="en-US" dirty="0" smtClean="0">
                <a:latin typeface="Times" charset="0"/>
                <a:ea typeface="ＭＳ Ｐゴシック" charset="0"/>
                <a:cs typeface="ＭＳ Ｐゴシック" charset="0"/>
              </a:rPr>
              <a:t>in</a:t>
            </a:r>
            <a:r>
              <a:rPr lang="en-US" baseline="0" dirty="0" smtClean="0">
                <a:latin typeface="Times" charset="0"/>
                <a:ea typeface="ＭＳ Ｐゴシック" charset="0"/>
                <a:cs typeface="ＭＳ Ｐゴシック" charset="0"/>
              </a:rPr>
              <a:t> wasting assets, i.e., assets on</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which you cannot make </a:t>
            </a:r>
            <a:r>
              <a:rPr lang="en-US" dirty="0" smtClean="0">
                <a:latin typeface="Times" charset="0"/>
                <a:ea typeface="ＭＳ Ｐゴシック" charset="0"/>
                <a:cs typeface="ＭＳ Ｐゴシック" charset="0"/>
              </a:rPr>
              <a:t>a fair rate of return</a:t>
            </a:r>
            <a:r>
              <a:rPr lang="en-US" dirty="0">
                <a:latin typeface="Times" charset="0"/>
                <a:ea typeface="ＭＳ Ｐゴシック" charset="0"/>
                <a:cs typeface="ＭＳ Ｐゴシック" charset="0"/>
              </a:rPr>
              <a:t>. To the extent that most US firms that have cash today invest that cash in treasury bills or commercial paper (where they earn a low but a fair rate of return), treating the cash as part of non-cash working capital may be requiring it to earn a return twice. </a:t>
            </a:r>
          </a:p>
          <a:p>
            <a:r>
              <a:rPr lang="en-US" dirty="0">
                <a:latin typeface="Times" charset="0"/>
                <a:ea typeface="ＭＳ Ｐゴシック" charset="0"/>
                <a:cs typeface="ＭＳ Ｐゴシック" charset="0"/>
              </a:rPr>
              <a:t>Some businesses do need to maintain wasting cash balances, i.e., cash in the form of currency but this requirement should be small. If that is the case, that cash can be counted into working capital.</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Question </a:t>
            </a:r>
            <a:r>
              <a:rPr lang="en-US" dirty="0">
                <a:latin typeface="Times" charset="0"/>
                <a:ea typeface="ＭＳ Ｐゴシック" charset="0"/>
                <a:cs typeface="ＭＳ Ｐゴシック" charset="0"/>
              </a:rPr>
              <a:t>to consider: </a:t>
            </a:r>
            <a:r>
              <a:rPr lang="en-US" i="1" dirty="0">
                <a:latin typeface="Times" charset="0"/>
                <a:ea typeface="ＭＳ Ｐゴシック" charset="0"/>
                <a:cs typeface="ＭＳ Ｐゴシック" charset="0"/>
              </a:rPr>
              <a:t>Can non-cash working capital be a source of cash in some businesses?</a:t>
            </a:r>
          </a:p>
          <a:p>
            <a:r>
              <a:rPr lang="en-US" dirty="0">
                <a:latin typeface="Times" charset="0"/>
                <a:ea typeface="ＭＳ Ｐゴシック" charset="0"/>
                <a:cs typeface="ＭＳ Ｐゴシック" charset="0"/>
              </a:rPr>
              <a:t>Yes… There are businesses that have little need for inventory and take full advantage of supplier credit, thus making working capital a negative number and a source of cash.</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sunk cost is any cost that has already been incurred and will not be recovered even if the project under consideration is rejected.</a:t>
            </a:r>
          </a:p>
          <a:p>
            <a:r>
              <a:rPr lang="en-US">
                <a:latin typeface="Times" charset="0"/>
                <a:ea typeface="ＭＳ Ｐゴシック" charset="0"/>
                <a:cs typeface="ＭＳ Ｐゴシック" charset="0"/>
              </a:rPr>
              <a:t>The tax savings on the depreciation on the sunk cost is also subtracted out, since that tax savings would accrue to the firm even if it did not take this investment.</a:t>
            </a:r>
          </a:p>
          <a:p>
            <a:r>
              <a:rPr lang="en-US">
                <a:latin typeface="Times" charset="0"/>
                <a:ea typeface="ＭＳ Ｐゴシック" charset="0"/>
                <a:cs typeface="ＭＳ Ｐゴシック" charset="0"/>
              </a:rPr>
              <a:t>Only the after-tax amount of the non-incremental allocated costs are added back because the cash flows are after-tax cash flows.</a:t>
            </a:r>
          </a:p>
          <a:p>
            <a:r>
              <a:rPr lang="en-US">
                <a:latin typeface="Times" charset="0"/>
                <a:ea typeface="ＭＳ Ｐゴシック" charset="0"/>
                <a:cs typeface="ＭＳ Ｐゴシック" charset="0"/>
              </a:rPr>
              <a:t>Alternatively, the cash flows can be estimated from scratch using only the incremental cash flows.</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Rather</a:t>
            </a:r>
            <a:r>
              <a:rPr lang="en-US" baseline="0" dirty="0" smtClean="0"/>
              <a:t> than start with accounting earnings and work backwards to get to incremental cash flows, we could just incremental revenues and expenses all the way through and save ourselves the trouble. The answers should match up.</a:t>
            </a:r>
            <a:endParaRPr lang="en-US" dirty="0"/>
          </a:p>
        </p:txBody>
      </p:sp>
    </p:spTree>
    <p:extLst>
      <p:ext uri="{BB962C8B-B14F-4D97-AF65-F5344CB8AC3E}">
        <p14:creationId xmlns:p14="http://schemas.microsoft.com/office/powerpoint/2010/main" val="4270128656"/>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Rot="1" noChangeAspect="1" noChangeArrowheads="1"/>
          </p:cNvSpPr>
          <p:nvPr>
            <p:ph type="sldImg"/>
          </p:nvPr>
        </p:nvSpPr>
        <p:spPr>
          <a:xfrm>
            <a:off x="1150938" y="692150"/>
            <a:ext cx="4556125" cy="3416300"/>
          </a:xfrm>
          <a:solidFill>
            <a:srgbClr val="FFFFFF"/>
          </a:solidFill>
          <a:ln/>
        </p:spPr>
      </p:sp>
      <p:sp>
        <p:nvSpPr>
          <p:cNvPr id="4771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Sunk costs should not be considered an investment analysis. After all, rejecting an investment that adds value is self-defeating even if the value added &lt; Sunk costs….</a:t>
            </a:r>
          </a:p>
          <a:p>
            <a:r>
              <a:rPr lang="en-US">
                <a:latin typeface="Times" charset="0"/>
                <a:ea typeface="ＭＳ Ｐゴシック" charset="0"/>
                <a:cs typeface="ＭＳ Ｐゴシック" charset="0"/>
              </a:rPr>
              <a:t>It is human nature, though, to try to make back what has already been lost. It is what keeps casinos going…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what is known as the Concorde fallacy, managers were presented with a hypothetical scenario. Assume that you have spent $ 9 million, developing a new technology, and that you will need to spend an additional million to complete your development. Assume now that  a competitor has just come up with a much better technology (that will make yours obsolete). The subjects of this experiment were asked to decide whether they would invest the extra million, in light of this new information. </a:t>
            </a:r>
          </a:p>
          <a:p>
            <a:pPr>
              <a:buFontTx/>
              <a:buAutoNum type="alphaLcPeriod"/>
            </a:pPr>
            <a:r>
              <a:rPr lang="en-US">
                <a:latin typeface="Times" charset="0"/>
                <a:ea typeface="ＭＳ Ｐゴシック" charset="0"/>
                <a:cs typeface="ＭＳ Ｐゴシック" charset="0"/>
              </a:rPr>
              <a:t>When managers were just asked about investing an extra million in a technology that would be obsolete when it came out (and not told about the $ 9 million already spent) they all rejected the investment.</a:t>
            </a:r>
          </a:p>
          <a:p>
            <a:pPr>
              <a:buFontTx/>
              <a:buAutoNum type="alphaLcPeriod"/>
            </a:pPr>
            <a:r>
              <a:rPr lang="en-US">
                <a:latin typeface="Times" charset="0"/>
                <a:ea typeface="ＭＳ Ｐゴシック" charset="0"/>
                <a:cs typeface="ＭＳ Ｐゴシック" charset="0"/>
              </a:rPr>
              <a:t>When made aware of what had already been spent, 40% chose to make the additional investment.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Rot="1" noChangeAspect="1" noChangeArrowheads="1"/>
          </p:cNvSpPr>
          <p:nvPr>
            <p:ph type="sldImg"/>
          </p:nvPr>
        </p:nvSpPr>
        <p:spPr>
          <a:xfrm>
            <a:off x="1150938" y="692150"/>
            <a:ext cx="4556125" cy="3416300"/>
          </a:xfrm>
          <a:solidFill>
            <a:srgbClr val="FFFFFF"/>
          </a:solidFill>
          <a:ln/>
        </p:spPr>
      </p:sp>
      <p:sp>
        <p:nvSpPr>
          <p:cNvPr id="4792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Companies with substantial test marketing and R&amp;D expenses have to put into place processes where these costs are assessed before they occur since it is too late to do it afterwards. These assessments will be based upon fairly primitive information but they are necessary. For instance, proposals for basic research will have to include probabilities that the research will lead to commercial products and the potential markets for such products. </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Rot="1" noChangeAspect="1" noChangeArrowheads="1"/>
          </p:cNvSpPr>
          <p:nvPr>
            <p:ph type="sldImg"/>
          </p:nvPr>
        </p:nvSpPr>
        <p:spPr>
          <a:xfrm>
            <a:off x="1150938" y="692150"/>
            <a:ext cx="4556125" cy="3416300"/>
          </a:xfrm>
          <a:solidFill>
            <a:srgbClr val="FFFFFF"/>
          </a:solidFill>
          <a:ln/>
        </p:spPr>
      </p:sp>
      <p:sp>
        <p:nvSpPr>
          <p:cNvPr id="48128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Allocation is the accountant</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mechanism for fairness.</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If </a:t>
            </a:r>
            <a:r>
              <a:rPr lang="en-US" dirty="0">
                <a:latin typeface="Times" charset="0"/>
                <a:ea typeface="ＭＳ Ｐゴシック" charset="0"/>
                <a:cs typeface="ＭＳ Ｐゴシック" charset="0"/>
              </a:rPr>
              <a:t>the allocation is of an expense that would be incurred anyway, whether the project is taken or not, it is not incremental.</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It </a:t>
            </a:r>
            <a:r>
              <a:rPr lang="en-US" dirty="0">
                <a:latin typeface="Times" charset="0"/>
                <a:ea typeface="ＭＳ Ｐゴシック" charset="0"/>
                <a:cs typeface="ＭＳ Ｐゴシック" charset="0"/>
              </a:rPr>
              <a:t>is difficult to figure out what allocated expenses are fixed and what are incremental. One approach that works reasonably well for firms with a history is to look at the expense (say, G&amp;A) over time and compare it with some base variable (revenues or number of units). If the expense is fixed, it should not vary with the base variable. If it is variable, it will, and the nature of the variation will help define how much is fixed and how much is variable.</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Rot="1" noChangeAspect="1" noChangeArrowheads="1"/>
          </p:cNvSpPr>
          <p:nvPr>
            <p:ph type="sldImg"/>
          </p:nvPr>
        </p:nvSpPr>
        <p:spPr>
          <a:xfrm>
            <a:off x="1150938" y="692150"/>
            <a:ext cx="4556125" cy="3416300"/>
          </a:xfrm>
          <a:solidFill>
            <a:srgbClr val="FFFFFF"/>
          </a:solidFill>
          <a:ln/>
        </p:spPr>
      </p:sp>
      <p:sp>
        <p:nvSpPr>
          <p:cNvPr id="4833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 pattern of this three year period tells the whole story,roughly 40% of the G&amp;A cost is variable. Note that the incremental G&amp;A/incremental revenues was 10% in  both years 2 and 3. Using this 10% on total revenue in year 1 yields the variable G&amp;A cost of $100 million in year 1 which is 40% of the total G&amp;A costs.</a:t>
            </a:r>
          </a:p>
          <a:p>
            <a:r>
              <a:rPr lang="en-US">
                <a:latin typeface="Times" charset="0"/>
                <a:ea typeface="ＭＳ Ｐゴシック" charset="0"/>
                <a:cs typeface="ＭＳ Ｐゴシック" charset="0"/>
              </a:rPr>
              <a:t>In the real world, it is likely that this relationship will be far more jagged. You will need more data and your estimates will have more error. One way to estimate the variable G&amp;A costs as a proportion of revenues, if you have a long time series of data, is to run a regression of G&amp;A Costs against revenues:</a:t>
            </a:r>
          </a:p>
          <a:p>
            <a:r>
              <a:rPr lang="en-US">
                <a:latin typeface="Times" charset="0"/>
                <a:ea typeface="ＭＳ Ｐゴシック" charset="0"/>
                <a:cs typeface="ＭＳ Ｐゴシック" charset="0"/>
              </a:rPr>
              <a:t>G&amp;A = a + b Revenues</a:t>
            </a:r>
          </a:p>
          <a:p>
            <a:r>
              <a:rPr lang="en-US">
                <a:latin typeface="Times" charset="0"/>
                <a:ea typeface="ＭＳ Ｐゴシック" charset="0"/>
                <a:cs typeface="ＭＳ Ｐゴシック" charset="0"/>
              </a:rPr>
              <a:t>The coefficient on revenue should provide a measure of how much G&amp;A cots increase for every dollar increase in revenue.</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Rot="1" noChangeAspect="1" noChangeArrowheads="1"/>
          </p:cNvSpPr>
          <p:nvPr>
            <p:ph type="sldImg"/>
          </p:nvPr>
        </p:nvSpPr>
        <p:spPr>
          <a:xfrm>
            <a:off x="1150938" y="692150"/>
            <a:ext cx="4556125" cy="3416300"/>
          </a:xfrm>
          <a:solidFill>
            <a:srgbClr val="FFFFFF"/>
          </a:solidFill>
          <a:ln/>
        </p:spPr>
      </p:sp>
      <p:sp>
        <p:nvSpPr>
          <p:cNvPr id="4853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Cash flows across time cannot be compared. Discounting brings cash flows back to the same point in time.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present value factors are in a sense time-weighing factors. The riskier a cash flow and the further it is in the future, the lower the weight you attach to that cash flow.</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Rot="1" noChangeAspect="1" noChangeArrowheads="1"/>
          </p:cNvSpPr>
          <p:nvPr>
            <p:ph type="sldImg"/>
          </p:nvPr>
        </p:nvSpPr>
        <p:spPr>
          <a:xfrm>
            <a:off x="1150938" y="692150"/>
            <a:ext cx="4556125" cy="3416300"/>
          </a:xfrm>
          <a:solidFill>
            <a:srgbClr val="FFFFFF"/>
          </a:solidFill>
          <a:ln/>
        </p:spPr>
      </p:sp>
      <p:sp>
        <p:nvSpPr>
          <p:cNvPr id="487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basic present value formulae. All except the growing annuity, can be done using the PV key on any financial calculator.</a:t>
            </a:r>
          </a:p>
          <a:p>
            <a:r>
              <a:rPr lang="en-US">
                <a:latin typeface="Times" charset="0"/>
                <a:ea typeface="ＭＳ Ｐゴシック" charset="0"/>
                <a:cs typeface="ＭＳ Ｐゴシック" charset="0"/>
              </a:rPr>
              <a:t>These formulae are based upon the assumptions that cash flows occur at the end of each period.  If cash flows occur at the end of each period, the equations can be modified by multiplying each one by (1+r) to get end-of-the-period equivalents.</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Rot="1" noChangeAspect="1" noChangeArrowheads="1"/>
          </p:cNvSpPr>
          <p:nvPr>
            <p:ph type="sldImg"/>
          </p:nvPr>
        </p:nvSpPr>
        <p:spPr>
          <a:xfrm>
            <a:off x="1150938" y="692150"/>
            <a:ext cx="4556125" cy="3416300"/>
          </a:xfrm>
          <a:solidFill>
            <a:srgbClr val="FFFFFF"/>
          </a:solidFill>
          <a:ln/>
        </p:spPr>
      </p:sp>
      <p:sp>
        <p:nvSpPr>
          <p:cNvPr id="4894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key difference between these approaches is that Net Present Value is a dollar measure, and it measures surplus value created. Thus, even a small net present value is over and above your hurdle rate.</a:t>
            </a:r>
          </a:p>
          <a:p>
            <a:r>
              <a:rPr lang="en-US">
                <a:latin typeface="Times" charset="0"/>
                <a:ea typeface="ＭＳ Ｐゴシック" charset="0"/>
                <a:cs typeface="ＭＳ Ｐゴシック" charset="0"/>
              </a:rPr>
              <a:t>Internal rate of return is a percentage measure of total return (not excess return). It is only when it is compared to the hurdle rate that is provides a measure of excess return (in percentage terms)</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Rot="1" noChangeAspect="1" noChangeArrowheads="1"/>
          </p:cNvSpPr>
          <p:nvPr>
            <p:ph type="sldImg"/>
          </p:nvPr>
        </p:nvSpPr>
        <p:spPr>
          <a:xfrm>
            <a:off x="1150938" y="692150"/>
            <a:ext cx="4556125" cy="3416300"/>
          </a:xfrm>
          <a:solidFill>
            <a:srgbClr val="FFFFFF"/>
          </a:solidFill>
          <a:ln/>
        </p:spPr>
      </p:sp>
      <p:sp>
        <p:nvSpPr>
          <p:cNvPr id="49152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dirty="0">
                <a:latin typeface="Times" charset="0"/>
                <a:ea typeface="ＭＳ Ｐゴシック" charset="0"/>
                <a:cs typeface="ＭＳ Ｐゴシック" charset="0"/>
              </a:rPr>
              <a:t>If you assume that the project is liquidated, any investments in working capital have to be salvaged. This does not necessarily mean that you will get 100% back.</a:t>
            </a:r>
          </a:p>
          <a:p>
            <a:r>
              <a:rPr lang="en-US" dirty="0">
                <a:latin typeface="Times" charset="0"/>
                <a:ea typeface="ＭＳ Ｐゴシック" charset="0"/>
                <a:cs typeface="ＭＳ Ｐゴシック" charset="0"/>
              </a:rPr>
              <a:t>A terminal value can also be thought off as the value that you would get by selling this project (as an on-going project) to someone else at the end of the analysis. In this case, we are estimating that the theme park in Bangkok will be worth $ </a:t>
            </a:r>
            <a:r>
              <a:rPr lang="en-US" dirty="0" smtClean="0">
                <a:latin typeface="Times" charset="0"/>
                <a:ea typeface="ＭＳ Ｐゴシック" charset="0"/>
                <a:cs typeface="ＭＳ Ｐゴシック" charset="0"/>
              </a:rPr>
              <a:t>11,275 </a:t>
            </a:r>
            <a:r>
              <a:rPr lang="en-US" dirty="0">
                <a:latin typeface="Times" charset="0"/>
                <a:ea typeface="ＭＳ Ｐゴシック" charset="0"/>
                <a:cs typeface="ＭＳ Ｐゴシック" charset="0"/>
              </a:rPr>
              <a:t>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Rot="1" noChangeAspect="1" noChangeArrowheads="1"/>
          </p:cNvSpPr>
          <p:nvPr>
            <p:ph type="sldImg"/>
          </p:nvPr>
        </p:nvSpPr>
        <p:spPr>
          <a:xfrm>
            <a:off x="1150938" y="692150"/>
            <a:ext cx="4556125" cy="3416300"/>
          </a:xfrm>
          <a:solidFill>
            <a:srgbClr val="FFFFFF"/>
          </a:solidFill>
          <a:ln/>
        </p:spPr>
      </p:sp>
      <p:sp>
        <p:nvSpPr>
          <p:cNvPr id="49357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the net present value calculation using the cost of capital of </a:t>
            </a:r>
            <a:r>
              <a:rPr lang="en-US" dirty="0" smtClean="0">
                <a:latin typeface="Times" charset="0"/>
                <a:ea typeface="ＭＳ Ｐゴシック" charset="0"/>
                <a:cs typeface="ＭＳ Ｐゴシック" charset="0"/>
              </a:rPr>
              <a:t>8.46%</a:t>
            </a:r>
            <a:r>
              <a:rPr lang="en-US" dirty="0">
                <a:latin typeface="Times" charset="0"/>
                <a:ea typeface="ＭＳ Ｐゴシック" charset="0"/>
                <a:cs typeface="ＭＳ Ｐゴシック" charset="0"/>
              </a:rPr>
              <a:t>, the theme park cost of capital adjusted for emerging market risk in Brazil.</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Rot="1" noChangeAspect="1" noChangeArrowheads="1"/>
          </p:cNvSpPr>
          <p:nvPr>
            <p:ph type="sldImg"/>
          </p:nvPr>
        </p:nvSpPr>
        <p:spPr>
          <a:xfrm>
            <a:off x="1150938" y="692150"/>
            <a:ext cx="4556125" cy="3416300"/>
          </a:xfrm>
          <a:solidFill>
            <a:srgbClr val="FFFFFF"/>
          </a:solidFill>
          <a:ln/>
        </p:spPr>
      </p:sp>
      <p:sp>
        <p:nvSpPr>
          <p:cNvPr id="49561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net present value calculation suggests that this project is a good one. </a:t>
            </a:r>
          </a:p>
          <a:p>
            <a:r>
              <a:rPr lang="en-US" dirty="0">
                <a:latin typeface="Times" charset="0"/>
                <a:ea typeface="ＭＳ Ｐゴシック" charset="0"/>
                <a:cs typeface="ＭＳ Ｐゴシック" charset="0"/>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The additive nature of NPV is useful in a variety of contexts:</a:t>
            </a:r>
          </a:p>
          <a:p>
            <a:pPr>
              <a:buFontTx/>
              <a:buAutoNum type="alphaLcPeriod"/>
            </a:pPr>
            <a:r>
              <a:rPr lang="en-US" dirty="0">
                <a:latin typeface="Times" charset="0"/>
                <a:ea typeface="ＭＳ Ｐゴシック" charset="0"/>
                <a:cs typeface="ＭＳ Ｐゴシック" charset="0"/>
              </a:rPr>
              <a:t>The value of a business that is composed of many projects can be written as the sum of the NPVs of the projects.</a:t>
            </a:r>
          </a:p>
          <a:p>
            <a:pPr>
              <a:buFontTx/>
              <a:buAutoNum type="alphaLcPeriod"/>
            </a:pPr>
            <a:r>
              <a:rPr lang="en-US" dirty="0">
                <a:latin typeface="Times" charset="0"/>
                <a:ea typeface="ＭＳ Ｐゴシック" charset="0"/>
                <a:cs typeface="ＭＳ Ｐゴシック" charset="0"/>
              </a:rPr>
              <a:t>When a firm over pays on an acquisition, it is the equivalent of accepting a negative NPV investment, and the value of its equity should drop by the overpayment.</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Rot="1" noChangeAspect="1" noChangeArrowheads="1"/>
          </p:cNvSpPr>
          <p:nvPr>
            <p:ph type="sldImg"/>
          </p:nvPr>
        </p:nvSpPr>
        <p:spPr>
          <a:xfrm>
            <a:off x="1150938" y="692150"/>
            <a:ext cx="4556125" cy="3416300"/>
          </a:xfrm>
          <a:solidFill>
            <a:srgbClr val="FFFFFF"/>
          </a:solidFill>
          <a:ln/>
        </p:spPr>
      </p:sp>
      <p:sp>
        <p:nvSpPr>
          <p:cNvPr id="4976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a net present value profile, where NPV is plotted against discount rates. The IRR is that discount rate at which NPV is zero. </a:t>
            </a:r>
          </a:p>
          <a:p>
            <a:r>
              <a:rPr lang="en-US" dirty="0">
                <a:latin typeface="Times" charset="0"/>
                <a:ea typeface="ＭＳ Ｐゴシック" charset="0"/>
                <a:cs typeface="ＭＳ Ｐゴシック" charset="0"/>
              </a:rPr>
              <a:t>The steepness of the slope tells us something about how sensitive this investment is to changes in the discount rate</a:t>
            </a:r>
            <a:r>
              <a:rPr lang="en-US" dirty="0" smtClean="0">
                <a:latin typeface="Times" charset="0"/>
                <a:ea typeface="ＭＳ Ｐゴシック" charset="0"/>
                <a:cs typeface="ＭＳ Ｐゴシック" charset="0"/>
              </a:rPr>
              <a:t>.</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It </a:t>
            </a:r>
            <a:r>
              <a:rPr lang="en-US" dirty="0">
                <a:latin typeface="Times" charset="0"/>
                <a:ea typeface="ＭＳ Ｐゴシック" charset="0"/>
                <a:cs typeface="ＭＳ Ｐゴシック" charset="0"/>
              </a:rPr>
              <a:t>is the equivalent of the duration of a bond, which tells you how sensitive bond prices are to changes in interest </a:t>
            </a:r>
            <a:r>
              <a:rPr lang="en-US" dirty="0" smtClean="0">
                <a:latin typeface="Times" charset="0"/>
                <a:ea typeface="ＭＳ Ｐゴシック" charset="0"/>
                <a:cs typeface="ＭＳ Ｐゴシック" charset="0"/>
              </a:rPr>
              <a:t>rates.</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Rot="1" noChangeAspect="1" noChangeArrowheads="1"/>
          </p:cNvSpPr>
          <p:nvPr>
            <p:ph type="sldImg"/>
          </p:nvPr>
        </p:nvSpPr>
        <p:spPr>
          <a:xfrm>
            <a:off x="1150938" y="692150"/>
            <a:ext cx="4556125" cy="3416300"/>
          </a:xfrm>
          <a:solidFill>
            <a:srgbClr val="FFFFFF"/>
          </a:solidFill>
          <a:ln/>
        </p:spPr>
      </p:sp>
      <p:sp>
        <p:nvSpPr>
          <p:cNvPr id="499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information needed to use IRR in investment analysis is the same as the information need to use NPV.</a:t>
            </a:r>
          </a:p>
          <a:p>
            <a:r>
              <a:rPr lang="en-US">
                <a:latin typeface="Times" charset="0"/>
                <a:ea typeface="ＭＳ Ｐゴシック" charset="0"/>
                <a:cs typeface="ＭＳ Ｐゴシック" charset="0"/>
              </a:rPr>
              <a:t>If the hurdle rate is changing over time, IRR becomes more complicated to use. It has to be compared to the geometric average of the hurdle rates over time.</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It should not. A good project should be good in any currency. But showing this in practice requires us to make some key assumptions about how exchange rates will evolve over time.</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working with higher inflation currencies, the discount rates will be higher but so will the expected growth (because of the inflation)</a:t>
            </a:r>
          </a:p>
          <a:p>
            <a:r>
              <a:rPr lang="en-US">
                <a:latin typeface="Times" charset="0"/>
                <a:ea typeface="ＭＳ Ｐゴシック" charset="0"/>
                <a:cs typeface="ＭＳ Ｐゴシック" charset="0"/>
              </a:rPr>
              <a:t>We are implicitly assuming that current exchange rates are correct and that expected changes in exchange rates over time will reflect differences in inflation. To the degree that this is not true, the project analysis might be affected by the currency in which the analysis is done.</a:t>
            </a: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Note that the expected exchange rate reflects purchasing power parity. </a:t>
            </a:r>
          </a:p>
          <a:p>
            <a:r>
              <a:rPr lang="en-US" dirty="0">
                <a:latin typeface="Times" charset="0"/>
                <a:ea typeface="ＭＳ Ｐゴシック" charset="0"/>
                <a:cs typeface="ＭＳ Ｐゴシック" charset="0"/>
              </a:rPr>
              <a:t>Many companies in Asia, during the early 1990s used the </a:t>
            </a:r>
            <a:r>
              <a:rPr lang="en-US" dirty="0" smtClean="0">
                <a:latin typeface="Times" charset="0"/>
                <a:ea typeface="ＭＳ Ｐゴシック" charset="0"/>
                <a:cs typeface="ＭＳ Ｐゴシック" charset="0"/>
              </a:rPr>
              <a:t>then prevailing </a:t>
            </a:r>
            <a:r>
              <a:rPr lang="en-US" dirty="0">
                <a:latin typeface="Times" charset="0"/>
                <a:ea typeface="ＭＳ Ｐゴシック" charset="0"/>
                <a:cs typeface="ＭＳ Ｐゴシック" charset="0"/>
              </a:rPr>
              <a:t>exchange rate to forecast future cash flows, because governments in these markets had pegged their currencies to the dollar (essentially promising a fixed exchange rate). While this held up for a while, the differences in inflation eventually caused the local currency to collapse, taking many real projects down with it.</a:t>
            </a: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NPV is identical because what we lose by using a higher discount rate is exactly offset by what we gain in growth in the cash flows.</a:t>
            </a:r>
          </a:p>
          <a:p>
            <a:r>
              <a:rPr lang="en-US">
                <a:latin typeface="Times" charset="0"/>
                <a:ea typeface="ＭＳ Ｐゴシック" charset="0"/>
                <a:cs typeface="ＭＳ Ｐゴシック" charset="0"/>
              </a:rPr>
              <a:t>If you are not consistent about estimating the cash flows and the discount rates, the net present values may deviate but only because you have brought your point of view on the currency into the analysis.</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Slide Image Placeholder 1"/>
          <p:cNvSpPr>
            <a:spLocks noGrp="1" noRot="1" noChangeAspect="1"/>
          </p:cNvSpPr>
          <p:nvPr>
            <p:ph type="sldImg"/>
          </p:nvPr>
        </p:nvSpPr>
        <p:spPr>
          <a:xfrm>
            <a:off x="1150938" y="692150"/>
            <a:ext cx="4556125" cy="3416300"/>
          </a:xfrm>
          <a:ln/>
        </p:spPr>
      </p:sp>
      <p:sp>
        <p:nvSpPr>
          <p:cNvPr id="509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of the above will affect the actual value of the project. However, note that if your estimates are unbiased, there should be almost a good a chance that the outcome will be better than expected rather than worse than expected.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Slide Image Placeholder 1"/>
          <p:cNvSpPr>
            <a:spLocks noGrp="1" noRot="1" noChangeAspect="1"/>
          </p:cNvSpPr>
          <p:nvPr>
            <p:ph type="sldImg"/>
          </p:nvPr>
        </p:nvSpPr>
        <p:spPr>
          <a:xfrm>
            <a:off x="1150938" y="692150"/>
            <a:ext cx="4556125" cy="3416300"/>
          </a:xfrm>
          <a:ln/>
        </p:spPr>
      </p:sp>
      <p:sp>
        <p:nvSpPr>
          <p:cNvPr id="512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is natural to ask what-if questions about a project once an analysis is complete.</a:t>
            </a:r>
          </a:p>
          <a:p>
            <a:r>
              <a:rPr lang="en-US">
                <a:latin typeface="Times" charset="0"/>
                <a:ea typeface="ＭＳ Ｐゴシック" charset="0"/>
                <a:cs typeface="ＭＳ Ｐゴシック" charset="0"/>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atin typeface="Times" charset="0"/>
                <a:ea typeface="ＭＳ Ｐゴシック" charset="0"/>
                <a:cs typeface="ＭＳ Ｐゴシック" charset="0"/>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good way to show the effects of sensitivity analysis is with a graph and a good graph tells a story. This is one of my all-time favorites, from a book on charting by Edward Tufte (The Visual Display of Information)…</a:t>
            </a:r>
          </a:p>
          <a:p>
            <a:r>
              <a:rPr lang="en-US">
                <a:latin typeface="Times" charset="0"/>
                <a:ea typeface="ＭＳ Ｐゴシック" charset="0"/>
                <a:cs typeface="ＭＳ Ｐゴシック" charset="0"/>
              </a:rPr>
              <a:t>This graph shows the size of Napoleon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army on his ill-fated attempt to invade Russia on one axis and the temperature on the other. It tells the story without any text… Note that the army shrinks on its way back from Moscow as temperatures drop below freezing.</a:t>
            </a:r>
            <a:endParaRPr lang="en-US">
              <a:latin typeface="Times" charset="0"/>
              <a:ea typeface="ＭＳ Ｐゴシック" charset="0"/>
              <a:cs typeface="ＭＳ Ｐゴシック" charset="0"/>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p:cNvSpPr>
            <a:spLocks noGrp="1" noRot="1" noChangeAspect="1"/>
          </p:cNvSpPr>
          <p:nvPr>
            <p:ph type="sldImg"/>
          </p:nvPr>
        </p:nvSpPr>
        <p:spPr>
          <a:xfrm>
            <a:off x="1150938" y="692150"/>
            <a:ext cx="4556125" cy="3416300"/>
          </a:xfrm>
          <a:ln/>
        </p:spPr>
      </p:sp>
      <p:sp>
        <p:nvSpPr>
          <p:cNvPr id="518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to doing simulations is</a:t>
            </a:r>
          </a:p>
          <a:p>
            <a:pPr>
              <a:buFontTx/>
              <a:buAutoNum type="alphaLcPeriod"/>
            </a:pPr>
            <a:r>
              <a:rPr lang="en-US">
                <a:latin typeface="Times" charset="0"/>
                <a:ea typeface="ＭＳ Ｐゴシック" charset="0"/>
                <a:cs typeface="ＭＳ Ｐゴシック" charset="0"/>
              </a:rPr>
              <a:t>Picking the variables that you want to use probability distributions for (Hint: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pick every input. Choose only the key inputs)</a:t>
            </a:r>
          </a:p>
          <a:p>
            <a:pPr>
              <a:buFontTx/>
              <a:buAutoNum type="alphaLcPeriod"/>
            </a:pPr>
            <a:r>
              <a:rPr lang="en-US">
                <a:latin typeface="Times" charset="0"/>
                <a:ea typeface="ＭＳ Ｐゴシック" charset="0"/>
                <a:cs typeface="ＭＳ Ｐゴシック" charset="0"/>
              </a:rPr>
              <a:t>Choosing the type of distribution to use for each input (Review your probability distributions... And the paper I have on my site on how to pick the right one)</a:t>
            </a:r>
          </a:p>
          <a:p>
            <a:pPr>
              <a:buFontTx/>
              <a:buAutoNum type="alphaLcPeriod"/>
            </a:pPr>
            <a:r>
              <a:rPr lang="en-US">
                <a:latin typeface="Times" charset="0"/>
                <a:ea typeface="ＭＳ Ｐゴシック" charset="0"/>
                <a:cs typeface="ＭＳ Ｐゴシック" charset="0"/>
              </a:rPr>
              <a:t>Estimating the parameters of the distribution (Use both historical and industry wide data…)</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This is the output from </a:t>
            </a:r>
            <a:r>
              <a:rPr lang="en-US" dirty="0" smtClean="0">
                <a:latin typeface="Times" charset="0"/>
                <a:ea typeface="ＭＳ Ｐゴシック" charset="0"/>
                <a:cs typeface="ＭＳ Ｐゴシック" charset="0"/>
              </a:rPr>
              <a:t>100,000 </a:t>
            </a:r>
            <a:r>
              <a:rPr lang="en-US" dirty="0">
                <a:latin typeface="Times" charset="0"/>
                <a:ea typeface="ＭＳ Ｐゴシック" charset="0"/>
                <a:cs typeface="ＭＳ Ｐゴシック" charset="0"/>
              </a:rPr>
              <a:t>simulations. I used Crystal Ball.</a:t>
            </a:r>
          </a:p>
          <a:p>
            <a:pPr>
              <a:defRPr/>
            </a:pPr>
            <a:endParaRPr lang="en-US" dirty="0">
              <a:latin typeface="Times" charset="0"/>
              <a:ea typeface="ＭＳ Ｐゴシック" charset="0"/>
              <a:cs typeface="ＭＳ Ｐゴシック" charset="0"/>
            </a:endParaRPr>
          </a:p>
          <a:p>
            <a:pPr>
              <a:defRPr/>
            </a:pPr>
            <a:r>
              <a:rPr lang="en-US" dirty="0">
                <a:latin typeface="Times" charset="0"/>
                <a:ea typeface="ＭＳ Ｐゴシック" charset="0"/>
                <a:cs typeface="ＭＳ Ｐゴシック" charset="0"/>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r>
              <a:rPr lang="en-US" dirty="0" smtClean="0">
                <a:latin typeface="Times" charset="0"/>
                <a:ea typeface="ＭＳ Ｐゴシック" charset="0"/>
                <a:cs typeface="ＭＳ Ｐゴシック" charset="0"/>
              </a:rPr>
              <a:t>.</a:t>
            </a:r>
          </a:p>
          <a:p>
            <a:pPr>
              <a:defRPr/>
            </a:pPr>
            <a:endParaRPr lang="en-US" dirty="0" smtClean="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Here are some questions that you can answer:</a:t>
            </a:r>
          </a:p>
          <a:p>
            <a:pPr marL="228600" indent="-228600">
              <a:buFontTx/>
              <a:buAutoNum type="arabicPeriod"/>
              <a:defRPr/>
            </a:pPr>
            <a:r>
              <a:rPr lang="en-US" dirty="0" smtClean="0">
                <a:latin typeface="Times" charset="0"/>
                <a:ea typeface="ＭＳ Ｐゴシック" charset="0"/>
                <a:cs typeface="ＭＳ Ｐゴシック" charset="0"/>
              </a:rPr>
              <a:t>What is the likelihood that this is a bad investment? (A little less than 10%)</a:t>
            </a:r>
          </a:p>
          <a:p>
            <a:pPr marL="228600" indent="-228600">
              <a:buFontTx/>
              <a:buAutoNum type="arabicPeriod"/>
              <a:defRPr/>
            </a:pPr>
            <a:r>
              <a:rPr lang="en-US" dirty="0" smtClean="0">
                <a:latin typeface="Times" charset="0"/>
                <a:ea typeface="ＭＳ Ｐゴシック" charset="0"/>
                <a:cs typeface="ＭＳ Ｐゴシック" charset="0"/>
              </a:rPr>
              <a:t>What are your best case and worst case scenarios? (About $8.5 billion and - $1 billion)</a:t>
            </a:r>
          </a:p>
          <a:p>
            <a:pPr marL="228600" indent="-228600">
              <a:buFontTx/>
              <a:buAutoNum type="arabicPeriod"/>
              <a:defRPr/>
            </a:pPr>
            <a:endParaRPr lang="en-US" dirty="0" smtClean="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If you are planning on using risk hedging, you can see the effect on the distribution.</a:t>
            </a:r>
            <a:endParaRPr lang="en-US" dirty="0">
              <a:latin typeface="Times" charset="0"/>
              <a:ea typeface="ＭＳ Ｐゴシック" charset="0"/>
              <a:cs typeface="ＭＳ Ｐゴシック" charset="0"/>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p:cNvSpPr>
          <p:nvPr>
            <p:ph type="sldImg"/>
          </p:nvPr>
        </p:nvSpPr>
        <p:spPr>
          <a:xfrm>
            <a:off x="1150938" y="692150"/>
            <a:ext cx="4556125" cy="3416300"/>
          </a:xfrm>
          <a:ln/>
        </p:spPr>
      </p:sp>
      <p:sp>
        <p:nvSpPr>
          <p:cNvPr id="522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 a. If the purpose of the analysts is to provide cover to decision makers, it does not add any real value to the firm. (It does to the decision maker)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 b. Seems to be double counting. After all, we have captured the risk in the discount rate already….. If a firm is not diversified or in danger of default, though, it may make sense to alter your decision to reflect the results from the simulation.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 would actually choose c. I would accept this investment, but use the results of the simulation to guide how I manage the project in the aftermath. Thus, if the variability in the NPV is coming primarily from a macro variable (say the cost of a commodity), I would consider hedging that risk. If it is coming from labor costs, I would try to negotiate a long term contract with my workers to stabilize costs.</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Rectangle 2"/>
          <p:cNvSpPr>
            <a:spLocks noGrp="1" noRot="1" noChangeAspect="1" noChangeArrowheads="1"/>
          </p:cNvSpPr>
          <p:nvPr>
            <p:ph type="sldImg"/>
          </p:nvPr>
        </p:nvSpPr>
        <p:spPr>
          <a:xfrm>
            <a:off x="1150938" y="692150"/>
            <a:ext cx="4556125" cy="3416300"/>
          </a:xfrm>
          <a:solidFill>
            <a:srgbClr val="FFFFFF"/>
          </a:solidFill>
          <a:ln/>
        </p:spPr>
      </p:sp>
      <p:sp>
        <p:nvSpPr>
          <p:cNvPr id="52429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Disney analysis was </a:t>
            </a:r>
            <a:r>
              <a:rPr lang="en-US" dirty="0" smtClean="0">
                <a:latin typeface="Times" charset="0"/>
                <a:ea typeface="ＭＳ Ｐゴシック" charset="0"/>
                <a:cs typeface="ＭＳ Ｐゴシック" charset="0"/>
              </a:rPr>
              <a:t>an analysis</a:t>
            </a:r>
            <a:r>
              <a:rPr lang="en-US" baseline="0" dirty="0" smtClean="0">
                <a:latin typeface="Times" charset="0"/>
                <a:ea typeface="ＭＳ Ｐゴシック" charset="0"/>
                <a:cs typeface="ＭＳ Ｐゴシック" charset="0"/>
              </a:rPr>
              <a:t> from the perspective of the entire firm (and not just its equity investors)</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looking at </a:t>
            </a:r>
            <a:r>
              <a:rPr lang="en-US" dirty="0" smtClean="0">
                <a:latin typeface="Times" charset="0"/>
                <a:ea typeface="ＭＳ Ｐゴシック" charset="0"/>
                <a:cs typeface="ＭＳ Ｐゴシック" charset="0"/>
              </a:rPr>
              <a:t>cash flows to all claimholders,</a:t>
            </a:r>
            <a:r>
              <a:rPr lang="en-US" baseline="0" dirty="0" smtClean="0">
                <a:latin typeface="Times" charset="0"/>
                <a:ea typeface="ＭＳ Ｐゴシック" charset="0"/>
                <a:cs typeface="ＭＳ Ｐゴシック" charset="0"/>
              </a:rPr>
              <a:t> the </a:t>
            </a:r>
            <a:r>
              <a:rPr lang="en-US" dirty="0" smtClean="0">
                <a:latin typeface="Times" charset="0"/>
                <a:ea typeface="ＭＳ Ｐゴシック" charset="0"/>
                <a:cs typeface="ＭＳ Ｐゴシック" charset="0"/>
              </a:rPr>
              <a:t>cost </a:t>
            </a:r>
            <a:r>
              <a:rPr lang="en-US" dirty="0">
                <a:latin typeface="Times" charset="0"/>
                <a:ea typeface="ＭＳ Ｐゴシック" charset="0"/>
                <a:cs typeface="ＭＳ Ｐゴシック" charset="0"/>
              </a:rPr>
              <a:t>of capital and returns on capital. </a:t>
            </a:r>
            <a:r>
              <a:rPr lang="en-US" dirty="0" smtClean="0">
                <a:latin typeface="Times" charset="0"/>
                <a:ea typeface="ＭＳ Ｐゴシック" charset="0"/>
                <a:cs typeface="ＭＳ Ｐゴシック" charset="0"/>
              </a:rPr>
              <a:t>Note </a:t>
            </a:r>
            <a:r>
              <a:rPr lang="en-US" dirty="0">
                <a:latin typeface="Times" charset="0"/>
                <a:ea typeface="ＭＳ Ｐゴシック" charset="0"/>
                <a:cs typeface="ＭＳ Ｐゴシック" charset="0"/>
              </a:rPr>
              <a:t>that while we borrowed money, we did not consider any of the cash flows associated with borrowing. The earnings were before interest expenses and the cash flows were before debt repayments.</a:t>
            </a:r>
          </a:p>
          <a:p>
            <a:r>
              <a:rPr lang="en-US" dirty="0">
                <a:latin typeface="Times" charset="0"/>
                <a:ea typeface="ＭＳ Ｐゴシック" charset="0"/>
                <a:cs typeface="ＭＳ Ｐゴシック" charset="0"/>
              </a:rPr>
              <a:t>The analysis could have been done entirely in terms of cash flows and returns to equity investors in the business.</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project differs from the Disney analysis on </a:t>
            </a:r>
            <a:r>
              <a:rPr lang="en-US" dirty="0" smtClean="0">
                <a:latin typeface="Times" charset="0"/>
                <a:ea typeface="ＭＳ Ｐゴシック" charset="0"/>
                <a:cs typeface="ＭＳ Ｐゴシック" charset="0"/>
              </a:rPr>
              <a:t>two </a:t>
            </a:r>
            <a:r>
              <a:rPr lang="en-US" dirty="0">
                <a:latin typeface="Times" charset="0"/>
                <a:ea typeface="ＭＳ Ｐゴシック" charset="0"/>
                <a:cs typeface="ＭＳ Ｐゴシック" charset="0"/>
              </a:rPr>
              <a:t>dimensions:</a:t>
            </a:r>
          </a:p>
          <a:p>
            <a:pPr lvl="1"/>
            <a:r>
              <a:rPr lang="en-US" dirty="0" smtClean="0">
                <a:latin typeface="Times" charset="0"/>
                <a:ea typeface="ＭＳ Ｐゴシック" charset="0"/>
              </a:rPr>
              <a:t>The </a:t>
            </a:r>
            <a:r>
              <a:rPr lang="en-US" dirty="0">
                <a:latin typeface="Times" charset="0"/>
                <a:ea typeface="ＭＳ Ｐゴシック" charset="0"/>
              </a:rPr>
              <a:t>investment is a finite life investment</a:t>
            </a:r>
          </a:p>
          <a:p>
            <a:pPr lvl="1"/>
            <a:r>
              <a:rPr lang="en-US" dirty="0">
                <a:latin typeface="Times" charset="0"/>
                <a:ea typeface="ＭＳ Ｐゴシック" charset="0"/>
              </a:rPr>
              <a:t>The analysis will be done in equity terms.</a:t>
            </a: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mine will be partly funded with debt, which will be paid off in equal annual installments. However, the composition of these payments will change over time. </a:t>
            </a:r>
          </a:p>
          <a:p>
            <a:r>
              <a:rPr lang="en-US" dirty="0">
                <a:latin typeface="Times" charset="0"/>
                <a:ea typeface="ＭＳ Ｐゴシック" charset="0"/>
                <a:cs typeface="ＭＳ Ｐゴシック" charset="0"/>
              </a:rPr>
              <a:t>Start by estimating the annual payment, using the loan amount of $50 million and the </a:t>
            </a:r>
            <a:r>
              <a:rPr lang="en-US" dirty="0" smtClean="0">
                <a:latin typeface="Times" charset="0"/>
                <a:ea typeface="ＭＳ Ｐゴシック" charset="0"/>
                <a:cs typeface="ＭＳ Ｐゴシック" charset="0"/>
              </a:rPr>
              <a:t>US $ interest </a:t>
            </a:r>
            <a:r>
              <a:rPr lang="en-US" dirty="0">
                <a:latin typeface="Times" charset="0"/>
                <a:ea typeface="ＭＳ Ｐゴシック" charset="0"/>
                <a:cs typeface="ＭＳ Ｐゴシック" charset="0"/>
              </a:rPr>
              <a:t>rate of 4.05%, with a ten-year maturity. Then, break the payment down by year into interest and principal. If you do it right, there should be no principal left at the end of the 10th year.</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Everything is done in </a:t>
            </a:r>
            <a:r>
              <a:rPr lang="en-US" dirty="0" smtClean="0">
                <a:latin typeface="Times" charset="0"/>
                <a:ea typeface="ＭＳ Ｐゴシック" charset="0"/>
                <a:cs typeface="ＭＳ Ｐゴシック" charset="0"/>
              </a:rPr>
              <a:t>US</a:t>
            </a:r>
            <a:r>
              <a:rPr lang="en-US" baseline="0" dirty="0" smtClean="0">
                <a:latin typeface="Times" charset="0"/>
                <a:ea typeface="ＭＳ Ｐゴシック" charset="0"/>
                <a:cs typeface="ＭＳ Ｐゴシック" charset="0"/>
              </a:rPr>
              <a:t> dollar and</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equity terms.</a:t>
            </a:r>
          </a:p>
          <a:p>
            <a:r>
              <a:rPr lang="en-US" dirty="0">
                <a:latin typeface="Times" charset="0"/>
                <a:ea typeface="ＭＳ Ｐゴシック" charset="0"/>
                <a:cs typeface="ＭＳ Ｐゴシック" charset="0"/>
              </a:rPr>
              <a:t>Note that we are using the levered beta for just the iron ore business and not Vale as a whole</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mine takes a little while to transition to full production and the price per ton rises at 2% (inflation rate) every year.</a:t>
            </a:r>
          </a:p>
          <a:p>
            <a:r>
              <a:rPr lang="en-US">
                <a:latin typeface="Times" charset="0"/>
                <a:ea typeface="ＭＳ Ｐゴシック" charset="0"/>
                <a:cs typeface="ＭＳ Ｐゴシック" charset="0"/>
              </a:rPr>
              <a:t>The depreciation is 20% of the remaining depreciable value until you get to year 6, when the straight line depreciation exceeds it and we switch to it.</a:t>
            </a: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Rot="1" noChangeAspect="1" noChangeArrowheads="1"/>
          </p:cNvSpPr>
          <p:nvPr>
            <p:ph type="sldImg"/>
          </p:nvPr>
        </p:nvSpPr>
        <p:spPr>
          <a:xfrm>
            <a:off x="1150938" y="692150"/>
            <a:ext cx="4556125" cy="3416300"/>
          </a:xfrm>
          <a:solidFill>
            <a:srgbClr val="FFFFFF"/>
          </a:solidFill>
          <a:ln/>
        </p:spPr>
      </p:sp>
      <p:sp>
        <p:nvSpPr>
          <p:cNvPr id="5345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return on equity is computed by dividing the net income by the average book value of equity. Note the increase in return on equity as you move through to the later years (income rises as depreciation falls, and the book value of the equity investment becomes smaller because of the depreciation)</a:t>
            </a:r>
          </a:p>
          <a:p>
            <a:r>
              <a:rPr lang="en-US">
                <a:latin typeface="Times" charset="0"/>
                <a:ea typeface="ＭＳ Ｐゴシック" charset="0"/>
                <a:cs typeface="ＭＳ Ｐゴシック" charset="0"/>
              </a:rPr>
              <a:t>The fact that this is a finite life project allows us to get away with no small capital maintenance expenditure.</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p:cNvSpPr>
          <p:nvPr>
            <p:ph type="sldImg"/>
          </p:nvPr>
        </p:nvSpPr>
        <p:spPr>
          <a:xfrm>
            <a:off x="1150938" y="692150"/>
            <a:ext cx="4556125" cy="3416300"/>
          </a:xfrm>
          <a:solidFill>
            <a:srgbClr val="FFFFFF"/>
          </a:solidFill>
          <a:ln/>
        </p:spPr>
      </p:sp>
      <p:sp>
        <p:nvSpPr>
          <p:cNvPr id="5365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Equity return spreads diverge (in direction) from capital return spreads, when the book interest rate on debt diverges from the market interest rate (if the book interest rate is much lower than the market interest rate, the capital return spread can be be negative &amp; the equity return spread can be positive) and or when there are other non-operating sources of income (that are not captured in operating income but become part of net income). </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Rot="1" noChangeAspect="1" noChangeArrowheads="1"/>
          </p:cNvSpPr>
          <p:nvPr>
            <p:ph type="sldImg"/>
          </p:nvPr>
        </p:nvSpPr>
        <p:spPr>
          <a:xfrm>
            <a:off x="1150938" y="692150"/>
            <a:ext cx="4556125" cy="3416300"/>
          </a:xfrm>
          <a:solidFill>
            <a:srgbClr val="FFFFFF"/>
          </a:solidFill>
          <a:ln/>
        </p:spPr>
      </p:sp>
      <p:sp>
        <p:nvSpPr>
          <p:cNvPr id="53862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converts the equity earnings on the previous page into cash flows to equity. Note that we reduce the initial investment by the new debt (since it reduces the equity investment needed). The salvage value is shown in the final year.</a:t>
            </a:r>
          </a:p>
          <a:p>
            <a:r>
              <a:rPr lang="en-US" dirty="0">
                <a:latin typeface="Times" charset="0"/>
                <a:ea typeface="ＭＳ Ｐゴシック" charset="0"/>
                <a:cs typeface="ＭＳ Ｐゴシック" charset="0"/>
              </a:rPr>
              <a:t>The </a:t>
            </a:r>
            <a:r>
              <a:rPr lang="en-US" dirty="0" smtClean="0">
                <a:latin typeface="Times" charset="0"/>
                <a:ea typeface="ＭＳ Ｐゴシック" charset="0"/>
                <a:cs typeface="ＭＳ Ｐゴシック" charset="0"/>
              </a:rPr>
              <a:t>U</a:t>
            </a:r>
            <a:r>
              <a:rPr lang="en-US" baseline="0" dirty="0" smtClean="0">
                <a:latin typeface="Times" charset="0"/>
                <a:ea typeface="ＭＳ Ｐゴシック" charset="0"/>
                <a:cs typeface="ＭＳ Ｐゴシック" charset="0"/>
              </a:rPr>
              <a:t>S$ </a:t>
            </a:r>
            <a:r>
              <a:rPr lang="en-US" dirty="0" smtClean="0">
                <a:latin typeface="Times" charset="0"/>
                <a:ea typeface="ＭＳ Ｐゴシック" charset="0"/>
                <a:cs typeface="ＭＳ Ｐゴシック" charset="0"/>
              </a:rPr>
              <a:t>cash </a:t>
            </a:r>
            <a:r>
              <a:rPr lang="en-US" dirty="0">
                <a:latin typeface="Times" charset="0"/>
                <a:ea typeface="ＭＳ Ｐゴシック" charset="0"/>
                <a:cs typeface="ＭＳ Ｐゴシック" charset="0"/>
              </a:rPr>
              <a:t>flows to equity are discounted at the </a:t>
            </a:r>
            <a:r>
              <a:rPr lang="en-US" dirty="0" smtClean="0">
                <a:latin typeface="Times" charset="0"/>
                <a:ea typeface="ＭＳ Ｐゴシック" charset="0"/>
                <a:cs typeface="ＭＳ Ｐゴシック" charset="0"/>
              </a:rPr>
              <a:t>US$</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cost </a:t>
            </a:r>
            <a:r>
              <a:rPr lang="en-US" dirty="0">
                <a:latin typeface="Times" charset="0"/>
                <a:ea typeface="ＭＳ Ｐゴシック" charset="0"/>
                <a:cs typeface="ＭＳ Ｐゴシック" charset="0"/>
              </a:rPr>
              <a:t>of equity to arrive at a NPV (which should be the same in real and nominal terms)</a:t>
            </a:r>
          </a:p>
          <a:p>
            <a:r>
              <a:rPr lang="en-US" dirty="0">
                <a:latin typeface="Times" charset="0"/>
                <a:ea typeface="ＭＳ Ｐゴシック" charset="0"/>
                <a:cs typeface="ＭＳ Ｐゴシック" charset="0"/>
              </a:rPr>
              <a:t>FCFE : Free Cash Flow to Equity. This measures the cash flow left over for equity investors after all needs on this project are met, including debt payments and capital expenditures.</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Rot="1" noChangeAspect="1" noChangeArrowheads="1"/>
          </p:cNvSpPr>
          <p:nvPr>
            <p:ph type="sldImg"/>
          </p:nvPr>
        </p:nvSpPr>
        <p:spPr>
          <a:xfrm>
            <a:off x="1150938" y="692150"/>
            <a:ext cx="4556125" cy="3416300"/>
          </a:xfrm>
          <a:solidFill>
            <a:srgbClr val="FFFFFF"/>
          </a:solidFill>
          <a:ln/>
        </p:spPr>
      </p:sp>
      <p:sp>
        <p:nvSpPr>
          <p:cNvPr id="5406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caswhflows to equity are US $ cashflows and are discounted back at the US $ cost of equity for the iron ore business. </a:t>
            </a: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Rot="1" noChangeAspect="1" noChangeArrowheads="1"/>
          </p:cNvSpPr>
          <p:nvPr>
            <p:ph type="sldImg"/>
          </p:nvPr>
        </p:nvSpPr>
        <p:spPr>
          <a:xfrm>
            <a:off x="1150938" y="692150"/>
            <a:ext cx="4556125" cy="3416300"/>
          </a:xfrm>
          <a:solidFill>
            <a:srgbClr val="FFFFFF"/>
          </a:solidFill>
          <a:ln/>
        </p:spPr>
      </p:sp>
      <p:sp>
        <p:nvSpPr>
          <p:cNvPr id="54272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IRR for this project, using US $ equity cashflows, is </a:t>
            </a:r>
            <a:r>
              <a:rPr lang="en-US" dirty="0" smtClean="0">
                <a:latin typeface="Times" charset="0"/>
                <a:ea typeface="ＭＳ Ｐゴシック" charset="0"/>
                <a:cs typeface="ＭＳ Ｐゴシック" charset="0"/>
              </a:rPr>
              <a:t>28%, </a:t>
            </a:r>
            <a:r>
              <a:rPr lang="en-US" dirty="0">
                <a:latin typeface="Times" charset="0"/>
                <a:ea typeface="ＭＳ Ｐゴシック" charset="0"/>
                <a:cs typeface="ＭＳ Ｐゴシック" charset="0"/>
              </a:rPr>
              <a:t>higher than the cost of equity of </a:t>
            </a:r>
            <a:r>
              <a:rPr lang="en-US" dirty="0" smtClean="0">
                <a:latin typeface="Times" charset="0"/>
                <a:ea typeface="ＭＳ Ｐゴシック" charset="0"/>
                <a:cs typeface="ＭＳ Ｐゴシック" charset="0"/>
              </a:rPr>
              <a:t>11.13%.</a:t>
            </a:r>
            <a:r>
              <a:rPr lang="en-US" baseline="0" dirty="0" smtClean="0">
                <a:latin typeface="Times" charset="0"/>
                <a:ea typeface="ＭＳ Ｐゴシック" charset="0"/>
                <a:cs typeface="ＭＳ Ｐゴシック" charset="0"/>
              </a:rPr>
              <a:t> </a:t>
            </a:r>
            <a:endParaRPr lang="en-US" dirty="0">
              <a:latin typeface="Times" charset="0"/>
              <a:ea typeface="ＭＳ Ｐゴシック" charset="0"/>
              <a:cs typeface="ＭＳ Ｐゴシック" charset="0"/>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Slide Image Placeholder 1"/>
          <p:cNvSpPr>
            <a:spLocks noGrp="1" noRot="1" noChangeAspect="1"/>
          </p:cNvSpPr>
          <p:nvPr>
            <p:ph type="sldImg"/>
          </p:nvPr>
        </p:nvSpPr>
        <p:spPr>
          <a:xfrm>
            <a:off x="1150938" y="692150"/>
            <a:ext cx="4556125" cy="3416300"/>
          </a:xfrm>
          <a:ln/>
        </p:spPr>
      </p:sp>
      <p:sp>
        <p:nvSpPr>
          <p:cNvPr id="544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If we remain consistent about using the same expected inflation to </a:t>
            </a:r>
            <a:r>
              <a:rPr lang="en-US" dirty="0" smtClean="0">
                <a:latin typeface="Times" charset="0"/>
                <a:ea typeface="ＭＳ Ｐゴシック" charset="0"/>
                <a:cs typeface="ＭＳ Ｐゴシック" charset="0"/>
              </a:rPr>
              <a:t>deflate </a:t>
            </a:r>
            <a:r>
              <a:rPr lang="en-US" dirty="0">
                <a:latin typeface="Times" charset="0"/>
                <a:ea typeface="ＭＳ Ｐゴシック" charset="0"/>
                <a:cs typeface="ＭＳ Ｐゴシック" charset="0"/>
              </a:rPr>
              <a:t>the cash flows and adjust the cost of </a:t>
            </a:r>
            <a:r>
              <a:rPr lang="en-US" dirty="0" smtClean="0">
                <a:latin typeface="Times" charset="0"/>
                <a:ea typeface="ＭＳ Ｐゴシック" charset="0"/>
                <a:cs typeface="ＭＳ Ｐゴシック" charset="0"/>
              </a:rPr>
              <a:t>equity downwards, </a:t>
            </a:r>
            <a:r>
              <a:rPr lang="en-US" dirty="0">
                <a:latin typeface="Times" charset="0"/>
                <a:ea typeface="ＭＳ Ｐゴシック" charset="0"/>
                <a:cs typeface="ＭＳ Ｐゴシック" charset="0"/>
              </a:rPr>
              <a:t>there should be no effect on value. </a:t>
            </a: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Slide Image Placeholder 1"/>
          <p:cNvSpPr>
            <a:spLocks noGrp="1" noRot="1" noChangeAspect="1"/>
          </p:cNvSpPr>
          <p:nvPr>
            <p:ph type="sldImg"/>
          </p:nvPr>
        </p:nvSpPr>
        <p:spPr>
          <a:xfrm>
            <a:off x="1150938" y="692150"/>
            <a:ext cx="4556125" cy="3416300"/>
          </a:xfrm>
          <a:ln/>
        </p:spPr>
      </p:sp>
      <p:sp>
        <p:nvSpPr>
          <p:cNvPr id="546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breakeven price is about </a:t>
            </a:r>
            <a:r>
              <a:rPr lang="en-US" dirty="0" smtClean="0">
                <a:latin typeface="Times" charset="0"/>
                <a:ea typeface="ＭＳ Ｐゴシック" charset="0"/>
                <a:cs typeface="ＭＳ Ｐゴシック" charset="0"/>
              </a:rPr>
              <a:t>$75/ton.</a:t>
            </a:r>
            <a:r>
              <a:rPr lang="en-US" baseline="0" dirty="0" smtClean="0">
                <a:latin typeface="Times" charset="0"/>
                <a:ea typeface="ＭＳ Ｐゴシック" charset="0"/>
                <a:cs typeface="ＭＳ Ｐゴシック" charset="0"/>
              </a:rPr>
              <a:t> If iron ore prices drop below that level, the mine becomes non-viable.</a:t>
            </a:r>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A key difference between breakeven analysis and simulation is that you can change only on variable at a time in breakeven analysis, while holding all else constant…. To the extent that the other variables (other than revenues) are affected by </a:t>
            </a:r>
            <a:r>
              <a:rPr lang="en-US" dirty="0" smtClean="0">
                <a:latin typeface="Times" charset="0"/>
                <a:ea typeface="ＭＳ Ｐゴシック" charset="0"/>
                <a:cs typeface="ＭＳ Ｐゴシック" charset="0"/>
              </a:rPr>
              <a:t>iron</a:t>
            </a:r>
            <a:r>
              <a:rPr lang="en-US" baseline="0" dirty="0" smtClean="0">
                <a:latin typeface="Times" charset="0"/>
                <a:ea typeface="ＭＳ Ｐゴシック" charset="0"/>
                <a:cs typeface="ＭＳ Ｐゴシック" charset="0"/>
              </a:rPr>
              <a:t> ore</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prices I may get a poor measure of the effect on NPV of changing </a:t>
            </a:r>
            <a:r>
              <a:rPr lang="en-US" dirty="0" smtClean="0">
                <a:latin typeface="Times" charset="0"/>
                <a:ea typeface="ＭＳ Ｐゴシック" charset="0"/>
                <a:cs typeface="ＭＳ Ｐゴシック" charset="0"/>
              </a:rPr>
              <a:t>ore</a:t>
            </a:r>
            <a:r>
              <a:rPr lang="en-US" baseline="0" dirty="0" smtClean="0">
                <a:latin typeface="Times" charset="0"/>
                <a:ea typeface="ＭＳ Ｐゴシック" charset="0"/>
                <a:cs typeface="ＭＳ Ｐゴシック" charset="0"/>
              </a:rPr>
              <a:t> prices.</a:t>
            </a:r>
            <a:endParaRPr lang="en-US" dirty="0">
              <a:latin typeface="Times" charset="0"/>
              <a:ea typeface="ＭＳ Ｐゴシック" charset="0"/>
              <a:cs typeface="ＭＳ Ｐゴシック" charset="0"/>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5" name="Slide Image Placeholder 1"/>
          <p:cNvSpPr>
            <a:spLocks noGrp="1" noRot="1" noChangeAspect="1"/>
          </p:cNvSpPr>
          <p:nvPr>
            <p:ph type="sldImg"/>
          </p:nvPr>
        </p:nvSpPr>
        <p:spPr>
          <a:xfrm>
            <a:off x="1150938" y="692150"/>
            <a:ext cx="4556125" cy="3416300"/>
          </a:xfrm>
          <a:ln/>
        </p:spPr>
      </p:sp>
      <p:sp>
        <p:nvSpPr>
          <p:cNvPr id="548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mine will be in Canada, with the costs in Canadian dollars, and the revenues will be in US $, creating an exchange rate risk exposure.</a:t>
            </a: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Slide Image Placeholder 1"/>
          <p:cNvSpPr>
            <a:spLocks noGrp="1" noRot="1" noChangeAspect="1"/>
          </p:cNvSpPr>
          <p:nvPr>
            <p:ph type="sldImg"/>
          </p:nvPr>
        </p:nvSpPr>
        <p:spPr>
          <a:xfrm>
            <a:off x="1150938" y="692150"/>
            <a:ext cx="4556125" cy="3416300"/>
          </a:xfrm>
          <a:ln/>
        </p:spPr>
      </p:sp>
      <p:sp>
        <p:nvSpPr>
          <p:cNvPr id="550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Vale is not unique in this respect. All commodity companies are exposed to commodity price risk. However, here is the catch. Many investors in these companies invest in them because they want to play the commodity price game. Thus, investors who believe that oil prices will go up often buy oil companies. If these companies then hedge against oil price variability, they are undercutting that rationale. On an empirical basis, there have been studies that have compared commodity prices that hedge against commodity price movements against companies that do not, as investments. The general consensus seems to be that companies that do not hedge are much better investments, even on a risk adjusted basis, than companies that do.</a:t>
            </a:r>
          </a:p>
          <a:p>
            <a:r>
              <a:rPr lang="en-US">
                <a:latin typeface="Times" charset="0"/>
                <a:ea typeface="ＭＳ Ｐゴシック" charset="0"/>
                <a:cs typeface="ＭＳ Ｐゴシック" charset="0"/>
              </a:rPr>
              <a:t>Here are the possible exceptions. A commodity company that prides itself on its operating prowess may choose to isolate that strength by hedging against commodity price risk. Thus, an oil company that is consistently more efficient about finding and exploiting new oil reserves may hedge against oil price to show the market its strength.</a:t>
            </a:r>
          </a:p>
          <a:p>
            <a:r>
              <a:rPr lang="en-US">
                <a:latin typeface="Times" charset="0"/>
                <a:ea typeface="ＭＳ Ｐゴシック" charset="0"/>
                <a:cs typeface="ＭＳ Ｐゴシック" charset="0"/>
              </a:rPr>
              <a:t>On exchange rates, the answer is more nuanced. Investors do not buy Vale to bet on exchange rates. To the extent that Vale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managers feel that their competitive advantage is in the mining business and not in forecasting exchange rates, there is an argument to be made that hedging against exchange rate risk is not expensive and can allow managers to focus on what matters.  (This may also explain why airlines like Southwest and Singapore Airlines hedge against oil price variability…) Here is the hidden danger. It is very easy to step across the line from hedging to speculation.</a:t>
            </a:r>
            <a:endParaRPr lang="en-US">
              <a:latin typeface="Times" charset="0"/>
              <a:ea typeface="ＭＳ Ｐゴシック" charset="0"/>
              <a:cs typeface="ＭＳ Ｐゴシック" charset="0"/>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Slide Image Placeholder 1"/>
          <p:cNvSpPr>
            <a:spLocks noGrp="1" noRot="1" noChangeAspect="1"/>
          </p:cNvSpPr>
          <p:nvPr>
            <p:ph type="sldImg"/>
          </p:nvPr>
        </p:nvSpPr>
        <p:spPr>
          <a:xfrm>
            <a:off x="1150938" y="692150"/>
            <a:ext cx="4556125" cy="3416300"/>
          </a:xfrm>
          <a:ln/>
        </p:spPr>
      </p:sp>
      <p:sp>
        <p:nvSpPr>
          <p:cNvPr id="552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Whether you should hedge a risk or not depends on who you are, who your investors are, what risk you are considering, how transparent that risk is and how costly it is to hedge</a:t>
            </a:r>
            <a:r>
              <a:rPr lang="en-US" dirty="0" smtClean="0">
                <a:latin typeface="Times" charset="0"/>
                <a:ea typeface="ＭＳ Ｐゴシック" charset="0"/>
                <a:cs typeface="ＭＳ Ｐゴシック" charset="0"/>
              </a:rPr>
              <a:t>. No</a:t>
            </a:r>
            <a:r>
              <a:rPr lang="en-US" baseline="0" dirty="0" smtClean="0">
                <a:latin typeface="Times" charset="0"/>
                <a:ea typeface="ＭＳ Ｐゴシック" charset="0"/>
                <a:cs typeface="ＭＳ Ｐゴシック" charset="0"/>
              </a:rPr>
              <a:t> one answer fits all firms, and even for the same firm, across different types of risk.</a:t>
            </a:r>
            <a:endParaRPr lang="en-US" dirty="0">
              <a:latin typeface="Times" charset="0"/>
              <a:ea typeface="ＭＳ Ｐゴシック" charset="0"/>
              <a:cs typeface="ＭＳ Ｐゴシック" charset="0"/>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Slide Image Placeholder 1"/>
          <p:cNvSpPr>
            <a:spLocks noGrp="1" noRot="1" noChangeAspect="1"/>
          </p:cNvSpPr>
          <p:nvPr>
            <p:ph type="sldImg"/>
          </p:nvPr>
        </p:nvSpPr>
        <p:spPr>
          <a:xfrm>
            <a:off x="1150938" y="692150"/>
            <a:ext cx="4556125" cy="3416300"/>
          </a:xfrm>
          <a:ln/>
        </p:spPr>
      </p:sp>
      <p:sp>
        <p:nvSpPr>
          <p:cNvPr id="555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too often, firms seem to use different and often far looser rules to assess acquisitions than they do traditional investments. In many cases, acquisitions are justified, even when the make no financial sense, using fuzzy words such as strategic considerations and synergy. We are not denying that these considerations exist but we would argue that we these words have to be converted into expected cash flows (uncertain though we might be) and assess these cash flows exactly the same way that we assess all other cash flows.</a:t>
            </a: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Slide Image Placeholder 1"/>
          <p:cNvSpPr>
            <a:spLocks noGrp="1" noRot="1" noChangeAspect="1"/>
          </p:cNvSpPr>
          <p:nvPr>
            <p:ph type="sldImg"/>
          </p:nvPr>
        </p:nvSpPr>
        <p:spPr>
          <a:xfrm>
            <a:off x="1150938" y="692150"/>
            <a:ext cx="4556125" cy="3416300"/>
          </a:xfrm>
          <a:ln/>
        </p:spPr>
      </p:sp>
      <p:sp>
        <p:nvSpPr>
          <p:cNvPr id="557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Harman is in a very different business, country and currency than Tata </a:t>
            </a:r>
            <a:r>
              <a:rPr lang="en-US" dirty="0" smtClean="0">
                <a:latin typeface="Times" charset="0"/>
                <a:ea typeface="ＭＳ Ｐゴシック" charset="0"/>
                <a:cs typeface="ＭＳ Ｐゴシック" charset="0"/>
              </a:rPr>
              <a:t>Motors. We have to take all</a:t>
            </a:r>
            <a:r>
              <a:rPr lang="en-US" baseline="0" dirty="0" smtClean="0">
                <a:latin typeface="Times" charset="0"/>
                <a:ea typeface="ＭＳ Ｐゴシック" charset="0"/>
                <a:cs typeface="ＭＳ Ｐゴシック" charset="0"/>
              </a:rPr>
              <a:t> of those differences into account in assessing the value of Harman.</a:t>
            </a:r>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Slide Image Placeholder 1"/>
          <p:cNvSpPr>
            <a:spLocks noGrp="1" noRot="1" noChangeAspect="1"/>
          </p:cNvSpPr>
          <p:nvPr>
            <p:ph type="sldImg"/>
          </p:nvPr>
        </p:nvSpPr>
        <p:spPr>
          <a:xfrm>
            <a:off x="1150938" y="692150"/>
            <a:ext cx="4556125" cy="3416300"/>
          </a:xfrm>
          <a:ln/>
        </p:spPr>
      </p:sp>
      <p:sp>
        <p:nvSpPr>
          <p:cNvPr id="559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 discount rate is assessed in dollars because all of the cash flows will be estimated in dollars.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To compute the cost of capital, we use Harman-specific numbers rather than the numbers from Tata Motors. The only inputs where there could have been some variation are in the debt ratio and cost of debt. If Tata Motors had been under levered (had too little  debt) or over levered (too much debt), a case can be made for replacing the current debt ratio and cost of debt with the optimal. Again, this would have nothing to do with Tata Motors capacity to borrow money…</a:t>
            </a: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Slide Image Placeholder 1"/>
          <p:cNvSpPr>
            <a:spLocks noGrp="1" noRot="1" noChangeAspect="1"/>
          </p:cNvSpPr>
          <p:nvPr>
            <p:ph type="sldImg"/>
          </p:nvPr>
        </p:nvSpPr>
        <p:spPr>
          <a:xfrm>
            <a:off x="1150938" y="692150"/>
            <a:ext cx="4556125" cy="3416300"/>
          </a:xfrm>
          <a:ln/>
        </p:spPr>
      </p:sp>
      <p:sp>
        <p:nvSpPr>
          <p:cNvPr id="561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Here is the lease conversion details. The present value of lease commitments over the next 7 years, discounted back at Harman’s pre-tax cost of debt of 4.75% is $143.95 million. We added back the operating lease expense from 2013 ($49.3 million) and subtracted out an estimated depreciation of $20.6 million to arrive at the adjusted value:</a:t>
            </a:r>
          </a:p>
          <a:p>
            <a:r>
              <a:rPr lang="en-US">
                <a:latin typeface="Times" charset="0"/>
                <a:ea typeface="ＭＳ Ｐゴシック" charset="0"/>
                <a:cs typeface="ＭＳ Ｐゴシック" charset="0"/>
              </a:rPr>
              <a:t>Adjusted Operating Income = 201.25+ 83.2 + (49.3-20.6) = $313.2 </a:t>
            </a: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Slide Image Placeholder 1"/>
          <p:cNvSpPr>
            <a:spLocks noGrp="1" noRot="1" noChangeAspect="1"/>
          </p:cNvSpPr>
          <p:nvPr>
            <p:ph type="sldImg"/>
          </p:nvPr>
        </p:nvSpPr>
        <p:spPr>
          <a:xfrm>
            <a:off x="1150938" y="692150"/>
            <a:ext cx="4556125" cy="3416300"/>
          </a:xfrm>
          <a:ln/>
        </p:spPr>
      </p:sp>
      <p:sp>
        <p:nvSpPr>
          <p:cNvPr id="563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We</a:t>
            </a:r>
            <a:r>
              <a:rPr lang="en-US" baseline="0" dirty="0" smtClean="0">
                <a:latin typeface="Times" charset="0"/>
                <a:ea typeface="ＭＳ Ｐゴシック" charset="0"/>
                <a:cs typeface="ＭＳ Ｐゴシック" charset="0"/>
              </a:rPr>
              <a:t> are n</a:t>
            </a:r>
            <a:r>
              <a:rPr lang="en-US" dirty="0" smtClean="0">
                <a:latin typeface="Times" charset="0"/>
                <a:ea typeface="ＭＳ Ｐゴシック" charset="0"/>
                <a:cs typeface="ＭＳ Ｐゴシック" charset="0"/>
              </a:rPr>
              <a:t>ormalizing </a:t>
            </a:r>
            <a:r>
              <a:rPr lang="en-US" dirty="0">
                <a:latin typeface="Times" charset="0"/>
                <a:ea typeface="ＭＳ Ｐゴシック" charset="0"/>
                <a:cs typeface="ＭＳ Ｐゴシック" charset="0"/>
              </a:rPr>
              <a:t>working capital changes because they are so volatile</a:t>
            </a:r>
            <a:r>
              <a:rPr lang="en-US" dirty="0" smtClean="0">
                <a:latin typeface="Times" charset="0"/>
                <a:ea typeface="ＭＳ Ｐゴシック" charset="0"/>
                <a:cs typeface="ＭＳ Ｐゴシック" charset="0"/>
              </a:rPr>
              <a:t>. We will be using</a:t>
            </a:r>
            <a:r>
              <a:rPr lang="en-US" baseline="0" dirty="0" smtClean="0">
                <a:latin typeface="Times" charset="0"/>
                <a:ea typeface="ＭＳ Ｐゴシック" charset="0"/>
                <a:cs typeface="ＭＳ Ｐゴシック" charset="0"/>
              </a:rPr>
              <a:t> $166.85 million as the expected cash flows for 2014.</a:t>
            </a:r>
            <a:endParaRPr lang="en-US" dirty="0">
              <a:latin typeface="Times" charset="0"/>
              <a:ea typeface="ＭＳ Ｐゴシック" charset="0"/>
              <a:cs typeface="ＭＳ Ｐゴシック" charset="0"/>
            </a:endParaRP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Slide Image Placeholder 1"/>
          <p:cNvSpPr>
            <a:spLocks noGrp="1" noRot="1" noChangeAspect="1"/>
          </p:cNvSpPr>
          <p:nvPr>
            <p:ph type="sldImg"/>
          </p:nvPr>
        </p:nvSpPr>
        <p:spPr>
          <a:xfrm>
            <a:off x="1150938" y="692150"/>
            <a:ext cx="4556125" cy="3416300"/>
          </a:xfrm>
          <a:ln/>
        </p:spPr>
      </p:sp>
      <p:sp>
        <p:nvSpPr>
          <p:cNvPr id="565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we discount cash flows to the firm at the cost of capital, we are valuing the operating assets of the firm. We add cash and subtract out debt to get to the value of equity.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will return to examine how best to value synergy later in the presentation.</a:t>
            </a: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Slide Image Placeholder 1"/>
          <p:cNvSpPr>
            <a:spLocks noGrp="1" noRot="1" noChangeAspect="1"/>
          </p:cNvSpPr>
          <p:nvPr>
            <p:ph type="sldImg"/>
          </p:nvPr>
        </p:nvSpPr>
        <p:spPr>
          <a:xfrm>
            <a:off x="1150938" y="692150"/>
            <a:ext cx="4556125" cy="3416300"/>
          </a:xfrm>
          <a:ln/>
        </p:spPr>
      </p:sp>
      <p:sp>
        <p:nvSpPr>
          <p:cNvPr id="567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Now that we have looked at how best to assess an investment that stands alone (independent investments), it is time to make life complicated.</a:t>
            </a: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5" name="Slide Image Placeholder 1"/>
          <p:cNvSpPr>
            <a:spLocks noGrp="1" noRot="1" noChangeAspect="1"/>
          </p:cNvSpPr>
          <p:nvPr>
            <p:ph type="sldImg"/>
          </p:nvPr>
        </p:nvSpPr>
        <p:spPr>
          <a:xfrm>
            <a:off x="1150938" y="692150"/>
            <a:ext cx="4556125" cy="3416300"/>
          </a:xfrm>
          <a:ln/>
        </p:spPr>
      </p:sp>
      <p:sp>
        <p:nvSpPr>
          <p:cNvPr id="569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most firms, an investment cannot be assessed by itself since it affects not only other investments that the firm has on its books already but future investments.</a:t>
            </a: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3" name="Slide Image Placeholder 1"/>
          <p:cNvSpPr>
            <a:spLocks noGrp="1" noRot="1" noChangeAspect="1"/>
          </p:cNvSpPr>
          <p:nvPr>
            <p:ph type="sldImg"/>
          </p:nvPr>
        </p:nvSpPr>
        <p:spPr>
          <a:xfrm>
            <a:off x="1150938" y="692150"/>
            <a:ext cx="4556125" cy="3416300"/>
          </a:xfrm>
          <a:ln/>
        </p:spPr>
      </p:sp>
      <p:sp>
        <p:nvSpPr>
          <p:cNvPr id="571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some cases, exclusivity will be thrust upon you because two investments serve the same purpose. This is the case, for instance, when you choose between different distribution or computer systems to serve your needs or between alternative marketing strategies.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other cases, the exclusivity is created by the fact that you do not have the capital (or the access to it) to take every good investment that comes along. Thus, good investments compete against each other.</a:t>
            </a: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Slide Image Placeholder 1"/>
          <p:cNvSpPr>
            <a:spLocks noGrp="1" noRot="1" noChangeAspect="1"/>
          </p:cNvSpPr>
          <p:nvPr>
            <p:ph type="sldImg"/>
          </p:nvPr>
        </p:nvSpPr>
        <p:spPr>
          <a:xfrm>
            <a:off x="1150938" y="692150"/>
            <a:ext cx="4556125" cy="3416300"/>
          </a:xfrm>
          <a:ln/>
        </p:spPr>
      </p:sp>
      <p:sp>
        <p:nvSpPr>
          <p:cNvPr id="573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Discounted cash flow measures (NPV and IRR) share the same DNA and yield the same conclusions when looking at independent investments. If an investment has a positive NPV, the IRR&gt; Discount rate. However, this may no longer hold when you are comparing two or more investments, as we will see by looking at three cases where the choices vary.</a:t>
            </a: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89" name="Rectangle 2"/>
          <p:cNvSpPr>
            <a:spLocks noGrp="1" noRot="1" noChangeAspect="1" noChangeArrowheads="1"/>
          </p:cNvSpPr>
          <p:nvPr>
            <p:ph type="sldImg"/>
          </p:nvPr>
        </p:nvSpPr>
        <p:spPr>
          <a:xfrm>
            <a:off x="1150938" y="692150"/>
            <a:ext cx="4556125" cy="3416300"/>
          </a:xfrm>
          <a:solidFill>
            <a:srgbClr val="FFFFFF"/>
          </a:solidFill>
          <a:ln/>
        </p:spPr>
      </p:sp>
      <p:sp>
        <p:nvSpPr>
          <p:cNvPr id="575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Provides cash flows on a single project. You could compute the net present value or compute the IRR. </a:t>
            </a: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Rectangle 2"/>
          <p:cNvSpPr>
            <a:spLocks noGrp="1" noRot="1" noChangeAspect="1" noChangeArrowheads="1"/>
          </p:cNvSpPr>
          <p:nvPr>
            <p:ph type="sldImg"/>
          </p:nvPr>
        </p:nvSpPr>
        <p:spPr>
          <a:xfrm>
            <a:off x="1150938" y="692150"/>
            <a:ext cx="4556125" cy="3416300"/>
          </a:xfrm>
          <a:solidFill>
            <a:srgbClr val="FFFFFF"/>
          </a:solidFill>
          <a:ln/>
        </p:spPr>
      </p:sp>
      <p:sp>
        <p:nvSpPr>
          <p:cNvPr id="577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Project 1 has two Internal Rates of Return (IRR) - one is around 7% and the other is over 36%…</a:t>
            </a:r>
          </a:p>
          <a:p>
            <a:r>
              <a:rPr lang="en-US">
                <a:latin typeface="Times" charset="0"/>
                <a:ea typeface="ＭＳ Ｐゴシック" charset="0"/>
                <a:cs typeface="ＭＳ Ｐゴシック" charset="0"/>
              </a:rPr>
              <a:t>Project 2 has one internal rate of return: about 12%</a:t>
            </a:r>
          </a:p>
          <a:p>
            <a:endParaRPr lang="en-US">
              <a:latin typeface="Times" charset="0"/>
              <a:ea typeface="ＭＳ Ｐゴシック" charset="0"/>
              <a:cs typeface="ＭＳ Ｐゴシック" charset="0"/>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Rot="1" noChangeAspect="1" noChangeArrowheads="1"/>
          </p:cNvSpPr>
          <p:nvPr>
            <p:ph type="sldImg"/>
          </p:nvPr>
        </p:nvSpPr>
        <p:spPr>
          <a:xfrm>
            <a:off x="1150938" y="692150"/>
            <a:ext cx="4556125" cy="3416300"/>
          </a:xfrm>
          <a:solidFill>
            <a:srgbClr val="FFFFFF"/>
          </a:solidFill>
          <a:ln/>
        </p:spPr>
      </p:sp>
      <p:sp>
        <p:nvSpPr>
          <p:cNvPr id="579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Because there are two sign changes fn the cash flows, one in year 1 and one in year 4.</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 would accept project 2, if the discount rate is 12% because it has a higher NPV.</a:t>
            </a:r>
          </a:p>
          <a:p>
            <a:endParaRPr lang="en-US">
              <a:latin typeface="Times" charset="0"/>
              <a:ea typeface="ＭＳ Ｐゴシック" charset="0"/>
              <a:cs typeface="ＭＳ Ｐゴシック" charset="0"/>
            </a:endParaRP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2"/>
          <p:cNvSpPr>
            <a:spLocks noGrp="1" noRot="1" noChangeAspect="1" noChangeArrowheads="1"/>
          </p:cNvSpPr>
          <p:nvPr>
            <p:ph type="sldImg"/>
          </p:nvPr>
        </p:nvSpPr>
        <p:spPr>
          <a:xfrm>
            <a:off x="1150938" y="692150"/>
            <a:ext cx="4556125" cy="3416300"/>
          </a:xfrm>
          <a:solidFill>
            <a:srgbClr val="FFFFFF"/>
          </a:solidFill>
          <a:ln/>
        </p:spPr>
      </p:sp>
      <p:sp>
        <p:nvSpPr>
          <p:cNvPr id="581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investments are mutually exclusive. Note the difference in scale. IRR, as a percent measure, will be biased towards smaller investments whereas NPV as a dollar value, will be biased towards larger investments.</a:t>
            </a: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Rot="1" noChangeAspect="1" noChangeArrowheads="1"/>
          </p:cNvSpPr>
          <p:nvPr>
            <p:ph type="sldImg"/>
          </p:nvPr>
        </p:nvSpPr>
        <p:spPr>
          <a:xfrm>
            <a:off x="1150938" y="692150"/>
            <a:ext cx="4556125" cy="3416300"/>
          </a:xfrm>
          <a:solidFill>
            <a:srgbClr val="FFFFFF"/>
          </a:solidFill>
          <a:ln/>
        </p:spPr>
      </p:sp>
      <p:sp>
        <p:nvSpPr>
          <p:cNvPr id="5836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Depends upon whether you face capital rationing. If you do not have capital rationing, you should use NPV (and pick project B). The more serious the capital rationing constraint, the more likely that IRR will be used (to pick project A)</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you pick project A, the biggest risk is that no other projects come along during the course of the period, and the funds stay uninvested (earning a NPV of zero).</a:t>
            </a:r>
          </a:p>
          <a:p>
            <a:r>
              <a:rPr lang="en-US">
                <a:latin typeface="Times" charset="0"/>
                <a:ea typeface="ＭＳ Ｐゴシック" charset="0"/>
                <a:cs typeface="ＭＳ Ｐゴシック" charset="0"/>
              </a:rPr>
              <a:t>If you pick project B, the biggest risk is that lots of very good projects earning higher returns than B come along and you do not have the funds to accept them.</a:t>
            </a: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Rot="1" noChangeAspect="1" noChangeArrowheads="1"/>
          </p:cNvSpPr>
          <p:nvPr>
            <p:ph type="sldImg"/>
          </p:nvPr>
        </p:nvSpPr>
        <p:spPr>
          <a:xfrm>
            <a:off x="1150938" y="692150"/>
            <a:ext cx="4556125" cy="3416300"/>
          </a:xfrm>
          <a:solidFill>
            <a:srgbClr val="FFFFFF"/>
          </a:solidFill>
          <a:ln/>
        </p:spPr>
      </p:sp>
      <p:sp>
        <p:nvSpPr>
          <p:cNvPr id="585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Small firms that are successful become large firms, but some continue to act as if they have a capital rationing constraint and maintain unrealistically high hurdle rates. These firms will often accumulate cash while turning away projects that earn more than their cost of capital.</a:t>
            </a:r>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Rectangle 2"/>
          <p:cNvSpPr>
            <a:spLocks noGrp="1" noRot="1" noChangeAspect="1" noChangeArrowheads="1"/>
          </p:cNvSpPr>
          <p:nvPr>
            <p:ph type="sldImg"/>
          </p:nvPr>
        </p:nvSpPr>
        <p:spPr>
          <a:xfrm>
            <a:off x="1150938" y="692150"/>
            <a:ext cx="4556125" cy="3416300"/>
          </a:xfrm>
          <a:solidFill>
            <a:srgbClr val="FFFFFF"/>
          </a:solidFill>
          <a:ln/>
        </p:spPr>
      </p:sp>
      <p:sp>
        <p:nvSpPr>
          <p:cNvPr id="587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a world where firms had free and complete access to capital markets and information could be conveyed credibly to financial markets, there would be no capital rationing constraints. Any firm with a good project (positive NPV) would be able to raise the funds to take the investment. In the real world, there are market frictions that can cause capital rationing. This table is the result of an old survey (1976) which tried to identify the reasons for capital rationing.</a:t>
            </a:r>
          </a:p>
          <a:p>
            <a:r>
              <a:rPr lang="en-US">
                <a:latin typeface="Times" charset="0"/>
                <a:ea typeface="ＭＳ Ｐゴシック" charset="0"/>
                <a:cs typeface="ＭＳ Ｐゴシック" charset="0"/>
              </a:rPr>
              <a:t>More often than not, the source of capital rationing s not external (lack of access to markets, inability to convey information, transactions costs) but by internal factors (management is conservative, restrictions on human capital…)</a:t>
            </a:r>
          </a:p>
          <a:p>
            <a:r>
              <a:rPr lang="en-US">
                <a:latin typeface="Times" charset="0"/>
                <a:ea typeface="ＭＳ Ｐゴシック" charset="0"/>
                <a:cs typeface="ＭＳ Ｐゴシック" charset="0"/>
              </a:rPr>
              <a:t>Many firms also create implicit capital constraints by setting their hurdle rates higher than their cost of capital.</a:t>
            </a: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Rot="1" noChangeAspect="1" noChangeArrowheads="1"/>
          </p:cNvSpPr>
          <p:nvPr>
            <p:ph type="sldImg"/>
          </p:nvPr>
        </p:nvSpPr>
        <p:spPr>
          <a:xfrm>
            <a:off x="1150938" y="692150"/>
            <a:ext cx="4556125" cy="3416300"/>
          </a:xfrm>
          <a:solidFill>
            <a:srgbClr val="FFFFFF"/>
          </a:solidFill>
          <a:ln/>
        </p:spPr>
      </p:sp>
      <p:sp>
        <p:nvSpPr>
          <p:cNvPr id="5898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is possible to convert NPV, which is dollar measure of value, into a percentage measure by dividing by the initial investment. </a:t>
            </a:r>
          </a:p>
          <a:p>
            <a:r>
              <a:rPr lang="en-US">
                <a:latin typeface="Times" charset="0"/>
                <a:ea typeface="ＭＳ Ｐゴシック" charset="0"/>
                <a:cs typeface="ＭＳ Ｐゴシック" charset="0"/>
              </a:rPr>
              <a:t>The rankings will be similar to IRR but the two approaches make different assumptions about what rate the intermediate cash flows get reinvested at. (This will be illustrated on the next two overheads)</a:t>
            </a: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3" name="Rectangle 2"/>
          <p:cNvSpPr>
            <a:spLocks noGrp="1" noRot="1" noChangeAspect="1" noChangeArrowheads="1"/>
          </p:cNvSpPr>
          <p:nvPr>
            <p:ph type="sldImg"/>
          </p:nvPr>
        </p:nvSpPr>
        <p:spPr>
          <a:xfrm>
            <a:off x="1150938" y="692150"/>
            <a:ext cx="4556125" cy="3416300"/>
          </a:xfrm>
          <a:solidFill>
            <a:srgbClr val="FFFFFF"/>
          </a:solidFill>
          <a:ln/>
        </p:spPr>
      </p:sp>
      <p:sp>
        <p:nvSpPr>
          <p:cNvPr id="5918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projects have the same scale. Why are the two approaches yielding different rankings? (They are both discounted cash flow approaches, but they must be time-weighting the cash flows slightly differently to yield different rankings)</a:t>
            </a: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Rot="1" noChangeAspect="1" noChangeArrowheads="1"/>
          </p:cNvSpPr>
          <p:nvPr>
            <p:ph type="sldImg"/>
          </p:nvPr>
        </p:nvSpPr>
        <p:spPr>
          <a:xfrm>
            <a:off x="1150938" y="692150"/>
            <a:ext cx="4556125" cy="3416300"/>
          </a:xfrm>
          <a:solidFill>
            <a:srgbClr val="FFFFFF"/>
          </a:solidFill>
          <a:ln/>
        </p:spPr>
      </p:sp>
      <p:sp>
        <p:nvSpPr>
          <p:cNvPr id="5939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NPV assumes that intermediate cash flows get reinvested at the cost of capital, while IRR assumes that they get reinvested at the IRR.</a:t>
            </a:r>
          </a:p>
          <a:p>
            <a:r>
              <a:rPr lang="en-US">
                <a:latin typeface="Times" charset="0"/>
                <a:ea typeface="ＭＳ Ｐゴシック" charset="0"/>
                <a:cs typeface="ＭＳ Ｐゴシック" charset="0"/>
              </a:rPr>
              <a:t>I would pick project B. It is much more reasonable to assume that you can earn the cost of capital on the intermediate cash flows (since the cost of capital is based upon what investments of similar risk are making in the market place)</a:t>
            </a: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2"/>
          <p:cNvSpPr>
            <a:spLocks noGrp="1" noRot="1" noChangeAspect="1" noChangeArrowheads="1"/>
          </p:cNvSpPr>
          <p:nvPr>
            <p:ph type="sldImg"/>
          </p:nvPr>
        </p:nvSpPr>
        <p:spPr>
          <a:xfrm>
            <a:off x="1150938" y="692150"/>
            <a:ext cx="4556125" cy="3416300"/>
          </a:xfrm>
          <a:solidFill>
            <a:srgbClr val="FFFFFF"/>
          </a:solidFill>
          <a:ln/>
        </p:spPr>
      </p:sp>
      <p:sp>
        <p:nvSpPr>
          <p:cNvPr id="5959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higher the IRR, the more dangerous this reinvestment assumption becomes. Note that this reinvestment assumption will never make a bad project into a good project. It just makes a good project look better than it really is.</a:t>
            </a: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Rot="1" noChangeAspect="1" noChangeArrowheads="1"/>
          </p:cNvSpPr>
          <p:nvPr>
            <p:ph type="sldImg"/>
          </p:nvPr>
        </p:nvSpPr>
        <p:spPr>
          <a:xfrm>
            <a:off x="1150938" y="692150"/>
            <a:ext cx="4556125" cy="3416300"/>
          </a:xfrm>
          <a:solidFill>
            <a:srgbClr val="FFFFFF"/>
          </a:solidFill>
          <a:ln/>
        </p:spPr>
      </p:sp>
      <p:sp>
        <p:nvSpPr>
          <p:cNvPr id="5980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modified IRR. Its rankings are going to be very similar to those yielded by the PI approach.</a:t>
            </a: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2"/>
          <p:cNvSpPr>
            <a:spLocks noGrp="1" noRot="1" noChangeAspect="1" noChangeArrowheads="1"/>
          </p:cNvSpPr>
          <p:nvPr>
            <p:ph type="sldImg"/>
          </p:nvPr>
        </p:nvSpPr>
        <p:spPr>
          <a:xfrm>
            <a:off x="1150938" y="692150"/>
            <a:ext cx="4556125" cy="3416300"/>
          </a:xfrm>
          <a:solidFill>
            <a:srgbClr val="FFFFFF"/>
          </a:solidFill>
          <a:ln/>
        </p:spPr>
      </p:sp>
      <p:sp>
        <p:nvSpPr>
          <p:cNvPr id="6000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summarizes the conclusions of the last 3 illustrations. Generally, the NPV approach is based upon sounder fundamental assumptions, but does assume that the firm has the capital to take positive NPV projects.</a:t>
            </a: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3" name="Rectangle 2"/>
          <p:cNvSpPr>
            <a:spLocks noGrp="1" noRot="1" noChangeAspect="1" noChangeArrowheads="1"/>
          </p:cNvSpPr>
          <p:nvPr>
            <p:ph type="sldImg"/>
          </p:nvPr>
        </p:nvSpPr>
        <p:spPr>
          <a:xfrm>
            <a:off x="1150938" y="692150"/>
            <a:ext cx="4556125" cy="3416300"/>
          </a:xfrm>
          <a:solidFill>
            <a:srgbClr val="FFFFFF"/>
          </a:solidFill>
          <a:ln/>
        </p:spPr>
      </p:sp>
      <p:sp>
        <p:nvSpPr>
          <p:cNvPr id="602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NPV of the shorter life project will generally be lower than the NPV of the longer-life project. This is an issue only if they are mutually exclusive, i.e. you can pick only one.</a:t>
            </a: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Rot="1" noChangeAspect="1" noChangeArrowheads="1"/>
          </p:cNvSpPr>
          <p:nvPr>
            <p:ph type="sldImg"/>
          </p:nvPr>
        </p:nvSpPr>
        <p:spPr>
          <a:xfrm>
            <a:off x="1150938" y="692150"/>
            <a:ext cx="4556125" cy="3416300"/>
          </a:xfrm>
          <a:solidFill>
            <a:srgbClr val="FFFFFF"/>
          </a:solidFill>
          <a:ln/>
        </p:spPr>
      </p:sp>
      <p:sp>
        <p:nvSpPr>
          <p:cNvPr id="6041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pick projects based on NPV, you will tend to accept longer life projects over shorter life projects. In effect, you are assuming that you have no other excess return investments on the horizon after these projects run out.</a:t>
            </a:r>
          </a:p>
          <a:p>
            <a:r>
              <a:rPr lang="en-US">
                <a:latin typeface="Times" charset="0"/>
                <a:ea typeface="ＭＳ Ｐゴシック" charset="0"/>
                <a:cs typeface="ＭＳ Ｐゴシック" charset="0"/>
              </a:rPr>
              <a:t>You can use IRR, but it comes with its own baggage (reinvestment rate assumptions, scaling issues)</a:t>
            </a: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09" name="Rectangle 2"/>
          <p:cNvSpPr>
            <a:spLocks noGrp="1" noRot="1" noChangeAspect="1" noChangeArrowheads="1"/>
          </p:cNvSpPr>
          <p:nvPr>
            <p:ph type="sldImg"/>
          </p:nvPr>
        </p:nvSpPr>
        <p:spPr>
          <a:xfrm>
            <a:off x="1150938" y="692150"/>
            <a:ext cx="4556125" cy="3416300"/>
          </a:xfrm>
          <a:solidFill>
            <a:srgbClr val="FFFFFF"/>
          </a:solidFill>
          <a:ln/>
        </p:spPr>
      </p:sp>
      <p:sp>
        <p:nvSpPr>
          <p:cNvPr id="6062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Here, we have done the replication assuming that the cash flows are identical for the second replication. (This does not have to be the case)</a:t>
            </a:r>
          </a:p>
          <a:p>
            <a:r>
              <a:rPr lang="en-US">
                <a:latin typeface="Times" charset="0"/>
                <a:ea typeface="ＭＳ Ｐゴシック" charset="0"/>
                <a:cs typeface="ＭＳ Ｐゴシック" charset="0"/>
              </a:rPr>
              <a:t>This process will become more complicated if you are comparing projects with 7 and 9 year lives, for instance.</a:t>
            </a: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Rectangle 2"/>
          <p:cNvSpPr>
            <a:spLocks noGrp="1" noRot="1" noChangeAspect="1" noChangeArrowheads="1"/>
          </p:cNvSpPr>
          <p:nvPr>
            <p:ph type="sldImg"/>
          </p:nvPr>
        </p:nvSpPr>
        <p:spPr>
          <a:xfrm>
            <a:off x="1150938" y="692150"/>
            <a:ext cx="4556125" cy="3416300"/>
          </a:xfrm>
          <a:solidFill>
            <a:srgbClr val="FFFFFF"/>
          </a:solidFill>
          <a:ln/>
        </p:spPr>
      </p:sp>
      <p:sp>
        <p:nvSpPr>
          <p:cNvPr id="608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simpler than replication but it is actually based upon the principle of infinite replication. The conclusions will be the same as with replication with the same cash flows. (Implicitly, you are making the same assumptions).</a:t>
            </a: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Rectangle 2"/>
          <p:cNvSpPr>
            <a:spLocks noGrp="1" noRot="1" noChangeAspect="1" noChangeArrowheads="1"/>
          </p:cNvSpPr>
          <p:nvPr>
            <p:ph type="sldImg"/>
          </p:nvPr>
        </p:nvSpPr>
        <p:spPr>
          <a:xfrm>
            <a:off x="1150938" y="692150"/>
            <a:ext cx="4556125" cy="3416300"/>
          </a:xfrm>
          <a:solidFill>
            <a:srgbClr val="FFFFFF"/>
          </a:solidFill>
          <a:ln/>
        </p:spPr>
      </p:sp>
      <p:sp>
        <p:nvSpPr>
          <p:cNvPr id="6103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believe that access to capital markets is easy, you will tend to go with the NPV rule. </a:t>
            </a:r>
          </a:p>
          <a:p>
            <a:r>
              <a:rPr lang="en-US">
                <a:latin typeface="Times" charset="0"/>
                <a:ea typeface="ＭＳ Ｐゴシック" charset="0"/>
                <a:cs typeface="ＭＳ Ｐゴシック" charset="0"/>
              </a:rPr>
              <a:t>One effect of a market crisis like 2008 is that it makes us all more leery about assuming capital market access and may push people to go back to the IRR rule, with perhaps a reinvestment rate modification (MIRR) since we are also probably less likely to assume a constant stream of good projects coming our way.</a:t>
            </a: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3" name="Rectangle 2"/>
          <p:cNvSpPr>
            <a:spLocks noGrp="1" noRot="1" noChangeAspect="1" noChangeArrowheads="1"/>
          </p:cNvSpPr>
          <p:nvPr>
            <p:ph type="sldImg"/>
          </p:nvPr>
        </p:nvSpPr>
        <p:spPr>
          <a:xfrm>
            <a:off x="1150938" y="692150"/>
            <a:ext cx="4556125" cy="3416300"/>
          </a:xfrm>
          <a:solidFill>
            <a:srgbClr val="FFFFFF"/>
          </a:solidFill>
          <a:ln/>
        </p:spPr>
      </p:sp>
      <p:sp>
        <p:nvSpPr>
          <p:cNvPr id="6123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Why do so many firms pick IRR, if NPV is the superior approach?</a:t>
            </a:r>
          </a:p>
          <a:p>
            <a:pPr lvl="1"/>
            <a:r>
              <a:rPr lang="en-US">
                <a:latin typeface="Times" charset="0"/>
                <a:ea typeface="ＭＳ Ｐゴシック" charset="0"/>
              </a:rPr>
              <a:t>Because many firms, whether it is true or not, perceive themselves to be operating with a capital rationing constraint.</a:t>
            </a:r>
          </a:p>
          <a:p>
            <a:pPr lvl="1"/>
            <a:r>
              <a:rPr lang="en-US">
                <a:latin typeface="Times" charset="0"/>
                <a:ea typeface="ＭＳ Ｐゴシック" charset="0"/>
              </a:rPr>
              <a:t>Most decision-makers, for whatever reason, are more comfortable looking at percentage rates of return rather than dollar values.</a:t>
            </a: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2"/>
          <p:cNvSpPr>
            <a:spLocks noGrp="1" noRot="1" noChangeAspect="1" noChangeArrowheads="1"/>
          </p:cNvSpPr>
          <p:nvPr>
            <p:ph type="sldImg"/>
          </p:nvPr>
        </p:nvSpPr>
        <p:spPr>
          <a:xfrm>
            <a:off x="1150938" y="692150"/>
            <a:ext cx="4556125" cy="3416300"/>
          </a:xfrm>
          <a:solidFill>
            <a:srgbClr val="FFFFFF"/>
          </a:solidFill>
          <a:ln/>
        </p:spPr>
      </p:sp>
      <p:sp>
        <p:nvSpPr>
          <p:cNvPr id="6144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costs and benefits should be incorporated, but that is easier said than done.</a:t>
            </a:r>
          </a:p>
          <a:p>
            <a:r>
              <a:rPr lang="en-US">
                <a:latin typeface="Times" charset="0"/>
                <a:ea typeface="ＭＳ Ｐゴシック" charset="0"/>
                <a:cs typeface="ＭＳ Ｐゴシック" charset="0"/>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2"/>
          <p:cNvSpPr>
            <a:spLocks noGrp="1" noRot="1" noChangeAspect="1" noChangeArrowheads="1"/>
          </p:cNvSpPr>
          <p:nvPr>
            <p:ph type="sldImg"/>
          </p:nvPr>
        </p:nvSpPr>
        <p:spPr>
          <a:xfrm>
            <a:off x="1150938" y="692150"/>
            <a:ext cx="4556125" cy="3416300"/>
          </a:xfrm>
          <a:solidFill>
            <a:srgbClr val="FFFFFF"/>
          </a:solidFill>
          <a:ln/>
        </p:spPr>
      </p:sp>
      <p:sp>
        <p:nvSpPr>
          <p:cNvPr id="6164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most established businesses, this occurs frequently. Companies constantly redeploy assets that they own to new investments rather than buy new assets. These assets do have alternate uses and have to be costed out.</a:t>
            </a:r>
          </a:p>
          <a:p>
            <a:r>
              <a:rPr lang="en-US">
                <a:latin typeface="Times" charset="0"/>
                <a:ea typeface="ＭＳ Ｐゴシック" charset="0"/>
                <a:cs typeface="ＭＳ Ｐゴシック" charset="0"/>
              </a:rPr>
              <a:t>This can involve</a:t>
            </a:r>
          </a:p>
          <a:p>
            <a:pPr lvl="1"/>
            <a:r>
              <a:rPr lang="en-US">
                <a:latin typeface="Times" charset="0"/>
                <a:ea typeface="ＭＳ Ｐゴシック" charset="0"/>
              </a:rPr>
              <a:t>Real assets, like land, buildings or equipment</a:t>
            </a:r>
          </a:p>
          <a:p>
            <a:pPr lvl="1"/>
            <a:r>
              <a:rPr lang="en-US">
                <a:latin typeface="Times" charset="0"/>
                <a:ea typeface="ＭＳ Ｐゴシック" charset="0"/>
              </a:rPr>
              <a:t>Individuals, who work for the firm already on other project or divisions</a:t>
            </a:r>
          </a:p>
          <a:p>
            <a:pPr lvl="1"/>
            <a:r>
              <a:rPr lang="en-US">
                <a:latin typeface="Times" charset="0"/>
                <a:ea typeface="ＭＳ Ｐゴシック" charset="0"/>
              </a:rPr>
              <a:t>Excess capacity in computer systems, distribution systems etc.</a:t>
            </a: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2"/>
          <p:cNvSpPr>
            <a:spLocks noGrp="1" noRot="1" noChangeAspect="1" noChangeArrowheads="1"/>
          </p:cNvSpPr>
          <p:nvPr>
            <p:ph type="sldImg"/>
          </p:nvPr>
        </p:nvSpPr>
        <p:spPr>
          <a:xfrm>
            <a:off x="1150938" y="692150"/>
            <a:ext cx="4556125" cy="3416300"/>
          </a:xfrm>
          <a:solidFill>
            <a:srgbClr val="FFFFFF"/>
          </a:solidFill>
          <a:ln/>
        </p:spPr>
      </p:sp>
      <p:sp>
        <p:nvSpPr>
          <p:cNvPr id="618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Use the market value of the land, net of capital gains taxes.</a:t>
            </a:r>
          </a:p>
          <a:p>
            <a:r>
              <a:rPr lang="en-US">
                <a:latin typeface="Times" charset="0"/>
                <a:ea typeface="ＭＳ Ｐゴシック" charset="0"/>
                <a:cs typeface="ＭＳ Ｐゴシック" charset="0"/>
              </a:rPr>
              <a:t>	$ 40 million - 0.2 (40 - 5) = $ 33 million</a:t>
            </a:r>
          </a:p>
          <a:p>
            <a:r>
              <a:rPr lang="en-US">
                <a:latin typeface="Times" charset="0"/>
                <a:ea typeface="ＭＳ Ｐゴシック" charset="0"/>
                <a:cs typeface="ＭＳ Ｐゴシック" charset="0"/>
              </a:rPr>
              <a:t>This is the cash flow you would have generated if the project was not taken. </a:t>
            </a:r>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Slide Image Placeholder 1"/>
          <p:cNvSpPr>
            <a:spLocks noGrp="1" noRot="1" noChangeAspect="1"/>
          </p:cNvSpPr>
          <p:nvPr>
            <p:ph type="sldImg"/>
          </p:nvPr>
        </p:nvSpPr>
        <p:spPr>
          <a:xfrm>
            <a:off x="1150938" y="692150"/>
            <a:ext cx="4556125" cy="3416300"/>
          </a:xfrm>
          <a:ln/>
        </p:spPr>
      </p:sp>
      <p:sp>
        <p:nvSpPr>
          <p:cNvPr id="620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Bookscape is considering this expansion into online retailing. </a:t>
            </a:r>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3" name="Slide Image Placeholder 1"/>
          <p:cNvSpPr>
            <a:spLocks noGrp="1" noRot="1" noChangeAspect="1"/>
          </p:cNvSpPr>
          <p:nvPr>
            <p:ph type="sldImg"/>
          </p:nvPr>
        </p:nvSpPr>
        <p:spPr>
          <a:xfrm>
            <a:off x="1150938" y="692150"/>
            <a:ext cx="4556125" cy="3416300"/>
          </a:xfrm>
          <a:ln/>
        </p:spPr>
      </p:sp>
      <p:sp>
        <p:nvSpPr>
          <p:cNvPr id="622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median unlevered market beta across 29 online retailers in the US is 1.45, and the average correlation of these stocks with the market is 0.48. The unlevered total beta is therefore 1.45/0.48 = 3.02.</a:t>
            </a:r>
          </a:p>
          <a:p>
            <a:pPr eaLnBrk="1" hangingPunct="1">
              <a:buFont typeface="Wingdings" charset="0"/>
              <a:buNone/>
            </a:pPr>
            <a:endParaRPr lang="en-US" sz="800">
              <a:latin typeface="Times" charset="0"/>
              <a:ea typeface="ＭＳ Ｐゴシック" charset="0"/>
              <a:cs typeface="ＭＳ Ｐゴシック" charset="0"/>
            </a:endParaRP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Slide Image Placeholder 1"/>
          <p:cNvSpPr>
            <a:spLocks noGrp="1" noRot="1" noChangeAspect="1"/>
          </p:cNvSpPr>
          <p:nvPr>
            <p:ph type="sldImg"/>
          </p:nvPr>
        </p:nvSpPr>
        <p:spPr>
          <a:xfrm>
            <a:off x="1150938" y="692150"/>
            <a:ext cx="4556125" cy="3416300"/>
          </a:xfrm>
          <a:ln/>
        </p:spPr>
      </p:sp>
      <p:sp>
        <p:nvSpPr>
          <p:cNvPr id="624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NPV for this project </a:t>
            </a:r>
            <a:r>
              <a:rPr lang="en-US" dirty="0" smtClean="0">
                <a:latin typeface="Times" charset="0"/>
                <a:ea typeface="ＭＳ Ｐゴシック" charset="0"/>
                <a:cs typeface="ＭＳ Ｐゴシック" charset="0"/>
              </a:rPr>
              <a:t>is positive,</a:t>
            </a:r>
            <a:r>
              <a:rPr lang="en-US" baseline="0" dirty="0" smtClean="0">
                <a:latin typeface="Times" charset="0"/>
                <a:ea typeface="ＭＳ Ｐゴシック" charset="0"/>
                <a:cs typeface="ＭＳ Ｐゴシック" charset="0"/>
              </a:rPr>
              <a:t> suggesting that </a:t>
            </a:r>
            <a:r>
              <a:rPr lang="en-US" baseline="0" dirty="0" err="1" smtClean="0">
                <a:latin typeface="Times" charset="0"/>
                <a:ea typeface="ＭＳ Ｐゴシック" charset="0"/>
                <a:cs typeface="ＭＳ Ｐゴシック" charset="0"/>
              </a:rPr>
              <a:t>Bookscape</a:t>
            </a:r>
            <a:r>
              <a:rPr lang="en-US" baseline="0" dirty="0" smtClean="0">
                <a:latin typeface="Times" charset="0"/>
                <a:ea typeface="ＭＳ Ｐゴシック" charset="0"/>
                <a:cs typeface="ＭＳ Ｐゴシック" charset="0"/>
              </a:rPr>
              <a:t> will gain from expanding online.</a:t>
            </a:r>
            <a:endParaRPr lang="en-US" dirty="0">
              <a:latin typeface="Times" charset="0"/>
              <a:ea typeface="ＭＳ Ｐゴシック" charset="0"/>
              <a:cs typeface="ＭＳ Ｐゴシック" charset="0"/>
            </a:endParaRPr>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Slide Image Placeholder 1"/>
          <p:cNvSpPr>
            <a:spLocks noGrp="1" noRot="1" noChangeAspect="1"/>
          </p:cNvSpPr>
          <p:nvPr>
            <p:ph type="sldImg"/>
          </p:nvPr>
        </p:nvSpPr>
        <p:spPr>
          <a:xfrm>
            <a:off x="1150938" y="692150"/>
            <a:ext cx="4556125" cy="3416300"/>
          </a:xfrm>
          <a:ln/>
        </p:spPr>
      </p:sp>
      <p:sp>
        <p:nvSpPr>
          <p:cNvPr id="626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side costs to the firm from taking the investment.</a:t>
            </a:r>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Slide Image Placeholder 1"/>
          <p:cNvSpPr>
            <a:spLocks noGrp="1" noRot="1" noChangeAspect="1"/>
          </p:cNvSpPr>
          <p:nvPr>
            <p:ph type="sldImg"/>
          </p:nvPr>
        </p:nvSpPr>
        <p:spPr>
          <a:xfrm>
            <a:off x="1150938" y="692150"/>
            <a:ext cx="4556125" cy="3416300"/>
          </a:xfrm>
          <a:ln/>
        </p:spPr>
      </p:sp>
      <p:sp>
        <p:nvSpPr>
          <p:cNvPr id="628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can either consider the side costs separately and add them to the NPV or incorporate them into the cash flows/ The answer is the same using either.</a:t>
            </a:r>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Rectangle 2"/>
          <p:cNvSpPr>
            <a:spLocks noGrp="1" noRot="1" noChangeAspect="1" noChangeArrowheads="1"/>
          </p:cNvSpPr>
          <p:nvPr>
            <p:ph type="sldImg"/>
          </p:nvPr>
        </p:nvSpPr>
        <p:spPr>
          <a:xfrm>
            <a:off x="1150938" y="692150"/>
            <a:ext cx="4556125" cy="3416300"/>
          </a:xfrm>
          <a:solidFill>
            <a:srgbClr val="FFFFFF"/>
          </a:solidFill>
          <a:ln/>
        </p:spPr>
      </p:sp>
      <p:sp>
        <p:nvSpPr>
          <p:cNvPr id="6307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Using that excess capacity will create a cost down the road for the firm. </a:t>
            </a:r>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Rot="1" noChangeAspect="1" noChangeArrowheads="1"/>
          </p:cNvSpPr>
          <p:nvPr>
            <p:ph type="sldImg"/>
          </p:nvPr>
        </p:nvSpPr>
        <p:spPr>
          <a:xfrm>
            <a:off x="1150938" y="692150"/>
            <a:ext cx="4556125" cy="3416300"/>
          </a:xfrm>
          <a:solidFill>
            <a:srgbClr val="FFFFFF"/>
          </a:solidFill>
          <a:ln/>
        </p:spPr>
      </p:sp>
      <p:sp>
        <p:nvSpPr>
          <p:cNvPr id="6328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Answering these three questions will help you map out the cost to the company of what will happen in the future.</a:t>
            </a: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1" name="Rectangle 2"/>
          <p:cNvSpPr>
            <a:spLocks noGrp="1" noRot="1" noChangeAspect="1" noChangeArrowheads="1"/>
          </p:cNvSpPr>
          <p:nvPr>
            <p:ph type="sldImg"/>
          </p:nvPr>
        </p:nvSpPr>
        <p:spPr>
          <a:xfrm>
            <a:off x="1150938" y="692150"/>
            <a:ext cx="4556125" cy="3416300"/>
          </a:xfrm>
          <a:solidFill>
            <a:srgbClr val="FFFFFF"/>
          </a:solidFill>
          <a:ln/>
        </p:spPr>
      </p:sp>
      <p:sp>
        <p:nvSpPr>
          <p:cNvPr id="6348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answer will depend upon whether the cannibalization would occur anyway (to a competitor, if Disney does not take the project). The greater the barriers to entry or the competitive advantage that Disney has over its competitors, the less likely it is that cannibalization would occur anyway. In that case, it should be treated as an incremental cost. If not, it should be treated as non-incremental and ignored.</a:t>
            </a:r>
          </a:p>
          <a:p>
            <a:r>
              <a:rPr lang="en-US">
                <a:latin typeface="Times" charset="0"/>
                <a:ea typeface="ＭＳ Ｐゴシック" charset="0"/>
                <a:cs typeface="ＭＳ Ｐゴシック" charset="0"/>
              </a:rPr>
              <a:t>I would argue that Disney has far greater competitive advantages at its theme parks, than it does in TV broadcasting. Therefore, I would look at only the incremental revenue for the theme park, and the total revenues for the TV show.</a:t>
            </a:r>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Rot="1" noChangeAspect="1" noChangeArrowheads="1"/>
          </p:cNvSpPr>
          <p:nvPr>
            <p:ph type="sldImg"/>
          </p:nvPr>
        </p:nvSpPr>
        <p:spPr>
          <a:xfrm>
            <a:off x="1150938" y="692150"/>
            <a:ext cx="4556125" cy="3416300"/>
          </a:xfrm>
          <a:solidFill>
            <a:srgbClr val="FFFFFF"/>
          </a:solidFill>
          <a:ln/>
        </p:spPr>
      </p:sp>
      <p:sp>
        <p:nvSpPr>
          <p:cNvPr id="63693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Disney is a master at creating project synergies. In analyzing new investments, we have two choices in how we deal with synergies.</a:t>
            </a:r>
          </a:p>
          <a:p>
            <a:pPr marL="228600" indent="-228600">
              <a:buFontTx/>
              <a:buAutoNum type="alphaLcPeriod"/>
            </a:pPr>
            <a:r>
              <a:rPr lang="en-US">
                <a:latin typeface="Times" charset="0"/>
                <a:ea typeface="ＭＳ Ｐゴシック" charset="0"/>
                <a:cs typeface="ＭＳ Ｐゴシック" charset="0"/>
              </a:rPr>
              <a:t>Assume that they exist and will be large enough to offset any negatives associated with the investment. (This is all too common in big investments, where companies fall back on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strategic benefits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argument to overwhelm financial considerations).</a:t>
            </a:r>
          </a:p>
          <a:p>
            <a:pPr marL="228600" indent="-228600">
              <a:buFontTx/>
              <a:buAutoNum type="alphaLcPeriod"/>
            </a:pPr>
            <a:r>
              <a:rPr lang="en-US">
                <a:latin typeface="Times" charset="0"/>
                <a:ea typeface="ＭＳ Ｐゴシック" charset="0"/>
                <a:cs typeface="ＭＳ Ｐゴシック" charset="0"/>
              </a:rPr>
              <a:t>Try to quantify the benefits and bring them into the cash flows and returns and make sure that the project meets its financial hurdles.</a:t>
            </a:r>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7" name="Rectangle 2"/>
          <p:cNvSpPr>
            <a:spLocks noGrp="1" noRot="1" noChangeAspect="1" noChangeArrowheads="1"/>
          </p:cNvSpPr>
          <p:nvPr>
            <p:ph type="sldImg"/>
          </p:nvPr>
        </p:nvSpPr>
        <p:spPr>
          <a:xfrm>
            <a:off x="1150938" y="692150"/>
            <a:ext cx="4556125" cy="3416300"/>
          </a:xfrm>
          <a:solidFill>
            <a:srgbClr val="FFFFFF"/>
          </a:solidFill>
          <a:ln/>
        </p:spPr>
      </p:sp>
      <p:sp>
        <p:nvSpPr>
          <p:cNvPr id="6389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café being added on to an existing bookstore. The revenues shown here are the revenues at the café. </a:t>
            </a:r>
          </a:p>
          <a:p>
            <a:r>
              <a:rPr lang="en-US">
                <a:latin typeface="Times" charset="0"/>
                <a:ea typeface="ＭＳ Ｐゴシック" charset="0"/>
                <a:cs typeface="ＭＳ Ｐゴシック" charset="0"/>
              </a:rPr>
              <a:t>With the side benefits, the café looks like a good investment. </a:t>
            </a:r>
          </a:p>
          <a:p>
            <a:r>
              <a:rPr lang="en-US">
                <a:latin typeface="Times" charset="0"/>
                <a:ea typeface="ＭＳ Ｐゴシック" charset="0"/>
                <a:cs typeface="ＭＳ Ｐゴシック" charset="0"/>
              </a:rPr>
              <a:t>Interesting side questions;</a:t>
            </a:r>
          </a:p>
          <a:p>
            <a:pPr>
              <a:buFontTx/>
              <a:buAutoNum type="arabicPeriod"/>
            </a:pPr>
            <a:r>
              <a:rPr lang="en-US">
                <a:latin typeface="Times" charset="0"/>
                <a:ea typeface="ＭＳ Ｐゴシック" charset="0"/>
                <a:cs typeface="ＭＳ Ｐゴシック" charset="0"/>
              </a:rPr>
              <a:t>Should we be using different discount rates for the café revenues and the bookstore revenues? (I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think so since the café is an extension of the bookstore)</a:t>
            </a:r>
          </a:p>
          <a:p>
            <a:pPr>
              <a:buFontTx/>
              <a:buAutoNum type="arabicPeriod"/>
            </a:pPr>
            <a:r>
              <a:rPr lang="en-US">
                <a:latin typeface="Times" charset="0"/>
                <a:ea typeface="ＭＳ Ｐゴシック" charset="0"/>
                <a:cs typeface="ＭＳ Ｐゴシック" charset="0"/>
              </a:rPr>
              <a:t>If we had used different discount rates, whose discount rate should be used to discount the synergies?</a:t>
            </a:r>
          </a:p>
        </p:txBody>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Slide Image Placeholder 1"/>
          <p:cNvSpPr>
            <a:spLocks noGrp="1" noRot="1" noChangeAspect="1"/>
          </p:cNvSpPr>
          <p:nvPr>
            <p:ph type="sldImg"/>
          </p:nvPr>
        </p:nvSpPr>
        <p:spPr>
          <a:xfrm>
            <a:off x="1150938" y="692150"/>
            <a:ext cx="4556125" cy="3416300"/>
          </a:xfrm>
          <a:ln/>
        </p:spPr>
      </p:sp>
      <p:sp>
        <p:nvSpPr>
          <p:cNvPr id="641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most acquisitions, synergy is provided as a motive and used to justify large premiums. While synergy does exist, we believe that it is often not valued correctly (or at all) and that acquirers pay too much for it.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our earlier assessment of the value of Sensient to Tata, we ignored synergy all together. Now we are considering what form the synergy will take.</a:t>
            </a:r>
          </a:p>
        </p:txBody>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Slide Image Placeholder 1"/>
          <p:cNvSpPr>
            <a:spLocks noGrp="1" noRot="1" noChangeAspect="1"/>
          </p:cNvSpPr>
          <p:nvPr>
            <p:ph type="sldImg"/>
          </p:nvPr>
        </p:nvSpPr>
        <p:spPr>
          <a:xfrm>
            <a:off x="1150938" y="692150"/>
            <a:ext cx="4556125" cy="3416300"/>
          </a:xfrm>
          <a:ln/>
        </p:spPr>
      </p:sp>
      <p:sp>
        <p:nvSpPr>
          <p:cNvPr id="643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estimate the right discount rate to use to value synergy, we have to assess where the cash flows are coming from,. The right discount rate to use for synergy will therefore vary from case to case.. While we used Sensient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and debt characteristics to estimate the value of synergy in this case, we may use the combined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if synergy takes a different form.</a:t>
            </a:r>
            <a:endParaRPr lang="en-US">
              <a:latin typeface="Times" charset="0"/>
              <a:ea typeface="ＭＳ Ｐゴシック" charset="0"/>
              <a:cs typeface="ＭＳ Ｐゴシック" charset="0"/>
            </a:endParaRPr>
          </a:p>
        </p:txBody>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1" name="Slide Image Placeholder 1"/>
          <p:cNvSpPr>
            <a:spLocks noGrp="1" noRot="1" noChangeAspect="1"/>
          </p:cNvSpPr>
          <p:nvPr>
            <p:ph type="sldImg"/>
          </p:nvPr>
        </p:nvSpPr>
        <p:spPr>
          <a:xfrm>
            <a:off x="1150938" y="692150"/>
            <a:ext cx="4556125" cy="3416300"/>
          </a:xfrm>
          <a:ln/>
        </p:spPr>
      </p:sp>
      <p:sp>
        <p:nvSpPr>
          <p:cNvPr id="645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Note that we are not recommending that Tata pay $</a:t>
            </a:r>
            <a:r>
              <a:rPr lang="en-US" dirty="0" smtClean="0">
                <a:latin typeface="Times" charset="0"/>
                <a:ea typeface="ＭＳ Ｐゴシック" charset="0"/>
                <a:cs typeface="ＭＳ Ｐゴシック" charset="0"/>
              </a:rPr>
              <a:t>1,179 </a:t>
            </a:r>
            <a:r>
              <a:rPr lang="en-US" dirty="0">
                <a:latin typeface="Times" charset="0"/>
                <a:ea typeface="ＭＳ Ｐゴシック" charset="0"/>
                <a:cs typeface="ＭＳ Ｐゴシック" charset="0"/>
              </a:rPr>
              <a:t>million for synergy. To create value, you have to pay less than what you derive in return. Thus, Tata should be looking for ways in which It can pay below $</a:t>
            </a:r>
            <a:r>
              <a:rPr lang="en-US" dirty="0" smtClean="0">
                <a:latin typeface="Times" charset="0"/>
                <a:ea typeface="ＭＳ Ｐゴシック" charset="0"/>
                <a:cs typeface="ＭＳ Ｐゴシック" charset="0"/>
              </a:rPr>
              <a:t>1,179 </a:t>
            </a:r>
            <a:r>
              <a:rPr lang="en-US" dirty="0">
                <a:latin typeface="Times" charset="0"/>
                <a:ea typeface="ＭＳ Ｐゴシック" charset="0"/>
                <a:cs typeface="ＭＳ Ｐゴシック" charset="0"/>
              </a:rPr>
              <a:t>million on this acquisition.</a:t>
            </a:r>
          </a:p>
        </p:txBody>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69" name="Rectangle 2"/>
          <p:cNvSpPr>
            <a:spLocks noGrp="1" noRot="1" noChangeAspect="1" noChangeArrowheads="1"/>
          </p:cNvSpPr>
          <p:nvPr>
            <p:ph type="sldImg"/>
          </p:nvPr>
        </p:nvSpPr>
        <p:spPr>
          <a:xfrm>
            <a:off x="1150938" y="692150"/>
            <a:ext cx="4556125" cy="3416300"/>
          </a:xfrm>
          <a:solidFill>
            <a:srgbClr val="FFFFFF"/>
          </a:solidFill>
          <a:ln/>
        </p:spPr>
      </p:sp>
      <p:sp>
        <p:nvSpPr>
          <p:cNvPr id="6471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projects have one or more than one option embedded in them. These options can not only have significant economic value but can lead us to reverse the decisions that we would have made with conventional capital budgeting analysis.</a:t>
            </a:r>
          </a:p>
        </p:txBody>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7" name="Rectangle 2"/>
          <p:cNvSpPr>
            <a:spLocks noGrp="1" noRot="1" noChangeAspect="1" noChangeArrowheads="1"/>
          </p:cNvSpPr>
          <p:nvPr>
            <p:ph type="sldImg"/>
          </p:nvPr>
        </p:nvSpPr>
        <p:spPr>
          <a:xfrm>
            <a:off x="1150938" y="692150"/>
            <a:ext cx="4556125" cy="3416300"/>
          </a:xfrm>
          <a:solidFill>
            <a:srgbClr val="FFFFFF"/>
          </a:solidFill>
          <a:ln/>
        </p:spPr>
      </p:sp>
      <p:sp>
        <p:nvSpPr>
          <p:cNvPr id="649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Traditional investment analysis just looks at the question of whether a project is a good one, if taken today. It does not say the rights to this project are worthless.</a:t>
            </a:r>
          </a:p>
          <a:p>
            <a:r>
              <a:rPr lang="en-US">
                <a:latin typeface="Times" charset="0"/>
                <a:ea typeface="ＭＳ Ｐゴシック" charset="0"/>
                <a:cs typeface="ＭＳ Ｐゴシック" charset="0"/>
              </a:rPr>
              <a:t>Consequently, the rights to a bad project can be worth money, if viewed as an option.</a:t>
            </a:r>
          </a:p>
          <a:p>
            <a:r>
              <a:rPr lang="en-US">
                <a:latin typeface="Times" charset="0"/>
                <a:ea typeface="ＭＳ Ｐゴシック" charset="0"/>
                <a:cs typeface="ＭＳ Ｐゴシック" charset="0"/>
              </a:rPr>
              <a:t>This looks at the option to delay a project, to which you have exclusive rights. </a:t>
            </a:r>
          </a:p>
          <a:p>
            <a:r>
              <a:rPr lang="en-US">
                <a:latin typeface="Times" charset="0"/>
                <a:ea typeface="ＭＳ Ｐゴシック" charset="0"/>
                <a:cs typeface="ＭＳ Ｐゴシック" charset="0"/>
              </a:rPr>
              <a:t>The initial investment in the project is what you would need to invest to convert this project from a right to a real project.</a:t>
            </a:r>
          </a:p>
          <a:p>
            <a:r>
              <a:rPr lang="en-US">
                <a:latin typeface="Times" charset="0"/>
                <a:ea typeface="ＭＳ Ｐゴシック" charset="0"/>
                <a:cs typeface="ＭＳ Ｐゴシック" charset="0"/>
              </a:rPr>
              <a:t>The present value of the cash flows will change over time.</a:t>
            </a:r>
          </a:p>
          <a:p>
            <a:r>
              <a:rPr lang="en-US">
                <a:latin typeface="Times" charset="0"/>
                <a:ea typeface="ＭＳ Ｐゴシック" charset="0"/>
                <a:cs typeface="ＭＳ Ｐゴシック" charset="0"/>
              </a:rPr>
              <a:t>If the perceived present value of the cash flows stays below the investment needed, the project should never be taken.</a:t>
            </a:r>
          </a:p>
          <a:p>
            <a:endParaRPr lang="en-US">
              <a:latin typeface="Times" charset="0"/>
              <a:ea typeface="ＭＳ Ｐゴシック" charset="0"/>
              <a:cs typeface="ＭＳ Ｐゴシック" charset="0"/>
            </a:endParaRPr>
          </a:p>
        </p:txBody>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5" name="Rectangle 2"/>
          <p:cNvSpPr>
            <a:spLocks noGrp="1" noRot="1" noChangeAspect="1" noChangeArrowheads="1"/>
          </p:cNvSpPr>
          <p:nvPr>
            <p:ph type="sldImg"/>
          </p:nvPr>
        </p:nvSpPr>
        <p:spPr>
          <a:xfrm>
            <a:off x="1150938" y="692150"/>
            <a:ext cx="4556125" cy="3416300"/>
          </a:xfrm>
          <a:solidFill>
            <a:srgbClr val="FFFFFF"/>
          </a:solidFill>
          <a:ln/>
        </p:spPr>
      </p:sp>
      <p:sp>
        <p:nvSpPr>
          <p:cNvPr id="6512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an option will increase with the uncertainty associated with the cash flows and value of the project. </a:t>
            </a:r>
          </a:p>
          <a:p>
            <a:r>
              <a:rPr lang="en-US">
                <a:latin typeface="Times" charset="0"/>
                <a:ea typeface="ＭＳ Ｐゴシック" charset="0"/>
                <a:cs typeface="ＭＳ Ｐゴシック" charset="0"/>
              </a:rPr>
              <a:t>Thus, firms should be willing to pay large amounts for the rights to technology in areas where there is tremendous uncertainty about what the future will bring,  and much less in sectors where there is more stability.</a:t>
            </a:r>
          </a:p>
          <a:p>
            <a:r>
              <a:rPr lang="en-US">
                <a:latin typeface="Times" charset="0"/>
                <a:ea typeface="ＭＳ Ｐゴシック" charset="0"/>
                <a:cs typeface="ＭＳ Ｐゴシック" charset="0"/>
              </a:rPr>
              <a:t>The expenses incurred on R&amp;D can be viewed as the cost of acquiring these rights.</a:t>
            </a:r>
          </a:p>
        </p:txBody>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Rectangle 2"/>
          <p:cNvSpPr>
            <a:spLocks noGrp="1" noRot="1" noChangeAspect="1" noChangeArrowheads="1"/>
          </p:cNvSpPr>
          <p:nvPr>
            <p:ph type="sldImg"/>
          </p:nvPr>
        </p:nvSpPr>
        <p:spPr>
          <a:xfrm>
            <a:off x="1150938" y="692150"/>
            <a:ext cx="4556125" cy="3416300"/>
          </a:xfrm>
          <a:solidFill>
            <a:srgbClr val="FFFFFF"/>
          </a:solidFill>
          <a:ln/>
        </p:spPr>
      </p:sp>
      <p:sp>
        <p:nvSpPr>
          <p:cNvPr id="6533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project may be the first in a sequence and give you the right to far more lucrative investments in the future.</a:t>
            </a:r>
          </a:p>
        </p:txBody>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1" name="Rectangle 2"/>
          <p:cNvSpPr>
            <a:spLocks noGrp="1" noRot="1" noChangeAspect="1" noChangeArrowheads="1"/>
          </p:cNvSpPr>
          <p:nvPr>
            <p:ph type="sldImg"/>
          </p:nvPr>
        </p:nvSpPr>
        <p:spPr>
          <a:xfrm>
            <a:off x="1150938" y="692150"/>
            <a:ext cx="4556125" cy="3416300"/>
          </a:xfrm>
          <a:solidFill>
            <a:srgbClr val="FFFFFF"/>
          </a:solidFill>
          <a:ln/>
        </p:spPr>
      </p:sp>
      <p:sp>
        <p:nvSpPr>
          <p:cNvPr id="6553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You would like to abandon a project, once you know that it will create only negative cash flows for you. This is not always possible, because of contracts you might have entered into with employees or customers. </a:t>
            </a:r>
          </a:p>
        </p:txBody>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09" name="Slide Image Placeholder 1"/>
          <p:cNvSpPr>
            <a:spLocks noGrp="1" noRot="1" noChangeAspect="1"/>
          </p:cNvSpPr>
          <p:nvPr>
            <p:ph type="sldImg"/>
          </p:nvPr>
        </p:nvSpPr>
        <p:spPr>
          <a:xfrm>
            <a:off x="1150938" y="692150"/>
            <a:ext cx="4556125" cy="3416300"/>
          </a:xfrm>
          <a:ln/>
        </p:spPr>
      </p:sp>
      <p:sp>
        <p:nvSpPr>
          <p:cNvPr id="65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looking at new investments is a key part of investment analysis, we cannot ignore investments made in the past. Not only can they offer lessons for the future but they can also be used to improve our assessments of new investments.</a:t>
            </a:r>
          </a:p>
        </p:txBody>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7" name="Slide Image Placeholder 1"/>
          <p:cNvSpPr>
            <a:spLocks noGrp="1" noRot="1" noChangeAspect="1"/>
          </p:cNvSpPr>
          <p:nvPr>
            <p:ph type="sldImg"/>
          </p:nvPr>
        </p:nvSpPr>
        <p:spPr>
          <a:xfrm>
            <a:off x="1150938" y="692150"/>
            <a:ext cx="4556125" cy="3416300"/>
          </a:xfrm>
          <a:ln/>
        </p:spPr>
      </p:sp>
      <p:sp>
        <p:nvSpPr>
          <p:cNvPr id="65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looking at an existing investment, you can look back (in regret or celebration) and forward ( to make the best assessment of what to do next)</a:t>
            </a:r>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5" name="Slide Image Placeholder 1"/>
          <p:cNvSpPr>
            <a:spLocks noGrp="1" noRot="1" noChangeAspect="1"/>
          </p:cNvSpPr>
          <p:nvPr>
            <p:ph type="sldImg"/>
          </p:nvPr>
        </p:nvSpPr>
        <p:spPr>
          <a:xfrm>
            <a:off x="1150938" y="692150"/>
            <a:ext cx="4556125" cy="3416300"/>
          </a:xfrm>
          <a:ln/>
        </p:spPr>
      </p:sp>
      <p:sp>
        <p:nvSpPr>
          <p:cNvPr id="66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assessing risky investments, you will always be wrong (at least in hindsight). However, why you are wrong makes a difference, If is due to chance, you will be at least partially protected by having a portfolio of projects, The larger that portfolio, the more likely it is that your mistakes will average out over time. With bias, though, the law of averages will not work for you.</a:t>
            </a:r>
          </a:p>
          <a:p>
            <a:r>
              <a:rPr lang="en-US">
                <a:latin typeface="Times" charset="0"/>
                <a:ea typeface="ＭＳ Ｐゴシック" charset="0"/>
                <a:cs typeface="ＭＳ Ｐゴシック" charset="0"/>
              </a:rPr>
              <a:t>That is the part of the reason why the objective in designing an investment analysis process should be minimizing bias and not minimizing errors.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There are two beneifts to post-mortems. The first is that you can hold the project analysts responsible for their own forecasts. The second is that you can use the information from the actuals to reassess your forecasts for the rest of the project life.</a:t>
            </a:r>
          </a:p>
        </p:txBody>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3" name="Slide Image Placeholder 1"/>
          <p:cNvSpPr>
            <a:spLocks noGrp="1" noRot="1" noChangeAspect="1"/>
          </p:cNvSpPr>
          <p:nvPr>
            <p:ph type="sldImg"/>
          </p:nvPr>
        </p:nvSpPr>
        <p:spPr>
          <a:xfrm>
            <a:off x="1150938" y="692150"/>
            <a:ext cx="4556125" cy="3416300"/>
          </a:xfrm>
          <a:ln/>
        </p:spPr>
      </p:sp>
      <p:sp>
        <p:nvSpPr>
          <p:cNvPr id="663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first sight, whether to liquidate or continue a project seems like a no brainer. Projects that deliver cash flows that are less than expected should be terminated whereas those that deliver more than expected cash flows should be continued and even expanded. Unfortunately, it is not that simple. Terminating a project will not mean that you will get the capital your originally invested in it back. Thus, even a bad project may be worth continuing because divesting it now yields too low a value. Conversely, your best projects may be worth divesting if someone is willing to pay a much higher price for them than what you would make from continuing the investment.</a:t>
            </a:r>
          </a:p>
        </p:txBody>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1" name="Slide Image Placeholder 1"/>
          <p:cNvSpPr>
            <a:spLocks noGrp="1" noRot="1" noChangeAspect="1"/>
          </p:cNvSpPr>
          <p:nvPr>
            <p:ph type="sldImg"/>
          </p:nvPr>
        </p:nvSpPr>
        <p:spPr>
          <a:xfrm>
            <a:off x="1150938" y="692150"/>
            <a:ext cx="4556125" cy="3416300"/>
          </a:xfrm>
          <a:ln/>
        </p:spPr>
      </p:sp>
      <p:sp>
        <p:nvSpPr>
          <p:cNvPr id="665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DCA has been a huge investment for Disney that has not paid off. Disney has to do something, but what?</a:t>
            </a:r>
          </a:p>
        </p:txBody>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49" name="Slide Image Placeholder 1"/>
          <p:cNvSpPr>
            <a:spLocks noGrp="1" noRot="1" noChangeAspect="1"/>
          </p:cNvSpPr>
          <p:nvPr>
            <p:ph type="sldImg"/>
          </p:nvPr>
        </p:nvSpPr>
        <p:spPr>
          <a:xfrm>
            <a:off x="1150938" y="692150"/>
            <a:ext cx="4556125" cy="3416300"/>
          </a:xfrm>
          <a:ln/>
        </p:spPr>
      </p:sp>
      <p:sp>
        <p:nvSpPr>
          <p:cNvPr id="66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Abandonment makes no sense since the value of abandonment is less than the value from continuing. Since the NPV from expansion is positive, the optimal solution is to invest the additional $ 600 million into the park.</a:t>
            </a:r>
          </a:p>
        </p:txBody>
      </p:sp>
    </p:spTree>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7" name="Rectangle 2"/>
          <p:cNvSpPr>
            <a:spLocks noGrp="1" noRot="1" noChangeAspect="1" noChangeArrowheads="1"/>
          </p:cNvSpPr>
          <p:nvPr>
            <p:ph type="sldImg"/>
          </p:nvPr>
        </p:nvSpPr>
        <p:spPr>
          <a:xfrm>
            <a:off x="1150938" y="692150"/>
            <a:ext cx="4556125" cy="3416300"/>
          </a:xfrm>
          <a:solidFill>
            <a:srgbClr val="FFFFFF"/>
          </a:solidFill>
          <a:ln/>
        </p:spPr>
      </p:sp>
      <p:sp>
        <p:nvSpPr>
          <p:cNvPr id="6696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Reviewing the big picture…</a:t>
            </a:r>
          </a:p>
        </p:txBody>
      </p:sp>
    </p:spTree>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p:cNvSpPr>
          <p:nvPr>
            <p:ph type="sldImg"/>
          </p:nvPr>
        </p:nvSpPr>
        <p:spPr>
          <a:xfrm>
            <a:off x="1150938" y="692150"/>
            <a:ext cx="4556125" cy="3416300"/>
          </a:xfrm>
          <a:solidFill>
            <a:srgbClr val="FFFFFF"/>
          </a:solidFill>
          <a:ln/>
        </p:spPr>
      </p:sp>
      <p:sp>
        <p:nvSpPr>
          <p:cNvPr id="18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shift from the investment principle to the financing principle.</a:t>
            </a:r>
          </a:p>
          <a:p>
            <a:endParaRPr lang="en-US">
              <a:latin typeface="Times" charset="0"/>
              <a:ea typeface="ＭＳ Ｐゴシック" charset="0"/>
              <a:cs typeface="ＭＳ Ｐゴシック" charset="0"/>
            </a:endParaRPr>
          </a:p>
        </p:txBody>
      </p:sp>
    </p:spTree>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a:latin typeface="Times" charset="0"/>
                <a:ea typeface="ＭＳ Ｐゴシック" charset="0"/>
                <a:cs typeface="ＭＳ Ｐゴシック" charset="0"/>
              </a:rPr>
              <a:t>Rather than categorizing financing based on what it is called or categorized as by accountants, we should be thinking whether financing is debt or equity by looking at the following questions:</a:t>
            </a:r>
          </a:p>
          <a:p>
            <a:r>
              <a:rPr lang="en-US" sz="1100" i="1">
                <a:latin typeface="Times" charset="0"/>
                <a:ea typeface="ＭＳ Ｐゴシック" charset="0"/>
                <a:cs typeface="ＭＳ Ｐゴシック" charset="0"/>
              </a:rPr>
              <a:t>1. Are the payments on the securities contractual or residual?</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contractually set, it is closer to debt.</a:t>
            </a:r>
          </a:p>
          <a:p>
            <a:r>
              <a:rPr lang="en-US" sz="1100">
                <a:latin typeface="Times" charset="0"/>
                <a:ea typeface="ＭＳ Ｐゴシック" charset="0"/>
                <a:cs typeface="ＭＳ Ｐゴシック" charset="0"/>
              </a:rPr>
              <a:t>If residual, it is closer to equity.</a:t>
            </a:r>
          </a:p>
          <a:p>
            <a:r>
              <a:rPr lang="en-US" sz="1100" i="1">
                <a:latin typeface="Times" charset="0"/>
                <a:ea typeface="ＭＳ Ｐゴシック" charset="0"/>
                <a:cs typeface="ＭＳ Ｐゴシック" charset="0"/>
              </a:rPr>
              <a:t>2. Are the payments tax-deductible?</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yes, it is closer to debt.</a:t>
            </a:r>
          </a:p>
          <a:p>
            <a:r>
              <a:rPr lang="en-US" sz="1100">
                <a:latin typeface="Times" charset="0"/>
                <a:ea typeface="ＭＳ Ｐゴシック" charset="0"/>
                <a:cs typeface="ＭＳ Ｐゴシック" charset="0"/>
              </a:rPr>
              <a:t>If no, if is closer to equity.</a:t>
            </a:r>
          </a:p>
          <a:p>
            <a:r>
              <a:rPr lang="en-US" sz="1100" i="1">
                <a:latin typeface="Times" charset="0"/>
                <a:ea typeface="ＭＳ Ｐゴシック" charset="0"/>
                <a:cs typeface="ＭＳ Ｐゴシック" charset="0"/>
              </a:rPr>
              <a:t>3. Do the cash flows on the security have a high priority or a low priority if the firm is</a:t>
            </a:r>
            <a:r>
              <a:rPr lang="en-US" sz="1100">
                <a:latin typeface="Times" charset="0"/>
                <a:ea typeface="ＭＳ Ｐゴシック" charset="0"/>
                <a:cs typeface="ＭＳ Ｐゴシック" charset="0"/>
              </a:rPr>
              <a:t> </a:t>
            </a:r>
            <a:r>
              <a:rPr lang="en-US" sz="1100" i="1">
                <a:latin typeface="Times" charset="0"/>
                <a:ea typeface="ＭＳ Ｐゴシック" charset="0"/>
                <a:cs typeface="ＭＳ Ｐゴシック" charset="0"/>
              </a:rPr>
              <a:t>in financial trouble?</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it has high priority, it is closer to debt.</a:t>
            </a:r>
          </a:p>
          <a:p>
            <a:r>
              <a:rPr lang="en-US" sz="1100">
                <a:latin typeface="Times" charset="0"/>
                <a:ea typeface="ＭＳ Ｐゴシック" charset="0"/>
                <a:cs typeface="ＭＳ Ｐゴシック" charset="0"/>
              </a:rPr>
              <a:t>If it has low priority, it is closer to equity.</a:t>
            </a:r>
          </a:p>
          <a:p>
            <a:r>
              <a:rPr lang="en-US" sz="1100" i="1">
                <a:latin typeface="Times" charset="0"/>
                <a:ea typeface="ＭＳ Ｐゴシック" charset="0"/>
                <a:cs typeface="ＭＳ Ｐゴシック" charset="0"/>
              </a:rPr>
              <a:t>4. Does the security have a fixed life?</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yes, it is closer to debt.</a:t>
            </a:r>
          </a:p>
          <a:p>
            <a:r>
              <a:rPr lang="en-US" sz="1100">
                <a:latin typeface="Times" charset="0"/>
                <a:ea typeface="ＭＳ Ｐゴシック" charset="0"/>
                <a:cs typeface="ＭＳ Ｐゴシック" charset="0"/>
              </a:rPr>
              <a:t>If no, it is closer to equity.</a:t>
            </a:r>
          </a:p>
          <a:p>
            <a:r>
              <a:rPr lang="en-US" sz="1100" i="1">
                <a:latin typeface="Times" charset="0"/>
                <a:ea typeface="ＭＳ Ｐゴシック" charset="0"/>
                <a:cs typeface="ＭＳ Ｐゴシック" charset="0"/>
              </a:rPr>
              <a:t>5. Does the owner of the security get a share of the control of management of the firm?</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no, it is closer to debt.</a:t>
            </a:r>
          </a:p>
          <a:p>
            <a:r>
              <a:rPr lang="en-US" sz="1100">
                <a:latin typeface="Times" charset="0"/>
                <a:ea typeface="ＭＳ Ｐゴシック" charset="0"/>
                <a:cs typeface="ＭＳ Ｐゴシック" charset="0"/>
              </a:rPr>
              <a:t>If yes, if is closer to equity</a:t>
            </a:r>
          </a:p>
        </p:txBody>
      </p:sp>
    </p:spTree>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Net equity refers to the difference between new equity issues and stock buybacks. </a:t>
            </a:r>
          </a:p>
          <a:p>
            <a:r>
              <a:rPr lang="en-US" dirty="0">
                <a:latin typeface="Times" charset="0"/>
                <a:ea typeface="ＭＳ Ｐゴシック" charset="0"/>
                <a:cs typeface="ＭＳ Ｐゴシック" charset="0"/>
              </a:rPr>
              <a:t>Firms in the United States, during the period of this comparison, bought back more stock than they issued, leading to negative net equity. </a:t>
            </a:r>
          </a:p>
          <a:p>
            <a:r>
              <a:rPr lang="en-US" dirty="0">
                <a:latin typeface="Times" charset="0"/>
                <a:ea typeface="ＭＳ Ｐゴシック" charset="0"/>
                <a:cs typeface="ＭＳ Ｐゴシック" charset="0"/>
              </a:rPr>
              <a:t>A comparison of financing patterns in the United States, Germany, and Japan reveals that German and Japanese firms were much more dependent on bank debt than firms in the United States, which are much likely to issue bonds. </a:t>
            </a:r>
          </a:p>
          <a:p>
            <a:r>
              <a:rPr lang="en-US" dirty="0">
                <a:latin typeface="Times" charset="0"/>
                <a:ea typeface="ＭＳ Ｐゴシック" charset="0"/>
                <a:cs typeface="ＭＳ Ｐゴシック" charset="0"/>
              </a:rPr>
              <a:t>Things are </a:t>
            </a:r>
            <a:r>
              <a:rPr lang="en-US" dirty="0" smtClean="0">
                <a:latin typeface="Times" charset="0"/>
                <a:ea typeface="ＭＳ Ｐゴシック" charset="0"/>
                <a:cs typeface="ＭＳ Ｐゴシック" charset="0"/>
              </a:rPr>
              <a:t>changing as </a:t>
            </a:r>
            <a:r>
              <a:rPr lang="en-US" dirty="0">
                <a:latin typeface="Times" charset="0"/>
                <a:ea typeface="ＭＳ Ｐゴシック" charset="0"/>
                <a:cs typeface="ＭＳ Ｐゴシック" charset="0"/>
              </a:rPr>
              <a:t>corporate bond markets have expanded in Europe </a:t>
            </a:r>
            <a:r>
              <a:rPr lang="en-US" dirty="0" smtClean="0">
                <a:latin typeface="Times" charset="0"/>
                <a:ea typeface="ＭＳ Ｐゴシック" charset="0"/>
                <a:cs typeface="ＭＳ Ｐゴシック" charset="0"/>
              </a:rPr>
              <a:t>as well as</a:t>
            </a:r>
            <a:r>
              <a:rPr lang="en-US" baseline="0" dirty="0" smtClean="0">
                <a:latin typeface="Times" charset="0"/>
                <a:ea typeface="ＭＳ Ｐゴシック" charset="0"/>
                <a:cs typeface="ＭＳ Ｐゴシック" charset="0"/>
              </a:rPr>
              <a:t> in Asia and Latin America</a:t>
            </a:r>
            <a:r>
              <a:rPr lang="en-US" dirty="0" smtClean="0">
                <a:latin typeface="Times" charset="0"/>
                <a:ea typeface="ＭＳ Ｐゴシック" charset="0"/>
                <a:cs typeface="ＭＳ Ｐゴシック" charset="0"/>
              </a:rPr>
              <a:t>.</a:t>
            </a:r>
            <a:endParaRPr lang="en-US" dirty="0">
              <a:latin typeface="Times" charset="0"/>
              <a:ea typeface="ＭＳ Ｐゴシック" charset="0"/>
              <a:cs typeface="ＭＳ Ｐゴシック" charset="0"/>
            </a:endParaRPr>
          </a:p>
        </p:txBody>
      </p:sp>
    </p:spTree>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borrowing money, US companies have historically had more access to bond markets than firms in other markets which are far more dependent on banks.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Interesting follow up questions:</a:t>
            </a:r>
          </a:p>
          <a:p>
            <a:pPr>
              <a:buFontTx/>
              <a:buAutoNum type="arabicPeriod"/>
            </a:pPr>
            <a:r>
              <a:rPr lang="en-US">
                <a:latin typeface="Times" charset="0"/>
                <a:ea typeface="ＭＳ Ｐゴシック" charset="0"/>
                <a:cs typeface="ＭＳ Ｐゴシック" charset="0"/>
              </a:rPr>
              <a:t>If you can issue bonds, why would you use bank loans instead? (Answer: You may be able to supply proprietary information to a bank that you could not make public…. Special relationships with banks…)</a:t>
            </a:r>
          </a:p>
          <a:p>
            <a:pPr>
              <a:buFontTx/>
              <a:buAutoNum type="arabicPeriod"/>
            </a:pPr>
            <a:r>
              <a:rPr lang="en-US">
                <a:latin typeface="Times" charset="0"/>
                <a:ea typeface="ＭＳ Ｐゴシック" charset="0"/>
                <a:cs typeface="ＭＳ Ｐゴシック" charset="0"/>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xfrm>
            <a:off x="1150938" y="692150"/>
            <a:ext cx="4556125" cy="3416300"/>
          </a:xfrm>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dirty="0">
                <a:latin typeface="Times" charset="0"/>
                <a:ea typeface="ＭＳ Ｐゴシック" charset="0"/>
                <a:cs typeface="ＭＳ Ｐゴシック" charset="0"/>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sz="1100" dirty="0">
                <a:latin typeface="Times" charset="0"/>
                <a:ea typeface="ＭＳ Ｐゴシック" charset="0"/>
                <a:cs typeface="ＭＳ Ｐゴシック" charset="0"/>
              </a:rPr>
              <a:t>While Disney has the higher proportion of short term debt of the </a:t>
            </a:r>
            <a:r>
              <a:rPr lang="en-US" sz="1100" dirty="0" smtClean="0">
                <a:latin typeface="Times" charset="0"/>
                <a:ea typeface="ＭＳ Ｐゴシック" charset="0"/>
                <a:cs typeface="ＭＳ Ｐゴシック" charset="0"/>
              </a:rPr>
              <a:t>four </a:t>
            </a:r>
            <a:r>
              <a:rPr lang="en-US" sz="1100" dirty="0">
                <a:latin typeface="Times" charset="0"/>
                <a:ea typeface="ＭＳ Ｐゴシック" charset="0"/>
                <a:cs typeface="ＭＳ Ｐゴシック" charset="0"/>
              </a:rPr>
              <a:t>companies, </a:t>
            </a:r>
            <a:r>
              <a:rPr lang="en-US" sz="1100" dirty="0" smtClean="0">
                <a:latin typeface="Times" charset="0"/>
                <a:ea typeface="ＭＳ Ｐゴシック" charset="0"/>
                <a:cs typeface="ＭＳ Ｐゴシック" charset="0"/>
              </a:rPr>
              <a:t>Vale has</a:t>
            </a:r>
            <a:r>
              <a:rPr lang="en-US" sz="1100" baseline="0" dirty="0" smtClean="0">
                <a:latin typeface="Times" charset="0"/>
                <a:ea typeface="ＭＳ Ｐゴシック" charset="0"/>
                <a:cs typeface="ＭＳ Ｐゴシック" charset="0"/>
              </a:rPr>
              <a:t> the higher proportion of long term debt (reflecting the long lives of its mines).</a:t>
            </a:r>
            <a:endParaRPr lang="en-US" sz="1100" dirty="0">
              <a:latin typeface="Times" charset="0"/>
              <a:ea typeface="ＭＳ Ｐゴシック" charset="0"/>
              <a:cs typeface="ＭＳ Ｐゴシック" charset="0"/>
            </a:endParaRPr>
          </a:p>
          <a:p>
            <a:r>
              <a:rPr lang="en-US" sz="1100" dirty="0" smtClean="0">
                <a:latin typeface="Times" charset="0"/>
                <a:ea typeface="ＭＳ Ｐゴシック" charset="0"/>
                <a:cs typeface="ＭＳ Ｐゴシック" charset="0"/>
              </a:rPr>
              <a:t>Disney and </a:t>
            </a:r>
            <a:r>
              <a:rPr lang="en-US" sz="1100" dirty="0" err="1" smtClean="0">
                <a:latin typeface="Times" charset="0"/>
                <a:ea typeface="ＭＳ Ｐゴシック" charset="0"/>
                <a:cs typeface="ＭＳ Ｐゴシック" charset="0"/>
              </a:rPr>
              <a:t>Baidu</a:t>
            </a:r>
            <a:r>
              <a:rPr lang="en-US" sz="1100" dirty="0" smtClean="0">
                <a:latin typeface="Times" charset="0"/>
                <a:ea typeface="ＭＳ Ｐゴシック" charset="0"/>
                <a:cs typeface="ＭＳ Ｐゴシック" charset="0"/>
              </a:rPr>
              <a:t> have</a:t>
            </a:r>
            <a:r>
              <a:rPr lang="en-US" sz="1100" baseline="0" dirty="0" smtClean="0">
                <a:latin typeface="Times" charset="0"/>
                <a:ea typeface="ＭＳ Ｐゴシック" charset="0"/>
                <a:cs typeface="ＭＳ Ｐゴシック" charset="0"/>
              </a:rPr>
              <a:t> a little floating rate debt, and none of the companies has convertible debt (currently).</a:t>
            </a:r>
          </a:p>
          <a:p>
            <a:r>
              <a:rPr lang="en-US" sz="1100" baseline="0" dirty="0" smtClean="0">
                <a:latin typeface="Times" charset="0"/>
                <a:ea typeface="ＭＳ Ｐゴシック" charset="0"/>
                <a:cs typeface="ＭＳ Ｐゴシック" charset="0"/>
              </a:rPr>
              <a:t>Finally, the bulk of Vale’s debt is in foreign currency (which makes sense given its mines are spread across the world) as is </a:t>
            </a:r>
            <a:r>
              <a:rPr lang="en-US" sz="1100" baseline="0" dirty="0" err="1" smtClean="0">
                <a:latin typeface="Times" charset="0"/>
                <a:ea typeface="ＭＳ Ｐゴシック" charset="0"/>
                <a:cs typeface="ＭＳ Ｐゴシック" charset="0"/>
              </a:rPr>
              <a:t>Baidu’s</a:t>
            </a:r>
            <a:r>
              <a:rPr lang="en-US" sz="1100" baseline="0" dirty="0" smtClean="0">
                <a:latin typeface="Times" charset="0"/>
                <a:ea typeface="ＭＳ Ｐゴシック" charset="0"/>
                <a:cs typeface="ＭＳ Ｐゴシック" charset="0"/>
              </a:rPr>
              <a:t> (which is tougher to rationalize, since it gets almost all of its revenues in China).</a:t>
            </a:r>
            <a:endParaRPr lang="en-US" sz="1100" dirty="0">
              <a:latin typeface="Times" charset="0"/>
              <a:ea typeface="ＭＳ Ｐゴシック" charset="0"/>
              <a:cs typeface="ＭＳ Ｐゴシック" charset="0"/>
            </a:endParaRPr>
          </a:p>
          <a:p>
            <a:endParaRPr lang="en-US" sz="1100" dirty="0">
              <a:latin typeface="Times" charset="0"/>
              <a:ea typeface="ＭＳ Ｐゴシック" charset="0"/>
              <a:cs typeface="ＭＳ Ｐゴシック" charset="0"/>
            </a:endParaRPr>
          </a:p>
        </p:txBody>
      </p:sp>
    </p:spTree>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forms that debt and equity take will change as a firm moves through its lifecycle. Early in the process, equity will take the form of owner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wealth or savings and debt will be bank debt. As the firm evolves, the equity choices will expand first to include venture capital and private equity. When the firm goes public, its choices expand further.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xfrm>
            <a:off x="1150938" y="692150"/>
            <a:ext cx="4556125" cy="3416300"/>
          </a:xfrm>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a firm goes through the lifecycle, there are usually three transition points worth watching…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atin typeface="Times" charset="0"/>
                <a:ea typeface="ＭＳ Ｐゴシック" charset="0"/>
                <a:cs typeface="ＭＳ Ｐゴシック" charset="0"/>
              </a:rPr>
              <a:t>When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debt ratios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are used in analysis, it is best to define them up front. For the rest of this analysis, we will debt ratio to mean market value, total debt ratios, with debt including the present value of operating lease commitments.</a:t>
            </a:r>
            <a:endParaRPr lang="en-US">
              <a:latin typeface="Times" charset="0"/>
              <a:ea typeface="ＭＳ Ｐゴシック" charset="0"/>
              <a:cs typeface="ＭＳ Ｐゴシック" charset="0"/>
            </a:endParaRPr>
          </a:p>
        </p:txBody>
      </p:sp>
    </p:spTree>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basic question that we will cover in the first part of the analysis.</a:t>
            </a:r>
          </a:p>
        </p:txBody>
      </p:sp>
    </p:spTree>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xfrm>
            <a:off x="1150938" y="692150"/>
            <a:ext cx="4556125" cy="3416300"/>
          </a:xfrm>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summarizes the trade off that we make when we choose between using debt and equity. If the benefits exceed the costs, you should borrow. If not, it is better to use equity.</a:t>
            </a:r>
          </a:p>
        </p:txBody>
      </p:sp>
    </p:spTree>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atin typeface="Times" charset="0"/>
                <a:ea typeface="ＭＳ Ｐゴシック" charset="0"/>
                <a:cs typeface="ＭＳ Ｐゴシック" charset="0"/>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Implications:</a:t>
            </a:r>
          </a:p>
          <a:p>
            <a:pPr>
              <a:buFontTx/>
              <a:buAutoNum type="arabicPeriod"/>
            </a:pPr>
            <a:r>
              <a:rPr lang="en-US">
                <a:latin typeface="Times" charset="0"/>
                <a:ea typeface="ＭＳ Ｐゴシック" charset="0"/>
                <a:cs typeface="ＭＳ Ｐゴシック" charset="0"/>
              </a:rPr>
              <a:t>Debt ratios for firms should go up as corporate tax rates increase.</a:t>
            </a:r>
          </a:p>
          <a:p>
            <a:pPr>
              <a:buFontTx/>
              <a:buAutoNum type="arabicPeriod"/>
            </a:pPr>
            <a:r>
              <a:rPr lang="en-US">
                <a:latin typeface="Times" charset="0"/>
                <a:ea typeface="ＭＳ Ｐゴシック" charset="0"/>
                <a:cs typeface="ＭＳ Ｐゴシック" charset="0"/>
              </a:rPr>
              <a:t>Debt ratios of firms incorporated in high-tax locales should be higher than debt ratios of firms in low-tax or tax exempt locales.</a:t>
            </a:r>
          </a:p>
        </p:txBody>
      </p:sp>
    </p:spTree>
  </p:cSld>
  <p:clrMapOvr>
    <a:masterClrMapping/>
  </p:clrMapOvr>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If I consider only entity-level taxes, I </a:t>
            </a:r>
            <a:r>
              <a:rPr lang="en-US" dirty="0">
                <a:latin typeface="Times" charset="0"/>
                <a:ea typeface="ＭＳ Ｐゴシック" charset="0"/>
                <a:cs typeface="ＭＳ Ｐゴシック" charset="0"/>
              </a:rPr>
              <a:t>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In practice, REITs do use debt. On reason might be that they can borrow at a lower rate at the REIT level than at the property level. Another might be that </a:t>
            </a:r>
            <a:r>
              <a:rPr lang="en-US" dirty="0" smtClean="0">
                <a:latin typeface="Times" charset="0"/>
                <a:ea typeface="ＭＳ Ｐゴシック" charset="0"/>
                <a:cs typeface="ＭＳ Ｐゴシック" charset="0"/>
              </a:rPr>
              <a:t>their investors still get</a:t>
            </a:r>
            <a:r>
              <a:rPr lang="en-US" baseline="0" dirty="0" smtClean="0">
                <a:latin typeface="Times" charset="0"/>
                <a:ea typeface="ＭＳ Ｐゴシック" charset="0"/>
                <a:cs typeface="ＭＳ Ｐゴシック" charset="0"/>
              </a:rPr>
              <a:t> tax benefits indirectly, when the REIT borrows money, effectively implying that REITs get tax benefits from debt, at the tax rates of their investors.</a:t>
            </a:r>
            <a:endParaRPr lang="en-US" dirty="0">
              <a:latin typeface="Times" charset="0"/>
              <a:ea typeface="ＭＳ Ｐゴシック" charset="0"/>
              <a:cs typeface="ＭＳ Ｐゴシック" charset="0"/>
            </a:endParaRPr>
          </a:p>
        </p:txBody>
      </p:sp>
    </p:spTree>
  </p:cSld>
  <p:clrMapOvr>
    <a:masterClrMapping/>
  </p:clrMapOvr>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Managers of publicly traded firms with substantial cash flows and little debt are much more protected from the consequences of their mistakes (especially when stockholders are powerless and boards toothless).</a:t>
            </a:r>
          </a:p>
          <a:p>
            <a:r>
              <a:rPr lang="en-US">
                <a:latin typeface="Times" charset="0"/>
                <a:ea typeface="ＭＳ Ｐゴシック" charset="0"/>
                <a:cs typeface="ＭＳ Ｐゴシック" charset="0"/>
              </a:rPr>
              <a:t>Left to themselves, managers (especially lazy ones) would rather run all-equity financed firms with substantial cash reserves.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There are two pieces of evidence that you can point to in support of this proposition.</a:t>
            </a:r>
          </a:p>
          <a:p>
            <a:r>
              <a:rPr lang="en-US">
                <a:latin typeface="Times" charset="0"/>
                <a:ea typeface="ＭＳ Ｐゴシック" charset="0"/>
                <a:cs typeface="ＭＳ Ｐゴシック" charset="0"/>
              </a:rPr>
              <a:t>First, poorly managed, poorly run firms, where managers are not significant stockholders, are more likely to be targeted for leveraged buyouts.</a:t>
            </a:r>
          </a:p>
          <a:p>
            <a:r>
              <a:rPr lang="en-US">
                <a:latin typeface="Times" charset="0"/>
                <a:ea typeface="ＭＳ Ｐゴシック" charset="0"/>
                <a:cs typeface="ＭＳ Ｐゴシック" charset="0"/>
              </a:rPr>
              <a:t>Second, there is evidence of improvements in operating efficiency at firms that increase their debt ratio substantially.</a:t>
            </a:r>
          </a:p>
        </p:txBody>
      </p:sp>
    </p:spTree>
  </p:cSld>
  <p:clrMapOvr>
    <a:masterClrMapping/>
  </p:clrMapOvr>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p:cNvSpPr>
          <p:nvPr>
            <p:ph type="sldImg"/>
          </p:nvPr>
        </p:nvSpPr>
        <p:spPr>
          <a:xfrm>
            <a:off x="1150938" y="692150"/>
            <a:ext cx="4556125"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Conservatively financed (Equity financed), publicly traded firms with a wide and diverse stockholding should be the best candidates for debt (with discipline as the argument)</a:t>
            </a:r>
          </a:p>
          <a:p>
            <a:r>
              <a:rPr lang="en-US">
                <a:latin typeface="Times" charset="0"/>
                <a:ea typeface="ＭＳ Ｐゴシック" charset="0"/>
                <a:cs typeface="ＭＳ Ｐゴシック" charset="0"/>
              </a:rPr>
              <a:t>Private firms should have the incentive to be efficient without debt, because the owner/manager has his or her wealth at stake.</a:t>
            </a:r>
          </a:p>
          <a:p>
            <a:r>
              <a:rPr lang="en-US">
                <a:latin typeface="Times" charset="0"/>
                <a:ea typeface="ＭＳ Ｐゴシック" charset="0"/>
                <a:cs typeface="ＭＳ Ｐゴシック" charset="0"/>
              </a:rPr>
              <a:t>Publicly traded firms with activist stockholders (like Michael Price) might not need debt to be disciplined. Investors looking over managers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shoulders will keep them honest.</a:t>
            </a:r>
            <a:endParaRPr lang="en-US">
              <a:latin typeface="Times" charset="0"/>
              <a:ea typeface="ＭＳ Ｐゴシック" charset="0"/>
              <a:cs typeface="ＭＳ Ｐゴシック" charset="0"/>
            </a:endParaRPr>
          </a:p>
        </p:txBody>
      </p:sp>
    </p:spTree>
  </p:cSld>
  <p:clrMapOvr>
    <a:masterClrMapping/>
  </p:clrMapOvr>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p:cNvSpPr>
          <p:nvPr>
            <p:ph type="sldImg"/>
          </p:nvPr>
        </p:nvSpPr>
        <p:spPr>
          <a:xfrm>
            <a:off x="1150938" y="692150"/>
            <a:ext cx="4556125" cy="3416300"/>
          </a:xfrm>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Studies (see Warner) seem to indicate that the direct costs of bankruptcy are fairly small (10% or less or firm value)</a:t>
            </a:r>
          </a:p>
          <a:p>
            <a:r>
              <a:rPr lang="en-US">
                <a:latin typeface="Times" charset="0"/>
                <a:ea typeface="ＭＳ Ｐゴシック" charset="0"/>
                <a:cs typeface="ＭＳ Ｐゴシック" charset="0"/>
              </a:rPr>
              <a:t>The indirect cost of going bankrupt comes from the perception that you are in financial trouble, which in turn affects sales and the capacity to raise credit. We would expect indirect bankruptcy costs to vary across firms and be higher at</a:t>
            </a:r>
          </a:p>
          <a:p>
            <a:r>
              <a:rPr lang="en-US">
                <a:latin typeface="Times" charset="0"/>
                <a:ea typeface="ＭＳ Ｐゴシック" charset="0"/>
                <a:cs typeface="ＭＳ Ｐゴシック" charset="0"/>
              </a:rPr>
              <a:t>a. Firms that sell durable products with long lives that require replacement parts and service</a:t>
            </a:r>
          </a:p>
          <a:p>
            <a:r>
              <a:rPr lang="en-US">
                <a:latin typeface="Times" charset="0"/>
                <a:ea typeface="ＭＳ Ｐゴシック" charset="0"/>
                <a:cs typeface="ＭＳ Ｐゴシック" charset="0"/>
              </a:rPr>
              <a:t>b. Firms that provide goods or services for which quality is an important attribute but is difficult to determine in advance. </a:t>
            </a:r>
          </a:p>
          <a:p>
            <a:r>
              <a:rPr lang="en-US">
                <a:latin typeface="Times" charset="0"/>
                <a:ea typeface="ＭＳ Ｐゴシック" charset="0"/>
                <a:cs typeface="ＭＳ Ｐゴシック" charset="0"/>
              </a:rPr>
              <a:t>c. Firms producing products whose value to customers depends on the services and complementary products supplied by independent companies</a:t>
            </a:r>
          </a:p>
          <a:p>
            <a:r>
              <a:rPr lang="en-US">
                <a:latin typeface="Times" charset="0"/>
                <a:ea typeface="ＭＳ Ｐゴシック" charset="0"/>
                <a:cs typeface="ＭＳ Ｐゴシック" charset="0"/>
              </a:rPr>
              <a:t>As an example, when Apple Computer was perceived to be in financial trouble in early 1997, first-time buyers and businesses stopped buying Apple computers and software firms stopped coming up with upgrades for Mac products.</a:t>
            </a:r>
          </a:p>
          <a:p>
            <a:r>
              <a:rPr lang="en-US">
                <a:latin typeface="Times" charset="0"/>
                <a:ea typeface="ＭＳ Ｐゴシック" charset="0"/>
                <a:cs typeface="ＭＳ Ｐゴシック" charset="0"/>
              </a:rPr>
              <a:t>Similarly, Kmart found that suppliers started demanding payments in 30 days instead of 60 days, when it got into financial trouble.</a:t>
            </a:r>
          </a:p>
          <a:p>
            <a:r>
              <a:rPr lang="en-US">
                <a:latin typeface="Times" charset="0"/>
                <a:ea typeface="ＭＳ Ｐゴシック" charset="0"/>
                <a:cs typeface="ＭＳ Ｐゴシック" charset="0"/>
              </a:rPr>
              <a:t>The probability of bankruptcy should be a function of the predictability (or variability) of earnings.</a:t>
            </a:r>
          </a:p>
        </p:txBody>
      </p:sp>
    </p:spTree>
  </p:cSld>
  <p:clrMapOvr>
    <a:masterClrMapping/>
  </p:clrMapOvr>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p:cNvSpPr>
          <p:nvPr>
            <p:ph type="sldImg"/>
          </p:nvPr>
        </p:nvSpPr>
        <p:spPr>
          <a:xfrm>
            <a:off x="1150938" y="692150"/>
            <a:ext cx="4556125"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I would expect a grocery store to have the lowest bankruptcy costs. Customers generally do not consider the rating or default risk of grocery stores when they shop, but they definitely do consider both when placing an order for an airplane. </a:t>
            </a:r>
          </a:p>
          <a:p>
            <a:r>
              <a:rPr lang="en-US" dirty="0">
                <a:latin typeface="Times" charset="0"/>
                <a:ea typeface="ＭＳ Ｐゴシック" charset="0"/>
                <a:cs typeface="ＭＳ Ｐゴシック" charset="0"/>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Finally, aircraft</a:t>
            </a:r>
            <a:r>
              <a:rPr lang="en-US" baseline="0" dirty="0" smtClean="0">
                <a:latin typeface="Times" charset="0"/>
                <a:ea typeface="ＭＳ Ｐゴシック" charset="0"/>
                <a:cs typeface="ＭＳ Ｐゴシック" charset="0"/>
              </a:rPr>
              <a:t> manufacturers enter into long term contract with customers (airlines) to deliver and service planes over very long periods. Thus, an aircraft manufacturer that is perceives to be in financial trouble could face huge indirect bankruptcy costs. That will therefore lead them to borrow less than they would have otherwise.</a:t>
            </a:r>
            <a:endParaRPr lang="en-US" dirty="0">
              <a:latin typeface="Times" charset="0"/>
              <a:ea typeface="ＭＳ Ｐゴシック" charset="0"/>
              <a:cs typeface="ＭＳ Ｐゴシック" charset="0"/>
            </a:endParaRPr>
          </a:p>
        </p:txBody>
      </p:sp>
    </p:spTree>
  </p:cSld>
  <p:clrMapOvr>
    <a:masterClrMapping/>
  </p:clrMapOvr>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What is good for equity investors might not be good for bondholders and lenders…. Equity investors describe the projects that they will be funding with debt as safe and secure. However…</a:t>
            </a:r>
          </a:p>
          <a:p>
            <a:r>
              <a:rPr lang="en-US" dirty="0">
                <a:latin typeface="Times" charset="0"/>
                <a:ea typeface="ＭＳ Ｐゴシック" charset="0"/>
                <a:cs typeface="ＭＳ Ｐゴシック" charset="0"/>
              </a:rPr>
              <a:t>A risky project, with substantial upside, may make equity investors happy, but they might cause bondholders, who do not share in the upside, much worse off.</a:t>
            </a:r>
          </a:p>
          <a:p>
            <a:r>
              <a:rPr lang="en-US" dirty="0">
                <a:latin typeface="Times" charset="0"/>
                <a:ea typeface="ＭＳ Ｐゴシック" charset="0"/>
                <a:cs typeface="ＭＳ Ｐゴシック" charset="0"/>
              </a:rPr>
              <a:t>Similarly, paying a large dividend may make stockholders happier but they make lenders less well off.</a:t>
            </a:r>
          </a:p>
          <a:p>
            <a:r>
              <a:rPr lang="en-US" dirty="0">
                <a:latin typeface="Times" charset="0"/>
                <a:ea typeface="ＭＳ Ｐゴシック" charset="0"/>
                <a:cs typeface="ＭＳ Ｐゴシック" charset="0"/>
              </a:rPr>
              <a:t>Lenders recognize this tendency and factor them into their lending by</a:t>
            </a:r>
          </a:p>
          <a:p>
            <a:pPr marL="228600" indent="-228600">
              <a:buFont typeface="+mj-lt"/>
              <a:buAutoNum type="arabicPeriod"/>
            </a:pPr>
            <a:r>
              <a:rPr lang="en-US" dirty="0">
                <a:latin typeface="Times" charset="0"/>
                <a:ea typeface="ＭＳ Ｐゴシック" charset="0"/>
                <a:cs typeface="ＭＳ Ｐゴシック" charset="0"/>
              </a:rPr>
              <a:t>C</a:t>
            </a:r>
            <a:r>
              <a:rPr lang="en-US" dirty="0" smtClean="0">
                <a:latin typeface="Times" charset="0"/>
                <a:ea typeface="ＭＳ Ｐゴシック" charset="0"/>
                <a:cs typeface="ＭＳ Ｐゴシック" charset="0"/>
              </a:rPr>
              <a:t>harging </a:t>
            </a:r>
            <a:r>
              <a:rPr lang="en-US" dirty="0">
                <a:latin typeface="Times" charset="0"/>
                <a:ea typeface="ＭＳ Ｐゴシック" charset="0"/>
                <a:cs typeface="ＭＳ Ｐゴシック" charset="0"/>
              </a:rPr>
              <a:t>a higher interest rate up front for the loan</a:t>
            </a:r>
          </a:p>
          <a:p>
            <a:pPr marL="228600" indent="-228600">
              <a:buFont typeface="+mj-lt"/>
              <a:buAutoNum type="arabicPeriod"/>
            </a:pPr>
            <a:r>
              <a:rPr lang="en-US" dirty="0">
                <a:latin typeface="Times" charset="0"/>
                <a:ea typeface="ＭＳ Ｐゴシック" charset="0"/>
                <a:cs typeface="ＭＳ Ｐゴシック" charset="0"/>
              </a:rPr>
              <a:t>Putting restrictive covenants on the </a:t>
            </a:r>
            <a:r>
              <a:rPr lang="en-US" dirty="0" smtClean="0">
                <a:latin typeface="Times" charset="0"/>
                <a:ea typeface="ＭＳ Ｐゴシック" charset="0"/>
                <a:cs typeface="ＭＳ Ｐゴシック" charset="0"/>
              </a:rPr>
              <a:t>loan</a:t>
            </a:r>
          </a:p>
          <a:p>
            <a:pPr marL="228600" indent="-228600">
              <a:buFont typeface="+mj-lt"/>
              <a:buAutoNum type="arabicPeriod"/>
            </a:pPr>
            <a:r>
              <a:rPr lang="en-US" dirty="0" smtClean="0">
                <a:latin typeface="Times" charset="0"/>
                <a:ea typeface="ＭＳ Ｐゴシック" charset="0"/>
                <a:cs typeface="ＭＳ Ｐゴシック" charset="0"/>
              </a:rPr>
              <a:t>Hire and</a:t>
            </a:r>
            <a:r>
              <a:rPr lang="en-US" baseline="0" dirty="0" smtClean="0">
                <a:latin typeface="Times" charset="0"/>
                <a:ea typeface="ＭＳ Ｐゴシック" charset="0"/>
                <a:cs typeface="ＭＳ Ｐゴシック" charset="0"/>
              </a:rPr>
              <a:t> pay for the monitoring of borrowers</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These </a:t>
            </a:r>
            <a:r>
              <a:rPr lang="en-US" dirty="0" smtClean="0">
                <a:latin typeface="Times" charset="0"/>
                <a:ea typeface="ＭＳ Ｐゴシック" charset="0"/>
                <a:cs typeface="ＭＳ Ｐゴシック" charset="0"/>
              </a:rPr>
              <a:t>costs get passed on to borrowers. Thus, the larger</a:t>
            </a:r>
            <a:r>
              <a:rPr lang="en-US" baseline="0" dirty="0" smtClean="0">
                <a:latin typeface="Times" charset="0"/>
                <a:ea typeface="ＭＳ Ｐゴシック" charset="0"/>
                <a:cs typeface="ＭＳ Ｐゴシック" charset="0"/>
              </a:rPr>
              <a:t> the potential agency problem, the less you will borrow.</a:t>
            </a:r>
            <a:endParaRPr lang="en-US" dirty="0">
              <a:latin typeface="Times" charset="0"/>
              <a:ea typeface="ＭＳ Ｐゴシック" charset="0"/>
              <a:cs typeface="ＭＳ Ｐゴシック" charset="0"/>
            </a:endParaRPr>
          </a:p>
        </p:txBody>
      </p:sp>
    </p:spTree>
  </p:cSld>
  <p:clrMapOvr>
    <a:masterClrMapping/>
  </p:clrMapOvr>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Lenders will probably  perceive less agency costs in the regulated utility because:</a:t>
            </a:r>
          </a:p>
          <a:p>
            <a:pPr marL="228600" indent="-228600">
              <a:buFontTx/>
              <a:buAutoNum type="alphaLcPeriod"/>
            </a:pPr>
            <a:r>
              <a:rPr lang="en-US" dirty="0">
                <a:latin typeface="Times" charset="0"/>
                <a:ea typeface="ＭＳ Ｐゴシック" charset="0"/>
                <a:cs typeface="ＭＳ Ｐゴシック" charset="0"/>
              </a:rPr>
              <a:t>The assets are tangible and easy to monitor (much easier to monitor a power plant than R&amp;D)</a:t>
            </a:r>
          </a:p>
          <a:p>
            <a:pPr marL="228600" indent="-228600">
              <a:buFontTx/>
              <a:buAutoNum type="alphaLcPeriod"/>
            </a:pPr>
            <a:r>
              <a:rPr lang="en-US" dirty="0">
                <a:latin typeface="Times" charset="0"/>
                <a:ea typeface="ＭＳ Ｐゴシック" charset="0"/>
                <a:cs typeface="ＭＳ Ｐゴシック" charset="0"/>
              </a:rPr>
              <a:t> The regulatory authorities will operate as brake on the investment activities of the utility and thus do the lender</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work for them</a:t>
            </a:r>
            <a:r>
              <a:rPr lang="en-US" altLang="ja-JP" dirty="0" smtClean="0">
                <a:latin typeface="Times" charset="0"/>
                <a:ea typeface="ＭＳ Ｐゴシック" charset="0"/>
                <a:cs typeface="ＭＳ Ｐゴシック" charset="0"/>
              </a:rPr>
              <a:t>.</a:t>
            </a:r>
          </a:p>
          <a:p>
            <a:pPr marL="0" indent="0">
              <a:buFontTx/>
              <a:buNone/>
            </a:pPr>
            <a:r>
              <a:rPr lang="en-US" dirty="0" smtClean="0">
                <a:latin typeface="Times" charset="0"/>
                <a:ea typeface="ＭＳ Ｐゴシック" charset="0"/>
                <a:cs typeface="ＭＳ Ｐゴシック" charset="0"/>
              </a:rPr>
              <a:t>With technology</a:t>
            </a:r>
            <a:r>
              <a:rPr lang="en-US" baseline="0" dirty="0" smtClean="0">
                <a:latin typeface="Times" charset="0"/>
                <a:ea typeface="ＭＳ Ｐゴシック" charset="0"/>
                <a:cs typeface="ＭＳ Ｐゴシック" charset="0"/>
              </a:rPr>
              <a:t> firms, not only are earnings unstable and unpredictable, but the assets/investments of these firms are often intangible and difficult to monitor. That will increase agency problems and lead to less debt.</a:t>
            </a:r>
            <a:endParaRPr lang="en-US" dirty="0">
              <a:latin typeface="Times" charset="0"/>
              <a:ea typeface="ＭＳ Ｐゴシック" charset="0"/>
              <a:cs typeface="ＭＳ Ｐゴシック" charset="0"/>
            </a:endParaRPr>
          </a:p>
        </p:txBody>
      </p:sp>
    </p:spTree>
  </p:cSld>
  <p:clrMapOvr>
    <a:masterClrMapping/>
  </p:clrMapOvr>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p:cNvSpPr>
          <p:nvPr>
            <p:ph type="sldImg"/>
          </p:nvPr>
        </p:nvSpPr>
        <p:spPr>
          <a:xfrm>
            <a:off x="1150938" y="692150"/>
            <a:ext cx="4556125" cy="3416300"/>
          </a:xfrm>
          <a:solidFill>
            <a:srgbClr val="FFFFFF"/>
          </a:solidFill>
          <a:ln/>
        </p:spPr>
      </p:sp>
      <p:sp>
        <p:nvSpPr>
          <p:cNvPr id="57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like to preserve flexibility. The value of flexibility should be a function of how uncertain future investment requirements are, and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raise fresh capital quickly. </a:t>
            </a:r>
          </a:p>
          <a:p>
            <a:r>
              <a:rPr lang="en-US">
                <a:latin typeface="Times" charset="0"/>
                <a:ea typeface="ＭＳ Ｐゴシック" charset="0"/>
                <a:cs typeface="ＭＳ Ｐゴシック" charset="0"/>
              </a:rPr>
              <a:t>Firms with uncertain future needs and the inability to access markets quickly will tend to value flexibility the most, and borrow the least.</a:t>
            </a:r>
          </a:p>
        </p:txBody>
      </p:sp>
    </p:spTree>
  </p:cSld>
  <p:clrMapOvr>
    <a:masterClrMapping/>
  </p:clrMapOvr>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a:xfrm>
            <a:off x="1150938" y="692150"/>
            <a:ext cx="4556125" cy="3416300"/>
          </a:xfrm>
          <a:ln/>
        </p:spPr>
      </p:sp>
      <p:sp>
        <p:nvSpPr>
          <p:cNvPr id="59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survey suggests that financial flexibility (which is not explicitly allowed for in the trade off) is valued very highly. What implications does this have for whether firms will borrow as much as the trade off suggests they should?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What is financial flexibility? Flexibility to do what? What do we need to assume about access to capital markets for financial flexibility to have high value? What kinds of firms will value flexibility the most?</a:t>
            </a:r>
          </a:p>
          <a:p>
            <a:pPr>
              <a:buFontTx/>
              <a:buChar char="•"/>
            </a:pPr>
            <a:r>
              <a:rPr lang="en-US">
                <a:latin typeface="Times" charset="0"/>
                <a:ea typeface="ＭＳ Ｐゴシック" charset="0"/>
                <a:cs typeface="ＭＳ Ｐゴシック" charset="0"/>
              </a:rPr>
              <a:t>The flexibility that firms want to maintain is the flexibility to be able to fund that once in a lifetime investment that may come along or to protect themselves against that devastating downside risk…</a:t>
            </a:r>
          </a:p>
          <a:p>
            <a:pPr>
              <a:buFontTx/>
              <a:buChar char="•"/>
            </a:pPr>
            <a:r>
              <a:rPr lang="en-US">
                <a:latin typeface="Times" charset="0"/>
                <a:ea typeface="ＭＳ Ｐゴシック" charset="0"/>
                <a:cs typeface="ＭＳ Ｐゴシック" charset="0"/>
              </a:rPr>
              <a:t>If we assumed perfect capital markets, you would not need flexibility, which must imply that flexibility is valued most highly by firms with the least access to capital markets (private firms, small firms…)</a:t>
            </a:r>
          </a:p>
        </p:txBody>
      </p:sp>
    </p:spTree>
  </p:cSld>
  <p:clrMapOvr>
    <a:masterClrMapping/>
  </p:clrMapOvr>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Brings together the costs and the benefits of debt, with the implications.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None of these firms seems like a candidate for a really high debt ratio. With each firm, one or another cost gets in the way. </a:t>
            </a:r>
          </a:p>
          <a:p>
            <a:pPr>
              <a:buFont typeface="Calibri" charset="0"/>
              <a:buAutoNum type="arabicPeriod"/>
            </a:pPr>
            <a:r>
              <a:rPr lang="en-US">
                <a:latin typeface="Times" charset="0"/>
                <a:ea typeface="ＭＳ Ｐゴシック" charset="0"/>
                <a:cs typeface="ＭＳ Ｐゴシック" charset="0"/>
              </a:rPr>
              <a:t>For Disney, the biggest impediments to borrowing more are the variability of its income and the fact that its assets are mostly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intangible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difficult to monitor.</a:t>
            </a:r>
          </a:p>
          <a:p>
            <a:pPr>
              <a:buFont typeface="Calibri" charset="0"/>
              <a:buAutoNum type="arabicPeriod"/>
            </a:pPr>
            <a:r>
              <a:rPr lang="en-US">
                <a:latin typeface="Times" charset="0"/>
                <a:ea typeface="ＭＳ Ｐゴシック" charset="0"/>
                <a:cs typeface="ＭＳ Ｐゴシック" charset="0"/>
              </a:rPr>
              <a:t>For Vale, it is the variability in commodity prices.</a:t>
            </a:r>
          </a:p>
          <a:p>
            <a:pPr>
              <a:buFont typeface="Calibri" charset="0"/>
              <a:buAutoNum type="arabicPeriod"/>
            </a:pPr>
            <a:r>
              <a:rPr lang="en-US">
                <a:latin typeface="Times" charset="0"/>
                <a:ea typeface="ＭＳ Ｐゴシック" charset="0"/>
                <a:cs typeface="ＭＳ Ｐゴシック" charset="0"/>
              </a:rPr>
              <a:t>For Tata Motors, it is the cross holding structure and the fear that the debt will be channeled to other subsidiaries. </a:t>
            </a:r>
          </a:p>
          <a:p>
            <a:pPr>
              <a:buFont typeface="Calibri" charset="0"/>
              <a:buAutoNum type="arabicPeriod"/>
            </a:pPr>
            <a:r>
              <a:rPr lang="en-US">
                <a:latin typeface="Times" charset="0"/>
                <a:ea typeface="ＭＳ Ｐゴシック" charset="0"/>
                <a:cs typeface="ＭＳ Ｐゴシック" charset="0"/>
              </a:rPr>
              <a:t>For Baidu, it is the fact that it is a young company with small cash flows (relative to market value).</a:t>
            </a:r>
          </a:p>
          <a:p>
            <a:r>
              <a:rPr lang="en-US">
                <a:latin typeface="Times" charset="0"/>
                <a:ea typeface="ＭＳ Ｐゴシック" charset="0"/>
                <a:cs typeface="ＭＳ Ｐゴシック" charset="0"/>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and Vale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balance sheets, given the tax benefits.</a:t>
            </a:r>
            <a:endParaRPr lang="en-US">
              <a:latin typeface="Times" charset="0"/>
              <a:ea typeface="ＭＳ Ｐゴシック" charset="0"/>
              <a:cs typeface="ＭＳ Ｐゴシック" charset="0"/>
            </a:endParaRPr>
          </a:p>
        </p:txBody>
      </p:sp>
    </p:spTree>
  </p:cSld>
  <p:clrMapOvr>
    <a:masterClrMapping/>
  </p:clrMapOvr>
</p:notes>
</file>

<file path=ppt/notesSlides/notesSlide3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3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3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p:cNvSpPr>
          <p:nvPr>
            <p:ph type="sldImg"/>
          </p:nvPr>
        </p:nvSpPr>
        <p:spPr>
          <a:xfrm>
            <a:off x="1150938" y="692150"/>
            <a:ext cx="4556125" cy="3416300"/>
          </a:xfrm>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With the assumptions on the previous page:</a:t>
            </a:r>
          </a:p>
          <a:p>
            <a:pPr marL="685800" lvl="1" indent="-228600">
              <a:buFont typeface="+mj-lt"/>
              <a:buAutoNum type="arabicPeriod"/>
            </a:pPr>
            <a:r>
              <a:rPr lang="en-US" dirty="0">
                <a:latin typeface="Times" charset="0"/>
                <a:ea typeface="ＭＳ Ｐゴシック" charset="0"/>
              </a:rPr>
              <a:t>The cost of capital will remain unchanged as the debt ratio changes</a:t>
            </a:r>
          </a:p>
          <a:p>
            <a:pPr marL="685800" lvl="1" indent="-228600">
              <a:buFont typeface="+mj-lt"/>
              <a:buAutoNum type="arabicPeriod"/>
            </a:pPr>
            <a:r>
              <a:rPr lang="en-US" dirty="0">
                <a:latin typeface="Times" charset="0"/>
                <a:ea typeface="ＭＳ Ｐゴシック" charset="0"/>
              </a:rPr>
              <a:t>The value of the firm will not be a function of leverage</a:t>
            </a:r>
          </a:p>
          <a:p>
            <a:pPr marL="685800" lvl="1" indent="-228600">
              <a:buFont typeface="+mj-lt"/>
              <a:buAutoNum type="arabicPeriod"/>
            </a:pPr>
            <a:r>
              <a:rPr lang="en-US" dirty="0">
                <a:latin typeface="Times" charset="0"/>
                <a:ea typeface="ＭＳ Ｐゴシック" charset="0"/>
              </a:rPr>
              <a:t>Investment decisions can be made independently of financing decisions</a:t>
            </a:r>
          </a:p>
          <a:p>
            <a:r>
              <a:rPr lang="en-US" dirty="0">
                <a:latin typeface="Times" charset="0"/>
                <a:ea typeface="ＭＳ Ｐゴシック" charset="0"/>
                <a:cs typeface="ＭＳ Ｐゴシック" charset="0"/>
              </a:rPr>
              <a:t>Note that if we allow for tax benefits, and keep the other assumptions, the optimal debt ratio will go to 100%.</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p:cNvSpPr>
          <p:nvPr>
            <p:ph type="sldImg"/>
          </p:nvPr>
        </p:nvSpPr>
        <p:spPr>
          <a:xfrm>
            <a:off x="1150938" y="692150"/>
            <a:ext cx="4556125" cy="3416300"/>
          </a:xfrm>
          <a:solidFill>
            <a:srgbClr val="FFFFFF"/>
          </a:solidFill>
          <a:ln/>
        </p:spPr>
      </p:sp>
      <p:sp>
        <p:nvSpPr>
          <p:cNvPr id="716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have fairly strong preferences in terms of where they would like to raise capital. They seem to prefer internal over external sources of capital and new debt over new equity.</a:t>
            </a:r>
          </a:p>
          <a:p>
            <a:r>
              <a:rPr lang="en-US">
                <a:latin typeface="Times" charset="0"/>
                <a:ea typeface="ＭＳ Ｐゴシック" charset="0"/>
                <a:cs typeface="ＭＳ Ｐゴシック" charset="0"/>
              </a:rPr>
              <a:t>Managers make financing decisions, not stockholders. The survey results indicate that what they value will have consequences for what kind of financing gets used. And they seem to value flexibility and control…</a:t>
            </a:r>
          </a:p>
          <a:p>
            <a:r>
              <a:rPr lang="en-US" i="1">
                <a:latin typeface="Times" charset="0"/>
                <a:ea typeface="ＭＳ Ｐゴシック" charset="0"/>
                <a:cs typeface="ＭＳ Ｐゴシック" charset="0"/>
              </a:rPr>
              <a:t>What type of financing gives you the most flexibility and the least need to answer to anyone?</a:t>
            </a:r>
          </a:p>
          <a:p>
            <a:pPr>
              <a:buFontTx/>
              <a:buChar char="-"/>
            </a:pPr>
            <a:r>
              <a:rPr lang="en-US">
                <a:latin typeface="Times" charset="0"/>
                <a:ea typeface="ＭＳ Ｐゴシック" charset="0"/>
                <a:cs typeface="ＭＳ Ｐゴシック" charset="0"/>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atin typeface="Times" charset="0"/>
                <a:ea typeface="ＭＳ Ｐゴシック" charset="0"/>
                <a:cs typeface="ＭＳ Ｐゴシック" charset="0"/>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3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p:cNvSpPr>
          <p:nvPr>
            <p:ph type="sldImg"/>
          </p:nvPr>
        </p:nvSpPr>
        <p:spPr>
          <a:xfrm>
            <a:off x="1150938" y="692150"/>
            <a:ext cx="4556125" cy="3416300"/>
          </a:xfrm>
          <a:solidFill>
            <a:srgbClr val="FFFFFF"/>
          </a:solidFill>
          <a:ln/>
        </p:spPr>
      </p:sp>
      <p:sp>
        <p:nvSpPr>
          <p:cNvPr id="7373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Notice that </a:t>
            </a:r>
          </a:p>
          <a:p>
            <a:pPr marL="685800" lvl="1" indent="-228600">
              <a:buFont typeface="+mj-lt"/>
              <a:buAutoNum type="arabicPeriod"/>
            </a:pPr>
            <a:r>
              <a:rPr lang="en-US" dirty="0">
                <a:latin typeface="Times" charset="0"/>
                <a:ea typeface="ＭＳ Ｐゴシック" charset="0"/>
              </a:rPr>
              <a:t>I</a:t>
            </a:r>
            <a:r>
              <a:rPr lang="en-US" dirty="0" smtClean="0">
                <a:latin typeface="Times" charset="0"/>
                <a:ea typeface="ＭＳ Ｐゴシック" charset="0"/>
              </a:rPr>
              <a:t>nternal </a:t>
            </a:r>
            <a:r>
              <a:rPr lang="en-US" dirty="0">
                <a:latin typeface="Times" charset="0"/>
                <a:ea typeface="ＭＳ Ｐゴシック" charset="0"/>
              </a:rPr>
              <a:t>equity is vastly preferred to external equity</a:t>
            </a:r>
            <a:r>
              <a:rPr lang="en-US" dirty="0" smtClean="0">
                <a:latin typeface="Times" charset="0"/>
                <a:ea typeface="ＭＳ Ｐゴシック" charset="0"/>
              </a:rPr>
              <a:t>.</a:t>
            </a:r>
          </a:p>
          <a:p>
            <a:pPr marL="685800" lvl="1" indent="-228600">
              <a:buFont typeface="+mj-lt"/>
              <a:buAutoNum type="arabicPeriod"/>
            </a:pPr>
            <a:r>
              <a:rPr lang="en-US" dirty="0" smtClean="0">
                <a:latin typeface="Times" charset="0"/>
                <a:ea typeface="ＭＳ Ｐゴシック" charset="0"/>
              </a:rPr>
              <a:t>Straight </a:t>
            </a:r>
            <a:r>
              <a:rPr lang="en-US" dirty="0">
                <a:latin typeface="Times" charset="0"/>
                <a:ea typeface="ＭＳ Ｐゴシック" charset="0"/>
              </a:rPr>
              <a:t>debt over convertible debt, </a:t>
            </a:r>
          </a:p>
          <a:p>
            <a:pPr marL="685800" lvl="1" indent="-228600">
              <a:buFont typeface="+mj-lt"/>
              <a:buAutoNum type="arabicPeriod"/>
            </a:pPr>
            <a:r>
              <a:rPr lang="en-US" dirty="0" smtClean="0">
                <a:latin typeface="Times" charset="0"/>
                <a:ea typeface="ＭＳ Ｐゴシック" charset="0"/>
              </a:rPr>
              <a:t>Debt will be preferred </a:t>
            </a:r>
            <a:r>
              <a:rPr lang="en-US" dirty="0">
                <a:latin typeface="Times" charset="0"/>
                <a:ea typeface="ＭＳ Ｐゴシック" charset="0"/>
              </a:rPr>
              <a:t>over new common stock and</a:t>
            </a:r>
          </a:p>
          <a:p>
            <a:pPr marL="685800" lvl="1" indent="-228600">
              <a:buFont typeface="+mj-lt"/>
              <a:buAutoNum type="arabicPeriod"/>
            </a:pPr>
            <a:r>
              <a:rPr lang="en-US" dirty="0" smtClean="0">
                <a:latin typeface="Times" charset="0"/>
                <a:ea typeface="ＭＳ Ｐゴシック" charset="0"/>
              </a:rPr>
              <a:t>Preferred stock will be lest preferred </a:t>
            </a:r>
            <a:r>
              <a:rPr lang="en-US" dirty="0">
                <a:latin typeface="Times" charset="0"/>
                <a:ea typeface="ＭＳ Ｐゴシック" charset="0"/>
              </a:rPr>
              <a:t>(Is that due to debt having a tax advantage?)</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a:xfrm>
            <a:off x="1150938" y="692150"/>
            <a:ext cx="4556125" cy="3416300"/>
          </a:xfrm>
          <a:ln/>
        </p:spPr>
      </p:sp>
      <p:sp>
        <p:nvSpPr>
          <p:cNvPr id="75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US companies, internal financing has comprised the bulk of financing over much of history. When raising external funds from markets, firms are far more likely to use debt than equity….</a:t>
            </a:r>
          </a:p>
        </p:txBody>
      </p:sp>
    </p:spTree>
  </p:cSld>
  <p:clrMapOvr>
    <a:masterClrMapping/>
  </p:clrMapOvr>
</p:notes>
</file>

<file path=ppt/notesSlides/notesSlide3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ChangeArrowheads="1"/>
          </p:cNvSpPr>
          <p:nvPr>
            <p:ph type="sldImg"/>
          </p:nvPr>
        </p:nvSpPr>
        <p:spPr>
          <a:xfrm>
            <a:off x="1150938" y="692150"/>
            <a:ext cx="4556125" cy="3416300"/>
          </a:xfrm>
          <a:solidFill>
            <a:srgbClr val="FFFFFF"/>
          </a:solidFill>
          <a:ln/>
        </p:spPr>
      </p:sp>
      <p:sp>
        <p:nvSpPr>
          <p:cNvPr id="778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expect the firm to be in much more financial trouble than the average firm. Why else would it use convertible preferred stock when it could have used an alternate source of financing?</a:t>
            </a:r>
          </a:p>
          <a:p>
            <a:r>
              <a:rPr lang="en-US">
                <a:latin typeface="Times" charset="0"/>
                <a:ea typeface="ＭＳ Ｐゴシック" charset="0"/>
                <a:cs typeface="ＭＳ Ｐゴシック" charset="0"/>
              </a:rPr>
              <a:t>The stock price response to the issue of securities seems to mirror this financing hierarchy, with new bond issues eliciting more positive stock price responses than new stock issues.</a:t>
            </a:r>
          </a:p>
        </p:txBody>
      </p:sp>
    </p:spTree>
  </p:cSld>
  <p:clrMapOvr>
    <a:masterClrMapping/>
  </p:clrMapOvr>
</p:notes>
</file>

<file path=ppt/notesSlides/notesSlide3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xfrm>
            <a:off x="1150938" y="692150"/>
            <a:ext cx="4556125" cy="3416300"/>
          </a:xfrm>
          <a:ln/>
        </p:spPr>
      </p:sp>
      <p:sp>
        <p:nvSpPr>
          <p:cNvPr id="79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3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Is there an optimal mix? And can we find it for a given firm? Time to get down to pragmatic questions.</a:t>
            </a:r>
          </a:p>
        </p:txBody>
      </p:sp>
    </p:spTree>
  </p:cSld>
  <p:clrMapOvr>
    <a:masterClrMapping/>
  </p:clrMapOvr>
</p:notes>
</file>

<file path=ppt/notesSlides/notesSlide3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1150938" y="692150"/>
            <a:ext cx="4556125" cy="3416300"/>
          </a:xfrm>
          <a:ln/>
        </p:spPr>
      </p:sp>
      <p:sp>
        <p:nvSpPr>
          <p:cNvPr id="83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will look at all five approaches, though they may yield different results. </a:t>
            </a:r>
          </a:p>
        </p:txBody>
      </p:sp>
    </p:spTree>
  </p:cSld>
  <p:clrMapOvr>
    <a:masterClrMapping/>
  </p:clrMapOvr>
</p:notes>
</file>

<file path=ppt/notesSlides/notesSlide3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p:cNvSpPr>
          <p:nvPr>
            <p:ph type="sldImg"/>
          </p:nvPr>
        </p:nvSpPr>
        <p:spPr>
          <a:xfrm>
            <a:off x="1150938" y="692150"/>
            <a:ext cx="4556125" cy="3416300"/>
          </a:xfrm>
          <a:solidFill>
            <a:srgbClr val="FFFFFF"/>
          </a:solidFill>
          <a:ln/>
        </p:spPr>
      </p:sp>
      <p:sp>
        <p:nvSpPr>
          <p:cNvPr id="860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conventional valuation model for a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the cash flows are the same, and the discount rate is lowered, the present value has to go up. (The key is that cash flows have to remain the same. If this is not true, then minimizing cost of capital may not maximize firm value)</a:t>
            </a:r>
          </a:p>
          <a:p>
            <a:endParaRPr lang="en-US">
              <a:latin typeface="Times" charset="0"/>
              <a:ea typeface="ＭＳ Ｐゴシック" charset="0"/>
              <a:cs typeface="ＭＳ Ｐゴシック" charset="0"/>
            </a:endParaRPr>
          </a:p>
        </p:txBody>
      </p:sp>
    </p:spTree>
  </p:cSld>
  <p:clrMapOvr>
    <a:masterClrMapping/>
  </p:clrMapOvr>
</p:notes>
</file>

<file path=ppt/notesSlides/notesSlide3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reflects the non-diversifiable risk in a business and the cost of debt is the rate at which a business can borrow today. In a sense, this is what it would cost you to refinance the entire firm from scratch today.</a:t>
            </a:r>
          </a:p>
          <a:p>
            <a:r>
              <a:rPr lang="en-US">
                <a:latin typeface="Times" charset="0"/>
                <a:ea typeface="ＭＳ Ｐゴシック" charset="0"/>
                <a:cs typeface="ＭＳ Ｐゴシック" charset="0"/>
              </a:rPr>
              <a:t>The cost of capital is the weighted average of the cost of all the different sources of financing.</a:t>
            </a:r>
          </a:p>
          <a:p>
            <a:r>
              <a:rPr lang="en-US">
                <a:latin typeface="Times" charset="0"/>
                <a:ea typeface="ＭＳ Ｐゴシック" charset="0"/>
                <a:cs typeface="ＭＳ Ｐゴシック" charset="0"/>
              </a:rPr>
              <a:t>Note that there are only two components in the computation – debt and equity. But what about hybrids?</a:t>
            </a:r>
          </a:p>
          <a:p>
            <a:r>
              <a:rPr lang="en-US">
                <a:latin typeface="Times" charset="0"/>
                <a:ea typeface="ＭＳ Ｐゴシック" charset="0"/>
                <a:cs typeface="ＭＳ Ｐゴシック" charset="0"/>
              </a:rPr>
              <a:t>a. Convertible debt: It is best to break convertible debt into its debt and equity components, with the bond portion being treated as debt and the conversion option as equity.</a:t>
            </a:r>
          </a:p>
          <a:p>
            <a:r>
              <a:rPr lang="en-US">
                <a:latin typeface="Times" charset="0"/>
                <a:ea typeface="ＭＳ Ｐゴシック" charset="0"/>
                <a:cs typeface="ＭＳ Ｐゴシック" charset="0"/>
              </a:rPr>
              <a:t>b. Preferred stock is messier. It is not debt (because preferred dividends are not tax deductible) and not equity (because preferred dividends are fixed). There are two ways of dealing with it:</a:t>
            </a:r>
          </a:p>
          <a:p>
            <a:pPr>
              <a:buFontTx/>
              <a:buChar char="-"/>
            </a:pPr>
            <a:r>
              <a:rPr lang="en-US">
                <a:latin typeface="Times" charset="0"/>
                <a:ea typeface="ＭＳ Ｐゴシック" charset="0"/>
                <a:cs typeface="ＭＳ Ｐゴシック" charset="0"/>
              </a:rPr>
              <a:t>Treat it as a third item on the cost of capital computation, with its own cost. The simplest measure of this cost is the preferred dividend yield. (Preferred dividend/Preferred stock price)</a:t>
            </a:r>
          </a:p>
          <a:p>
            <a:pPr>
              <a:buFontTx/>
              <a:buChar char="-"/>
            </a:pPr>
            <a:r>
              <a:rPr lang="en-US">
                <a:latin typeface="Times" charset="0"/>
                <a:ea typeface="ＭＳ Ｐゴシック" charset="0"/>
                <a:cs typeface="ＭＳ Ｐゴシック" charset="0"/>
              </a:rPr>
              <a:t>Treat it as debt but gross up the amount to reflect the absence of tax advantages on preferred dividends. Thus, $ 100 million in preferred stock, when the marginal tax rate is 40% can be grossed up as follows:</a:t>
            </a:r>
          </a:p>
          <a:p>
            <a:pPr lvl="1">
              <a:buFontTx/>
              <a:buChar char="-"/>
            </a:pPr>
            <a:r>
              <a:rPr lang="en-US">
                <a:latin typeface="Times" charset="0"/>
                <a:ea typeface="ＭＳ Ｐゴシック" charset="0"/>
                <a:cs typeface="ＭＳ Ｐゴシック" charset="0"/>
              </a:rPr>
              <a:t>Grossed up value = 100/(1-.4) = 166.67 million</a:t>
            </a:r>
          </a:p>
        </p:txBody>
      </p:sp>
    </p:spTree>
  </p:cSld>
  <p:clrMapOvr>
    <a:masterClrMapping/>
  </p:clrMapOvr>
</p:notes>
</file>

<file path=ppt/notesSlides/notesSlide3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atin typeface="Times" charset="0"/>
                <a:ea typeface="ＭＳ Ｐゴシック" charset="0"/>
                <a:cs typeface="ＭＳ Ｐゴシック" charset="0"/>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cSld>
  <p:clrMapOvr>
    <a:masterClrMapping/>
  </p:clrMapOvr>
</p:notes>
</file>

<file path=ppt/notesSlides/notesSlide3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p:cNvSpPr>
          <p:nvPr>
            <p:ph type="sldImg"/>
          </p:nvPr>
        </p:nvSpPr>
        <p:spPr>
          <a:xfrm>
            <a:off x="1150938" y="692150"/>
            <a:ext cx="4556125" cy="3416300"/>
          </a:xfrm>
          <a:solidFill>
            <a:srgbClr val="FFFFFF"/>
          </a:solidFill>
          <a:ln/>
        </p:spPr>
      </p:sp>
      <p:sp>
        <p:nvSpPr>
          <p:cNvPr id="921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atin typeface="Times" charset="0"/>
                <a:ea typeface="ＭＳ Ｐゴシック" charset="0"/>
                <a:cs typeface="ＭＳ Ｐゴシック" charset="0"/>
              </a:rPr>
              <a:t>At 40%, the cost of capital is minimized. It is the optimal debt ratio.</a:t>
            </a:r>
          </a:p>
          <a:p>
            <a:r>
              <a:rPr lang="en-US">
                <a:latin typeface="Times" charset="0"/>
                <a:ea typeface="ＭＳ Ｐゴシック" charset="0"/>
                <a:cs typeface="ＭＳ Ｐゴシック" charset="0"/>
              </a:rPr>
              <a:t>To get firm value, we used the same cash flow ($200 million) and same growth rate and changed the cost of capital.</a:t>
            </a:r>
          </a:p>
        </p:txBody>
      </p:sp>
    </p:spTree>
  </p:cSld>
  <p:clrMapOvr>
    <a:masterClrMapping/>
  </p:clrMapOvr>
</p:notes>
</file>

<file path=ppt/notesSlides/notesSlide3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ln/>
        </p:spPr>
      </p:sp>
      <p:sp>
        <p:nvSpPr>
          <p:cNvPr id="942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Really adds nothing to the previous page.. But it is in every text book… the famous U-shaped cost of capital graph..</a:t>
            </a:r>
          </a:p>
          <a:p>
            <a:r>
              <a:rPr lang="en-US">
                <a:latin typeface="Times" charset="0"/>
                <a:ea typeface="ＭＳ Ｐゴシック" charset="0"/>
                <a:cs typeface="ＭＳ Ｐゴシック" charset="0"/>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3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p:cNvSpPr>
          <p:nvPr>
            <p:ph type="sldImg"/>
          </p:nvPr>
        </p:nvSpPr>
        <p:spPr>
          <a:xfrm>
            <a:off x="1150938" y="692150"/>
            <a:ext cx="4556125" cy="3416300"/>
          </a:xfrm>
          <a:solidFill>
            <a:srgbClr val="FFFFFF"/>
          </a:solidFill>
          <a:ln/>
        </p:spPr>
      </p:sp>
      <p:sp>
        <p:nvSpPr>
          <p:cNvPr id="96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one point we do know for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7.81%?</a:t>
            </a:r>
            <a:endParaRPr lang="en-US">
              <a:latin typeface="Times" charset="0"/>
              <a:ea typeface="ＭＳ Ｐゴシック" charset="0"/>
              <a:cs typeface="ＭＳ Ｐゴシック" charset="0"/>
            </a:endParaRPr>
          </a:p>
        </p:txBody>
      </p:sp>
    </p:spTree>
  </p:cSld>
  <p:clrMapOvr>
    <a:masterClrMapping/>
  </p:clrMapOvr>
</p:notes>
</file>

<file path=ppt/notesSlides/notesSlide3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basic inputs for computing cost of capital are cost of equity and cost of debt. This summarizes the basic approach we will use to estimate each.</a:t>
            </a:r>
          </a:p>
        </p:txBody>
      </p:sp>
    </p:spTree>
  </p:cSld>
  <p:clrMapOvr>
    <a:masterClrMapping/>
  </p:clrMapOvr>
</p:notes>
</file>

<file path=ppt/notesSlides/notesSlide3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a:xfrm>
            <a:off x="1150938" y="692150"/>
            <a:ext cx="4556125" cy="3416300"/>
          </a:xfrm>
          <a:ln/>
        </p:spPr>
      </p:sp>
      <p:sp>
        <p:nvSpPr>
          <p:cNvPr id="100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we will be changing the debt ratio, we need to estimate the beta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businesses… We can then use this unlevered beta to get to the beta at every debt ratio.</a:t>
            </a:r>
            <a:endParaRPr lang="en-US">
              <a:latin typeface="Times" charset="0"/>
              <a:ea typeface="ＭＳ Ｐゴシック" charset="0"/>
              <a:cs typeface="ＭＳ Ｐゴシック" charset="0"/>
            </a:endParaRPr>
          </a:p>
        </p:txBody>
      </p:sp>
    </p:spTree>
  </p:cSld>
  <p:clrMapOvr>
    <a:masterClrMapping/>
  </p:clrMapOvr>
</p:notes>
</file>

<file path=ppt/notesSlides/notesSlide3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a:xfrm>
            <a:off x="1150938" y="692150"/>
            <a:ext cx="4556125" cy="3416300"/>
          </a:xfrm>
          <a:ln/>
        </p:spPr>
      </p:sp>
      <p:sp>
        <p:nvSpPr>
          <p:cNvPr id="102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key step, Since you are determining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borrow long term, this is the stage at which you can modify these numbers to reflect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long term earning capacity rather than the vagaries of a single year of operations. With commodity companies, you may choose to use an average income across a commodity price cycle.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These numbers also reflect our efforts to bring leases into the financial expense column and to treat lease commitments as debt.</a:t>
            </a:r>
          </a:p>
        </p:txBody>
      </p:sp>
    </p:spTree>
  </p:cSld>
  <p:clrMapOvr>
    <a:masterClrMapping/>
  </p:clrMapOvr>
</p:notes>
</file>

<file path=ppt/notesSlides/notesSlide3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a:xfrm>
            <a:off x="1150938" y="692150"/>
            <a:ext cx="4556125" cy="3416300"/>
          </a:xfrm>
          <a:ln/>
        </p:spPr>
      </p:sp>
      <p:sp>
        <p:nvSpPr>
          <p:cNvPr id="104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reproduces the levered beta, using the formula developed during the risk and return section. The unlevered beta of 1.0674 is the bottom-up unlevered beta.</a:t>
            </a:r>
          </a:p>
          <a:p>
            <a:r>
              <a:rPr lang="en-US">
                <a:latin typeface="Times" charset="0"/>
                <a:ea typeface="ＭＳ Ｐゴシック" charset="0"/>
                <a:cs typeface="ＭＳ Ｐゴシック" charset="0"/>
              </a:rPr>
              <a:t>Beta</a:t>
            </a:r>
            <a:r>
              <a:rPr lang="en-US" baseline="-25000">
                <a:latin typeface="Times" charset="0"/>
                <a:ea typeface="ＭＳ Ｐゴシック" charset="0"/>
                <a:cs typeface="ＭＳ Ｐゴシック" charset="0"/>
              </a:rPr>
              <a:t>Levered </a:t>
            </a:r>
            <a:r>
              <a:rPr lang="en-US">
                <a:latin typeface="Times" charset="0"/>
                <a:ea typeface="ＭＳ Ｐゴシック" charset="0"/>
                <a:cs typeface="ＭＳ Ｐゴシック" charset="0"/>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levered </a:t>
            </a:r>
            <a:r>
              <a:rPr lang="en-US">
                <a:latin typeface="Times" charset="0"/>
                <a:ea typeface="ＭＳ Ｐゴシック" charset="0"/>
                <a:cs typeface="ＭＳ Ｐゴシック" charset="0"/>
              </a:rPr>
              <a:t>= </a:t>
            </a: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u</a:t>
            </a:r>
            <a:r>
              <a:rPr lang="en-US">
                <a:latin typeface="Times" charset="0"/>
                <a:ea typeface="ＭＳ Ｐゴシック" charset="0"/>
                <a:cs typeface="ＭＳ Ｐゴシック" charset="0"/>
              </a:rPr>
              <a:t> [1+(1-t)D/E] - </a:t>
            </a: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debt</a:t>
            </a:r>
            <a:r>
              <a:rPr lang="en-US">
                <a:latin typeface="Times" charset="0"/>
                <a:ea typeface="ＭＳ Ｐゴシック" charset="0"/>
                <a:cs typeface="ＭＳ Ｐゴシック" charset="0"/>
              </a:rPr>
              <a:t>  (1-t) D/E</a:t>
            </a:r>
          </a:p>
          <a:p>
            <a:pPr algn="just"/>
            <a:r>
              <a:rPr lang="en-US">
                <a:latin typeface="Times" charset="0"/>
                <a:ea typeface="ＭＳ Ｐゴシック" charset="0"/>
                <a:cs typeface="ＭＳ Ｐゴシック" charset="0"/>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atin typeface="Times" charset="0"/>
              <a:ea typeface="ＭＳ Ｐゴシック" charset="0"/>
              <a:cs typeface="ＭＳ Ｐゴシック" charset="0"/>
            </a:endParaRPr>
          </a:p>
        </p:txBody>
      </p:sp>
    </p:spTree>
  </p:cSld>
  <p:clrMapOvr>
    <a:masterClrMapping/>
  </p:clrMapOvr>
</p:notes>
</file>

<file path=ppt/notesSlides/notesSlide3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manual computation of the cost of debt. Note the circularity in the argument, since the interest expense is needed to compute the rating, and the rating is needed to compute the cost of debt.</a:t>
            </a:r>
          </a:p>
          <a:p>
            <a:r>
              <a:rPr lang="en-US">
                <a:latin typeface="Times" charset="0"/>
                <a:ea typeface="ＭＳ Ｐゴシック" charset="0"/>
                <a:cs typeface="ＭＳ Ｐゴシック" charset="0"/>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atin typeface="Times" charset="0"/>
                <a:ea typeface="ＭＳ Ｐゴシック" charset="0"/>
                <a:cs typeface="ＭＳ Ｐゴシック" charset="0"/>
              </a:rPr>
              <a:t>We assume that whatever is borrowed is used to buy back equity, and that the operating assets of the firm remain unchanged (EBITDA and EBIT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change…). This allows us to isolate the effect of the recapitalization.</a:t>
            </a:r>
            <a:endParaRPr lang="en-US">
              <a:latin typeface="Times" charset="0"/>
              <a:ea typeface="ＭＳ Ｐゴシック" charset="0"/>
              <a:cs typeface="ＭＳ Ｐゴシック" charset="0"/>
            </a:endParaRPr>
          </a:p>
        </p:txBody>
      </p:sp>
    </p:spTree>
  </p:cSld>
  <p:clrMapOvr>
    <a:masterClrMapping/>
  </p:clrMapOvr>
</p:notes>
</file>

<file path=ppt/notesSlides/notesSlide3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dirty="0">
                <a:latin typeface="Times" charset="0"/>
                <a:ea typeface="ＭＳ Ｐゴシック" charset="0"/>
                <a:cs typeface="ＭＳ Ｐゴシック" charset="0"/>
              </a:rPr>
              <a:t>These default spreads can be obtained in one of two ways:</a:t>
            </a:r>
          </a:p>
          <a:p>
            <a:pPr marL="228600" indent="-228600">
              <a:buFontTx/>
              <a:buAutoNum type="alphaLcPeriod"/>
            </a:pPr>
            <a:r>
              <a:rPr lang="en-US" dirty="0">
                <a:latin typeface="Times" charset="0"/>
                <a:ea typeface="ＭＳ Ｐゴシック" charset="0"/>
                <a:cs typeface="ＭＳ Ｐゴシック" charset="0"/>
              </a:rPr>
              <a:t>Getting a sampling of liquid bonds within each ratings class and averaging out their yields to maturity.</a:t>
            </a:r>
          </a:p>
          <a:p>
            <a:pPr marL="228600" indent="-228600">
              <a:buFontTx/>
              <a:buAutoNum type="alphaLcPeriod"/>
            </a:pPr>
            <a:r>
              <a:rPr lang="en-US" dirty="0">
                <a:latin typeface="Times" charset="0"/>
                <a:ea typeface="ＭＳ Ｐゴシック" charset="0"/>
                <a:cs typeface="ＭＳ Ｐゴシック" charset="0"/>
              </a:rPr>
              <a:t>Finding a source that provides default spreads by ratings class (</a:t>
            </a:r>
            <a:r>
              <a:rPr lang="en-US" dirty="0" err="1">
                <a:latin typeface="Times" charset="0"/>
                <a:ea typeface="ＭＳ Ｐゴシック" charset="0"/>
                <a:cs typeface="ＭＳ Ｐゴシック" charset="0"/>
              </a:rPr>
              <a:t>bondsonline.com</a:t>
            </a:r>
            <a:r>
              <a:rPr lang="en-US" dirty="0">
                <a:latin typeface="Times" charset="0"/>
                <a:ea typeface="ＭＳ Ｐゴシック" charset="0"/>
                <a:cs typeface="ＭＳ Ｐゴシック" charset="0"/>
              </a:rPr>
              <a:t> used to provide these for free but now requires a fee)</a:t>
            </a:r>
          </a:p>
          <a:p>
            <a:pPr marL="228600" indent="-228600"/>
            <a:r>
              <a:rPr lang="en-US" dirty="0">
                <a:latin typeface="Times" charset="0"/>
                <a:ea typeface="ＭＳ Ｐゴシック" charset="0"/>
                <a:cs typeface="ＭＳ Ｐゴシック" charset="0"/>
              </a:rPr>
              <a:t>The interest coverage ratio needs to be much higher for smaller firms to get similar ratings. (See </a:t>
            </a:r>
            <a:r>
              <a:rPr lang="en-US" dirty="0" err="1">
                <a:latin typeface="Times" charset="0"/>
                <a:ea typeface="ＭＳ Ｐゴシック" charset="0"/>
                <a:cs typeface="ＭＳ Ｐゴシック" charset="0"/>
              </a:rPr>
              <a:t>ratings.xls</a:t>
            </a:r>
            <a:r>
              <a:rPr lang="en-US" dirty="0">
                <a:latin typeface="Times" charset="0"/>
                <a:ea typeface="ＭＳ Ｐゴシック" charset="0"/>
                <a:cs typeface="ＭＳ Ｐゴシック" charset="0"/>
              </a:rPr>
              <a:t> spreadsheet)</a:t>
            </a:r>
          </a:p>
          <a:p>
            <a:pPr marL="228600" indent="-228600"/>
            <a:r>
              <a:rPr lang="en-US" dirty="0">
                <a:latin typeface="Times" charset="0"/>
                <a:ea typeface="ＭＳ Ｐゴシック" charset="0"/>
                <a:cs typeface="ＭＳ Ｐゴシック" charset="0"/>
              </a:rPr>
              <a:t>Special cases:</a:t>
            </a:r>
          </a:p>
          <a:p>
            <a:pPr marL="228600" indent="-228600">
              <a:buFontTx/>
              <a:buAutoNum type="arabicPeriod"/>
            </a:pPr>
            <a:r>
              <a:rPr lang="en-US" dirty="0">
                <a:latin typeface="Times" charset="0"/>
                <a:ea typeface="ＭＳ Ｐゴシック" charset="0"/>
                <a:cs typeface="ＭＳ Ｐゴシック" charset="0"/>
              </a:rPr>
              <a:t>If you have no interest expenses, your interest coverage ratio will be infinite: AAA rating (does not matter anyway, since you probably have no debt)</a:t>
            </a:r>
          </a:p>
          <a:p>
            <a:pPr marL="228600" indent="-228600">
              <a:buFontTx/>
              <a:buAutoNum type="arabicPeriod"/>
            </a:pPr>
            <a:r>
              <a:rPr lang="en-US" dirty="0">
                <a:latin typeface="Times" charset="0"/>
                <a:ea typeface="ＭＳ Ｐゴシック" charset="0"/>
                <a:cs typeface="ＭＳ Ｐゴシック" charset="0"/>
              </a:rPr>
              <a:t>2. If you have negative operating income, interest coverage ratio is negative: D rating. You may want to modify by using average operating income over last few years.</a:t>
            </a:r>
          </a:p>
          <a:p>
            <a:pPr marL="228600" indent="-228600"/>
            <a:endParaRPr lang="en-US" dirty="0">
              <a:latin typeface="Times" charset="0"/>
              <a:ea typeface="ＭＳ Ｐゴシック" charset="0"/>
              <a:cs typeface="ＭＳ Ｐゴシック" charset="0"/>
            </a:endParaRPr>
          </a:p>
        </p:txBody>
      </p:sp>
    </p:spTree>
  </p:cSld>
  <p:clrMapOvr>
    <a:masterClrMapping/>
  </p:clrMapOvr>
</p:notes>
</file>

<file path=ppt/notesSlides/notesSlide3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You have to start by assuming the AAA rate but you will end up with a rating that is different (AA)</a:t>
            </a:r>
          </a:p>
          <a:p>
            <a:r>
              <a:rPr lang="en-US" dirty="0">
                <a:latin typeface="Times" charset="0"/>
                <a:ea typeface="ＭＳ Ｐゴシック" charset="0"/>
                <a:cs typeface="ＭＳ Ｐゴシック" charset="0"/>
              </a:rPr>
              <a:t>You can redo the analysis using the AA rate and you can stop because you end up with the same rating at the end. (Sometimes you will need a third iteration).</a:t>
            </a:r>
          </a:p>
          <a:p>
            <a:r>
              <a:rPr lang="en-US" i="1" dirty="0" smtClean="0">
                <a:latin typeface="Times" charset="0"/>
                <a:ea typeface="ＭＳ Ｐゴシック" charset="0"/>
                <a:cs typeface="ＭＳ Ｐゴシック" charset="0"/>
              </a:rPr>
              <a:t> </a:t>
            </a:r>
          </a:p>
          <a:p>
            <a:r>
              <a:rPr lang="en-US" sz="1200" b="0" i="1" u="none" strike="noStrike" baseline="0" dirty="0" smtClean="0">
                <a:solidFill>
                  <a:srgbClr val="000000"/>
                </a:solidFill>
                <a:latin typeface="Times"/>
              </a:rPr>
              <a:t>		Iteration 1	Iteration 2	</a:t>
            </a:r>
          </a:p>
          <a:p>
            <a:r>
              <a:rPr lang="en-US" sz="1200" b="0" i="1" u="none" strike="noStrike" baseline="0" dirty="0" smtClean="0">
                <a:solidFill>
                  <a:srgbClr val="000000"/>
                </a:solidFill>
                <a:latin typeface="Times"/>
              </a:rPr>
              <a:t>		(Debt @AAA rate)	(Debt @AA rate)	</a:t>
            </a:r>
          </a:p>
          <a:p>
            <a:r>
              <a:rPr lang="en-US" sz="1200" b="0" i="1" u="none" strike="noStrike" baseline="0" dirty="0" smtClean="0">
                <a:solidFill>
                  <a:srgbClr val="000000"/>
                </a:solidFill>
                <a:latin typeface="Times"/>
              </a:rPr>
              <a:t>D/(D + E)		20.00%	30.00%	30.00%	</a:t>
            </a:r>
          </a:p>
          <a:p>
            <a:r>
              <a:rPr lang="en-US" sz="1200" b="0" i="1" u="none" strike="noStrike" baseline="0" dirty="0" smtClean="0">
                <a:solidFill>
                  <a:srgbClr val="000000"/>
                </a:solidFill>
                <a:latin typeface="Times"/>
              </a:rPr>
              <a:t>D</a:t>
            </a:r>
            <a:r>
              <a:rPr lang="en-US" sz="1200" b="0" i="0" u="none" strike="noStrike" baseline="0" dirty="0" smtClean="0">
                <a:solidFill>
                  <a:srgbClr val="000000"/>
                </a:solidFill>
                <a:latin typeface="Times"/>
              </a:rPr>
              <a:t>/</a:t>
            </a:r>
            <a:r>
              <a:rPr lang="en-US" sz="1200" b="0" i="1" u="none" strike="noStrike" baseline="0" dirty="0" smtClean="0">
                <a:solidFill>
                  <a:srgbClr val="000000"/>
                </a:solidFill>
                <a:latin typeface="Times"/>
              </a:rPr>
              <a:t>E		</a:t>
            </a:r>
            <a:r>
              <a:rPr lang="en-US" sz="1200" b="0" i="0" u="none" strike="noStrike" baseline="0" dirty="0" smtClean="0">
                <a:solidFill>
                  <a:srgbClr val="000000"/>
                </a:solidFill>
                <a:latin typeface="Times"/>
              </a:rPr>
              <a:t>25.00%	42.86%	42.86%	</a:t>
            </a:r>
          </a:p>
          <a:p>
            <a:r>
              <a:rPr lang="de-DE" sz="1200" b="0" i="0" u="none" strike="noStrike" baseline="0" dirty="0" smtClean="0">
                <a:solidFill>
                  <a:srgbClr val="000000"/>
                </a:solidFill>
                <a:latin typeface="Times"/>
              </a:rPr>
              <a:t>$ </a:t>
            </a:r>
            <a:r>
              <a:rPr lang="de-DE" sz="1200" b="0" i="0" u="none" strike="noStrike" baseline="0" dirty="0" err="1" smtClean="0">
                <a:solidFill>
                  <a:srgbClr val="000000"/>
                </a:solidFill>
                <a:latin typeface="Times"/>
              </a:rPr>
              <a:t>Debt</a:t>
            </a:r>
            <a:r>
              <a:rPr lang="de-DE" sz="1200" b="0" i="0" u="none" strike="noStrike" baseline="0" dirty="0" smtClean="0">
                <a:solidFill>
                  <a:srgbClr val="000000"/>
                </a:solidFill>
                <a:latin typeface="Times"/>
              </a:rPr>
              <a:t>		$27,568 	$41,352 	$41,352 	</a:t>
            </a:r>
          </a:p>
          <a:p>
            <a:r>
              <a:rPr lang="de-DE" sz="1200" b="0" i="0" u="none" strike="noStrike" baseline="0" dirty="0" smtClean="0">
                <a:solidFill>
                  <a:srgbClr val="000000"/>
                </a:solidFill>
                <a:latin typeface="Times"/>
              </a:rPr>
              <a:t>EBITDA		$12,517 	$12,517 	$12,517 	</a:t>
            </a:r>
          </a:p>
          <a:p>
            <a:r>
              <a:rPr lang="en-US" sz="1200" b="0" i="0" u="none" strike="noStrike" baseline="0" dirty="0" smtClean="0">
                <a:solidFill>
                  <a:srgbClr val="000000"/>
                </a:solidFill>
                <a:latin typeface="Times"/>
              </a:rPr>
              <a:t>Depreciation		$2,485 	$2,485 	$2,485 	</a:t>
            </a:r>
          </a:p>
          <a:p>
            <a:r>
              <a:rPr lang="en-US" sz="1200" b="0" i="0" u="none" strike="noStrike" baseline="0" dirty="0" smtClean="0">
                <a:solidFill>
                  <a:srgbClr val="000000"/>
                </a:solidFill>
                <a:latin typeface="Times"/>
              </a:rPr>
              <a:t>EBIT		$10,032 	$10,032 	$10,032 	</a:t>
            </a:r>
          </a:p>
          <a:p>
            <a:r>
              <a:rPr lang="fr-FR" sz="1200" b="0" i="0" u="none" strike="noStrike" baseline="0" dirty="0" err="1" smtClean="0">
                <a:solidFill>
                  <a:srgbClr val="000000"/>
                </a:solidFill>
                <a:latin typeface="Times"/>
              </a:rPr>
              <a:t>Interest</a:t>
            </a:r>
            <a:r>
              <a:rPr lang="fr-FR" sz="1200" b="0" i="0" u="none" strike="noStrike" baseline="0" dirty="0" smtClean="0">
                <a:solidFill>
                  <a:srgbClr val="000000"/>
                </a:solidFill>
                <a:latin typeface="Times"/>
              </a:rPr>
              <a:t> </a:t>
            </a:r>
            <a:r>
              <a:rPr lang="fr-FR" sz="1200" b="0" i="0" u="none" strike="noStrike" baseline="0" dirty="0" err="1" smtClean="0">
                <a:solidFill>
                  <a:srgbClr val="000000"/>
                </a:solidFill>
                <a:latin typeface="Times"/>
              </a:rPr>
              <a:t>expense</a:t>
            </a:r>
            <a:r>
              <a:rPr lang="fr-FR" sz="1200" b="0" i="0" u="none" strike="noStrike" baseline="0" dirty="0" smtClean="0">
                <a:solidFill>
                  <a:srgbClr val="000000"/>
                </a:solidFill>
                <a:latin typeface="Times"/>
              </a:rPr>
              <a:t>	$868 	$1,302.59 	$1,426.64 	</a:t>
            </a:r>
          </a:p>
          <a:p>
            <a:r>
              <a:rPr lang="fr-FR" sz="1200" b="0" i="0" u="none" strike="noStrike" baseline="0" dirty="0" err="1" smtClean="0">
                <a:solidFill>
                  <a:srgbClr val="000000"/>
                </a:solidFill>
                <a:latin typeface="Times"/>
              </a:rPr>
              <a:t>Interest</a:t>
            </a:r>
            <a:r>
              <a:rPr lang="fr-FR" sz="1200" b="0" i="0" u="none" strike="noStrike" baseline="0" dirty="0" smtClean="0">
                <a:solidFill>
                  <a:srgbClr val="000000"/>
                </a:solidFill>
                <a:latin typeface="Times"/>
              </a:rPr>
              <a:t> </a:t>
            </a:r>
            <a:r>
              <a:rPr lang="fr-FR" sz="1200" b="0" i="0" u="none" strike="noStrike" baseline="0" dirty="0" err="1" smtClean="0">
                <a:solidFill>
                  <a:srgbClr val="000000"/>
                </a:solidFill>
                <a:latin typeface="Times"/>
              </a:rPr>
              <a:t>coverage</a:t>
            </a:r>
            <a:r>
              <a:rPr lang="fr-FR" sz="1200" b="0" i="0" u="none" strike="noStrike" baseline="0" dirty="0" smtClean="0">
                <a:solidFill>
                  <a:srgbClr val="000000"/>
                </a:solidFill>
                <a:latin typeface="Times"/>
              </a:rPr>
              <a:t> ratio	11.55	7.70	7.03	</a:t>
            </a:r>
          </a:p>
          <a:p>
            <a:r>
              <a:rPr lang="fr-FR" sz="1200" b="0" i="0" u="none" strike="noStrike" baseline="0" dirty="0" err="1" smtClean="0">
                <a:solidFill>
                  <a:srgbClr val="000000"/>
                </a:solidFill>
                <a:latin typeface="Times"/>
              </a:rPr>
              <a:t>Likely</a:t>
            </a:r>
            <a:r>
              <a:rPr lang="fr-FR" sz="1200" b="0" i="0" u="none" strike="noStrike" baseline="0" dirty="0" smtClean="0">
                <a:solidFill>
                  <a:srgbClr val="000000"/>
                </a:solidFill>
                <a:latin typeface="Times"/>
              </a:rPr>
              <a:t> rating	AAA	AA	AA	</a:t>
            </a:r>
          </a:p>
          <a:p>
            <a:r>
              <a:rPr lang="en-US" sz="1200" b="0" i="0" u="none" strike="noStrike" baseline="0" dirty="0" smtClean="0">
                <a:solidFill>
                  <a:srgbClr val="000000"/>
                </a:solidFill>
                <a:latin typeface="Times"/>
              </a:rPr>
              <a:t>Pretax cost of debt	3.15%	3.45%	3.45%	</a:t>
            </a:r>
          </a:p>
          <a:p>
            <a:endParaRPr lang="en-US" dirty="0">
              <a:latin typeface="Times" charset="0"/>
              <a:ea typeface="ＭＳ Ｐゴシック" charset="0"/>
              <a:cs typeface="ＭＳ Ｐゴシック" charset="0"/>
            </a:endParaRPr>
          </a:p>
        </p:txBody>
      </p:sp>
      <p:pic>
        <p:nvPicPr>
          <p:cNvPr id="11059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3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the completed schedule of interest coverage ratios, ratings and costs of debt at different debt ratios ranging up to 90%.</a:t>
            </a:r>
          </a:p>
          <a:p>
            <a:r>
              <a:rPr lang="en-US" dirty="0">
                <a:latin typeface="Times" charset="0"/>
                <a:ea typeface="ＭＳ Ｐゴシック" charset="0"/>
                <a:cs typeface="ＭＳ Ｐゴシック" charset="0"/>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dirty="0">
                <a:latin typeface="Times" charset="0"/>
                <a:ea typeface="ＭＳ Ｐゴシック" charset="0"/>
                <a:cs typeface="ＭＳ Ｐゴシック" charset="0"/>
              </a:rPr>
              <a:t>We are being simplistic in assuming that the interest coverage ratio solely determines the ratings. We could use more than one ratio, create a consolidated score (like the Altman Z score) and make the rating a function of this score.</a:t>
            </a:r>
          </a:p>
          <a:p>
            <a:r>
              <a:rPr lang="en-US" dirty="0">
                <a:latin typeface="Times" charset="0"/>
                <a:ea typeface="ＭＳ Ｐゴシック" charset="0"/>
                <a:cs typeface="ＭＳ Ｐゴシック" charset="0"/>
              </a:rPr>
              <a:t>Note that the effective tax rate decreases after the </a:t>
            </a:r>
            <a:r>
              <a:rPr lang="en-US" dirty="0" smtClean="0">
                <a:latin typeface="Times" charset="0"/>
                <a:ea typeface="ＭＳ Ｐゴシック" charset="0"/>
                <a:cs typeface="ＭＳ Ｐゴシック" charset="0"/>
              </a:rPr>
              <a:t>70</a:t>
            </a:r>
            <a:r>
              <a:rPr lang="en-US" dirty="0">
                <a:latin typeface="Times" charset="0"/>
                <a:ea typeface="ＭＳ Ｐゴシック" charset="0"/>
                <a:cs typeface="ＭＳ Ｐゴシック" charset="0"/>
              </a:rPr>
              <a:t>%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3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are being conservative. The interest that is not tax deductible can be carried forward and will probably earn some tax benefit in future periods. </a:t>
            </a:r>
          </a:p>
          <a:p>
            <a:r>
              <a:rPr lang="en-US">
                <a:latin typeface="Times" charset="0"/>
                <a:ea typeface="ＭＳ Ｐゴシック" charset="0"/>
                <a:cs typeface="ＭＳ Ｐゴシック" charset="0"/>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3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Summarizes the cost of equity and debt from prior pages, as well as the cost of capital at different debt ratios.</a:t>
            </a:r>
          </a:p>
          <a:p>
            <a:r>
              <a:rPr lang="en-US" dirty="0">
                <a:latin typeface="Times" charset="0"/>
                <a:ea typeface="ＭＳ Ｐゴシック" charset="0"/>
                <a:cs typeface="ＭＳ Ｐゴシック" charset="0"/>
              </a:rPr>
              <a:t>If the objective is to minimize cost of capital, it occurs at </a:t>
            </a:r>
            <a:r>
              <a:rPr lang="en-US" dirty="0" smtClean="0">
                <a:latin typeface="Times" charset="0"/>
                <a:ea typeface="ＭＳ Ｐゴシック" charset="0"/>
                <a:cs typeface="ＭＳ Ｐゴシック" charset="0"/>
              </a:rPr>
              <a:t>40%,</a:t>
            </a:r>
            <a:r>
              <a:rPr lang="en-US" baseline="0" dirty="0" smtClean="0">
                <a:latin typeface="Times" charset="0"/>
                <a:ea typeface="ＭＳ Ｐゴシック" charset="0"/>
                <a:cs typeface="ＭＳ Ｐゴシック" charset="0"/>
              </a:rPr>
              <a:t> or more precisely, somewhere around 40%.</a:t>
            </a:r>
          </a:p>
          <a:p>
            <a:r>
              <a:rPr lang="en-US" dirty="0" smtClean="0">
                <a:latin typeface="Times" charset="0"/>
                <a:ea typeface="ＭＳ Ｐゴシック" charset="0"/>
                <a:cs typeface="ＭＳ Ｐゴシック" charset="0"/>
              </a:rPr>
              <a:t> This </a:t>
            </a:r>
            <a:r>
              <a:rPr lang="en-US" dirty="0">
                <a:latin typeface="Times" charset="0"/>
                <a:ea typeface="ＭＳ Ｐゴシック" charset="0"/>
                <a:cs typeface="ＭＳ Ｐゴシック" charset="0"/>
              </a:rPr>
              <a:t>will maximize firm value, if operating </a:t>
            </a:r>
            <a:r>
              <a:rPr lang="en-US" dirty="0" err="1">
                <a:latin typeface="Times" charset="0"/>
                <a:ea typeface="ＭＳ Ｐゴシック" charset="0"/>
                <a:cs typeface="ＭＳ Ｐゴシック" charset="0"/>
              </a:rPr>
              <a:t>cashflow</a:t>
            </a:r>
            <a:r>
              <a:rPr lang="en-US" dirty="0">
                <a:latin typeface="Times" charset="0"/>
                <a:ea typeface="ＭＳ Ｐゴシック" charset="0"/>
                <a:cs typeface="ＭＳ Ｐゴシック" charset="0"/>
              </a:rPr>
              <a:t> (EBITDA) is unaffected by changes in leverage and the consequent changes in ratings. (In other words, we are assuming no indirect bankruptcy costs… If we did, the optimal might be affected, especially if it is at low rating).</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p:cNvSpPr>
          <p:nvPr>
            <p:ph type="sldImg"/>
          </p:nvPr>
        </p:nvSpPr>
        <p:spPr>
          <a:xfrm>
            <a:off x="1150938" y="692150"/>
            <a:ext cx="4556125" cy="3416300"/>
          </a:xfrm>
          <a:solidFill>
            <a:srgbClr val="FFFFFF"/>
          </a:solidFill>
          <a:ln/>
        </p:spPr>
      </p:sp>
      <p:sp>
        <p:nvSpPr>
          <p:cNvPr id="1187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atin typeface="Times" charset="0"/>
                <a:ea typeface="ＭＳ Ｐゴシック" charset="0"/>
                <a:cs typeface="ＭＳ Ｐゴシック" charset="0"/>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atin typeface="Times" charset="0"/>
              <a:ea typeface="ＭＳ Ｐゴシック" charset="0"/>
              <a:cs typeface="ＭＳ Ｐゴシック" charset="0"/>
            </a:endParaRPr>
          </a:p>
        </p:txBody>
      </p:sp>
      <p:pic>
        <p:nvPicPr>
          <p:cNvPr id="11878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3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atin typeface="Times" charset="0"/>
                <a:ea typeface="ＭＳ Ｐゴシック" charset="0"/>
                <a:cs typeface="ＭＳ Ｐゴシック" charset="0"/>
              </a:rPr>
              <a:t>We can make the cost of debt a continuous function of default risk or interest coverage ratios.</a:t>
            </a:r>
          </a:p>
        </p:txBody>
      </p:sp>
    </p:spTree>
  </p:cSld>
  <p:clrMapOvr>
    <a:masterClrMapping/>
  </p:clrMapOvr>
</p:notes>
</file>

<file path=ppt/notesSlides/notesSlide3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3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expectations are now (realistic or unrealistic), those expectations stay unchanged as we move from the old to the new capital structure.</a:t>
            </a:r>
          </a:p>
          <a:p>
            <a:r>
              <a:rPr lang="en-US">
                <a:latin typeface="Times" charset="0"/>
                <a:ea typeface="ＭＳ Ｐゴシック" charset="0"/>
                <a:cs typeface="ＭＳ Ｐゴシック" charset="0"/>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3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reduction in the cost of capital translates into annual savings. Most of these savings are implicit, being savings in the cost of equity. Thus,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accounting earnings will not reflect these savings directly.</a:t>
            </a:r>
          </a:p>
          <a:p>
            <a:r>
              <a:rPr lang="en-US">
                <a:latin typeface="Times" charset="0"/>
                <a:ea typeface="ＭＳ Ｐゴシック" charset="0"/>
                <a:cs typeface="ＭＳ Ｐゴシック" charset="0"/>
              </a:rPr>
              <a:t>These savings can be converted into a present value by discounting back at the new cost of capital. </a:t>
            </a:r>
          </a:p>
          <a:p>
            <a:r>
              <a:rPr lang="en-US">
                <a:latin typeface="Times" charset="0"/>
                <a:ea typeface="ＭＳ Ｐゴシック" charset="0"/>
                <a:cs typeface="ＭＳ Ｐゴシック" charset="0"/>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atin typeface="Times" charset="0"/>
                <a:ea typeface="ＭＳ Ｐゴシック" charset="0"/>
                <a:cs typeface="ＭＳ Ｐゴシック" charset="0"/>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atin typeface="Times" charset="0"/>
                <a:ea typeface="ＭＳ Ｐゴシック" charset="0"/>
                <a:cs typeface="ＭＳ Ｐゴシック" charset="0"/>
              </a:rPr>
              <a:t>In this case, maximizing firm value also maximizes stock price, because we assume that </a:t>
            </a:r>
          </a:p>
          <a:p>
            <a:pPr lvl="1"/>
            <a:r>
              <a:rPr lang="en-US">
                <a:latin typeface="Times" charset="0"/>
                <a:ea typeface="ＭＳ Ｐゴシック" charset="0"/>
              </a:rPr>
              <a:t>Debt is refinanced at current market rates, thus protecting bondholders</a:t>
            </a:r>
          </a:p>
          <a:p>
            <a:pPr lvl="1"/>
            <a:r>
              <a:rPr lang="en-US">
                <a:latin typeface="Times" charset="0"/>
                <a:ea typeface="ＭＳ Ｐゴシック" charset="0"/>
              </a:rPr>
              <a:t>Markets are rational and efficient.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3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3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more general scenario, you are looking at the division of spoils between those who sell their shares back and those who stay on as stockholders.</a:t>
            </a:r>
          </a:p>
        </p:txBody>
      </p:sp>
    </p:spTree>
  </p:cSld>
  <p:clrMapOvr>
    <a:masterClrMapping/>
  </p:clrMapOvr>
</p:notes>
</file>

<file path=ppt/notesSlides/notesSlide3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best case scenario for those who stay on as stockholders, since they claim the entire surplus.</a:t>
            </a:r>
          </a:p>
        </p:txBody>
      </p:sp>
    </p:spTree>
  </p:cSld>
  <p:clrMapOvr>
    <a:masterClrMapping/>
  </p:clrMapOvr>
</p:notes>
</file>

<file path=ppt/notesSlides/notesSlide3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Proof that the $78.61 leaves everyone equally well off.</a:t>
            </a:r>
          </a:p>
          <a:p>
            <a:r>
              <a:rPr lang="en-US">
                <a:latin typeface="Times" charset="0"/>
                <a:ea typeface="ＭＳ Ｐゴシック" charset="0"/>
                <a:cs typeface="ＭＳ Ｐゴシック" charset="0"/>
              </a:rPr>
              <a:t>Try different prices and see how the increase in value is apportioned between the groups.</a:t>
            </a:r>
          </a:p>
          <a:p>
            <a:r>
              <a:rPr lang="en-US">
                <a:latin typeface="Times" charset="0"/>
                <a:ea typeface="ＭＳ Ｐゴシック" charset="0"/>
                <a:cs typeface="ＭＳ Ｐゴシック" charset="0"/>
              </a:rPr>
              <a:t>In fact, try estimating the buyback price at which the entire value increase goes to those who sell their shares back.</a:t>
            </a:r>
          </a:p>
        </p:txBody>
      </p:sp>
    </p:spTree>
  </p:cSld>
  <p:clrMapOvr>
    <a:masterClrMapping/>
  </p:clrMapOvr>
</p:notes>
</file>

<file path=ppt/notesSlides/notesSlide3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p:cNvSpPr>
          <p:nvPr>
            <p:ph type="sldImg"/>
          </p:nvPr>
        </p:nvSpPr>
        <p:spPr>
          <a:xfrm>
            <a:off x="1150938" y="692150"/>
            <a:ext cx="4556125" cy="3416300"/>
          </a:xfrm>
          <a:solidFill>
            <a:srgbClr val="FFFFFF"/>
          </a:solidFill>
          <a:ln/>
        </p:spPr>
      </p:sp>
      <p:sp>
        <p:nvSpPr>
          <p:cNvPr id="137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analysis is based upon the firm continuing as a going concern. To the extent that more debt can put this survival at risk, it is important to do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what-if</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analyses or build in survival constraints into the analysis.</a:t>
            </a:r>
            <a:endParaRPr lang="en-US">
              <a:latin typeface="Times" charset="0"/>
              <a:ea typeface="ＭＳ Ｐゴシック" charset="0"/>
              <a:cs typeface="ＭＳ Ｐゴシック" charset="0"/>
            </a:endParaRPr>
          </a:p>
        </p:txBody>
      </p:sp>
    </p:spTree>
  </p:cSld>
  <p:clrMapOvr>
    <a:masterClrMapping/>
  </p:clrMapOvr>
</p:notes>
</file>

<file path=ppt/notesSlides/notesSlide3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percentage changes in operating income at Disney.</a:t>
            </a:r>
          </a:p>
        </p:txBody>
      </p:sp>
    </p:spTree>
  </p:cSld>
  <p:clrMapOvr>
    <a:masterClrMapping/>
  </p:clrMapOvr>
</p:notes>
</file>

<file path=ppt/notesSlides/notesSlide3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Disney’s optimal debt ratio is robust and survives up to a 30% drop in EBIT, which is worse than their worst year in the last three decades.</a:t>
            </a:r>
          </a:p>
        </p:txBody>
      </p:sp>
    </p:spTree>
  </p:cSld>
  <p:clrMapOvr>
    <a:masterClrMapping/>
  </p:clrMapOvr>
</p:notes>
</file>

<file path=ppt/notesSlides/notesSlide3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atin typeface="Times" charset="0"/>
                <a:ea typeface="ＭＳ Ｐゴシック" charset="0"/>
                <a:cs typeface="ＭＳ Ｐゴシック" charset="0"/>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bragging rights.</a:t>
            </a:r>
            <a:endParaRPr lang="en-US">
              <a:latin typeface="Times" charset="0"/>
              <a:ea typeface="ＭＳ Ｐゴシック" charset="0"/>
              <a:cs typeface="ＭＳ Ｐゴシック" charset="0"/>
            </a:endParaRPr>
          </a:p>
        </p:txBody>
      </p:sp>
    </p:spTree>
  </p:cSld>
  <p:clrMapOvr>
    <a:masterClrMapping/>
  </p:clrMapOvr>
</p:notes>
</file>

<file path=ppt/notesSlides/notesSlide3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may be overstated, since it is based upon the assumption that operating income is unaffected by the change in ratings. To the degree that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income will drop if its rating drops below BBB, this will overstate the cost of the constraint.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atin typeface="Times" charset="0"/>
              <a:ea typeface="ＭＳ Ｐゴシック" charset="0"/>
              <a:cs typeface="ＭＳ Ｐゴシック" charset="0"/>
            </a:endParaRPr>
          </a:p>
        </p:txBody>
      </p:sp>
    </p:spTree>
  </p:cSld>
  <p:clrMapOvr>
    <a:masterClrMapping/>
  </p:clrMapOvr>
</p:notes>
</file>

<file path=ppt/notesSlides/notesSlide3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analysis is built on the assumption that debt is used to buy back stock. Many firms would rather use the debt to take projects, or might be barred from buying back stock (as is the case in markets like Germany)</a:t>
            </a:r>
          </a:p>
          <a:p>
            <a:r>
              <a:rPr lang="en-US">
                <a:latin typeface="Times" charset="0"/>
                <a:ea typeface="ＭＳ Ｐゴシック" charset="0"/>
                <a:cs typeface="ＭＳ Ｐゴシック" charset="0"/>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atin typeface="Times" charset="0"/>
                <a:ea typeface="ＭＳ Ｐゴシック" charset="0"/>
                <a:cs typeface="ＭＳ Ｐゴシック" charset="0"/>
              </a:rPr>
              <a:t>If the business you are expanding into has more risk and more negative cashflows, your optimal will decrease.</a:t>
            </a:r>
          </a:p>
        </p:txBody>
      </p:sp>
    </p:spTree>
  </p:cSld>
  <p:clrMapOvr>
    <a:masterClrMapping/>
  </p:clrMapOvr>
</p:notes>
</file>

<file path=ppt/notesSlides/notesSlide3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Tata Motors looks over levered, it is possible that the company is borrowing money on the basis of the Tata Group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financial strength…. Thus, to assess whether there is too much or too little debt, we should be looking at the overall group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optimal and actual debt ratio.</a:t>
            </a:r>
            <a:endParaRPr lang="en-US">
              <a:latin typeface="Times" charset="0"/>
              <a:ea typeface="ＭＳ Ｐゴシック" charset="0"/>
              <a:cs typeface="ＭＳ Ｐゴシック" charset="0"/>
            </a:endParaRPr>
          </a:p>
        </p:txBody>
      </p:sp>
    </p:spTree>
  </p:cSld>
  <p:clrMapOvr>
    <a:masterClrMapping/>
  </p:clrMapOvr>
</p:notes>
</file>

<file path=ppt/notesSlides/notesSlide3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Rot="1" noChangeAspect="1" noChangeArrowheads="1"/>
          </p:cNvSpPr>
          <p:nvPr>
            <p:ph type="sldImg"/>
          </p:nvPr>
        </p:nvSpPr>
        <p:spPr>
          <a:xfrm>
            <a:off x="1150938" y="692150"/>
            <a:ext cx="4556125" cy="3416300"/>
          </a:xfrm>
          <a:solidFill>
            <a:srgbClr val="FFFFFF"/>
          </a:solidFill>
          <a:ln/>
        </p:spPr>
      </p:sp>
      <p:sp>
        <p:nvSpPr>
          <p:cNvPr id="1515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3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May be a high flyer in terms of market cap, but cannot afford much debt, since its operating income is low, relative to its market value.</a:t>
            </a:r>
          </a:p>
        </p:txBody>
      </p:sp>
    </p:spTree>
  </p:cSld>
  <p:clrMapOvr>
    <a:masterClrMapping/>
  </p:clrMapOvr>
</p:notes>
</file>

<file path=ppt/notesSlides/notesSlide3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Rot="1" noChangeAspect="1" noChangeArrowheads="1"/>
          </p:cNvSpPr>
          <p:nvPr>
            <p:ph type="sldImg"/>
          </p:nvPr>
        </p:nvSpPr>
        <p:spPr>
          <a:xfrm>
            <a:off x="1150938" y="692150"/>
            <a:ext cx="4556125" cy="3416300"/>
          </a:xfrm>
          <a:solidFill>
            <a:srgbClr val="FFFFFF"/>
          </a:solidFill>
          <a:ln/>
        </p:spPr>
      </p:sp>
      <p:sp>
        <p:nvSpPr>
          <p:cNvPr id="15565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optimal debt ratio for the private firm is 30</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The firm value is maximized at that point. </a:t>
            </a:r>
          </a:p>
          <a:p>
            <a:r>
              <a:rPr lang="en-US" dirty="0">
                <a:latin typeface="Times" charset="0"/>
                <a:ea typeface="ＭＳ Ｐゴシック" charset="0"/>
                <a:cs typeface="ＭＳ Ｐゴシック" charset="0"/>
              </a:rPr>
              <a:t>To the extent that private business owners view default risk more seriously than stockholders in a publicly traded firm, they will probably be more cautious about moving to the optimal.</a:t>
            </a:r>
          </a:p>
          <a:p>
            <a:r>
              <a:rPr lang="en-US" dirty="0">
                <a:latin typeface="Times" charset="0"/>
                <a:ea typeface="ＭＳ Ｐゴシック" charset="0"/>
                <a:cs typeface="ＭＳ Ｐゴシック" charset="0"/>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3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cSld>
  <p:clrMapOvr>
    <a:masterClrMapping/>
  </p:clrMapOvr>
</p:notes>
</file>

<file path=ppt/notesSlides/notesSlide3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3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p:cNvSpPr>
          <p:nvPr>
            <p:ph type="sldImg"/>
          </p:nvPr>
        </p:nvSpPr>
        <p:spPr>
          <a:xfrm>
            <a:off x="1150938" y="692150"/>
            <a:ext cx="4556125" cy="3416300"/>
          </a:xfrm>
          <a:ln/>
        </p:spPr>
      </p:sp>
      <p:sp>
        <p:nvSpPr>
          <p:cNvPr id="161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3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a:xfrm>
            <a:off x="1150938" y="692150"/>
            <a:ext cx="4556125" cy="3416300"/>
          </a:xfrm>
          <a:ln/>
        </p:spPr>
      </p:sp>
      <p:sp>
        <p:nvSpPr>
          <p:cNvPr id="163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3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Financial service firms often do not consider debt to be a source of capital, as much as they consider it to be raw material that they use to produce their products. </a:t>
            </a:r>
          </a:p>
          <a:p>
            <a:r>
              <a:rPr lang="en-US">
                <a:latin typeface="Times" charset="0"/>
                <a:ea typeface="ＭＳ Ｐゴシック" charset="0"/>
                <a:cs typeface="ＭＳ Ｐゴシック" charset="0"/>
              </a:rPr>
              <a:t>Thus, most banks borrow, using the regulatory capital ratios as constraints, rather than to minimize cost of capital. </a:t>
            </a:r>
          </a:p>
        </p:txBody>
      </p:sp>
    </p:spTree>
  </p:cSld>
  <p:clrMapOvr>
    <a:masterClrMapping/>
  </p:clrMapOvr>
</p:notes>
</file>

<file path=ppt/notesSlides/notesSlide3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p:cNvSpPr>
            <a:spLocks noGrp="1" noRot="1" noChangeAspect="1"/>
          </p:cNvSpPr>
          <p:nvPr>
            <p:ph type="sldImg"/>
          </p:nvPr>
        </p:nvSpPr>
        <p:spPr>
          <a:xfrm>
            <a:off x="1150938" y="692150"/>
            <a:ext cx="4556125" cy="3416300"/>
          </a:xfrm>
          <a:ln/>
        </p:spPr>
      </p:sp>
      <p:sp>
        <p:nvSpPr>
          <p:cNvPr id="167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As regulatory capital ratios increase, banks will have to raise more </a:t>
            </a:r>
            <a:r>
              <a:rPr lang="en-US" dirty="0" smtClean="0">
                <a:latin typeface="Times" charset="0"/>
                <a:ea typeface="ＭＳ Ｐゴシック" charset="0"/>
                <a:cs typeface="ＭＳ Ｐゴシック" charset="0"/>
              </a:rPr>
              <a:t>equity (which adds</a:t>
            </a:r>
            <a:r>
              <a:rPr lang="en-US" baseline="0" dirty="0" smtClean="0">
                <a:latin typeface="Times" charset="0"/>
                <a:ea typeface="ＭＳ Ｐゴシック" charset="0"/>
                <a:cs typeface="ＭＳ Ｐゴシック" charset="0"/>
              </a:rPr>
              <a:t> to regulatory capital)</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to </a:t>
            </a:r>
            <a:r>
              <a:rPr lang="en-US" dirty="0" smtClean="0">
                <a:latin typeface="Times" charset="0"/>
                <a:ea typeface="ＭＳ Ｐゴシック" charset="0"/>
                <a:cs typeface="ＭＳ Ｐゴシック" charset="0"/>
              </a:rPr>
              <a:t>grow.</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Conservative </a:t>
            </a:r>
            <a:r>
              <a:rPr lang="en-US" dirty="0">
                <a:latin typeface="Times" charset="0"/>
                <a:ea typeface="ＭＳ Ｐゴシック" charset="0"/>
                <a:cs typeface="ＭＳ Ｐゴシック" charset="0"/>
              </a:rPr>
              <a:t>banks will raise more equity than aggressive banks.</a:t>
            </a:r>
          </a:p>
          <a:p>
            <a:r>
              <a:rPr lang="en-US" dirty="0">
                <a:latin typeface="Times" charset="0"/>
                <a:ea typeface="ＭＳ Ｐゴシック" charset="0"/>
                <a:cs typeface="ＭＳ Ｐゴシック" charset="0"/>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dirty="0">
                <a:latin typeface="Times" charset="0"/>
                <a:ea typeface="ＭＳ Ｐゴシック" charset="0"/>
                <a:cs typeface="ＭＳ Ｐゴシック" charset="0"/>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dirty="0">
                <a:latin typeface="Times" charset="0"/>
                <a:ea typeface="ＭＳ Ｐゴシック" charset="0"/>
                <a:cs typeface="ＭＳ Ｐゴシック" charset="0"/>
              </a:rPr>
              <a:t>The one issue in this approach is that it is framed by regulatory </a:t>
            </a:r>
            <a:r>
              <a:rPr lang="en-US" dirty="0" err="1">
                <a:latin typeface="Times" charset="0"/>
                <a:ea typeface="ＭＳ Ｐゴシック" charset="0"/>
                <a:cs typeface="ＭＳ Ｐゴシック" charset="0"/>
              </a:rPr>
              <a:t>defintiions.of</a:t>
            </a:r>
            <a:r>
              <a:rPr lang="en-US" dirty="0">
                <a:latin typeface="Times" charset="0"/>
                <a:ea typeface="ＭＳ Ｐゴシック" charset="0"/>
                <a:cs typeface="ＭＳ Ｐゴシック" charset="0"/>
              </a:rPr>
              <a:t> equity. Thus, preferred stock is usually counted as equity. After the crisis of 2008, there was a debate about whether </a:t>
            </a:r>
            <a:r>
              <a:rPr lang="en-US" dirty="0" err="1">
                <a:latin typeface="Times" charset="0"/>
                <a:ea typeface="ＭＳ Ｐゴシック" charset="0"/>
                <a:cs typeface="ＭＳ Ｐゴシック" charset="0"/>
              </a:rPr>
              <a:t>wartrants</a:t>
            </a:r>
            <a:r>
              <a:rPr lang="en-US" dirty="0">
                <a:latin typeface="Times" charset="0"/>
                <a:ea typeface="ＭＳ Ｐゴシック" charset="0"/>
                <a:cs typeface="ＭＳ Ｐゴシック" charset="0"/>
              </a:rPr>
              <a:t> should be counted in book equity.</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p:cNvSpPr>
          <p:nvPr>
            <p:ph type="sldImg"/>
          </p:nvPr>
        </p:nvSpPr>
        <p:spPr>
          <a:xfrm>
            <a:off x="1150938" y="692150"/>
            <a:ext cx="4556125" cy="3416300"/>
          </a:xfrm>
          <a:ln/>
        </p:spPr>
      </p:sp>
      <p:sp>
        <p:nvSpPr>
          <p:cNvPr id="169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dirty="0">
                <a:latin typeface="Times" charset="0"/>
                <a:ea typeface="ＭＳ Ｐゴシック" charset="0"/>
                <a:cs typeface="ＭＳ Ｐゴシック" charset="0"/>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The </a:t>
            </a:r>
            <a:r>
              <a:rPr lang="en-US" dirty="0">
                <a:latin typeface="Times" charset="0"/>
                <a:ea typeface="ＭＳ Ｐゴシック" charset="0"/>
                <a:cs typeface="ＭＳ Ｐゴシック" charset="0"/>
              </a:rPr>
              <a:t>one issue in this approach is that it is framed by regulatory </a:t>
            </a:r>
            <a:r>
              <a:rPr lang="en-US" dirty="0" err="1">
                <a:latin typeface="Times" charset="0"/>
                <a:ea typeface="ＭＳ Ｐゴシック" charset="0"/>
                <a:cs typeface="ＭＳ Ｐゴシック" charset="0"/>
              </a:rPr>
              <a:t>defintiions.of</a:t>
            </a:r>
            <a:r>
              <a:rPr lang="en-US" dirty="0">
                <a:latin typeface="Times" charset="0"/>
                <a:ea typeface="ＭＳ Ｐゴシック" charset="0"/>
                <a:cs typeface="ＭＳ Ｐゴシック" charset="0"/>
              </a:rPr>
              <a:t> equity. Thus, preferred stock is usually counted as equity. After the crisis of 2008, there was a debate about whether </a:t>
            </a:r>
            <a:r>
              <a:rPr lang="en-US" dirty="0" err="1">
                <a:latin typeface="Times" charset="0"/>
                <a:ea typeface="ＭＳ Ｐゴシック" charset="0"/>
                <a:cs typeface="ＭＳ Ｐゴシック" charset="0"/>
              </a:rPr>
              <a:t>wartrants</a:t>
            </a:r>
            <a:r>
              <a:rPr lang="en-US" dirty="0">
                <a:latin typeface="Times" charset="0"/>
                <a:ea typeface="ＭＳ Ｐゴシック" charset="0"/>
                <a:cs typeface="ＭＳ Ｐゴシック" charset="0"/>
              </a:rPr>
              <a:t> should be counted in book equity.</a:t>
            </a: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p:cNvSpPr>
          <p:nvPr>
            <p:ph type="sldImg"/>
          </p:nvPr>
        </p:nvSpPr>
        <p:spPr>
          <a:xfrm>
            <a:off x="1150938" y="692150"/>
            <a:ext cx="4556125" cy="3416300"/>
          </a:xfrm>
          <a:ln/>
        </p:spPr>
      </p:sp>
      <p:sp>
        <p:nvSpPr>
          <p:cNvPr id="172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a:t>
            </a:r>
            <a:r>
              <a:rPr lang="en-US" dirty="0" smtClean="0">
                <a:latin typeface="Times" charset="0"/>
                <a:ea typeface="ＭＳ Ｐゴシック" charset="0"/>
                <a:cs typeface="ＭＳ Ｐゴシック" charset="0"/>
              </a:rPr>
              <a:t>regulatory </a:t>
            </a:r>
            <a:r>
              <a:rPr lang="en-US" dirty="0">
                <a:latin typeface="Times" charset="0"/>
                <a:ea typeface="ＭＳ Ｐゴシック" charset="0"/>
                <a:cs typeface="ＭＳ Ｐゴシック" charset="0"/>
              </a:rPr>
              <a:t>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dirty="0">
                <a:latin typeface="Times" charset="0"/>
                <a:ea typeface="ＭＳ Ｐゴシック" charset="0"/>
                <a:cs typeface="ＭＳ Ｐゴシック" charset="0"/>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cSld>
  <p:clrMapOvr>
    <a:masterClrMapping/>
  </p:clrMapOvr>
</p:notes>
</file>

<file path=ppt/notesSlides/notesSlide3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with zero taxes, the optimal debt ratio goes to zero. Intuitively, if the costs of borrowing (higher bankruptcy cost, agency costs) and the primary benefit disappears, there will always by a net cost to borrowing.</a:t>
            </a:r>
          </a:p>
          <a:p>
            <a:endParaRPr lang="en-US">
              <a:latin typeface="Times" charset="0"/>
              <a:ea typeface="ＭＳ Ｐゴシック" charset="0"/>
              <a:cs typeface="ＭＳ Ｐゴシック" charset="0"/>
            </a:endParaRPr>
          </a:p>
          <a:p>
            <a:r>
              <a:rPr lang="en-US" i="1">
                <a:latin typeface="Times" charset="0"/>
                <a:ea typeface="ＭＳ Ｐゴシック" charset="0"/>
                <a:cs typeface="ＭＳ Ｐゴシック" charset="0"/>
              </a:rPr>
              <a:t>If debt is cheaper than equity on a pre-tax basis (and it generally is), why do we not gain by borrowing?</a:t>
            </a:r>
          </a:p>
          <a:p>
            <a:r>
              <a:rPr lang="en-US">
                <a:latin typeface="Times" charset="0"/>
                <a:ea typeface="ＭＳ Ｐゴシック" charset="0"/>
                <a:cs typeface="ＭＳ Ｐゴシック" charset="0"/>
              </a:rPr>
              <a:t>Because the additional debt makes both debt and equity more expensive. (Ratings drop and betas increase…)</a:t>
            </a:r>
          </a:p>
        </p:txBody>
      </p:sp>
    </p:spTree>
  </p:cSld>
  <p:clrMapOvr>
    <a:masterClrMapping/>
  </p:clrMapOvr>
</p:notes>
</file>

<file path=ppt/notesSlides/notesSlide3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is the answer to the puzzle of why growth firms, even extremely profitable ones like </a:t>
            </a:r>
            <a:r>
              <a:rPr lang="en-US" dirty="0" smtClean="0">
                <a:latin typeface="Times" charset="0"/>
                <a:ea typeface="ＭＳ Ｐゴシック" charset="0"/>
                <a:cs typeface="ＭＳ Ｐゴシック" charset="0"/>
              </a:rPr>
              <a:t>Facebook</a:t>
            </a:r>
            <a:r>
              <a:rPr lang="en-US" baseline="0" dirty="0" smtClean="0">
                <a:latin typeface="Times" charset="0"/>
                <a:ea typeface="ＭＳ Ｐゴシック" charset="0"/>
                <a:cs typeface="ＭＳ Ｐゴシック" charset="0"/>
              </a:rPr>
              <a:t> and </a:t>
            </a:r>
            <a:r>
              <a:rPr lang="en-US" dirty="0" smtClean="0">
                <a:latin typeface="Times" charset="0"/>
                <a:ea typeface="ＭＳ Ｐゴシック" charset="0"/>
                <a:cs typeface="ＭＳ Ｐゴシック" charset="0"/>
              </a:rPr>
              <a:t>Google</a:t>
            </a:r>
            <a:r>
              <a:rPr lang="en-US" dirty="0">
                <a:latin typeface="Times" charset="0"/>
                <a:ea typeface="ＭＳ Ｐゴシック" charset="0"/>
                <a:cs typeface="ＭＳ Ｐゴシック" charset="0"/>
              </a:rPr>
              <a:t>, tend to have low optimal debt ratios. While they may generate huge dollar profits, their market values are </a:t>
            </a:r>
          </a:p>
        </p:txBody>
      </p:sp>
    </p:spTree>
  </p:cSld>
  <p:clrMapOvr>
    <a:masterClrMapping/>
  </p:clrMapOvr>
</p:notes>
</file>

<file path=ppt/notesSlides/notesSlide3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4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cost of equity is determined by the equity risk premium and the cost of debt by the default spread. When ERP rise (fall) relative to default spreads, firms will borrow more (less). </a:t>
            </a:r>
          </a:p>
          <a:p>
            <a:r>
              <a:rPr lang="en-US" dirty="0">
                <a:latin typeface="Times" charset="0"/>
                <a:ea typeface="ＭＳ Ｐゴシック" charset="0"/>
                <a:cs typeface="ＭＳ Ｐゴシック" charset="0"/>
              </a:rPr>
              <a:t>This graph has the implied equity risk premium and the default spread on a Baa rated bond going back to 1960. While they generally move together, there have been periods of disconnect between the two.</a:t>
            </a:r>
          </a:p>
          <a:p>
            <a:r>
              <a:rPr lang="en-US" dirty="0">
                <a:latin typeface="Times" charset="0"/>
                <a:ea typeface="ＭＳ Ｐゴシック" charset="0"/>
                <a:cs typeface="ＭＳ Ｐゴシック" charset="0"/>
              </a:rPr>
              <a:t>In the late 1990s, equity risk premiums dropped relative to default spreads: Firms should have shifted to equity from debt and optimal debt ratios should have decreased.</a:t>
            </a:r>
          </a:p>
          <a:p>
            <a:r>
              <a:rPr lang="en-US" dirty="0">
                <a:latin typeface="Times" charset="0"/>
                <a:ea typeface="ＭＳ Ｐゴシック" charset="0"/>
                <a:cs typeface="ＭＳ Ｐゴシック" charset="0"/>
              </a:rPr>
              <a:t>Between 2004 and 2007, default spreads dropped while equity risk premiums remained unchanged. It was a golden age for leveraged transactions.</a:t>
            </a:r>
          </a:p>
          <a:p>
            <a:r>
              <a:rPr lang="en-US" dirty="0">
                <a:latin typeface="Times" charset="0"/>
                <a:ea typeface="ＭＳ Ｐゴシック" charset="0"/>
                <a:cs typeface="ＭＳ Ｐゴシック" charset="0"/>
              </a:rPr>
              <a:t>In 2008, risk </a:t>
            </a:r>
            <a:r>
              <a:rPr lang="en-US" dirty="0" err="1">
                <a:latin typeface="Times" charset="0"/>
                <a:ea typeface="ＭＳ Ｐゴシック" charset="0"/>
                <a:cs typeface="ＭＳ Ｐゴシック" charset="0"/>
              </a:rPr>
              <a:t>premia</a:t>
            </a:r>
            <a:r>
              <a:rPr lang="en-US" dirty="0">
                <a:latin typeface="Times" charset="0"/>
                <a:ea typeface="ＭＳ Ｐゴシック" charset="0"/>
                <a:cs typeface="ＭＳ Ｐゴシック" charset="0"/>
              </a:rPr>
              <a:t> climbed across the board but default spreads increased at a far faster pace than equity risk premium. On a relative basis, debt became more expensive relative to equity.</a:t>
            </a:r>
          </a:p>
          <a:p>
            <a:r>
              <a:rPr lang="en-US" dirty="0">
                <a:latin typeface="Times" charset="0"/>
                <a:ea typeface="ＭＳ Ｐゴシック" charset="0"/>
                <a:cs typeface="ＭＳ Ｐゴシック" charset="0"/>
              </a:rPr>
              <a:t>We would expect optimal debt ratios to decrease across the board as a consequence. . (Between 2004 and 2007, default spreads fell while equity risk premiums stagnated… ushering in the age of leveraged recaps and buyouts</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Sinc</a:t>
            </a:r>
            <a:r>
              <a:rPr lang="en-US" baseline="0" dirty="0" smtClean="0">
                <a:latin typeface="Times" charset="0"/>
                <a:ea typeface="ＭＳ Ｐゴシック" charset="0"/>
                <a:cs typeface="ＭＳ Ｐゴシック" charset="0"/>
              </a:rPr>
              <a:t>e 2008, both equity risk premiums and default spread have dropped, though the ratio has not changed much.</a:t>
            </a:r>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4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Rot="1" noChangeAspect="1" noChangeArrowheads="1"/>
          </p:cNvSpPr>
          <p:nvPr>
            <p:ph type="sldImg"/>
          </p:nvPr>
        </p:nvSpPr>
        <p:spPr>
          <a:xfrm>
            <a:off x="1150938" y="692150"/>
            <a:ext cx="4556125" cy="3416300"/>
          </a:xfrm>
          <a:solidFill>
            <a:srgbClr val="FFFFFF"/>
          </a:solidFill>
          <a:ln/>
        </p:spPr>
      </p:sp>
      <p:sp>
        <p:nvSpPr>
          <p:cNvPr id="182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4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4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consider the bankrutpcy costs.</a:t>
            </a:r>
            <a:endParaRPr lang="en-US">
              <a:latin typeface="Times" charset="0"/>
              <a:ea typeface="ＭＳ Ｐゴシック" charset="0"/>
              <a:cs typeface="ＭＳ Ｐゴシック" charset="0"/>
            </a:endParaRPr>
          </a:p>
        </p:txBody>
      </p:sp>
    </p:spTree>
  </p:cSld>
  <p:clrMapOvr>
    <a:masterClrMapping/>
  </p:clrMapOvr>
</p:notes>
</file>

<file path=ppt/notesSlides/notesSlide4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two key inputs you need to estimate the expected bankruptcy cost. The first one is easier to get than the second. There have been attempts to measure the magnitude of indirect bankruptcy costs and they conclude that</a:t>
            </a:r>
          </a:p>
          <a:p>
            <a:pPr marL="228600" indent="-228600">
              <a:buFont typeface="+mj-lt"/>
              <a:buAutoNum type="arabicPeriod"/>
            </a:pPr>
            <a:r>
              <a:rPr lang="en-US" dirty="0">
                <a:latin typeface="Times" charset="0"/>
                <a:ea typeface="ＭＳ Ｐゴシック" charset="0"/>
                <a:cs typeface="ＭＳ Ｐゴシック" charset="0"/>
              </a:rPr>
              <a:t>I</a:t>
            </a:r>
            <a:r>
              <a:rPr lang="en-US" dirty="0" smtClean="0">
                <a:latin typeface="Times" charset="0"/>
                <a:ea typeface="ＭＳ Ｐゴシック" charset="0"/>
                <a:cs typeface="ＭＳ Ｐゴシック" charset="0"/>
              </a:rPr>
              <a:t>ndirect </a:t>
            </a:r>
            <a:r>
              <a:rPr lang="en-US" dirty="0">
                <a:latin typeface="Times" charset="0"/>
                <a:ea typeface="ＭＳ Ｐゴシック" charset="0"/>
                <a:cs typeface="ＭＳ Ｐゴシック" charset="0"/>
              </a:rPr>
              <a:t>bankruptcy costs can be as high as 20-30% of firm value</a:t>
            </a:r>
          </a:p>
          <a:p>
            <a:pPr marL="228600" indent="-228600">
              <a:buFont typeface="+mj-lt"/>
              <a:buAutoNum type="arabicPeriod"/>
            </a:pPr>
            <a:r>
              <a:rPr lang="en-US" dirty="0">
                <a:latin typeface="Times" charset="0"/>
                <a:ea typeface="ＭＳ Ｐゴシック" charset="0"/>
                <a:cs typeface="ＭＳ Ｐゴシック" charset="0"/>
              </a:rPr>
              <a:t>Indirect </a:t>
            </a:r>
            <a:r>
              <a:rPr lang="en-US" dirty="0" err="1">
                <a:latin typeface="Times" charset="0"/>
                <a:ea typeface="ＭＳ Ｐゴシック" charset="0"/>
                <a:cs typeface="ＭＳ Ｐゴシック" charset="0"/>
              </a:rPr>
              <a:t>bankrtupcy</a:t>
            </a:r>
            <a:r>
              <a:rPr lang="en-US" dirty="0">
                <a:latin typeface="Times" charset="0"/>
                <a:ea typeface="ＭＳ Ｐゴシック" charset="0"/>
                <a:cs typeface="ＭＳ Ｐゴシック" charset="0"/>
              </a:rPr>
              <a:t> costs as a percent of firm value are different for different firms. In general, they tend to be higher for firms that produce longer life assets than for assets that have shorter lives and for firms  where reputation matters </a:t>
            </a:r>
            <a:r>
              <a:rPr lang="en-US" dirty="0" smtClean="0">
                <a:latin typeface="Times" charset="0"/>
                <a:ea typeface="ＭＳ Ｐゴシック" charset="0"/>
                <a:cs typeface="ＭＳ Ｐゴシック" charset="0"/>
              </a:rPr>
              <a:t>more.</a:t>
            </a:r>
            <a:endParaRPr lang="en-US" dirty="0">
              <a:latin typeface="Times" charset="0"/>
              <a:ea typeface="ＭＳ Ｐゴシック" charset="0"/>
              <a:cs typeface="ＭＳ Ｐゴシック" charset="0"/>
            </a:endParaRPr>
          </a:p>
        </p:txBody>
      </p:sp>
    </p:spTree>
  </p:cSld>
  <p:clrMapOvr>
    <a:masterClrMapping/>
  </p:clrMapOvr>
</p:notes>
</file>

<file path=ppt/notesSlides/notesSlide4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table is updated every year  by Ed Altman at the Stern School of Business. It is the probability that a bond is each of these ratings classes will default and is based upon actual default rates over 10 years of bonds in each ratings class.  This is from the </a:t>
            </a:r>
            <a:r>
              <a:rPr lang="en-US" dirty="0" smtClean="0">
                <a:latin typeface="Times" charset="0"/>
                <a:ea typeface="ＭＳ Ｐゴシック" charset="0"/>
                <a:cs typeface="ＭＳ Ｐゴシック" charset="0"/>
              </a:rPr>
              <a:t>2009 </a:t>
            </a:r>
            <a:r>
              <a:rPr lang="en-US" dirty="0">
                <a:latin typeface="Times" charset="0"/>
                <a:ea typeface="ＭＳ Ｐゴシック" charset="0"/>
                <a:cs typeface="ＭＳ Ｐゴシック" charset="0"/>
              </a:rPr>
              <a:t>update.</a:t>
            </a:r>
          </a:p>
        </p:txBody>
      </p:sp>
    </p:spTree>
  </p:cSld>
  <p:clrMapOvr>
    <a:masterClrMapping/>
  </p:clrMapOvr>
</p:notes>
</file>

<file path=ppt/notesSlides/notesSlide4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p:cNvSpPr>
          <p:nvPr>
            <p:ph type="sldImg"/>
          </p:nvPr>
        </p:nvSpPr>
        <p:spPr>
          <a:xfrm>
            <a:off x="1150938" y="692150"/>
            <a:ext cx="4556125" cy="3416300"/>
          </a:xfrm>
          <a:solidFill>
            <a:srgbClr val="FFFFFF"/>
          </a:solidFill>
          <a:ln/>
        </p:spPr>
      </p:sp>
      <p:sp>
        <p:nvSpPr>
          <p:cNvPr id="1925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4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optimal debt ratio is </a:t>
            </a:r>
            <a:r>
              <a:rPr lang="en-US" altLang="ja-JP" dirty="0" smtClean="0">
                <a:latin typeface="Times" charset="0"/>
                <a:ea typeface="ＭＳ Ｐゴシック" charset="0"/>
                <a:cs typeface="ＭＳ Ｐゴシック" charset="0"/>
              </a:rPr>
              <a:t>40</a:t>
            </a:r>
            <a:r>
              <a:rPr lang="en-US" altLang="ja-JP" dirty="0">
                <a:latin typeface="Times" charset="0"/>
                <a:ea typeface="ＭＳ Ｐゴシック" charset="0"/>
                <a:cs typeface="ＭＳ Ｐゴシック" charset="0"/>
              </a:rPr>
              <a:t>%, which </a:t>
            </a:r>
            <a:r>
              <a:rPr lang="en-US" altLang="ja-JP" dirty="0" smtClean="0">
                <a:latin typeface="Times" charset="0"/>
                <a:ea typeface="ＭＳ Ｐゴシック" charset="0"/>
                <a:cs typeface="ＭＳ Ｐゴシック" charset="0"/>
              </a:rPr>
              <a:t>matches the </a:t>
            </a:r>
            <a:r>
              <a:rPr lang="en-US" altLang="ja-JP" dirty="0">
                <a:latin typeface="Times" charset="0"/>
                <a:ea typeface="ＭＳ Ｐゴシック" charset="0"/>
                <a:cs typeface="ＭＳ Ｐゴシック" charset="0"/>
              </a:rPr>
              <a:t>optimal debt ratio from the cost of capital approach.</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4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firms pick their debt ratios by looking at industry averages. By staying close to the average, managers get cover in case they make mistakes - everyone else has made the same mistake. </a:t>
            </a:r>
          </a:p>
          <a:p>
            <a:r>
              <a:rPr lang="en-US">
                <a:latin typeface="Times" charset="0"/>
                <a:ea typeface="ＭＳ Ｐゴシック" charset="0"/>
                <a:cs typeface="ＭＳ Ｐゴシック" charset="0"/>
              </a:rPr>
              <a:t>Managers also try to stay close to the industry average, because ratings agencies and equity research analysts look at these averages.</a:t>
            </a:r>
          </a:p>
        </p:txBody>
      </p:sp>
    </p:spTree>
  </p:cSld>
  <p:clrMapOvr>
    <a:masterClrMapping/>
  </p:clrMapOvr>
</p:notes>
</file>

<file path=ppt/notesSlides/notesSlide4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p:cNvSpPr>
          <p:nvPr>
            <p:ph type="sldImg"/>
          </p:nvPr>
        </p:nvSpPr>
        <p:spPr>
          <a:xfrm>
            <a:off x="1150938" y="692150"/>
            <a:ext cx="4556125" cy="3416300"/>
          </a:xfrm>
          <a:solidFill>
            <a:srgbClr val="FFFFFF"/>
          </a:solidFill>
          <a:ln/>
        </p:spPr>
      </p:sp>
      <p:sp>
        <p:nvSpPr>
          <p:cNvPr id="1986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Based on this comparison, Disney is operating at a debt ratio lower than those of other firms in the industry in both market and book value terms, whereas Vale and Tata Motors have debt ratios much higher than the averages for their sector.</a:t>
            </a:r>
          </a:p>
          <a:p>
            <a:r>
              <a:rPr lang="en-US">
                <a:latin typeface="Times" charset="0"/>
                <a:ea typeface="ＭＳ Ｐゴシック" charset="0"/>
                <a:cs typeface="ＭＳ Ｐゴシック" charset="0"/>
              </a:rPr>
              <a:t>The underlying assumptions in this comparison are that firms within the same industry are </a:t>
            </a:r>
            <a:r>
              <a:rPr lang="en-US" b="1">
                <a:latin typeface="Times" charset="0"/>
                <a:ea typeface="ＭＳ Ｐゴシック" charset="0"/>
                <a:cs typeface="ＭＳ Ｐゴシック" charset="0"/>
              </a:rPr>
              <a:t>comparable</a:t>
            </a:r>
            <a:r>
              <a:rPr lang="en-US">
                <a:latin typeface="Times" charset="0"/>
                <a:ea typeface="ＭＳ Ｐゴシック" charset="0"/>
                <a:cs typeface="ＭＳ Ｐゴシック" charset="0"/>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Gate, which is primarily a movie company, or Liberty Media, which is primarily a cable broadcasting company. Furthermore,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atin typeface="Times" charset="0"/>
              <a:ea typeface="ＭＳ Ｐゴシック" charset="0"/>
              <a:cs typeface="ＭＳ Ｐゴシック" charset="0"/>
            </a:endParaRPr>
          </a:p>
        </p:txBody>
      </p:sp>
    </p:spTree>
  </p:cSld>
  <p:clrMapOvr>
    <a:masterClrMapping/>
  </p:clrMapOvr>
</p:notes>
</file>

<file path=ppt/notesSlides/notesSlide4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p:cNvSpPr>
          <p:nvPr>
            <p:ph type="sldImg"/>
          </p:nvPr>
        </p:nvSpPr>
        <p:spPr>
          <a:xfrm>
            <a:off x="1150938" y="692150"/>
            <a:ext cx="4556125" cy="3416300"/>
          </a:xfrm>
          <a:solidFill>
            <a:srgbClr val="FFFFFF"/>
          </a:solidFill>
          <a:ln/>
        </p:spPr>
      </p:sp>
      <p:sp>
        <p:nvSpPr>
          <p:cNvPr id="20070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one way to control for differences across firms. The variables in the regression should be proxies for the factors that drive the debt trade-off</a:t>
            </a:r>
          </a:p>
          <a:p>
            <a:r>
              <a:rPr lang="en-US" dirty="0">
                <a:latin typeface="Times" charset="0"/>
                <a:ea typeface="ＭＳ Ｐゴシック" charset="0"/>
                <a:cs typeface="ＭＳ Ｐゴシック" charset="0"/>
              </a:rPr>
              <a:t>	Tax Benefit	-&gt; 	Tax Rate</a:t>
            </a:r>
          </a:p>
          <a:p>
            <a:r>
              <a:rPr lang="en-US" dirty="0">
                <a:latin typeface="Times" charset="0"/>
                <a:ea typeface="ＭＳ Ｐゴシック" charset="0"/>
                <a:cs typeface="ＭＳ Ｐゴシック" charset="0"/>
              </a:rPr>
              <a:t>	Bankruptcy Risk -&gt;	Earnings Variability</a:t>
            </a:r>
          </a:p>
          <a:p>
            <a:r>
              <a:rPr lang="en-US" dirty="0">
                <a:latin typeface="Times" charset="0"/>
                <a:ea typeface="ＭＳ Ｐゴシック" charset="0"/>
                <a:cs typeface="ＭＳ Ｐゴシック" charset="0"/>
              </a:rPr>
              <a:t>	Agency </a:t>
            </a:r>
            <a:r>
              <a:rPr lang="en-US" dirty="0" smtClean="0">
                <a:latin typeface="Times" charset="0"/>
                <a:ea typeface="ＭＳ Ｐゴシック" charset="0"/>
                <a:cs typeface="ＭＳ Ｐゴシック" charset="0"/>
              </a:rPr>
              <a:t>Costs-&gt;	EBITDA</a:t>
            </a:r>
            <a:r>
              <a:rPr lang="en-US" dirty="0">
                <a:latin typeface="Times" charset="0"/>
                <a:ea typeface="ＭＳ Ｐゴシック" charset="0"/>
                <a:cs typeface="ＭＳ Ｐゴシック" charset="0"/>
              </a:rPr>
              <a:t>/Firm Value</a:t>
            </a:r>
          </a:p>
        </p:txBody>
      </p:sp>
    </p:spTree>
  </p:cSld>
  <p:clrMapOvr>
    <a:masterClrMapping/>
  </p:clrMapOvr>
</p:notes>
</file>

<file path=ppt/notesSlides/notesSlide4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p:cNvSpPr>
          <p:nvPr>
            <p:ph type="sldImg"/>
          </p:nvPr>
        </p:nvSpPr>
        <p:spPr>
          <a:xfrm>
            <a:off x="1150938" y="692150"/>
            <a:ext cx="4556125" cy="3416300"/>
          </a:xfrm>
          <a:solidFill>
            <a:srgbClr val="FFFFFF"/>
          </a:solidFill>
          <a:ln/>
        </p:spPr>
      </p:sp>
      <p:sp>
        <p:nvSpPr>
          <p:cNvPr id="2027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assumes a linear relationship between the independent variables and the debt ratio. The variables can be transformed if the relationship is non-linear.</a:t>
            </a:r>
          </a:p>
          <a:p>
            <a:r>
              <a:rPr lang="en-US">
                <a:latin typeface="Times" charset="0"/>
                <a:ea typeface="ＭＳ Ｐゴシック" charset="0"/>
                <a:cs typeface="ＭＳ Ｐゴシック" charset="0"/>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4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p:cNvSpPr>
          <p:nvPr>
            <p:ph type="sldImg"/>
          </p:nvPr>
        </p:nvSpPr>
        <p:spPr>
          <a:xfrm>
            <a:off x="1150938" y="692150"/>
            <a:ext cx="4556125" cy="3416300"/>
          </a:xfrm>
          <a:solidFill>
            <a:srgbClr val="FFFFFF"/>
          </a:solidFill>
          <a:ln/>
        </p:spPr>
      </p:sp>
      <p:sp>
        <p:nvSpPr>
          <p:cNvPr id="2048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looks at the entire market and uses the following variables (from Value Line CD-ROM)</a:t>
            </a:r>
          </a:p>
          <a:p>
            <a:r>
              <a:rPr lang="en-US" dirty="0">
                <a:latin typeface="Times" charset="0"/>
                <a:ea typeface="ＭＳ Ｐゴシック" charset="0"/>
                <a:cs typeface="ＭＳ Ｐゴシック" charset="0"/>
              </a:rPr>
              <a:t>Tax Rate  </a:t>
            </a:r>
            <a:r>
              <a:rPr lang="en-US" i="1" dirty="0">
                <a:latin typeface="Times" charset="0"/>
                <a:ea typeface="ＭＳ Ｐゴシック" charset="0"/>
                <a:cs typeface="ＭＳ Ｐゴシック" charset="0"/>
              </a:rPr>
              <a:t>as proxy for</a:t>
            </a:r>
            <a:r>
              <a:rPr lang="en-US" dirty="0">
                <a:latin typeface="Times" charset="0"/>
                <a:ea typeface="ＭＳ Ｐゴシック" charset="0"/>
                <a:cs typeface="ＭＳ Ｐゴシック" charset="0"/>
              </a:rPr>
              <a:t>  	tax benefits</a:t>
            </a:r>
          </a:p>
          <a:p>
            <a:r>
              <a:rPr lang="en-US" dirty="0" smtClean="0">
                <a:latin typeface="Times" charset="0"/>
                <a:ea typeface="ＭＳ Ｐゴシック" charset="0"/>
                <a:cs typeface="ＭＳ Ｐゴシック" charset="0"/>
              </a:rPr>
              <a:t>Effective tax rate</a:t>
            </a:r>
            <a:r>
              <a:rPr lang="en-US" dirty="0">
                <a:latin typeface="Times" charset="0"/>
                <a:ea typeface="ＭＳ Ｐゴシック" charset="0"/>
                <a:cs typeface="ＭＳ Ｐゴシック" charset="0"/>
              </a:rPr>
              <a:t>	 for	</a:t>
            </a:r>
            <a:r>
              <a:rPr lang="en-US" dirty="0" smtClean="0">
                <a:latin typeface="Times" charset="0"/>
                <a:ea typeface="ＭＳ Ｐゴシック" charset="0"/>
                <a:cs typeface="ＭＳ Ｐゴシック" charset="0"/>
              </a:rPr>
              <a:t>Tax benefits</a:t>
            </a:r>
            <a:r>
              <a:rPr lang="en-US" baseline="0" dirty="0" smtClean="0">
                <a:latin typeface="Times" charset="0"/>
                <a:ea typeface="ＭＳ Ｐゴシック" charset="0"/>
                <a:cs typeface="ＭＳ Ｐゴシック" charset="0"/>
              </a:rPr>
              <a:t> of debt</a:t>
            </a:r>
            <a:endParaRPr lang="en-US" dirty="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INST	</a:t>
            </a:r>
            <a:r>
              <a:rPr lang="en-US" dirty="0">
                <a:latin typeface="Times" charset="0"/>
                <a:ea typeface="ＭＳ Ｐゴシック" charset="0"/>
                <a:cs typeface="ＭＳ Ｐゴシック" charset="0"/>
              </a:rPr>
              <a:t>	for	</a:t>
            </a:r>
            <a:r>
              <a:rPr lang="en-US" dirty="0" smtClean="0">
                <a:latin typeface="Times" charset="0"/>
                <a:ea typeface="ＭＳ Ｐゴシック" charset="0"/>
                <a:cs typeface="ＭＳ Ｐゴシック" charset="0"/>
              </a:rPr>
              <a:t>Disciplinary</a:t>
            </a:r>
            <a:r>
              <a:rPr lang="en-US" baseline="0" dirty="0" smtClean="0">
                <a:latin typeface="Times" charset="0"/>
                <a:ea typeface="ＭＳ Ｐゴシック" charset="0"/>
                <a:cs typeface="ＭＳ Ｐゴシック" charset="0"/>
              </a:rPr>
              <a:t> power of debt (more institutions – Less need?)</a:t>
            </a:r>
            <a:endParaRPr lang="en-US" dirty="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CVOI	</a:t>
            </a:r>
            <a:r>
              <a:rPr lang="en-US" dirty="0">
                <a:latin typeface="Times" charset="0"/>
                <a:ea typeface="ＭＳ Ｐゴシック" charset="0"/>
                <a:cs typeface="ＭＳ Ｐゴシック" charset="0"/>
              </a:rPr>
              <a:t>	</a:t>
            </a:r>
            <a:r>
              <a:rPr lang="en-US" altLang="ja-JP" dirty="0" smtClean="0">
                <a:latin typeface="Times" charset="0"/>
                <a:ea typeface="ＭＳ Ｐゴシック" charset="0"/>
                <a:cs typeface="ＭＳ Ｐゴシック" charset="0"/>
              </a:rPr>
              <a:t>for</a:t>
            </a:r>
            <a:r>
              <a:rPr lang="en-US" altLang="ja-JP" dirty="0">
                <a:latin typeface="Times" charset="0"/>
                <a:ea typeface="ＭＳ Ｐゴシック" charset="0"/>
                <a:cs typeface="ＭＳ Ｐゴシック" charset="0"/>
              </a:rPr>
              <a:t>	</a:t>
            </a:r>
            <a:r>
              <a:rPr lang="en-US" altLang="ja-JP" dirty="0" smtClean="0">
                <a:latin typeface="Times" charset="0"/>
                <a:ea typeface="ＭＳ Ｐゴシック" charset="0"/>
                <a:cs typeface="ＭＳ Ｐゴシック" charset="0"/>
              </a:rPr>
              <a:t>Bankruptcy</a:t>
            </a:r>
            <a:r>
              <a:rPr lang="en-US" altLang="ja-JP" baseline="0" dirty="0" smtClean="0">
                <a:latin typeface="Times" charset="0"/>
                <a:ea typeface="ＭＳ Ｐゴシック" charset="0"/>
                <a:cs typeface="ＭＳ Ｐゴシック" charset="0"/>
              </a:rPr>
              <a:t> costs</a:t>
            </a:r>
            <a:endParaRPr lang="en-US" altLang="ja-JP"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EBITDA/Value</a:t>
            </a:r>
            <a:r>
              <a:rPr lang="en-US" dirty="0">
                <a:latin typeface="Times" charset="0"/>
                <a:ea typeface="ＭＳ Ｐゴシック" charset="0"/>
                <a:cs typeface="ＭＳ Ｐゴシック" charset="0"/>
              </a:rPr>
              <a:t>	for	</a:t>
            </a:r>
            <a:r>
              <a:rPr lang="en-US" dirty="0" smtClean="0">
                <a:latin typeface="Times" charset="0"/>
                <a:ea typeface="ＭＳ Ｐゴシック" charset="0"/>
                <a:cs typeface="ＭＳ Ｐゴシック" charset="0"/>
              </a:rPr>
              <a:t>Cash flow</a:t>
            </a:r>
            <a:r>
              <a:rPr lang="en-US" baseline="0" dirty="0" smtClean="0">
                <a:latin typeface="Times" charset="0"/>
                <a:ea typeface="ＭＳ Ｐゴシック" charset="0"/>
                <a:cs typeface="ＭＳ Ｐゴシック" charset="0"/>
              </a:rPr>
              <a:t> generating capacity</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Low R-squared is typical of these large cross sectional regressions.</a:t>
            </a:r>
          </a:p>
        </p:txBody>
      </p:sp>
    </p:spTree>
  </p:cSld>
  <p:clrMapOvr>
    <a:masterClrMapping/>
  </p:clrMapOvr>
</p:notes>
</file>

<file path=ppt/notesSlides/notesSlide4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pPr algn="just"/>
            <a:r>
              <a:rPr lang="en-US">
                <a:latin typeface="Times" charset="0"/>
                <a:ea typeface="ＭＳ Ｐゴシック" charset="0"/>
                <a:cs typeface="ＭＳ Ｐゴシック" charset="0"/>
              </a:rPr>
              <a:t>Based upon the debt ratios of other firms in the market and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financial characteristics, we would expect Disney to have a debt ratio of 19%. Since its actual debt ratio is 12%, Disney is under levered.</a:t>
            </a:r>
          </a:p>
          <a:p>
            <a:pPr algn="just"/>
            <a:r>
              <a:rPr lang="en-US">
                <a:latin typeface="Times" charset="0"/>
                <a:ea typeface="ＭＳ Ｐゴシック" charset="0"/>
                <a:cs typeface="ＭＳ Ｐゴシック" charset="0"/>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4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Image Placeholder 1"/>
          <p:cNvSpPr>
            <a:spLocks noGrp="1" noRot="1" noChangeAspect="1"/>
          </p:cNvSpPr>
          <p:nvPr>
            <p:ph type="sldImg"/>
          </p:nvPr>
        </p:nvSpPr>
        <p:spPr>
          <a:xfrm>
            <a:off x="1150938" y="692150"/>
            <a:ext cx="4556125" cy="3416300"/>
          </a:xfrm>
          <a:ln/>
        </p:spPr>
      </p:sp>
      <p:sp>
        <p:nvSpPr>
          <p:cNvPr id="208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notesSlides/notesSlide4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p:cNvSpPr>
          <p:nvPr>
            <p:ph type="sldImg"/>
          </p:nvPr>
        </p:nvSpPr>
        <p:spPr>
          <a:xfrm>
            <a:off x="1150938" y="692150"/>
            <a:ext cx="4556125" cy="3416300"/>
          </a:xfrm>
          <a:solidFill>
            <a:srgbClr val="FFFFFF"/>
          </a:solidFill>
          <a:ln/>
        </p:spPr>
      </p:sp>
      <p:sp>
        <p:nvSpPr>
          <p:cNvPr id="2109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no one path to get from the actual to the optimal. It will vary from firm to firm, and even for the same firm, across time.</a:t>
            </a:r>
          </a:p>
        </p:txBody>
      </p:sp>
    </p:spTree>
  </p:cSld>
  <p:clrMapOvr>
    <a:masterClrMapping/>
  </p:clrMapOvr>
</p:notes>
</file>

<file path=ppt/notesSlides/notesSlide4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Image Placeholder 1"/>
          <p:cNvSpPr>
            <a:spLocks noGrp="1" noRot="1" noChangeAspect="1"/>
          </p:cNvSpPr>
          <p:nvPr>
            <p:ph type="sldImg"/>
          </p:nvPr>
        </p:nvSpPr>
        <p:spPr>
          <a:xfrm>
            <a:off x="1150938" y="692150"/>
            <a:ext cx="4556125" cy="3416300"/>
          </a:xfrm>
          <a:ln/>
        </p:spPr>
      </p:sp>
      <p:sp>
        <p:nvSpPr>
          <p:cNvPr id="212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Completes the financing principle part of the analysis…</a:t>
            </a:r>
          </a:p>
        </p:txBody>
      </p:sp>
    </p:spTree>
  </p:cSld>
  <p:clrMapOvr>
    <a:masterClrMapping/>
  </p:clrMapOvr>
</p:notes>
</file>

<file path=ppt/notesSlides/notesSlide4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p:cNvSpPr>
          <p:nvPr>
            <p:ph type="sldImg"/>
          </p:nvPr>
        </p:nvSpPr>
        <p:spPr>
          <a:xfrm>
            <a:off x="1150938" y="692150"/>
            <a:ext cx="4556125" cy="3416300"/>
          </a:xfrm>
          <a:ln/>
        </p:spPr>
      </p:sp>
      <p:sp>
        <p:nvSpPr>
          <p:cNvPr id="215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When a firm is under or over levered, the natural reaction of the analyst looking at the numbers is that the firm should fix the problem instantaneously. However, there is a cost to abrupt shifts in capital structures:</a:t>
            </a:r>
          </a:p>
          <a:p>
            <a:pPr marL="228600" indent="-228600">
              <a:buFont typeface="+mj-lt"/>
              <a:buAutoNum type="arabicPeriod"/>
            </a:pPr>
            <a:r>
              <a:rPr lang="en-US" dirty="0">
                <a:latin typeface="Times" charset="0"/>
                <a:ea typeface="ＭＳ Ｐゴシック" charset="0"/>
                <a:cs typeface="ＭＳ Ｐゴシック" charset="0"/>
              </a:rPr>
              <a:t>You could be wrong in your assessment of the optimal: In other words, you may have misestimated the optimal, in which case the firm may have to back track, if it has followed your recommendations. That is expensive to do (and sometimes fatal).</a:t>
            </a:r>
          </a:p>
          <a:p>
            <a:pPr marL="228600" indent="-228600">
              <a:buFont typeface="+mj-lt"/>
              <a:buAutoNum type="arabicPeriod"/>
            </a:pPr>
            <a:r>
              <a:rPr lang="en-US" dirty="0">
                <a:latin typeface="Times" charset="0"/>
                <a:ea typeface="ＭＳ Ｐゴシック" charset="0"/>
                <a:cs typeface="ＭＳ Ｐゴシック" charset="0"/>
              </a:rPr>
              <a:t>Macro variables may shift: If there is a shift in the macro environment (interest rates and risk premiums could change), your recommendations can be wrong in </a:t>
            </a:r>
            <a:r>
              <a:rPr lang="en-US" dirty="0" err="1">
                <a:latin typeface="Times" charset="0"/>
                <a:ea typeface="ＭＳ Ｐゴシック" charset="0"/>
                <a:cs typeface="ＭＳ Ｐゴシック" charset="0"/>
              </a:rPr>
              <a:t>hindisight</a:t>
            </a:r>
            <a:endParaRPr lang="en-US" dirty="0">
              <a:latin typeface="Times" charset="0"/>
              <a:ea typeface="ＭＳ Ｐゴシック" charset="0"/>
              <a:cs typeface="ＭＳ Ｐゴシック" charset="0"/>
            </a:endParaRPr>
          </a:p>
          <a:p>
            <a:pPr marL="228600" indent="-228600">
              <a:buFont typeface="+mj-lt"/>
              <a:buAutoNum type="arabicPeriod"/>
            </a:pPr>
            <a:r>
              <a:rPr lang="en-US" dirty="0">
                <a:latin typeface="Times" charset="0"/>
                <a:ea typeface="ＭＳ Ｐゴシック" charset="0"/>
                <a:cs typeface="ＭＳ Ｐゴシック" charset="0"/>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4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p:cNvSpPr>
          <p:nvPr>
            <p:ph type="sldImg"/>
          </p:nvPr>
        </p:nvSpPr>
        <p:spPr>
          <a:xfrm>
            <a:off x="1150938" y="692150"/>
            <a:ext cx="4556125" cy="3416300"/>
          </a:xfrm>
          <a:solidFill>
            <a:srgbClr val="FFFFFF"/>
          </a:solidFill>
          <a:ln/>
        </p:spPr>
      </p:sp>
      <p:sp>
        <p:nvSpPr>
          <p:cNvPr id="2170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Studies that have looked at the likelihood of a firm being taken over (in a hostile takeover) have concluded that</a:t>
            </a:r>
          </a:p>
          <a:p>
            <a:pPr lvl="1"/>
            <a:r>
              <a:rPr lang="en-US" u="sng">
                <a:latin typeface="Times" charset="0"/>
                <a:ea typeface="ＭＳ Ｐゴシック" charset="0"/>
              </a:rPr>
              <a:t>Small firms</a:t>
            </a:r>
            <a:r>
              <a:rPr lang="en-US">
                <a:latin typeface="Times" charset="0"/>
                <a:ea typeface="ＭＳ Ｐゴシック" charset="0"/>
              </a:rPr>
              <a:t> are more likely to be taken over than larger firms</a:t>
            </a:r>
          </a:p>
          <a:p>
            <a:pPr lvl="1"/>
            <a:r>
              <a:rPr lang="en-US" u="sng">
                <a:latin typeface="Times" charset="0"/>
                <a:ea typeface="ＭＳ Ｐゴシック" charset="0"/>
              </a:rPr>
              <a:t>Closely held firms</a:t>
            </a:r>
            <a:r>
              <a:rPr lang="en-US">
                <a:latin typeface="Times" charset="0"/>
                <a:ea typeface="ＭＳ Ｐゴシック" charset="0"/>
              </a:rPr>
              <a:t> are less likely to be taken over than widely held firms</a:t>
            </a:r>
          </a:p>
          <a:p>
            <a:pPr lvl="1"/>
            <a:r>
              <a:rPr lang="en-US">
                <a:latin typeface="Times" charset="0"/>
                <a:ea typeface="ＭＳ Ｐゴシック" charset="0"/>
              </a:rPr>
              <a:t>Firms with </a:t>
            </a:r>
            <a:r>
              <a:rPr lang="en-US" u="sng">
                <a:latin typeface="Times" charset="0"/>
                <a:ea typeface="ＭＳ Ｐゴシック" charset="0"/>
              </a:rPr>
              <a:t>anti-takeover restrictions</a:t>
            </a:r>
            <a:r>
              <a:rPr lang="en-US">
                <a:latin typeface="Times" charset="0"/>
                <a:ea typeface="ＭＳ Ｐゴシック" charset="0"/>
              </a:rPr>
              <a:t> in the corporate charter (or from the state) are less likely to be taken over than firms without these restrictions</a:t>
            </a:r>
          </a:p>
          <a:p>
            <a:pPr lvl="1"/>
            <a:r>
              <a:rPr lang="en-US">
                <a:latin typeface="Times" charset="0"/>
                <a:ea typeface="ＭＳ Ｐゴシック" charset="0"/>
              </a:rPr>
              <a:t>Firms which have </a:t>
            </a:r>
            <a:r>
              <a:rPr lang="en-US" u="sng">
                <a:latin typeface="Times" charset="0"/>
                <a:ea typeface="ＭＳ Ｐゴシック" charset="0"/>
              </a:rPr>
              <a:t>done well</a:t>
            </a:r>
            <a:r>
              <a:rPr lang="en-US">
                <a:latin typeface="Times" charset="0"/>
                <a:ea typeface="ＭＳ Ｐゴシック" charset="0"/>
              </a:rPr>
              <a:t> for their stockholders (positive Jensen</a:t>
            </a:r>
            <a:r>
              <a:rPr lang="ja-JP" altLang="en-US">
                <a:latin typeface="Times" charset="0"/>
                <a:ea typeface="ＭＳ Ｐゴシック" charset="0"/>
              </a:rPr>
              <a:t>’</a:t>
            </a:r>
            <a:r>
              <a:rPr lang="en-US" altLang="ja-JP">
                <a:latin typeface="Times" charset="0"/>
                <a:ea typeface="ＭＳ Ｐゴシック" charset="0"/>
              </a:rPr>
              <a:t>s alpha, Positive EVA) are less  likely to be taken over than firms which have done badly.</a:t>
            </a:r>
          </a:p>
          <a:p>
            <a:r>
              <a:rPr lang="en-US">
                <a:latin typeface="Times" charset="0"/>
                <a:ea typeface="ＭＳ Ｐゴシック" charset="0"/>
                <a:cs typeface="ＭＳ Ｐゴシック" charset="0"/>
              </a:rPr>
              <a:t>Whether a firm is under bankruptcy threat can be assessed by looking at its rating. If its rating is BB or less, you can argue that the bankruptcy threat is real.</a:t>
            </a:r>
          </a:p>
          <a:p>
            <a:r>
              <a:rPr lang="en-US">
                <a:latin typeface="Times" charset="0"/>
                <a:ea typeface="ＭＳ Ｐゴシック" charset="0"/>
                <a:cs typeface="ＭＳ Ｐゴシック" charset="0"/>
              </a:rPr>
              <a:t>Looking at historical ROE or ROC, relative to the cost of equity and capital, does assume that the future will look like the past.</a:t>
            </a:r>
          </a:p>
          <a:p>
            <a:endParaRPr lang="en-US">
              <a:latin typeface="Times" charset="0"/>
              <a:ea typeface="ＭＳ Ｐゴシック" charset="0"/>
              <a:cs typeface="ＭＳ Ｐゴシック" charset="0"/>
            </a:endParaRPr>
          </a:p>
        </p:txBody>
      </p:sp>
    </p:spTree>
  </p:cSld>
  <p:clrMapOvr>
    <a:masterClrMapping/>
  </p:clrMapOvr>
</p:notes>
</file>

<file path=ppt/notesSlides/notesSlide4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the analysis for Disney in </a:t>
            </a:r>
            <a:r>
              <a:rPr lang="en-US" dirty="0" smtClean="0">
                <a:latin typeface="Times" charset="0"/>
                <a:ea typeface="ＭＳ Ｐゴシック" charset="0"/>
                <a:cs typeface="ＭＳ Ｐゴシック" charset="0"/>
              </a:rPr>
              <a:t>2013.</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 am assuming that future projects will be more successful than current projects..</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Over time, our assessments have changed</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In 2009,</a:t>
            </a:r>
            <a:r>
              <a:rPr lang="en-US" baseline="0" dirty="0" smtClean="0">
                <a:latin typeface="Times" charset="0"/>
                <a:ea typeface="ＭＳ Ｐゴシック" charset="0"/>
                <a:cs typeface="ＭＳ Ｐゴシック" charset="0"/>
              </a:rPr>
              <a:t> the firm was close to correctly levered and there was little to do</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In 2003, we would have pushed for higher dividends (since Disney was earning terrible returns on capital and we did not trust management)</a:t>
            </a:r>
          </a:p>
          <a:p>
            <a:r>
              <a:rPr lang="en-US" dirty="0">
                <a:latin typeface="Times" charset="0"/>
                <a:ea typeface="ＭＳ Ｐゴシック" charset="0"/>
                <a:cs typeface="ＭＳ Ｐゴシック" charset="0"/>
              </a:rPr>
              <a:t>In 2000, Disney would have been a takeover target (because its market cap had dropped and its performance was awful on both accounting and stock price returns)</a:t>
            </a:r>
          </a:p>
          <a:p>
            <a:r>
              <a:rPr lang="en-US" dirty="0">
                <a:latin typeface="Times" charset="0"/>
                <a:ea typeface="ＭＳ Ｐゴシック" charset="0"/>
                <a:cs typeface="ＭＳ Ｐゴシック" charset="0"/>
              </a:rPr>
              <a:t>In 1997, Disney would not have been a takeover target (high market cap, good performance) and its excess debt capacity would have been directed to good investments.</a:t>
            </a: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4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Map out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path to the optimal debt ratio depending upon</a:t>
            </a:r>
          </a:p>
          <a:p>
            <a:pPr marL="228600" indent="-228600">
              <a:buFontTx/>
              <a:buAutoNum type="arabicPeriod"/>
            </a:pPr>
            <a:r>
              <a:rPr lang="en-US">
                <a:latin typeface="Times" charset="0"/>
                <a:ea typeface="ＭＳ Ｐゴシック" charset="0"/>
                <a:cs typeface="ＭＳ Ｐゴシック" charset="0"/>
              </a:rPr>
              <a:t>Urgency: If your is a likely target for an acquisition or bankruptcy, go for an immediate change. If not, go for a gradual change.</a:t>
            </a:r>
          </a:p>
          <a:p>
            <a:pPr marL="228600" indent="-228600">
              <a:buFontTx/>
              <a:buAutoNum type="arabicPeriod"/>
            </a:pPr>
            <a:r>
              <a:rPr lang="en-US">
                <a:latin typeface="Times" charset="0"/>
                <a:ea typeface="ＭＳ Ｐゴシック" charset="0"/>
                <a:cs typeface="ＭＳ Ｐゴシック" charset="0"/>
              </a:rPr>
              <a:t>If your stock price performance has been poor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&lt; 0) and your project choice has yielded negative excess returns (EVA &lt;0) , go for recapitalization (paying off debt or buying back equity). If you have good projects, go for good investments.</a:t>
            </a:r>
            <a:endParaRPr lang="en-US">
              <a:latin typeface="Times" charset="0"/>
              <a:ea typeface="ＭＳ Ｐゴシック" charset="0"/>
              <a:cs typeface="ＭＳ Ｐゴシック" charset="0"/>
            </a:endParaRPr>
          </a:p>
        </p:txBody>
      </p:sp>
    </p:spTree>
  </p:cSld>
  <p:clrMapOvr>
    <a:masterClrMapping/>
  </p:clrMapOvr>
</p:notes>
</file>

<file path=ppt/notesSlides/notesSlide4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p:cNvSpPr>
          <p:nvPr>
            <p:ph type="sldImg"/>
          </p:nvPr>
        </p:nvSpPr>
        <p:spPr>
          <a:xfrm>
            <a:off x="1150938" y="692150"/>
            <a:ext cx="4556125" cy="3416300"/>
          </a:xfrm>
          <a:ln/>
        </p:spPr>
      </p:sp>
      <p:sp>
        <p:nvSpPr>
          <p:cNvPr id="223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cSld>
  <p:clrMapOvr>
    <a:masterClrMapping/>
  </p:clrMapOvr>
</p:notes>
</file>

<file path=ppt/notesSlides/notesSlide4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cSld>
  <p:clrMapOvr>
    <a:masterClrMapping/>
  </p:clrMapOvr>
</p:notes>
</file>

<file path=ppt/notesSlides/notesSlide4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Rot="1" noChangeAspect="1" noChangeArrowheads="1"/>
          </p:cNvSpPr>
          <p:nvPr>
            <p:ph type="sldImg"/>
          </p:nvPr>
        </p:nvSpPr>
        <p:spPr>
          <a:xfrm>
            <a:off x="1150938" y="692150"/>
            <a:ext cx="4556125" cy="3416300"/>
          </a:xfrm>
          <a:solidFill>
            <a:srgbClr val="FFFFFF"/>
          </a:solidFill>
          <a:ln/>
        </p:spPr>
      </p:sp>
      <p:sp>
        <p:nvSpPr>
          <p:cNvPr id="2273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4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firm goes bankrupt in the two periods, when the firm value falls below the value of the debt.</a:t>
            </a:r>
          </a:p>
        </p:txBody>
      </p:sp>
    </p:spTree>
  </p:cSld>
  <p:clrMapOvr>
    <a:masterClrMapping/>
  </p:clrMapOvr>
</p:notes>
</file>

<file path=ppt/notesSlides/notesSlide4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same firm never goes bankrupt, even though it has borrowed a lot more.</a:t>
            </a:r>
          </a:p>
        </p:txBody>
      </p:sp>
    </p:spTree>
  </p:cSld>
  <p:clrMapOvr>
    <a:masterClrMapping/>
  </p:clrMapOvr>
</p:notes>
</file>

<file path=ppt/notesSlides/notesSlide4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There is ample scope for creativity in trying to design the perfect bond. The idea is to design debt that looks and acts like equity, in terms of the cash flows.</a:t>
            </a:r>
          </a:p>
          <a:p>
            <a:r>
              <a:rPr lang="en-US" dirty="0">
                <a:latin typeface="Times" charset="0"/>
                <a:ea typeface="ＭＳ Ｐゴシック" charset="0"/>
                <a:cs typeface="ＭＳ Ｐゴシック" charset="0"/>
              </a:rPr>
              <a:t>Consider each aspect;</a:t>
            </a:r>
          </a:p>
          <a:p>
            <a:pPr marL="228600" indent="-228600">
              <a:buFont typeface="+mj-lt"/>
              <a:buAutoNum type="arabicPeriod"/>
            </a:pPr>
            <a:r>
              <a:rPr lang="en-US" dirty="0" smtClean="0">
                <a:latin typeface="Times" charset="0"/>
                <a:ea typeface="ＭＳ Ｐゴシック" charset="0"/>
                <a:cs typeface="ＭＳ Ｐゴシック" charset="0"/>
              </a:rPr>
              <a:t>Duration</a:t>
            </a:r>
            <a:r>
              <a:rPr lang="en-US" dirty="0">
                <a:latin typeface="Times" charset="0"/>
                <a:ea typeface="ＭＳ Ｐゴシック" charset="0"/>
                <a:cs typeface="ＭＳ Ｐゴシック" charset="0"/>
              </a:rPr>
              <a:t>: Companies with long term projects (Boeing) should use long term debt. Companies with short term projects (Dell) should use short term debt.</a:t>
            </a:r>
          </a:p>
          <a:p>
            <a:pPr marL="228600" indent="-228600">
              <a:buFont typeface="+mj-lt"/>
              <a:buAutoNum type="arabicPeriod"/>
            </a:pPr>
            <a:r>
              <a:rPr lang="en-US" dirty="0">
                <a:latin typeface="Times" charset="0"/>
                <a:ea typeface="ＭＳ Ｐゴシック" charset="0"/>
                <a:cs typeface="ＭＳ Ｐゴシック" charset="0"/>
              </a:rPr>
              <a:t>Currency: Companies that get a high proportion of their revenues from non-domestic operations should use more foreign currency debt (especially if the currency mix is stable.</a:t>
            </a:r>
          </a:p>
          <a:p>
            <a:pPr marL="228600" indent="-228600">
              <a:buFont typeface="+mj-lt"/>
              <a:buAutoNum type="arabicPeriod"/>
            </a:pPr>
            <a:r>
              <a:rPr lang="en-US" dirty="0">
                <a:latin typeface="Times" charset="0"/>
                <a:ea typeface="ＭＳ Ｐゴシック" charset="0"/>
                <a:cs typeface="ＭＳ Ｐゴシック" charset="0"/>
              </a:rPr>
              <a:t>Inflation: Companies with pricing power can pass inflation through into their cash flows. These companies should be much better candidates for floating rate debt (because interest expenses on the debt will rise and fall with inflation).</a:t>
            </a:r>
          </a:p>
          <a:p>
            <a:pPr marL="228600" indent="-228600">
              <a:buFont typeface="+mj-lt"/>
              <a:buAutoNum type="arabicPeriod"/>
            </a:pPr>
            <a:r>
              <a:rPr lang="en-US" dirty="0">
                <a:latin typeface="Times" charset="0"/>
                <a:ea typeface="ＭＳ Ｐゴシック" charset="0"/>
                <a:cs typeface="ＭＳ Ｐゴシック" charset="0"/>
              </a:rPr>
              <a:t>Growth pattern: Mature companies with level , steady cash flows should be much better candidates for straight debt, whereas growth companies are much better candidates for convertible debt.</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4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though that all is lost if the tax authorities do not allow you to subtract interest expenses for tax purposes.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4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tough balancing act to pull off. You have to issue a security that looks like equity to the ratings agency, debt to the equity research analysts and equity again to your regulatory authorities (if you are a financial service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While it may seem impossible, trust preferred and several other very profitable innovations (at least to investment bankers) have succeeded in doing this.</a:t>
            </a:r>
          </a:p>
        </p:txBody>
      </p:sp>
    </p:spTree>
  </p:cSld>
  <p:clrMapOvr>
    <a:masterClrMapping/>
  </p:clrMapOvr>
</p:notes>
</file>

<file path=ppt/notesSlides/notesSlide4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Ratings agencies have learnt over time, but slowly. As they have learnt, investment banks have come up with new securities that have the same objective.</a:t>
            </a:r>
          </a:p>
        </p:txBody>
      </p:sp>
    </p:spTree>
  </p:cSld>
  <p:clrMapOvr>
    <a:masterClrMapping/>
  </p:clrMapOvr>
</p:notes>
</file>

<file path=ppt/notesSlides/notesSlide4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expect under levered firms to gain, and over levered firms to lose by doing this. The latter might fool the ratings agencies but they lose because of the expected default cost that they create for themselves.</a:t>
            </a:r>
          </a:p>
        </p:txBody>
      </p:sp>
    </p:spTree>
  </p:cSld>
  <p:clrMapOvr>
    <a:masterClrMapping/>
  </p:clrMapOvr>
</p:notes>
</file>

<file path=ppt/notesSlides/notesSlide4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adding these conditions to debt may make it less attractive to the firm, it may be only way they can borrow.</a:t>
            </a:r>
          </a:p>
        </p:txBody>
      </p:sp>
    </p:spTree>
  </p:cSld>
  <p:clrMapOvr>
    <a:masterClrMapping/>
  </p:clrMapOvr>
</p:notes>
</file>

<file path=ppt/notesSlides/notesSlide4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p:cNvSpPr>
          <p:nvPr>
            <p:ph type="sldImg"/>
          </p:nvPr>
        </p:nvSpPr>
        <p:spPr>
          <a:xfrm>
            <a:off x="1150938" y="692150"/>
            <a:ext cx="4556125" cy="3416300"/>
          </a:xfrm>
          <a:solidFill>
            <a:srgbClr val="FFFFFF"/>
          </a:solidFill>
          <a:ln/>
        </p:spPr>
      </p:sp>
      <p:sp>
        <p:nvSpPr>
          <p:cNvPr id="2457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4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provides the basic framework for designing the right kind of debt.</a:t>
            </a:r>
          </a:p>
          <a:p>
            <a:r>
              <a:rPr lang="en-US">
                <a:latin typeface="Times" charset="0"/>
                <a:ea typeface="ＭＳ Ｐゴシック" charset="0"/>
                <a:cs typeface="ＭＳ Ｐゴシック" charset="0"/>
              </a:rPr>
              <a:t>You begin by trying to match up financing type to asset type (in terms of duration, currency, growth patterns and special features). </a:t>
            </a:r>
            <a:r>
              <a:rPr lang="en-US" u="sng">
                <a:latin typeface="Times" charset="0"/>
                <a:ea typeface="ＭＳ Ｐゴシック" charset="0"/>
                <a:cs typeface="ＭＳ Ｐゴシック" charset="0"/>
              </a:rPr>
              <a:t>By doing so, you reduce your risk of bankruptcy, increase your capacity to borrow and consequently the tax benefits of debt.</a:t>
            </a:r>
          </a:p>
          <a:p>
            <a:r>
              <a:rPr lang="en-US">
                <a:latin typeface="Times" charset="0"/>
                <a:ea typeface="ＭＳ Ｐゴシック" charset="0"/>
                <a:cs typeface="ＭＳ Ｐゴシック" charset="0"/>
              </a:rPr>
              <a:t>Then, you modify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perfect debt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a:r>
          </a:p>
          <a:p>
            <a:pPr lvl="1"/>
            <a:r>
              <a:rPr lang="en-US">
                <a:latin typeface="Times" charset="0"/>
                <a:ea typeface="ＭＳ Ｐゴシック" charset="0"/>
              </a:rPr>
              <a:t>For tax factors, to ensure that you get the maximum tax benefit</a:t>
            </a:r>
          </a:p>
          <a:p>
            <a:pPr lvl="1"/>
            <a:r>
              <a:rPr lang="en-US">
                <a:latin typeface="Times" charset="0"/>
                <a:ea typeface="ＭＳ Ｐゴシック" charset="0"/>
              </a:rPr>
              <a:t>To meet the needs and objectives of equity research analysts and ratings agencies</a:t>
            </a:r>
          </a:p>
          <a:p>
            <a:pPr lvl="1"/>
            <a:r>
              <a:rPr lang="en-US">
                <a:latin typeface="Times" charset="0"/>
                <a:ea typeface="ＭＳ Ｐゴシック" charset="0"/>
              </a:rPr>
              <a:t>To fix any agency conflicts that might prevent lenders from lending</a:t>
            </a:r>
          </a:p>
          <a:p>
            <a:pPr lvl="1"/>
            <a:r>
              <a:rPr lang="en-US">
                <a:latin typeface="Times" charset="0"/>
                <a:ea typeface="ＭＳ Ｐゴシック" charset="0"/>
              </a:rPr>
              <a:t>To prevent an undeservedly low rating from pushing up the cost of debt above what it should be.  (If you are under rated, you should probably use short term debt until you feel your rating is justified)</a:t>
            </a:r>
          </a:p>
        </p:txBody>
      </p:sp>
    </p:spTree>
  </p:cSld>
  <p:clrMapOvr>
    <a:masterClrMapping/>
  </p:clrMapOvr>
</p:notes>
</file>

<file path=ppt/notesSlides/notesSlide4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p:cNvSpPr>
          <p:nvPr>
            <p:ph type="sldImg"/>
          </p:nvPr>
        </p:nvSpPr>
        <p:spPr>
          <a:xfrm>
            <a:off x="1150938" y="692150"/>
            <a:ext cx="4556125" cy="3416300"/>
          </a:xfrm>
          <a:solidFill>
            <a:srgbClr val="FFFFFF"/>
          </a:solidFill>
          <a:ln/>
        </p:spPr>
      </p:sp>
      <p:sp>
        <p:nvSpPr>
          <p:cNvPr id="2498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cSld>
  <p:clrMapOvr>
    <a:masterClrMapping/>
  </p:clrMapOvr>
</p:notes>
</file>

<file path=ppt/notesSlides/notesSlide4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p:cNvSpPr>
          <p:nvPr>
            <p:ph type="sldImg"/>
          </p:nvPr>
        </p:nvSpPr>
        <p:spPr>
          <a:xfrm>
            <a:off x="1150938" y="692150"/>
            <a:ext cx="4556125" cy="3416300"/>
          </a:xfrm>
          <a:solidFill>
            <a:srgbClr val="FFFFFF"/>
          </a:solidFill>
          <a:ln/>
        </p:spPr>
      </p:sp>
      <p:sp>
        <p:nvSpPr>
          <p:cNvPr id="2519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plenty of room to be creative in this approach.</a:t>
            </a:r>
          </a:p>
          <a:p>
            <a:r>
              <a:rPr lang="en-US">
                <a:latin typeface="Times" charset="0"/>
                <a:ea typeface="ＭＳ Ｐゴシック" charset="0"/>
                <a:cs typeface="ＭＳ Ｐゴシック" charset="0"/>
              </a:rPr>
              <a:t>Look at firms which operate in each of these businesses and see what financing they use. That might be useful in designing the right kind of debt.</a:t>
            </a:r>
          </a:p>
        </p:txBody>
      </p:sp>
    </p:spTree>
  </p:cSld>
  <p:clrMapOvr>
    <a:masterClrMapping/>
  </p:clrMapOvr>
</p:notes>
</file>

<file path=ppt/notesSlides/notesSlide4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Based upon what a typical investment looks like, assess the right type of debt for your firm….</a:t>
            </a:r>
          </a:p>
        </p:txBody>
      </p:sp>
    </p:spTree>
  </p:cSld>
  <p:clrMapOvr>
    <a:masterClrMapping/>
  </p:clrMapOvr>
</p:notes>
</file>

<file path=ppt/notesSlides/notesSlide4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have large, stand alone projects, you can try to match the debt specifically to the project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characteristics. If you take lots of smaller projects, you will often find it less costly to finance a portfolio of projects rather than each project individually.</a:t>
            </a:r>
            <a:endParaRPr lang="en-US">
              <a:latin typeface="Times" charset="0"/>
              <a:ea typeface="ＭＳ Ｐゴシック" charset="0"/>
              <a:cs typeface="ＭＳ Ｐゴシック" charset="0"/>
            </a:endParaRPr>
          </a:p>
        </p:txBody>
      </p:sp>
    </p:spTree>
  </p:cSld>
  <p:clrMapOvr>
    <a:masterClrMapping/>
  </p:clrMapOvr>
</p:notes>
</file>

<file path=ppt/notesSlides/notesSlide4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have used the projected cash flows on the Disney theme park to estimate the duration of the theme park. </a:t>
            </a:r>
          </a:p>
          <a:p>
            <a:r>
              <a:rPr lang="en-US">
                <a:latin typeface="Times" charset="0"/>
                <a:ea typeface="ＭＳ Ｐゴシック" charset="0"/>
                <a:cs typeface="ＭＳ Ｐゴシック" charset="0"/>
              </a:rPr>
              <a:t>This understates the duration,</a:t>
            </a:r>
          </a:p>
          <a:p>
            <a:pPr lvl="1"/>
            <a:r>
              <a:rPr lang="en-US">
                <a:latin typeface="Times" charset="0"/>
                <a:ea typeface="ＭＳ Ｐゴシック" charset="0"/>
              </a:rPr>
              <a:t>Since cash flows are likely to drop if interest rates go up</a:t>
            </a:r>
          </a:p>
          <a:p>
            <a:pPr lvl="1"/>
            <a:r>
              <a:rPr lang="en-US">
                <a:latin typeface="Times" charset="0"/>
                <a:ea typeface="ＭＳ Ｐゴシック" charset="0"/>
              </a:rPr>
              <a:t>Since we have arbitrarily estimated a terminal value at the end of year 10.	</a:t>
            </a:r>
          </a:p>
        </p:txBody>
      </p:sp>
    </p:spTree>
  </p:cSld>
  <p:clrMapOvr>
    <a:masterClrMapping/>
  </p:clrMapOvr>
</p:notes>
</file>

<file path=ppt/notesSlides/notesSlide4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a:xfrm>
            <a:off x="1150938" y="692150"/>
            <a:ext cx="4556125" cy="3416300"/>
          </a:xfrm>
          <a:ln/>
        </p:spPr>
      </p:sp>
      <p:sp>
        <p:nvSpPr>
          <p:cNvPr id="2600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is entirely possible that the park will pull visitors from a wider global area (say Australia and New Zealand), in which case we should alter the currency mix.</a:t>
            </a:r>
          </a:p>
        </p:txBody>
      </p:sp>
    </p:spTree>
  </p:cSld>
  <p:clrMapOvr>
    <a:masterClrMapping/>
  </p:clrMapOvr>
</p:notes>
</file>

<file path=ppt/notesSlides/notesSlide4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Each measures a different aspect of the firm. </a:t>
            </a:r>
          </a:p>
          <a:p>
            <a:pPr lvl="1"/>
            <a:r>
              <a:rPr lang="en-US">
                <a:latin typeface="Times" charset="0"/>
                <a:ea typeface="ＭＳ Ｐゴシック" charset="0"/>
              </a:rPr>
              <a:t>The operating cash flows measure the year-to-year capacity of the firm to generate cash flows. </a:t>
            </a:r>
          </a:p>
          <a:p>
            <a:pPr lvl="1"/>
            <a:r>
              <a:rPr lang="en-US">
                <a:latin typeface="Times" charset="0"/>
                <a:ea typeface="ＭＳ Ｐゴシック" charset="0"/>
              </a:rPr>
              <a:t> Firm value reflects current operating income, as well as the expected growth and the cost of capital.</a:t>
            </a:r>
          </a:p>
        </p:txBody>
      </p:sp>
    </p:spTree>
  </p:cSld>
  <p:clrMapOvr>
    <a:masterClrMapping/>
  </p:clrMapOvr>
</p:notes>
</file>

<file path=ppt/notesSlides/notesSlide4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 has changed changed considerably over time in terms of its business mix. It has increasingly moved into the broadcasting business and its animated movies are only  a small portion of its overall movie offerings.</a:t>
            </a:r>
          </a:p>
          <a:p>
            <a:r>
              <a:rPr lang="en-US">
                <a:latin typeface="Times" charset="0"/>
                <a:ea typeface="ＭＳ Ｐゴシック" charset="0"/>
                <a:cs typeface="ＭＳ Ｐゴシック" charset="0"/>
              </a:rPr>
              <a:t>The firm value is the market value of equity plus the book value of debt outstanding in each year. ( I would have preferred to use market value of debt, but book value seems like a reasonable proxy)</a:t>
            </a:r>
          </a:p>
          <a:p>
            <a:r>
              <a:rPr lang="en-US">
                <a:latin typeface="Times" charset="0"/>
                <a:ea typeface="ＭＳ Ｐゴシック" charset="0"/>
                <a:cs typeface="ＭＳ Ｐゴシック" charset="0"/>
              </a:rPr>
              <a:t>In doing this table, we reverted back to reported EBIT, rather than using the adjusted EBIT that we have been working with so far.</a:t>
            </a:r>
          </a:p>
        </p:txBody>
      </p:sp>
    </p:spTree>
  </p:cSld>
  <p:clrMapOvr>
    <a:masterClrMapping/>
  </p:clrMapOvr>
</p:notes>
</file>

<file path=ppt/notesSlides/notesSlide4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would apply to any firm that we would analyze over this time period.</a:t>
            </a:r>
          </a:p>
        </p:txBody>
      </p:sp>
    </p:spTree>
  </p:cSld>
  <p:clrMapOvr>
    <a:masterClrMapping/>
  </p:clrMapOvr>
</p:notes>
</file>

<file path=ppt/notesSlides/notesSlide4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How  much has firm value changed for a given change in interest rates?</a:t>
            </a:r>
          </a:p>
        </p:txBody>
      </p:sp>
    </p:spTree>
  </p:cSld>
  <p:clrMapOvr>
    <a:masterClrMapping/>
  </p:clrMapOvr>
</p:notes>
</file>

<file path=ppt/notesSlides/notesSlide4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ChangeArrowheads="1"/>
          </p:cNvSpPr>
          <p:nvPr>
            <p:ph type="sldImg"/>
          </p:nvPr>
        </p:nvSpPr>
        <p:spPr>
          <a:xfrm>
            <a:off x="1150938" y="692150"/>
            <a:ext cx="4556125" cy="3416300"/>
          </a:xfrm>
          <a:solidFill>
            <a:srgbClr val="FFFFFF"/>
          </a:solidFill>
          <a:ln/>
        </p:spPr>
      </p:sp>
      <p:sp>
        <p:nvSpPr>
          <p:cNvPr id="270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regressions tend to be noisy, even for firms with substantial historical data.</a:t>
            </a:r>
          </a:p>
          <a:p>
            <a:r>
              <a:rPr lang="en-US">
                <a:latin typeface="Times" charset="0"/>
                <a:ea typeface="ＭＳ Ｐゴシック" charset="0"/>
                <a:cs typeface="ＭＳ Ｐゴシック" charset="0"/>
              </a:rPr>
              <a:t>Industry-average coefficients might provide more reliable estimates (just as sector betas are often better than firm-specific betas)</a:t>
            </a:r>
          </a:p>
        </p:txBody>
      </p:sp>
    </p:spTree>
  </p:cSld>
  <p:clrMapOvr>
    <a:masterClrMapping/>
  </p:clrMapOvr>
</p:notes>
</file>

<file path=ppt/notesSlides/notesSlide4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ChangeArrowheads="1"/>
          </p:cNvSpPr>
          <p:nvPr>
            <p:ph type="sldImg"/>
          </p:nvPr>
        </p:nvSpPr>
        <p:spPr>
          <a:xfrm>
            <a:off x="1150938" y="692150"/>
            <a:ext cx="4556125" cy="3416300"/>
          </a:xfrm>
          <a:solidFill>
            <a:srgbClr val="FFFFFF"/>
          </a:solidFill>
          <a:ln/>
        </p:spPr>
      </p:sp>
      <p:sp>
        <p:nvSpPr>
          <p:cNvPr id="272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traditional Macaulay duration. It is a measure of the percentage change in the bond price for a 1% change in interest rates.</a:t>
            </a:r>
          </a:p>
          <a:p>
            <a:r>
              <a:rPr lang="en-US">
                <a:latin typeface="Times" charset="0"/>
                <a:ea typeface="ＭＳ Ｐゴシック" charset="0"/>
                <a:cs typeface="ＭＳ Ｐゴシック" charset="0"/>
              </a:rPr>
              <a:t>Equivalently, it can be viewed as the maturity of a zero-coupon bond with the same sensitivity to interest rate changes. </a:t>
            </a:r>
          </a:p>
          <a:p>
            <a:r>
              <a:rPr lang="en-US">
                <a:latin typeface="Times" charset="0"/>
                <a:ea typeface="ＭＳ Ｐゴシック" charset="0"/>
                <a:cs typeface="ＭＳ Ｐゴシック" charset="0"/>
              </a:rPr>
              <a:t>Note, in the regression on the previous page, the coefficient on the change in interest rates, measures the percentage change in firm value for a 1% change in interest rates. Thus, the regression coefficient also measures duration.</a:t>
            </a:r>
          </a:p>
        </p:txBody>
      </p:sp>
    </p:spTree>
  </p:cSld>
  <p:clrMapOvr>
    <a:masterClrMapping/>
  </p:clrMapOvr>
</p:notes>
</file>

<file path=ppt/notesSlides/notesSlide4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is very difficult to estimate Macaulay Duration on a project-by-project basis for all the projects that a firm has. </a:t>
            </a:r>
          </a:p>
          <a:p>
            <a:r>
              <a:rPr lang="en-US">
                <a:latin typeface="Times" charset="0"/>
                <a:ea typeface="ＭＳ Ｐゴシック" charset="0"/>
                <a:cs typeface="ＭＳ Ｐゴシック" charset="0"/>
              </a:rPr>
              <a:t>It is much easier to run the regression, but the results are likely to be noisy and affected by whether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mix has changed over time.</a:t>
            </a:r>
          </a:p>
          <a:p>
            <a:r>
              <a:rPr lang="en-US">
                <a:latin typeface="Times" charset="0"/>
                <a:ea typeface="ＭＳ Ｐゴシック" charset="0"/>
                <a:cs typeface="ＭＳ Ｐゴシック" charset="0"/>
              </a:rPr>
              <a:t>This leaves us with</a:t>
            </a:r>
          </a:p>
          <a:p>
            <a:pPr lvl="1"/>
            <a:r>
              <a:rPr lang="en-US">
                <a:latin typeface="Times" charset="0"/>
                <a:ea typeface="ＭＳ Ｐゴシック" charset="0"/>
              </a:rPr>
              <a:t>The intuitive analysis that preceded this section</a:t>
            </a:r>
          </a:p>
          <a:p>
            <a:pPr lvl="1"/>
            <a:r>
              <a:rPr lang="en-US">
                <a:latin typeface="Times" charset="0"/>
                <a:ea typeface="ＭＳ Ｐゴシック" charset="0"/>
              </a:rPr>
              <a:t>Industry average duration numbers, which can be used for any firm in that industy</a:t>
            </a:r>
          </a:p>
        </p:txBody>
      </p:sp>
    </p:spTree>
  </p:cSld>
  <p:clrMapOvr>
    <a:masterClrMapping/>
  </p:clrMapOvr>
</p:notes>
</file>

<file path=ppt/notesSlides/notesSlide4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measures the effect of interest rates on operating income. Firm value will be affected more because discount rates tend to also go up when interest rates increase.</a:t>
            </a:r>
          </a:p>
        </p:txBody>
      </p:sp>
    </p:spTree>
  </p:cSld>
  <p:clrMapOvr>
    <a:masterClrMapping/>
  </p:clrMapOvr>
</p:notes>
</file>

<file path=ppt/notesSlides/notesSlide4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Is the firm a cyclical firm? Cyclical firms should have operating income that moves with the economy. Value might not, since markets can look past cycles. In this case, the operating income regression may be the more valuable one.</a:t>
            </a:r>
          </a:p>
        </p:txBody>
      </p:sp>
    </p:spTree>
  </p:cSld>
  <p:clrMapOvr>
    <a:masterClrMapping/>
  </p:clrMapOvr>
</p:notes>
</file>

<file path=ppt/notesSlides/notesSlide4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Disney has increasingly become a cyclical firm. (In previous iterations in </a:t>
            </a:r>
            <a:r>
              <a:rPr lang="en-US" dirty="0" smtClean="0">
                <a:latin typeface="Times" charset="0"/>
                <a:ea typeface="ＭＳ Ｐゴシック" charset="0"/>
                <a:cs typeface="ＭＳ Ｐゴシック" charset="0"/>
              </a:rPr>
              <a:t>1997</a:t>
            </a:r>
            <a:r>
              <a:rPr lang="en-US" baseline="0" dirty="0" smtClean="0">
                <a:latin typeface="Times" charset="0"/>
                <a:ea typeface="ＭＳ Ｐゴシック" charset="0"/>
                <a:cs typeface="ＭＳ Ｐゴシック" charset="0"/>
              </a:rPr>
              <a:t> and</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2003, it was insensitive to economic </a:t>
            </a:r>
            <a:r>
              <a:rPr lang="en-US" dirty="0" smtClean="0">
                <a:latin typeface="Times" charset="0"/>
                <a:ea typeface="ＭＳ Ｐゴシック" charset="0"/>
                <a:cs typeface="ＭＳ Ｐゴシック" charset="0"/>
              </a:rPr>
              <a:t>growth.</a:t>
            </a:r>
            <a:r>
              <a:rPr lang="en-US" baseline="0" dirty="0" smtClean="0">
                <a:latin typeface="Times" charset="0"/>
                <a:ea typeface="ＭＳ Ｐゴシック" charset="0"/>
                <a:cs typeface="ＭＳ Ｐゴシック" charset="0"/>
              </a:rPr>
              <a:t> In the 2009 regression, it became mildly cyclical and it continues to be so.</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This may reflect its increasing dependence on broadcasting (where advertising is cyclical) and grown up movies.</a:t>
            </a:r>
          </a:p>
        </p:txBody>
      </p:sp>
    </p:spTree>
  </p:cSld>
  <p:clrMapOvr>
    <a:masterClrMapping/>
  </p:clrMapOvr>
</p:notes>
</file>

<file path=ppt/notesSlides/notesSlide4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Again, we are assuming that the historical exposure of earnings and firm value to currencies is a good measure of future exposure.</a:t>
            </a:r>
          </a:p>
        </p:txBody>
      </p:sp>
    </p:spTree>
  </p:cSld>
  <p:clrMapOvr>
    <a:masterClrMapping/>
  </p:clrMapOvr>
</p:notes>
</file>

<file path=ppt/notesSlides/notesSlide4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negative effect of the stronger dollar on operating income might reflect the revenues that Disney gets from tourists at its theme parks. These tourists are less likely to visit the theme parks when the dollar is </a:t>
            </a:r>
            <a:r>
              <a:rPr lang="en-US" dirty="0" smtClean="0">
                <a:latin typeface="Times" charset="0"/>
                <a:ea typeface="ＭＳ Ｐゴシック" charset="0"/>
                <a:cs typeface="ＭＳ Ｐゴシック" charset="0"/>
              </a:rPr>
              <a:t>stronger.</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While </a:t>
            </a:r>
            <a:r>
              <a:rPr lang="en-US" dirty="0">
                <a:latin typeface="Times" charset="0"/>
                <a:ea typeface="ＭＳ Ｐゴシック" charset="0"/>
                <a:cs typeface="ＭＳ Ｐゴシック" charset="0"/>
              </a:rPr>
              <a:t>firm value also goes down, the effect is less significant.</a:t>
            </a:r>
          </a:p>
        </p:txBody>
      </p:sp>
    </p:spTree>
  </p:cSld>
  <p:clrMapOvr>
    <a:masterClrMapping/>
  </p:clrMapOvr>
</p:notes>
</file>

<file path=ppt/notesSlides/notesSlide4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We </a:t>
            </a:r>
            <a:r>
              <a:rPr lang="en-US" dirty="0">
                <a:latin typeface="Times" charset="0"/>
                <a:ea typeface="ＭＳ Ｐゴシック" charset="0"/>
                <a:cs typeface="ＭＳ Ｐゴシック" charset="0"/>
              </a:rPr>
              <a:t>are assuming that year-to-year changes in interest rates are driven primarily by changes in inflation.</a:t>
            </a:r>
          </a:p>
        </p:txBody>
      </p:sp>
    </p:spTree>
  </p:cSld>
  <p:clrMapOvr>
    <a:masterClrMapping/>
  </p:clrMapOvr>
</p:notes>
</file>

<file path=ppt/notesSlides/notesSlide4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Operating income tends to move with inflation, but firm value </a:t>
            </a:r>
            <a:r>
              <a:rPr lang="en-US" dirty="0" smtClean="0">
                <a:latin typeface="Times" charset="0"/>
                <a:ea typeface="ＭＳ Ｐゴシック" charset="0"/>
                <a:cs typeface="ＭＳ Ｐゴシック" charset="0"/>
              </a:rPr>
              <a:t>is</a:t>
            </a:r>
            <a:r>
              <a:rPr lang="en-US" baseline="0" dirty="0" smtClean="0">
                <a:latin typeface="Times" charset="0"/>
                <a:ea typeface="ＭＳ Ｐゴシック" charset="0"/>
                <a:cs typeface="ＭＳ Ｐゴシック" charset="0"/>
              </a:rPr>
              <a:t> not affected</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as much. </a:t>
            </a:r>
            <a:r>
              <a:rPr lang="en-US" dirty="0" smtClean="0">
                <a:latin typeface="Times" charset="0"/>
                <a:ea typeface="ＭＳ Ｐゴシック" charset="0"/>
                <a:cs typeface="ＭＳ Ｐゴシック" charset="0"/>
              </a:rPr>
              <a:t>This </a:t>
            </a:r>
            <a:r>
              <a:rPr lang="en-US" dirty="0">
                <a:latin typeface="Times" charset="0"/>
                <a:ea typeface="ＭＳ Ｐゴシック" charset="0"/>
                <a:cs typeface="ＭＳ Ｐゴシック" charset="0"/>
              </a:rPr>
              <a:t>is not surprising, if </a:t>
            </a:r>
            <a:r>
              <a:rPr lang="en-US" dirty="0" smtClean="0">
                <a:latin typeface="Times" charset="0"/>
                <a:ea typeface="ＭＳ Ｐゴシック" charset="0"/>
                <a:cs typeface="ＭＳ Ｐゴシック" charset="0"/>
              </a:rPr>
              <a:t>cash flow </a:t>
            </a:r>
            <a:r>
              <a:rPr lang="en-US" dirty="0">
                <a:latin typeface="Times" charset="0"/>
                <a:ea typeface="ＭＳ Ｐゴシック" charset="0"/>
                <a:cs typeface="ＭＳ Ｐゴシック" charset="0"/>
              </a:rPr>
              <a:t>effects and discount rate effects cancel </a:t>
            </a:r>
            <a:r>
              <a:rPr lang="en-US" dirty="0" smtClean="0">
                <a:latin typeface="Times" charset="0"/>
                <a:ea typeface="ＭＳ Ｐゴシック" charset="0"/>
                <a:cs typeface="ＭＳ Ｐゴシック" charset="0"/>
              </a:rPr>
              <a:t>out.</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 would weigh the operating income regression more in determining whether to use floating rate or fixed rate debt,  since the cash flows each year go towards paying the coupons.</a:t>
            </a:r>
          </a:p>
        </p:txBody>
      </p:sp>
    </p:spTree>
  </p:cSld>
  <p:clrMapOvr>
    <a:masterClrMapping/>
  </p:clrMapOvr>
</p:notes>
</file>

<file path=ppt/notesSlides/notesSlide4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Summarizes the results of the regressions… Caveat: The regressions have low R-squareds and any or all of these estimates could be wrong by a large amount.</a:t>
            </a:r>
          </a:p>
        </p:txBody>
      </p:sp>
    </p:spTree>
  </p:cSld>
  <p:clrMapOvr>
    <a:masterClrMapping/>
  </p:clrMapOvr>
</p:notes>
</file>

<file path=ppt/notesSlides/notesSlide4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atin typeface="Times" charset="0"/>
              <a:ea typeface="ＭＳ Ｐゴシック" charset="0"/>
              <a:cs typeface="ＭＳ Ｐゴシック" charset="0"/>
            </a:endParaRPr>
          </a:p>
        </p:txBody>
      </p:sp>
    </p:spTree>
  </p:cSld>
  <p:clrMapOvr>
    <a:masterClrMapping/>
  </p:clrMapOvr>
</p:notes>
</file>

<file path=ppt/notesSlides/notesSlide4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Rot="1" noChangeAspect="1" noChangeArrowheads="1" noTextEdit="1"/>
          </p:cNvSpPr>
          <p:nvPr>
            <p:ph type="sldImg"/>
          </p:nvPr>
        </p:nvSpPr>
        <p:spPr>
          <a:xfrm>
            <a:off x="1150938" y="692150"/>
            <a:ext cx="4556125" cy="3416300"/>
          </a:xfrm>
          <a:ln/>
        </p:spPr>
      </p:sp>
      <p:sp>
        <p:nvSpPr>
          <p:cNvPr id="2949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Converts the numbers into tangible recommendations…</a:t>
            </a:r>
          </a:p>
        </p:txBody>
      </p:sp>
    </p:spTree>
  </p:cSld>
  <p:clrMapOvr>
    <a:masterClrMapping/>
  </p:clrMapOvr>
</p:notes>
</file>

<file path=ppt/notesSlides/notesSlide4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p:cNvSpPr>
          <p:nvPr>
            <p:ph type="sldImg"/>
          </p:nvPr>
        </p:nvSpPr>
        <p:spPr>
          <a:xfrm>
            <a:off x="1150938" y="692150"/>
            <a:ext cx="4556125" cy="3416300"/>
          </a:xfrm>
          <a:solidFill>
            <a:srgbClr val="FFFFFF"/>
          </a:solidFill>
          <a:ln/>
        </p:spPr>
      </p:sp>
      <p:sp>
        <p:nvSpPr>
          <p:cNvPr id="296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may be good reasons for the mismatch but for most firms, the existing debt structure is more a result of history and inertia.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mix has changed significantly over the last decade - more broadcasting, less theme park - and it is not surprising that the debt structure has not kept pace.</a:t>
            </a:r>
          </a:p>
          <a:p>
            <a:r>
              <a:rPr lang="en-US">
                <a:latin typeface="Times" charset="0"/>
                <a:ea typeface="ＭＳ Ｐゴシック" charset="0"/>
                <a:cs typeface="ＭＳ Ｐゴシック" charset="0"/>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4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p:cNvSpPr>
          <p:nvPr>
            <p:ph type="sldImg"/>
          </p:nvPr>
        </p:nvSpPr>
        <p:spPr>
          <a:xfrm>
            <a:off x="1150938" y="692150"/>
            <a:ext cx="4556125" cy="3416300"/>
          </a:xfrm>
          <a:solidFill>
            <a:srgbClr val="FFFFFF"/>
          </a:solidFill>
          <a:ln/>
        </p:spPr>
      </p:sp>
      <p:sp>
        <p:nvSpPr>
          <p:cNvPr id="299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large size and access to capital markets give it lots of options. Smaller firms and emerging market firms will have fewer options. In the extreme scenario, it may take more time to adjust the debt.</a:t>
            </a:r>
            <a:endParaRPr lang="en-US">
              <a:latin typeface="Times" charset="0"/>
              <a:ea typeface="ＭＳ Ｐゴシック" charset="0"/>
              <a:cs typeface="ＭＳ Ｐゴシック" charset="0"/>
            </a:endParaRPr>
          </a:p>
        </p:txBody>
      </p:sp>
    </p:spTree>
  </p:cSld>
  <p:clrMapOvr>
    <a:masterClrMapping/>
  </p:clrMapOvr>
</p:notes>
</file>

<file path=ppt/notesSlides/notesSlide4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even try to assess Deutsche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right debt because its assets are constantly changing and debt plays a different role in a bank… it is more raw material than source of capital.</a:t>
            </a:r>
            <a:endParaRPr lang="en-US">
              <a:latin typeface="Times" charset="0"/>
              <a:ea typeface="ＭＳ Ｐゴシック" charset="0"/>
              <a:cs typeface="ＭＳ Ｐゴシック" charset="0"/>
            </a:endParaRPr>
          </a:p>
        </p:txBody>
      </p:sp>
    </p:spTree>
  </p:cSld>
  <p:clrMapOvr>
    <a:masterClrMapping/>
  </p:clrMapOvr>
</p:notes>
</file>

<file path=ppt/notesSlides/notesSlide4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As emerging market companies,</a:t>
            </a:r>
            <a:r>
              <a:rPr lang="en-US" baseline="0" dirty="0" smtClean="0"/>
              <a:t> they had few choices a decade or so ago. Now, their choices have increased as corporate bond markets have opened up domestically and both firms have access to foreign capital markets.</a:t>
            </a:r>
            <a:endParaRPr lang="en-US" dirty="0"/>
          </a:p>
        </p:txBody>
      </p:sp>
    </p:spTree>
    <p:extLst>
      <p:ext uri="{BB962C8B-B14F-4D97-AF65-F5344CB8AC3E}">
        <p14:creationId xmlns:p14="http://schemas.microsoft.com/office/powerpoint/2010/main" val="4278953853"/>
      </p:ext>
    </p:extLst>
  </p:cSld>
  <p:clrMapOvr>
    <a:masterClrMapping/>
  </p:clrMapOvr>
</p:notes>
</file>

<file path=ppt/notesSlides/notesSlide4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r>
              <a:rPr lang="en-US" dirty="0" smtClean="0">
                <a:latin typeface="Times" charset="0"/>
                <a:ea typeface="ＭＳ Ｐゴシック" charset="0"/>
                <a:cs typeface="ＭＳ Ｐゴシック" charset="0"/>
              </a:rPr>
              <a:t>The final piece of the corporate</a:t>
            </a:r>
            <a:r>
              <a:rPr lang="en-US" baseline="0" dirty="0" smtClean="0">
                <a:latin typeface="Times" charset="0"/>
                <a:ea typeface="ＭＳ Ｐゴシック" charset="0"/>
                <a:cs typeface="ＭＳ Ｐゴシック" charset="0"/>
              </a:rPr>
              <a:t> finance puzzle.</a:t>
            </a:r>
            <a:endParaRPr lang="en-US" dirty="0">
              <a:latin typeface="Times" charset="0"/>
              <a:ea typeface="ＭＳ Ｐゴシック" charset="0"/>
              <a:cs typeface="ＭＳ Ｐゴシック" charset="0"/>
            </a:endParaRPr>
          </a:p>
        </p:txBody>
      </p:sp>
    </p:spTree>
  </p:cSld>
  <p:clrMapOvr>
    <a:masterClrMapping/>
  </p:clrMapOvr>
</p:notes>
</file>

<file path=ppt/notesSlides/notesSlide4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The end game in corporate</a:t>
            </a:r>
            <a:r>
              <a:rPr lang="en-US" baseline="0" dirty="0" smtClean="0">
                <a:latin typeface="Times" charset="0"/>
                <a:ea typeface="ＭＳ Ｐゴシック" charset="0"/>
                <a:cs typeface="ＭＳ Ｐゴシック" charset="0"/>
              </a:rPr>
              <a:t> finance.</a:t>
            </a:r>
            <a:endParaRPr lang="en-US" dirty="0">
              <a:latin typeface="Times" charset="0"/>
              <a:ea typeface="ＭＳ Ｐゴシック" charset="0"/>
              <a:cs typeface="ＭＳ Ｐゴシック" charset="0"/>
            </a:endParaRPr>
          </a:p>
        </p:txBody>
      </p:sp>
      <p:sp>
        <p:nvSpPr>
          <p:cNvPr id="306178"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4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4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companies in most years pay out what they did last year as dividends. Among firms that change dividends, increases are more common than decreases.</a:t>
            </a:r>
          </a:p>
        </p:txBody>
      </p:sp>
    </p:spTree>
  </p:cSld>
  <p:clrMapOvr>
    <a:masterClrMapping/>
  </p:clrMapOvr>
</p:notes>
</file>

<file path=ppt/notesSlides/notesSlide4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a:xfrm>
            <a:off x="1150938" y="692150"/>
            <a:ext cx="4556125" cy="3416300"/>
          </a:xfrm>
          <a:ln/>
        </p:spPr>
      </p:sp>
      <p:sp>
        <p:nvSpPr>
          <p:cNvPr id="312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there was a quarter than should have shaken up the policy of leaving dividends unchanged, it should have been the last quarter of 2008, when markets collapsed globally and there were fears of a credit crisis. In the face of this mountain of bad news, more companies still increased dividends than suspended or cut them.</a:t>
            </a:r>
          </a:p>
        </p:txBody>
      </p:sp>
    </p:spTree>
  </p:cSld>
  <p:clrMapOvr>
    <a:masterClrMapping/>
  </p:clrMapOvr>
</p:notes>
</file>

<file path=ppt/notesSlides/notesSlide4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4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Dividends tend to follow earnings. They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lead them and they are not contemporaneous. In other words,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expect a company to pay out more in dividends if their earnings go up… If earnings go up two years in a row, maybe.. Three years in a row and the odds increase.</a:t>
            </a:r>
            <a:endParaRPr lang="en-US">
              <a:latin typeface="Times" charset="0"/>
              <a:ea typeface="ＭＳ Ｐゴシック" charset="0"/>
              <a:cs typeface="ＭＳ Ｐゴシック" charset="0"/>
            </a:endParaRPr>
          </a:p>
        </p:txBody>
      </p:sp>
    </p:spTree>
  </p:cSld>
  <p:clrMapOvr>
    <a:masterClrMapping/>
  </p:clrMapOvr>
</p:notes>
</file>

<file path=ppt/notesSlides/notesSlide4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In 2003, for the first time in decades, the tax rate on dividends was cut to 15% to match the tax rate on capital gains. How firms responded in terms of dividend policy is a good test of the tax effect. </a:t>
            </a:r>
          </a:p>
          <a:p>
            <a:r>
              <a:rPr lang="en-US" dirty="0">
                <a:latin typeface="Times" charset="0"/>
                <a:ea typeface="ＭＳ Ｐゴシック" charset="0"/>
                <a:cs typeface="ＭＳ Ｐゴシック" charset="0"/>
              </a:rPr>
              <a:t>More firms initiated dividends in 2003 and more dividends were paid, but the effect was muted. Stock buybacks still overwhelmed dividends.</a:t>
            </a:r>
          </a:p>
          <a:p>
            <a:r>
              <a:rPr lang="en-US" dirty="0">
                <a:latin typeface="Times" charset="0"/>
                <a:ea typeface="ＭＳ Ｐゴシック" charset="0"/>
                <a:cs typeface="ＭＳ Ｐゴシック" charset="0"/>
              </a:rPr>
              <a:t>The lesson: Taxes may affect dividend policy but they are not the key determinant.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In the last quarter of 2012, with the fiscal cliff </a:t>
            </a:r>
            <a:r>
              <a:rPr lang="en-US" dirty="0" smtClean="0">
                <a:latin typeface="Times" charset="0"/>
                <a:ea typeface="ＭＳ Ｐゴシック" charset="0"/>
                <a:cs typeface="ＭＳ Ｐゴシック" charset="0"/>
              </a:rPr>
              <a:t>looming (where tax</a:t>
            </a:r>
            <a:r>
              <a:rPr lang="en-US" baseline="0" dirty="0" smtClean="0">
                <a:latin typeface="Times" charset="0"/>
                <a:ea typeface="ＭＳ Ｐゴシック" charset="0"/>
                <a:cs typeface="ＭＳ Ｐゴシック" charset="0"/>
              </a:rPr>
              <a:t> rates on dividend income could have doubled for investors)</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companies paid out huge amounts in special dividends.</a:t>
            </a:r>
          </a:p>
        </p:txBody>
      </p:sp>
    </p:spTree>
  </p:cSld>
  <p:clrMapOvr>
    <a:masterClrMapping/>
  </p:clrMapOvr>
</p:notes>
</file>

<file path=ppt/notesSlides/notesSlide4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This trend accelerated through the 1990s. It can be partially explained by</a:t>
            </a:r>
          </a:p>
          <a:p>
            <a:pPr marL="228600" indent="-228600">
              <a:buFontTx/>
              <a:buAutoNum type="arabicPeriod"/>
            </a:pPr>
            <a:r>
              <a:rPr lang="en-US" dirty="0">
                <a:latin typeface="Times" charset="0"/>
                <a:ea typeface="ＭＳ Ｐゴシック" charset="0"/>
                <a:cs typeface="ＭＳ Ｐゴシック" charset="0"/>
              </a:rPr>
              <a:t>An increase in the volatility of earnings at all companies, making dividends much more difficult to maintain</a:t>
            </a:r>
          </a:p>
          <a:p>
            <a:pPr marL="228600" indent="-228600">
              <a:buFontTx/>
              <a:buAutoNum type="arabicPeriod"/>
            </a:pPr>
            <a:r>
              <a:rPr lang="en-US" dirty="0" smtClean="0">
                <a:latin typeface="Times" charset="0"/>
                <a:ea typeface="ＭＳ Ｐゴシック" charset="0"/>
                <a:cs typeface="ＭＳ Ｐゴシック" charset="0"/>
              </a:rPr>
              <a:t>An </a:t>
            </a:r>
            <a:r>
              <a:rPr lang="en-US" dirty="0">
                <a:latin typeface="Times" charset="0"/>
                <a:ea typeface="ＭＳ Ｐゴシック" charset="0"/>
                <a:cs typeface="ＭＳ Ｐゴシック" charset="0"/>
              </a:rPr>
              <a:t>increasing proportion of investors who invested primarily for capital gains</a:t>
            </a:r>
          </a:p>
          <a:p>
            <a:pPr marL="228600" indent="-228600">
              <a:buFontTx/>
              <a:buAutoNum type="arabicPeriod"/>
            </a:pPr>
            <a:r>
              <a:rPr lang="en-US" dirty="0">
                <a:latin typeface="Times" charset="0"/>
                <a:ea typeface="ＭＳ Ｐゴシック" charset="0"/>
                <a:cs typeface="ＭＳ Ｐゴシック" charset="0"/>
              </a:rPr>
              <a:t>Managers being compensated with options like stock buybacks more than dividends since the latter leads to lower stock prices.</a:t>
            </a:r>
          </a:p>
        </p:txBody>
      </p:sp>
    </p:spTree>
  </p:cSld>
  <p:clrMapOvr>
    <a:masterClrMapping/>
  </p:clrMapOvr>
</p:notes>
</file>

<file path=ppt/notesSlides/notesSlide4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p:cNvSpPr>
            <a:spLocks noGrp="1" noRot="1" noChangeAspect="1"/>
          </p:cNvSpPr>
          <p:nvPr>
            <p:ph type="sldImg"/>
          </p:nvPr>
        </p:nvSpPr>
        <p:spPr>
          <a:xfrm>
            <a:off x="1150938" y="692150"/>
            <a:ext cx="4556125" cy="3416300"/>
          </a:xfrm>
          <a:ln/>
        </p:spPr>
      </p:sp>
      <p:sp>
        <p:nvSpPr>
          <p:cNvPr id="320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100">
                <a:latin typeface="Times" charset="0"/>
                <a:ea typeface="ＭＳ Ｐゴシック" charset="0"/>
                <a:cs typeface="ＭＳ Ｐゴシック" charset="0"/>
              </a:rPr>
              <a:t>Dividend policy vary across countries.</a:t>
            </a:r>
          </a:p>
          <a:p>
            <a:pPr>
              <a:lnSpc>
                <a:spcPct val="90000"/>
              </a:lnSpc>
            </a:pPr>
            <a:r>
              <a:rPr lang="en-US" sz="1100">
                <a:latin typeface="Times" charset="0"/>
                <a:ea typeface="ＭＳ Ｐゴシック" charset="0"/>
                <a:cs typeface="ＭＳ Ｐゴシック" charset="0"/>
              </a:rPr>
              <a:t>1. </a:t>
            </a:r>
            <a:r>
              <a:rPr lang="en-US" sz="1100" i="1">
                <a:latin typeface="Times" charset="0"/>
                <a:ea typeface="ＭＳ Ｐゴシック" charset="0"/>
                <a:cs typeface="ＭＳ Ｐゴシック" charset="0"/>
              </a:rPr>
              <a:t>Differences in Stage of Growth</a:t>
            </a:r>
            <a:r>
              <a:rPr lang="en-US" sz="1100" b="1">
                <a:latin typeface="Times" charset="0"/>
                <a:ea typeface="ＭＳ Ｐゴシック" charset="0"/>
                <a:cs typeface="ＭＳ Ｐゴシック" charset="0"/>
              </a:rPr>
              <a:t>: </a:t>
            </a:r>
            <a:r>
              <a:rPr lang="en-US" sz="1100">
                <a:latin typeface="Times" charset="0"/>
                <a:ea typeface="ＭＳ Ｐゴシック" charset="0"/>
                <a:cs typeface="ＭＳ Ｐゴシック" charset="0"/>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0"/>
                <a:cs typeface="ＭＳ Ｐゴシック" charset="0"/>
              </a:rPr>
              <a:t>’</a:t>
            </a:r>
            <a:r>
              <a:rPr lang="en-US" altLang="ja-JP" sz="1100">
                <a:latin typeface="Times" charset="0"/>
                <a:ea typeface="ＭＳ Ｐゴシック" charset="0"/>
                <a:cs typeface="ＭＳ Ｐゴシック" charset="0"/>
              </a:rPr>
              <a:t>s growth declined, its payout ratio has risen. </a:t>
            </a:r>
          </a:p>
          <a:p>
            <a:pPr>
              <a:lnSpc>
                <a:spcPct val="90000"/>
              </a:lnSpc>
            </a:pPr>
            <a:r>
              <a:rPr lang="en-US" sz="1100">
                <a:latin typeface="Times" charset="0"/>
                <a:ea typeface="ＭＳ Ｐゴシック" charset="0"/>
                <a:cs typeface="ＭＳ Ｐゴシック" charset="0"/>
              </a:rPr>
              <a:t>2.</a:t>
            </a:r>
            <a:r>
              <a:rPr lang="en-US" sz="1100" i="1">
                <a:latin typeface="Times" charset="0"/>
                <a:ea typeface="ＭＳ Ｐゴシック" charset="0"/>
                <a:cs typeface="ＭＳ Ｐゴシック" charset="0"/>
              </a:rPr>
              <a:t> Differences in Tax Treatment</a:t>
            </a:r>
            <a:r>
              <a:rPr lang="en-US" sz="1100" b="1">
                <a:latin typeface="Times" charset="0"/>
                <a:ea typeface="ＭＳ Ｐゴシック" charset="0"/>
                <a:cs typeface="ＭＳ Ｐゴシック" charset="0"/>
              </a:rPr>
              <a:t>:</a:t>
            </a:r>
            <a:r>
              <a:rPr lang="en-US" sz="1100">
                <a:latin typeface="Times" charset="0"/>
                <a:ea typeface="ＭＳ Ｐゴシック" charset="0"/>
                <a:cs typeface="ＭＳ Ｐゴシック" charset="0"/>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sz="1100">
                <a:latin typeface="Times" charset="0"/>
                <a:ea typeface="ＭＳ Ｐゴシック" charset="0"/>
                <a:cs typeface="ＭＳ Ｐゴシック" charset="0"/>
              </a:rPr>
              <a:t>3. </a:t>
            </a:r>
            <a:r>
              <a:rPr lang="en-US" sz="1100" i="1">
                <a:latin typeface="Times" charset="0"/>
                <a:ea typeface="ＭＳ Ｐゴシック" charset="0"/>
                <a:cs typeface="ＭＳ Ｐゴシック" charset="0"/>
              </a:rPr>
              <a:t>Differences in Corporate Control:</a:t>
            </a:r>
            <a:r>
              <a:rPr lang="en-US" sz="1100">
                <a:latin typeface="Times" charset="0"/>
                <a:ea typeface="ＭＳ Ｐゴシック" charset="0"/>
                <a:cs typeface="ＭＳ Ｐゴシック" charset="0"/>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sz="1100">
                <a:latin typeface="Times" charset="0"/>
                <a:ea typeface="ＭＳ Ｐゴシック" charset="0"/>
                <a:cs typeface="ＭＳ Ｐゴシック" charset="0"/>
              </a:rPr>
              <a:t>4. Stock buyback restrictions: Especially in earlier perods, non_US companies faced restrictions on stock buybacks.</a:t>
            </a:r>
          </a:p>
          <a:p>
            <a:pPr>
              <a:lnSpc>
                <a:spcPct val="90000"/>
              </a:lnSpc>
            </a:pPr>
            <a:r>
              <a:rPr lang="en-US" sz="1100">
                <a:latin typeface="Times" charset="0"/>
                <a:ea typeface="ＭＳ Ｐゴシック" charset="0"/>
                <a:cs typeface="ＭＳ Ｐゴシック" charset="0"/>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sz="1100">
              <a:latin typeface="Times" charset="0"/>
              <a:ea typeface="ＭＳ Ｐゴシック" charset="0"/>
              <a:cs typeface="ＭＳ Ｐゴシック" charset="0"/>
            </a:endParaRPr>
          </a:p>
        </p:txBody>
      </p:sp>
    </p:spTree>
  </p:cSld>
  <p:clrMapOvr>
    <a:masterClrMapping/>
  </p:clrMapOvr>
</p:notes>
</file>

<file path=ppt/notesSlides/notesSlide4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two most common measures of dividend. They both focus on traditional dividends, and could be modified to include stock buybacks.</a:t>
            </a:r>
          </a:p>
        </p:txBody>
      </p:sp>
    </p:spTree>
  </p:cSld>
  <p:clrMapOvr>
    <a:masterClrMapping/>
  </p:clrMapOvr>
</p:notes>
</file>

<file path=ppt/notesSlides/notesSlide4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median payout ratio is about 20%-25% for US firms that pay dividends. It is higher for global firms (about 35-40%)</a:t>
            </a:r>
          </a:p>
          <a:p>
            <a:r>
              <a:rPr lang="en-US" dirty="0">
                <a:latin typeface="Times" charset="0"/>
                <a:ea typeface="ＭＳ Ｐゴシック" charset="0"/>
                <a:cs typeface="ＭＳ Ｐゴシック" charset="0"/>
              </a:rPr>
              <a:t>More firms (about 75% of all US firms and 60% of global firms), however, do not pay dividends than do pay dividends. The trend in the number of non-dividend paying firms has been upwards over the last few decades.</a:t>
            </a:r>
          </a:p>
          <a:p>
            <a:r>
              <a:rPr lang="en-US" dirty="0">
                <a:latin typeface="Times" charset="0"/>
                <a:ea typeface="ＭＳ Ｐゴシック" charset="0"/>
                <a:cs typeface="ＭＳ Ｐゴシック" charset="0"/>
              </a:rPr>
              <a:t>Finally, a few interesting outliers. </a:t>
            </a:r>
          </a:p>
          <a:p>
            <a:r>
              <a:rPr lang="en-US" dirty="0">
                <a:latin typeface="Times" charset="0"/>
                <a:ea typeface="ＭＳ Ｐゴシック" charset="0"/>
                <a:cs typeface="ＭＳ Ｐゴシック" charset="0"/>
              </a:rPr>
              <a:t>The firms that have dividend payout ratios of more than 100% may seem irrational but there are three possible explanations:</a:t>
            </a:r>
          </a:p>
          <a:p>
            <a:pPr marL="228600" indent="-228600">
              <a:buFont typeface="+mj-lt"/>
              <a:buAutoNum type="arabicPeriod"/>
            </a:pPr>
            <a:r>
              <a:rPr lang="en-US" dirty="0">
                <a:latin typeface="Times" charset="0"/>
                <a:ea typeface="ＭＳ Ｐゴシック" charset="0"/>
                <a:cs typeface="ＭＳ Ｐゴシック" charset="0"/>
              </a:rPr>
              <a:t>Firms having a bad year in earnings, but expect earnings to bounce back.. They continue to pay dividends based upon their normalized earnings</a:t>
            </a:r>
          </a:p>
          <a:p>
            <a:pPr marL="228600" indent="-228600">
              <a:buFont typeface="+mj-lt"/>
              <a:buAutoNum type="arabicPeriod"/>
            </a:pPr>
            <a:r>
              <a:rPr lang="en-US" dirty="0">
                <a:latin typeface="Times" charset="0"/>
                <a:ea typeface="ＭＳ Ｐゴシック" charset="0"/>
                <a:cs typeface="ＭＳ Ｐゴシック" charset="0"/>
              </a:rPr>
              <a:t>Very stable firms that have little capital expenditures but large depreciation. Their cash flows (which they use for dividends) vastly exceed earnings. These firms are gradually liquidating themselves over time.</a:t>
            </a:r>
          </a:p>
          <a:p>
            <a:pPr marL="228600" indent="-228600">
              <a:buFont typeface="+mj-lt"/>
              <a:buAutoNum type="arabicPeriod"/>
            </a:pPr>
            <a:r>
              <a:rPr lang="en-US" dirty="0">
                <a:latin typeface="Times" charset="0"/>
                <a:ea typeface="ＭＳ Ｐゴシック" charset="0"/>
                <a:cs typeface="ＭＳ Ｐゴシック" charset="0"/>
              </a:rPr>
              <a:t>Firms that are under levered are paying more in dividends than earnings and funding the difference with new debt to increase debt ratios.</a:t>
            </a:r>
          </a:p>
          <a:p>
            <a:pPr>
              <a:buFontTx/>
              <a:buAutoNum type="alphaLcPeriod"/>
            </a:pPr>
            <a:endParaRPr lang="en-US" dirty="0">
              <a:latin typeface="Times" charset="0"/>
              <a:ea typeface="ＭＳ Ｐゴシック" charset="0"/>
              <a:cs typeface="ＭＳ Ｐゴシック" charset="0"/>
            </a:endParaRPr>
          </a:p>
        </p:txBody>
      </p:sp>
    </p:spTree>
  </p:cSld>
  <p:clrMapOvr>
    <a:masterClrMapping/>
  </p:clrMapOvr>
</p:notes>
</file>

<file path=ppt/notesSlides/notesSlide4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Here again, there is a trend. Over the last two decades, the dividend yield for U.S. firms has decreased across the board.</a:t>
            </a:r>
          </a:p>
          <a:p>
            <a:r>
              <a:rPr lang="en-US" dirty="0">
                <a:latin typeface="Times" charset="0"/>
                <a:ea typeface="ＭＳ Ｐゴシック" charset="0"/>
                <a:cs typeface="ＭＳ Ｐゴシック" charset="0"/>
              </a:rPr>
              <a:t>In 2009, </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dividend yields shot up, not because dividends increased but stock prices decreased. In 2010, they were back down again, as stock prices rebounded.</a:t>
            </a:r>
          </a:p>
          <a:p>
            <a:r>
              <a:rPr lang="en-US" dirty="0">
                <a:latin typeface="Times" charset="0"/>
                <a:ea typeface="ＭＳ Ｐゴシック" charset="0"/>
                <a:cs typeface="ＭＳ Ｐゴシック" charset="0"/>
              </a:rPr>
              <a:t>Bottom line: Volatility in dividend yields is caused more by changes in the denominator (stock prices) than in the numerator (dividends)</a:t>
            </a:r>
          </a:p>
        </p:txBody>
      </p:sp>
    </p:spTree>
  </p:cSld>
  <p:clrMapOvr>
    <a:masterClrMapping/>
  </p:clrMapOvr>
</p:notes>
</file>

<file path=ppt/notesSlides/notesSlide4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4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Slide Image Placeholder 1"/>
          <p:cNvSpPr>
            <a:spLocks noGrp="1" noRot="1" noChangeAspect="1"/>
          </p:cNvSpPr>
          <p:nvPr>
            <p:ph type="sldImg"/>
          </p:nvPr>
        </p:nvSpPr>
        <p:spPr>
          <a:xfrm>
            <a:off x="1150938" y="692150"/>
            <a:ext cx="4556125" cy="3416300"/>
          </a:xfrm>
          <a:ln/>
        </p:spPr>
      </p:sp>
      <p:sp>
        <p:nvSpPr>
          <p:cNvPr id="330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Some backing for the life cycle story.</a:t>
            </a:r>
          </a:p>
          <a:p>
            <a:r>
              <a:rPr lang="en-US">
                <a:latin typeface="Times" charset="0"/>
                <a:ea typeface="ＭＳ Ｐゴシック" charset="0"/>
                <a:cs typeface="ＭＳ Ｐゴシック" charset="0"/>
              </a:rPr>
              <a:t>These are US firms, categorized based upon expected growth in earnings. As earnings growth increases, both dividend yields and payout ratios decrease.</a:t>
            </a:r>
          </a:p>
        </p:txBody>
      </p:sp>
    </p:spTree>
  </p:cSld>
  <p:clrMapOvr>
    <a:masterClrMapping/>
  </p:clrMapOvr>
</p:notes>
</file>

<file path=ppt/notesSlides/notesSlide4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cSld>
  <p:clrMapOvr>
    <a:masterClrMapping/>
  </p:clrMapOvr>
</p:notes>
</file>

<file path=ppt/notesSlides/notesSlide4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schools span the spectrum. Firms which increase, decrease or do nothing on dividends can all find something in one of these schools to justify their actions.</a:t>
            </a:r>
          </a:p>
          <a:p>
            <a:r>
              <a:rPr lang="en-US">
                <a:latin typeface="Times" charset="0"/>
                <a:ea typeface="ＭＳ Ｐゴシック" charset="0"/>
                <a:cs typeface="ＭＳ Ｐゴシック" charset="0"/>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4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Rectangle 2"/>
          <p:cNvSpPr>
            <a:spLocks noGrp="1" noRot="1" noChangeAspect="1" noChangeArrowheads="1"/>
          </p:cNvSpPr>
          <p:nvPr>
            <p:ph type="sldImg"/>
          </p:nvPr>
        </p:nvSpPr>
        <p:spPr>
          <a:xfrm>
            <a:off x="1150938" y="692150"/>
            <a:ext cx="4556125" cy="3416300"/>
          </a:xfrm>
          <a:solidFill>
            <a:srgbClr val="FFFFFF"/>
          </a:solidFill>
          <a:ln/>
        </p:spPr>
      </p:sp>
      <p:sp>
        <p:nvSpPr>
          <p:cNvPr id="3368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4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summarizes the MM argument for why dividend policy is irrelevant. </a:t>
            </a:r>
          </a:p>
          <a:p>
            <a:pPr marL="685800" lvl="1" indent="-228600">
              <a:buFont typeface="+mj-lt"/>
              <a:buAutoNum type="arabicPeriod"/>
            </a:pPr>
            <a:r>
              <a:rPr lang="en-US" dirty="0">
                <a:latin typeface="Times" charset="0"/>
                <a:ea typeface="ＭＳ Ｐゴシック" charset="0"/>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marL="685800" lvl="1" indent="-228600">
              <a:buFont typeface="+mj-lt"/>
              <a:buAutoNum type="arabicPeriod"/>
            </a:pPr>
            <a:r>
              <a:rPr lang="en-US" dirty="0">
                <a:latin typeface="Times" charset="0"/>
                <a:ea typeface="ＭＳ Ｐゴシック" charset="0"/>
              </a:rPr>
              <a:t>Investors who receive dividends often face a much larger tax bill than investors who get capital gains. This is eliminated by assuming that there are no tax disadvantages associated with dividends.</a:t>
            </a:r>
          </a:p>
          <a:p>
            <a:pPr marL="685800" lvl="1" indent="-228600">
              <a:buFont typeface="+mj-lt"/>
              <a:buAutoNum type="arabicPeriod"/>
            </a:pPr>
            <a:r>
              <a:rPr lang="en-US" dirty="0">
                <a:latin typeface="Times" charset="0"/>
                <a:ea typeface="ＭＳ Ｐゴシック" charset="0"/>
              </a:rPr>
              <a:t>Intuitively, the MM proposition argues that your total returns on a stock will be unaffected by dividend policy.</a:t>
            </a:r>
          </a:p>
          <a:p>
            <a:pPr marL="0" indent="0">
              <a:buFont typeface="+mj-lt"/>
              <a:buNone/>
            </a:pPr>
            <a:endParaRPr lang="en-US" dirty="0">
              <a:latin typeface="Times" charset="0"/>
              <a:ea typeface="ＭＳ Ｐゴシック" charset="0"/>
              <a:cs typeface="ＭＳ Ｐゴシック" charset="0"/>
            </a:endParaRPr>
          </a:p>
        </p:txBody>
      </p:sp>
    </p:spTree>
  </p:cSld>
  <p:clrMapOvr>
    <a:masterClrMapping/>
  </p:clrMapOvr>
</p:notes>
</file>

<file path=ppt/notesSlides/notesSlide4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atin typeface="Times" charset="0"/>
                <a:ea typeface="ＭＳ Ｐゴシック" charset="0"/>
                <a:cs typeface="ＭＳ Ｐゴシック" charset="0"/>
              </a:rPr>
              <a:t>There are several markets where capital gains are not taxed at all and some where neither dividends nor capital gains are taxed.</a:t>
            </a:r>
          </a:p>
        </p:txBody>
      </p:sp>
    </p:spTree>
  </p:cSld>
  <p:clrMapOvr>
    <a:masterClrMapping/>
  </p:clrMapOvr>
</p:notes>
</file>

<file path=ppt/notesSlides/notesSlide4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p:cNvSpPr>
            <a:spLocks noGrp="1" noRot="1" noChangeAspect="1"/>
          </p:cNvSpPr>
          <p:nvPr>
            <p:ph type="sldImg"/>
          </p:nvPr>
        </p:nvSpPr>
        <p:spPr>
          <a:xfrm>
            <a:off x="1150938" y="692150"/>
            <a:ext cx="4556125" cy="3416300"/>
          </a:xfrm>
          <a:ln/>
        </p:spPr>
      </p:sp>
      <p:sp>
        <p:nvSpPr>
          <p:cNvPr id="343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4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this market to be stable, the cash flow from selling before has to be equal to the cash flow from selling after for most of the investors in this firm (or for the median investor).</a:t>
            </a:r>
          </a:p>
          <a:p>
            <a:r>
              <a:rPr lang="en-US">
                <a:latin typeface="Times" charset="0"/>
                <a:ea typeface="ＭＳ Ｐゴシック" charset="0"/>
                <a:cs typeface="ＭＳ Ｐゴシック" charset="0"/>
              </a:rPr>
              <a:t>If, for instance, the cash flow from selling before was greater than the cash flow from selling after for the median investor, the market would collapse, with every one selling before the ex-dividend day. </a:t>
            </a:r>
          </a:p>
          <a:p>
            <a:r>
              <a:rPr lang="en-US">
                <a:latin typeface="Times" charset="0"/>
                <a:ea typeface="ＭＳ Ｐゴシック" charset="0"/>
                <a:cs typeface="ＭＳ Ｐゴシック" charset="0"/>
              </a:rPr>
              <a:t>If the cash flow from selling after was greater for the median investor, every one would hold through the ex-dividend day and sell after.</a:t>
            </a:r>
          </a:p>
          <a:p>
            <a:r>
              <a:rPr lang="en-US">
                <a:latin typeface="Times" charset="0"/>
                <a:ea typeface="ＭＳ Ｐゴシック" charset="0"/>
                <a:cs typeface="ＭＳ Ｐゴシック" charset="0"/>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4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equality has to hold, in equilibrium, for the median investor in the firm to be indifferent between selling before and selling after.</a:t>
            </a:r>
          </a:p>
          <a:p>
            <a:r>
              <a:rPr lang="en-US">
                <a:latin typeface="Times" charset="0"/>
                <a:ea typeface="ＭＳ Ｐゴシック" charset="0"/>
                <a:cs typeface="ＭＳ Ｐゴシック" charset="0"/>
              </a:rPr>
              <a:t>By looking at price behavior on ex-dividend days, we should be able to get a snap shot of what differential tax rate investors in this stock, on average, face on dividends as opposed to capital gains.</a:t>
            </a:r>
          </a:p>
          <a:p>
            <a:pPr lvl="1"/>
            <a:r>
              <a:rPr lang="en-US">
                <a:latin typeface="Times" charset="0"/>
                <a:ea typeface="ＭＳ Ｐゴシック" charset="0"/>
              </a:rPr>
              <a:t>If the price drop is much smaller than the dividend, the median investor, it can be argued, faces a tax rate on dividends that is higher than the tax rate on capital gains.</a:t>
            </a:r>
          </a:p>
          <a:p>
            <a:pPr lvl="1"/>
            <a:r>
              <a:rPr lang="en-US">
                <a:latin typeface="Times" charset="0"/>
                <a:ea typeface="ＭＳ Ｐゴシック" charset="0"/>
              </a:rPr>
              <a:t>If it is equal, the median investor faces the same tax rate on both (or does not pay taxes at all)</a:t>
            </a:r>
          </a:p>
          <a:p>
            <a:pPr lvl="1"/>
            <a:r>
              <a:rPr lang="en-US">
                <a:latin typeface="Times" charset="0"/>
                <a:ea typeface="ＭＳ Ｐゴシック" charset="0"/>
              </a:rPr>
              <a:t>If the price drop is greater than the dividend, the median investor pays more taxes on capital gains than he or she does on dividends.</a:t>
            </a:r>
          </a:p>
          <a:p>
            <a:endParaRPr lang="en-US">
              <a:latin typeface="Times" charset="0"/>
              <a:ea typeface="ＭＳ Ｐゴシック" charset="0"/>
              <a:cs typeface="ＭＳ Ｐゴシック" charset="0"/>
            </a:endParaRPr>
          </a:p>
        </p:txBody>
      </p:sp>
    </p:spTree>
  </p:cSld>
  <p:clrMapOvr>
    <a:masterClrMapping/>
  </p:clrMapOvr>
</p:notes>
</file>

<file path=ppt/notesSlides/notesSlide4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Slide Image Placeholder 1"/>
          <p:cNvSpPr>
            <a:spLocks noGrp="1" noRot="1" noChangeAspect="1"/>
          </p:cNvSpPr>
          <p:nvPr>
            <p:ph type="sldImg"/>
          </p:nvPr>
        </p:nvSpPr>
        <p:spPr>
          <a:xfrm>
            <a:off x="1150938" y="692150"/>
            <a:ext cx="4556125" cy="3416300"/>
          </a:xfrm>
          <a:ln/>
        </p:spPr>
      </p:sp>
      <p:sp>
        <p:nvSpPr>
          <p:cNvPr id="349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atin typeface="Times" charset="0"/>
                <a:ea typeface="ＭＳ Ｐゴシック" charset="0"/>
                <a:cs typeface="ＭＳ Ｐゴシック" charset="0"/>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4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buy just before the ex-dividend day and sell after. I will profit as long as the transactions costs are less than the difference between the dividend and the price drop.</a:t>
            </a:r>
          </a:p>
        </p:txBody>
      </p:sp>
    </p:spTree>
  </p:cSld>
  <p:clrMapOvr>
    <a:masterClrMapping/>
  </p:clrMapOvr>
</p:notes>
</file>

<file path=ppt/notesSlides/notesSlide4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this is before transactions costs and is exposed to the risk that the market might be down sharply on the day of the transaction.</a:t>
            </a:r>
          </a:p>
          <a:p>
            <a:r>
              <a:rPr lang="en-US">
                <a:latin typeface="Times" charset="0"/>
                <a:ea typeface="ＭＳ Ｐゴシック" charset="0"/>
                <a:cs typeface="ＭＳ Ｐゴシック" charset="0"/>
              </a:rPr>
              <a:t> To reduce these effects, successful dividend capture requires that it be done in large quantities (to reduce the transactions costs) and across a large number of stocks and ex-dividend days (to reduce the market risk)</a:t>
            </a:r>
          </a:p>
          <a:p>
            <a:r>
              <a:rPr lang="en-US">
                <a:latin typeface="Times" charset="0"/>
                <a:ea typeface="ＭＳ Ｐゴシック" charset="0"/>
                <a:cs typeface="ＭＳ Ｐゴシック" charset="0"/>
              </a:rPr>
              <a:t>There is the story of a pension fund manager in Oregon, who after reading about dividend capture, decided to try it out on one stock in a big way. The day happened to be October 19, 1987. Needless to say, he lost his job.</a:t>
            </a:r>
          </a:p>
        </p:txBody>
      </p:sp>
    </p:spTree>
  </p:cSld>
  <p:clrMapOvr>
    <a:masterClrMapping/>
  </p:clrMapOvr>
</p:notes>
</file>

<file path=ppt/notesSlides/notesSlide4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4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Excess cash might be a temporary phenomenon. To initiate dividends with the cash will create the expectation that the firm will continue to pay those dividends, which might be unsustainable.</a:t>
            </a:r>
          </a:p>
          <a:p>
            <a:r>
              <a:rPr lang="en-US">
                <a:latin typeface="Times" charset="0"/>
                <a:ea typeface="ＭＳ Ｐゴシック" charset="0"/>
                <a:cs typeface="ＭＳ Ｐゴシック" charset="0"/>
              </a:rPr>
              <a:t>Stock buybacks provide more flexibility in terms of future actions. An alternative is issue a special dividend.</a:t>
            </a:r>
          </a:p>
        </p:txBody>
      </p:sp>
    </p:spTree>
  </p:cSld>
  <p:clrMapOvr>
    <a:masterClrMapping/>
  </p:clrMapOvr>
</p:notes>
</file>

<file path=ppt/notesSlides/notesSlide4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a small firm has excess cash and is uncertain about its future investment needs, it is prudent to hold the cash rather than return it to its stockholders. </a:t>
            </a:r>
          </a:p>
          <a:p>
            <a:r>
              <a:rPr lang="en-US">
                <a:latin typeface="Times" charset="0"/>
                <a:ea typeface="ＭＳ Ｐゴシック" charset="0"/>
                <a:cs typeface="ＭＳ Ｐゴシック" charset="0"/>
              </a:rPr>
              <a:t>Larger firms with more access to capital markets should be more inclined to use the cash to buy back stock.</a:t>
            </a:r>
          </a:p>
        </p:txBody>
      </p:sp>
    </p:spTree>
  </p:cSld>
  <p:clrMapOvr>
    <a:masterClrMapping/>
  </p:clrMapOvr>
</p:notes>
</file>

<file path=ppt/notesSlides/notesSlide4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Given how many firms pay dividends, there must be good reasons for companies to start paying dividends, continue paying dividends or increase dividends.</a:t>
            </a:r>
          </a:p>
        </p:txBody>
      </p:sp>
    </p:spTree>
  </p:cSld>
  <p:clrMapOvr>
    <a:masterClrMapping/>
  </p:clrMapOvr>
</p:notes>
</file>

<file path=ppt/notesSlides/notesSlide4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a:xfrm>
            <a:off x="1150938" y="692150"/>
            <a:ext cx="4556125" cy="3416300"/>
          </a:xfrm>
          <a:ln/>
        </p:spPr>
      </p:sp>
      <p:sp>
        <p:nvSpPr>
          <p:cNvPr id="363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add: Class B shares can be converted into class A shares at any time. In effect, investors are being offered dividends or an equivalent capital gain.</a:t>
            </a:r>
          </a:p>
          <a:p>
            <a:r>
              <a:rPr lang="en-US">
                <a:latin typeface="Times" charset="0"/>
                <a:ea typeface="ＭＳ Ｐゴシック" charset="0"/>
                <a:cs typeface="ＭＳ Ｐゴシック" charset="0"/>
              </a:rPr>
              <a:t>Since the tax rate on dividends vastly exceeded the tax rate on capital gains over this period, you would expect the capital gains shares to trade at a premium.</a:t>
            </a:r>
          </a:p>
          <a:p>
            <a:r>
              <a:rPr lang="en-US">
                <a:latin typeface="Times" charset="0"/>
                <a:ea typeface="ＭＳ Ｐゴシック" charset="0"/>
                <a:cs typeface="ＭＳ Ｐゴシック" charset="0"/>
              </a:rPr>
              <a:t>When the ratio is greater than one, class A shares trade at a premium on class B shares. Over this period, class A shares consistently traded at a premium over class B shares, ranging from 5-15%.</a:t>
            </a:r>
          </a:p>
        </p:txBody>
      </p:sp>
    </p:spTree>
  </p:cSld>
  <p:clrMapOvr>
    <a:masterClrMapping/>
  </p:clrMapOvr>
</p:notes>
</file>

<file path=ppt/notesSlides/notesSlide4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Slide Image Placeholder 1"/>
          <p:cNvSpPr>
            <a:spLocks noGrp="1" noRot="1" noChangeAspect="1"/>
          </p:cNvSpPr>
          <p:nvPr>
            <p:ph type="sldImg"/>
          </p:nvPr>
        </p:nvSpPr>
        <p:spPr>
          <a:xfrm>
            <a:off x="1150938" y="692150"/>
            <a:ext cx="4556125" cy="3416300"/>
          </a:xfrm>
          <a:ln/>
        </p:spPr>
      </p:sp>
      <p:sp>
        <p:nvSpPr>
          <p:cNvPr id="365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same phenomenon seems to apply to these Canadian utilities, with cash dividend and capital gain shares, that were studied in a paper a few years ago.</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Here again, our conclusions should be restricted to stockholders holding this stock. For whatever reason, they prefer dividends to capital gains. </a:t>
            </a:r>
          </a:p>
          <a:p>
            <a:r>
              <a:rPr lang="en-US">
                <a:latin typeface="Times" charset="0"/>
                <a:ea typeface="ＭＳ Ｐゴシック" charset="0"/>
                <a:cs typeface="ＭＳ Ｐゴシック" charset="0"/>
              </a:rPr>
              <a:t>What type of stockholders do you think hold these companies?</a:t>
            </a:r>
          </a:p>
          <a:p>
            <a:r>
              <a:rPr lang="en-US">
                <a:latin typeface="Times" charset="0"/>
                <a:ea typeface="ＭＳ Ｐゴシック" charset="0"/>
                <a:cs typeface="ＭＳ Ｐゴシック" charset="0"/>
              </a:rPr>
              <a:t>Young or Old</a:t>
            </a:r>
          </a:p>
          <a:p>
            <a:r>
              <a:rPr lang="en-US">
                <a:latin typeface="Times" charset="0"/>
                <a:ea typeface="ＭＳ Ｐゴシック" charset="0"/>
                <a:cs typeface="ＭＳ Ｐゴシック" charset="0"/>
              </a:rPr>
              <a:t>Rich or Poor</a:t>
            </a:r>
          </a:p>
          <a:p>
            <a:r>
              <a:rPr lang="en-US">
                <a:latin typeface="Times" charset="0"/>
                <a:ea typeface="ＭＳ Ｐゴシック" charset="0"/>
                <a:cs typeface="ＭＳ Ｐゴシック" charset="0"/>
              </a:rPr>
              <a:t>Mutual Funds or Pension funds</a:t>
            </a:r>
          </a:p>
          <a:p>
            <a:r>
              <a:rPr lang="en-US" i="1">
                <a:latin typeface="Times" charset="0"/>
                <a:ea typeface="ＭＳ Ｐゴシック" charset="0"/>
                <a:cs typeface="ＭＳ Ｐゴシック" charset="0"/>
              </a:rPr>
              <a:t>Older, poorer investors and pension funds are big investors in high dividend paying stocks.</a:t>
            </a:r>
          </a:p>
          <a:p>
            <a:endParaRPr lang="en-US">
              <a:latin typeface="Times" charset="0"/>
              <a:ea typeface="ＭＳ Ｐゴシック" charset="0"/>
              <a:cs typeface="ＭＳ Ｐゴシック" charset="0"/>
            </a:endParaRPr>
          </a:p>
        </p:txBody>
      </p:sp>
    </p:spTree>
  </p:cSld>
  <p:clrMapOvr>
    <a:masterClrMapping/>
  </p:clrMapOvr>
</p:notes>
</file>

<file path=ppt/notesSlides/notesSlide4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p:cNvSpPr>
            <a:spLocks noGrp="1" noRot="1" noChangeAspect="1" noChangeArrowheads="1"/>
          </p:cNvSpPr>
          <p:nvPr>
            <p:ph type="sldImg"/>
          </p:nvPr>
        </p:nvSpPr>
        <p:spPr>
          <a:xfrm>
            <a:off x="1150938" y="692150"/>
            <a:ext cx="4556125" cy="3416300"/>
          </a:xfrm>
          <a:solidFill>
            <a:srgbClr val="FFFFFF"/>
          </a:solidFill>
          <a:ln/>
        </p:spPr>
      </p:sp>
      <p:sp>
        <p:nvSpPr>
          <p:cNvPr id="3676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atin typeface="Times" charset="0"/>
                <a:ea typeface="ＭＳ Ｐゴシック" charset="0"/>
                <a:cs typeface="ＭＳ Ｐゴシック" charset="0"/>
              </a:rPr>
              <a:t>If an imbalance occurs between supply and demand in any clientele, there can be an effect on stock prices.</a:t>
            </a:r>
          </a:p>
        </p:txBody>
      </p:sp>
    </p:spTree>
  </p:cSld>
  <p:clrMapOvr>
    <a:masterClrMapping/>
  </p:clrMapOvr>
</p:notes>
</file>

<file path=ppt/notesSlides/notesSlide4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Rot="1" noChangeAspect="1" noChangeArrowheads="1"/>
          </p:cNvSpPr>
          <p:nvPr>
            <p:ph type="sldImg"/>
          </p:nvPr>
        </p:nvSpPr>
        <p:spPr>
          <a:xfrm>
            <a:off x="1150938" y="692150"/>
            <a:ext cx="4556125" cy="3416300"/>
          </a:xfrm>
          <a:solidFill>
            <a:srgbClr val="FFFFFF"/>
          </a:solidFill>
          <a:ln/>
        </p:spPr>
      </p:sp>
      <p:sp>
        <p:nvSpPr>
          <p:cNvPr id="3696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atin typeface="Times" charset="0"/>
                <a:ea typeface="ＭＳ Ｐゴシック" charset="0"/>
                <a:cs typeface="ＭＳ Ｐゴシック" charset="0"/>
              </a:rPr>
              <a:t>Implication: The clientele effect has weakened in recent years, as the tax rates on dividends and capital gains have converged. </a:t>
            </a:r>
          </a:p>
        </p:txBody>
      </p:sp>
    </p:spTree>
  </p:cSld>
  <p:clrMapOvr>
    <a:masterClrMapping/>
  </p:clrMapOvr>
</p:notes>
</file>

<file path=ppt/notesSlides/notesSlide4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atin typeface="Times" charset="0"/>
                <a:ea typeface="ＭＳ Ｐゴシック" charset="0"/>
                <a:cs typeface="ＭＳ Ｐゴシック" charset="0"/>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notesSlides/notesSlide4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atin typeface="Times" charset="0"/>
                <a:ea typeface="ＭＳ Ｐゴシック" charset="0"/>
                <a:cs typeface="ＭＳ Ｐゴシック" charset="0"/>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4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The </a:t>
            </a:r>
            <a:r>
              <a:rPr lang="en-US" dirty="0">
                <a:latin typeface="Times" charset="0"/>
                <a:ea typeface="ＭＳ Ｐゴシック" charset="0"/>
                <a:cs typeface="ＭＳ Ｐゴシック" charset="0"/>
              </a:rPr>
              <a:t>flip </a:t>
            </a:r>
            <a:r>
              <a:rPr lang="en-US" dirty="0" smtClean="0">
                <a:latin typeface="Times" charset="0"/>
                <a:ea typeface="ＭＳ Ｐゴシック" charset="0"/>
                <a:cs typeface="ＭＳ Ｐゴシック" charset="0"/>
              </a:rPr>
              <a:t>side  of the “dividends ar</a:t>
            </a:r>
            <a:r>
              <a:rPr lang="en-US" baseline="0" dirty="0" smtClean="0">
                <a:latin typeface="Times" charset="0"/>
                <a:ea typeface="ＭＳ Ｐゴシック" charset="0"/>
                <a:cs typeface="ＭＳ Ｐゴシック" charset="0"/>
              </a:rPr>
              <a:t>e good news” signal!</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4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p:cNvSpPr>
            <a:spLocks noGrp="1" noRot="1" noChangeAspect="1"/>
          </p:cNvSpPr>
          <p:nvPr>
            <p:ph type="sldImg"/>
          </p:nvPr>
        </p:nvSpPr>
        <p:spPr>
          <a:xfrm>
            <a:off x="1150938" y="692150"/>
            <a:ext cx="4556125" cy="3416300"/>
          </a:xfrm>
          <a:ln/>
        </p:spPr>
      </p:sp>
      <p:sp>
        <p:nvSpPr>
          <p:cNvPr id="377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Over time, as companies have increasingly turned to using stock buybacks to return cash to stockholders, both dividend increases and decreases have become less informative… Investors care less (though they still care) than they used to about </a:t>
            </a:r>
            <a:r>
              <a:rPr lang="en-US" dirty="0" smtClean="0">
                <a:latin typeface="Times" charset="0"/>
                <a:ea typeface="ＭＳ Ｐゴシック" charset="0"/>
                <a:cs typeface="ＭＳ Ｐゴシック" charset="0"/>
              </a:rPr>
              <a:t>both.</a:t>
            </a:r>
            <a:endParaRPr lang="en-US" dirty="0">
              <a:latin typeface="Times" charset="0"/>
              <a:ea typeface="ＭＳ Ｐゴシック" charset="0"/>
              <a:cs typeface="ＭＳ Ｐゴシック" charset="0"/>
            </a:endParaRPr>
          </a:p>
        </p:txBody>
      </p:sp>
    </p:spTree>
  </p:cSld>
  <p:clrMapOvr>
    <a:masterClrMapping/>
  </p:clrMapOvr>
</p:notes>
</file>

<file path=ppt/notesSlides/notesSlide4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Bondholders view dividend increases as bad news. It makes the bonds much riskier. To the extent that the dividend increase was unanticipated and was not built into interest rate, this transfers wealth from bondholders to stockholders.</a:t>
            </a:r>
          </a:p>
        </p:txBody>
      </p:sp>
    </p:spTree>
  </p:cSld>
  <p:clrMapOvr>
    <a:masterClrMapping/>
  </p:clrMapOvr>
</p:notes>
</file>

<file path=ppt/notesSlides/notesSlide4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survey was from 1985. In an updated and comprehensive survey of dividend policy published in 2004, Brav, Graham, Harvey, and Michaely conclude that management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Payout Policy in the 21st Century,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Working Paper, Duke University, Durham, NC.</a:t>
            </a:r>
          </a:p>
          <a:p>
            <a:endParaRPr lang="en-US">
              <a:latin typeface="Times" charset="0"/>
              <a:ea typeface="ＭＳ Ｐゴシック" charset="0"/>
              <a:cs typeface="ＭＳ Ｐゴシック" charset="0"/>
            </a:endParaRPr>
          </a:p>
        </p:txBody>
      </p:sp>
    </p:spTree>
  </p:cSld>
  <p:clrMapOvr>
    <a:masterClrMapping/>
  </p:clrMapOvr>
</p:notes>
</file>

<file path=ppt/notesSlides/notesSlide5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r>
              <a:rPr lang="en-US" dirty="0" smtClean="0">
                <a:latin typeface="Times" charset="0"/>
                <a:ea typeface="ＭＳ Ｐゴシック" charset="0"/>
                <a:cs typeface="ＭＳ Ｐゴシック" charset="0"/>
              </a:rPr>
              <a:t>A</a:t>
            </a:r>
            <a:r>
              <a:rPr lang="en-US" baseline="0" dirty="0" smtClean="0">
                <a:latin typeface="Times" charset="0"/>
                <a:ea typeface="ＭＳ Ｐゴシック" charset="0"/>
                <a:cs typeface="ＭＳ Ｐゴシック" charset="0"/>
              </a:rPr>
              <a:t> different way of framing the question: Can a company have too much cash or how much cash is too much cash?</a:t>
            </a:r>
            <a:endParaRPr lang="en-US" dirty="0">
              <a:latin typeface="Times" charset="0"/>
              <a:ea typeface="ＭＳ Ｐゴシック" charset="0"/>
              <a:cs typeface="ＭＳ Ｐゴシック" charset="0"/>
            </a:endParaRPr>
          </a:p>
        </p:txBody>
      </p:sp>
    </p:spTree>
  </p:cSld>
  <p:clrMapOvr>
    <a:masterClrMapping/>
  </p:clrMapOvr>
</p:notes>
</file>

<file path=ppt/notesSlides/notesSlide5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dirty="0" smtClean="0">
                <a:latin typeface="Times" charset="0"/>
                <a:ea typeface="ＭＳ Ｐゴシック" charset="0"/>
                <a:cs typeface="ＭＳ Ｐゴシック" charset="0"/>
              </a:rPr>
              <a:t>If we</a:t>
            </a:r>
            <a:r>
              <a:rPr lang="en-US" baseline="0" dirty="0" smtClean="0">
                <a:latin typeface="Times" charset="0"/>
                <a:ea typeface="ＭＳ Ｐゴシック" charset="0"/>
                <a:cs typeface="ＭＳ Ｐゴシック" charset="0"/>
              </a:rPr>
              <a:t> can assess whether a company should be returning more or less in cash, it does not really matter whether it is in the form of dividends or stock buybacks.</a:t>
            </a:r>
            <a:endParaRPr lang="en-US" dirty="0">
              <a:latin typeface="Times" charset="0"/>
              <a:ea typeface="ＭＳ Ｐゴシック" charset="0"/>
              <a:cs typeface="ＭＳ Ｐゴシック" charset="0"/>
            </a:endParaRPr>
          </a:p>
        </p:txBody>
      </p:sp>
    </p:spTree>
  </p:cSld>
  <p:clrMapOvr>
    <a:masterClrMapping/>
  </p:clrMapOvr>
</p:notes>
</file>

<file path=ppt/notesSlides/notesSlide5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Two very different approaches to assessing dividend policy. The first is more comprehensive but the second is simpler.</a:t>
            </a:r>
          </a:p>
        </p:txBody>
      </p:sp>
    </p:spTree>
  </p:cSld>
  <p:clrMapOvr>
    <a:masterClrMapping/>
  </p:clrMapOvr>
</p:notes>
</file>

<file path=ppt/notesSlides/notesSlide5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By paid out to stockholders in this phase of the analysis, we mean both dividends and stock buybacks.</a:t>
            </a:r>
          </a:p>
        </p:txBody>
      </p:sp>
    </p:spTree>
  </p:cSld>
  <p:clrMapOvr>
    <a:masterClrMapping/>
  </p:clrMapOvr>
</p:notes>
</file>

<file path=ppt/notesSlides/notesSlide5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Slide Image Placeholder 1"/>
          <p:cNvSpPr>
            <a:spLocks noGrp="1" noRot="1" noChangeAspect="1"/>
          </p:cNvSpPr>
          <p:nvPr>
            <p:ph type="sldImg"/>
          </p:nvPr>
        </p:nvSpPr>
        <p:spPr>
          <a:xfrm>
            <a:off x="1150938" y="692150"/>
            <a:ext cx="4556125" cy="3416300"/>
          </a:xfrm>
          <a:ln/>
        </p:spPr>
      </p:sp>
      <p:sp>
        <p:nvSpPr>
          <p:cNvPr id="392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atin typeface="Times" charset="0"/>
                <a:ea typeface="ＭＳ Ｐゴシック" charset="0"/>
                <a:cs typeface="ＭＳ Ｐゴシック" charset="0"/>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atin typeface="Times" charset="0"/>
              <a:ea typeface="ＭＳ Ｐゴシック" charset="0"/>
              <a:cs typeface="ＭＳ Ｐゴシック" charset="0"/>
            </a:endParaRPr>
          </a:p>
        </p:txBody>
      </p:sp>
    </p:spTree>
  </p:cSld>
  <p:clrMapOvr>
    <a:masterClrMapping/>
  </p:clrMapOvr>
</p:notes>
</file>

<file path=ppt/notesSlides/notesSlide5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cashflow is</a:t>
            </a:r>
          </a:p>
          <a:p>
            <a:pPr lvl="1"/>
            <a:r>
              <a:rPr lang="en-US">
                <a:latin typeface="Times" charset="0"/>
                <a:ea typeface="ＭＳ Ｐゴシック" charset="0"/>
              </a:rPr>
              <a:t>Free: because it cashflow left over after debt payments and investment needs have been met</a:t>
            </a:r>
          </a:p>
          <a:p>
            <a:pPr lvl="1"/>
            <a:r>
              <a:rPr lang="en-US">
                <a:latin typeface="Times" charset="0"/>
                <a:ea typeface="ＭＳ Ｐゴシック" charset="0"/>
              </a:rPr>
              <a:t>To Equity Investors: because it is after payments to all non-equity claimholders</a:t>
            </a:r>
          </a:p>
          <a:p>
            <a:r>
              <a:rPr lang="en-US">
                <a:latin typeface="Times" charset="0"/>
                <a:ea typeface="ＭＳ Ｐゴシック" charset="0"/>
                <a:cs typeface="ＭＳ Ｐゴシック" charset="0"/>
              </a:rPr>
              <a:t>In coming up with the numbers, we define</a:t>
            </a:r>
          </a:p>
          <a:p>
            <a:pPr lvl="1"/>
            <a:r>
              <a:rPr lang="en-US">
                <a:latin typeface="Times" charset="0"/>
                <a:ea typeface="ＭＳ Ｐゴシック" charset="0"/>
              </a:rPr>
              <a:t>Capital expenditures as including all capital investments. We do not distinguish between discretionary and non-discretionary cap ex. Once we assume growth in earnings, all cap ex is non-discretionary.</a:t>
            </a:r>
          </a:p>
          <a:p>
            <a:pPr lvl="1"/>
            <a:r>
              <a:rPr lang="en-US">
                <a:latin typeface="Times" charset="0"/>
                <a:ea typeface="ＭＳ Ｐゴシック" charset="0"/>
              </a:rPr>
              <a:t>Working capital needs refers to the increase in non-cash working capital.</a:t>
            </a:r>
          </a:p>
        </p:txBody>
      </p:sp>
    </p:spTree>
  </p:cSld>
  <p:clrMapOvr>
    <a:masterClrMapping/>
  </p:clrMapOvr>
</p:notes>
</file>

<file path=ppt/notesSlides/notesSlide5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leverage is stable,</a:t>
            </a:r>
          </a:p>
          <a:p>
            <a:pPr lvl="1"/>
            <a:r>
              <a:rPr lang="en-US">
                <a:latin typeface="Times" charset="0"/>
                <a:ea typeface="ＭＳ Ｐゴシック" charset="0"/>
              </a:rPr>
              <a:t>All principal repayments will come from new debt issues (since repaying them with equity will lower the debt ratio)</a:t>
            </a:r>
          </a:p>
          <a:p>
            <a:pPr lvl="1"/>
            <a:r>
              <a:rPr lang="en-US">
                <a:latin typeface="Times" charset="0"/>
                <a:ea typeface="ＭＳ Ｐゴシック" charset="0"/>
              </a:rPr>
              <a:t>New external financing needs [Cap Ex - Depreciation + Change in non-cash working capital] have to be financed using the desired debt ratio </a:t>
            </a:r>
          </a:p>
          <a:p>
            <a:pPr lvl="1"/>
            <a:r>
              <a:rPr lang="en-US">
                <a:latin typeface="Times" charset="0"/>
                <a:ea typeface="ＭＳ Ｐゴシック" charset="0"/>
              </a:rPr>
              <a:t>Adding the two together:</a:t>
            </a:r>
          </a:p>
          <a:p>
            <a:pPr lvl="1"/>
            <a:r>
              <a:rPr lang="en-US">
                <a:latin typeface="Times" charset="0"/>
                <a:ea typeface="ＭＳ Ｐゴシック" charset="0"/>
              </a:rPr>
              <a:t>New Debt Issues = Principal Repayments + </a:t>
            </a:r>
            <a:r>
              <a:rPr lang="en-US">
                <a:latin typeface="Symbol" charset="0"/>
                <a:ea typeface="ＭＳ Ｐゴシック" charset="0"/>
              </a:rPr>
              <a:t>d </a:t>
            </a:r>
            <a:r>
              <a:rPr lang="en-US">
                <a:latin typeface="Times" charset="0"/>
                <a:ea typeface="ＭＳ Ｐゴシック" charset="0"/>
              </a:rPr>
              <a:t>( Cap Ex - Depreciation + Change in Non-cash Working Capital)</a:t>
            </a:r>
          </a:p>
          <a:p>
            <a:r>
              <a:rPr lang="en-US">
                <a:latin typeface="Times" charset="0"/>
                <a:ea typeface="ＭＳ Ｐゴシック" charset="0"/>
                <a:cs typeface="ＭＳ Ｐゴシック" charset="0"/>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5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Slide Image Placeholder 1"/>
          <p:cNvSpPr>
            <a:spLocks noGrp="1" noRot="1" noChangeAspect="1"/>
          </p:cNvSpPr>
          <p:nvPr>
            <p:ph type="sldImg"/>
          </p:nvPr>
        </p:nvSpPr>
        <p:spPr>
          <a:xfrm>
            <a:off x="1150938" y="692150"/>
            <a:ext cx="4556125" cy="3416300"/>
          </a:xfrm>
          <a:ln/>
        </p:spPr>
      </p:sp>
      <p:sp>
        <p:nvSpPr>
          <p:cNvPr id="398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atin typeface="Times" charset="0"/>
                <a:ea typeface="ＭＳ Ｐゴシック" charset="0"/>
                <a:cs typeface="ＭＳ Ｐゴシック" charset="0"/>
              </a:rPr>
              <a:t>FCFE</a:t>
            </a:r>
            <a:r>
              <a:rPr lang="en-US" baseline="-25000">
                <a:latin typeface="Times" charset="0"/>
                <a:ea typeface="ＭＳ Ｐゴシック" charset="0"/>
                <a:cs typeface="ＭＳ Ｐゴシック" charset="0"/>
              </a:rPr>
              <a:t>Before Debt CF</a:t>
            </a:r>
            <a:r>
              <a:rPr lang="en-US">
                <a:latin typeface="Times" charset="0"/>
                <a:ea typeface="ＭＳ Ｐゴシック" charset="0"/>
                <a:cs typeface="ＭＳ Ｐゴシック" charset="0"/>
              </a:rPr>
              <a:t>= Net Income + Depreciation – Capital Expenditures – Change in Noncash Working Capital = 3307 -122 –(-109) = 3294</a:t>
            </a:r>
          </a:p>
          <a:p>
            <a:r>
              <a:rPr lang="en-US">
                <a:latin typeface="Times" charset="0"/>
                <a:ea typeface="ＭＳ Ｐゴシック" charset="0"/>
                <a:cs typeface="ＭＳ Ｐゴシック" charset="0"/>
              </a:rPr>
              <a:t>FCFE</a:t>
            </a:r>
            <a:r>
              <a:rPr lang="en-US" baseline="-25000">
                <a:latin typeface="Times" charset="0"/>
                <a:ea typeface="ＭＳ Ｐゴシック" charset="0"/>
                <a:cs typeface="ＭＳ Ｐゴシック" charset="0"/>
              </a:rPr>
              <a:t>After Debt CF</a:t>
            </a:r>
            <a:r>
              <a:rPr lang="en-US">
                <a:latin typeface="Times" charset="0"/>
                <a:ea typeface="ＭＳ Ｐゴシック" charset="0"/>
                <a:cs typeface="ＭＳ Ｐゴシック" charset="0"/>
              </a:rPr>
              <a:t>= FCFE</a:t>
            </a:r>
            <a:r>
              <a:rPr lang="en-US" baseline="-25000">
                <a:latin typeface="Times" charset="0"/>
                <a:ea typeface="ＭＳ Ｐゴシック" charset="0"/>
                <a:cs typeface="ＭＳ Ｐゴシック" charset="0"/>
              </a:rPr>
              <a:t>Before Debt CF</a:t>
            </a:r>
            <a:r>
              <a:rPr lang="en-US">
                <a:latin typeface="Times" charset="0"/>
                <a:ea typeface="ＭＳ Ｐゴシック" charset="0"/>
                <a:cs typeface="ＭＳ Ｐゴシック" charset="0"/>
              </a:rPr>
              <a:t> + Net Debt CF = 3296  - 235  = 3059</a:t>
            </a:r>
          </a:p>
          <a:p>
            <a:r>
              <a:rPr lang="en-US">
                <a:latin typeface="Times" charset="0"/>
                <a:ea typeface="ＭＳ Ｐゴシック" charset="0"/>
                <a:cs typeface="ＭＳ Ｐゴシック" charset="0"/>
              </a:rPr>
              <a:t>FCFE target debt ratio = 3307 – (122-109) (1-.40) =3296</a:t>
            </a:r>
          </a:p>
        </p:txBody>
      </p:sp>
    </p:spTree>
  </p:cSld>
  <p:clrMapOvr>
    <a:masterClrMapping/>
  </p:clrMapOvr>
</p:notes>
</file>

<file path=ppt/notesSlides/notesSlide5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atin typeface="Times" charset="0"/>
              <a:ea typeface="ＭＳ Ｐゴシック" charset="0"/>
              <a:cs typeface="ＭＳ Ｐゴシック" charset="0"/>
            </a:endParaRPr>
          </a:p>
        </p:txBody>
      </p:sp>
    </p:spTree>
  </p:cSld>
  <p:clrMapOvr>
    <a:masterClrMapping/>
  </p:clrMapOvr>
</p:notes>
</file>

<file path=ppt/notesSlides/notesSlide5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pPr>
              <a:defRPr/>
            </a:pPr>
            <a:r>
              <a:rPr lang="en-US" dirty="0">
                <a:latin typeface="Times" charset="0"/>
                <a:ea typeface="ＭＳ Ｐゴシック" charset="0"/>
                <a:cs typeface="ＭＳ Ｐゴシック" charset="0"/>
              </a:rPr>
              <a:t>See how much dividend you could pay, if you were willing to maintain a 6% capital ratio ($90 million) or if your growth were only 5% ($112.5 million).</a:t>
            </a:r>
          </a:p>
          <a:p>
            <a:pPr>
              <a:defRPr/>
            </a:pPr>
            <a:r>
              <a:rPr lang="en-US" dirty="0" smtClean="0">
                <a:latin typeface="Times" charset="0"/>
                <a:ea typeface="ＭＳ Ｐゴシック" charset="0"/>
                <a:cs typeface="ＭＳ Ｐゴシック" charset="0"/>
              </a:rPr>
              <a:t>For Deutsche Bank, we </a:t>
            </a:r>
            <a:r>
              <a:rPr lang="en-US" dirty="0">
                <a:latin typeface="Times" charset="0"/>
                <a:ea typeface="ＭＳ Ｐゴシック" charset="0"/>
                <a:cs typeface="ＭＳ Ｐゴシック" charset="0"/>
              </a:rPr>
              <a:t>are assuming the following:</a:t>
            </a:r>
          </a:p>
          <a:p>
            <a:pPr marL="228600" indent="-228600">
              <a:buFontTx/>
              <a:buAutoNum type="arabicPeriod"/>
              <a:defRPr/>
            </a:pPr>
            <a:r>
              <a:rPr lang="en-US" dirty="0" smtClean="0">
                <a:latin typeface="Times" charset="0"/>
                <a:ea typeface="ＭＳ Ｐゴシック" charset="0"/>
                <a:cs typeface="ＭＳ Ｐゴシック" charset="0"/>
              </a:rPr>
              <a:t>We </a:t>
            </a:r>
            <a:r>
              <a:rPr lang="en-US" dirty="0">
                <a:latin typeface="Times" charset="0"/>
                <a:ea typeface="ＭＳ Ｐゴシック" charset="0"/>
                <a:cs typeface="ＭＳ Ｐゴシック" charset="0"/>
              </a:rPr>
              <a:t>begin with the current values for the asset base and regulatory capital at the end of </a:t>
            </a:r>
            <a:r>
              <a:rPr lang="en-US" dirty="0" smtClean="0">
                <a:latin typeface="Times" charset="0"/>
                <a:ea typeface="ＭＳ Ｐゴシック" charset="0"/>
                <a:cs typeface="ＭＳ Ｐゴシック" charset="0"/>
              </a:rPr>
              <a:t>2012</a:t>
            </a:r>
            <a:endParaRPr lang="en-US" dirty="0">
              <a:latin typeface="Times" charset="0"/>
              <a:ea typeface="ＭＳ Ｐゴシック" charset="0"/>
              <a:cs typeface="ＭＳ Ｐゴシック" charset="0"/>
            </a:endParaRPr>
          </a:p>
          <a:p>
            <a:pPr marL="228600" indent="-228600">
              <a:buFontTx/>
              <a:buAutoNum type="arabicPeriod"/>
              <a:defRPr/>
            </a:pPr>
            <a:r>
              <a:rPr lang="en-US" dirty="0" smtClean="0">
                <a:latin typeface="Times" charset="0"/>
                <a:ea typeface="ＭＳ Ｐゴシック" charset="0"/>
                <a:cs typeface="ＭＳ Ｐゴシック" charset="0"/>
              </a:rPr>
              <a:t>2</a:t>
            </a:r>
            <a:r>
              <a:rPr lang="en-US" dirty="0">
                <a:latin typeface="Times" charset="0"/>
                <a:ea typeface="ＭＳ Ｐゴシック" charset="0"/>
                <a:cs typeface="ＭＳ Ｐゴシック" charset="0"/>
              </a:rPr>
              <a:t>. We assume that the expected growth in the asset base will be </a:t>
            </a:r>
            <a:r>
              <a:rPr lang="en-US" dirty="0" smtClean="0">
                <a:latin typeface="Times" charset="0"/>
                <a:ea typeface="ＭＳ Ｐゴシック" charset="0"/>
                <a:cs typeface="ＭＳ Ｐゴシック" charset="0"/>
              </a:rPr>
              <a:t>3% </a:t>
            </a:r>
            <a:r>
              <a:rPr lang="en-US" dirty="0">
                <a:latin typeface="Times" charset="0"/>
                <a:ea typeface="ＭＳ Ｐゴシック" charset="0"/>
                <a:cs typeface="ＭＳ Ｐゴシック" charset="0"/>
              </a:rPr>
              <a:t>a year for the next 5 years and </a:t>
            </a:r>
            <a:r>
              <a:rPr lang="en-US" dirty="0" smtClean="0">
                <a:latin typeface="Times" charset="0"/>
                <a:ea typeface="ＭＳ Ｐゴシック" charset="0"/>
                <a:cs typeface="ＭＳ Ｐゴシック" charset="0"/>
              </a:rPr>
              <a:t>2% </a:t>
            </a:r>
            <a:r>
              <a:rPr lang="en-US" dirty="0">
                <a:latin typeface="Times" charset="0"/>
                <a:ea typeface="ＭＳ Ｐゴシック" charset="0"/>
                <a:cs typeface="ＭＳ Ｐゴシック" charset="0"/>
              </a:rPr>
              <a:t>thereafter. </a:t>
            </a:r>
          </a:p>
          <a:p>
            <a:pPr>
              <a:defRPr/>
            </a:pPr>
            <a:r>
              <a:rPr lang="en-US" dirty="0">
                <a:latin typeface="Times" charset="0"/>
                <a:ea typeface="ＭＳ Ｐゴシック" charset="0"/>
                <a:cs typeface="ＭＳ Ｐゴシック" charset="0"/>
              </a:rPr>
              <a:t>3. We assume a </a:t>
            </a:r>
            <a:r>
              <a:rPr lang="en-US" dirty="0" smtClean="0">
                <a:latin typeface="Times" charset="0"/>
                <a:ea typeface="ＭＳ Ｐゴシック" charset="0"/>
                <a:cs typeface="ＭＳ Ｐゴシック" charset="0"/>
              </a:rPr>
              <a:t>target Tier 1 </a:t>
            </a:r>
            <a:r>
              <a:rPr lang="en-US" dirty="0">
                <a:latin typeface="Times" charset="0"/>
                <a:ea typeface="ＭＳ Ｐゴシック" charset="0"/>
                <a:cs typeface="ＭＳ Ｐゴシック" charset="0"/>
              </a:rPr>
              <a:t>regulatory capital ratio of </a:t>
            </a:r>
            <a:r>
              <a:rPr lang="en-US" dirty="0" smtClean="0">
                <a:latin typeface="Times" charset="0"/>
                <a:ea typeface="ＭＳ Ｐゴシック" charset="0"/>
                <a:cs typeface="ＭＳ Ｐゴシック" charset="0"/>
              </a:rPr>
              <a:t>16% </a:t>
            </a:r>
            <a:r>
              <a:rPr lang="en-US" dirty="0">
                <a:latin typeface="Times" charset="0"/>
                <a:ea typeface="ＭＳ Ｐゴシック" charset="0"/>
                <a:cs typeface="ＭＳ Ｐゴシック" charset="0"/>
              </a:rPr>
              <a:t>in year </a:t>
            </a:r>
            <a:r>
              <a:rPr lang="en-US" dirty="0" smtClean="0">
                <a:latin typeface="Times" charset="0"/>
                <a:ea typeface="ＭＳ Ｐゴシック" charset="0"/>
                <a:cs typeface="ＭＳ Ｐゴシック" charset="0"/>
              </a:rPr>
              <a:t>5.</a:t>
            </a:r>
            <a:r>
              <a:rPr lang="en-US" altLang="ja-JP" dirty="0" smtClean="0">
                <a:latin typeface="Times" charset="0"/>
                <a:ea typeface="ＭＳ Ｐゴシック" charset="0"/>
                <a:cs typeface="ＭＳ Ｐゴシック" charset="0"/>
              </a:rPr>
              <a:t>.</a:t>
            </a:r>
            <a:endParaRPr lang="en-US" altLang="ja-JP" dirty="0">
              <a:latin typeface="Times" charset="0"/>
              <a:ea typeface="ＭＳ Ｐゴシック" charset="0"/>
              <a:cs typeface="ＭＳ Ｐゴシック" charset="0"/>
            </a:endParaRPr>
          </a:p>
          <a:p>
            <a:pPr>
              <a:defRPr/>
            </a:pPr>
            <a:r>
              <a:rPr lang="en-US" dirty="0">
                <a:latin typeface="Times" charset="0"/>
                <a:ea typeface="ＭＳ Ｐゴシック" charset="0"/>
                <a:cs typeface="ＭＳ Ｐゴシック" charset="0"/>
              </a:rPr>
              <a:t>4. We assume </a:t>
            </a:r>
            <a:r>
              <a:rPr lang="en-US" dirty="0" smtClean="0">
                <a:latin typeface="Times" charset="0"/>
                <a:ea typeface="ＭＳ Ｐゴシック" charset="0"/>
                <a:cs typeface="ＭＳ Ｐゴシック" charset="0"/>
              </a:rPr>
              <a:t>that the </a:t>
            </a:r>
            <a:r>
              <a:rPr lang="en-US" dirty="0">
                <a:latin typeface="Times" charset="0"/>
                <a:ea typeface="ＭＳ Ｐゴシック" charset="0"/>
                <a:cs typeface="ＭＳ Ｐゴシック" charset="0"/>
              </a:rPr>
              <a:t>return on equity from the current value of </a:t>
            </a:r>
            <a:r>
              <a:rPr lang="en-US" dirty="0" smtClean="0">
                <a:latin typeface="Times" charset="0"/>
                <a:ea typeface="ＭＳ Ｐゴシック" charset="0"/>
                <a:cs typeface="ＭＳ Ｐゴシック" charset="0"/>
              </a:rPr>
              <a:t>-1.08% </a:t>
            </a:r>
            <a:r>
              <a:rPr lang="en-US" dirty="0">
                <a:latin typeface="Times" charset="0"/>
                <a:ea typeface="ＭＳ Ｐゴシック" charset="0"/>
                <a:cs typeface="ＭＳ Ｐゴシック" charset="0"/>
              </a:rPr>
              <a:t>to </a:t>
            </a:r>
            <a:r>
              <a:rPr lang="en-US" dirty="0" smtClean="0">
                <a:latin typeface="Times" charset="0"/>
                <a:ea typeface="ＭＳ Ｐゴシック" charset="0"/>
                <a:cs typeface="ＭＳ Ｐゴシック" charset="0"/>
              </a:rPr>
              <a:t>8% </a:t>
            </a:r>
            <a:r>
              <a:rPr lang="en-US" dirty="0">
                <a:latin typeface="Times" charset="0"/>
                <a:ea typeface="ＭＳ Ｐゴシック" charset="0"/>
                <a:cs typeface="ＭＳ Ｐゴシック" charset="0"/>
              </a:rPr>
              <a:t>in year 5 and beyond.</a:t>
            </a:r>
          </a:p>
          <a:p>
            <a:pPr>
              <a:defRPr/>
            </a:pPr>
            <a:endParaRPr lang="en-US" dirty="0">
              <a:latin typeface="Times" charset="0"/>
              <a:ea typeface="ＭＳ Ｐゴシック" charset="0"/>
              <a:cs typeface="ＭＳ Ｐゴシック" charset="0"/>
            </a:endParaRPr>
          </a:p>
        </p:txBody>
      </p:sp>
    </p:spTree>
  </p:cSld>
  <p:clrMapOvr>
    <a:masterClrMapping/>
  </p:clrMapOvr>
</p:notes>
</file>

<file path=ppt/notesSlides/notesSlide5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Many firms in 2013 seemed to be paying out more than they could afford to in dividends.</a:t>
            </a:r>
          </a:p>
        </p:txBody>
      </p:sp>
    </p:spTree>
  </p:cSld>
  <p:clrMapOvr>
    <a:masterClrMapping/>
  </p:clrMapOvr>
</p:notes>
</file>

<file path=ppt/notesSlides/notesSlide5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atin typeface="Times" charset="0"/>
                <a:ea typeface="ＭＳ Ｐゴシック" charset="0"/>
                <a:cs typeface="ＭＳ Ｐゴシック" charset="0"/>
              </a:rPr>
              <a:t>This large cash balance, of course, was what triggered the attempt by Kirk Kirkorian to take over Chrysler. While he failed, he did put sufficient pressure on Chrysler to force them to increase dividends and buy back stock.</a:t>
            </a:r>
          </a:p>
          <a:p>
            <a:r>
              <a:rPr lang="en-US">
                <a:latin typeface="Times" charset="0"/>
                <a:ea typeface="ＭＳ Ｐゴシック" charset="0"/>
                <a:cs typeface="ＭＳ Ｐゴシック" charset="0"/>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5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Estimate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FCFE and compare to how much it returned to stockholders.</a:t>
            </a:r>
            <a:endParaRPr lang="en-US">
              <a:latin typeface="Times" charset="0"/>
              <a:ea typeface="ＭＳ Ｐゴシック" charset="0"/>
              <a:cs typeface="ＭＳ Ｐゴシック" charset="0"/>
            </a:endParaRPr>
          </a:p>
        </p:txBody>
      </p:sp>
    </p:spTree>
  </p:cSld>
  <p:clrMapOvr>
    <a:masterClrMapping/>
  </p:clrMapOvr>
</p:notes>
</file>

<file path=ppt/notesSlides/notesSlide5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dirty="0">
                <a:latin typeface="Times" charset="0"/>
                <a:ea typeface="ＭＳ Ｐゴシック" charset="0"/>
                <a:cs typeface="ＭＳ Ｐゴシック" charset="0"/>
              </a:rPr>
              <a:t>Stockholders will tend to be less aggressive about demanding that the cash be returned to them for firms</a:t>
            </a:r>
          </a:p>
          <a:p>
            <a:pPr marL="685800" lvl="1" indent="-228600">
              <a:buFont typeface="+mj-lt"/>
              <a:buAutoNum type="arabicPeriod"/>
            </a:pPr>
            <a:r>
              <a:rPr lang="en-US" dirty="0">
                <a:latin typeface="Times" charset="0"/>
                <a:ea typeface="ＭＳ Ｐゴシック" charset="0"/>
              </a:rPr>
              <a:t>With a good investment track record</a:t>
            </a:r>
          </a:p>
          <a:p>
            <a:pPr marL="685800" lvl="1" indent="-228600">
              <a:buFont typeface="+mj-lt"/>
              <a:buAutoNum type="arabicPeriod"/>
            </a:pPr>
            <a:r>
              <a:rPr lang="en-US" dirty="0">
                <a:latin typeface="Times" charset="0"/>
                <a:ea typeface="ＭＳ Ｐゴシック" charset="0"/>
              </a:rPr>
              <a:t>In a sector with high returns</a:t>
            </a:r>
          </a:p>
          <a:p>
            <a:pPr marL="685800" lvl="1" indent="-228600">
              <a:buFont typeface="+mj-lt"/>
              <a:buAutoNum type="arabicPeriod"/>
            </a:pPr>
            <a:r>
              <a:rPr lang="en-US" dirty="0">
                <a:latin typeface="Times" charset="0"/>
                <a:ea typeface="ＭＳ Ｐゴシック" charset="0"/>
              </a:rPr>
              <a:t>Where managers have substantial equity stakes in the firm</a:t>
            </a:r>
          </a:p>
          <a:p>
            <a:r>
              <a:rPr lang="en-US" dirty="0">
                <a:latin typeface="Times" charset="0"/>
                <a:ea typeface="ＭＳ Ｐゴシック" charset="0"/>
                <a:cs typeface="ＭＳ Ｐゴシック" charset="0"/>
              </a:rPr>
              <a:t>They will tend to be most aggressive when these conditions do not hold.</a:t>
            </a:r>
          </a:p>
        </p:txBody>
      </p:sp>
    </p:spTree>
  </p:cSld>
  <p:clrMapOvr>
    <a:masterClrMapping/>
  </p:clrMapOvr>
</p:notes>
</file>

<file path=ppt/notesSlides/notesSlide5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5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During that period, Microsoft also generated extraordinary returns on the projects its took (ROE &gt; cost of equity by more than 10%) and good returns for its stockholders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&gt; 10%)…. Stockholders felt comfortable leaving their cash in the company. (The fact that Bill Gates and Steve Ballmer had substantial investments in the company was probably a contributing factor)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While the most obvious answer that comes to mind is the change in the dividend tax rate, there was a strong contributing factor. Microsoft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return on equity has been dropping in recent years and many of Microsoft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recent investments (in entertainment and software) have not paid off… The stock has not done much over the last two years. Microsoft may be anticipating stockholder pressure and being proactive. </a:t>
            </a:r>
          </a:p>
          <a:p>
            <a:r>
              <a:rPr lang="en-US">
                <a:latin typeface="Times" charset="0"/>
                <a:ea typeface="ＭＳ Ｐゴシック" charset="0"/>
                <a:cs typeface="ＭＳ Ｐゴシック" charset="0"/>
              </a:rPr>
              <a:t>Pstscript: Microsoft announced a $40 billion stock buyback in 2006</a:t>
            </a:r>
          </a:p>
          <a:p>
            <a:endParaRPr lang="en-US">
              <a:latin typeface="Times" charset="0"/>
              <a:ea typeface="ＭＳ Ｐゴシック" charset="0"/>
              <a:cs typeface="ＭＳ Ｐゴシック" charset="0"/>
            </a:endParaRPr>
          </a:p>
        </p:txBody>
      </p:sp>
    </p:spTree>
  </p:cSld>
  <p:clrMapOvr>
    <a:masterClrMapping/>
  </p:clrMapOvr>
</p:notes>
</file>

<file path=ppt/notesSlides/notesSlide5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Slide Image Placeholder 1"/>
          <p:cNvSpPr>
            <a:spLocks noGrp="1" noRot="1" noChangeAspect="1"/>
          </p:cNvSpPr>
          <p:nvPr>
            <p:ph type="sldImg"/>
          </p:nvPr>
        </p:nvSpPr>
        <p:spPr>
          <a:xfrm>
            <a:off x="1150938" y="692150"/>
            <a:ext cx="4556125" cy="3416300"/>
          </a:xfrm>
          <a:ln/>
        </p:spPr>
      </p:sp>
      <p:sp>
        <p:nvSpPr>
          <p:cNvPr id="416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In </a:t>
            </a:r>
            <a:r>
              <a:rPr lang="en-US" dirty="0" smtClean="0">
                <a:latin typeface="Times" charset="0"/>
                <a:ea typeface="ＭＳ Ｐゴシック" charset="0"/>
                <a:cs typeface="ＭＳ Ｐゴシック" charset="0"/>
              </a:rPr>
              <a:t>2003, the company was</a:t>
            </a:r>
            <a:r>
              <a:rPr lang="en-US" baseline="0" dirty="0" smtClean="0">
                <a:latin typeface="Times" charset="0"/>
                <a:ea typeface="ＭＳ Ｐゴシック" charset="0"/>
                <a:cs typeface="ＭＳ Ｐゴシック" charset="0"/>
              </a:rPr>
              <a:t> playing a weak hand, given a decade of bad performance.</a:t>
            </a:r>
            <a:endParaRPr lang="en-US" dirty="0">
              <a:latin typeface="Times" charset="0"/>
              <a:ea typeface="ＭＳ Ｐゴシック" charset="0"/>
              <a:cs typeface="ＭＳ Ｐゴシック" charset="0"/>
            </a:endParaRPr>
          </a:p>
        </p:txBody>
      </p:sp>
    </p:spTree>
  </p:cSld>
  <p:clrMapOvr>
    <a:masterClrMapping/>
  </p:clrMapOvr>
</p:notes>
</file>

<file path=ppt/notesSlides/notesSlide5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fact that Disney has underperformed the market both in terms of stock price performance and return on equity suggests that stockholders are unlikely to have much patience with Disney accumulating cash (afraid of what they will do with the cash). </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That </a:t>
            </a:r>
            <a:r>
              <a:rPr lang="en-US" dirty="0">
                <a:latin typeface="Times" charset="0"/>
                <a:ea typeface="ＭＳ Ｐゴシック" charset="0"/>
                <a:cs typeface="ＭＳ Ｐゴシック" charset="0"/>
              </a:rPr>
              <a:t>conclusion is reinforced by the fact that the managers responsible for the damage are still at the helm of the </a:t>
            </a:r>
            <a:r>
              <a:rPr lang="en-US" dirty="0" smtClean="0">
                <a:latin typeface="Times" charset="0"/>
                <a:ea typeface="ＭＳ Ｐゴシック" charset="0"/>
                <a:cs typeface="ＭＳ Ｐゴシック" charset="0"/>
              </a:rPr>
              <a:t>firm.</a:t>
            </a:r>
            <a:endParaRPr lang="en-US" dirty="0">
              <a:latin typeface="Times" charset="0"/>
              <a:ea typeface="ＭＳ Ｐゴシック" charset="0"/>
              <a:cs typeface="ＭＳ Ｐゴシック" charset="0"/>
            </a:endParaRPr>
          </a:p>
        </p:txBody>
      </p:sp>
    </p:spTree>
  </p:cSld>
  <p:clrMapOvr>
    <a:masterClrMapping/>
  </p:clrMapOvr>
</p:notes>
</file>

<file path=ppt/notesSlides/notesSlide5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atin typeface="Times" charset="0"/>
                <a:ea typeface="ＭＳ Ｐゴシック" charset="0"/>
                <a:cs typeface="ＭＳ Ｐゴシック" charset="0"/>
              </a:rPr>
              <a:t>If it does not, stockholders will probably remember the acquisition and be much less likely to let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managers accumulate cash again. (This is what happened in the aftermath of large failures like AT&amp;T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of NCR and Kodak</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of Sterling Drugs)</a:t>
            </a:r>
            <a:endParaRPr lang="en-US">
              <a:latin typeface="Times" charset="0"/>
              <a:ea typeface="ＭＳ Ｐゴシック" charset="0"/>
              <a:cs typeface="ＭＳ Ｐゴシック" charset="0"/>
            </a:endParaRPr>
          </a:p>
        </p:txBody>
      </p:sp>
    </p:spTree>
  </p:cSld>
  <p:clrMapOvr>
    <a:masterClrMapping/>
  </p:clrMapOvr>
</p:notes>
</file>

<file path=ppt/notesSlides/notesSlide5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Slide Image Placeholder 1"/>
          <p:cNvSpPr>
            <a:spLocks noGrp="1" noRot="1" noChangeAspect="1"/>
          </p:cNvSpPr>
          <p:nvPr>
            <p:ph type="sldImg"/>
          </p:nvPr>
        </p:nvSpPr>
        <p:spPr>
          <a:xfrm>
            <a:off x="1150938" y="692150"/>
            <a:ext cx="4556125" cy="3416300"/>
          </a:xfrm>
          <a:ln/>
        </p:spPr>
      </p:sp>
      <p:sp>
        <p:nvSpPr>
          <p:cNvPr id="422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would trust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management more in 2008 than I did in 2003. I would probably agree that they should retain more cash, especially in light of last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liquidity crisis, but it would not be a blank check. I would watch their new investments (say the acquisition of Marvel to see if they are continue to be deserving of my trust.</a:t>
            </a:r>
            <a:endParaRPr lang="en-US">
              <a:latin typeface="Times" charset="0"/>
              <a:ea typeface="ＭＳ Ｐゴシック" charset="0"/>
              <a:cs typeface="ＭＳ Ｐゴシック" charset="0"/>
            </a:endParaRPr>
          </a:p>
        </p:txBody>
      </p:sp>
    </p:spTree>
  </p:cSld>
  <p:clrMapOvr>
    <a:masterClrMapping/>
  </p:clrMapOvr>
</p:notes>
</file>

<file path=ppt/notesSlides/notesSlide5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Disney continues to do well. That is the good news and will buy them some flexibility. </a:t>
            </a:r>
          </a:p>
          <a:p>
            <a:r>
              <a:rPr lang="en-US">
                <a:latin typeface="Times" charset="0"/>
                <a:ea typeface="ＭＳ Ｐゴシック" charset="0"/>
                <a:cs typeface="ＭＳ Ｐゴシック" charset="0"/>
              </a:rPr>
              <a:t>But Iger needs to mend fences and improve corporate governance.</a:t>
            </a:r>
          </a:p>
        </p:txBody>
      </p:sp>
    </p:spTree>
  </p:cSld>
  <p:clrMapOvr>
    <a:masterClrMapping/>
  </p:clrMapOvr>
</p:notes>
</file>

<file path=ppt/notesSlides/notesSlide5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Vale was clearly paying too much in dividends.</a:t>
            </a:r>
          </a:p>
        </p:txBody>
      </p:sp>
    </p:spTree>
  </p:cSld>
  <p:clrMapOvr>
    <a:masterClrMapping/>
  </p:clrMapOvr>
</p:notes>
</file>

<file path=ppt/notesSlides/notesSlide5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atin typeface="Times" charset="0"/>
                <a:ea typeface="ＭＳ Ｐゴシック" charset="0"/>
                <a:cs typeface="ＭＳ Ｐゴシック" charset="0"/>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5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Rot="1" noChangeAspect="1" noChangeArrowheads="1"/>
          </p:cNvSpPr>
          <p:nvPr>
            <p:ph type="sldImg"/>
          </p:nvPr>
        </p:nvSpPr>
        <p:spPr>
          <a:xfrm>
            <a:off x="1150938" y="692150"/>
            <a:ext cx="4556125" cy="3416300"/>
          </a:xfrm>
          <a:solidFill>
            <a:srgbClr val="FFFFFF"/>
          </a:solidFill>
          <a:ln/>
        </p:spPr>
      </p:sp>
      <p:sp>
        <p:nvSpPr>
          <p:cNvPr id="4311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cSld>
  <p:clrMapOvr>
    <a:masterClrMapping/>
  </p:clrMapOvr>
</p:notes>
</file>

<file path=ppt/notesSlides/notesSlide5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5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case, its history of high dividends had attracted investors who liked the high dividends. When they cut the dividends, these investors sold and a new clientele moved in, but not immediately. (It took a few months)</a:t>
            </a:r>
          </a:p>
          <a:p>
            <a:r>
              <a:rPr lang="en-US">
                <a:latin typeface="Times" charset="0"/>
                <a:ea typeface="ＭＳ Ｐゴシック" charset="0"/>
                <a:cs typeface="ＭＳ Ｐゴシック" charset="0"/>
              </a:rPr>
              <a:t>In hindsight, by cutting dividends, BP became a much healthier firm, with higher returns and lower leverage, after the dividend cut.</a:t>
            </a:r>
          </a:p>
        </p:txBody>
      </p:sp>
    </p:spTree>
  </p:cSld>
  <p:clrMapOvr>
    <a:masterClrMapping/>
  </p:clrMapOvr>
</p:notes>
</file>

<file path=ppt/notesSlides/notesSlide5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5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with negative FCFE should not pay dividends, especially when its projects earn excess returns. </a:t>
            </a:r>
          </a:p>
        </p:txBody>
      </p:sp>
    </p:spTree>
  </p:cSld>
  <p:clrMapOvr>
    <a:masterClrMapping/>
  </p:clrMapOvr>
</p:notes>
</file>

<file path=ppt/notesSlides/notesSlide5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For every investor that these firms gain because they pay dividends, they lose more investors who will not buy the stock any more because the firm pays dividends. </a:t>
            </a:r>
          </a:p>
          <a:p>
            <a:r>
              <a:rPr lang="en-US">
                <a:latin typeface="Times" charset="0"/>
                <a:ea typeface="ＭＳ Ｐゴシック" charset="0"/>
                <a:cs typeface="ＭＳ Ｐゴシック" charset="0"/>
              </a:rPr>
              <a:t>Besides, firms which cannot afford to pay dividends should not be attracting a clientele that wants and likes dividends.</a:t>
            </a:r>
          </a:p>
        </p:txBody>
      </p:sp>
    </p:spTree>
  </p:cSld>
  <p:clrMapOvr>
    <a:masterClrMapping/>
  </p:clrMapOvr>
</p:notes>
</file>

<file path=ppt/notesSlides/notesSlide5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Slide Image Placeholder 1"/>
          <p:cNvSpPr>
            <a:spLocks noGrp="1" noRot="1" noChangeAspect="1"/>
          </p:cNvSpPr>
          <p:nvPr>
            <p:ph type="sldImg"/>
          </p:nvPr>
        </p:nvSpPr>
        <p:spPr>
          <a:xfrm>
            <a:off x="1150938" y="692150"/>
            <a:ext cx="4556125" cy="3416300"/>
          </a:xfrm>
          <a:ln/>
        </p:spPr>
      </p:sp>
      <p:sp>
        <p:nvSpPr>
          <p:cNvPr id="443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5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Summarizes the discussion from the last few pages… with a few examples as of 2013</a:t>
            </a:r>
          </a:p>
          <a:p>
            <a:r>
              <a:rPr lang="en-US">
                <a:latin typeface="Times" charset="0"/>
                <a:ea typeface="ＭＳ Ｐゴシック" charset="0"/>
                <a:cs typeface="ＭＳ Ｐゴシック" charset="0"/>
              </a:rPr>
              <a:t>Baidu is accumulating cash but is likely to be cut some slack both because of its growth status and </a:t>
            </a:r>
            <a:r>
              <a:rPr lang="en-US" altLang="ja-JP">
                <a:latin typeface="Times" charset="0"/>
                <a:ea typeface="ＭＳ Ｐゴシック" charset="0"/>
                <a:cs typeface="ＭＳ Ｐゴシック" charset="0"/>
              </a:rPr>
              <a:t>because it has done well for its investors…</a:t>
            </a:r>
            <a:r>
              <a:rPr lang="en-US">
                <a:latin typeface="Times" charset="0"/>
                <a:ea typeface="ＭＳ Ｐゴシック" charset="0"/>
                <a:cs typeface="ＭＳ Ｐゴシック" charset="0"/>
              </a:rPr>
              <a:t>.</a:t>
            </a:r>
          </a:p>
          <a:p>
            <a:r>
              <a:rPr lang="en-US">
                <a:latin typeface="Times" charset="0"/>
                <a:ea typeface="ＭＳ Ｐゴシック" charset="0"/>
                <a:cs typeface="ＭＳ Ｐゴシック" charset="0"/>
              </a:rPr>
              <a:t>Deutsche Bank is paying too much in dividends, but its poor investment choices leave investors in a bad position.</a:t>
            </a:r>
          </a:p>
          <a:p>
            <a:r>
              <a:rPr lang="en-US">
                <a:latin typeface="Times" charset="0"/>
                <a:ea typeface="ＭＳ Ｐゴシック" charset="0"/>
                <a:cs typeface="ＭＳ Ｐゴシック" charset="0"/>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cSld>
  <p:clrMapOvr>
    <a:masterClrMapping/>
  </p:clrMapOvr>
</p:notes>
</file>

<file path=ppt/notesSlides/notesSlide5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p:cNvSpPr>
            <a:spLocks noGrp="1" noRot="1" noChangeAspect="1" noChangeArrowheads="1"/>
          </p:cNvSpPr>
          <p:nvPr>
            <p:ph type="sldImg"/>
          </p:nvPr>
        </p:nvSpPr>
        <p:spPr>
          <a:xfrm>
            <a:off x="1150938" y="692150"/>
            <a:ext cx="4556125" cy="3416300"/>
          </a:xfrm>
          <a:solidFill>
            <a:srgbClr val="FFFFFF"/>
          </a:solidFill>
          <a:ln/>
        </p:spPr>
      </p:sp>
      <p:sp>
        <p:nvSpPr>
          <p:cNvPr id="447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Customize a solution for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dividend policy… but think about your earlier analysis of its capital structure as well.</a:t>
            </a:r>
            <a:endParaRPr lang="en-US">
              <a:latin typeface="Times" charset="0"/>
              <a:ea typeface="ＭＳ Ｐゴシック" charset="0"/>
              <a:cs typeface="ＭＳ Ｐゴシック" charset="0"/>
            </a:endParaRPr>
          </a:p>
        </p:txBody>
      </p:sp>
    </p:spTree>
  </p:cSld>
  <p:clrMapOvr>
    <a:masterClrMapping/>
  </p:clrMapOvr>
</p:notes>
</file>

<file path=ppt/notesSlides/notesSlide5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All of the companies looks surprisingly similar to their peer groups. (Actually, not so surprising).</a:t>
            </a:r>
          </a:p>
        </p:txBody>
      </p:sp>
    </p:spTree>
  </p:cSld>
  <p:clrMapOvr>
    <a:masterClrMapping/>
  </p:clrMapOvr>
</p:notes>
</file>

<file path=ppt/notesSlides/notesSlide5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a:t>
            </a:r>
            <a:r>
              <a:rPr lang="en-US" dirty="0" smtClean="0">
                <a:latin typeface="Times" charset="0"/>
                <a:ea typeface="ＭＳ Ｐゴシック" charset="0"/>
                <a:cs typeface="ＭＳ Ｐゴシック" charset="0"/>
              </a:rPr>
              <a:t>4.39%</a:t>
            </a:r>
            <a:r>
              <a:rPr lang="en-US" dirty="0">
                <a:latin typeface="Times" charset="0"/>
                <a:ea typeface="ＭＳ Ｐゴシック" charset="0"/>
                <a:cs typeface="ＭＳ Ｐゴシック" charset="0"/>
              </a:rPr>
              <a:t>, but </a:t>
            </a:r>
            <a:r>
              <a:rPr lang="en-US" dirty="0" smtClean="0">
                <a:latin typeface="Times" charset="0"/>
                <a:ea typeface="ＭＳ Ｐゴシック" charset="0"/>
                <a:cs typeface="ＭＳ Ｐゴシック" charset="0"/>
              </a:rPr>
              <a:t>many</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returned </a:t>
            </a:r>
            <a:r>
              <a:rPr lang="en-US" dirty="0">
                <a:latin typeface="Times" charset="0"/>
                <a:ea typeface="ＭＳ Ｐゴシック" charset="0"/>
                <a:cs typeface="ＭＳ Ｐゴシック" charset="0"/>
              </a:rPr>
              <a:t>more cash than they had available to pay out (as FCFE). </a:t>
            </a:r>
          </a:p>
        </p:txBody>
      </p:sp>
    </p:spTree>
  </p:cSld>
  <p:clrMapOvr>
    <a:masterClrMapping/>
  </p:clrMapOvr>
</p:notes>
</file>

<file path=ppt/notesSlides/notesSlide5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 statistics are in brackets. While the R-squared is unimpressive, the t statistics are all significant. Thus, we will use the regression with the recognition that predicted values will be noisy.</a:t>
            </a:r>
          </a:p>
          <a:p>
            <a:r>
              <a:rPr lang="en-US" dirty="0">
                <a:latin typeface="Times" charset="0"/>
                <a:ea typeface="ＭＳ Ｐゴシック" charset="0"/>
                <a:cs typeface="ＭＳ Ｐゴシック" charset="0"/>
              </a:rPr>
              <a:t>Higher growth companies tend to pay lower dividends. These simple regressions allow us to adjust payout ratios and yields for differences across </a:t>
            </a:r>
            <a:r>
              <a:rPr lang="en-US" dirty="0" smtClean="0">
                <a:latin typeface="Times" charset="0"/>
                <a:ea typeface="ＭＳ Ｐゴシック" charset="0"/>
                <a:cs typeface="ＭＳ Ｐゴシック" charset="0"/>
              </a:rPr>
              <a:t>US </a:t>
            </a:r>
            <a:r>
              <a:rPr lang="en-US" dirty="0">
                <a:latin typeface="Times" charset="0"/>
                <a:ea typeface="ＭＳ Ｐゴシック" charset="0"/>
                <a:cs typeface="ＭＳ Ｐゴシック" charset="0"/>
              </a:rPr>
              <a:t>companies. </a:t>
            </a:r>
          </a:p>
        </p:txBody>
      </p:sp>
    </p:spTree>
  </p:cSld>
  <p:clrMapOvr>
    <a:masterClrMapping/>
  </p:clrMapOvr>
</p:notes>
</file>

<file path=ppt/notesSlides/notesSlide5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Rot="1" noChangeAspect="1" noChangeArrowheads="1"/>
          </p:cNvSpPr>
          <p:nvPr>
            <p:ph type="sldImg"/>
          </p:nvPr>
        </p:nvSpPr>
        <p:spPr>
          <a:xfrm>
            <a:off x="1150938" y="692150"/>
            <a:ext cx="4556125" cy="3416300"/>
          </a:xfrm>
          <a:solidFill>
            <a:srgbClr val="FFFFFF"/>
          </a:solidFill>
          <a:ln/>
        </p:spPr>
      </p:sp>
      <p:sp>
        <p:nvSpPr>
          <p:cNvPr id="45568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Two things to note:</a:t>
            </a:r>
          </a:p>
          <a:p>
            <a:pPr marL="228600" indent="-228600">
              <a:buFontTx/>
              <a:buAutoNum type="arabicPeriod"/>
            </a:pPr>
            <a:r>
              <a:rPr lang="en-US" dirty="0">
                <a:latin typeface="Times" charset="0"/>
                <a:ea typeface="ＭＳ Ｐゴシック" charset="0"/>
                <a:cs typeface="ＭＳ Ｐゴシック" charset="0"/>
              </a:rPr>
              <a:t>The low R-squared on the regressions will create large prediction ranges. Disney may very well be paying out </a:t>
            </a:r>
            <a:r>
              <a:rPr lang="en-US" dirty="0" smtClean="0">
                <a:latin typeface="Times" charset="0"/>
                <a:ea typeface="ＭＳ Ｐゴシック" charset="0"/>
                <a:cs typeface="ＭＳ Ｐゴシック" charset="0"/>
              </a:rPr>
              <a:t>too little in dividends, but there</a:t>
            </a:r>
            <a:r>
              <a:rPr lang="en-US" baseline="0" dirty="0" smtClean="0">
                <a:latin typeface="Times" charset="0"/>
                <a:ea typeface="ＭＳ Ｐゴシック" charset="0"/>
                <a:cs typeface="ＭＳ Ｐゴシック" charset="0"/>
              </a:rPr>
              <a:t> is enough noise in the predictions that you may not be willing to make that judgment.</a:t>
            </a:r>
            <a:endParaRPr lang="en-US" dirty="0">
              <a:latin typeface="Times" charset="0"/>
              <a:ea typeface="ＭＳ Ｐゴシック" charset="0"/>
              <a:cs typeface="ＭＳ Ｐゴシック" charset="0"/>
            </a:endParaRPr>
          </a:p>
          <a:p>
            <a:pPr marL="228600" indent="-228600">
              <a:buFontTx/>
              <a:buAutoNum type="arabicPeriod"/>
            </a:pPr>
            <a:r>
              <a:rPr lang="en-US" dirty="0">
                <a:latin typeface="Times" charset="0"/>
                <a:ea typeface="ＭＳ Ｐゴシック" charset="0"/>
                <a:cs typeface="ＭＳ Ｐゴシック" charset="0"/>
              </a:rPr>
              <a:t> We are assuming linear relationships between each of the independent variables and the dividend measures.</a:t>
            </a:r>
          </a:p>
        </p:txBody>
      </p:sp>
    </p:spTree>
  </p:cSld>
  <p:clrMapOvr>
    <a:masterClrMapping/>
  </p:clrMapOvr>
</p:notes>
</file>

<file path=ppt/notesSlides/notesSlide5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corporate finance is all about maximizing value, you do have to know how to estimate value.</a:t>
            </a:r>
          </a:p>
        </p:txBody>
      </p:sp>
    </p:spTree>
  </p:cSld>
  <p:clrMapOvr>
    <a:masterClrMapping/>
  </p:clrMapOvr>
</p:notes>
</file>

<file path=ppt/notesSlides/notesSlide5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Back, full circle to the objective.</a:t>
            </a:r>
          </a:p>
        </p:txBody>
      </p:sp>
      <p:sp>
        <p:nvSpPr>
          <p:cNvPr id="459778"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5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Slide Image Placeholder 1"/>
          <p:cNvSpPr>
            <a:spLocks noGrp="1" noRot="1" noChangeAspect="1"/>
          </p:cNvSpPr>
          <p:nvPr>
            <p:ph type="sldImg"/>
          </p:nvPr>
        </p:nvSpPr>
        <p:spPr>
          <a:xfrm>
            <a:off x="1150938" y="692150"/>
            <a:ext cx="4556125" cy="3416300"/>
          </a:xfrm>
          <a:ln/>
        </p:spPr>
      </p:sp>
      <p:sp>
        <p:nvSpPr>
          <p:cNvPr id="461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5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Rot="1" noChangeAspect="1" noChangeArrowheads="1"/>
          </p:cNvSpPr>
          <p:nvPr>
            <p:ph type="sldImg"/>
          </p:nvPr>
        </p:nvSpPr>
        <p:spPr>
          <a:xfrm>
            <a:off x="1150938" y="692150"/>
            <a:ext cx="4556125" cy="3416300"/>
          </a:xfrm>
          <a:solidFill>
            <a:srgbClr val="FFFFFF"/>
          </a:solidFill>
          <a:ln/>
        </p:spPr>
      </p:sp>
      <p:sp>
        <p:nvSpPr>
          <p:cNvPr id="4638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discounted cash flow, the value of any asset is the present value of the expected cash flows on the assets. The discount rate becomes the vehicle for considering risks and the cash flow is an expectation across all possible outcomes.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There is a misconception that computing the expected cash flow across multiple scenarios is somehow risk adjusting the cash flow. It is not. </a:t>
            </a:r>
          </a:p>
        </p:txBody>
      </p:sp>
    </p:spTree>
  </p:cSld>
  <p:clrMapOvr>
    <a:masterClrMapping/>
  </p:clrMapOvr>
</p:notes>
</file>

<file path=ppt/notesSlides/notesSlide5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equity is the present value of cash flows to the equity investors discounted back at the rate of return that those equity investors need to make to break even (the cost of equity).</a:t>
            </a:r>
          </a:p>
          <a:p>
            <a:r>
              <a:rPr lang="en-US">
                <a:latin typeface="Times" charset="0"/>
                <a:ea typeface="ＭＳ Ｐゴシック" charset="0"/>
                <a:cs typeface="ＭＳ Ｐゴシック" charset="0"/>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5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5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a general rule, we should use a free cash flow (rather than a dividend) to discount, if we can estimate the free cash flow. It is difficult to estimate cap ex and working capital for a financial service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When leverage is changing, we need to forecast debt repayments and new debt issues to estimate the free cash flow to equity. The free cash flow to the firm can be estimated much more directly.</a:t>
            </a:r>
          </a:p>
        </p:txBody>
      </p:sp>
    </p:spTree>
  </p:cSld>
  <p:clrMapOvr>
    <a:masterClrMapping/>
  </p:clrMapOvr>
</p:notes>
</file>

<file path=ppt/notesSlides/notesSlide5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Sets up the basic inputs:</a:t>
            </a:r>
          </a:p>
          <a:p>
            <a:r>
              <a:rPr lang="en-US">
                <a:latin typeface="Times" charset="0"/>
                <a:ea typeface="ＭＳ Ｐゴシック" charset="0"/>
                <a:cs typeface="ＭＳ Ｐゴシック" charset="0"/>
              </a:rPr>
              <a:t>1. Discount rates</a:t>
            </a:r>
          </a:p>
          <a:p>
            <a:r>
              <a:rPr lang="en-US">
                <a:latin typeface="Times" charset="0"/>
                <a:ea typeface="ＭＳ Ｐゴシック" charset="0"/>
                <a:cs typeface="ＭＳ Ｐゴシック" charset="0"/>
              </a:rPr>
              <a:t>2. Cash flows</a:t>
            </a:r>
          </a:p>
          <a:p>
            <a:r>
              <a:rPr lang="en-US">
                <a:latin typeface="Times" charset="0"/>
                <a:ea typeface="ＭＳ Ｐゴシック" charset="0"/>
                <a:cs typeface="ＭＳ Ｐゴシック" charset="0"/>
              </a:rPr>
              <a:t>3. Expected Growth</a:t>
            </a:r>
          </a:p>
          <a:p>
            <a:r>
              <a:rPr lang="en-US">
                <a:latin typeface="Times" charset="0"/>
                <a:ea typeface="ＭＳ Ｐゴシック" charset="0"/>
                <a:cs typeface="ＭＳ Ｐゴシック" charset="0"/>
              </a:rPr>
              <a:t>4. Length of the period that they can sustain a growth rate higher than the growth rate of the economy.</a:t>
            </a:r>
          </a:p>
          <a:p>
            <a:r>
              <a:rPr lang="en-US">
                <a:latin typeface="Times" charset="0"/>
                <a:ea typeface="ＭＳ Ｐゴシック" charset="0"/>
                <a:cs typeface="ＭＳ Ｐゴシック" charset="0"/>
              </a:rPr>
              <a:t>How we estimate each of these numbers depends on whether we are taking an equity perspective or a firm perspective.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5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the different cash flows that can be used in valuation.</a:t>
            </a:r>
          </a:p>
          <a:p>
            <a:r>
              <a:rPr lang="en-US">
                <a:latin typeface="Times" charset="0"/>
                <a:ea typeface="ＭＳ Ｐゴシック" charset="0"/>
                <a:cs typeface="ＭＳ Ｐゴシック" charset="0"/>
              </a:rPr>
              <a:t>In equity valuation,</a:t>
            </a:r>
          </a:p>
          <a:p>
            <a:pPr>
              <a:buFontTx/>
              <a:buChar char="-"/>
            </a:pPr>
            <a:r>
              <a:rPr lang="en-US">
                <a:latin typeface="Times" charset="0"/>
                <a:ea typeface="ＭＳ Ｐゴシック" charset="0"/>
                <a:cs typeface="ＭＳ Ｐゴシック" charset="0"/>
              </a:rPr>
              <a:t>The simplest and most direct measure of cash flow is dividends paid (Implicitly we are assuming that companies pay out their residual cash flows as dividends)</a:t>
            </a:r>
          </a:p>
          <a:p>
            <a:pPr>
              <a:buFontTx/>
              <a:buChar char="-"/>
            </a:pPr>
            <a:r>
              <a:rPr lang="en-US">
                <a:latin typeface="Times" charset="0"/>
                <a:ea typeface="ＭＳ Ｐゴシック" charset="0"/>
                <a:cs typeface="ＭＳ Ｐゴシック" charset="0"/>
              </a:rPr>
              <a:t>A slightly modified approach is to add stock buybacks to dividends. Since buybacks tend to be lumpy, you may need to average buybacks over time.</a:t>
            </a:r>
          </a:p>
          <a:p>
            <a:pPr>
              <a:buFontTx/>
              <a:buChar char="-"/>
            </a:pPr>
            <a:r>
              <a:rPr lang="en-US">
                <a:latin typeface="Times" charset="0"/>
                <a:ea typeface="ＭＳ Ｐゴシック" charset="0"/>
                <a:cs typeface="ＭＳ Ｐゴシック" charset="0"/>
              </a:rPr>
              <a:t>FCFE: You estimate the residual cash flow, after every conceivable need has been met. Again, there can be volatility in the reinvestment numbers that may need to be normalized.</a:t>
            </a:r>
          </a:p>
          <a:p>
            <a:r>
              <a:rPr lang="en-US">
                <a:latin typeface="Times" charset="0"/>
                <a:ea typeface="ＭＳ Ｐゴシック" charset="0"/>
                <a:cs typeface="ＭＳ Ｐゴシック" charset="0"/>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Cap Ex includes acquisitions and the effect of R&amp;D. (R&amp;D is capitalized)</a:t>
            </a:r>
          </a:p>
        </p:txBody>
      </p:sp>
    </p:spTree>
  </p:cSld>
  <p:clrMapOvr>
    <a:masterClrMapping/>
  </p:clrMapOvr>
</p:notes>
</file>

<file path=ppt/notesSlides/notesSlide5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Slide Image Placeholder 1"/>
          <p:cNvSpPr>
            <a:spLocks noGrp="1" noRot="1" noChangeAspect="1"/>
          </p:cNvSpPr>
          <p:nvPr>
            <p:ph type="sldImg"/>
          </p:nvPr>
        </p:nvSpPr>
        <p:spPr>
          <a:xfrm>
            <a:off x="1150938" y="692150"/>
            <a:ext cx="4556125" cy="3416300"/>
          </a:xfrm>
          <a:ln/>
        </p:spPr>
      </p:sp>
      <p:sp>
        <p:nvSpPr>
          <p:cNvPr id="476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5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Like most firms, Tata Motors has volatile capital expenditures and its usage of debt varies widely over time. In making our projections, we will also look at averages over time.</a:t>
            </a:r>
          </a:p>
        </p:txBody>
      </p:sp>
    </p:spTree>
  </p:cSld>
  <p:clrMapOvr>
    <a:masterClrMapping/>
  </p:clrMapOvr>
</p:notes>
</file>

<file path=ppt/notesSlides/notesSlide5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5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Recaps what we stated when we talked about investment analysis. </a:t>
            </a:r>
          </a:p>
        </p:txBody>
      </p:sp>
    </p:spTree>
  </p:cSld>
  <p:clrMapOvr>
    <a:masterClrMapping/>
  </p:clrMapOvr>
</p:notes>
</file>

<file path=ppt/notesSlides/notesSlide5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5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Slide Image Placeholder 1"/>
          <p:cNvSpPr>
            <a:spLocks noGrp="1" noRot="1" noChangeAspect="1"/>
          </p:cNvSpPr>
          <p:nvPr>
            <p:ph type="sldImg"/>
          </p:nvPr>
        </p:nvSpPr>
        <p:spPr>
          <a:xfrm>
            <a:off x="1150938" y="692150"/>
            <a:ext cx="4556125" cy="3416300"/>
          </a:xfrm>
          <a:ln/>
        </p:spPr>
      </p:sp>
      <p:sp>
        <p:nvSpPr>
          <p:cNvPr id="486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Since we are discounting FCFE with the income from cash included in the cash flows, we adjust the beta (zero) for Tata Motor’s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5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one point we do know for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5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the case of Disney, the debt ratio is the number that changes the most. If Disney’s beta &amp; cost of debt had been much higher or lower than that of a mature firm, those would have changed as well.</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evolving firms, with rapidly changing growth rates, the beta, the cost of debt and the debt ratio can all change over time as the firm matures.</a:t>
            </a:r>
          </a:p>
        </p:txBody>
      </p:sp>
    </p:spTree>
  </p:cSld>
  <p:clrMapOvr>
    <a:masterClrMapping/>
  </p:clrMapOvr>
</p:notes>
</file>

<file path=ppt/notesSlides/notesSlide5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approaches are similar, with the only difference being in how we define how much the firm reinvests and how well it reinvests.</a:t>
            </a:r>
          </a:p>
        </p:txBody>
      </p:sp>
    </p:spTree>
  </p:cSld>
  <p:clrMapOvr>
    <a:masterClrMapping/>
  </p:clrMapOvr>
</p:notes>
</file>

<file path=ppt/notesSlides/notesSlide5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forecasting future growth, we want estimates of the future retention ratio and future return on equity. While the current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numbers may be a good place to start, we should have no qualms about replacing those numbers with normalized values.</a:t>
            </a:r>
            <a:endParaRPr lang="en-US">
              <a:latin typeface="Times" charset="0"/>
              <a:ea typeface="ＭＳ Ｐゴシック" charset="0"/>
              <a:cs typeface="ＭＳ Ｐゴシック" charset="0"/>
            </a:endParaRPr>
          </a:p>
        </p:txBody>
      </p:sp>
    </p:spTree>
  </p:cSld>
  <p:clrMapOvr>
    <a:masterClrMapping/>
  </p:clrMapOvr>
</p:notes>
</file>

<file path=ppt/notesSlides/notesSlide5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Slide Image Placeholder 1"/>
          <p:cNvSpPr>
            <a:spLocks noGrp="1" noRot="1" noChangeAspect="1"/>
          </p:cNvSpPr>
          <p:nvPr>
            <p:ph type="sldImg"/>
          </p:nvPr>
        </p:nvSpPr>
        <p:spPr>
          <a:xfrm>
            <a:off x="1150938" y="692150"/>
            <a:ext cx="4556125" cy="3416300"/>
          </a:xfrm>
          <a:ln/>
        </p:spPr>
      </p:sp>
      <p:sp>
        <p:nvSpPr>
          <p:cNvPr id="496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looked at both 2013 numbers and the aggregate values from 2008 to 2013. The acquisition of Landrover Jaguar has created accounting distortions in the return on equity in the years immediately after the acquisition. </a:t>
            </a:r>
          </a:p>
        </p:txBody>
      </p:sp>
    </p:spTree>
  </p:cSld>
  <p:clrMapOvr>
    <a:masterClrMapping/>
  </p:clrMapOvr>
</p:notes>
</file>

<file path=ppt/notesSlides/notesSlide5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Grp="1" noRot="1" noChangeAspect="1" noChangeArrowheads="1"/>
          </p:cNvSpPr>
          <p:nvPr>
            <p:ph type="sldImg"/>
          </p:nvPr>
        </p:nvSpPr>
        <p:spPr>
          <a:xfrm>
            <a:off x="1150938" y="692150"/>
            <a:ext cx="4556125" cy="3416300"/>
          </a:xfrm>
          <a:solidFill>
            <a:srgbClr val="FFFFFF"/>
          </a:solidFill>
          <a:ln/>
        </p:spPr>
      </p:sp>
      <p:sp>
        <p:nvSpPr>
          <p:cNvPr id="4986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Leverage will have a positive effect on expected growth as long as the projects taken with the leverage earn more than the after-tax cost of debt.</a:t>
            </a:r>
          </a:p>
          <a:p>
            <a:r>
              <a:rPr lang="en-US">
                <a:latin typeface="Times" charset="0"/>
                <a:ea typeface="ＭＳ Ｐゴシック" charset="0"/>
                <a:cs typeface="ＭＳ Ｐゴシック" charset="0"/>
              </a:rPr>
              <a:t>Again, while we need to use book values if our objective is to explain past growth, looking forward, we need to make the best estimates we can for each of these inputs.</a:t>
            </a:r>
          </a:p>
        </p:txBody>
      </p:sp>
    </p:spTree>
  </p:cSld>
  <p:clrMapOvr>
    <a:masterClrMapping/>
  </p:clrMapOvr>
</p:notes>
</file>

<file path=ppt/notesSlides/notesSlide5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Rot="1" noChangeAspect="1" noChangeArrowheads="1"/>
          </p:cNvSpPr>
          <p:nvPr>
            <p:ph type="sldImg"/>
          </p:nvPr>
        </p:nvSpPr>
        <p:spPr>
          <a:xfrm>
            <a:off x="1150938" y="692150"/>
            <a:ext cx="4556125" cy="3416300"/>
          </a:xfrm>
          <a:solidFill>
            <a:srgbClr val="FFFFFF"/>
          </a:solidFill>
          <a:ln/>
        </p:spPr>
      </p:sp>
      <p:sp>
        <p:nvSpPr>
          <p:cNvPr id="5007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return on equity for the first firm = 15% + 1 (15% -5%)= 25%</a:t>
            </a:r>
          </a:p>
          <a:p>
            <a:r>
              <a:rPr lang="en-US">
                <a:latin typeface="Times" charset="0"/>
                <a:ea typeface="ＭＳ Ｐゴシック" charset="0"/>
                <a:cs typeface="ＭＳ Ｐゴシック" charset="0"/>
              </a:rPr>
              <a:t>The two firms, if they have the same ROE and retention ratio, will have the same earnings per share growth rate.</a:t>
            </a:r>
          </a:p>
          <a:p>
            <a:r>
              <a:rPr lang="en-US">
                <a:latin typeface="Times" charset="0"/>
                <a:ea typeface="ＭＳ Ｐゴシック" charset="0"/>
                <a:cs typeface="ＭＳ Ｐゴシック" charset="0"/>
              </a:rPr>
              <a:t>However, the first firm will have a higher cost of equity, since it has the higher debt ratio, and thus a lower equity value.</a:t>
            </a:r>
          </a:p>
        </p:txBody>
      </p:sp>
    </p:spTree>
  </p:cSld>
  <p:clrMapOvr>
    <a:masterClrMapping/>
  </p:clrMapOvr>
</p:notes>
</file>

<file path=ppt/notesSlides/notesSlide5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pPr lvl="1"/>
            <a:r>
              <a:rPr lang="en-US">
                <a:latin typeface="Times" charset="0"/>
                <a:ea typeface="ＭＳ Ｐゴシック" charset="0"/>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atin typeface="Times New Roman" charset="0"/>
              <a:ea typeface="ＭＳ Ｐゴシック" charset="0"/>
            </a:endParaRPr>
          </a:p>
        </p:txBody>
      </p:sp>
    </p:spTree>
  </p:cSld>
  <p:clrMapOvr>
    <a:masterClrMapping/>
  </p:clrMapOvr>
</p:notes>
</file>

<file path=ppt/notesSlides/notesSlide5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Estimating</a:t>
            </a:r>
            <a:r>
              <a:rPr lang="en-US" baseline="0" dirty="0" smtClean="0"/>
              <a:t> the growth rate from the Reinvestment Rate and the Return on capital works only for firms with stable margins and ROC. When a company’s margins are expected to change over time, you have to start with revenues and work down the cash flow statement. In making your estimates, though, you still have to tie revenue growth to reinvestment, which I accomplish using the sales to capital ration.</a:t>
            </a:r>
            <a:endParaRPr lang="en-US" dirty="0"/>
          </a:p>
        </p:txBody>
      </p:sp>
    </p:spTree>
    <p:extLst>
      <p:ext uri="{BB962C8B-B14F-4D97-AF65-F5344CB8AC3E}">
        <p14:creationId xmlns:p14="http://schemas.microsoft.com/office/powerpoint/2010/main" val="2784854891"/>
      </p:ext>
    </p:extLst>
  </p:cSld>
  <p:clrMapOvr>
    <a:masterClrMapping/>
  </p:clrMapOvr>
</p:notes>
</file>

<file path=ppt/notesSlides/notesSlide5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Note</a:t>
            </a:r>
            <a:r>
              <a:rPr lang="en-US" baseline="0" dirty="0" smtClean="0"/>
              <a:t> that high revenue growth is accompanied by declining margins over time, as competition picks up and the revenues become larger. The reinvestment each year is computed by dividing the change in revenues by the sales to capital ratio to get the reinvestment each year (a composite value that includes net cap ex and change in working capital).</a:t>
            </a:r>
            <a:endParaRPr lang="en-US" dirty="0"/>
          </a:p>
        </p:txBody>
      </p:sp>
    </p:spTree>
    <p:extLst>
      <p:ext uri="{BB962C8B-B14F-4D97-AF65-F5344CB8AC3E}">
        <p14:creationId xmlns:p14="http://schemas.microsoft.com/office/powerpoint/2010/main" val="4097096286"/>
      </p:ext>
    </p:extLst>
  </p:cSld>
  <p:clrMapOvr>
    <a:masterClrMapping/>
  </p:clrMapOvr>
</p:notes>
</file>

<file path=ppt/notesSlides/notesSlide5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have infinite lives. Since we cannot estimate cash flows forever, we assume a constant growth rate forever as a way of closing off the valuation.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very commonly used variant is to use a multiple of the terminal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earnings. This brings an element of relative valuation into the analysis. In a pure DCF model, the terminal value has to be estimated with a  stable growth rate.</a:t>
            </a:r>
            <a:endParaRPr lang="en-US">
              <a:latin typeface="Times" charset="0"/>
              <a:ea typeface="ＭＳ Ｐゴシック" charset="0"/>
              <a:cs typeface="ＭＳ Ｐゴシック" charset="0"/>
            </a:endParaRPr>
          </a:p>
        </p:txBody>
      </p:sp>
    </p:spTree>
  </p:cSld>
  <p:clrMapOvr>
    <a:masterClrMapping/>
  </p:clrMapOvr>
</p:notes>
</file>

<file path=ppt/notesSlides/notesSlide5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Rot="1" noChangeAspect="1" noChangeArrowheads="1"/>
          </p:cNvSpPr>
          <p:nvPr>
            <p:ph type="sldImg"/>
          </p:nvPr>
        </p:nvSpPr>
        <p:spPr>
          <a:xfrm>
            <a:off x="1150938" y="692150"/>
            <a:ext cx="4556125" cy="3416300"/>
          </a:xfrm>
          <a:solidFill>
            <a:srgbClr val="FFFFFF"/>
          </a:solidFill>
          <a:ln/>
        </p:spPr>
      </p:sp>
      <p:sp>
        <p:nvSpPr>
          <p:cNvPr id="5089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shakiest area of valuation. The high growth period should be a function of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earn excess returns and erect and maintain barriers to entry. This is where corporate strategy meets corporate valuation.</a:t>
            </a:r>
            <a:endParaRPr lang="en-US">
              <a:latin typeface="Times" charset="0"/>
              <a:ea typeface="ＭＳ Ｐゴシック" charset="0"/>
              <a:cs typeface="ＭＳ Ｐゴシック" charset="0"/>
            </a:endParaRPr>
          </a:p>
        </p:txBody>
      </p:sp>
    </p:spTree>
  </p:cSld>
  <p:clrMapOvr>
    <a:masterClrMapping/>
  </p:clrMapOvr>
</p:notes>
</file>

<file path=ppt/notesSlides/notesSlide5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marL="685800" lvl="1" indent="-228600">
              <a:buFont typeface="+mj-lt"/>
              <a:buAutoNum type="arabicPeriod"/>
            </a:pPr>
            <a:r>
              <a:rPr lang="en-US" dirty="0">
                <a:latin typeface="Times" charset="0"/>
                <a:ea typeface="ＭＳ Ｐゴシック" charset="0"/>
              </a:rPr>
              <a:t>I am going to use firm valuation for Disney, because I expect leverage to change, and firm valuation is simpler when that occurs</a:t>
            </a:r>
          </a:p>
          <a:p>
            <a:pPr marL="685800" lvl="1" indent="-228600">
              <a:buFont typeface="+mj-lt"/>
              <a:buAutoNum type="arabicPeriod"/>
            </a:pPr>
            <a:r>
              <a:rPr lang="en-US" dirty="0">
                <a:latin typeface="Times" charset="0"/>
                <a:ea typeface="ＭＳ Ｐゴシック" charset="0"/>
              </a:rPr>
              <a:t>For Tata Motors, I will use FCFE, since I do not expect leverage to change, and do the analysis in real terms, to avoid having to deal with expected inflation in BR</a:t>
            </a:r>
          </a:p>
          <a:p>
            <a:pPr marL="685800" lvl="1" indent="-228600">
              <a:buFont typeface="+mj-lt"/>
              <a:buAutoNum type="arabicPeriod"/>
            </a:pPr>
            <a:r>
              <a:rPr lang="en-US" dirty="0">
                <a:latin typeface="Times" charset="0"/>
                <a:ea typeface="ＭＳ Ｐゴシック" charset="0"/>
              </a:rPr>
              <a:t>For Deutsche Bank, where it is difficult to estimate free cash flows, I will use dividends and make the assumptions that dividends over time will be equal to FCFE.</a:t>
            </a:r>
          </a:p>
        </p:txBody>
      </p:sp>
    </p:spTree>
  </p:cSld>
  <p:clrMapOvr>
    <a:masterClrMapping/>
  </p:clrMapOvr>
</p:notes>
</file>

<file path=ppt/notesSlides/notesSlide5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Vale</a:t>
            </a:r>
            <a:r>
              <a:rPr lang="en-US" baseline="0" dirty="0" smtClean="0"/>
              <a:t> is one of the largest commodity firms in the world and we will assume that it is a mature firm. However, commodity prices do go up and down. We allow for this by normalizing earnings (by averaging over time) and use this normalized value to estimate return on capital and value.</a:t>
            </a:r>
            <a:endParaRPr lang="en-US" dirty="0"/>
          </a:p>
        </p:txBody>
      </p:sp>
    </p:spTree>
    <p:extLst>
      <p:ext uri="{BB962C8B-B14F-4D97-AF65-F5344CB8AC3E}">
        <p14:creationId xmlns:p14="http://schemas.microsoft.com/office/powerpoint/2010/main" val="2451482213"/>
      </p:ext>
    </p:extLst>
  </p:cSld>
  <p:clrMapOvr>
    <a:masterClrMapping/>
  </p:clrMapOvr>
</p:notes>
</file>

<file path=ppt/notesSlides/notesSlide5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Disney moves into stable growth, it should exhibit the characteristics of stable growth firms. If you want to be conservative in your estimates, you could set the return on capital = cost of capital in stable growth.</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riskfree rate is a useful proxy for the nominal growth rate in the economy.</a:t>
            </a:r>
          </a:p>
          <a:p>
            <a:r>
              <a:rPr lang="en-US">
                <a:latin typeface="Times" charset="0"/>
                <a:ea typeface="ＭＳ Ｐゴシック" charset="0"/>
                <a:cs typeface="ＭＳ Ｐゴシック" charset="0"/>
              </a:rPr>
              <a:t>Riskfree rate = Expected inflation + Expected real interest rate</a:t>
            </a:r>
          </a:p>
          <a:p>
            <a:r>
              <a:rPr lang="en-US">
                <a:latin typeface="Times" charset="0"/>
                <a:ea typeface="ＭＳ Ｐゴシック" charset="0"/>
                <a:cs typeface="ＭＳ Ｐゴシック" charset="0"/>
              </a:rPr>
              <a:t>Nominal growth rate in economy = Expected inflation + Expected real growth rate</a:t>
            </a:r>
          </a:p>
          <a:p>
            <a:r>
              <a:rPr lang="en-US">
                <a:latin typeface="Times" charset="0"/>
                <a:ea typeface="ＭＳ Ｐゴシック" charset="0"/>
                <a:cs typeface="ＭＳ Ｐゴシック" charset="0"/>
              </a:rPr>
              <a:t>In the long term, expected real growth rate should converge on the expected real interest rate</a:t>
            </a:r>
          </a:p>
        </p:txBody>
      </p:sp>
    </p:spTree>
  </p:cSld>
  <p:clrMapOvr>
    <a:masterClrMapping/>
  </p:clrMapOvr>
</p:notes>
</file>

<file path=ppt/notesSlides/notesSlide5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Slide Image Placeholder 1"/>
          <p:cNvSpPr>
            <a:spLocks noGrp="1" noRot="1" noChangeAspect="1"/>
          </p:cNvSpPr>
          <p:nvPr>
            <p:ph type="sldImg"/>
          </p:nvPr>
        </p:nvSpPr>
        <p:spPr>
          <a:xfrm>
            <a:off x="1150938" y="692150"/>
            <a:ext cx="4556125" cy="3416300"/>
          </a:xfrm>
          <a:ln/>
        </p:spPr>
      </p:sp>
      <p:sp>
        <p:nvSpPr>
          <p:cNvPr id="516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5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p:cNvSpPr>
            <a:spLocks noGrp="1" noRot="1" noChangeAspect="1"/>
          </p:cNvSpPr>
          <p:nvPr>
            <p:ph type="sldImg"/>
          </p:nvPr>
        </p:nvSpPr>
        <p:spPr>
          <a:xfrm>
            <a:off x="1150938" y="692150"/>
            <a:ext cx="4556125" cy="3416300"/>
          </a:xfrm>
          <a:ln/>
        </p:spPr>
      </p:sp>
      <p:sp>
        <p:nvSpPr>
          <p:cNvPr id="518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early 2008, we were operating under the belief that Deutsche Bank, as a mature, regulated bank, was paying out what it could afford in dividends. Thus, we used the conventional dividend discount model, with a high growth period of 5 years.</a:t>
            </a:r>
          </a:p>
        </p:txBody>
      </p:sp>
    </p:spTree>
  </p:cSld>
  <p:clrMapOvr>
    <a:masterClrMapping/>
  </p:clrMapOvr>
</p:notes>
</file>

<file path=ppt/notesSlides/notesSlide5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p:cNvSpPr>
          <p:nvPr>
            <p:ph type="sldImg"/>
          </p:nvPr>
        </p:nvSpPr>
        <p:spPr>
          <a:xfrm>
            <a:off x="1150938" y="692150"/>
            <a:ext cx="4556125" cy="3416300"/>
          </a:xfrm>
          <a:ln/>
        </p:spPr>
      </p:sp>
      <p:sp>
        <p:nvSpPr>
          <p:cNvPr id="520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 dividends in year 6 have to be recomputed with the new payout ratio and that the present value of the terminal value is computed using the current cost of equity (even though the terminal value itself is computed using a new cost of equity. The rationale: You have to live through the first 5 years to get to the terminal value. The risk and discount rate that applies is the rate over those 5 years.</a:t>
            </a:r>
          </a:p>
        </p:txBody>
      </p:sp>
    </p:spTree>
  </p:cSld>
  <p:clrMapOvr>
    <a:masterClrMapping/>
  </p:clrMapOvr>
</p:notes>
</file>

<file path=ppt/notesSlides/notesSlide5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 value of equity is the present</a:t>
            </a:r>
            <a:r>
              <a:rPr lang="en-US" baseline="0" dirty="0" smtClean="0"/>
              <a:t> value of the FCFE over the next five years plus the present value of the terminal value. In computing the terminal value, we use the stable period cost of equity but we discount it back to today using the high growth period cost of equity.</a:t>
            </a:r>
            <a:endParaRPr lang="en-US" dirty="0"/>
          </a:p>
        </p:txBody>
      </p:sp>
    </p:spTree>
    <p:extLst>
      <p:ext uri="{BB962C8B-B14F-4D97-AF65-F5344CB8AC3E}">
        <p14:creationId xmlns:p14="http://schemas.microsoft.com/office/powerpoint/2010/main" val="1111766230"/>
      </p:ext>
    </p:extLst>
  </p:cSld>
  <p:clrMapOvr>
    <a:masterClrMapping/>
  </p:clrMapOvr>
</p:notes>
</file>

<file path=ppt/notesSlides/notesSlide5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Slide Image Placeholder 1"/>
          <p:cNvSpPr>
            <a:spLocks noGrp="1" noRot="1" noChangeAspect="1"/>
          </p:cNvSpPr>
          <p:nvPr>
            <p:ph type="sldImg"/>
          </p:nvPr>
        </p:nvSpPr>
        <p:spPr>
          <a:xfrm>
            <a:off x="1150938" y="692150"/>
            <a:ext cx="4556125" cy="3416300"/>
          </a:xfrm>
          <a:ln/>
        </p:spPr>
      </p:sp>
      <p:sp>
        <p:nvSpPr>
          <p:cNvPr id="523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November 2013, we chose to value Tata Motors using a FCFE model. Implicitly we are assuming that Tata Motors is comfortable with its existing debt ratio.</a:t>
            </a:r>
          </a:p>
        </p:txBody>
      </p:sp>
    </p:spTree>
  </p:cSld>
  <p:clrMapOvr>
    <a:masterClrMapping/>
  </p:clrMapOvr>
</p:notes>
</file>

<file path=ppt/notesSlides/notesSlide5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Slide Image Placeholder 1"/>
          <p:cNvSpPr>
            <a:spLocks noGrp="1" noRot="1" noChangeAspect="1"/>
          </p:cNvSpPr>
          <p:nvPr>
            <p:ph type="sldImg"/>
          </p:nvPr>
        </p:nvSpPr>
        <p:spPr>
          <a:xfrm>
            <a:off x="1150938" y="692150"/>
            <a:ext cx="4556125" cy="3416300"/>
          </a:xfrm>
          <a:ln/>
        </p:spPr>
      </p:sp>
      <p:sp>
        <p:nvSpPr>
          <p:cNvPr id="525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Note that the change in beta and ERP has a negligible effect on the cost of equity for Tata Motors, but that is exception, not the rule</a:t>
            </a:r>
            <a:r>
              <a:rPr lang="en-US" dirty="0" smtClean="0">
                <a:latin typeface="Times" charset="0"/>
                <a:ea typeface="ＭＳ Ｐゴシック" charset="0"/>
                <a:cs typeface="ＭＳ Ｐゴシック" charset="0"/>
              </a:rPr>
              <a:t>. In general, changing the beta to a</a:t>
            </a:r>
            <a:r>
              <a:rPr lang="en-US" baseline="0" dirty="0" smtClean="0">
                <a:latin typeface="Times" charset="0"/>
                <a:ea typeface="ＭＳ Ｐゴシック" charset="0"/>
                <a:cs typeface="ＭＳ Ｐゴシック" charset="0"/>
              </a:rPr>
              <a:t> mature company level in your terminal value will have a significant effect.</a:t>
            </a:r>
            <a:endParaRPr lang="en-US" dirty="0">
              <a:latin typeface="Times" charset="0"/>
              <a:ea typeface="ＭＳ Ｐゴシック" charset="0"/>
              <a:cs typeface="ＭＳ Ｐゴシック" charset="0"/>
            </a:endParaRPr>
          </a:p>
        </p:txBody>
      </p:sp>
    </p:spTree>
  </p:cSld>
  <p:clrMapOvr>
    <a:masterClrMapping/>
  </p:clrMapOvr>
</p:notes>
</file>

<file path=ppt/notesSlides/notesSlide5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This</a:t>
            </a:r>
            <a:r>
              <a:rPr lang="en-US" baseline="0" dirty="0" smtClean="0"/>
              <a:t> is a valuation in motion, with everything changing over time: margins, reinvestment and cost of capital. The bulk of the value comes from the terminal value, which is not unusual for a high growth firm and reflects how investors make money on growth stocks (from the price appreciation, not the cash flows).</a:t>
            </a:r>
            <a:endParaRPr lang="en-US" dirty="0"/>
          </a:p>
        </p:txBody>
      </p:sp>
    </p:spTree>
    <p:extLst>
      <p:ext uri="{BB962C8B-B14F-4D97-AF65-F5344CB8AC3E}">
        <p14:creationId xmlns:p14="http://schemas.microsoft.com/office/powerpoint/2010/main" val="724922531"/>
      </p:ext>
    </p:extLst>
  </p:cSld>
  <p:clrMapOvr>
    <a:masterClrMapping/>
  </p:clrMapOvr>
</p:notes>
</file>

<file path=ppt/notesSlides/notesSlide5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transition period is used as a phase where the inputs from the high growth period can be adjusted towards stable growth levels (which reflect industry or market averages). </a:t>
            </a:r>
          </a:p>
          <a:p>
            <a:r>
              <a:rPr lang="en-US">
                <a:latin typeface="Times" charset="0"/>
                <a:ea typeface="ＭＳ Ｐゴシック" charset="0"/>
                <a:cs typeface="ＭＳ Ｐゴシック" charset="0"/>
              </a:rPr>
              <a:t>Note that we estimate reinvestment needs using the expected growth rate and the return on capital.</a:t>
            </a:r>
          </a:p>
          <a:p>
            <a:r>
              <a:rPr lang="en-US">
                <a:latin typeface="Times" charset="0"/>
                <a:ea typeface="ＭＳ Ｐゴシック" charset="0"/>
                <a:cs typeface="ＭＳ Ｐゴシック" charset="0"/>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atin typeface="Times" charset="0"/>
                <a:ea typeface="ＭＳ Ｐゴシック" charset="0"/>
                <a:cs typeface="ＭＳ Ｐゴシック" charset="0"/>
              </a:rPr>
              <a:t>The leverage is pushed up to 20%, which is well below the optimal that we computed earlier, because current management seems intent on paying down debt.</a:t>
            </a:r>
          </a:p>
          <a:p>
            <a:endParaRPr lang="en-US">
              <a:latin typeface="Times" charset="0"/>
              <a:ea typeface="ＭＳ Ｐゴシック" charset="0"/>
              <a:cs typeface="ＭＳ Ｐゴシック" charset="0"/>
            </a:endParaRPr>
          </a:p>
        </p:txBody>
      </p:sp>
    </p:spTree>
  </p:cSld>
  <p:clrMapOvr>
    <a:masterClrMapping/>
  </p:clrMapOvr>
</p:notes>
</file>

<file path=ppt/notesSlides/notesSlide5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Brings it all together. Stock looks slightly over valued… or maybe the valuation is wrong…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equity options is the value of management options, valued using an option pricing model, and adjusted for taxes.</a:t>
            </a:r>
          </a:p>
        </p:txBody>
      </p:sp>
    </p:spTree>
  </p:cSld>
  <p:clrMapOvr>
    <a:masterClrMapping/>
  </p:clrMapOvr>
</p:notes>
</file>

<file path=ppt/notesSlides/notesSlide5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the link between our valuation and the earlier corporate financial analysis.</a:t>
            </a:r>
          </a:p>
        </p:txBody>
      </p:sp>
    </p:spTree>
  </p:cSld>
  <p:clrMapOvr>
    <a:masterClrMapping/>
  </p:clrMapOvr>
</p:notes>
</file>

<file path=ppt/notesSlides/notesSlide5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change value, you have to take actions that affect one of four inputs:</a:t>
            </a:r>
          </a:p>
          <a:p>
            <a:pPr>
              <a:buFontTx/>
              <a:buAutoNum type="alphaLcPeriod"/>
            </a:pPr>
            <a:r>
              <a:rPr lang="en-US">
                <a:latin typeface="Times" charset="0"/>
                <a:ea typeface="ＭＳ Ｐゴシック" charset="0"/>
                <a:cs typeface="ＭＳ Ｐゴシック" charset="0"/>
              </a:rPr>
              <a:t>Cash flows from existing assets</a:t>
            </a:r>
          </a:p>
          <a:p>
            <a:pPr>
              <a:buFontTx/>
              <a:buAutoNum type="alphaLcPeriod"/>
            </a:pPr>
            <a:r>
              <a:rPr lang="en-US">
                <a:latin typeface="Times" charset="0"/>
                <a:ea typeface="ＭＳ Ｐゴシック" charset="0"/>
                <a:cs typeface="ＭＳ Ｐゴシック" charset="0"/>
              </a:rPr>
              <a:t>Expected growth</a:t>
            </a:r>
          </a:p>
          <a:p>
            <a:pPr>
              <a:buFontTx/>
              <a:buAutoNum type="alphaLcPeriod"/>
            </a:pPr>
            <a:r>
              <a:rPr lang="en-US">
                <a:latin typeface="Times" charset="0"/>
                <a:ea typeface="ＭＳ Ｐゴシック" charset="0"/>
                <a:cs typeface="ＭＳ Ｐゴシック" charset="0"/>
              </a:rPr>
              <a:t>Cost of capital</a:t>
            </a:r>
          </a:p>
          <a:p>
            <a:pPr>
              <a:buFontTx/>
              <a:buAutoNum type="alphaLcPeriod"/>
            </a:pPr>
            <a:r>
              <a:rPr lang="en-US">
                <a:latin typeface="Times" charset="0"/>
                <a:ea typeface="ＭＳ Ｐゴシック" charset="0"/>
                <a:cs typeface="ＭＳ Ｐゴシック" charset="0"/>
              </a:rPr>
              <a:t>Length of the growth period</a:t>
            </a:r>
          </a:p>
        </p:txBody>
      </p:sp>
    </p:spTree>
  </p:cSld>
  <p:clrMapOvr>
    <a:masterClrMapping/>
  </p:clrMapOvr>
</p:notes>
</file>

<file path=ppt/notesSlides/notesSlide5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Slide Image Placeholder 1"/>
          <p:cNvSpPr>
            <a:spLocks noGrp="1" noRot="1" noChangeAspect="1"/>
          </p:cNvSpPr>
          <p:nvPr>
            <p:ph type="sldImg"/>
          </p:nvPr>
        </p:nvSpPr>
        <p:spPr>
          <a:xfrm>
            <a:off x="1150938" y="692150"/>
            <a:ext cx="4556125" cy="3416300"/>
          </a:xfrm>
          <a:ln/>
        </p:spPr>
      </p:sp>
      <p:sp>
        <p:nvSpPr>
          <p:cNvPr id="536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notesSlides/notesSlide5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we begin, so we end.</a:t>
            </a:r>
          </a:p>
        </p:txBody>
      </p:sp>
      <p:sp>
        <p:nvSpPr>
          <p:cNvPr id="538626"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solidFill>
                  <a:schemeClr val="tx2"/>
                </a:solidFill>
              </a:defRPr>
            </a:lvl1pPr>
          </a:lstStyle>
          <a:p>
            <a:pPr>
              <a:defRPr/>
            </a:pPr>
            <a:fld id="{F216A21B-7A4F-764C-AE61-0C7014EC3E1B}" type="slidenum">
              <a:rPr lang="en-US"/>
              <a:pPr>
                <a:defRPr/>
              </a:pPr>
              <a:t>‹#›</a:t>
            </a:fld>
            <a:endParaRPr lang="en-US" dirty="0"/>
          </a:p>
        </p:txBody>
      </p:sp>
    </p:spTree>
    <p:extLst>
      <p:ext uri="{BB962C8B-B14F-4D97-AF65-F5344CB8AC3E}">
        <p14:creationId xmlns:p14="http://schemas.microsoft.com/office/powerpoint/2010/main" val="471111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C496C682-D00A-A149-85CE-E9749B64DC2B}" type="slidenum">
              <a:rPr lang="en-US" sz="1600" smtClean="0"/>
              <a:pPr>
                <a:defRPr/>
              </a:pPr>
              <a:t>‹#›</a:t>
            </a:fld>
            <a:endParaRPr lang="en-US" sz="1600" smtClean="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16D9E5D8-43B5-5746-AF5F-D576BD1EADA6}" type="slidenum">
              <a:rPr lang="en-US"/>
              <a:pPr>
                <a:defRPr/>
              </a:pPr>
              <a:t>‹#›</a:t>
            </a:fld>
            <a:endParaRPr lang="en-US" dirty="0"/>
          </a:p>
        </p:txBody>
      </p:sp>
    </p:spTree>
    <p:extLst>
      <p:ext uri="{BB962C8B-B14F-4D97-AF65-F5344CB8AC3E}">
        <p14:creationId xmlns:p14="http://schemas.microsoft.com/office/powerpoint/2010/main" val="1960860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5532F0A8-5609-CC4F-AAFF-5E48090818CA}"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402539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C7AA9BF1-51CF-094F-8ED5-1EE2A4CA6D74}"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717788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99C5E96-371C-4349-9295-585F4C5DC52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422414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8AE09D29-84A9-2744-9619-2A1F440F82A5}" type="slidenum">
              <a:rPr lang="en-US"/>
              <a:pPr>
                <a:defRPr/>
              </a:pPr>
              <a:t>‹#›</a:t>
            </a:fld>
            <a:endParaRPr lang="en-US" dirty="0"/>
          </a:p>
        </p:txBody>
      </p:sp>
    </p:spTree>
    <p:extLst>
      <p:ext uri="{BB962C8B-B14F-4D97-AF65-F5344CB8AC3E}">
        <p14:creationId xmlns:p14="http://schemas.microsoft.com/office/powerpoint/2010/main" val="906723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solidFill>
                  <a:schemeClr val="tx2"/>
                </a:solidFill>
              </a:defRPr>
            </a:lvl1pPr>
          </a:lstStyle>
          <a:p>
            <a:pPr>
              <a:defRPr/>
            </a:pPr>
            <a:fld id="{E475E8C6-013C-6443-A75B-1BD45AA4C12C}" type="slidenum">
              <a:rPr lang="en-US"/>
              <a:pPr>
                <a:defRPr/>
              </a:pPr>
              <a:t>‹#›</a:t>
            </a:fld>
            <a:endParaRPr lang="en-US" dirty="0"/>
          </a:p>
        </p:txBody>
      </p:sp>
    </p:spTree>
    <p:extLst>
      <p:ext uri="{BB962C8B-B14F-4D97-AF65-F5344CB8AC3E}">
        <p14:creationId xmlns:p14="http://schemas.microsoft.com/office/powerpoint/2010/main" val="3812471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0C7B3258-21B7-3645-B7A8-CE6AF854013A}" type="slidenum">
              <a:rPr lang="en-US"/>
              <a:pPr>
                <a:defRPr/>
              </a:pPr>
              <a:t>‹#›</a:t>
            </a:fld>
            <a:endParaRPr lang="en-US" dirty="0"/>
          </a:p>
        </p:txBody>
      </p:sp>
    </p:spTree>
    <p:extLst>
      <p:ext uri="{BB962C8B-B14F-4D97-AF65-F5344CB8AC3E}">
        <p14:creationId xmlns:p14="http://schemas.microsoft.com/office/powerpoint/2010/main" val="48576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solidFill>
                  <a:srgbClr val="FFFFFF"/>
                </a:solidFill>
              </a:defRPr>
            </a:lvl1pPr>
          </a:lstStyle>
          <a:p>
            <a:pPr>
              <a:defRPr/>
            </a:pPr>
            <a:fld id="{1D6F0F55-69BD-824E-911F-160807EB56C3}"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32467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62EC5B47-A183-D645-9086-0447416B374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311676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F9530B5D-ADCC-CE44-BDFF-D093146CC86B}"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025522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73EFEB36-9BC4-E147-9A50-458B2AA6F528}" type="slidenum">
              <a:rPr lang="en-US"/>
              <a:pPr>
                <a:defRPr/>
              </a:pPr>
              <a:t>‹#›</a:t>
            </a:fld>
            <a:endParaRPr lang="en-US" dirty="0"/>
          </a:p>
        </p:txBody>
      </p:sp>
    </p:spTree>
    <p:extLst>
      <p:ext uri="{BB962C8B-B14F-4D97-AF65-F5344CB8AC3E}">
        <p14:creationId xmlns:p14="http://schemas.microsoft.com/office/powerpoint/2010/main" val="382220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78857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40005067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600" i="1">
                <a:solidFill>
                  <a:schemeClr val="tx2"/>
                </a:solidFill>
                <a:latin typeface="+mn-lt"/>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200" b="1">
                <a:solidFill>
                  <a:schemeClr val="tx2"/>
                </a:solidFill>
              </a:defRPr>
            </a:lvl1pPr>
          </a:lstStyle>
          <a:p>
            <a:pPr>
              <a:defRPr/>
            </a:pPr>
            <a:fld id="{523B6D4A-E787-314A-8F8F-F16B5046E285}"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39" r:id="rId5"/>
    <p:sldLayoutId id="2147484345" r:id="rId6"/>
    <p:sldLayoutId id="2147484346" r:id="rId7"/>
    <p:sldLayoutId id="2147484347" r:id="rId8"/>
    <p:sldLayoutId id="2147484348" r:id="rId9"/>
    <p:sldLayoutId id="2147484340" r:id="rId10"/>
    <p:sldLayoutId id="2147484349" r:id="rId11"/>
    <p:sldLayoutId id="2147484350" r:id="rId12"/>
    <p:sldLayoutId id="2147484351" r:id="rId13"/>
    <p:sldLayoutId id="2147484352"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Microsoft_Word_97_-_2004_Document1.doc"/><Relationship Id="rId5"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1.bin"/><Relationship Id="rId5" Type="http://schemas.openxmlformats.org/officeDocument/2006/relationships/image" Target="../media/image1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2.bin"/><Relationship Id="rId5" Type="http://schemas.openxmlformats.org/officeDocument/2006/relationships/image" Target="../media/image1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oleObject" Target="../embeddings/oleObject3.bin"/><Relationship Id="rId5" Type="http://schemas.openxmlformats.org/officeDocument/2006/relationships/image" Target="../media/image2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23.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chart" Target="../charts/char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24.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oleObject" Target="../embeddings/Microsoft_Word_97_-_2004_Document2.doc"/><Relationship Id="rId5" Type="http://schemas.openxmlformats.org/officeDocument/2006/relationships/image" Target="../media/image2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26.pn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4" Type="http://schemas.openxmlformats.org/officeDocument/2006/relationships/package" Target="../embeddings/Microsoft_Word_Document1.docx"/><Relationship Id="rId5" Type="http://schemas.openxmlformats.org/officeDocument/2006/relationships/image" Target="../media/image27.png"/><Relationship Id="rId6" Type="http://schemas.openxmlformats.org/officeDocument/2006/relationships/package" Target="../embeddings/Microsoft_Word_Document2.docx"/><Relationship Id="rId7" Type="http://schemas.openxmlformats.org/officeDocument/2006/relationships/image" Target="../media/image2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29.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hyperlink" Target="file://localhost/All%20My%20Stuff/TEACHING/TriumMBA/2012%20class/projworkbook.pptx"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chart" Target="../charts/char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30.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chart" Target="../charts/char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31.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6.xml"/><Relationship Id="rId4" Type="http://schemas.openxmlformats.org/officeDocument/2006/relationships/oleObject" Target="../embeddings/oleObject4.bin"/><Relationship Id="rId5" Type="http://schemas.openxmlformats.org/officeDocument/2006/relationships/image" Target="../media/image32.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9.xml"/><Relationship Id="rId4" Type="http://schemas.openxmlformats.org/officeDocument/2006/relationships/package" Target="../embeddings/Microsoft_Word_Document3.docx"/><Relationship Id="rId5" Type="http://schemas.openxmlformats.org/officeDocument/2006/relationships/image" Target="../media/image33.png"/><Relationship Id="rId6" Type="http://schemas.openxmlformats.org/officeDocument/2006/relationships/oleObject" Target="../embeddings/oleObject5.bin"/><Relationship Id="rId7" Type="http://schemas.openxmlformats.org/officeDocument/2006/relationships/image" Target="../media/image34.emf"/><Relationship Id="rId8" Type="http://schemas.openxmlformats.org/officeDocument/2006/relationships/package" Target="../embeddings/Microsoft_Word_Document4.docx"/><Relationship Id="rId9" Type="http://schemas.openxmlformats.org/officeDocument/2006/relationships/image" Target="../media/image35.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36.emf"/></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1.xml"/><Relationship Id="rId4" Type="http://schemas.openxmlformats.org/officeDocument/2006/relationships/package" Target="../embeddings/Microsoft_Word_Document5.docx"/><Relationship Id="rId5" Type="http://schemas.openxmlformats.org/officeDocument/2006/relationships/image" Target="../media/image37.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 Id="rId3" Type="http://schemas.openxmlformats.org/officeDocument/2006/relationships/image" Target="../media/image38.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39.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40.em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chart" Target="../charts/char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 Id="rId3" Type="http://schemas.openxmlformats.org/officeDocument/2006/relationships/image" Target="../media/image38.jpe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5.xml"/><Relationship Id="rId3" Type="http://schemas.openxmlformats.org/officeDocument/2006/relationships/image" Target="../media/image41.e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image" Target="../media/image4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43.png"/></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139.xml"/><Relationship Id="rId4" Type="http://schemas.openxmlformats.org/officeDocument/2006/relationships/package" Target="../embeddings/Microsoft_Word_Document6.docx"/><Relationship Id="rId5" Type="http://schemas.openxmlformats.org/officeDocument/2006/relationships/image" Target="../media/image44.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140.xml"/><Relationship Id="rId4" Type="http://schemas.openxmlformats.org/officeDocument/2006/relationships/package" Target="../embeddings/Microsoft_Word_Document7.docx"/><Relationship Id="rId5" Type="http://schemas.openxmlformats.org/officeDocument/2006/relationships/image" Target="../media/image45.png"/><Relationship Id="rId6" Type="http://schemas.openxmlformats.org/officeDocument/2006/relationships/package" Target="../embeddings/Microsoft_Word_Document8.docx"/><Relationship Id="rId7" Type="http://schemas.openxmlformats.org/officeDocument/2006/relationships/image" Target="../media/image46.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 Id="rId3" Type="http://schemas.openxmlformats.org/officeDocument/2006/relationships/image" Target="../media/image47.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49.xml"/><Relationship Id="rId4" Type="http://schemas.openxmlformats.org/officeDocument/2006/relationships/package" Target="../embeddings/Microsoft_Word_Document9.docx"/><Relationship Id="rId5" Type="http://schemas.openxmlformats.org/officeDocument/2006/relationships/image" Target="../media/image48.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 Id="rId3" Type="http://schemas.openxmlformats.org/officeDocument/2006/relationships/image" Target="../media/image49.emf"/></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image" Target="../media/image50.png"/></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7.xml"/><Relationship Id="rId4" Type="http://schemas.openxmlformats.org/officeDocument/2006/relationships/oleObject" Target="../embeddings/oleObject6.bin"/><Relationship Id="rId5" Type="http://schemas.openxmlformats.org/officeDocument/2006/relationships/image" Target="../media/image51.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 Id="rId3" Type="http://schemas.openxmlformats.org/officeDocument/2006/relationships/image" Target="../media/image52.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image" Target="../media/image53.emf"/></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60.xml"/><Relationship Id="rId4" Type="http://schemas.openxmlformats.org/officeDocument/2006/relationships/package" Target="../embeddings/Microsoft_Word_Document10.docx"/><Relationship Id="rId5" Type="http://schemas.openxmlformats.org/officeDocument/2006/relationships/image" Target="../media/image54.png"/><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61.xml"/><Relationship Id="rId4" Type="http://schemas.openxmlformats.org/officeDocument/2006/relationships/package" Target="../embeddings/Microsoft_Word_Document11.docx"/><Relationship Id="rId5" Type="http://schemas.openxmlformats.org/officeDocument/2006/relationships/image" Target="../media/image55.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package" Target="../embeddings/Microsoft_Word_Document12.docx"/><Relationship Id="rId5" Type="http://schemas.openxmlformats.org/officeDocument/2006/relationships/image" Target="../media/image56.emf"/><Relationship Id="rId6" Type="http://schemas.openxmlformats.org/officeDocument/2006/relationships/package" Target="../embeddings/Microsoft_Word_Document13.docx"/><Relationship Id="rId7" Type="http://schemas.openxmlformats.org/officeDocument/2006/relationships/image" Target="../media/image57.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oleObject" Target="../embeddings/oleObject7.bin"/><Relationship Id="rId5" Type="http://schemas.openxmlformats.org/officeDocument/2006/relationships/image" Target="../media/image58.emf"/><Relationship Id="rId6" Type="http://schemas.openxmlformats.org/officeDocument/2006/relationships/package" Target="../embeddings/Microsoft_Word_Document14.docx"/><Relationship Id="rId7" Type="http://schemas.openxmlformats.org/officeDocument/2006/relationships/image" Target="../media/image59.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66.xml"/><Relationship Id="rId4" Type="http://schemas.openxmlformats.org/officeDocument/2006/relationships/package" Target="../embeddings/Microsoft_Word_Document15.docx"/><Relationship Id="rId5" Type="http://schemas.openxmlformats.org/officeDocument/2006/relationships/image" Target="../media/image60.png"/><Relationship Id="rId6" Type="http://schemas.openxmlformats.org/officeDocument/2006/relationships/package" Target="../embeddings/Microsoft_Word_Document16.docx"/><Relationship Id="rId7" Type="http://schemas.openxmlformats.org/officeDocument/2006/relationships/image" Target="../media/image61.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 Id="rId3" Type="http://schemas.openxmlformats.org/officeDocument/2006/relationships/image" Target="../media/image62.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171.xml"/><Relationship Id="rId4" Type="http://schemas.openxmlformats.org/officeDocument/2006/relationships/oleObject" Target="../embeddings/oleObject8.bin"/><Relationship Id="rId5" Type="http://schemas.openxmlformats.org/officeDocument/2006/relationships/image" Target="../media/image63.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76.xml"/><Relationship Id="rId4" Type="http://schemas.openxmlformats.org/officeDocument/2006/relationships/package" Target="../embeddings/Microsoft_Word_Document17.docx"/><Relationship Id="rId5" Type="http://schemas.openxmlformats.org/officeDocument/2006/relationships/image" Target="../media/image64.emf"/><Relationship Id="rId6" Type="http://schemas.openxmlformats.org/officeDocument/2006/relationships/package" Target="../embeddings/Microsoft_Word_Document18.docx"/><Relationship Id="rId7" Type="http://schemas.openxmlformats.org/officeDocument/2006/relationships/image" Target="../media/image65.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77.xml"/><Relationship Id="rId4" Type="http://schemas.openxmlformats.org/officeDocument/2006/relationships/package" Target="../embeddings/Microsoft_Word_Document19.docx"/><Relationship Id="rId5" Type="http://schemas.openxmlformats.org/officeDocument/2006/relationships/image" Target="../media/image66.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8.xml"/><Relationship Id="rId4" Type="http://schemas.openxmlformats.org/officeDocument/2006/relationships/package" Target="../embeddings/Microsoft_Word_Document20.docx"/><Relationship Id="rId5" Type="http://schemas.openxmlformats.org/officeDocument/2006/relationships/image" Target="../media/image67.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80.xml"/><Relationship Id="rId4" Type="http://schemas.openxmlformats.org/officeDocument/2006/relationships/package" Target="../embeddings/Microsoft_Word_Document21.docx"/><Relationship Id="rId5" Type="http://schemas.openxmlformats.org/officeDocument/2006/relationships/image" Target="../media/image68.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185.xml"/><Relationship Id="rId4" Type="http://schemas.openxmlformats.org/officeDocument/2006/relationships/oleObject" Target="../embeddings/oleObject9.bin"/><Relationship Id="rId5" Type="http://schemas.openxmlformats.org/officeDocument/2006/relationships/image" Target="../media/image69.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186.xml"/><Relationship Id="rId4" Type="http://schemas.openxmlformats.org/officeDocument/2006/relationships/package" Target="../embeddings/Microsoft_Word_Document22.docx"/><Relationship Id="rId5" Type="http://schemas.openxmlformats.org/officeDocument/2006/relationships/image" Target="../media/image70.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189.xml"/><Relationship Id="rId4" Type="http://schemas.openxmlformats.org/officeDocument/2006/relationships/package" Target="../embeddings/Microsoft_Word_Document23.docx"/><Relationship Id="rId5" Type="http://schemas.openxmlformats.org/officeDocument/2006/relationships/image" Target="../media/image71.emf"/><Relationship Id="rId6" Type="http://schemas.openxmlformats.org/officeDocument/2006/relationships/package" Target="../embeddings/Microsoft_Word_Document24.docx"/><Relationship Id="rId7" Type="http://schemas.openxmlformats.org/officeDocument/2006/relationships/image" Target="../media/image72.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notesSlide" Target="../notesSlides/notesSlide190.xml"/><Relationship Id="rId4" Type="http://schemas.openxmlformats.org/officeDocument/2006/relationships/package" Target="../embeddings/Microsoft_Word_Document25.docx"/><Relationship Id="rId5" Type="http://schemas.openxmlformats.org/officeDocument/2006/relationships/image" Target="../media/image73.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 Id="rId3" Type="http://schemas.openxmlformats.org/officeDocument/2006/relationships/image" Target="../media/image74.emf"/></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 Id="rId3" Type="http://schemas.openxmlformats.org/officeDocument/2006/relationships/image" Target="../media/image75.emf"/></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3" Type="http://schemas.openxmlformats.org/officeDocument/2006/relationships/notesSlide" Target="../notesSlides/notesSlide204.xml"/><Relationship Id="rId4" Type="http://schemas.openxmlformats.org/officeDocument/2006/relationships/oleObject" Target="file:///\\localhost\All%20My%20Stuff\Home%20Page%202002\pptfiles\acf4E\!OLE_LINK1" TargetMode="External"/><Relationship Id="rId5" Type="http://schemas.openxmlformats.org/officeDocument/2006/relationships/image" Target="../media/image76.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 Id="rId3" Type="http://schemas.openxmlformats.org/officeDocument/2006/relationships/image" Target="../media/image77.png"/></Relationships>
</file>

<file path=ppt/slides/_rels/slide207.xml.rels><?xml version="1.0" encoding="UTF-8" standalone="yes"?>
<Relationships xmlns="http://schemas.openxmlformats.org/package/2006/relationships"><Relationship Id="rId3" Type="http://schemas.openxmlformats.org/officeDocument/2006/relationships/notesSlide" Target="../notesSlides/notesSlide207.xml"/><Relationship Id="rId4" Type="http://schemas.openxmlformats.org/officeDocument/2006/relationships/package" Target="../embeddings/Microsoft_Word_Document26.docx"/><Relationship Id="rId5" Type="http://schemas.openxmlformats.org/officeDocument/2006/relationships/image" Target="../media/image78.png"/><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notesSlide" Target="../notesSlides/notesSlide208.xml"/><Relationship Id="rId4" Type="http://schemas.openxmlformats.org/officeDocument/2006/relationships/package" Target="../embeddings/Microsoft_Word_Document27.docx"/><Relationship Id="rId5" Type="http://schemas.openxmlformats.org/officeDocument/2006/relationships/image" Target="../media/image79.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4.xml.rels><?xml version="1.0" encoding="UTF-8" standalone="yes"?>
<Relationships xmlns="http://schemas.openxmlformats.org/package/2006/relationships"><Relationship Id="rId3" Type="http://schemas.openxmlformats.org/officeDocument/2006/relationships/notesSlide" Target="../notesSlides/notesSlide214.xml"/><Relationship Id="rId4" Type="http://schemas.openxmlformats.org/officeDocument/2006/relationships/image" Target="../media/image81.emf"/><Relationship Id="rId5" Type="http://schemas.openxmlformats.org/officeDocument/2006/relationships/package" Target="../embeddings/Microsoft_Word_Document28.docx"/><Relationship Id="rId6" Type="http://schemas.openxmlformats.org/officeDocument/2006/relationships/image" Target="../media/image80.png"/><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notesSlide" Target="../notesSlides/notesSlide215.xml"/><Relationship Id="rId4" Type="http://schemas.openxmlformats.org/officeDocument/2006/relationships/package" Target="../embeddings/Microsoft_Word_Document29.docx"/><Relationship Id="rId5" Type="http://schemas.openxmlformats.org/officeDocument/2006/relationships/image" Target="../media/image82.png"/><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 Id="rId3" Type="http://schemas.openxmlformats.org/officeDocument/2006/relationships/chart" Target="../charts/chart5.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 Id="rId3" Type="http://schemas.openxmlformats.org/officeDocument/2006/relationships/image" Target="../media/image83.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 Id="rId3" Type="http://schemas.openxmlformats.org/officeDocument/2006/relationships/image" Target="../media/image84.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1.xml.rels><?xml version="1.0" encoding="UTF-8" standalone="yes"?>
<Relationships xmlns="http://schemas.openxmlformats.org/package/2006/relationships"><Relationship Id="rId3" Type="http://schemas.openxmlformats.org/officeDocument/2006/relationships/notesSlide" Target="../notesSlides/notesSlide231.xml"/><Relationship Id="rId4" Type="http://schemas.openxmlformats.org/officeDocument/2006/relationships/oleObject" Target="../embeddings/oleObject10.bin"/><Relationship Id="rId5" Type="http://schemas.openxmlformats.org/officeDocument/2006/relationships/image" Target="../media/image85.emf"/><Relationship Id="rId6" Type="http://schemas.openxmlformats.org/officeDocument/2006/relationships/oleObject" Target="../embeddings/oleObject11.bin"/><Relationship Id="rId7" Type="http://schemas.openxmlformats.org/officeDocument/2006/relationships/image" Target="../media/image86.emf"/><Relationship Id="rId8" Type="http://schemas.openxmlformats.org/officeDocument/2006/relationships/oleObject" Target="../embeddings/oleObject12.bin"/><Relationship Id="rId9" Type="http://schemas.openxmlformats.org/officeDocument/2006/relationships/image" Target="../media/image87.emf"/><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 Id="rId3" Type="http://schemas.openxmlformats.org/officeDocument/2006/relationships/image" Target="../media/image88.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 Id="rId3" Type="http://schemas.openxmlformats.org/officeDocument/2006/relationships/chart" Target="../charts/chart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9.xml"/></Relationships>
</file>

<file path=ppt/slides/_rels/slide240.xml.rels><?xml version="1.0" encoding="UTF-8" standalone="yes"?>
<Relationships xmlns="http://schemas.openxmlformats.org/package/2006/relationships"><Relationship Id="rId3" Type="http://schemas.openxmlformats.org/officeDocument/2006/relationships/notesSlide" Target="../notesSlides/notesSlide240.xml"/><Relationship Id="rId4" Type="http://schemas.openxmlformats.org/officeDocument/2006/relationships/oleObject" Target="../embeddings/oleObject13.bin"/><Relationship Id="rId5" Type="http://schemas.openxmlformats.org/officeDocument/2006/relationships/image" Target="../media/image89.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 Id="rId3" Type="http://schemas.openxmlformats.org/officeDocument/2006/relationships/image" Target="../media/image90.png"/></Relationships>
</file>

<file path=ppt/slides/_rels/slide246.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emf"/><Relationship Id="rId5" Type="http://schemas.openxmlformats.org/officeDocument/2006/relationships/image" Target="../media/image93.emf"/><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 Id="rId3" Type="http://schemas.openxmlformats.org/officeDocument/2006/relationships/image" Target="../media/image94.emf"/></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s>
</file>

<file path=ppt/slides/_rels/slide251.xml.rels><?xml version="1.0" encoding="UTF-8" standalone="yes"?>
<Relationships xmlns="http://schemas.openxmlformats.org/package/2006/relationships"><Relationship Id="rId3" Type="http://schemas.openxmlformats.org/officeDocument/2006/relationships/notesSlide" Target="../notesSlides/notesSlide251.xml"/><Relationship Id="rId4" Type="http://schemas.openxmlformats.org/officeDocument/2006/relationships/package" Target="../embeddings/Microsoft_Word_Document30.docx"/><Relationship Id="rId5" Type="http://schemas.openxmlformats.org/officeDocument/2006/relationships/image" Target="../media/image95.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252.xml"/><Relationship Id="rId4" Type="http://schemas.openxmlformats.org/officeDocument/2006/relationships/package" Target="../embeddings/Microsoft_Word_Document31.docx"/><Relationship Id="rId5" Type="http://schemas.openxmlformats.org/officeDocument/2006/relationships/image" Target="../media/image96.emf"/><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 Id="rId3" Type="http://schemas.openxmlformats.org/officeDocument/2006/relationships/image" Target="../media/image97.png"/></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 Id="rId3" Type="http://schemas.openxmlformats.org/officeDocument/2006/relationships/image" Target="../media/image98.pn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Relationship Id="rId3" Type="http://schemas.openxmlformats.org/officeDocument/2006/relationships/chart" Target="../charts/char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1.xml"/><Relationship Id="rId3" Type="http://schemas.openxmlformats.org/officeDocument/2006/relationships/chart" Target="../charts/chart8.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3.xml"/><Relationship Id="rId3" Type="http://schemas.openxmlformats.org/officeDocument/2006/relationships/image" Target="../media/image99.emf"/></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5.xml"/></Relationships>
</file>

<file path=ppt/slides/_rels/slide266.xml.rels><?xml version="1.0" encoding="UTF-8" standalone="yes"?>
<Relationships xmlns="http://schemas.openxmlformats.org/package/2006/relationships"><Relationship Id="rId3" Type="http://schemas.openxmlformats.org/officeDocument/2006/relationships/notesSlide" Target="../notesSlides/notesSlide266.xml"/><Relationship Id="rId4" Type="http://schemas.openxmlformats.org/officeDocument/2006/relationships/package" Target="../embeddings/Microsoft_Word_Document32.docx"/><Relationship Id="rId5" Type="http://schemas.openxmlformats.org/officeDocument/2006/relationships/image" Target="../media/image100.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7.xml"/></Relationships>
</file>

<file path=ppt/slides/_rels/slide268.xml.rels><?xml version="1.0" encoding="UTF-8" standalone="yes"?>
<Relationships xmlns="http://schemas.openxmlformats.org/package/2006/relationships"><Relationship Id="rId3" Type="http://schemas.openxmlformats.org/officeDocument/2006/relationships/notesSlide" Target="../notesSlides/notesSlide268.xml"/><Relationship Id="rId4" Type="http://schemas.openxmlformats.org/officeDocument/2006/relationships/package" Target="../embeddings/Microsoft_Word_Document33.docx"/><Relationship Id="rId5" Type="http://schemas.openxmlformats.org/officeDocument/2006/relationships/image" Target="../media/image101.png"/><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notesSlide" Target="../notesSlides/notesSlide269.xml"/><Relationship Id="rId4" Type="http://schemas.openxmlformats.org/officeDocument/2006/relationships/package" Target="../embeddings/Microsoft_Word_Document34.docx"/><Relationship Id="rId5" Type="http://schemas.openxmlformats.org/officeDocument/2006/relationships/image" Target="../media/image102.emf"/><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5.xml"/><Relationship Id="rId3" Type="http://schemas.openxmlformats.org/officeDocument/2006/relationships/image" Target="../media/image103.png"/></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8.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9.xml"/></Relationships>
</file>

<file path=ppt/slides/_rels/slide280.xml.rels><?xml version="1.0" encoding="UTF-8" standalone="yes"?>
<Relationships xmlns="http://schemas.openxmlformats.org/package/2006/relationships"><Relationship Id="rId3" Type="http://schemas.openxmlformats.org/officeDocument/2006/relationships/notesSlide" Target="../notesSlides/notesSlide280.xml"/><Relationship Id="rId4" Type="http://schemas.openxmlformats.org/officeDocument/2006/relationships/oleObject" Target="../embeddings/Microsoft_Word_97_-_2004_Document3.doc"/><Relationship Id="rId5" Type="http://schemas.openxmlformats.org/officeDocument/2006/relationships/image" Target="../media/image104.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4.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5.xml"/><Relationship Id="rId3" Type="http://schemas.openxmlformats.org/officeDocument/2006/relationships/image" Target="../media/image105.png"/></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8.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9.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0.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4.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5.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6.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8.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9.xml"/></Relationships>
</file>

<file path=ppt/slides/_rels/slide300.xml.rels><?xml version="1.0" encoding="UTF-8" standalone="yes"?>
<Relationships xmlns="http://schemas.openxmlformats.org/package/2006/relationships"><Relationship Id="rId3" Type="http://schemas.openxmlformats.org/officeDocument/2006/relationships/notesSlide" Target="../notesSlides/notesSlide300.xml"/><Relationship Id="rId4" Type="http://schemas.openxmlformats.org/officeDocument/2006/relationships/package" Target="../embeddings/Microsoft_Word_Document35.docx"/><Relationship Id="rId5" Type="http://schemas.openxmlformats.org/officeDocument/2006/relationships/image" Target="../media/image106.png"/><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1.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3.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4.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5.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7.xml"/></Relationships>
</file>

<file path=ppt/slides/_rels/slide308.xml.rels><?xml version="1.0" encoding="UTF-8" standalone="yes"?>
<Relationships xmlns="http://schemas.openxmlformats.org/package/2006/relationships"><Relationship Id="rId3" Type="http://schemas.openxmlformats.org/officeDocument/2006/relationships/notesSlide" Target="../notesSlides/notesSlide308.xml"/><Relationship Id="rId4" Type="http://schemas.openxmlformats.org/officeDocument/2006/relationships/oleObject" Target="../embeddings/oleObject14.bin"/><Relationship Id="rId5" Type="http://schemas.openxmlformats.org/officeDocument/2006/relationships/image" Target="../media/image107.emf"/><Relationship Id="rId6" Type="http://schemas.openxmlformats.org/officeDocument/2006/relationships/oleObject" Target="../embeddings/oleObject15.bin"/><Relationship Id="rId7" Type="http://schemas.openxmlformats.org/officeDocument/2006/relationships/image" Target="../media/image108.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9.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0.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3.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4.xml"/></Relationships>
</file>

<file path=ppt/slides/_rels/slide315.xml.rels><?xml version="1.0" encoding="UTF-8" standalone="yes"?>
<Relationships xmlns="http://schemas.openxmlformats.org/package/2006/relationships"><Relationship Id="rId3" Type="http://schemas.openxmlformats.org/officeDocument/2006/relationships/notesSlide" Target="../notesSlides/notesSlide315.xml"/><Relationship Id="rId4" Type="http://schemas.openxmlformats.org/officeDocument/2006/relationships/oleObject" Target="file:///\\localhost\All%20My%20Stuff\Home%20Page%202002\pptfiles\acf4E\!OLE_LINK2" TargetMode="External"/><Relationship Id="rId5" Type="http://schemas.openxmlformats.org/officeDocument/2006/relationships/image" Target="../media/image109.png"/><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6.xml"/></Relationships>
</file>

<file path=ppt/slides/_rels/slide317.xml.rels><?xml version="1.0" encoding="UTF-8" standalone="yes"?>
<Relationships xmlns="http://schemas.openxmlformats.org/package/2006/relationships"><Relationship Id="rId3" Type="http://schemas.openxmlformats.org/officeDocument/2006/relationships/notesSlide" Target="../notesSlides/notesSlide317.xml"/><Relationship Id="rId4" Type="http://schemas.openxmlformats.org/officeDocument/2006/relationships/oleObject" Target="../embeddings/oleObject16.bin"/><Relationship Id="rId5" Type="http://schemas.openxmlformats.org/officeDocument/2006/relationships/image" Target="../media/image110.emf"/><Relationship Id="rId6" Type="http://schemas.openxmlformats.org/officeDocument/2006/relationships/oleObject" Target="../embeddings/oleObject17.bin"/><Relationship Id="rId7" Type="http://schemas.openxmlformats.org/officeDocument/2006/relationships/image" Target="../media/image111.emf"/><Relationship Id="rId8" Type="http://schemas.openxmlformats.org/officeDocument/2006/relationships/oleObject" Target="../embeddings/oleObject18.bin"/><Relationship Id="rId9" Type="http://schemas.openxmlformats.org/officeDocument/2006/relationships/image" Target="../media/image112.emf"/><Relationship Id="rId10" Type="http://schemas.openxmlformats.org/officeDocument/2006/relationships/oleObject" Target="../embeddings/oleObject19.bin"/><Relationship Id="rId11" Type="http://schemas.openxmlformats.org/officeDocument/2006/relationships/image" Target="../media/image113.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8.xml"/></Relationships>
</file>

<file path=ppt/slides/_rels/slide319.xml.rels><?xml version="1.0" encoding="UTF-8" standalone="yes"?>
<Relationships xmlns="http://schemas.openxmlformats.org/package/2006/relationships"><Relationship Id="rId3" Type="http://schemas.openxmlformats.org/officeDocument/2006/relationships/notesSlide" Target="../notesSlides/notesSlide319.xml"/><Relationship Id="rId4" Type="http://schemas.openxmlformats.org/officeDocument/2006/relationships/oleObject" Target="../embeddings/oleObject20.bin"/><Relationship Id="rId5" Type="http://schemas.openxmlformats.org/officeDocument/2006/relationships/image" Target="../media/image114.emf"/><Relationship Id="rId6" Type="http://schemas.openxmlformats.org/officeDocument/2006/relationships/oleObject" Target="../embeddings/oleObject21.bin"/><Relationship Id="rId7" Type="http://schemas.openxmlformats.org/officeDocument/2006/relationships/image" Target="../media/image115.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0.xml"/><Relationship Id="rId3" Type="http://schemas.openxmlformats.org/officeDocument/2006/relationships/image" Target="../media/image116.emf"/></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1.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2.xml"/><Relationship Id="rId3" Type="http://schemas.openxmlformats.org/officeDocument/2006/relationships/image" Target="../media/image117.emf"/></Relationships>
</file>

<file path=ppt/slides/_rels/slide323.xml.rels><?xml version="1.0" encoding="UTF-8" standalone="yes"?>
<Relationships xmlns="http://schemas.openxmlformats.org/package/2006/relationships"><Relationship Id="rId3" Type="http://schemas.openxmlformats.org/officeDocument/2006/relationships/notesSlide" Target="../notesSlides/notesSlide323.xml"/><Relationship Id="rId4" Type="http://schemas.openxmlformats.org/officeDocument/2006/relationships/oleObject" Target="file:///\\localhost\All%20My%20Stuff\Home%20Page%202002\pptfiles\acf4E\!OLE_LINK4" TargetMode="External"/><Relationship Id="rId5" Type="http://schemas.openxmlformats.org/officeDocument/2006/relationships/image" Target="../media/image118.png"/><Relationship Id="rId1" Type="http://schemas.openxmlformats.org/officeDocument/2006/relationships/vmlDrawing" Target="../drawings/vmlDrawing46.vml"/><Relationship Id="rId2"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openxmlformats.org/officeDocument/2006/relationships/notesSlide" Target="../notesSlides/notesSlide324.xml"/><Relationship Id="rId4" Type="http://schemas.openxmlformats.org/officeDocument/2006/relationships/oleObject" Target="file:///\\localhost\All%20My%20Stuff\Home%20Page%202002\pptfiles\acf4E\Travelling%20HD:All%20My%20Stuff:AppldCF3ed:New%20Chapters:Chap7.doc!OLE_LINK7" TargetMode="External"/><Relationship Id="rId5" Type="http://schemas.openxmlformats.org/officeDocument/2006/relationships/image" Target="../media/image119.png"/><Relationship Id="rId1" Type="http://schemas.openxmlformats.org/officeDocument/2006/relationships/vmlDrawing" Target="../drawings/vmlDrawing47.vml"/><Relationship Id="rId2"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3" Type="http://schemas.openxmlformats.org/officeDocument/2006/relationships/notesSlide" Target="../notesSlides/notesSlide325.xml"/><Relationship Id="rId4" Type="http://schemas.openxmlformats.org/officeDocument/2006/relationships/oleObject" Target="file:///\\localhost\All%20My%20Stuff\Home%20Page%202002\pptfiles\acf4E\!OLE_LINK8" TargetMode="External"/><Relationship Id="rId5" Type="http://schemas.openxmlformats.org/officeDocument/2006/relationships/image" Target="../media/image120.png"/><Relationship Id="rId1" Type="http://schemas.openxmlformats.org/officeDocument/2006/relationships/vmlDrawing" Target="../drawings/vmlDrawing48.vml"/><Relationship Id="rId2"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3" Type="http://schemas.openxmlformats.org/officeDocument/2006/relationships/notesSlide" Target="../notesSlides/notesSlide326.xml"/><Relationship Id="rId4" Type="http://schemas.openxmlformats.org/officeDocument/2006/relationships/package" Target="../embeddings/Microsoft_Word_Document36.docx"/><Relationship Id="rId5" Type="http://schemas.openxmlformats.org/officeDocument/2006/relationships/image" Target="../media/image121.png"/><Relationship Id="rId1" Type="http://schemas.openxmlformats.org/officeDocument/2006/relationships/vmlDrawing" Target="../drawings/vmlDrawing49.vml"/><Relationship Id="rId2"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7.xml"/><Relationship Id="rId3" Type="http://schemas.openxmlformats.org/officeDocument/2006/relationships/image" Target="../media/image122.emf"/></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8.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9.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0.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1.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2.xml"/></Relationships>
</file>

<file path=ppt/slides/_rels/slide333.xml.rels><?xml version="1.0" encoding="UTF-8" standalone="yes"?>
<Relationships xmlns="http://schemas.openxmlformats.org/package/2006/relationships"><Relationship Id="rId3" Type="http://schemas.openxmlformats.org/officeDocument/2006/relationships/notesSlide" Target="../notesSlides/notesSlide333.xml"/><Relationship Id="rId4" Type="http://schemas.openxmlformats.org/officeDocument/2006/relationships/oleObject" Target="../embeddings/oleObject22.bin"/><Relationship Id="rId5" Type="http://schemas.openxmlformats.org/officeDocument/2006/relationships/image" Target="../media/image123.emf"/><Relationship Id="rId1" Type="http://schemas.openxmlformats.org/officeDocument/2006/relationships/vmlDrawing" Target="../drawings/vmlDrawing50.vml"/><Relationship Id="rId2"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4.xml"/></Relationships>
</file>

<file path=ppt/slides/_rels/slide335.xml.rels><?xml version="1.0" encoding="UTF-8" standalone="yes"?>
<Relationships xmlns="http://schemas.openxmlformats.org/package/2006/relationships"><Relationship Id="rId3" Type="http://schemas.openxmlformats.org/officeDocument/2006/relationships/notesSlide" Target="../notesSlides/notesSlide335.xml"/><Relationship Id="rId4" Type="http://schemas.openxmlformats.org/officeDocument/2006/relationships/oleObject" Target="../embeddings/oleObject23.bin"/><Relationship Id="rId5" Type="http://schemas.openxmlformats.org/officeDocument/2006/relationships/image" Target="../media/image123.emf"/><Relationship Id="rId1" Type="http://schemas.openxmlformats.org/officeDocument/2006/relationships/vmlDrawing" Target="../drawings/vmlDrawing51.vml"/><Relationship Id="rId2"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6.xml"/></Relationships>
</file>

<file path=ppt/slides/_rels/slide337.xml.rels><?xml version="1.0" encoding="UTF-8" standalone="yes"?>
<Relationships xmlns="http://schemas.openxmlformats.org/package/2006/relationships"><Relationship Id="rId3" Type="http://schemas.openxmlformats.org/officeDocument/2006/relationships/notesSlide" Target="../notesSlides/notesSlide337.xml"/><Relationship Id="rId4" Type="http://schemas.openxmlformats.org/officeDocument/2006/relationships/oleObject" Target="../embeddings/oleObject24.bin"/><Relationship Id="rId5" Type="http://schemas.openxmlformats.org/officeDocument/2006/relationships/image" Target="../media/image123.emf"/><Relationship Id="rId1" Type="http://schemas.openxmlformats.org/officeDocument/2006/relationships/vmlDrawing" Target="../drawings/vmlDrawing52.vml"/><Relationship Id="rId2"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8.xml"/></Relationships>
</file>

<file path=ppt/slides/_rels/slide339.xml.rels><?xml version="1.0" encoding="UTF-8" standalone="yes"?>
<Relationships xmlns="http://schemas.openxmlformats.org/package/2006/relationships"><Relationship Id="rId3" Type="http://schemas.openxmlformats.org/officeDocument/2006/relationships/notesSlide" Target="../notesSlides/notesSlide339.xml"/><Relationship Id="rId4" Type="http://schemas.openxmlformats.org/officeDocument/2006/relationships/oleObject" Target="../embeddings/oleObject25.bin"/><Relationship Id="rId5" Type="http://schemas.openxmlformats.org/officeDocument/2006/relationships/image" Target="../media/image123.emf"/><Relationship Id="rId1" Type="http://schemas.openxmlformats.org/officeDocument/2006/relationships/vmlDrawing" Target="../drawings/vmlDrawing53.vml"/><Relationship Id="rId2"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0.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1.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2.xml"/><Relationship Id="rId3" Type="http://schemas.openxmlformats.org/officeDocument/2006/relationships/image" Target="../media/image124.png"/></Relationships>
</file>

<file path=ppt/slides/_rels/slide343.xml.rels><?xml version="1.0" encoding="UTF-8" standalone="yes"?>
<Relationships xmlns="http://schemas.openxmlformats.org/package/2006/relationships"><Relationship Id="rId3" Type="http://schemas.openxmlformats.org/officeDocument/2006/relationships/notesSlide" Target="../notesSlides/notesSlide343.xml"/><Relationship Id="rId4" Type="http://schemas.openxmlformats.org/officeDocument/2006/relationships/package" Target="../embeddings/Microsoft_Word_Document37.docx"/><Relationship Id="rId5" Type="http://schemas.openxmlformats.org/officeDocument/2006/relationships/image" Target="../media/image125.emf"/><Relationship Id="rId1" Type="http://schemas.openxmlformats.org/officeDocument/2006/relationships/vmlDrawing" Target="../drawings/vmlDrawing54.vml"/><Relationship Id="rId2"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4.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5.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6.xml"/><Relationship Id="rId3" Type="http://schemas.openxmlformats.org/officeDocument/2006/relationships/image" Target="../media/image126.png"/></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8.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9.xml"/><Relationship Id="rId3" Type="http://schemas.openxmlformats.org/officeDocument/2006/relationships/image" Target="../media/image127.png"/></Relationships>
</file>

<file path=ppt/slides/_rels/slide350.xml.rels><?xml version="1.0" encoding="UTF-8" standalone="yes"?>
<Relationships xmlns="http://schemas.openxmlformats.org/package/2006/relationships"><Relationship Id="rId3" Type="http://schemas.openxmlformats.org/officeDocument/2006/relationships/notesSlide" Target="../notesSlides/notesSlide350.xml"/><Relationship Id="rId4" Type="http://schemas.openxmlformats.org/officeDocument/2006/relationships/oleObject" Target="../embeddings/oleObject26.bin"/><Relationship Id="rId5" Type="http://schemas.openxmlformats.org/officeDocument/2006/relationships/image" Target="../media/image123.emf"/><Relationship Id="rId1" Type="http://schemas.openxmlformats.org/officeDocument/2006/relationships/vmlDrawing" Target="../drawings/vmlDrawing55.vml"/><Relationship Id="rId2"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1.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2.xml"/><Relationship Id="rId3" Type="http://schemas.openxmlformats.org/officeDocument/2006/relationships/image" Target="../media/image128.emf"/></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3.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4.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5.xml"/></Relationships>
</file>

<file path=ppt/slides/_rels/slide356.xml.rels><?xml version="1.0" encoding="UTF-8" standalone="yes"?>
<Relationships xmlns="http://schemas.openxmlformats.org/package/2006/relationships"><Relationship Id="rId3" Type="http://schemas.openxmlformats.org/officeDocument/2006/relationships/notesSlide" Target="../notesSlides/notesSlide356.xml"/><Relationship Id="rId4" Type="http://schemas.openxmlformats.org/officeDocument/2006/relationships/oleObject" Target="../embeddings/oleObject27.bin"/><Relationship Id="rId5" Type="http://schemas.openxmlformats.org/officeDocument/2006/relationships/image" Target="../media/image123.emf"/><Relationship Id="rId1" Type="http://schemas.openxmlformats.org/officeDocument/2006/relationships/vmlDrawing" Target="../drawings/vmlDrawing56.vml"/><Relationship Id="rId2"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3" Type="http://schemas.openxmlformats.org/officeDocument/2006/relationships/image" Target="../media/image129.png"/><Relationship Id="rId4" Type="http://schemas.openxmlformats.org/officeDocument/2006/relationships/image" Target="../media/image130.png"/><Relationship Id="rId1" Type="http://schemas.openxmlformats.org/officeDocument/2006/relationships/slideLayout" Target="../slideLayouts/slideLayout2.xml"/><Relationship Id="rId2" Type="http://schemas.openxmlformats.org/officeDocument/2006/relationships/notesSlide" Target="../notesSlides/notesSlide35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8.xml"/><Relationship Id="rId3" Type="http://schemas.openxmlformats.org/officeDocument/2006/relationships/image" Target="../media/image131.png"/></Relationships>
</file>

<file path=ppt/slides/_rels/slide359.xml.rels><?xml version="1.0" encoding="UTF-8" standalone="yes"?>
<Relationships xmlns="http://schemas.openxmlformats.org/package/2006/relationships"><Relationship Id="rId3" Type="http://schemas.openxmlformats.org/officeDocument/2006/relationships/notesSlide" Target="../notesSlides/notesSlide359.xml"/><Relationship Id="rId4" Type="http://schemas.openxmlformats.org/officeDocument/2006/relationships/package" Target="../embeddings/Microsoft_Word_Document38.docx"/><Relationship Id="rId5" Type="http://schemas.openxmlformats.org/officeDocument/2006/relationships/image" Target="../media/image132.png"/><Relationship Id="rId1" Type="http://schemas.openxmlformats.org/officeDocument/2006/relationships/vmlDrawing" Target="../drawings/vmlDrawing57.vml"/><Relationship Id="rId2"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0.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1.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2.xml"/><Relationship Id="rId3" Type="http://schemas.openxmlformats.org/officeDocument/2006/relationships/image" Target="../media/image133.png"/></Relationships>
</file>

<file path=ppt/slides/_rels/slide363.xml.rels><?xml version="1.0" encoding="UTF-8" standalone="yes"?>
<Relationships xmlns="http://schemas.openxmlformats.org/package/2006/relationships"><Relationship Id="rId3" Type="http://schemas.openxmlformats.org/officeDocument/2006/relationships/notesSlide" Target="../notesSlides/notesSlide363.xml"/><Relationship Id="rId4" Type="http://schemas.openxmlformats.org/officeDocument/2006/relationships/package" Target="../embeddings/Microsoft_Word_Document39.docx"/><Relationship Id="rId5" Type="http://schemas.openxmlformats.org/officeDocument/2006/relationships/image" Target="../media/image134.png"/><Relationship Id="rId1" Type="http://schemas.openxmlformats.org/officeDocument/2006/relationships/vmlDrawing" Target="../drawings/vmlDrawing58.vml"/><Relationship Id="rId2"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4.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5.xml"/></Relationships>
</file>

<file path=ppt/slides/_rels/slide366.xml.rels><?xml version="1.0" encoding="UTF-8" standalone="yes"?>
<Relationships xmlns="http://schemas.openxmlformats.org/package/2006/relationships"><Relationship Id="rId3" Type="http://schemas.openxmlformats.org/officeDocument/2006/relationships/notesSlide" Target="../notesSlides/notesSlide366.xml"/><Relationship Id="rId4" Type="http://schemas.openxmlformats.org/officeDocument/2006/relationships/package" Target="../embeddings/Microsoft_Word_Document40.docx"/><Relationship Id="rId5" Type="http://schemas.openxmlformats.org/officeDocument/2006/relationships/image" Target="../media/image135.emf"/><Relationship Id="rId1" Type="http://schemas.openxmlformats.org/officeDocument/2006/relationships/vmlDrawing" Target="../drawings/vmlDrawing59.vml"/><Relationship Id="rId2"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3" Type="http://schemas.openxmlformats.org/officeDocument/2006/relationships/notesSlide" Target="../notesSlides/notesSlide367.xml"/><Relationship Id="rId4" Type="http://schemas.openxmlformats.org/officeDocument/2006/relationships/package" Target="../embeddings/Microsoft_Word_Document41.docx"/><Relationship Id="rId5" Type="http://schemas.openxmlformats.org/officeDocument/2006/relationships/image" Target="../media/image137.png"/><Relationship Id="rId1" Type="http://schemas.openxmlformats.org/officeDocument/2006/relationships/vmlDrawing" Target="../drawings/vmlDrawing60.vml"/><Relationship Id="rId2"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8.xml"/></Relationships>
</file>

<file path=ppt/slides/_rels/slide369.xml.rels><?xml version="1.0" encoding="UTF-8" standalone="yes"?>
<Relationships xmlns="http://schemas.openxmlformats.org/package/2006/relationships"><Relationship Id="rId3" Type="http://schemas.openxmlformats.org/officeDocument/2006/relationships/notesSlide" Target="../notesSlides/notesSlide369.xml"/><Relationship Id="rId4" Type="http://schemas.openxmlformats.org/officeDocument/2006/relationships/package" Target="../embeddings/Microsoft_Word_Document42.docx"/><Relationship Id="rId5" Type="http://schemas.openxmlformats.org/officeDocument/2006/relationships/image" Target="../media/image138.png"/><Relationship Id="rId1" Type="http://schemas.openxmlformats.org/officeDocument/2006/relationships/vmlDrawing" Target="../drawings/vmlDrawing61.vml"/><Relationship Id="rId2"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0.xml"/><Relationship Id="rId3" Type="http://schemas.openxmlformats.org/officeDocument/2006/relationships/image" Target="../media/image139.emf"/></Relationships>
</file>

<file path=ppt/slides/_rels/slide371.xml.rels><?xml version="1.0" encoding="UTF-8" standalone="yes"?>
<Relationships xmlns="http://schemas.openxmlformats.org/package/2006/relationships"><Relationship Id="rId3" Type="http://schemas.openxmlformats.org/officeDocument/2006/relationships/notesSlide" Target="../notesSlides/notesSlide371.xml"/><Relationship Id="rId4" Type="http://schemas.openxmlformats.org/officeDocument/2006/relationships/oleObject" Target="../embeddings/Microsoft_Excel_97_-_2004_Worksheet4.xls"/><Relationship Id="rId5" Type="http://schemas.openxmlformats.org/officeDocument/2006/relationships/image" Target="../media/image141.emf"/><Relationship Id="rId1" Type="http://schemas.openxmlformats.org/officeDocument/2006/relationships/vmlDrawing" Target="../drawings/vmlDrawing62.vml"/><Relationship Id="rId2"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2.xml"/></Relationships>
</file>

<file path=ppt/slides/_rels/slide373.xml.rels><?xml version="1.0" encoding="UTF-8" standalone="yes"?>
<Relationships xmlns="http://schemas.openxmlformats.org/package/2006/relationships"><Relationship Id="rId3" Type="http://schemas.openxmlformats.org/officeDocument/2006/relationships/notesSlide" Target="../notesSlides/notesSlide373.xml"/><Relationship Id="rId4" Type="http://schemas.openxmlformats.org/officeDocument/2006/relationships/oleObject" Target="../embeddings/oleObject28.bin"/><Relationship Id="rId5" Type="http://schemas.openxmlformats.org/officeDocument/2006/relationships/image" Target="../media/image142.emf"/><Relationship Id="rId6" Type="http://schemas.openxmlformats.org/officeDocument/2006/relationships/oleObject" Target="../embeddings/oleObject29.bin"/><Relationship Id="rId7" Type="http://schemas.openxmlformats.org/officeDocument/2006/relationships/image" Target="../media/image143.emf"/><Relationship Id="rId1" Type="http://schemas.openxmlformats.org/officeDocument/2006/relationships/vmlDrawing" Target="../drawings/vmlDrawing63.vml"/><Relationship Id="rId2"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3" Type="http://schemas.openxmlformats.org/officeDocument/2006/relationships/notesSlide" Target="../notesSlides/notesSlide374.xml"/><Relationship Id="rId4" Type="http://schemas.openxmlformats.org/officeDocument/2006/relationships/oleObject" Target="../embeddings/oleObject30.bin"/><Relationship Id="rId5" Type="http://schemas.openxmlformats.org/officeDocument/2006/relationships/image" Target="../media/image144.emf"/><Relationship Id="rId1" Type="http://schemas.openxmlformats.org/officeDocument/2006/relationships/vmlDrawing" Target="../drawings/vmlDrawing64.vml"/><Relationship Id="rId2"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5.xml"/></Relationships>
</file>

<file path=ppt/slides/_rels/slide376.xml.rels><?xml version="1.0" encoding="UTF-8" standalone="yes"?>
<Relationships xmlns="http://schemas.openxmlformats.org/package/2006/relationships"><Relationship Id="rId3" Type="http://schemas.openxmlformats.org/officeDocument/2006/relationships/notesSlide" Target="../notesSlides/notesSlide376.xml"/><Relationship Id="rId4" Type="http://schemas.openxmlformats.org/officeDocument/2006/relationships/oleObject" Target="../embeddings/oleObject31.bin"/><Relationship Id="rId5" Type="http://schemas.openxmlformats.org/officeDocument/2006/relationships/image" Target="../media/image145.emf"/><Relationship Id="rId1" Type="http://schemas.openxmlformats.org/officeDocument/2006/relationships/vmlDrawing" Target="../drawings/vmlDrawing65.vml"/><Relationship Id="rId2"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7.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8.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9.xml"/></Relationships>
</file>

<file path=ppt/slides/_rels/slide380.xml.rels><?xml version="1.0" encoding="UTF-8" standalone="yes"?>
<Relationships xmlns="http://schemas.openxmlformats.org/package/2006/relationships"><Relationship Id="rId3" Type="http://schemas.openxmlformats.org/officeDocument/2006/relationships/notesSlide" Target="../notesSlides/notesSlide380.xml"/><Relationship Id="rId4" Type="http://schemas.openxmlformats.org/officeDocument/2006/relationships/package" Target="../embeddings/Microsoft_Word_Document43.docx"/><Relationship Id="rId5" Type="http://schemas.openxmlformats.org/officeDocument/2006/relationships/image" Target="../media/image146.png"/><Relationship Id="rId1" Type="http://schemas.openxmlformats.org/officeDocument/2006/relationships/vmlDrawing" Target="../drawings/vmlDrawing66.vml"/><Relationship Id="rId2"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3" Type="http://schemas.openxmlformats.org/officeDocument/2006/relationships/notesSlide" Target="../notesSlides/notesSlide381.xml"/><Relationship Id="rId4" Type="http://schemas.openxmlformats.org/officeDocument/2006/relationships/package" Target="../embeddings/Microsoft_Word_Document44.docx"/><Relationship Id="rId5" Type="http://schemas.openxmlformats.org/officeDocument/2006/relationships/image" Target="../media/image147.png"/><Relationship Id="rId1" Type="http://schemas.openxmlformats.org/officeDocument/2006/relationships/vmlDrawing" Target="../drawings/vmlDrawing67.vml"/><Relationship Id="rId2"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3.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4.xml"/></Relationships>
</file>

<file path=ppt/slides/_rels/slide385.xml.rels><?xml version="1.0" encoding="UTF-8" standalone="yes"?>
<Relationships xmlns="http://schemas.openxmlformats.org/package/2006/relationships"><Relationship Id="rId3" Type="http://schemas.openxmlformats.org/officeDocument/2006/relationships/notesSlide" Target="../notesSlides/notesSlide385.xml"/><Relationship Id="rId4" Type="http://schemas.openxmlformats.org/officeDocument/2006/relationships/package" Target="../embeddings/Microsoft_Word_Document45.docx"/><Relationship Id="rId5" Type="http://schemas.openxmlformats.org/officeDocument/2006/relationships/image" Target="../media/image148.png"/><Relationship Id="rId1" Type="http://schemas.openxmlformats.org/officeDocument/2006/relationships/vmlDrawing" Target="../drawings/vmlDrawing68.vml"/><Relationship Id="rId2"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3" Type="http://schemas.openxmlformats.org/officeDocument/2006/relationships/notesSlide" Target="../notesSlides/notesSlide386.xml"/><Relationship Id="rId4" Type="http://schemas.openxmlformats.org/officeDocument/2006/relationships/package" Target="../embeddings/Microsoft_Word_Document46.docx"/><Relationship Id="rId5" Type="http://schemas.openxmlformats.org/officeDocument/2006/relationships/image" Target="../media/image149.png"/><Relationship Id="rId6" Type="http://schemas.openxmlformats.org/officeDocument/2006/relationships/package" Target="../embeddings/Microsoft_Word_Document47.docx"/><Relationship Id="rId7" Type="http://schemas.openxmlformats.org/officeDocument/2006/relationships/image" Target="../media/image150.png"/><Relationship Id="rId1" Type="http://schemas.openxmlformats.org/officeDocument/2006/relationships/vmlDrawing" Target="../drawings/vmlDrawing69.vml"/><Relationship Id="rId2"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3" Type="http://schemas.openxmlformats.org/officeDocument/2006/relationships/notesSlide" Target="../notesSlides/notesSlide387.xml"/><Relationship Id="rId4" Type="http://schemas.openxmlformats.org/officeDocument/2006/relationships/package" Target="../embeddings/Microsoft_Word_Document48.docx"/><Relationship Id="rId5" Type="http://schemas.openxmlformats.org/officeDocument/2006/relationships/image" Target="../media/image151.png"/><Relationship Id="rId1" Type="http://schemas.openxmlformats.org/officeDocument/2006/relationships/vmlDrawing" Target="../drawings/vmlDrawing70.vml"/><Relationship Id="rId2"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3" Type="http://schemas.openxmlformats.org/officeDocument/2006/relationships/notesSlide" Target="../notesSlides/notesSlide388.xml"/><Relationship Id="rId4" Type="http://schemas.openxmlformats.org/officeDocument/2006/relationships/package" Target="../embeddings/Microsoft_Word_Document49.docx"/><Relationship Id="rId5" Type="http://schemas.openxmlformats.org/officeDocument/2006/relationships/image" Target="../media/image152.png"/><Relationship Id="rId1" Type="http://schemas.openxmlformats.org/officeDocument/2006/relationships/vmlDrawing" Target="../drawings/vmlDrawing71.vml"/><Relationship Id="rId2"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9.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0.xml"/></Relationships>
</file>

<file path=ppt/slides/_rels/slide391.xml.rels><?xml version="1.0" encoding="UTF-8" standalone="yes"?>
<Relationships xmlns="http://schemas.openxmlformats.org/package/2006/relationships"><Relationship Id="rId3" Type="http://schemas.openxmlformats.org/officeDocument/2006/relationships/notesSlide" Target="../notesSlides/notesSlide391.xml"/><Relationship Id="rId4" Type="http://schemas.openxmlformats.org/officeDocument/2006/relationships/package" Target="../embeddings/Microsoft_Word_Document50.docx"/><Relationship Id="rId5" Type="http://schemas.openxmlformats.org/officeDocument/2006/relationships/image" Target="../media/image153.emf"/><Relationship Id="rId1" Type="http://schemas.openxmlformats.org/officeDocument/2006/relationships/vmlDrawing" Target="../drawings/vmlDrawing72.vml"/><Relationship Id="rId2"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3.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4.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5.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6.xml"/></Relationships>
</file>

<file path=ppt/slides/_rels/slide397.xml.rels><?xml version="1.0" encoding="UTF-8" standalone="yes"?>
<Relationships xmlns="http://schemas.openxmlformats.org/package/2006/relationships"><Relationship Id="rId3" Type="http://schemas.openxmlformats.org/officeDocument/2006/relationships/notesSlide" Target="../notesSlides/notesSlide397.xml"/><Relationship Id="rId4" Type="http://schemas.openxmlformats.org/officeDocument/2006/relationships/package" Target="../embeddings/Microsoft_Word_Document51.docx"/><Relationship Id="rId5" Type="http://schemas.openxmlformats.org/officeDocument/2006/relationships/image" Target="../media/image154.png"/><Relationship Id="rId1" Type="http://schemas.openxmlformats.org/officeDocument/2006/relationships/vmlDrawing" Target="../drawings/vmlDrawing73.vml"/><Relationship Id="rId2"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3" Type="http://schemas.openxmlformats.org/officeDocument/2006/relationships/notesSlide" Target="../notesSlides/notesSlide398.xml"/><Relationship Id="rId4" Type="http://schemas.openxmlformats.org/officeDocument/2006/relationships/package" Target="../embeddings/Microsoft_Word_Document52.docx"/><Relationship Id="rId5" Type="http://schemas.openxmlformats.org/officeDocument/2006/relationships/image" Target="../media/image155.emf"/><Relationship Id="rId1" Type="http://schemas.openxmlformats.org/officeDocument/2006/relationships/vmlDrawing" Target="../drawings/vmlDrawing74.vml"/><Relationship Id="rId2"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9.xml"/></Relationships>
</file>

<file path=ppt/slides/_rels/slide400.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notesSlide" Target="../notesSlides/notesSlide400.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1.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3.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4.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5.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6.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7.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8.xml"/></Relationships>
</file>

<file path=ppt/slides/_rels/slide409.xml.rels><?xml version="1.0" encoding="UTF-8" standalone="yes"?>
<Relationships xmlns="http://schemas.openxmlformats.org/package/2006/relationships"><Relationship Id="rId3" Type="http://schemas.openxmlformats.org/officeDocument/2006/relationships/notesSlide" Target="../notesSlides/notesSlide409.xml"/><Relationship Id="rId4" Type="http://schemas.openxmlformats.org/officeDocument/2006/relationships/package" Target="../embeddings/Microsoft_Word_Document53.docx"/><Relationship Id="rId5" Type="http://schemas.openxmlformats.org/officeDocument/2006/relationships/image" Target="../media/image156.emf"/><Relationship Id="rId1" Type="http://schemas.openxmlformats.org/officeDocument/2006/relationships/vmlDrawing" Target="../drawings/vmlDrawing75.vml"/><Relationship Id="rId2"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0.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1.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3.xml"/></Relationships>
</file>

<file path=ppt/slides/_rels/slide414.xml.rels><?xml version="1.0" encoding="UTF-8" standalone="yes"?>
<Relationships xmlns="http://schemas.openxmlformats.org/package/2006/relationships"><Relationship Id="rId3" Type="http://schemas.openxmlformats.org/officeDocument/2006/relationships/notesSlide" Target="../notesSlides/notesSlide414.xml"/><Relationship Id="rId4" Type="http://schemas.openxmlformats.org/officeDocument/2006/relationships/package" Target="../embeddings/Microsoft_Word_Document54.docx"/><Relationship Id="rId5" Type="http://schemas.openxmlformats.org/officeDocument/2006/relationships/image" Target="../media/image157.emf"/><Relationship Id="rId1" Type="http://schemas.openxmlformats.org/officeDocument/2006/relationships/vmlDrawing" Target="../drawings/vmlDrawing76.vml"/><Relationship Id="rId2"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5.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6.xml"/><Relationship Id="rId3" Type="http://schemas.openxmlformats.org/officeDocument/2006/relationships/image" Target="../media/image158.emf"/></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7.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8.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9.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0.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1.xml"/><Relationship Id="rId3" Type="http://schemas.openxmlformats.org/officeDocument/2006/relationships/image" Target="../media/image159.emf"/></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3.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4.xml"/><Relationship Id="rId3" Type="http://schemas.openxmlformats.org/officeDocument/2006/relationships/image" Target="../media/image160.emf"/></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5.xml"/><Relationship Id="rId3" Type="http://schemas.openxmlformats.org/officeDocument/2006/relationships/image" Target="../media/image161.emf"/></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6.xml"/><Relationship Id="rId3" Type="http://schemas.openxmlformats.org/officeDocument/2006/relationships/image" Target="../media/image162.emf"/></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7.xml"/><Relationship Id="rId3" Type="http://schemas.openxmlformats.org/officeDocument/2006/relationships/image" Target="../media/image163.emf"/></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8.xml"/><Relationship Id="rId3" Type="http://schemas.openxmlformats.org/officeDocument/2006/relationships/image" Target="../media/image164.emf"/></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9.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0.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1.xml"/><Relationship Id="rId3" Type="http://schemas.openxmlformats.org/officeDocument/2006/relationships/image" Target="../media/image165.emf"/></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3.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4.xml"/></Relationships>
</file>

<file path=ppt/slides/_rels/slide435.xml.rels><?xml version="1.0" encoding="UTF-8" standalone="yes"?>
<Relationships xmlns="http://schemas.openxmlformats.org/package/2006/relationships"><Relationship Id="rId3" Type="http://schemas.openxmlformats.org/officeDocument/2006/relationships/notesSlide" Target="../notesSlides/notesSlide435.xml"/><Relationship Id="rId4" Type="http://schemas.openxmlformats.org/officeDocument/2006/relationships/package" Target="../embeddings/Microsoft_Word_Document55.docx"/><Relationship Id="rId5" Type="http://schemas.openxmlformats.org/officeDocument/2006/relationships/image" Target="../media/image166.emf"/><Relationship Id="rId1" Type="http://schemas.openxmlformats.org/officeDocument/2006/relationships/vmlDrawing" Target="../drawings/vmlDrawing77.vml"/><Relationship Id="rId2"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6.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7.xml"/></Relationships>
</file>

<file path=ppt/slides/_rels/slide438.xml.rels><?xml version="1.0" encoding="UTF-8" standalone="yes"?>
<Relationships xmlns="http://schemas.openxmlformats.org/package/2006/relationships"><Relationship Id="rId3" Type="http://schemas.openxmlformats.org/officeDocument/2006/relationships/notesSlide" Target="../notesSlides/notesSlide438.xml"/><Relationship Id="rId4" Type="http://schemas.openxmlformats.org/officeDocument/2006/relationships/package" Target="../embeddings/Microsoft_Word_Document56.docx"/><Relationship Id="rId5" Type="http://schemas.openxmlformats.org/officeDocument/2006/relationships/image" Target="../media/image167.png"/><Relationship Id="rId1" Type="http://schemas.openxmlformats.org/officeDocument/2006/relationships/vmlDrawing" Target="../drawings/vmlDrawing78.vml"/><Relationship Id="rId2"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9.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0.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1.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3.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4.xml"/></Relationships>
</file>

<file path=ppt/slides/_rels/slide445.xml.rels><?xml version="1.0" encoding="UTF-8" standalone="yes"?>
<Relationships xmlns="http://schemas.openxmlformats.org/package/2006/relationships"><Relationship Id="rId3" Type="http://schemas.openxmlformats.org/officeDocument/2006/relationships/notesSlide" Target="../notesSlides/notesSlide445.xml"/><Relationship Id="rId4" Type="http://schemas.openxmlformats.org/officeDocument/2006/relationships/oleObject" Target="../embeddings/oleObject32.bin"/><Relationship Id="rId5" Type="http://schemas.openxmlformats.org/officeDocument/2006/relationships/image" Target="../media/image168.emf"/><Relationship Id="rId1" Type="http://schemas.openxmlformats.org/officeDocument/2006/relationships/vmlDrawing" Target="../drawings/vmlDrawing79.vml"/><Relationship Id="rId2"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6.xml"/><Relationship Id="rId3" Type="http://schemas.openxmlformats.org/officeDocument/2006/relationships/image" Target="../media/image169.emf"/></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7.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8.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9.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0.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1.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2.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3.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4.xml"/></Relationships>
</file>

<file path=ppt/slides/_rels/slide455.xml.rels><?xml version="1.0" encoding="UTF-8" standalone="yes"?>
<Relationships xmlns="http://schemas.openxmlformats.org/package/2006/relationships"><Relationship Id="rId3" Type="http://schemas.openxmlformats.org/officeDocument/2006/relationships/notesSlide" Target="../notesSlides/notesSlide455.xml"/><Relationship Id="rId4" Type="http://schemas.openxmlformats.org/officeDocument/2006/relationships/package" Target="../embeddings/Microsoft_Word_Document57.docx"/><Relationship Id="rId5" Type="http://schemas.openxmlformats.org/officeDocument/2006/relationships/image" Target="../media/image170.png"/><Relationship Id="rId1" Type="http://schemas.openxmlformats.org/officeDocument/2006/relationships/vmlDrawing" Target="../drawings/vmlDrawing80.vml"/><Relationship Id="rId2"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6.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7.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8.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9.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0.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1.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2.xml"/><Relationship Id="rId3" Type="http://schemas.openxmlformats.org/officeDocument/2006/relationships/image" Target="../media/image171.emf"/></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3.xml"/><Relationship Id="rId3" Type="http://schemas.openxmlformats.org/officeDocument/2006/relationships/image" Target="../media/image172.emf"/></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4.xml"/><Relationship Id="rId3" Type="http://schemas.openxmlformats.org/officeDocument/2006/relationships/chart" Target="../charts/chart11.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5.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6.xml"/><Relationship Id="rId3" Type="http://schemas.openxmlformats.org/officeDocument/2006/relationships/chart" Target="../charts/chart1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7.xml"/><Relationship Id="rId3" Type="http://schemas.openxmlformats.org/officeDocument/2006/relationships/image" Target="../media/image173.png"/></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8.xml"/><Relationship Id="rId3" Type="http://schemas.openxmlformats.org/officeDocument/2006/relationships/chart" Target="../charts/chart13.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9.xml"/><Relationship Id="rId3" Type="http://schemas.openxmlformats.org/officeDocument/2006/relationships/image" Target="../media/image174.png"/></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0.xml"/></Relationships>
</file>

<file path=ppt/slides/_rels/slide471.xml.rels><?xml version="1.0" encoding="UTF-8" standalone="yes"?>
<Relationships xmlns="http://schemas.openxmlformats.org/package/2006/relationships"><Relationship Id="rId3" Type="http://schemas.openxmlformats.org/officeDocument/2006/relationships/chart" Target="../charts/chart14.xml"/><Relationship Id="rId4" Type="http://schemas.openxmlformats.org/officeDocument/2006/relationships/chart" Target="../charts/chart15.xml"/><Relationship Id="rId1" Type="http://schemas.openxmlformats.org/officeDocument/2006/relationships/slideLayout" Target="../slideLayouts/slideLayout2.xml"/><Relationship Id="rId2" Type="http://schemas.openxmlformats.org/officeDocument/2006/relationships/notesSlide" Target="../notesSlides/notesSlide471.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2.xml"/><Relationship Id="rId3" Type="http://schemas.openxmlformats.org/officeDocument/2006/relationships/chart" Target="../charts/chart16.xml"/></Relationships>
</file>

<file path=ppt/slides/_rels/slide473.xml.rels><?xml version="1.0" encoding="UTF-8" standalone="yes"?>
<Relationships xmlns="http://schemas.openxmlformats.org/package/2006/relationships"><Relationship Id="rId3" Type="http://schemas.openxmlformats.org/officeDocument/2006/relationships/notesSlide" Target="../notesSlides/notesSlide473.xml"/><Relationship Id="rId4" Type="http://schemas.openxmlformats.org/officeDocument/2006/relationships/oleObject" Target="file:///\\localhost\All%20My%20Stuff\Home%20Page%202002\pptfiles\acf4E\!OLE_LINK7" TargetMode="External"/><Relationship Id="rId5" Type="http://schemas.openxmlformats.org/officeDocument/2006/relationships/image" Target="../media/image175.png"/><Relationship Id="rId1" Type="http://schemas.openxmlformats.org/officeDocument/2006/relationships/vmlDrawing" Target="../drawings/vmlDrawing81.vml"/><Relationship Id="rId2" Type="http://schemas.openxmlformats.org/officeDocument/2006/relationships/slideLayout" Target="../slideLayouts/slideLayout7.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4.xml"/><Relationship Id="rId3" Type="http://schemas.openxmlformats.org/officeDocument/2006/relationships/chart" Target="../charts/chart17.xml"/></Relationships>
</file>

<file path=ppt/slides/_rels/slide475.xml.rels><?xml version="1.0" encoding="UTF-8" standalone="yes"?>
<Relationships xmlns="http://schemas.openxmlformats.org/package/2006/relationships"><Relationship Id="rId3" Type="http://schemas.openxmlformats.org/officeDocument/2006/relationships/notesSlide" Target="../notesSlides/notesSlide475.xml"/><Relationship Id="rId4" Type="http://schemas.openxmlformats.org/officeDocument/2006/relationships/package" Target="../embeddings/Microsoft_Word_Document58.docx"/><Relationship Id="rId5" Type="http://schemas.openxmlformats.org/officeDocument/2006/relationships/image" Target="../media/image176.emf"/><Relationship Id="rId1" Type="http://schemas.openxmlformats.org/officeDocument/2006/relationships/vmlDrawing" Target="../drawings/vmlDrawing82.vml"/><Relationship Id="rId2"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6.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7.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8.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9.xml"/><Relationship Id="rId3" Type="http://schemas.openxmlformats.org/officeDocument/2006/relationships/chart" Target="../charts/chart18.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0.xml"/></Relationships>
</file>

<file path=ppt/slides/_rels/slide481.xml.rels><?xml version="1.0" encoding="UTF-8" standalone="yes"?>
<Relationships xmlns="http://schemas.openxmlformats.org/package/2006/relationships"><Relationship Id="rId3" Type="http://schemas.openxmlformats.org/officeDocument/2006/relationships/notesSlide" Target="../notesSlides/notesSlide481.xml"/><Relationship Id="rId4" Type="http://schemas.openxmlformats.org/officeDocument/2006/relationships/oleObject" Target="../embeddings/oleObject33.bin"/><Relationship Id="rId5" Type="http://schemas.openxmlformats.org/officeDocument/2006/relationships/image" Target="../media/image177.emf"/><Relationship Id="rId1" Type="http://schemas.openxmlformats.org/officeDocument/2006/relationships/vmlDrawing" Target="../drawings/vmlDrawing83.vml"/><Relationship Id="rId2"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2.xml"/></Relationships>
</file>

<file path=ppt/slides/_rels/slide48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83.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4.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5.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6.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7.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8.xml"/><Relationship Id="rId3" Type="http://schemas.openxmlformats.org/officeDocument/2006/relationships/chart" Target="../charts/chart19.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9.xml"/></Relationships>
</file>

<file path=ppt/slides/_rels/slide490.xml.rels><?xml version="1.0" encoding="UTF-8" standalone="yes"?>
<Relationships xmlns="http://schemas.openxmlformats.org/package/2006/relationships"><Relationship Id="rId3" Type="http://schemas.openxmlformats.org/officeDocument/2006/relationships/notesSlide" Target="../notesSlides/notesSlide490.xml"/><Relationship Id="rId4" Type="http://schemas.openxmlformats.org/officeDocument/2006/relationships/oleObject" Target="../embeddings/oleObject34.bin"/><Relationship Id="rId5" Type="http://schemas.openxmlformats.org/officeDocument/2006/relationships/image" Target="../media/image178.png"/><Relationship Id="rId1" Type="http://schemas.openxmlformats.org/officeDocument/2006/relationships/vmlDrawing" Target="../drawings/vmlDrawing84.vml"/><Relationship Id="rId2"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1.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3.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4.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5.xml"/><Relationship Id="rId3" Type="http://schemas.openxmlformats.org/officeDocument/2006/relationships/image" Target="../media/image179.png"/></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6.xml"/><Relationship Id="rId3" Type="http://schemas.openxmlformats.org/officeDocument/2006/relationships/chart" Target="../charts/chart20.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7.xml"/><Relationship Id="rId3" Type="http://schemas.openxmlformats.org/officeDocument/2006/relationships/chart" Target="../charts/chart21.xml"/></Relationships>
</file>

<file path=ppt/slides/_rels/slide498.xml.rels><?xml version="1.0" encoding="UTF-8" standalone="yes"?>
<Relationships xmlns="http://schemas.openxmlformats.org/package/2006/relationships"><Relationship Id="rId11" Type="http://schemas.openxmlformats.org/officeDocument/2006/relationships/image" Target="../media/image188.png"/><Relationship Id="rId12" Type="http://schemas.openxmlformats.org/officeDocument/2006/relationships/image" Target="../media/image189.png"/><Relationship Id="rId13" Type="http://schemas.openxmlformats.org/officeDocument/2006/relationships/image" Target="../media/image190.png"/><Relationship Id="rId14" Type="http://schemas.openxmlformats.org/officeDocument/2006/relationships/image" Target="../media/image191.png"/><Relationship Id="rId15" Type="http://schemas.openxmlformats.org/officeDocument/2006/relationships/image" Target="../media/image192.png"/><Relationship Id="rId16" Type="http://schemas.openxmlformats.org/officeDocument/2006/relationships/image" Target="../media/image193.png"/><Relationship Id="rId17" Type="http://schemas.openxmlformats.org/officeDocument/2006/relationships/image" Target="../media/image194.png"/><Relationship Id="rId18" Type="http://schemas.openxmlformats.org/officeDocument/2006/relationships/image" Target="../media/image195.png"/><Relationship Id="rId1" Type="http://schemas.openxmlformats.org/officeDocument/2006/relationships/slideLayout" Target="../slideLayouts/slideLayout14.xml"/><Relationship Id="rId2" Type="http://schemas.openxmlformats.org/officeDocument/2006/relationships/notesSlide" Target="../notesSlides/notesSlide498.xml"/><Relationship Id="rId3" Type="http://schemas.openxmlformats.org/officeDocument/2006/relationships/image" Target="../media/image180.png"/><Relationship Id="rId4" Type="http://schemas.openxmlformats.org/officeDocument/2006/relationships/image" Target="../media/image181.png"/><Relationship Id="rId5" Type="http://schemas.openxmlformats.org/officeDocument/2006/relationships/image" Target="../media/image182.png"/><Relationship Id="rId6" Type="http://schemas.openxmlformats.org/officeDocument/2006/relationships/image" Target="../media/image183.png"/><Relationship Id="rId7" Type="http://schemas.openxmlformats.org/officeDocument/2006/relationships/image" Target="../media/image184.png"/><Relationship Id="rId8" Type="http://schemas.openxmlformats.org/officeDocument/2006/relationships/image" Target="../media/image185.png"/><Relationship Id="rId9" Type="http://schemas.openxmlformats.org/officeDocument/2006/relationships/image" Target="../media/image186.png"/><Relationship Id="rId10" Type="http://schemas.openxmlformats.org/officeDocument/2006/relationships/image" Target="../media/image187.png"/></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9.xml"/><Relationship Id="rId3" Type="http://schemas.openxmlformats.org/officeDocument/2006/relationships/image" Target="../media/image196.png"/></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0.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1.xml"/><Relationship Id="rId3" Type="http://schemas.openxmlformats.org/officeDocument/2006/relationships/image" Target="../media/image197.emf"/></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3.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4.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5.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6.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7.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8.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9.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0.xml"/><Relationship Id="rId3" Type="http://schemas.openxmlformats.org/officeDocument/2006/relationships/chart" Target="../charts/chart22.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1.xml"/><Relationship Id="rId3" Type="http://schemas.openxmlformats.org/officeDocument/2006/relationships/image" Target="../media/image198.emf"/></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2.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3.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4.xml"/><Relationship Id="rId3" Type="http://schemas.openxmlformats.org/officeDocument/2006/relationships/image" Target="../media/image199.emf"/></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5.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6.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7.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8.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9.xml"/></Relationships>
</file>

<file path=ppt/slides/_rels/slide5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0.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1.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2.xml"/><Relationship Id="rId3" Type="http://schemas.openxmlformats.org/officeDocument/2006/relationships/comments" Target="../comments/comment1.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3.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4.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5.xml"/><Relationship Id="rId3" Type="http://schemas.openxmlformats.org/officeDocument/2006/relationships/image" Target="../media/image200.png"/></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6.xml"/><Relationship Id="rId3" Type="http://schemas.openxmlformats.org/officeDocument/2006/relationships/image" Target="../media/image201.png"/></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7.xml"/></Relationships>
</file>

<file path=ppt/slides/_rels/slide5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8.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9.xml"/></Relationships>
</file>

<file path=ppt/slides/_rels/slide5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0.xml"/><Relationship Id="rId3" Type="http://schemas.openxmlformats.org/officeDocument/2006/relationships/image" Target="../media/image202.emf"/></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1.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2.xml"/></Relationships>
</file>

<file path=ppt/slides/_rels/slide533.xml.rels><?xml version="1.0" encoding="UTF-8" standalone="yes"?>
<Relationships xmlns="http://schemas.openxmlformats.org/package/2006/relationships"><Relationship Id="rId3" Type="http://schemas.openxmlformats.org/officeDocument/2006/relationships/notesSlide" Target="../notesSlides/notesSlide533.xml"/><Relationship Id="rId4" Type="http://schemas.openxmlformats.org/officeDocument/2006/relationships/package" Target="../embeddings/Microsoft_Word_Document59.docx"/><Relationship Id="rId5" Type="http://schemas.openxmlformats.org/officeDocument/2006/relationships/image" Target="../media/image203.emf"/><Relationship Id="rId1" Type="http://schemas.openxmlformats.org/officeDocument/2006/relationships/vmlDrawing" Target="../drawings/vmlDrawing85.vml"/><Relationship Id="rId2" Type="http://schemas.openxmlformats.org/officeDocument/2006/relationships/slideLayout" Target="../slideLayouts/slideLayout2.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4.xml"/><Relationship Id="rId3" Type="http://schemas.openxmlformats.org/officeDocument/2006/relationships/image" Target="../media/image204.png"/></Relationships>
</file>

<file path=ppt/slides/_rels/slide5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5.xml"/></Relationships>
</file>

<file path=ppt/slides/_rels/slide5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6.xml"/></Relationships>
</file>

<file path=ppt/slides/_rels/slide5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7.xml"/><Relationship Id="rId3" Type="http://schemas.openxmlformats.org/officeDocument/2006/relationships/image" Target="../media/image205.emf"/></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8.xml"/></Relationships>
</file>

<file path=ppt/slides/_rels/slide5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9.xml"/><Relationship Id="rId3" Type="http://schemas.openxmlformats.org/officeDocument/2006/relationships/image" Target="../media/image206.emf"/></Relationships>
</file>

<file path=ppt/slides/_rels/slide540.xml.rels><?xml version="1.0" encoding="UTF-8" standalone="yes"?>
<Relationships xmlns="http://schemas.openxmlformats.org/package/2006/relationships"><Relationship Id="rId3" Type="http://schemas.openxmlformats.org/officeDocument/2006/relationships/notesSlide" Target="../notesSlides/notesSlide540.xml"/><Relationship Id="rId4" Type="http://schemas.openxmlformats.org/officeDocument/2006/relationships/oleObject" Target="../embeddings/oleObject35.bin"/><Relationship Id="rId5" Type="http://schemas.openxmlformats.org/officeDocument/2006/relationships/image" Target="../media/image207.emf"/><Relationship Id="rId1" Type="http://schemas.openxmlformats.org/officeDocument/2006/relationships/vmlDrawing" Target="../drawings/vmlDrawing86.vml"/><Relationship Id="rId2" Type="http://schemas.openxmlformats.org/officeDocument/2006/relationships/slideLayout" Target="../slideLayouts/slideLayout2.xml"/></Relationships>
</file>

<file path=ppt/slides/_rels/slide541.xml.rels><?xml version="1.0" encoding="UTF-8" standalone="yes"?>
<Relationships xmlns="http://schemas.openxmlformats.org/package/2006/relationships"><Relationship Id="rId3" Type="http://schemas.openxmlformats.org/officeDocument/2006/relationships/notesSlide" Target="../notesSlides/notesSlide541.xml"/><Relationship Id="rId4" Type="http://schemas.openxmlformats.org/officeDocument/2006/relationships/oleObject" Target="../embeddings/oleObject36.bin"/><Relationship Id="rId5" Type="http://schemas.openxmlformats.org/officeDocument/2006/relationships/image" Target="../media/image208.emf"/><Relationship Id="rId1" Type="http://schemas.openxmlformats.org/officeDocument/2006/relationships/vmlDrawing" Target="../drawings/vmlDrawing87.vml"/><Relationship Id="rId2" Type="http://schemas.openxmlformats.org/officeDocument/2006/relationships/slideLayout" Target="../slideLayouts/slideLayout2.xml"/></Relationships>
</file>

<file path=ppt/slides/_rels/slide5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2.xml"/></Relationships>
</file>

<file path=ppt/slides/_rels/slide5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3.xml"/><Relationship Id="rId3" Type="http://schemas.openxmlformats.org/officeDocument/2006/relationships/image" Target="../media/image209.png"/></Relationships>
</file>

<file path=ppt/slides/_rels/slide5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4.xml"/><Relationship Id="rId3" Type="http://schemas.openxmlformats.org/officeDocument/2006/relationships/image" Target="../media/image210.png"/></Relationships>
</file>

<file path=ppt/slides/_rels/slide5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5.xml"/></Relationships>
</file>

<file path=ppt/slides/_rels/slide5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6.xml"/></Relationships>
</file>

<file path=ppt/slides/_rels/slide5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7.xml"/></Relationships>
</file>

<file path=ppt/slides/_rels/slide5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8.xml"/></Relationships>
</file>

<file path=ppt/slides/_rels/slide5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9.xml"/></Relationships>
</file>

<file path=ppt/slides/_rels/slide5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0.xml"/></Relationships>
</file>

<file path=ppt/slides/_rels/slide551.xml.rels><?xml version="1.0" encoding="UTF-8" standalone="yes"?>
<Relationships xmlns="http://schemas.openxmlformats.org/package/2006/relationships"><Relationship Id="rId3" Type="http://schemas.openxmlformats.org/officeDocument/2006/relationships/notesSlide" Target="../notesSlides/notesSlide551.xml"/><Relationship Id="rId4" Type="http://schemas.openxmlformats.org/officeDocument/2006/relationships/oleObject" Target="../embeddings/oleObject37.bin"/><Relationship Id="rId5" Type="http://schemas.openxmlformats.org/officeDocument/2006/relationships/image" Target="../media/image211.emf"/><Relationship Id="rId1" Type="http://schemas.openxmlformats.org/officeDocument/2006/relationships/vmlDrawing" Target="../drawings/vmlDrawing88.vml"/><Relationship Id="rId2" Type="http://schemas.openxmlformats.org/officeDocument/2006/relationships/slideLayout" Target="../slideLayouts/slideLayout2.xml"/></Relationships>
</file>

<file path=ppt/slides/_rels/slide5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2.xml"/></Relationships>
</file>

<file path=ppt/slides/_rels/slide5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3.xml"/><Relationship Id="rId3" Type="http://schemas.openxmlformats.org/officeDocument/2006/relationships/image" Target="../media/image212.emf"/></Relationships>
</file>

<file path=ppt/slides/_rels/slide554.xml.rels><?xml version="1.0" encoding="UTF-8" standalone="yes"?>
<Relationships xmlns="http://schemas.openxmlformats.org/package/2006/relationships"><Relationship Id="rId3" Type="http://schemas.openxmlformats.org/officeDocument/2006/relationships/notesSlide" Target="../notesSlides/notesSlide554.xml"/><Relationship Id="rId4" Type="http://schemas.openxmlformats.org/officeDocument/2006/relationships/oleObject" Target="../embeddings/oleObject38.bin"/><Relationship Id="rId5" Type="http://schemas.openxmlformats.org/officeDocument/2006/relationships/image" Target="../media/image213.emf"/><Relationship Id="rId6" Type="http://schemas.openxmlformats.org/officeDocument/2006/relationships/oleObject" Target="../embeddings/oleObject39.bin"/><Relationship Id="rId7" Type="http://schemas.openxmlformats.org/officeDocument/2006/relationships/image" Target="../media/image214.emf"/><Relationship Id="rId8" Type="http://schemas.openxmlformats.org/officeDocument/2006/relationships/oleObject" Target="../embeddings/oleObject40.bin"/><Relationship Id="rId9" Type="http://schemas.openxmlformats.org/officeDocument/2006/relationships/image" Target="../media/image215.emf"/><Relationship Id="rId10" Type="http://schemas.openxmlformats.org/officeDocument/2006/relationships/oleObject" Target="../embeddings/oleObject41.bin"/><Relationship Id="rId11" Type="http://schemas.openxmlformats.org/officeDocument/2006/relationships/image" Target="../media/image216.emf"/><Relationship Id="rId1" Type="http://schemas.openxmlformats.org/officeDocument/2006/relationships/vmlDrawing" Target="../drawings/vmlDrawing89.vml"/><Relationship Id="rId2" Type="http://schemas.openxmlformats.org/officeDocument/2006/relationships/slideLayout" Target="../slideLayouts/slideLayout2.xml"/></Relationships>
</file>

<file path=ppt/slides/_rels/slide5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5.xml"/></Relationships>
</file>

<file path=ppt/slides/_rels/slide5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6.xml"/></Relationships>
</file>

<file path=ppt/slides/_rels/slide5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7.xml"/></Relationships>
</file>

<file path=ppt/slides/_rels/slide558.xml.rels><?xml version="1.0" encoding="UTF-8" standalone="yes"?>
<Relationships xmlns="http://schemas.openxmlformats.org/package/2006/relationships"><Relationship Id="rId3" Type="http://schemas.openxmlformats.org/officeDocument/2006/relationships/notesSlide" Target="../notesSlides/notesSlide558.xml"/><Relationship Id="rId4" Type="http://schemas.openxmlformats.org/officeDocument/2006/relationships/oleObject" Target="../embeddings/oleObject42.bin"/><Relationship Id="rId5" Type="http://schemas.openxmlformats.org/officeDocument/2006/relationships/image" Target="../media/image217.emf"/><Relationship Id="rId6" Type="http://schemas.openxmlformats.org/officeDocument/2006/relationships/oleObject" Target="../embeddings/oleObject43.bin"/><Relationship Id="rId7" Type="http://schemas.openxmlformats.org/officeDocument/2006/relationships/image" Target="../media/image218.emf"/><Relationship Id="rId1" Type="http://schemas.openxmlformats.org/officeDocument/2006/relationships/vmlDrawing" Target="../drawings/vmlDrawing90.vml"/><Relationship Id="rId2" Type="http://schemas.openxmlformats.org/officeDocument/2006/relationships/slideLayout" Target="../slideLayouts/slideLayout2.xml"/></Relationships>
</file>

<file path=ppt/slides/_rels/slide5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9.xml"/></Relationships>
</file>

<file path=ppt/slides/_rels/slide5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0.xml"/></Relationships>
</file>

<file path=ppt/slides/_rels/slide561.xml.rels><?xml version="1.0" encoding="UTF-8" standalone="yes"?>
<Relationships xmlns="http://schemas.openxmlformats.org/package/2006/relationships"><Relationship Id="rId3" Type="http://schemas.openxmlformats.org/officeDocument/2006/relationships/notesSlide" Target="../notesSlides/notesSlide561.xml"/><Relationship Id="rId4" Type="http://schemas.openxmlformats.org/officeDocument/2006/relationships/oleObject" Target="../embeddings/oleObject44.bin"/><Relationship Id="rId5" Type="http://schemas.openxmlformats.org/officeDocument/2006/relationships/image" Target="../media/image219.emf"/><Relationship Id="rId1" Type="http://schemas.openxmlformats.org/officeDocument/2006/relationships/vmlDrawing" Target="../drawings/vmlDrawing91.vml"/><Relationship Id="rId2" Type="http://schemas.openxmlformats.org/officeDocument/2006/relationships/slideLayout" Target="../slideLayouts/slideLayout2.xml"/></Relationships>
</file>

<file path=ppt/slides/_rels/slide5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2.xml"/></Relationships>
</file>

<file path=ppt/slides/_rels/slide563.xml.rels><?xml version="1.0" encoding="UTF-8" standalone="yes"?>
<Relationships xmlns="http://schemas.openxmlformats.org/package/2006/relationships"><Relationship Id="rId3" Type="http://schemas.openxmlformats.org/officeDocument/2006/relationships/notesSlide" Target="../notesSlides/notesSlide563.xml"/><Relationship Id="rId4" Type="http://schemas.openxmlformats.org/officeDocument/2006/relationships/package" Target="../embeddings/Microsoft_Word_Document60.docx"/><Relationship Id="rId5" Type="http://schemas.openxmlformats.org/officeDocument/2006/relationships/image" Target="../media/image220.emf"/><Relationship Id="rId1" Type="http://schemas.openxmlformats.org/officeDocument/2006/relationships/vmlDrawing" Target="../drawings/vmlDrawing92.vml"/><Relationship Id="rId2" Type="http://schemas.openxmlformats.org/officeDocument/2006/relationships/slideLayout" Target="../slideLayouts/slideLayout2.xml"/></Relationships>
</file>

<file path=ppt/slides/_rels/slide5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4.xml"/><Relationship Id="rId3" Type="http://schemas.openxmlformats.org/officeDocument/2006/relationships/image" Target="../media/image221.emf"/></Relationships>
</file>

<file path=ppt/slides/_rels/slide5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5.xml"/></Relationships>
</file>

<file path=ppt/slides/_rels/slide5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6.xml"/></Relationships>
</file>

<file path=ppt/slides/_rels/slide5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7.xml"/><Relationship Id="rId3" Type="http://schemas.openxmlformats.org/officeDocument/2006/relationships/image" Target="../media/image222.png"/></Relationships>
</file>

<file path=ppt/slides/_rels/slide568.xml.rels><?xml version="1.0" encoding="UTF-8" standalone="yes"?>
<Relationships xmlns="http://schemas.openxmlformats.org/package/2006/relationships"><Relationship Id="rId3" Type="http://schemas.openxmlformats.org/officeDocument/2006/relationships/notesSlide" Target="../notesSlides/notesSlide568.xml"/><Relationship Id="rId4" Type="http://schemas.openxmlformats.org/officeDocument/2006/relationships/oleObject" Target="../embeddings/oleObject45.bin"/><Relationship Id="rId5" Type="http://schemas.openxmlformats.org/officeDocument/2006/relationships/image" Target="../media/image223.emf"/><Relationship Id="rId6" Type="http://schemas.openxmlformats.org/officeDocument/2006/relationships/oleObject" Target="../embeddings/oleObject46.bin"/><Relationship Id="rId7" Type="http://schemas.openxmlformats.org/officeDocument/2006/relationships/image" Target="../media/image224.emf"/><Relationship Id="rId8" Type="http://schemas.openxmlformats.org/officeDocument/2006/relationships/oleObject" Target="../embeddings/oleObject47.bin"/><Relationship Id="rId9" Type="http://schemas.openxmlformats.org/officeDocument/2006/relationships/image" Target="../media/image225.emf"/><Relationship Id="rId1" Type="http://schemas.openxmlformats.org/officeDocument/2006/relationships/vmlDrawing" Target="../drawings/vmlDrawing93.vml"/><Relationship Id="rId2" Type="http://schemas.openxmlformats.org/officeDocument/2006/relationships/slideLayout" Target="../slideLayouts/slideLayout2.xml"/></Relationships>
</file>

<file path=ppt/slides/_rels/slide5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9.xml"/></Relationships>
</file>

<file path=ppt/slides/_rels/slide5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0.xml"/></Relationships>
</file>

<file path=ppt/slides/_rels/slide5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1.xml"/></Relationships>
</file>

<file path=ppt/slides/_rels/slide5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2.xml"/><Relationship Id="rId3" Type="http://schemas.openxmlformats.org/officeDocument/2006/relationships/image" Target="../media/image226.emf"/></Relationships>
</file>

<file path=ppt/slides/_rels/slide573.xml.rels><?xml version="1.0" encoding="UTF-8" standalone="yes"?>
<Relationships xmlns="http://schemas.openxmlformats.org/package/2006/relationships"><Relationship Id="rId3" Type="http://schemas.openxmlformats.org/officeDocument/2006/relationships/notesSlide" Target="../notesSlides/notesSlide573.xml"/><Relationship Id="rId4" Type="http://schemas.openxmlformats.org/officeDocument/2006/relationships/oleObject" Target="../embeddings/Microsoft_Word_97_-_2004_Document5.doc"/><Relationship Id="rId5" Type="http://schemas.openxmlformats.org/officeDocument/2006/relationships/image" Target="../media/image227.emf"/><Relationship Id="rId1" Type="http://schemas.openxmlformats.org/officeDocument/2006/relationships/vmlDrawing" Target="../drawings/vmlDrawing94.vml"/><Relationship Id="rId2" Type="http://schemas.openxmlformats.org/officeDocument/2006/relationships/slideLayout" Target="../slideLayouts/slideLayout2.xml"/></Relationships>
</file>

<file path=ppt/slides/_rels/slide5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4.xml"/><Relationship Id="rId3" Type="http://schemas.openxmlformats.org/officeDocument/2006/relationships/image" Target="../media/image228.emf"/></Relationships>
</file>

<file path=ppt/slides/_rels/slide5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5.xml"/><Relationship Id="rId3" Type="http://schemas.openxmlformats.org/officeDocument/2006/relationships/image" Target="../media/image229.emf"/></Relationships>
</file>

<file path=ppt/slides/_rels/slide5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6.xml"/><Relationship Id="rId3" Type="http://schemas.openxmlformats.org/officeDocument/2006/relationships/image" Target="../media/image230.emf"/></Relationships>
</file>

<file path=ppt/slides/_rels/slide5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7.xml"/><Relationship Id="rId3" Type="http://schemas.openxmlformats.org/officeDocument/2006/relationships/image" Target="../media/image231.emf"/></Relationships>
</file>

<file path=ppt/slides/_rels/slide5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8.xml"/><Relationship Id="rId3" Type="http://schemas.openxmlformats.org/officeDocument/2006/relationships/image" Target="../media/image23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a:bodyPr>
          <a:lstStyle/>
          <a:p>
            <a:pPr eaLnBrk="1" fontAlgn="auto" hangingPunct="1">
              <a:spcAft>
                <a:spcPts val="0"/>
              </a:spcAft>
              <a:defRPr/>
            </a:pPr>
            <a:r>
              <a:rPr lang="en-US" dirty="0" smtClean="0">
                <a:ea typeface="+mj-ea"/>
                <a:cs typeface="+mj-cs"/>
              </a:rPr>
              <a:t>Applied Corporate Finance</a:t>
            </a:r>
            <a:br>
              <a:rPr lang="en-US" dirty="0" smtClean="0">
                <a:ea typeface="+mj-ea"/>
                <a:cs typeface="+mj-cs"/>
              </a:rPr>
            </a:br>
            <a:r>
              <a:rPr lang="en-US" dirty="0" smtClean="0">
                <a:ea typeface="+mj-ea"/>
                <a:cs typeface="+mj-cs"/>
              </a:rPr>
              <a:t>4</a:t>
            </a:r>
            <a:r>
              <a:rPr lang="en-US" baseline="30000" dirty="0" smtClean="0">
                <a:ea typeface="+mj-ea"/>
                <a:cs typeface="+mj-cs"/>
              </a:rPr>
              <a:t>th</a:t>
            </a:r>
            <a:r>
              <a:rPr lang="en-US" dirty="0">
                <a:ea typeface="+mj-ea"/>
                <a:cs typeface="+mj-cs"/>
              </a:rPr>
              <a:t> </a:t>
            </a:r>
            <a:r>
              <a:rPr lang="en-US" dirty="0" smtClean="0">
                <a:ea typeface="+mj-ea"/>
                <a:cs typeface="+mj-cs"/>
              </a:rPr>
              <a:t>Edition</a:t>
            </a:r>
            <a:br>
              <a:rPr lang="en-US" dirty="0" smtClean="0">
                <a:ea typeface="+mj-ea"/>
                <a:cs typeface="+mj-cs"/>
              </a:rPr>
            </a:br>
            <a:r>
              <a:rPr lang="en-US" dirty="0" smtClean="0">
                <a:ea typeface="+mj-ea"/>
                <a:cs typeface="+mj-cs"/>
              </a:rPr>
              <a:t>Instructor manual</a:t>
            </a:r>
            <a:endParaRPr lang="en-US" dirty="0">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atin typeface="Calibri" charset="0"/>
              </a:rPr>
              <a:t>Aswath Damodaran</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B33D93A-D5F5-B14B-90C5-52F13ECD4BAF}" type="slidenum">
              <a:rPr lang="en-US" sz="1400">
                <a:solidFill>
                  <a:schemeClr val="tx2"/>
                </a:solidFill>
              </a:rPr>
              <a:pPr/>
              <a:t>0</a:t>
            </a:fld>
            <a:endParaRPr lang="en-US" sz="140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The Objective in Corporate Finance</a:t>
            </a:r>
            <a:endParaRPr lang="en-US">
              <a:ea typeface="+mj-ea"/>
              <a:cs typeface="+mj-cs"/>
            </a:endParaRPr>
          </a:p>
        </p:txBody>
      </p:sp>
      <p:sp>
        <p:nvSpPr>
          <p:cNvPr id="6146" name="Rectangle 3"/>
          <p:cNvSpPr>
            <a:spLocks noGrp="1" noChangeArrowheads="1"/>
          </p:cNvSpPr>
          <p:nvPr>
            <p:ph type="subTitle" idx="1"/>
          </p:nvPr>
        </p:nvSpPr>
        <p:spPr>
          <a:xfrm>
            <a:off x="2362200" y="6049963"/>
            <a:ext cx="6705600" cy="685800"/>
          </a:xfrm>
        </p:spPr>
        <p:txBody>
          <a:bodyPr>
            <a:normAutofit fontScale="92500" lnSpcReduction="20000"/>
          </a:bodyPr>
          <a:lstStyle/>
          <a:p>
            <a:pPr eaLnBrk="1" fontAlgn="auto" hangingPunct="1">
              <a:spcAft>
                <a:spcPts val="0"/>
              </a:spcAft>
              <a:buFont typeface="Wingdings"/>
              <a:buNone/>
              <a:defRPr/>
            </a:pPr>
            <a:r>
              <a:rPr lang="ja-JP" altLang="en-US" dirty="0" smtClean="0">
                <a:ea typeface="+mn-ea"/>
                <a:cs typeface="+mn-cs"/>
              </a:rPr>
              <a:t>“</a:t>
            </a:r>
            <a:r>
              <a:rPr lang="en-US" altLang="ja-JP" dirty="0" smtClean="0">
                <a:ea typeface="+mn-ea"/>
                <a:cs typeface="+mn-cs"/>
              </a:rPr>
              <a:t>If you don</a:t>
            </a:r>
            <a:r>
              <a:rPr lang="ja-JP" altLang="en-US" dirty="0" smtClean="0">
                <a:ea typeface="+mn-ea"/>
                <a:cs typeface="+mn-cs"/>
              </a:rPr>
              <a:t>’</a:t>
            </a:r>
            <a:r>
              <a:rPr lang="en-US" altLang="ja-JP" dirty="0" smtClean="0">
                <a:ea typeface="+mn-ea"/>
                <a:cs typeface="+mn-cs"/>
              </a:rPr>
              <a:t>t know where you are going, it </a:t>
            </a:r>
            <a:r>
              <a:rPr lang="en-US" altLang="ja-JP" dirty="0" err="1" smtClean="0">
                <a:ea typeface="+mn-ea"/>
                <a:cs typeface="+mn-cs"/>
              </a:rPr>
              <a:t>does’nt</a:t>
            </a:r>
            <a:r>
              <a:rPr lang="en-US" altLang="ja-JP" dirty="0" smtClean="0">
                <a:ea typeface="+mn-ea"/>
                <a:cs typeface="+mn-cs"/>
              </a:rPr>
              <a:t> matter how you get there</a:t>
            </a:r>
            <a:r>
              <a:rPr lang="ja-JP" altLang="en-US" dirty="0" smtClean="0">
                <a:ea typeface="+mn-ea"/>
                <a:cs typeface="+mn-cs"/>
              </a:rPr>
              <a:t>”</a:t>
            </a:r>
            <a:endParaRPr lang="en-US" dirty="0">
              <a:ea typeface="+mn-ea"/>
              <a:cs typeface="+mn-cs"/>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A315F7C4-4E6C-3942-B162-68247DE7943A}" type="slidenum">
              <a:rPr lang="en-US" sz="1400">
                <a:solidFill>
                  <a:schemeClr val="tx2"/>
                </a:solidFill>
              </a:rPr>
              <a:pPr/>
              <a:t>1</a:t>
            </a:fld>
            <a:endParaRPr lang="en-US" sz="14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9F14F17-145C-C249-94DF-708C307B3033}" type="slidenum">
              <a:rPr lang="en-US"/>
              <a:pPr>
                <a:defRPr/>
              </a:pPr>
              <a:t>2</a:t>
            </a:fld>
            <a:endParaRPr lang="en-US" dirty="0"/>
          </a:p>
        </p:txBody>
      </p:sp>
      <p:pic>
        <p:nvPicPr>
          <p:cNvPr id="20484"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Objective in Decision Making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AEA1611-D7CE-1B46-993B-B0BCDC8446B4}" type="slidenum">
              <a:rPr lang="en-US"/>
              <a:pPr>
                <a:defRPr/>
              </a:pPr>
              <a:t>3</a:t>
            </a:fld>
            <a:endParaRPr lang="en-US" dirty="0"/>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In traditional corporate finance, the objective in decision making is to maximize the value of the firm. </a:t>
            </a:r>
          </a:p>
          <a:p>
            <a:pPr eaLnBrk="1" hangingPunct="1"/>
            <a:r>
              <a:rPr lang="en-US" sz="2000">
                <a:latin typeface="Calibri" charset="0"/>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firm value</a:t>
            </a:r>
            <a:endParaRPr 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equity value</a:t>
            </a:r>
            <a:endParaRPr 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market estimate of equity value</a:t>
            </a:r>
            <a:endParaRPr 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Maximizing Stock Prices is too </a:t>
            </a:r>
            <a:r>
              <a:rPr lang="ja-JP" altLang="en-US" smtClean="0">
                <a:ea typeface="+mj-ea"/>
                <a:cs typeface="+mj-cs"/>
              </a:rPr>
              <a:t>“</a:t>
            </a:r>
            <a:r>
              <a:rPr lang="en-US" altLang="ja-JP" smtClean="0">
                <a:ea typeface="+mj-ea"/>
                <a:cs typeface="+mj-cs"/>
              </a:rPr>
              <a:t>narrow</a:t>
            </a:r>
            <a:r>
              <a:rPr lang="ja-JP" altLang="en-US" smtClean="0">
                <a:ea typeface="+mj-ea"/>
                <a:cs typeface="+mj-cs"/>
              </a:rPr>
              <a:t>”</a:t>
            </a:r>
            <a:r>
              <a:rPr lang="en-US" altLang="ja-JP" smtClean="0">
                <a:ea typeface="+mj-ea"/>
                <a:cs typeface="+mj-cs"/>
              </a:rPr>
              <a:t> an objective: A preliminary response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806B00B-ABD9-9E43-A4EF-21B18D51FE55}" type="slidenum">
              <a:rPr lang="en-US"/>
              <a:pPr>
                <a:defRPr/>
              </a:pPr>
              <a:t>4</a:t>
            </a:fld>
            <a:endParaRPr lang="en-US" dirty="0"/>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Maximizing stock price is not incompatible with meeting employee needs/objectives. In particular:</a:t>
            </a:r>
          </a:p>
          <a:p>
            <a:pPr marL="640080" lvl="1" indent="-274320" eaLnBrk="1" fontAlgn="auto" hangingPunct="1">
              <a:spcAft>
                <a:spcPts val="0"/>
              </a:spcAft>
              <a:buFont typeface="Wingdings 2"/>
              <a:buChar char=""/>
              <a:defRPr/>
            </a:pPr>
            <a:r>
              <a:rPr lang="en-US" dirty="0" smtClean="0">
                <a:ea typeface="+mn-ea"/>
              </a:rPr>
              <a:t>Employees are often stockholders in many firms</a:t>
            </a:r>
          </a:p>
          <a:p>
            <a:pPr marL="640080" lvl="1" indent="-274320" eaLnBrk="1" fontAlgn="auto" hangingPunct="1">
              <a:spcAft>
                <a:spcPts val="0"/>
              </a:spcAft>
              <a:buFont typeface="Wingdings 2"/>
              <a:buChar char=""/>
              <a:defRPr/>
            </a:pPr>
            <a:r>
              <a:rPr lang="en-US" dirty="0" smtClean="0">
                <a:ea typeface="+mn-ea"/>
              </a:rPr>
              <a:t>Firms that maximize stock price generally are profitable firms that can afford to treat employees well.</a:t>
            </a:r>
          </a:p>
          <a:p>
            <a:pPr marL="320040" indent="-320040" eaLnBrk="1" fontAlgn="auto" hangingPunct="1">
              <a:spcAft>
                <a:spcPts val="0"/>
              </a:spcAft>
              <a:buFont typeface="Wingdings"/>
              <a:buChar char=""/>
              <a:defRPr/>
            </a:pPr>
            <a:r>
              <a:rPr lang="en-US" dirty="0" smtClean="0">
                <a:ea typeface="+mn-ea"/>
                <a:cs typeface="+mn-cs"/>
              </a:rPr>
              <a:t>Maximizing stock price does not mean that customers are not critical to success. In most businesses, keeping customers happy is the route to stock price maximization.</a:t>
            </a:r>
          </a:p>
          <a:p>
            <a:pPr marL="320040" indent="-320040" eaLnBrk="1" fontAlgn="auto" hangingPunct="1">
              <a:spcAft>
                <a:spcPts val="0"/>
              </a:spcAft>
              <a:buFont typeface="Wingdings"/>
              <a:buChar char=""/>
              <a:defRPr/>
            </a:pPr>
            <a:r>
              <a:rPr lang="en-US" dirty="0" smtClean="0">
                <a:ea typeface="+mn-ea"/>
                <a:cs typeface="+mn-cs"/>
              </a:rPr>
              <a:t>Maximizing stock price does not imply that a company has to be a social outlaw.</a:t>
            </a:r>
            <a:endParaRPr lang="en-US" dirty="0">
              <a:ea typeface="+mn-ea"/>
              <a:cs typeface="+mn-cs"/>
            </a:endParaRPr>
          </a:p>
        </p:txBody>
      </p:sp>
    </p:spTree>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traditional corporate financial theory focuses on maximizing stockholder wealth.</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BA10393-1D15-804D-AF71-B91E89A574DB}" type="slidenum">
              <a:rPr lang="en-US"/>
              <a:pPr>
                <a:defRPr/>
              </a:pPr>
              <a:t>5</a:t>
            </a:fld>
            <a:endParaRPr lang="en-US" dirty="0"/>
          </a:p>
        </p:txBody>
      </p:sp>
      <p:sp>
        <p:nvSpPr>
          <p:cNvPr id="16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Stock price is easily observable and constantly updated (unlike other measures of performance, which may not be as easily observable, and certainly not updated as frequently).</a:t>
            </a:r>
          </a:p>
          <a:p>
            <a:pPr marL="320040" indent="-320040" eaLnBrk="1" fontAlgn="auto" hangingPunct="1">
              <a:spcAft>
                <a:spcPts val="0"/>
              </a:spcAft>
              <a:buFont typeface="Wingdings"/>
              <a:buChar char=""/>
              <a:defRPr/>
            </a:pPr>
            <a:r>
              <a:rPr lang="en-US" dirty="0" smtClean="0">
                <a:ea typeface="+mn-ea"/>
                <a:cs typeface="+mn-cs"/>
              </a:rPr>
              <a:t>If investors are rational (are they?), stock prices reflect the wisdom of decisions, short term and long term, instantaneously.</a:t>
            </a:r>
          </a:p>
          <a:p>
            <a:pPr marL="320040" indent="-320040" eaLnBrk="1" fontAlgn="auto" hangingPunct="1">
              <a:spcAft>
                <a:spcPts val="0"/>
              </a:spcAft>
              <a:buFont typeface="Wingdings"/>
              <a:buChar char=""/>
              <a:defRPr/>
            </a:pPr>
            <a:r>
              <a:rPr lang="en-US" dirty="0" smtClean="0">
                <a:ea typeface="+mn-ea"/>
                <a:cs typeface="+mn-cs"/>
              </a:rPr>
              <a:t>The objective of stock price performance provides some very elegant theory on:</a:t>
            </a:r>
          </a:p>
          <a:p>
            <a:pPr marL="640080" lvl="1" indent="-274320" eaLnBrk="1" fontAlgn="auto" hangingPunct="1">
              <a:spcAft>
                <a:spcPts val="0"/>
              </a:spcAft>
              <a:buFont typeface="Wingdings 2"/>
              <a:buChar char=""/>
              <a:defRPr/>
            </a:pPr>
            <a:r>
              <a:rPr lang="en-US" dirty="0" smtClean="0">
                <a:ea typeface="+mn-ea"/>
              </a:rPr>
              <a:t>Allocating resources across scarce uses (which investments to take and which ones to reject)</a:t>
            </a:r>
          </a:p>
          <a:p>
            <a:pPr marL="640080" lvl="1" indent="-274320" eaLnBrk="1" fontAlgn="auto" hangingPunct="1">
              <a:spcAft>
                <a:spcPts val="0"/>
              </a:spcAft>
              <a:buFont typeface="Wingdings 2"/>
              <a:buChar char=""/>
              <a:defRPr/>
            </a:pPr>
            <a:r>
              <a:rPr lang="en-US" dirty="0" smtClean="0">
                <a:ea typeface="+mn-ea"/>
              </a:rPr>
              <a:t>how to finance these investments</a:t>
            </a:r>
          </a:p>
          <a:p>
            <a:pPr marL="640080" lvl="1" indent="-274320" eaLnBrk="1" fontAlgn="auto" hangingPunct="1">
              <a:spcAft>
                <a:spcPts val="0"/>
              </a:spcAft>
              <a:buFont typeface="Wingdings 2"/>
              <a:buChar char=""/>
              <a:defRPr/>
            </a:pPr>
            <a:r>
              <a:rPr lang="en-US" dirty="0" smtClean="0">
                <a:ea typeface="+mn-ea"/>
              </a:rPr>
              <a:t>how much to pay in dividends</a:t>
            </a:r>
            <a:endParaRPr lang="en-US" dirty="0">
              <a:ea typeface="+mn-ea"/>
            </a:endParaRPr>
          </a:p>
        </p:txBody>
      </p:sp>
    </p:spTree>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Classical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E9EE2C4-4D51-6E45-BBCC-3281D6D1D2FF}" type="slidenum">
              <a:rPr lang="en-US"/>
              <a:pPr>
                <a:defRPr/>
              </a:pPr>
              <a:t>6</a:t>
            </a:fld>
            <a:endParaRPr lang="en-US" dirty="0"/>
          </a:p>
        </p:txBody>
      </p:sp>
      <p:sp>
        <p:nvSpPr>
          <p:cNvPr id="28676"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867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7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2867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3"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4"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8685"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6"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7"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8"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9"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0" name="Rectangle 18"/>
          <p:cNvSpPr>
            <a:spLocks noChangeArrowheads="1"/>
          </p:cNvSpPr>
          <p:nvPr/>
        </p:nvSpPr>
        <p:spPr bwMode="auto">
          <a:xfrm>
            <a:off x="4953000" y="2057400"/>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Maximize</a:t>
            </a:r>
          </a:p>
          <a:p>
            <a:r>
              <a:rPr lang="en-US" sz="1600"/>
              <a:t>stockholder wealth</a:t>
            </a:r>
          </a:p>
          <a:p>
            <a:pPr algn="ctr"/>
            <a:endParaRPr lang="en-US" sz="1600"/>
          </a:p>
        </p:txBody>
      </p:sp>
      <p:sp>
        <p:nvSpPr>
          <p:cNvPr id="28691"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2"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3"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8694"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8695"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6"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7"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Hire &amp; fire</a:t>
            </a:r>
          </a:p>
          <a:p>
            <a:r>
              <a:rPr lang="en-US" sz="1600"/>
              <a:t>managers</a:t>
            </a:r>
          </a:p>
          <a:p>
            <a:r>
              <a:rPr lang="en-US" sz="1600"/>
              <a:t>- Board</a:t>
            </a:r>
          </a:p>
          <a:p>
            <a:r>
              <a:rPr lang="en-US" sz="1600"/>
              <a:t>- Annual Meeting</a:t>
            </a:r>
          </a:p>
        </p:txBody>
      </p:sp>
      <p:sp>
        <p:nvSpPr>
          <p:cNvPr id="28698" name="Rectangle 26"/>
          <p:cNvSpPr>
            <a:spLocks noChangeArrowheads="1"/>
          </p:cNvSpPr>
          <p:nvPr/>
        </p:nvSpPr>
        <p:spPr bwMode="auto">
          <a:xfrm>
            <a:off x="1046163" y="3498850"/>
            <a:ext cx="17732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a:p>
            <a:r>
              <a:rPr lang="en-US" sz="1600"/>
              <a:t>LENDERS</a:t>
            </a:r>
          </a:p>
        </p:txBody>
      </p:sp>
      <p:sp>
        <p:nvSpPr>
          <p:cNvPr id="28699" name="Rectangle 27"/>
          <p:cNvSpPr>
            <a:spLocks noChangeArrowheads="1"/>
          </p:cNvSpPr>
          <p:nvPr/>
        </p:nvSpPr>
        <p:spPr bwMode="auto">
          <a:xfrm>
            <a:off x="3027363" y="3270250"/>
            <a:ext cx="1257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Lend</a:t>
            </a:r>
            <a:r>
              <a:rPr lang="en-US" sz="1600"/>
              <a:t> </a:t>
            </a:r>
            <a:r>
              <a:rPr lang="en-US" sz="1600" i="1"/>
              <a:t>Money</a:t>
            </a:r>
          </a:p>
        </p:txBody>
      </p:sp>
      <p:sp>
        <p:nvSpPr>
          <p:cNvPr id="28700" name="Rectangle 28"/>
          <p:cNvSpPr>
            <a:spLocks noChangeArrowheads="1"/>
          </p:cNvSpPr>
          <p:nvPr/>
        </p:nvSpPr>
        <p:spPr bwMode="auto">
          <a:xfrm>
            <a:off x="2895600" y="3733800"/>
            <a:ext cx="11842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Protect</a:t>
            </a:r>
          </a:p>
          <a:p>
            <a:r>
              <a:rPr lang="en-US" sz="1600" i="1"/>
              <a:t>bondholder</a:t>
            </a:r>
          </a:p>
          <a:p>
            <a:r>
              <a:rPr lang="en-US" sz="1600" i="1"/>
              <a:t>Interests</a:t>
            </a:r>
          </a:p>
        </p:txBody>
      </p:sp>
      <p:sp>
        <p:nvSpPr>
          <p:cNvPr id="28701"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28702"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28703"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28704"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5"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6"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7"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8"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Reveal</a:t>
            </a:r>
          </a:p>
          <a:p>
            <a:r>
              <a:rPr lang="en-US" sz="1600"/>
              <a:t>information</a:t>
            </a:r>
          </a:p>
          <a:p>
            <a:r>
              <a:rPr lang="en-US" sz="1600"/>
              <a:t>honestly and</a:t>
            </a:r>
          </a:p>
          <a:p>
            <a:r>
              <a:rPr lang="en-US" sz="1600"/>
              <a:t>on time</a:t>
            </a:r>
          </a:p>
        </p:txBody>
      </p:sp>
      <p:sp>
        <p:nvSpPr>
          <p:cNvPr id="28709"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are</a:t>
            </a:r>
          </a:p>
          <a:p>
            <a:r>
              <a:rPr lang="en-US" sz="1600"/>
              <a:t>efficient and</a:t>
            </a:r>
          </a:p>
          <a:p>
            <a:r>
              <a:rPr lang="en-US" sz="1600"/>
              <a:t>assess effect on</a:t>
            </a:r>
          </a:p>
          <a:p>
            <a:r>
              <a:rPr lang="en-US" sz="1600"/>
              <a:t>value</a:t>
            </a:r>
          </a:p>
        </p:txBody>
      </p:sp>
      <p:sp>
        <p:nvSpPr>
          <p:cNvPr id="28710" name="Rectangle 38"/>
          <p:cNvSpPr>
            <a:spLocks noChangeArrowheads="1"/>
          </p:cNvSpPr>
          <p:nvPr/>
        </p:nvSpPr>
        <p:spPr bwMode="auto">
          <a:xfrm>
            <a:off x="5694363" y="3194050"/>
            <a:ext cx="1549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No Social Costs</a:t>
            </a:r>
          </a:p>
        </p:txBody>
      </p:sp>
      <p:sp>
        <p:nvSpPr>
          <p:cNvPr id="28711" name="Rectangle 39"/>
          <p:cNvSpPr>
            <a:spLocks noChangeArrowheads="1"/>
          </p:cNvSpPr>
          <p:nvPr/>
        </p:nvSpPr>
        <p:spPr bwMode="auto">
          <a:xfrm>
            <a:off x="5694363" y="3803650"/>
            <a:ext cx="15319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All costs can be</a:t>
            </a:r>
          </a:p>
          <a:p>
            <a:r>
              <a:rPr lang="en-US" sz="1600" i="1"/>
              <a:t>traced to firm</a:t>
            </a:r>
          </a:p>
        </p:txBody>
      </p:sp>
    </p:spTree>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8FDC862-9B65-6449-9BAF-732A001213DD}" type="slidenum">
              <a:rPr lang="en-US"/>
              <a:pPr>
                <a:defRPr/>
              </a:pPr>
              <a:t>7</a:t>
            </a:fld>
            <a:endParaRPr lang="en-US" dirty="0"/>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30725"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26"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30727"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28"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29"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0"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1"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30732"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3"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4"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5"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6"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7" name="Rectangle 16"/>
          <p:cNvSpPr>
            <a:spLocks noChangeArrowheads="1"/>
          </p:cNvSpPr>
          <p:nvPr/>
        </p:nvSpPr>
        <p:spPr bwMode="auto">
          <a:xfrm>
            <a:off x="4800600" y="2057400"/>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put</a:t>
            </a:r>
          </a:p>
          <a:p>
            <a:r>
              <a:rPr lang="en-US" sz="1600"/>
              <a:t>their interests</a:t>
            </a:r>
          </a:p>
          <a:p>
            <a:r>
              <a:rPr lang="en-US" sz="1600"/>
              <a:t>above stockholders</a:t>
            </a:r>
          </a:p>
          <a:p>
            <a:pPr algn="ctr"/>
            <a:endParaRPr lang="en-US" sz="1600"/>
          </a:p>
        </p:txBody>
      </p:sp>
      <p:sp>
        <p:nvSpPr>
          <p:cNvPr id="30738"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9"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30740"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30741"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42"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43"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Have little control</a:t>
            </a:r>
          </a:p>
          <a:p>
            <a:r>
              <a:rPr lang="en-US" sz="1600"/>
              <a:t>over managers</a:t>
            </a:r>
          </a:p>
        </p:txBody>
      </p:sp>
      <p:sp>
        <p:nvSpPr>
          <p:cNvPr id="30744"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30745"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30746"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 can</a:t>
            </a:r>
          </a:p>
          <a:p>
            <a:r>
              <a:rPr lang="en-US" sz="1600"/>
              <a:t>get ripped off</a:t>
            </a:r>
          </a:p>
        </p:txBody>
      </p:sp>
      <p:sp>
        <p:nvSpPr>
          <p:cNvPr id="30747"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30748"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30749"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30750"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1"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2"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3"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4" name="Rectangle 33"/>
          <p:cNvSpPr>
            <a:spLocks noChangeArrowheads="1"/>
          </p:cNvSpPr>
          <p:nvPr/>
        </p:nvSpPr>
        <p:spPr bwMode="auto">
          <a:xfrm>
            <a:off x="3505200" y="426720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Delay bad</a:t>
            </a:r>
          </a:p>
          <a:p>
            <a:r>
              <a:rPr lang="en-US" sz="1600"/>
              <a:t>news or </a:t>
            </a:r>
          </a:p>
          <a:p>
            <a:r>
              <a:rPr lang="en-US" sz="1600"/>
              <a:t>provide </a:t>
            </a:r>
          </a:p>
          <a:p>
            <a:r>
              <a:rPr lang="en-US" sz="1600"/>
              <a:t>misleading</a:t>
            </a:r>
          </a:p>
          <a:p>
            <a:r>
              <a:rPr lang="en-US" sz="1600"/>
              <a:t>information</a:t>
            </a:r>
          </a:p>
        </p:txBody>
      </p:sp>
      <p:sp>
        <p:nvSpPr>
          <p:cNvPr id="30755"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make</a:t>
            </a:r>
          </a:p>
          <a:p>
            <a:r>
              <a:rPr lang="en-US" sz="1600"/>
              <a:t>mistakes and</a:t>
            </a:r>
          </a:p>
          <a:p>
            <a:r>
              <a:rPr lang="en-US" sz="1600"/>
              <a:t>can over react</a:t>
            </a:r>
          </a:p>
        </p:txBody>
      </p:sp>
      <p:sp>
        <p:nvSpPr>
          <p:cNvPr id="30756"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Significant Social Costs</a:t>
            </a:r>
          </a:p>
        </p:txBody>
      </p:sp>
      <p:sp>
        <p:nvSpPr>
          <p:cNvPr id="30757"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Some costs cannot be</a:t>
            </a:r>
          </a:p>
          <a:p>
            <a:r>
              <a:rPr lang="en-US" sz="1600"/>
              <a:t>traced to firm</a:t>
            </a:r>
          </a:p>
        </p:txBody>
      </p:sp>
    </p:spTree>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 Stockholder Interests vs. Management Interests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11F7572-2069-E049-B259-1333194F8850}" type="slidenum">
              <a:rPr lang="en-US"/>
              <a:pPr>
                <a:defRPr/>
              </a:pPr>
              <a:t>8</a:t>
            </a:fld>
            <a:endParaRPr lang="en-US" dirty="0"/>
          </a:p>
        </p:txBody>
      </p:sp>
      <p:sp>
        <p:nvSpPr>
          <p:cNvPr id="2253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The stockholders have significant control over management. The two mechanisms for disciplining management are the annual meeting and the board of directors. Specifically, we assume that</a:t>
            </a:r>
          </a:p>
          <a:p>
            <a:pPr marL="640080" lvl="1" indent="-274320" eaLnBrk="1" fontAlgn="auto" hangingPunct="1">
              <a:spcAft>
                <a:spcPts val="0"/>
              </a:spcAft>
              <a:buFont typeface="Wingdings 2"/>
              <a:buChar char=""/>
              <a:defRPr/>
            </a:pPr>
            <a:r>
              <a:rPr lang="en-US" dirty="0" smtClean="0">
                <a:ea typeface="+mn-ea"/>
              </a:rPr>
              <a:t>Stockholders who are dissatisfied with managers can not only express their disapproval at the annual meeting, but can use their voting power at the meeting to keep managers in check. </a:t>
            </a:r>
          </a:p>
          <a:p>
            <a:pPr marL="640080" lvl="1" indent="-274320" eaLnBrk="1" fontAlgn="auto" hangingPunct="1">
              <a:spcAft>
                <a:spcPts val="0"/>
              </a:spcAft>
              <a:buFont typeface="Wingdings 2"/>
              <a:buChar char=""/>
              <a:defRPr/>
            </a:pPr>
            <a:r>
              <a:rPr lang="en-US" dirty="0" smtClean="0">
                <a:ea typeface="+mn-ea"/>
              </a:rPr>
              <a:t>The board of directors plays its true role of representing stockholders and acting as a check on management.</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Neither mechanism is as effective in disciplining management as theory posits.</a:t>
            </a:r>
            <a:endParaRPr lang="en-US" dirty="0">
              <a:ea typeface="+mn-ea"/>
              <a:cs typeface="+mn-cs"/>
            </a:endParaRPr>
          </a:p>
        </p:txBody>
      </p:sp>
    </p:spTree>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Annual Meeting as a disciplinary venue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82EDF6E-9BE2-0C49-B659-8FE34E9AA7F5}" type="slidenum">
              <a:rPr lang="en-US"/>
              <a:pPr>
                <a:defRPr/>
              </a:pPr>
              <a:t>9</a:t>
            </a:fld>
            <a:endParaRPr lang="en-US" dirty="0"/>
          </a:p>
        </p:txBody>
      </p:sp>
      <p:sp>
        <p:nvSpPr>
          <p:cNvPr id="2457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power of stockholders to act at annual meetings is diluted by three factors</a:t>
            </a:r>
          </a:p>
          <a:p>
            <a:pPr marL="640080" lvl="1" indent="-274320" eaLnBrk="1" fontAlgn="auto" hangingPunct="1">
              <a:spcAft>
                <a:spcPts val="0"/>
              </a:spcAft>
              <a:buFont typeface="Wingdings 2"/>
              <a:buChar char=""/>
              <a:defRPr/>
            </a:pPr>
            <a:r>
              <a:rPr lang="en-US" smtClean="0">
                <a:ea typeface="+mn-ea"/>
              </a:rPr>
              <a:t>Most small stockholders do not go to meetings because the cost of going to the meeting exceeds the value of their holdings.</a:t>
            </a:r>
          </a:p>
          <a:p>
            <a:pPr marL="640080" lvl="1" indent="-274320" eaLnBrk="1" fontAlgn="auto" hangingPunct="1">
              <a:spcAft>
                <a:spcPts val="0"/>
              </a:spcAft>
              <a:buFont typeface="Wingdings 2"/>
              <a:buChar char=""/>
              <a:defRPr/>
            </a:pPr>
            <a:r>
              <a:rPr lang="en-US" smtClean="0">
                <a:ea typeface="+mn-ea"/>
              </a:rPr>
              <a:t>Incumbent management starts off with a clear advantage when it comes to the exercise of proxies. Proxies that are not voted becomes votes for incumbent management.</a:t>
            </a:r>
          </a:p>
          <a:p>
            <a:pPr marL="640080" lvl="1" indent="-274320" eaLnBrk="1" fontAlgn="auto" hangingPunct="1">
              <a:spcAft>
                <a:spcPts val="0"/>
              </a:spcAft>
              <a:buFont typeface="Wingdings 2"/>
              <a:buChar char=""/>
              <a:defRPr/>
            </a:pPr>
            <a:r>
              <a:rPr lang="en-US" smtClean="0">
                <a:ea typeface="+mn-ea"/>
              </a:rPr>
              <a:t>For large stockholders, the path of least resistance, when confronted by managers that they do not like, is to vote with their feet.</a:t>
            </a:r>
          </a:p>
          <a:p>
            <a:pPr marL="320040" indent="-320040" eaLnBrk="1" fontAlgn="auto" hangingPunct="1">
              <a:spcAft>
                <a:spcPts val="0"/>
              </a:spcAft>
              <a:buFont typeface="Wingdings"/>
              <a:buChar char=""/>
              <a:defRPr/>
            </a:pPr>
            <a:r>
              <a:rPr lang="en-US" smtClean="0">
                <a:ea typeface="+mn-ea"/>
                <a:cs typeface="+mn-cs"/>
              </a:rPr>
              <a:t>Annual meetings are also tightly scripted and controlled events, making it difficult for outsiders and rebels to bring up issues that are not to the management’s liking.</a:t>
            </a:r>
            <a:endParaRPr lang="en-US">
              <a:ea typeface="+mn-ea"/>
              <a:cs typeface="+mn-cs"/>
            </a:endParaRPr>
          </a:p>
        </p:txBody>
      </p:sp>
    </p:spTree>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institutional investors go along with incumbent managers…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188E171-61C6-624C-AE0B-CB5D04AA1578}" type="slidenum">
              <a:rPr lang="en-US"/>
              <a:pPr>
                <a:defRPr/>
              </a:pPr>
              <a:t>10</a:t>
            </a:fld>
            <a:endParaRPr lang="en-US" dirty="0"/>
          </a:p>
        </p:txBody>
      </p:sp>
      <p:pic>
        <p:nvPicPr>
          <p:cNvPr id="3686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638" r="-28638"/>
          <a:stretch>
            <a:fillRect/>
          </a:stretch>
        </p:blipFill>
        <p:spPr>
          <a:xfrm>
            <a:off x="612775" y="1600200"/>
            <a:ext cx="8153400"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Board of Directors as a disciplinary mechanism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A8EA5CC-2C23-5648-BE73-EAF9ACF7818A}" type="slidenum">
              <a:rPr lang="en-US"/>
              <a:pPr>
                <a:defRPr/>
              </a:pPr>
              <a:t>11</a:t>
            </a:fld>
            <a:endParaRPr lang="en-US" dirty="0"/>
          </a:p>
        </p:txBody>
      </p:sp>
      <p:sp>
        <p:nvSpPr>
          <p:cNvPr id="28674" name="Content Placeholder 1"/>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u="sng" dirty="0" smtClean="0">
                <a:ea typeface="+mn-ea"/>
                <a:cs typeface="+mn-cs"/>
              </a:rPr>
              <a:t>Directors are paid well</a:t>
            </a:r>
            <a:r>
              <a:rPr lang="en-US" dirty="0" smtClean="0">
                <a:ea typeface="+mn-ea"/>
                <a:cs typeface="+mn-cs"/>
              </a:rPr>
              <a:t>: In 2010, the median board member at a Fortune 500 company was paid $212,512, with 54% coming in stock and the remaining 46% in cash. If a board member was a non-executive chair, he or she received about $150,000 more in compensation.</a:t>
            </a:r>
          </a:p>
          <a:p>
            <a:pPr marL="320040" indent="-320040" eaLnBrk="1" fontAlgn="auto" hangingPunct="1">
              <a:spcAft>
                <a:spcPts val="0"/>
              </a:spcAft>
              <a:buFont typeface="Wingdings"/>
              <a:buChar char=""/>
              <a:defRPr/>
            </a:pPr>
            <a:r>
              <a:rPr lang="en-US" u="sng" dirty="0" smtClean="0">
                <a:ea typeface="+mn-ea"/>
                <a:cs typeface="+mn-cs"/>
              </a:rPr>
              <a:t>Spend more time on it than they used to</a:t>
            </a:r>
            <a:r>
              <a:rPr lang="en-US" dirty="0" smtClean="0">
                <a:ea typeface="+mn-ea"/>
                <a:cs typeface="+mn-cs"/>
              </a:rPr>
              <a:t>: A board member worked, on average, about 227.5 hours a year (and that is being generous), or 4.4 hours a week, according to the National Associate of Corporate Directors. Of this, about 24 hours a year are for board meetings. Those numbers are up from what they were a decade ago.</a:t>
            </a:r>
          </a:p>
          <a:p>
            <a:pPr marL="320040" indent="-320040" eaLnBrk="1" fontAlgn="auto" hangingPunct="1">
              <a:spcAft>
                <a:spcPts val="0"/>
              </a:spcAft>
              <a:buFont typeface="Wingdings"/>
              <a:buChar char=""/>
              <a:defRPr/>
            </a:pPr>
            <a:r>
              <a:rPr lang="en-US" u="sng" dirty="0" smtClean="0">
                <a:ea typeface="+mn-ea"/>
                <a:cs typeface="+mn-cs"/>
              </a:rPr>
              <a:t>Even those hours are not very productive</a:t>
            </a:r>
            <a:r>
              <a:rPr lang="en-US" dirty="0" smtClean="0">
                <a:ea typeface="+mn-ea"/>
                <a:cs typeface="+mn-cs"/>
              </a:rPr>
              <a:t>: While the time spent on being a director has gone up, a significant portion of that time was spent on making sure that they are legally protected (regulations &amp; lawsuits).</a:t>
            </a:r>
          </a:p>
          <a:p>
            <a:pPr marL="320040" indent="-320040" eaLnBrk="1" fontAlgn="auto" hangingPunct="1">
              <a:spcAft>
                <a:spcPts val="0"/>
              </a:spcAft>
              <a:buFont typeface="Wingdings"/>
              <a:buChar char=""/>
              <a:defRPr/>
            </a:pPr>
            <a:r>
              <a:rPr lang="en-US" u="sng" dirty="0" smtClean="0">
                <a:ea typeface="+mn-ea"/>
                <a:cs typeface="+mn-cs"/>
              </a:rPr>
              <a:t>And they have many loyalties</a:t>
            </a:r>
            <a:r>
              <a:rPr lang="en-US" dirty="0" smtClean="0">
                <a:ea typeface="+mn-ea"/>
                <a:cs typeface="+mn-cs"/>
              </a:rPr>
              <a:t>: Many directors serve on three or more boards, and some are full time chief executives of other companies.</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CEO often hand-picks directors..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4DB8B16-B05E-E342-A8D9-CCE0DA90A45F}" type="slidenum">
              <a:rPr lang="en-US"/>
              <a:pPr>
                <a:defRPr/>
              </a:pPr>
              <a:t>12</a:t>
            </a:fld>
            <a:endParaRPr lang="en-US" dirty="0"/>
          </a:p>
        </p:txBody>
      </p:sp>
      <p:sp>
        <p:nvSpPr>
          <p:cNvPr id="3072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z="2400" u="sng" dirty="0" smtClean="0">
                <a:ea typeface="+mn-ea"/>
                <a:cs typeface="+mn-cs"/>
              </a:rPr>
              <a:t>CEOs pick directors</a:t>
            </a:r>
            <a:r>
              <a:rPr lang="en-US" sz="2400" dirty="0" smtClean="0">
                <a:ea typeface="+mn-ea"/>
                <a:cs typeface="+mn-cs"/>
              </a:rPr>
              <a:t>: A 1992 survey by Korn/Ferry revealed that 74% of companies relied on recommendations from the CEO to come up with new directors</a:t>
            </a:r>
            <a:r>
              <a:rPr lang="en-US" sz="2400" dirty="0">
                <a:ea typeface="+mn-ea"/>
                <a:cs typeface="+mn-cs"/>
              </a:rPr>
              <a:t> </a:t>
            </a:r>
            <a:r>
              <a:rPr lang="en-US" sz="2400" dirty="0" smtClean="0">
                <a:ea typeface="+mn-ea"/>
                <a:cs typeface="+mn-cs"/>
              </a:rPr>
              <a:t>and only 16% used an outside search firm. While that number has changed in recent years, CEOs still determine who sits on their boards. While more companies have outsiders involved in picking directors  now, CEOs exercise significant influence over the process.</a:t>
            </a:r>
          </a:p>
          <a:p>
            <a:pPr marL="320040" indent="-320040" eaLnBrk="1" fontAlgn="auto" hangingPunct="1">
              <a:spcAft>
                <a:spcPts val="0"/>
              </a:spcAft>
              <a:buFont typeface="Wingdings"/>
              <a:buChar char=""/>
              <a:defRPr/>
            </a:pPr>
            <a:r>
              <a:rPr lang="en-US" sz="2400" u="sng" dirty="0" smtClean="0">
                <a:ea typeface="+mn-ea"/>
                <a:cs typeface="+mn-cs"/>
              </a:rPr>
              <a:t>Directors don’t have big equity stakes</a:t>
            </a:r>
            <a:r>
              <a:rPr lang="en-US" sz="2400" dirty="0" smtClean="0">
                <a:ea typeface="+mn-ea"/>
                <a:cs typeface="+mn-cs"/>
              </a:rPr>
              <a:t>: Directors often hold only token stakes in their companies. Most directors in companies today still receive more compensation as directors than they gain from their stockholdings. While share ownership is up among directors today, they usually get these shares from the firm (rather than buy them).</a:t>
            </a:r>
          </a:p>
          <a:p>
            <a:pPr marL="320040" indent="-320040" eaLnBrk="1" fontAlgn="auto" hangingPunct="1">
              <a:spcAft>
                <a:spcPts val="0"/>
              </a:spcAft>
              <a:buFont typeface="Wingdings"/>
              <a:buChar char=""/>
              <a:defRPr/>
            </a:pPr>
            <a:r>
              <a:rPr lang="en-US" sz="2400" u="sng" dirty="0" smtClean="0">
                <a:ea typeface="+mn-ea"/>
                <a:cs typeface="+mn-cs"/>
              </a:rPr>
              <a:t>And some directors are CEOs of other firms</a:t>
            </a:r>
            <a:r>
              <a:rPr lang="en-US" sz="2400" dirty="0" smtClean="0">
                <a:ea typeface="+mn-ea"/>
                <a:cs typeface="+mn-cs"/>
              </a:rPr>
              <a:t>: Many directors are themselves CEOs of other firms. Worse still, there are cases where CEOs sit on each other</a:t>
            </a:r>
            <a:r>
              <a:rPr lang="ja-JP" altLang="en-US" sz="2400" dirty="0" smtClean="0">
                <a:ea typeface="+mn-ea"/>
                <a:cs typeface="+mn-cs"/>
              </a:rPr>
              <a:t>’</a:t>
            </a:r>
            <a:r>
              <a:rPr lang="en-US" altLang="ja-JP" sz="2400" dirty="0" smtClean="0">
                <a:ea typeface="+mn-ea"/>
                <a:cs typeface="+mn-cs"/>
              </a:rPr>
              <a:t>s boards.</a:t>
            </a:r>
            <a:endParaRPr lang="en-US" sz="2400"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378825" cy="914400"/>
          </a:xfrm>
        </p:spPr>
        <p:txBody>
          <a:bodyPr>
            <a:normAutofit fontScale="90000"/>
          </a:bodyPr>
          <a:lstStyle/>
          <a:p>
            <a:pPr eaLnBrk="1" fontAlgn="auto" hangingPunct="1">
              <a:spcAft>
                <a:spcPts val="0"/>
              </a:spcAft>
              <a:defRPr/>
            </a:pPr>
            <a:r>
              <a:rPr lang="en-US" dirty="0" smtClean="0">
                <a:ea typeface="+mj-ea"/>
                <a:cs typeface="+mj-cs"/>
              </a:rPr>
              <a:t>Directors lack the expertise (and the willingness) to ask the necessary tough questions..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F79FEC8-2091-7648-A122-E8B1C075FF74}" type="slidenum">
              <a:rPr lang="en-US"/>
              <a:pPr>
                <a:defRPr/>
              </a:pPr>
              <a:t>13</a:t>
            </a:fld>
            <a:endParaRPr lang="en-US" dirty="0"/>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Robert’s Rules of Order?</a:t>
            </a:r>
            <a:r>
              <a:rPr lang="en-US" dirty="0" smtClean="0">
                <a:ea typeface="+mn-ea"/>
                <a:cs typeface="+mn-cs"/>
              </a:rPr>
              <a:t> In most boards, the CEO continues to be the chair. Not surprisingly, the CEO sets the agenda, chairs the meeting and controls the information provided to directors. </a:t>
            </a:r>
          </a:p>
          <a:p>
            <a:pPr marL="320040" indent="-320040" eaLnBrk="1" fontAlgn="auto" hangingPunct="1">
              <a:spcAft>
                <a:spcPts val="0"/>
              </a:spcAft>
              <a:buFont typeface="Wingdings"/>
              <a:buChar char=""/>
              <a:defRPr/>
            </a:pPr>
            <a:r>
              <a:rPr lang="en-US" u="sng" dirty="0" smtClean="0">
                <a:ea typeface="+mn-ea"/>
                <a:cs typeface="+mn-cs"/>
              </a:rPr>
              <a:t>Be a team player?</a:t>
            </a:r>
            <a:r>
              <a:rPr lang="en-US" dirty="0" smtClean="0">
                <a:ea typeface="+mn-ea"/>
                <a:cs typeface="+mn-cs"/>
              </a:rPr>
              <a:t> The search for consensus overwhelms any attempts at confrontation. </a:t>
            </a:r>
          </a:p>
          <a:p>
            <a:pPr marL="320040" indent="-320040" eaLnBrk="1" fontAlgn="auto" hangingPunct="1">
              <a:spcAft>
                <a:spcPts val="0"/>
              </a:spcAft>
              <a:buFont typeface="Wingdings"/>
              <a:buChar char=""/>
              <a:defRPr/>
            </a:pPr>
            <a:r>
              <a:rPr lang="en-US" u="sng" dirty="0" smtClean="0">
                <a:ea typeface="+mn-ea"/>
                <a:cs typeface="+mn-cs"/>
              </a:rPr>
              <a:t>The CEO as authority figure</a:t>
            </a:r>
            <a:r>
              <a:rPr lang="en-US" dirty="0" smtClean="0">
                <a:ea typeface="+mn-ea"/>
                <a:cs typeface="+mn-cs"/>
              </a:rPr>
              <a:t>: Studies of social psychology have noted that loyalty is hardwired into human behavior. While this loyalty is an important tool in building up organizations, it can also lead people to suppress internal ethical standards if they conflict with loyalty to an authority figure. In a board meeting, the CEO generally becomes the authority figure.</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worst board ever?</a:t>
            </a:r>
            <a:r>
              <a:rPr lang="en-US" altLang="ja-JP" dirty="0" smtClean="0">
                <a:ea typeface="+mj-ea"/>
                <a:cs typeface="+mj-cs"/>
              </a:rPr>
              <a:t> The Disney Experience - 1997</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B1BE029-75B0-9D4F-84EF-61700BFA1208}" type="slidenum">
              <a:rPr lang="en-US"/>
              <a:pPr>
                <a:defRPr/>
              </a:pPr>
              <a:t>14</a:t>
            </a:fld>
            <a:endParaRPr lang="en-US" dirty="0"/>
          </a:p>
        </p:txBody>
      </p:sp>
      <p:pic>
        <p:nvPicPr>
          <p:cNvPr id="450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Calpers Tests for Independent Boards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78C1919-9CF3-F747-869A-41CA04B58936}" type="slidenum">
              <a:rPr lang="en-US"/>
              <a:pPr>
                <a:defRPr/>
              </a:pPr>
              <a:t>15</a:t>
            </a:fld>
            <a:endParaRPr lang="en-US" dirty="0"/>
          </a:p>
        </p:txBody>
      </p:sp>
      <p:sp>
        <p:nvSpPr>
          <p:cNvPr id="4710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Calpers, the California Employees Pension fund, suggested three tests in 1997 of an independent board:</a:t>
            </a:r>
          </a:p>
          <a:p>
            <a:pPr lvl="1" eaLnBrk="1" hangingPunct="1"/>
            <a:r>
              <a:rPr lang="en-US">
                <a:latin typeface="Calibri" charset="0"/>
              </a:rPr>
              <a:t>Are a majority of the directors outside directors?</a:t>
            </a:r>
          </a:p>
          <a:p>
            <a:pPr lvl="1" eaLnBrk="1" hangingPunct="1"/>
            <a:r>
              <a:rPr lang="en-US">
                <a:latin typeface="Calibri" charset="0"/>
              </a:rPr>
              <a:t>Is the chairman of the board independent of the company (and not the CEO of the company)?</a:t>
            </a:r>
          </a:p>
          <a:p>
            <a:pPr lvl="1" eaLnBrk="1" hangingPunct="1"/>
            <a:r>
              <a:rPr lang="en-US">
                <a:latin typeface="Calibri" charset="0"/>
              </a:rPr>
              <a:t>Are the compensation and audit committees composed entirely of outsiders?</a:t>
            </a:r>
          </a:p>
          <a:p>
            <a:pPr eaLnBrk="1" hangingPunct="1"/>
            <a:r>
              <a:rPr lang="en-US">
                <a:latin typeface="Calibri" charset="0"/>
              </a:rPr>
              <a:t>Disney was the only S&amp;P 500 company to fail all three tests.</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Business Week piles on… The Worst Boards in 1997..</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158EE4B-E472-0C4B-9191-A08FBFC922F4}" type="slidenum">
              <a:rPr lang="en-US"/>
              <a:pPr>
                <a:defRPr/>
              </a:pPr>
              <a:t>16</a:t>
            </a:fld>
            <a:endParaRPr lang="en-US" dirty="0"/>
          </a:p>
        </p:txBody>
      </p:sp>
      <p:pic>
        <p:nvPicPr>
          <p:cNvPr id="4915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6737" b="-6737"/>
          <a:stretch>
            <a:fillRect/>
          </a:stretch>
        </p:blipFill>
        <p:spPr>
          <a:xfrm>
            <a:off x="612775" y="1600200"/>
            <a:ext cx="8153400" cy="4495800"/>
          </a:xfrm>
          <a:noFill/>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Application Test: Who</a:t>
            </a:r>
            <a:r>
              <a:rPr lang="ja-JP" altLang="en-US">
                <a:latin typeface="Calibri" charset="0"/>
              </a:rPr>
              <a:t>’</a:t>
            </a:r>
            <a:r>
              <a:rPr lang="en-US" altLang="ja-JP">
                <a:latin typeface="Calibri" charset="0"/>
              </a:rPr>
              <a:t>s on board?</a:t>
            </a:r>
            <a:endParaRPr lang="en-US">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883D4E4-BFCC-EB43-AFAC-D90D64354B4B}" type="slidenum">
              <a:rPr lang="en-US"/>
              <a:pPr>
                <a:defRPr/>
              </a:pPr>
              <a:t>17</a:t>
            </a:fld>
            <a:endParaRPr lang="en-US" dirty="0"/>
          </a:p>
        </p:txBody>
      </p:sp>
      <p:sp>
        <p:nvSpPr>
          <p:cNvPr id="5325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a:latin typeface="Calibri" charset="0"/>
              </a:rPr>
              <a:t>Look at the board of directors for your firm. </a:t>
            </a:r>
          </a:p>
          <a:p>
            <a:pPr lvl="1" eaLnBrk="1" hangingPunct="1">
              <a:defRPr/>
            </a:pPr>
            <a:r>
              <a:rPr lang="en-US" dirty="0">
                <a:latin typeface="Calibri" charset="0"/>
              </a:rPr>
              <a:t>How many of the directors are inside directors (Employees of the firm, ex-managers)?</a:t>
            </a:r>
          </a:p>
          <a:p>
            <a:pPr lvl="1" eaLnBrk="1" hangingPunct="1">
              <a:defRPr/>
            </a:pPr>
            <a:r>
              <a:rPr lang="en-US" dirty="0">
                <a:latin typeface="Calibri" charset="0"/>
              </a:rPr>
              <a:t>Is there any information on how independent the directors in the firm are from the managers?   </a:t>
            </a:r>
          </a:p>
          <a:p>
            <a:pPr eaLnBrk="1" hangingPunct="1">
              <a:defRPr/>
            </a:pPr>
            <a:r>
              <a:rPr lang="en-US" dirty="0">
                <a:latin typeface="Calibri" charset="0"/>
              </a:rPr>
              <a:t>Are there any external measures of the quality of corporate governance of your firm?</a:t>
            </a:r>
          </a:p>
          <a:p>
            <a:pPr lvl="1" eaLnBrk="1" hangingPunct="1">
              <a:defRPr/>
            </a:pPr>
            <a:r>
              <a:rPr lang="en-US" dirty="0">
                <a:latin typeface="Calibri" charset="0"/>
              </a:rPr>
              <a:t>Yahoo! Finance now reports on a corporate governance score for firms, where it ranks firms against the rest of the market and against their sectors</a:t>
            </a:r>
            <a:r>
              <a:rPr lang="en-US" dirty="0" smtClean="0">
                <a:latin typeface="Calibri" charset="0"/>
              </a:rPr>
              <a:t>.</a:t>
            </a:r>
          </a:p>
          <a:p>
            <a:pPr eaLnBrk="1" hangingPunct="1">
              <a:defRPr/>
            </a:pPr>
            <a:r>
              <a:rPr lang="en-US" dirty="0" smtClean="0">
                <a:latin typeface="Calibri" charset="0"/>
              </a:rPr>
              <a:t>Is there tangible evidence that your board acts independently of management?</a:t>
            </a:r>
          </a:p>
          <a:p>
            <a:pPr lvl="1" eaLnBrk="1" hangingPunct="1">
              <a:defRPr/>
            </a:pPr>
            <a:r>
              <a:rPr lang="en-US" dirty="0" smtClean="0">
                <a:latin typeface="Calibri" charset="0"/>
              </a:rPr>
              <a:t>Check news stories to see if there are actions that the CEO has wanted to take that the board has stopped him or her from taking or at least slowed him or her down.</a:t>
            </a:r>
            <a:endParaRPr lang="en-US" dirty="0">
              <a:latin typeface="Calibri" charset="0"/>
            </a:endParaRPr>
          </a:p>
          <a:p>
            <a:pPr lvl="1" eaLnBrk="1" hangingPunct="1">
              <a:defRPr/>
            </a:pPr>
            <a:endParaRPr lang="en-US" dirty="0">
              <a:latin typeface="Calibri" charset="0"/>
            </a:endParaRPr>
          </a:p>
          <a:p>
            <a:pPr lvl="1" eaLnBrk="1" hangingPunct="1">
              <a:defRPr/>
            </a:pPr>
            <a:endParaRPr lang="en-US" dirty="0">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 what next? When the cat is idle, the mice will play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EA66D10-B7D4-624E-AD89-9F8430228809}" type="slidenum">
              <a:rPr lang="en-US"/>
              <a:pPr>
                <a:defRPr/>
              </a:pPr>
              <a:t>18</a:t>
            </a:fld>
            <a:endParaRPr lang="en-US" dirty="0"/>
          </a:p>
        </p:txBody>
      </p:sp>
      <p:sp>
        <p:nvSpPr>
          <p:cNvPr id="43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managers do not fear stockholders, they will often put their interests over stockholder interests</a:t>
            </a:r>
          </a:p>
          <a:p>
            <a:pPr marL="640080" lvl="1" indent="-274320" eaLnBrk="1" fontAlgn="auto" hangingPunct="1">
              <a:spcAft>
                <a:spcPts val="0"/>
              </a:spcAft>
              <a:buFont typeface="Wingdings 2"/>
              <a:buChar char=""/>
              <a:defRPr/>
            </a:pPr>
            <a:r>
              <a:rPr lang="en-US" dirty="0" smtClean="0">
                <a:ea typeface="+mn-ea"/>
              </a:rPr>
              <a:t>Greenmail: The (managers of ) target of a hostile takeover buy out the potential acquirer's existing stake, at a price much greater than the price paid by the raider, in return for the signing of a 'standstill' agreement.</a:t>
            </a:r>
          </a:p>
          <a:p>
            <a:pPr marL="640080" lvl="1" indent="-274320" eaLnBrk="1" fontAlgn="auto" hangingPunct="1">
              <a:spcAft>
                <a:spcPts val="0"/>
              </a:spcAft>
              <a:buFont typeface="Wingdings 2"/>
              <a:buChar char=""/>
              <a:defRPr/>
            </a:pPr>
            <a:r>
              <a:rPr lang="en-US" dirty="0" smtClean="0">
                <a:ea typeface="+mn-ea"/>
              </a:rPr>
              <a:t>Golden Parachutes: Provisions in employment contracts, that allows for the payment of a lump-sum or cash flows over a period, if managers covered by these contracts lose their jobs in a takeover. </a:t>
            </a:r>
          </a:p>
          <a:p>
            <a:pPr marL="640080" lvl="1" indent="-274320" eaLnBrk="1" fontAlgn="auto" hangingPunct="1">
              <a:spcAft>
                <a:spcPts val="0"/>
              </a:spcAft>
              <a:buFont typeface="Wingdings 2"/>
              <a:buChar char=""/>
              <a:defRPr/>
            </a:pPr>
            <a:r>
              <a:rPr lang="en-US" dirty="0" smtClean="0">
                <a:ea typeface="+mn-ea"/>
              </a:rPr>
              <a:t>Poison Pills: A security,  the rights or cashflows on which are triggered by an outside event, generally a hostile takeover, is called a poison pill.</a:t>
            </a:r>
          </a:p>
          <a:p>
            <a:pPr marL="640080" lvl="1" indent="-274320" eaLnBrk="1" fontAlgn="auto" hangingPunct="1">
              <a:spcAft>
                <a:spcPts val="0"/>
              </a:spcAft>
              <a:buFont typeface="Wingdings 2"/>
              <a:buChar char=""/>
              <a:defRPr/>
            </a:pPr>
            <a:r>
              <a:rPr lang="en-US" dirty="0" smtClean="0">
                <a:ea typeface="+mn-ea"/>
              </a:rPr>
              <a:t>Shark Repellents: Anti-takeover amendments are also aimed at dissuading hostile takeovers, but differ on one very important count. They require the assent of stockholders to be instituted. </a:t>
            </a:r>
          </a:p>
          <a:p>
            <a:pPr marL="640080" lvl="1" indent="-274320" eaLnBrk="1" fontAlgn="auto" hangingPunct="1">
              <a:spcAft>
                <a:spcPts val="0"/>
              </a:spcAft>
              <a:buFont typeface="Wingdings 2"/>
              <a:buChar char=""/>
              <a:defRPr/>
            </a:pPr>
            <a:r>
              <a:rPr lang="en-US" dirty="0" smtClean="0">
                <a:ea typeface="+mn-ea"/>
              </a:rPr>
              <a:t>Overpaying on takeovers: Acquisitions often are driven by management interests rather than stockholder interests.</a:t>
            </a:r>
            <a:endParaRPr lang="en-US" dirty="0">
              <a:ea typeface="+mn-ea"/>
            </a:endParaRPr>
          </a:p>
        </p:txBody>
      </p:sp>
      <p:sp>
        <p:nvSpPr>
          <p:cNvPr id="53253" name="Line 4"/>
          <p:cNvSpPr>
            <a:spLocks noChangeShapeType="1"/>
          </p:cNvSpPr>
          <p:nvPr/>
        </p:nvSpPr>
        <p:spPr bwMode="auto">
          <a:xfrm>
            <a:off x="914400" y="24384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4" name="Text Box 5"/>
          <p:cNvSpPr txBox="1">
            <a:spLocks noChangeArrowheads="1"/>
          </p:cNvSpPr>
          <p:nvPr/>
        </p:nvSpPr>
        <p:spPr bwMode="auto">
          <a:xfrm rot="5400000">
            <a:off x="-1562100" y="4152900"/>
            <a:ext cx="44688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200" b="1"/>
              <a:t>No stockholder </a:t>
            </a:r>
            <a:r>
              <a:rPr lang="en-US" sz="1200"/>
              <a:t>approval</a:t>
            </a:r>
            <a:r>
              <a:rPr lang="en-US" sz="1200" b="1"/>
              <a:t> needed….. Stockholder Approval needed</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Overpaying on takeovers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5A8440A-6A21-BB4B-80B8-C53E3F525AD8}" type="slidenum">
              <a:rPr lang="en-US"/>
              <a:pPr>
                <a:defRPr/>
              </a:pPr>
              <a:t>19</a:t>
            </a:fld>
            <a:endParaRPr lang="en-US" dirty="0"/>
          </a:p>
        </p:txBody>
      </p:sp>
      <p:sp>
        <p:nvSpPr>
          <p:cNvPr id="4505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quickest and perhaps the most decisive way to impoverish stockholders is to overpay on a takeover.</a:t>
            </a:r>
          </a:p>
          <a:p>
            <a:pPr marL="320040" indent="-320040" eaLnBrk="1" fontAlgn="auto" hangingPunct="1">
              <a:spcAft>
                <a:spcPts val="0"/>
              </a:spcAft>
              <a:buFont typeface="Wingdings"/>
              <a:buChar char=""/>
              <a:defRPr/>
            </a:pPr>
            <a:r>
              <a:rPr lang="en-US" smtClean="0">
                <a:ea typeface="+mn-ea"/>
                <a:cs typeface="+mn-cs"/>
              </a:rPr>
              <a:t>The stockholders in acquiring firms do not seem to share the enthusiasm of the managers in these firms. Stock prices of bidding firms decline on the takeover announcements a significant proportion  of the time. </a:t>
            </a:r>
          </a:p>
          <a:p>
            <a:pPr marL="320040" indent="-320040" eaLnBrk="1" fontAlgn="auto" hangingPunct="1">
              <a:spcAft>
                <a:spcPts val="0"/>
              </a:spcAft>
              <a:buFont typeface="Wingdings"/>
              <a:buChar char=""/>
              <a:defRPr/>
            </a:pPr>
            <a:r>
              <a:rPr lang="en-US" smtClean="0">
                <a:ea typeface="+mn-ea"/>
                <a:cs typeface="+mn-cs"/>
              </a:rPr>
              <a:t>Many mergers do not work, as evidenced by a number of measures. </a:t>
            </a:r>
          </a:p>
          <a:p>
            <a:pPr marL="640080" lvl="1" indent="-274320" eaLnBrk="1" fontAlgn="auto" hangingPunct="1">
              <a:spcAft>
                <a:spcPts val="0"/>
              </a:spcAft>
              <a:buFont typeface="Wingdings 2"/>
              <a:buChar char=""/>
              <a:defRPr/>
            </a:pPr>
            <a:r>
              <a:rPr lang="en-US" smtClean="0">
                <a:ea typeface="+mn-ea"/>
              </a:rPr>
              <a:t>The profitability of merged firms relative to their peer groups, does not increase significantly after mergers.</a:t>
            </a:r>
          </a:p>
          <a:p>
            <a:pPr marL="640080" lvl="1" indent="-274320" eaLnBrk="1" fontAlgn="auto" hangingPunct="1">
              <a:spcAft>
                <a:spcPts val="0"/>
              </a:spcAft>
              <a:buFont typeface="Wingdings 2"/>
              <a:buChar char=""/>
              <a:defRPr/>
            </a:pPr>
            <a:r>
              <a:rPr lang="en-US" smtClean="0">
                <a:ea typeface="+mn-ea"/>
              </a:rPr>
              <a:t>An even more damning indictment is that a large number of mergers are reversed within a few years, which is a clear admission that the acquisitions did not work.</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fontScale="90000"/>
          </a:bodyPr>
          <a:lstStyle/>
          <a:p>
            <a:pPr eaLnBrk="1" fontAlgn="auto" hangingPunct="1">
              <a:spcAft>
                <a:spcPts val="0"/>
              </a:spcAft>
              <a:defRPr/>
            </a:pPr>
            <a:r>
              <a:rPr lang="en-US" smtClean="0">
                <a:ea typeface="+mj-ea"/>
                <a:cs typeface="+mj-cs"/>
              </a:rPr>
              <a:t>A case study in value destruction:</a:t>
            </a:r>
            <a:br>
              <a:rPr lang="en-US" smtClean="0">
                <a:ea typeface="+mj-ea"/>
                <a:cs typeface="+mj-cs"/>
              </a:rPr>
            </a:br>
            <a:r>
              <a:rPr lang="en-US" smtClean="0">
                <a:ea typeface="+mj-ea"/>
                <a:cs typeface="+mj-cs"/>
              </a:rPr>
              <a:t>Eastman Kodak &amp; Sterling Drugs</a:t>
            </a:r>
            <a:endParaRPr lang="en-US">
              <a:ea typeface="+mj-ea"/>
              <a:cs typeface="+mj-cs"/>
            </a:endParaRPr>
          </a:p>
        </p:txBody>
      </p:sp>
      <p:sp>
        <p:nvSpPr>
          <p:cNvPr id="57346" name="Text Placeholder 2"/>
          <p:cNvSpPr>
            <a:spLocks noGrp="1"/>
          </p:cNvSpPr>
          <p:nvPr>
            <p:ph type="body" idx="1"/>
          </p:nvPr>
        </p:nvSpPr>
        <p:spPr/>
        <p:txBody>
          <a:bodyPr/>
          <a:lstStyle/>
          <a:p>
            <a:pPr eaLnBrk="1" hangingPunct="1"/>
            <a:r>
              <a:rPr lang="en-US">
                <a:latin typeface="Calibri" charset="0"/>
              </a:rPr>
              <a:t>Kodak enters bidding war</a:t>
            </a:r>
          </a:p>
        </p:txBody>
      </p:sp>
      <p:sp>
        <p:nvSpPr>
          <p:cNvPr id="47107" name="Content Placeholder 3"/>
          <p:cNvSpPr>
            <a:spLocks noGrp="1"/>
          </p:cNvSpPr>
          <p:nvPr>
            <p:ph sz="half" idx="2"/>
          </p:nvPr>
        </p:nvSpPr>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In late 1987, Eastman Kodak entered into a bidding war with Hoffman La Roche for Sterling Drugs, a pharmaceutical company. </a:t>
            </a:r>
          </a:p>
          <a:p>
            <a:pPr marL="320040" indent="-320040" eaLnBrk="1" fontAlgn="auto" hangingPunct="1">
              <a:spcAft>
                <a:spcPts val="0"/>
              </a:spcAft>
              <a:buFont typeface="Wingdings"/>
              <a:buChar char=""/>
              <a:defRPr/>
            </a:pPr>
            <a:r>
              <a:rPr lang="en-US" smtClean="0">
                <a:ea typeface="+mn-ea"/>
                <a:cs typeface="+mn-cs"/>
              </a:rPr>
              <a:t>The bidding war started with Sterling Drugs trading at about $40/share.</a:t>
            </a:r>
          </a:p>
          <a:p>
            <a:pPr marL="320040" indent="-320040" eaLnBrk="1" fontAlgn="auto" hangingPunct="1">
              <a:spcAft>
                <a:spcPts val="0"/>
              </a:spcAft>
              <a:buFont typeface="Wingdings"/>
              <a:buChar char=""/>
              <a:defRPr/>
            </a:pPr>
            <a:r>
              <a:rPr lang="en-US" smtClean="0">
                <a:ea typeface="+mn-ea"/>
                <a:cs typeface="+mn-cs"/>
              </a:rPr>
              <a:t>At $72/share, Hoffman dropped out of the bidding war, but Kodak kept bidding.</a:t>
            </a:r>
          </a:p>
          <a:p>
            <a:pPr marL="320040" indent="-320040" eaLnBrk="1" fontAlgn="auto" hangingPunct="1">
              <a:spcAft>
                <a:spcPts val="0"/>
              </a:spcAft>
              <a:buFont typeface="Wingdings"/>
              <a:buChar char=""/>
              <a:defRPr/>
            </a:pPr>
            <a:r>
              <a:rPr lang="en-US" smtClean="0">
                <a:ea typeface="+mn-ea"/>
                <a:cs typeface="+mn-cs"/>
              </a:rPr>
              <a:t>At $89.50/share, Kodak won and claimed potential synergies explained the premium.</a:t>
            </a:r>
            <a:endParaRPr lang="en-US">
              <a:ea typeface="+mn-ea"/>
              <a:cs typeface="+mn-cs"/>
            </a:endParaRPr>
          </a:p>
        </p:txBody>
      </p:sp>
      <p:sp>
        <p:nvSpPr>
          <p:cNvPr id="57348" name="Text Placeholder 4"/>
          <p:cNvSpPr>
            <a:spLocks noGrp="1"/>
          </p:cNvSpPr>
          <p:nvPr>
            <p:ph type="body" sz="quarter" idx="3"/>
          </p:nvPr>
        </p:nvSpPr>
        <p:spPr/>
        <p:txBody>
          <a:bodyPr/>
          <a:lstStyle/>
          <a:p>
            <a:pPr eaLnBrk="1" hangingPunct="1"/>
            <a:r>
              <a:rPr lang="en-US">
                <a:latin typeface="Calibri" charset="0"/>
              </a:rPr>
              <a:t>Kodak wins!!!!</a:t>
            </a:r>
          </a:p>
        </p:txBody>
      </p:sp>
      <p:graphicFrame>
        <p:nvGraphicFramePr>
          <p:cNvPr id="57349" name="Object 3"/>
          <p:cNvGraphicFramePr>
            <a:graphicFrameLocks noGrp="1"/>
          </p:cNvGraphicFramePr>
          <p:nvPr>
            <p:ph sz="quarter" idx="4"/>
          </p:nvPr>
        </p:nvGraphicFramePr>
        <p:xfrm>
          <a:off x="5110163" y="2754313"/>
          <a:ext cx="3111500" cy="2794000"/>
        </p:xfrm>
        <a:graphic>
          <a:graphicData uri="http://schemas.openxmlformats.org/presentationml/2006/ole">
            <mc:AlternateContent xmlns:mc="http://schemas.openxmlformats.org/markup-compatibility/2006">
              <mc:Choice xmlns:v="urn:schemas-microsoft-com:vml" Requires="v">
                <p:oleObj spid="_x0000_s57375" name="Document" r:id="rId4" imgW="3111500" imgH="2794000" progId="Word.Document.8">
                  <p:embed/>
                </p:oleObj>
              </mc:Choice>
              <mc:Fallback>
                <p:oleObj name="Document" r:id="rId4" imgW="3111500" imgH="2794000" progId="Word.Document.8">
                  <p:embed/>
                  <p:pic>
                    <p:nvPicPr>
                      <p:cNvPr id="0" name="Object 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0163" y="2754313"/>
                        <a:ext cx="3111500" cy="279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Earnings and Revenues at Sterling Drugs </a:t>
            </a:r>
          </a:p>
        </p:txBody>
      </p:sp>
      <p:sp>
        <p:nvSpPr>
          <p:cNvPr id="2" name="Footer Placeholder 1"/>
          <p:cNvSpPr>
            <a:spLocks noGrp="1"/>
          </p:cNvSpPr>
          <p:nvPr>
            <p:ph type="ftr" sz="quarter" idx="10"/>
          </p:nvPr>
        </p:nvSpPr>
        <p:spPr/>
        <p:txBody>
          <a:bodyPr/>
          <a:lstStyle/>
          <a:p>
            <a:pPr>
              <a:defRPr/>
            </a:pPr>
            <a:r>
              <a:rPr lang="en-US" dirty="0"/>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DC64F85-DB1D-664A-A03B-0E60A2DD1FD3}" type="slidenum">
              <a:rPr lang="en-US"/>
              <a:pPr>
                <a:defRPr/>
              </a:pPr>
              <a:t>21</a:t>
            </a:fld>
            <a:endParaRPr lang="en-US" dirty="0"/>
          </a:p>
        </p:txBody>
      </p:sp>
      <p:sp>
        <p:nvSpPr>
          <p:cNvPr id="59396" name="Content Placeholder 6"/>
          <p:cNvSpPr>
            <a:spLocks noGrp="1"/>
          </p:cNvSpPr>
          <p:nvPr>
            <p:ph sz="quarter" idx="1"/>
          </p:nvPr>
        </p:nvSpPr>
        <p:spPr>
          <a:xfrm>
            <a:off x="612775" y="1600200"/>
            <a:ext cx="8153400" cy="4495800"/>
          </a:xfrm>
        </p:spPr>
        <p:txBody>
          <a:bodyPr/>
          <a:lstStyle/>
          <a:p>
            <a:pPr marL="0" indent="0" eaLnBrk="1" hangingPunct="1">
              <a:buFont typeface="Wingdings" charset="0"/>
              <a:buNone/>
            </a:pPr>
            <a:endParaRPr lang="en-US">
              <a:latin typeface="Calibri" charset="0"/>
            </a:endParaRPr>
          </a:p>
        </p:txBody>
      </p:sp>
      <p:sp>
        <p:nvSpPr>
          <p:cNvPr id="59397" name="Rectangle 3"/>
          <p:cNvSpPr>
            <a:spLocks noChangeArrowheads="1"/>
          </p:cNvSpPr>
          <p:nvPr/>
        </p:nvSpPr>
        <p:spPr bwMode="auto">
          <a:xfrm>
            <a:off x="2292350" y="3246438"/>
            <a:ext cx="461963" cy="1778000"/>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398" name="Rectangle 4"/>
          <p:cNvSpPr>
            <a:spLocks noChangeArrowheads="1"/>
          </p:cNvSpPr>
          <p:nvPr/>
        </p:nvSpPr>
        <p:spPr bwMode="auto">
          <a:xfrm>
            <a:off x="3525838" y="3151188"/>
            <a:ext cx="463550" cy="1873250"/>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399" name="Rectangle 5"/>
          <p:cNvSpPr>
            <a:spLocks noChangeArrowheads="1"/>
          </p:cNvSpPr>
          <p:nvPr/>
        </p:nvSpPr>
        <p:spPr bwMode="auto">
          <a:xfrm>
            <a:off x="4760913" y="3001963"/>
            <a:ext cx="461962" cy="2022475"/>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400" name="Rectangle 6"/>
          <p:cNvSpPr>
            <a:spLocks noChangeArrowheads="1"/>
          </p:cNvSpPr>
          <p:nvPr/>
        </p:nvSpPr>
        <p:spPr bwMode="auto">
          <a:xfrm>
            <a:off x="5981700" y="2716213"/>
            <a:ext cx="476250" cy="2308225"/>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401" name="Rectangle 7"/>
          <p:cNvSpPr>
            <a:spLocks noChangeArrowheads="1"/>
          </p:cNvSpPr>
          <p:nvPr/>
        </p:nvSpPr>
        <p:spPr bwMode="auto">
          <a:xfrm>
            <a:off x="7215188" y="2662238"/>
            <a:ext cx="463550" cy="2362200"/>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402" name="Rectangle 8"/>
          <p:cNvSpPr>
            <a:spLocks noChangeArrowheads="1"/>
          </p:cNvSpPr>
          <p:nvPr/>
        </p:nvSpPr>
        <p:spPr bwMode="auto">
          <a:xfrm>
            <a:off x="2779713" y="4751388"/>
            <a:ext cx="477837" cy="273050"/>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3" name="Rectangle 9"/>
          <p:cNvSpPr>
            <a:spLocks noChangeArrowheads="1"/>
          </p:cNvSpPr>
          <p:nvPr/>
        </p:nvSpPr>
        <p:spPr bwMode="auto">
          <a:xfrm>
            <a:off x="4014788" y="4819650"/>
            <a:ext cx="463550" cy="204788"/>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4" name="Rectangle 10"/>
          <p:cNvSpPr>
            <a:spLocks noChangeArrowheads="1"/>
          </p:cNvSpPr>
          <p:nvPr/>
        </p:nvSpPr>
        <p:spPr bwMode="auto">
          <a:xfrm>
            <a:off x="5248275" y="4764088"/>
            <a:ext cx="463550" cy="260350"/>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5" name="Rectangle 11"/>
          <p:cNvSpPr>
            <a:spLocks noChangeArrowheads="1"/>
          </p:cNvSpPr>
          <p:nvPr/>
        </p:nvSpPr>
        <p:spPr bwMode="auto">
          <a:xfrm>
            <a:off x="6483350" y="4859338"/>
            <a:ext cx="463550" cy="165100"/>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6" name="Rectangle 12"/>
          <p:cNvSpPr>
            <a:spLocks noChangeArrowheads="1"/>
          </p:cNvSpPr>
          <p:nvPr/>
        </p:nvSpPr>
        <p:spPr bwMode="auto">
          <a:xfrm>
            <a:off x="7704138" y="4792663"/>
            <a:ext cx="476250" cy="231775"/>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7" name="Line 13"/>
          <p:cNvSpPr>
            <a:spLocks noChangeShapeType="1"/>
          </p:cNvSpPr>
          <p:nvPr/>
        </p:nvSpPr>
        <p:spPr bwMode="auto">
          <a:xfrm flipV="1">
            <a:off x="2163763" y="2662238"/>
            <a:ext cx="0" cy="2387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8" name="Line 14"/>
          <p:cNvSpPr>
            <a:spLocks noChangeShapeType="1"/>
          </p:cNvSpPr>
          <p:nvPr/>
        </p:nvSpPr>
        <p:spPr bwMode="auto">
          <a:xfrm>
            <a:off x="2128838" y="50498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9" name="Line 15"/>
          <p:cNvSpPr>
            <a:spLocks noChangeShapeType="1"/>
          </p:cNvSpPr>
          <p:nvPr/>
        </p:nvSpPr>
        <p:spPr bwMode="auto">
          <a:xfrm>
            <a:off x="2128838" y="480536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0" name="Line 16"/>
          <p:cNvSpPr>
            <a:spLocks noChangeShapeType="1"/>
          </p:cNvSpPr>
          <p:nvPr/>
        </p:nvSpPr>
        <p:spPr bwMode="auto">
          <a:xfrm>
            <a:off x="2128838" y="45751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1" name="Line 17"/>
          <p:cNvSpPr>
            <a:spLocks noChangeShapeType="1"/>
          </p:cNvSpPr>
          <p:nvPr/>
        </p:nvSpPr>
        <p:spPr bwMode="auto">
          <a:xfrm>
            <a:off x="2128838" y="433070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2" name="Line 18"/>
          <p:cNvSpPr>
            <a:spLocks noChangeShapeType="1"/>
          </p:cNvSpPr>
          <p:nvPr/>
        </p:nvSpPr>
        <p:spPr bwMode="auto">
          <a:xfrm>
            <a:off x="2128838" y="41005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3" name="Line 19"/>
          <p:cNvSpPr>
            <a:spLocks noChangeShapeType="1"/>
          </p:cNvSpPr>
          <p:nvPr/>
        </p:nvSpPr>
        <p:spPr bwMode="auto">
          <a:xfrm>
            <a:off x="2128838" y="38560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4" name="Line 20"/>
          <p:cNvSpPr>
            <a:spLocks noChangeShapeType="1"/>
          </p:cNvSpPr>
          <p:nvPr/>
        </p:nvSpPr>
        <p:spPr bwMode="auto">
          <a:xfrm>
            <a:off x="2128838" y="362585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5" name="Line 21"/>
          <p:cNvSpPr>
            <a:spLocks noChangeShapeType="1"/>
          </p:cNvSpPr>
          <p:nvPr/>
        </p:nvSpPr>
        <p:spPr bwMode="auto">
          <a:xfrm>
            <a:off x="2128838" y="33813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6" name="Line 22"/>
          <p:cNvSpPr>
            <a:spLocks noChangeShapeType="1"/>
          </p:cNvSpPr>
          <p:nvPr/>
        </p:nvSpPr>
        <p:spPr bwMode="auto">
          <a:xfrm>
            <a:off x="2128838" y="315118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7" name="Line 23"/>
          <p:cNvSpPr>
            <a:spLocks noChangeShapeType="1"/>
          </p:cNvSpPr>
          <p:nvPr/>
        </p:nvSpPr>
        <p:spPr bwMode="auto">
          <a:xfrm>
            <a:off x="2128838" y="29067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8" name="Line 24"/>
          <p:cNvSpPr>
            <a:spLocks noChangeShapeType="1"/>
          </p:cNvSpPr>
          <p:nvPr/>
        </p:nvSpPr>
        <p:spPr bwMode="auto">
          <a:xfrm>
            <a:off x="2128838" y="26622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9" name="Line 25"/>
          <p:cNvSpPr>
            <a:spLocks noChangeShapeType="1"/>
          </p:cNvSpPr>
          <p:nvPr/>
        </p:nvSpPr>
        <p:spPr bwMode="auto">
          <a:xfrm>
            <a:off x="2170113" y="5049838"/>
            <a:ext cx="6146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0" name="Line 26"/>
          <p:cNvSpPr>
            <a:spLocks noChangeShapeType="1"/>
          </p:cNvSpPr>
          <p:nvPr/>
        </p:nvSpPr>
        <p:spPr bwMode="auto">
          <a:xfrm flipV="1">
            <a:off x="216376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1" name="Line 27"/>
          <p:cNvSpPr>
            <a:spLocks noChangeShapeType="1"/>
          </p:cNvSpPr>
          <p:nvPr/>
        </p:nvSpPr>
        <p:spPr bwMode="auto">
          <a:xfrm flipV="1">
            <a:off x="339725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2" name="Line 28"/>
          <p:cNvSpPr>
            <a:spLocks noChangeShapeType="1"/>
          </p:cNvSpPr>
          <p:nvPr/>
        </p:nvSpPr>
        <p:spPr bwMode="auto">
          <a:xfrm flipV="1">
            <a:off x="463232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3" name="Line 29"/>
          <p:cNvSpPr>
            <a:spLocks noChangeShapeType="1"/>
          </p:cNvSpPr>
          <p:nvPr/>
        </p:nvSpPr>
        <p:spPr bwMode="auto">
          <a:xfrm flipV="1">
            <a:off x="585311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4" name="Line 30"/>
          <p:cNvSpPr>
            <a:spLocks noChangeShapeType="1"/>
          </p:cNvSpPr>
          <p:nvPr/>
        </p:nvSpPr>
        <p:spPr bwMode="auto">
          <a:xfrm flipV="1">
            <a:off x="708660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5" name="Line 31"/>
          <p:cNvSpPr>
            <a:spLocks noChangeShapeType="1"/>
          </p:cNvSpPr>
          <p:nvPr/>
        </p:nvSpPr>
        <p:spPr bwMode="auto">
          <a:xfrm flipV="1">
            <a:off x="832167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6" name="Rectangle 32"/>
          <p:cNvSpPr>
            <a:spLocks noChangeArrowheads="1"/>
          </p:cNvSpPr>
          <p:nvPr/>
        </p:nvSpPr>
        <p:spPr bwMode="auto">
          <a:xfrm>
            <a:off x="2840038" y="2076450"/>
            <a:ext cx="4454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b="1"/>
              <a:t>Sterling Drug under Eastman Kodak: Where is the synergy?</a:t>
            </a:r>
          </a:p>
        </p:txBody>
      </p:sp>
      <p:sp>
        <p:nvSpPr>
          <p:cNvPr id="59427" name="Rectangle 33"/>
          <p:cNvSpPr>
            <a:spLocks noChangeArrowheads="1"/>
          </p:cNvSpPr>
          <p:nvPr/>
        </p:nvSpPr>
        <p:spPr bwMode="auto">
          <a:xfrm>
            <a:off x="1876425" y="4870450"/>
            <a:ext cx="263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0</a:t>
            </a:r>
          </a:p>
        </p:txBody>
      </p:sp>
      <p:sp>
        <p:nvSpPr>
          <p:cNvPr id="59428" name="Rectangle 34"/>
          <p:cNvSpPr>
            <a:spLocks noChangeArrowheads="1"/>
          </p:cNvSpPr>
          <p:nvPr/>
        </p:nvSpPr>
        <p:spPr bwMode="auto">
          <a:xfrm>
            <a:off x="1714500" y="4640263"/>
            <a:ext cx="42862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500</a:t>
            </a:r>
          </a:p>
        </p:txBody>
      </p:sp>
      <p:sp>
        <p:nvSpPr>
          <p:cNvPr id="59429" name="Rectangle 35"/>
          <p:cNvSpPr>
            <a:spLocks noChangeArrowheads="1"/>
          </p:cNvSpPr>
          <p:nvPr/>
        </p:nvSpPr>
        <p:spPr bwMode="auto">
          <a:xfrm>
            <a:off x="1577975" y="439578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1,000</a:t>
            </a:r>
          </a:p>
        </p:txBody>
      </p:sp>
      <p:sp>
        <p:nvSpPr>
          <p:cNvPr id="59430" name="Rectangle 36"/>
          <p:cNvSpPr>
            <a:spLocks noChangeArrowheads="1"/>
          </p:cNvSpPr>
          <p:nvPr/>
        </p:nvSpPr>
        <p:spPr bwMode="auto">
          <a:xfrm>
            <a:off x="1577975" y="41656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1,500</a:t>
            </a:r>
          </a:p>
        </p:txBody>
      </p:sp>
      <p:sp>
        <p:nvSpPr>
          <p:cNvPr id="59431" name="Rectangle 37"/>
          <p:cNvSpPr>
            <a:spLocks noChangeArrowheads="1"/>
          </p:cNvSpPr>
          <p:nvPr/>
        </p:nvSpPr>
        <p:spPr bwMode="auto">
          <a:xfrm>
            <a:off x="1577975" y="392112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2,000</a:t>
            </a:r>
          </a:p>
        </p:txBody>
      </p:sp>
      <p:sp>
        <p:nvSpPr>
          <p:cNvPr id="59432" name="Rectangle 38"/>
          <p:cNvSpPr>
            <a:spLocks noChangeArrowheads="1"/>
          </p:cNvSpPr>
          <p:nvPr/>
        </p:nvSpPr>
        <p:spPr bwMode="auto">
          <a:xfrm>
            <a:off x="1577975" y="36909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2,500</a:t>
            </a:r>
          </a:p>
        </p:txBody>
      </p:sp>
      <p:sp>
        <p:nvSpPr>
          <p:cNvPr id="59433" name="Rectangle 39"/>
          <p:cNvSpPr>
            <a:spLocks noChangeArrowheads="1"/>
          </p:cNvSpPr>
          <p:nvPr/>
        </p:nvSpPr>
        <p:spPr bwMode="auto">
          <a:xfrm>
            <a:off x="1577975" y="344646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3,000</a:t>
            </a:r>
          </a:p>
        </p:txBody>
      </p:sp>
      <p:sp>
        <p:nvSpPr>
          <p:cNvPr id="59434" name="Rectangle 40"/>
          <p:cNvSpPr>
            <a:spLocks noChangeArrowheads="1"/>
          </p:cNvSpPr>
          <p:nvPr/>
        </p:nvSpPr>
        <p:spPr bwMode="auto">
          <a:xfrm>
            <a:off x="1577975" y="321627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3,500</a:t>
            </a:r>
          </a:p>
        </p:txBody>
      </p:sp>
      <p:sp>
        <p:nvSpPr>
          <p:cNvPr id="59435" name="Rectangle 41"/>
          <p:cNvSpPr>
            <a:spLocks noChangeArrowheads="1"/>
          </p:cNvSpPr>
          <p:nvPr/>
        </p:nvSpPr>
        <p:spPr bwMode="auto">
          <a:xfrm>
            <a:off x="1577975" y="29718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4,000</a:t>
            </a:r>
          </a:p>
        </p:txBody>
      </p:sp>
      <p:sp>
        <p:nvSpPr>
          <p:cNvPr id="59436" name="Rectangle 42"/>
          <p:cNvSpPr>
            <a:spLocks noChangeArrowheads="1"/>
          </p:cNvSpPr>
          <p:nvPr/>
        </p:nvSpPr>
        <p:spPr bwMode="auto">
          <a:xfrm>
            <a:off x="1577975" y="274161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4,500</a:t>
            </a:r>
          </a:p>
        </p:txBody>
      </p:sp>
      <p:sp>
        <p:nvSpPr>
          <p:cNvPr id="59437" name="Rectangle 43"/>
          <p:cNvSpPr>
            <a:spLocks noChangeArrowheads="1"/>
          </p:cNvSpPr>
          <p:nvPr/>
        </p:nvSpPr>
        <p:spPr bwMode="auto">
          <a:xfrm>
            <a:off x="1577975" y="24971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5,000</a:t>
            </a:r>
          </a:p>
        </p:txBody>
      </p:sp>
      <p:sp>
        <p:nvSpPr>
          <p:cNvPr id="59438" name="Rectangle 44"/>
          <p:cNvSpPr>
            <a:spLocks noChangeArrowheads="1"/>
          </p:cNvSpPr>
          <p:nvPr/>
        </p:nvSpPr>
        <p:spPr bwMode="auto">
          <a:xfrm>
            <a:off x="251460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1988</a:t>
            </a:r>
          </a:p>
        </p:txBody>
      </p:sp>
      <p:sp>
        <p:nvSpPr>
          <p:cNvPr id="59439" name="Rectangle 45"/>
          <p:cNvSpPr>
            <a:spLocks noChangeArrowheads="1"/>
          </p:cNvSpPr>
          <p:nvPr/>
        </p:nvSpPr>
        <p:spPr bwMode="auto">
          <a:xfrm>
            <a:off x="374808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1989</a:t>
            </a:r>
          </a:p>
        </p:txBody>
      </p:sp>
      <p:sp>
        <p:nvSpPr>
          <p:cNvPr id="59440" name="Rectangle 46"/>
          <p:cNvSpPr>
            <a:spLocks noChangeArrowheads="1"/>
          </p:cNvSpPr>
          <p:nvPr/>
        </p:nvSpPr>
        <p:spPr bwMode="auto">
          <a:xfrm>
            <a:off x="4983163"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1990</a:t>
            </a:r>
          </a:p>
        </p:txBody>
      </p:sp>
      <p:sp>
        <p:nvSpPr>
          <p:cNvPr id="59441" name="Rectangle 47"/>
          <p:cNvSpPr>
            <a:spLocks noChangeArrowheads="1"/>
          </p:cNvSpPr>
          <p:nvPr/>
        </p:nvSpPr>
        <p:spPr bwMode="auto">
          <a:xfrm>
            <a:off x="621665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1991</a:t>
            </a:r>
          </a:p>
        </p:txBody>
      </p:sp>
      <p:sp>
        <p:nvSpPr>
          <p:cNvPr id="59442" name="Rectangle 48"/>
          <p:cNvSpPr>
            <a:spLocks noChangeArrowheads="1"/>
          </p:cNvSpPr>
          <p:nvPr/>
        </p:nvSpPr>
        <p:spPr bwMode="auto">
          <a:xfrm>
            <a:off x="743743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1992</a:t>
            </a:r>
          </a:p>
        </p:txBody>
      </p:sp>
      <p:sp>
        <p:nvSpPr>
          <p:cNvPr id="59443" name="Rectangle 49"/>
          <p:cNvSpPr>
            <a:spLocks noChangeArrowheads="1"/>
          </p:cNvSpPr>
          <p:nvPr/>
        </p:nvSpPr>
        <p:spPr bwMode="auto">
          <a:xfrm>
            <a:off x="3648075" y="5429250"/>
            <a:ext cx="3162300" cy="4079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9444" name="Rectangle 50"/>
          <p:cNvSpPr>
            <a:spLocks noChangeArrowheads="1"/>
          </p:cNvSpPr>
          <p:nvPr/>
        </p:nvSpPr>
        <p:spPr bwMode="auto">
          <a:xfrm>
            <a:off x="3770313" y="5551488"/>
            <a:ext cx="96837" cy="96837"/>
          </a:xfrm>
          <a:prstGeom prst="rect">
            <a:avLst/>
          </a:prstGeom>
          <a:solidFill>
            <a:srgbClr val="000000"/>
          </a:solidFill>
          <a:ln w="12700">
            <a:solidFill>
              <a:srgbClr val="000000"/>
            </a:solidFill>
            <a:miter lim="800000"/>
            <a:headEnd/>
            <a:tailEnd/>
          </a:ln>
        </p:spPr>
        <p:txBody>
          <a:bodyPr wrap="none" anchor="ctr"/>
          <a:lstStyle/>
          <a:p>
            <a:endParaRPr lang="en-US"/>
          </a:p>
        </p:txBody>
      </p:sp>
      <p:sp>
        <p:nvSpPr>
          <p:cNvPr id="59445" name="Rectangle 51"/>
          <p:cNvSpPr>
            <a:spLocks noChangeArrowheads="1"/>
          </p:cNvSpPr>
          <p:nvPr/>
        </p:nvSpPr>
        <p:spPr bwMode="auto">
          <a:xfrm>
            <a:off x="3843338" y="5467350"/>
            <a:ext cx="7588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solidFill>
                  <a:srgbClr val="000000"/>
                </a:solidFill>
              </a:rPr>
              <a:t>Revenue</a:t>
            </a:r>
          </a:p>
        </p:txBody>
      </p:sp>
      <p:sp>
        <p:nvSpPr>
          <p:cNvPr id="59446" name="Rectangle 52"/>
          <p:cNvSpPr>
            <a:spLocks noChangeArrowheads="1"/>
          </p:cNvSpPr>
          <p:nvPr/>
        </p:nvSpPr>
        <p:spPr bwMode="auto">
          <a:xfrm>
            <a:off x="5330825" y="5551488"/>
            <a:ext cx="96838" cy="968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9447" name="Rectangle 53"/>
          <p:cNvSpPr>
            <a:spLocks noChangeArrowheads="1"/>
          </p:cNvSpPr>
          <p:nvPr/>
        </p:nvSpPr>
        <p:spPr bwMode="auto">
          <a:xfrm>
            <a:off x="5389563" y="5467350"/>
            <a:ext cx="14700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solidFill>
                  <a:srgbClr val="000000"/>
                </a:solidFill>
              </a:rPr>
              <a:t>Operating Earnings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Kodak Says Drug Unit Is Not for Sale … but…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81B8692-FDDE-5340-8DE1-FA2F2EB3BEEE}" type="slidenum">
              <a:rPr lang="en-US"/>
              <a:pPr>
                <a:defRPr/>
              </a:pPr>
              <a:t>22</a:t>
            </a:fld>
            <a:endParaRPr lang="en-US" dirty="0"/>
          </a:p>
        </p:txBody>
      </p:sp>
      <p:sp>
        <p:nvSpPr>
          <p:cNvPr id="50178"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An article in the NY Times in August of 1993 suggested that Kodak was eager to shed its drug unit.</a:t>
            </a:r>
          </a:p>
          <a:p>
            <a:pPr marL="640080" lvl="1" indent="-274320" eaLnBrk="1" fontAlgn="auto" hangingPunct="1">
              <a:spcAft>
                <a:spcPts val="0"/>
              </a:spcAft>
              <a:buFont typeface="Wingdings 2"/>
              <a:buChar char=""/>
              <a:defRPr/>
            </a:pPr>
            <a:r>
              <a:rPr lang="en-US" smtClean="0">
                <a:ea typeface="+mn-ea"/>
              </a:rPr>
              <a:t>In response, Eastman Kodak officials say they have no plans to sell Kodak</a:t>
            </a:r>
            <a:r>
              <a:rPr lang="ja-JP" altLang="en-US" smtClean="0">
                <a:ea typeface="+mn-ea"/>
              </a:rPr>
              <a:t>’</a:t>
            </a:r>
            <a:r>
              <a:rPr lang="en-US" altLang="ja-JP" smtClean="0">
                <a:ea typeface="+mn-ea"/>
              </a:rPr>
              <a:t>s Sterling Winthrop drug unit.</a:t>
            </a:r>
          </a:p>
          <a:p>
            <a:pPr marL="640080" lvl="1" indent="-274320" eaLnBrk="1" fontAlgn="auto" hangingPunct="1">
              <a:spcAft>
                <a:spcPts val="0"/>
              </a:spcAft>
              <a:buFont typeface="Wingdings 2"/>
              <a:buChar char=""/>
              <a:defRPr/>
            </a:pPr>
            <a:r>
              <a:rPr lang="en-US" smtClean="0">
                <a:ea typeface="+mn-ea"/>
              </a:rPr>
              <a:t>Louis Mattis, Chairman of Sterling Winthrop, dismissed the rumors as </a:t>
            </a:r>
            <a:r>
              <a:rPr lang="ja-JP" altLang="en-US" smtClean="0">
                <a:ea typeface="+mn-ea"/>
              </a:rPr>
              <a:t>“</a:t>
            </a:r>
            <a:r>
              <a:rPr lang="en-US" altLang="ja-JP" smtClean="0">
                <a:ea typeface="+mn-ea"/>
              </a:rPr>
              <a:t>massive speculation, which flies in the face of the stated intent of Kodak that it is committed to be in the health business.</a:t>
            </a:r>
            <a:r>
              <a:rPr lang="ja-JP" altLang="en-US" smtClean="0">
                <a:ea typeface="+mn-ea"/>
              </a:rPr>
              <a:t>”</a:t>
            </a:r>
            <a:endParaRPr lang="en-US" altLang="ja-JP" smtClean="0">
              <a:ea typeface="+mn-ea"/>
            </a:endParaRPr>
          </a:p>
          <a:p>
            <a:pPr marL="320040" indent="-320040" eaLnBrk="1" fontAlgn="auto" hangingPunct="1">
              <a:spcAft>
                <a:spcPts val="0"/>
              </a:spcAft>
              <a:buFont typeface="Wingdings"/>
              <a:buChar char=""/>
              <a:defRPr/>
            </a:pPr>
            <a:r>
              <a:rPr lang="en-US" smtClean="0">
                <a:ea typeface="+mn-ea"/>
                <a:cs typeface="+mn-cs"/>
              </a:rPr>
              <a:t>A few months later…Taking a stride out of the drug business, Eastman Kodak said that the Sanofi Group, a French pharmaceutical company, agreed to buy the prescription drug business of Sterling Winthrop for $1.68 billion.     </a:t>
            </a:r>
          </a:p>
          <a:p>
            <a:pPr marL="640080" lvl="1" indent="-274320" eaLnBrk="1" fontAlgn="auto" hangingPunct="1">
              <a:spcAft>
                <a:spcPts val="0"/>
              </a:spcAft>
              <a:buFont typeface="Wingdings 2"/>
              <a:buChar char=""/>
              <a:defRPr/>
            </a:pPr>
            <a:r>
              <a:rPr lang="en-US" smtClean="0">
                <a:ea typeface="+mn-ea"/>
              </a:rPr>
              <a:t>Shares of Eastman Kodak rose 75 cents yesterday, closing at $47.50 on the New York Stock Exchange.   </a:t>
            </a:r>
          </a:p>
          <a:p>
            <a:pPr marL="640080" lvl="1" indent="-274320" eaLnBrk="1" fontAlgn="auto" hangingPunct="1">
              <a:spcAft>
                <a:spcPts val="0"/>
              </a:spcAft>
              <a:buFont typeface="Wingdings 2"/>
              <a:buChar char=""/>
              <a:defRPr/>
            </a:pPr>
            <a:r>
              <a:rPr lang="en-US" smtClean="0">
                <a:ea typeface="+mn-ea"/>
              </a:rPr>
              <a:t>Samuel D. Isaly an analyst , said the announcement was </a:t>
            </a:r>
            <a:r>
              <a:rPr lang="ja-JP" altLang="en-US" smtClean="0">
                <a:ea typeface="+mn-ea"/>
              </a:rPr>
              <a:t>“</a:t>
            </a:r>
            <a:r>
              <a:rPr lang="en-US" altLang="ja-JP" smtClean="0">
                <a:ea typeface="+mn-ea"/>
              </a:rPr>
              <a:t>very good for Sanofi and very good for Kodak.</a:t>
            </a:r>
            <a:r>
              <a:rPr lang="ja-JP" altLang="en-US" smtClean="0">
                <a:ea typeface="+mn-ea"/>
              </a:rPr>
              <a:t>”</a:t>
            </a:r>
            <a:r>
              <a:rPr lang="en-US" altLang="ja-JP" smtClean="0">
                <a:ea typeface="+mn-ea"/>
              </a:rPr>
              <a:t>   </a:t>
            </a:r>
          </a:p>
          <a:p>
            <a:pPr marL="640080" lvl="1" indent="-274320" eaLnBrk="1" fontAlgn="auto" hangingPunct="1">
              <a:spcAft>
                <a:spcPts val="0"/>
              </a:spcAft>
              <a:buFont typeface="Wingdings 2"/>
              <a:buChar char=""/>
              <a:defRPr/>
            </a:pPr>
            <a:r>
              <a:rPr lang="en-US" smtClean="0">
                <a:ea typeface="+mn-ea"/>
              </a:rPr>
              <a:t> </a:t>
            </a:r>
            <a:r>
              <a:rPr lang="ja-JP" altLang="en-US" smtClean="0">
                <a:ea typeface="+mn-ea"/>
              </a:rPr>
              <a:t>“</a:t>
            </a:r>
            <a:r>
              <a:rPr lang="en-US" altLang="ja-JP" smtClean="0">
                <a:ea typeface="+mn-ea"/>
              </a:rPr>
              <a:t>When the divestitures are complete, Kodak will be entirely focused on imaging,</a:t>
            </a:r>
            <a:r>
              <a:rPr lang="ja-JP" altLang="en-US" smtClean="0">
                <a:ea typeface="+mn-ea"/>
              </a:rPr>
              <a:t>”</a:t>
            </a:r>
            <a:r>
              <a:rPr lang="en-US" altLang="ja-JP" smtClean="0">
                <a:ea typeface="+mn-ea"/>
              </a:rPr>
              <a:t> said George M. C. Fisher, the company's chief executive. </a:t>
            </a:r>
          </a:p>
          <a:p>
            <a:pPr marL="640080" lvl="1" indent="-274320" eaLnBrk="1" fontAlgn="auto" hangingPunct="1">
              <a:spcAft>
                <a:spcPts val="0"/>
              </a:spcAft>
              <a:buFont typeface="Wingdings 2"/>
              <a:buChar char=""/>
              <a:defRPr/>
            </a:pPr>
            <a:r>
              <a:rPr lang="en-US" smtClean="0">
                <a:ea typeface="+mn-ea"/>
              </a:rPr>
              <a:t>The rest of the Sterling Winthrop was sold to Smithkline for $2.9 billion. </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connection to corporate governance: HP buys Autonomy… and explains the premium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130E502-91A1-6E4F-A2E3-81A95A4BE905}" type="slidenum">
              <a:rPr lang="en-US"/>
              <a:pPr>
                <a:defRPr/>
              </a:pPr>
              <a:t>23</a:t>
            </a:fld>
            <a:endParaRPr lang="en-US" dirty="0"/>
          </a:p>
        </p:txBody>
      </p:sp>
      <p:pic>
        <p:nvPicPr>
          <p:cNvPr id="6349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year later… HP admits a mistake…and explains it…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75519E3-EA98-464B-AD37-A9B0F69BE34A}" type="slidenum">
              <a:rPr lang="en-US"/>
              <a:pPr>
                <a:defRPr/>
              </a:pPr>
              <a:t>24</a:t>
            </a:fld>
            <a:endParaRPr lang="en-US" dirty="0"/>
          </a:p>
        </p:txBody>
      </p:sp>
      <p:pic>
        <p:nvPicPr>
          <p:cNvPr id="6554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owns/runs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AE0329E-4C96-5D42-981B-E825237E32EF}" type="slidenum">
              <a:rPr lang="en-US"/>
              <a:pPr>
                <a:defRPr/>
              </a:pPr>
              <a:t>25</a:t>
            </a:fld>
            <a:endParaRPr lang="en-US" dirty="0"/>
          </a:p>
        </p:txBody>
      </p:sp>
      <p:sp>
        <p:nvSpPr>
          <p:cNvPr id="67588" name="Rectangle 3"/>
          <p:cNvSpPr>
            <a:spLocks noGrp="1" noChangeArrowheads="1"/>
          </p:cNvSpPr>
          <p:nvPr>
            <p:ph sz="quarter" idx="1"/>
          </p:nvPr>
        </p:nvSpPr>
        <p:spPr>
          <a:xfrm>
            <a:off x="612775" y="1600200"/>
            <a:ext cx="8153400" cy="4495800"/>
          </a:xfrm>
        </p:spPr>
        <p:txBody>
          <a:bodyPr/>
          <a:lstStyle/>
          <a:p>
            <a:pPr eaLnBrk="1" hangingPunct="1"/>
            <a:r>
              <a:rPr lang="en-US" sz="2400">
                <a:latin typeface="Calibri" charset="0"/>
              </a:rPr>
              <a:t>Look at: Bloomberg printout HDS for your firm</a:t>
            </a:r>
          </a:p>
          <a:p>
            <a:pPr eaLnBrk="1" hangingPunct="1"/>
            <a:r>
              <a:rPr lang="en-US" sz="2400">
                <a:latin typeface="Calibri" charset="0"/>
              </a:rPr>
              <a:t>Who are the top stockholders in your firm?</a:t>
            </a:r>
          </a:p>
          <a:p>
            <a:pPr eaLnBrk="1" hangingPunct="1"/>
            <a:r>
              <a:rPr lang="en-US" sz="2400">
                <a:latin typeface="Calibri" charset="0"/>
              </a:rPr>
              <a:t>What are the potential conflicts of interests that you see emerging from this stockholding structure?</a:t>
            </a:r>
          </a:p>
        </p:txBody>
      </p:sp>
      <p:sp>
        <p:nvSpPr>
          <p:cNvPr id="6758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675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052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r>
              <a:rPr lang="en-US">
                <a:latin typeface="Calibri" charset="0"/>
              </a:rPr>
              <a:t>Case 1: Splintering of Stockholders</a:t>
            </a:r>
            <a:br>
              <a:rPr lang="en-US">
                <a:latin typeface="Calibri" charset="0"/>
              </a:rPr>
            </a:br>
            <a:r>
              <a:rPr lang="en-US">
                <a:latin typeface="Calibri" charset="0"/>
              </a:rPr>
              <a:t>Disney</a:t>
            </a:r>
            <a:r>
              <a:rPr lang="ja-JP" altLang="en-US">
                <a:latin typeface="Calibri" charset="0"/>
              </a:rPr>
              <a:t>’</a:t>
            </a:r>
            <a:r>
              <a:rPr lang="en-US" altLang="ja-JP">
                <a:latin typeface="Calibri" charset="0"/>
              </a:rPr>
              <a:t>s top stockholders in 2003</a:t>
            </a:r>
            <a:endParaRPr lang="en-US">
              <a:latin typeface="Calibri" charset="0"/>
            </a:endParaRPr>
          </a:p>
        </p:txBody>
      </p:sp>
      <p:pic>
        <p:nvPicPr>
          <p:cNvPr id="69634"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2: Voting versus Non-voting Shares &amp; Golden Shares:  Vale</a:t>
            </a:r>
          </a:p>
        </p:txBody>
      </p:sp>
      <p:pic>
        <p:nvPicPr>
          <p:cNvPr id="7168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71683"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Vale has eleven members on its board of directors, ten of whom were nominated by Valepar and the board was chaired by Don Conrado, the CEO </a:t>
            </a:r>
            <a:r>
              <a:rPr lang="en-US" sz="1400"/>
              <a:t>of </a:t>
            </a:r>
            <a:r>
              <a:rPr lang="en-US" sz="1600"/>
              <a:t>Valepar. </a:t>
            </a:r>
          </a:p>
        </p:txBody>
      </p:sp>
      <p:sp>
        <p:nvSpPr>
          <p:cNvPr id="71684"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3: Cross and Pyramid Holdings</a:t>
            </a:r>
            <a:br>
              <a:rPr lang="en-US">
                <a:latin typeface="Calibri" charset="0"/>
              </a:rPr>
            </a:br>
            <a:r>
              <a:rPr lang="en-US">
                <a:latin typeface="Calibri" charset="0"/>
              </a:rPr>
              <a:t>Tata Motor</a:t>
            </a:r>
            <a:r>
              <a:rPr lang="ja-JP" altLang="en-US">
                <a:latin typeface="Calibri" charset="0"/>
              </a:rPr>
              <a:t>’</a:t>
            </a:r>
            <a:r>
              <a:rPr lang="en-US" altLang="ja-JP">
                <a:latin typeface="Calibri" charset="0"/>
              </a:rPr>
              <a:t>s top stockholders in 2013 </a:t>
            </a:r>
            <a:endParaRPr lang="en-US">
              <a:latin typeface="Calibri" charset="0"/>
            </a:endParaRPr>
          </a:p>
        </p:txBody>
      </p:sp>
      <p:sp>
        <p:nvSpPr>
          <p:cNvPr id="73730"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73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7373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612775" y="228600"/>
            <a:ext cx="8153400" cy="990600"/>
          </a:xfrm>
        </p:spPr>
        <p:txBody>
          <a:bodyPr/>
          <a:lstStyle/>
          <a:p>
            <a:r>
              <a:rPr lang="en-US">
                <a:latin typeface="Calibri" charset="0"/>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u="sng" dirty="0" smtClean="0"/>
              <a:t>The Board</a:t>
            </a:r>
            <a:r>
              <a:rPr lang="en-US" dirty="0" smtClean="0"/>
              <a:t>: The </a:t>
            </a:r>
            <a:r>
              <a:rPr lang="en-US" dirty="0"/>
              <a:t>company has six directors, one of whom is Robin Li, who is the founder/CEO of </a:t>
            </a:r>
            <a:r>
              <a:rPr lang="en-US" dirty="0" err="1"/>
              <a:t>Baidu</a:t>
            </a:r>
            <a:r>
              <a:rPr lang="en-US" dirty="0"/>
              <a:t>. Mr. Li also owns a majority stake of Class B shares, which have ten times the voting rights of Class A shares, granting him effective control of the company.</a:t>
            </a:r>
            <a:r>
              <a:rPr lang="en-US" dirty="0" smtClean="0"/>
              <a:t> </a:t>
            </a:r>
          </a:p>
          <a:p>
            <a:pPr>
              <a:defRPr/>
            </a:pPr>
            <a:r>
              <a:rPr lang="en-US" u="sng" dirty="0" smtClean="0"/>
              <a:t>The structure</a:t>
            </a:r>
            <a:r>
              <a:rPr lang="en-US" dirty="0" smtClean="0"/>
              <a:t>: </a:t>
            </a:r>
            <a:r>
              <a:rPr lang="en-US" dirty="0" err="1" smtClean="0"/>
              <a:t>Baidu</a:t>
            </a:r>
            <a:r>
              <a:rPr lang="en-US" dirty="0" smtClean="0"/>
              <a:t> </a:t>
            </a:r>
            <a:r>
              <a:rPr lang="en-US" dirty="0"/>
              <a:t>is a Chinese company, but it is incorporated in the Cayman Islands, its primary stock listing is on the NASDAQ and the listed company is structured as a shell company, to get around Chinese government restrictions of foreign investors holding shares in Chinese corporations.</a:t>
            </a:r>
            <a:r>
              <a:rPr lang="en-US" dirty="0" smtClean="0"/>
              <a:t> </a:t>
            </a:r>
          </a:p>
          <a:p>
            <a:pPr>
              <a:defRPr/>
            </a:pPr>
            <a:r>
              <a:rPr lang="en-US" u="sng" dirty="0" smtClean="0"/>
              <a:t>The legal system</a:t>
            </a:r>
            <a:r>
              <a:rPr lang="en-US" dirty="0" smtClean="0"/>
              <a:t>: </a:t>
            </a:r>
            <a:r>
              <a:rPr lang="en-US" dirty="0" err="1" smtClean="0"/>
              <a:t>Baidu’s</a:t>
            </a:r>
            <a:r>
              <a:rPr lang="en-US" dirty="0" smtClean="0"/>
              <a:t> </a:t>
            </a:r>
            <a:r>
              <a:rPr lang="en-US" dirty="0"/>
              <a:t>operating counterpart in China is structured as a Variable Interest Entity (VIE), </a:t>
            </a:r>
            <a:r>
              <a:rPr lang="en-US" dirty="0" smtClean="0"/>
              <a:t>and it is unclear how much legal power the shareholders in the shell company have to enforce changes at the VIE.</a:t>
            </a:r>
          </a:p>
        </p:txBody>
      </p:sp>
      <p:sp>
        <p:nvSpPr>
          <p:cNvPr id="757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Things change.. Disney</a:t>
            </a:r>
            <a:r>
              <a:rPr lang="ja-JP" altLang="en-US" smtClean="0">
                <a:ea typeface="+mj-ea"/>
                <a:cs typeface="+mj-cs"/>
              </a:rPr>
              <a:t>’</a:t>
            </a:r>
            <a:r>
              <a:rPr lang="en-US" altLang="ja-JP" smtClean="0">
                <a:ea typeface="+mj-ea"/>
                <a:cs typeface="+mj-cs"/>
              </a:rPr>
              <a:t>s top stockholders in 2009</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DF88308-471A-4B42-AB69-986896D1E46E}" type="slidenum">
              <a:rPr lang="en-US"/>
              <a:pPr>
                <a:defRPr/>
              </a:pPr>
              <a:t>30</a:t>
            </a:fld>
            <a:endParaRPr lang="en-US" dirty="0"/>
          </a:p>
        </p:txBody>
      </p:sp>
      <p:pic>
        <p:nvPicPr>
          <p:cNvPr id="7782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Stockholders' objectives vs. Bondholders' objectives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21FAA08-03AA-4549-A1D8-06799C4A8366}" type="slidenum">
              <a:rPr lang="en-US"/>
              <a:pPr>
                <a:defRPr/>
              </a:pPr>
              <a:t>31</a:t>
            </a:fld>
            <a:endParaRPr lang="en-US" dirty="0"/>
          </a:p>
        </p:txBody>
      </p:sp>
      <p:sp>
        <p:nvSpPr>
          <p:cNvPr id="798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theory:  there is no conflict of interests between stockholders and bondholders.</a:t>
            </a:r>
          </a:p>
          <a:p>
            <a:pPr eaLnBrk="1" hangingPunct="1"/>
            <a:r>
              <a:rPr lang="en-US">
                <a:latin typeface="Calibri" charset="0"/>
              </a:rPr>
              <a:t>In practice: Stockholder and bondholders have different objectives. Bondholders are concerned most about safety and ensuring that they get paid their claims. Stockholders are more likely to think about upside potential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Examples of the conflict..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941F948-F0DC-CB4D-BB4A-129922CC28CD}" type="slidenum">
              <a:rPr lang="en-US"/>
              <a:pPr>
                <a:defRPr/>
              </a:pPr>
              <a:t>32</a:t>
            </a:fld>
            <a:endParaRPr lang="en-US" dirty="0"/>
          </a:p>
        </p:txBody>
      </p:sp>
      <p:sp>
        <p:nvSpPr>
          <p:cNvPr id="6861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A dividend/buyback surge</a:t>
            </a:r>
            <a:r>
              <a:rPr lang="en-US" dirty="0" smtClean="0">
                <a:ea typeface="+mn-ea"/>
                <a:cs typeface="+mn-cs"/>
              </a:rPr>
              <a:t>: When firms pay cash out as dividends, lenders to the firm are hurt and stockholders may be helped. This is because the firm becomes riskier without the cash.</a:t>
            </a:r>
          </a:p>
          <a:p>
            <a:pPr marL="320040" indent="-320040" eaLnBrk="1" fontAlgn="auto" hangingPunct="1">
              <a:spcAft>
                <a:spcPts val="0"/>
              </a:spcAft>
              <a:buFont typeface="Wingdings"/>
              <a:buChar char=""/>
              <a:defRPr/>
            </a:pPr>
            <a:r>
              <a:rPr lang="en-US" u="sng" dirty="0" smtClean="0">
                <a:ea typeface="+mn-ea"/>
                <a:cs typeface="+mn-cs"/>
              </a:rPr>
              <a:t>Risk shifting</a:t>
            </a:r>
            <a:r>
              <a:rPr lang="en-US" dirty="0" smtClean="0">
                <a:ea typeface="+mn-ea"/>
                <a:cs typeface="+mn-cs"/>
              </a:rPr>
              <a:t>: When a firm takes riskier projects than those agreed to at the outset, lenders are hurt. Lenders base interest rates on their perceptions of how risky a firm</a:t>
            </a:r>
            <a:r>
              <a:rPr lang="ja-JP" altLang="en-US" dirty="0" smtClean="0">
                <a:ea typeface="+mn-ea"/>
                <a:cs typeface="+mn-cs"/>
              </a:rPr>
              <a:t>’</a:t>
            </a:r>
            <a:r>
              <a:rPr lang="en-US" altLang="ja-JP" dirty="0" smtClean="0">
                <a:ea typeface="+mn-ea"/>
                <a:cs typeface="+mn-cs"/>
              </a:rPr>
              <a:t>s investments are. If stockholders then take on riskier investments, lenders will be hurt.</a:t>
            </a:r>
          </a:p>
          <a:p>
            <a:pPr marL="320040" indent="-320040" eaLnBrk="1" fontAlgn="auto" hangingPunct="1">
              <a:spcAft>
                <a:spcPts val="0"/>
              </a:spcAft>
              <a:buFont typeface="Wingdings"/>
              <a:buChar char=""/>
              <a:defRPr/>
            </a:pPr>
            <a:r>
              <a:rPr lang="en-US" u="sng" dirty="0" smtClean="0">
                <a:ea typeface="+mn-ea"/>
                <a:cs typeface="+mn-cs"/>
              </a:rPr>
              <a:t>Borrowing more on the same assets</a:t>
            </a:r>
            <a:r>
              <a:rPr lang="en-US" dirty="0" smtClean="0">
                <a:ea typeface="+mn-ea"/>
                <a:cs typeface="+mn-cs"/>
              </a:rPr>
              <a:t>: If lenders do not protect themselves, a firm can borrow more money and make all existing lenders worse off.</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Extreme Example: Unprotected Lenders?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39C68CB-506A-964F-8EC7-CC31CCD0B18C}" type="slidenum">
              <a:rPr lang="en-US"/>
              <a:pPr>
                <a:defRPr/>
              </a:pPr>
              <a:t>33</a:t>
            </a:fld>
            <a:endParaRPr lang="en-US" dirty="0"/>
          </a:p>
        </p:txBody>
      </p:sp>
      <p:graphicFrame>
        <p:nvGraphicFramePr>
          <p:cNvPr id="83972" name="Object 2"/>
          <p:cNvGraphicFramePr>
            <a:graphicFrameLocks noGrp="1"/>
          </p:cNvGraphicFramePr>
          <p:nvPr>
            <p:ph sz="quarter" idx="1"/>
          </p:nvPr>
        </p:nvGraphicFramePr>
        <p:xfrm>
          <a:off x="612775" y="1614488"/>
          <a:ext cx="8153400" cy="4467225"/>
        </p:xfrm>
        <a:graphic>
          <a:graphicData uri="http://schemas.openxmlformats.org/presentationml/2006/ole">
            <mc:AlternateContent xmlns:mc="http://schemas.openxmlformats.org/markup-compatibility/2006">
              <mc:Choice xmlns:v="urn:schemas-microsoft-com:vml" Requires="v">
                <p:oleObj spid="_x0000_s83998" name="Document" r:id="rId4" imgW="18628571" imgH="10209524" progId="Word.Document.8">
                  <p:embed/>
                </p:oleObj>
              </mc:Choice>
              <mc:Fallback>
                <p:oleObj name="Document" r:id="rId4" imgW="18628571" imgH="10209524"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614488"/>
                        <a:ext cx="8153400"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Firms and Financial Markets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8A10FFE-878B-7346-88D6-EFB0581A9543}" type="slidenum">
              <a:rPr lang="en-US"/>
              <a:pPr>
                <a:defRPr/>
              </a:pPr>
              <a:t>34</a:t>
            </a:fld>
            <a:endParaRPr lang="en-US" dirty="0"/>
          </a:p>
        </p:txBody>
      </p:sp>
      <p:sp>
        <p:nvSpPr>
          <p:cNvPr id="727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Financial markets are efficient. Managers convey information honestly and and in a timely manner to financial markets, and financial markets make reasoned judgments of the effects of this information on 'true value'. As a consequence-</a:t>
            </a:r>
          </a:p>
          <a:p>
            <a:pPr marL="640080" lvl="1" indent="-274320" eaLnBrk="1" fontAlgn="auto" hangingPunct="1">
              <a:spcAft>
                <a:spcPts val="0"/>
              </a:spcAft>
              <a:buFont typeface="Wingdings 2"/>
              <a:buChar char=""/>
              <a:defRPr/>
            </a:pPr>
            <a:r>
              <a:rPr lang="en-US" dirty="0" smtClean="0">
                <a:ea typeface="+mn-ea"/>
              </a:rPr>
              <a:t>A company that invests in good long term projects will be rewarded.</a:t>
            </a:r>
          </a:p>
          <a:p>
            <a:pPr marL="640080" lvl="1" indent="-274320" eaLnBrk="1" fontAlgn="auto" hangingPunct="1">
              <a:spcAft>
                <a:spcPts val="0"/>
              </a:spcAft>
              <a:buFont typeface="Wingdings 2"/>
              <a:buChar char=""/>
              <a:defRPr/>
            </a:pPr>
            <a:r>
              <a:rPr lang="en-US" dirty="0" smtClean="0">
                <a:ea typeface="+mn-ea"/>
              </a:rPr>
              <a:t>Short term accounting gimmicks will not lead to increases in market value.</a:t>
            </a:r>
          </a:p>
          <a:p>
            <a:pPr marL="640080" lvl="1" indent="-274320" eaLnBrk="1" fontAlgn="auto" hangingPunct="1">
              <a:spcAft>
                <a:spcPts val="0"/>
              </a:spcAft>
              <a:buFont typeface="Wingdings 2"/>
              <a:buChar char=""/>
              <a:defRPr/>
            </a:pPr>
            <a:r>
              <a:rPr lang="en-US" dirty="0" smtClean="0">
                <a:ea typeface="+mn-ea"/>
              </a:rPr>
              <a:t>Stock price performance is a  good measure of company performance. </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There are some holes in the 'Efficient Markets' assumption. </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Managers control the release of information to the general public</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159355-CD06-D945-8ED0-6B7DCD7DBC72}" type="slidenum">
              <a:rPr lang="en-US"/>
              <a:pPr>
                <a:defRPr/>
              </a:pPr>
              <a:t>35</a:t>
            </a:fld>
            <a:endParaRPr lang="en-US" dirty="0"/>
          </a:p>
        </p:txBody>
      </p:sp>
      <p:sp>
        <p:nvSpPr>
          <p:cNvPr id="88068"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Information management (timing and spin)</a:t>
            </a:r>
            <a:r>
              <a:rPr lang="en-US">
                <a:latin typeface="Calibri" charset="0"/>
              </a:rPr>
              <a:t>: Information (especially negative) is sometimes suppressed or delayed by managers seeking a better time to release it. When the information is released, firms find ways to “spin” or “frame” it to put themselves in the best possible light.</a:t>
            </a:r>
          </a:p>
          <a:p>
            <a:pPr eaLnBrk="1" hangingPunct="1"/>
            <a:r>
              <a:rPr lang="en-US" u="sng">
                <a:latin typeface="Calibri" charset="0"/>
              </a:rPr>
              <a:t>Outright fraud</a:t>
            </a:r>
            <a:r>
              <a:rPr lang="en-US">
                <a:latin typeface="Calibri" charset="0"/>
              </a:rPr>
              <a:t>: In some cases, firms release intentionally misleading information about their current conditions and future prospects to financial markets.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Evidence that managers delay bad news?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AD0BC56-ACD0-D44A-A9BE-9A7053D1F607}" type="slidenum">
              <a:rPr lang="en-US"/>
              <a:pPr>
                <a:defRPr/>
              </a:pPr>
              <a:t>36</a:t>
            </a:fld>
            <a:endParaRPr lang="en-US" dirty="0"/>
          </a:p>
        </p:txBody>
      </p:sp>
      <p:graphicFrame>
        <p:nvGraphicFramePr>
          <p:cNvPr id="90116" name="Object 2"/>
          <p:cNvGraphicFramePr>
            <a:graphicFrameLocks noGrp="1"/>
          </p:cNvGraphicFramePr>
          <p:nvPr>
            <p:ph sz="quarter" idx="1"/>
          </p:nvPr>
        </p:nvGraphicFramePr>
        <p:xfrm>
          <a:off x="838200" y="1676400"/>
          <a:ext cx="7467600" cy="4572000"/>
        </p:xfrm>
        <a:graphic>
          <a:graphicData uri="http://schemas.openxmlformats.org/presentationml/2006/ole">
            <mc:AlternateContent xmlns:mc="http://schemas.openxmlformats.org/markup-compatibility/2006">
              <mc:Choice xmlns:v="urn:schemas-microsoft-com:vml" Requires="v">
                <p:oleObj spid="_x0000_s90143" name="Document" r:id="rId4" imgW="3784600" imgH="2717800" progId="Word.Document.8">
                  <p:embed/>
                </p:oleObj>
              </mc:Choice>
              <mc:Fallback>
                <p:oleObj name="Document" r:id="rId4" imgW="3784600" imgH="2717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676400"/>
                        <a:ext cx="7467600" cy="457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Some critiques of market efficiency..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576E110-6B5D-8D46-B166-D10EC880B5A0}" type="slidenum">
              <a:rPr lang="en-US"/>
              <a:pPr>
                <a:defRPr/>
              </a:pPr>
              <a:t>37</a:t>
            </a:fld>
            <a:endParaRPr lang="en-US" dirty="0"/>
          </a:p>
        </p:txBody>
      </p:sp>
      <p:sp>
        <p:nvSpPr>
          <p:cNvPr id="7885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fontAlgn="auto" hangingPunct="1">
              <a:spcAft>
                <a:spcPts val="0"/>
              </a:spcAft>
              <a:defRPr/>
            </a:pPr>
            <a:r>
              <a:rPr lang="en-US" u="sng" dirty="0" smtClean="0">
                <a:ea typeface="+mn-ea"/>
                <a:cs typeface="+mn-cs"/>
              </a:rPr>
              <a:t>Investor irrationality</a:t>
            </a:r>
            <a:r>
              <a:rPr lang="en-US" dirty="0" smtClean="0">
                <a:ea typeface="+mn-ea"/>
                <a:cs typeface="+mn-cs"/>
              </a:rPr>
              <a:t>: The base argument is that investors are irrational and prices often move for not reason at all. As a consequence, prices are much more volatile than justified by the underlying fundamentals. Earnings and dividends are much less volatile than stock prices.</a:t>
            </a:r>
          </a:p>
          <a:p>
            <a:pPr eaLnBrk="1" fontAlgn="auto" hangingPunct="1">
              <a:spcAft>
                <a:spcPts val="0"/>
              </a:spcAft>
              <a:defRPr/>
            </a:pPr>
            <a:r>
              <a:rPr lang="en-US" dirty="0" smtClean="0">
                <a:ea typeface="+mn-ea"/>
                <a:cs typeface="+mn-cs"/>
              </a:rPr>
              <a:t>Manifestations of irrationality</a:t>
            </a:r>
          </a:p>
          <a:p>
            <a:pPr marL="640715" lvl="1" indent="-320040" eaLnBrk="1" fontAlgn="auto" hangingPunct="1">
              <a:spcAft>
                <a:spcPts val="0"/>
              </a:spcAft>
              <a:buFont typeface="Wingdings"/>
              <a:buChar char=""/>
              <a:defRPr/>
            </a:pPr>
            <a:r>
              <a:rPr lang="en-US" u="sng" dirty="0" smtClean="0">
                <a:ea typeface="+mn-ea"/>
              </a:rPr>
              <a:t>Reaction to news</a:t>
            </a:r>
            <a:r>
              <a:rPr lang="en-US" dirty="0" smtClean="0">
                <a:ea typeface="+mn-ea"/>
              </a:rPr>
              <a:t>: Some believe that </a:t>
            </a:r>
            <a:r>
              <a:rPr lang="en-US" dirty="0">
                <a:ea typeface="+mn-ea"/>
              </a:rPr>
              <a:t>i</a:t>
            </a:r>
            <a:r>
              <a:rPr lang="en-US" dirty="0" smtClean="0">
                <a:ea typeface="+mn-ea"/>
              </a:rPr>
              <a:t>nvestors overreact to news, both good and bad. Others believe that investors sometimes under react to big news stories.</a:t>
            </a:r>
          </a:p>
          <a:p>
            <a:pPr marL="640715" lvl="1" indent="-320040" eaLnBrk="1" fontAlgn="auto" hangingPunct="1">
              <a:spcAft>
                <a:spcPts val="0"/>
              </a:spcAft>
              <a:buFont typeface="Wingdings"/>
              <a:buChar char=""/>
              <a:defRPr/>
            </a:pPr>
            <a:r>
              <a:rPr lang="en-US" u="sng" dirty="0" smtClean="0">
                <a:ea typeface="+mn-ea"/>
              </a:rPr>
              <a:t>An insider conspiracy</a:t>
            </a:r>
            <a:r>
              <a:rPr lang="en-US" dirty="0">
                <a:ea typeface="+mn-ea"/>
              </a:rPr>
              <a:t>:</a:t>
            </a:r>
            <a:r>
              <a:rPr lang="en-US" dirty="0" smtClean="0">
                <a:ea typeface="+mn-ea"/>
              </a:rPr>
              <a:t> Financial markets are manipulated by insiders; Prices do not have any relationship to value.</a:t>
            </a:r>
          </a:p>
          <a:p>
            <a:pPr marL="640715" lvl="1" indent="-320040" eaLnBrk="1" fontAlgn="auto" hangingPunct="1">
              <a:spcAft>
                <a:spcPts val="0"/>
              </a:spcAft>
              <a:buFont typeface="Wingdings"/>
              <a:buChar char=""/>
              <a:defRPr/>
            </a:pPr>
            <a:r>
              <a:rPr lang="en-US" u="sng" dirty="0" smtClean="0">
                <a:ea typeface="+mn-ea"/>
              </a:rPr>
              <a:t>Short termism</a:t>
            </a:r>
            <a:r>
              <a:rPr lang="en-US" dirty="0" smtClean="0">
                <a:ea typeface="+mn-ea"/>
              </a:rPr>
              <a:t>: Investors are short-sighted, and do not consider the long-term implications of actions taken by the firm</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Are markets short sighted and too focused on the near term?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0718F3E-C489-3E49-B7B0-14EA751FB9F0}" type="slidenum">
              <a:rPr lang="en-US"/>
              <a:pPr>
                <a:defRPr/>
              </a:pPr>
              <a:t>38</a:t>
            </a:fld>
            <a:endParaRPr lang="en-US" dirty="0"/>
          </a:p>
        </p:txBody>
      </p:sp>
      <p:sp>
        <p:nvSpPr>
          <p:cNvPr id="8089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Focusing on market prices will lead companies towards short term decisions at the expense of long term value.</a:t>
            </a:r>
          </a:p>
          <a:p>
            <a:pPr marL="365760" lvl="1" indent="0" eaLnBrk="1" fontAlgn="auto" hangingPunct="1">
              <a:spcAft>
                <a:spcPts val="0"/>
              </a:spcAft>
              <a:buFont typeface="Wingdings 2"/>
              <a:buNone/>
              <a:defRPr/>
            </a:pPr>
            <a:r>
              <a:rPr lang="en-US" dirty="0" smtClean="0">
                <a:ea typeface="+mn-ea"/>
              </a:rPr>
              <a:t>a.	I agree with the statement</a:t>
            </a:r>
          </a:p>
          <a:p>
            <a:pPr marL="365760" lvl="1" indent="0" eaLnBrk="1" fontAlgn="auto" hangingPunct="1">
              <a:spcAft>
                <a:spcPts val="0"/>
              </a:spcAft>
              <a:buFont typeface="Wingdings 2"/>
              <a:buNone/>
              <a:defRPr/>
            </a:pPr>
            <a:r>
              <a:rPr lang="en-US" dirty="0" smtClean="0">
                <a:ea typeface="+mn-ea"/>
              </a:rPr>
              <a:t>b.	I do not agree with this statement</a:t>
            </a:r>
          </a:p>
          <a:p>
            <a:pPr marL="320040" indent="-320040" eaLnBrk="1" fontAlgn="auto" hangingPunct="1">
              <a:spcAft>
                <a:spcPts val="0"/>
              </a:spcAft>
              <a:buFont typeface="Wingdings"/>
              <a:buChar char=""/>
              <a:defRPr/>
            </a:pPr>
            <a:r>
              <a:rPr lang="en-US" dirty="0" smtClean="0">
                <a:ea typeface="+mn-ea"/>
                <a:cs typeface="+mn-cs"/>
              </a:rPr>
              <a:t>Allowing managers to make decisions without having to worry about the effect on market prices will lead to better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r>
              <a:rPr lang="en-US" dirty="0" smtClean="0">
                <a:ea typeface="+mn-ea"/>
                <a:cs typeface="+mn-cs"/>
              </a:rPr>
              <a:t>Neither managers nor markets are trustworthy. Regulations/laws should be written that force firms to make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Are markets short term? Some evidence that they are not..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125B9D7-B7A8-8949-825B-7FF7DD01D623}" type="slidenum">
              <a:rPr lang="en-US"/>
              <a:pPr>
                <a:defRPr/>
              </a:pPr>
              <a:t>39</a:t>
            </a:fld>
            <a:endParaRPr lang="en-US" dirty="0"/>
          </a:p>
        </p:txBody>
      </p:sp>
      <p:sp>
        <p:nvSpPr>
          <p:cNvPr id="8294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Value of young firms</a:t>
            </a:r>
            <a:r>
              <a:rPr lang="en-US" dirty="0" smtClean="0">
                <a:ea typeface="+mn-ea"/>
                <a:cs typeface="+mn-cs"/>
              </a:rPr>
              <a:t>: There are hundreds of start-up and small firms, with no earnings expected in the near future, that raise money on financial markets. Why would a myopic market that cares only about short term earnings attach high prices to these firms?</a:t>
            </a:r>
          </a:p>
          <a:p>
            <a:pPr marL="320040" indent="-320040" eaLnBrk="1" fontAlgn="auto" hangingPunct="1">
              <a:spcAft>
                <a:spcPts val="0"/>
              </a:spcAft>
              <a:buFont typeface="Wingdings"/>
              <a:buChar char=""/>
              <a:defRPr/>
            </a:pPr>
            <a:r>
              <a:rPr lang="en-US" u="sng" dirty="0" smtClean="0">
                <a:ea typeface="+mn-ea"/>
                <a:cs typeface="+mn-cs"/>
              </a:rPr>
              <a:t>Current earnings </a:t>
            </a:r>
            <a:r>
              <a:rPr lang="en-US" u="sng" dirty="0" err="1" smtClean="0">
                <a:ea typeface="+mn-ea"/>
                <a:cs typeface="+mn-cs"/>
              </a:rPr>
              <a:t>vs</a:t>
            </a:r>
            <a:r>
              <a:rPr lang="en-US" u="sng" dirty="0" smtClean="0">
                <a:ea typeface="+mn-ea"/>
                <a:cs typeface="+mn-cs"/>
              </a:rPr>
              <a:t> Future growth</a:t>
            </a:r>
            <a:r>
              <a:rPr lang="en-US" dirty="0" smtClean="0">
                <a:ea typeface="+mn-ea"/>
                <a:cs typeface="+mn-cs"/>
              </a:rPr>
              <a:t>: If the evidence suggests anything, it is that markets do not value current earnings and cashflows enough and value future earnings and cashflows too much. After all, studies suggest that low PE stocks are under priced relative to high PE stocks</a:t>
            </a:r>
          </a:p>
          <a:p>
            <a:pPr marL="320040" indent="-320040" eaLnBrk="1" fontAlgn="auto" hangingPunct="1">
              <a:spcAft>
                <a:spcPts val="0"/>
              </a:spcAft>
              <a:buFont typeface="Wingdings"/>
              <a:buChar char=""/>
              <a:defRPr/>
            </a:pPr>
            <a:r>
              <a:rPr lang="en-US" u="sng" dirty="0" smtClean="0">
                <a:ea typeface="+mn-ea"/>
                <a:cs typeface="+mn-cs"/>
              </a:rPr>
              <a:t>Market reaction to investments</a:t>
            </a:r>
            <a:r>
              <a:rPr lang="en-US" dirty="0" smtClean="0">
                <a:ea typeface="+mn-ea"/>
                <a:cs typeface="+mn-cs"/>
              </a:rPr>
              <a:t>: The market response to research and development and investment expenditures is generally positive.</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sz="2400">
                <a:latin typeface="Calibri" charset="0"/>
              </a:rPr>
              <a:t>If markets are so short term, why do they react to big investments (that potentially lower short term earnings) so positively?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9B3B7E5-1287-BB41-8038-7ACD97AB5683}" type="slidenum">
              <a:rPr lang="en-US"/>
              <a:pPr>
                <a:defRPr/>
              </a:pPr>
              <a:t>40</a:t>
            </a:fld>
            <a:endParaRPr lang="en-US" dirty="0"/>
          </a:p>
        </p:txBody>
      </p:sp>
      <p:pic>
        <p:nvPicPr>
          <p:cNvPr id="9830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612775" y="228600"/>
            <a:ext cx="8153400" cy="990600"/>
          </a:xfrm>
        </p:spPr>
        <p:txBody>
          <a:bodyPr/>
          <a:lstStyle/>
          <a:p>
            <a:pPr eaLnBrk="1" hangingPunct="1"/>
            <a:r>
              <a:rPr lang="en-US">
                <a:latin typeface="Calibri" charset="0"/>
              </a:rPr>
              <a:t>But what about market crises?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2869FA7-5DBA-C94E-A28B-74C0625B3BFF}" type="slidenum">
              <a:rPr lang="en-US"/>
              <a:pPr>
                <a:defRPr/>
              </a:pPr>
              <a:t>41</a:t>
            </a:fld>
            <a:endParaRPr lang="en-US" dirty="0"/>
          </a:p>
        </p:txBody>
      </p:sp>
      <p:sp>
        <p:nvSpPr>
          <p:cNvPr id="8704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Markets are the problem</a:t>
            </a:r>
            <a:r>
              <a:rPr lang="en-US" dirty="0" smtClean="0">
                <a:ea typeface="+mn-ea"/>
                <a:cs typeface="+mn-cs"/>
              </a:rPr>
              <a:t>: Many critics of markets point to market bubbles and crises as evidence that markets do not work. For instance, the market turmoil between September and December 2008 is pointed to as backing for the statement that free markets are the source of the problem and not the solution.</a:t>
            </a:r>
          </a:p>
          <a:p>
            <a:pPr marL="320040" indent="-320040" eaLnBrk="1" fontAlgn="auto" hangingPunct="1">
              <a:spcAft>
                <a:spcPts val="0"/>
              </a:spcAft>
              <a:buFont typeface="Wingdings"/>
              <a:buChar char=""/>
              <a:defRPr/>
            </a:pPr>
            <a:r>
              <a:rPr lang="en-US" u="sng" dirty="0" smtClean="0">
                <a:ea typeface="+mn-ea"/>
                <a:cs typeface="+mn-cs"/>
              </a:rPr>
              <a:t>The counter</a:t>
            </a:r>
            <a:r>
              <a:rPr lang="en-US" dirty="0" smtClean="0">
                <a:ea typeface="+mn-ea"/>
                <a:cs typeface="+mn-cs"/>
              </a:rPr>
              <a:t>: There are two counter arguments that can be offered:</a:t>
            </a:r>
          </a:p>
          <a:p>
            <a:pPr marL="640080" lvl="1" indent="-274320" eaLnBrk="1" fontAlgn="auto" hangingPunct="1">
              <a:spcAft>
                <a:spcPts val="0"/>
              </a:spcAft>
              <a:buFont typeface="Wingdings 2"/>
              <a:buChar char=""/>
              <a:defRPr/>
            </a:pPr>
            <a:r>
              <a:rPr lang="en-US" dirty="0" smtClean="0">
                <a:ea typeface="+mn-ea"/>
              </a:rPr>
              <a:t>The events of the last quarter of 2008 illustrate that we are more dependent on functioning, liquid markets, with risk taking investors, than ever before in history. As we saw, no government or other entity (bank, Buffett) is big enough to step in and save the day.</a:t>
            </a:r>
          </a:p>
          <a:p>
            <a:pPr marL="640080" lvl="1" indent="-274320" eaLnBrk="1" fontAlgn="auto" hangingPunct="1">
              <a:spcAft>
                <a:spcPts val="0"/>
              </a:spcAft>
              <a:buFont typeface="Wingdings 2"/>
              <a:buChar char=""/>
              <a:defRPr/>
            </a:pPr>
            <a:r>
              <a:rPr lang="en-US" dirty="0" smtClean="0">
                <a:ea typeface="+mn-ea"/>
              </a:rPr>
              <a:t>The firms that caused the market collapse (banks, investment banks) were among the most regulated businesses in the market place. If anything, their failures can be traced to their attempts to take advantage of regulatory loopholes (badly designed insurance programs… capital measurements that miss risky assets, especially derivatives)</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Firms and Society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5F7335C-C58C-804E-BD1F-49E3CDD5CBDF}" type="slidenum">
              <a:rPr lang="en-US"/>
              <a:pPr>
                <a:defRPr/>
              </a:pPr>
              <a:t>42</a:t>
            </a:fld>
            <a:endParaRPr lang="en-US" dirty="0"/>
          </a:p>
        </p:txBody>
      </p:sp>
      <p:sp>
        <p:nvSpPr>
          <p:cNvPr id="8909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All costs and benefits associated with a firm</a:t>
            </a:r>
            <a:r>
              <a:rPr lang="ja-JP" altLang="en-US" dirty="0" smtClean="0">
                <a:ea typeface="+mn-ea"/>
                <a:cs typeface="+mn-cs"/>
              </a:rPr>
              <a:t>’</a:t>
            </a:r>
            <a:r>
              <a:rPr lang="en-US" altLang="ja-JP" dirty="0" smtClean="0">
                <a:ea typeface="+mn-ea"/>
                <a:cs typeface="+mn-cs"/>
              </a:rPr>
              <a:t>s decisions can be traced back to the firm.</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Financial decisions can create social costs and benefits.</a:t>
            </a:r>
          </a:p>
          <a:p>
            <a:pPr marL="640080" lvl="1" indent="-274320" eaLnBrk="1" fontAlgn="auto" hangingPunct="1">
              <a:spcAft>
                <a:spcPts val="0"/>
              </a:spcAft>
              <a:buFont typeface="Wingdings 2"/>
              <a:buChar char=""/>
              <a:defRPr/>
            </a:pPr>
            <a:r>
              <a:rPr lang="en-US" dirty="0" smtClean="0">
                <a:ea typeface="+mn-ea"/>
              </a:rPr>
              <a:t>A social cost or benefit is a cost or benefit that accrues to society as a whole and not to the firm making the decision. </a:t>
            </a:r>
          </a:p>
          <a:p>
            <a:pPr lvl="2" eaLnBrk="1" fontAlgn="auto" hangingPunct="1">
              <a:spcAft>
                <a:spcPts val="0"/>
              </a:spcAft>
              <a:buFont typeface="Wingdings"/>
              <a:buChar char=""/>
              <a:defRPr/>
            </a:pPr>
            <a:r>
              <a:rPr lang="en-US" dirty="0" smtClean="0">
                <a:ea typeface="+mn-ea"/>
              </a:rPr>
              <a:t>Environmental costs (pollution, health costs, etc..)</a:t>
            </a:r>
          </a:p>
          <a:p>
            <a:pPr lvl="2" eaLnBrk="1" fontAlgn="auto" hangingPunct="1">
              <a:spcAft>
                <a:spcPts val="0"/>
              </a:spcAft>
              <a:buFont typeface="Wingdings"/>
              <a:buChar char=""/>
              <a:defRPr/>
            </a:pPr>
            <a:r>
              <a:rPr lang="en-US" dirty="0" smtClean="0">
                <a:ea typeface="+mn-ea"/>
              </a:rPr>
              <a:t>Quality of Life' costs (traffic, housing, safety, etc.)</a:t>
            </a:r>
          </a:p>
          <a:p>
            <a:pPr marL="640080" lvl="1" indent="-274320" eaLnBrk="1" fontAlgn="auto" hangingPunct="1">
              <a:spcAft>
                <a:spcPts val="0"/>
              </a:spcAft>
              <a:buFont typeface="Wingdings 2"/>
              <a:buChar char=""/>
              <a:defRPr/>
            </a:pPr>
            <a:r>
              <a:rPr lang="en-US" dirty="0" smtClean="0">
                <a:ea typeface="+mn-ea"/>
              </a:rPr>
              <a:t>Examples of social benefits include:</a:t>
            </a:r>
          </a:p>
          <a:p>
            <a:pPr lvl="2" eaLnBrk="1" fontAlgn="auto" hangingPunct="1">
              <a:spcAft>
                <a:spcPts val="0"/>
              </a:spcAft>
              <a:buFont typeface="Wingdings"/>
              <a:buChar char=""/>
              <a:defRPr/>
            </a:pPr>
            <a:r>
              <a:rPr lang="en-US" dirty="0" smtClean="0">
                <a:ea typeface="+mn-ea"/>
              </a:rPr>
              <a:t>creating employment in areas with high unemployment</a:t>
            </a:r>
          </a:p>
          <a:p>
            <a:pPr lvl="2" eaLnBrk="1" fontAlgn="auto" hangingPunct="1">
              <a:spcAft>
                <a:spcPts val="0"/>
              </a:spcAft>
              <a:buFont typeface="Wingdings"/>
              <a:buChar char=""/>
              <a:defRPr/>
            </a:pPr>
            <a:r>
              <a:rPr lang="en-US" dirty="0" smtClean="0">
                <a:ea typeface="+mn-ea"/>
              </a:rPr>
              <a:t>supporting development in inner cities </a:t>
            </a:r>
          </a:p>
          <a:p>
            <a:pPr lvl="2" eaLnBrk="1" fontAlgn="auto" hangingPunct="1">
              <a:spcAft>
                <a:spcPts val="0"/>
              </a:spcAft>
              <a:buFont typeface="Wingdings"/>
              <a:buChar char=""/>
              <a:defRPr/>
            </a:pPr>
            <a:r>
              <a:rPr lang="en-US" dirty="0" smtClean="0">
                <a:ea typeface="+mn-ea"/>
              </a:rPr>
              <a:t>creating access to goods in areas where such access does not exist</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Social Costs and Benefits are difficult to quantify because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2CA652C-EE80-7541-80EA-15476AB8D28B}" type="slidenum">
              <a:rPr lang="en-US"/>
              <a:pPr>
                <a:defRPr/>
              </a:pPr>
              <a:t>43</a:t>
            </a:fld>
            <a:endParaRPr lang="en-US" dirty="0"/>
          </a:p>
        </p:txBody>
      </p:sp>
      <p:sp>
        <p:nvSpPr>
          <p:cNvPr id="9113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Cannot know the unknown</a:t>
            </a:r>
            <a:r>
              <a:rPr lang="en-US" dirty="0" smtClean="0">
                <a:ea typeface="+mn-ea"/>
                <a:cs typeface="+mn-cs"/>
              </a:rPr>
              <a:t>: They might not be known at the time of the decision. In other words, a firm may think that it is delivering a product that enhances society, at the time it delivers the product but discover afterwards that there are very large costs. (Asbestos was a wonderful product, when it was devised, light and easy to work with… It is only after decades that the health consequences came to light)</a:t>
            </a:r>
          </a:p>
          <a:p>
            <a:pPr marL="320040" indent="-320040" eaLnBrk="1" fontAlgn="auto" hangingPunct="1">
              <a:spcAft>
                <a:spcPts val="0"/>
              </a:spcAft>
              <a:buFont typeface="Wingdings"/>
              <a:buChar char=""/>
              <a:defRPr/>
            </a:pPr>
            <a:r>
              <a:rPr lang="en-US" u="sng" dirty="0" smtClean="0">
                <a:ea typeface="+mn-ea"/>
                <a:cs typeface="+mn-cs"/>
              </a:rPr>
              <a:t>Eyes of the beholder</a:t>
            </a:r>
            <a:r>
              <a:rPr lang="en-US" dirty="0" smtClean="0">
                <a:ea typeface="+mn-ea"/>
                <a:cs typeface="+mn-cs"/>
              </a:rPr>
              <a:t>: They are ‘person-specific’, since </a:t>
            </a:r>
            <a:r>
              <a:rPr lang="en-US" altLang="ja-JP" dirty="0" smtClean="0">
                <a:ea typeface="+mn-ea"/>
                <a:cs typeface="+mn-cs"/>
              </a:rPr>
              <a:t>different decision makers can look at the same social cost and weight them very differently. </a:t>
            </a:r>
          </a:p>
          <a:p>
            <a:pPr marL="320040" indent="-320040" eaLnBrk="1" fontAlgn="auto" hangingPunct="1">
              <a:spcAft>
                <a:spcPts val="0"/>
              </a:spcAft>
              <a:buFont typeface="Wingdings"/>
              <a:buChar char=""/>
              <a:defRPr/>
            </a:pPr>
            <a:r>
              <a:rPr lang="en-US" u="sng" dirty="0" smtClean="0">
                <a:ea typeface="+mn-ea"/>
                <a:cs typeface="+mn-cs"/>
              </a:rPr>
              <a:t>Decision paralysis</a:t>
            </a:r>
            <a:r>
              <a:rPr lang="en-US" dirty="0" smtClean="0">
                <a:ea typeface="+mn-ea"/>
                <a:cs typeface="+mn-cs"/>
              </a:rPr>
              <a:t>: They can be paralyzing if carried to extremes.</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test of your social consciousness: </a:t>
            </a:r>
            <a:br>
              <a:rPr lang="en-US" smtClean="0">
                <a:ea typeface="+mj-ea"/>
                <a:cs typeface="+mj-cs"/>
              </a:rPr>
            </a:br>
            <a:r>
              <a:rPr lang="en-US" smtClean="0">
                <a:ea typeface="+mj-ea"/>
                <a:cs typeface="+mj-cs"/>
              </a:rPr>
              <a:t>Put your money where you mouth is…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CC1FFA0-0C87-DF4E-9DA1-BC4EE52FAFF4}" type="slidenum">
              <a:rPr lang="en-US"/>
              <a:pPr>
                <a:defRPr/>
              </a:pPr>
              <a:t>44</a:t>
            </a:fld>
            <a:endParaRPr lang="en-US" dirty="0"/>
          </a:p>
        </p:txBody>
      </p:sp>
      <p:sp>
        <p:nvSpPr>
          <p:cNvPr id="931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Assume that you work for Disney and that you have an opportunity to open a store in an inner-city neighborhood. The store is expected to lose about a million dollars a year, but it will create much-needed employment in the area, and may help revitalize it.</a:t>
            </a:r>
          </a:p>
          <a:p>
            <a:pPr marL="320040" indent="-320040" eaLnBrk="1" fontAlgn="auto" hangingPunct="1">
              <a:spcAft>
                <a:spcPts val="0"/>
              </a:spcAft>
              <a:buFont typeface="Wingdings"/>
              <a:buChar char=""/>
              <a:defRPr/>
            </a:pPr>
            <a:r>
              <a:rPr lang="en-US" smtClean="0">
                <a:ea typeface="+mn-ea"/>
                <a:cs typeface="+mn-cs"/>
              </a:rPr>
              <a:t>Would you open the store?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yes, would you tell your stockholders and let them vote on the issue?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no, how would you respond to a stockholder query on why you were not living up to your social responsibilities?</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 this is 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0377849-7F72-F748-A77F-960AAA083D05}" type="slidenum">
              <a:rPr lang="en-US"/>
              <a:pPr>
                <a:defRPr/>
              </a:pPr>
              <a:t>45</a:t>
            </a:fld>
            <a:endParaRPr lang="en-US" dirty="0"/>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10854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10855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5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0855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2"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put</a:t>
            </a:r>
          </a:p>
          <a:p>
            <a:r>
              <a:rPr lang="en-US" sz="1600"/>
              <a:t>their interests</a:t>
            </a:r>
          </a:p>
          <a:p>
            <a:r>
              <a:rPr lang="en-US" sz="1600"/>
              <a:t>above stockholders</a:t>
            </a:r>
          </a:p>
          <a:p>
            <a:pPr algn="ctr"/>
            <a:endParaRPr lang="en-US" sz="1600"/>
          </a:p>
        </p:txBody>
      </p:sp>
      <p:sp>
        <p:nvSpPr>
          <p:cNvPr id="10856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0856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0856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8"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Have little control</a:t>
            </a:r>
          </a:p>
          <a:p>
            <a:r>
              <a:rPr lang="en-US" sz="1600"/>
              <a:t>over managers</a:t>
            </a:r>
          </a:p>
        </p:txBody>
      </p:sp>
      <p:sp>
        <p:nvSpPr>
          <p:cNvPr id="10856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108570"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108571"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 can</a:t>
            </a:r>
          </a:p>
          <a:p>
            <a:r>
              <a:rPr lang="en-US" sz="1600"/>
              <a:t>get ripped off</a:t>
            </a:r>
          </a:p>
        </p:txBody>
      </p:sp>
      <p:sp>
        <p:nvSpPr>
          <p:cNvPr id="10857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10857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10857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10857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9"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Delay bad</a:t>
            </a:r>
          </a:p>
          <a:p>
            <a:r>
              <a:rPr lang="en-US" sz="1600"/>
              <a:t>news or </a:t>
            </a:r>
          </a:p>
          <a:p>
            <a:r>
              <a:rPr lang="en-US" sz="1600"/>
              <a:t>provide </a:t>
            </a:r>
          </a:p>
          <a:p>
            <a:r>
              <a:rPr lang="en-US" sz="1600"/>
              <a:t>misleading</a:t>
            </a:r>
          </a:p>
          <a:p>
            <a:r>
              <a:rPr lang="en-US" sz="1600"/>
              <a:t>information</a:t>
            </a:r>
          </a:p>
        </p:txBody>
      </p:sp>
      <p:sp>
        <p:nvSpPr>
          <p:cNvPr id="108580"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make</a:t>
            </a:r>
          </a:p>
          <a:p>
            <a:r>
              <a:rPr lang="en-US" sz="1600"/>
              <a:t>mistakes and</a:t>
            </a:r>
          </a:p>
          <a:p>
            <a:r>
              <a:rPr lang="en-US" sz="1600"/>
              <a:t>can over react</a:t>
            </a:r>
          </a:p>
        </p:txBody>
      </p:sp>
      <p:sp>
        <p:nvSpPr>
          <p:cNvPr id="108581"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Significant Social Costs</a:t>
            </a:r>
          </a:p>
        </p:txBody>
      </p:sp>
      <p:sp>
        <p:nvSpPr>
          <p:cNvPr id="108582" name="Rectangle 36"/>
          <p:cNvSpPr>
            <a:spLocks noChangeArrowheads="1"/>
          </p:cNvSpPr>
          <p:nvPr/>
        </p:nvSpPr>
        <p:spPr bwMode="auto">
          <a:xfrm>
            <a:off x="5694363" y="380365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Some costs cannot be</a:t>
            </a:r>
          </a:p>
          <a:p>
            <a:r>
              <a:rPr lang="en-US" sz="1600"/>
              <a:t>traced to firm</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Traditional corporate financial theory breaks down when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CDE5FAB-0F03-6042-A4E5-F8E95219A371}" type="slidenum">
              <a:rPr lang="en-US"/>
              <a:pPr>
                <a:defRPr/>
              </a:pPr>
              <a:t>46</a:t>
            </a:fld>
            <a:endParaRPr lang="en-US" dirty="0"/>
          </a:p>
        </p:txBody>
      </p:sp>
      <p:sp>
        <p:nvSpPr>
          <p:cNvPr id="110596" name="Rectangle 3"/>
          <p:cNvSpPr>
            <a:spLocks noGrp="1" noChangeArrowheads="1"/>
          </p:cNvSpPr>
          <p:nvPr>
            <p:ph sz="quarter" idx="1"/>
          </p:nvPr>
        </p:nvSpPr>
        <p:spPr>
          <a:xfrm>
            <a:off x="612775" y="1600200"/>
            <a:ext cx="8153400" cy="4495800"/>
          </a:xfrm>
        </p:spPr>
        <p:txBody>
          <a:bodyPr>
            <a:normAutofit fontScale="92500"/>
          </a:bodyPr>
          <a:lstStyle/>
          <a:p>
            <a:pPr eaLnBrk="1" hangingPunct="1">
              <a:defRPr/>
            </a:pPr>
            <a:r>
              <a:rPr lang="en-US" u="sng" dirty="0" smtClean="0">
                <a:latin typeface="Calibri" charset="0"/>
              </a:rPr>
              <a:t>Managerial self-interest</a:t>
            </a:r>
            <a:r>
              <a:rPr lang="en-US" dirty="0" smtClean="0">
                <a:latin typeface="Calibri" charset="0"/>
              </a:rPr>
              <a:t>: The </a:t>
            </a:r>
            <a:r>
              <a:rPr lang="en-US" dirty="0">
                <a:latin typeface="Calibri" charset="0"/>
              </a:rPr>
              <a:t>interests/objectives of the decision makers in the firm conflict with the interests of stockholders.</a:t>
            </a:r>
          </a:p>
          <a:p>
            <a:pPr eaLnBrk="1" hangingPunct="1">
              <a:defRPr/>
            </a:pPr>
            <a:r>
              <a:rPr lang="en-US" u="sng" dirty="0" smtClean="0">
                <a:latin typeface="Calibri" charset="0"/>
              </a:rPr>
              <a:t>Unprotected debt holders</a:t>
            </a:r>
            <a:r>
              <a:rPr lang="en-US" dirty="0" smtClean="0">
                <a:latin typeface="Calibri" charset="0"/>
              </a:rPr>
              <a:t>: Bondholders </a:t>
            </a:r>
            <a:r>
              <a:rPr lang="en-US" dirty="0">
                <a:latin typeface="Calibri" charset="0"/>
              </a:rPr>
              <a:t>(Lenders) are not protected against expropriation by stockholders.</a:t>
            </a:r>
          </a:p>
          <a:p>
            <a:pPr eaLnBrk="1" hangingPunct="1">
              <a:defRPr/>
            </a:pPr>
            <a:r>
              <a:rPr lang="en-US" u="sng" dirty="0" smtClean="0">
                <a:latin typeface="Calibri" charset="0"/>
              </a:rPr>
              <a:t>Inefficient markets</a:t>
            </a:r>
            <a:r>
              <a:rPr lang="en-US" dirty="0" smtClean="0">
                <a:latin typeface="Calibri" charset="0"/>
              </a:rPr>
              <a:t>: Financial </a:t>
            </a:r>
            <a:r>
              <a:rPr lang="en-US" dirty="0">
                <a:latin typeface="Calibri" charset="0"/>
              </a:rPr>
              <a:t>markets do not operate efficiently, and stock prices do not reflect the underlying value of the firm.</a:t>
            </a:r>
          </a:p>
          <a:p>
            <a:pPr eaLnBrk="1" hangingPunct="1">
              <a:defRPr/>
            </a:pPr>
            <a:r>
              <a:rPr lang="en-US" u="sng" dirty="0" smtClean="0">
                <a:latin typeface="Calibri" charset="0"/>
              </a:rPr>
              <a:t>Large social side costs</a:t>
            </a:r>
            <a:r>
              <a:rPr lang="en-US" dirty="0" smtClean="0">
                <a:latin typeface="Calibri" charset="0"/>
              </a:rPr>
              <a:t>: Significant </a:t>
            </a:r>
            <a:r>
              <a:rPr lang="en-US" dirty="0">
                <a:latin typeface="Calibri" charset="0"/>
              </a:rPr>
              <a:t>social costs can be created as a by-product of stock price maximization.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traditional corporate financial theory breaks down, the solution is: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AF3F271-2827-B84C-810E-854C214BE9B2}" type="slidenum">
              <a:rPr lang="en-US"/>
              <a:pPr>
                <a:defRPr/>
              </a:pPr>
              <a:t>47</a:t>
            </a:fld>
            <a:endParaRPr lang="en-US" dirty="0"/>
          </a:p>
        </p:txBody>
      </p:sp>
      <p:sp>
        <p:nvSpPr>
          <p:cNvPr id="993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 non-stockholder based governance system</a:t>
            </a:r>
            <a:r>
              <a:rPr lang="en-US" dirty="0" smtClean="0">
                <a:ea typeface="+mn-ea"/>
                <a:cs typeface="+mn-cs"/>
              </a:rPr>
              <a:t>: To choose a different mechanism for corporate governance, </a:t>
            </a:r>
            <a:r>
              <a:rPr lang="en-US" dirty="0" err="1" smtClean="0">
                <a:ea typeface="+mn-ea"/>
                <a:cs typeface="+mn-cs"/>
              </a:rPr>
              <a:t>i.e</a:t>
            </a:r>
            <a:r>
              <a:rPr lang="en-US" dirty="0" smtClean="0">
                <a:ea typeface="+mn-ea"/>
                <a:cs typeface="+mn-cs"/>
              </a:rPr>
              <a:t>, assign the responsibility for monitoring managers to someone other than stockholders.</a:t>
            </a:r>
          </a:p>
          <a:p>
            <a:pPr marL="320040" indent="-320040" eaLnBrk="1" fontAlgn="auto" hangingPunct="1">
              <a:spcAft>
                <a:spcPts val="0"/>
              </a:spcAft>
              <a:buFont typeface="Wingdings"/>
              <a:buChar char=""/>
              <a:defRPr/>
            </a:pPr>
            <a:r>
              <a:rPr lang="en-US" u="sng" dirty="0" smtClean="0">
                <a:ea typeface="+mn-ea"/>
                <a:cs typeface="+mn-cs"/>
              </a:rPr>
              <a:t>A better objective than maximizing stock prices?</a:t>
            </a:r>
            <a:r>
              <a:rPr lang="en-US" dirty="0" smtClean="0">
                <a:ea typeface="+mn-ea"/>
                <a:cs typeface="+mn-cs"/>
              </a:rPr>
              <a:t> To choose a different objective for the firm.</a:t>
            </a:r>
          </a:p>
          <a:p>
            <a:pPr marL="320040" indent="-320040" eaLnBrk="1" fontAlgn="auto" hangingPunct="1">
              <a:spcAft>
                <a:spcPts val="0"/>
              </a:spcAft>
              <a:buFont typeface="Wingdings"/>
              <a:buChar char=""/>
              <a:defRPr/>
            </a:pPr>
            <a:r>
              <a:rPr lang="en-US" u="sng" dirty="0" smtClean="0">
                <a:ea typeface="+mn-ea"/>
                <a:cs typeface="+mn-cs"/>
              </a:rPr>
              <a:t>Maximize stock prices but minimize side costs</a:t>
            </a:r>
            <a:r>
              <a:rPr lang="en-US" dirty="0" smtClean="0">
                <a:ea typeface="+mn-ea"/>
                <a:cs typeface="+mn-cs"/>
              </a:rPr>
              <a:t>: To maximize stock price, but reduce the potential for conflict and breakdown:</a:t>
            </a:r>
          </a:p>
          <a:p>
            <a:pPr marL="640080" lvl="1" indent="-274320" eaLnBrk="1" fontAlgn="auto" hangingPunct="1">
              <a:spcAft>
                <a:spcPts val="0"/>
              </a:spcAft>
              <a:buFont typeface="Wingdings 2"/>
              <a:buChar char=""/>
              <a:defRPr/>
            </a:pPr>
            <a:r>
              <a:rPr lang="en-US" dirty="0" smtClean="0">
                <a:ea typeface="+mn-ea"/>
              </a:rPr>
              <a:t>Making managers (decision makers) and employees into stockholders</a:t>
            </a:r>
          </a:p>
          <a:p>
            <a:pPr marL="640080" lvl="1" indent="-274320" eaLnBrk="1" fontAlgn="auto" hangingPunct="1">
              <a:spcAft>
                <a:spcPts val="0"/>
              </a:spcAft>
              <a:buFont typeface="Wingdings 2"/>
              <a:buChar char=""/>
              <a:defRPr/>
            </a:pPr>
            <a:r>
              <a:rPr lang="en-US" dirty="0" smtClean="0">
                <a:ea typeface="+mn-ea"/>
              </a:rPr>
              <a:t>Protect lenders from expropriation</a:t>
            </a:r>
          </a:p>
          <a:p>
            <a:pPr marL="640080" lvl="1" indent="-274320" eaLnBrk="1" fontAlgn="auto" hangingPunct="1">
              <a:spcAft>
                <a:spcPts val="0"/>
              </a:spcAft>
              <a:buFont typeface="Wingdings 2"/>
              <a:buChar char=""/>
              <a:defRPr/>
            </a:pPr>
            <a:r>
              <a:rPr lang="en-US" dirty="0" smtClean="0">
                <a:ea typeface="+mn-ea"/>
              </a:rPr>
              <a:t>By providing information honestly and promptly to financial markets</a:t>
            </a:r>
          </a:p>
          <a:p>
            <a:pPr marL="640080" lvl="1" indent="-274320" eaLnBrk="1" fontAlgn="auto" hangingPunct="1">
              <a:spcAft>
                <a:spcPts val="0"/>
              </a:spcAft>
              <a:buFont typeface="Wingdings 2"/>
              <a:buChar char=""/>
              <a:defRPr/>
            </a:pPr>
            <a:r>
              <a:rPr lang="en-US" dirty="0" smtClean="0">
                <a:ea typeface="+mn-ea"/>
              </a:rPr>
              <a:t>Minimize social costs </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 An Alternative Corporate Governance System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37BB347-0E14-1B4A-9840-17B83A596162}" type="slidenum">
              <a:rPr lang="en-US"/>
              <a:pPr>
                <a:defRPr/>
              </a:pPr>
              <a:t>48</a:t>
            </a:fld>
            <a:endParaRPr lang="en-US" dirty="0"/>
          </a:p>
        </p:txBody>
      </p:sp>
      <p:sp>
        <p:nvSpPr>
          <p:cNvPr id="1013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Germany and Japan developed a different mechanism for corporate governance, based upon corporate cross holdings. </a:t>
            </a:r>
          </a:p>
          <a:p>
            <a:pPr marL="640080" lvl="1" indent="-274320" eaLnBrk="1" fontAlgn="auto" hangingPunct="1">
              <a:spcAft>
                <a:spcPts val="0"/>
              </a:spcAft>
              <a:buFont typeface="Wingdings 2"/>
              <a:buChar char=""/>
              <a:defRPr/>
            </a:pPr>
            <a:r>
              <a:rPr lang="en-US" smtClean="0">
                <a:ea typeface="+mn-ea"/>
              </a:rPr>
              <a:t>In Germany, the banks form the core of this system.</a:t>
            </a:r>
          </a:p>
          <a:p>
            <a:pPr marL="640080" lvl="1" indent="-274320" eaLnBrk="1" fontAlgn="auto" hangingPunct="1">
              <a:spcAft>
                <a:spcPts val="0"/>
              </a:spcAft>
              <a:buFont typeface="Wingdings 2"/>
              <a:buChar char=""/>
              <a:defRPr/>
            </a:pPr>
            <a:r>
              <a:rPr lang="en-US" smtClean="0">
                <a:ea typeface="+mn-ea"/>
              </a:rPr>
              <a:t>In Japan, it is the keiretsus</a:t>
            </a:r>
          </a:p>
          <a:p>
            <a:pPr marL="640080" lvl="1" indent="-274320" eaLnBrk="1" fontAlgn="auto" hangingPunct="1">
              <a:spcAft>
                <a:spcPts val="0"/>
              </a:spcAft>
              <a:buFont typeface="Wingdings 2"/>
              <a:buChar char=""/>
              <a:defRPr/>
            </a:pPr>
            <a:r>
              <a:rPr lang="en-US" smtClean="0">
                <a:ea typeface="+mn-ea"/>
              </a:rPr>
              <a:t>Other Asian countries have modeled their system after Japan, with family companies forming the core of the new corporate families</a:t>
            </a:r>
          </a:p>
          <a:p>
            <a:pPr marL="320040" indent="-320040" eaLnBrk="1" fontAlgn="auto" hangingPunct="1">
              <a:spcAft>
                <a:spcPts val="0"/>
              </a:spcAft>
              <a:buFont typeface="Wingdings"/>
              <a:buChar char=""/>
              <a:defRPr/>
            </a:pPr>
            <a:r>
              <a:rPr lang="en-US" smtClean="0">
                <a:ea typeface="+mn-ea"/>
                <a:cs typeface="+mn-cs"/>
              </a:rPr>
              <a:t>At their best, the most efficient firms in the group work at bringing the less efficient  firms up to par. They provide a corporate welfare system that makes for a more stable corporate structure</a:t>
            </a:r>
          </a:p>
          <a:p>
            <a:pPr marL="320040" indent="-320040" eaLnBrk="1" fontAlgn="auto" hangingPunct="1">
              <a:spcAft>
                <a:spcPts val="0"/>
              </a:spcAft>
              <a:buFont typeface="Wingdings"/>
              <a:buChar char=""/>
              <a:defRPr/>
            </a:pPr>
            <a:r>
              <a:rPr lang="en-US" smtClean="0">
                <a:ea typeface="+mn-ea"/>
                <a:cs typeface="+mn-cs"/>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Choose a Different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FB617DB-00B2-F043-8CC7-4CB1FF09DA8F}" type="slidenum">
              <a:rPr lang="en-US"/>
              <a:pPr>
                <a:defRPr/>
              </a:pPr>
              <a:t>49</a:t>
            </a:fld>
            <a:endParaRPr lang="en-US" dirty="0"/>
          </a:p>
        </p:txBody>
      </p:sp>
      <p:sp>
        <p:nvSpPr>
          <p:cNvPr id="10342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Firms can always focus on a different objective function. Examples would include</a:t>
            </a:r>
          </a:p>
          <a:p>
            <a:pPr marL="640080" lvl="1" indent="-274320" eaLnBrk="1" fontAlgn="auto" hangingPunct="1">
              <a:spcAft>
                <a:spcPts val="0"/>
              </a:spcAft>
              <a:buFont typeface="Wingdings 2"/>
              <a:buChar char=""/>
              <a:defRPr/>
            </a:pPr>
            <a:r>
              <a:rPr lang="en-US" smtClean="0">
                <a:ea typeface="+mn-ea"/>
              </a:rPr>
              <a:t>maximizing earnings</a:t>
            </a:r>
          </a:p>
          <a:p>
            <a:pPr marL="640080" lvl="1" indent="-274320" eaLnBrk="1" fontAlgn="auto" hangingPunct="1">
              <a:spcAft>
                <a:spcPts val="0"/>
              </a:spcAft>
              <a:buFont typeface="Wingdings 2"/>
              <a:buChar char=""/>
              <a:defRPr/>
            </a:pPr>
            <a:r>
              <a:rPr lang="en-US" smtClean="0">
                <a:ea typeface="+mn-ea"/>
              </a:rPr>
              <a:t>maximizing revenues</a:t>
            </a:r>
          </a:p>
          <a:p>
            <a:pPr marL="640080" lvl="1" indent="-274320" eaLnBrk="1" fontAlgn="auto" hangingPunct="1">
              <a:spcAft>
                <a:spcPts val="0"/>
              </a:spcAft>
              <a:buFont typeface="Wingdings 2"/>
              <a:buChar char=""/>
              <a:defRPr/>
            </a:pPr>
            <a:r>
              <a:rPr lang="en-US" smtClean="0">
                <a:ea typeface="+mn-ea"/>
              </a:rPr>
              <a:t>maximizing firm size</a:t>
            </a:r>
          </a:p>
          <a:p>
            <a:pPr marL="640080" lvl="1" indent="-274320" eaLnBrk="1" fontAlgn="auto" hangingPunct="1">
              <a:spcAft>
                <a:spcPts val="0"/>
              </a:spcAft>
              <a:buFont typeface="Wingdings 2"/>
              <a:buChar char=""/>
              <a:defRPr/>
            </a:pPr>
            <a:r>
              <a:rPr lang="en-US" smtClean="0">
                <a:ea typeface="+mn-ea"/>
              </a:rPr>
              <a:t>maximizing market share</a:t>
            </a:r>
          </a:p>
          <a:p>
            <a:pPr marL="640080" lvl="1" indent="-274320" eaLnBrk="1" fontAlgn="auto" hangingPunct="1">
              <a:spcAft>
                <a:spcPts val="0"/>
              </a:spcAft>
              <a:buFont typeface="Wingdings 2"/>
              <a:buChar char=""/>
              <a:defRPr/>
            </a:pPr>
            <a:r>
              <a:rPr lang="en-US" smtClean="0">
                <a:ea typeface="+mn-ea"/>
              </a:rPr>
              <a:t>maximizing EVA</a:t>
            </a:r>
          </a:p>
          <a:p>
            <a:pPr marL="320040" indent="-320040" eaLnBrk="1" fontAlgn="auto" hangingPunct="1">
              <a:spcAft>
                <a:spcPts val="0"/>
              </a:spcAft>
              <a:buFont typeface="Wingdings"/>
              <a:buChar char=""/>
              <a:defRPr/>
            </a:pPr>
            <a:r>
              <a:rPr lang="en-US" smtClean="0">
                <a:ea typeface="+mn-ea"/>
                <a:cs typeface="+mn-cs"/>
              </a:rPr>
              <a:t>The key thing to remember is that these are intermediate objective functions. </a:t>
            </a:r>
          </a:p>
          <a:p>
            <a:pPr marL="640080" lvl="1" indent="-274320" eaLnBrk="1" fontAlgn="auto" hangingPunct="1">
              <a:spcAft>
                <a:spcPts val="0"/>
              </a:spcAft>
              <a:buFont typeface="Wingdings 2"/>
              <a:buChar char=""/>
              <a:defRPr/>
            </a:pPr>
            <a:r>
              <a:rPr lang="en-US" smtClean="0">
                <a:ea typeface="+mn-ea"/>
              </a:rPr>
              <a:t>To the degree that they are correlated with the long term health and value of the company, they work well.</a:t>
            </a:r>
          </a:p>
          <a:p>
            <a:pPr marL="640080" lvl="1" indent="-274320" eaLnBrk="1" fontAlgn="auto" hangingPunct="1">
              <a:spcAft>
                <a:spcPts val="0"/>
              </a:spcAft>
              <a:buFont typeface="Wingdings 2"/>
              <a:buChar char=""/>
              <a:defRPr/>
            </a:pPr>
            <a:r>
              <a:rPr lang="en-US" smtClean="0">
                <a:ea typeface="+mn-ea"/>
              </a:rPr>
              <a:t>To the degree that they do not, the firm can end up with a disaster</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Maximize Stock Price, subject to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17E8FB4-D929-BA42-AE22-A9AF1CFD2B64}" type="slidenum">
              <a:rPr lang="en-US"/>
              <a:pPr>
                <a:defRPr/>
              </a:pPr>
              <a:t>50</a:t>
            </a:fld>
            <a:endParaRPr lang="en-US" dirty="0"/>
          </a:p>
        </p:txBody>
      </p:sp>
      <p:sp>
        <p:nvSpPr>
          <p:cNvPr id="10547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strength of the stock price maximization objective function is its </a:t>
            </a:r>
            <a:r>
              <a:rPr lang="en-US" u="sng" dirty="0" smtClean="0">
                <a:ea typeface="+mn-ea"/>
                <a:cs typeface="+mn-cs"/>
              </a:rPr>
              <a:t>internal self correction mechanism</a:t>
            </a:r>
            <a:r>
              <a:rPr lang="en-US" dirty="0" smtClean="0">
                <a:ea typeface="+mn-ea"/>
                <a:cs typeface="+mn-cs"/>
              </a:rPr>
              <a:t>. Excesses on any of the linkages lead, if unregulated, to counter actions which reduce or eliminate these excesses</a:t>
            </a:r>
          </a:p>
          <a:p>
            <a:pPr marL="320040" indent="-320040" eaLnBrk="1" fontAlgn="auto" hangingPunct="1">
              <a:spcAft>
                <a:spcPts val="0"/>
              </a:spcAft>
              <a:buFont typeface="Wingdings"/>
              <a:buChar char=""/>
              <a:defRPr/>
            </a:pPr>
            <a:r>
              <a:rPr lang="en-US" dirty="0" smtClean="0">
                <a:ea typeface="+mn-ea"/>
                <a:cs typeface="+mn-cs"/>
              </a:rPr>
              <a:t>In the context of our discussion,</a:t>
            </a:r>
          </a:p>
          <a:p>
            <a:pPr marL="640080" lvl="1" indent="-274320" eaLnBrk="1" fontAlgn="auto" hangingPunct="1">
              <a:spcAft>
                <a:spcPts val="0"/>
              </a:spcAft>
              <a:buFont typeface="Wingdings 2"/>
              <a:buChar char=""/>
              <a:defRPr/>
            </a:pPr>
            <a:r>
              <a:rPr lang="en-US" dirty="0" smtClean="0">
                <a:ea typeface="+mn-ea"/>
              </a:rPr>
              <a:t>managers taking advantage of stockholders has led to a much more active market for corporate control.</a:t>
            </a:r>
          </a:p>
          <a:p>
            <a:pPr marL="640080" lvl="1" indent="-274320" eaLnBrk="1" fontAlgn="auto" hangingPunct="1">
              <a:spcAft>
                <a:spcPts val="0"/>
              </a:spcAft>
              <a:buFont typeface="Wingdings 2"/>
              <a:buChar char=""/>
              <a:defRPr/>
            </a:pPr>
            <a:r>
              <a:rPr lang="en-US" dirty="0" smtClean="0">
                <a:ea typeface="+mn-ea"/>
              </a:rPr>
              <a:t>stockholders taking advantage of bondholders has led to bondholders protecting themselves at the time of the issue.</a:t>
            </a:r>
          </a:p>
          <a:p>
            <a:pPr marL="640080" lvl="1" indent="-274320" eaLnBrk="1" fontAlgn="auto" hangingPunct="1">
              <a:spcAft>
                <a:spcPts val="0"/>
              </a:spcAft>
              <a:buFont typeface="Wingdings 2"/>
              <a:buChar char=""/>
              <a:defRPr/>
            </a:pPr>
            <a:r>
              <a:rPr lang="en-US" dirty="0" smtClean="0">
                <a:ea typeface="+mn-ea"/>
              </a:rPr>
              <a:t>firms revealing incorrect or delayed information to markets has led to markets becoming more </a:t>
            </a:r>
            <a:r>
              <a:rPr lang="ja-JP" altLang="en-US" dirty="0" smtClean="0">
                <a:ea typeface="+mn-ea"/>
              </a:rPr>
              <a:t>“</a:t>
            </a:r>
            <a:r>
              <a:rPr lang="en-US" altLang="ja-JP" dirty="0" smtClean="0">
                <a:ea typeface="+mn-ea"/>
              </a:rPr>
              <a:t>skeptical</a:t>
            </a:r>
            <a:r>
              <a:rPr lang="ja-JP" altLang="en-US" dirty="0" smtClean="0">
                <a:ea typeface="+mn-ea"/>
              </a:rPr>
              <a:t>”</a:t>
            </a:r>
            <a:r>
              <a:rPr lang="en-US" altLang="ja-JP" dirty="0" smtClean="0">
                <a:ea typeface="+mn-ea"/>
              </a:rPr>
              <a:t> and </a:t>
            </a:r>
            <a:r>
              <a:rPr lang="ja-JP" altLang="en-US" dirty="0" smtClean="0">
                <a:ea typeface="+mn-ea"/>
              </a:rPr>
              <a:t>“</a:t>
            </a:r>
            <a:r>
              <a:rPr lang="en-US" altLang="ja-JP" dirty="0" smtClean="0">
                <a:ea typeface="+mn-ea"/>
              </a:rPr>
              <a:t>punitive</a:t>
            </a:r>
            <a:r>
              <a:rPr lang="ja-JP" altLang="en-US" dirty="0" smtClean="0">
                <a:ea typeface="+mn-ea"/>
              </a:rPr>
              <a:t>”</a:t>
            </a:r>
            <a:r>
              <a:rPr lang="en-US" altLang="ja-JP" dirty="0" smtClean="0">
                <a:ea typeface="+mn-ea"/>
              </a:rPr>
              <a:t> </a:t>
            </a:r>
          </a:p>
          <a:p>
            <a:pPr marL="640080" lvl="1" indent="-274320" eaLnBrk="1" fontAlgn="auto" hangingPunct="1">
              <a:spcAft>
                <a:spcPts val="0"/>
              </a:spcAft>
              <a:buFont typeface="Wingdings 2"/>
              <a:buChar char=""/>
              <a:defRPr/>
            </a:pPr>
            <a:r>
              <a:rPr lang="en-US" dirty="0" smtClean="0">
                <a:ea typeface="+mn-ea"/>
              </a:rPr>
              <a:t>firms creating social costs has led to more regulations, as well as investor and customer backlashes.</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Stockholder Backlash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025B9FE-CD2A-CC4D-AD1F-C4634CAFD258}" type="slidenum">
              <a:rPr lang="en-US"/>
              <a:pPr>
                <a:defRPr/>
              </a:pPr>
              <a:t>51</a:t>
            </a:fld>
            <a:endParaRPr lang="en-US" dirty="0"/>
          </a:p>
        </p:txBody>
      </p:sp>
      <p:sp>
        <p:nvSpPr>
          <p:cNvPr id="10752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Activist Institutional investors </a:t>
            </a:r>
            <a:r>
              <a:rPr lang="en-US" dirty="0" smtClean="0">
                <a:ea typeface="+mn-ea"/>
                <a:cs typeface="+mn-cs"/>
              </a:rPr>
              <a:t> have become much more active in monitoring companies that they invest in and demanding changes in the way in which business is done. They have been joined by private equity funds like KKR and Blackstone.</a:t>
            </a:r>
          </a:p>
          <a:p>
            <a:pPr marL="320040" indent="-320040" eaLnBrk="1" fontAlgn="auto" hangingPunct="1">
              <a:spcAft>
                <a:spcPts val="0"/>
              </a:spcAft>
              <a:buFont typeface="Wingdings"/>
              <a:buChar char=""/>
              <a:defRPr/>
            </a:pPr>
            <a:r>
              <a:rPr lang="en-US" u="sng" dirty="0" smtClean="0">
                <a:ea typeface="+mn-ea"/>
                <a:cs typeface="+mn-cs"/>
              </a:rPr>
              <a:t>Activist individuals</a:t>
            </a:r>
            <a:r>
              <a:rPr lang="en-US" dirty="0" smtClean="0">
                <a:ea typeface="+mn-ea"/>
                <a:cs typeface="+mn-cs"/>
              </a:rPr>
              <a:t> like Carl Icahn specialize in taking large positions in companies which they feel need to change their ways (Blockbuster, Time Warner, Motorola &amp; Apple) and push for change.</a:t>
            </a:r>
          </a:p>
          <a:p>
            <a:pPr marL="320040" indent="-320040" eaLnBrk="1" fontAlgn="auto" hangingPunct="1">
              <a:spcAft>
                <a:spcPts val="0"/>
              </a:spcAft>
              <a:buFont typeface="Wingdings"/>
              <a:buChar char=""/>
              <a:defRPr/>
            </a:pPr>
            <a:r>
              <a:rPr lang="en-US" u="sng" dirty="0" smtClean="0">
                <a:ea typeface="+mn-ea"/>
                <a:cs typeface="+mn-cs"/>
              </a:rPr>
              <a:t>Vocal stockholders, armed with more information and new powers</a:t>
            </a:r>
            <a:r>
              <a:rPr lang="en-US" dirty="0" smtClean="0">
                <a:ea typeface="+mn-ea"/>
                <a:cs typeface="+mn-cs"/>
              </a:rPr>
              <a:t>: At annual meetings, stockholders have taken to expressing their displeasure with incumbent management by voting against their compensation contracts or their board of directors</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Hostile Acquisition Threat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0BA720E-B381-F24C-8DD2-702761EA64C9}" type="slidenum">
              <a:rPr lang="en-US"/>
              <a:pPr>
                <a:defRPr/>
              </a:pPr>
              <a:t>52</a:t>
            </a:fld>
            <a:endParaRPr lang="en-US" dirty="0"/>
          </a:p>
        </p:txBody>
      </p:sp>
      <p:sp>
        <p:nvSpPr>
          <p:cNvPr id="10957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The typical target firm in a hostile takeover has</a:t>
            </a:r>
          </a:p>
          <a:p>
            <a:pPr marL="640080" lvl="1" indent="-274320" eaLnBrk="1" fontAlgn="auto" hangingPunct="1">
              <a:spcAft>
                <a:spcPts val="0"/>
              </a:spcAft>
              <a:buFont typeface="Wingdings 2"/>
              <a:buChar char=""/>
              <a:defRPr/>
            </a:pPr>
            <a:r>
              <a:rPr lang="en-US" smtClean="0">
                <a:ea typeface="+mn-ea"/>
              </a:rPr>
              <a:t>a return on equity almost 5% lower than its peer group</a:t>
            </a:r>
          </a:p>
          <a:p>
            <a:pPr marL="640080" lvl="1" indent="-274320" eaLnBrk="1" fontAlgn="auto" hangingPunct="1">
              <a:spcAft>
                <a:spcPts val="0"/>
              </a:spcAft>
              <a:buFont typeface="Wingdings 2"/>
              <a:buChar char=""/>
              <a:defRPr/>
            </a:pPr>
            <a:r>
              <a:rPr lang="en-US" smtClean="0">
                <a:ea typeface="+mn-ea"/>
              </a:rPr>
              <a:t>had a stock that has significantly under performed the peer group over the previous 2 years</a:t>
            </a:r>
          </a:p>
          <a:p>
            <a:pPr marL="640080" lvl="1" indent="-274320" eaLnBrk="1" fontAlgn="auto" hangingPunct="1">
              <a:spcAft>
                <a:spcPts val="0"/>
              </a:spcAft>
              <a:buFont typeface="Wingdings 2"/>
              <a:buChar char=""/>
              <a:defRPr/>
            </a:pPr>
            <a:r>
              <a:rPr lang="en-US" smtClean="0">
                <a:ea typeface="+mn-ea"/>
              </a:rPr>
              <a:t>has managers who hold little or no stock in the firm</a:t>
            </a:r>
          </a:p>
          <a:p>
            <a:pPr marL="320040" indent="-320040" eaLnBrk="1" fontAlgn="auto" hangingPunct="1">
              <a:spcAft>
                <a:spcPts val="0"/>
              </a:spcAft>
              <a:buFont typeface="Wingdings"/>
              <a:buChar char=""/>
              <a:defRPr/>
            </a:pPr>
            <a:r>
              <a:rPr lang="en-US" smtClean="0">
                <a:ea typeface="+mn-ea"/>
                <a:cs typeface="+mn-cs"/>
              </a:rPr>
              <a:t>In other words, the best defense against a hostile takeover is to run your firm well and earn good returns for your stockholders</a:t>
            </a:r>
          </a:p>
          <a:p>
            <a:pPr marL="320040" indent="-320040" eaLnBrk="1" fontAlgn="auto" hangingPunct="1">
              <a:spcAft>
                <a:spcPts val="0"/>
              </a:spcAft>
              <a:buFont typeface="Wingdings"/>
              <a:buChar char=""/>
              <a:defRPr/>
            </a:pPr>
            <a:r>
              <a:rPr lang="en-US" smtClean="0">
                <a:ea typeface="+mn-ea"/>
                <a:cs typeface="+mn-cs"/>
              </a:rPr>
              <a:t>Conversely, when you do not allow hostile takeovers, this is the firm that you are most likely protecting (and not a well run or well managed firm)</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In response, boards are becoming more independent…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BCD7479-50C9-654F-A8A8-4B789338D921}" type="slidenum">
              <a:rPr lang="en-US"/>
              <a:pPr>
                <a:defRPr/>
              </a:pPr>
              <a:t>53</a:t>
            </a:fld>
            <a:endParaRPr lang="en-US" dirty="0"/>
          </a:p>
        </p:txBody>
      </p:sp>
      <p:sp>
        <p:nvSpPr>
          <p:cNvPr id="11161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Boards have become smaller over time</a:t>
            </a:r>
            <a:r>
              <a:rPr lang="en-US" dirty="0" smtClean="0">
                <a:ea typeface="+mn-ea"/>
                <a:cs typeface="+mn-cs"/>
              </a:rPr>
              <a:t>. The median size of a board of directors has decreased from 16 to 20 in the 1970s to between 9 and 11 in 1998. The smaller boards are less unwieldy and more effective than the larger boards.</a:t>
            </a:r>
          </a:p>
          <a:p>
            <a:pPr marL="320040" indent="-320040" eaLnBrk="1" fontAlgn="auto" hangingPunct="1">
              <a:spcAft>
                <a:spcPts val="0"/>
              </a:spcAft>
              <a:buFont typeface="Wingdings"/>
              <a:buChar char=""/>
              <a:defRPr/>
            </a:pPr>
            <a:r>
              <a:rPr lang="en-US" u="sng" dirty="0" smtClean="0">
                <a:ea typeface="+mn-ea"/>
                <a:cs typeface="+mn-cs"/>
              </a:rPr>
              <a:t>There are fewer insiders on the board</a:t>
            </a:r>
            <a:r>
              <a:rPr lang="en-US" dirty="0" smtClean="0">
                <a:ea typeface="+mn-ea"/>
                <a:cs typeface="+mn-cs"/>
              </a:rPr>
              <a:t>. In contrast to the 6 or more insiders that many boards had in the 1970s, only two directors in most boards in 1998 were insiders. </a:t>
            </a:r>
          </a:p>
          <a:p>
            <a:pPr marL="320040" indent="-320040" eaLnBrk="1" fontAlgn="auto" hangingPunct="1">
              <a:spcAft>
                <a:spcPts val="0"/>
              </a:spcAft>
              <a:buFont typeface="Wingdings"/>
              <a:buChar char=""/>
              <a:defRPr/>
            </a:pPr>
            <a:r>
              <a:rPr lang="en-US" u="sng" dirty="0" smtClean="0">
                <a:ea typeface="+mn-ea"/>
                <a:cs typeface="+mn-cs"/>
              </a:rPr>
              <a:t>Directors are increasingly compensated with stock and options in the company, instead of cash</a:t>
            </a:r>
            <a:r>
              <a:rPr lang="en-US" dirty="0" smtClean="0">
                <a:ea typeface="+mn-ea"/>
                <a:cs typeface="+mn-cs"/>
              </a:rPr>
              <a:t>. In 1973, only 4% of directors received compensation in the form of stock or options, whereas 78% did so in 1998. </a:t>
            </a:r>
          </a:p>
          <a:p>
            <a:pPr marL="320040" indent="-320040" eaLnBrk="1" fontAlgn="auto" hangingPunct="1">
              <a:spcAft>
                <a:spcPts val="0"/>
              </a:spcAft>
              <a:buFont typeface="Wingdings"/>
              <a:buChar char=""/>
              <a:defRPr/>
            </a:pPr>
            <a:r>
              <a:rPr lang="en-US" u="sng" dirty="0" smtClean="0">
                <a:ea typeface="+mn-ea"/>
                <a:cs typeface="+mn-cs"/>
              </a:rPr>
              <a:t>More directors are identified and selected by a nominating committee rather than being chosen by the CEO of the firm</a:t>
            </a:r>
            <a:r>
              <a:rPr lang="en-US" dirty="0" smtClean="0">
                <a:ea typeface="+mn-ea"/>
                <a:cs typeface="+mn-cs"/>
              </a:rPr>
              <a:t>. In 1998, 75% of boards had nominating committees; the comparable statistic in 1973 was 2%.</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612775" y="228600"/>
            <a:ext cx="8153400" cy="990600"/>
          </a:xfrm>
        </p:spPr>
        <p:txBody>
          <a:bodyPr/>
          <a:lstStyle/>
          <a:p>
            <a:r>
              <a:rPr lang="en-US">
                <a:latin typeface="Calibri" charset="0"/>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fontScale="62500" lnSpcReduction="20000"/>
          </a:bodyPr>
          <a:lstStyle/>
          <a:p>
            <a:pPr>
              <a:defRPr/>
            </a:pPr>
            <a:r>
              <a:rPr lang="en-US" dirty="0" smtClean="0"/>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defRPr/>
            </a:pPr>
            <a:r>
              <a:rPr lang="en-US" dirty="0" smtClean="0"/>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endParaRPr lang="en-US" dirty="0"/>
          </a:p>
          <a:p>
            <a:pPr>
              <a:defRPr/>
            </a:pPr>
            <a:r>
              <a:rPr lang="en-US" dirty="0" smtClean="0"/>
              <a:t>In 2003, Roy Disney and Stanley Gold resigned from the Disney board, arguing against Eisner’s autocratic style. </a:t>
            </a:r>
          </a:p>
          <a:p>
            <a:pPr>
              <a:defRPr/>
            </a:pPr>
            <a:r>
              <a:rPr lang="en-US" dirty="0" smtClean="0"/>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Eisner</a:t>
            </a:r>
            <a:r>
              <a:rPr lang="ja-JP" altLang="en-US" smtClean="0">
                <a:ea typeface="+mj-ea"/>
                <a:cs typeface="+mj-cs"/>
              </a:rPr>
              <a:t>’</a:t>
            </a:r>
            <a:r>
              <a:rPr lang="en-US" altLang="ja-JP" smtClean="0">
                <a:ea typeface="+mj-ea"/>
                <a:cs typeface="+mj-cs"/>
              </a:rPr>
              <a:t>s concession: Disney</a:t>
            </a:r>
            <a:r>
              <a:rPr lang="ja-JP" altLang="en-US" smtClean="0">
                <a:ea typeface="+mj-ea"/>
                <a:cs typeface="+mj-cs"/>
              </a:rPr>
              <a:t>’</a:t>
            </a:r>
            <a:r>
              <a:rPr lang="en-US" altLang="ja-JP" smtClean="0">
                <a:ea typeface="+mj-ea"/>
                <a:cs typeface="+mj-cs"/>
              </a:rPr>
              <a:t>s Board in 2003</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855A86C-6739-9640-BD96-9E9EE2AD68B0}" type="slidenum">
              <a:rPr lang="en-US"/>
              <a:pPr>
                <a:defRPr/>
              </a:pPr>
              <a:t>55</a:t>
            </a:fld>
            <a:endParaRPr lang="en-US" dirty="0"/>
          </a:p>
        </p:txBody>
      </p:sp>
      <p:graphicFrame>
        <p:nvGraphicFramePr>
          <p:cNvPr id="129028" name="Object 2"/>
          <p:cNvGraphicFramePr>
            <a:graphicFrameLocks noGrp="1" noChangeAspect="1"/>
          </p:cNvGraphicFramePr>
          <p:nvPr>
            <p:ph sz="quarter" idx="1"/>
          </p:nvPr>
        </p:nvGraphicFramePr>
        <p:xfrm>
          <a:off x="914400" y="1697038"/>
          <a:ext cx="7986713" cy="4551362"/>
        </p:xfrm>
        <a:graphic>
          <a:graphicData uri="http://schemas.openxmlformats.org/presentationml/2006/ole">
            <mc:AlternateContent xmlns:mc="http://schemas.openxmlformats.org/markup-compatibility/2006">
              <mc:Choice xmlns:v="urn:schemas-microsoft-com:vml" Requires="v">
                <p:oleObj spid="_x0000_s129055" name="Document" r:id="rId4" imgW="5638800" imgH="3213100" progId="Word.Document.8">
                  <p:embed/>
                </p:oleObj>
              </mc:Choice>
              <mc:Fallback>
                <p:oleObj name="Document" r:id="rId4" imgW="5638800" imgH="32131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97038"/>
                        <a:ext cx="7986713" cy="4551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Changes in corporate governance at Disney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C4229BA-5210-3149-98B9-9D178CFC4625}" type="slidenum">
              <a:rPr lang="en-US"/>
              <a:pPr>
                <a:defRPr/>
              </a:pPr>
              <a:t>56</a:t>
            </a:fld>
            <a:endParaRPr lang="en-US" dirty="0"/>
          </a:p>
        </p:txBody>
      </p:sp>
      <p:sp>
        <p:nvSpPr>
          <p:cNvPr id="115714" name="Rectangle 3"/>
          <p:cNvSpPr>
            <a:spLocks noGrp="1" noChangeArrowheads="1"/>
          </p:cNvSpPr>
          <p:nvPr>
            <p:ph sz="quarter" idx="1"/>
          </p:nvPr>
        </p:nvSpPr>
        <p:spPr>
          <a:xfrm>
            <a:off x="612775" y="1600200"/>
            <a:ext cx="8153400" cy="4495800"/>
          </a:xfrm>
        </p:spPr>
        <p:txBody>
          <a:bodyPr>
            <a:normAutofit fontScale="70000" lnSpcReduction="20000"/>
          </a:bodyPr>
          <a:lstStyle/>
          <a:p>
            <a:pPr marL="514350" indent="-514350" eaLnBrk="1" fontAlgn="auto" hangingPunct="1">
              <a:spcAft>
                <a:spcPts val="0"/>
              </a:spcAft>
              <a:buFont typeface="+mj-lt"/>
              <a:buAutoNum type="arabicPeriod"/>
              <a:defRPr/>
            </a:pPr>
            <a:r>
              <a:rPr lang="en-US" dirty="0" smtClean="0">
                <a:ea typeface="+mn-ea"/>
                <a:cs typeface="+mn-cs"/>
              </a:rPr>
              <a:t>Required </a:t>
            </a:r>
            <a:r>
              <a:rPr lang="en-US" u="sng" dirty="0" smtClean="0">
                <a:ea typeface="+mn-ea"/>
                <a:cs typeface="+mn-cs"/>
              </a:rPr>
              <a:t>at least two executive sessions of the board</a:t>
            </a:r>
            <a:r>
              <a:rPr lang="en-US" dirty="0" smtClean="0">
                <a:ea typeface="+mn-ea"/>
                <a:cs typeface="+mn-cs"/>
              </a:rPr>
              <a:t>, without the CEO or other members of management present, each year. </a:t>
            </a:r>
          </a:p>
          <a:p>
            <a:pPr marL="514350" indent="-514350" eaLnBrk="1" fontAlgn="auto" hangingPunct="1">
              <a:spcAft>
                <a:spcPts val="0"/>
              </a:spcAft>
              <a:buFont typeface="+mj-lt"/>
              <a:buAutoNum type="arabicPeriod"/>
              <a:defRPr/>
            </a:pPr>
            <a:r>
              <a:rPr lang="en-US" dirty="0" smtClean="0">
                <a:ea typeface="+mn-ea"/>
                <a:cs typeface="+mn-cs"/>
              </a:rPr>
              <a:t>Created the </a:t>
            </a:r>
            <a:r>
              <a:rPr lang="en-US" u="sng" dirty="0" smtClean="0">
                <a:ea typeface="+mn-ea"/>
                <a:cs typeface="+mn-cs"/>
              </a:rPr>
              <a:t>position of non-management presiding director</a:t>
            </a:r>
            <a:r>
              <a:rPr lang="en-US" dirty="0" smtClean="0">
                <a:ea typeface="+mn-ea"/>
                <a:cs typeface="+mn-cs"/>
              </a:rPr>
              <a:t>, and appointed Senator George Mitchell to lead those executive sessions and assist in setting the work agenda of the board. </a:t>
            </a:r>
          </a:p>
          <a:p>
            <a:pPr marL="514350" indent="-514350" eaLnBrk="1" fontAlgn="auto" hangingPunct="1">
              <a:spcAft>
                <a:spcPts val="0"/>
              </a:spcAft>
              <a:buFont typeface="+mj-lt"/>
              <a:buAutoNum type="arabicPeriod"/>
              <a:defRPr/>
            </a:pPr>
            <a:r>
              <a:rPr lang="en-US" dirty="0" smtClean="0">
                <a:ea typeface="+mn-ea"/>
                <a:cs typeface="+mn-cs"/>
              </a:rPr>
              <a:t>Adopted a </a:t>
            </a:r>
            <a:r>
              <a:rPr lang="en-US" u="sng" dirty="0" smtClean="0">
                <a:ea typeface="+mn-ea"/>
                <a:cs typeface="+mn-cs"/>
              </a:rPr>
              <a:t>new and more rigorous definition of director independence</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Required that a </a:t>
            </a:r>
            <a:r>
              <a:rPr lang="en-US" u="sng" dirty="0" smtClean="0">
                <a:ea typeface="+mn-ea"/>
                <a:cs typeface="+mn-cs"/>
              </a:rPr>
              <a:t>substantial majority </a:t>
            </a:r>
            <a:r>
              <a:rPr lang="en-US" dirty="0" smtClean="0">
                <a:ea typeface="+mn-ea"/>
                <a:cs typeface="+mn-cs"/>
              </a:rPr>
              <a:t>of the board be comprised of directors meeting the </a:t>
            </a:r>
            <a:r>
              <a:rPr lang="en-US" u="sng" dirty="0" smtClean="0">
                <a:ea typeface="+mn-ea"/>
                <a:cs typeface="+mn-cs"/>
              </a:rPr>
              <a:t>new independence standards</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a reduction in committee size and the rotation of committee</a:t>
            </a:r>
            <a:r>
              <a:rPr lang="en-US" dirty="0" smtClean="0">
                <a:ea typeface="+mn-ea"/>
                <a:cs typeface="+mn-cs"/>
              </a:rPr>
              <a:t> and chairmanship assignments among independent directors. </a:t>
            </a:r>
          </a:p>
          <a:p>
            <a:pPr marL="514350" indent="-514350" eaLnBrk="1" fontAlgn="auto" hangingPunct="1">
              <a:spcAft>
                <a:spcPts val="0"/>
              </a:spcAft>
              <a:buFont typeface="+mj-lt"/>
              <a:buAutoNum type="arabicPeriod"/>
              <a:defRPr/>
            </a:pPr>
            <a:r>
              <a:rPr lang="en-US" dirty="0" smtClean="0">
                <a:ea typeface="+mn-ea"/>
                <a:cs typeface="+mn-cs"/>
              </a:rPr>
              <a:t>Added </a:t>
            </a:r>
            <a:r>
              <a:rPr lang="en-US" u="sng" dirty="0" smtClean="0">
                <a:ea typeface="+mn-ea"/>
                <a:cs typeface="+mn-cs"/>
              </a:rPr>
              <a:t>new provisions for management succession planning</a:t>
            </a:r>
            <a:r>
              <a:rPr lang="en-US" dirty="0" smtClean="0">
                <a:ea typeface="+mn-ea"/>
                <a:cs typeface="+mn-cs"/>
              </a:rPr>
              <a:t> and evaluations of both management and board performance</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enhanced continuing education and training </a:t>
            </a:r>
            <a:r>
              <a:rPr lang="en-US" dirty="0" smtClean="0">
                <a:ea typeface="+mn-ea"/>
                <a:cs typeface="+mn-cs"/>
              </a:rPr>
              <a:t>for board members. </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Eisner</a:t>
            </a:r>
            <a:r>
              <a:rPr lang="ja-JP" altLang="en-US" smtClean="0">
                <a:ea typeface="+mj-ea"/>
                <a:cs typeface="+mj-cs"/>
              </a:rPr>
              <a:t>’</a:t>
            </a:r>
            <a:r>
              <a:rPr lang="en-US" altLang="ja-JP" smtClean="0">
                <a:ea typeface="+mj-ea"/>
                <a:cs typeface="+mj-cs"/>
              </a:rPr>
              <a:t>s exit… and a new age dawns? Disney</a:t>
            </a:r>
            <a:r>
              <a:rPr lang="ja-JP" altLang="en-US" smtClean="0">
                <a:ea typeface="+mj-ea"/>
                <a:cs typeface="+mj-cs"/>
              </a:rPr>
              <a:t>’</a:t>
            </a:r>
            <a:r>
              <a:rPr lang="en-US" altLang="ja-JP" smtClean="0">
                <a:ea typeface="+mj-ea"/>
                <a:cs typeface="+mj-cs"/>
              </a:rPr>
              <a:t>s board in 2008</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B3BF1C8-1F9D-F54F-BD4D-8A7FF0AD4E7C}" type="slidenum">
              <a:rPr lang="en-US"/>
              <a:pPr>
                <a:defRPr/>
              </a:pPr>
              <a:t>57</a:t>
            </a:fld>
            <a:endParaRPr lang="en-US" dirty="0"/>
          </a:p>
        </p:txBody>
      </p:sp>
      <p:pic>
        <p:nvPicPr>
          <p:cNvPr id="1331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atin typeface="Calibri" charset="0"/>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marL="514350" indent="-514350">
              <a:buFont typeface="+mj-lt"/>
              <a:buAutoNum type="arabicPeriod"/>
              <a:defRPr/>
            </a:pPr>
            <a:r>
              <a:rPr lang="en-US" dirty="0" smtClean="0"/>
              <a:t>While </a:t>
            </a:r>
            <a:r>
              <a:rPr lang="en-US" dirty="0"/>
              <a:t>the board size has stayed compact (at twelve members), there has been only one change since 2008, with Sheryl Sandberg, COO of Facebook, replacing the deceased Steve Jobs. </a:t>
            </a:r>
            <a:endParaRPr lang="en-US" dirty="0" smtClean="0"/>
          </a:p>
          <a:p>
            <a:pPr marL="514350" indent="-514350">
              <a:buFont typeface="+mj-lt"/>
              <a:buAutoNum type="arabicPeriod"/>
              <a:defRPr/>
            </a:pPr>
            <a:r>
              <a:rPr lang="en-US" dirty="0" smtClean="0"/>
              <a:t>The board </a:t>
            </a:r>
            <a:r>
              <a:rPr lang="en-US" dirty="0"/>
              <a:t>voted </a:t>
            </a:r>
            <a:r>
              <a:rPr lang="en-US" dirty="0" smtClean="0"/>
              <a:t>reinstate </a:t>
            </a:r>
            <a:r>
              <a:rPr lang="en-US" dirty="0" err="1" smtClean="0"/>
              <a:t>Iger</a:t>
            </a:r>
            <a:r>
              <a:rPr lang="en-US" dirty="0" smtClean="0"/>
              <a:t> </a:t>
            </a:r>
            <a:r>
              <a:rPr lang="en-US" dirty="0"/>
              <a:t>as </a:t>
            </a:r>
            <a:r>
              <a:rPr lang="en-US" dirty="0" smtClean="0"/>
              <a:t>chair of the board in 2011, reversing a decision made to separate the CEO and Chair positions after the Eisner years. </a:t>
            </a:r>
            <a:endParaRPr lang="en-US" dirty="0"/>
          </a:p>
          <a:p>
            <a:pPr marL="514350" indent="-514350">
              <a:buFont typeface="+mj-lt"/>
              <a:buAutoNum type="arabicPeriod"/>
              <a:defRPr/>
            </a:pPr>
            <a:r>
              <a:rPr lang="en-US" dirty="0" smtClean="0"/>
              <a:t>In 2011</a:t>
            </a:r>
            <a:r>
              <a:rPr lang="en-US" dirty="0"/>
              <a:t>, </a:t>
            </a:r>
            <a:r>
              <a:rPr lang="en-US" dirty="0" err="1"/>
              <a:t>Iger</a:t>
            </a:r>
            <a:r>
              <a:rPr lang="en-US" dirty="0"/>
              <a:t> announced his intent to step down as CEO in </a:t>
            </a:r>
            <a:r>
              <a:rPr lang="en-US" dirty="0" smtClean="0"/>
              <a:t>2015 but Disney’s </a:t>
            </a:r>
            <a:r>
              <a:rPr lang="en-US" dirty="0"/>
              <a:t>board convinced </a:t>
            </a:r>
            <a:r>
              <a:rPr lang="en-US" dirty="0" err="1"/>
              <a:t>Iger</a:t>
            </a:r>
            <a:r>
              <a:rPr lang="en-US" dirty="0"/>
              <a:t> to stay on as CEO for an extra year, for the “the good of the company”</a:t>
            </a:r>
            <a:r>
              <a:rPr lang="en-US" dirty="0" smtClean="0"/>
              <a:t>.</a:t>
            </a:r>
          </a:p>
          <a:p>
            <a:pPr marL="514350" indent="-514350">
              <a:buFont typeface="+mj-lt"/>
              <a:buAutoNum type="arabicPeriod"/>
              <a:defRPr/>
            </a:pPr>
            <a:r>
              <a:rPr lang="en-US" dirty="0" smtClean="0"/>
              <a:t>There </a:t>
            </a:r>
            <a:r>
              <a:rPr lang="en-US" dirty="0"/>
              <a:t>were signs of restiveness among Disney’s stockholders, especially those interested in corporate governance</a:t>
            </a:r>
            <a:r>
              <a:rPr lang="en-US" dirty="0" smtClean="0"/>
              <a:t>. Activist investors (</a:t>
            </a:r>
            <a:r>
              <a:rPr lang="en-US" dirty="0" err="1" smtClean="0"/>
              <a:t>CalSTRS</a:t>
            </a:r>
            <a:r>
              <a:rPr lang="en-US" dirty="0" smtClean="0"/>
              <a:t>) starting making noise and  </a:t>
            </a:r>
            <a:r>
              <a:rPr lang="en-US" dirty="0"/>
              <a:t>Institutional Shareholder Services (ISS), which gauges corporate governance at companies, raised red flags about compensation and board monitoring at </a:t>
            </a:r>
            <a:r>
              <a:rPr lang="en-US" dirty="0" smtClean="0"/>
              <a:t>Disney. </a:t>
            </a: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about legislation?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817147A-099B-614F-A01B-C4A19B157CB5}" type="slidenum">
              <a:rPr lang="en-US"/>
              <a:pPr>
                <a:defRPr/>
              </a:pPr>
              <a:t>59</a:t>
            </a:fld>
            <a:endParaRPr lang="en-US" dirty="0"/>
          </a:p>
        </p:txBody>
      </p:sp>
      <p:sp>
        <p:nvSpPr>
          <p:cNvPr id="13722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Every corporate scandal creates impetus for a legislative response. The scandals at Enron and WorldCom laid the groundwork for Sarbanes-Oxley.</a:t>
            </a:r>
          </a:p>
          <a:p>
            <a:pPr eaLnBrk="1" hangingPunct="1"/>
            <a:r>
              <a:rPr lang="en-US">
                <a:latin typeface="Calibri" charset="0"/>
              </a:rPr>
              <a:t>You cannot legislate good corporate governance. </a:t>
            </a:r>
          </a:p>
          <a:p>
            <a:pPr lvl="1" eaLnBrk="1" hangingPunct="1"/>
            <a:r>
              <a:rPr lang="en-US">
                <a:latin typeface="Calibri" charset="0"/>
              </a:rPr>
              <a:t>The costs of meeting legal requirements often exceed the benefits</a:t>
            </a:r>
          </a:p>
          <a:p>
            <a:pPr lvl="1" eaLnBrk="1" hangingPunct="1"/>
            <a:r>
              <a:rPr lang="en-US">
                <a:latin typeface="Calibri" charset="0"/>
              </a:rPr>
              <a:t>Laws always have unintended consequences</a:t>
            </a:r>
          </a:p>
          <a:p>
            <a:pPr lvl="1" eaLnBrk="1" hangingPunct="1"/>
            <a:r>
              <a:rPr lang="en-US">
                <a:latin typeface="Calibri" charset="0"/>
              </a:rPr>
              <a:t>In general, laws tend to be blunderbusses that penalize good companies more than they punish the bad companies. </a:t>
            </a:r>
          </a:p>
          <a:p>
            <a:pPr lvl="1" eaLnBrk="1" hangingPunct="1"/>
            <a:endParaRPr lang="en-US">
              <a:latin typeface="Calibri" charset="0"/>
            </a:endParaRPr>
          </a:p>
          <a:p>
            <a:pPr lvl="1" eaLnBrk="1" hangingPunct="1"/>
            <a:endParaRPr lang="en-US">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Is there a payoff to better corporate governance?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BFBBA02-5917-AA47-B4AE-C2F3B45FE51D}" type="slidenum">
              <a:rPr lang="en-US"/>
              <a:pPr>
                <a:defRPr/>
              </a:pPr>
              <a:t>60</a:t>
            </a:fld>
            <a:endParaRPr lang="en-US" dirty="0"/>
          </a:p>
        </p:txBody>
      </p:sp>
      <p:sp>
        <p:nvSpPr>
          <p:cNvPr id="12185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In the most comprehensive study of the effect of corporate governance on value, a governance index was created for each of 1500 firms based upon 24 distinct corporate governance provisions. </a:t>
            </a:r>
          </a:p>
          <a:p>
            <a:pPr marL="640080" lvl="1" indent="-274320" eaLnBrk="1" fontAlgn="auto" hangingPunct="1">
              <a:spcAft>
                <a:spcPts val="0"/>
              </a:spcAft>
              <a:buFont typeface="Wingdings 2"/>
              <a:buChar char=""/>
              <a:defRPr/>
            </a:pPr>
            <a:r>
              <a:rPr lang="en-US" smtClean="0">
                <a:ea typeface="+mn-ea"/>
              </a:rPr>
              <a:t>Buying stocks that had the strongest investor protections while simultaneously selling shares with the weakest protections generated an annual excess return of 8.5%. </a:t>
            </a:r>
          </a:p>
          <a:p>
            <a:pPr marL="640080" lvl="1" indent="-274320" eaLnBrk="1" fontAlgn="auto" hangingPunct="1">
              <a:spcAft>
                <a:spcPts val="0"/>
              </a:spcAft>
              <a:buFont typeface="Wingdings 2"/>
              <a:buChar char=""/>
              <a:defRPr/>
            </a:pPr>
            <a:r>
              <a:rPr lang="en-US" smtClean="0">
                <a:ea typeface="+mn-ea"/>
              </a:rPr>
              <a:t>Every one point increase in the index towards fewer investor protections decreased market value by 8.9% in 1999 </a:t>
            </a:r>
          </a:p>
          <a:p>
            <a:pPr marL="640080" lvl="1" indent="-274320" eaLnBrk="1" fontAlgn="auto" hangingPunct="1">
              <a:spcAft>
                <a:spcPts val="0"/>
              </a:spcAft>
              <a:buFont typeface="Wingdings 2"/>
              <a:buChar char=""/>
              <a:defRPr/>
            </a:pPr>
            <a:r>
              <a:rPr lang="en-US" smtClean="0">
                <a:ea typeface="+mn-ea"/>
              </a:rPr>
              <a:t>Firms that scored high in investor protections also had higher profits, higher sales growth and made fewer acquisitions.</a:t>
            </a:r>
          </a:p>
          <a:p>
            <a:pPr marL="320040" indent="-320040" eaLnBrk="1" fontAlgn="auto" hangingPunct="1">
              <a:spcAft>
                <a:spcPts val="0"/>
              </a:spcAft>
              <a:buFont typeface="Wingdings"/>
              <a:buChar char=""/>
              <a:defRPr/>
            </a:pPr>
            <a:r>
              <a:rPr lang="en-US" smtClean="0">
                <a:ea typeface="+mn-ea"/>
                <a:cs typeface="+mn-cs"/>
              </a:rPr>
              <a:t>The link between the composition of the board of directors and firm value is weak. Smaller boards do tend to be more effective.</a:t>
            </a:r>
          </a:p>
          <a:p>
            <a:pPr marL="320040" indent="-320040" eaLnBrk="1" fontAlgn="auto" hangingPunct="1">
              <a:spcAft>
                <a:spcPts val="0"/>
              </a:spcAft>
              <a:buFont typeface="Wingdings"/>
              <a:buChar char=""/>
              <a:defRPr/>
            </a:pPr>
            <a:r>
              <a:rPr lang="en-US" smtClean="0">
                <a:ea typeface="+mn-ea"/>
                <a:cs typeface="+mn-cs"/>
              </a:rPr>
              <a:t>On a purely anecdotal basis, a common theme at problem companies and is an ineffective board that fails to ask tough questions of an imperial CEO.</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Bondholders</a:t>
            </a:r>
            <a:r>
              <a:rPr lang="ja-JP" altLang="en-US" smtClean="0">
                <a:ea typeface="+mj-ea"/>
                <a:cs typeface="+mj-cs"/>
              </a:rPr>
              <a:t>’</a:t>
            </a:r>
            <a:r>
              <a:rPr lang="en-US" altLang="ja-JP" smtClean="0">
                <a:ea typeface="+mj-ea"/>
                <a:cs typeface="+mj-cs"/>
              </a:rPr>
              <a:t> Defense Against Stockholder Excesses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D5A25EF-F598-E246-AC5D-E6AEC8C07D01}" type="slidenum">
              <a:rPr lang="en-US"/>
              <a:pPr>
                <a:defRPr/>
              </a:pPr>
              <a:t>61</a:t>
            </a:fld>
            <a:endParaRPr lang="en-US" dirty="0"/>
          </a:p>
        </p:txBody>
      </p:sp>
      <p:sp>
        <p:nvSpPr>
          <p:cNvPr id="12390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More restrictive covenants on investment, financing and dividend policy have been incorporated into both private lending agreements and into bond issues, to prevent future </a:t>
            </a:r>
            <a:r>
              <a:rPr lang="ja-JP" altLang="en-US" smtClean="0">
                <a:ea typeface="+mn-ea"/>
                <a:cs typeface="+mn-cs"/>
              </a:rPr>
              <a:t>“</a:t>
            </a:r>
            <a:r>
              <a:rPr lang="en-US" altLang="ja-JP" smtClean="0">
                <a:ea typeface="+mn-ea"/>
                <a:cs typeface="+mn-cs"/>
              </a:rPr>
              <a:t>Nabiscos</a:t>
            </a:r>
            <a:r>
              <a:rPr lang="ja-JP" altLang="en-US" smtClean="0">
                <a:ea typeface="+mn-ea"/>
                <a:cs typeface="+mn-cs"/>
              </a:rPr>
              <a:t>”</a:t>
            </a:r>
            <a:r>
              <a:rPr lang="en-US" altLang="ja-JP" smtClean="0">
                <a:ea typeface="+mn-ea"/>
                <a:cs typeface="+mn-cs"/>
              </a:rPr>
              <a:t>.</a:t>
            </a:r>
          </a:p>
          <a:p>
            <a:pPr marL="320040" indent="-320040" eaLnBrk="1" fontAlgn="auto" hangingPunct="1">
              <a:spcAft>
                <a:spcPts val="0"/>
              </a:spcAft>
              <a:buFont typeface="Wingdings"/>
              <a:buChar char=""/>
              <a:defRPr/>
            </a:pPr>
            <a:r>
              <a:rPr lang="en-US" smtClean="0">
                <a:ea typeface="+mn-ea"/>
                <a:cs typeface="+mn-cs"/>
              </a:rPr>
              <a:t>New types of bonds have been created to explicitly protect bondholders against sudden increases in leverage or other actions that increase lender risk substantially. Two examples of such bonds</a:t>
            </a:r>
          </a:p>
          <a:p>
            <a:pPr marL="640080" lvl="1" indent="-274320" eaLnBrk="1" fontAlgn="auto" hangingPunct="1">
              <a:spcAft>
                <a:spcPts val="0"/>
              </a:spcAft>
              <a:buFont typeface="Wingdings 2"/>
              <a:buChar char=""/>
              <a:defRPr/>
            </a:pPr>
            <a:r>
              <a:rPr lang="en-US" smtClean="0">
                <a:ea typeface="+mn-ea"/>
              </a:rPr>
              <a:t>Puttable Bonds, where the bondholder can put the bond back to the firm and get face value, if the firm takes actions that hurt bondholders</a:t>
            </a:r>
          </a:p>
          <a:p>
            <a:pPr marL="640080" lvl="1" indent="-274320" eaLnBrk="1" fontAlgn="auto" hangingPunct="1">
              <a:spcAft>
                <a:spcPts val="0"/>
              </a:spcAft>
              <a:buFont typeface="Wingdings 2"/>
              <a:buChar char=""/>
              <a:defRPr/>
            </a:pPr>
            <a:r>
              <a:rPr lang="en-US" smtClean="0">
                <a:ea typeface="+mn-ea"/>
              </a:rPr>
              <a:t>Ratings Sensitive Notes, where the interest rate on the notes adjusts to that appropriate for the rating of the firm</a:t>
            </a:r>
          </a:p>
          <a:p>
            <a:pPr marL="320040" indent="-320040" eaLnBrk="1" fontAlgn="auto" hangingPunct="1">
              <a:spcAft>
                <a:spcPts val="0"/>
              </a:spcAft>
              <a:buFont typeface="Wingdings"/>
              <a:buChar char=""/>
              <a:defRPr/>
            </a:pPr>
            <a:r>
              <a:rPr lang="en-US" smtClean="0">
                <a:ea typeface="+mn-ea"/>
                <a:cs typeface="+mn-cs"/>
              </a:rPr>
              <a:t>More hybrid bonds (with an equity component, usually in the form of a conversion option or warrant) have been used. This allows bondholders to become equity investors, if they feel it is in their best interests to do so.</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Financial Market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23B86C3-E081-5A44-A5D0-D89D3DF442B8}" type="slidenum">
              <a:rPr lang="en-US"/>
              <a:pPr>
                <a:defRPr/>
              </a:pPr>
              <a:t>62</a:t>
            </a:fld>
            <a:endParaRPr lang="en-US" dirty="0"/>
          </a:p>
        </p:txBody>
      </p:sp>
      <p:sp>
        <p:nvSpPr>
          <p:cNvPr id="1259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While analysts are more likely still to issue buy rather than sell recommendations, the payoff to uncovering negative news about a firm is large enough that such news is eagerly sought and quickly revealed (at least to a limited group of investors). </a:t>
            </a:r>
          </a:p>
          <a:p>
            <a:pPr marL="320040" indent="-320040" eaLnBrk="1" fontAlgn="auto" hangingPunct="1">
              <a:spcAft>
                <a:spcPts val="0"/>
              </a:spcAft>
              <a:buFont typeface="Wingdings"/>
              <a:buChar char=""/>
              <a:defRPr/>
            </a:pPr>
            <a:r>
              <a:rPr lang="en-US" smtClean="0">
                <a:ea typeface="+mn-ea"/>
                <a:cs typeface="+mn-cs"/>
              </a:rPr>
              <a:t>As investor access to information improves, it is becoming much more difficult for firms to control when and how information gets out to markets.</a:t>
            </a:r>
          </a:p>
          <a:p>
            <a:pPr marL="320040" indent="-320040" eaLnBrk="1" fontAlgn="auto" hangingPunct="1">
              <a:spcAft>
                <a:spcPts val="0"/>
              </a:spcAft>
              <a:buFont typeface="Wingdings"/>
              <a:buChar char=""/>
              <a:defRPr/>
            </a:pPr>
            <a:r>
              <a:rPr lang="en-US" smtClean="0">
                <a:ea typeface="+mn-ea"/>
                <a:cs typeface="+mn-cs"/>
              </a:rPr>
              <a:t>As option trading has become more common, it has become much easier to trade on bad news. In the process, it is revealed to the rest of the market.</a:t>
            </a:r>
          </a:p>
          <a:p>
            <a:pPr marL="320040" indent="-320040" eaLnBrk="1" fontAlgn="auto" hangingPunct="1">
              <a:spcAft>
                <a:spcPts val="0"/>
              </a:spcAft>
              <a:buFont typeface="Wingdings"/>
              <a:buChar char=""/>
              <a:defRPr/>
            </a:pPr>
            <a:r>
              <a:rPr lang="en-US" smtClean="0">
                <a:ea typeface="+mn-ea"/>
                <a:cs typeface="+mn-cs"/>
              </a:rPr>
              <a:t>When firms mislead markets, the punishment is not only quick but it is savage. </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Societal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340D4D3-0989-4242-A2E7-3E9131BBF454}" type="slidenum">
              <a:rPr lang="en-US"/>
              <a:pPr>
                <a:defRPr/>
              </a:pPr>
              <a:t>63</a:t>
            </a:fld>
            <a:endParaRPr lang="en-US" dirty="0"/>
          </a:p>
        </p:txBody>
      </p:sp>
      <p:sp>
        <p:nvSpPr>
          <p:cNvPr id="14541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If firms consistently flout societal norms and create large social costs, the governmental response (especially in a democracy) is for laws and regulations to be passed against such behavior.</a:t>
            </a:r>
          </a:p>
          <a:p>
            <a:pPr eaLnBrk="1" hangingPunct="1"/>
            <a:r>
              <a:rPr lang="en-US">
                <a:latin typeface="Calibri" charset="0"/>
              </a:rPr>
              <a:t>For firms catering to a more socially conscious clientele, the failure to meet societal norms (even if it is legal) can lead to loss of business and value.</a:t>
            </a:r>
          </a:p>
          <a:p>
            <a:pPr eaLnBrk="1" hangingPunct="1"/>
            <a:r>
              <a:rPr lang="en-US">
                <a:latin typeface="Calibri" charset="0"/>
              </a:rPr>
              <a:t>Finally, investors may choose not to invest in stocks of firms that they view as socially irresponsible.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Counter Reaction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7474D80-320F-BA4E-BFC6-65F61382EDA6}" type="slidenum">
              <a:rPr lang="en-US"/>
              <a:pPr>
                <a:defRPr/>
              </a:pPr>
              <a:t>64</a:t>
            </a:fld>
            <a:endParaRPr lang="en-US" dirty="0"/>
          </a:p>
        </p:txBody>
      </p:sp>
      <p:sp>
        <p:nvSpPr>
          <p:cNvPr id="147460"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14746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746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14746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6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6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6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6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46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4746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of poorly </a:t>
            </a:r>
          </a:p>
          <a:p>
            <a:r>
              <a:rPr lang="en-US" sz="1600"/>
              <a:t>run firms are put</a:t>
            </a:r>
          </a:p>
          <a:p>
            <a:r>
              <a:rPr lang="en-US" sz="1600"/>
              <a:t>on notice.</a:t>
            </a:r>
          </a:p>
          <a:p>
            <a:pPr algn="ctr"/>
            <a:endParaRPr lang="en-US" sz="1600"/>
          </a:p>
        </p:txBody>
      </p:sp>
      <p:sp>
        <p:nvSpPr>
          <p:cNvPr id="14747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4747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4747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8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activist</a:t>
            </a:r>
          </a:p>
          <a:p>
            <a:r>
              <a:rPr lang="en-US" sz="1600"/>
              <a:t>investors</a:t>
            </a:r>
          </a:p>
          <a:p>
            <a:r>
              <a:rPr lang="en-US" sz="1600"/>
              <a:t>2. Hostile takeovers</a:t>
            </a:r>
          </a:p>
        </p:txBody>
      </p:sp>
      <p:sp>
        <p:nvSpPr>
          <p:cNvPr id="14748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14748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Protect themselves</a:t>
            </a:r>
          </a:p>
        </p:txBody>
      </p:sp>
      <p:sp>
        <p:nvSpPr>
          <p:cNvPr id="14748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Covenants</a:t>
            </a:r>
          </a:p>
          <a:p>
            <a:r>
              <a:rPr lang="en-US" sz="1600"/>
              <a:t>2. New Types</a:t>
            </a:r>
          </a:p>
        </p:txBody>
      </p:sp>
      <p:sp>
        <p:nvSpPr>
          <p:cNvPr id="14748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14748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14748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14748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Firms are</a:t>
            </a:r>
          </a:p>
          <a:p>
            <a:r>
              <a:rPr lang="en-US" sz="1600"/>
              <a:t>punished</a:t>
            </a:r>
          </a:p>
          <a:p>
            <a:r>
              <a:rPr lang="en-US" sz="1600"/>
              <a:t>for misleading</a:t>
            </a:r>
          </a:p>
          <a:p>
            <a:r>
              <a:rPr lang="en-US" sz="1600"/>
              <a:t>markets</a:t>
            </a:r>
          </a:p>
        </p:txBody>
      </p:sp>
      <p:sp>
        <p:nvSpPr>
          <p:cNvPr id="14749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Investors and</a:t>
            </a:r>
          </a:p>
          <a:p>
            <a:r>
              <a:rPr lang="en-US" sz="1600"/>
              <a:t>analysts become</a:t>
            </a:r>
          </a:p>
          <a:p>
            <a:r>
              <a:rPr lang="en-US" sz="1600"/>
              <a:t>more skeptical</a:t>
            </a:r>
          </a:p>
        </p:txBody>
      </p:sp>
      <p:sp>
        <p:nvSpPr>
          <p:cNvPr id="14749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Corporate Good Citizen Constraints</a:t>
            </a:r>
          </a:p>
        </p:txBody>
      </p:sp>
      <p:sp>
        <p:nvSpPr>
          <p:cNvPr id="14749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laws</a:t>
            </a:r>
          </a:p>
          <a:p>
            <a:r>
              <a:rPr lang="en-US" sz="1600"/>
              <a:t>2. Investor/Customer Backlash</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DA1CE39-1D17-724E-80C0-70317DB8BCFB}" type="slidenum">
              <a:rPr lang="en-US"/>
              <a:pPr>
                <a:defRPr/>
              </a:pPr>
              <a:t>65</a:t>
            </a:fld>
            <a:endParaRPr lang="en-US" dirty="0"/>
          </a:p>
        </p:txBody>
      </p:sp>
      <p:sp>
        <p:nvSpPr>
          <p:cNvPr id="13209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At this point in time, the following statement best describes where I stand in terms of the right objective function for decision making in a business</a:t>
            </a:r>
          </a:p>
          <a:p>
            <a:pPr marL="822960" lvl="1" indent="-457200" eaLnBrk="1" fontAlgn="auto" hangingPunct="1">
              <a:spcAft>
                <a:spcPts val="0"/>
              </a:spcAft>
              <a:buFont typeface="+mj-lt"/>
              <a:buAutoNum type="alphaLcPeriod"/>
              <a:defRPr/>
            </a:pPr>
            <a:r>
              <a:rPr lang="en-US" dirty="0" smtClean="0">
                <a:ea typeface="+mn-ea"/>
              </a:rPr>
              <a:t>Maximize stock price, with no constraints</a:t>
            </a:r>
          </a:p>
          <a:p>
            <a:pPr marL="822960" lvl="1" indent="-457200" eaLnBrk="1" fontAlgn="auto" hangingPunct="1">
              <a:spcAft>
                <a:spcPts val="0"/>
              </a:spcAft>
              <a:buFont typeface="+mj-lt"/>
              <a:buAutoNum type="alphaLcPeriod"/>
              <a:defRPr/>
            </a:pPr>
            <a:r>
              <a:rPr lang="en-US" dirty="0" smtClean="0">
                <a:ea typeface="+mn-ea"/>
              </a:rPr>
              <a:t>Maximize stock price, with constraints on being a good social citizen.</a:t>
            </a:r>
          </a:p>
          <a:p>
            <a:pPr marL="822960" lvl="1" indent="-457200" eaLnBrk="1" fontAlgn="auto" hangingPunct="1">
              <a:spcAft>
                <a:spcPts val="0"/>
              </a:spcAft>
              <a:buFont typeface="+mj-lt"/>
              <a:buAutoNum type="alphaLcPeriod"/>
              <a:defRPr/>
            </a:pPr>
            <a:r>
              <a:rPr lang="en-US" dirty="0" smtClean="0">
                <a:ea typeface="+mn-ea"/>
              </a:rPr>
              <a:t>Maximize stockholder wealth, with good citizen constraints, and hope/pray that the market catches up with you.</a:t>
            </a:r>
          </a:p>
          <a:p>
            <a:pPr marL="822960" lvl="1" indent="-457200" eaLnBrk="1" fontAlgn="auto" hangingPunct="1">
              <a:spcAft>
                <a:spcPts val="0"/>
              </a:spcAft>
              <a:buFont typeface="+mj-lt"/>
              <a:buAutoNum type="alphaLcPeriod"/>
              <a:defRPr/>
            </a:pPr>
            <a:r>
              <a:rPr lang="en-US" dirty="0" smtClean="0">
                <a:ea typeface="+mn-ea"/>
              </a:rPr>
              <a:t>Maximize profits or profitability</a:t>
            </a:r>
          </a:p>
          <a:p>
            <a:pPr marL="822960" lvl="1" indent="-457200" eaLnBrk="1" fontAlgn="auto" hangingPunct="1">
              <a:spcAft>
                <a:spcPts val="0"/>
              </a:spcAft>
              <a:buFont typeface="+mj-lt"/>
              <a:buAutoNum type="alphaLcPeriod"/>
              <a:defRPr/>
            </a:pPr>
            <a:r>
              <a:rPr lang="en-US" dirty="0" smtClean="0">
                <a:ea typeface="+mn-ea"/>
              </a:rPr>
              <a:t>Maximize earnings growth</a:t>
            </a:r>
          </a:p>
          <a:p>
            <a:pPr marL="822960" lvl="1" indent="-457200" eaLnBrk="1" fontAlgn="auto" hangingPunct="1">
              <a:spcAft>
                <a:spcPts val="0"/>
              </a:spcAft>
              <a:buFont typeface="+mj-lt"/>
              <a:buAutoNum type="alphaLcPeriod"/>
              <a:defRPr/>
            </a:pPr>
            <a:r>
              <a:rPr lang="en-US" dirty="0" smtClean="0">
                <a:ea typeface="+mn-ea"/>
              </a:rPr>
              <a:t>Maximize market share </a:t>
            </a:r>
          </a:p>
          <a:p>
            <a:pPr marL="822960" lvl="1" indent="-457200" eaLnBrk="1" fontAlgn="auto" hangingPunct="1">
              <a:spcAft>
                <a:spcPts val="0"/>
              </a:spcAft>
              <a:buFont typeface="+mj-lt"/>
              <a:buAutoNum type="alphaLcPeriod"/>
              <a:defRPr/>
            </a:pPr>
            <a:r>
              <a:rPr lang="en-US" dirty="0" smtClean="0">
                <a:ea typeface="+mn-ea"/>
              </a:rPr>
              <a:t>Maximize revenues</a:t>
            </a:r>
          </a:p>
          <a:p>
            <a:pPr marL="822960" lvl="1" indent="-457200" eaLnBrk="1" fontAlgn="auto" hangingPunct="1">
              <a:spcAft>
                <a:spcPts val="0"/>
              </a:spcAft>
              <a:buFont typeface="+mj-lt"/>
              <a:buAutoNum type="alphaLcPeriod"/>
              <a:defRPr/>
            </a:pPr>
            <a:r>
              <a:rPr lang="en-US" dirty="0" smtClean="0">
                <a:ea typeface="+mn-ea"/>
              </a:rPr>
              <a:t>Maximize social good</a:t>
            </a:r>
          </a:p>
          <a:p>
            <a:pPr marL="822960" lvl="1" indent="-457200" eaLnBrk="1" fontAlgn="auto" hangingPunct="1">
              <a:spcAft>
                <a:spcPts val="0"/>
              </a:spcAft>
              <a:buFont typeface="+mj-lt"/>
              <a:buAutoNum type="alphaLcPeriod"/>
              <a:defRPr/>
            </a:pPr>
            <a:r>
              <a:rPr lang="en-US" dirty="0" smtClean="0">
                <a:ea typeface="+mn-ea"/>
              </a:rPr>
              <a:t>None of the above</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Modified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8AA70DD-6C14-F648-9DB0-E60DD5A9EFB7}" type="slidenum">
              <a:rPr lang="en-US"/>
              <a:pPr>
                <a:defRPr/>
              </a:pPr>
              <a:t>66</a:t>
            </a:fld>
            <a:endParaRPr lang="en-US" dirty="0"/>
          </a:p>
        </p:txBody>
      </p:sp>
      <p:sp>
        <p:nvSpPr>
          <p:cNvPr id="134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For publicly traded firms in reasonably efficient markets, where bondholders (lenders) are protected:</a:t>
            </a:r>
          </a:p>
          <a:p>
            <a:pPr marL="640080" lvl="1" indent="-274320" eaLnBrk="1" fontAlgn="auto" hangingPunct="1">
              <a:spcAft>
                <a:spcPts val="0"/>
              </a:spcAft>
              <a:buFont typeface="Wingdings 2"/>
              <a:buChar char=""/>
              <a:defRPr/>
            </a:pPr>
            <a:r>
              <a:rPr lang="en-US" smtClean="0">
                <a:ea typeface="+mn-ea"/>
              </a:rPr>
              <a:t>Maximize Stock Price: This will also maximize firm value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protected:</a:t>
            </a:r>
          </a:p>
          <a:p>
            <a:pPr marL="640080" lvl="1" indent="-274320" eaLnBrk="1" fontAlgn="auto" hangingPunct="1">
              <a:spcAft>
                <a:spcPts val="0"/>
              </a:spcAft>
              <a:buFont typeface="Wingdings 2"/>
              <a:buChar char=""/>
              <a:defRPr/>
            </a:pPr>
            <a:r>
              <a:rPr lang="en-US" smtClean="0">
                <a:ea typeface="+mn-ea"/>
              </a:rPr>
              <a:t>Maximize stockholder wealth: This will also maximize firm value, but might not maximize the stock price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not fully protected</a:t>
            </a:r>
          </a:p>
          <a:p>
            <a:pPr marL="640080" lvl="1" indent="-274320" eaLnBrk="1" fontAlgn="auto" hangingPunct="1">
              <a:spcAft>
                <a:spcPts val="0"/>
              </a:spcAft>
              <a:buFont typeface="Wingdings 2"/>
              <a:buChar char=""/>
              <a:defRPr/>
            </a:pPr>
            <a:r>
              <a:rPr lang="en-US" smtClean="0">
                <a:ea typeface="+mn-ea"/>
              </a:rPr>
              <a:t>Maximize firm value, though stockholder wealth and stock prices may not be maximized at the same point.</a:t>
            </a:r>
          </a:p>
          <a:p>
            <a:pPr marL="320040" indent="-320040" eaLnBrk="1" fontAlgn="auto" hangingPunct="1">
              <a:spcAft>
                <a:spcPts val="0"/>
              </a:spcAft>
              <a:buFont typeface="Wingdings"/>
              <a:buChar char=""/>
              <a:defRPr/>
            </a:pPr>
            <a:r>
              <a:rPr lang="en-US" smtClean="0">
                <a:ea typeface="+mn-ea"/>
                <a:cs typeface="+mn-cs"/>
              </a:rPr>
              <a:t>For private firms, maximize stockholder wealth (if lenders are protected) or firm value (if they are not)</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The Investment Principle: Risk and Return Models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136194" name="Rectangle 3"/>
          <p:cNvSpPr>
            <a:spLocks noGrp="1" noChangeArrowheads="1"/>
          </p:cNvSpPr>
          <p:nvPr>
            <p:ph type="subTitle" idx="1"/>
          </p:nvPr>
        </p:nvSpPr>
        <p:spPr>
          <a:xfrm>
            <a:off x="2362200" y="6049963"/>
            <a:ext cx="6705600" cy="685800"/>
          </a:xfrm>
        </p:spPr>
        <p:txBody>
          <a:bodyPr>
            <a:normAutofit fontScale="925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You cannot swing upon a rope that is attached only to your own belt.</a:t>
            </a:r>
            <a:r>
              <a:rPr lang="ja-JP" altLang="en-US" smtClean="0">
                <a:ea typeface="+mn-ea"/>
                <a:cs typeface="+mn-cs"/>
              </a:rPr>
              <a:t>”</a:t>
            </a:r>
            <a:endParaRPr lang="en-US">
              <a:ea typeface="+mn-ea"/>
              <a:cs typeface="+mn-cs"/>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536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F8D2DD94-CF5C-F74F-8C99-B74B481E5A92}" type="slidenum">
              <a:rPr lang="en-US" sz="1400">
                <a:solidFill>
                  <a:schemeClr val="tx2"/>
                </a:solidFill>
              </a:rPr>
              <a:pPr/>
              <a:t>67</a:t>
            </a:fld>
            <a:endParaRPr lang="en-US" sz="14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DA5939D-6148-9747-8A0A-C832B0B3196D}" type="slidenum">
              <a:rPr lang="en-US"/>
              <a:pPr>
                <a:defRPr/>
              </a:pPr>
              <a:t>68</a:t>
            </a:fld>
            <a:endParaRPr lang="en-US" dirty="0"/>
          </a:p>
        </p:txBody>
      </p:sp>
      <p:pic>
        <p:nvPicPr>
          <p:cNvPr id="15565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notion of a benchmark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549F11A-EA3A-DB48-99F7-1AF51DB8FEA1}" type="slidenum">
              <a:rPr lang="en-US"/>
              <a:pPr>
                <a:defRPr/>
              </a:pPr>
              <a:t>69</a:t>
            </a:fld>
            <a:endParaRPr lang="en-US" dirty="0"/>
          </a:p>
        </p:txBody>
      </p:sp>
      <p:sp>
        <p:nvSpPr>
          <p:cNvPr id="1402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Since financial resources are finite, there is a hurdle that projects have to cross before being deemed acceptable. This hurdle should be higher for riskier projects than for safer projects.</a:t>
            </a:r>
          </a:p>
          <a:p>
            <a:pPr marL="320040" indent="-320040" eaLnBrk="1" fontAlgn="auto" hangingPunct="1">
              <a:spcAft>
                <a:spcPts val="0"/>
              </a:spcAft>
              <a:buFont typeface="Wingdings"/>
              <a:buChar char=""/>
              <a:defRPr/>
            </a:pPr>
            <a:r>
              <a:rPr lang="en-US" dirty="0" smtClean="0">
                <a:ea typeface="+mn-ea"/>
                <a:cs typeface="+mn-cs"/>
              </a:rPr>
              <a:t>A simple representation of the hurdle rate is as follows:</a:t>
            </a:r>
          </a:p>
          <a:p>
            <a:pPr marL="320675" lvl="1" indent="0" eaLnBrk="1" fontAlgn="auto" hangingPunct="1">
              <a:spcAft>
                <a:spcPts val="0"/>
              </a:spcAft>
              <a:buFont typeface="Wingdings 2" charset="0"/>
              <a:buNone/>
              <a:defRPr/>
            </a:pPr>
            <a:r>
              <a:rPr lang="en-US" dirty="0" smtClean="0">
                <a:ea typeface="+mn-ea"/>
              </a:rPr>
              <a:t>Hurdle rate    = 	Riskless Rate + Risk Premium</a:t>
            </a:r>
          </a:p>
          <a:p>
            <a:pPr marL="320040" indent="-320040" eaLnBrk="1" fontAlgn="auto" hangingPunct="1">
              <a:spcAft>
                <a:spcPts val="0"/>
              </a:spcAft>
              <a:buFont typeface="Wingdings"/>
              <a:buChar char=""/>
              <a:defRPr/>
            </a:pPr>
            <a:r>
              <a:rPr lang="en-US" dirty="0" smtClean="0">
                <a:ea typeface="+mn-ea"/>
                <a:cs typeface="+mn-cs"/>
              </a:rPr>
              <a:t>The two basic questions that every risk and return model in finance tries to answer are:</a:t>
            </a:r>
          </a:p>
          <a:p>
            <a:pPr marL="640080" lvl="1" indent="-274320" eaLnBrk="1" fontAlgn="auto" hangingPunct="1">
              <a:spcAft>
                <a:spcPts val="0"/>
              </a:spcAft>
              <a:buFont typeface="Wingdings 2"/>
              <a:buChar char=""/>
              <a:defRPr/>
            </a:pPr>
            <a:r>
              <a:rPr lang="en-US" dirty="0" smtClean="0">
                <a:ea typeface="+mn-ea"/>
              </a:rPr>
              <a:t>How do you measure risk?</a:t>
            </a:r>
          </a:p>
          <a:p>
            <a:pPr marL="640080" lvl="1" indent="-274320" eaLnBrk="1" fontAlgn="auto" hangingPunct="1">
              <a:spcAft>
                <a:spcPts val="0"/>
              </a:spcAft>
              <a:buFont typeface="Wingdings 2"/>
              <a:buChar char=""/>
              <a:defRPr/>
            </a:pPr>
            <a:r>
              <a:rPr lang="en-US" dirty="0" smtClean="0">
                <a:ea typeface="+mn-ea"/>
              </a:rPr>
              <a:t>How do you translate this risk measure into a risk premium?</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2B108B9-81C0-0D45-A2F6-587100B21113}" type="slidenum">
              <a:rPr lang="en-US"/>
              <a:pPr>
                <a:defRPr/>
              </a:pPr>
              <a:t>70</a:t>
            </a:fld>
            <a:endParaRPr lang="en-US" dirty="0"/>
          </a:p>
        </p:txBody>
      </p:sp>
      <p:sp>
        <p:nvSpPr>
          <p:cNvPr id="14233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Risk, in traditional terms, is viewed as a </a:t>
            </a:r>
            <a:r>
              <a:rPr lang="ja-JP" altLang="en-US" dirty="0" smtClean="0">
                <a:ea typeface="+mn-ea"/>
                <a:cs typeface="+mn-cs"/>
              </a:rPr>
              <a:t>‘</a:t>
            </a:r>
            <a:r>
              <a:rPr lang="en-US" altLang="ja-JP" dirty="0" smtClean="0">
                <a:ea typeface="+mn-ea"/>
                <a:cs typeface="+mn-cs"/>
              </a:rPr>
              <a:t>negative</a:t>
            </a:r>
            <a:r>
              <a:rPr lang="ja-JP" altLang="en-US" dirty="0" smtClean="0">
                <a:ea typeface="+mn-ea"/>
                <a:cs typeface="+mn-cs"/>
              </a:rPr>
              <a:t>’</a:t>
            </a:r>
            <a:r>
              <a:rPr lang="en-US" altLang="ja-JP" dirty="0" smtClean="0">
                <a:ea typeface="+mn-ea"/>
                <a:cs typeface="+mn-cs"/>
              </a:rPr>
              <a:t>. Webster</a:t>
            </a:r>
            <a:r>
              <a:rPr lang="ja-JP" altLang="en-US" dirty="0" smtClean="0">
                <a:ea typeface="+mn-ea"/>
                <a:cs typeface="+mn-cs"/>
              </a:rPr>
              <a:t>’</a:t>
            </a:r>
            <a:r>
              <a:rPr lang="en-US" altLang="ja-JP" dirty="0" smtClean="0">
                <a:ea typeface="+mn-ea"/>
                <a:cs typeface="+mn-cs"/>
              </a:rPr>
              <a:t>s dictionary, for instance, defines risk as </a:t>
            </a:r>
            <a:r>
              <a:rPr lang="ja-JP" altLang="en-US" dirty="0" smtClean="0">
                <a:ea typeface="+mn-ea"/>
                <a:cs typeface="+mn-cs"/>
              </a:rPr>
              <a:t>“</a:t>
            </a:r>
            <a:r>
              <a:rPr lang="en-US" altLang="ja-JP" dirty="0" smtClean="0">
                <a:ea typeface="+mn-ea"/>
                <a:cs typeface="+mn-cs"/>
              </a:rPr>
              <a:t>exposing to danger or hazard</a:t>
            </a:r>
            <a:r>
              <a:rPr lang="ja-JP" altLang="en-US" dirty="0" smtClean="0">
                <a:ea typeface="+mn-ea"/>
                <a:cs typeface="+mn-cs"/>
              </a:rPr>
              <a:t>”</a:t>
            </a:r>
            <a:r>
              <a:rPr lang="en-US" altLang="ja-JP" dirty="0" smtClean="0">
                <a:ea typeface="+mn-ea"/>
                <a:cs typeface="+mn-cs"/>
              </a:rPr>
              <a:t>. The Chinese symbols for risk, reproduced below, give a much better description of risk</a:t>
            </a:r>
          </a:p>
          <a:p>
            <a:pPr marL="320040" lvl="1" indent="0" algn="ctr" eaLnBrk="1" fontAlgn="auto" hangingPunct="1">
              <a:spcAft>
                <a:spcPts val="0"/>
              </a:spcAft>
              <a:buFont typeface="Wingdings 2"/>
              <a:buNone/>
              <a:defRPr/>
            </a:pPr>
            <a:r>
              <a:rPr lang="en-US" sz="4000" dirty="0" smtClean="0"/>
              <a:t>危机</a:t>
            </a:r>
            <a:endParaRPr lang="en-US" sz="4000" dirty="0" smtClean="0">
              <a:ea typeface="+mn-ea"/>
            </a:endParaRPr>
          </a:p>
          <a:p>
            <a:pPr marL="320040" indent="-320040" eaLnBrk="1" fontAlgn="auto" hangingPunct="1">
              <a:spcAft>
                <a:spcPts val="0"/>
              </a:spcAft>
              <a:buFont typeface="Wingdings"/>
              <a:buChar char=""/>
              <a:defRPr/>
            </a:pPr>
            <a:r>
              <a:rPr lang="en-US" dirty="0" smtClean="0">
                <a:ea typeface="+mn-ea"/>
                <a:cs typeface="+mn-cs"/>
              </a:rPr>
              <a:t>The first symbol is the symbol for </a:t>
            </a:r>
            <a:r>
              <a:rPr lang="ja-JP" altLang="en-US" dirty="0" smtClean="0">
                <a:ea typeface="+mn-ea"/>
                <a:cs typeface="+mn-cs"/>
              </a:rPr>
              <a:t>“</a:t>
            </a:r>
            <a:r>
              <a:rPr lang="en-US" altLang="ja-JP" dirty="0" smtClean="0">
                <a:ea typeface="+mn-ea"/>
                <a:cs typeface="+mn-cs"/>
              </a:rPr>
              <a:t>danger</a:t>
            </a:r>
            <a:r>
              <a:rPr lang="ja-JP" altLang="en-US" dirty="0" smtClean="0">
                <a:ea typeface="+mn-ea"/>
                <a:cs typeface="+mn-cs"/>
              </a:rPr>
              <a:t>”</a:t>
            </a:r>
            <a:r>
              <a:rPr lang="en-US" altLang="ja-JP" dirty="0" smtClean="0">
                <a:ea typeface="+mn-ea"/>
                <a:cs typeface="+mn-cs"/>
              </a:rPr>
              <a:t>, while the second is the symbol for </a:t>
            </a:r>
            <a:r>
              <a:rPr lang="ja-JP" altLang="en-US" dirty="0" smtClean="0">
                <a:ea typeface="+mn-ea"/>
                <a:cs typeface="+mn-cs"/>
              </a:rPr>
              <a:t>“</a:t>
            </a:r>
            <a:r>
              <a:rPr lang="en-US" altLang="ja-JP" dirty="0" smtClean="0">
                <a:ea typeface="+mn-ea"/>
                <a:cs typeface="+mn-cs"/>
              </a:rPr>
              <a:t>opportunity</a:t>
            </a:r>
            <a:r>
              <a:rPr lang="ja-JP" altLang="en-US" dirty="0" smtClean="0">
                <a:ea typeface="+mn-ea"/>
                <a:cs typeface="+mn-cs"/>
              </a:rPr>
              <a:t>”</a:t>
            </a:r>
            <a:r>
              <a:rPr lang="en-US" altLang="ja-JP" dirty="0" smtClean="0">
                <a:ea typeface="+mn-ea"/>
                <a:cs typeface="+mn-cs"/>
              </a:rPr>
              <a:t>, making risk a mix of danger and opportunity. You cannot have one, without the other.</a:t>
            </a:r>
          </a:p>
          <a:p>
            <a:pPr marL="320040" indent="-320040" eaLnBrk="1" fontAlgn="auto" hangingPunct="1">
              <a:spcAft>
                <a:spcPts val="0"/>
              </a:spcAft>
              <a:buFont typeface="Wingdings"/>
              <a:buChar char=""/>
              <a:defRPr/>
            </a:pPr>
            <a:r>
              <a:rPr lang="en-US" dirty="0" smtClean="0"/>
              <a:t>Risk </a:t>
            </a:r>
            <a:r>
              <a:rPr lang="en-US" dirty="0"/>
              <a:t>is therefore neither good nor bad. It is just a fact of life. The question that businesses have to address is therefore not whether to avoid risk but how best to incorporate it into their decision making</a:t>
            </a:r>
            <a:r>
              <a:rPr lang="en-US" dirty="0" smtClean="0"/>
              <a:t>.</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good risk and return model should…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2ADB2A-53FF-AE4F-A5CD-DAD7327FF9A6}" type="slidenum">
              <a:rPr lang="en-US"/>
              <a:pPr>
                <a:defRPr/>
              </a:pPr>
              <a:t>71</a:t>
            </a:fld>
            <a:endParaRPr lang="en-US" dirty="0"/>
          </a:p>
        </p:txBody>
      </p:sp>
      <p:sp>
        <p:nvSpPr>
          <p:cNvPr id="144386" name="Rectangle 3"/>
          <p:cNvSpPr>
            <a:spLocks noGrp="1" noChangeArrowheads="1"/>
          </p:cNvSpPr>
          <p:nvPr>
            <p:ph sz="quarter" idx="1"/>
          </p:nvPr>
        </p:nvSpPr>
        <p:spPr>
          <a:xfrm>
            <a:off x="612775" y="1600200"/>
            <a:ext cx="8153400" cy="4495800"/>
          </a:xfrm>
        </p:spPr>
        <p:txBody>
          <a:bodyPr>
            <a:normAutofit fontScale="77500" lnSpcReduction="20000"/>
          </a:bodyPr>
          <a:lstStyle/>
          <a:p>
            <a:pPr marL="514350" indent="-514350" eaLnBrk="1" fontAlgn="auto" hangingPunct="1">
              <a:spcAft>
                <a:spcPts val="0"/>
              </a:spcAft>
              <a:buFont typeface="+mj-lt"/>
              <a:buAutoNum type="arabicPeriod"/>
              <a:defRPr/>
            </a:pPr>
            <a:r>
              <a:rPr lang="en-US" dirty="0" smtClean="0">
                <a:ea typeface="+mn-ea"/>
                <a:cs typeface="+mn-cs"/>
              </a:rPr>
              <a:t>It should come up with a </a:t>
            </a:r>
            <a:r>
              <a:rPr lang="en-US" u="sng" dirty="0" smtClean="0">
                <a:ea typeface="+mn-ea"/>
                <a:cs typeface="+mn-cs"/>
              </a:rPr>
              <a:t>measure of risk that applies to all assets </a:t>
            </a:r>
            <a:r>
              <a:rPr lang="en-US" dirty="0" smtClean="0">
                <a:ea typeface="+mn-ea"/>
                <a:cs typeface="+mn-cs"/>
              </a:rPr>
              <a:t>and not be asset-specific.</a:t>
            </a:r>
          </a:p>
          <a:p>
            <a:pPr marL="514350" indent="-514350" eaLnBrk="1" fontAlgn="auto" hangingPunct="1">
              <a:spcAft>
                <a:spcPts val="0"/>
              </a:spcAft>
              <a:buFont typeface="+mj-lt"/>
              <a:buAutoNum type="arabicPeriod"/>
              <a:defRPr/>
            </a:pPr>
            <a:r>
              <a:rPr lang="en-US" dirty="0" smtClean="0">
                <a:ea typeface="+mn-ea"/>
                <a:cs typeface="+mn-cs"/>
              </a:rPr>
              <a:t>It should clearly </a:t>
            </a:r>
            <a:r>
              <a:rPr lang="en-US" u="sng" dirty="0" smtClean="0">
                <a:ea typeface="+mn-ea"/>
                <a:cs typeface="+mn-cs"/>
              </a:rPr>
              <a:t>delineate what types of risk are rewarded and what are not</a:t>
            </a:r>
            <a:r>
              <a:rPr lang="en-US" dirty="0" smtClean="0">
                <a:ea typeface="+mn-ea"/>
                <a:cs typeface="+mn-cs"/>
              </a:rPr>
              <a:t>, and provide a rationale for the delineation.</a:t>
            </a:r>
          </a:p>
          <a:p>
            <a:pPr marL="514350" indent="-514350" eaLnBrk="1" fontAlgn="auto" hangingPunct="1">
              <a:spcAft>
                <a:spcPts val="0"/>
              </a:spcAft>
              <a:buFont typeface="+mj-lt"/>
              <a:buAutoNum type="arabicPeriod"/>
              <a:defRPr/>
            </a:pPr>
            <a:r>
              <a:rPr lang="en-US" dirty="0" smtClean="0">
                <a:ea typeface="+mn-ea"/>
                <a:cs typeface="+mn-cs"/>
              </a:rPr>
              <a:t>It should come up with </a:t>
            </a:r>
            <a:r>
              <a:rPr lang="en-US" u="sng" dirty="0" smtClean="0">
                <a:ea typeface="+mn-ea"/>
                <a:cs typeface="+mn-cs"/>
              </a:rPr>
              <a:t>standardized risk measures</a:t>
            </a:r>
            <a:r>
              <a:rPr lang="en-US" dirty="0" smtClean="0">
                <a:ea typeface="+mn-ea"/>
                <a:cs typeface="+mn-cs"/>
              </a:rPr>
              <a:t>, i.e., an investor presented with a risk measure for an individual asset should be able to draw conclusions about whether the asset is above-average or below-average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translate the measure of risk into a rate of return </a:t>
            </a:r>
            <a:r>
              <a:rPr lang="en-US" dirty="0" smtClean="0">
                <a:ea typeface="+mn-ea"/>
                <a:cs typeface="+mn-cs"/>
              </a:rPr>
              <a:t>that the investor should demand as compensation for bearing the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work well </a:t>
            </a:r>
            <a:r>
              <a:rPr lang="en-US" dirty="0" smtClean="0">
                <a:ea typeface="+mn-ea"/>
                <a:cs typeface="+mn-cs"/>
              </a:rPr>
              <a:t>not only at explaining past returns, but also in predicting future expected returns.</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Capital Asset Pricing Model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F75F4FA-C475-4349-8EA3-25FC66C46CA0}" type="slidenum">
              <a:rPr lang="en-US"/>
              <a:pPr>
                <a:defRPr/>
              </a:pPr>
              <a:t>72</a:t>
            </a:fld>
            <a:endParaRPr lang="en-US" dirty="0"/>
          </a:p>
        </p:txBody>
      </p:sp>
      <p:sp>
        <p:nvSpPr>
          <p:cNvPr id="146434"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fontAlgn="auto" hangingPunct="1">
              <a:spcAft>
                <a:spcPts val="0"/>
              </a:spcAft>
              <a:buFont typeface="+mj-lt"/>
              <a:buAutoNum type="arabicPeriod"/>
              <a:defRPr/>
            </a:pPr>
            <a:r>
              <a:rPr lang="en-US" dirty="0" smtClean="0">
                <a:ea typeface="+mn-ea"/>
                <a:cs typeface="+mn-cs"/>
              </a:rPr>
              <a:t>Uses variance of actual returns around an expected return as a measure of risk.</a:t>
            </a:r>
          </a:p>
          <a:p>
            <a:pPr marL="514350" indent="-514350" eaLnBrk="1" fontAlgn="auto" hangingPunct="1">
              <a:spcAft>
                <a:spcPts val="0"/>
              </a:spcAft>
              <a:buFont typeface="+mj-lt"/>
              <a:buAutoNum type="arabicPeriod"/>
              <a:defRPr/>
            </a:pPr>
            <a:r>
              <a:rPr lang="en-US" dirty="0" smtClean="0">
                <a:ea typeface="+mn-ea"/>
                <a:cs typeface="+mn-cs"/>
              </a:rPr>
              <a:t>Specifies that a portion of variance can be diversified away, and that is only the non-diversifiable portion that is rewarded.</a:t>
            </a:r>
          </a:p>
          <a:p>
            <a:pPr marL="514350" indent="-514350" eaLnBrk="1" fontAlgn="auto" hangingPunct="1">
              <a:spcAft>
                <a:spcPts val="0"/>
              </a:spcAft>
              <a:buFont typeface="+mj-lt"/>
              <a:buAutoNum type="arabicPeriod"/>
              <a:defRPr/>
            </a:pPr>
            <a:r>
              <a:rPr lang="en-US" dirty="0" smtClean="0">
                <a:ea typeface="+mn-ea"/>
                <a:cs typeface="+mn-cs"/>
              </a:rPr>
              <a:t>Measures the non-diversifiable risk with beta, which is standardized around one.</a:t>
            </a:r>
          </a:p>
          <a:p>
            <a:pPr marL="514350" indent="-514350" eaLnBrk="1" fontAlgn="auto" hangingPunct="1">
              <a:spcAft>
                <a:spcPts val="0"/>
              </a:spcAft>
              <a:buFont typeface="+mj-lt"/>
              <a:buAutoNum type="arabicPeriod"/>
              <a:defRPr/>
            </a:pPr>
            <a:r>
              <a:rPr lang="en-US" dirty="0" smtClean="0">
                <a:ea typeface="+mn-ea"/>
                <a:cs typeface="+mn-cs"/>
              </a:rPr>
              <a:t>Translates beta into expected return - </a:t>
            </a:r>
          </a:p>
          <a:p>
            <a:pPr marL="320675" lvl="1" indent="0" algn="ctr" eaLnBrk="1" fontAlgn="auto" hangingPunct="1">
              <a:spcAft>
                <a:spcPts val="0"/>
              </a:spcAft>
              <a:buFont typeface="Wingdings 2" charset="0"/>
              <a:buNone/>
              <a:defRPr/>
            </a:pPr>
            <a:r>
              <a:rPr lang="en-US" dirty="0" smtClean="0">
                <a:ea typeface="+mn-ea"/>
              </a:rPr>
              <a:t>Expected Return =  </a:t>
            </a:r>
            <a:r>
              <a:rPr lang="en-US" dirty="0" err="1" smtClean="0">
                <a:ea typeface="+mn-ea"/>
              </a:rPr>
              <a:t>Riskfree</a:t>
            </a:r>
            <a:r>
              <a:rPr lang="en-US" dirty="0" smtClean="0">
                <a:ea typeface="+mn-ea"/>
              </a:rPr>
              <a:t> rate + Beta * Risk Premium</a:t>
            </a:r>
          </a:p>
          <a:p>
            <a:pPr marL="514350" indent="-514350" eaLnBrk="1" fontAlgn="auto" hangingPunct="1">
              <a:spcAft>
                <a:spcPts val="0"/>
              </a:spcAft>
              <a:buFont typeface="+mj-lt"/>
              <a:buAutoNum type="arabicPeriod"/>
              <a:defRPr/>
            </a:pPr>
            <a:r>
              <a:rPr lang="en-US" dirty="0" smtClean="0">
                <a:ea typeface="+mn-ea"/>
                <a:cs typeface="+mn-cs"/>
              </a:rPr>
              <a:t>Works as well as the next best alternative in most cases.</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1. The Mean-Variance Framework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2EC065A-1B8F-354F-9959-CAED76E46D2C}" type="slidenum">
              <a:rPr lang="en-US"/>
              <a:pPr>
                <a:defRPr/>
              </a:pPr>
              <a:t>73</a:t>
            </a:fld>
            <a:endParaRPr lang="en-US" dirty="0"/>
          </a:p>
        </p:txBody>
      </p:sp>
      <p:sp>
        <p:nvSpPr>
          <p:cNvPr id="165892" name="Rectangle 3"/>
          <p:cNvSpPr>
            <a:spLocks noGrp="1" noChangeArrowheads="1"/>
          </p:cNvSpPr>
          <p:nvPr>
            <p:ph sz="quarter" idx="1"/>
          </p:nvPr>
        </p:nvSpPr>
        <p:spPr>
          <a:xfrm>
            <a:off x="612775" y="1600200"/>
            <a:ext cx="8153400" cy="4495800"/>
          </a:xfrm>
        </p:spPr>
        <p:txBody>
          <a:bodyPr/>
          <a:lstStyle/>
          <a:p>
            <a:pPr eaLnBrk="1" hangingPunct="1"/>
            <a:r>
              <a:rPr lang="en-US" sz="2400">
                <a:latin typeface="Calibri" charset="0"/>
              </a:rPr>
              <a:t>The variance on any investment measures the disparity between actual and expected returns. </a:t>
            </a:r>
          </a:p>
          <a:p>
            <a:pPr eaLnBrk="1" hangingPunct="1"/>
            <a:endParaRPr lang="en-US">
              <a:latin typeface="Calibri" charset="0"/>
            </a:endParaRPr>
          </a:p>
        </p:txBody>
      </p:sp>
      <p:sp>
        <p:nvSpPr>
          <p:cNvPr id="165893" name="Line 4"/>
          <p:cNvSpPr>
            <a:spLocks noChangeShapeType="1"/>
          </p:cNvSpPr>
          <p:nvPr/>
        </p:nvSpPr>
        <p:spPr bwMode="auto">
          <a:xfrm>
            <a:off x="2203450" y="5238750"/>
            <a:ext cx="49022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4" name="Freeform 5"/>
          <p:cNvSpPr>
            <a:spLocks/>
          </p:cNvSpPr>
          <p:nvPr/>
        </p:nvSpPr>
        <p:spPr bwMode="auto">
          <a:xfrm>
            <a:off x="2362200" y="3187700"/>
            <a:ext cx="4624388" cy="1957388"/>
          </a:xfrm>
          <a:custGeom>
            <a:avLst/>
            <a:gdLst>
              <a:gd name="T0" fmla="*/ 0 w 2913"/>
              <a:gd name="T1" fmla="*/ 2147483647 h 1233"/>
              <a:gd name="T2" fmla="*/ 2147483647 w 2913"/>
              <a:gd name="T3" fmla="*/ 2147483647 h 1233"/>
              <a:gd name="T4" fmla="*/ 2147483647 w 2913"/>
              <a:gd name="T5" fmla="*/ 2147483647 h 1233"/>
              <a:gd name="T6" fmla="*/ 2147483647 w 2913"/>
              <a:gd name="T7" fmla="*/ 2147483647 h 1233"/>
              <a:gd name="T8" fmla="*/ 2147483647 w 2913"/>
              <a:gd name="T9" fmla="*/ 2147483647 h 1233"/>
              <a:gd name="T10" fmla="*/ 2147483647 w 2913"/>
              <a:gd name="T11" fmla="*/ 2147483647 h 1233"/>
              <a:gd name="T12" fmla="*/ 2147483647 w 2913"/>
              <a:gd name="T13" fmla="*/ 2147483647 h 1233"/>
              <a:gd name="T14" fmla="*/ 2147483647 w 2913"/>
              <a:gd name="T15" fmla="*/ 0 h 1233"/>
              <a:gd name="T16" fmla="*/ 2147483647 w 2913"/>
              <a:gd name="T17" fmla="*/ 2147483647 h 1233"/>
              <a:gd name="T18" fmla="*/ 2147483647 w 2913"/>
              <a:gd name="T19" fmla="*/ 2147483647 h 1233"/>
              <a:gd name="T20" fmla="*/ 2147483647 w 2913"/>
              <a:gd name="T21" fmla="*/ 2147483647 h 1233"/>
              <a:gd name="T22" fmla="*/ 2147483647 w 2913"/>
              <a:gd name="T23" fmla="*/ 2147483647 h 1233"/>
              <a:gd name="T24" fmla="*/ 2147483647 w 2913"/>
              <a:gd name="T25" fmla="*/ 2147483647 h 1233"/>
              <a:gd name="T26" fmla="*/ 2147483647 w 2913"/>
              <a:gd name="T27" fmla="*/ 2147483647 h 1233"/>
              <a:gd name="T28" fmla="*/ 2147483647 w 2913"/>
              <a:gd name="T29" fmla="*/ 2147483647 h 1233"/>
              <a:gd name="T30" fmla="*/ 2147483647 w 2913"/>
              <a:gd name="T31" fmla="*/ 2147483647 h 1233"/>
              <a:gd name="T32" fmla="*/ 2147483647 w 2913"/>
              <a:gd name="T33" fmla="*/ 2147483647 h 1233"/>
              <a:gd name="T34" fmla="*/ 2147483647 w 2913"/>
              <a:gd name="T35" fmla="*/ 2147483647 h 12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3"/>
              <a:gd name="T55" fmla="*/ 0 h 1233"/>
              <a:gd name="T56" fmla="*/ 2913 w 2913"/>
              <a:gd name="T57" fmla="*/ 1233 h 12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3" h="1233">
                <a:moveTo>
                  <a:pt x="0" y="1232"/>
                </a:moveTo>
                <a:lnTo>
                  <a:pt x="216" y="1200"/>
                </a:lnTo>
                <a:lnTo>
                  <a:pt x="384" y="1072"/>
                </a:lnTo>
                <a:lnTo>
                  <a:pt x="520" y="896"/>
                </a:lnTo>
                <a:lnTo>
                  <a:pt x="664" y="664"/>
                </a:lnTo>
                <a:lnTo>
                  <a:pt x="792" y="416"/>
                </a:lnTo>
                <a:lnTo>
                  <a:pt x="944" y="184"/>
                </a:lnTo>
                <a:lnTo>
                  <a:pt x="1112" y="0"/>
                </a:lnTo>
                <a:lnTo>
                  <a:pt x="1256" y="8"/>
                </a:lnTo>
                <a:lnTo>
                  <a:pt x="1432" y="104"/>
                </a:lnTo>
                <a:lnTo>
                  <a:pt x="1568" y="248"/>
                </a:lnTo>
                <a:lnTo>
                  <a:pt x="1720" y="544"/>
                </a:lnTo>
                <a:lnTo>
                  <a:pt x="1856" y="832"/>
                </a:lnTo>
                <a:lnTo>
                  <a:pt x="1992" y="1000"/>
                </a:lnTo>
                <a:lnTo>
                  <a:pt x="2136" y="1080"/>
                </a:lnTo>
                <a:lnTo>
                  <a:pt x="2400" y="1152"/>
                </a:lnTo>
                <a:lnTo>
                  <a:pt x="2904" y="1192"/>
                </a:lnTo>
                <a:lnTo>
                  <a:pt x="2912" y="12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5" name="Freeform 6"/>
          <p:cNvSpPr>
            <a:spLocks/>
          </p:cNvSpPr>
          <p:nvPr/>
        </p:nvSpPr>
        <p:spPr bwMode="auto">
          <a:xfrm>
            <a:off x="2362200" y="3200400"/>
            <a:ext cx="4624388" cy="1944688"/>
          </a:xfrm>
          <a:custGeom>
            <a:avLst/>
            <a:gdLst>
              <a:gd name="T0" fmla="*/ 2147483647 w 2913"/>
              <a:gd name="T1" fmla="*/ 2147483647 h 1225"/>
              <a:gd name="T2" fmla="*/ 2147483647 w 2913"/>
              <a:gd name="T3" fmla="*/ 2147483647 h 1225"/>
              <a:gd name="T4" fmla="*/ 2147483647 w 2913"/>
              <a:gd name="T5" fmla="*/ 2147483647 h 1225"/>
              <a:gd name="T6" fmla="*/ 2147483647 w 2913"/>
              <a:gd name="T7" fmla="*/ 2147483647 h 1225"/>
              <a:gd name="T8" fmla="*/ 2147483647 w 2913"/>
              <a:gd name="T9" fmla="*/ 2147483647 h 1225"/>
              <a:gd name="T10" fmla="*/ 2147483647 w 2913"/>
              <a:gd name="T11" fmla="*/ 2147483647 h 1225"/>
              <a:gd name="T12" fmla="*/ 2147483647 w 2913"/>
              <a:gd name="T13" fmla="*/ 2147483647 h 1225"/>
              <a:gd name="T14" fmla="*/ 2147483647 w 2913"/>
              <a:gd name="T15" fmla="*/ 2147483647 h 1225"/>
              <a:gd name="T16" fmla="*/ 2147483647 w 2913"/>
              <a:gd name="T17" fmla="*/ 2147483647 h 1225"/>
              <a:gd name="T18" fmla="*/ 2147483647 w 2913"/>
              <a:gd name="T19" fmla="*/ 2147483647 h 1225"/>
              <a:gd name="T20" fmla="*/ 2147483647 w 2913"/>
              <a:gd name="T21" fmla="*/ 2147483647 h 1225"/>
              <a:gd name="T22" fmla="*/ 2147483647 w 2913"/>
              <a:gd name="T23" fmla="*/ 2147483647 h 1225"/>
              <a:gd name="T24" fmla="*/ 2147483647 w 2913"/>
              <a:gd name="T25" fmla="*/ 2147483647 h 1225"/>
              <a:gd name="T26" fmla="*/ 2147483647 w 2913"/>
              <a:gd name="T27" fmla="*/ 2147483647 h 1225"/>
              <a:gd name="T28" fmla="*/ 2147483647 w 2913"/>
              <a:gd name="T29" fmla="*/ 2147483647 h 1225"/>
              <a:gd name="T30" fmla="*/ 2147483647 w 2913"/>
              <a:gd name="T31" fmla="*/ 2147483647 h 1225"/>
              <a:gd name="T32" fmla="*/ 2147483647 w 2913"/>
              <a:gd name="T33" fmla="*/ 2147483647 h 1225"/>
              <a:gd name="T34" fmla="*/ 2147483647 w 2913"/>
              <a:gd name="T35" fmla="*/ 2147483647 h 1225"/>
              <a:gd name="T36" fmla="*/ 2147483647 w 2913"/>
              <a:gd name="T37" fmla="*/ 0 h 1225"/>
              <a:gd name="T38" fmla="*/ 2147483647 w 2913"/>
              <a:gd name="T39" fmla="*/ 0 h 1225"/>
              <a:gd name="T40" fmla="*/ 2147483647 w 2913"/>
              <a:gd name="T41" fmla="*/ 2147483647 h 1225"/>
              <a:gd name="T42" fmla="*/ 2147483647 w 2913"/>
              <a:gd name="T43" fmla="*/ 2147483647 h 1225"/>
              <a:gd name="T44" fmla="*/ 2147483647 w 2913"/>
              <a:gd name="T45" fmla="*/ 2147483647 h 1225"/>
              <a:gd name="T46" fmla="*/ 2147483647 w 2913"/>
              <a:gd name="T47" fmla="*/ 2147483647 h 1225"/>
              <a:gd name="T48" fmla="*/ 2147483647 w 2913"/>
              <a:gd name="T49" fmla="*/ 2147483647 h 1225"/>
              <a:gd name="T50" fmla="*/ 2147483647 w 2913"/>
              <a:gd name="T51" fmla="*/ 2147483647 h 1225"/>
              <a:gd name="T52" fmla="*/ 2147483647 w 2913"/>
              <a:gd name="T53" fmla="*/ 2147483647 h 1225"/>
              <a:gd name="T54" fmla="*/ 2147483647 w 2913"/>
              <a:gd name="T55" fmla="*/ 2147483647 h 1225"/>
              <a:gd name="T56" fmla="*/ 2147483647 w 2913"/>
              <a:gd name="T57" fmla="*/ 2147483647 h 1225"/>
              <a:gd name="T58" fmla="*/ 2147483647 w 2913"/>
              <a:gd name="T59" fmla="*/ 2147483647 h 1225"/>
              <a:gd name="T60" fmla="*/ 2147483647 w 2913"/>
              <a:gd name="T61" fmla="*/ 2147483647 h 1225"/>
              <a:gd name="T62" fmla="*/ 2147483647 w 2913"/>
              <a:gd name="T63" fmla="*/ 2147483647 h 1225"/>
              <a:gd name="T64" fmla="*/ 2147483647 w 2913"/>
              <a:gd name="T65" fmla="*/ 2147483647 h 1225"/>
              <a:gd name="T66" fmla="*/ 2147483647 w 2913"/>
              <a:gd name="T67" fmla="*/ 2147483647 h 1225"/>
              <a:gd name="T68" fmla="*/ 2147483647 w 2913"/>
              <a:gd name="T69" fmla="*/ 2147483647 h 1225"/>
              <a:gd name="T70" fmla="*/ 2147483647 w 2913"/>
              <a:gd name="T71" fmla="*/ 2147483647 h 1225"/>
              <a:gd name="T72" fmla="*/ 2147483647 w 2913"/>
              <a:gd name="T73" fmla="*/ 2147483647 h 1225"/>
              <a:gd name="T74" fmla="*/ 2147483647 w 2913"/>
              <a:gd name="T75" fmla="*/ 2147483647 h 1225"/>
              <a:gd name="T76" fmla="*/ 2147483647 w 2913"/>
              <a:gd name="T77" fmla="*/ 2147483647 h 1225"/>
              <a:gd name="T78" fmla="*/ 2147483647 w 2913"/>
              <a:gd name="T79" fmla="*/ 2147483647 h 1225"/>
              <a:gd name="T80" fmla="*/ 2147483647 w 2913"/>
              <a:gd name="T81" fmla="*/ 2147483647 h 1225"/>
              <a:gd name="T82" fmla="*/ 2147483647 w 2913"/>
              <a:gd name="T83" fmla="*/ 2147483647 h 1225"/>
              <a:gd name="T84" fmla="*/ 2147483647 w 2913"/>
              <a:gd name="T85" fmla="*/ 2147483647 h 1225"/>
              <a:gd name="T86" fmla="*/ 2147483647 w 2913"/>
              <a:gd name="T87" fmla="*/ 2147483647 h 1225"/>
              <a:gd name="T88" fmla="*/ 2147483647 w 2913"/>
              <a:gd name="T89" fmla="*/ 2147483647 h 1225"/>
              <a:gd name="T90" fmla="*/ 2147483647 w 2913"/>
              <a:gd name="T91" fmla="*/ 2147483647 h 1225"/>
              <a:gd name="T92" fmla="*/ 2147483647 w 2913"/>
              <a:gd name="T93" fmla="*/ 2147483647 h 1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13"/>
              <a:gd name="T142" fmla="*/ 0 h 1225"/>
              <a:gd name="T143" fmla="*/ 2913 w 2913"/>
              <a:gd name="T144" fmla="*/ 1225 h 1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13" h="1225">
                <a:moveTo>
                  <a:pt x="0" y="1224"/>
                </a:moveTo>
                <a:lnTo>
                  <a:pt x="24" y="1224"/>
                </a:lnTo>
                <a:lnTo>
                  <a:pt x="80" y="1208"/>
                </a:lnTo>
                <a:lnTo>
                  <a:pt x="128" y="1200"/>
                </a:lnTo>
                <a:lnTo>
                  <a:pt x="160" y="1192"/>
                </a:lnTo>
                <a:lnTo>
                  <a:pt x="208" y="1176"/>
                </a:lnTo>
                <a:lnTo>
                  <a:pt x="232" y="1168"/>
                </a:lnTo>
                <a:lnTo>
                  <a:pt x="256" y="1152"/>
                </a:lnTo>
                <a:lnTo>
                  <a:pt x="288" y="1136"/>
                </a:lnTo>
                <a:lnTo>
                  <a:pt x="296" y="1128"/>
                </a:lnTo>
                <a:lnTo>
                  <a:pt x="320" y="1112"/>
                </a:lnTo>
                <a:lnTo>
                  <a:pt x="352" y="1080"/>
                </a:lnTo>
                <a:lnTo>
                  <a:pt x="392" y="1040"/>
                </a:lnTo>
                <a:lnTo>
                  <a:pt x="432" y="1000"/>
                </a:lnTo>
                <a:lnTo>
                  <a:pt x="448" y="976"/>
                </a:lnTo>
                <a:lnTo>
                  <a:pt x="464" y="960"/>
                </a:lnTo>
                <a:lnTo>
                  <a:pt x="504" y="904"/>
                </a:lnTo>
                <a:lnTo>
                  <a:pt x="536" y="864"/>
                </a:lnTo>
                <a:lnTo>
                  <a:pt x="576" y="800"/>
                </a:lnTo>
                <a:lnTo>
                  <a:pt x="592" y="776"/>
                </a:lnTo>
                <a:lnTo>
                  <a:pt x="632" y="712"/>
                </a:lnTo>
                <a:lnTo>
                  <a:pt x="696" y="600"/>
                </a:lnTo>
                <a:lnTo>
                  <a:pt x="728" y="536"/>
                </a:lnTo>
                <a:lnTo>
                  <a:pt x="760" y="472"/>
                </a:lnTo>
                <a:lnTo>
                  <a:pt x="832" y="352"/>
                </a:lnTo>
                <a:lnTo>
                  <a:pt x="864" y="296"/>
                </a:lnTo>
                <a:lnTo>
                  <a:pt x="888" y="264"/>
                </a:lnTo>
                <a:lnTo>
                  <a:pt x="928" y="208"/>
                </a:lnTo>
                <a:lnTo>
                  <a:pt x="968" y="152"/>
                </a:lnTo>
                <a:lnTo>
                  <a:pt x="1008" y="104"/>
                </a:lnTo>
                <a:lnTo>
                  <a:pt x="1024" y="88"/>
                </a:lnTo>
                <a:lnTo>
                  <a:pt x="1032" y="80"/>
                </a:lnTo>
                <a:lnTo>
                  <a:pt x="1056" y="56"/>
                </a:lnTo>
                <a:lnTo>
                  <a:pt x="1072" y="40"/>
                </a:lnTo>
                <a:lnTo>
                  <a:pt x="1096" y="24"/>
                </a:lnTo>
                <a:lnTo>
                  <a:pt x="1112" y="16"/>
                </a:lnTo>
                <a:lnTo>
                  <a:pt x="1136" y="8"/>
                </a:lnTo>
                <a:lnTo>
                  <a:pt x="1160" y="0"/>
                </a:lnTo>
                <a:lnTo>
                  <a:pt x="1168" y="0"/>
                </a:lnTo>
                <a:lnTo>
                  <a:pt x="1184" y="0"/>
                </a:lnTo>
                <a:lnTo>
                  <a:pt x="1200" y="0"/>
                </a:lnTo>
                <a:lnTo>
                  <a:pt x="1240" y="8"/>
                </a:lnTo>
                <a:lnTo>
                  <a:pt x="1280" y="16"/>
                </a:lnTo>
                <a:lnTo>
                  <a:pt x="1328" y="40"/>
                </a:lnTo>
                <a:lnTo>
                  <a:pt x="1344" y="48"/>
                </a:lnTo>
                <a:lnTo>
                  <a:pt x="1368" y="64"/>
                </a:lnTo>
                <a:lnTo>
                  <a:pt x="1408" y="88"/>
                </a:lnTo>
                <a:lnTo>
                  <a:pt x="1448" y="120"/>
                </a:lnTo>
                <a:lnTo>
                  <a:pt x="1480" y="152"/>
                </a:lnTo>
                <a:lnTo>
                  <a:pt x="1496" y="168"/>
                </a:lnTo>
                <a:lnTo>
                  <a:pt x="1504" y="176"/>
                </a:lnTo>
                <a:lnTo>
                  <a:pt x="1520" y="192"/>
                </a:lnTo>
                <a:lnTo>
                  <a:pt x="1544" y="224"/>
                </a:lnTo>
                <a:lnTo>
                  <a:pt x="1560" y="248"/>
                </a:lnTo>
                <a:lnTo>
                  <a:pt x="1576" y="272"/>
                </a:lnTo>
                <a:lnTo>
                  <a:pt x="1592" y="304"/>
                </a:lnTo>
                <a:lnTo>
                  <a:pt x="1616" y="344"/>
                </a:lnTo>
                <a:lnTo>
                  <a:pt x="1632" y="376"/>
                </a:lnTo>
                <a:lnTo>
                  <a:pt x="1640" y="392"/>
                </a:lnTo>
                <a:lnTo>
                  <a:pt x="1680" y="464"/>
                </a:lnTo>
                <a:lnTo>
                  <a:pt x="1752" y="608"/>
                </a:lnTo>
                <a:lnTo>
                  <a:pt x="1784" y="680"/>
                </a:lnTo>
                <a:lnTo>
                  <a:pt x="1800" y="712"/>
                </a:lnTo>
                <a:lnTo>
                  <a:pt x="1840" y="784"/>
                </a:lnTo>
                <a:lnTo>
                  <a:pt x="1872" y="840"/>
                </a:lnTo>
                <a:lnTo>
                  <a:pt x="1904" y="888"/>
                </a:lnTo>
                <a:lnTo>
                  <a:pt x="1920" y="912"/>
                </a:lnTo>
                <a:lnTo>
                  <a:pt x="1936" y="928"/>
                </a:lnTo>
                <a:lnTo>
                  <a:pt x="1976" y="968"/>
                </a:lnTo>
                <a:lnTo>
                  <a:pt x="2016" y="1000"/>
                </a:lnTo>
                <a:lnTo>
                  <a:pt x="2048" y="1024"/>
                </a:lnTo>
                <a:lnTo>
                  <a:pt x="2064" y="1032"/>
                </a:lnTo>
                <a:lnTo>
                  <a:pt x="2080" y="1040"/>
                </a:lnTo>
                <a:lnTo>
                  <a:pt x="2128" y="1064"/>
                </a:lnTo>
                <a:lnTo>
                  <a:pt x="2168" y="1080"/>
                </a:lnTo>
                <a:lnTo>
                  <a:pt x="2232" y="1104"/>
                </a:lnTo>
                <a:lnTo>
                  <a:pt x="2264" y="1112"/>
                </a:lnTo>
                <a:lnTo>
                  <a:pt x="2288" y="1120"/>
                </a:lnTo>
                <a:lnTo>
                  <a:pt x="2312" y="1120"/>
                </a:lnTo>
                <a:lnTo>
                  <a:pt x="2352" y="1128"/>
                </a:lnTo>
                <a:lnTo>
                  <a:pt x="2400" y="1136"/>
                </a:lnTo>
                <a:lnTo>
                  <a:pt x="2448" y="1144"/>
                </a:lnTo>
                <a:lnTo>
                  <a:pt x="2496" y="1152"/>
                </a:lnTo>
                <a:lnTo>
                  <a:pt x="2560" y="1160"/>
                </a:lnTo>
                <a:lnTo>
                  <a:pt x="2624" y="1168"/>
                </a:lnTo>
                <a:lnTo>
                  <a:pt x="2648" y="1168"/>
                </a:lnTo>
                <a:lnTo>
                  <a:pt x="2680" y="1168"/>
                </a:lnTo>
                <a:lnTo>
                  <a:pt x="2744" y="1176"/>
                </a:lnTo>
                <a:lnTo>
                  <a:pt x="2784" y="1176"/>
                </a:lnTo>
                <a:lnTo>
                  <a:pt x="2832" y="1184"/>
                </a:lnTo>
                <a:lnTo>
                  <a:pt x="2864" y="1184"/>
                </a:lnTo>
                <a:lnTo>
                  <a:pt x="2880" y="1184"/>
                </a:lnTo>
                <a:lnTo>
                  <a:pt x="2904" y="1192"/>
                </a:lnTo>
                <a:lnTo>
                  <a:pt x="2912" y="119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6" name="Freeform 7"/>
          <p:cNvSpPr>
            <a:spLocks/>
          </p:cNvSpPr>
          <p:nvPr/>
        </p:nvSpPr>
        <p:spPr bwMode="auto">
          <a:xfrm>
            <a:off x="2349500" y="2400300"/>
            <a:ext cx="4725988" cy="2732088"/>
          </a:xfrm>
          <a:custGeom>
            <a:avLst/>
            <a:gdLst>
              <a:gd name="T0" fmla="*/ 0 w 2977"/>
              <a:gd name="T1" fmla="*/ 2147483647 h 1721"/>
              <a:gd name="T2" fmla="*/ 2147483647 w 2977"/>
              <a:gd name="T3" fmla="*/ 2147483647 h 1721"/>
              <a:gd name="T4" fmla="*/ 2147483647 w 2977"/>
              <a:gd name="T5" fmla="*/ 2147483647 h 1721"/>
              <a:gd name="T6" fmla="*/ 2147483647 w 2977"/>
              <a:gd name="T7" fmla="*/ 2147483647 h 1721"/>
              <a:gd name="T8" fmla="*/ 2147483647 w 2977"/>
              <a:gd name="T9" fmla="*/ 2147483647 h 1721"/>
              <a:gd name="T10" fmla="*/ 2147483647 w 2977"/>
              <a:gd name="T11" fmla="*/ 2147483647 h 1721"/>
              <a:gd name="T12" fmla="*/ 2147483647 w 2977"/>
              <a:gd name="T13" fmla="*/ 2147483647 h 1721"/>
              <a:gd name="T14" fmla="*/ 2147483647 w 2977"/>
              <a:gd name="T15" fmla="*/ 2147483647 h 1721"/>
              <a:gd name="T16" fmla="*/ 2147483647 w 2977"/>
              <a:gd name="T17" fmla="*/ 2147483647 h 1721"/>
              <a:gd name="T18" fmla="*/ 2147483647 w 2977"/>
              <a:gd name="T19" fmla="*/ 0 h 1721"/>
              <a:gd name="T20" fmla="*/ 2147483647 w 2977"/>
              <a:gd name="T21" fmla="*/ 2147483647 h 1721"/>
              <a:gd name="T22" fmla="*/ 2147483647 w 2977"/>
              <a:gd name="T23" fmla="*/ 2147483647 h 1721"/>
              <a:gd name="T24" fmla="*/ 2147483647 w 2977"/>
              <a:gd name="T25" fmla="*/ 2147483647 h 1721"/>
              <a:gd name="T26" fmla="*/ 2147483647 w 2977"/>
              <a:gd name="T27" fmla="*/ 2147483647 h 1721"/>
              <a:gd name="T28" fmla="*/ 2147483647 w 2977"/>
              <a:gd name="T29" fmla="*/ 2147483647 h 1721"/>
              <a:gd name="T30" fmla="*/ 2147483647 w 2977"/>
              <a:gd name="T31" fmla="*/ 2147483647 h 1721"/>
              <a:gd name="T32" fmla="*/ 2147483647 w 2977"/>
              <a:gd name="T33" fmla="*/ 2147483647 h 1721"/>
              <a:gd name="T34" fmla="*/ 2147483647 w 2977"/>
              <a:gd name="T35" fmla="*/ 2147483647 h 1721"/>
              <a:gd name="T36" fmla="*/ 2147483647 w 2977"/>
              <a:gd name="T37" fmla="*/ 2147483647 h 1721"/>
              <a:gd name="T38" fmla="*/ 2147483647 w 2977"/>
              <a:gd name="T39" fmla="*/ 2147483647 h 1721"/>
              <a:gd name="T40" fmla="*/ 2147483647 w 2977"/>
              <a:gd name="T41" fmla="*/ 2147483647 h 17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77"/>
              <a:gd name="T64" fmla="*/ 0 h 1721"/>
              <a:gd name="T65" fmla="*/ 2977 w 2977"/>
              <a:gd name="T66" fmla="*/ 1721 h 17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77" h="1721">
                <a:moveTo>
                  <a:pt x="0" y="1672"/>
                </a:moveTo>
                <a:lnTo>
                  <a:pt x="232" y="1656"/>
                </a:lnTo>
                <a:lnTo>
                  <a:pt x="416" y="1600"/>
                </a:lnTo>
                <a:lnTo>
                  <a:pt x="552" y="1440"/>
                </a:lnTo>
                <a:lnTo>
                  <a:pt x="704" y="1128"/>
                </a:lnTo>
                <a:lnTo>
                  <a:pt x="776" y="872"/>
                </a:lnTo>
                <a:lnTo>
                  <a:pt x="888" y="592"/>
                </a:lnTo>
                <a:lnTo>
                  <a:pt x="1008" y="240"/>
                </a:lnTo>
                <a:lnTo>
                  <a:pt x="1104" y="72"/>
                </a:lnTo>
                <a:lnTo>
                  <a:pt x="1184" y="0"/>
                </a:lnTo>
                <a:lnTo>
                  <a:pt x="1272" y="88"/>
                </a:lnTo>
                <a:lnTo>
                  <a:pt x="1344" y="320"/>
                </a:lnTo>
                <a:lnTo>
                  <a:pt x="1384" y="664"/>
                </a:lnTo>
                <a:lnTo>
                  <a:pt x="1424" y="912"/>
                </a:lnTo>
                <a:lnTo>
                  <a:pt x="1488" y="1096"/>
                </a:lnTo>
                <a:lnTo>
                  <a:pt x="1520" y="1272"/>
                </a:lnTo>
                <a:lnTo>
                  <a:pt x="1680" y="1432"/>
                </a:lnTo>
                <a:lnTo>
                  <a:pt x="2040" y="1584"/>
                </a:lnTo>
                <a:lnTo>
                  <a:pt x="2384" y="1680"/>
                </a:lnTo>
                <a:lnTo>
                  <a:pt x="2720" y="1720"/>
                </a:lnTo>
                <a:lnTo>
                  <a:pt x="2976" y="17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7" name="Freeform 8"/>
          <p:cNvSpPr>
            <a:spLocks/>
          </p:cNvSpPr>
          <p:nvPr/>
        </p:nvSpPr>
        <p:spPr bwMode="auto">
          <a:xfrm>
            <a:off x="2349500" y="2425700"/>
            <a:ext cx="4725988" cy="2706688"/>
          </a:xfrm>
          <a:custGeom>
            <a:avLst/>
            <a:gdLst>
              <a:gd name="T0" fmla="*/ 2147483647 w 2977"/>
              <a:gd name="T1" fmla="*/ 2147483647 h 1705"/>
              <a:gd name="T2" fmla="*/ 2147483647 w 2977"/>
              <a:gd name="T3" fmla="*/ 2147483647 h 1705"/>
              <a:gd name="T4" fmla="*/ 2147483647 w 2977"/>
              <a:gd name="T5" fmla="*/ 2147483647 h 1705"/>
              <a:gd name="T6" fmla="*/ 2147483647 w 2977"/>
              <a:gd name="T7" fmla="*/ 2147483647 h 1705"/>
              <a:gd name="T8" fmla="*/ 2147483647 w 2977"/>
              <a:gd name="T9" fmla="*/ 2147483647 h 1705"/>
              <a:gd name="T10" fmla="*/ 2147483647 w 2977"/>
              <a:gd name="T11" fmla="*/ 2147483647 h 1705"/>
              <a:gd name="T12" fmla="*/ 2147483647 w 2977"/>
              <a:gd name="T13" fmla="*/ 2147483647 h 1705"/>
              <a:gd name="T14" fmla="*/ 2147483647 w 2977"/>
              <a:gd name="T15" fmla="*/ 2147483647 h 1705"/>
              <a:gd name="T16" fmla="*/ 2147483647 w 2977"/>
              <a:gd name="T17" fmla="*/ 2147483647 h 1705"/>
              <a:gd name="T18" fmla="*/ 2147483647 w 2977"/>
              <a:gd name="T19" fmla="*/ 2147483647 h 1705"/>
              <a:gd name="T20" fmla="*/ 2147483647 w 2977"/>
              <a:gd name="T21" fmla="*/ 2147483647 h 1705"/>
              <a:gd name="T22" fmla="*/ 2147483647 w 2977"/>
              <a:gd name="T23" fmla="*/ 2147483647 h 1705"/>
              <a:gd name="T24" fmla="*/ 2147483647 w 2977"/>
              <a:gd name="T25" fmla="*/ 2147483647 h 1705"/>
              <a:gd name="T26" fmla="*/ 2147483647 w 2977"/>
              <a:gd name="T27" fmla="*/ 2147483647 h 1705"/>
              <a:gd name="T28" fmla="*/ 2147483647 w 2977"/>
              <a:gd name="T29" fmla="*/ 2147483647 h 1705"/>
              <a:gd name="T30" fmla="*/ 2147483647 w 2977"/>
              <a:gd name="T31" fmla="*/ 2147483647 h 1705"/>
              <a:gd name="T32" fmla="*/ 2147483647 w 2977"/>
              <a:gd name="T33" fmla="*/ 2147483647 h 1705"/>
              <a:gd name="T34" fmla="*/ 2147483647 w 2977"/>
              <a:gd name="T35" fmla="*/ 2147483647 h 1705"/>
              <a:gd name="T36" fmla="*/ 2147483647 w 2977"/>
              <a:gd name="T37" fmla="*/ 2147483647 h 1705"/>
              <a:gd name="T38" fmla="*/ 2147483647 w 2977"/>
              <a:gd name="T39" fmla="*/ 2147483647 h 1705"/>
              <a:gd name="T40" fmla="*/ 2147483647 w 2977"/>
              <a:gd name="T41" fmla="*/ 2147483647 h 1705"/>
              <a:gd name="T42" fmla="*/ 2147483647 w 2977"/>
              <a:gd name="T43" fmla="*/ 2147483647 h 1705"/>
              <a:gd name="T44" fmla="*/ 2147483647 w 2977"/>
              <a:gd name="T45" fmla="*/ 2147483647 h 1705"/>
              <a:gd name="T46" fmla="*/ 2147483647 w 2977"/>
              <a:gd name="T47" fmla="*/ 2147483647 h 1705"/>
              <a:gd name="T48" fmla="*/ 2147483647 w 2977"/>
              <a:gd name="T49" fmla="*/ 2147483647 h 1705"/>
              <a:gd name="T50" fmla="*/ 2147483647 w 2977"/>
              <a:gd name="T51" fmla="*/ 2147483647 h 1705"/>
              <a:gd name="T52" fmla="*/ 2147483647 w 2977"/>
              <a:gd name="T53" fmla="*/ 2147483647 h 1705"/>
              <a:gd name="T54" fmla="*/ 2147483647 w 2977"/>
              <a:gd name="T55" fmla="*/ 0 h 1705"/>
              <a:gd name="T56" fmla="*/ 2147483647 w 2977"/>
              <a:gd name="T57" fmla="*/ 2147483647 h 1705"/>
              <a:gd name="T58" fmla="*/ 2147483647 w 2977"/>
              <a:gd name="T59" fmla="*/ 2147483647 h 1705"/>
              <a:gd name="T60" fmla="*/ 2147483647 w 2977"/>
              <a:gd name="T61" fmla="*/ 2147483647 h 1705"/>
              <a:gd name="T62" fmla="*/ 2147483647 w 2977"/>
              <a:gd name="T63" fmla="*/ 2147483647 h 1705"/>
              <a:gd name="T64" fmla="*/ 2147483647 w 2977"/>
              <a:gd name="T65" fmla="*/ 2147483647 h 1705"/>
              <a:gd name="T66" fmla="*/ 2147483647 w 2977"/>
              <a:gd name="T67" fmla="*/ 2147483647 h 1705"/>
              <a:gd name="T68" fmla="*/ 2147483647 w 2977"/>
              <a:gd name="T69" fmla="*/ 2147483647 h 1705"/>
              <a:gd name="T70" fmla="*/ 2147483647 w 2977"/>
              <a:gd name="T71" fmla="*/ 2147483647 h 1705"/>
              <a:gd name="T72" fmla="*/ 2147483647 w 2977"/>
              <a:gd name="T73" fmla="*/ 2147483647 h 1705"/>
              <a:gd name="T74" fmla="*/ 2147483647 w 2977"/>
              <a:gd name="T75" fmla="*/ 2147483647 h 1705"/>
              <a:gd name="T76" fmla="*/ 2147483647 w 2977"/>
              <a:gd name="T77" fmla="*/ 2147483647 h 1705"/>
              <a:gd name="T78" fmla="*/ 2147483647 w 2977"/>
              <a:gd name="T79" fmla="*/ 2147483647 h 1705"/>
              <a:gd name="T80" fmla="*/ 2147483647 w 2977"/>
              <a:gd name="T81" fmla="*/ 2147483647 h 1705"/>
              <a:gd name="T82" fmla="*/ 2147483647 w 2977"/>
              <a:gd name="T83" fmla="*/ 2147483647 h 1705"/>
              <a:gd name="T84" fmla="*/ 2147483647 w 2977"/>
              <a:gd name="T85" fmla="*/ 2147483647 h 1705"/>
              <a:gd name="T86" fmla="*/ 2147483647 w 2977"/>
              <a:gd name="T87" fmla="*/ 2147483647 h 1705"/>
              <a:gd name="T88" fmla="*/ 2147483647 w 2977"/>
              <a:gd name="T89" fmla="*/ 2147483647 h 1705"/>
              <a:gd name="T90" fmla="*/ 2147483647 w 2977"/>
              <a:gd name="T91" fmla="*/ 2147483647 h 1705"/>
              <a:gd name="T92" fmla="*/ 2147483647 w 2977"/>
              <a:gd name="T93" fmla="*/ 2147483647 h 1705"/>
              <a:gd name="T94" fmla="*/ 2147483647 w 2977"/>
              <a:gd name="T95" fmla="*/ 2147483647 h 1705"/>
              <a:gd name="T96" fmla="*/ 2147483647 w 2977"/>
              <a:gd name="T97" fmla="*/ 2147483647 h 1705"/>
              <a:gd name="T98" fmla="*/ 2147483647 w 2977"/>
              <a:gd name="T99" fmla="*/ 2147483647 h 1705"/>
              <a:gd name="T100" fmla="*/ 2147483647 w 2977"/>
              <a:gd name="T101" fmla="*/ 2147483647 h 1705"/>
              <a:gd name="T102" fmla="*/ 2147483647 w 2977"/>
              <a:gd name="T103" fmla="*/ 2147483647 h 1705"/>
              <a:gd name="T104" fmla="*/ 2147483647 w 2977"/>
              <a:gd name="T105" fmla="*/ 2147483647 h 1705"/>
              <a:gd name="T106" fmla="*/ 2147483647 w 2977"/>
              <a:gd name="T107" fmla="*/ 2147483647 h 1705"/>
              <a:gd name="T108" fmla="*/ 2147483647 w 2977"/>
              <a:gd name="T109" fmla="*/ 2147483647 h 1705"/>
              <a:gd name="T110" fmla="*/ 2147483647 w 2977"/>
              <a:gd name="T111" fmla="*/ 2147483647 h 1705"/>
              <a:gd name="T112" fmla="*/ 2147483647 w 2977"/>
              <a:gd name="T113" fmla="*/ 2147483647 h 1705"/>
              <a:gd name="T114" fmla="*/ 2147483647 w 2977"/>
              <a:gd name="T115" fmla="*/ 2147483647 h 1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77"/>
              <a:gd name="T175" fmla="*/ 0 h 1705"/>
              <a:gd name="T176" fmla="*/ 2977 w 2977"/>
              <a:gd name="T177" fmla="*/ 1705 h 1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77" h="1705">
                <a:moveTo>
                  <a:pt x="0" y="1656"/>
                </a:moveTo>
                <a:lnTo>
                  <a:pt x="24" y="1656"/>
                </a:lnTo>
                <a:lnTo>
                  <a:pt x="88" y="1648"/>
                </a:lnTo>
                <a:lnTo>
                  <a:pt x="128" y="1648"/>
                </a:lnTo>
                <a:lnTo>
                  <a:pt x="176" y="1640"/>
                </a:lnTo>
                <a:lnTo>
                  <a:pt x="216" y="1632"/>
                </a:lnTo>
                <a:lnTo>
                  <a:pt x="256" y="1624"/>
                </a:lnTo>
                <a:lnTo>
                  <a:pt x="288" y="1616"/>
                </a:lnTo>
                <a:lnTo>
                  <a:pt x="304" y="1616"/>
                </a:lnTo>
                <a:lnTo>
                  <a:pt x="320" y="1608"/>
                </a:lnTo>
                <a:lnTo>
                  <a:pt x="344" y="1600"/>
                </a:lnTo>
                <a:lnTo>
                  <a:pt x="384" y="1584"/>
                </a:lnTo>
                <a:lnTo>
                  <a:pt x="424" y="1560"/>
                </a:lnTo>
                <a:lnTo>
                  <a:pt x="464" y="1528"/>
                </a:lnTo>
                <a:lnTo>
                  <a:pt x="480" y="1504"/>
                </a:lnTo>
                <a:lnTo>
                  <a:pt x="488" y="1496"/>
                </a:lnTo>
                <a:lnTo>
                  <a:pt x="504" y="1472"/>
                </a:lnTo>
                <a:lnTo>
                  <a:pt x="528" y="1440"/>
                </a:lnTo>
                <a:lnTo>
                  <a:pt x="544" y="1416"/>
                </a:lnTo>
                <a:lnTo>
                  <a:pt x="560" y="1392"/>
                </a:lnTo>
                <a:lnTo>
                  <a:pt x="576" y="1368"/>
                </a:lnTo>
                <a:lnTo>
                  <a:pt x="600" y="1320"/>
                </a:lnTo>
                <a:lnTo>
                  <a:pt x="616" y="1288"/>
                </a:lnTo>
                <a:lnTo>
                  <a:pt x="624" y="1272"/>
                </a:lnTo>
                <a:lnTo>
                  <a:pt x="648" y="1232"/>
                </a:lnTo>
                <a:lnTo>
                  <a:pt x="680" y="1152"/>
                </a:lnTo>
                <a:lnTo>
                  <a:pt x="712" y="1080"/>
                </a:lnTo>
                <a:lnTo>
                  <a:pt x="736" y="1016"/>
                </a:lnTo>
                <a:lnTo>
                  <a:pt x="744" y="984"/>
                </a:lnTo>
                <a:lnTo>
                  <a:pt x="752" y="952"/>
                </a:lnTo>
                <a:lnTo>
                  <a:pt x="768" y="888"/>
                </a:lnTo>
                <a:lnTo>
                  <a:pt x="792" y="824"/>
                </a:lnTo>
                <a:lnTo>
                  <a:pt x="816" y="760"/>
                </a:lnTo>
                <a:lnTo>
                  <a:pt x="832" y="720"/>
                </a:lnTo>
                <a:lnTo>
                  <a:pt x="848" y="680"/>
                </a:lnTo>
                <a:lnTo>
                  <a:pt x="872" y="608"/>
                </a:lnTo>
                <a:lnTo>
                  <a:pt x="904" y="528"/>
                </a:lnTo>
                <a:lnTo>
                  <a:pt x="928" y="448"/>
                </a:lnTo>
                <a:lnTo>
                  <a:pt x="944" y="400"/>
                </a:lnTo>
                <a:lnTo>
                  <a:pt x="952" y="376"/>
                </a:lnTo>
                <a:lnTo>
                  <a:pt x="968" y="336"/>
                </a:lnTo>
                <a:lnTo>
                  <a:pt x="984" y="296"/>
                </a:lnTo>
                <a:lnTo>
                  <a:pt x="1000" y="256"/>
                </a:lnTo>
                <a:lnTo>
                  <a:pt x="1008" y="232"/>
                </a:lnTo>
                <a:lnTo>
                  <a:pt x="1024" y="200"/>
                </a:lnTo>
                <a:lnTo>
                  <a:pt x="1040" y="168"/>
                </a:lnTo>
                <a:lnTo>
                  <a:pt x="1048" y="152"/>
                </a:lnTo>
                <a:lnTo>
                  <a:pt x="1056" y="136"/>
                </a:lnTo>
                <a:lnTo>
                  <a:pt x="1072" y="112"/>
                </a:lnTo>
                <a:lnTo>
                  <a:pt x="1088" y="88"/>
                </a:lnTo>
                <a:lnTo>
                  <a:pt x="1112" y="56"/>
                </a:lnTo>
                <a:lnTo>
                  <a:pt x="1136" y="24"/>
                </a:lnTo>
                <a:lnTo>
                  <a:pt x="1144" y="16"/>
                </a:lnTo>
                <a:lnTo>
                  <a:pt x="1152" y="8"/>
                </a:lnTo>
                <a:lnTo>
                  <a:pt x="1176" y="0"/>
                </a:lnTo>
                <a:lnTo>
                  <a:pt x="1184" y="0"/>
                </a:lnTo>
                <a:lnTo>
                  <a:pt x="1200" y="8"/>
                </a:lnTo>
                <a:lnTo>
                  <a:pt x="1208" y="8"/>
                </a:lnTo>
                <a:lnTo>
                  <a:pt x="1216" y="16"/>
                </a:lnTo>
                <a:lnTo>
                  <a:pt x="1224" y="24"/>
                </a:lnTo>
                <a:lnTo>
                  <a:pt x="1240" y="40"/>
                </a:lnTo>
                <a:lnTo>
                  <a:pt x="1256" y="64"/>
                </a:lnTo>
                <a:lnTo>
                  <a:pt x="1280" y="112"/>
                </a:lnTo>
                <a:lnTo>
                  <a:pt x="1296" y="160"/>
                </a:lnTo>
                <a:lnTo>
                  <a:pt x="1304" y="184"/>
                </a:lnTo>
                <a:lnTo>
                  <a:pt x="1312" y="208"/>
                </a:lnTo>
                <a:lnTo>
                  <a:pt x="1328" y="280"/>
                </a:lnTo>
                <a:lnTo>
                  <a:pt x="1344" y="352"/>
                </a:lnTo>
                <a:lnTo>
                  <a:pt x="1360" y="432"/>
                </a:lnTo>
                <a:lnTo>
                  <a:pt x="1360" y="472"/>
                </a:lnTo>
                <a:lnTo>
                  <a:pt x="1368" y="520"/>
                </a:lnTo>
                <a:lnTo>
                  <a:pt x="1376" y="592"/>
                </a:lnTo>
                <a:lnTo>
                  <a:pt x="1392" y="672"/>
                </a:lnTo>
                <a:lnTo>
                  <a:pt x="1400" y="736"/>
                </a:lnTo>
                <a:lnTo>
                  <a:pt x="1408" y="768"/>
                </a:lnTo>
                <a:lnTo>
                  <a:pt x="1416" y="800"/>
                </a:lnTo>
                <a:lnTo>
                  <a:pt x="1424" y="864"/>
                </a:lnTo>
                <a:lnTo>
                  <a:pt x="1432" y="912"/>
                </a:lnTo>
                <a:lnTo>
                  <a:pt x="1448" y="968"/>
                </a:lnTo>
                <a:lnTo>
                  <a:pt x="1456" y="992"/>
                </a:lnTo>
                <a:lnTo>
                  <a:pt x="1472" y="1040"/>
                </a:lnTo>
                <a:lnTo>
                  <a:pt x="1496" y="1128"/>
                </a:lnTo>
                <a:lnTo>
                  <a:pt x="1504" y="1168"/>
                </a:lnTo>
                <a:lnTo>
                  <a:pt x="1512" y="1192"/>
                </a:lnTo>
                <a:lnTo>
                  <a:pt x="1528" y="1240"/>
                </a:lnTo>
                <a:lnTo>
                  <a:pt x="1552" y="1280"/>
                </a:lnTo>
                <a:lnTo>
                  <a:pt x="1584" y="1320"/>
                </a:lnTo>
                <a:lnTo>
                  <a:pt x="1600" y="1336"/>
                </a:lnTo>
                <a:lnTo>
                  <a:pt x="1608" y="1344"/>
                </a:lnTo>
                <a:lnTo>
                  <a:pt x="1640" y="1368"/>
                </a:lnTo>
                <a:lnTo>
                  <a:pt x="1656" y="1384"/>
                </a:lnTo>
                <a:lnTo>
                  <a:pt x="1688" y="1408"/>
                </a:lnTo>
                <a:lnTo>
                  <a:pt x="1720" y="1424"/>
                </a:lnTo>
                <a:lnTo>
                  <a:pt x="1752" y="1440"/>
                </a:lnTo>
                <a:lnTo>
                  <a:pt x="1800" y="1464"/>
                </a:lnTo>
                <a:lnTo>
                  <a:pt x="1840" y="1480"/>
                </a:lnTo>
                <a:lnTo>
                  <a:pt x="1856" y="1488"/>
                </a:lnTo>
                <a:lnTo>
                  <a:pt x="1904" y="1512"/>
                </a:lnTo>
                <a:lnTo>
                  <a:pt x="1992" y="1544"/>
                </a:lnTo>
                <a:lnTo>
                  <a:pt x="2080" y="1576"/>
                </a:lnTo>
                <a:lnTo>
                  <a:pt x="2168" y="1608"/>
                </a:lnTo>
                <a:lnTo>
                  <a:pt x="2208" y="1616"/>
                </a:lnTo>
                <a:lnTo>
                  <a:pt x="2256" y="1632"/>
                </a:lnTo>
                <a:lnTo>
                  <a:pt x="2336" y="1648"/>
                </a:lnTo>
                <a:lnTo>
                  <a:pt x="2424" y="1664"/>
                </a:lnTo>
                <a:lnTo>
                  <a:pt x="2504" y="1680"/>
                </a:lnTo>
                <a:lnTo>
                  <a:pt x="2552" y="1688"/>
                </a:lnTo>
                <a:lnTo>
                  <a:pt x="2568" y="1688"/>
                </a:lnTo>
                <a:lnTo>
                  <a:pt x="2624" y="1696"/>
                </a:lnTo>
                <a:lnTo>
                  <a:pt x="2664" y="1696"/>
                </a:lnTo>
                <a:lnTo>
                  <a:pt x="2712" y="1696"/>
                </a:lnTo>
                <a:lnTo>
                  <a:pt x="2776" y="1704"/>
                </a:lnTo>
                <a:lnTo>
                  <a:pt x="2832" y="1704"/>
                </a:lnTo>
                <a:lnTo>
                  <a:pt x="2888" y="1704"/>
                </a:lnTo>
                <a:lnTo>
                  <a:pt x="2944" y="1704"/>
                </a:lnTo>
                <a:lnTo>
                  <a:pt x="2976" y="170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8" name="Line 9"/>
          <p:cNvSpPr>
            <a:spLocks noChangeShapeType="1"/>
          </p:cNvSpPr>
          <p:nvPr/>
        </p:nvSpPr>
        <p:spPr bwMode="auto">
          <a:xfrm>
            <a:off x="4260850" y="51244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9" name="Rectangle 10"/>
          <p:cNvSpPr>
            <a:spLocks noChangeArrowheads="1"/>
          </p:cNvSpPr>
          <p:nvPr/>
        </p:nvSpPr>
        <p:spPr bwMode="auto">
          <a:xfrm>
            <a:off x="3833813" y="5356225"/>
            <a:ext cx="12001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Expected Return</a:t>
            </a:r>
          </a:p>
        </p:txBody>
      </p:sp>
      <p:sp>
        <p:nvSpPr>
          <p:cNvPr id="165900" name="Rectangle 11"/>
          <p:cNvSpPr>
            <a:spLocks noChangeArrowheads="1"/>
          </p:cNvSpPr>
          <p:nvPr/>
        </p:nvSpPr>
        <p:spPr bwMode="auto">
          <a:xfrm>
            <a:off x="4291013" y="2270125"/>
            <a:ext cx="17637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Low Variance Investment</a:t>
            </a:r>
          </a:p>
        </p:txBody>
      </p:sp>
      <p:sp>
        <p:nvSpPr>
          <p:cNvPr id="165901" name="Rectangle 12"/>
          <p:cNvSpPr>
            <a:spLocks noChangeArrowheads="1"/>
          </p:cNvSpPr>
          <p:nvPr/>
        </p:nvSpPr>
        <p:spPr bwMode="auto">
          <a:xfrm>
            <a:off x="4862513" y="3527425"/>
            <a:ext cx="1789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High Variance Investment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How risky is Disney? A look at the past…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71C6B5D-C9B5-0243-8156-04CBBBEB9457}" type="slidenum">
              <a:rPr lang="en-US"/>
              <a:pPr>
                <a:defRPr/>
              </a:pPr>
              <a:t>74</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Do you live in a mean-variance world?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EB5DFF9-FB11-0946-9FE6-4CD40FD9CCA1}" type="slidenum">
              <a:rPr lang="en-US"/>
              <a:pPr>
                <a:defRPr/>
              </a:pPr>
              <a:t>75</a:t>
            </a:fld>
            <a:endParaRPr lang="en-US" dirty="0"/>
          </a:p>
        </p:txBody>
      </p:sp>
      <p:sp>
        <p:nvSpPr>
          <p:cNvPr id="15257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had to pick between two investments. They have the same expected return of 15% and the same standard deviation of 25%; however, investment A offers a very small possibility that you could quadruple your money, while investment B</a:t>
            </a:r>
            <a:r>
              <a:rPr lang="ja-JP" altLang="en-US" dirty="0" smtClean="0">
                <a:ea typeface="+mn-ea"/>
                <a:cs typeface="+mn-cs"/>
              </a:rPr>
              <a:t>’</a:t>
            </a:r>
            <a:r>
              <a:rPr lang="en-US" altLang="ja-JP" dirty="0" smtClean="0">
                <a:ea typeface="+mn-ea"/>
                <a:cs typeface="+mn-cs"/>
              </a:rPr>
              <a:t>s highest possible payoff is a 60% return. Would you</a:t>
            </a:r>
          </a:p>
          <a:p>
            <a:pPr marL="822960" lvl="1" indent="-457200" eaLnBrk="1" fontAlgn="auto" hangingPunct="1">
              <a:spcAft>
                <a:spcPts val="0"/>
              </a:spcAft>
              <a:buFont typeface="Wingdings 2"/>
              <a:buAutoNum type="alphaLcPeriod"/>
              <a:defRPr/>
            </a:pPr>
            <a:r>
              <a:rPr lang="en-US" dirty="0" smtClean="0">
                <a:ea typeface="+mn-ea"/>
              </a:rPr>
              <a:t>be indifferent between the two investments, since they have the same expected return and standard deviation?</a:t>
            </a:r>
          </a:p>
          <a:p>
            <a:pPr marL="822960" lvl="1" indent="-457200" eaLnBrk="1" fontAlgn="auto" hangingPunct="1">
              <a:spcAft>
                <a:spcPts val="0"/>
              </a:spcAft>
              <a:buFont typeface="Wingdings 2"/>
              <a:buAutoNum type="alphaLcPeriod"/>
              <a:defRPr/>
            </a:pPr>
            <a:r>
              <a:rPr lang="en-US" dirty="0" smtClean="0">
                <a:ea typeface="+mn-ea"/>
              </a:rPr>
              <a:t>prefer investment A, because of the possibility of a high payoff?</a:t>
            </a:r>
          </a:p>
          <a:p>
            <a:pPr marL="822960" lvl="1" indent="-457200" eaLnBrk="1" fontAlgn="auto" hangingPunct="1">
              <a:spcAft>
                <a:spcPts val="0"/>
              </a:spcAft>
              <a:buFont typeface="Wingdings 2"/>
              <a:buAutoNum type="alphaLcPeriod" startAt="2"/>
              <a:defRPr/>
            </a:pPr>
            <a:r>
              <a:rPr lang="en-US" dirty="0" smtClean="0">
                <a:ea typeface="+mn-ea"/>
              </a:rPr>
              <a:t>prefer investment B, because it is safer?</a:t>
            </a:r>
          </a:p>
          <a:p>
            <a:pPr marL="320040" indent="-320040" eaLnBrk="1" fontAlgn="auto" hangingPunct="1">
              <a:spcAft>
                <a:spcPts val="0"/>
              </a:spcAft>
              <a:buFont typeface="Wingdings"/>
              <a:buChar char=""/>
              <a:defRPr/>
            </a:pPr>
            <a:r>
              <a:rPr lang="en-US" dirty="0" smtClean="0">
                <a:ea typeface="+mn-ea"/>
                <a:cs typeface="+mn-cs"/>
              </a:rPr>
              <a:t>Would your answer change if you were not told that there is a small possibility that you could lose 100% of your money on investment A but that your worst case scenario with investment B is -50%?</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Importance of Diversification: Risk Types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48759BD-7C72-3F40-8BEE-7D2A6103366C}" type="slidenum">
              <a:rPr lang="en-US"/>
              <a:pPr>
                <a:defRPr/>
              </a:pPr>
              <a:t>76</a:t>
            </a:fld>
            <a:endParaRPr lang="en-US" dirty="0"/>
          </a:p>
        </p:txBody>
      </p:sp>
      <p:pic>
        <p:nvPicPr>
          <p:cNvPr id="1720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403" r="-8403"/>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diversification reduces/eliminates firm specific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73A23E2-A5FD-2848-94BB-645249BC49B9}" type="slidenum">
              <a:rPr lang="en-US"/>
              <a:pPr>
                <a:defRPr/>
              </a:pPr>
              <a:t>77</a:t>
            </a:fld>
            <a:endParaRPr lang="en-US" dirty="0"/>
          </a:p>
        </p:txBody>
      </p:sp>
      <p:sp>
        <p:nvSpPr>
          <p:cNvPr id="15667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Firm-specific risk can be reduced, if not eliminated, by </a:t>
            </a:r>
            <a:r>
              <a:rPr lang="en-US" u="sng" dirty="0" smtClean="0">
                <a:ea typeface="+mn-ea"/>
                <a:cs typeface="+mn-cs"/>
              </a:rPr>
              <a:t>increasing the  number of investments in your portfolio</a:t>
            </a:r>
            <a:r>
              <a:rPr lang="en-US" dirty="0" smtClean="0">
                <a:ea typeface="+mn-ea"/>
                <a:cs typeface="+mn-cs"/>
              </a:rPr>
              <a:t> (i.e., by being diversified). Market-wide risk cannot. This can be justified on either economic or statistical grounds.</a:t>
            </a:r>
          </a:p>
          <a:p>
            <a:pPr marL="320040" indent="-320040" eaLnBrk="1" fontAlgn="auto" hangingPunct="1">
              <a:spcAft>
                <a:spcPts val="0"/>
              </a:spcAft>
              <a:buFont typeface="Wingdings"/>
              <a:buChar char=""/>
              <a:defRPr/>
            </a:pPr>
            <a:r>
              <a:rPr lang="en-US" dirty="0" smtClean="0">
                <a:ea typeface="+mn-ea"/>
                <a:cs typeface="+mn-cs"/>
              </a:rPr>
              <a:t>On economic grounds, diversifying and holding a larger portfolio eliminates firm-specific risk for two reasons-</a:t>
            </a:r>
          </a:p>
          <a:p>
            <a:pPr marL="822960" lvl="1" indent="-457200" eaLnBrk="1" fontAlgn="auto" hangingPunct="1">
              <a:spcAft>
                <a:spcPts val="0"/>
              </a:spcAft>
              <a:buFont typeface="+mj-lt"/>
              <a:buAutoNum type="alphaLcPeriod"/>
              <a:defRPr/>
            </a:pPr>
            <a:r>
              <a:rPr lang="en-US" dirty="0" smtClean="0">
                <a:ea typeface="+mn-ea"/>
              </a:rPr>
              <a:t>Each investment is a much smaller percentage of the portfolio, muting the effect (positive or negative) on the overall portfolio.</a:t>
            </a:r>
          </a:p>
          <a:p>
            <a:pPr marL="822960" lvl="1" indent="-457200" eaLnBrk="1" fontAlgn="auto" hangingPunct="1">
              <a:spcAft>
                <a:spcPts val="0"/>
              </a:spcAft>
              <a:buFont typeface="+mj-lt"/>
              <a:buAutoNum type="alphaLcPeriod"/>
              <a:defRPr/>
            </a:pPr>
            <a:r>
              <a:rPr lang="en-US" dirty="0" smtClean="0">
                <a:ea typeface="+mn-ea"/>
              </a:rPr>
              <a:t>Firm-specific actions can be either positive or negative. In a large portfolio, it is argued, these effects will average out to zero. (For every firm, where something bad happens, there will be some other firm, where something good happens.)</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Role of the Marginal Investor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63C998E-3788-ED49-88D6-114AFB5BFBC1}" type="slidenum">
              <a:rPr lang="en-US"/>
              <a:pPr>
                <a:defRPr/>
              </a:pPr>
              <a:t>78</a:t>
            </a:fld>
            <a:endParaRPr lang="en-US" dirty="0"/>
          </a:p>
        </p:txBody>
      </p:sp>
      <p:sp>
        <p:nvSpPr>
          <p:cNvPr id="1587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marginal investor in a firm is the investor who is </a:t>
            </a:r>
            <a:r>
              <a:rPr lang="en-US" u="sng" dirty="0" smtClean="0">
                <a:ea typeface="+mn-ea"/>
                <a:cs typeface="+mn-cs"/>
              </a:rPr>
              <a:t>most likely to be the buyer or seller on the next trade and to influence the stock price</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Generally speaking, the marginal investor in a stock has to </a:t>
            </a:r>
            <a:r>
              <a:rPr lang="en-US" u="sng" dirty="0" smtClean="0">
                <a:ea typeface="+mn-ea"/>
                <a:cs typeface="+mn-cs"/>
              </a:rPr>
              <a:t>own a lot of stock and also trade that stock on a regular basi</a:t>
            </a:r>
            <a:r>
              <a:rPr lang="en-US" dirty="0" smtClean="0">
                <a:ea typeface="+mn-ea"/>
                <a:cs typeface="+mn-cs"/>
              </a:rPr>
              <a:t>s.</a:t>
            </a:r>
          </a:p>
          <a:p>
            <a:pPr marL="320040" indent="-320040" eaLnBrk="1" fontAlgn="auto" hangingPunct="1">
              <a:spcAft>
                <a:spcPts val="0"/>
              </a:spcAft>
              <a:buFont typeface="Wingdings"/>
              <a:buChar char=""/>
              <a:defRPr/>
            </a:pPr>
            <a:r>
              <a:rPr lang="en-US" dirty="0" smtClean="0">
                <a:ea typeface="+mn-ea"/>
                <a:cs typeface="+mn-cs"/>
              </a:rPr>
              <a:t>Since trading is required, </a:t>
            </a:r>
            <a:r>
              <a:rPr lang="en-US" u="sng" dirty="0" smtClean="0">
                <a:ea typeface="+mn-ea"/>
                <a:cs typeface="+mn-cs"/>
              </a:rPr>
              <a:t>the largest investor may not be the marginal investor</a:t>
            </a:r>
            <a:r>
              <a:rPr lang="en-US" dirty="0" smtClean="0">
                <a:ea typeface="+mn-ea"/>
                <a:cs typeface="+mn-cs"/>
              </a:rPr>
              <a:t>, especially if he or she is a founder/manager of the firm (Larry Ellison at Oracle, Mark </a:t>
            </a:r>
            <a:r>
              <a:rPr lang="en-US" dirty="0" err="1" smtClean="0">
                <a:ea typeface="+mn-ea"/>
                <a:cs typeface="+mn-cs"/>
              </a:rPr>
              <a:t>Zuckerberg</a:t>
            </a:r>
            <a:r>
              <a:rPr lang="en-US" dirty="0" smtClean="0">
                <a:ea typeface="+mn-ea"/>
                <a:cs typeface="+mn-cs"/>
              </a:rPr>
              <a:t> at Facebook)</a:t>
            </a:r>
          </a:p>
          <a:p>
            <a:pPr marL="320040" indent="-320040" eaLnBrk="1" fontAlgn="auto" hangingPunct="1">
              <a:spcAft>
                <a:spcPts val="0"/>
              </a:spcAft>
              <a:buFont typeface="Wingdings"/>
              <a:buChar char=""/>
              <a:defRPr/>
            </a:pPr>
            <a:r>
              <a:rPr lang="en-US" b="1" dirty="0" smtClean="0">
                <a:ea typeface="+mn-ea"/>
                <a:cs typeface="+mn-cs"/>
              </a:rPr>
              <a:t>In all risk and return models in finance, we assume that the marginal investor is well diversified</a:t>
            </a:r>
            <a:r>
              <a:rPr lang="en-US" dirty="0" smtClean="0">
                <a:ea typeface="+mn-ea"/>
                <a:cs typeface="+mn-cs"/>
              </a:rPr>
              <a:t>.</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Identifying the Marginal Investor in your firm…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338F1E8-C32D-B44F-9FFA-D4652615C18B}" type="slidenum">
              <a:rPr lang="en-US"/>
              <a:pPr>
                <a:defRPr/>
              </a:pPr>
              <a:t>79</a:t>
            </a:fld>
            <a:endParaRPr lang="en-US" dirty="0"/>
          </a:p>
        </p:txBody>
      </p:sp>
      <p:graphicFrame>
        <p:nvGraphicFramePr>
          <p:cNvPr id="178180" name="Object 2"/>
          <p:cNvGraphicFramePr>
            <a:graphicFrameLocks noGrp="1" noChangeAspect="1"/>
          </p:cNvGraphicFramePr>
          <p:nvPr>
            <p:ph sz="quarter" idx="1"/>
          </p:nvPr>
        </p:nvGraphicFramePr>
        <p:xfrm>
          <a:off x="1143000" y="1905000"/>
          <a:ext cx="6843713" cy="3167063"/>
        </p:xfrm>
        <a:graphic>
          <a:graphicData uri="http://schemas.openxmlformats.org/presentationml/2006/ole">
            <mc:AlternateContent xmlns:mc="http://schemas.openxmlformats.org/markup-compatibility/2006">
              <mc:Choice xmlns:v="urn:schemas-microsoft-com:vml" Requires="v">
                <p:oleObj spid="_x0000_s178207" name="Document" r:id="rId4" imgW="8369300" imgH="3873500" progId="Word.Document.8">
                  <p:embed/>
                </p:oleObj>
              </mc:Choice>
              <mc:Fallback>
                <p:oleObj name="Document" r:id="rId4" imgW="8369300" imgH="38735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905000"/>
                        <a:ext cx="6843713" cy="3167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Gauging the marginal investor: Disney in 2013</a:t>
            </a:r>
          </a:p>
        </p:txBody>
      </p:sp>
      <p:sp>
        <p:nvSpPr>
          <p:cNvPr id="180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1802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76400"/>
            <a:ext cx="8153400" cy="4495800"/>
          </a:xfrm>
        </p:spPr>
      </p:pic>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612775" y="228600"/>
            <a:ext cx="8153400" cy="990600"/>
          </a:xfrm>
        </p:spPr>
        <p:txBody>
          <a:bodyPr/>
          <a:lstStyle/>
          <a:p>
            <a:r>
              <a:rPr lang="en-US">
                <a:latin typeface="Calibri" charset="0"/>
              </a:rPr>
              <a:t>Extending the assessment of the investor base</a:t>
            </a:r>
          </a:p>
        </p:txBody>
      </p:sp>
      <p:sp>
        <p:nvSpPr>
          <p:cNvPr id="182274" name="Content Placeholder 2"/>
          <p:cNvSpPr>
            <a:spLocks noGrp="1"/>
          </p:cNvSpPr>
          <p:nvPr>
            <p:ph sz="quarter" idx="1"/>
          </p:nvPr>
        </p:nvSpPr>
        <p:spPr>
          <a:xfrm>
            <a:off x="612775" y="1600200"/>
            <a:ext cx="8153400" cy="4495800"/>
          </a:xfrm>
        </p:spPr>
        <p:txBody>
          <a:bodyPr/>
          <a:lstStyle/>
          <a:p>
            <a:r>
              <a:rPr lang="en-US">
                <a:latin typeface="Calibri" charset="0"/>
              </a:rPr>
              <a:t>In all five of the publicly traded companies that we are looking at, institutions are big holders of the company’s stock.</a:t>
            </a:r>
          </a:p>
        </p:txBody>
      </p:sp>
      <p:sp>
        <p:nvSpPr>
          <p:cNvPr id="182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82276"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182322"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182323"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Limiting Case: The Market Portfolio</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203E4B2-1F3C-F645-AAE0-E0251CB42C91}" type="slidenum">
              <a:rPr lang="en-US"/>
              <a:pPr>
                <a:defRPr/>
              </a:pPr>
              <a:t>82</a:t>
            </a:fld>
            <a:endParaRPr lang="en-US" dirty="0"/>
          </a:p>
        </p:txBody>
      </p:sp>
      <p:sp>
        <p:nvSpPr>
          <p:cNvPr id="17101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The big assumptions &amp; the follow up:</a:t>
            </a:r>
            <a:r>
              <a:rPr lang="en-US" dirty="0" smtClean="0">
                <a:ea typeface="+mn-ea"/>
                <a:cs typeface="+mn-cs"/>
              </a:rPr>
              <a:t> Assuming diversification costs nothing (in terms of transactions costs), and that all assets can be traded, the limit of diversification is to hold a portfolio of every single asset in the economy (in proportion to market value). This portfolio is called the market portfolio. </a:t>
            </a:r>
          </a:p>
          <a:p>
            <a:pPr marL="320040" indent="-320040" eaLnBrk="1" fontAlgn="auto" hangingPunct="1">
              <a:spcAft>
                <a:spcPts val="0"/>
              </a:spcAft>
              <a:buFont typeface="Wingdings"/>
              <a:buChar char=""/>
              <a:defRPr/>
            </a:pPr>
            <a:r>
              <a:rPr lang="en-US" u="sng" dirty="0" smtClean="0">
                <a:ea typeface="+mn-ea"/>
                <a:cs typeface="+mn-cs"/>
              </a:rPr>
              <a:t>The consequence</a:t>
            </a:r>
            <a:r>
              <a:rPr lang="en-US" dirty="0" smtClean="0">
                <a:ea typeface="+mn-ea"/>
                <a:cs typeface="+mn-cs"/>
              </a:rPr>
              <a:t>:  Individual investors will adjust for risk, by adjusting their allocations to this market portfolio and a riskless asset (such as a T-Bill):</a:t>
            </a:r>
          </a:p>
          <a:p>
            <a:pPr marL="365760" lvl="1" indent="0" eaLnBrk="1" fontAlgn="auto" hangingPunct="1">
              <a:spcAft>
                <a:spcPts val="0"/>
              </a:spcAft>
              <a:buFont typeface="Wingdings 2" charset="0"/>
              <a:buNone/>
              <a:defRPr/>
            </a:pPr>
            <a:r>
              <a:rPr lang="en-US" i="1" dirty="0" smtClean="0">
                <a:ea typeface="+mn-ea"/>
              </a:rPr>
              <a:t>Preferred risk level		Allocation decision</a:t>
            </a:r>
          </a:p>
          <a:p>
            <a:pPr marL="365760" lvl="1" indent="0" eaLnBrk="1" fontAlgn="auto" hangingPunct="1">
              <a:spcAft>
                <a:spcPts val="0"/>
              </a:spcAft>
              <a:buFont typeface="Wingdings 2" charset="0"/>
              <a:buNone/>
              <a:defRPr/>
            </a:pPr>
            <a:r>
              <a:rPr lang="en-US" dirty="0" smtClean="0">
                <a:ea typeface="+mn-ea"/>
              </a:rPr>
              <a:t>No risk		100% in T-Bills</a:t>
            </a:r>
          </a:p>
          <a:p>
            <a:pPr marL="365760" lvl="1" indent="0" eaLnBrk="1" fontAlgn="auto" hangingPunct="1">
              <a:spcAft>
                <a:spcPts val="0"/>
              </a:spcAft>
              <a:buFont typeface="Wingdings 2" charset="0"/>
              <a:buNone/>
              <a:defRPr/>
            </a:pPr>
            <a:r>
              <a:rPr lang="en-US" dirty="0" smtClean="0">
                <a:ea typeface="+mn-ea"/>
              </a:rPr>
              <a:t>Some risk		50% in T-Bills; 50% in Market Portfolio;</a:t>
            </a:r>
          </a:p>
          <a:p>
            <a:pPr marL="365760" lvl="1" indent="0" eaLnBrk="1" fontAlgn="auto" hangingPunct="1">
              <a:spcAft>
                <a:spcPts val="0"/>
              </a:spcAft>
              <a:buFont typeface="Wingdings 2" charset="0"/>
              <a:buNone/>
              <a:defRPr/>
            </a:pPr>
            <a:r>
              <a:rPr lang="en-US" dirty="0" smtClean="0">
                <a:ea typeface="+mn-ea"/>
              </a:rPr>
              <a:t>A little more risk	25% in T-Bills; 75% in Market Portfolio</a:t>
            </a:r>
          </a:p>
          <a:p>
            <a:pPr marL="365760" lvl="1" indent="0" eaLnBrk="1" fontAlgn="auto" hangingPunct="1">
              <a:spcAft>
                <a:spcPts val="0"/>
              </a:spcAft>
              <a:buFont typeface="Wingdings 2" charset="0"/>
              <a:buNone/>
              <a:defRPr/>
            </a:pPr>
            <a:r>
              <a:rPr lang="en-US" dirty="0" smtClean="0">
                <a:ea typeface="+mn-ea"/>
              </a:rPr>
              <a:t>Even more risk		100% in Market Portfolio</a:t>
            </a:r>
          </a:p>
          <a:p>
            <a:pPr marL="365760" lvl="1" indent="0" eaLnBrk="1" fontAlgn="auto" hangingPunct="1">
              <a:spcAft>
                <a:spcPts val="0"/>
              </a:spcAft>
              <a:buFont typeface="Wingdings 2" charset="0"/>
              <a:buNone/>
              <a:defRPr/>
            </a:pPr>
            <a:r>
              <a:rPr lang="en-US" dirty="0" smtClean="0">
                <a:ea typeface="+mn-ea"/>
              </a:rPr>
              <a:t>A risk hog..		Borrow money; Invest in market portfolio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Risk of an Individual Asset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A5153FA-7DBD-434F-8EA8-B7051A2397B2}" type="slidenum">
              <a:rPr lang="en-US"/>
              <a:pPr>
                <a:defRPr/>
              </a:pPr>
              <a:t>83</a:t>
            </a:fld>
            <a:endParaRPr lang="en-US" dirty="0"/>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The essence</a:t>
            </a:r>
            <a:r>
              <a:rPr lang="en-US" dirty="0" smtClean="0">
                <a:ea typeface="+mn-ea"/>
                <a:cs typeface="+mn-cs"/>
              </a:rPr>
              <a:t>: The risk of any asset is the risk that it adds to the market portfolio Statistically, this risk can be measured by how much an asset moves with the market (called the covariance)</a:t>
            </a:r>
          </a:p>
          <a:p>
            <a:pPr marL="320040" indent="-320040" eaLnBrk="1" fontAlgn="auto" hangingPunct="1">
              <a:spcAft>
                <a:spcPts val="0"/>
              </a:spcAft>
              <a:buFont typeface="Wingdings"/>
              <a:buChar char=""/>
              <a:defRPr/>
            </a:pPr>
            <a:r>
              <a:rPr lang="en-US" u="sng" dirty="0" smtClean="0">
                <a:ea typeface="+mn-ea"/>
                <a:cs typeface="+mn-cs"/>
              </a:rPr>
              <a:t>The measure</a:t>
            </a:r>
            <a:r>
              <a:rPr lang="en-US" dirty="0" smtClean="0">
                <a:ea typeface="+mn-ea"/>
                <a:cs typeface="+mn-cs"/>
              </a:rPr>
              <a:t>: Beta is a standardized measure of this covariance, obtained by dividing the covariance of any asset with the market by the variance of the market. It is a measure of the non-diversifiable risk for any asset can be measured by the covariance of its returns with returns on a market index, which is defined to be the asset's beta.</a:t>
            </a:r>
          </a:p>
          <a:p>
            <a:pPr marL="320040" indent="-320040" eaLnBrk="1" fontAlgn="auto" hangingPunct="1">
              <a:spcAft>
                <a:spcPts val="0"/>
              </a:spcAft>
              <a:buFont typeface="Wingdings"/>
              <a:buChar char=""/>
              <a:defRPr/>
            </a:pPr>
            <a:r>
              <a:rPr lang="en-US" u="sng" dirty="0" smtClean="0">
                <a:ea typeface="+mn-ea"/>
                <a:cs typeface="+mn-cs"/>
              </a:rPr>
              <a:t>The result</a:t>
            </a:r>
            <a:r>
              <a:rPr lang="en-US" dirty="0" smtClean="0">
                <a:ea typeface="+mn-ea"/>
                <a:cs typeface="+mn-cs"/>
              </a:rPr>
              <a:t>: The required return on an investment will be a linear function of its beta:</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Limitations of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AD4AA6E-7E8B-3B4B-B10D-1514BDBA505F}" type="slidenum">
              <a:rPr lang="en-US"/>
              <a:pPr>
                <a:defRPr/>
              </a:pPr>
              <a:t>84</a:t>
            </a:fld>
            <a:endParaRPr lang="en-US" dirty="0"/>
          </a:p>
        </p:txBody>
      </p:sp>
      <p:sp>
        <p:nvSpPr>
          <p:cNvPr id="175106"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charset="0"/>
              <a:buNone/>
              <a:defRPr/>
            </a:pPr>
            <a:r>
              <a:rPr lang="en-US" dirty="0" smtClean="0">
                <a:ea typeface="+mn-ea"/>
                <a:cs typeface="+mn-cs"/>
              </a:rPr>
              <a:t>1. The model makes unrealistic assumptions</a:t>
            </a:r>
          </a:p>
          <a:p>
            <a:pPr marL="0" indent="0" eaLnBrk="1" fontAlgn="auto" hangingPunct="1">
              <a:spcAft>
                <a:spcPts val="0"/>
              </a:spcAft>
              <a:buFont typeface="Wingdings" charset="0"/>
              <a:buNone/>
              <a:defRPr/>
            </a:pPr>
            <a:r>
              <a:rPr lang="en-US" dirty="0" smtClean="0">
                <a:ea typeface="+mn-ea"/>
                <a:cs typeface="+mn-cs"/>
              </a:rPr>
              <a:t>2. The parameters of the model cannot be estimated precisely</a:t>
            </a:r>
          </a:p>
          <a:p>
            <a:pPr marL="640080" lvl="1" indent="-274320" eaLnBrk="1" fontAlgn="auto" hangingPunct="1">
              <a:spcAft>
                <a:spcPts val="0"/>
              </a:spcAft>
              <a:buFont typeface="Wingdings 2"/>
              <a:buChar char=""/>
              <a:defRPr/>
            </a:pPr>
            <a:r>
              <a:rPr lang="en-US" dirty="0" smtClean="0">
                <a:ea typeface="+mn-ea"/>
              </a:rPr>
              <a:t>The market index used can be wrong.</a:t>
            </a:r>
          </a:p>
          <a:p>
            <a:pPr marL="640080" lvl="1" indent="-274320" eaLnBrk="1" fontAlgn="auto" hangingPunct="1">
              <a:spcAft>
                <a:spcPts val="0"/>
              </a:spcAft>
              <a:buFont typeface="Wingdings 2"/>
              <a:buChar char=""/>
              <a:defRPr/>
            </a:pPr>
            <a:r>
              <a:rPr lang="en-US" dirty="0" smtClean="0">
                <a:ea typeface="+mn-ea"/>
              </a:rPr>
              <a:t>The firm may have changed during the 'estimation' period'</a:t>
            </a:r>
          </a:p>
          <a:p>
            <a:pPr marL="0" indent="0" eaLnBrk="1" fontAlgn="auto" hangingPunct="1">
              <a:spcAft>
                <a:spcPts val="0"/>
              </a:spcAft>
              <a:buFont typeface="Wingdings" charset="0"/>
              <a:buNone/>
              <a:defRPr/>
            </a:pPr>
            <a:r>
              <a:rPr lang="en-US" dirty="0" smtClean="0">
                <a:ea typeface="+mn-ea"/>
                <a:cs typeface="+mn-cs"/>
              </a:rPr>
              <a:t>3. The model does not work well</a:t>
            </a:r>
          </a:p>
          <a:p>
            <a:pPr marL="640080" lvl="1" indent="-274320" eaLnBrk="1" fontAlgn="auto" hangingPunct="1">
              <a:spcAft>
                <a:spcPts val="0"/>
              </a:spcAft>
              <a:buFont typeface="Wingdings 2"/>
              <a:buChar char=""/>
              <a:defRPr/>
            </a:pPr>
            <a:r>
              <a:rPr lang="en-US" dirty="0" smtClean="0">
                <a:ea typeface="+mn-ea"/>
              </a:rPr>
              <a:t>- If the model is right, there should be:  </a:t>
            </a:r>
          </a:p>
          <a:p>
            <a:pPr lvl="2" eaLnBrk="1" fontAlgn="auto" hangingPunct="1">
              <a:spcAft>
                <a:spcPts val="0"/>
              </a:spcAft>
              <a:buFont typeface="Wingdings"/>
              <a:buChar char=""/>
              <a:defRPr/>
            </a:pPr>
            <a:r>
              <a:rPr lang="en-US" dirty="0" smtClean="0">
                <a:ea typeface="+mn-ea"/>
              </a:rPr>
              <a:t> A linear relationship between returns and betas</a:t>
            </a:r>
          </a:p>
          <a:p>
            <a:pPr lvl="2" eaLnBrk="1" fontAlgn="auto" hangingPunct="1">
              <a:spcAft>
                <a:spcPts val="0"/>
              </a:spcAft>
              <a:buFont typeface="Wingdings"/>
              <a:buChar char=""/>
              <a:defRPr/>
            </a:pPr>
            <a:r>
              <a:rPr lang="en-US" dirty="0" smtClean="0">
                <a:ea typeface="+mn-ea"/>
              </a:rPr>
              <a:t> The only variable that should explain returns is betas</a:t>
            </a:r>
          </a:p>
          <a:p>
            <a:pPr marL="640080" lvl="1" indent="-274320" eaLnBrk="1" fontAlgn="auto" hangingPunct="1">
              <a:spcAft>
                <a:spcPts val="0"/>
              </a:spcAft>
              <a:buFont typeface="Wingdings 2"/>
              <a:buChar char=""/>
              <a:defRPr/>
            </a:pPr>
            <a:r>
              <a:rPr lang="en-US" dirty="0" smtClean="0">
                <a:ea typeface="+mn-ea"/>
              </a:rPr>
              <a:t>- The reality is that</a:t>
            </a:r>
          </a:p>
          <a:p>
            <a:pPr lvl="2" eaLnBrk="1" fontAlgn="auto" hangingPunct="1">
              <a:spcAft>
                <a:spcPts val="0"/>
              </a:spcAft>
              <a:buFont typeface="Wingdings"/>
              <a:buChar char=""/>
              <a:defRPr/>
            </a:pPr>
            <a:r>
              <a:rPr lang="en-US" dirty="0" smtClean="0">
                <a:ea typeface="+mn-ea"/>
              </a:rPr>
              <a:t> The relationship between betas and returns is weak </a:t>
            </a:r>
          </a:p>
          <a:p>
            <a:pPr lvl="2" eaLnBrk="1" fontAlgn="auto" hangingPunct="1">
              <a:spcAft>
                <a:spcPts val="0"/>
              </a:spcAft>
              <a:buFont typeface="Wingdings"/>
              <a:buChar char=""/>
              <a:defRPr/>
            </a:pPr>
            <a:r>
              <a:rPr lang="en-US" dirty="0" smtClean="0">
                <a:ea typeface="+mn-ea"/>
              </a:rPr>
              <a:t> Other variables (size, price/book value) seem to explain differences in returns better.</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Alternatives to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3EC1023-FEFC-D24A-B247-A1BEDAA88DD6}" type="slidenum">
              <a:rPr lang="en-US"/>
              <a:pPr>
                <a:defRPr/>
              </a:pPr>
              <a:t>85</a:t>
            </a:fld>
            <a:endParaRPr lang="en-US" dirty="0"/>
          </a:p>
        </p:txBody>
      </p:sp>
      <p:pic>
        <p:nvPicPr>
          <p:cNvPr id="19046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the CAPM persists…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B9AE596-5A57-4647-86CB-2B29697463DA}" type="slidenum">
              <a:rPr lang="en-US"/>
              <a:pPr>
                <a:defRPr/>
              </a:pPr>
              <a:t>86</a:t>
            </a:fld>
            <a:endParaRPr lang="en-US" dirty="0"/>
          </a:p>
        </p:txBody>
      </p:sp>
      <p:sp>
        <p:nvSpPr>
          <p:cNvPr id="1792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The CAPM, notwithstanding its many critics and limitations, has survived as the default model for risk in equity valuation and corporate finance</a:t>
            </a:r>
            <a:r>
              <a:rPr lang="en-US" dirty="0" smtClean="0">
                <a:ea typeface="+mn-ea"/>
                <a:cs typeface="+mn-cs"/>
              </a:rPr>
              <a:t>. The alternative models that have been presented as better models (APM, Multifactor model..) have made inroads in performance evaluation but not in prospective analysis because:</a:t>
            </a:r>
          </a:p>
          <a:p>
            <a:pPr marL="640080" lvl="1" indent="-274320" eaLnBrk="1" fontAlgn="auto" hangingPunct="1">
              <a:spcAft>
                <a:spcPts val="0"/>
              </a:spcAft>
              <a:buFont typeface="Wingdings 2"/>
              <a:buChar char=""/>
              <a:defRPr/>
            </a:pPr>
            <a:r>
              <a:rPr lang="en-US" dirty="0" smtClean="0">
                <a:ea typeface="+mn-ea"/>
              </a:rPr>
              <a:t>The alternative models (which are richer) do a much better job than the CAPM in explaining past return, but their effectiveness drops off when it comes to estimating expected future returns (because the models tend to shift and change).</a:t>
            </a:r>
          </a:p>
          <a:p>
            <a:pPr marL="640080" lvl="1" indent="-274320" eaLnBrk="1" fontAlgn="auto" hangingPunct="1">
              <a:spcAft>
                <a:spcPts val="0"/>
              </a:spcAft>
              <a:buFont typeface="Wingdings 2"/>
              <a:buChar char=""/>
              <a:defRPr/>
            </a:pPr>
            <a:r>
              <a:rPr lang="en-US" dirty="0" smtClean="0">
                <a:ea typeface="+mn-ea"/>
              </a:rPr>
              <a:t>The alternative models are more complicated and require more information than the CAPM.</a:t>
            </a:r>
          </a:p>
          <a:p>
            <a:pPr marL="640080" lvl="1" indent="-274320" eaLnBrk="1" fontAlgn="auto" hangingPunct="1">
              <a:spcAft>
                <a:spcPts val="0"/>
              </a:spcAft>
              <a:buFont typeface="Wingdings 2"/>
              <a:buChar char=""/>
              <a:defRPr/>
            </a:pPr>
            <a:r>
              <a:rPr lang="en-US" dirty="0" smtClean="0">
                <a:ea typeface="+mn-ea"/>
              </a:rPr>
              <a:t>For most companies, the expected returns you get with the the alternative models is not different enough to be worth the extra trouble of estimating four additional betas.</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is the marginal investor in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EC55020-A97D-E64E-93F8-C651D5511498}" type="slidenum">
              <a:rPr lang="en-US"/>
              <a:pPr>
                <a:defRPr/>
              </a:pPr>
              <a:t>87</a:t>
            </a:fld>
            <a:endParaRPr lang="en-US" dirty="0"/>
          </a:p>
        </p:txBody>
      </p:sp>
      <p:sp>
        <p:nvSpPr>
          <p:cNvPr id="19456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You can get information on insider and institutional holdings in your firm from:</a:t>
            </a:r>
          </a:p>
          <a:p>
            <a:pPr lvl="1" eaLnBrk="1" hangingPunct="1"/>
            <a:r>
              <a:rPr lang="en-US">
                <a:latin typeface="Calibri" charset="0"/>
                <a:hlinkClick r:id="rId3" action="ppaction://hlinkpres?slideindex=37&amp;slidetitle=PowerPoint Presentation"/>
              </a:rPr>
              <a:t>http://finance.yahoo.com/</a:t>
            </a:r>
            <a:r>
              <a:rPr lang="en-US">
                <a:latin typeface="Calibri" charset="0"/>
              </a:rPr>
              <a:t> </a:t>
            </a:r>
          </a:p>
          <a:p>
            <a:pPr lvl="1" eaLnBrk="1" hangingPunct="1"/>
            <a:r>
              <a:rPr lang="en-US">
                <a:latin typeface="Calibri" charset="0"/>
              </a:rPr>
              <a:t>Enter your company</a:t>
            </a:r>
            <a:r>
              <a:rPr lang="ja-JP" altLang="en-US">
                <a:latin typeface="Calibri" charset="0"/>
              </a:rPr>
              <a:t>’</a:t>
            </a:r>
            <a:r>
              <a:rPr lang="en-US" altLang="ja-JP">
                <a:latin typeface="Calibri" charset="0"/>
              </a:rPr>
              <a:t>s symbol and choose profile.</a:t>
            </a:r>
          </a:p>
          <a:p>
            <a:pPr eaLnBrk="1" hangingPunct="1"/>
            <a:r>
              <a:rPr lang="en-US">
                <a:latin typeface="Calibri" charset="0"/>
              </a:rPr>
              <a:t>Looking at the breakdown of stockholders in your firm, consider whether the marginal investor is</a:t>
            </a:r>
          </a:p>
          <a:p>
            <a:pPr lvl="1" eaLnBrk="1" hangingPunct="1"/>
            <a:r>
              <a:rPr lang="en-US">
                <a:latin typeface="Calibri" charset="0"/>
              </a:rPr>
              <a:t>An institutional investor </a:t>
            </a:r>
          </a:p>
          <a:p>
            <a:pPr lvl="1" eaLnBrk="1" hangingPunct="1"/>
            <a:r>
              <a:rPr lang="en-US">
                <a:latin typeface="Calibri" charset="0"/>
              </a:rPr>
              <a:t>An individual investor</a:t>
            </a:r>
          </a:p>
          <a:p>
            <a:pPr lvl="1" eaLnBrk="1" hangingPunct="1"/>
            <a:r>
              <a:rPr lang="en-US">
                <a:latin typeface="Calibri" charset="0"/>
              </a:rPr>
              <a:t>An insider</a:t>
            </a:r>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
            </a:r>
            <a:br>
              <a:rPr lang="en-US" smtClean="0">
                <a:ea typeface="+mj-ea"/>
                <a:cs typeface="+mj-cs"/>
              </a:rPr>
            </a:br>
            <a:r>
              <a:rPr lang="en-US" smtClean="0">
                <a:ea typeface="+mj-ea"/>
                <a:cs typeface="+mj-cs"/>
              </a:rPr>
              <a:t>From Risk &amp; Return Models to Hurdle Rates:</a:t>
            </a:r>
            <a:br>
              <a:rPr lang="en-US" smtClean="0">
                <a:ea typeface="+mj-ea"/>
                <a:cs typeface="+mj-cs"/>
              </a:rPr>
            </a:br>
            <a:r>
              <a:rPr lang="en-US" smtClean="0">
                <a:ea typeface="+mj-ea"/>
                <a:cs typeface="+mj-cs"/>
              </a:rPr>
              <a:t>Estimation Challenges</a:t>
            </a:r>
            <a:br>
              <a:rPr lang="en-US" smtClean="0">
                <a:ea typeface="+mj-ea"/>
                <a:cs typeface="+mj-cs"/>
              </a:rPr>
            </a:br>
            <a:endParaRPr lang="en-US">
              <a:ea typeface="+mj-ea"/>
              <a:cs typeface="+mj-cs"/>
            </a:endParaRPr>
          </a:p>
        </p:txBody>
      </p:sp>
      <p:sp>
        <p:nvSpPr>
          <p:cNvPr id="1832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The price of purity is purists…</a:t>
            </a:r>
            <a:r>
              <a:rPr lang="ja-JP" altLang="en-US" smtClean="0">
                <a:ea typeface="+mn-ea"/>
                <a:cs typeface="+mn-cs"/>
              </a:rPr>
              <a:t>”</a:t>
            </a:r>
            <a:endParaRPr lang="en-US" altLang="ja-JP" smtClean="0">
              <a:ea typeface="+mn-ea"/>
              <a:cs typeface="+mn-cs"/>
            </a:endParaRPr>
          </a:p>
          <a:p>
            <a:pPr eaLnBrk="1" fontAlgn="auto" hangingPunct="1">
              <a:spcAft>
                <a:spcPts val="0"/>
              </a:spcAft>
              <a:buFont typeface="Wingdings"/>
              <a:buNone/>
              <a:defRPr/>
            </a:pPr>
            <a:r>
              <a:rPr lang="en-US" smtClean="0">
                <a:ea typeface="+mn-ea"/>
                <a:cs typeface="+mn-cs"/>
              </a:rPr>
              <a:t>					Anonymous</a:t>
            </a:r>
            <a:endParaRPr lang="en-US">
              <a:ea typeface="+mn-ea"/>
              <a:cs typeface="+mn-cs"/>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966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173B57B-B447-F640-A165-E709F665F896}" type="slidenum">
              <a:rPr lang="en-US" sz="1400">
                <a:solidFill>
                  <a:schemeClr val="tx2"/>
                </a:solidFill>
              </a:rPr>
              <a:pPr/>
              <a:t>88</a:t>
            </a:fld>
            <a:endParaRPr lang="en-US" sz="14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Inputs required to use the CAPM -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4E7FE2F-8F8E-C742-9449-598CC5398B3F}" type="slidenum">
              <a:rPr lang="en-US"/>
              <a:pPr>
                <a:defRPr/>
              </a:pPr>
              <a:t>89</a:t>
            </a:fld>
            <a:endParaRPr lang="en-US" dirty="0"/>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p>
          <a:p>
            <a:pPr marL="320040" indent="-320040" eaLnBrk="1" fontAlgn="auto" hangingPunct="1">
              <a:spcAft>
                <a:spcPts val="0"/>
              </a:spcAft>
              <a:buFont typeface="Wingdings"/>
              <a:buChar char=""/>
              <a:defRPr/>
            </a:pPr>
            <a:r>
              <a:rPr lang="en-US" dirty="0" smtClean="0">
                <a:ea typeface="+mn-ea"/>
                <a:cs typeface="+mn-cs"/>
              </a:rPr>
              <a:t>To use the model we need three inputs:</a:t>
            </a:r>
          </a:p>
          <a:p>
            <a:pPr marL="822960" lvl="1" indent="-457200" eaLnBrk="1" fontAlgn="auto" hangingPunct="1">
              <a:spcAft>
                <a:spcPts val="0"/>
              </a:spcAft>
              <a:buFont typeface="+mj-lt"/>
              <a:buAutoNum type="alphaLcPeriod"/>
              <a:defRPr/>
            </a:pPr>
            <a:r>
              <a:rPr lang="en-US" dirty="0" smtClean="0">
                <a:ea typeface="+mn-ea"/>
              </a:rPr>
              <a:t>The current risk-free rate</a:t>
            </a:r>
          </a:p>
          <a:p>
            <a:pPr marL="822960" lvl="1" indent="-457200" eaLnBrk="1" fontAlgn="auto" hangingPunct="1">
              <a:spcAft>
                <a:spcPts val="0"/>
              </a:spcAft>
              <a:buFont typeface="+mj-lt"/>
              <a:buAutoNum type="alphaLcPeriod"/>
              <a:defRPr/>
            </a:pPr>
            <a:r>
              <a:rPr lang="en-US" dirty="0" smtClean="0">
                <a:ea typeface="+mn-ea"/>
              </a:rPr>
              <a:t>The expected market risk premium, the premium expected for investing in risky assets, i.e. the market portfolio, over the riskless asset</a:t>
            </a:r>
            <a:r>
              <a:rPr lang="en-US" dirty="0">
                <a:ea typeface="+mn-ea"/>
              </a:rPr>
              <a:t>.</a:t>
            </a:r>
            <a:endParaRPr lang="en-US" dirty="0" smtClean="0">
              <a:ea typeface="+mn-ea"/>
            </a:endParaRPr>
          </a:p>
          <a:p>
            <a:pPr marL="822960" lvl="1" indent="-457200" eaLnBrk="1" fontAlgn="auto" hangingPunct="1">
              <a:spcAft>
                <a:spcPts val="0"/>
              </a:spcAft>
              <a:buFont typeface="+mj-lt"/>
              <a:buAutoNum type="alphaLcPeriod"/>
              <a:defRPr/>
            </a:pPr>
            <a:r>
              <a:rPr lang="en-US" dirty="0" smtClean="0">
                <a:ea typeface="+mn-ea"/>
              </a:rPr>
              <a:t>The beta of the asset being analyzed. </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Riskfree Rate and Time Horizon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52706F2-F1D1-9E40-B843-FC447BF689E4}" type="slidenum">
              <a:rPr lang="en-US"/>
              <a:pPr>
                <a:defRPr/>
              </a:pPr>
              <a:t>90</a:t>
            </a:fld>
            <a:endParaRPr lang="en-US" dirty="0"/>
          </a:p>
        </p:txBody>
      </p:sp>
      <p:sp>
        <p:nvSpPr>
          <p:cNvPr id="1873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On a riskfree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smtClean="0">
                <a:ea typeface="+mn-ea"/>
                <a:cs typeface="+mn-cs"/>
              </a:rPr>
              <a:t>For an investment to be riskfree, i.e., to have an actual return be equal to the expected return, two conditions have to be met –</a:t>
            </a:r>
          </a:p>
          <a:p>
            <a:pPr marL="640080" lvl="1" indent="-274320" eaLnBrk="1" fontAlgn="auto" hangingPunct="1">
              <a:spcAft>
                <a:spcPts val="0"/>
              </a:spcAft>
              <a:buFont typeface="Wingdings 2"/>
              <a:buChar char=""/>
              <a:defRPr/>
            </a:pPr>
            <a:r>
              <a:rPr lang="en-US" smtClean="0">
                <a:ea typeface="+mn-ea"/>
              </a:rPr>
              <a:t>There has to be no default risk, which generally implies that the security has to be issued by the government. Note, however, that not all governments can be viewed as default free.</a:t>
            </a:r>
          </a:p>
          <a:p>
            <a:pPr marL="640080" lvl="1" indent="-274320" eaLnBrk="1" fontAlgn="auto" hangingPunct="1">
              <a:spcAft>
                <a:spcPts val="0"/>
              </a:spcAft>
              <a:buFont typeface="Wingdings 2"/>
              <a:buChar char=""/>
              <a:defRPr/>
            </a:pPr>
            <a:r>
              <a:rPr lang="en-US" smtClean="0">
                <a:ea typeface="+mn-ea"/>
              </a:rPr>
              <a:t>There can be no uncertainty about reinvestment rates, which implies that it is a zero coupon security with the same maturity as the cash flow being analyzed.</a:t>
            </a:r>
            <a:endParaRPr lang="en-US">
              <a:ea typeface="+mn-ea"/>
            </a:endParaRPr>
          </a:p>
        </p:txBody>
      </p:sp>
    </p:spTree>
  </p:cSld>
  <p:clrMapOvr>
    <a:masterClrMapping/>
  </p:clrMapOvr>
  <p:transition xmlns:p14="http://schemas.microsoft.com/office/powerpoint/2010/mai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Riskfree Rate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6C6C381-7931-5448-9DCB-19B52EFC17BF}" type="slidenum">
              <a:rPr lang="en-US"/>
              <a:pPr>
                <a:defRPr/>
              </a:pPr>
              <a:t>91</a:t>
            </a:fld>
            <a:endParaRPr lang="en-US" dirty="0"/>
          </a:p>
        </p:txBody>
      </p:sp>
      <p:sp>
        <p:nvSpPr>
          <p:cNvPr id="1894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The riskfree rate is the rate on a zero coupon government bond matching the time horizon of the cash flow being analyzed.</a:t>
            </a:r>
          </a:p>
          <a:p>
            <a:pPr marL="320040" indent="-320040" eaLnBrk="1" fontAlgn="auto" hangingPunct="1">
              <a:spcAft>
                <a:spcPts val="0"/>
              </a:spcAft>
              <a:buFont typeface="Wingdings"/>
              <a:buChar char=""/>
              <a:defRPr/>
            </a:pPr>
            <a:r>
              <a:rPr lang="en-US" smtClean="0">
                <a:ea typeface="+mn-ea"/>
                <a:cs typeface="+mn-cs"/>
              </a:rPr>
              <a:t>Theoretically, this translates into using different riskfree rates for each cash flow - the 1 year zero coupon rate for the cash flow in  year 1, the 2-year zero coupon rate for the cash flow in year 2  ...</a:t>
            </a:r>
          </a:p>
          <a:p>
            <a:pPr marL="320040" indent="-320040" eaLnBrk="1" fontAlgn="auto" hangingPunct="1">
              <a:spcAft>
                <a:spcPts val="0"/>
              </a:spcAft>
              <a:buFont typeface="Wingdings"/>
              <a:buChar char=""/>
              <a:defRPr/>
            </a:pPr>
            <a:r>
              <a:rPr lang="en-US" smtClean="0">
                <a:ea typeface="+mn-ea"/>
                <a:cs typeface="+mn-cs"/>
              </a:rPr>
              <a:t>Practically speaking, if there is substantial uncertainty about expected  cash flows, the present value effect of using time varying riskfree rates is small enough that it may not be worth it.</a:t>
            </a:r>
            <a:endParaRPr lang="en-US">
              <a:ea typeface="+mn-ea"/>
              <a:cs typeface="+mn-cs"/>
            </a:endParaRPr>
          </a:p>
        </p:txBody>
      </p:sp>
    </p:spTree>
  </p:cSld>
  <p:clrMapOvr>
    <a:masterClrMapping/>
  </p:clrMapOvr>
  <p:transition xmlns:p14="http://schemas.microsoft.com/office/powerpoint/2010/mai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Bottom Line on Riskfree Rates</a:t>
            </a:r>
          </a:p>
        </p:txBody>
      </p:sp>
      <p:sp>
        <p:nvSpPr>
          <p:cNvPr id="64514"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Using a long term government rate (even on a coupon bond) as the </a:t>
            </a:r>
            <a:r>
              <a:rPr lang="en-US" dirty="0" err="1" smtClean="0"/>
              <a:t>riskfree</a:t>
            </a:r>
            <a:r>
              <a:rPr lang="en-US" dirty="0" smtClean="0"/>
              <a:t> rate on all of the cash flows in a long term analysis will yield a close approximation of the true value. For short term analysis, it is entirely appropriate to use a short term government security rate as the </a:t>
            </a:r>
            <a:r>
              <a:rPr lang="en-US" dirty="0" err="1" smtClean="0"/>
              <a:t>riskfree</a:t>
            </a:r>
            <a:r>
              <a:rPr lang="en-US" dirty="0" smtClean="0"/>
              <a:t> rate.</a:t>
            </a:r>
          </a:p>
          <a:p>
            <a:pPr eaLnBrk="1" hangingPunct="1">
              <a:defRPr/>
            </a:pPr>
            <a:r>
              <a:rPr lang="en-US" dirty="0" smtClean="0"/>
              <a:t>The </a:t>
            </a:r>
            <a:r>
              <a:rPr lang="en-US" dirty="0" err="1" smtClean="0"/>
              <a:t>riskfree</a:t>
            </a:r>
            <a:r>
              <a:rPr lang="en-US" dirty="0" smtClean="0"/>
              <a:t> rate that you use in an analysis should be in the same currency that your </a:t>
            </a:r>
            <a:r>
              <a:rPr lang="en-US" dirty="0" err="1" smtClean="0"/>
              <a:t>cashflows</a:t>
            </a:r>
            <a:r>
              <a:rPr lang="en-US" dirty="0" smtClean="0"/>
              <a:t> are estimated in. </a:t>
            </a:r>
          </a:p>
          <a:p>
            <a:pPr lvl="1" eaLnBrk="1" hangingPunct="1">
              <a:defRPr/>
            </a:pPr>
            <a:r>
              <a:rPr lang="en-US" dirty="0" smtClean="0"/>
              <a:t>In other words, if your </a:t>
            </a:r>
            <a:r>
              <a:rPr lang="en-US" dirty="0" err="1" smtClean="0"/>
              <a:t>cashflows</a:t>
            </a:r>
            <a:r>
              <a:rPr lang="en-US" dirty="0" smtClean="0"/>
              <a:t> are in U.S. dollars, your </a:t>
            </a:r>
            <a:r>
              <a:rPr lang="en-US" dirty="0" err="1" smtClean="0"/>
              <a:t>riskfree</a:t>
            </a:r>
            <a:r>
              <a:rPr lang="en-US" dirty="0" smtClean="0"/>
              <a:t> rate has to be in U.S. dollars as well.</a:t>
            </a:r>
          </a:p>
          <a:p>
            <a:pPr lvl="1" eaLnBrk="1" hangingPunct="1">
              <a:defRPr/>
            </a:pPr>
            <a:r>
              <a:rPr lang="en-US" dirty="0" smtClean="0"/>
              <a:t>If your cash flows are in Euros, your </a:t>
            </a:r>
            <a:r>
              <a:rPr lang="en-US" dirty="0" err="1" smtClean="0"/>
              <a:t>riskfree</a:t>
            </a:r>
            <a:r>
              <a:rPr lang="en-US" dirty="0" smtClean="0"/>
              <a:t> rate should be a Euro </a:t>
            </a:r>
            <a:r>
              <a:rPr lang="en-US" dirty="0" err="1" smtClean="0"/>
              <a:t>riskfree</a:t>
            </a:r>
            <a:r>
              <a:rPr lang="en-US" dirty="0" smtClean="0"/>
              <a:t> rate.</a:t>
            </a:r>
          </a:p>
          <a:p>
            <a:pPr eaLnBrk="1" hangingPunct="1">
              <a:defRPr/>
            </a:pPr>
            <a:r>
              <a:rPr lang="en-US" dirty="0" smtClean="0"/>
              <a:t>The conventional practice of estimating </a:t>
            </a:r>
            <a:r>
              <a:rPr lang="en-US" dirty="0" err="1" smtClean="0"/>
              <a:t>riskfree</a:t>
            </a:r>
            <a:r>
              <a:rPr lang="en-US" dirty="0" smtClean="0"/>
              <a:t> rates is to use the government bond rate, with the government being the one that is in control of issuing that currency. </a:t>
            </a:r>
            <a:r>
              <a:rPr lang="en-US" b="1" dirty="0" smtClean="0"/>
              <a:t>In November 2013</a:t>
            </a:r>
            <a:r>
              <a:rPr lang="en-US" dirty="0" smtClean="0"/>
              <a:t>, for instance, the rate on a ten-year US treasury bond (2.75%) is used as the risk free rate in US dollars.</a:t>
            </a: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a:xfrm>
            <a:off x="612775" y="228600"/>
            <a:ext cx="8153400" cy="990600"/>
          </a:xfrm>
        </p:spPr>
        <p:txBody>
          <a:bodyPr/>
          <a:lstStyle/>
          <a:p>
            <a:pPr eaLnBrk="1" hangingPunct="1"/>
            <a:r>
              <a:rPr lang="en-US">
                <a:latin typeface="Calibri" charset="0"/>
              </a:rPr>
              <a:t>What is the Euro riskfree rate? An exercise in November 2013</a:t>
            </a:r>
          </a:p>
        </p:txBody>
      </p:sp>
      <p:sp>
        <p:nvSpPr>
          <p:cNvPr id="206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atin typeface="Calibri" charset="0"/>
              </a:rPr>
              <a:t>When the government is default free: Risk free rates – in November 2013</a:t>
            </a:r>
          </a:p>
        </p:txBody>
      </p:sp>
      <p:pic>
        <p:nvPicPr>
          <p:cNvPr id="20889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if there is no default-free entity?</a:t>
            </a:r>
            <a:br>
              <a:rPr lang="en-US">
                <a:latin typeface="Calibri" charset="0"/>
              </a:rPr>
            </a:br>
            <a:r>
              <a:rPr lang="en-US">
                <a:latin typeface="Calibri" charset="0"/>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Adjust the local currency government borrowing rate for default risk to get a riskless local currency rate. </a:t>
            </a:r>
          </a:p>
          <a:p>
            <a:pPr lvl="1" eaLnBrk="1" hangingPunct="1">
              <a:defRPr/>
            </a:pPr>
            <a:r>
              <a:rPr lang="en-US" dirty="0" smtClean="0"/>
              <a:t>In November 2013, the Indian government rupee bond rate was 8.82%. the local currency rating from Moody</a:t>
            </a:r>
            <a:r>
              <a:rPr lang="ja-JP" altLang="en-US" dirty="0" smtClean="0"/>
              <a:t>’</a:t>
            </a:r>
            <a:r>
              <a:rPr lang="en-US" altLang="ja-JP" dirty="0" smtClean="0"/>
              <a:t>s was Baa3 and the default spread for a Baa3 rated country bond was 2.25%.</a:t>
            </a:r>
          </a:p>
          <a:p>
            <a:pPr marL="411163" lvl="1" indent="0" eaLnBrk="1" hangingPunct="1">
              <a:buFont typeface="Wingdings" charset="0"/>
              <a:buNone/>
              <a:defRPr/>
            </a:pPr>
            <a:r>
              <a:rPr lang="en-US" dirty="0" err="1" smtClean="0"/>
              <a:t>Riskfree</a:t>
            </a:r>
            <a:r>
              <a:rPr lang="en-US" dirty="0" smtClean="0"/>
              <a:t> rate in Rupees = 8.82% - 2.25% = 6.57%</a:t>
            </a:r>
          </a:p>
          <a:p>
            <a:pPr lvl="1" eaLnBrk="1" hangingPunct="1">
              <a:defRPr/>
            </a:pPr>
            <a:r>
              <a:rPr lang="en-US" dirty="0" smtClean="0"/>
              <a:t>In November 2013, the Chinese Yuan government bond rate was 4.30% and the local currency rating was Aa3, with a default spread of 0.8%.</a:t>
            </a:r>
          </a:p>
          <a:p>
            <a:pPr marL="411163" lvl="1" indent="0" eaLnBrk="1" hangingPunct="1">
              <a:buFont typeface="Wingdings" charset="0"/>
              <a:buNone/>
              <a:defRPr/>
            </a:pPr>
            <a:r>
              <a:rPr lang="en-US" dirty="0" err="1" smtClean="0"/>
              <a:t>Riskfree</a:t>
            </a:r>
            <a:r>
              <a:rPr lang="en-US" dirty="0" smtClean="0"/>
              <a:t> rate in Chinese Yuan = 4.30% - 0.8% = 3.5%</a:t>
            </a:r>
          </a:p>
          <a:p>
            <a:pPr eaLnBrk="1" hangingPunct="1">
              <a:defRPr/>
            </a:pPr>
            <a:r>
              <a:rPr lang="en-US" dirty="0" smtClean="0"/>
              <a:t>Do the analysis in an alternate currency, where getting the </a:t>
            </a:r>
            <a:r>
              <a:rPr lang="en-US" dirty="0" err="1" smtClean="0"/>
              <a:t>riskfree</a:t>
            </a:r>
            <a:r>
              <a:rPr lang="en-US" dirty="0" smtClean="0"/>
              <a:t> rate is easier. With Vale in 2013, we could chose to do the analysis in US dollars (rather than estimate a </a:t>
            </a:r>
            <a:r>
              <a:rPr lang="en-US" dirty="0" err="1" smtClean="0"/>
              <a:t>riskfree</a:t>
            </a:r>
            <a:r>
              <a:rPr lang="en-US" dirty="0" smtClean="0"/>
              <a:t> rate in R$). The </a:t>
            </a:r>
            <a:r>
              <a:rPr lang="en-US" dirty="0" err="1" smtClean="0"/>
              <a:t>riskfree</a:t>
            </a:r>
            <a:r>
              <a:rPr lang="en-US" dirty="0" smtClean="0"/>
              <a:t> rate is then the US treasury bond rate.</a:t>
            </a:r>
          </a:p>
          <a:p>
            <a:pPr eaLnBrk="1" hangingPunct="1">
              <a:defRPr/>
            </a:pPr>
            <a:r>
              <a:rPr lang="en-US" dirty="0" smtClean="0"/>
              <a:t>Do your analysis in real terms, in which case the </a:t>
            </a:r>
            <a:r>
              <a:rPr lang="en-US" dirty="0" err="1" smtClean="0"/>
              <a:t>riskfree</a:t>
            </a:r>
            <a:r>
              <a:rPr lang="en-US" dirty="0" smtClean="0"/>
              <a:t> rate has to be a real </a:t>
            </a:r>
            <a:r>
              <a:rPr lang="en-US" dirty="0" err="1" smtClean="0"/>
              <a:t>riskfree</a:t>
            </a:r>
            <a:r>
              <a:rPr lang="en-US" dirty="0" smtClean="0"/>
              <a:t> rate. The inflation-indexed treasury rate is a measure of a real </a:t>
            </a:r>
            <a:r>
              <a:rPr lang="en-US" dirty="0" err="1" smtClean="0"/>
              <a:t>riskfree</a:t>
            </a:r>
            <a:r>
              <a:rPr lang="en-US" dirty="0" smtClean="0"/>
              <a:t> rate.</a:t>
            </a: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r>
              <a:rPr lang="en-US">
                <a:latin typeface="Calibri" charset="0"/>
              </a:rPr>
              <a:t>Three paths to estimating sovereign default spreads</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marL="319405" indent="-274320" eaLnBrk="1" fontAlgn="auto" hangingPunct="1">
              <a:spcAft>
                <a:spcPts val="0"/>
              </a:spcAft>
              <a:buFont typeface="Wingdings 2"/>
              <a:buChar char=""/>
              <a:defRPr/>
            </a:pPr>
            <a:r>
              <a:rPr lang="en-US" u="sng" dirty="0"/>
              <a:t>Sovereign dollar or euro denominated bonds</a:t>
            </a:r>
            <a:r>
              <a:rPr lang="en-US" dirty="0"/>
              <a:t>: </a:t>
            </a:r>
            <a:r>
              <a:rPr lang="en-US" dirty="0" smtClean="0"/>
              <a:t>The </a:t>
            </a:r>
            <a:r>
              <a:rPr lang="en-US" dirty="0"/>
              <a:t>difference between the interest rate on </a:t>
            </a:r>
            <a:r>
              <a:rPr lang="en-US" dirty="0" smtClean="0"/>
              <a:t>a sovereign US $  bond, issued by the country, </a:t>
            </a:r>
            <a:r>
              <a:rPr lang="en-US" dirty="0"/>
              <a:t>and the US treasury bond rate </a:t>
            </a:r>
            <a:r>
              <a:rPr lang="en-US" dirty="0" smtClean="0"/>
              <a:t>can be used as the </a:t>
            </a:r>
            <a:r>
              <a:rPr lang="en-US" dirty="0"/>
              <a:t>default spread. </a:t>
            </a:r>
            <a:r>
              <a:rPr lang="en-US" dirty="0" smtClean="0"/>
              <a:t>For example, in November 2013, the 10-year Brazil US $ </a:t>
            </a:r>
            <a:r>
              <a:rPr lang="en-US" dirty="0"/>
              <a:t>bond, denominated in US </a:t>
            </a:r>
            <a:r>
              <a:rPr lang="en-US" dirty="0" smtClean="0"/>
              <a:t>dollars had a yield of 4.25% and the US 10-year </a:t>
            </a:r>
            <a:r>
              <a:rPr lang="en-US" dirty="0" err="1" smtClean="0"/>
              <a:t>T.Bond</a:t>
            </a:r>
            <a:r>
              <a:rPr lang="en-US" dirty="0" smtClean="0"/>
              <a:t> rate traded at 2.75%.</a:t>
            </a:r>
          </a:p>
          <a:p>
            <a:pPr marL="45085" indent="0" algn="ctr" eaLnBrk="1" fontAlgn="auto" hangingPunct="1">
              <a:spcAft>
                <a:spcPts val="0"/>
              </a:spcAft>
              <a:buFont typeface="Wingdings" charset="0"/>
              <a:buNone/>
              <a:defRPr/>
            </a:pPr>
            <a:r>
              <a:rPr lang="en-US" dirty="0" smtClean="0"/>
              <a:t>Default spread = 4.25% - 2.75% = 1.50%</a:t>
            </a:r>
            <a:endParaRPr lang="en-US" dirty="0"/>
          </a:p>
          <a:p>
            <a:pPr marL="320040" indent="-320040" eaLnBrk="1" fontAlgn="auto" hangingPunct="1">
              <a:spcAft>
                <a:spcPts val="0"/>
              </a:spcAft>
              <a:buFont typeface="Wingdings"/>
              <a:buChar char=""/>
              <a:defRPr/>
            </a:pPr>
            <a:r>
              <a:rPr lang="en-US" u="sng" dirty="0" smtClean="0"/>
              <a:t>CDS </a:t>
            </a:r>
            <a:r>
              <a:rPr lang="en-US" u="sng" dirty="0"/>
              <a:t>spreads</a:t>
            </a:r>
            <a:r>
              <a:rPr lang="en-US" dirty="0"/>
              <a:t>: Obtain the default spreads for sovereigns in the CDS market. </a:t>
            </a:r>
            <a:r>
              <a:rPr lang="en-US" dirty="0" smtClean="0"/>
              <a:t>The CDS spread for Brazil in November 2013 was 2.50%. </a:t>
            </a:r>
            <a:endParaRPr lang="en-US" dirty="0"/>
          </a:p>
          <a:p>
            <a:pPr marL="320040" indent="-320040" eaLnBrk="1" fontAlgn="auto" hangingPunct="1">
              <a:spcAft>
                <a:spcPts val="0"/>
              </a:spcAft>
              <a:buFont typeface="Wingdings"/>
              <a:buChar char=""/>
              <a:defRPr/>
            </a:pPr>
            <a:r>
              <a:rPr lang="en-US" u="sng" dirty="0"/>
              <a:t>Average spread</a:t>
            </a:r>
            <a:r>
              <a:rPr lang="en-US" dirty="0"/>
              <a:t>: </a:t>
            </a:r>
            <a:r>
              <a:rPr lang="en-US" dirty="0" smtClean="0"/>
              <a:t>If you know the sovereign rating for a country, you can estimate the default spread based on the rating. In November 2013, Brazil’s rating was Baa2, yielding a default spread of 2%.</a:t>
            </a:r>
            <a:endParaRPr lang="en-US" dirty="0"/>
          </a:p>
          <a:p>
            <a:pPr>
              <a:defRPr/>
            </a:pP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00DC0124-B542-DE49-AF2B-24B8B06502C8}" type="slidenum">
              <a:rPr lang="en-US" smtClean="0"/>
              <a:pPr>
                <a:defRPr/>
              </a:pPr>
              <a:t>96</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612775" y="228600"/>
            <a:ext cx="8153400" cy="990600"/>
          </a:xfrm>
        </p:spPr>
        <p:txBody>
          <a:bodyPr/>
          <a:lstStyle/>
          <a:p>
            <a:r>
              <a:rPr lang="en-US">
                <a:latin typeface="Calibri" charset="0"/>
              </a:rPr>
              <a:t>Risk free rates in currencies: Sovereigns with default risk</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510C94DC-4E5D-7C46-9FCD-3DF24B150482}" type="slidenum">
              <a:rPr lang="en-US" smtClean="0"/>
              <a:pPr>
                <a:defRPr/>
              </a:pPr>
              <a:t>97</a:t>
            </a:fld>
            <a:endParaRPr lang="en-US" dirty="0"/>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Measurement of the risk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253F5CA-6377-9543-A1CE-90D7F3D12CF2}" type="slidenum">
              <a:rPr lang="en-US"/>
              <a:pPr>
                <a:defRPr/>
              </a:pPr>
              <a:t>98</a:t>
            </a:fld>
            <a:endParaRPr lang="en-US" dirty="0"/>
          </a:p>
        </p:txBody>
      </p:sp>
      <p:sp>
        <p:nvSpPr>
          <p:cNvPr id="21709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risk premium is the premium that investors demand for investing in an average risk investment, relative to the riskfree rate.</a:t>
            </a:r>
          </a:p>
          <a:p>
            <a:pPr eaLnBrk="1" hangingPunct="1"/>
            <a:r>
              <a:rPr lang="en-US">
                <a:latin typeface="Calibri" charset="0"/>
              </a:rPr>
              <a:t>As a general proposition, this premium should be</a:t>
            </a:r>
          </a:p>
          <a:p>
            <a:pPr lvl="1" eaLnBrk="1" hangingPunct="1"/>
            <a:r>
              <a:rPr lang="en-US">
                <a:latin typeface="Calibri" charset="0"/>
              </a:rPr>
              <a:t>greater than zero</a:t>
            </a:r>
          </a:p>
          <a:p>
            <a:pPr lvl="1" eaLnBrk="1" hangingPunct="1"/>
            <a:r>
              <a:rPr lang="en-US">
                <a:latin typeface="Calibri" charset="0"/>
              </a:rPr>
              <a:t>increase with the risk aversion of the investors in that market</a:t>
            </a:r>
          </a:p>
          <a:p>
            <a:pPr lvl="1" eaLnBrk="1" hangingPunct="1"/>
            <a:r>
              <a:rPr lang="en-US">
                <a:latin typeface="Calibri" charset="0"/>
              </a:rPr>
              <a:t>increase with the riskiness of the </a:t>
            </a:r>
            <a:r>
              <a:rPr lang="ja-JP" altLang="en-US">
                <a:latin typeface="Calibri" charset="0"/>
              </a:rPr>
              <a:t>“</a:t>
            </a:r>
            <a:r>
              <a:rPr lang="en-US" altLang="ja-JP">
                <a:latin typeface="Calibri" charset="0"/>
              </a:rPr>
              <a:t>average</a:t>
            </a:r>
            <a:r>
              <a:rPr lang="ja-JP" altLang="en-US">
                <a:latin typeface="Calibri" charset="0"/>
              </a:rPr>
              <a:t>”</a:t>
            </a:r>
            <a:r>
              <a:rPr lang="en-US" altLang="ja-JP">
                <a:latin typeface="Calibri" charset="0"/>
              </a:rPr>
              <a:t> risk investment</a:t>
            </a:r>
            <a:endParaRPr lang="en-US">
              <a:latin typeface="Calibri"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Assume that stocks are the only risky assets and that you are offered two investment options:</a:t>
            </a:r>
          </a:p>
          <a:p>
            <a:pPr lvl="1" eaLnBrk="1" hangingPunct="1">
              <a:defRPr/>
            </a:pPr>
            <a:r>
              <a:rPr lang="en-US" dirty="0" smtClean="0"/>
              <a:t>a riskless investment (say a Government Security), on which you can make 3%</a:t>
            </a:r>
          </a:p>
          <a:p>
            <a:pPr lvl="1" eaLnBrk="1" hangingPunct="1">
              <a:defRPr/>
            </a:pPr>
            <a:r>
              <a:rPr lang="en-US" dirty="0" smtClean="0"/>
              <a:t>a mutual fund of all  stocks, on which the returns are uncertain</a:t>
            </a:r>
          </a:p>
          <a:p>
            <a:pPr eaLnBrk="1" hangingPunct="1">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a:t>
            </a:r>
            <a:r>
              <a:rPr lang="en-US" smtClean="0"/>
              <a:t>than  11%</a:t>
            </a:r>
            <a:endParaRPr lang="en-US" dirty="0"/>
          </a:p>
        </p:txBody>
      </p:sp>
      <p:sp>
        <p:nvSpPr>
          <p:cNvPr id="2191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Risk Aversion and Risk Premiums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0FB6DB4-156E-8846-A653-4901606B519B}" type="slidenum">
              <a:rPr lang="en-US"/>
              <a:pPr>
                <a:defRPr/>
              </a:pPr>
              <a:t>100</a:t>
            </a:fld>
            <a:endParaRPr lang="en-US" dirty="0"/>
          </a:p>
        </p:txBody>
      </p:sp>
      <p:sp>
        <p:nvSpPr>
          <p:cNvPr id="20275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If this were the entire market, the risk premium would be a weighted average of the risk premiums demanded by each and every investor.</a:t>
            </a:r>
          </a:p>
          <a:p>
            <a:pPr marL="320040" indent="-320040" eaLnBrk="1" fontAlgn="auto" hangingPunct="1">
              <a:spcAft>
                <a:spcPts val="0"/>
              </a:spcAft>
              <a:buFont typeface="Wingdings"/>
              <a:buChar char=""/>
              <a:defRPr/>
            </a:pPr>
            <a:r>
              <a:rPr lang="en-US" smtClean="0">
                <a:ea typeface="+mn-ea"/>
                <a:cs typeface="+mn-cs"/>
              </a:rPr>
              <a:t>The weights will be determined by the wealth that each investor brings to the market. Thus, Warren Buffett</a:t>
            </a:r>
            <a:r>
              <a:rPr lang="ja-JP" altLang="en-US" smtClean="0">
                <a:ea typeface="+mn-ea"/>
                <a:cs typeface="+mn-cs"/>
              </a:rPr>
              <a:t>’</a:t>
            </a:r>
            <a:r>
              <a:rPr lang="en-US" altLang="ja-JP" smtClean="0">
                <a:ea typeface="+mn-ea"/>
                <a:cs typeface="+mn-cs"/>
              </a:rPr>
              <a:t>s risk aversion counts more towards determining the </a:t>
            </a:r>
            <a:r>
              <a:rPr lang="ja-JP" altLang="en-US" smtClean="0">
                <a:ea typeface="+mn-ea"/>
                <a:cs typeface="+mn-cs"/>
              </a:rPr>
              <a:t>“</a:t>
            </a:r>
            <a:r>
              <a:rPr lang="en-US" altLang="ja-JP" smtClean="0">
                <a:ea typeface="+mn-ea"/>
                <a:cs typeface="+mn-cs"/>
              </a:rPr>
              <a:t>equilibrium</a:t>
            </a:r>
            <a:r>
              <a:rPr lang="ja-JP" altLang="en-US" smtClean="0">
                <a:ea typeface="+mn-ea"/>
                <a:cs typeface="+mn-cs"/>
              </a:rPr>
              <a:t>”</a:t>
            </a:r>
            <a:r>
              <a:rPr lang="en-US" altLang="ja-JP" smtClean="0">
                <a:ea typeface="+mn-ea"/>
                <a:cs typeface="+mn-cs"/>
              </a:rPr>
              <a:t> premium than yours</a:t>
            </a:r>
            <a:r>
              <a:rPr lang="ja-JP" altLang="en-US" smtClean="0">
                <a:ea typeface="+mn-ea"/>
                <a:cs typeface="+mn-cs"/>
              </a:rPr>
              <a:t>’</a:t>
            </a:r>
            <a:r>
              <a:rPr lang="en-US" altLang="ja-JP" smtClean="0">
                <a:ea typeface="+mn-ea"/>
                <a:cs typeface="+mn-cs"/>
              </a:rPr>
              <a:t> and mine.</a:t>
            </a:r>
          </a:p>
          <a:p>
            <a:pPr marL="320040" indent="-320040" eaLnBrk="1" fontAlgn="auto" hangingPunct="1">
              <a:spcAft>
                <a:spcPts val="0"/>
              </a:spcAft>
              <a:buFont typeface="Wingdings"/>
              <a:buChar char=""/>
              <a:defRPr/>
            </a:pPr>
            <a:r>
              <a:rPr lang="en-US" smtClean="0">
                <a:ea typeface="+mn-ea"/>
                <a:cs typeface="+mn-cs"/>
              </a:rPr>
              <a:t>As investors become more risk averse, you would expect the </a:t>
            </a:r>
            <a:r>
              <a:rPr lang="ja-JP" altLang="en-US" smtClean="0">
                <a:ea typeface="+mn-ea"/>
                <a:cs typeface="+mn-cs"/>
              </a:rPr>
              <a:t>“</a:t>
            </a:r>
            <a:r>
              <a:rPr lang="en-US" altLang="ja-JP" smtClean="0">
                <a:ea typeface="+mn-ea"/>
                <a:cs typeface="+mn-cs"/>
              </a:rPr>
              <a:t>equilibrium</a:t>
            </a:r>
            <a:r>
              <a:rPr lang="ja-JP" altLang="en-US" smtClean="0">
                <a:ea typeface="+mn-ea"/>
                <a:cs typeface="+mn-cs"/>
              </a:rPr>
              <a:t>”</a:t>
            </a:r>
            <a:r>
              <a:rPr lang="en-US" altLang="ja-JP" smtClean="0">
                <a:ea typeface="+mn-ea"/>
                <a:cs typeface="+mn-cs"/>
              </a:rPr>
              <a:t> premium to increase.</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Risk Premiums do change..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063CA0A-56E9-EA45-979C-55EBEC5644D1}" type="slidenum">
              <a:rPr lang="en-US"/>
              <a:pPr>
                <a:defRPr/>
              </a:pPr>
              <a:t>101</a:t>
            </a:fld>
            <a:endParaRPr lang="en-US" dirty="0"/>
          </a:p>
        </p:txBody>
      </p:sp>
      <p:sp>
        <p:nvSpPr>
          <p:cNvPr id="22323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Go back to the previous example. Assume now that you are making the same choice but that you are making it in the aftermath of a stock market crash (it has dropped 25% in the last month). Would you change your answer?</a:t>
            </a:r>
          </a:p>
          <a:p>
            <a:pPr marL="822325" lvl="1" indent="-457200" eaLnBrk="1" hangingPunct="1">
              <a:buFont typeface="Calibri" charset="0"/>
              <a:buAutoNum type="alphaLcPeriod"/>
            </a:pPr>
            <a:r>
              <a:rPr lang="en-US">
                <a:latin typeface="Calibri" charset="0"/>
              </a:rPr>
              <a:t>I would demand a larger premium</a:t>
            </a:r>
          </a:p>
          <a:p>
            <a:pPr marL="822325" lvl="1" indent="-457200" eaLnBrk="1" hangingPunct="1">
              <a:buFont typeface="Calibri" charset="0"/>
              <a:buAutoNum type="alphaLcPeriod"/>
            </a:pPr>
            <a:r>
              <a:rPr lang="en-US">
                <a:latin typeface="Calibri" charset="0"/>
              </a:rPr>
              <a:t>I would demand a smaller premium</a:t>
            </a:r>
          </a:p>
          <a:p>
            <a:pPr marL="822325" lvl="1" indent="-457200" eaLnBrk="1" hangingPunct="1">
              <a:buFont typeface="Calibri" charset="0"/>
              <a:buAutoNum type="alphaLcPeriod"/>
            </a:pPr>
            <a:r>
              <a:rPr lang="en-US">
                <a:latin typeface="Calibri" charset="0"/>
              </a:rPr>
              <a:t>I would demand the same premium</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Risk Premiums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353584E-F0A5-2E48-B521-436319CC301C}" type="slidenum">
              <a:rPr lang="en-US"/>
              <a:pPr>
                <a:defRPr/>
              </a:pPr>
              <a:t>102</a:t>
            </a:fld>
            <a:endParaRPr lang="en-US" dirty="0"/>
          </a:p>
        </p:txBody>
      </p:sp>
      <p:sp>
        <p:nvSpPr>
          <p:cNvPr id="22528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Survey investors on their desired risk premiums and use the average premium from these surveys.</a:t>
            </a:r>
          </a:p>
          <a:p>
            <a:pPr eaLnBrk="1" hangingPunct="1"/>
            <a:r>
              <a:rPr lang="en-US">
                <a:latin typeface="Calibri" charset="0"/>
              </a:rPr>
              <a:t>Assume that the actual premium delivered over long time periods is equal to the expected premium - i.e., use historical data</a:t>
            </a:r>
          </a:p>
          <a:p>
            <a:pPr eaLnBrk="1" hangingPunct="1"/>
            <a:r>
              <a:rPr lang="en-US">
                <a:latin typeface="Calibri" charset="0"/>
              </a:rPr>
              <a:t>Estimate the implied premium in today</a:t>
            </a:r>
            <a:r>
              <a:rPr lang="ja-JP" altLang="en-US">
                <a:latin typeface="Calibri" charset="0"/>
              </a:rPr>
              <a:t>’</a:t>
            </a:r>
            <a:r>
              <a:rPr lang="en-US" altLang="ja-JP">
                <a:latin typeface="Calibri" charset="0"/>
              </a:rPr>
              <a:t>s asset prices.</a:t>
            </a:r>
            <a:endParaRPr lang="en-US">
              <a:latin typeface="Calibri"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Survey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CE2E812-B508-074D-9099-DDD21D640E3A}" type="slidenum">
              <a:rPr lang="en-US"/>
              <a:pPr>
                <a:defRPr/>
              </a:pPr>
              <a:t>103</a:t>
            </a:fld>
            <a:endParaRPr lang="en-US" dirty="0"/>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Surveying all investors in a market place is impractical.</a:t>
            </a:r>
          </a:p>
          <a:p>
            <a:pPr marL="320040" indent="-320040" eaLnBrk="1" fontAlgn="auto" hangingPunct="1">
              <a:spcAft>
                <a:spcPts val="0"/>
              </a:spcAft>
              <a:buFont typeface="Wingdings"/>
              <a:buChar char=""/>
              <a:defRPr/>
            </a:pPr>
            <a:r>
              <a:rPr lang="en-US" dirty="0" smtClean="0">
                <a:ea typeface="+mn-ea"/>
                <a:cs typeface="+mn-cs"/>
              </a:rPr>
              <a:t>However, you can survey a few individuals and use these results. In practice, this translates into surveys of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limitations of this approach are: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here are </a:t>
            </a:r>
            <a:r>
              <a:rPr lang="en-US" u="sng" dirty="0" smtClean="0">
                <a:ea typeface="+mn-ea"/>
              </a:rPr>
              <a:t>no constraints on reasonability </a:t>
            </a:r>
            <a:r>
              <a:rPr lang="en-US" dirty="0" smtClean="0">
                <a:ea typeface="+mn-ea"/>
              </a:rPr>
              <a:t>(the survey could produce negative risk premiums or risk premiums of 50%)</a:t>
            </a:r>
          </a:p>
          <a:p>
            <a:pPr marL="640080" lvl="1" indent="-274320" eaLnBrk="1" fontAlgn="auto" hangingPunct="1">
              <a:spcAft>
                <a:spcPts val="0"/>
              </a:spcAft>
              <a:buFont typeface="Wingdings 2"/>
              <a:buChar char=""/>
              <a:defRPr/>
            </a:pPr>
            <a:r>
              <a:rPr lang="en-US" dirty="0" smtClean="0">
                <a:ea typeface="+mn-ea"/>
              </a:rPr>
              <a:t>The survey results are </a:t>
            </a:r>
            <a:r>
              <a:rPr lang="en-US" u="sng" dirty="0" smtClean="0">
                <a:ea typeface="+mn-ea"/>
              </a:rPr>
              <a:t>more reflective of the past</a:t>
            </a:r>
            <a:r>
              <a:rPr lang="en-US" dirty="0" smtClean="0">
                <a:ea typeface="+mn-ea"/>
              </a:rPr>
              <a:t> than the future.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hey </a:t>
            </a:r>
            <a:r>
              <a:rPr lang="en-US" u="sng" dirty="0" smtClean="0">
                <a:ea typeface="+mn-ea"/>
              </a:rPr>
              <a:t>tend to be short term</a:t>
            </a:r>
            <a:r>
              <a:rPr lang="en-US" dirty="0" smtClean="0">
                <a:ea typeface="+mn-ea"/>
              </a:rPr>
              <a:t>; even the longest surveys do not go beyond one year.</a:t>
            </a:r>
            <a:endParaRPr lang="en-US" dirty="0">
              <a:ea typeface="+mn-ea"/>
            </a:endParaRPr>
          </a:p>
        </p:txBody>
      </p:sp>
      <p:pic>
        <p:nvPicPr>
          <p:cNvPr id="22733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67000"/>
            <a:ext cx="8034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Historical Premium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F012418-0D21-114E-8078-E8BC0C156B09}" type="slidenum">
              <a:rPr lang="en-US"/>
              <a:pPr>
                <a:defRPr/>
              </a:pPr>
              <a:t>104</a:t>
            </a:fld>
            <a:endParaRPr lang="en-US" dirty="0"/>
          </a:p>
        </p:txBody>
      </p:sp>
      <p:sp>
        <p:nvSpPr>
          <p:cNvPr id="21094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This is the default approach used by most to arrive at the premium to use in the model</a:t>
            </a:r>
          </a:p>
          <a:p>
            <a:pPr marL="320040" indent="-320040" eaLnBrk="1" fontAlgn="auto" hangingPunct="1">
              <a:spcAft>
                <a:spcPts val="0"/>
              </a:spcAft>
              <a:buFont typeface="Wingdings"/>
              <a:buChar char=""/>
              <a:defRPr/>
            </a:pPr>
            <a:r>
              <a:rPr lang="en-US" dirty="0" smtClean="0">
                <a:ea typeface="+mn-ea"/>
                <a:cs typeface="+mn-cs"/>
              </a:rPr>
              <a:t>In most cases, this approach does the following</a:t>
            </a:r>
          </a:p>
          <a:p>
            <a:pPr marL="640080" lvl="1" indent="-274320" eaLnBrk="1" fontAlgn="auto" hangingPunct="1">
              <a:spcAft>
                <a:spcPts val="0"/>
              </a:spcAft>
              <a:buFont typeface="Wingdings 2"/>
              <a:buChar char=""/>
              <a:defRPr/>
            </a:pPr>
            <a:r>
              <a:rPr lang="en-US" dirty="0" smtClean="0">
                <a:ea typeface="+mn-ea"/>
              </a:rPr>
              <a:t>Defines a time period for the estimation (1928-Present, last 50 years...)</a:t>
            </a:r>
          </a:p>
          <a:p>
            <a:pPr marL="640080" lvl="1" indent="-274320" eaLnBrk="1" fontAlgn="auto" hangingPunct="1">
              <a:spcAft>
                <a:spcPts val="0"/>
              </a:spcAft>
              <a:buFont typeface="Wingdings 2"/>
              <a:buChar char=""/>
              <a:defRPr/>
            </a:pPr>
            <a:r>
              <a:rPr lang="en-US" dirty="0" smtClean="0">
                <a:ea typeface="+mn-ea"/>
              </a:rPr>
              <a:t>Calculates average returns on a stock index during the period</a:t>
            </a:r>
          </a:p>
          <a:p>
            <a:pPr marL="640080" lvl="1" indent="-274320" eaLnBrk="1" fontAlgn="auto" hangingPunct="1">
              <a:spcAft>
                <a:spcPts val="0"/>
              </a:spcAft>
              <a:buFont typeface="Wingdings 2"/>
              <a:buChar char=""/>
              <a:defRPr/>
            </a:pPr>
            <a:r>
              <a:rPr lang="en-US" dirty="0" smtClean="0">
                <a:ea typeface="+mn-ea"/>
              </a:rPr>
              <a:t>Calculates average returns on a riskless security over the period</a:t>
            </a:r>
          </a:p>
          <a:p>
            <a:pPr marL="640080" lvl="1" indent="-274320" eaLnBrk="1" fontAlgn="auto" hangingPunct="1">
              <a:spcAft>
                <a:spcPts val="0"/>
              </a:spcAft>
              <a:buFont typeface="Wingdings 2"/>
              <a:buChar char=""/>
              <a:defRPr/>
            </a:pPr>
            <a:r>
              <a:rPr lang="en-US" dirty="0" smtClean="0">
                <a:ea typeface="+mn-ea"/>
              </a:rPr>
              <a:t>Calculates the difference between the two averages and uses it as a premium looking forward.</a:t>
            </a:r>
          </a:p>
          <a:p>
            <a:pPr marL="320040" indent="-320040" eaLnBrk="1" fontAlgn="auto" hangingPunct="1">
              <a:spcAft>
                <a:spcPts val="0"/>
              </a:spcAft>
              <a:buFont typeface="Wingdings"/>
              <a:buChar char=""/>
              <a:defRPr/>
            </a:pPr>
            <a:r>
              <a:rPr lang="en-US" dirty="0" smtClean="0">
                <a:ea typeface="+mn-ea"/>
                <a:cs typeface="+mn-cs"/>
              </a:rPr>
              <a:t>The limitations of this approach are:</a:t>
            </a:r>
          </a:p>
          <a:p>
            <a:pPr marL="640080" lvl="1" indent="-274320" eaLnBrk="1" fontAlgn="auto" hangingPunct="1">
              <a:spcAft>
                <a:spcPts val="0"/>
              </a:spcAft>
              <a:buFont typeface="Wingdings 2"/>
              <a:buChar char=""/>
              <a:defRPr/>
            </a:pPr>
            <a:r>
              <a:rPr lang="en-US" dirty="0" smtClean="0">
                <a:ea typeface="+mn-ea"/>
              </a:rPr>
              <a:t>it assumes that the risk aversion of investors has not changed in a systematic way across time. (The risk aversion may change from year to year, but it reverts back to historical averages)</a:t>
            </a:r>
          </a:p>
          <a:p>
            <a:pPr marL="640080" lvl="1" indent="-274320" eaLnBrk="1" fontAlgn="auto" hangingPunct="1">
              <a:spcAft>
                <a:spcPts val="0"/>
              </a:spcAft>
              <a:buFont typeface="Wingdings 2"/>
              <a:buChar char=""/>
              <a:defRPr/>
            </a:pPr>
            <a:r>
              <a:rPr lang="en-US" dirty="0" smtClean="0">
                <a:ea typeface="+mn-ea"/>
              </a:rPr>
              <a:t>it assumes that the riskiness of the </a:t>
            </a:r>
            <a:r>
              <a:rPr lang="ja-JP" altLang="en-US" dirty="0" smtClean="0">
                <a:ea typeface="+mn-ea"/>
              </a:rPr>
              <a:t>“</a:t>
            </a:r>
            <a:r>
              <a:rPr lang="en-US" altLang="ja-JP" dirty="0" smtClean="0">
                <a:ea typeface="+mn-ea"/>
              </a:rPr>
              <a:t>risky</a:t>
            </a:r>
            <a:r>
              <a:rPr lang="ja-JP" altLang="en-US" dirty="0" smtClean="0">
                <a:ea typeface="+mn-ea"/>
              </a:rPr>
              <a:t>”</a:t>
            </a:r>
            <a:r>
              <a:rPr lang="en-US" altLang="ja-JP" dirty="0" smtClean="0">
                <a:ea typeface="+mn-ea"/>
              </a:rPr>
              <a:t> portfolio (stock index) has not changed in a systematic way across time.</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 The Historical Risk Premium</a:t>
            </a:r>
            <a:br>
              <a:rPr lang="en-US" smtClean="0">
                <a:ea typeface="+mj-ea"/>
                <a:cs typeface="+mj-cs"/>
              </a:rPr>
            </a:br>
            <a:r>
              <a:rPr lang="en-US" smtClean="0">
                <a:ea typeface="+mj-ea"/>
                <a:cs typeface="+mj-cs"/>
              </a:rPr>
              <a:t>Evidence from the United States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4" name="Slide Number Placeholder 3"/>
          <p:cNvSpPr>
            <a:spLocks noGrp="1"/>
          </p:cNvSpPr>
          <p:nvPr>
            <p:ph type="sldNum" sz="quarter" idx="11"/>
          </p:nvPr>
        </p:nvSpPr>
        <p:spPr/>
        <p:txBody>
          <a:bodyPr>
            <a:normAutofit fontScale="85000" lnSpcReduction="20000"/>
          </a:bodyPr>
          <a:lstStyle/>
          <a:p>
            <a:pPr>
              <a:defRPr/>
            </a:pPr>
            <a:fld id="{0E17C2E4-2191-ED43-BD56-148355C6B0AF}" type="slidenum">
              <a:rPr lang="en-US"/>
              <a:pPr>
                <a:defRPr/>
              </a:pPr>
              <a:t>105</a:t>
            </a:fld>
            <a:endParaRPr lang="en-US" dirty="0"/>
          </a:p>
        </p:txBody>
      </p:sp>
      <p:sp>
        <p:nvSpPr>
          <p:cNvPr id="212994" name="Rectangle 3"/>
          <p:cNvSpPr>
            <a:spLocks noGrp="1" noChangeArrowheads="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sz="3300" dirty="0" smtClean="0">
                <a:ea typeface="+mn-ea"/>
                <a:cs typeface="+mn-cs"/>
              </a:rPr>
              <a:t>What is the right premium?</a:t>
            </a:r>
          </a:p>
          <a:p>
            <a:pPr marL="320040" indent="-320040" eaLnBrk="1" fontAlgn="auto" hangingPunct="1">
              <a:spcAft>
                <a:spcPts val="0"/>
              </a:spcAft>
              <a:buFont typeface="Wingdings"/>
              <a:buChar char=""/>
              <a:defRPr/>
            </a:pPr>
            <a:r>
              <a:rPr lang="en-US" sz="3300" dirty="0" smtClean="0">
                <a:ea typeface="+mn-ea"/>
                <a:cs typeface="+mn-cs"/>
              </a:rPr>
              <a:t>Go back as far as you can. Otherwise, the standard error in the estimate will be large. </a:t>
            </a:r>
          </a:p>
          <a:p>
            <a:pPr marL="320040" indent="-320040" eaLnBrk="1" fontAlgn="auto" hangingPunct="1">
              <a:spcAft>
                <a:spcPts val="0"/>
              </a:spcAft>
              <a:buFont typeface="Wingdings"/>
              <a:buChar char=""/>
              <a:defRPr/>
            </a:pPr>
            <a:endParaRPr lang="en-US" sz="3300" dirty="0" smtClean="0">
              <a:ea typeface="+mn-ea"/>
              <a:cs typeface="+mn-cs"/>
            </a:endParaRPr>
          </a:p>
          <a:p>
            <a:pPr marL="320040" indent="-320040" eaLnBrk="1" fontAlgn="auto" hangingPunct="1">
              <a:spcAft>
                <a:spcPts val="0"/>
              </a:spcAft>
              <a:buFont typeface="Wingdings"/>
              <a:buChar char=""/>
              <a:defRPr/>
            </a:pPr>
            <a:endParaRPr lang="en-US" sz="3300" dirty="0" smtClean="0">
              <a:ea typeface="+mn-ea"/>
              <a:cs typeface="+mn-cs"/>
            </a:endParaRPr>
          </a:p>
          <a:p>
            <a:pPr marL="320040" indent="-320040" eaLnBrk="1" fontAlgn="auto" hangingPunct="1">
              <a:spcAft>
                <a:spcPts val="0"/>
              </a:spcAft>
              <a:buFont typeface="Wingdings"/>
              <a:buChar char=""/>
              <a:defRPr/>
            </a:pPr>
            <a:r>
              <a:rPr lang="en-US" sz="3300" dirty="0" smtClean="0">
                <a:ea typeface="+mn-ea"/>
                <a:cs typeface="+mn-cs"/>
              </a:rPr>
              <a:t>Be consistent in your use of a </a:t>
            </a:r>
            <a:r>
              <a:rPr lang="en-US" sz="3300" dirty="0" err="1" smtClean="0">
                <a:ea typeface="+mn-ea"/>
                <a:cs typeface="+mn-cs"/>
              </a:rPr>
              <a:t>riskfree</a:t>
            </a:r>
            <a:r>
              <a:rPr lang="en-US" sz="3300" dirty="0" smtClean="0">
                <a:ea typeface="+mn-ea"/>
                <a:cs typeface="+mn-cs"/>
              </a:rPr>
              <a:t> rate.</a:t>
            </a:r>
          </a:p>
          <a:p>
            <a:pPr marL="320040" indent="-320040" eaLnBrk="1" fontAlgn="auto" hangingPunct="1">
              <a:spcAft>
                <a:spcPts val="0"/>
              </a:spcAft>
              <a:buFont typeface="Wingdings"/>
              <a:buChar char=""/>
              <a:defRPr/>
            </a:pPr>
            <a:r>
              <a:rPr lang="en-US" sz="3300" dirty="0" smtClean="0">
                <a:ea typeface="+mn-ea"/>
                <a:cs typeface="+mn-cs"/>
              </a:rPr>
              <a:t>Use arithmetic premiums for one-year estimates of costs of equity and geometric premiums for estimates of long term costs of equity.</a:t>
            </a:r>
            <a:endParaRPr lang="en-US" sz="3300" dirty="0">
              <a:ea typeface="+mn-ea"/>
              <a:cs typeface="+mn-cs"/>
            </a:endParaRPr>
          </a:p>
        </p:txBody>
      </p:sp>
      <p:graphicFrame>
        <p:nvGraphicFramePr>
          <p:cNvPr id="231429" name="Object 4"/>
          <p:cNvGraphicFramePr>
            <a:graphicFrameLocks noChangeAspect="1"/>
          </p:cNvGraphicFramePr>
          <p:nvPr/>
        </p:nvGraphicFramePr>
        <p:xfrm>
          <a:off x="2133600" y="4559300"/>
          <a:ext cx="5480050" cy="571500"/>
        </p:xfrm>
        <a:graphic>
          <a:graphicData uri="http://schemas.openxmlformats.org/presentationml/2006/ole">
            <mc:AlternateContent xmlns:mc="http://schemas.openxmlformats.org/markup-compatibility/2006">
              <mc:Choice xmlns:v="urn:schemas-microsoft-com:vml" Requires="v">
                <p:oleObj spid="_x0000_s231511" name="Equation" r:id="rId4" imgW="6692900" imgH="698500" progId="Equation.3">
                  <p:embed/>
                </p:oleObj>
              </mc:Choice>
              <mc:Fallback>
                <p:oleObj name="Equation" r:id="rId4" imgW="6692900" imgH="698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4559300"/>
                        <a:ext cx="548005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Table 7"/>
          <p:cNvGraphicFramePr>
            <a:graphicFrameLocks noGrp="1"/>
          </p:cNvGraphicFramePr>
          <p:nvPr/>
        </p:nvGraphicFramePr>
        <p:xfrm>
          <a:off x="1676400" y="1752600"/>
          <a:ext cx="6197600" cy="16764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FF0000"/>
                          </a:solidFill>
                          <a:effectLst/>
                          <a:latin typeface="Geneva"/>
                        </a:rPr>
                        <a:t>4.62%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dirty="0">
                          <a:effectLst/>
                          <a:latin typeface="Geneva"/>
                        </a:rPr>
                        <a:t> </a:t>
                      </a:r>
                      <a:r>
                        <a:rPr lang="en-US" sz="1200" b="0" i="0" u="none" strike="noStrike" dirty="0" err="1" smtClean="0">
                          <a:effectLst/>
                          <a:latin typeface="Geneva"/>
                        </a:rPr>
                        <a:t>Std</a:t>
                      </a:r>
                      <a:r>
                        <a:rPr lang="en-US" sz="1200" b="0" i="0" u="none" strike="noStrike" dirty="0" smtClean="0">
                          <a:effectLst/>
                          <a:latin typeface="Geneva"/>
                        </a:rPr>
                        <a:t> Error</a:t>
                      </a:r>
                      <a:endParaRPr lang="en-US" sz="1200" b="0" i="0"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2.19%</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2.34%</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320">
                <a:tc>
                  <a:txBody>
                    <a:bodyPr/>
                    <a:lstStyle/>
                    <a:p>
                      <a:pPr algn="l" fontAlgn="b"/>
                      <a:r>
                        <a:rPr lang="en-US" sz="1200" b="0" i="0" u="none" strike="noStrike">
                          <a:effectLst/>
                          <a:latin typeface="Geneva"/>
                        </a:rPr>
                        <a:t>1964-2013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a:effectLst/>
                          <a:latin typeface="Geneva"/>
                        </a:rPr>
                        <a:t> </a:t>
                      </a:r>
                      <a:r>
                        <a:rPr lang="en-US" sz="1200" b="0" i="0" u="none" strike="noStrike" dirty="0" err="1" smtClean="0">
                          <a:effectLst/>
                          <a:latin typeface="Geneva"/>
                        </a:rPr>
                        <a:t>Std</a:t>
                      </a:r>
                      <a:r>
                        <a:rPr lang="en-US" sz="1200" b="0" i="0" u="none" strike="noStrike" dirty="0" smtClean="0">
                          <a:effectLst/>
                          <a:latin typeface="Geneva"/>
                        </a:rPr>
                        <a:t> Error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2.42%</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2.75%</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2004-2013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a:effectLst/>
                          <a:latin typeface="Geneva"/>
                        </a:rPr>
                        <a:t> </a:t>
                      </a:r>
                      <a:r>
                        <a:rPr lang="en-US" sz="1200" b="0" i="0" u="none" strike="noStrike" dirty="0" err="1" smtClean="0">
                          <a:effectLst/>
                          <a:latin typeface="Geneva"/>
                        </a:rPr>
                        <a:t>Std</a:t>
                      </a:r>
                      <a:r>
                        <a:rPr lang="en-US" sz="1200" b="0" i="0" u="none" strike="noStrike" dirty="0" smtClean="0">
                          <a:effectLst/>
                          <a:latin typeface="Geneva"/>
                        </a:rPr>
                        <a:t> Error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6.02</a:t>
                      </a:r>
                      <a:r>
                        <a:rPr lang="en-US" sz="1200" b="0" i="1" u="none" strike="noStrike" dirty="0">
                          <a:effectLst/>
                          <a:latin typeface="Geneva"/>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8.66%</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What about historical premiums for other markets?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D3A6F7A-E03F-8D4D-B59E-9A6451DA1CDA}" type="slidenum">
              <a:rPr lang="en-US"/>
              <a:pPr>
                <a:defRPr/>
              </a:pPr>
              <a:t>106</a:t>
            </a:fld>
            <a:endParaRPr lang="en-US" dirty="0"/>
          </a:p>
        </p:txBody>
      </p:sp>
      <p:sp>
        <p:nvSpPr>
          <p:cNvPr id="2334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Historical data for markets outside the United States is available for much shorter time periods. The problem is even greater in emerging markets.</a:t>
            </a:r>
          </a:p>
          <a:p>
            <a:pPr eaLnBrk="1" hangingPunct="1"/>
            <a:r>
              <a:rPr lang="en-US">
                <a:latin typeface="Calibri" charset="0"/>
              </a:rPr>
              <a:t>The historical premiums that emerge from this data reflects this data problem and there is much greater error associated with the estimates of the premiums.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One solution: B</a:t>
            </a:r>
            <a:r>
              <a:rPr lang="en-US" altLang="ja-JP">
                <a:latin typeface="Calibri" charset="0"/>
              </a:rPr>
              <a:t>ond default spreads as CRP – November 2013</a:t>
            </a:r>
            <a:endParaRPr lang="en-US">
              <a:latin typeface="Calibri" charset="0"/>
            </a:endParaRPr>
          </a:p>
        </p:txBody>
      </p:sp>
      <p:sp>
        <p:nvSpPr>
          <p:cNvPr id="84994" name="Rectangle 3"/>
          <p:cNvSpPr>
            <a:spLocks noGrp="1" noChangeArrowheads="1"/>
          </p:cNvSpPr>
          <p:nvPr>
            <p:ph sz="quarter" idx="1"/>
          </p:nvPr>
        </p:nvSpPr>
        <p:spPr>
          <a:xfrm>
            <a:off x="612775" y="1600200"/>
            <a:ext cx="8153400" cy="4495800"/>
          </a:xfrm>
        </p:spPr>
        <p:txBody>
          <a:bodyPr>
            <a:normAutofit/>
          </a:bodyPr>
          <a:lstStyle/>
          <a:p>
            <a:pPr eaLnBrk="1" hangingPunct="1">
              <a:defRPr/>
            </a:pPr>
            <a:r>
              <a:rPr lang="en-US" sz="2000" dirty="0" smtClean="0"/>
              <a:t>In November 2013, the historical risk premium for the US was 4.20% (geometric average, stocks over </a:t>
            </a:r>
            <a:r>
              <a:rPr lang="en-US" sz="2000" dirty="0" err="1" smtClean="0"/>
              <a:t>T.Bonds</a:t>
            </a:r>
            <a:r>
              <a:rPr lang="en-US" sz="2000" dirty="0" smtClean="0"/>
              <a:t>, 1928-2012)</a:t>
            </a:r>
          </a:p>
          <a:p>
            <a:pPr eaLnBrk="1" hangingPunct="1">
              <a:defRPr/>
            </a:pPr>
            <a:endParaRPr lang="en-US" sz="2000" dirty="0"/>
          </a:p>
          <a:p>
            <a:pPr eaLnBrk="1" hangingPunct="1">
              <a:defRPr/>
            </a:pPr>
            <a:endParaRPr lang="en-US" sz="2000" dirty="0" smtClean="0"/>
          </a:p>
          <a:p>
            <a:pPr eaLnBrk="1" hangingPunct="1">
              <a:defRPr/>
            </a:pPr>
            <a:r>
              <a:rPr lang="en-US" sz="2000" dirty="0" smtClean="0"/>
              <a:t>Using the default spread on the sovereign bond or based upon the sovereign rating and adding that spread to the mature market premium (4.20% for the US) gives you a total ERP for a country.</a:t>
            </a:r>
          </a:p>
          <a:p>
            <a:pPr marL="0" indent="0" eaLnBrk="1" hangingPunct="1">
              <a:buFont typeface="Wingdings" charset="0"/>
              <a:buNone/>
              <a:defRPr/>
            </a:pPr>
            <a:endParaRPr lang="en-US" sz="2000" dirty="0" smtClean="0"/>
          </a:p>
          <a:p>
            <a:pPr marL="0" indent="0" eaLnBrk="1" hangingPunct="1">
              <a:buFont typeface="Wingdings" charset="0"/>
              <a:buNone/>
              <a:defRPr/>
            </a:pPr>
            <a:endParaRPr lang="en-US" sz="2000" dirty="0"/>
          </a:p>
          <a:p>
            <a:pPr eaLnBrk="1" hangingPunct="1">
              <a:defRPr/>
            </a:pPr>
            <a:r>
              <a:rPr lang="en-US" sz="2000" dirty="0" smtClean="0"/>
              <a:t>If you prefer CDS spreads:</a:t>
            </a:r>
          </a:p>
          <a:p>
            <a:pPr eaLnBrk="1" hangingPunct="1">
              <a:defRPr/>
            </a:pPr>
            <a:endParaRPr lang="en-US" sz="2100" dirty="0"/>
          </a:p>
          <a:p>
            <a:pPr eaLnBrk="1" hangingPunct="1">
              <a:defRPr/>
            </a:pPr>
            <a:endParaRPr lang="en-US" dirty="0" smtClean="0"/>
          </a:p>
          <a:p>
            <a:pPr marL="0" indent="0" eaLnBrk="1" hangingPunct="1">
              <a:buFont typeface="Wingdings" charset="0"/>
              <a:buNone/>
              <a:defRPr/>
            </a:pPr>
            <a:endParaRPr lang="en-US" dirty="0" smtClean="0"/>
          </a:p>
          <a:p>
            <a:pPr eaLnBrk="1" hangingPunct="1">
              <a:defRPr/>
            </a:pPr>
            <a:endParaRPr lang="en-US" dirty="0"/>
          </a:p>
        </p:txBody>
      </p:sp>
      <p:sp>
        <p:nvSpPr>
          <p:cNvPr id="235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Table 2"/>
          <p:cNvGraphicFramePr>
            <a:graphicFrameLocks noGrp="1"/>
          </p:cNvGraphicFramePr>
          <p:nvPr/>
        </p:nvGraphicFramePr>
        <p:xfrm>
          <a:off x="1981200" y="4114800"/>
          <a:ext cx="5562600" cy="782640"/>
        </p:xfrm>
        <a:graphic>
          <a:graphicData uri="http://schemas.openxmlformats.org/drawingml/2006/table">
            <a:tbl>
              <a:tblPr/>
              <a:tblGrid>
                <a:gridCol w="596900"/>
                <a:gridCol w="495300"/>
                <a:gridCol w="2527300"/>
                <a:gridCol w="533400"/>
                <a:gridCol w="1409700"/>
              </a:tblGrid>
              <a:tr h="195660">
                <a:tc>
                  <a:txBody>
                    <a:bodyPr/>
                    <a:lstStyle/>
                    <a:p>
                      <a:pPr algn="l" fontAlgn="b"/>
                      <a:r>
                        <a:rPr lang="en-US" sz="1200" b="0" i="0"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Rating</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Default Spread (Country Risk Premium)</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6.45%</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0.80%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5.00%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Baa2</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438400" y="5334000"/>
          <a:ext cx="5067300" cy="782640"/>
        </p:xfrm>
        <a:graphic>
          <a:graphicData uri="http://schemas.openxmlformats.org/drawingml/2006/table">
            <a:tbl>
              <a:tblPr/>
              <a:tblGrid>
                <a:gridCol w="596900"/>
                <a:gridCol w="2527300"/>
                <a:gridCol w="533400"/>
                <a:gridCol w="1409700"/>
              </a:tblGrid>
              <a:tr h="195660">
                <a:tc>
                  <a:txBody>
                    <a:bodyPr/>
                    <a:lstStyle/>
                    <a:p>
                      <a:pPr algn="l" fontAlgn="b"/>
                      <a:r>
                        <a:rPr lang="en-US" sz="1200" b="0" i="1"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effectLst/>
                          <a:latin typeface="Calibri"/>
                        </a:rPr>
                        <a:t>Sovereign CDS Spread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8.40%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5.40%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2.59%</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6.79%</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905000" y="2286000"/>
          <a:ext cx="6197600" cy="8128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dirty="0">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dirty="0">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Beyond the default spread? Equities are riskier than bonds</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eaLnBrk="1" hangingPunct="1">
              <a:defRPr/>
            </a:pPr>
            <a:r>
              <a:rPr lang="en-US" sz="2000" dirty="0" smtClean="0"/>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defRPr/>
            </a:pPr>
            <a:endParaRPr lang="en-US" dirty="0"/>
          </a:p>
          <a:p>
            <a:pPr eaLnBrk="1" hangingPunct="1">
              <a:defRPr/>
            </a:pPr>
            <a:r>
              <a:rPr lang="en-US" sz="2000" u="sng" dirty="0" smtClean="0"/>
              <a:t>Brazil:</a:t>
            </a:r>
            <a:r>
              <a:rPr lang="en-US" sz="2000" dirty="0" smtClean="0"/>
              <a:t> </a:t>
            </a:r>
            <a:r>
              <a:rPr lang="en-US" sz="2000" dirty="0"/>
              <a:t>The annualized standard deviation in the Brazilian equity index over the previous year is 21 percent, whereas the annualized standard deviation in the Brazilian C-bond is 14 </a:t>
            </a:r>
            <a:r>
              <a:rPr lang="en-US" sz="2000" dirty="0" smtClean="0"/>
              <a:t>percent.</a:t>
            </a:r>
          </a:p>
          <a:p>
            <a:pPr marL="0" indent="0" eaLnBrk="1" hangingPunct="1">
              <a:buFont typeface="Wingdings" charset="0"/>
              <a:buNone/>
              <a:defRPr/>
            </a:pPr>
            <a:endParaRPr lang="en-US" dirty="0" smtClean="0"/>
          </a:p>
          <a:p>
            <a:pPr eaLnBrk="1" hangingPunct="1">
              <a:defRPr/>
            </a:pPr>
            <a:r>
              <a:rPr lang="en-US" sz="2000" dirty="0" smtClean="0"/>
              <a:t>Using the same approach for China and India:</a:t>
            </a:r>
          </a:p>
          <a:p>
            <a:pPr eaLnBrk="1" hangingPunct="1">
              <a:defRPr/>
            </a:pPr>
            <a:endParaRPr lang="en-US" dirty="0" smtClean="0"/>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37572" name="Object 3"/>
          <p:cNvGraphicFramePr>
            <a:graphicFrameLocks noChangeAspect="1"/>
          </p:cNvGraphicFramePr>
          <p:nvPr/>
        </p:nvGraphicFramePr>
        <p:xfrm>
          <a:off x="2514600" y="2971800"/>
          <a:ext cx="3924300" cy="482600"/>
        </p:xfrm>
        <a:graphic>
          <a:graphicData uri="http://schemas.openxmlformats.org/presentationml/2006/ole">
            <mc:AlternateContent xmlns:mc="http://schemas.openxmlformats.org/markup-compatibility/2006">
              <mc:Choice xmlns:v="urn:schemas-microsoft-com:vml" Requires="v">
                <p:oleObj spid="_x0000_s237641" name="Document" r:id="rId4" imgW="3924156" imgH="482582" progId="Word.Document.12">
                  <p:embed/>
                </p:oleObj>
              </mc:Choice>
              <mc:Fallback>
                <p:oleObj name="Document" r:id="rId4" imgW="3924156" imgH="482582"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2971800"/>
                        <a:ext cx="3924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7573" name="Object 4"/>
          <p:cNvGraphicFramePr>
            <a:graphicFrameLocks noChangeAspect="1"/>
          </p:cNvGraphicFramePr>
          <p:nvPr/>
        </p:nvGraphicFramePr>
        <p:xfrm>
          <a:off x="2743200" y="4495800"/>
          <a:ext cx="3911600" cy="431800"/>
        </p:xfrm>
        <a:graphic>
          <a:graphicData uri="http://schemas.openxmlformats.org/presentationml/2006/ole">
            <mc:AlternateContent xmlns:mc="http://schemas.openxmlformats.org/markup-compatibility/2006">
              <mc:Choice xmlns:v="urn:schemas-microsoft-com:vml" Requires="v">
                <p:oleObj spid="_x0000_s237642" name="Equation" r:id="rId6" imgW="3911600" imgH="431800" progId="Equation.3">
                  <p:embed/>
                </p:oleObj>
              </mc:Choice>
              <mc:Fallback>
                <p:oleObj name="Equation" r:id="rId6" imgW="39116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4495800"/>
                        <a:ext cx="3911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7574" name="Object 5"/>
          <p:cNvGraphicFramePr>
            <a:graphicFrameLocks noChangeAspect="1"/>
          </p:cNvGraphicFramePr>
          <p:nvPr/>
        </p:nvGraphicFramePr>
        <p:xfrm>
          <a:off x="2438400" y="5334000"/>
          <a:ext cx="5486400" cy="1041400"/>
        </p:xfrm>
        <a:graphic>
          <a:graphicData uri="http://schemas.openxmlformats.org/presentationml/2006/ole">
            <mc:AlternateContent xmlns:mc="http://schemas.openxmlformats.org/markup-compatibility/2006">
              <mc:Choice xmlns:v="urn:schemas-microsoft-com:vml" Requires="v">
                <p:oleObj spid="_x0000_s237643" name="Document" r:id="rId8" imgW="5486400" imgH="1041400" progId="Word.Document.12">
                  <p:embed/>
                </p:oleObj>
              </mc:Choice>
              <mc:Fallback>
                <p:oleObj name="Document" r:id="rId8" imgW="5486400" imgH="1041400"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5334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Implied ERP in November 2013: Watch what I pay, not what I say..</a:t>
            </a:r>
          </a:p>
        </p:txBody>
      </p:sp>
      <p:sp>
        <p:nvSpPr>
          <p:cNvPr id="239618"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239620" name="Content Placeholder 2"/>
          <p:cNvSpPr>
            <a:spLocks noGrp="1"/>
          </p:cNvSpPr>
          <p:nvPr>
            <p:ph sz="quarter" idx="1"/>
          </p:nvPr>
        </p:nvSpPr>
        <p:spPr>
          <a:xfrm>
            <a:off x="612775" y="1600200"/>
            <a:ext cx="8153400" cy="4495800"/>
          </a:xfrm>
        </p:spPr>
        <p:txBody>
          <a:bodyPr/>
          <a:lstStyle/>
          <a:p>
            <a:r>
              <a:rPr lang="en-US">
                <a:latin typeface="Calibri" charset="0"/>
              </a:rPr>
              <a:t>If you can observe what investors are willing to pay for stocks, you can back out an expected return from that price and an implied equity risk premium.</a:t>
            </a:r>
          </a:p>
        </p:txBody>
      </p:sp>
      <p:pic>
        <p:nvPicPr>
          <p:cNvPr id="2396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95600"/>
            <a:ext cx="9144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612775" y="228600"/>
            <a:ext cx="8153400" cy="990600"/>
          </a:xfrm>
        </p:spPr>
        <p:txBody>
          <a:bodyPr/>
          <a:lstStyle/>
          <a:p>
            <a:pPr eaLnBrk="1" hangingPunct="1"/>
            <a:r>
              <a:rPr lang="en-US">
                <a:latin typeface="Calibri" charset="0"/>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fontScale="62500" lnSpcReduction="20000"/>
          </a:bodyPr>
          <a:lstStyle/>
          <a:p>
            <a:pPr eaLnBrk="1" hangingPunct="1">
              <a:defRPr/>
            </a:pPr>
            <a:r>
              <a:rPr lang="en-US" u="sng" dirty="0">
                <a:latin typeface="Calibri" charset="0"/>
              </a:rPr>
              <a:t>Mature Markets</a:t>
            </a:r>
            <a:r>
              <a:rPr lang="en-US" dirty="0">
                <a:latin typeface="Calibri" charset="0"/>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endParaRPr lang="en-US" dirty="0" smtClean="0">
              <a:latin typeface="Calibri" charset="0"/>
            </a:endParaRPr>
          </a:p>
          <a:p>
            <a:pPr eaLnBrk="1" hangingPunct="1">
              <a:defRPr/>
            </a:pPr>
            <a:endParaRPr lang="en-US" dirty="0">
              <a:latin typeface="Calibri" charset="0"/>
            </a:endParaRPr>
          </a:p>
          <a:p>
            <a:pPr eaLnBrk="1" hangingPunct="1">
              <a:defRPr/>
            </a:pPr>
            <a:endParaRPr lang="en-US" dirty="0" smtClean="0">
              <a:latin typeface="Calibri" charset="0"/>
            </a:endParaRPr>
          </a:p>
          <a:p>
            <a:pPr eaLnBrk="1" hangingPunct="1">
              <a:defRPr/>
            </a:pPr>
            <a:endParaRPr lang="en-US" dirty="0">
              <a:latin typeface="Calibri" charset="0"/>
            </a:endParaRPr>
          </a:p>
          <a:p>
            <a:pPr eaLnBrk="1" hangingPunct="1">
              <a:defRPr/>
            </a:pPr>
            <a:endParaRPr lang="en-US" u="sng" dirty="0" smtClean="0">
              <a:latin typeface="Calibri" charset="0"/>
            </a:endParaRPr>
          </a:p>
          <a:p>
            <a:pPr eaLnBrk="1" hangingPunct="1">
              <a:defRPr/>
            </a:pPr>
            <a:endParaRPr lang="en-US" u="sng" dirty="0">
              <a:latin typeface="Calibri" charset="0"/>
            </a:endParaRPr>
          </a:p>
          <a:p>
            <a:pPr eaLnBrk="1" hangingPunct="1">
              <a:defRPr/>
            </a:pPr>
            <a:endParaRPr lang="en-US" u="sng" dirty="0" smtClean="0">
              <a:latin typeface="Calibri" charset="0"/>
            </a:endParaRPr>
          </a:p>
          <a:p>
            <a:pPr eaLnBrk="1" hangingPunct="1">
              <a:defRPr/>
            </a:pPr>
            <a:r>
              <a:rPr lang="en-US" u="sng" dirty="0" smtClean="0">
                <a:latin typeface="Calibri" charset="0"/>
              </a:rPr>
              <a:t>For </a:t>
            </a:r>
            <a:r>
              <a:rPr lang="en-US" u="sng" dirty="0">
                <a:latin typeface="Calibri" charset="0"/>
              </a:rPr>
              <a:t>emerging markets</a:t>
            </a:r>
            <a:r>
              <a:rPr lang="en-US" dirty="0">
                <a:latin typeface="Calibri" charset="0"/>
              </a:rPr>
              <a:t>, we will use the melded default spread approach (where default spreads are scaled up to reflect additional equity risk) to come up with the additional risk </a:t>
            </a:r>
            <a:r>
              <a:rPr lang="en-US" dirty="0" smtClean="0">
                <a:latin typeface="Calibri" charset="0"/>
              </a:rPr>
              <a:t>premium that we will add to the mature market premium. Thus, markets in countries with lower sovereign ratings will have higher risk premiums that 5.5%.</a:t>
            </a:r>
          </a:p>
          <a:p>
            <a:pPr marL="320675" lvl="1" indent="0" eaLnBrk="1" hangingPunct="1">
              <a:buFont typeface="Wingdings 2" charset="0"/>
              <a:buNone/>
              <a:defRPr/>
            </a:pPr>
            <a:r>
              <a:rPr lang="en-US" dirty="0" smtClean="0">
                <a:latin typeface="Calibri" charset="0"/>
              </a:rPr>
              <a:t>Emerging Market ERP = 5.5% +</a:t>
            </a:r>
            <a:endParaRPr lang="en-US" dirty="0">
              <a:latin typeface="Calibri" charset="0"/>
            </a:endParaRPr>
          </a:p>
        </p:txBody>
      </p:sp>
      <p:sp>
        <p:nvSpPr>
          <p:cNvPr id="241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41668" name="Object 3"/>
          <p:cNvGraphicFramePr>
            <a:graphicFrameLocks noChangeAspect="1"/>
          </p:cNvGraphicFramePr>
          <p:nvPr/>
        </p:nvGraphicFramePr>
        <p:xfrm>
          <a:off x="4114800" y="5486400"/>
          <a:ext cx="2336800" cy="508000"/>
        </p:xfrm>
        <a:graphic>
          <a:graphicData uri="http://schemas.openxmlformats.org/presentationml/2006/ole">
            <mc:AlternateContent xmlns:mc="http://schemas.openxmlformats.org/markup-compatibility/2006">
              <mc:Choice xmlns:v="urn:schemas-microsoft-com:vml" Requires="v">
                <p:oleObj spid="_x0000_s241749" name="Document" r:id="rId4" imgW="2336800" imgH="508000" progId="Word.Document.12">
                  <p:embed/>
                </p:oleObj>
              </mc:Choice>
              <mc:Fallback>
                <p:oleObj name="Document" r:id="rId4" imgW="2336800" imgH="508000"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5486400"/>
                        <a:ext cx="233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05000" y="2743200"/>
          <a:ext cx="6197600" cy="16256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dirty="0">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dirty="0">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1962-2012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2002-2012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lstStyle/>
          <a:p>
            <a:pPr eaLnBrk="1" hangingPunct="1"/>
            <a:r>
              <a:rPr lang="en-US">
                <a:latin typeface="Calibri" charset="0"/>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defRPr/>
            </a:pPr>
            <a:r>
              <a:rPr lang="en-US" dirty="0" smtClean="0"/>
              <a:t>My estimate: In January 2014, my estimate for the implied premium in the US was 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defRPr/>
            </a:pPr>
            <a:r>
              <a:rPr lang="en-US" dirty="0" smtClean="0"/>
              <a:t>The default spread for the country, estimated based either on sovereign ratings or the CDS market.</a:t>
            </a:r>
          </a:p>
          <a:p>
            <a:pPr lvl="1" eaLnBrk="1" hangingPunct="1">
              <a:defRPr/>
            </a:pPr>
            <a:r>
              <a:rPr lang="en-US" dirty="0" smtClean="0"/>
              <a:t>A scaled up default spread, where you adjust the default spread upwards for the additional risk in equity markets.</a:t>
            </a:r>
          </a:p>
          <a:p>
            <a:pPr lvl="1" eaLnBrk="1" hangingPunct="1">
              <a:defRPr/>
            </a:pPr>
            <a:endParaRPr lang="en-US" dirty="0"/>
          </a:p>
        </p:txBody>
      </p:sp>
      <p:sp>
        <p:nvSpPr>
          <p:cNvPr id="243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45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430"/>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8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612"/>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5.00%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Title 1"/>
          <p:cNvSpPr>
            <a:spLocks noGrp="1"/>
          </p:cNvSpPr>
          <p:nvPr>
            <p:ph type="title"/>
          </p:nvPr>
        </p:nvSpPr>
        <p:spPr>
          <a:xfrm>
            <a:off x="838200" y="304800"/>
            <a:ext cx="8153400" cy="990600"/>
          </a:xfrm>
        </p:spPr>
        <p:txBody>
          <a:bodyPr/>
          <a:lstStyle/>
          <a:p>
            <a:pPr eaLnBrk="1" hangingPunct="1"/>
            <a:r>
              <a:rPr lang="en-US">
                <a:latin typeface="Calibri" charset="0"/>
              </a:rPr>
              <a:t>Estimating ERP for Disney: November 2013</a:t>
            </a:r>
          </a:p>
        </p:txBody>
      </p:sp>
      <p:sp>
        <p:nvSpPr>
          <p:cNvPr id="247810"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sz="2000">
                <a:latin typeface="Calibri" charset="0"/>
              </a:rPr>
              <a:t>Operations: The more sensible practice on equity risk premium is to estimate an ERP based upon where a company operates. For Disney in 2013:</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2912"/>
        </p:xfrm>
        <a:graphic>
          <a:graphicData uri="http://schemas.openxmlformats.org/drawingml/2006/table">
            <a:tbl>
              <a:tblPr/>
              <a:tblGrid>
                <a:gridCol w="1587500"/>
                <a:gridCol w="2222500"/>
                <a:gridCol w="1079500"/>
              </a:tblGrid>
              <a:tr h="500310">
                <a:tc>
                  <a:txBody>
                    <a:bodyPr/>
                    <a:lstStyle/>
                    <a:p>
                      <a:pPr algn="ctr" fontAlgn="ctr"/>
                      <a:r>
                        <a:rPr lang="en-US" sz="1600" b="0" i="1" u="none" strike="noStrike" dirty="0">
                          <a:solidFill>
                            <a:srgbClr val="000000"/>
                          </a:solidFill>
                          <a:effectLst/>
                          <a:latin typeface="Times"/>
                        </a:rPr>
                        <a:t>Region/ Country</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dirty="0">
                          <a:solidFill>
                            <a:srgbClr val="000000"/>
                          </a:solidFill>
                          <a:effectLst/>
                          <a:latin typeface="Times"/>
                        </a:rPr>
                        <a:t>Proportion </a:t>
                      </a:r>
                      <a:r>
                        <a:rPr lang="en-US" sz="1600" b="0" i="1" u="none" strike="noStrike" dirty="0" smtClean="0">
                          <a:solidFill>
                            <a:srgbClr val="000000"/>
                          </a:solidFill>
                          <a:effectLst/>
                          <a:latin typeface="Times"/>
                        </a:rPr>
                        <a:t>of Disney’s </a:t>
                      </a:r>
                      <a:r>
                        <a:rPr lang="en-US" sz="1600" b="0" i="1" u="none" strike="noStrike" dirty="0">
                          <a:solidFill>
                            <a:srgbClr val="000000"/>
                          </a:solidFill>
                          <a:effectLst/>
                          <a:latin typeface="Times"/>
                        </a:rPr>
                        <a:t>Revenues</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ERP</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ctr"/>
                      <a:r>
                        <a:rPr lang="en-US" sz="1600" b="0" i="0" u="none" strike="noStrike" dirty="0">
                          <a:solidFill>
                            <a:srgbClr val="000000"/>
                          </a:solidFill>
                          <a:effectLst/>
                          <a:latin typeface="Times"/>
                        </a:rPr>
                        <a:t>US&amp; Canada</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82.01%</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5.50%</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b"/>
                      <a:r>
                        <a:rPr lang="en-US" sz="1600" b="0" i="0" u="none" strike="noStrike">
                          <a:solidFill>
                            <a:srgbClr val="000000"/>
                          </a:solidFill>
                          <a:effectLst/>
                          <a:latin typeface="Calibri"/>
                        </a:rPr>
                        <a:t>Europe</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11.64%</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6.72%</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b"/>
                      <a:r>
                        <a:rPr lang="en-US" sz="1600" b="0" i="0" u="none" strike="noStrike">
                          <a:solidFill>
                            <a:srgbClr val="000000"/>
                          </a:solidFill>
                          <a:effectLst/>
                          <a:latin typeface="Calibri"/>
                        </a:rPr>
                        <a:t>Asia-Pacific</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6.02%</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7.27%</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b"/>
                      <a:r>
                        <a:rPr lang="en-US" sz="1600" b="0" i="0" u="none" strike="noStrike">
                          <a:solidFill>
                            <a:srgbClr val="000000"/>
                          </a:solidFill>
                          <a:effectLst/>
                          <a:latin typeface="Calibri"/>
                        </a:rPr>
                        <a:t>Latin America</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0.33%</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9.44%</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ctr"/>
                      <a:r>
                        <a:rPr lang="en-US" sz="1600" b="1" i="0" u="none" strike="noStrike">
                          <a:solidFill>
                            <a:srgbClr val="000000"/>
                          </a:solidFill>
                          <a:effectLst/>
                          <a:latin typeface="Times"/>
                        </a:rPr>
                        <a:t>Disney</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Times"/>
                        </a:rPr>
                        <a:t>100.00%</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Times"/>
                        </a:rPr>
                        <a:t>5.76%</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itle 1"/>
          <p:cNvSpPr>
            <a:spLocks noGrp="1"/>
          </p:cNvSpPr>
          <p:nvPr>
            <p:ph type="title"/>
          </p:nvPr>
        </p:nvSpPr>
        <p:spPr>
          <a:xfrm>
            <a:off x="612775" y="228600"/>
            <a:ext cx="8153400" cy="990600"/>
          </a:xfrm>
        </p:spPr>
        <p:txBody>
          <a:bodyPr/>
          <a:lstStyle/>
          <a:p>
            <a:r>
              <a:rPr lang="en-US">
                <a:latin typeface="Calibri" charset="0"/>
              </a:rPr>
              <a:t>ERP for Companies: November 2013</a:t>
            </a:r>
          </a:p>
        </p:txBody>
      </p:sp>
      <p:sp>
        <p:nvSpPr>
          <p:cNvPr id="249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301"/>
        </p:xfrm>
        <a:graphic>
          <a:graphicData uri="http://schemas.openxmlformats.org/drawingml/2006/table">
            <a:tbl>
              <a:tblPr/>
              <a:tblGrid>
                <a:gridCol w="1176214"/>
                <a:gridCol w="1176214"/>
                <a:gridCol w="675884"/>
                <a:gridCol w="570551"/>
              </a:tblGrid>
              <a:tr h="177312">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2">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1">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31">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31">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49997"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In November 2013, the mature market premium used was 5.5%</a:t>
            </a:r>
          </a:p>
        </p:txBody>
      </p:sp>
    </p:spTree>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Anatomy of a Crisis: Implied ERP from September 12, 2008 to January 1, 2009</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223BCA6-19A3-784E-B3A8-F54DB0FF0006}" type="slidenum">
              <a:rPr lang="en-US"/>
              <a:pPr>
                <a:defRPr/>
              </a:pPr>
              <a:t>115</a:t>
            </a:fld>
            <a:endParaRPr lang="en-US" dirty="0"/>
          </a:p>
        </p:txBody>
      </p:sp>
      <p:pic>
        <p:nvPicPr>
          <p:cNvPr id="25190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a:xfrm>
            <a:off x="612775" y="228600"/>
            <a:ext cx="8153400" cy="990600"/>
          </a:xfrm>
        </p:spPr>
        <p:txBody>
          <a:bodyPr/>
          <a:lstStyle/>
          <a:p>
            <a:pPr eaLnBrk="1" hangingPunct="1"/>
            <a:r>
              <a:rPr lang="en-US">
                <a:latin typeface="Calibri" charset="0"/>
              </a:rPr>
              <a:t>An Updated Equity Risk Premium: January 2014 </a:t>
            </a:r>
          </a:p>
        </p:txBody>
      </p:sp>
      <p:pic>
        <p:nvPicPr>
          <p:cNvPr id="253954"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t="-17470" b="-17470"/>
          <a:stretch>
            <a:fillRect/>
          </a:stretch>
        </p:blipFill>
        <p:spPr>
          <a:xfrm>
            <a:off x="612775" y="1600200"/>
            <a:ext cx="8153400" cy="4495800"/>
          </a:xfrm>
        </p:spPr>
      </p:pic>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Implied Premiums in the US: 1960-2013</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D3BC111-A648-2045-881C-46B72D741235}" type="slidenum">
              <a:rPr lang="en-US"/>
              <a:pPr>
                <a:defRPr/>
              </a:pPr>
              <a:t>117</a:t>
            </a:fld>
            <a:endParaRPr lang="en-US" dirty="0"/>
          </a:p>
        </p:txBody>
      </p:sp>
      <p:graphicFrame>
        <p:nvGraphicFramePr>
          <p:cNvPr id="7"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49"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8050"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2014</a:t>
            </a:r>
          </a:p>
        </p:txBody>
      </p:sp>
      <p:graphicFrame>
        <p:nvGraphicFramePr>
          <p:cNvPr id="2" name="Table 1"/>
          <p:cNvGraphicFramePr>
            <a:graphicFrameLocks noGrp="1"/>
          </p:cNvGraphicFramePr>
          <p:nvPr/>
        </p:nvGraphicFramePr>
        <p:xfrm>
          <a:off x="2667000" y="2463800"/>
          <a:ext cx="1765300" cy="4381500"/>
        </p:xfrm>
        <a:graphic>
          <a:graphicData uri="http://schemas.openxmlformats.org/drawingml/2006/table">
            <a:tbl>
              <a:tblPr/>
              <a:tblGrid>
                <a:gridCol w="774700"/>
                <a:gridCol w="508000"/>
                <a:gridCol w="482600"/>
              </a:tblGrid>
              <a:tr h="190500">
                <a:tc>
                  <a:txBody>
                    <a:bodyPr/>
                    <a:lstStyle/>
                    <a:p>
                      <a:pPr algn="l" fontAlgn="b"/>
                      <a:r>
                        <a:rPr lang="en-US" sz="1000" b="0" i="0" u="none" strike="noStrike">
                          <a:solidFill>
                            <a:srgbClr val="000000"/>
                          </a:solidFill>
                          <a:effectLst/>
                          <a:latin typeface="Times"/>
                        </a:rPr>
                        <a:t>Angola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Benin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Botswana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Burkina Faso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Cameroon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Cape Verde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DR Congo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Egypt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Gabon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Ghana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Kenya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Morocco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Mozambique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Namibia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Nigeria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Rep Congo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Rwanda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Senegal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South Africa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Tunisia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Uganda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Zambia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Africa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10.04%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5.04%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nvGraphicFramePr>
        <p:xfrm>
          <a:off x="7086600" y="152400"/>
          <a:ext cx="2057400" cy="4191000"/>
        </p:xfrm>
        <a:graphic>
          <a:graphicData uri="http://schemas.openxmlformats.org/drawingml/2006/table">
            <a:tbl>
              <a:tblPr/>
              <a:tblGrid>
                <a:gridCol w="1079500"/>
                <a:gridCol w="495300"/>
                <a:gridCol w="482600"/>
              </a:tblGrid>
              <a:tr h="190500">
                <a:tc>
                  <a:txBody>
                    <a:bodyPr/>
                    <a:lstStyle/>
                    <a:p>
                      <a:pPr algn="l" fontAlgn="b"/>
                      <a:r>
                        <a:rPr lang="en-US" sz="1000" b="0" i="0" u="none" strike="noStrike">
                          <a:solidFill>
                            <a:srgbClr val="000000"/>
                          </a:solidFill>
                          <a:effectLst/>
                          <a:latin typeface="Times"/>
                        </a:rPr>
                        <a:t>Bangladesh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Cambodia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China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Fiji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Hong Kong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India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Japan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Korea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Macao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Malaysia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Mauritius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Mongolia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Pakistan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Papua New Guinea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Philippines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Singapore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Sri Lanka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Taiwan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Thailand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Vietnam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6.51%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6934200" y="4724400"/>
          <a:ext cx="2057400" cy="889000"/>
        </p:xfrm>
        <a:graphic>
          <a:graphicData uri="http://schemas.openxmlformats.org/drawingml/2006/table">
            <a:tbl>
              <a:tblPr/>
              <a:tblGrid>
                <a:gridCol w="1079500"/>
                <a:gridCol w="495300"/>
                <a:gridCol w="482600"/>
              </a:tblGrid>
              <a:tr h="190500">
                <a:tc>
                  <a:txBody>
                    <a:bodyPr/>
                    <a:lstStyle/>
                    <a:p>
                      <a:pPr algn="l" fontAlgn="b"/>
                      <a:r>
                        <a:rPr lang="en-US" sz="1000" b="0" i="0" u="none" strike="noStrike">
                          <a:solidFill>
                            <a:srgbClr val="000000"/>
                          </a:solidFill>
                          <a:effectLst/>
                          <a:latin typeface="Times"/>
                        </a:rPr>
                        <a:t>Australia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Cook Islands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New Zealand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Australia &amp; New Zealand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304800" y="3055938"/>
          <a:ext cx="1879600" cy="3810000"/>
        </p:xfrm>
        <a:graphic>
          <a:graphicData uri="http://schemas.openxmlformats.org/drawingml/2006/table">
            <a:tbl>
              <a:tblPr/>
              <a:tblGrid>
                <a:gridCol w="889000"/>
                <a:gridCol w="495300"/>
                <a:gridCol w="495300"/>
              </a:tblGrid>
              <a:tr h="190500">
                <a:tc>
                  <a:txBody>
                    <a:bodyPr/>
                    <a:lstStyle/>
                    <a:p>
                      <a:pPr algn="l" fontAlgn="b"/>
                      <a:r>
                        <a:rPr lang="en-US" sz="1000" b="0" i="0" u="none" strike="noStrike">
                          <a:solidFill>
                            <a:srgbClr val="000000"/>
                          </a:solidFill>
                          <a:effectLst/>
                          <a:latin typeface="Times"/>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3.62%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nvGraphicFramePr>
        <p:xfrm>
          <a:off x="4724400" y="76200"/>
          <a:ext cx="2220913" cy="4525975"/>
        </p:xfrm>
        <a:graphic>
          <a:graphicData uri="http://schemas.openxmlformats.org/drawingml/2006/table">
            <a:tbl>
              <a:tblPr/>
              <a:tblGrid>
                <a:gridCol w="1291509"/>
                <a:gridCol w="470737"/>
                <a:gridCol w="458667"/>
              </a:tblGrid>
              <a:tr h="181039">
                <a:tc>
                  <a:txBody>
                    <a:bodyPr/>
                    <a:lstStyle/>
                    <a:p>
                      <a:pPr algn="l" fontAlgn="b"/>
                      <a:r>
                        <a:rPr lang="en-US" sz="1000" b="0" i="0" u="none" strike="noStrike">
                          <a:solidFill>
                            <a:srgbClr val="000000"/>
                          </a:solidFill>
                          <a:effectLst/>
                          <a:latin typeface="Times"/>
                        </a:rPr>
                        <a:t>Albania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Armenia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9.50%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4.50%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Azerbaijan</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Belarus</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Bosnia and Herzegovina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Bulgaria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Croatia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Czech Republic</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6.05%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1.05%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Estonia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6.05%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1.05%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Georgia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Hungary</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Kazakhstan</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Latvia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Lithuania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Macedonia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Moldova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dirty="0">
                          <a:solidFill>
                            <a:srgbClr val="000000"/>
                          </a:solidFill>
                          <a:effectLst/>
                          <a:latin typeface="Times"/>
                        </a:rPr>
                        <a:t>Montenegro</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Poland</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6.28%</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1.28%</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Romania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Russia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Serbia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Slovakia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6.28%</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1.28%</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Slovenia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Ukraine</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1" i="0" u="none" strike="noStrike">
                          <a:solidFill>
                            <a:srgbClr val="000000"/>
                          </a:solidFill>
                          <a:effectLst/>
                          <a:latin typeface="Times"/>
                        </a:rPr>
                        <a:t>E. Europe &amp; Russia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7.96%</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2.96%</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4" name="Table 13"/>
          <p:cNvGraphicFramePr>
            <a:graphicFrameLocks noGrp="1"/>
          </p:cNvGraphicFramePr>
          <p:nvPr/>
        </p:nvGraphicFramePr>
        <p:xfrm>
          <a:off x="4572000" y="4724400"/>
          <a:ext cx="2336800" cy="2095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Abu Dhabi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6.14%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1.14%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0" name="Table 19"/>
          <p:cNvGraphicFramePr>
            <a:graphicFrameLocks noGrp="1"/>
          </p:cNvGraphicFramePr>
          <p:nvPr/>
        </p:nvGraphicFramePr>
        <p:xfrm>
          <a:off x="914400" y="0"/>
          <a:ext cx="3606800" cy="2286000"/>
        </p:xfrm>
        <a:graphic>
          <a:graphicData uri="http://schemas.openxmlformats.org/drawingml/2006/table">
            <a:tbl>
              <a:tblPr/>
              <a:tblGrid>
                <a:gridCol w="685800"/>
                <a:gridCol w="495300"/>
                <a:gridCol w="495300"/>
                <a:gridCol w="990600"/>
                <a:gridCol w="495300"/>
                <a:gridCol w="444500"/>
              </a:tblGrid>
              <a:tr h="190500">
                <a:tc>
                  <a:txBody>
                    <a:bodyPr/>
                    <a:lstStyle/>
                    <a:p>
                      <a:pPr algn="l" fontAlgn="b"/>
                      <a:r>
                        <a:rPr lang="en-US" sz="1000" b="0" i="0" u="none" strike="noStrike">
                          <a:solidFill>
                            <a:srgbClr val="000000"/>
                          </a:solidFill>
                          <a:effectLst/>
                          <a:latin typeface="Times"/>
                        </a:rPr>
                        <a:t>Andorra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Liechtenstein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Austria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Luxembourg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Belgium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Malta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Cyprus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Netherlands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Denmark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Norway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Finland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Portugal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France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Spain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Germany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Sweden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Greece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Switzerland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Iceland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Turkey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Ireland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United Kingdom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Italy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effectLst/>
                          <a:latin typeface="Times"/>
                        </a:rPr>
                        <a:t>Western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6.29%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58619"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Market Risk Premium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0AFF03A-B5BF-7A4F-90CD-5E37E4AAF992}" type="slidenum">
              <a:rPr lang="en-US"/>
              <a:pPr>
                <a:defRPr/>
              </a:pPr>
              <a:t>119</a:t>
            </a:fld>
            <a:endParaRPr lang="en-US" dirty="0"/>
          </a:p>
        </p:txBody>
      </p:sp>
      <p:sp>
        <p:nvSpPr>
          <p:cNvPr id="23245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For your company, get the geographical breakdown of revenues in the most recent year. Based upon this revenue breakdown and the most recent country risk premiums, estimate the equity risk premium that you would use for your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This computation was based entirely on revenues. With your company, what concerns would you have about your estimate being too high or too low?</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76FCEF0-9CE1-5643-BE84-1BFBA9F2C539}" type="slidenum">
              <a:rPr lang="en-US"/>
              <a:pPr>
                <a:defRPr/>
              </a:pPr>
              <a:t>120</a:t>
            </a:fld>
            <a:endParaRPr lang="en-US" dirty="0"/>
          </a:p>
        </p:txBody>
      </p:sp>
      <p:sp>
        <p:nvSpPr>
          <p:cNvPr id="2426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standard procedure for estimating betas is to regress stock returns (</a:t>
            </a:r>
            <a:r>
              <a:rPr lang="en-US" dirty="0" err="1" smtClean="0">
                <a:ea typeface="+mn-ea"/>
                <a:cs typeface="+mn-cs"/>
              </a:rPr>
              <a:t>R</a:t>
            </a:r>
            <a:r>
              <a:rPr lang="en-US" baseline="-25000" dirty="0" err="1" smtClean="0">
                <a:ea typeface="+mn-ea"/>
                <a:cs typeface="+mn-cs"/>
              </a:rPr>
              <a:t>j</a:t>
            </a:r>
            <a:r>
              <a:rPr lang="en-US" dirty="0" smtClean="0">
                <a:ea typeface="+mn-ea"/>
                <a:cs typeface="+mn-cs"/>
              </a:rPr>
              <a:t>) against market returns (</a:t>
            </a:r>
            <a:r>
              <a:rPr lang="en-US" dirty="0" err="1" smtClean="0">
                <a:ea typeface="+mn-ea"/>
                <a:cs typeface="+mn-cs"/>
              </a:rPr>
              <a:t>R</a:t>
            </a:r>
            <a:r>
              <a:rPr lang="en-US" baseline="-25000" dirty="0" err="1" smtClean="0">
                <a:ea typeface="+mn-ea"/>
                <a:cs typeface="+mn-cs"/>
              </a:rPr>
              <a:t>m</a:t>
            </a:r>
            <a:r>
              <a:rPr lang="en-US" dirty="0" smtClean="0">
                <a:ea typeface="+mn-ea"/>
                <a:cs typeface="+mn-cs"/>
              </a:rPr>
              <a:t>):</a:t>
            </a:r>
          </a:p>
          <a:p>
            <a:pPr marL="0" indent="0" algn="ctr" eaLnBrk="1" fontAlgn="auto" hangingPunct="1">
              <a:spcAft>
                <a:spcPts val="0"/>
              </a:spcAft>
              <a:buFont typeface="Wingdings"/>
              <a:buNone/>
              <a:defRPr/>
            </a:pPr>
            <a:r>
              <a:rPr lang="en-US" dirty="0" err="1" smtClean="0">
                <a:ea typeface="+mn-ea"/>
                <a:cs typeface="+mn-cs"/>
              </a:rPr>
              <a:t>R</a:t>
            </a:r>
            <a:r>
              <a:rPr lang="en-US" baseline="-25000" dirty="0" err="1" smtClean="0">
                <a:ea typeface="+mn-ea"/>
                <a:cs typeface="+mn-cs"/>
              </a:rPr>
              <a:t>j</a:t>
            </a:r>
            <a:r>
              <a:rPr lang="en-US" dirty="0" smtClean="0">
                <a:ea typeface="+mn-ea"/>
                <a:cs typeface="+mn-cs"/>
              </a:rPr>
              <a:t> = a + b R </a:t>
            </a:r>
            <a:r>
              <a:rPr lang="en-US" baseline="-25000" dirty="0" smtClean="0">
                <a:ea typeface="+mn-ea"/>
                <a:cs typeface="+mn-cs"/>
              </a:rPr>
              <a:t>m</a:t>
            </a:r>
          </a:p>
          <a:p>
            <a:pPr marL="365760" lvl="1" indent="0" eaLnBrk="1" fontAlgn="auto" hangingPunct="1">
              <a:spcAft>
                <a:spcPts val="0"/>
              </a:spcAft>
              <a:buFont typeface="Wingdings 2"/>
              <a:buNone/>
              <a:defRPr/>
            </a:pPr>
            <a:r>
              <a:rPr lang="en-US" dirty="0" smtClean="0">
                <a:ea typeface="+mn-ea"/>
              </a:rPr>
              <a:t>where  a is the intercept and b is the slope of the regression. </a:t>
            </a:r>
          </a:p>
          <a:p>
            <a:pPr marL="320040" indent="-320040" eaLnBrk="1" fontAlgn="auto" hangingPunct="1">
              <a:spcAft>
                <a:spcPts val="0"/>
              </a:spcAft>
              <a:buFont typeface="Wingdings"/>
              <a:buChar char=""/>
              <a:defRPr/>
            </a:pPr>
            <a:r>
              <a:rPr lang="en-US" dirty="0" smtClean="0">
                <a:ea typeface="+mn-ea"/>
                <a:cs typeface="+mn-cs"/>
              </a:rPr>
              <a:t>The slope of the regression corresponds to the beta of the stock, and measures the riskiness of the stock.</a:t>
            </a:r>
          </a:p>
          <a:p>
            <a:pPr marL="320040" indent="-320040" eaLnBrk="1" fontAlgn="auto" hangingPunct="1">
              <a:spcAft>
                <a:spcPts val="0"/>
              </a:spcAft>
              <a:buFont typeface="Wingdings"/>
              <a:buChar char=""/>
              <a:defRPr/>
            </a:pPr>
            <a:r>
              <a:rPr lang="en-US" dirty="0" smtClean="0"/>
              <a:t>The R </a:t>
            </a:r>
            <a:r>
              <a:rPr lang="en-US" dirty="0"/>
              <a:t>squared (R</a:t>
            </a:r>
            <a:r>
              <a:rPr lang="en-US" baseline="30000" dirty="0"/>
              <a:t>2</a:t>
            </a:r>
            <a:r>
              <a:rPr lang="en-US" dirty="0"/>
              <a:t>) of the regression provides an estimate of the proportion of the risk (variance) of a firm that can be attributed to market risk.  The balance (1 - R</a:t>
            </a:r>
            <a:r>
              <a:rPr lang="en-US" baseline="30000" dirty="0"/>
              <a:t>2</a:t>
            </a:r>
            <a:r>
              <a:rPr lang="en-US" dirty="0"/>
              <a:t>) can be attributed to firm specific risk. </a:t>
            </a:r>
          </a:p>
          <a:p>
            <a:pPr marL="0" indent="0" eaLnBrk="1" fontAlgn="auto" hangingPunct="1">
              <a:spcAft>
                <a:spcPts val="0"/>
              </a:spcAft>
              <a:buFont typeface="Wingdings" charset="0"/>
              <a:buNone/>
              <a:defRPr/>
            </a:pPr>
            <a:r>
              <a:rPr lang="en-US" dirty="0" smtClean="0">
                <a:ea typeface="+mn-ea"/>
                <a:cs typeface="+mn-cs"/>
              </a:rPr>
              <a:t> </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Performance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6557714-C374-774F-A3A1-1037E214434B}" type="slidenum">
              <a:rPr lang="en-US"/>
              <a:pPr>
                <a:defRPr/>
              </a:pPr>
              <a:t>121</a:t>
            </a:fld>
            <a:endParaRPr lang="en-US" dirty="0"/>
          </a:p>
        </p:txBody>
      </p:sp>
      <p:sp>
        <p:nvSpPr>
          <p:cNvPr id="24473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intercept of the regression provides a simple measure of performance during the period of the regression, relative to the capital asset pricing model. </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 + b (</a:t>
            </a:r>
            <a:r>
              <a:rPr lang="en-US" dirty="0" err="1" smtClean="0">
                <a:ea typeface="+mn-ea"/>
              </a:rPr>
              <a:t>R</a:t>
            </a:r>
            <a:r>
              <a:rPr lang="en-US" baseline="-25000" dirty="0" err="1" smtClean="0">
                <a:ea typeface="+mn-ea"/>
              </a:rPr>
              <a:t>m</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a:t>
            </a:r>
          </a:p>
          <a:p>
            <a:pPr marL="365760" lvl="1" indent="0" eaLnBrk="1" fontAlgn="auto" hangingPunct="1">
              <a:spcAft>
                <a:spcPts val="0"/>
              </a:spcAft>
              <a:buFont typeface="Wingdings 2"/>
              <a:buNone/>
              <a:defRPr/>
            </a:pPr>
            <a:r>
              <a:rPr lang="en-US" dirty="0" smtClean="0">
                <a:ea typeface="+mn-ea"/>
              </a:rPr>
              <a:t>	= </a:t>
            </a:r>
            <a:r>
              <a:rPr lang="en-US" dirty="0" err="1" smtClean="0">
                <a:ea typeface="+mn-ea"/>
              </a:rPr>
              <a:t>R</a:t>
            </a:r>
            <a:r>
              <a:rPr lang="en-US" baseline="-25000" dirty="0" err="1" smtClean="0">
                <a:ea typeface="+mn-ea"/>
              </a:rPr>
              <a:t>f</a:t>
            </a:r>
            <a:r>
              <a:rPr lang="en-US" baseline="-25000" dirty="0" smtClean="0">
                <a:ea typeface="+mn-ea"/>
              </a:rPr>
              <a:t> </a:t>
            </a:r>
            <a:r>
              <a:rPr lang="en-US" dirty="0" smtClean="0">
                <a:ea typeface="+mn-ea"/>
              </a:rPr>
              <a:t>(1-b) + b </a:t>
            </a:r>
            <a:r>
              <a:rPr lang="en-US" dirty="0" err="1" smtClean="0">
                <a:ea typeface="+mn-ea"/>
              </a:rPr>
              <a:t>R</a:t>
            </a:r>
            <a:r>
              <a:rPr lang="en-US" baseline="-25000" dirty="0" err="1" smtClean="0">
                <a:ea typeface="+mn-ea"/>
              </a:rPr>
              <a:t>m</a:t>
            </a:r>
            <a:r>
              <a:rPr lang="en-US" dirty="0" smtClean="0">
                <a:ea typeface="+mn-ea"/>
              </a:rPr>
              <a:t>		...........	Capital Asset Pricing Model</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 	  + b </a:t>
            </a:r>
            <a:r>
              <a:rPr lang="en-US" dirty="0" err="1" smtClean="0">
                <a:ea typeface="+mn-ea"/>
              </a:rPr>
              <a:t>R</a:t>
            </a:r>
            <a:r>
              <a:rPr lang="en-US" baseline="-25000" dirty="0" err="1" smtClean="0">
                <a:ea typeface="+mn-ea"/>
              </a:rPr>
              <a:t>m</a:t>
            </a:r>
            <a:r>
              <a:rPr lang="en-US" dirty="0" smtClean="0">
                <a:ea typeface="+mn-ea"/>
              </a:rPr>
              <a:t>	</a:t>
            </a:r>
            <a:r>
              <a:rPr lang="en-US" dirty="0">
                <a:ea typeface="+mn-ea"/>
              </a:rPr>
              <a:t>	</a:t>
            </a:r>
            <a:r>
              <a:rPr lang="en-US" dirty="0" smtClean="0">
                <a:ea typeface="+mn-ea"/>
              </a:rPr>
              <a:t>...........	Regression Equation</a:t>
            </a:r>
          </a:p>
          <a:p>
            <a:pPr marL="320040" indent="-320040" eaLnBrk="1" fontAlgn="auto" hangingPunct="1">
              <a:spcAft>
                <a:spcPts val="0"/>
              </a:spcAft>
              <a:buFont typeface="Wingdings"/>
              <a:buChar char=""/>
              <a:defRPr/>
            </a:pPr>
            <a:r>
              <a:rPr lang="en-US" dirty="0" smtClean="0">
                <a:ea typeface="+mn-ea"/>
                <a:cs typeface="+mn-cs"/>
              </a:rPr>
              <a:t>If	</a:t>
            </a:r>
          </a:p>
          <a:p>
            <a:pPr marL="365760" lvl="1" indent="0" eaLnBrk="1" fontAlgn="auto" hangingPunct="1">
              <a:spcAft>
                <a:spcPts val="0"/>
              </a:spcAft>
              <a:buFont typeface="Wingdings 2"/>
              <a:buNone/>
              <a:defRPr/>
            </a:pPr>
            <a:r>
              <a:rPr lang="en-US" dirty="0" smtClean="0">
                <a:ea typeface="+mn-ea"/>
              </a:rPr>
              <a:t>a &gt; </a:t>
            </a:r>
            <a:r>
              <a:rPr lang="en-US" dirty="0" err="1" smtClean="0">
                <a:ea typeface="+mn-ea"/>
              </a:rPr>
              <a:t>R</a:t>
            </a:r>
            <a:r>
              <a:rPr lang="en-US" baseline="-25000" dirty="0" err="1" smtClean="0">
                <a:ea typeface="+mn-ea"/>
              </a:rPr>
              <a:t>f</a:t>
            </a:r>
            <a:r>
              <a:rPr lang="en-US" dirty="0" smtClean="0">
                <a:ea typeface="+mn-ea"/>
              </a:rPr>
              <a:t> (1-b) ....	Stock did better than expected during regression period</a:t>
            </a:r>
          </a:p>
          <a:p>
            <a:pPr marL="365760" lvl="1" indent="0" eaLnBrk="1" fontAlgn="auto" hangingPunct="1">
              <a:spcAft>
                <a:spcPts val="0"/>
              </a:spcAft>
              <a:buFont typeface="Wingdings 2"/>
              <a:buNone/>
              <a:defRPr/>
            </a:pPr>
            <a:r>
              <a:rPr lang="en-US" dirty="0" smtClean="0">
                <a:ea typeface="+mn-ea"/>
              </a:rPr>
              <a:t>a = </a:t>
            </a:r>
            <a:r>
              <a:rPr lang="en-US" dirty="0" err="1" smtClean="0">
                <a:ea typeface="+mn-ea"/>
              </a:rPr>
              <a:t>R</a:t>
            </a:r>
            <a:r>
              <a:rPr lang="en-US" baseline="-25000" dirty="0" err="1" smtClean="0">
                <a:ea typeface="+mn-ea"/>
              </a:rPr>
              <a:t>f</a:t>
            </a:r>
            <a:r>
              <a:rPr lang="en-US" dirty="0" smtClean="0">
                <a:ea typeface="+mn-ea"/>
              </a:rPr>
              <a:t> (1-b) ....	Stock did as well as expected during regression period</a:t>
            </a:r>
          </a:p>
          <a:p>
            <a:pPr marL="365760" lvl="1" indent="0" eaLnBrk="1" fontAlgn="auto" hangingPunct="1">
              <a:spcAft>
                <a:spcPts val="0"/>
              </a:spcAft>
              <a:buFont typeface="Wingdings 2"/>
              <a:buNone/>
              <a:defRPr/>
            </a:pPr>
            <a:r>
              <a:rPr lang="en-US" dirty="0" smtClean="0">
                <a:ea typeface="+mn-ea"/>
              </a:rPr>
              <a:t>a &lt; </a:t>
            </a:r>
            <a:r>
              <a:rPr lang="en-US" dirty="0" err="1" smtClean="0">
                <a:ea typeface="+mn-ea"/>
              </a:rPr>
              <a:t>R</a:t>
            </a:r>
            <a:r>
              <a:rPr lang="en-US" baseline="-25000" dirty="0" err="1" smtClean="0">
                <a:ea typeface="+mn-ea"/>
              </a:rPr>
              <a:t>f</a:t>
            </a:r>
            <a:r>
              <a:rPr lang="en-US" dirty="0" smtClean="0">
                <a:ea typeface="+mn-ea"/>
              </a:rPr>
              <a:t> (1-b) ....	Stock did worse than expected during regression period</a:t>
            </a:r>
          </a:p>
          <a:p>
            <a:pPr marL="320040" indent="-320040" eaLnBrk="1" fontAlgn="auto" hangingPunct="1">
              <a:spcAft>
                <a:spcPts val="0"/>
              </a:spcAft>
              <a:buFont typeface="Wingdings"/>
              <a:buChar char=""/>
              <a:defRPr/>
            </a:pPr>
            <a:r>
              <a:rPr lang="en-US" dirty="0" smtClean="0">
                <a:ea typeface="+mn-ea"/>
                <a:cs typeface="+mn-cs"/>
              </a:rPr>
              <a:t>The difference between the intercept and </a:t>
            </a:r>
            <a:r>
              <a:rPr lang="en-US" dirty="0" err="1" smtClean="0">
                <a:ea typeface="+mn-ea"/>
                <a:cs typeface="+mn-cs"/>
              </a:rPr>
              <a:t>Rf</a:t>
            </a:r>
            <a:r>
              <a:rPr lang="en-US" dirty="0" smtClean="0">
                <a:ea typeface="+mn-ea"/>
                <a:cs typeface="+mn-cs"/>
              </a:rPr>
              <a:t> (1-b) is Jensen's alpha. If it is positive, your stock did perform better than expected during the period of the regression.</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Setting up for the Estimation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9ECB580-D153-794A-923E-87270EAC06B1}" type="slidenum">
              <a:rPr lang="en-US"/>
              <a:pPr>
                <a:defRPr/>
              </a:pPr>
              <a:t>122</a:t>
            </a:fld>
            <a:endParaRPr lang="en-US" dirty="0"/>
          </a:p>
        </p:txBody>
      </p:sp>
      <p:sp>
        <p:nvSpPr>
          <p:cNvPr id="248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Decide on an estimation period</a:t>
            </a:r>
          </a:p>
          <a:p>
            <a:pPr marL="640080" lvl="1" indent="-274320" eaLnBrk="1" fontAlgn="auto" hangingPunct="1">
              <a:spcAft>
                <a:spcPts val="0"/>
              </a:spcAft>
              <a:buFont typeface="Wingdings 2"/>
              <a:buChar char=""/>
              <a:defRPr/>
            </a:pPr>
            <a:r>
              <a:rPr lang="en-US" dirty="0" smtClean="0">
                <a:ea typeface="+mn-ea"/>
              </a:rPr>
              <a:t>Services use periods ranging from 2 to 5 years for the regression</a:t>
            </a:r>
          </a:p>
          <a:p>
            <a:pPr marL="640080" lvl="1" indent="-274320" eaLnBrk="1" fontAlgn="auto" hangingPunct="1">
              <a:spcAft>
                <a:spcPts val="0"/>
              </a:spcAft>
              <a:buFont typeface="Wingdings 2"/>
              <a:buChar char=""/>
              <a:defRPr/>
            </a:pPr>
            <a:r>
              <a:rPr lang="en-US" dirty="0" smtClean="0">
                <a:ea typeface="+mn-ea"/>
              </a:rPr>
              <a:t>Longer estimation period provides more data, but firms change.</a:t>
            </a:r>
          </a:p>
          <a:p>
            <a:pPr marL="640080" lvl="1" indent="-274320" eaLnBrk="1" fontAlgn="auto" hangingPunct="1">
              <a:spcAft>
                <a:spcPts val="0"/>
              </a:spcAft>
              <a:buFont typeface="Wingdings 2"/>
              <a:buChar char=""/>
              <a:defRPr/>
            </a:pPr>
            <a:r>
              <a:rPr lang="en-US" dirty="0" smtClean="0">
                <a:ea typeface="+mn-ea"/>
              </a:rPr>
              <a:t>Shorter periods can be affected more easily by significant firm-specific event that occurred during the period </a:t>
            </a:r>
            <a:endParaRPr lang="en-US" dirty="0">
              <a:ea typeface="+mn-ea"/>
            </a:endParaRPr>
          </a:p>
          <a:p>
            <a:pPr marL="319405" indent="-274320" eaLnBrk="1" fontAlgn="auto" hangingPunct="1">
              <a:spcAft>
                <a:spcPts val="0"/>
              </a:spcAft>
              <a:buFont typeface="Wingdings 2"/>
              <a:buChar char=""/>
              <a:defRPr/>
            </a:pPr>
            <a:r>
              <a:rPr lang="en-US" dirty="0" smtClean="0">
                <a:ea typeface="+mn-ea"/>
                <a:cs typeface="+mn-cs"/>
              </a:rPr>
              <a:t>Decide on a return interval - daily, weekly, monthly</a:t>
            </a:r>
          </a:p>
          <a:p>
            <a:pPr marL="640080" lvl="1" indent="-274320" eaLnBrk="1" fontAlgn="auto" hangingPunct="1">
              <a:spcAft>
                <a:spcPts val="0"/>
              </a:spcAft>
              <a:buFont typeface="Wingdings 2"/>
              <a:buChar char=""/>
              <a:defRPr/>
            </a:pPr>
            <a:r>
              <a:rPr lang="en-US" dirty="0" smtClean="0">
                <a:ea typeface="+mn-ea"/>
              </a:rPr>
              <a:t>Shorter intervals yield more observations, but suffer from more noise.</a:t>
            </a:r>
          </a:p>
          <a:p>
            <a:pPr marL="640080" lvl="1" indent="-274320" eaLnBrk="1" fontAlgn="auto" hangingPunct="1">
              <a:spcAft>
                <a:spcPts val="0"/>
              </a:spcAft>
              <a:buFont typeface="Wingdings 2"/>
              <a:buChar char=""/>
              <a:defRPr/>
            </a:pPr>
            <a:r>
              <a:rPr lang="en-US" dirty="0" smtClean="0">
                <a:ea typeface="+mn-ea"/>
              </a:rPr>
              <a:t>Noise is created by stocks not trading and biases all betas towards one.</a:t>
            </a:r>
          </a:p>
          <a:p>
            <a:pPr marL="320040" indent="-320040" eaLnBrk="1" fontAlgn="auto" hangingPunct="1">
              <a:spcAft>
                <a:spcPts val="0"/>
              </a:spcAft>
              <a:buFont typeface="Wingdings"/>
              <a:buChar char=""/>
              <a:defRPr/>
            </a:pPr>
            <a:r>
              <a:rPr lang="en-US" dirty="0" smtClean="0">
                <a:ea typeface="+mn-ea"/>
                <a:cs typeface="+mn-cs"/>
              </a:rPr>
              <a:t>Estimate returns (including dividends) on stock</a:t>
            </a:r>
          </a:p>
          <a:p>
            <a:pPr marL="640080" lvl="1" indent="-274320" eaLnBrk="1" fontAlgn="auto" hangingPunct="1">
              <a:spcAft>
                <a:spcPts val="0"/>
              </a:spcAft>
              <a:buFont typeface="Wingdings 2"/>
              <a:buChar char=""/>
              <a:defRPr/>
            </a:pPr>
            <a:r>
              <a:rPr lang="en-US" dirty="0" smtClean="0">
                <a:ea typeface="+mn-ea"/>
              </a:rPr>
              <a:t>Return = (</a:t>
            </a:r>
            <a:r>
              <a:rPr lang="en-US" dirty="0" err="1" smtClean="0">
                <a:ea typeface="+mn-ea"/>
              </a:rPr>
              <a:t>Price</a:t>
            </a:r>
            <a:r>
              <a:rPr lang="en-US" baseline="-25000" dirty="0" err="1" smtClean="0">
                <a:ea typeface="+mn-ea"/>
              </a:rPr>
              <a:t>End</a:t>
            </a:r>
            <a:r>
              <a:rPr lang="en-US" dirty="0" smtClean="0">
                <a:ea typeface="+mn-ea"/>
              </a:rPr>
              <a:t> - </a:t>
            </a:r>
            <a:r>
              <a:rPr lang="en-US" dirty="0" err="1" smtClean="0">
                <a:ea typeface="+mn-ea"/>
              </a:rPr>
              <a:t>Price</a:t>
            </a:r>
            <a:r>
              <a:rPr lang="en-US" baseline="-25000" dirty="0" err="1" smtClean="0">
                <a:ea typeface="+mn-ea"/>
              </a:rPr>
              <a:t>Beginning</a:t>
            </a:r>
            <a:r>
              <a:rPr lang="en-US" dirty="0" smtClean="0">
                <a:ea typeface="+mn-ea"/>
              </a:rPr>
              <a:t> + </a:t>
            </a:r>
            <a:r>
              <a:rPr lang="en-US" dirty="0" err="1" smtClean="0">
                <a:ea typeface="+mn-ea"/>
              </a:rPr>
              <a:t>Dividends</a:t>
            </a:r>
            <a:r>
              <a:rPr lang="en-US" baseline="-25000" dirty="0" err="1" smtClean="0">
                <a:ea typeface="+mn-ea"/>
              </a:rPr>
              <a:t>Period</a:t>
            </a:r>
            <a:r>
              <a:rPr lang="en-US" dirty="0" smtClean="0">
                <a:ea typeface="+mn-ea"/>
              </a:rPr>
              <a:t>)/ </a:t>
            </a:r>
            <a:r>
              <a:rPr lang="en-US" dirty="0" err="1" smtClean="0">
                <a:ea typeface="+mn-ea"/>
              </a:rPr>
              <a:t>Price</a:t>
            </a:r>
            <a:r>
              <a:rPr lang="en-US" baseline="-25000" dirty="0" err="1" smtClean="0">
                <a:ea typeface="+mn-ea"/>
              </a:rPr>
              <a:t>Beginning</a:t>
            </a:r>
            <a:endParaRPr lang="en-US" baseline="-25000" dirty="0" smtClean="0">
              <a:ea typeface="+mn-ea"/>
            </a:endParaRPr>
          </a:p>
          <a:p>
            <a:pPr marL="640080" lvl="1" indent="-274320" eaLnBrk="1" fontAlgn="auto" hangingPunct="1">
              <a:spcAft>
                <a:spcPts val="0"/>
              </a:spcAft>
              <a:buFont typeface="Wingdings 2"/>
              <a:buChar char=""/>
              <a:defRPr/>
            </a:pPr>
            <a:r>
              <a:rPr lang="en-US" dirty="0" smtClean="0">
                <a:ea typeface="+mn-ea"/>
              </a:rPr>
              <a:t>Included dividends only in ex-dividend month</a:t>
            </a:r>
          </a:p>
          <a:p>
            <a:pPr marL="320040" indent="-320040" eaLnBrk="1" fontAlgn="auto" hangingPunct="1">
              <a:spcAft>
                <a:spcPts val="0"/>
              </a:spcAft>
              <a:buFont typeface="Wingdings"/>
              <a:buChar char=""/>
              <a:defRPr/>
            </a:pPr>
            <a:r>
              <a:rPr lang="en-US" dirty="0" smtClean="0">
                <a:ea typeface="+mn-ea"/>
                <a:cs typeface="+mn-cs"/>
              </a:rPr>
              <a:t>Choose a market index, and estimate returns (inclusive of dividends) on the index for each interval for the period.</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the Parameters: Disney</a:t>
            </a:r>
          </a:p>
        </p:txBody>
      </p:sp>
      <p:sp>
        <p:nvSpPr>
          <p:cNvPr id="11264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Period used: 5 years</a:t>
            </a:r>
          </a:p>
          <a:p>
            <a:pPr eaLnBrk="1" hangingPunct="1">
              <a:defRPr/>
            </a:pPr>
            <a:r>
              <a:rPr lang="en-US" dirty="0" smtClean="0"/>
              <a:t>Return Interval = Monthly</a:t>
            </a:r>
          </a:p>
          <a:p>
            <a:pPr eaLnBrk="1" hangingPunct="1">
              <a:defRPr/>
            </a:pPr>
            <a:r>
              <a:rPr lang="en-US" dirty="0" smtClean="0"/>
              <a:t>Market Index: S&amp;P 500 Index. </a:t>
            </a:r>
          </a:p>
          <a:p>
            <a:pPr eaLnBrk="1" hangingPunct="1">
              <a:defRPr/>
            </a:pPr>
            <a:r>
              <a:rPr lang="en-US" dirty="0" smtClean="0"/>
              <a:t>For instance, to calculate returns on Disney in December 2009,</a:t>
            </a:r>
          </a:p>
          <a:p>
            <a:pPr lvl="1" eaLnBrk="1" hangingPunct="1">
              <a:defRPr/>
            </a:pPr>
            <a:r>
              <a:rPr lang="en-US" dirty="0" smtClean="0"/>
              <a:t>Price for Disney at end of November 2009 = $ 30.22</a:t>
            </a:r>
          </a:p>
          <a:p>
            <a:pPr lvl="1" eaLnBrk="1" hangingPunct="1">
              <a:defRPr/>
            </a:pPr>
            <a:r>
              <a:rPr lang="en-US" dirty="0" smtClean="0"/>
              <a:t>Price for Disney at end of December 2009 = $ 32.25</a:t>
            </a:r>
          </a:p>
          <a:p>
            <a:pPr lvl="1" eaLnBrk="1" hangingPunct="1">
              <a:defRPr/>
            </a:pPr>
            <a:r>
              <a:rPr lang="en-US" dirty="0" smtClean="0"/>
              <a:t>Dividends during month =  $0.35 (It was an ex-dividend month)</a:t>
            </a:r>
          </a:p>
          <a:p>
            <a:pPr lvl="1" eaLnBrk="1" hangingPunct="1">
              <a:defRPr/>
            </a:pPr>
            <a:r>
              <a:rPr lang="en-US" dirty="0" smtClean="0"/>
              <a:t>Return =($32.25 - $30.22 + $ 0.35)/$30.22= 7.88%</a:t>
            </a:r>
          </a:p>
          <a:p>
            <a:pPr eaLnBrk="1" hangingPunct="1">
              <a:defRPr/>
            </a:pPr>
            <a:r>
              <a:rPr lang="en-US" dirty="0" smtClean="0"/>
              <a:t>To estimate returns on the index in the same month</a:t>
            </a:r>
          </a:p>
          <a:p>
            <a:pPr lvl="1" eaLnBrk="1" hangingPunct="1">
              <a:defRPr/>
            </a:pPr>
            <a:r>
              <a:rPr lang="en-US" dirty="0" smtClean="0"/>
              <a:t>Index level at end of November 2009 = 1095.63</a:t>
            </a:r>
          </a:p>
          <a:p>
            <a:pPr lvl="1" eaLnBrk="1" hangingPunct="1">
              <a:defRPr/>
            </a:pPr>
            <a:r>
              <a:rPr lang="en-US" dirty="0" smtClean="0"/>
              <a:t>Index level at end of December 2009 = 1115.10</a:t>
            </a:r>
          </a:p>
          <a:p>
            <a:pPr lvl="1" eaLnBrk="1" hangingPunct="1">
              <a:defRPr/>
            </a:pPr>
            <a:r>
              <a:rPr lang="en-US" dirty="0" smtClean="0"/>
              <a:t>Dividends on index in December 2009 = 1.683</a:t>
            </a:r>
          </a:p>
          <a:p>
            <a:pPr lvl="1" eaLnBrk="1" hangingPunct="1">
              <a:defRPr/>
            </a:pPr>
            <a:r>
              <a:rPr lang="en-US" dirty="0" smtClean="0"/>
              <a:t>Return =(1115.1 – 1095.63+1.683)/ 1095.63 =  1.78%</a:t>
            </a:r>
            <a:endParaRPr lang="en-US" dirty="0"/>
          </a:p>
        </p:txBody>
      </p:sp>
      <p:sp>
        <p:nvSpPr>
          <p:cNvPr id="268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p:txBody>
          <a:bodyPr/>
          <a:lstStyle/>
          <a:p>
            <a:pPr eaLnBrk="1" hangingPunct="1"/>
            <a:r>
              <a:rPr lang="en-US">
                <a:latin typeface="Calibri" charset="0"/>
              </a:rPr>
              <a:t>Disney</a:t>
            </a:r>
            <a:r>
              <a:rPr lang="ja-JP" altLang="en-US">
                <a:latin typeface="Calibri" charset="0"/>
              </a:rPr>
              <a:t>’</a:t>
            </a:r>
            <a:r>
              <a:rPr lang="en-US" altLang="ja-JP">
                <a:latin typeface="Calibri" charset="0"/>
              </a:rPr>
              <a:t>s Historical Beta</a:t>
            </a:r>
            <a:endParaRPr lang="en-US">
              <a:latin typeface="Calibri" charset="0"/>
            </a:endParaRPr>
          </a:p>
        </p:txBody>
      </p:sp>
      <p:pic>
        <p:nvPicPr>
          <p:cNvPr id="270338"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13165" r="-13165"/>
          <a:stretch>
            <a:fillRect/>
          </a:stretch>
        </p:blipFill>
        <p:spPr/>
      </p:pic>
      <p:sp>
        <p:nvSpPr>
          <p:cNvPr id="270339" name="TextBox 3"/>
          <p:cNvSpPr txBox="1">
            <a:spLocks noChangeArrowheads="1"/>
          </p:cNvSpPr>
          <p:nvPr/>
        </p:nvSpPr>
        <p:spPr bwMode="auto">
          <a:xfrm>
            <a:off x="1524000" y="601980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i-FI" sz="1600" i="1">
                <a:solidFill>
                  <a:srgbClr val="000000"/>
                </a:solidFill>
                <a:latin typeface="Calibri" charset="0"/>
                <a:cs typeface="Calibri" charset="0"/>
              </a:rPr>
              <a:t>Return on Disney </a:t>
            </a:r>
            <a:r>
              <a:rPr lang="fi-FI" sz="1600">
                <a:solidFill>
                  <a:srgbClr val="000000"/>
                </a:solidFill>
                <a:latin typeface="Calibri" charset="0"/>
                <a:cs typeface="Calibri" charset="0"/>
              </a:rPr>
              <a:t>= .0071 + 1.2517 </a:t>
            </a:r>
            <a:r>
              <a:rPr lang="fi-FI" sz="1600" i="1">
                <a:solidFill>
                  <a:srgbClr val="000000"/>
                </a:solidFill>
                <a:latin typeface="Calibri" charset="0"/>
                <a:cs typeface="Calibri" charset="0"/>
              </a:rPr>
              <a:t>Return on Market                  </a:t>
            </a:r>
            <a:r>
              <a:rPr lang="fi-FI" sz="1600">
                <a:solidFill>
                  <a:srgbClr val="000000"/>
                </a:solidFill>
                <a:latin typeface="Calibri" charset="0"/>
                <a:cs typeface="Calibri" charset="0"/>
              </a:rPr>
              <a:t>R² = 0.73386</a:t>
            </a:r>
          </a:p>
          <a:p>
            <a:r>
              <a:rPr lang="fi-FI" sz="1600">
                <a:solidFill>
                  <a:srgbClr val="000000"/>
                </a:solidFill>
                <a:latin typeface="Calibri" charset="0"/>
                <a:cs typeface="Calibri" charset="0"/>
              </a:rPr>
              <a:t>                                                      (0.10)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Analyzing Disney</a:t>
            </a:r>
            <a:r>
              <a:rPr lang="ja-JP" altLang="en-US">
                <a:latin typeface="Calibri" charset="0"/>
              </a:rPr>
              <a:t>’</a:t>
            </a:r>
            <a:r>
              <a:rPr lang="en-US" altLang="ja-JP">
                <a:latin typeface="Calibri" charset="0"/>
              </a:rPr>
              <a:t>s Performance</a:t>
            </a:r>
            <a:endParaRPr lang="en-US">
              <a:latin typeface="Calibri" charset="0"/>
            </a:endParaRPr>
          </a:p>
        </p:txBody>
      </p:sp>
      <p:sp>
        <p:nvSpPr>
          <p:cNvPr id="116738"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Intercept = 0.712%</a:t>
            </a:r>
          </a:p>
          <a:p>
            <a:pPr lvl="1" eaLnBrk="1" hangingPunct="1">
              <a:defRPr/>
            </a:pPr>
            <a:r>
              <a:rPr lang="en-US" dirty="0" smtClean="0"/>
              <a:t>This is an intercept based on monthly returns. Thus, it has to be compared to a monthly </a:t>
            </a:r>
            <a:r>
              <a:rPr lang="en-US" dirty="0" err="1" smtClean="0"/>
              <a:t>riskfree</a:t>
            </a:r>
            <a:r>
              <a:rPr lang="en-US" dirty="0" smtClean="0"/>
              <a:t> rate.</a:t>
            </a:r>
          </a:p>
          <a:p>
            <a:pPr lvl="1" eaLnBrk="1" hangingPunct="1">
              <a:defRPr/>
            </a:pPr>
            <a:r>
              <a:rPr lang="en-US" dirty="0" smtClean="0"/>
              <a:t>Between 2008 and 2013</a:t>
            </a:r>
          </a:p>
          <a:p>
            <a:pPr lvl="2" eaLnBrk="1" hangingPunct="1">
              <a:defRPr/>
            </a:pPr>
            <a:r>
              <a:rPr lang="en-US" dirty="0" smtClean="0"/>
              <a:t>Average Annualized </a:t>
            </a:r>
            <a:r>
              <a:rPr lang="en-US" dirty="0" err="1" smtClean="0"/>
              <a:t>T.Bill</a:t>
            </a:r>
            <a:r>
              <a:rPr lang="en-US" dirty="0" smtClean="0"/>
              <a:t> rate = 0.50%</a:t>
            </a:r>
          </a:p>
          <a:p>
            <a:pPr lvl="2" eaLnBrk="1" hangingPunct="1">
              <a:defRPr/>
            </a:pPr>
            <a:r>
              <a:rPr lang="en-US" dirty="0" smtClean="0"/>
              <a:t>Monthly </a:t>
            </a:r>
            <a:r>
              <a:rPr lang="en-US" dirty="0" err="1" smtClean="0"/>
              <a:t>Riskfree</a:t>
            </a:r>
            <a:r>
              <a:rPr lang="en-US" dirty="0" smtClean="0"/>
              <a:t> Rate = 0.5%/12 = 0.042%</a:t>
            </a:r>
          </a:p>
          <a:p>
            <a:pPr lvl="2" eaLnBrk="1" hangingPunct="1">
              <a:defRPr/>
            </a:pPr>
            <a:r>
              <a:rPr lang="en-US" dirty="0" err="1" smtClean="0"/>
              <a:t>Riskfree</a:t>
            </a:r>
            <a:r>
              <a:rPr lang="en-US" dirty="0" smtClean="0"/>
              <a:t> Rate (1-Beta) = 0.042% (1-1.252) =  -.0105%</a:t>
            </a:r>
          </a:p>
          <a:p>
            <a:pPr eaLnBrk="1" hangingPunct="1">
              <a:defRPr/>
            </a:pPr>
            <a:r>
              <a:rPr lang="en-US" dirty="0" smtClean="0"/>
              <a:t>The Comparison is then between</a:t>
            </a:r>
          </a:p>
          <a:p>
            <a:pPr lvl="1" eaLnBrk="1" hangingPunct="1">
              <a:defRPr/>
            </a:pPr>
            <a:r>
              <a:rPr lang="en-US" dirty="0" smtClean="0"/>
              <a:t>Intercept	versus	</a:t>
            </a:r>
            <a:r>
              <a:rPr lang="en-US" dirty="0" err="1" smtClean="0"/>
              <a:t>Riskfree</a:t>
            </a:r>
            <a:r>
              <a:rPr lang="en-US" dirty="0" smtClean="0"/>
              <a:t> Rate (1 - Beta)</a:t>
            </a:r>
          </a:p>
          <a:p>
            <a:pPr lvl="1" eaLnBrk="1" hangingPunct="1">
              <a:defRPr/>
            </a:pPr>
            <a:r>
              <a:rPr lang="en-US" dirty="0" smtClean="0"/>
              <a:t>0.712%	versus	0.0105%</a:t>
            </a:r>
          </a:p>
          <a:p>
            <a:pPr lvl="1" eaLnBrk="1" hangingPunct="1">
              <a:defRPr/>
            </a:pPr>
            <a:r>
              <a:rPr lang="en-US" dirty="0" smtClean="0"/>
              <a:t>Jensen</a:t>
            </a:r>
            <a:r>
              <a:rPr lang="ja-JP" altLang="en-US" dirty="0" smtClean="0"/>
              <a:t>’</a:t>
            </a:r>
            <a:r>
              <a:rPr lang="en-US" altLang="ja-JP" dirty="0" smtClean="0"/>
              <a:t>s Alpha = 0.712% - (-0.0105)% = 0.723%</a:t>
            </a:r>
          </a:p>
          <a:p>
            <a:pPr eaLnBrk="1" hangingPunct="1">
              <a:defRPr/>
            </a:pPr>
            <a:r>
              <a:rPr lang="en-US" dirty="0" smtClean="0"/>
              <a:t>Disney did 0.723% better than expected, per month, between October 2008 and September 2013</a:t>
            </a:r>
          </a:p>
          <a:p>
            <a:pPr lvl="1" eaLnBrk="1" hangingPunct="1">
              <a:defRPr/>
            </a:pPr>
            <a:r>
              <a:rPr lang="en-US" dirty="0" smtClean="0"/>
              <a:t>Annualized, Disney</a:t>
            </a:r>
            <a:r>
              <a:rPr lang="ja-JP" altLang="en-US" dirty="0" smtClean="0"/>
              <a:t>’</a:t>
            </a:r>
            <a:r>
              <a:rPr lang="en-US" altLang="ja-JP" dirty="0" smtClean="0"/>
              <a:t>s annual excess return = (1.00723)</a:t>
            </a:r>
            <a:r>
              <a:rPr lang="en-US" altLang="ja-JP" baseline="30000" dirty="0" smtClean="0"/>
              <a:t>12</a:t>
            </a:r>
            <a:r>
              <a:rPr lang="en-US" altLang="ja-JP" dirty="0" smtClean="0"/>
              <a:t> -1= 9.02%</a:t>
            </a:r>
          </a:p>
          <a:p>
            <a:pPr lvl="1" eaLnBrk="1" hangingPunct="1">
              <a:defRPr/>
            </a:pPr>
            <a:endParaRPr lang="en-US" dirty="0"/>
          </a:p>
        </p:txBody>
      </p:sp>
      <p:sp>
        <p:nvSpPr>
          <p:cNvPr id="272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More on Jensen</a:t>
            </a:r>
            <a:r>
              <a:rPr lang="ja-JP" altLang="en-US">
                <a:latin typeface="Calibri" charset="0"/>
              </a:rPr>
              <a:t>’</a:t>
            </a:r>
            <a:r>
              <a:rPr lang="en-US" altLang="ja-JP">
                <a:latin typeface="Calibri" charset="0"/>
              </a:rPr>
              <a:t>s Alpha</a:t>
            </a:r>
            <a:endParaRPr lang="en-US">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FBBCD84-B292-1242-88E5-7003A5607876}" type="slidenum">
              <a:rPr lang="en-US"/>
              <a:pPr>
                <a:defRPr/>
              </a:pPr>
              <a:t>126</a:t>
            </a:fld>
            <a:endParaRPr lang="en-US" dirty="0"/>
          </a:p>
        </p:txBody>
      </p:sp>
      <p:sp>
        <p:nvSpPr>
          <p:cNvPr id="274436" name="Rectangle 3"/>
          <p:cNvSpPr>
            <a:spLocks noGrp="1" noChangeArrowheads="1"/>
          </p:cNvSpPr>
          <p:nvPr>
            <p:ph sz="quarter" idx="1"/>
          </p:nvPr>
        </p:nvSpPr>
        <p:spPr>
          <a:xfrm>
            <a:off x="612775" y="1600200"/>
            <a:ext cx="8153400" cy="4495800"/>
          </a:xfrm>
        </p:spPr>
        <p:txBody>
          <a:bodyPr>
            <a:normAutofit fontScale="62500" lnSpcReduction="20000"/>
          </a:bodyPr>
          <a:lstStyle/>
          <a:p>
            <a:pPr eaLnBrk="1" hangingPunct="1">
              <a:defRPr/>
            </a:pPr>
            <a:r>
              <a:rPr lang="en-US" dirty="0">
                <a:latin typeface="Calibri" charset="0"/>
              </a:rPr>
              <a:t>If you did this analysis on every stock listed on an exchange, what would the average Jensen</a:t>
            </a:r>
            <a:r>
              <a:rPr lang="ja-JP" altLang="en-US" dirty="0">
                <a:latin typeface="Calibri" charset="0"/>
              </a:rPr>
              <a:t>’</a:t>
            </a:r>
            <a:r>
              <a:rPr lang="en-US" altLang="ja-JP" dirty="0">
                <a:latin typeface="Calibri" charset="0"/>
              </a:rPr>
              <a:t>s alpha be across all stocks?</a:t>
            </a:r>
          </a:p>
          <a:p>
            <a:pPr marL="823913" lvl="1" indent="-457200" eaLnBrk="1" hangingPunct="1">
              <a:buFont typeface="+mj-lt"/>
              <a:buAutoNum type="alphaLcPeriod"/>
              <a:defRPr/>
            </a:pPr>
            <a:r>
              <a:rPr lang="en-US" dirty="0">
                <a:latin typeface="Calibri" charset="0"/>
              </a:rPr>
              <a:t>Depend upon whether the market went up or down during the period</a:t>
            </a:r>
          </a:p>
          <a:p>
            <a:pPr marL="823913" lvl="1" indent="-457200" eaLnBrk="1" hangingPunct="1">
              <a:buFont typeface="+mj-lt"/>
              <a:buAutoNum type="alphaLcPeriod"/>
              <a:defRPr/>
            </a:pPr>
            <a:r>
              <a:rPr lang="en-US" dirty="0">
                <a:latin typeface="Calibri" charset="0"/>
              </a:rPr>
              <a:t>Should be zero</a:t>
            </a:r>
          </a:p>
          <a:p>
            <a:pPr marL="823913" lvl="1" indent="-457200" eaLnBrk="1" hangingPunct="1">
              <a:buFont typeface="+mj-lt"/>
              <a:buAutoNum type="alphaLcPeriod"/>
              <a:defRPr/>
            </a:pPr>
            <a:r>
              <a:rPr lang="en-US" dirty="0">
                <a:latin typeface="Calibri" charset="0"/>
              </a:rPr>
              <a:t>Should be greater than zero, because stocks tend to go up more often than </a:t>
            </a:r>
            <a:r>
              <a:rPr lang="en-US" dirty="0" smtClean="0">
                <a:latin typeface="Calibri" charset="0"/>
              </a:rPr>
              <a:t>down.</a:t>
            </a:r>
          </a:p>
          <a:p>
            <a:pPr eaLnBrk="1" hangingPunct="1">
              <a:defRPr/>
            </a:pPr>
            <a:r>
              <a:rPr lang="en-US" dirty="0" smtClean="0">
                <a:latin typeface="Calibri" charset="0"/>
              </a:rPr>
              <a:t>Disney has a positive Jensen</a:t>
            </a:r>
            <a:r>
              <a:rPr lang="ja-JP" altLang="en-US" dirty="0" smtClean="0">
                <a:latin typeface="Calibri" charset="0"/>
              </a:rPr>
              <a:t>’</a:t>
            </a:r>
            <a:r>
              <a:rPr lang="en-US" altLang="ja-JP" dirty="0" smtClean="0">
                <a:latin typeface="Calibri" charset="0"/>
              </a:rPr>
              <a:t>s alpha of 9.02% a year between 2008 and 2013. This can be viewed as a sign that management in the firm did a good job, managing the firm during the period.</a:t>
            </a:r>
          </a:p>
          <a:p>
            <a:pPr marL="823913" lvl="1" indent="-457200" eaLnBrk="1" hangingPunct="1">
              <a:buFont typeface="+mj-lt"/>
              <a:buAutoNum type="alphaLcPeriod"/>
              <a:defRPr/>
            </a:pPr>
            <a:r>
              <a:rPr lang="en-US" dirty="0" smtClean="0">
                <a:latin typeface="Calibri" charset="0"/>
              </a:rPr>
              <a:t>True</a:t>
            </a:r>
          </a:p>
          <a:p>
            <a:pPr marL="823913" lvl="1" indent="-457200" eaLnBrk="1" hangingPunct="1">
              <a:buFont typeface="+mj-lt"/>
              <a:buAutoNum type="alphaLcPeriod"/>
              <a:defRPr/>
            </a:pPr>
            <a:r>
              <a:rPr lang="en-US" dirty="0" smtClean="0">
                <a:latin typeface="Calibri" charset="0"/>
              </a:rPr>
              <a:t>False</a:t>
            </a:r>
          </a:p>
          <a:p>
            <a:pPr eaLnBrk="1" hangingPunct="1">
              <a:defRPr/>
            </a:pPr>
            <a:r>
              <a:rPr lang="en-US" dirty="0" smtClean="0">
                <a:latin typeface="Calibri" charset="0"/>
              </a:rPr>
              <a:t>Disney has had a positive Jensen’s alpha between 2008 and 2013. If you were an investor in early 2014, looking at the stock, you would view this as a sign that the stock will be a:</a:t>
            </a:r>
          </a:p>
          <a:p>
            <a:pPr marL="823913" lvl="1" indent="-457200" eaLnBrk="1" hangingPunct="1">
              <a:buFont typeface="+mj-lt"/>
              <a:buAutoNum type="alphaLcPeriod"/>
              <a:defRPr/>
            </a:pPr>
            <a:r>
              <a:rPr lang="en-US" dirty="0" smtClean="0">
                <a:latin typeface="Calibri" charset="0"/>
              </a:rPr>
              <a:t>Good investment for the future</a:t>
            </a:r>
          </a:p>
          <a:p>
            <a:pPr marL="823913" lvl="1" indent="-457200" eaLnBrk="1" hangingPunct="1">
              <a:buFont typeface="+mj-lt"/>
              <a:buAutoNum type="alphaLcPeriod"/>
              <a:defRPr/>
            </a:pPr>
            <a:r>
              <a:rPr lang="en-US" dirty="0" smtClean="0">
                <a:latin typeface="Calibri" charset="0"/>
              </a:rPr>
              <a:t>Bad investment for the future</a:t>
            </a:r>
          </a:p>
          <a:p>
            <a:pPr marL="823913" lvl="1" indent="-457200" eaLnBrk="1" hangingPunct="1">
              <a:buFont typeface="+mj-lt"/>
              <a:buAutoNum type="alphaLcPeriod"/>
              <a:defRPr/>
            </a:pPr>
            <a:r>
              <a:rPr lang="en-US" dirty="0" smtClean="0">
                <a:latin typeface="Calibri" charset="0"/>
              </a:rPr>
              <a:t>No information about the future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Disney</a:t>
            </a:r>
            <a:r>
              <a:rPr lang="ja-JP" altLang="en-US">
                <a:latin typeface="Calibri" charset="0"/>
              </a:rPr>
              <a:t>’</a:t>
            </a:r>
            <a:r>
              <a:rPr lang="en-US" altLang="ja-JP">
                <a:latin typeface="Calibri" charset="0"/>
              </a:rPr>
              <a:t>s Beta</a:t>
            </a:r>
            <a:endParaRPr lang="en-US">
              <a:latin typeface="Calibri" charset="0"/>
            </a:endParaRPr>
          </a:p>
        </p:txBody>
      </p:sp>
      <p:sp>
        <p:nvSpPr>
          <p:cNvPr id="1187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Slope of the Regression of 1.25 is the beta</a:t>
            </a:r>
          </a:p>
          <a:p>
            <a:pPr eaLnBrk="1" hangingPunct="1">
              <a:defRPr/>
            </a:pPr>
            <a:r>
              <a:rPr lang="en-US" dirty="0" smtClean="0"/>
              <a:t>Regression parameters are always estimated with error. The error is captured in the standard error of the beta estimate, which in the case of Disney is 0.10.</a:t>
            </a:r>
          </a:p>
          <a:p>
            <a:pPr eaLnBrk="1" hangingPunct="1">
              <a:defRPr/>
            </a:pPr>
            <a:r>
              <a:rPr lang="en-US" dirty="0" smtClean="0"/>
              <a:t>Assume that I asked you what Disney</a:t>
            </a:r>
            <a:r>
              <a:rPr lang="ja-JP" altLang="en-US" dirty="0" smtClean="0"/>
              <a:t>’</a:t>
            </a:r>
            <a:r>
              <a:rPr lang="en-US" altLang="ja-JP" dirty="0" smtClean="0"/>
              <a:t>s true beta is, after this regression. </a:t>
            </a:r>
          </a:p>
          <a:p>
            <a:pPr lvl="1" eaLnBrk="1" hangingPunct="1">
              <a:defRPr/>
            </a:pPr>
            <a:r>
              <a:rPr lang="en-US" dirty="0" smtClean="0"/>
              <a:t>What is your best point estimate?</a:t>
            </a:r>
          </a:p>
          <a:p>
            <a:pPr lvl="1" eaLnBrk="1" hangingPunct="1">
              <a:defRPr/>
            </a:pPr>
            <a:endParaRPr lang="en-US" dirty="0" smtClean="0"/>
          </a:p>
          <a:p>
            <a:pPr lvl="1" eaLnBrk="1" hangingPunct="1">
              <a:defRPr/>
            </a:pPr>
            <a:r>
              <a:rPr lang="en-US" dirty="0" smtClean="0"/>
              <a:t>What range would you give me, with 67% confidence?</a:t>
            </a:r>
          </a:p>
          <a:p>
            <a:pPr lvl="1" eaLnBrk="1" hangingPunct="1">
              <a:defRPr/>
            </a:pPr>
            <a:endParaRPr lang="en-US" dirty="0" smtClean="0"/>
          </a:p>
          <a:p>
            <a:pPr lvl="1" eaLnBrk="1" hangingPunct="1">
              <a:defRPr/>
            </a:pPr>
            <a:r>
              <a:rPr lang="en-US" dirty="0" smtClean="0"/>
              <a:t>What range would you give me, with 95% confidence?</a:t>
            </a:r>
          </a:p>
          <a:p>
            <a:pPr eaLnBrk="1" hangingPunct="1">
              <a:defRPr/>
            </a:pPr>
            <a:endParaRPr lang="en-US" dirty="0"/>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Dirty Secret of </a:t>
            </a:r>
            <a:r>
              <a:rPr lang="ja-JP" altLang="en-US">
                <a:latin typeface="Calibri" charset="0"/>
              </a:rPr>
              <a:t>“</a:t>
            </a:r>
            <a:r>
              <a:rPr lang="en-US" altLang="ja-JP">
                <a:latin typeface="Calibri" charset="0"/>
              </a:rPr>
              <a:t>Standard Error</a:t>
            </a:r>
            <a:r>
              <a:rPr lang="ja-JP" altLang="en-US">
                <a:latin typeface="Calibri" charset="0"/>
              </a:rPr>
              <a:t>”</a:t>
            </a:r>
            <a:r>
              <a:rPr lang="en-US" altLang="ja-JP">
                <a:latin typeface="Calibri" charset="0"/>
              </a:rPr>
              <a:t> </a:t>
            </a:r>
            <a:endParaRPr lang="en-US">
              <a:latin typeface="Calibri" charset="0"/>
            </a:endParaRPr>
          </a:p>
        </p:txBody>
      </p:sp>
      <p:sp>
        <p:nvSpPr>
          <p:cNvPr id="278530"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78531"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278532"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3"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4"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5"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6"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7"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8"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9"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40"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41"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8542"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3"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4"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5"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6"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7"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8"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9"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8550"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1"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2"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3"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4"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5"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6"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7"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8"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9"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0"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1"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2"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3"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4"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5"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6"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7"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Distribution of Standard Errors: Beta Estimates for U.S. stocks</a:t>
            </a:r>
          </a:p>
        </p:txBody>
      </p:sp>
      <p:sp>
        <p:nvSpPr>
          <p:cNvPr id="278568"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0</a:t>
            </a:r>
          </a:p>
        </p:txBody>
      </p:sp>
      <p:sp>
        <p:nvSpPr>
          <p:cNvPr id="278569"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200</a:t>
            </a:r>
          </a:p>
        </p:txBody>
      </p:sp>
      <p:sp>
        <p:nvSpPr>
          <p:cNvPr id="278570"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400</a:t>
            </a:r>
          </a:p>
        </p:txBody>
      </p:sp>
      <p:sp>
        <p:nvSpPr>
          <p:cNvPr id="278571"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600</a:t>
            </a:r>
          </a:p>
        </p:txBody>
      </p:sp>
      <p:sp>
        <p:nvSpPr>
          <p:cNvPr id="278572"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800</a:t>
            </a:r>
          </a:p>
        </p:txBody>
      </p:sp>
      <p:sp>
        <p:nvSpPr>
          <p:cNvPr id="278573"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1000</a:t>
            </a:r>
          </a:p>
        </p:txBody>
      </p:sp>
      <p:sp>
        <p:nvSpPr>
          <p:cNvPr id="278574"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1200</a:t>
            </a:r>
          </a:p>
        </p:txBody>
      </p:sp>
      <p:sp>
        <p:nvSpPr>
          <p:cNvPr id="278575"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1400</a:t>
            </a:r>
          </a:p>
        </p:txBody>
      </p:sp>
      <p:sp>
        <p:nvSpPr>
          <p:cNvPr id="278576"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1600</a:t>
            </a:r>
          </a:p>
        </p:txBody>
      </p:sp>
      <p:sp>
        <p:nvSpPr>
          <p:cNvPr id="278577"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&lt;.10</a:t>
            </a:r>
          </a:p>
        </p:txBody>
      </p:sp>
      <p:sp>
        <p:nvSpPr>
          <p:cNvPr id="278578"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.10 - .20</a:t>
            </a:r>
          </a:p>
        </p:txBody>
      </p:sp>
      <p:sp>
        <p:nvSpPr>
          <p:cNvPr id="278579"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.20 - .30</a:t>
            </a:r>
          </a:p>
        </p:txBody>
      </p:sp>
      <p:sp>
        <p:nvSpPr>
          <p:cNvPr id="278580"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.30 - .40</a:t>
            </a:r>
          </a:p>
        </p:txBody>
      </p:sp>
      <p:sp>
        <p:nvSpPr>
          <p:cNvPr id="278581"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.40 -.50</a:t>
            </a:r>
          </a:p>
        </p:txBody>
      </p:sp>
      <p:sp>
        <p:nvSpPr>
          <p:cNvPr id="278582"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.50 - .75</a:t>
            </a:r>
          </a:p>
        </p:txBody>
      </p:sp>
      <p:sp>
        <p:nvSpPr>
          <p:cNvPr id="278583"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&gt; .75</a:t>
            </a:r>
          </a:p>
        </p:txBody>
      </p:sp>
      <p:sp>
        <p:nvSpPr>
          <p:cNvPr id="278584"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Standard Error in Beta Estimate</a:t>
            </a:r>
          </a:p>
        </p:txBody>
      </p:sp>
      <p:sp>
        <p:nvSpPr>
          <p:cNvPr id="278585"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Number of Firms</a:t>
            </a:r>
          </a:p>
        </p:txBody>
      </p:sp>
      <p:sp>
        <p:nvSpPr>
          <p:cNvPr id="278586"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p>
            <a:endParaRPr lang="en-US"/>
          </a:p>
        </p:txBody>
      </p:sp>
      <p:sp>
        <p:nvSpPr>
          <p:cNvPr id="278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Breaking down Disney</a:t>
            </a:r>
            <a:r>
              <a:rPr lang="ja-JP" altLang="en-US">
                <a:latin typeface="Calibri" charset="0"/>
              </a:rPr>
              <a:t>’</a:t>
            </a:r>
            <a:r>
              <a:rPr lang="en-US" altLang="ja-JP">
                <a:latin typeface="Calibri" charset="0"/>
              </a:rPr>
              <a:t>s Risk</a:t>
            </a:r>
            <a:endParaRPr lang="en-US">
              <a:latin typeface="Calibri" charset="0"/>
            </a:endParaRP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a:latin typeface="Calibri" charset="0"/>
              </a:rPr>
              <a:t>R Squared = </a:t>
            </a:r>
            <a:r>
              <a:rPr lang="en-US" dirty="0" smtClean="0">
                <a:latin typeface="Calibri" charset="0"/>
              </a:rPr>
              <a:t>73%</a:t>
            </a:r>
            <a:endParaRPr lang="en-US" dirty="0">
              <a:latin typeface="Calibri" charset="0"/>
            </a:endParaRPr>
          </a:p>
          <a:p>
            <a:pPr eaLnBrk="1" hangingPunct="1">
              <a:defRPr/>
            </a:pPr>
            <a:r>
              <a:rPr lang="en-US" dirty="0">
                <a:latin typeface="Calibri" charset="0"/>
              </a:rPr>
              <a:t>This implies that</a:t>
            </a:r>
          </a:p>
          <a:p>
            <a:pPr lvl="1" eaLnBrk="1" hangingPunct="1">
              <a:defRPr/>
            </a:pPr>
            <a:r>
              <a:rPr lang="en-US" dirty="0" smtClean="0">
                <a:latin typeface="Calibri" charset="0"/>
              </a:rPr>
              <a:t>73% </a:t>
            </a:r>
            <a:r>
              <a:rPr lang="en-US" dirty="0">
                <a:latin typeface="Calibri" charset="0"/>
              </a:rPr>
              <a:t>of the risk at Disney comes from market sources</a:t>
            </a:r>
          </a:p>
          <a:p>
            <a:pPr lvl="1" eaLnBrk="1" hangingPunct="1">
              <a:defRPr/>
            </a:pPr>
            <a:r>
              <a:rPr lang="en-US" dirty="0" smtClean="0">
                <a:latin typeface="Calibri" charset="0"/>
              </a:rPr>
              <a:t>27%</a:t>
            </a:r>
            <a:r>
              <a:rPr lang="en-US" dirty="0">
                <a:latin typeface="Calibri" charset="0"/>
              </a:rPr>
              <a:t>, therefore, comes from firm-specific sources</a:t>
            </a:r>
          </a:p>
          <a:p>
            <a:pPr eaLnBrk="1" hangingPunct="1">
              <a:defRPr/>
            </a:pPr>
            <a:r>
              <a:rPr lang="en-US" dirty="0">
                <a:latin typeface="Calibri" charset="0"/>
              </a:rPr>
              <a:t>The firm-specific risk is diversifiable and will not be </a:t>
            </a:r>
            <a:r>
              <a:rPr lang="en-US" dirty="0" smtClean="0">
                <a:latin typeface="Calibri" charset="0"/>
              </a:rPr>
              <a:t>rewarded. </a:t>
            </a:r>
          </a:p>
          <a:p>
            <a:pPr eaLnBrk="1" hangingPunct="1">
              <a:defRPr/>
            </a:pPr>
            <a:r>
              <a:rPr lang="en-US" dirty="0" smtClean="0">
                <a:latin typeface="Calibri" charset="0"/>
              </a:rPr>
              <a:t>The R-squared for companies, globally, has increased significantly since 2008. Why might this be happening?</a:t>
            </a:r>
          </a:p>
          <a:p>
            <a:pPr marL="0" indent="0" eaLnBrk="1" hangingPunct="1">
              <a:buFont typeface="Wingdings" charset="0"/>
              <a:buNone/>
              <a:defRPr/>
            </a:pPr>
            <a:endParaRPr lang="en-US" dirty="0">
              <a:latin typeface="Calibri" charset="0"/>
            </a:endParaRPr>
          </a:p>
          <a:p>
            <a:pPr eaLnBrk="1" hangingPunct="1">
              <a:defRPr/>
            </a:pPr>
            <a:r>
              <a:rPr lang="en-US" dirty="0" smtClean="0">
                <a:latin typeface="Calibri" charset="0"/>
              </a:rPr>
              <a:t> What are the implications for investors?</a:t>
            </a:r>
            <a:endParaRPr lang="en-US" dirty="0">
              <a:latin typeface="Calibri" charset="0"/>
            </a:endParaRPr>
          </a:p>
        </p:txBody>
      </p:sp>
      <p:sp>
        <p:nvSpPr>
          <p:cNvPr id="2805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Relevance of R Squared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32EDF6D-D1A3-494C-9989-B7BF1DDAD337}" type="slidenum">
              <a:rPr lang="en-US"/>
              <a:pPr>
                <a:defRPr/>
              </a:pPr>
              <a:t>130</a:t>
            </a:fld>
            <a:endParaRPr lang="en-US" dirty="0"/>
          </a:p>
        </p:txBody>
      </p:sp>
      <p:sp>
        <p:nvSpPr>
          <p:cNvPr id="28262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You are a diversified investor trying to decide whether you should invest in Disney or Amgen. They both have betas of 1.25, but Disney has an R Squared of 73% while Amgen</a:t>
            </a:r>
            <a:r>
              <a:rPr lang="ja-JP" altLang="en-US">
                <a:latin typeface="Calibri" charset="0"/>
              </a:rPr>
              <a:t>’</a:t>
            </a:r>
            <a:r>
              <a:rPr lang="en-US" altLang="ja-JP">
                <a:latin typeface="Calibri" charset="0"/>
              </a:rPr>
              <a:t>s R squared is only 25%. Which one would you invest in?</a:t>
            </a:r>
          </a:p>
          <a:p>
            <a:pPr lvl="1" eaLnBrk="1" hangingPunct="1"/>
            <a:r>
              <a:rPr lang="en-US">
                <a:latin typeface="Calibri" charset="0"/>
              </a:rPr>
              <a:t>Amgen, because it has the lower R squared</a:t>
            </a:r>
          </a:p>
          <a:p>
            <a:pPr lvl="1" eaLnBrk="1" hangingPunct="1"/>
            <a:r>
              <a:rPr lang="en-US">
                <a:latin typeface="Calibri" charset="0"/>
              </a:rPr>
              <a:t>Disney, because it has the higher R squared</a:t>
            </a:r>
          </a:p>
          <a:p>
            <a:pPr lvl="1" eaLnBrk="1" hangingPunct="1"/>
            <a:r>
              <a:rPr lang="en-US">
                <a:latin typeface="Calibri" charset="0"/>
              </a:rPr>
              <a:t>You would be indifferent</a:t>
            </a:r>
          </a:p>
          <a:p>
            <a:pPr eaLnBrk="1" hangingPunct="1"/>
            <a:r>
              <a:rPr lang="en-US">
                <a:latin typeface="Calibri" charset="0"/>
              </a:rPr>
              <a:t>Would your answer be different if you were an undiversified investor?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 Estimation: Using a Service (Bloomberg)</a:t>
            </a:r>
          </a:p>
        </p:txBody>
      </p:sp>
      <p:sp>
        <p:nvSpPr>
          <p:cNvPr id="284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28467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323" r="-932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defRPr/>
            </a:pPr>
            <a:r>
              <a:rPr lang="en-US" dirty="0" smtClean="0"/>
              <a:t>Inputs to the expected return calculation</a:t>
            </a:r>
          </a:p>
          <a:p>
            <a:pPr lvl="1" eaLnBrk="1" hangingPunct="1">
              <a:defRPr/>
            </a:pPr>
            <a:r>
              <a:rPr lang="en-US" dirty="0" smtClean="0"/>
              <a:t>Disney</a:t>
            </a:r>
            <a:r>
              <a:rPr lang="ja-JP" altLang="en-US" dirty="0" smtClean="0"/>
              <a:t>’</a:t>
            </a:r>
            <a:r>
              <a:rPr lang="en-US" altLang="ja-JP" dirty="0" smtClean="0"/>
              <a:t>s Beta = 1.25</a:t>
            </a:r>
          </a:p>
          <a:p>
            <a:pPr lvl="1" eaLnBrk="1" hangingPunct="1">
              <a:defRPr/>
            </a:pPr>
            <a:r>
              <a:rPr lang="en-US" dirty="0" err="1" smtClean="0"/>
              <a:t>Riskfree</a:t>
            </a:r>
            <a:r>
              <a:rPr lang="en-US" dirty="0" smtClean="0"/>
              <a:t> Rate = 2.75% (U.S. ten-year </a:t>
            </a:r>
            <a:r>
              <a:rPr lang="en-US" dirty="0" err="1" smtClean="0"/>
              <a:t>T.Bond</a:t>
            </a:r>
            <a:r>
              <a:rPr lang="en-US" dirty="0" smtClean="0"/>
              <a:t> rate in November 2013)</a:t>
            </a:r>
          </a:p>
          <a:p>
            <a:pPr lvl="1" eaLnBrk="1" hangingPunct="1">
              <a:defRPr/>
            </a:pPr>
            <a:r>
              <a:rPr lang="en-US" dirty="0" smtClean="0"/>
              <a:t>Risk Premium = 5.76% (Based on Disney’s operating exposure)</a:t>
            </a:r>
          </a:p>
          <a:p>
            <a:pPr marL="0" indent="0" eaLnBrk="1" hangingPunct="1">
              <a:buFont typeface="Wingdings" charset="0"/>
              <a:buNone/>
              <a:defRPr/>
            </a:pPr>
            <a:r>
              <a:rPr lang="en-US" sz="2400" dirty="0" smtClean="0"/>
              <a:t>Expected Return =  </a:t>
            </a:r>
            <a:r>
              <a:rPr lang="en-US" sz="2400" dirty="0" err="1" smtClean="0"/>
              <a:t>Riskfree</a:t>
            </a:r>
            <a:r>
              <a:rPr lang="en-US" sz="2400" dirty="0" smtClean="0"/>
              <a:t> Rate + Beta (Risk Premium)</a:t>
            </a:r>
          </a:p>
          <a:p>
            <a:pPr marL="0" indent="0" eaLnBrk="1" hangingPunct="1">
              <a:buFont typeface="Wingdings" charset="0"/>
              <a:buNone/>
              <a:defRPr/>
            </a:pPr>
            <a:r>
              <a:rPr lang="en-US" sz="2400" dirty="0" smtClean="0"/>
              <a:t>		    =   2.75%            + 1.25 (5.76%) = 9.95%</a:t>
            </a:r>
            <a:endParaRPr lang="en-US" sz="2400" dirty="0"/>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As a potential investor in Disney, what does this expected return of 9.95% tell you?</a:t>
            </a:r>
          </a:p>
          <a:p>
            <a:pPr lvl="1" eaLnBrk="1" hangingPunct="1">
              <a:defRPr/>
            </a:pPr>
            <a:r>
              <a:rPr lang="en-US" dirty="0" smtClean="0"/>
              <a:t>This is the return that I can expect to make in the long term on Disney, if the stock is correctly priced and the CAPM is the right model for risk,</a:t>
            </a:r>
          </a:p>
          <a:p>
            <a:pPr lvl="1" eaLnBrk="1" hangingPunct="1">
              <a:defRPr/>
            </a:pPr>
            <a:r>
              <a:rPr lang="en-US" dirty="0" smtClean="0"/>
              <a:t>This is the return that I need to make on Disney in the long term to break even on my investment in the stock</a:t>
            </a:r>
          </a:p>
          <a:p>
            <a:pPr lvl="1" eaLnBrk="1" hangingPunct="1">
              <a:defRPr/>
            </a:pPr>
            <a:r>
              <a:rPr lang="en-US" dirty="0" smtClean="0"/>
              <a:t>Both</a:t>
            </a:r>
          </a:p>
          <a:p>
            <a:pPr eaLnBrk="1" hangingPunct="1">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defRPr/>
            </a:pPr>
            <a:r>
              <a:rPr lang="en-US" dirty="0" smtClean="0"/>
              <a:t>Buy the stock</a:t>
            </a:r>
          </a:p>
          <a:p>
            <a:pPr lvl="1" eaLnBrk="1" hangingPunct="1">
              <a:defRPr/>
            </a:pPr>
            <a:r>
              <a:rPr lang="en-US" dirty="0" smtClean="0"/>
              <a:t>Sell the stock</a:t>
            </a:r>
            <a:endParaRPr lang="en-US" dirty="0"/>
          </a:p>
        </p:txBody>
      </p:sp>
      <p:sp>
        <p:nvSpPr>
          <p:cNvPr id="2887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How managers use this expected return</a:t>
            </a:r>
          </a:p>
        </p:txBody>
      </p:sp>
      <p:sp>
        <p:nvSpPr>
          <p:cNvPr id="29081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Managers at Disney</a:t>
            </a:r>
          </a:p>
          <a:p>
            <a:pPr lvl="1" eaLnBrk="1" hangingPunct="1"/>
            <a:r>
              <a:rPr lang="en-US">
                <a:latin typeface="Calibri" charset="0"/>
              </a:rPr>
              <a:t>need to make at least 9.95% as a return for their equity investors to break even.</a:t>
            </a:r>
          </a:p>
          <a:p>
            <a:pPr lvl="1" eaLnBrk="1" hangingPunct="1"/>
            <a:r>
              <a:rPr lang="en-US">
                <a:latin typeface="Calibri" charset="0"/>
              </a:rPr>
              <a:t>this is the hurdle rate for projects, when the investment is analyzed from an equity standpoint</a:t>
            </a:r>
          </a:p>
          <a:p>
            <a:pPr eaLnBrk="1" hangingPunct="1"/>
            <a:r>
              <a:rPr lang="en-US">
                <a:latin typeface="Calibri" charset="0"/>
              </a:rPr>
              <a:t>In other words,  Disney</a:t>
            </a:r>
            <a:r>
              <a:rPr lang="ja-JP" altLang="en-US">
                <a:latin typeface="Calibri" charset="0"/>
              </a:rPr>
              <a:t>’</a:t>
            </a:r>
            <a:r>
              <a:rPr lang="en-US" altLang="ja-JP">
                <a:latin typeface="Calibri" charset="0"/>
              </a:rPr>
              <a:t>s cost of equity is 9.95%.</a:t>
            </a:r>
          </a:p>
          <a:p>
            <a:pPr eaLnBrk="1" hangingPunct="1"/>
            <a:r>
              <a:rPr lang="en-US">
                <a:latin typeface="Calibri" charset="0"/>
              </a:rPr>
              <a:t>What is the cost of not delivering this cost of equity?</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Analyzing the Risk Regression</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AAF4DA1-48E9-3F4E-BDFB-04B4E626E5E5}" type="slidenum">
              <a:rPr lang="en-US"/>
              <a:pPr>
                <a:defRPr/>
              </a:pPr>
              <a:t>135</a:t>
            </a:fld>
            <a:endParaRPr lang="en-US" dirty="0"/>
          </a:p>
        </p:txBody>
      </p:sp>
      <p:sp>
        <p:nvSpPr>
          <p:cNvPr id="279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Using your Bloomberg risk and return print out, answer the following questions:</a:t>
            </a:r>
          </a:p>
          <a:p>
            <a:pPr marL="640080" lvl="1" indent="-274320" eaLnBrk="1" fontAlgn="auto" hangingPunct="1">
              <a:spcAft>
                <a:spcPts val="0"/>
              </a:spcAft>
              <a:buFont typeface="Wingdings 2"/>
              <a:buChar char=""/>
              <a:defRPr/>
            </a:pPr>
            <a:r>
              <a:rPr lang="en-US" smtClean="0">
                <a:ea typeface="+mn-ea"/>
              </a:rPr>
              <a:t>How well or badly did your stock do, relative to the market, during the period of the regression? </a:t>
            </a:r>
          </a:p>
          <a:p>
            <a:pPr marL="640080" lvl="1" indent="-274320" eaLnBrk="1" fontAlgn="auto" hangingPunct="1">
              <a:spcAft>
                <a:spcPts val="0"/>
              </a:spcAft>
              <a:buFont typeface="Wingdings 2"/>
              <a:buChar char=""/>
              <a:defRPr/>
            </a:pPr>
            <a:r>
              <a:rPr lang="en-US" smtClean="0">
                <a:ea typeface="+mn-ea"/>
              </a:rPr>
              <a:t>Intercept - (Riskfree Rate/n) (1- Beta) = Jensen</a:t>
            </a:r>
            <a:r>
              <a:rPr lang="ja-JP" altLang="en-US" smtClean="0">
                <a:ea typeface="+mn-ea"/>
              </a:rPr>
              <a:t>’</a:t>
            </a:r>
            <a:r>
              <a:rPr lang="en-US" altLang="ja-JP" smtClean="0">
                <a:ea typeface="+mn-ea"/>
              </a:rPr>
              <a:t>s Alpha</a:t>
            </a:r>
          </a:p>
          <a:p>
            <a:pPr lvl="2" eaLnBrk="1" fontAlgn="auto" hangingPunct="1">
              <a:spcAft>
                <a:spcPts val="0"/>
              </a:spcAft>
              <a:buFont typeface="Wingdings"/>
              <a:buChar char=""/>
              <a:defRPr/>
            </a:pPr>
            <a:r>
              <a:rPr lang="en-US" smtClean="0">
                <a:ea typeface="+mn-ea"/>
              </a:rPr>
              <a:t>where n is the number of return periods in a year (12 if monthly; 52 if weekly)</a:t>
            </a:r>
          </a:p>
          <a:p>
            <a:pPr marL="640080" lvl="1" indent="-274320" eaLnBrk="1" fontAlgn="auto" hangingPunct="1">
              <a:spcAft>
                <a:spcPts val="0"/>
              </a:spcAft>
              <a:buFont typeface="Wingdings 2"/>
              <a:buChar char=""/>
              <a:defRPr/>
            </a:pPr>
            <a:r>
              <a:rPr lang="en-US" smtClean="0">
                <a:ea typeface="+mn-ea"/>
              </a:rPr>
              <a:t>What proportion of the risk in your stock is attributable to the market? What proportion is firm-specific?</a:t>
            </a:r>
          </a:p>
          <a:p>
            <a:pPr marL="640080" lvl="1" indent="-274320" eaLnBrk="1" fontAlgn="auto" hangingPunct="1">
              <a:spcAft>
                <a:spcPts val="0"/>
              </a:spcAft>
              <a:buFont typeface="Wingdings 2"/>
              <a:buChar char=""/>
              <a:defRPr/>
            </a:pPr>
            <a:r>
              <a:rPr lang="en-US" smtClean="0">
                <a:ea typeface="+mn-ea"/>
              </a:rPr>
              <a:t>What is the historical estimate of beta for your stock? What is the range on this estimate with 67% probability? With 95% probability?</a:t>
            </a:r>
          </a:p>
          <a:p>
            <a:pPr marL="640080" lvl="1" indent="-274320" eaLnBrk="1" fontAlgn="auto" hangingPunct="1">
              <a:spcAft>
                <a:spcPts val="0"/>
              </a:spcAft>
              <a:buFont typeface="Wingdings 2"/>
              <a:buChar char=""/>
              <a:defRPr/>
            </a:pPr>
            <a:r>
              <a:rPr lang="en-US" smtClean="0">
                <a:ea typeface="+mn-ea"/>
              </a:rPr>
              <a:t>Based upon this beta, what is your estimate of the required return on this stock?</a:t>
            </a:r>
          </a:p>
          <a:p>
            <a:pPr marL="640080" lvl="1" indent="-274320" eaLnBrk="1" fontAlgn="auto" hangingPunct="1">
              <a:spcAft>
                <a:spcPts val="0"/>
              </a:spcAft>
              <a:buFont typeface="Wingdings 2"/>
              <a:buChar char=""/>
              <a:defRPr/>
            </a:pPr>
            <a:r>
              <a:rPr lang="en-US" smtClean="0">
                <a:ea typeface="+mn-ea"/>
              </a:rPr>
              <a:t>Riskless Rate + Beta * Risk Premium</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Quick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4701A91-74B4-9046-9426-1DE96FD5AC90}" type="slidenum">
              <a:rPr lang="en-US"/>
              <a:pPr>
                <a:defRPr/>
              </a:pPr>
              <a:t>136</a:t>
            </a:fld>
            <a:endParaRPr lang="en-US" dirty="0"/>
          </a:p>
        </p:txBody>
      </p:sp>
      <p:sp>
        <p:nvSpPr>
          <p:cNvPr id="28160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You are advising a very risky software firm on the right cost of equity to use in project analysis. You estimate a beta of 3.0 for the firm and come up with a cost of equity of 20%. The CFO of the firm is concerned about the high cost of equity and wants to know whether there is anything he can do to lower his beta.</a:t>
            </a:r>
          </a:p>
          <a:p>
            <a:pPr marL="320040" indent="-320040" eaLnBrk="1" fontAlgn="auto" hangingPunct="1">
              <a:spcAft>
                <a:spcPts val="0"/>
              </a:spcAft>
              <a:buFont typeface="Wingdings"/>
              <a:buChar char=""/>
              <a:defRPr/>
            </a:pPr>
            <a:r>
              <a:rPr lang="en-US" dirty="0" smtClean="0">
                <a:ea typeface="+mn-ea"/>
                <a:cs typeface="+mn-cs"/>
              </a:rPr>
              <a:t>How do you bring your beta down?</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Should you focus your attention on bringing your beta down? </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Regression Diagnostics for Tata Motors</a:t>
            </a:r>
          </a:p>
        </p:txBody>
      </p:sp>
      <p:pic>
        <p:nvPicPr>
          <p:cNvPr id="2969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Jensen</a:t>
            </a:r>
            <a:r>
              <a:rPr lang="ja-JP" altLang="en-US" sz="1600" dirty="0" smtClean="0">
                <a:solidFill>
                  <a:srgbClr val="000000"/>
                </a:solidFill>
              </a:rPr>
              <a:t>’</a:t>
            </a:r>
            <a:r>
              <a:rPr lang="en-US" altLang="ja-JP" sz="1600" dirty="0" smtClean="0">
                <a:solidFill>
                  <a:srgbClr val="000000"/>
                </a:solidFill>
              </a:rPr>
              <a:t>s </a:t>
            </a:r>
            <a:r>
              <a:rPr lang="en-US" altLang="ja-JP" sz="1600" dirty="0" smtClean="0">
                <a:solidFill>
                  <a:srgbClr val="000000"/>
                </a:solidFill>
                <a:latin typeface="Symbol" charset="0"/>
                <a:sym typeface="Symbol" charset="0"/>
              </a:rPr>
              <a:t></a:t>
            </a:r>
          </a:p>
          <a:p>
            <a:pPr>
              <a:defRPr/>
            </a:pPr>
            <a:r>
              <a:rPr lang="en-US" sz="1600" dirty="0" smtClean="0">
                <a:solidFill>
                  <a:srgbClr val="000000"/>
                </a:solidFill>
              </a:rPr>
              <a:t>= 2.28% - 4%/12 (1-1.83) = 2.56%</a:t>
            </a:r>
          </a:p>
          <a:p>
            <a:pPr>
              <a:defRPr/>
            </a:pPr>
            <a:r>
              <a:rPr lang="en-US" sz="1600" dirty="0" smtClean="0">
                <a:solidFill>
                  <a:srgbClr val="000000"/>
                </a:solidFill>
              </a:rPr>
              <a:t> Annualized = (1+.0256)</a:t>
            </a:r>
            <a:r>
              <a:rPr lang="en-US" sz="1600" baseline="30000" dirty="0" smtClean="0">
                <a:solidFill>
                  <a:srgbClr val="000000"/>
                </a:solidFill>
              </a:rPr>
              <a:t>12</a:t>
            </a:r>
            <a:r>
              <a:rPr lang="en-US" sz="1600" dirty="0" smtClean="0">
                <a:solidFill>
                  <a:srgbClr val="000000"/>
                </a:solidFill>
              </a:rPr>
              <a:t>-1= 35.42%</a:t>
            </a:r>
          </a:p>
          <a:p>
            <a:pPr>
              <a:defRPr/>
            </a:pPr>
            <a:r>
              <a:rPr lang="en-US" sz="1600" dirty="0" smtClean="0">
                <a:solidFill>
                  <a:srgbClr val="000000"/>
                </a:solidFill>
              </a:rPr>
              <a:t>Average monthly </a:t>
            </a:r>
            <a:r>
              <a:rPr lang="en-US" sz="1600" dirty="0" err="1" smtClean="0">
                <a:solidFill>
                  <a:srgbClr val="000000"/>
                </a:solidFill>
              </a:rPr>
              <a:t>riskfree</a:t>
            </a:r>
            <a:r>
              <a:rPr lang="en-US" sz="1600" dirty="0" smtClean="0">
                <a:solidFill>
                  <a:srgbClr val="000000"/>
                </a:solidFill>
              </a:rPr>
              <a:t>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2969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better beta? Vale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299011" name="Content Placeholder 2"/>
          <p:cNvSpPr>
            <a:spLocks noGrp="1"/>
          </p:cNvSpPr>
          <p:nvPr>
            <p:ph sz="quarter" idx="1"/>
          </p:nvPr>
        </p:nvSpPr>
        <p:spPr>
          <a:xfrm>
            <a:off x="612775" y="1600200"/>
            <a:ext cx="8153400" cy="4495800"/>
          </a:xfrm>
        </p:spPr>
        <p:txBody>
          <a:bodyPr/>
          <a:lstStyle/>
          <a:p>
            <a:endParaRPr lang="en-US">
              <a:latin typeface="Calibri" charset="0"/>
            </a:endParaRPr>
          </a:p>
        </p:txBody>
      </p:sp>
      <p:graphicFrame>
        <p:nvGraphicFramePr>
          <p:cNvPr id="299012" name="Object 3"/>
          <p:cNvGraphicFramePr>
            <a:graphicFrameLocks noChangeAspect="1"/>
          </p:cNvGraphicFramePr>
          <p:nvPr/>
        </p:nvGraphicFramePr>
        <p:xfrm>
          <a:off x="609600" y="2286000"/>
          <a:ext cx="8170863" cy="2667000"/>
        </p:xfrm>
        <a:graphic>
          <a:graphicData uri="http://schemas.openxmlformats.org/presentationml/2006/ole">
            <mc:AlternateContent xmlns:mc="http://schemas.openxmlformats.org/markup-compatibility/2006">
              <mc:Choice xmlns:v="urn:schemas-microsoft-com:vml" Requires="v">
                <p:oleObj spid="_x0000_s299038" name="Document" r:id="rId4" imgW="5486198" imgH="1790634" progId="Word.Document.12">
                  <p:embed/>
                </p:oleObj>
              </mc:Choice>
              <mc:Fallback>
                <p:oleObj name="Document" r:id="rId4" imgW="5486198" imgH="1790634"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286000"/>
                        <a:ext cx="81708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Deutsche Bank and Baidu: Index Effects on Risk Parameters</a:t>
            </a: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01059" name="Content Placeholder 5"/>
          <p:cNvSpPr>
            <a:spLocks noGrp="1"/>
          </p:cNvSpPr>
          <p:nvPr>
            <p:ph sz="quarter" idx="1"/>
          </p:nvPr>
        </p:nvSpPr>
        <p:spPr>
          <a:xfrm>
            <a:off x="612775" y="1600200"/>
            <a:ext cx="8153400" cy="4495800"/>
          </a:xfrm>
        </p:spPr>
        <p:txBody>
          <a:bodyPr/>
          <a:lstStyle/>
          <a:p>
            <a:r>
              <a:rPr lang="en-US">
                <a:latin typeface="Calibri" charset="0"/>
              </a:rPr>
              <a:t>For Deutsche Bank, a widely held European stock, we tried both the DAX (German index) and the FTSE European index.</a:t>
            </a:r>
          </a:p>
          <a:p>
            <a:endParaRPr lang="en-US">
              <a:latin typeface="Calibri" charset="0"/>
            </a:endParaRPr>
          </a:p>
          <a:p>
            <a:endParaRPr lang="en-US">
              <a:latin typeface="Calibri" charset="0"/>
            </a:endParaRPr>
          </a:p>
          <a:p>
            <a:r>
              <a:rPr lang="en-US">
                <a:latin typeface="Calibri" charset="0"/>
              </a:rPr>
              <a:t>For Baidu, a NASDAQ listed stock, we ran regressions against both the S&amp;P 500 and the NASDAQ.</a:t>
            </a:r>
          </a:p>
          <a:p>
            <a:endParaRPr lang="en-US">
              <a:latin typeface="Calibri" charset="0"/>
            </a:endParaRPr>
          </a:p>
        </p:txBody>
      </p:sp>
      <p:graphicFrame>
        <p:nvGraphicFramePr>
          <p:cNvPr id="301060" name="Object 6"/>
          <p:cNvGraphicFramePr>
            <a:graphicFrameLocks noChangeAspect="1"/>
          </p:cNvGraphicFramePr>
          <p:nvPr/>
        </p:nvGraphicFramePr>
        <p:xfrm>
          <a:off x="1828800" y="2895600"/>
          <a:ext cx="5638800" cy="1206500"/>
        </p:xfrm>
        <a:graphic>
          <a:graphicData uri="http://schemas.openxmlformats.org/presentationml/2006/ole">
            <mc:AlternateContent xmlns:mc="http://schemas.openxmlformats.org/markup-compatibility/2006">
              <mc:Choice xmlns:v="urn:schemas-microsoft-com:vml" Requires="v">
                <p:oleObj spid="_x0000_s301106" name="Document" r:id="rId4" imgW="5638592" imgH="1206456" progId="Word.Document.12">
                  <p:embed/>
                </p:oleObj>
              </mc:Choice>
              <mc:Fallback>
                <p:oleObj name="Document" r:id="rId4" imgW="5638592" imgH="1206456" progId="Word.Document.12">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8956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1061" name="Object 7"/>
          <p:cNvGraphicFramePr>
            <a:graphicFrameLocks noChangeAspect="1"/>
          </p:cNvGraphicFramePr>
          <p:nvPr/>
        </p:nvGraphicFramePr>
        <p:xfrm>
          <a:off x="1981200" y="4876800"/>
          <a:ext cx="5638800" cy="1206500"/>
        </p:xfrm>
        <a:graphic>
          <a:graphicData uri="http://schemas.openxmlformats.org/presentationml/2006/ole">
            <mc:AlternateContent xmlns:mc="http://schemas.openxmlformats.org/markup-compatibility/2006">
              <mc:Choice xmlns:v="urn:schemas-microsoft-com:vml" Requires="v">
                <p:oleObj spid="_x0000_s301107" name="Document" r:id="rId6" imgW="5638592" imgH="1206456" progId="Word.Document.12">
                  <p:embed/>
                </p:oleObj>
              </mc:Choice>
              <mc:Fallback>
                <p:oleObj name="Document" r:id="rId6" imgW="5638592" imgH="1206456" progId="Word.Document.12">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4876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 Exploring Fundamentals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C2ACC5D-A5C9-3048-98A3-61D81A1C03A7}" type="slidenum">
              <a:rPr lang="en-US"/>
              <a:pPr>
                <a:defRPr/>
              </a:pPr>
              <a:t>140</a:t>
            </a:fld>
            <a:endParaRPr lang="en-US" dirty="0"/>
          </a:p>
        </p:txBody>
      </p:sp>
      <p:pic>
        <p:nvPicPr>
          <p:cNvPr id="30310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 1: Product Type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FB4A6EA-D9A3-CB40-9CE6-2B4D15E943F7}" type="slidenum">
              <a:rPr lang="en-US"/>
              <a:pPr>
                <a:defRPr/>
              </a:pPr>
              <a:t>141</a:t>
            </a:fld>
            <a:endParaRPr lang="en-US" dirty="0"/>
          </a:p>
        </p:txBody>
      </p:sp>
      <p:sp>
        <p:nvSpPr>
          <p:cNvPr id="30515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Industry Effects: The beta value for a firm depends upon the sensitivity of the demand for its products and services and of its costs to macroeconomic factors that affect the overall market. </a:t>
            </a:r>
          </a:p>
          <a:p>
            <a:pPr lvl="1" eaLnBrk="1" hangingPunct="1"/>
            <a:r>
              <a:rPr lang="en-US">
                <a:latin typeface="Calibri" charset="0"/>
              </a:rPr>
              <a:t>Cyclical companies have higher betas than non-cyclical firms</a:t>
            </a:r>
          </a:p>
          <a:p>
            <a:pPr lvl="1" eaLnBrk="1" hangingPunct="1"/>
            <a:r>
              <a:rPr lang="en-US">
                <a:latin typeface="Calibri" charset="0"/>
              </a:rPr>
              <a:t>Firms which sell more discretionary products will have higher betas than firms that sell less discretionary products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Simple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6030E3F-81C0-1F42-AA43-86E909A95915}" type="slidenum">
              <a:rPr lang="en-US"/>
              <a:pPr>
                <a:defRPr/>
              </a:pPr>
              <a:t>142</a:t>
            </a:fld>
            <a:endParaRPr lang="en-US" dirty="0"/>
          </a:p>
        </p:txBody>
      </p:sp>
      <p:sp>
        <p:nvSpPr>
          <p:cNvPr id="30003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Phone service is close to being non-discretionary in the United States and Western Europe. However, in much of Asia and Latin America, there are large segments of the population for which phone service is a luxury. </a:t>
            </a:r>
          </a:p>
          <a:p>
            <a:pPr marL="320040" indent="-320040" eaLnBrk="1" fontAlgn="auto" hangingPunct="1">
              <a:spcAft>
                <a:spcPts val="0"/>
              </a:spcAft>
              <a:buFont typeface="Wingdings"/>
              <a:buChar char=""/>
              <a:defRPr/>
            </a:pPr>
            <a:r>
              <a:rPr lang="en-US" dirty="0" smtClean="0">
                <a:ea typeface="+mn-ea"/>
                <a:cs typeface="+mn-cs"/>
              </a:rPr>
              <a:t>Given our discussion of discretionary and non-discretionary products, which of the following conclusions would you be willing to draw:</a:t>
            </a:r>
          </a:p>
          <a:p>
            <a:pPr marL="640080" lvl="1" indent="-274320" eaLnBrk="1" fontAlgn="auto" hangingPunct="1">
              <a:spcAft>
                <a:spcPts val="0"/>
              </a:spcAft>
              <a:buFont typeface="Wingdings 2"/>
              <a:buChar char=""/>
              <a:defRPr/>
            </a:pPr>
            <a:r>
              <a:rPr lang="en-US" dirty="0" smtClean="0">
                <a:ea typeface="+mn-ea"/>
              </a:rPr>
              <a:t>Emerging market telecom companies should have higher betas than developed market telecom companies.</a:t>
            </a:r>
          </a:p>
          <a:p>
            <a:pPr marL="640080" lvl="1" indent="-274320" eaLnBrk="1" fontAlgn="auto" hangingPunct="1">
              <a:spcAft>
                <a:spcPts val="0"/>
              </a:spcAft>
              <a:buFont typeface="Wingdings 2"/>
              <a:buChar char=""/>
              <a:defRPr/>
            </a:pPr>
            <a:r>
              <a:rPr lang="en-US" dirty="0" smtClean="0">
                <a:ea typeface="+mn-ea"/>
              </a:rPr>
              <a:t>Developed market telecom companies should have higher betas than emerging market telecom companies</a:t>
            </a:r>
          </a:p>
          <a:p>
            <a:pPr marL="640080" lvl="1" indent="-274320" eaLnBrk="1" fontAlgn="auto" hangingPunct="1">
              <a:spcAft>
                <a:spcPts val="0"/>
              </a:spcAft>
              <a:buFont typeface="Wingdings 2"/>
              <a:buChar char=""/>
              <a:defRPr/>
            </a:pPr>
            <a:r>
              <a:rPr lang="en-US" dirty="0" smtClean="0">
                <a:ea typeface="+mn-ea"/>
              </a:rPr>
              <a:t>The two groups of companies should have similar betas</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 2: Operating Leverage Effects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F1A7FA2-533E-574E-AACF-F0B520CEC295}" type="slidenum">
              <a:rPr lang="en-US"/>
              <a:pPr>
                <a:defRPr/>
              </a:pPr>
              <a:t>143</a:t>
            </a:fld>
            <a:endParaRPr lang="en-US" dirty="0"/>
          </a:p>
        </p:txBody>
      </p:sp>
      <p:sp>
        <p:nvSpPr>
          <p:cNvPr id="30925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Operating leverage refers to the proportion of the total costs of the firm that are fixed. </a:t>
            </a:r>
          </a:p>
          <a:p>
            <a:pPr eaLnBrk="1" hangingPunct="1"/>
            <a:r>
              <a:rPr lang="en-US">
                <a:latin typeface="Calibri" charset="0"/>
              </a:rPr>
              <a:t>Other things remaining equal, higher operating leverage results in greater earnings variability which in turn results in higher betas.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Measures of Operating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02F43E7-4771-E54D-9816-2F3561B7EBD2}" type="slidenum">
              <a:rPr lang="en-US"/>
              <a:pPr>
                <a:defRPr/>
              </a:pPr>
              <a:t>144</a:t>
            </a:fld>
            <a:endParaRPr lang="en-US" dirty="0"/>
          </a:p>
        </p:txBody>
      </p:sp>
      <p:sp>
        <p:nvSpPr>
          <p:cNvPr id="31130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Fixed Costs Measure = Fixed Costs / Variable Costs</a:t>
            </a:r>
          </a:p>
          <a:p>
            <a:pPr lvl="1" eaLnBrk="1" hangingPunct="1"/>
            <a:r>
              <a:rPr lang="en-US">
                <a:latin typeface="Calibri" charset="0"/>
              </a:rPr>
              <a:t>This measures the relationship between fixed and variable costs. The higher the proportion, the higher the operating leverage.</a:t>
            </a:r>
          </a:p>
          <a:p>
            <a:pPr eaLnBrk="1" hangingPunct="1"/>
            <a:r>
              <a:rPr lang="en-US">
                <a:latin typeface="Calibri" charset="0"/>
              </a:rPr>
              <a:t>EBIT Variability Measure = % Change in EBIT / % Change in Revenues</a:t>
            </a:r>
          </a:p>
          <a:p>
            <a:pPr lvl="1" eaLnBrk="1" hangingPunct="1"/>
            <a:r>
              <a:rPr lang="en-US">
                <a:latin typeface="Calibri" charset="0"/>
              </a:rPr>
              <a:t>This measures how quickly the earnings before interest and taxes changes as revenue changes. The higher this number, the greater the operating leverage.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Operating Leverage: 1987- 2013</a:t>
            </a:r>
            <a:br>
              <a:rPr lang="en-US" altLang="ja-JP">
                <a:latin typeface="Calibri" charset="0"/>
              </a:rPr>
            </a:br>
            <a:endParaRPr lang="en-US">
              <a:latin typeface="Calibri" charset="0"/>
            </a:endParaRP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5" cy="4799007"/>
        </p:xfrm>
        <a:graphic>
          <a:graphicData uri="http://schemas.openxmlformats.org/drawingml/2006/table">
            <a:tbl>
              <a:tblPr/>
              <a:tblGrid>
                <a:gridCol w="807649"/>
                <a:gridCol w="807649"/>
                <a:gridCol w="807649"/>
                <a:gridCol w="807649"/>
                <a:gridCol w="807649"/>
                <a:gridCol w="1281470"/>
              </a:tblGrid>
              <a:tr h="283428">
                <a:tc>
                  <a:txBody>
                    <a:bodyPr/>
                    <a:lstStyle/>
                    <a:p>
                      <a:pPr algn="ctr" fontAlgn="t"/>
                      <a:r>
                        <a:rPr lang="en-US" sz="900" b="0" i="0" u="none" strike="noStrike" dirty="0">
                          <a:solidFill>
                            <a:srgbClr val="000000"/>
                          </a:solidFill>
                          <a:effectLst/>
                          <a:latin typeface="Times"/>
                        </a:rPr>
                        <a:t>Year</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Net Sales</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 Change in Sales</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EBIT</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 Change in EBIT</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1987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$2,877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effectLst/>
                          <a:latin typeface="Times"/>
                        </a:rPr>
                        <a:t> </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$756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effectLst/>
                          <a:latin typeface="Times"/>
                        </a:rPr>
                        <a:t> </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1988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$3,438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19.50%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$848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12.17%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1989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$4,594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33.62%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$1,177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38.80%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$5,844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27.21%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$1,368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16.23%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$6,182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5.78%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$1,124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-17.84%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$7,504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21.38%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$1,287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14.50%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$8,529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13.66%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$1,560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21.21%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$10,055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17.89%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$1,804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15.64%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$12,112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20.46%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$2,262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$18,739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54.71%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$3,024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33.69%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$22,473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19.93%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$3,945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$22,976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$3,843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$23,435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2.00%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$3,580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$25,418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$2,525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-29.47%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$25,172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-0.97%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$2,832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12.16%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$25,329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0.62%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$2,384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-15.82%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$27,061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dirty="0">
                          <a:solidFill>
                            <a:srgbClr val="000000"/>
                          </a:solidFill>
                          <a:effectLst/>
                          <a:latin typeface="Times"/>
                        </a:rPr>
                        <a:t>$2,713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dirty="0">
                          <a:solidFill>
                            <a:srgbClr val="000000"/>
                          </a:solidFill>
                          <a:effectLst/>
                          <a:latin typeface="Times"/>
                        </a:rPr>
                        <a:t>13.80%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$30,752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13.64%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$4,048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49.21%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$31,944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$4,107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dirty="0">
                          <a:solidFill>
                            <a:srgbClr val="000000"/>
                          </a:solidFill>
                          <a:effectLst/>
                          <a:latin typeface="Times"/>
                        </a:rPr>
                        <a:t>1.46%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$33,747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5.64%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$5,355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$35,510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5.22%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$6,829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27.53%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$37,843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6.57%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$7,404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8.42%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$36,149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-4.48%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$5,697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-23.06%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2010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$38,063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$6,726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18.06%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2011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$40,893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7.44%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$7,781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15.69%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2012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$42,278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$8,863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13.91%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146249">
                <a:tc>
                  <a:txBody>
                    <a:bodyPr/>
                    <a:lstStyle/>
                    <a:p>
                      <a:pPr algn="ctr" fontAlgn="t"/>
                      <a:r>
                        <a:rPr lang="en-US" sz="900" b="0" i="0" u="none" strike="noStrike">
                          <a:solidFill>
                            <a:srgbClr val="000000"/>
                          </a:solidFill>
                          <a:effectLst/>
                          <a:latin typeface="Times"/>
                        </a:rPr>
                        <a:t>2013</a:t>
                      </a:r>
                    </a:p>
                  </a:txBody>
                  <a:tcPr marL="9071" marR="9071" marT="907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$45,041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6.54%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$9,450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6.62%</a:t>
                      </a:r>
                    </a:p>
                  </a:txBody>
                  <a:tcPr marL="9071" marR="9071" marT="90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1" i="0" u="none" strike="noStrike" dirty="0">
                          <a:effectLst/>
                          <a:latin typeface="Verdana"/>
                        </a:rPr>
                        <a:t>Operating Leverage</a:t>
                      </a:r>
                    </a:p>
                  </a:txBody>
                  <a:tcPr marL="9071" marR="9071" marT="90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3428">
                <a:tc>
                  <a:txBody>
                    <a:bodyPr/>
                    <a:lstStyle/>
                    <a:p>
                      <a:pPr algn="l" fontAlgn="b"/>
                      <a:r>
                        <a:rPr lang="en-US" sz="900" b="1" i="0" u="none" strike="noStrike" dirty="0">
                          <a:solidFill>
                            <a:schemeClr val="tx1"/>
                          </a:solidFill>
                          <a:effectLst/>
                          <a:latin typeface="Verdana"/>
                        </a:rPr>
                        <a:t>Average: 87-13</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chemeClr val="tx1"/>
                          </a:solidFill>
                          <a:effectLst/>
                          <a:latin typeface="Verdana"/>
                        </a:rPr>
                        <a:t> </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chemeClr val="tx1"/>
                          </a:solidFill>
                          <a:effectLst/>
                          <a:latin typeface="Verdana"/>
                        </a:rPr>
                        <a:t>11.79%</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dirty="0">
                        <a:solidFill>
                          <a:schemeClr val="tx1"/>
                        </a:solidFill>
                        <a:effectLst/>
                        <a:latin typeface="Verdana"/>
                      </a:endParaRP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900" b="1" i="0" u="none" strike="noStrike" dirty="0">
                          <a:solidFill>
                            <a:schemeClr val="tx1"/>
                          </a:solidFill>
                          <a:effectLst/>
                          <a:latin typeface="Verdana"/>
                        </a:rPr>
                        <a:t>11.91%</a:t>
                      </a:r>
                    </a:p>
                  </a:txBody>
                  <a:tcPr marL="9071" marR="9071" marT="907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chemeClr val="tx1"/>
                          </a:solidFill>
                          <a:effectLst/>
                          <a:latin typeface="Verdana"/>
                        </a:rPr>
                        <a:t>11.91/11.79 =1.01</a:t>
                      </a:r>
                      <a:endParaRPr lang="en-US" sz="900" b="1" i="0" u="none" strike="noStrike" dirty="0">
                        <a:solidFill>
                          <a:schemeClr val="tx1"/>
                        </a:solidFill>
                        <a:effectLst/>
                        <a:latin typeface="Verdana"/>
                      </a:endParaRPr>
                    </a:p>
                  </a:txBody>
                  <a:tcPr marL="9071" marR="9071" marT="90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3428">
                <a:tc>
                  <a:txBody>
                    <a:bodyPr/>
                    <a:lstStyle/>
                    <a:p>
                      <a:pPr algn="l" fontAlgn="b"/>
                      <a:r>
                        <a:rPr lang="en-US" sz="900" b="1" i="0" u="none" strike="noStrike">
                          <a:solidFill>
                            <a:schemeClr val="tx1"/>
                          </a:solidFill>
                          <a:effectLst/>
                          <a:latin typeface="Verdana"/>
                        </a:rPr>
                        <a:t>Average: 96-13</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chemeClr val="tx1"/>
                          </a:solidFill>
                          <a:effectLst/>
                          <a:latin typeface="Verdana"/>
                        </a:rPr>
                        <a:t> </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chemeClr val="tx1"/>
                          </a:solidFill>
                          <a:effectLst/>
                          <a:latin typeface="Verdana"/>
                        </a:rPr>
                        <a:t>8.16%</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a:solidFill>
                          <a:schemeClr val="tx1"/>
                        </a:solidFill>
                        <a:effectLst/>
                        <a:latin typeface="Verdana"/>
                      </a:endParaRP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1" i="0" u="none" strike="noStrike" dirty="0">
                          <a:solidFill>
                            <a:schemeClr val="tx1"/>
                          </a:solidFill>
                          <a:effectLst/>
                          <a:latin typeface="Verdana"/>
                        </a:rPr>
                        <a:t>10.20%</a:t>
                      </a:r>
                    </a:p>
                  </a:txBody>
                  <a:tcPr marL="9071" marR="9071" marT="907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chemeClr val="tx1"/>
                          </a:solidFill>
                          <a:effectLst/>
                          <a:latin typeface="Verdana"/>
                        </a:rPr>
                        <a:t>10.20/8.16</a:t>
                      </a:r>
                      <a:r>
                        <a:rPr lang="en-US" sz="900" b="1" i="0" u="none" strike="noStrike" baseline="0" dirty="0" smtClean="0">
                          <a:solidFill>
                            <a:schemeClr val="tx1"/>
                          </a:solidFill>
                          <a:effectLst/>
                          <a:latin typeface="Verdana"/>
                        </a:rPr>
                        <a:t> =</a:t>
                      </a:r>
                      <a:r>
                        <a:rPr lang="en-US" sz="900" b="1" i="0" u="none" strike="noStrike" dirty="0" smtClean="0">
                          <a:solidFill>
                            <a:schemeClr val="tx1"/>
                          </a:solidFill>
                          <a:effectLst/>
                          <a:latin typeface="Verdana"/>
                        </a:rPr>
                        <a:t>1.25</a:t>
                      </a:r>
                      <a:endParaRPr lang="en-US" sz="900" b="1" i="0" u="none" strike="noStrike" dirty="0">
                        <a:solidFill>
                          <a:schemeClr val="tx1"/>
                        </a:solidFill>
                        <a:effectLst/>
                        <a:latin typeface="Verdana"/>
                      </a:endParaRPr>
                    </a:p>
                  </a:txBody>
                  <a:tcPr marL="9071" marR="9071" marT="90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p>
            <a:pPr>
              <a:defRPr/>
            </a:pPr>
            <a:r>
              <a:rPr lang="en-US" sz="1600" dirty="0"/>
              <a:t>Average across entertainment companies = 1.35</a:t>
            </a:r>
          </a:p>
          <a:p>
            <a:pPr>
              <a:defRPr/>
            </a:pPr>
            <a:endParaRPr lang="en-US" sz="1600" dirty="0"/>
          </a:p>
          <a:p>
            <a:pPr>
              <a:defRPr/>
            </a:pPr>
            <a:r>
              <a:rPr lang="en-US" sz="1600" dirty="0"/>
              <a:t>Given Disney’s operating leverage measures (1.01 or 1.25), would you expect Disney to have a higher or a lower beta than other entertainment companies?</a:t>
            </a:r>
          </a:p>
          <a:p>
            <a:pPr marL="342900" indent="-342900">
              <a:buFont typeface="+mj-lt"/>
              <a:buAutoNum type="alphaLcPeriod"/>
              <a:defRPr/>
            </a:pPr>
            <a:r>
              <a:rPr lang="en-US" sz="1600" dirty="0"/>
              <a:t>Higher</a:t>
            </a:r>
          </a:p>
          <a:p>
            <a:pPr marL="342900" indent="-342900">
              <a:buFont typeface="+mj-lt"/>
              <a:buAutoNum type="alphaLcPeriod"/>
              <a:defRPr/>
            </a:pPr>
            <a:r>
              <a:rPr lang="en-US" sz="1600" dirty="0"/>
              <a:t>Lower</a:t>
            </a:r>
          </a:p>
          <a:p>
            <a:pPr marL="342900" indent="-342900">
              <a:buFont typeface="+mj-lt"/>
              <a:buAutoNum type="alphaLcPeriod"/>
              <a:defRPr/>
            </a:pPr>
            <a:r>
              <a:rPr lang="en-US" sz="1600" dirty="0"/>
              <a:t>No effect</a:t>
            </a:r>
          </a:p>
        </p:txBody>
      </p:sp>
    </p:spTree>
  </p:cSld>
  <p:clrMapOvr>
    <a:masterClrMapping/>
  </p:clrMapOvr>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 3: Financial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F0030C5-0077-9D43-81A6-364546E15590}" type="slidenum">
              <a:rPr lang="en-US"/>
              <a:pPr>
                <a:defRPr/>
              </a:pPr>
              <a:t>146</a:t>
            </a:fld>
            <a:endParaRPr lang="en-US" dirty="0"/>
          </a:p>
        </p:txBody>
      </p:sp>
      <p:sp>
        <p:nvSpPr>
          <p:cNvPr id="31539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a:latin typeface="Calibri" charset="0"/>
              </a:rPr>
              <a:t>As firms borrow, they create fixed costs (interest payments) that make their earnings to equity investors more </a:t>
            </a:r>
            <a:r>
              <a:rPr lang="en-US" dirty="0" smtClean="0">
                <a:latin typeface="Calibri" charset="0"/>
              </a:rPr>
              <a:t>volatile. This </a:t>
            </a:r>
            <a:r>
              <a:rPr lang="en-US" dirty="0">
                <a:latin typeface="Calibri" charset="0"/>
              </a:rPr>
              <a:t>increased earnings volatility which increases the equity beta</a:t>
            </a:r>
            <a:r>
              <a:rPr lang="en-US" dirty="0" smtClean="0">
                <a:latin typeface="Calibri" charset="0"/>
              </a:rPr>
              <a:t>.</a:t>
            </a:r>
          </a:p>
          <a:p>
            <a:pPr eaLnBrk="1" hangingPunct="1">
              <a:defRPr/>
            </a:pPr>
            <a:r>
              <a:rPr lang="en-US" dirty="0"/>
              <a:t>The beta of equity alone can be written as a function of the unlevered beta and the debt-equity ratio</a:t>
            </a:r>
          </a:p>
          <a:p>
            <a:pPr marL="0" indent="0" eaLnBrk="1" hangingPunct="1">
              <a:buFont typeface="Wingdings" charset="0"/>
              <a:buNone/>
              <a:defRPr/>
            </a:pPr>
            <a:r>
              <a:rPr lang="en-US" dirty="0" smtClean="0"/>
              <a:t>	</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defRPr/>
            </a:pPr>
            <a:r>
              <a:rPr lang="en-US" dirty="0"/>
              <a:t></a:t>
            </a:r>
            <a:r>
              <a:rPr lang="en-US" baseline="-25000" dirty="0"/>
              <a:t>L</a:t>
            </a:r>
            <a:r>
              <a:rPr lang="en-US" dirty="0"/>
              <a:t> = Levered or Equity Beta	D/E = Market value Debt to equity ratio</a:t>
            </a:r>
          </a:p>
          <a:p>
            <a:pPr lvl="1" eaLnBrk="1" hangingPunct="1">
              <a:defRPr/>
            </a:pPr>
            <a:r>
              <a:rPr lang="en-US" dirty="0"/>
              <a:t></a:t>
            </a:r>
            <a:r>
              <a:rPr lang="en-US" baseline="-25000" dirty="0"/>
              <a:t>u</a:t>
            </a:r>
            <a:r>
              <a:rPr lang="en-US" dirty="0"/>
              <a:t> = Unlevered or Asset Beta	t = Marginal tax rate</a:t>
            </a:r>
          </a:p>
          <a:p>
            <a:pPr eaLnBrk="1" hangingPunct="1">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smtClean="0"/>
              <a:t>Unlevered</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defRPr/>
            </a:pPr>
            <a:r>
              <a:rPr lang="en-US" dirty="0" smtClean="0"/>
              <a:t>The average debt equity ratio during this period was 19.44%.</a:t>
            </a:r>
          </a:p>
          <a:p>
            <a:pPr eaLnBrk="1" hangingPunct="1">
              <a:defRPr/>
            </a:pPr>
            <a:r>
              <a:rPr lang="en-US" dirty="0" smtClean="0"/>
              <a:t>The unlevered beta for Disney can then be estimated (using a marginal tax rate of 36.1%)	</a:t>
            </a:r>
          </a:p>
          <a:p>
            <a:pPr marL="366713" lvl="1" indent="0" eaLnBrk="1" hangingPunct="1">
              <a:buFont typeface="Wingdings 2" charset="0"/>
              <a:buNone/>
              <a:defRPr/>
            </a:pPr>
            <a:r>
              <a:rPr lang="en-US" dirty="0" smtClean="0"/>
              <a:t>= Current Beta / (1 + (1 - tax rate) (Average Debt/Equity))</a:t>
            </a:r>
          </a:p>
          <a:p>
            <a:pPr marL="366713" lvl="1" indent="0" eaLnBrk="1" hangingPunct="1">
              <a:buFont typeface="Wingdings 2" charset="0"/>
              <a:buNone/>
              <a:defRPr/>
            </a:pPr>
            <a:r>
              <a:rPr lang="en-US" dirty="0" smtClean="0"/>
              <a:t>= 1.25 / (1 + (1 - 0.361)(0.1944))= 1.1119</a:t>
            </a:r>
            <a:endParaRPr lang="en-US" dirty="0"/>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 Beta and Financial Leverage</a:t>
            </a: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19491"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319517"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Betas are weighted Averages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9A884FB-30D7-1349-9CA5-B3869D24C5AC}" type="slidenum">
              <a:rPr lang="en-US"/>
              <a:pPr>
                <a:defRPr/>
              </a:pPr>
              <a:t>149</a:t>
            </a:fld>
            <a:endParaRPr lang="en-US" dirty="0"/>
          </a:p>
        </p:txBody>
      </p:sp>
      <p:sp>
        <p:nvSpPr>
          <p:cNvPr id="32154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beta of a portfolio is always the market-value weighted average of the betas of the individual investments in that portfolio.</a:t>
            </a:r>
          </a:p>
          <a:p>
            <a:pPr eaLnBrk="1" hangingPunct="1"/>
            <a:r>
              <a:rPr lang="en-US">
                <a:latin typeface="Calibri" charset="0"/>
              </a:rPr>
              <a:t>Thus,</a:t>
            </a:r>
          </a:p>
          <a:p>
            <a:pPr lvl="1" eaLnBrk="1" hangingPunct="1"/>
            <a:r>
              <a:rPr lang="en-US">
                <a:latin typeface="Calibri" charset="0"/>
              </a:rPr>
              <a:t>the beta of a mutual fund is the weighted average of the betas of the stocks and other investment in that portfolio</a:t>
            </a:r>
          </a:p>
          <a:p>
            <a:pPr lvl="1" eaLnBrk="1" hangingPunct="1"/>
            <a:r>
              <a:rPr lang="en-US">
                <a:latin typeface="Calibri" charset="0"/>
              </a:rPr>
              <a:t>the beta of a firm after a merger is the market-value weighted average of the betas of the companies involved in the merger.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Disney/Cap Cities Merger (1996): Pre-Merger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EFDED8A-807F-3746-A294-2B5DB92D9F47}" type="slidenum">
              <a:rPr lang="en-US"/>
              <a:pPr>
                <a:defRPr/>
              </a:pPr>
              <a:t>150</a:t>
            </a:fld>
            <a:endParaRPr lang="en-US" dirty="0"/>
          </a:p>
        </p:txBody>
      </p:sp>
      <p:sp>
        <p:nvSpPr>
          <p:cNvPr id="32358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pic>
        <p:nvPicPr>
          <p:cNvPr id="32358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1200"/>
            <a:ext cx="4927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Cap Cities Beta Estimation: Step 1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CB80C55-8504-DC4F-88D5-FA32FE48873C}" type="slidenum">
              <a:rPr lang="en-US"/>
              <a:pPr>
                <a:defRPr/>
              </a:pPr>
              <a:t>151</a:t>
            </a:fld>
            <a:endParaRPr lang="en-US" dirty="0"/>
          </a:p>
        </p:txBody>
      </p:sp>
      <p:sp>
        <p:nvSpPr>
          <p:cNvPr id="32256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Calculate the unlevered betas for both firms</a:t>
            </a:r>
          </a:p>
          <a:p>
            <a:pPr marL="640080" lvl="1" indent="-274320" eaLnBrk="1" fontAlgn="auto" hangingPunct="1">
              <a:spcAft>
                <a:spcPts val="0"/>
              </a:spcAft>
              <a:buFont typeface="Wingdings 2"/>
              <a:buChar char=""/>
              <a:defRPr/>
            </a:pPr>
            <a:r>
              <a:rPr lang="en-US" dirty="0" smtClean="0">
                <a:ea typeface="+mn-ea"/>
              </a:rPr>
              <a:t>Disney</a:t>
            </a:r>
            <a:r>
              <a:rPr lang="ja-JP" altLang="en-US" dirty="0" smtClean="0">
                <a:ea typeface="+mn-ea"/>
              </a:rPr>
              <a:t>’</a:t>
            </a:r>
            <a:r>
              <a:rPr lang="en-US" altLang="ja-JP" dirty="0" smtClean="0">
                <a:ea typeface="+mn-ea"/>
              </a:rPr>
              <a:t>s unlevered beta = 1.15/(1+0.64*0.10) = 1.08</a:t>
            </a:r>
          </a:p>
          <a:p>
            <a:pPr marL="640080" lvl="1" indent="-274320" eaLnBrk="1" fontAlgn="auto" hangingPunct="1">
              <a:spcAft>
                <a:spcPts val="0"/>
              </a:spcAft>
              <a:buFont typeface="Wingdings 2"/>
              <a:buChar char=""/>
              <a:defRPr/>
            </a:pPr>
            <a:r>
              <a:rPr lang="en-US" dirty="0" smtClean="0">
                <a:ea typeface="+mn-ea"/>
              </a:rPr>
              <a:t>Cap Cities unlevered beta = 0.95/(1+0.64*0.03) = 0.93</a:t>
            </a:r>
          </a:p>
          <a:p>
            <a:pPr marL="320040" indent="-320040" eaLnBrk="1" fontAlgn="auto" hangingPunct="1">
              <a:spcAft>
                <a:spcPts val="0"/>
              </a:spcAft>
              <a:buFont typeface="Wingdings"/>
              <a:buChar char=""/>
              <a:defRPr/>
            </a:pPr>
            <a:r>
              <a:rPr lang="en-US" dirty="0" smtClean="0">
                <a:ea typeface="+mn-ea"/>
                <a:cs typeface="+mn-cs"/>
              </a:rPr>
              <a:t>Calculate the unlevered beta for the combined firm</a:t>
            </a:r>
          </a:p>
          <a:p>
            <a:pPr marL="640080" lvl="1" indent="-274320" eaLnBrk="1" fontAlgn="auto" hangingPunct="1">
              <a:spcAft>
                <a:spcPts val="0"/>
              </a:spcAft>
              <a:buFont typeface="Wingdings 2"/>
              <a:buChar char=""/>
              <a:defRPr/>
            </a:pPr>
            <a:r>
              <a:rPr lang="en-US" dirty="0" smtClean="0">
                <a:ea typeface="+mn-ea"/>
              </a:rPr>
              <a:t>Unlevered Beta for combined firm </a:t>
            </a:r>
          </a:p>
          <a:p>
            <a:pPr marL="365760" lvl="1" indent="0" eaLnBrk="1" fontAlgn="auto" hangingPunct="1">
              <a:spcAft>
                <a:spcPts val="0"/>
              </a:spcAft>
              <a:buFont typeface="Wingdings 2"/>
              <a:buNone/>
              <a:defRPr/>
            </a:pPr>
            <a:r>
              <a:rPr lang="en-US" dirty="0" smtClean="0">
                <a:ea typeface="+mn-ea"/>
              </a:rPr>
              <a:t>= 1.08 (34286/53401) + 0.93 (19115/53401)</a:t>
            </a:r>
          </a:p>
          <a:p>
            <a:pPr marL="365760" lvl="1" indent="0" eaLnBrk="1" fontAlgn="auto" hangingPunct="1">
              <a:spcAft>
                <a:spcPts val="0"/>
              </a:spcAft>
              <a:buFont typeface="Wingdings 2"/>
              <a:buNone/>
              <a:defRPr/>
            </a:pPr>
            <a:r>
              <a:rPr lang="en-US" dirty="0" smtClean="0">
                <a:ea typeface="+mn-ea"/>
              </a:rPr>
              <a:t>= 1.026</a:t>
            </a:r>
          </a:p>
          <a:p>
            <a:pPr marL="640080" lvl="1" indent="-274320" eaLnBrk="1" fontAlgn="auto" hangingPunct="1">
              <a:spcAft>
                <a:spcPts val="0"/>
              </a:spcAft>
              <a:buFont typeface="Wingdings 2"/>
              <a:buChar char=""/>
              <a:defRPr/>
            </a:pPr>
            <a:r>
              <a:rPr lang="en-US" dirty="0" smtClean="0">
                <a:ea typeface="+mn-ea"/>
              </a:rPr>
              <a:t>The weights used are the firm values (and not just the equity values) of the two firms, since these are unlevered betas and thus reflects the risks of the entire businesses and not just the equity]</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Cap Cities Beta Estimation: Step 2</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4CF1A0B-8727-9843-8E6F-F4E3000D1D96}" type="slidenum">
              <a:rPr lang="en-US"/>
              <a:pPr>
                <a:defRPr/>
              </a:pPr>
              <a:t>152</a:t>
            </a:fld>
            <a:endParaRPr lang="en-US" dirty="0"/>
          </a:p>
        </p:txBody>
      </p:sp>
      <p:sp>
        <p:nvSpPr>
          <p:cNvPr id="3246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If Disney had used all equity to buy Cap Cities equity, while assuming Cap Cities debt, the consolidated numbers would have looked as follows:</a:t>
            </a:r>
          </a:p>
          <a:p>
            <a:pPr marL="640080" lvl="1" indent="-274320" eaLnBrk="1" fontAlgn="auto" hangingPunct="1">
              <a:spcAft>
                <a:spcPts val="0"/>
              </a:spcAft>
              <a:buFont typeface="Wingdings 2"/>
              <a:buChar char=""/>
              <a:defRPr/>
            </a:pPr>
            <a:r>
              <a:rPr lang="en-US" smtClean="0">
                <a:ea typeface="+mn-ea"/>
              </a:rPr>
              <a:t>Debt = $ 3,186+ $615  = $ 3,801 million</a:t>
            </a:r>
          </a:p>
          <a:p>
            <a:pPr marL="640080" lvl="1" indent="-274320" eaLnBrk="1" fontAlgn="auto" hangingPunct="1">
              <a:spcAft>
                <a:spcPts val="0"/>
              </a:spcAft>
              <a:buFont typeface="Wingdings 2"/>
              <a:buChar char=""/>
              <a:defRPr/>
            </a:pPr>
            <a:r>
              <a:rPr lang="en-US" smtClean="0">
                <a:ea typeface="+mn-ea"/>
              </a:rPr>
              <a:t>Equity = $ 31,100 + $18,500 = $ 49,600 m (Disney issues $18.5 billion in equity)</a:t>
            </a:r>
          </a:p>
          <a:p>
            <a:pPr marL="640080" lvl="1" indent="-274320" eaLnBrk="1" fontAlgn="auto" hangingPunct="1">
              <a:spcAft>
                <a:spcPts val="0"/>
              </a:spcAft>
              <a:buFont typeface="Wingdings 2"/>
              <a:buChar char=""/>
              <a:defRPr/>
            </a:pPr>
            <a:r>
              <a:rPr lang="en-US" smtClean="0">
                <a:ea typeface="+mn-ea"/>
              </a:rPr>
              <a:t>D/E Ratio = 3,801/49600 = 7.66%</a:t>
            </a:r>
          </a:p>
          <a:p>
            <a:pPr marL="640080" lvl="1" indent="-274320" eaLnBrk="1" fontAlgn="auto" hangingPunct="1">
              <a:spcAft>
                <a:spcPts val="0"/>
              </a:spcAft>
              <a:buFont typeface="Wingdings 2"/>
              <a:buChar char=""/>
              <a:defRPr/>
            </a:pPr>
            <a:r>
              <a:rPr lang="en-US" smtClean="0">
                <a:ea typeface="+mn-ea"/>
              </a:rPr>
              <a:t>New Beta = 1.026 (1 + 0.64 (.0766)) = 1.08</a:t>
            </a:r>
          </a:p>
          <a:p>
            <a:pPr marL="320040" indent="-320040" eaLnBrk="1" fontAlgn="auto" hangingPunct="1">
              <a:spcAft>
                <a:spcPts val="0"/>
              </a:spcAft>
              <a:buFont typeface="Wingdings"/>
              <a:buChar char=""/>
              <a:defRPr/>
            </a:pPr>
            <a:r>
              <a:rPr lang="en-US" smtClean="0">
                <a:ea typeface="+mn-ea"/>
                <a:cs typeface="+mn-cs"/>
              </a:rPr>
              <a:t>Since Disney borrowed $ 10 billion to buy Cap Cities/ABC, funded the rest with new equity and assumed Cap Cities debt:</a:t>
            </a:r>
          </a:p>
          <a:p>
            <a:pPr marL="640080" lvl="1" indent="-274320" eaLnBrk="1" fontAlgn="auto" hangingPunct="1">
              <a:spcAft>
                <a:spcPts val="0"/>
              </a:spcAft>
              <a:buFont typeface="Wingdings 2"/>
              <a:buChar char=""/>
              <a:defRPr/>
            </a:pPr>
            <a:r>
              <a:rPr lang="en-US" smtClean="0">
                <a:ea typeface="+mn-ea"/>
              </a:rPr>
              <a:t>The market value of Cap Cities equity is $18.5 billion. If $ 10 billion comes from debt, the balance ($8.5 billion) has to come from new equity.</a:t>
            </a:r>
          </a:p>
          <a:p>
            <a:pPr marL="640080" lvl="1" indent="-274320" eaLnBrk="1" fontAlgn="auto" hangingPunct="1">
              <a:spcAft>
                <a:spcPts val="0"/>
              </a:spcAft>
              <a:buFont typeface="Wingdings 2"/>
              <a:buChar char=""/>
              <a:defRPr/>
            </a:pPr>
            <a:r>
              <a:rPr lang="en-US" smtClean="0">
                <a:ea typeface="+mn-ea"/>
              </a:rPr>
              <a:t>Debt = $ 3,186 + $615 million + $ 10,000 = $ 13,801 million</a:t>
            </a:r>
          </a:p>
          <a:p>
            <a:pPr marL="640080" lvl="1" indent="-274320" eaLnBrk="1" fontAlgn="auto" hangingPunct="1">
              <a:spcAft>
                <a:spcPts val="0"/>
              </a:spcAft>
              <a:buFont typeface="Wingdings 2"/>
              <a:buChar char=""/>
              <a:defRPr/>
            </a:pPr>
            <a:r>
              <a:rPr lang="en-US" smtClean="0">
                <a:ea typeface="+mn-ea"/>
              </a:rPr>
              <a:t>Equity = $ 31,100 + $8,500 = $39,600 million</a:t>
            </a:r>
          </a:p>
          <a:p>
            <a:pPr marL="640080" lvl="1" indent="-274320" eaLnBrk="1" fontAlgn="auto" hangingPunct="1">
              <a:spcAft>
                <a:spcPts val="0"/>
              </a:spcAft>
              <a:buFont typeface="Wingdings 2"/>
              <a:buChar char=""/>
              <a:defRPr/>
            </a:pPr>
            <a:r>
              <a:rPr lang="en-US" smtClean="0">
                <a:ea typeface="+mn-ea"/>
              </a:rPr>
              <a:t>D/E Ratio = 13,801/39600 = 34.82%</a:t>
            </a:r>
          </a:p>
          <a:p>
            <a:pPr marL="640080" lvl="1" indent="-274320" eaLnBrk="1" fontAlgn="auto" hangingPunct="1">
              <a:spcAft>
                <a:spcPts val="0"/>
              </a:spcAft>
              <a:buFont typeface="Wingdings 2"/>
              <a:buChar char=""/>
              <a:defRPr/>
            </a:pPr>
            <a:r>
              <a:rPr lang="en-US" smtClean="0">
                <a:ea typeface="+mn-ea"/>
              </a:rPr>
              <a:t>New Beta = 1.026 (1 + 0.64 (.3482)) = 1.25</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Betas versus divisional Betas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B9A302E-0B43-014F-8E36-1C20A04E50D1}" type="slidenum">
              <a:rPr lang="en-US"/>
              <a:pPr>
                <a:defRPr/>
              </a:pPr>
              <a:t>153</a:t>
            </a:fld>
            <a:endParaRPr lang="en-US" dirty="0"/>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Firm Betas as weighted averages</a:t>
            </a:r>
            <a:r>
              <a:rPr lang="en-US">
                <a:latin typeface="Calibri" charset="0"/>
              </a:rPr>
              <a:t>: The beta of a firm is the weighted average of the betas of its individual projects. </a:t>
            </a:r>
          </a:p>
          <a:p>
            <a:pPr eaLnBrk="1" hangingPunct="1"/>
            <a:r>
              <a:rPr lang="en-US" u="sng">
                <a:latin typeface="Calibri" charset="0"/>
              </a:rPr>
              <a:t>Firm Betas and Business betas</a:t>
            </a:r>
            <a:r>
              <a:rPr lang="en-US">
                <a:latin typeface="Calibri" charset="0"/>
              </a:rPr>
              <a:t>: At a broader level of aggregation, the beta of a firm is the weighted average of the betas of its individual division.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Bottom-up versus Top-down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50BB62A-7E99-4844-8A8C-46288B9B2998}" type="slidenum">
              <a:rPr lang="en-US"/>
              <a:pPr>
                <a:defRPr/>
              </a:pPr>
              <a:t>154</a:t>
            </a:fld>
            <a:endParaRPr lang="en-US" dirty="0"/>
          </a:p>
        </p:txBody>
      </p:sp>
      <p:sp>
        <p:nvSpPr>
          <p:cNvPr id="32870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The top-down beta for a firm comes from a regression</a:t>
            </a:r>
          </a:p>
          <a:p>
            <a:pPr marL="320040" indent="-320040" eaLnBrk="1" fontAlgn="auto" hangingPunct="1">
              <a:spcAft>
                <a:spcPts val="0"/>
              </a:spcAft>
              <a:buFont typeface="Wingdings"/>
              <a:buChar char=""/>
              <a:defRPr/>
            </a:pPr>
            <a:r>
              <a:rPr lang="en-US" smtClean="0">
                <a:ea typeface="+mn-ea"/>
                <a:cs typeface="+mn-cs"/>
              </a:rPr>
              <a:t>The bottom up beta can be estimated by doing the following:</a:t>
            </a:r>
          </a:p>
          <a:p>
            <a:pPr marL="640080" lvl="1" indent="-274320" eaLnBrk="1" fontAlgn="auto" hangingPunct="1">
              <a:spcAft>
                <a:spcPts val="0"/>
              </a:spcAft>
              <a:buFont typeface="Wingdings 2"/>
              <a:buChar char=""/>
              <a:defRPr/>
            </a:pPr>
            <a:r>
              <a:rPr lang="en-US" smtClean="0">
                <a:ea typeface="+mn-ea"/>
              </a:rPr>
              <a:t>Find out the businesses that a firm operates in</a:t>
            </a:r>
          </a:p>
          <a:p>
            <a:pPr marL="640080" lvl="1" indent="-274320" eaLnBrk="1" fontAlgn="auto" hangingPunct="1">
              <a:spcAft>
                <a:spcPts val="0"/>
              </a:spcAft>
              <a:buFont typeface="Wingdings 2"/>
              <a:buChar char=""/>
              <a:defRPr/>
            </a:pPr>
            <a:r>
              <a:rPr lang="en-US" smtClean="0">
                <a:ea typeface="+mn-ea"/>
              </a:rPr>
              <a:t>Find the unlevered betas of other firms in these businesses</a:t>
            </a:r>
          </a:p>
          <a:p>
            <a:pPr marL="640080" lvl="1" indent="-274320" eaLnBrk="1" fontAlgn="auto" hangingPunct="1">
              <a:spcAft>
                <a:spcPts val="0"/>
              </a:spcAft>
              <a:buFont typeface="Wingdings 2"/>
              <a:buChar char=""/>
              <a:defRPr/>
            </a:pPr>
            <a:r>
              <a:rPr lang="en-US" smtClean="0">
                <a:ea typeface="+mn-ea"/>
              </a:rPr>
              <a:t>Take a weighted (by sales or operating income) average of these unlevered betas</a:t>
            </a:r>
          </a:p>
          <a:p>
            <a:pPr marL="640080" lvl="1" indent="-274320" eaLnBrk="1" fontAlgn="auto" hangingPunct="1">
              <a:spcAft>
                <a:spcPts val="0"/>
              </a:spcAft>
              <a:buFont typeface="Wingdings 2"/>
              <a:buChar char=""/>
              <a:defRPr/>
            </a:pPr>
            <a:r>
              <a:rPr lang="en-US" smtClean="0">
                <a:ea typeface="+mn-ea"/>
              </a:rPr>
              <a:t>Lever up using the firm</a:t>
            </a:r>
            <a:r>
              <a:rPr lang="ja-JP" altLang="en-US" smtClean="0">
                <a:ea typeface="+mn-ea"/>
              </a:rPr>
              <a:t>’</a:t>
            </a:r>
            <a:r>
              <a:rPr lang="en-US" altLang="ja-JP" smtClean="0">
                <a:ea typeface="+mn-ea"/>
              </a:rPr>
              <a:t>s debt/equity ratio</a:t>
            </a:r>
          </a:p>
          <a:p>
            <a:pPr marL="320040" indent="-320040" eaLnBrk="1" fontAlgn="auto" hangingPunct="1">
              <a:spcAft>
                <a:spcPts val="0"/>
              </a:spcAft>
              <a:buFont typeface="Wingdings"/>
              <a:buChar char=""/>
              <a:defRPr/>
            </a:pPr>
            <a:r>
              <a:rPr lang="en-US" smtClean="0">
                <a:ea typeface="+mn-ea"/>
                <a:cs typeface="+mn-cs"/>
              </a:rPr>
              <a:t>The bottom up beta is a better estimate than the top down beta for the following reasons</a:t>
            </a:r>
          </a:p>
          <a:p>
            <a:pPr marL="640080" lvl="1" indent="-274320" eaLnBrk="1" fontAlgn="auto" hangingPunct="1">
              <a:spcAft>
                <a:spcPts val="0"/>
              </a:spcAft>
              <a:buFont typeface="Wingdings 2"/>
              <a:buChar char=""/>
              <a:defRPr/>
            </a:pPr>
            <a:r>
              <a:rPr lang="en-US" smtClean="0">
                <a:ea typeface="+mn-ea"/>
              </a:rPr>
              <a:t>The standard error of the beta estimate will be much lower</a:t>
            </a:r>
          </a:p>
          <a:p>
            <a:pPr marL="640080" lvl="1" indent="-274320" eaLnBrk="1" fontAlgn="auto" hangingPunct="1">
              <a:spcAft>
                <a:spcPts val="0"/>
              </a:spcAft>
              <a:buFont typeface="Wingdings 2"/>
              <a:buChar char=""/>
              <a:defRPr/>
            </a:pPr>
            <a:r>
              <a:rPr lang="en-US" smtClean="0">
                <a:ea typeface="+mn-ea"/>
              </a:rPr>
              <a:t>The betas  can reflect the current (and even expected future) mix of businesses that the firm is in rather than the historical mix</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Title 1"/>
          <p:cNvSpPr>
            <a:spLocks noGrp="1"/>
          </p:cNvSpPr>
          <p:nvPr>
            <p:ph type="title"/>
          </p:nvPr>
        </p:nvSpPr>
        <p:spPr>
          <a:xfrm>
            <a:off x="612775" y="228600"/>
            <a:ext cx="8153400" cy="990600"/>
          </a:xfrm>
        </p:spPr>
        <p:txBody>
          <a:bodyPr/>
          <a:lstStyle/>
          <a:p>
            <a:r>
              <a:rPr lang="en-US">
                <a:latin typeface="Calibri" charset="0"/>
              </a:rPr>
              <a:t>Disney’s businesses: The financial breakdown (from 2013 annual report)</a:t>
            </a:r>
          </a:p>
        </p:txBody>
      </p:sp>
      <p:pic>
        <p:nvPicPr>
          <p:cNvPr id="33382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3338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r>
              <a:rPr lang="en-US">
                <a:latin typeface="Calibri" charset="0"/>
              </a:rPr>
              <a:t>Unlevered Betas for businesses</a:t>
            </a:r>
          </a:p>
        </p:txBody>
      </p:sp>
      <p:sp>
        <p:nvSpPr>
          <p:cNvPr id="33587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35875"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335975"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Title 1"/>
          <p:cNvSpPr>
            <a:spLocks noGrp="1"/>
          </p:cNvSpPr>
          <p:nvPr>
            <p:ph type="title"/>
          </p:nvPr>
        </p:nvSpPr>
        <p:spPr>
          <a:xfrm>
            <a:off x="612775" y="228600"/>
            <a:ext cx="8153400" cy="990600"/>
          </a:xfrm>
        </p:spPr>
        <p:txBody>
          <a:bodyPr/>
          <a:lstStyle/>
          <a:p>
            <a:pPr eaLnBrk="1" hangingPunct="1"/>
            <a:r>
              <a:rPr lang="en-US">
                <a:latin typeface="Calibri" charset="0"/>
              </a:rPr>
              <a:t>A closer look at the process…</a:t>
            </a:r>
            <a:br>
              <a:rPr lang="en-US">
                <a:latin typeface="Calibri" charset="0"/>
              </a:rPr>
            </a:br>
            <a:r>
              <a:rPr lang="en-US">
                <a:latin typeface="Calibri" charset="0"/>
              </a:rPr>
              <a:t>Studio Entertainment Betas</a:t>
            </a:r>
          </a:p>
        </p:txBody>
      </p:sp>
      <p:pic>
        <p:nvPicPr>
          <p:cNvPr id="33792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337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r>
              <a:rPr lang="en-US">
                <a:latin typeface="Calibri" charset="0"/>
              </a:rPr>
              <a:t>Backing into a pure play beta: Studio Entertainment</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2B8FE063-6E44-334A-AC2F-4DAA600800E8}" type="slidenum">
              <a:rPr lang="en-US" smtClean="0"/>
              <a:pPr>
                <a:defRPr/>
              </a:pPr>
              <a:t>158</a:t>
            </a:fld>
            <a:endParaRPr lang="en-US" dirty="0"/>
          </a:p>
        </p:txBody>
      </p:sp>
      <p:sp>
        <p:nvSpPr>
          <p:cNvPr id="339972" name="TextBox 6"/>
          <p:cNvSpPr txBox="1">
            <a:spLocks noChangeArrowheads="1"/>
          </p:cNvSpPr>
          <p:nvPr/>
        </p:nvSpPr>
        <p:spPr bwMode="auto">
          <a:xfrm>
            <a:off x="1295400" y="32766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dirty="0"/>
              <a:t>1. Start with the median regression beta (equity beta) of 1.24</a:t>
            </a:r>
          </a:p>
          <a:p>
            <a:r>
              <a:rPr lang="en-US" sz="2000" dirty="0"/>
              <a:t>2. </a:t>
            </a:r>
            <a:r>
              <a:rPr lang="en-US" sz="2000" dirty="0" err="1"/>
              <a:t>Unlever</a:t>
            </a:r>
            <a:r>
              <a:rPr lang="en-US" sz="2000" dirty="0"/>
              <a:t> the beta, using the median gross D/E ratio of 27.06%</a:t>
            </a:r>
          </a:p>
          <a:p>
            <a:r>
              <a:rPr lang="en-US" sz="2000" dirty="0"/>
              <a:t>	Gross D/E ratio = 21.30/78.70 = 27.06% </a:t>
            </a:r>
          </a:p>
          <a:p>
            <a:r>
              <a:rPr lang="en-US" sz="2000" dirty="0"/>
              <a:t>	Unlevered beta = 1.24/ (1+ (1-.4) (.2706)) = 1.0668</a:t>
            </a:r>
          </a:p>
          <a:p>
            <a:r>
              <a:rPr lang="en-US" sz="2000" dirty="0"/>
              <a:t>3. Take out the cash effect, using the median cash/value of 2.96%</a:t>
            </a:r>
          </a:p>
          <a:p>
            <a:r>
              <a:rPr lang="en-US" sz="2000" dirty="0"/>
              <a:t>	(.0296) (0) + (1-.0296) (Beta of movie business) = 1.0668</a:t>
            </a:r>
          </a:p>
          <a:p>
            <a:r>
              <a:rPr lang="en-US" sz="2000" dirty="0"/>
              <a:t>	Beta of movie business = 1.0668/(1-.0296) = 1.0993</a:t>
            </a:r>
          </a:p>
          <a:p>
            <a:r>
              <a:rPr lang="en-US" sz="2000" b="1" dirty="0"/>
              <a:t>Alternatively, you could have used the net debt to equity ratio</a:t>
            </a:r>
          </a:p>
          <a:p>
            <a:r>
              <a:rPr lang="en-US" sz="2000" dirty="0"/>
              <a:t>	Net D/E ratio = (21.30-2.96)/78.70 = 23.30%</a:t>
            </a:r>
          </a:p>
          <a:p>
            <a:r>
              <a:rPr lang="en-US" sz="2000" dirty="0"/>
              <a:t>	Unlevered beta for movies = 1.24/ (1+(1-.4)(.233)) = 1.0879</a:t>
            </a:r>
          </a:p>
        </p:txBody>
      </p:sp>
      <p:pic>
        <p:nvPicPr>
          <p:cNvPr id="339973"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1066800" y="228600"/>
            <a:ext cx="8077200" cy="4454525"/>
          </a:xfrm>
        </p:spPr>
      </p:pic>
    </p:spTree>
  </p:cSld>
  <p:clrMapOvr>
    <a:masterClrMapping/>
  </p:clrMapOvr>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Title 1"/>
          <p:cNvSpPr>
            <a:spLocks noGrp="1"/>
          </p:cNvSpPr>
          <p:nvPr>
            <p:ph type="title"/>
          </p:nvPr>
        </p:nvSpPr>
        <p:spPr>
          <a:xfrm>
            <a:off x="612775" y="228600"/>
            <a:ext cx="8153400" cy="990600"/>
          </a:xfrm>
        </p:spPr>
        <p:txBody>
          <a:bodyPr/>
          <a:lstStyle/>
          <a:p>
            <a:r>
              <a:rPr lang="en-US">
                <a:latin typeface="Calibri" charset="0"/>
              </a:rPr>
              <a:t>Disney’s unlevered beta: Operations &amp; Entire Company</a:t>
            </a:r>
          </a:p>
        </p:txBody>
      </p:sp>
      <p:sp>
        <p:nvSpPr>
          <p:cNvPr id="3420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42019"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Disney has $3.93 billion in cash, invested in close to riskless assets (with a beta of zero). You can compute an unlevered beta for Disney as a company (inclusive of cash):</a:t>
            </a:r>
          </a:p>
        </p:txBody>
      </p:sp>
      <p:graphicFrame>
        <p:nvGraphicFramePr>
          <p:cNvPr id="342020"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342132"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2198"/>
        </p:xfrm>
        <a:graphic>
          <a:graphicData uri="http://schemas.openxmlformats.org/drawingml/2006/table">
            <a:tbl>
              <a:tblPr/>
              <a:tblGrid>
                <a:gridCol w="1728184"/>
                <a:gridCol w="948207"/>
                <a:gridCol w="994088"/>
                <a:gridCol w="994088"/>
                <a:gridCol w="994088"/>
                <a:gridCol w="994088"/>
                <a:gridCol w="1039969"/>
                <a:gridCol w="994088"/>
              </a:tblGrid>
              <a:tr h="573350">
                <a:tc>
                  <a:txBody>
                    <a:bodyPr/>
                    <a:lstStyle/>
                    <a:p>
                      <a:pPr algn="ctr"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Revenues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EV/Sales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 of Disney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$20,356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$66,579.81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$5,979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$18,234.27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5786">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$1,683.72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5786">
                <a:tc>
                  <a:txBody>
                    <a:bodyPr/>
                    <a:lstStyle/>
                    <a:p>
                      <a:pPr algn="l" fontAlgn="b"/>
                      <a:r>
                        <a:rPr lang="en-US" sz="1400" b="0" i="0" u="none" strike="noStrike">
                          <a:solidFill>
                            <a:srgbClr val="000000"/>
                          </a:solidFill>
                          <a:effectLst/>
                          <a:latin typeface="Calibri"/>
                        </a:rPr>
                        <a:t>Disney Operations</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$45,041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$135,132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100.00%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$135,132.11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dirty="0">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r>
              <a:rPr lang="en-US">
                <a:latin typeface="Calibri" charset="0"/>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pPr>
              <a:defRPr/>
            </a:pPr>
            <a:r>
              <a:rPr lang="en-US" sz="2000" dirty="0" smtClean="0"/>
              <a:t>To estimate the debt ratios for division,</a:t>
            </a:r>
            <a:r>
              <a:rPr lang="en-US" sz="2000" dirty="0"/>
              <a:t> </a:t>
            </a:r>
            <a:r>
              <a:rPr lang="en-US" sz="2000" dirty="0" smtClean="0"/>
              <a:t>we allocate Disney’s total debt ($15,961 million) to its divisions based on identifiable assets. </a:t>
            </a:r>
          </a:p>
          <a:p>
            <a:pPr>
              <a:defRPr/>
            </a:pPr>
            <a:endParaRPr lang="en-US" sz="2000" dirty="0"/>
          </a:p>
          <a:p>
            <a:pPr>
              <a:defRPr/>
            </a:pPr>
            <a:endParaRPr lang="en-US" sz="2000" dirty="0" smtClean="0"/>
          </a:p>
          <a:p>
            <a:pPr>
              <a:defRPr/>
            </a:pPr>
            <a:endParaRPr lang="en-US" sz="2000" dirty="0"/>
          </a:p>
          <a:p>
            <a:pPr marL="0" indent="0">
              <a:buFont typeface="Wingdings" charset="0"/>
              <a:buNone/>
              <a:defRPr/>
            </a:pPr>
            <a:endParaRPr lang="en-US" sz="2000" dirty="0"/>
          </a:p>
          <a:p>
            <a:pPr marL="0" indent="0">
              <a:buFont typeface="Wingdings" charset="0"/>
              <a:buNone/>
              <a:defRPr/>
            </a:pPr>
            <a:endParaRPr lang="en-US" sz="2000" dirty="0" smtClean="0"/>
          </a:p>
          <a:p>
            <a:pPr>
              <a:defRPr/>
            </a:pPr>
            <a:r>
              <a:rPr lang="en-US" sz="2000" dirty="0" smtClean="0"/>
              <a:t>We use the allocated debt to compute D/E ratios and levered betas.</a:t>
            </a:r>
          </a:p>
          <a:p>
            <a:pPr>
              <a:defRPr/>
            </a:pPr>
            <a:endParaRPr lang="en-US" sz="2000" dirty="0"/>
          </a:p>
          <a:p>
            <a:pPr>
              <a:defRPr/>
            </a:pPr>
            <a:endParaRPr lang="en-US" sz="2000" dirty="0"/>
          </a:p>
        </p:txBody>
      </p:sp>
      <p:sp>
        <p:nvSpPr>
          <p:cNvPr id="344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44068"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344152"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 Discussion Issue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1CE70E0-5609-B947-B7A0-B1B00EC6FB1E}" type="slidenum">
              <a:rPr lang="en-US"/>
              <a:pPr>
                <a:defRPr/>
              </a:pPr>
              <a:t>161</a:t>
            </a:fld>
            <a:endParaRPr lang="en-US" dirty="0"/>
          </a:p>
        </p:txBody>
      </p:sp>
      <p:sp>
        <p:nvSpPr>
          <p:cNvPr id="33894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640080" lvl="1" indent="-274320" eaLnBrk="1" fontAlgn="auto" hangingPunct="1">
              <a:spcAft>
                <a:spcPts val="0"/>
              </a:spcAft>
              <a:buFont typeface="Wingdings 2"/>
              <a:buChar char=""/>
              <a:defRPr/>
            </a:pPr>
            <a:r>
              <a:rPr lang="en-US" dirty="0" smtClean="0">
                <a:ea typeface="+mn-ea"/>
              </a:rPr>
              <a:t>Yes. It is higher than the cost of equity for Disney as a company</a:t>
            </a:r>
          </a:p>
          <a:p>
            <a:pPr marL="640080" lvl="1" indent="-274320" eaLnBrk="1" fontAlgn="auto" hangingPunct="1">
              <a:spcAft>
                <a:spcPts val="0"/>
              </a:spcAft>
              <a:buFont typeface="Wingdings 2"/>
              <a:buChar char=""/>
              <a:defRPr/>
            </a:pPr>
            <a:r>
              <a:rPr lang="en-US" dirty="0" smtClean="0">
                <a:ea typeface="+mn-ea"/>
              </a:rPr>
              <a:t>No. It is lower than the cost of equity for the movie business.</a:t>
            </a:r>
          </a:p>
          <a:p>
            <a:pPr marL="640080" lvl="1" indent="-274320" eaLnBrk="1" fontAlgn="auto" hangingPunct="1">
              <a:spcAft>
                <a:spcPts val="0"/>
              </a:spcAft>
              <a:buFont typeface="Wingdings 2"/>
              <a:buChar char=""/>
              <a:defRPr/>
            </a:pPr>
            <a:r>
              <a:rPr lang="en-US" dirty="0" smtClean="0">
                <a:ea typeface="+mn-ea"/>
              </a:rPr>
              <a:t>What are the broader implications of your choice?</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a:t>
            </a:r>
            <a:r>
              <a:rPr lang="en-US" altLang="ja-JP">
                <a:latin typeface="Calibri" charset="0"/>
              </a:rPr>
              <a:t>Bottom Up Betas &amp; Costs of Equity: Vale</a:t>
            </a:r>
            <a:endParaRPr lang="en-US">
              <a:latin typeface="Calibri" charset="0"/>
            </a:endParaRPr>
          </a:p>
        </p:txBody>
      </p:sp>
      <p:sp>
        <p:nvSpPr>
          <p:cNvPr id="348162" name="Rectangle 3"/>
          <p:cNvSpPr>
            <a:spLocks noGrp="1" noChangeArrowheads="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sp>
        <p:nvSpPr>
          <p:cNvPr id="3481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48164"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348210"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165"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348211"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Vale: Cost of Equity Calculation – in nominal </a:t>
            </a:r>
            <a:r>
              <a:rPr lang="en-US" dirty="0" smtClean="0">
                <a:latin typeface="Calibri" charset="0"/>
              </a:rPr>
              <a:t>R$</a:t>
            </a:r>
            <a:endParaRPr lang="en-US" dirty="0">
              <a:latin typeface="Calibri" charset="0"/>
            </a:endParaRPr>
          </a:p>
        </p:txBody>
      </p:sp>
      <p:sp>
        <p:nvSpPr>
          <p:cNvPr id="17613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To convert a discount rate in one currency to another, all you need are expected inflation rates in the two currencies.</a:t>
            </a:r>
          </a:p>
          <a:p>
            <a:pPr marL="0" indent="0" eaLnBrk="1" hangingPunct="1">
              <a:buFont typeface="Wingdings" charset="0"/>
              <a:buNone/>
              <a:defRPr/>
            </a:pPr>
            <a:endParaRPr lang="en-US" dirty="0" smtClean="0"/>
          </a:p>
          <a:p>
            <a:pPr eaLnBrk="1" hangingPunct="1">
              <a:defRPr/>
            </a:pPr>
            <a:endParaRPr lang="en-US" dirty="0" smtClean="0"/>
          </a:p>
          <a:p>
            <a:pPr eaLnBrk="1" hangingPunct="1">
              <a:defRPr/>
            </a:pPr>
            <a:r>
              <a:rPr lang="en-US" dirty="0" smtClean="0"/>
              <a:t>From US $ to R$: If we use 2% as the inflation rate in US dollars and 9% as the inflation ratio in Brazil, we can convert Vale’s US dollar cost of equity of 11.23% to a R$ cost of equity:</a:t>
            </a:r>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r>
              <a:rPr lang="en-US" dirty="0" smtClean="0"/>
              <a:t>Alternatively, you can compute a cost of equity, starting with the R$ </a:t>
            </a:r>
            <a:r>
              <a:rPr lang="en-US" dirty="0" err="1" smtClean="0"/>
              <a:t>riskfree</a:t>
            </a:r>
            <a:r>
              <a:rPr lang="en-US" dirty="0" smtClean="0"/>
              <a:t> rate of 10.18%.</a:t>
            </a:r>
          </a:p>
          <a:p>
            <a:pPr marL="366713" lvl="1" indent="0" algn="ctr" eaLnBrk="1" hangingPunct="1">
              <a:buFont typeface="Wingdings 2" charset="0"/>
              <a:buNone/>
              <a:defRPr/>
            </a:pPr>
            <a:r>
              <a:rPr lang="en-US" dirty="0" smtClean="0"/>
              <a:t>Cost of Equity in R$ = </a:t>
            </a:r>
            <a:r>
              <a:rPr lang="en-US" dirty="0"/>
              <a:t>= 10.18% + 1.15 (7.38%) = 18.67</a:t>
            </a:r>
            <a:r>
              <a:rPr lang="en-US" dirty="0" smtClean="0"/>
              <a:t>%</a:t>
            </a:r>
          </a:p>
          <a:p>
            <a:pPr marL="366713" lvl="1" indent="0" eaLnBrk="1" hangingPunct="1">
              <a:buFont typeface="Wingdings 2" charset="0"/>
              <a:buNone/>
              <a:defRPr/>
            </a:pPr>
            <a:r>
              <a:rPr lang="en-US" dirty="0" smtClean="0"/>
              <a:t>				</a:t>
            </a:r>
            <a:endParaRPr lang="en-US" dirty="0"/>
          </a:p>
        </p:txBody>
      </p:sp>
      <p:sp>
        <p:nvSpPr>
          <p:cNvPr id="3502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50212"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350260"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0213"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350261" name="Document" r:id="rId6" imgW="5486198" imgH="1041362" progId="Word.Document.12">
                  <p:embed/>
                </p:oleObj>
              </mc:Choice>
              <mc:Fallback>
                <p:oleObj name="Document" r:id="rId6" imgW="5486198" imgH="1041362"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u="sng" dirty="0" smtClean="0"/>
              <a:t>Tata Motors</a:t>
            </a:r>
            <a:r>
              <a:rPr lang="en-US" dirty="0" smtClean="0"/>
              <a:t>: We estimated an unlevered beta of 0.8601 across 76 publicly traded automotive companies (globally) and estimated a levered beta based on Tata Motor’s D/E ratio of 41.41% and a marginal tax rate of 32.45% for India:</a:t>
            </a:r>
          </a:p>
          <a:p>
            <a:pPr marL="320675" lvl="1" indent="0" eaLnBrk="1" hangingPunct="1">
              <a:buFont typeface="Wingdings 2" charset="0"/>
              <a:buNone/>
              <a:defRPr/>
            </a:pPr>
            <a:r>
              <a:rPr lang="en-US" dirty="0"/>
              <a:t>Levered Beta for Tata Motors = 0.8601 (1 + (1-.3245) (.4141)) = 1.1007 </a:t>
            </a:r>
            <a:endParaRPr lang="en-US" dirty="0" smtClean="0"/>
          </a:p>
          <a:p>
            <a:pPr marL="320675" lvl="1" indent="0" eaLnBrk="1" hangingPunct="1">
              <a:buFont typeface="Wingdings 2" charset="0"/>
              <a:buNone/>
              <a:defRPr/>
            </a:pPr>
            <a:r>
              <a:rPr lang="en-US" dirty="0" smtClean="0"/>
              <a:t>Cost of equity for Tata Motors (</a:t>
            </a:r>
            <a:r>
              <a:rPr lang="en-US" dirty="0" err="1" smtClean="0"/>
              <a:t>Rs</a:t>
            </a:r>
            <a:r>
              <a:rPr lang="en-US" dirty="0" smtClean="0"/>
              <a:t>) = </a:t>
            </a:r>
            <a:r>
              <a:rPr lang="en-US" dirty="0"/>
              <a:t>6.57% + 1.1007 (7.19%) = 14.49% </a:t>
            </a:r>
            <a:r>
              <a:rPr lang="en-US" dirty="0" smtClean="0"/>
              <a:t> </a:t>
            </a:r>
          </a:p>
          <a:p>
            <a:pPr>
              <a:defRPr/>
            </a:pPr>
            <a:r>
              <a:rPr lang="en-US" u="sng" dirty="0" err="1" smtClean="0"/>
              <a:t>Baidu</a:t>
            </a:r>
            <a:r>
              <a:rPr lang="en-US" dirty="0" smtClean="0"/>
              <a:t>: </a:t>
            </a:r>
            <a:r>
              <a:rPr lang="en-US" dirty="0"/>
              <a:t>To estimate its beta, we looked at 42 global companies that derive all or most of their revenues from online advertising and estimated an unlevered beta of 1.30 for the business. Incorporating </a:t>
            </a:r>
            <a:r>
              <a:rPr lang="en-US" dirty="0" err="1"/>
              <a:t>Baidu’s</a:t>
            </a:r>
            <a:r>
              <a:rPr lang="en-US" dirty="0"/>
              <a:t> current market debt to equity ratio of </a:t>
            </a:r>
            <a:r>
              <a:rPr lang="en-US" dirty="0" smtClean="0"/>
              <a:t>5.23% </a:t>
            </a:r>
            <a:r>
              <a:rPr lang="en-US" dirty="0"/>
              <a:t>and the marginal tax rate for China of 25%, we estimate </a:t>
            </a:r>
            <a:r>
              <a:rPr lang="en-US" dirty="0" err="1"/>
              <a:t>Baidu’s</a:t>
            </a:r>
            <a:r>
              <a:rPr lang="en-US" dirty="0"/>
              <a:t> current levered beta to be 1.3560.</a:t>
            </a:r>
          </a:p>
          <a:p>
            <a:pPr marL="320675" lvl="1" indent="0">
              <a:buFont typeface="Wingdings 2" charset="0"/>
              <a:buNone/>
              <a:defRPr/>
            </a:pPr>
            <a:r>
              <a:rPr lang="en-US" dirty="0" smtClean="0"/>
              <a:t>Levered </a:t>
            </a:r>
            <a:r>
              <a:rPr lang="en-US" dirty="0"/>
              <a:t>Beta for </a:t>
            </a:r>
            <a:r>
              <a:rPr lang="en-US" dirty="0" err="1"/>
              <a:t>Baidu</a:t>
            </a:r>
            <a:r>
              <a:rPr lang="en-US" dirty="0"/>
              <a:t> = 1.30 (1 + (1-.25) (.0523)) = </a:t>
            </a:r>
            <a:r>
              <a:rPr lang="en-US" dirty="0" smtClean="0"/>
              <a:t>1.356</a:t>
            </a:r>
          </a:p>
          <a:p>
            <a:pPr marL="320675" lvl="1" indent="0">
              <a:buFont typeface="Wingdings 2" charset="0"/>
              <a:buNone/>
              <a:defRPr/>
            </a:pPr>
            <a:r>
              <a:rPr lang="en-US" dirty="0" smtClean="0"/>
              <a:t>Cost of Equity for </a:t>
            </a:r>
            <a:r>
              <a:rPr lang="en-US" dirty="0" err="1" smtClean="0"/>
              <a:t>Baidu</a:t>
            </a:r>
            <a:r>
              <a:rPr lang="en-US" dirty="0" smtClean="0"/>
              <a:t> (Yuan) = </a:t>
            </a:r>
            <a:r>
              <a:rPr lang="en-US" dirty="0"/>
              <a:t>3.50% + 1.356 (6.94%) = 12.91%</a:t>
            </a:r>
            <a:r>
              <a:rPr lang="en-US" dirty="0" smtClean="0"/>
              <a:t> </a:t>
            </a:r>
            <a:endParaRPr lang="en-US" dirty="0"/>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Title 1"/>
          <p:cNvSpPr>
            <a:spLocks noGrp="1"/>
          </p:cNvSpPr>
          <p:nvPr>
            <p:ph type="title"/>
          </p:nvPr>
        </p:nvSpPr>
        <p:spPr>
          <a:xfrm>
            <a:off x="612775" y="228600"/>
            <a:ext cx="8153400" cy="990600"/>
          </a:xfrm>
        </p:spPr>
        <p:txBody>
          <a:bodyPr/>
          <a:lstStyle/>
          <a:p>
            <a:r>
              <a:rPr lang="en-US">
                <a:latin typeface="Calibri" charset="0"/>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pPr>
              <a:defRPr/>
            </a:pPr>
            <a:r>
              <a:rPr lang="en-US" sz="2000" dirty="0" smtClean="0"/>
              <a:t>We break Deutsche Bank down into two businesses – commercial and investment banking. </a:t>
            </a:r>
          </a:p>
          <a:p>
            <a:pPr>
              <a:defRPr/>
            </a:pPr>
            <a:endParaRPr lang="en-US" sz="2000" dirty="0"/>
          </a:p>
          <a:p>
            <a:pPr>
              <a:defRPr/>
            </a:pPr>
            <a:endParaRPr lang="en-US" sz="2000" dirty="0" smtClean="0"/>
          </a:p>
          <a:p>
            <a:pPr>
              <a:defRPr/>
            </a:pPr>
            <a:endParaRPr lang="en-US" sz="2000" dirty="0"/>
          </a:p>
          <a:p>
            <a:pPr marL="0" indent="0">
              <a:buFont typeface="Wingdings" charset="0"/>
              <a:buNone/>
              <a:defRPr/>
            </a:pPr>
            <a:endParaRPr lang="en-US" sz="2000" dirty="0"/>
          </a:p>
          <a:p>
            <a:pPr>
              <a:defRPr/>
            </a:pPr>
            <a:r>
              <a:rPr lang="en-US" sz="2000" dirty="0" smtClean="0"/>
              <a:t>We do not </a:t>
            </a:r>
            <a:r>
              <a:rPr lang="en-US" sz="2000" dirty="0" err="1" smtClean="0"/>
              <a:t>unlever</a:t>
            </a:r>
            <a:r>
              <a:rPr lang="en-US" sz="2000" dirty="0" smtClean="0"/>
              <a:t> or </a:t>
            </a:r>
            <a:r>
              <a:rPr lang="en-US" sz="2000" dirty="0" err="1" smtClean="0"/>
              <a:t>relever</a:t>
            </a:r>
            <a:r>
              <a:rPr lang="en-US" sz="2000" dirty="0" smtClean="0"/>
              <a:t> betas, because estimating debt and equity for banks is an exercise in futility. Using a </a:t>
            </a:r>
            <a:r>
              <a:rPr lang="en-US" sz="2000" dirty="0" err="1" smtClean="0"/>
              <a:t>riskfree</a:t>
            </a:r>
            <a:r>
              <a:rPr lang="en-US" sz="2000" dirty="0" smtClean="0"/>
              <a:t> rate of 1.75% (Euro risk free rate) and </a:t>
            </a:r>
            <a:r>
              <a:rPr lang="en-US" sz="2000" dirty="0" err="1" smtClean="0"/>
              <a:t>Deutsche’s</a:t>
            </a:r>
            <a:r>
              <a:rPr lang="en-US" sz="2000" dirty="0" smtClean="0"/>
              <a:t> ERP of 6.12%:</a:t>
            </a:r>
          </a:p>
        </p:txBody>
      </p:sp>
      <p:sp>
        <p:nvSpPr>
          <p:cNvPr id="354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54308"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354354" name="Document" r:id="rId4" imgW="5625893" imgH="1663639" progId="Word.Document.12">
                  <p:embed/>
                </p:oleObj>
              </mc:Choice>
              <mc:Fallback>
                <p:oleObj name="Document" r:id="rId4" imgW="5625893" imgH="1663639"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4309" name="Object 5"/>
          <p:cNvGraphicFramePr>
            <a:graphicFrameLocks noChangeAspect="1"/>
          </p:cNvGraphicFramePr>
          <p:nvPr/>
        </p:nvGraphicFramePr>
        <p:xfrm>
          <a:off x="2209800" y="5181600"/>
          <a:ext cx="5524500" cy="1066800"/>
        </p:xfrm>
        <a:graphic>
          <a:graphicData uri="http://schemas.openxmlformats.org/presentationml/2006/ole">
            <mc:AlternateContent xmlns:mc="http://schemas.openxmlformats.org/markup-compatibility/2006">
              <mc:Choice xmlns:v="urn:schemas-microsoft-com:vml" Requires="v">
                <p:oleObj spid="_x0000_s354355" name="Document" r:id="rId6" imgW="5524297" imgH="1066761" progId="Word.Document.12">
                  <p:embed/>
                </p:oleObj>
              </mc:Choice>
              <mc:Fallback>
                <p:oleObj name="Document" r:id="rId6" imgW="5524297" imgH="1066761"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51816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Betas for Non-Traded Assets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9D5BD5D-4EC7-F04B-B822-690AED3C4BA9}" type="slidenum">
              <a:rPr lang="en-US"/>
              <a:pPr>
                <a:defRPr/>
              </a:pPr>
              <a:t>166</a:t>
            </a:fld>
            <a:endParaRPr lang="en-US" dirty="0"/>
          </a:p>
        </p:txBody>
      </p:sp>
      <p:sp>
        <p:nvSpPr>
          <p:cNvPr id="35635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conventional approaches of estimating betas from regressions do not work for assets  that are not traded. There are no stock prices or historical returns that can be used to compute regression betas.</a:t>
            </a:r>
          </a:p>
          <a:p>
            <a:pPr eaLnBrk="1" hangingPunct="1"/>
            <a:r>
              <a:rPr lang="en-US">
                <a:latin typeface="Calibri" charset="0"/>
              </a:rPr>
              <a:t>There are two ways in which betas can be estimated for non-traded assets</a:t>
            </a:r>
          </a:p>
          <a:p>
            <a:pPr lvl="1" eaLnBrk="1" hangingPunct="1"/>
            <a:r>
              <a:rPr lang="en-US">
                <a:latin typeface="Calibri" charset="0"/>
              </a:rPr>
              <a:t>Using comparable firms</a:t>
            </a:r>
          </a:p>
          <a:p>
            <a:pPr lvl="1" eaLnBrk="1" hangingPunct="1"/>
            <a:r>
              <a:rPr lang="en-US">
                <a:latin typeface="Calibri" charset="0"/>
              </a:rPr>
              <a:t>Using accounting earnings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Using comparable firms to estimate beta for Bookscape</a:t>
            </a: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58403"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358404"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Unlevered beta for book company = 0.8130/ (1+ (1-.4) (.2141)) = 0.7205</a:t>
            </a:r>
          </a:p>
          <a:p>
            <a:r>
              <a:rPr lang="en-US" sz="1600"/>
              <a:t>Unlevered beta for book business = 0.7205/(1-.05) = 0.7584</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Because the debt/equity ratios used in computing levered betas are market debt equity ratios, and the only debt equity ratio we can compute for </a:t>
            </a:r>
            <a:r>
              <a:rPr lang="en-US" dirty="0" err="1" smtClean="0"/>
              <a:t>Bookscape</a:t>
            </a:r>
            <a:r>
              <a:rPr lang="en-US" dirty="0" smtClean="0"/>
              <a:t> is a book value debt equity ratio, we have assumed that </a:t>
            </a:r>
            <a:r>
              <a:rPr lang="en-US" dirty="0" err="1" smtClean="0"/>
              <a:t>Bookscape</a:t>
            </a:r>
            <a:r>
              <a:rPr lang="en-US" dirty="0" smtClean="0"/>
              <a:t> is close to the book industry median market debt to equity ratio of 21.41 percent. </a:t>
            </a:r>
          </a:p>
          <a:p>
            <a:pPr eaLnBrk="1" hangingPunct="1">
              <a:defRPr/>
            </a:pPr>
            <a:r>
              <a:rPr lang="en-US" dirty="0" smtClean="0"/>
              <a:t>Using a marginal tax rate of 40 percent for </a:t>
            </a:r>
            <a:r>
              <a:rPr lang="en-US" dirty="0" err="1" smtClean="0"/>
              <a:t>Bookscape</a:t>
            </a:r>
            <a:r>
              <a:rPr lang="en-US" dirty="0" smtClean="0"/>
              <a:t>, we get a levered beta of 0.8558.</a:t>
            </a:r>
            <a:endParaRPr lang="en-US" dirty="0"/>
          </a:p>
          <a:p>
            <a:pPr marL="366713" lvl="1" indent="0" eaLnBrk="1" hangingPunct="1">
              <a:buFont typeface="Wingdings 2" charset="0"/>
              <a:buNone/>
              <a:defRPr/>
            </a:pPr>
            <a:r>
              <a:rPr lang="en-US" sz="2200" dirty="0" smtClean="0"/>
              <a:t>Levered </a:t>
            </a:r>
            <a:r>
              <a:rPr lang="en-US" sz="2200" dirty="0"/>
              <a:t>beta for </a:t>
            </a:r>
            <a:r>
              <a:rPr lang="en-US" sz="2200" dirty="0" err="1"/>
              <a:t>Bookscape</a:t>
            </a:r>
            <a:r>
              <a:rPr lang="en-US" sz="2200" dirty="0"/>
              <a:t> = 0.7584[1 + (1 – 0.40) (0.2141)] = 0.8558</a:t>
            </a:r>
          </a:p>
          <a:p>
            <a:pPr eaLnBrk="1" hangingPunct="1">
              <a:defRPr/>
            </a:pPr>
            <a:r>
              <a:rPr lang="en-US" dirty="0" smtClean="0"/>
              <a:t>Using a </a:t>
            </a:r>
            <a:r>
              <a:rPr lang="en-US" dirty="0" err="1" smtClean="0"/>
              <a:t>riskfree</a:t>
            </a:r>
            <a:r>
              <a:rPr lang="en-US" dirty="0" smtClean="0"/>
              <a:t> rate of 2.75% (US treasury bond rate) and an equity risk premium of 5.5%:</a:t>
            </a:r>
          </a:p>
          <a:p>
            <a:pPr marL="366713" lvl="1" indent="0" eaLnBrk="1" hangingPunct="1">
              <a:buFont typeface="Wingdings 2" charset="0"/>
              <a:buNone/>
              <a:defRPr/>
            </a:pPr>
            <a:r>
              <a:rPr lang="en-US" dirty="0" smtClean="0"/>
              <a:t>Cost of Equity = 2.75%+ 0.8558 (5.5%) = 7.46%</a:t>
            </a:r>
          </a:p>
          <a:p>
            <a:pPr eaLnBrk="1" hangingPunct="1">
              <a:defRPr/>
            </a:pPr>
            <a:endParaRPr lang="en-US" dirty="0"/>
          </a:p>
        </p:txBody>
      </p:sp>
      <p:sp>
        <p:nvSpPr>
          <p:cNvPr id="3604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Is Beta an Adequate Measure of Risk for a Private Firm?</a:t>
            </a:r>
          </a:p>
        </p:txBody>
      </p:sp>
      <p:sp>
        <p:nvSpPr>
          <p:cNvPr id="36249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atin typeface="Calibri" charset="0"/>
              </a:rPr>
              <a:t>Under estimate the cost of equity for the private firm</a:t>
            </a:r>
          </a:p>
          <a:p>
            <a:pPr marL="823913" lvl="1" indent="-457200" eaLnBrk="1" hangingPunct="1">
              <a:buFont typeface="Calibri" charset="0"/>
              <a:buAutoNum type="alphaLcPeriod"/>
            </a:pPr>
            <a:r>
              <a:rPr lang="en-US">
                <a:latin typeface="Calibri" charset="0"/>
              </a:rPr>
              <a:t>Over estimate the cost of equity for the private firm</a:t>
            </a:r>
          </a:p>
          <a:p>
            <a:pPr marL="823913" lvl="1" indent="-457200" eaLnBrk="1" hangingPunct="1">
              <a:buFont typeface="Calibri" charset="0"/>
              <a:buAutoNum type="alphaLcPeriod"/>
            </a:pPr>
            <a:r>
              <a:rPr lang="en-US">
                <a:latin typeface="Calibri" charset="0"/>
              </a:rPr>
              <a:t>Could under or over estimate the cost of equity for the private firm</a:t>
            </a:r>
          </a:p>
        </p:txBody>
      </p:sp>
      <p:sp>
        <p:nvSpPr>
          <p:cNvPr id="3624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defRPr/>
            </a:pPr>
            <a:r>
              <a:rPr lang="en-US" dirty="0" smtClean="0"/>
              <a:t> Total Beta = Market Beta / Correlation of the sector with the market</a:t>
            </a:r>
          </a:p>
          <a:p>
            <a:pPr eaLnBrk="1" hangingPunct="1">
              <a:defRPr/>
            </a:pPr>
            <a:r>
              <a:rPr lang="en-US" dirty="0" smtClean="0"/>
              <a:t> In the </a:t>
            </a:r>
            <a:r>
              <a:rPr lang="en-US" dirty="0" err="1" smtClean="0"/>
              <a:t>Bookscape</a:t>
            </a:r>
            <a:r>
              <a:rPr lang="en-US" dirty="0" smtClean="0"/>
              <a:t> example, where the market beta is 0.8558 and the median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defRPr/>
            </a:pPr>
            <a:endParaRPr lang="en-US" dirty="0" smtClean="0"/>
          </a:p>
          <a:p>
            <a:pPr lvl="1" eaLnBrk="1" hangingPunct="1">
              <a:defRPr/>
            </a:pPr>
            <a:endParaRPr lang="en-US" dirty="0" smtClean="0"/>
          </a:p>
          <a:p>
            <a:pPr lvl="1" eaLnBrk="1" hangingPunct="1">
              <a:defRPr/>
            </a:pPr>
            <a:r>
              <a:rPr lang="en-US" dirty="0" smtClean="0"/>
              <a:t>Total Cost of Equity = 2.75 + 1.6783 (5.5%) = 11.98%</a:t>
            </a:r>
            <a:endParaRPr lang="en-US" dirty="0"/>
          </a:p>
        </p:txBody>
      </p:sp>
      <p:graphicFrame>
        <p:nvGraphicFramePr>
          <p:cNvPr id="364547"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364574"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454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Bottom-up Beta</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FC11993-1451-EA43-9EF3-1237C28E1AF3}" type="slidenum">
              <a:rPr lang="en-US"/>
              <a:pPr>
                <a:defRPr/>
              </a:pPr>
              <a:t>171</a:t>
            </a:fld>
            <a:endParaRPr lang="en-US" dirty="0"/>
          </a:p>
        </p:txBody>
      </p:sp>
      <p:sp>
        <p:nvSpPr>
          <p:cNvPr id="36659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Based upon the business or businesses that your firm is in right now, and its current financial leverage, estimate the bottom-up unlevered beta for your firm.</a:t>
            </a:r>
          </a:p>
          <a:p>
            <a:pPr eaLnBrk="1" hangingPunct="1"/>
            <a:endParaRPr lang="en-US">
              <a:latin typeface="Calibri" charset="0"/>
            </a:endParaRPr>
          </a:p>
          <a:p>
            <a:pPr eaLnBrk="1" hangingPunct="1"/>
            <a:endParaRPr lang="en-US">
              <a:latin typeface="Calibri" charset="0"/>
            </a:endParaRPr>
          </a:p>
          <a:p>
            <a:pPr eaLnBrk="1" hangingPunct="1"/>
            <a:r>
              <a:rPr lang="en-US">
                <a:latin typeface="Calibri" charset="0"/>
              </a:rPr>
              <a:t>Data Source: You can get a listing of unlevered betas by industry on my web site by going to updated data.</a:t>
            </a: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From Cost of Equity to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65DC291-E280-0D4D-A41C-B39DC9425E8D}" type="slidenum">
              <a:rPr lang="en-US"/>
              <a:pPr>
                <a:defRPr/>
              </a:pPr>
              <a:t>172</a:t>
            </a:fld>
            <a:endParaRPr lang="en-US" dirty="0"/>
          </a:p>
        </p:txBody>
      </p:sp>
      <p:sp>
        <p:nvSpPr>
          <p:cNvPr id="36864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cost of capital is a composite cost to the firm of raising financing to fund its projects. </a:t>
            </a:r>
          </a:p>
          <a:p>
            <a:pPr eaLnBrk="1" hangingPunct="1"/>
            <a:r>
              <a:rPr lang="en-US">
                <a:latin typeface="Calibri" charset="0"/>
              </a:rPr>
              <a:t>In addition to equity, firms can raise capital from debt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672BB2F-AF9B-F64D-AC3A-86D9C85E4D46}" type="slidenum">
              <a:rPr lang="en-US"/>
              <a:pPr>
                <a:defRPr/>
              </a:pPr>
              <a:t>173</a:t>
            </a:fld>
            <a:endParaRPr lang="en-US" dirty="0"/>
          </a:p>
        </p:txBody>
      </p:sp>
      <p:sp>
        <p:nvSpPr>
          <p:cNvPr id="3676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smtClean="0">
                <a:ea typeface="+mn-ea"/>
              </a:rPr>
              <a:t>Commitment to make fixed payments in the future</a:t>
            </a:r>
          </a:p>
          <a:p>
            <a:pPr marL="640080" lvl="1" indent="-274320" eaLnBrk="1" fontAlgn="auto" hangingPunct="1">
              <a:spcAft>
                <a:spcPts val="0"/>
              </a:spcAft>
              <a:buFont typeface="Wingdings 2"/>
              <a:buChar char=""/>
              <a:defRPr/>
            </a:pPr>
            <a:r>
              <a:rPr lang="en-US" smtClean="0">
                <a:ea typeface="+mn-ea"/>
              </a:rPr>
              <a:t>The fixed payments are tax deductible</a:t>
            </a:r>
          </a:p>
          <a:p>
            <a:pPr marL="640080" lvl="1" indent="-274320" eaLnBrk="1" fontAlgn="auto" hangingPunct="1">
              <a:spcAft>
                <a:spcPts val="0"/>
              </a:spcAft>
              <a:buFont typeface="Wingdings 2"/>
              <a:buChar char=""/>
              <a:defRPr/>
            </a:pPr>
            <a:r>
              <a:rPr lang="en-US" smtClean="0">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smtClean="0">
                <a:ea typeface="+mn-ea"/>
                <a:cs typeface="+mn-cs"/>
              </a:rPr>
              <a:t>As a consequence, debt should include</a:t>
            </a:r>
          </a:p>
          <a:p>
            <a:pPr marL="640080" lvl="1" indent="-274320" eaLnBrk="1" fontAlgn="auto" hangingPunct="1">
              <a:spcAft>
                <a:spcPts val="0"/>
              </a:spcAft>
              <a:buFont typeface="Wingdings 2"/>
              <a:buChar char=""/>
              <a:defRPr/>
            </a:pPr>
            <a:r>
              <a:rPr lang="en-US" smtClean="0">
                <a:ea typeface="+mn-ea"/>
              </a:rPr>
              <a:t>Any interest-bearing liability, whether short term or long term.</a:t>
            </a:r>
          </a:p>
          <a:p>
            <a:pPr marL="640080" lvl="1" indent="-274320" eaLnBrk="1" fontAlgn="auto" hangingPunct="1">
              <a:spcAft>
                <a:spcPts val="0"/>
              </a:spcAft>
              <a:buFont typeface="Wingdings 2"/>
              <a:buChar char=""/>
              <a:defRPr/>
            </a:pPr>
            <a:r>
              <a:rPr lang="en-US" smtClean="0">
                <a:ea typeface="+mn-ea"/>
              </a:rPr>
              <a:t>Any lease obligation, whether operating or capital.</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the Cost of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E1FCC60-9235-FB47-9A69-58DD91978316}" type="slidenum">
              <a:rPr lang="en-US"/>
              <a:pPr>
                <a:defRPr/>
              </a:pPr>
              <a:t>174</a:t>
            </a:fld>
            <a:endParaRPr lang="en-US" dirty="0"/>
          </a:p>
        </p:txBody>
      </p:sp>
      <p:sp>
        <p:nvSpPr>
          <p:cNvPr id="36966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smtClean="0">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smtClean="0">
                <a:ea typeface="+mn-ea"/>
                <a:cs typeface="+mn-cs"/>
              </a:rPr>
              <a:t>If the firm is not rated, </a:t>
            </a:r>
          </a:p>
          <a:p>
            <a:pPr marL="640080" lvl="1" indent="-274320" eaLnBrk="1" fontAlgn="auto" hangingPunct="1">
              <a:spcAft>
                <a:spcPts val="0"/>
              </a:spcAft>
              <a:buFont typeface="Wingdings 2"/>
              <a:buChar char=""/>
              <a:defRPr/>
            </a:pPr>
            <a:r>
              <a:rPr lang="en-US" smtClean="0">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smtClean="0">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smtClean="0">
                <a:ea typeface="+mn-ea"/>
                <a:cs typeface="+mn-cs"/>
              </a:rPr>
              <a:t>The cost of debt has to be estimated in the same currency as the cost of equity and the cash flows in the valuation.</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r>
              <a:rPr lang="en-US">
                <a:latin typeface="Calibri" charset="0"/>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pPr>
              <a:defRPr/>
            </a:pPr>
            <a:r>
              <a:rPr lang="en-US" dirty="0" smtClean="0"/>
              <a:t>For those firms that have bond ratings from global ratings agencies, I used those ratings:</a:t>
            </a:r>
          </a:p>
          <a:p>
            <a:pPr>
              <a:defRPr/>
            </a:pPr>
            <a:endParaRPr lang="en-US" dirty="0"/>
          </a:p>
          <a:p>
            <a:pPr marL="0" indent="0">
              <a:buFont typeface="Wingdings" charset="0"/>
              <a:buNone/>
              <a:defRPr/>
            </a:pPr>
            <a:endParaRPr lang="en-US" dirty="0"/>
          </a:p>
          <a:p>
            <a:pPr>
              <a:defRPr/>
            </a:pPr>
            <a:r>
              <a:rPr lang="en-US" dirty="0" smtClean="0"/>
              <a:t>If you want to estimate Vale’s cost of debt in R$ terms, we can again use the differential inflation approach we used for the cost of equity:</a:t>
            </a:r>
            <a:endParaRPr lang="en-US" dirty="0"/>
          </a:p>
        </p:txBody>
      </p:sp>
      <p:sp>
        <p:nvSpPr>
          <p:cNvPr id="374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74788"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374838" name="Document" r:id="rId4" imgW="8369300" imgH="1117600" progId="Word.Document.12">
                  <p:embed/>
                </p:oleObj>
              </mc:Choice>
              <mc:Fallback>
                <p:oleObj name="Document" r:id="rId4" imgW="8369300" imgH="11176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4789"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374839" name="Document" r:id="rId6" imgW="5486198" imgH="1041362" progId="Word.Document.12">
                  <p:embed/>
                </p:oleObj>
              </mc:Choice>
              <mc:Fallback>
                <p:oleObj name="Document" r:id="rId6" imgW="5486198" imgH="1041362"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latin typeface="Calibri" charset="0"/>
              </a:rPr>
              <a:t>Interest Coverage Ratio = EBIT / Interest Expenses</a:t>
            </a:r>
          </a:p>
          <a:p>
            <a:pPr eaLnBrk="1" hangingPunct="1">
              <a:defRPr/>
            </a:pPr>
            <a:r>
              <a:rPr lang="en-US" dirty="0">
                <a:latin typeface="Calibri" charset="0"/>
              </a:rPr>
              <a:t>For the </a:t>
            </a:r>
            <a:r>
              <a:rPr lang="en-US" dirty="0" smtClean="0">
                <a:latin typeface="Calibri" charset="0"/>
              </a:rPr>
              <a:t>non</a:t>
            </a:r>
            <a:r>
              <a:rPr lang="en-US" dirty="0">
                <a:latin typeface="Calibri" charset="0"/>
              </a:rPr>
              <a:t>-financial service companies, we obtain the following:</a:t>
            </a:r>
          </a:p>
          <a:p>
            <a:pPr eaLnBrk="1" hangingPunct="1">
              <a:defRPr/>
            </a:pPr>
            <a:endParaRPr lang="en-US" dirty="0">
              <a:latin typeface="Calibri" charset="0"/>
            </a:endParaRPr>
          </a:p>
          <a:p>
            <a:pPr eaLnBrk="1" hangingPunct="1">
              <a:defRPr/>
            </a:pPr>
            <a:endParaRPr lang="en-US" dirty="0">
              <a:latin typeface="Calibri" charset="0"/>
            </a:endParaRPr>
          </a:p>
          <a:p>
            <a:pPr lvl="1" eaLnBrk="1" hangingPunct="1">
              <a:defRPr/>
            </a:pPr>
            <a:endParaRPr lang="en-US" dirty="0">
              <a:latin typeface="Calibri" charset="0"/>
            </a:endParaRPr>
          </a:p>
        </p:txBody>
      </p:sp>
      <p:sp>
        <p:nvSpPr>
          <p:cNvPr id="376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76836" name="Object 2"/>
          <p:cNvGraphicFramePr>
            <a:graphicFrameLocks noChangeAspect="1"/>
          </p:cNvGraphicFramePr>
          <p:nvPr>
            <p:extLst>
              <p:ext uri="{D42A27DB-BD31-4B8C-83A1-F6EECF244321}">
                <p14:modId xmlns:p14="http://schemas.microsoft.com/office/powerpoint/2010/main" val="909799775"/>
              </p:ext>
            </p:extLst>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376862" name="Document" r:id="rId4" imgW="5626100" imgH="1536700" progId="Word.Document.12">
                  <p:embed/>
                </p:oleObj>
              </mc:Choice>
              <mc:Fallback>
                <p:oleObj name="Document" r:id="rId4" imgW="5626100" imgH="1536700" progId="Word.Document.12">
                  <p:embed/>
                  <p:pic>
                    <p:nvPicPr>
                      <p:cNvPr id="0" name="Object 2"/>
                      <p:cNvPicPr>
                        <a:picLocks noChangeAspect="1" noChangeArrowheads="1"/>
                      </p:cNvPicPr>
                      <p:nvPr/>
                    </p:nvPicPr>
                    <p:blipFill>
                      <a:blip r:embed="rId5"/>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Interest Coverage Ratios, Ratings and Default Spreads- November 2013</a:t>
            </a:r>
          </a:p>
        </p:txBody>
      </p:sp>
      <p:sp>
        <p:nvSpPr>
          <p:cNvPr id="378882"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378883"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Disney: Large cap, developed		22.57  	</a:t>
            </a:r>
            <a:r>
              <a:rPr lang="en-US" sz="1800">
                <a:sym typeface="Wingdings" charset="0"/>
              </a:rPr>
              <a:t></a:t>
            </a:r>
            <a:r>
              <a:rPr lang="en-US" sz="1800"/>
              <a:t> 	AAA</a:t>
            </a:r>
          </a:p>
          <a:p>
            <a:r>
              <a:rPr lang="en-US" sz="1800"/>
              <a:t>Vale: Large cap, emerging		11.67 	</a:t>
            </a:r>
            <a:r>
              <a:rPr lang="en-US" sz="1800">
                <a:sym typeface="Wingdings" charset="0"/>
              </a:rPr>
              <a:t>	AA</a:t>
            </a:r>
          </a:p>
          <a:p>
            <a:r>
              <a:rPr lang="en-US" sz="1800">
                <a:sym typeface="Wingdings" charset="0"/>
              </a:rPr>
              <a:t>Tata Motors: Large cap, Emerging 	4.51		A-</a:t>
            </a:r>
          </a:p>
          <a:p>
            <a:r>
              <a:rPr lang="en-US" sz="1800">
                <a:sym typeface="Wingdings" charset="0"/>
              </a:rPr>
              <a:t>Baidu: Small cap, Emerging		23.72		AAA</a:t>
            </a:r>
          </a:p>
          <a:p>
            <a:r>
              <a:rPr lang="en-US" sz="1800">
                <a:sym typeface="Wingdings" charset="0"/>
              </a:rPr>
              <a:t>Bookscape: Small cap, private	5.16	 	A-</a:t>
            </a:r>
            <a:endParaRPr lang="en-US" sz="1800"/>
          </a:p>
        </p:txBody>
      </p:sp>
      <p:sp>
        <p:nvSpPr>
          <p:cNvPr id="3788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78885"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378911"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Disney</a:t>
            </a:r>
            <a:r>
              <a:rPr lang="ja-JP" altLang="en-US" dirty="0" smtClean="0"/>
              <a:t>’</a:t>
            </a:r>
            <a:r>
              <a:rPr lang="en-US" altLang="ja-JP" dirty="0" smtClean="0"/>
              <a:t>s synthetic rating is AAA, whereas its actual rating is A. The difference can be attributed to any of the following:</a:t>
            </a:r>
          </a:p>
          <a:p>
            <a:pPr lvl="1" eaLnBrk="1" hangingPunct="1">
              <a:defRPr/>
            </a:pPr>
            <a:r>
              <a:rPr lang="en-US" dirty="0" smtClean="0"/>
              <a:t>Synthetic ratings reflect only the interest coverage ratio whereas actual ratings incorporate all of the other ratios and qualitative factors</a:t>
            </a:r>
          </a:p>
          <a:p>
            <a:pPr lvl="1" eaLnBrk="1" hangingPunct="1">
              <a:defRPr/>
            </a:pPr>
            <a:r>
              <a:rPr lang="en-US" dirty="0" smtClean="0"/>
              <a:t>Synthetic ratings do not allow for sector-wide biases in ratings</a:t>
            </a:r>
          </a:p>
          <a:p>
            <a:pPr lvl="1" eaLnBrk="1" hangingPunct="1">
              <a:defRPr/>
            </a:pPr>
            <a:r>
              <a:rPr lang="en-US" dirty="0" smtClean="0"/>
              <a:t>Synthetic rating was based on 2013 operating income whereas actual rating reflects normalized earnings</a:t>
            </a:r>
          </a:p>
          <a:p>
            <a:pPr eaLnBrk="1" hangingPunct="1">
              <a:defRPr/>
            </a:pPr>
            <a:r>
              <a:rPr lang="en-US" dirty="0" smtClean="0"/>
              <a:t>Vale</a:t>
            </a:r>
            <a:r>
              <a:rPr lang="ja-JP" altLang="en-US" dirty="0" smtClean="0"/>
              <a:t>’</a:t>
            </a:r>
            <a:r>
              <a:rPr lang="en-US" altLang="ja-JP" dirty="0" smtClean="0"/>
              <a:t>s synthetic rating is AA, but the actual rating for dollar debt is A-. The biggest factor behind the difference is the presence of country risk, since Vale is probably being rated lower for being a Brazil-based corporation.</a:t>
            </a:r>
          </a:p>
          <a:p>
            <a:pPr eaLnBrk="1" hangingPunct="1">
              <a:defRPr/>
            </a:pPr>
            <a:r>
              <a:rPr lang="en-US" dirty="0" smtClean="0"/>
              <a:t>Deutsche Bank had an A</a:t>
            </a:r>
            <a:r>
              <a:rPr lang="en-US" dirty="0"/>
              <a:t> </a:t>
            </a:r>
            <a:r>
              <a:rPr lang="en-US" dirty="0" smtClean="0"/>
              <a:t>rating. We will not try to estimate a synthetic rating for the bank. Defining interest expenses on debt for a bank is difficult…</a:t>
            </a:r>
            <a:endParaRPr lang="en-US" dirty="0"/>
          </a:p>
        </p:txBody>
      </p:sp>
      <p:sp>
        <p:nvSpPr>
          <p:cNvPr id="380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For </a:t>
            </a:r>
            <a:r>
              <a:rPr lang="en-US" dirty="0" err="1" smtClean="0"/>
              <a:t>Bookscape</a:t>
            </a:r>
            <a:r>
              <a:rPr lang="en-US" dirty="0" smtClean="0"/>
              <a:t>, we will use the synthetic rating (A-) to estimate the cost of debt:</a:t>
            </a:r>
          </a:p>
          <a:p>
            <a:pPr lvl="1" eaLnBrk="1" hangingPunct="1">
              <a:defRPr/>
            </a:pPr>
            <a:r>
              <a:rPr lang="en-US" dirty="0" smtClean="0"/>
              <a:t>Default Spread based upon A- rating = 1.30%</a:t>
            </a:r>
          </a:p>
          <a:p>
            <a:pPr lvl="1" eaLnBrk="1" hangingPunct="1">
              <a:defRPr/>
            </a:pPr>
            <a:r>
              <a:rPr lang="en-US" dirty="0" smtClean="0"/>
              <a:t>Pre-tax cost of debt = </a:t>
            </a:r>
            <a:r>
              <a:rPr lang="en-US" dirty="0" err="1" smtClean="0"/>
              <a:t>Riskfree</a:t>
            </a:r>
            <a:r>
              <a:rPr lang="en-US" dirty="0" smtClean="0"/>
              <a:t> Rate + Default Spread = 2.75% + 1.30% = 4.05%</a:t>
            </a:r>
          </a:p>
          <a:p>
            <a:pPr lvl="1" eaLnBrk="1" hangingPunct="1">
              <a:defRPr/>
            </a:pPr>
            <a:r>
              <a:rPr lang="en-US" dirty="0" smtClean="0"/>
              <a:t>After-tax cost of debt = Pre-tax cost of debt (1- tax rate) = 4.05% (1-.40) = 2.43%</a:t>
            </a:r>
          </a:p>
          <a:p>
            <a:pPr eaLnBrk="1" hangingPunct="1">
              <a:defRPr/>
            </a:pPr>
            <a:r>
              <a:rPr lang="en-US" dirty="0" smtClean="0"/>
              <a:t>For the three publicly traded firms that are rated in our sample, we will use the actual bond ratings to estimate the costs of debt.</a:t>
            </a:r>
          </a:p>
          <a:p>
            <a:pPr>
              <a:defRPr/>
            </a:pPr>
            <a:endParaRPr lang="en-US" dirty="0" smtClean="0"/>
          </a:p>
          <a:p>
            <a:pPr>
              <a:defRPr/>
            </a:pPr>
            <a:endParaRPr lang="en-US" dirty="0"/>
          </a:p>
          <a:p>
            <a:pPr>
              <a:defRPr/>
            </a:pPr>
            <a:endParaRPr lang="en-US" dirty="0" smtClean="0"/>
          </a:p>
          <a:p>
            <a:pP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defRPr/>
            </a:pPr>
            <a:endParaRPr lang="en-US" dirty="0" smtClean="0"/>
          </a:p>
          <a:p>
            <a:pPr marL="0" indent="0" eaLnBrk="1" hangingPunct="1">
              <a:buFont typeface="Wingdings" charset="0"/>
              <a:buNone/>
              <a:defRPr/>
            </a:pPr>
            <a:endParaRPr lang="en-US" dirty="0" smtClean="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82980"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383006" name="Document" r:id="rId4" imgW="8369300" imgH="1117600" progId="Word.Document.12">
                  <p:embed/>
                </p:oleObj>
              </mc:Choice>
              <mc:Fallback>
                <p:oleObj name="Document" r:id="rId4" imgW="8369300" imgH="11176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atin typeface="Calibri" charset="0"/>
              </a:rPr>
              <a:t>Updated Default Spreads – January 2014</a:t>
            </a:r>
          </a:p>
        </p:txBody>
      </p:sp>
      <p:graphicFrame>
        <p:nvGraphicFramePr>
          <p:cNvPr id="5" name="Content Placeholder 4"/>
          <p:cNvGraphicFramePr>
            <a:graphicFrameLocks noGrp="1"/>
          </p:cNvGraphicFramePr>
          <p:nvPr>
            <p:ph sz="quarter" idx="1"/>
          </p:nvPr>
        </p:nvGraphicFramePr>
        <p:xfrm>
          <a:off x="2625725" y="2087563"/>
          <a:ext cx="4127500" cy="3521070"/>
        </p:xfrm>
        <a:graphic>
          <a:graphicData uri="http://schemas.openxmlformats.org/drawingml/2006/table">
            <a:tbl>
              <a:tblPr/>
              <a:tblGrid>
                <a:gridCol w="825500"/>
                <a:gridCol w="825500"/>
                <a:gridCol w="825500"/>
                <a:gridCol w="825500"/>
                <a:gridCol w="825500"/>
              </a:tblGrid>
              <a:tr h="195615">
                <a:tc>
                  <a:txBody>
                    <a:bodyPr/>
                    <a:lstStyle/>
                    <a:p>
                      <a:pPr algn="l" fontAlgn="b"/>
                      <a:r>
                        <a:rPr lang="en-US" sz="1200" b="0" i="0" u="none" strike="noStrike">
                          <a:solidFill>
                            <a:srgbClr val="000000"/>
                          </a:solidFill>
                          <a:effectLst/>
                          <a:latin typeface="Calibri"/>
                        </a:rPr>
                        <a:t>Rating</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 year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 year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 Year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 year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Aaa/AAA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Aa1/AA+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0.37%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Aa2/AA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Aa3/AA-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0.22%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A1/A+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0.26%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A2/A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0.33%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A3/A-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Baa1/BBB+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Baa2/BBB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Baa3/BBB-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1.78%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Ba1/BB+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Ba2/BB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Ba3/BB-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3.80%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B1/B+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3.84%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5.01%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5.36%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B2/B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5.31%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5.81%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6.16%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B3/B-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5.28%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6.06%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6.62%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Caa/CCC+</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6.82%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7.43%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7.75%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851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 Application Test: Estimating a Cost of Debt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CBCD9F7-7CD7-ED44-A41F-7CC7FAA9C3EB}" type="slidenum">
              <a:rPr lang="en-US"/>
              <a:pPr>
                <a:defRPr/>
              </a:pPr>
              <a:t>181</a:t>
            </a:fld>
            <a:endParaRPr lang="en-US" dirty="0"/>
          </a:p>
        </p:txBody>
      </p:sp>
      <p:sp>
        <p:nvSpPr>
          <p:cNvPr id="3870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Based upon your firm</a:t>
            </a:r>
            <a:r>
              <a:rPr lang="ja-JP" altLang="en-US">
                <a:latin typeface="Calibri" charset="0"/>
              </a:rPr>
              <a:t>’</a:t>
            </a:r>
            <a:r>
              <a:rPr lang="en-US" altLang="ja-JP">
                <a:latin typeface="Calibri" charset="0"/>
              </a:rPr>
              <a:t>s current earnings before interest and taxes, its interest expenses, estimate</a:t>
            </a:r>
          </a:p>
          <a:p>
            <a:pPr lvl="1" eaLnBrk="1" hangingPunct="1"/>
            <a:r>
              <a:rPr lang="en-US">
                <a:latin typeface="Calibri" charset="0"/>
              </a:rPr>
              <a:t>An interest coverage ratio for your firm</a:t>
            </a:r>
          </a:p>
          <a:p>
            <a:pPr lvl="1" eaLnBrk="1" hangingPunct="1"/>
            <a:r>
              <a:rPr lang="en-US">
                <a:latin typeface="Calibri" charset="0"/>
              </a:rPr>
              <a:t>A synthetic rating for your firm (use the tables from prior pages)</a:t>
            </a:r>
          </a:p>
          <a:p>
            <a:pPr lvl="1" eaLnBrk="1" hangingPunct="1"/>
            <a:r>
              <a:rPr lang="en-US">
                <a:latin typeface="Calibri" charset="0"/>
              </a:rPr>
              <a:t>A pre-tax cost of debt for your firm</a:t>
            </a:r>
          </a:p>
          <a:p>
            <a:pPr lvl="1" eaLnBrk="1" hangingPunct="1"/>
            <a:r>
              <a:rPr lang="en-US">
                <a:latin typeface="Calibri" charset="0"/>
              </a:rPr>
              <a:t>An after-tax cost of debt for your firm</a:t>
            </a:r>
          </a:p>
        </p:txBody>
      </p:sp>
    </p:spTree>
  </p:cSld>
  <p:clrMapOvr>
    <a:masterClrMapping/>
  </p:clrMapOvr>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Costs of Hybrids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468FF4A-29F7-F946-9AA2-22D52373E07F}" type="slidenum">
              <a:rPr lang="en-US"/>
              <a:pPr>
                <a:defRPr/>
              </a:pPr>
              <a:t>182</a:t>
            </a:fld>
            <a:endParaRPr lang="en-US" dirty="0"/>
          </a:p>
        </p:txBody>
      </p:sp>
      <p:sp>
        <p:nvSpPr>
          <p:cNvPr id="386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Preferred stock </a:t>
            </a:r>
            <a:r>
              <a:rPr lang="en-US" dirty="0" smtClean="0">
                <a:ea typeface="+mn-ea"/>
                <a:cs typeface="+mn-cs"/>
              </a:rPr>
              <a:t>shares some of the characteristics of debt - the preferred dividend is pre-specified at the time of the issue and is paid out before common dividend -- and some of the characteristics of equity - the payments of preferred dividend are not tax deductible. If preferred stock is viewed as perpetual, the cost of preferred stock can be written as follows:</a:t>
            </a:r>
          </a:p>
          <a:p>
            <a:pPr marL="640080" lvl="1" indent="-274320" eaLnBrk="1" fontAlgn="auto" hangingPunct="1">
              <a:spcAft>
                <a:spcPts val="0"/>
              </a:spcAft>
              <a:buFont typeface="Wingdings 2"/>
              <a:buChar char=""/>
              <a:defRPr/>
            </a:pPr>
            <a:r>
              <a:rPr lang="en-US" dirty="0" smtClean="0">
                <a:ea typeface="+mn-ea"/>
              </a:rPr>
              <a:t>	</a:t>
            </a:r>
            <a:r>
              <a:rPr lang="en-US" dirty="0" err="1" smtClean="0">
                <a:ea typeface="+mn-ea"/>
              </a:rPr>
              <a:t>kps</a:t>
            </a:r>
            <a:r>
              <a:rPr lang="en-US" dirty="0" smtClean="0">
                <a:ea typeface="+mn-ea"/>
              </a:rPr>
              <a:t> = Preferred Dividend per share/ Market Price per preferred share</a:t>
            </a:r>
          </a:p>
          <a:p>
            <a:pPr marL="320040" indent="-320040" eaLnBrk="1" fontAlgn="auto" hangingPunct="1">
              <a:spcAft>
                <a:spcPts val="0"/>
              </a:spcAft>
              <a:buFont typeface="Wingdings"/>
              <a:buChar char=""/>
              <a:defRPr/>
            </a:pPr>
            <a:r>
              <a:rPr lang="en-US" u="sng" dirty="0" smtClean="0">
                <a:ea typeface="+mn-ea"/>
                <a:cs typeface="+mn-cs"/>
              </a:rPr>
              <a:t>Convertible debt </a:t>
            </a:r>
            <a:r>
              <a:rPr lang="en-US" dirty="0" smtClean="0">
                <a:ea typeface="+mn-ea"/>
                <a:cs typeface="+mn-cs"/>
              </a:rPr>
              <a:t>is part debt (the bond part) and part equity (the conversion option). It is best to break it up into its component parts and eliminate it from the mix altogether.</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Weights for Cost of Capital Calculation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26D9256-7690-2C45-BC90-0404582B345D}" type="slidenum">
              <a:rPr lang="en-US"/>
              <a:pPr>
                <a:defRPr/>
              </a:pPr>
              <a:t>183</a:t>
            </a:fld>
            <a:endParaRPr lang="en-US" dirty="0"/>
          </a:p>
        </p:txBody>
      </p:sp>
      <p:sp>
        <p:nvSpPr>
          <p:cNvPr id="38809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The weights used in the cost of capital computation should be market values. </a:t>
            </a:r>
          </a:p>
          <a:p>
            <a:pPr marL="320040" indent="-320040" eaLnBrk="1" fontAlgn="auto" hangingPunct="1">
              <a:spcAft>
                <a:spcPts val="0"/>
              </a:spcAft>
              <a:buFont typeface="Wingdings"/>
              <a:buChar char=""/>
              <a:defRPr/>
            </a:pPr>
            <a:r>
              <a:rPr lang="en-US" smtClean="0">
                <a:ea typeface="+mn-ea"/>
                <a:cs typeface="+mn-cs"/>
              </a:rPr>
              <a:t>There are three specious arguments used against market value</a:t>
            </a:r>
          </a:p>
          <a:p>
            <a:pPr marL="640080" lvl="1" indent="-274320" eaLnBrk="1" fontAlgn="auto" hangingPunct="1">
              <a:spcAft>
                <a:spcPts val="0"/>
              </a:spcAft>
              <a:buFont typeface="Wingdings 2"/>
              <a:buChar char=""/>
              <a:defRPr/>
            </a:pPr>
            <a:r>
              <a:rPr lang="en-US" smtClean="0">
                <a:ea typeface="+mn-ea"/>
              </a:rPr>
              <a:t>Book value is more reliable than market value because it is not as volatile: While it is true that book value does not change as much as market value, this is more a reflection of weakness than strength</a:t>
            </a:r>
            <a:endParaRPr lang="en-US" smtClean="0">
              <a:ea typeface="+mn-ea"/>
              <a:sym typeface="Symbol" charset="0"/>
            </a:endParaRPr>
          </a:p>
          <a:p>
            <a:pPr marL="640080" lvl="1" indent="-274320" eaLnBrk="1" fontAlgn="auto" hangingPunct="1">
              <a:spcAft>
                <a:spcPts val="0"/>
              </a:spcAft>
              <a:buFont typeface="Wingdings 2"/>
              <a:buChar char=""/>
              <a:defRPr/>
            </a:pPr>
            <a:r>
              <a:rPr lang="en-US" smtClean="0">
                <a:ea typeface="+mn-ea"/>
              </a:rPr>
              <a:t>Using book value rather than market value is a more conservative approach to estimating debt ratios: For most companies, using book values will yield a lower cost of capital than using market value weights.</a:t>
            </a:r>
            <a:endParaRPr lang="en-US" smtClean="0">
              <a:ea typeface="+mn-ea"/>
              <a:sym typeface="Symbol" charset="0"/>
            </a:endParaRPr>
          </a:p>
          <a:p>
            <a:pPr marL="640080" lvl="1" indent="-274320" eaLnBrk="1" fontAlgn="auto" hangingPunct="1">
              <a:spcAft>
                <a:spcPts val="0"/>
              </a:spcAft>
              <a:buFont typeface="Wingdings 2"/>
              <a:buChar char=""/>
              <a:defRPr/>
            </a:pPr>
            <a:r>
              <a:rPr lang="en-US" smtClean="0">
                <a:ea typeface="+mn-ea"/>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p:cNvSpPr>
            <a:spLocks noGrp="1"/>
          </p:cNvSpPr>
          <p:nvPr>
            <p:ph type="title"/>
          </p:nvPr>
        </p:nvSpPr>
        <p:spPr>
          <a:xfrm>
            <a:off x="612775" y="228600"/>
            <a:ext cx="8153400" cy="990600"/>
          </a:xfrm>
        </p:spPr>
        <p:txBody>
          <a:bodyPr/>
          <a:lstStyle/>
          <a:p>
            <a:pPr eaLnBrk="1" hangingPunct="1"/>
            <a:r>
              <a:rPr lang="en-US">
                <a:latin typeface="Calibri" charset="0"/>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fontScale="62500" lnSpcReduction="20000"/>
          </a:bodyPr>
          <a:lstStyle/>
          <a:p>
            <a:pPr eaLnBrk="1" hangingPunct="1">
              <a:defRPr/>
            </a:pPr>
            <a:r>
              <a:rPr lang="en-US" dirty="0" smtClean="0"/>
              <a:t>In Disney</a:t>
            </a:r>
            <a:r>
              <a:rPr lang="ja-JP" altLang="en-US" dirty="0" smtClean="0"/>
              <a:t>’</a:t>
            </a:r>
            <a:r>
              <a:rPr lang="en-US" altLang="ja-JP" dirty="0" smtClean="0"/>
              <a:t>s 2013 financial statements, the debt due over time was footnoted.</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r>
              <a:rPr lang="en-US" dirty="0" smtClean="0"/>
              <a:t>Disney</a:t>
            </a:r>
            <a:r>
              <a:rPr lang="ja-JP" altLang="en-US" dirty="0" smtClean="0"/>
              <a:t>’</a:t>
            </a:r>
            <a:r>
              <a:rPr lang="en-US" altLang="ja-JP" dirty="0" smtClean="0"/>
              <a:t>s total debt due, in book value terms, on the balance sheet is $14,288 million and the total interest expense for the year was $349 million. Using 3.75% as the pre-tax cost of debt:</a:t>
            </a:r>
          </a:p>
          <a:p>
            <a:pPr eaLnBrk="1" hangingPunct="1">
              <a:defRPr/>
            </a:pPr>
            <a:r>
              <a:rPr lang="en-US" dirty="0" smtClean="0"/>
              <a:t>Estimated MV of Disney Debt = </a:t>
            </a:r>
          </a:p>
          <a:p>
            <a:pPr eaLnBrk="1" hangingPunct="1">
              <a:defRPr/>
            </a:pPr>
            <a:endParaRPr lang="en-US" dirty="0"/>
          </a:p>
        </p:txBody>
      </p:sp>
      <p:sp>
        <p:nvSpPr>
          <p:cNvPr id="393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740"/>
        </p:xfrm>
        <a:graphic>
          <a:graphicData uri="http://schemas.openxmlformats.org/drawingml/2006/table">
            <a:tbl>
              <a:tblPr/>
              <a:tblGrid>
                <a:gridCol w="825500"/>
                <a:gridCol w="825500"/>
                <a:gridCol w="825500"/>
                <a:gridCol w="825500"/>
              </a:tblGrid>
              <a:tr h="378504">
                <a:tc>
                  <a:txBody>
                    <a:bodyPr/>
                    <a:lstStyle/>
                    <a:p>
                      <a:pPr algn="ctr" fontAlgn="ctr"/>
                      <a:r>
                        <a:rPr lang="en-US" sz="1200" b="0" i="0" u="none" strike="noStrike" dirty="0">
                          <a:solidFill>
                            <a:srgbClr val="000000"/>
                          </a:solidFill>
                          <a:effectLst/>
                          <a:latin typeface="Times"/>
                        </a:rPr>
                        <a:t>Time due</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Amount due</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Weight</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Weight *Maturity</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0.5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$1,452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11.96%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10.71%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0.21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12.36%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0.37</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4</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$2,650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21.83%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0.87</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0.25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$1,362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11.22%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11.53%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1.04</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19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4.12%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0.78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0.21%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$950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7.83%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2.19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1.19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$12,139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7.92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93292"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393320"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3293" name="TextBox 1"/>
          <p:cNvSpPr txBox="1">
            <a:spLocks noChangeArrowheads="1"/>
          </p:cNvSpPr>
          <p:nvPr/>
        </p:nvSpPr>
        <p:spPr bwMode="auto">
          <a:xfrm>
            <a:off x="6705600" y="2286000"/>
            <a:ext cx="22098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The debt in this table does not add up to the book value of debt, because Disney does not break down the maturity of all of its debt.</a:t>
            </a:r>
          </a:p>
        </p:txBody>
      </p:sp>
    </p:spTree>
  </p:cSld>
  <p:clrMapOvr>
    <a:masterClrMapping/>
  </p:clrMapOvr>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Operating Leases at Disney</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The </a:t>
            </a:r>
            <a:r>
              <a:rPr lang="ja-JP" altLang="en-US" dirty="0">
                <a:latin typeface="Calibri" charset="0"/>
              </a:rPr>
              <a:t>“</a:t>
            </a:r>
            <a:r>
              <a:rPr lang="en-US" altLang="ja-JP" dirty="0">
                <a:latin typeface="Calibri" charset="0"/>
              </a:rPr>
              <a:t>debt value</a:t>
            </a:r>
            <a:r>
              <a:rPr lang="ja-JP" altLang="en-US" dirty="0">
                <a:latin typeface="Calibri" charset="0"/>
              </a:rPr>
              <a:t>”</a:t>
            </a:r>
            <a:r>
              <a:rPr lang="en-US" altLang="ja-JP" dirty="0">
                <a:latin typeface="Calibri" charset="0"/>
              </a:rPr>
              <a:t> of operating leases is the present value of the lease payments, at a rate that reflects their risk, usually the pre-tax cost of debt.</a:t>
            </a:r>
          </a:p>
          <a:p>
            <a:pPr eaLnBrk="1" hangingPunct="1">
              <a:defRPr/>
            </a:pPr>
            <a:r>
              <a:rPr lang="en-US" dirty="0">
                <a:latin typeface="Calibri" charset="0"/>
              </a:rPr>
              <a:t>The pre-tax cost of debt at Disney  is 3.75%. </a:t>
            </a: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marL="0" indent="0" eaLnBrk="1" hangingPunct="1">
              <a:buFont typeface="Wingdings" charset="0"/>
              <a:buNone/>
              <a:defRPr/>
            </a:pPr>
            <a:endParaRPr lang="en-US" sz="2000" dirty="0" smtClean="0">
              <a:latin typeface="Calibri" charset="0"/>
            </a:endParaRPr>
          </a:p>
          <a:p>
            <a:pPr eaLnBrk="1" hangingPunct="1">
              <a:defRPr/>
            </a:pPr>
            <a:r>
              <a:rPr lang="en-US" sz="2000" dirty="0" smtClean="0">
                <a:latin typeface="Calibri" charset="0"/>
              </a:rPr>
              <a:t>Debt outstanding at Disney = $13,028 + $ 2,933= $15,961 million</a:t>
            </a:r>
          </a:p>
          <a:p>
            <a:pPr marL="0" indent="0" eaLnBrk="1" hangingPunct="1">
              <a:buFont typeface="Wingdings" charset="0"/>
              <a:buNone/>
              <a:defRPr/>
            </a:pPr>
            <a:endParaRPr lang="en-US" dirty="0">
              <a:latin typeface="Calibri" charset="0"/>
            </a:endParaRPr>
          </a:p>
        </p:txBody>
      </p:sp>
      <p:sp>
        <p:nvSpPr>
          <p:cNvPr id="395267" name="TextBox 5"/>
          <p:cNvSpPr txBox="1">
            <a:spLocks noChangeArrowheads="1"/>
          </p:cNvSpPr>
          <p:nvPr/>
        </p:nvSpPr>
        <p:spPr bwMode="auto">
          <a:xfrm>
            <a:off x="5791200" y="35814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Disney reported $1,784 million in commitments after year 5. Given that their average commitment over the first 5 years, we assumed 5 years @ $356.8  million each.</a:t>
            </a:r>
          </a:p>
        </p:txBody>
      </p:sp>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95269" name="Object 2"/>
          <p:cNvGraphicFramePr>
            <a:graphicFrameLocks noChangeAspect="1"/>
          </p:cNvGraphicFramePr>
          <p:nvPr/>
        </p:nvGraphicFramePr>
        <p:xfrm>
          <a:off x="533400" y="3429000"/>
          <a:ext cx="5626100" cy="1968500"/>
        </p:xfrm>
        <a:graphic>
          <a:graphicData uri="http://schemas.openxmlformats.org/presentationml/2006/ole">
            <mc:AlternateContent xmlns:mc="http://schemas.openxmlformats.org/markup-compatibility/2006">
              <mc:Choice xmlns:v="urn:schemas-microsoft-com:vml" Requires="v">
                <p:oleObj spid="_x0000_s395295"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4290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Application Test: Estimating Market Value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31068DA-38D7-1A4B-8404-5DA63CD9348E}" type="slidenum">
              <a:rPr lang="en-US"/>
              <a:pPr>
                <a:defRPr/>
              </a:pPr>
              <a:t>186</a:t>
            </a:fld>
            <a:endParaRPr lang="en-US" dirty="0"/>
          </a:p>
        </p:txBody>
      </p:sp>
      <p:sp>
        <p:nvSpPr>
          <p:cNvPr id="394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Estimate the </a:t>
            </a:r>
          </a:p>
          <a:p>
            <a:pPr marL="640080" lvl="1" indent="-274320" eaLnBrk="1" fontAlgn="auto" hangingPunct="1">
              <a:spcAft>
                <a:spcPts val="0"/>
              </a:spcAft>
              <a:buFont typeface="Wingdings 2"/>
              <a:buChar char=""/>
              <a:defRPr/>
            </a:pPr>
            <a:r>
              <a:rPr lang="en-US" smtClean="0">
                <a:ea typeface="+mn-ea"/>
              </a:rPr>
              <a:t>Market value of equity at your firm and Book Value of equity</a:t>
            </a:r>
          </a:p>
          <a:p>
            <a:pPr marL="640080" lvl="1" indent="-274320" eaLnBrk="1" fontAlgn="auto" hangingPunct="1">
              <a:spcAft>
                <a:spcPts val="0"/>
              </a:spcAft>
              <a:buFont typeface="Wingdings 2"/>
              <a:buChar char=""/>
              <a:defRPr/>
            </a:pPr>
            <a:r>
              <a:rPr lang="en-US" smtClean="0">
                <a:ea typeface="+mn-ea"/>
              </a:rPr>
              <a:t>Market value of debt and book value of debt (If you cannot find the average maturity of your debt, use 3 years): Remember to capitalize the value of operating leases and add them on to both the book value and the market value of debt.</a:t>
            </a:r>
          </a:p>
          <a:p>
            <a:pPr marL="320040" indent="-320040" eaLnBrk="1" fontAlgn="auto" hangingPunct="1">
              <a:spcAft>
                <a:spcPts val="0"/>
              </a:spcAft>
              <a:buFont typeface="Wingdings"/>
              <a:buChar char=""/>
              <a:defRPr/>
            </a:pPr>
            <a:r>
              <a:rPr lang="en-US" smtClean="0">
                <a:ea typeface="+mn-ea"/>
                <a:cs typeface="+mn-cs"/>
              </a:rPr>
              <a:t>Estimate the</a:t>
            </a:r>
          </a:p>
          <a:p>
            <a:pPr marL="640080" lvl="1" indent="-274320" eaLnBrk="1" fontAlgn="auto" hangingPunct="1">
              <a:spcAft>
                <a:spcPts val="0"/>
              </a:spcAft>
              <a:buFont typeface="Wingdings 2"/>
              <a:buChar char=""/>
              <a:defRPr/>
            </a:pPr>
            <a:r>
              <a:rPr lang="en-US" smtClean="0">
                <a:ea typeface="+mn-ea"/>
              </a:rPr>
              <a:t>Weights for equity and debt based upon market value</a:t>
            </a:r>
          </a:p>
          <a:p>
            <a:pPr marL="640080" lvl="1" indent="-274320" eaLnBrk="1" fontAlgn="auto" hangingPunct="1">
              <a:spcAft>
                <a:spcPts val="0"/>
              </a:spcAft>
              <a:buFont typeface="Wingdings 2"/>
              <a:buChar char=""/>
              <a:defRPr/>
            </a:pPr>
            <a:r>
              <a:rPr lang="en-US" smtClean="0">
                <a:ea typeface="+mn-ea"/>
              </a:rPr>
              <a:t>Weights for equity and debt based upon book value</a:t>
            </a:r>
          </a:p>
          <a:p>
            <a:pPr marL="640080" lvl="1" indent="-274320" eaLnBrk="1" fontAlgn="auto" hangingPunct="1">
              <a:spcAft>
                <a:spcPts val="0"/>
              </a:spcAft>
              <a:buFont typeface="Wingdings 2"/>
              <a:buChar char=""/>
              <a:defRPr/>
            </a:pPr>
            <a:endParaRPr lang="en-US">
              <a:ea typeface="+mn-ea"/>
            </a:endParaRPr>
          </a:p>
        </p:txBody>
      </p:sp>
      <p:sp>
        <p:nvSpPr>
          <p:cNvPr id="397317"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Equity</a:t>
            </a:r>
          </a:p>
          <a:p>
            <a:pPr lvl="1" eaLnBrk="1" hangingPunct="1">
              <a:defRPr/>
            </a:pPr>
            <a:r>
              <a:rPr lang="en-US" dirty="0" smtClean="0"/>
              <a:t>Cost of Equity = </a:t>
            </a:r>
            <a:r>
              <a:rPr lang="en-US" dirty="0" err="1" smtClean="0"/>
              <a:t>Riskfree</a:t>
            </a:r>
            <a:r>
              <a:rPr lang="en-US" dirty="0" smtClean="0"/>
              <a:t> rate + Beta * Risk Premium				=  2.75% + 1.0013 (5.76%) =  8.52%</a:t>
            </a:r>
          </a:p>
          <a:p>
            <a:pPr lvl="1" eaLnBrk="1" hangingPunct="1">
              <a:defRPr/>
            </a:pPr>
            <a:r>
              <a:rPr lang="en-US" dirty="0" smtClean="0"/>
              <a:t>Market Value of Equity = 		$121,878 </a:t>
            </a:r>
            <a:r>
              <a:rPr lang="en-US" dirty="0"/>
              <a:t>m</a:t>
            </a:r>
            <a:r>
              <a:rPr lang="en-US" dirty="0" smtClean="0"/>
              <a:t>illion</a:t>
            </a:r>
          </a:p>
          <a:p>
            <a:pPr lvl="1" eaLnBrk="1" hangingPunct="1">
              <a:defRPr/>
            </a:pPr>
            <a:r>
              <a:rPr lang="en-US" dirty="0" smtClean="0"/>
              <a:t>Equity/(</a:t>
            </a:r>
            <a:r>
              <a:rPr lang="en-US" dirty="0" err="1" smtClean="0"/>
              <a:t>Debt+Equity</a:t>
            </a:r>
            <a:r>
              <a:rPr lang="en-US" dirty="0" smtClean="0"/>
              <a:t> ) =		88.42%</a:t>
            </a:r>
          </a:p>
          <a:p>
            <a:pPr eaLnBrk="1" hangingPunct="1">
              <a:defRPr/>
            </a:pPr>
            <a:r>
              <a:rPr lang="en-US" dirty="0" smtClean="0"/>
              <a:t>Debt</a:t>
            </a:r>
          </a:p>
          <a:p>
            <a:pPr lvl="1" eaLnBrk="1" hangingPunct="1">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defRPr/>
            </a:pPr>
            <a:r>
              <a:rPr lang="en-US" dirty="0" smtClean="0"/>
              <a:t>Market Value of Debt = $13,028+ $2933 =	$  15,961 million</a:t>
            </a:r>
          </a:p>
          <a:p>
            <a:pPr lvl="1" eaLnBrk="1" hangingPunct="1">
              <a:defRPr/>
            </a:pPr>
            <a:r>
              <a:rPr lang="en-US" dirty="0" smtClean="0"/>
              <a:t>Debt/(Debt +Equity) =			11.58%</a:t>
            </a:r>
          </a:p>
          <a:p>
            <a:pPr eaLnBrk="1" hangingPunct="1">
              <a:defRPr/>
            </a:pPr>
            <a:r>
              <a:rPr lang="en-US" dirty="0" smtClean="0"/>
              <a:t>Cost of Capital = 8.52%(.8842)+ 2.40%(.1158) = 7.81%</a:t>
            </a:r>
            <a:endParaRPr lang="en-US" dirty="0"/>
          </a:p>
        </p:txBody>
      </p:sp>
      <p:sp>
        <p:nvSpPr>
          <p:cNvPr id="399363"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99365"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latin typeface="Calibri" charset="0"/>
              </a:rPr>
              <a:t>Disney</a:t>
            </a:r>
          </a:p>
          <a:p>
            <a:pPr marL="0" indent="0" algn="ctr" eaLnBrk="1" hangingPunct="1">
              <a:buFont typeface="Wingdings" charset="0"/>
              <a:buNone/>
              <a:defRPr/>
            </a:pPr>
            <a:endParaRPr lang="en-US" dirty="0">
              <a:latin typeface="Calibri" charset="0"/>
            </a:endParaRPr>
          </a:p>
          <a:p>
            <a:pPr marL="0" indent="0" algn="ctr" eaLnBrk="1" hangingPunct="1">
              <a:buFont typeface="Wingdings" charset="0"/>
              <a:buNone/>
              <a:defRPr/>
            </a:pPr>
            <a:endParaRPr lang="en-US" dirty="0" smtClean="0">
              <a:latin typeface="Calibri" charset="0"/>
            </a:endParaRPr>
          </a:p>
          <a:p>
            <a:pPr marL="0" indent="0" algn="ctr" eaLnBrk="1" hangingPunct="1">
              <a:buFont typeface="Wingdings" charset="0"/>
              <a:buNone/>
              <a:defRPr/>
            </a:pPr>
            <a:endParaRPr lang="en-US" dirty="0">
              <a:latin typeface="Calibri" charset="0"/>
            </a:endParaRPr>
          </a:p>
          <a:p>
            <a:pPr marL="0" indent="0" algn="ctr" eaLnBrk="1" hangingPunct="1">
              <a:buFont typeface="Wingdings" charset="0"/>
              <a:buNone/>
              <a:defRPr/>
            </a:pPr>
            <a:endParaRPr lang="en-US" dirty="0" smtClean="0">
              <a:latin typeface="Calibri" charset="0"/>
            </a:endParaRPr>
          </a:p>
          <a:p>
            <a:pPr marL="0" indent="0" algn="ctr" eaLnBrk="1" hangingPunct="1">
              <a:buFont typeface="Wingdings" charset="0"/>
              <a:buNone/>
              <a:defRPr/>
            </a:pPr>
            <a:r>
              <a:rPr lang="en-US" dirty="0" smtClean="0">
                <a:latin typeface="Calibri" charset="0"/>
              </a:rPr>
              <a:t>Vale</a:t>
            </a: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p:txBody>
      </p:sp>
      <p:sp>
        <p:nvSpPr>
          <p:cNvPr id="401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01412"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401460"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413"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401461"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Title 1"/>
          <p:cNvSpPr>
            <a:spLocks noGrp="1"/>
          </p:cNvSpPr>
          <p:nvPr>
            <p:ph type="title"/>
          </p:nvPr>
        </p:nvSpPr>
        <p:spPr>
          <a:xfrm>
            <a:off x="612775" y="228600"/>
            <a:ext cx="8153400" cy="990600"/>
          </a:xfrm>
        </p:spPr>
        <p:txBody>
          <a:bodyPr/>
          <a:lstStyle/>
          <a:p>
            <a:r>
              <a:rPr lang="en-US">
                <a:latin typeface="Calibri" charset="0"/>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defRPr/>
            </a:pPr>
            <a:r>
              <a:rPr lang="en-US" sz="2400" dirty="0" smtClean="0"/>
              <a:t>For </a:t>
            </a:r>
            <a:r>
              <a:rPr lang="en-US" sz="2400" dirty="0" err="1" smtClean="0"/>
              <a:t>Bookscape</a:t>
            </a:r>
            <a:r>
              <a:rPr lang="en-US" sz="2400" dirty="0" smtClean="0"/>
              <a:t>, the cost of capital is different depending on whether you look at market or total beta:</a:t>
            </a:r>
          </a:p>
          <a:p>
            <a:pPr marL="0" indent="0">
              <a:buFont typeface="Wingdings" charset="0"/>
              <a:buNone/>
              <a:defRPr/>
            </a:pPr>
            <a:endParaRPr lang="en-US" sz="2400" dirty="0"/>
          </a:p>
        </p:txBody>
      </p:sp>
      <p:sp>
        <p:nvSpPr>
          <p:cNvPr id="403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03460"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403486" name="Document" r:id="rId4" imgW="8255000" imgH="1155700" progId="Word.Document.12">
                  <p:embed/>
                </p:oleObj>
              </mc:Choice>
              <mc:Fallback>
                <p:oleObj name="Document" r:id="rId4" imgW="8255000" imgH="1155700"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Application Test: Estimating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28D316F-2589-D049-85C7-B7EF3832AE0D}" type="slidenum">
              <a:rPr lang="en-US"/>
              <a:pPr>
                <a:defRPr/>
              </a:pPr>
              <a:t>190</a:t>
            </a:fld>
            <a:endParaRPr lang="en-US" dirty="0"/>
          </a:p>
        </p:txBody>
      </p:sp>
      <p:sp>
        <p:nvSpPr>
          <p:cNvPr id="4044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Using the bottom-up unlevered beta that you computed for your firm, and the values of debt and equity you have estimated for your firm, estimate a bottom-up levered beta and cost of equity for your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Based upon the costs of equity and debt that you have estimated, and the weights for each, estimate the cost of capital for your firm. </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How different would your cost of capital have been, if you used book value weights?</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a Hurdle Rate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F417F04-A256-2F49-831D-642694BABEE1}" type="slidenum">
              <a:rPr lang="en-US"/>
              <a:pPr>
                <a:defRPr/>
              </a:pPr>
              <a:t>191</a:t>
            </a:fld>
            <a:endParaRPr lang="en-US" dirty="0"/>
          </a:p>
        </p:txBody>
      </p:sp>
      <p:sp>
        <p:nvSpPr>
          <p:cNvPr id="40755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Either the cost of equity or the cost of capital can be used as a hurdle rate, depending upon whether the returns measured are to equity investors or to all claimholders on the firm (capital)</a:t>
            </a:r>
          </a:p>
          <a:p>
            <a:pPr eaLnBrk="1" hangingPunct="1"/>
            <a:r>
              <a:rPr lang="en-US">
                <a:latin typeface="Calibri" charset="0"/>
              </a:rPr>
              <a:t>If returns are measured to equity investors, the appropriate hurdle rate is the cost of equity.</a:t>
            </a:r>
          </a:p>
          <a:p>
            <a:pPr eaLnBrk="1" hangingPunct="1"/>
            <a:r>
              <a:rPr lang="en-US">
                <a:latin typeface="Calibri" charset="0"/>
              </a:rPr>
              <a:t>If returns are measured to capital (or the firm), the appropriate hurdle rate is the cost of capital.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Back to 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BB6478A-8FBC-7C4E-A195-761AC7B42096}" type="slidenum">
              <a:rPr lang="en-US"/>
              <a:pPr>
                <a:defRPr/>
              </a:pPr>
              <a:t>192</a:t>
            </a:fld>
            <a:endParaRPr lang="en-US" dirty="0"/>
          </a:p>
        </p:txBody>
      </p:sp>
      <p:pic>
        <p:nvPicPr>
          <p:cNvPr id="409604"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Measuring Investment Returns</a:t>
            </a:r>
            <a:br>
              <a:rPr lang="en-US" smtClean="0">
                <a:ea typeface="+mj-ea"/>
                <a:cs typeface="+mj-cs"/>
              </a:rPr>
            </a:br>
            <a:r>
              <a:rPr lang="en-US" smtClean="0">
                <a:ea typeface="+mj-ea"/>
                <a:cs typeface="+mj-cs"/>
              </a:rPr>
              <a:t>I: The Mechanics of Investment Analysis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410626" name="Rectangle 3"/>
          <p:cNvSpPr>
            <a:spLocks noGrp="1" noChangeArrowheads="1"/>
          </p:cNvSpPr>
          <p:nvPr>
            <p:ph type="subTitle" idx="1"/>
          </p:nvPr>
        </p:nvSpPr>
        <p:spPr>
          <a:xfrm>
            <a:off x="2362200" y="6049963"/>
            <a:ext cx="6705600" cy="685800"/>
          </a:xfrm>
        </p:spPr>
        <p:txBody>
          <a:bodyPr>
            <a:normAutofit fontScale="700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Show me the money</a:t>
            </a:r>
            <a:r>
              <a:rPr lang="ja-JP" altLang="en-US" smtClean="0">
                <a:ea typeface="+mn-ea"/>
                <a:cs typeface="+mn-cs"/>
              </a:rPr>
              <a:t>”</a:t>
            </a:r>
            <a:endParaRPr lang="en-US" altLang="ja-JP" smtClean="0">
              <a:ea typeface="+mn-ea"/>
              <a:cs typeface="+mn-cs"/>
            </a:endParaRPr>
          </a:p>
          <a:p>
            <a:pPr eaLnBrk="1" fontAlgn="auto" hangingPunct="1">
              <a:spcAft>
                <a:spcPts val="0"/>
              </a:spcAft>
              <a:buFont typeface="Wingdings"/>
              <a:buNone/>
              <a:defRPr/>
            </a:pPr>
            <a:r>
              <a:rPr lang="en-US" smtClean="0">
                <a:ea typeface="+mn-ea"/>
                <a:cs typeface="+mn-cs"/>
              </a:rPr>
              <a:t>					from Jerry Maguire</a:t>
            </a:r>
            <a:endParaRPr lang="en-US">
              <a:ea typeface="+mn-ea"/>
              <a:cs typeface="+mn-cs"/>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4116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DB12FF2-97C0-9546-97D2-EA895A3B4769}" type="slidenum">
              <a:rPr lang="en-US" sz="1400">
                <a:solidFill>
                  <a:schemeClr val="tx2"/>
                </a:solidFill>
              </a:rPr>
              <a:pPr/>
              <a:t>193</a:t>
            </a:fld>
            <a:endParaRPr lang="en-US" sz="14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2567C5D-37A6-A142-A539-FF206CB93E3C}" type="slidenum">
              <a:rPr lang="en-US"/>
              <a:pPr>
                <a:defRPr/>
              </a:pPr>
              <a:t>194</a:t>
            </a:fld>
            <a:endParaRPr lang="en-US" dirty="0"/>
          </a:p>
        </p:txBody>
      </p:sp>
      <p:pic>
        <p:nvPicPr>
          <p:cNvPr id="41370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Measures of return: earnings versus cash flows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C95E1AD-2F68-ED42-8B30-8FA3669086F0}" type="slidenum">
              <a:rPr lang="en-US"/>
              <a:pPr>
                <a:defRPr/>
              </a:pPr>
              <a:t>195</a:t>
            </a:fld>
            <a:endParaRPr lang="en-US" dirty="0"/>
          </a:p>
        </p:txBody>
      </p:sp>
      <p:sp>
        <p:nvSpPr>
          <p:cNvPr id="41472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Principles Governing Accounting Earnings Measurement</a:t>
            </a:r>
          </a:p>
          <a:p>
            <a:pPr marL="640080" lvl="1" indent="-274320" eaLnBrk="1" fontAlgn="auto" hangingPunct="1">
              <a:spcAft>
                <a:spcPts val="0"/>
              </a:spcAft>
              <a:buFont typeface="Wingdings 2"/>
              <a:buChar char=""/>
              <a:defRPr/>
            </a:pPr>
            <a:r>
              <a:rPr lang="en-US" smtClean="0">
                <a:ea typeface="+mn-ea"/>
              </a:rPr>
              <a:t>Accrual Accounting: Show revenues when products and services are sold or provided, not when they are paid for. Show expenses associated with these revenues rather than cash expenses.</a:t>
            </a:r>
          </a:p>
          <a:p>
            <a:pPr marL="640080" lvl="1" indent="-274320" eaLnBrk="1" fontAlgn="auto" hangingPunct="1">
              <a:spcAft>
                <a:spcPts val="0"/>
              </a:spcAft>
              <a:buFont typeface="Wingdings 2"/>
              <a:buChar char=""/>
              <a:defRPr/>
            </a:pPr>
            <a:r>
              <a:rPr lang="en-US" smtClean="0">
                <a:ea typeface="+mn-ea"/>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marL="320040" indent="-320040" eaLnBrk="1" fontAlgn="auto" hangingPunct="1">
              <a:spcAft>
                <a:spcPts val="0"/>
              </a:spcAft>
              <a:buFont typeface="Wingdings"/>
              <a:buChar char=""/>
              <a:defRPr/>
            </a:pPr>
            <a:r>
              <a:rPr lang="en-US" smtClean="0">
                <a:ea typeface="+mn-ea"/>
                <a:cs typeface="+mn-cs"/>
              </a:rPr>
              <a:t>To get from accounting earnings to cash flows:</a:t>
            </a:r>
          </a:p>
          <a:p>
            <a:pPr marL="640080" lvl="1" indent="-274320" eaLnBrk="1" fontAlgn="auto" hangingPunct="1">
              <a:spcAft>
                <a:spcPts val="0"/>
              </a:spcAft>
              <a:buFont typeface="Wingdings 2"/>
              <a:buChar char=""/>
              <a:defRPr/>
            </a:pPr>
            <a:r>
              <a:rPr lang="en-US" smtClean="0">
                <a:ea typeface="+mn-ea"/>
              </a:rPr>
              <a:t>you have to add back non-cash expenses (like depreciation)</a:t>
            </a:r>
          </a:p>
          <a:p>
            <a:pPr marL="640080" lvl="1" indent="-274320" eaLnBrk="1" fontAlgn="auto" hangingPunct="1">
              <a:spcAft>
                <a:spcPts val="0"/>
              </a:spcAft>
              <a:buFont typeface="Wingdings 2"/>
              <a:buChar char=""/>
              <a:defRPr/>
            </a:pPr>
            <a:r>
              <a:rPr lang="en-US" smtClean="0">
                <a:ea typeface="+mn-ea"/>
              </a:rPr>
              <a:t>you have to subtract out cash outflows which are not expensed (such as capital expenditures)</a:t>
            </a:r>
          </a:p>
          <a:p>
            <a:pPr marL="640080" lvl="1" indent="-274320" eaLnBrk="1" fontAlgn="auto" hangingPunct="1">
              <a:spcAft>
                <a:spcPts val="0"/>
              </a:spcAft>
              <a:buFont typeface="Wingdings 2"/>
              <a:buChar char=""/>
              <a:defRPr/>
            </a:pPr>
            <a:r>
              <a:rPr lang="en-US" smtClean="0">
                <a:ea typeface="+mn-ea"/>
              </a:rPr>
              <a:t>you have to make accrual revenues and expenses into cash revenues and expenses (by considering changes in working capital).</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Returns Right: The Basic Principles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15C5C0D-9673-EF4A-9F03-371EE2587EF6}" type="slidenum">
              <a:rPr lang="en-US"/>
              <a:pPr>
                <a:defRPr/>
              </a:pPr>
              <a:t>196</a:t>
            </a:fld>
            <a:endParaRPr lang="en-US" dirty="0"/>
          </a:p>
        </p:txBody>
      </p:sp>
      <p:sp>
        <p:nvSpPr>
          <p:cNvPr id="416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Use cash flows rather than earnings. You cannot spend earnings.</a:t>
            </a:r>
          </a:p>
          <a:p>
            <a:pPr marL="320040" indent="-320040" eaLnBrk="1" fontAlgn="auto" hangingPunct="1">
              <a:spcAft>
                <a:spcPts val="0"/>
              </a:spcAft>
              <a:buFont typeface="Wingdings"/>
              <a:buChar char=""/>
              <a:defRPr/>
            </a:pPr>
            <a:r>
              <a:rPr lang="en-US" dirty="0" smtClean="0">
                <a:ea typeface="+mn-ea"/>
                <a:cs typeface="+mn-cs"/>
              </a:rPr>
              <a:t>Use </a:t>
            </a:r>
            <a:r>
              <a:rPr lang="ja-JP" altLang="en-US" dirty="0" smtClean="0">
                <a:ea typeface="+mn-ea"/>
                <a:cs typeface="+mn-cs"/>
              </a:rPr>
              <a:t>“</a:t>
            </a:r>
            <a:r>
              <a:rPr lang="en-US" altLang="ja-JP" dirty="0" smtClean="0">
                <a:ea typeface="+mn-ea"/>
                <a:cs typeface="+mn-cs"/>
              </a:rPr>
              <a:t>incremental</a:t>
            </a:r>
            <a:r>
              <a:rPr lang="ja-JP" altLang="en-US" dirty="0" smtClean="0">
                <a:ea typeface="+mn-ea"/>
                <a:cs typeface="+mn-cs"/>
              </a:rPr>
              <a:t>”</a:t>
            </a:r>
            <a:r>
              <a:rPr lang="en-US" altLang="ja-JP" dirty="0" smtClean="0">
                <a:ea typeface="+mn-ea"/>
                <a:cs typeface="+mn-cs"/>
              </a:rPr>
              <a:t> cash flows relating to the investment decision, i.e., </a:t>
            </a:r>
            <a:r>
              <a:rPr lang="en-US" altLang="ja-JP" dirty="0" err="1" smtClean="0">
                <a:ea typeface="+mn-ea"/>
                <a:cs typeface="+mn-cs"/>
              </a:rPr>
              <a:t>cashflows</a:t>
            </a:r>
            <a:r>
              <a:rPr lang="en-US" altLang="ja-JP" dirty="0" smtClean="0">
                <a:ea typeface="+mn-ea"/>
                <a:cs typeface="+mn-cs"/>
              </a:rPr>
              <a:t> that occur as a consequence of the decision, rather than total cash flows.</a:t>
            </a:r>
          </a:p>
          <a:p>
            <a:pPr marL="320040" indent="-320040" eaLnBrk="1" fontAlgn="auto" hangingPunct="1">
              <a:spcAft>
                <a:spcPts val="0"/>
              </a:spcAft>
              <a:buFont typeface="Wingdings"/>
              <a:buChar char=""/>
              <a:defRPr/>
            </a:pPr>
            <a:r>
              <a:rPr lang="en-US" dirty="0" smtClean="0">
                <a:ea typeface="+mn-ea"/>
                <a:cs typeface="+mn-cs"/>
              </a:rPr>
              <a:t>Use </a:t>
            </a:r>
            <a:r>
              <a:rPr lang="ja-JP" altLang="en-US" dirty="0" smtClean="0">
                <a:ea typeface="+mn-ea"/>
                <a:cs typeface="+mn-cs"/>
              </a:rPr>
              <a:t>“</a:t>
            </a:r>
            <a:r>
              <a:rPr lang="en-US" altLang="ja-JP" dirty="0" smtClean="0">
                <a:ea typeface="+mn-ea"/>
                <a:cs typeface="+mn-cs"/>
              </a:rPr>
              <a:t>time weighted</a:t>
            </a:r>
            <a:r>
              <a:rPr lang="ja-JP" altLang="en-US" dirty="0" smtClean="0">
                <a:ea typeface="+mn-ea"/>
                <a:cs typeface="+mn-cs"/>
              </a:rPr>
              <a:t>”</a:t>
            </a:r>
            <a:r>
              <a:rPr lang="en-US" altLang="ja-JP" dirty="0" smtClean="0">
                <a:ea typeface="+mn-ea"/>
                <a:cs typeface="+mn-cs"/>
              </a:rPr>
              <a:t> returns, i.e., value cash flows that occur earlier more than cash flows that occur later.</a:t>
            </a:r>
          </a:p>
          <a:p>
            <a:pPr marL="0" indent="0" algn="ctr" eaLnBrk="1" fontAlgn="auto" hangingPunct="1">
              <a:spcAft>
                <a:spcPts val="0"/>
              </a:spcAft>
              <a:buFont typeface="Wingdings"/>
              <a:buNone/>
              <a:defRPr/>
            </a:pPr>
            <a:r>
              <a:rPr lang="en-US" b="1" dirty="0" smtClean="0">
                <a:ea typeface="+mn-ea"/>
                <a:cs typeface="+mn-cs"/>
              </a:rPr>
              <a:t>The Return Mantra: </a:t>
            </a:r>
            <a:r>
              <a:rPr lang="ja-JP" altLang="en-US" b="1" dirty="0" smtClean="0">
                <a:ea typeface="+mn-ea"/>
                <a:cs typeface="+mn-cs"/>
              </a:rPr>
              <a:t>“</a:t>
            </a:r>
            <a:r>
              <a:rPr lang="en-US" altLang="ja-JP" b="1" dirty="0" smtClean="0">
                <a:ea typeface="+mn-ea"/>
                <a:cs typeface="+mn-cs"/>
              </a:rPr>
              <a:t>Time-weighted, Incremental Cash Flow Return</a:t>
            </a:r>
            <a:r>
              <a:rPr lang="ja-JP" altLang="en-US" b="1" dirty="0" smtClean="0">
                <a:ea typeface="+mn-ea"/>
                <a:cs typeface="+mn-cs"/>
              </a:rPr>
              <a:t>”</a:t>
            </a:r>
            <a:endParaRPr lang="en-US" b="1"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Setting the table: What is an investment/project?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89ED862-3524-1344-A3EE-DCD5C98D54A9}" type="slidenum">
              <a:rPr lang="en-US"/>
              <a:pPr>
                <a:defRPr/>
              </a:pPr>
              <a:t>197</a:t>
            </a:fld>
            <a:endParaRPr lang="en-US" dirty="0"/>
          </a:p>
        </p:txBody>
      </p:sp>
      <p:sp>
        <p:nvSpPr>
          <p:cNvPr id="418818"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An investment/project can range the spectrum from big to small, money making to cost saving:</a:t>
            </a:r>
          </a:p>
          <a:p>
            <a:pPr marL="640080" lvl="1" indent="-274320" eaLnBrk="1" fontAlgn="auto" hangingPunct="1">
              <a:spcAft>
                <a:spcPts val="0"/>
              </a:spcAft>
              <a:buFont typeface="Wingdings 2"/>
              <a:buChar char=""/>
              <a:defRPr/>
            </a:pPr>
            <a:r>
              <a:rPr lang="en-US" smtClean="0">
                <a:ea typeface="+mn-ea"/>
              </a:rPr>
              <a:t>Major strategic decisions to enter new areas of business or new markets.</a:t>
            </a:r>
          </a:p>
          <a:p>
            <a:pPr marL="640080" lvl="1" indent="-274320" eaLnBrk="1" fontAlgn="auto" hangingPunct="1">
              <a:spcAft>
                <a:spcPts val="0"/>
              </a:spcAft>
              <a:buFont typeface="Wingdings 2"/>
              <a:buChar char=""/>
              <a:defRPr/>
            </a:pPr>
            <a:r>
              <a:rPr lang="en-US" smtClean="0">
                <a:ea typeface="+mn-ea"/>
              </a:rPr>
              <a:t>Acquisitions of other firms are projects as well, notwithstanding attempts to create separate sets of rules for them.</a:t>
            </a:r>
          </a:p>
          <a:p>
            <a:pPr marL="640080" lvl="1" indent="-274320" eaLnBrk="1" fontAlgn="auto" hangingPunct="1">
              <a:spcAft>
                <a:spcPts val="0"/>
              </a:spcAft>
              <a:buFont typeface="Wingdings 2"/>
              <a:buChar char=""/>
              <a:defRPr/>
            </a:pPr>
            <a:r>
              <a:rPr lang="en-US" smtClean="0">
                <a:ea typeface="+mn-ea"/>
              </a:rPr>
              <a:t>Decisions on new ventures within existing businesses or markets.</a:t>
            </a:r>
          </a:p>
          <a:p>
            <a:pPr marL="640080" lvl="1" indent="-274320" eaLnBrk="1" fontAlgn="auto" hangingPunct="1">
              <a:spcAft>
                <a:spcPts val="0"/>
              </a:spcAft>
              <a:buFont typeface="Wingdings 2"/>
              <a:buChar char=""/>
              <a:defRPr/>
            </a:pPr>
            <a:r>
              <a:rPr lang="en-US" smtClean="0">
                <a:ea typeface="+mn-ea"/>
              </a:rPr>
              <a:t>Decisions that may change the way existing ventures and projects are run.</a:t>
            </a:r>
          </a:p>
          <a:p>
            <a:pPr marL="640080" lvl="1" indent="-274320" eaLnBrk="1" fontAlgn="auto" hangingPunct="1">
              <a:spcAft>
                <a:spcPts val="0"/>
              </a:spcAft>
              <a:buFont typeface="Wingdings 2"/>
              <a:buChar char=""/>
              <a:defRPr/>
            </a:pPr>
            <a:r>
              <a:rPr lang="en-US" smtClean="0">
                <a:ea typeface="+mn-ea"/>
              </a:rPr>
              <a:t>Decisions on how best to deliver a service that is necessary for the business to run smoothly.</a:t>
            </a:r>
          </a:p>
          <a:p>
            <a:pPr marL="320040" indent="-320040" eaLnBrk="1" fontAlgn="auto" hangingPunct="1">
              <a:spcAft>
                <a:spcPts val="0"/>
              </a:spcAft>
              <a:buFont typeface="Wingdings"/>
              <a:buChar char=""/>
              <a:defRPr/>
            </a:pPr>
            <a:r>
              <a:rPr lang="en-US" smtClean="0">
                <a:ea typeface="+mn-ea"/>
                <a:cs typeface="+mn-cs"/>
              </a:rPr>
              <a:t>Put in broader terms, every choice made by a firm can be framed as an investment.</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Title 1"/>
          <p:cNvSpPr>
            <a:spLocks noGrp="1"/>
          </p:cNvSpPr>
          <p:nvPr>
            <p:ph type="title"/>
          </p:nvPr>
        </p:nvSpPr>
        <p:spPr>
          <a:xfrm>
            <a:off x="612775" y="228600"/>
            <a:ext cx="8153400" cy="990600"/>
          </a:xfrm>
        </p:spPr>
        <p:txBody>
          <a:bodyPr/>
          <a:lstStyle/>
          <a:p>
            <a:pPr eaLnBrk="1" hangingPunct="1"/>
            <a:r>
              <a:rPr lang="en-US">
                <a:latin typeface="Calibri" charset="0"/>
              </a:rPr>
              <a:t>Here are four examples…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B64173F-984B-7C4F-84F0-E576EF946A9F}" type="slidenum">
              <a:rPr lang="en-US"/>
              <a:pPr>
                <a:defRPr/>
              </a:pPr>
              <a:t>198</a:t>
            </a:fld>
            <a:endParaRPr lang="en-US" dirty="0"/>
          </a:p>
        </p:txBody>
      </p:sp>
      <p:sp>
        <p:nvSpPr>
          <p:cNvPr id="4208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u="sng" dirty="0" smtClean="0">
                <a:ea typeface="+mn-ea"/>
                <a:cs typeface="+mn-cs"/>
              </a:rPr>
              <a:t>Rio Disney</a:t>
            </a:r>
            <a:r>
              <a:rPr lang="en-US" dirty="0" smtClean="0">
                <a:ea typeface="+mn-ea"/>
                <a:cs typeface="+mn-cs"/>
              </a:rPr>
              <a:t>: We will consider whether Disney should invest in its first theme parks in South America. These parks, while similar to those that Disney has in other parts of the world, will require us to consider the effects of country risk and currency issues in project analysis.</a:t>
            </a:r>
          </a:p>
          <a:p>
            <a:pPr marL="320040" indent="-320040" eaLnBrk="1" fontAlgn="auto" hangingPunct="1">
              <a:spcAft>
                <a:spcPts val="0"/>
              </a:spcAft>
              <a:buFont typeface="Wingdings"/>
              <a:buChar char=""/>
              <a:defRPr/>
            </a:pPr>
            <a:r>
              <a:rPr lang="en-US" u="sng" dirty="0" smtClean="0">
                <a:ea typeface="+mn-ea"/>
                <a:cs typeface="+mn-cs"/>
              </a:rPr>
              <a:t>New iron ore mine for Vale</a:t>
            </a:r>
            <a:r>
              <a:rPr lang="en-US" dirty="0" smtClean="0">
                <a:ea typeface="+mn-ea"/>
                <a:cs typeface="+mn-cs"/>
              </a:rPr>
              <a:t>: This is an iron ore mine that Vale is considering in Western Labrador, Canada. </a:t>
            </a:r>
          </a:p>
          <a:p>
            <a:pPr marL="320040" indent="-320040" eaLnBrk="1" fontAlgn="auto" hangingPunct="1">
              <a:spcAft>
                <a:spcPts val="0"/>
              </a:spcAft>
              <a:buFont typeface="Wingdings"/>
              <a:buChar char=""/>
              <a:defRPr/>
            </a:pPr>
            <a:r>
              <a:rPr lang="en-US" u="sng" dirty="0" smtClean="0">
                <a:ea typeface="+mn-ea"/>
                <a:cs typeface="+mn-cs"/>
              </a:rPr>
              <a:t>An Online Store for </a:t>
            </a:r>
            <a:r>
              <a:rPr lang="en-US" u="sng" dirty="0" err="1" smtClean="0">
                <a:ea typeface="+mn-ea"/>
                <a:cs typeface="+mn-cs"/>
              </a:rPr>
              <a:t>Bookscape</a:t>
            </a:r>
            <a:r>
              <a:rPr lang="en-US" dirty="0" smtClean="0">
                <a:ea typeface="+mn-ea"/>
                <a:cs typeface="+mn-cs"/>
              </a:rPr>
              <a:t>: </a:t>
            </a:r>
            <a:r>
              <a:rPr lang="en-US" dirty="0" err="1" smtClean="0">
                <a:ea typeface="+mn-ea"/>
                <a:cs typeface="+mn-cs"/>
              </a:rPr>
              <a:t>Bookscape</a:t>
            </a:r>
            <a:r>
              <a:rPr lang="en-US" dirty="0" smtClean="0">
                <a:ea typeface="+mn-ea"/>
                <a:cs typeface="+mn-cs"/>
              </a:rPr>
              <a:t> is evaluating whether it should create an online store to sell books. While it is an extension of their basis business, it will require different investments (and potentially expose them to different types of risk).</a:t>
            </a:r>
          </a:p>
          <a:p>
            <a:pPr marL="320040" indent="-320040" eaLnBrk="1" fontAlgn="auto" hangingPunct="1">
              <a:spcAft>
                <a:spcPts val="0"/>
              </a:spcAft>
              <a:buFont typeface="Wingdings"/>
              <a:buChar char=""/>
              <a:defRPr/>
            </a:pPr>
            <a:r>
              <a:rPr lang="en-US" u="sng" dirty="0" smtClean="0">
                <a:ea typeface="+mn-ea"/>
                <a:cs typeface="+mn-cs"/>
              </a:rPr>
              <a:t>Acquisition of Harman by Tata Motors</a:t>
            </a:r>
            <a:r>
              <a:rPr lang="en-US" dirty="0" smtClean="0">
                <a:ea typeface="+mn-ea"/>
                <a:cs typeface="+mn-cs"/>
              </a:rPr>
              <a:t>: A cross-border bid by Tata for Harman International, a publicly traded </a:t>
            </a:r>
            <a:r>
              <a:rPr lang="en-US" dirty="0" smtClean="0"/>
              <a:t>US </a:t>
            </a:r>
            <a:r>
              <a:rPr lang="en-US" dirty="0"/>
              <a:t>firm that manufactures high-end audio equipment, with the intent of upgrading the audio upgrades on Tata Motors’ </a:t>
            </a:r>
            <a:r>
              <a:rPr lang="en-US" dirty="0" smtClean="0"/>
              <a:t>automobiles</a:t>
            </a:r>
            <a:r>
              <a:rPr lang="en-US" dirty="0" smtClean="0">
                <a:ea typeface="+mn-ea"/>
                <a:cs typeface="+mn-cs"/>
              </a:rPr>
              <a:t>. This investment will allow us to examine currency and risk issues in such a transaction.</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Earnings versus Cash Flows: A Disney Theme Park</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D41CED3-5563-C44F-8CE1-DF2067A41DDC}" type="slidenum">
              <a:rPr lang="en-US"/>
              <a:pPr>
                <a:defRPr/>
              </a:pPr>
              <a:t>199</a:t>
            </a:fld>
            <a:endParaRPr lang="en-US" dirty="0"/>
          </a:p>
        </p:txBody>
      </p:sp>
      <p:sp>
        <p:nvSpPr>
          <p:cNvPr id="42291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The theme parks to be built near Rio, modeled on Euro Disney in Paris and Disney World in Orlando.</a:t>
            </a:r>
          </a:p>
          <a:p>
            <a:pPr marL="320040" indent="-320040" eaLnBrk="1" fontAlgn="auto" hangingPunct="1">
              <a:spcAft>
                <a:spcPts val="0"/>
              </a:spcAft>
              <a:buFont typeface="Wingdings"/>
              <a:buChar char=""/>
              <a:defRPr/>
            </a:pPr>
            <a:r>
              <a:rPr lang="en-US" smtClean="0">
                <a:ea typeface="+mn-ea"/>
                <a:cs typeface="+mn-cs"/>
              </a:rPr>
              <a:t>The complex will include a </a:t>
            </a:r>
            <a:r>
              <a:rPr lang="ja-JP" altLang="en-US" smtClean="0">
                <a:ea typeface="+mn-ea"/>
                <a:cs typeface="+mn-cs"/>
              </a:rPr>
              <a:t>“</a:t>
            </a:r>
            <a:r>
              <a:rPr lang="en-US" altLang="ja-JP" smtClean="0">
                <a:ea typeface="+mn-ea"/>
                <a:cs typeface="+mn-cs"/>
              </a:rPr>
              <a:t>Magic Kingdom</a:t>
            </a:r>
            <a:r>
              <a:rPr lang="ja-JP" altLang="en-US" smtClean="0">
                <a:ea typeface="+mn-ea"/>
                <a:cs typeface="+mn-cs"/>
              </a:rPr>
              <a:t>”</a:t>
            </a:r>
            <a:r>
              <a:rPr lang="en-US" altLang="ja-JP" smtClean="0">
                <a:ea typeface="+mn-ea"/>
                <a:cs typeface="+mn-cs"/>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marL="320040" indent="-320040" eaLnBrk="1" fontAlgn="auto" hangingPunct="1">
              <a:spcAft>
                <a:spcPts val="0"/>
              </a:spcAft>
              <a:buFont typeface="Wingdings"/>
              <a:buChar char=""/>
              <a:defRPr/>
            </a:pPr>
            <a:r>
              <a:rPr lang="en-US" smtClean="0">
                <a:ea typeface="+mn-ea"/>
                <a:cs typeface="+mn-cs"/>
              </a:rPr>
              <a:t>The earnings and cash flows are estimated in nominal U.S. Dollars.</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Key Assumptions on Start Up and Construction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A84CA9-C943-D746-AD7C-4D0341A8EEA9}" type="slidenum">
              <a:rPr lang="en-US"/>
              <a:pPr>
                <a:defRPr/>
              </a:pPr>
              <a:t>200</a:t>
            </a:fld>
            <a:endParaRPr lang="en-US" dirty="0"/>
          </a:p>
        </p:txBody>
      </p:sp>
      <p:sp>
        <p:nvSpPr>
          <p:cNvPr id="42496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defRPr/>
            </a:pPr>
            <a:r>
              <a:rPr lang="en-US" dirty="0"/>
              <a:t>Disney will face substantial construction costs, if it chooses to build the theme parks.</a:t>
            </a:r>
          </a:p>
          <a:p>
            <a:pPr lvl="1" eaLnBrk="1" hangingPunct="1">
              <a:defRPr/>
            </a:pPr>
            <a:r>
              <a:rPr lang="en-US" dirty="0"/>
              <a:t>The cost of constructing Magic Kingdom will be $3 billion, with $ 2 billion to be spent right now, and $1 Billion to be spent one year from now. </a:t>
            </a:r>
          </a:p>
          <a:p>
            <a:pPr lvl="1" eaLnBrk="1" hangingPunct="1">
              <a:defRPr/>
            </a:pPr>
            <a:r>
              <a:rPr lang="en-US" dirty="0"/>
              <a:t>The cost of constructing Epcot II will be $ 1.5 billion, with $ 1 billion to be spent at the end of the second year and $0.5 billion at the end of the third year.</a:t>
            </a:r>
          </a:p>
          <a:p>
            <a:pPr lvl="1" eaLnBrk="1" hangingPunct="1">
              <a:defRPr/>
            </a:pPr>
            <a:r>
              <a:rPr lang="en-US" dirty="0"/>
              <a:t>These investments will be depreciated based upon a depreciation schedule in the tax code, where depreciation will be different each year.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Key Revenue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EEE49F7-244B-8049-AF2F-B58B1D69A64C}" type="slidenum">
              <a:rPr lang="en-US"/>
              <a:pPr>
                <a:defRPr/>
              </a:pPr>
              <a:t>201</a:t>
            </a:fld>
            <a:endParaRPr lang="en-US" dirty="0"/>
          </a:p>
        </p:txBody>
      </p:sp>
      <p:sp>
        <p:nvSpPr>
          <p:cNvPr id="4270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Revenue estimates for the parks and resort properties (in millions)</a:t>
            </a:r>
          </a:p>
          <a:p>
            <a:pPr marL="0" indent="0" eaLnBrk="1" fontAlgn="auto" hangingPunct="1">
              <a:spcAft>
                <a:spcPts val="0"/>
              </a:spcAft>
              <a:buFont typeface="Wingdings"/>
              <a:buNone/>
              <a:defRPr/>
            </a:pPr>
            <a:r>
              <a:rPr lang="en-US" dirty="0" smtClean="0">
                <a:ea typeface="+mn-ea"/>
                <a:cs typeface="+mn-cs"/>
              </a:rPr>
              <a:t>Year	Magic Kingdom	Epcot II	Resort Properties	Total</a:t>
            </a:r>
          </a:p>
          <a:p>
            <a:pPr marL="0" indent="0" eaLnBrk="1" fontAlgn="auto" hangingPunct="1">
              <a:spcAft>
                <a:spcPts val="0"/>
              </a:spcAft>
              <a:buFont typeface="Wingdings"/>
              <a:buNone/>
              <a:defRPr/>
            </a:pPr>
            <a:r>
              <a:rPr lang="en-US" dirty="0" smtClean="0">
                <a:ea typeface="+mn-ea"/>
                <a:cs typeface="+mn-cs"/>
              </a:rPr>
              <a:t>1	$0		$0	$0		$0</a:t>
            </a:r>
          </a:p>
          <a:p>
            <a:pPr marL="0" indent="0" eaLnBrk="1" fontAlgn="auto" hangingPunct="1">
              <a:spcAft>
                <a:spcPts val="0"/>
              </a:spcAft>
              <a:buFont typeface="Wingdings"/>
              <a:buNone/>
              <a:defRPr/>
            </a:pPr>
            <a:r>
              <a:rPr lang="en-US" dirty="0" smtClean="0">
                <a:ea typeface="+mn-ea"/>
                <a:cs typeface="+mn-cs"/>
              </a:rPr>
              <a:t>2	$1,000		$0	$250		$1,250</a:t>
            </a:r>
          </a:p>
          <a:p>
            <a:pPr marL="0" indent="0" eaLnBrk="1" fontAlgn="auto" hangingPunct="1">
              <a:spcAft>
                <a:spcPts val="0"/>
              </a:spcAft>
              <a:buFont typeface="Wingdings"/>
              <a:buNone/>
              <a:defRPr/>
            </a:pPr>
            <a:r>
              <a:rPr lang="en-US" dirty="0" smtClean="0">
                <a:ea typeface="+mn-ea"/>
                <a:cs typeface="+mn-cs"/>
              </a:rPr>
              <a:t>3	$1,400		$0	$350		$1.750</a:t>
            </a:r>
          </a:p>
          <a:p>
            <a:pPr marL="0" indent="0" eaLnBrk="1" fontAlgn="auto" hangingPunct="1">
              <a:spcAft>
                <a:spcPts val="0"/>
              </a:spcAft>
              <a:buFont typeface="Wingdings"/>
              <a:buNone/>
              <a:defRPr/>
            </a:pPr>
            <a:r>
              <a:rPr lang="en-US" dirty="0" smtClean="0">
                <a:ea typeface="+mn-ea"/>
                <a:cs typeface="+mn-cs"/>
              </a:rPr>
              <a:t>4	$1,700		$300	$500		$2.500</a:t>
            </a:r>
          </a:p>
          <a:p>
            <a:pPr marL="0" indent="0" eaLnBrk="1" fontAlgn="auto" hangingPunct="1">
              <a:spcAft>
                <a:spcPts val="0"/>
              </a:spcAft>
              <a:buFont typeface="Wingdings"/>
              <a:buNone/>
              <a:defRPr/>
            </a:pPr>
            <a:r>
              <a:rPr lang="en-US" dirty="0" smtClean="0">
                <a:ea typeface="+mn-ea"/>
                <a:cs typeface="+mn-cs"/>
              </a:rPr>
              <a:t>5	$2,000		$500	$625		$3.125</a:t>
            </a:r>
          </a:p>
          <a:p>
            <a:pPr marL="0" indent="0" eaLnBrk="1" fontAlgn="auto" hangingPunct="1">
              <a:spcAft>
                <a:spcPts val="0"/>
              </a:spcAft>
              <a:buFont typeface="Wingdings"/>
              <a:buNone/>
              <a:defRPr/>
            </a:pPr>
            <a:r>
              <a:rPr lang="en-US" dirty="0" smtClean="0">
                <a:ea typeface="+mn-ea"/>
                <a:cs typeface="+mn-cs"/>
              </a:rPr>
              <a:t>6	$2,200		$550	$688		$3,438</a:t>
            </a:r>
          </a:p>
          <a:p>
            <a:pPr marL="0" indent="0" eaLnBrk="1" fontAlgn="auto" hangingPunct="1">
              <a:spcAft>
                <a:spcPts val="0"/>
              </a:spcAft>
              <a:buFont typeface="Wingdings"/>
              <a:buNone/>
              <a:defRPr/>
            </a:pPr>
            <a:r>
              <a:rPr lang="en-US" dirty="0" smtClean="0">
                <a:ea typeface="+mn-ea"/>
                <a:cs typeface="+mn-cs"/>
              </a:rPr>
              <a:t>7	$2,420		$605	$756		$3,781</a:t>
            </a:r>
          </a:p>
          <a:p>
            <a:pPr marL="0" indent="0" eaLnBrk="1" fontAlgn="auto" hangingPunct="1">
              <a:spcAft>
                <a:spcPts val="0"/>
              </a:spcAft>
              <a:buFont typeface="Wingdings"/>
              <a:buNone/>
              <a:defRPr/>
            </a:pPr>
            <a:r>
              <a:rPr lang="en-US" dirty="0" smtClean="0">
                <a:ea typeface="+mn-ea"/>
                <a:cs typeface="+mn-cs"/>
              </a:rPr>
              <a:t>8	$2,662		$666	$832		$4,159</a:t>
            </a:r>
          </a:p>
          <a:p>
            <a:pPr marL="0" indent="0" eaLnBrk="1" fontAlgn="auto" hangingPunct="1">
              <a:spcAft>
                <a:spcPts val="0"/>
              </a:spcAft>
              <a:buFont typeface="Wingdings"/>
              <a:buNone/>
              <a:defRPr/>
            </a:pPr>
            <a:r>
              <a:rPr lang="en-US" dirty="0" smtClean="0">
                <a:ea typeface="+mn-ea"/>
                <a:cs typeface="+mn-cs"/>
              </a:rPr>
              <a:t>9	$2,928		$732	$915		$4,575</a:t>
            </a:r>
          </a:p>
          <a:p>
            <a:pPr marL="0" indent="0" eaLnBrk="1" fontAlgn="auto" hangingPunct="1">
              <a:spcAft>
                <a:spcPts val="0"/>
              </a:spcAft>
              <a:buFont typeface="Wingdings"/>
              <a:buNone/>
              <a:defRPr/>
            </a:pPr>
            <a:r>
              <a:rPr lang="en-US" dirty="0" smtClean="0">
                <a:ea typeface="+mn-ea"/>
                <a:cs typeface="+mn-cs"/>
              </a:rPr>
              <a:t>10	$2,987		$747	$933		$4,667</a:t>
            </a:r>
          </a:p>
          <a:p>
            <a:pPr marL="320040" indent="-320040" eaLnBrk="1" fontAlgn="auto" hangingPunct="1">
              <a:spcAft>
                <a:spcPts val="0"/>
              </a:spcAft>
              <a:buFont typeface="Wingdings"/>
              <a:buChar char=""/>
              <a:defRPr/>
            </a:pPr>
            <a:r>
              <a:rPr lang="en-US" dirty="0" smtClean="0">
                <a:ea typeface="+mn-ea"/>
                <a:cs typeface="+mn-cs"/>
              </a:rPr>
              <a:t>		</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Key Expense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3407627-B1EB-0F4E-BF2A-5414A0216360}" type="slidenum">
              <a:rPr lang="en-US"/>
              <a:pPr>
                <a:defRPr/>
              </a:pPr>
              <a:t>202</a:t>
            </a:fld>
            <a:endParaRPr lang="en-US" dirty="0"/>
          </a:p>
        </p:txBody>
      </p:sp>
      <p:sp>
        <p:nvSpPr>
          <p:cNvPr id="43008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operating expenses are assumed to be 60% of the revenues at the parks, and 75% of revenues at the resort properties.</a:t>
            </a:r>
          </a:p>
          <a:p>
            <a:pPr eaLnBrk="1" hangingPunct="1"/>
            <a:r>
              <a:rPr lang="en-US">
                <a:latin typeface="Calibri" charset="0"/>
              </a:rPr>
              <a:t>Disney will also allocate corporate general and administrative costs to this project, based upon revenues; the G&amp;A allocation will be 15% of the revenues each year.  It is worth noting that a recent analysis of these expenses found that only one-third of these expenses are variable (and a function of total revenue) and that two-thirds are fixed.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Depreciation and Capital Maintenance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1B4856E-384B-1242-94C4-D8E3F8A3E046}" type="slidenum">
              <a:rPr lang="en-US"/>
              <a:pPr>
                <a:defRPr/>
              </a:pPr>
              <a:t>203</a:t>
            </a:fld>
            <a:endParaRPr lang="en-US" dirty="0"/>
          </a:p>
        </p:txBody>
      </p:sp>
      <p:sp>
        <p:nvSpPr>
          <p:cNvPr id="4311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capital maintenance expenditures are low in the early years, when the parks are still new but increase as the parks age. </a:t>
            </a:r>
            <a:endParaRPr lang="en-US" dirty="0">
              <a:ea typeface="+mn-ea"/>
              <a:cs typeface="+mn-cs"/>
            </a:endParaRPr>
          </a:p>
        </p:txBody>
      </p:sp>
      <p:sp>
        <p:nvSpPr>
          <p:cNvPr id="432133" name="Rectangle 4"/>
          <p:cNvSpPr>
            <a:spLocks noChangeArrowheads="1"/>
          </p:cNvSpPr>
          <p:nvPr/>
        </p:nvSpPr>
        <p:spPr bwMode="auto">
          <a:xfrm>
            <a:off x="9190038" y="63103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graphicFrame>
        <p:nvGraphicFramePr>
          <p:cNvPr id="432134" name="Object 2"/>
          <p:cNvGraphicFramePr>
            <a:graphicFrameLocks noChangeAspect="1"/>
          </p:cNvGraphicFramePr>
          <p:nvPr/>
        </p:nvGraphicFramePr>
        <p:xfrm>
          <a:off x="1143000" y="1752600"/>
          <a:ext cx="7086600" cy="3144838"/>
        </p:xfrm>
        <a:graphic>
          <a:graphicData uri="http://schemas.openxmlformats.org/presentationml/2006/ole">
            <mc:AlternateContent xmlns:mc="http://schemas.openxmlformats.org/markup-compatibility/2006">
              <mc:Choice xmlns:v="urn:schemas-microsoft-com:vml" Requires="v">
                <p:oleObj spid="_x0000_s432160" name="Document" r:id="rId4" imgW="22095238" imgH="9803175" progId="Word.Document.12">
                  <p:link updateAutomatic="1"/>
                </p:oleObj>
              </mc:Choice>
              <mc:Fallback>
                <p:oleObj name="Document" r:id="rId4" imgW="22095238" imgH="9803175"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52600"/>
                        <a:ext cx="70866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Other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EBBEC93-5C71-9443-ACC5-FA7C32FFEEAF}" type="slidenum">
              <a:rPr lang="en-US"/>
              <a:pPr>
                <a:defRPr/>
              </a:pPr>
              <a:t>204</a:t>
            </a:fld>
            <a:endParaRPr lang="en-US" dirty="0"/>
          </a:p>
        </p:txBody>
      </p:sp>
      <p:sp>
        <p:nvSpPr>
          <p:cNvPr id="43418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Disney will have to maintain non-cash working capital (primarily consisting of inventory at the theme parks and the resort properties, netted against accounts payable) of 5% of revenues, with the investments being made at the end of each year.</a:t>
            </a:r>
          </a:p>
          <a:p>
            <a:pPr eaLnBrk="1" hangingPunct="1"/>
            <a:r>
              <a:rPr lang="en-US">
                <a:latin typeface="Calibri" charset="0"/>
              </a:rPr>
              <a:t>The income from the investment will be taxed at Disney</a:t>
            </a:r>
            <a:r>
              <a:rPr lang="ja-JP" altLang="en-US">
                <a:latin typeface="Calibri" charset="0"/>
              </a:rPr>
              <a:t>’</a:t>
            </a:r>
            <a:r>
              <a:rPr lang="en-US" altLang="ja-JP">
                <a:latin typeface="Calibri" charset="0"/>
              </a:rPr>
              <a:t>s marginal tax rate of 38%.</a:t>
            </a:r>
            <a:endParaRPr lang="en-US">
              <a:latin typeface="Calibri"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Laying the groundwork:</a:t>
            </a:r>
            <a:br>
              <a:rPr lang="en-US" smtClean="0">
                <a:ea typeface="+mj-ea"/>
                <a:cs typeface="+mj-cs"/>
              </a:rPr>
            </a:br>
            <a:r>
              <a:rPr lang="en-US" smtClean="0">
                <a:ea typeface="+mj-ea"/>
                <a:cs typeface="+mj-cs"/>
              </a:rPr>
              <a:t>Book Capital, Working Capital and Depreciation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04B0DB0-4C89-CF44-8D62-3B9D12321F2C}" type="slidenum">
              <a:rPr lang="en-US"/>
              <a:pPr>
                <a:defRPr/>
              </a:pPr>
              <a:t>205</a:t>
            </a:fld>
            <a:endParaRPr lang="en-US" dirty="0"/>
          </a:p>
        </p:txBody>
      </p:sp>
      <p:sp>
        <p:nvSpPr>
          <p:cNvPr id="43622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436229" name="TextBox 4"/>
          <p:cNvSpPr txBox="1">
            <a:spLocks noChangeArrowheads="1"/>
          </p:cNvSpPr>
          <p:nvPr/>
        </p:nvSpPr>
        <p:spPr bwMode="auto">
          <a:xfrm>
            <a:off x="1905000" y="4495800"/>
            <a:ext cx="1600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12.5% of book value at end of prior year ($3,000)</a:t>
            </a:r>
          </a:p>
        </p:txBody>
      </p:sp>
      <p:pic>
        <p:nvPicPr>
          <p:cNvPr id="43623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80899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6231" name="Straight Arrow Connector 11"/>
          <p:cNvCxnSpPr>
            <a:cxnSpLocks noChangeShapeType="1"/>
            <a:stCxn id="436229" idx="0"/>
          </p:cNvCxnSpPr>
          <p:nvPr/>
        </p:nvCxnSpPr>
        <p:spPr bwMode="auto">
          <a:xfrm rot="5400000" flipH="1" flipV="1">
            <a:off x="2724150" y="3105150"/>
            <a:ext cx="1371600" cy="14097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Step 1: Estimate Accounting Earnings on 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09EC456-4E94-4841-84FC-80B85A9708BD}" type="slidenum">
              <a:rPr lang="en-US"/>
              <a:pPr>
                <a:defRPr/>
              </a:pPr>
              <a:t>206</a:t>
            </a:fld>
            <a:endParaRPr lang="en-US" dirty="0"/>
          </a:p>
        </p:txBody>
      </p:sp>
      <p:graphicFrame>
        <p:nvGraphicFramePr>
          <p:cNvPr id="438276" name="Object 2"/>
          <p:cNvGraphicFramePr>
            <a:graphicFrameLocks noGrp="1" noChangeAspect="1"/>
          </p:cNvGraphicFramePr>
          <p:nvPr>
            <p:ph sz="quarter" idx="1"/>
          </p:nvPr>
        </p:nvGraphicFramePr>
        <p:xfrm>
          <a:off x="612775" y="2393950"/>
          <a:ext cx="8153400" cy="2908300"/>
        </p:xfrm>
        <a:graphic>
          <a:graphicData uri="http://schemas.openxmlformats.org/presentationml/2006/ole">
            <mc:AlternateContent xmlns:mc="http://schemas.openxmlformats.org/markup-compatibility/2006">
              <mc:Choice xmlns:v="urn:schemas-microsoft-com:vml" Requires="v">
                <p:oleObj spid="_x0000_s438302" name="Document" r:id="rId4" imgW="8330893" imgH="2971691" progId="Word.Document.12">
                  <p:embed/>
                </p:oleObj>
              </mc:Choice>
              <mc:Fallback>
                <p:oleObj name="Document" r:id="rId4" imgW="8330893" imgH="2971691" progId="Word.Document.12">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393950"/>
                        <a:ext cx="81534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And the Accounting View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1669581-442B-1A47-B9D6-A58343C7FCA6}" type="slidenum">
              <a:rPr lang="en-US"/>
              <a:pPr>
                <a:defRPr/>
              </a:pPr>
              <a:t>207</a:t>
            </a:fld>
            <a:endParaRPr lang="en-US" dirty="0"/>
          </a:p>
        </p:txBody>
      </p:sp>
      <p:sp>
        <p:nvSpPr>
          <p:cNvPr id="440324" name="TextBox 8"/>
          <p:cNvSpPr txBox="1">
            <a:spLocks noChangeArrowheads="1"/>
          </p:cNvSpPr>
          <p:nvPr/>
        </p:nvSpPr>
        <p:spPr bwMode="auto">
          <a:xfrm>
            <a:off x="1371600" y="5562600"/>
            <a:ext cx="54546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buFontTx/>
              <a:buAutoNum type="alphaLcParenBoth"/>
            </a:pPr>
            <a:r>
              <a:rPr lang="en-US" sz="2000"/>
              <a:t>Based upon book capital at the start of each year</a:t>
            </a:r>
          </a:p>
          <a:p>
            <a:pPr>
              <a:buFontTx/>
              <a:buAutoNum type="alphaLcParenBoth"/>
            </a:pPr>
            <a:r>
              <a:rPr lang="en-US" sz="2000"/>
              <a:t>Based upon average book capital over the year</a:t>
            </a:r>
          </a:p>
        </p:txBody>
      </p:sp>
      <p:graphicFrame>
        <p:nvGraphicFramePr>
          <p:cNvPr id="440325" name="Content Placeholder 7"/>
          <p:cNvGraphicFramePr>
            <a:graphicFrameLocks noGrp="1" noChangeAspect="1"/>
          </p:cNvGraphicFramePr>
          <p:nvPr>
            <p:ph sz="quarter" idx="1"/>
          </p:nvPr>
        </p:nvGraphicFramePr>
        <p:xfrm>
          <a:off x="112713" y="1752600"/>
          <a:ext cx="8497887" cy="3890963"/>
        </p:xfrm>
        <a:graphic>
          <a:graphicData uri="http://schemas.openxmlformats.org/presentationml/2006/ole">
            <mc:AlternateContent xmlns:mc="http://schemas.openxmlformats.org/markup-compatibility/2006">
              <mc:Choice xmlns:v="urn:schemas-microsoft-com:vml" Requires="v">
                <p:oleObj spid="_x0000_s440351"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13" y="1752600"/>
                        <a:ext cx="8497887"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should this return be compared to?</a:t>
            </a:r>
          </a:p>
        </p:txBody>
      </p:sp>
      <p:sp>
        <p:nvSpPr>
          <p:cNvPr id="247810"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defRPr/>
            </a:pPr>
            <a:r>
              <a:rPr lang="en-US" dirty="0" smtClean="0"/>
              <a:t>The computed return on capital on this investment is about 4.18%. To make a judgment on whether this is a sufficient return, we need to compare this return to a </a:t>
            </a:r>
            <a:r>
              <a:rPr lang="ja-JP" altLang="en-US" dirty="0" smtClean="0"/>
              <a:t>“</a:t>
            </a:r>
            <a:r>
              <a:rPr lang="en-US" altLang="ja-JP" dirty="0" smtClean="0"/>
              <a:t>hurdle rate</a:t>
            </a:r>
            <a:r>
              <a:rPr lang="ja-JP" altLang="en-US" dirty="0" smtClean="0"/>
              <a:t>”</a:t>
            </a:r>
            <a:r>
              <a:rPr lang="en-US" altLang="ja-JP" dirty="0" smtClean="0"/>
              <a:t>. Which of the following is the right hurdle rate? Why or why not?</a:t>
            </a:r>
          </a:p>
          <a:p>
            <a:pPr marL="823913" lvl="1" indent="-457200" eaLnBrk="1" hangingPunct="1">
              <a:buFont typeface="+mj-lt"/>
              <a:buAutoNum type="alphaLcPeriod"/>
              <a:defRPr/>
            </a:pPr>
            <a:r>
              <a:rPr lang="en-US" dirty="0" smtClean="0"/>
              <a:t>The </a:t>
            </a:r>
            <a:r>
              <a:rPr lang="en-US" dirty="0" err="1" smtClean="0"/>
              <a:t>riskfree</a:t>
            </a:r>
            <a:r>
              <a:rPr lang="en-US" dirty="0" smtClean="0"/>
              <a:t> rate of 2.75% (T. Bond rate)</a:t>
            </a:r>
          </a:p>
          <a:p>
            <a:pPr marL="823913" lvl="1" indent="-457200" eaLnBrk="1" hangingPunct="1">
              <a:buFont typeface="+mj-lt"/>
              <a:buAutoNum type="alphaLcPeriod"/>
              <a:defRPr/>
            </a:pPr>
            <a:r>
              <a:rPr lang="en-US" dirty="0" smtClean="0"/>
              <a:t>The cost of equity for Disney as a company (8.52%)</a:t>
            </a:r>
          </a:p>
          <a:p>
            <a:pPr marL="823913" lvl="1" indent="-457200" eaLnBrk="1" hangingPunct="1">
              <a:buFont typeface="+mj-lt"/>
              <a:buAutoNum type="alphaLcPeriod"/>
              <a:defRPr/>
            </a:pPr>
            <a:r>
              <a:rPr lang="en-US" dirty="0" smtClean="0"/>
              <a:t>The cost of equity for Disney theme parks (7.09%)</a:t>
            </a:r>
          </a:p>
          <a:p>
            <a:pPr marL="823913" lvl="1" indent="-457200" eaLnBrk="1" hangingPunct="1">
              <a:buFont typeface="+mj-lt"/>
              <a:buAutoNum type="alphaLcPeriod"/>
              <a:defRPr/>
            </a:pPr>
            <a:r>
              <a:rPr lang="en-US" dirty="0" smtClean="0"/>
              <a:t>The cost of capital for Disney as a company (7.81%) </a:t>
            </a:r>
          </a:p>
          <a:p>
            <a:pPr marL="823913" lvl="1" indent="-457200" eaLnBrk="1" hangingPunct="1">
              <a:buFont typeface="+mj-lt"/>
              <a:buAutoNum type="alphaLcPeriod"/>
              <a:defRPr/>
            </a:pPr>
            <a:r>
              <a:rPr lang="en-US" dirty="0" smtClean="0"/>
              <a:t>The cost of capital for Disney theme parks (6.61%)</a:t>
            </a:r>
          </a:p>
          <a:p>
            <a:pPr marL="823913" lvl="1" indent="-457200" eaLnBrk="1" hangingPunct="1">
              <a:buFont typeface="+mj-lt"/>
              <a:buAutoNum type="alphaLcPeriod"/>
              <a:defRPr/>
            </a:pPr>
            <a:r>
              <a:rPr lang="en-US" dirty="0" smtClean="0"/>
              <a:t>None of the above</a:t>
            </a:r>
            <a:endParaRPr lang="en-US" dirty="0"/>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Should there be a risk premium for foreign projects?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7654BE2-50B5-B945-89F2-CAD9528201BE}" type="slidenum">
              <a:rPr lang="en-US"/>
              <a:pPr>
                <a:defRPr/>
              </a:pPr>
              <a:t>209</a:t>
            </a:fld>
            <a:endParaRPr lang="en-US" dirty="0"/>
          </a:p>
        </p:txBody>
      </p:sp>
      <p:sp>
        <p:nvSpPr>
          <p:cNvPr id="44339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The exchange rate risk should be diversifiable risk (and hence should not command a premium) if</a:t>
            </a:r>
          </a:p>
          <a:p>
            <a:pPr marL="640080" lvl="1" indent="-274320" eaLnBrk="1" fontAlgn="auto" hangingPunct="1">
              <a:spcAft>
                <a:spcPts val="0"/>
              </a:spcAft>
              <a:buFont typeface="Wingdings 2"/>
              <a:buChar char=""/>
              <a:defRPr/>
            </a:pPr>
            <a:r>
              <a:rPr lang="en-US" smtClean="0">
                <a:ea typeface="+mn-ea"/>
              </a:rPr>
              <a:t>the company has projects is a large number of countries (or)</a:t>
            </a:r>
          </a:p>
          <a:p>
            <a:pPr marL="640080" lvl="1" indent="-274320" eaLnBrk="1" fontAlgn="auto" hangingPunct="1">
              <a:spcAft>
                <a:spcPts val="0"/>
              </a:spcAft>
              <a:buFont typeface="Wingdings 2"/>
              <a:buChar char=""/>
              <a:defRPr/>
            </a:pPr>
            <a:r>
              <a:rPr lang="en-US" smtClean="0">
                <a:ea typeface="+mn-ea"/>
              </a:rPr>
              <a:t>the investors in the company are globally diversified.</a:t>
            </a:r>
          </a:p>
          <a:p>
            <a:pPr marL="640080" lvl="1" indent="-274320" eaLnBrk="1" fontAlgn="auto" hangingPunct="1">
              <a:spcAft>
                <a:spcPts val="0"/>
              </a:spcAft>
              <a:buFont typeface="Wingdings 2"/>
              <a:buChar char=""/>
              <a:defRPr/>
            </a:pPr>
            <a:r>
              <a:rPr lang="en-US" smtClean="0">
                <a:ea typeface="+mn-ea"/>
              </a:rPr>
              <a:t>For Disney, this risk should not affect the cost of capital used. Consequently, we would not adjust the cost of capital for Disney</a:t>
            </a:r>
            <a:r>
              <a:rPr lang="ja-JP" altLang="en-US" smtClean="0">
                <a:ea typeface="+mn-ea"/>
              </a:rPr>
              <a:t>’</a:t>
            </a:r>
            <a:r>
              <a:rPr lang="en-US" altLang="ja-JP" smtClean="0">
                <a:ea typeface="+mn-ea"/>
              </a:rPr>
              <a:t>s investments in other mature markets (Germany, UK, France)</a:t>
            </a:r>
          </a:p>
          <a:p>
            <a:pPr marL="320040" indent="-320040" eaLnBrk="1" fontAlgn="auto" hangingPunct="1">
              <a:spcAft>
                <a:spcPts val="0"/>
              </a:spcAft>
              <a:buFont typeface="Wingdings"/>
              <a:buChar char=""/>
              <a:defRPr/>
            </a:pPr>
            <a:r>
              <a:rPr lang="en-US" smtClean="0">
                <a:ea typeface="+mn-ea"/>
                <a:cs typeface="+mn-cs"/>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marL="320040" indent="-320040" eaLnBrk="1" fontAlgn="auto" hangingPunct="1">
              <a:spcAft>
                <a:spcPts val="0"/>
              </a:spcAft>
              <a:buFont typeface="Wingdings"/>
              <a:buChar char=""/>
              <a:defRPr/>
            </a:pPr>
            <a:r>
              <a:rPr lang="en-US" smtClean="0">
                <a:ea typeface="+mn-ea"/>
                <a:cs typeface="+mn-cs"/>
              </a:rPr>
              <a:t>For Disney, this is the risk that we are incorporating into the cost of capital when it invests in Brazil (or any other emerging market)</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Should there be a risk premium for foreign projects?</a:t>
            </a:r>
          </a:p>
        </p:txBody>
      </p:sp>
      <p:sp>
        <p:nvSpPr>
          <p:cNvPr id="2498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exchange rate risk should be diversifiable risk (and hence should not command a premium) if</a:t>
            </a:r>
          </a:p>
          <a:p>
            <a:pPr lvl="1" eaLnBrk="1" hangingPunct="1">
              <a:defRPr/>
            </a:pPr>
            <a:r>
              <a:rPr lang="en-US" dirty="0" smtClean="0"/>
              <a:t>the company has projects is a large number of countries (or)</a:t>
            </a:r>
          </a:p>
          <a:p>
            <a:pPr lvl="1" eaLnBrk="1" hangingPunct="1">
              <a:defRPr/>
            </a:pPr>
            <a:r>
              <a:rPr lang="en-US" dirty="0" smtClean="0"/>
              <a:t>the investors in the company are globally diversified.</a:t>
            </a:r>
          </a:p>
          <a:p>
            <a:pPr lvl="1" eaLnBrk="1" hangingPunct="1">
              <a:defRPr/>
            </a:pPr>
            <a:r>
              <a:rPr lang="en-US" dirty="0" smtClean="0"/>
              <a:t>For Disney, this risk should not affect the cost of capital used. Consequently, we would not adjust the cost of capital for Disney</a:t>
            </a:r>
            <a:r>
              <a:rPr lang="ja-JP" altLang="en-US" dirty="0" smtClean="0"/>
              <a:t>’</a:t>
            </a:r>
            <a:r>
              <a:rPr lang="en-US" altLang="ja-JP" dirty="0" smtClean="0"/>
              <a:t>s investments in other mature markets (Germany, UK, France)</a:t>
            </a:r>
          </a:p>
          <a:p>
            <a:pPr eaLnBrk="1" hangingPunct="1">
              <a:defRPr/>
            </a:pPr>
            <a:r>
              <a:rPr lang="en-US" dirty="0" smtClean="0"/>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defRPr/>
            </a:pPr>
            <a:r>
              <a:rPr lang="en-US" dirty="0" smtClean="0"/>
              <a:t>For Disney, this is the risk that we are incorporating into the cost of capital when it invests in Brazil (or any other emerging market)</a:t>
            </a:r>
            <a:endParaRPr lang="en-US" dirty="0"/>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We did estimate a cost of capital of 6.61% for the Disney theme park business, using a bottom-up levered beta of 0.7537 for the business.</a:t>
            </a:r>
          </a:p>
          <a:p>
            <a:pPr eaLnBrk="1" hangingPunct="1">
              <a:defRPr/>
            </a:pPr>
            <a:r>
              <a:rPr lang="en-US" dirty="0" smtClean="0"/>
              <a:t>This cost of equity may not adequately reflect the additional risk associated with the theme park being in an emerging market. </a:t>
            </a:r>
          </a:p>
          <a:p>
            <a:pPr eaLnBrk="1" hangingPunct="1">
              <a:defRPr/>
            </a:pPr>
            <a:r>
              <a:rPr lang="en-US" dirty="0" smtClean="0"/>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defRPr/>
            </a:pPr>
            <a:r>
              <a:rPr lang="en-US" dirty="0" smtClean="0"/>
              <a:t>Country risk premium for Brazil = 5.5%+ 3% = 8.5%</a:t>
            </a:r>
            <a:endParaRPr lang="en-US" dirty="0"/>
          </a:p>
          <a:p>
            <a:pPr lvl="1" eaLnBrk="1" hangingPunct="1">
              <a:defRPr/>
            </a:pPr>
            <a:r>
              <a:rPr lang="en-US" dirty="0"/>
              <a:t>Cost of Equity in US$= </a:t>
            </a:r>
            <a:r>
              <a:rPr lang="en-US" dirty="0" smtClean="0"/>
              <a:t>2.75% </a:t>
            </a:r>
            <a:r>
              <a:rPr lang="en-US" dirty="0"/>
              <a:t>+ </a:t>
            </a:r>
            <a:r>
              <a:rPr lang="en-US" dirty="0" smtClean="0"/>
              <a:t>0.7537 (8.5%</a:t>
            </a:r>
            <a:r>
              <a:rPr lang="en-US" dirty="0"/>
              <a:t>) = </a:t>
            </a:r>
            <a:r>
              <a:rPr lang="en-US" dirty="0" smtClean="0"/>
              <a:t>9.16%</a:t>
            </a:r>
          </a:p>
          <a:p>
            <a:pPr eaLnBrk="1" hangingPunct="1">
              <a:defRPr/>
            </a:pPr>
            <a:r>
              <a:rPr lang="en-US" dirty="0" smtClean="0"/>
              <a:t>Using this estimate of the cost of equity, Disney</a:t>
            </a:r>
            <a:r>
              <a:rPr lang="ja-JP" altLang="en-US" dirty="0" smtClean="0"/>
              <a:t>’</a:t>
            </a:r>
            <a:r>
              <a:rPr lang="en-US" altLang="ja-JP" dirty="0" smtClean="0"/>
              <a:t>s theme park debt ratio of 10.24% and its after-tax cost of debt of 2.40% (see chapter 4), we can estimate the cost of capital for the project:</a:t>
            </a:r>
          </a:p>
          <a:p>
            <a:pPr lvl="1" eaLnBrk="1" hangingPunct="1">
              <a:defRPr/>
            </a:pPr>
            <a:r>
              <a:rPr lang="en-US" dirty="0" smtClean="0"/>
              <a:t>Cost of Capital in US$ = 9.16</a:t>
            </a:r>
            <a:r>
              <a:rPr lang="en-US" dirty="0"/>
              <a:t>% (0.8976) + 2.40% (0.1024) = 8.46% </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Would lead us to conclude that...</a:t>
            </a:r>
          </a:p>
        </p:txBody>
      </p:sp>
      <p:sp>
        <p:nvSpPr>
          <p:cNvPr id="45056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Do not invest in this park. The return on capital of 4.18% is lower than the cost of capital for theme parks of 8.46%; This would suggest that the project should not be taken.</a:t>
            </a:r>
          </a:p>
          <a:p>
            <a:pPr eaLnBrk="1" hangingPunct="1"/>
            <a:r>
              <a:rPr lang="en-US">
                <a:latin typeface="Calibri" charset="0"/>
              </a:rPr>
              <a:t>Given that we have computed the average over an arbitrary period of 10 years, while the theme park itself would have a life greater than 10 years, would you feel comfortable with this conclusion?</a:t>
            </a:r>
          </a:p>
          <a:p>
            <a:pPr lvl="1" eaLnBrk="1" hangingPunct="1"/>
            <a:r>
              <a:rPr lang="en-US">
                <a:latin typeface="Calibri" charset="0"/>
              </a:rPr>
              <a:t>Yes</a:t>
            </a:r>
          </a:p>
          <a:p>
            <a:pPr lvl="1" eaLnBrk="1" hangingPunct="1"/>
            <a:r>
              <a:rPr lang="en-US">
                <a:latin typeface="Calibri" charset="0"/>
              </a:rPr>
              <a:t>No</a:t>
            </a:r>
          </a:p>
        </p:txBody>
      </p:sp>
      <p:sp>
        <p:nvSpPr>
          <p:cNvPr id="450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Tangent: From New to Existing Investments: ROC for the entire firm</a:t>
            </a:r>
          </a:p>
        </p:txBody>
      </p:sp>
      <p:sp>
        <p:nvSpPr>
          <p:cNvPr id="452610" name="Rectangle 3"/>
          <p:cNvSpPr>
            <a:spLocks noGrp="1" noChangeArrowheads="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pic>
        <p:nvPicPr>
          <p:cNvPr id="4526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52612"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How </a:t>
            </a:r>
            <a:r>
              <a:rPr lang="ja-JP" altLang="en-US" sz="1600"/>
              <a:t>“</a:t>
            </a:r>
            <a:r>
              <a:rPr lang="en-US" altLang="ja-JP" sz="1600"/>
              <a:t>good</a:t>
            </a:r>
            <a:r>
              <a:rPr lang="ja-JP" altLang="en-US" sz="1600"/>
              <a:t>”</a:t>
            </a:r>
            <a:r>
              <a:rPr lang="en-US" altLang="ja-JP" sz="1600"/>
              <a:t> are the existing investments of the firm?</a:t>
            </a:r>
            <a:endParaRPr lang="en-US" sz="1600"/>
          </a:p>
        </p:txBody>
      </p:sp>
      <p:sp>
        <p:nvSpPr>
          <p:cNvPr id="452613"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Measuring ROC for existing investments..</a:t>
            </a:r>
          </a:p>
        </p:txBody>
      </p:sp>
      <p:sp>
        <p:nvSpPr>
          <p:cNvPr id="4526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52615"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452642"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Title 1"/>
          <p:cNvSpPr>
            <a:spLocks noGrp="1"/>
          </p:cNvSpPr>
          <p:nvPr>
            <p:ph type="title"/>
          </p:nvPr>
        </p:nvSpPr>
        <p:spPr>
          <a:xfrm>
            <a:off x="612775" y="228600"/>
            <a:ext cx="8153400" cy="990600"/>
          </a:xfrm>
        </p:spPr>
        <p:txBody>
          <a:bodyPr/>
          <a:lstStyle/>
          <a:p>
            <a:pPr eaLnBrk="1" hangingPunct="1"/>
            <a:r>
              <a:rPr lang="en-US">
                <a:latin typeface="Calibri" charset="0"/>
              </a:rPr>
              <a:t>Old wine in a new bottle.. Another way of presenting the same results…</a:t>
            </a:r>
          </a:p>
        </p:txBody>
      </p:sp>
      <p:sp>
        <p:nvSpPr>
          <p:cNvPr id="454658"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The key to value is earning excess returns. Over time, there have been attempts to restate this obvious fact in new and different ways. For instance, Economic Value Added (EVA) developed a wide following in the the 1990s:</a:t>
            </a:r>
          </a:p>
          <a:p>
            <a:pPr eaLnBrk="1" hangingPunct="1"/>
            <a:r>
              <a:rPr lang="en-US" sz="2000">
                <a:latin typeface="Calibri" charset="0"/>
              </a:rPr>
              <a:t>EVA = (ROC – Cost of Capital ) (Book Value of Capital Invested)</a:t>
            </a:r>
          </a:p>
          <a:p>
            <a:pPr eaLnBrk="1" hangingPunct="1"/>
            <a:r>
              <a:rPr lang="en-US" sz="2000">
                <a:latin typeface="Calibri" charset="0"/>
              </a:rPr>
              <a:t>The excess returns for the four firms can be restated as follows:</a:t>
            </a:r>
          </a:p>
        </p:txBody>
      </p:sp>
      <p:sp>
        <p:nvSpPr>
          <p:cNvPr id="4546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54660" name="Object 1"/>
          <p:cNvGraphicFramePr>
            <a:graphicFrameLocks noChangeAspect="1"/>
          </p:cNvGraphicFramePr>
          <p:nvPr/>
        </p:nvGraphicFramePr>
        <p:xfrm>
          <a:off x="838200" y="3886200"/>
          <a:ext cx="7391400" cy="1935163"/>
        </p:xfrm>
        <a:graphic>
          <a:graphicData uri="http://schemas.openxmlformats.org/presentationml/2006/ole">
            <mc:AlternateContent xmlns:mc="http://schemas.openxmlformats.org/markup-compatibility/2006">
              <mc:Choice xmlns:v="urn:schemas-microsoft-com:vml" Requires="v">
                <p:oleObj spid="_x0000_s454686" name="Document" r:id="rId4" imgW="5625893" imgH="1473146" progId="Word.Document.12">
                  <p:embed/>
                </p:oleObj>
              </mc:Choice>
              <mc:Fallback>
                <p:oleObj name="Document" r:id="rId4" imgW="5625893" imgH="1473146"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886200"/>
                        <a:ext cx="7391400"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Title 1"/>
          <p:cNvSpPr>
            <a:spLocks noGrp="1"/>
          </p:cNvSpPr>
          <p:nvPr>
            <p:ph type="title"/>
          </p:nvPr>
        </p:nvSpPr>
        <p:spPr>
          <a:xfrm>
            <a:off x="612775" y="228600"/>
            <a:ext cx="8153400" cy="990600"/>
          </a:xfrm>
        </p:spPr>
        <p:txBody>
          <a:bodyPr/>
          <a:lstStyle/>
          <a:p>
            <a:r>
              <a:rPr lang="en-US">
                <a:latin typeface="Calibri" charset="0"/>
              </a:rPr>
              <a:t>Return Spreads Globally….</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p:cNvSpPr>
            <a:spLocks noGrp="1"/>
          </p:cNvSpPr>
          <p:nvPr>
            <p:ph type="sldNum" sz="quarter" idx="11"/>
          </p:nvPr>
        </p:nvSpPr>
        <p:spPr/>
        <p:txBody>
          <a:bodyPr>
            <a:normAutofit fontScale="92500" lnSpcReduction="10000"/>
          </a:bodyPr>
          <a:lstStyle/>
          <a:p>
            <a:pPr>
              <a:defRPr/>
            </a:pPr>
            <a:fld id="{BA3292F1-B9ED-4C4D-818F-07063339C351}" type="slidenum">
              <a:rPr lang="en-US" sz="1200" smtClean="0">
                <a:solidFill>
                  <a:schemeClr val="tx2"/>
                </a:solidFill>
              </a:rPr>
              <a:pPr>
                <a:defRPr/>
              </a:pPr>
              <a:t>215</a:t>
            </a:fld>
            <a:endParaRPr lang="en-US" sz="120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For the most recent period for which you have data, compute the after-tax return on capital earned by your firm, where after-tax return on capital is computed to be</a:t>
            </a:r>
          </a:p>
          <a:p>
            <a:pPr eaLnBrk="1" hangingPunct="1">
              <a:defRPr/>
            </a:pPr>
            <a:r>
              <a:rPr lang="en-US" dirty="0" smtClean="0"/>
              <a:t>After-tax ROC = EBIT (1-tax rate)/ (BV of debt + BV of Equity-Cash)previous year</a:t>
            </a:r>
          </a:p>
          <a:p>
            <a:pPr eaLnBrk="1" hangingPunct="1">
              <a:defRPr/>
            </a:pPr>
            <a:r>
              <a:rPr lang="en-US" dirty="0" smtClean="0"/>
              <a:t>For the most recent period for which you have data, compute the return spread earned by your firm:</a:t>
            </a:r>
          </a:p>
          <a:p>
            <a:pPr eaLnBrk="1" hangingPunct="1">
              <a:defRPr/>
            </a:pPr>
            <a:r>
              <a:rPr lang="en-US" dirty="0" smtClean="0"/>
              <a:t>Return Spread = After-tax ROC - Cost of Capital</a:t>
            </a:r>
          </a:p>
          <a:p>
            <a:pPr eaLnBrk="1" hangingPunct="1">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58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cash flow view of this project..</a:t>
            </a:r>
          </a:p>
        </p:txBody>
      </p:sp>
      <p:sp>
        <p:nvSpPr>
          <p:cNvPr id="262147" name="Rectangle 4"/>
          <p:cNvSpPr>
            <a:spLocks noChangeArrowheads="1"/>
          </p:cNvSpPr>
          <p:nvPr/>
        </p:nvSpPr>
        <p:spPr bwMode="auto">
          <a:xfrm>
            <a:off x="1066800" y="3886200"/>
            <a:ext cx="723900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t>To get from income to cash flow, we</a:t>
            </a:r>
          </a:p>
          <a:p>
            <a:pPr marL="514350" indent="-514350">
              <a:spcBef>
                <a:spcPct val="20000"/>
              </a:spcBef>
              <a:buClr>
                <a:schemeClr val="accent2"/>
              </a:buClr>
              <a:buSzPct val="75000"/>
              <a:buFont typeface="+mj-lt"/>
              <a:buAutoNum type="romanUcPeriod"/>
              <a:defRPr/>
            </a:pPr>
            <a:r>
              <a:rPr lang="en-US" sz="2000" dirty="0"/>
              <a:t>added back all non-cash charges such as depreciation. Tax benefits:</a:t>
            </a:r>
          </a:p>
          <a:p>
            <a:pPr marL="514350" indent="-514350">
              <a:spcBef>
                <a:spcPct val="20000"/>
              </a:spcBef>
              <a:buClr>
                <a:schemeClr val="accent2"/>
              </a:buClr>
              <a:buSzPct val="75000"/>
              <a:buFont typeface="+mj-lt"/>
              <a:buAutoNum type="romanUcPeriod"/>
              <a:defRPr/>
            </a:pPr>
            <a:r>
              <a:rPr lang="en-US" sz="2000" dirty="0"/>
              <a:t>subtracted out the capital expenditures</a:t>
            </a:r>
          </a:p>
          <a:p>
            <a:pPr marL="514350" indent="-514350">
              <a:spcBef>
                <a:spcPct val="20000"/>
              </a:spcBef>
              <a:buClr>
                <a:schemeClr val="accent2"/>
              </a:buClr>
              <a:buSzPct val="75000"/>
              <a:buFont typeface="+mj-lt"/>
              <a:buAutoNum type="romanUcPeriod"/>
              <a:defRPr/>
            </a:pPr>
            <a:r>
              <a:rPr lang="en-US" sz="2000" dirty="0"/>
              <a:t>subtracted out the change in non-cash working capital</a:t>
            </a:r>
          </a:p>
        </p:txBody>
      </p:sp>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5002"/>
        </p:xfrm>
        <a:graphic>
          <a:graphicData uri="http://schemas.openxmlformats.org/drawingml/2006/table">
            <a:tbl>
              <a:tblPr/>
              <a:tblGrid>
                <a:gridCol w="2771774"/>
                <a:gridCol w="685799"/>
                <a:gridCol w="585787"/>
                <a:gridCol w="585787"/>
                <a:gridCol w="557212"/>
                <a:gridCol w="500063"/>
                <a:gridCol w="500063"/>
                <a:gridCol w="500063"/>
                <a:gridCol w="500063"/>
                <a:gridCol w="500063"/>
                <a:gridCol w="500063"/>
                <a:gridCol w="500063"/>
              </a:tblGrid>
              <a:tr h="304629">
                <a:tc>
                  <a:txBody>
                    <a:bodyPr/>
                    <a:lstStyle/>
                    <a:p>
                      <a:pPr algn="ctr" fontAlgn="ctr"/>
                      <a:r>
                        <a:rPr lang="en-US" sz="1400" b="0" i="0" u="none" strike="noStrike" dirty="0">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0</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4</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7</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10</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After-tax Operating Income</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$249</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$299</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$421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 + Depreciation &amp; Amortization</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$425</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$469</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$372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$367</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 - Capital Expenditures</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$1,188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$752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$258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$285</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$314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$347</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1857">
                <a:tc>
                  <a:txBody>
                    <a:bodyPr/>
                    <a:lstStyle/>
                    <a:p>
                      <a:pPr algn="l" fontAlgn="ctr"/>
                      <a:r>
                        <a:rPr lang="en-US" sz="1400" b="0" i="0" u="none" strike="noStrike" dirty="0">
                          <a:solidFill>
                            <a:srgbClr val="000000"/>
                          </a:solidFill>
                          <a:effectLst/>
                          <a:latin typeface="Times"/>
                        </a:rPr>
                        <a:t> - Change in non-cash </a:t>
                      </a:r>
                      <a:r>
                        <a:rPr lang="en-US" sz="1400" b="0" i="0" u="none" strike="noStrike" dirty="0" smtClean="0">
                          <a:solidFill>
                            <a:srgbClr val="000000"/>
                          </a:solidFill>
                          <a:effectLst/>
                          <a:latin typeface="Times"/>
                        </a:rPr>
                        <a:t>Work</a:t>
                      </a:r>
                      <a:r>
                        <a:rPr lang="en-US" sz="1400" b="0" i="0" u="none" strike="noStrike" baseline="0" dirty="0" smtClean="0">
                          <a:solidFill>
                            <a:srgbClr val="000000"/>
                          </a:solidFill>
                          <a:effectLst/>
                          <a:latin typeface="Times"/>
                        </a:rPr>
                        <a:t> Capital</a:t>
                      </a:r>
                      <a:endParaRPr lang="en-US" sz="1400" b="0" i="0" u="none" strike="noStrike" dirty="0">
                        <a:solidFill>
                          <a:srgbClr val="000000"/>
                        </a:solidFill>
                        <a:effectLst/>
                        <a:latin typeface="Times"/>
                      </a:endParaRP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$63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$25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$38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$31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$16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$17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$19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$21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Cashflow to firm</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($2,500)</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($982)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($921)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($361)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$198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$285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$314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$332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$367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$407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$434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60897" name="Content Placeholder 3"/>
          <p:cNvSpPr>
            <a:spLocks noGrp="1"/>
          </p:cNvSpPr>
          <p:nvPr>
            <p:ph sz="quarter" idx="1"/>
          </p:nvPr>
        </p:nvSpPr>
        <p:spPr>
          <a:xfrm>
            <a:off x="612775" y="1600200"/>
            <a:ext cx="8150225" cy="3276600"/>
          </a:xfrm>
        </p:spPr>
        <p:txBody>
          <a:bodyPr/>
          <a:lstStyle/>
          <a:p>
            <a:pPr marL="0" indent="0">
              <a:buFont typeface="Wingdings" charset="0"/>
              <a:buNone/>
            </a:pPr>
            <a:endParaRPr lang="en-US">
              <a:latin typeface="Calibri"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Depreciation Tax Benefit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0172170-C842-3C4B-9A10-C4066CE8A8E4}" type="slidenum">
              <a:rPr lang="en-US"/>
              <a:pPr>
                <a:defRPr/>
              </a:pPr>
              <a:t>218</a:t>
            </a:fld>
            <a:endParaRPr lang="en-US" dirty="0"/>
          </a:p>
        </p:txBody>
      </p:sp>
      <p:sp>
        <p:nvSpPr>
          <p:cNvPr id="458754"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While depreciation reduces taxable income and taxes, it does not reduce the cash flows.</a:t>
            </a:r>
          </a:p>
          <a:p>
            <a:pPr marL="320040" indent="-320040" eaLnBrk="1" fontAlgn="auto" hangingPunct="1">
              <a:spcAft>
                <a:spcPts val="0"/>
              </a:spcAft>
              <a:buFont typeface="Wingdings"/>
              <a:buChar char=""/>
              <a:defRPr/>
            </a:pPr>
            <a:r>
              <a:rPr lang="en-US" dirty="0" smtClean="0">
                <a:ea typeface="+mn-ea"/>
                <a:cs typeface="+mn-cs"/>
              </a:rPr>
              <a:t>The benefit of depreciation is therefore the tax benefit. In general, the tax benefit from depreciation can be written as:</a:t>
            </a:r>
          </a:p>
          <a:p>
            <a:pPr marL="320040" indent="-320040" eaLnBrk="1" fontAlgn="auto" hangingPunct="1">
              <a:spcAft>
                <a:spcPts val="0"/>
              </a:spcAft>
              <a:buFont typeface="Wingdings"/>
              <a:buChar char=""/>
              <a:defRPr/>
            </a:pPr>
            <a:r>
              <a:rPr lang="en-US" dirty="0" smtClean="0">
                <a:ea typeface="+mn-ea"/>
                <a:cs typeface="+mn-cs"/>
              </a:rPr>
              <a:t>Tax Benefit = Depreciation * Tax Rate</a:t>
            </a:r>
          </a:p>
          <a:p>
            <a:pPr marL="320040" indent="-320040" eaLnBrk="1" fontAlgn="auto" hangingPunct="1">
              <a:spcAft>
                <a:spcPts val="0"/>
              </a:spcAft>
              <a:buFont typeface="Wingdings"/>
              <a:buChar char=""/>
              <a:defRPr/>
            </a:pPr>
            <a:r>
              <a:rPr lang="en-US" dirty="0" smtClean="0">
                <a:ea typeface="+mn-ea"/>
                <a:cs typeface="+mn-cs"/>
              </a:rPr>
              <a:t>Disney Theme Park: Depreciation tax savings (Tax rate = 36.1%)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Proposition 1: The tax benefit from depreciation and other non-cash charges is greater, the higher your tax rate.</a:t>
            </a:r>
          </a:p>
          <a:p>
            <a:pPr marL="320040" indent="-320040" eaLnBrk="1" fontAlgn="auto" hangingPunct="1">
              <a:spcAft>
                <a:spcPts val="0"/>
              </a:spcAft>
              <a:buFont typeface="Wingdings"/>
              <a:buChar char=""/>
              <a:defRPr/>
            </a:pPr>
            <a:r>
              <a:rPr lang="en-US" dirty="0" smtClean="0">
                <a:ea typeface="+mn-ea"/>
                <a:cs typeface="+mn-cs"/>
              </a:rPr>
              <a:t>Proposition 2: Non-cash charges that are not tax deductible (such as amortization of goodwill) and thus provide no tax benefits have no effect on cash flows.</a:t>
            </a:r>
            <a:endParaRPr lang="en-US" dirty="0">
              <a:ea typeface="+mn-ea"/>
              <a:cs typeface="+mn-cs"/>
            </a:endParaRPr>
          </a:p>
        </p:txBody>
      </p:sp>
      <p:graphicFrame>
        <p:nvGraphicFramePr>
          <p:cNvPr id="7" name="Content Placeholder 4"/>
          <p:cNvGraphicFramePr>
            <a:graphicFrameLocks/>
          </p:cNvGraphicFramePr>
          <p:nvPr/>
        </p:nvGraphicFramePr>
        <p:xfrm>
          <a:off x="152400" y="3657600"/>
          <a:ext cx="8610601" cy="677975"/>
        </p:xfrm>
        <a:graphic>
          <a:graphicData uri="http://schemas.openxmlformats.org/drawingml/2006/table">
            <a:tbl>
              <a:tblPr/>
              <a:tblGrid>
                <a:gridCol w="2915282"/>
                <a:gridCol w="721307"/>
                <a:gridCol w="616116"/>
                <a:gridCol w="616116"/>
                <a:gridCol w="586062"/>
                <a:gridCol w="525953"/>
                <a:gridCol w="525953"/>
                <a:gridCol w="525953"/>
                <a:gridCol w="525953"/>
                <a:gridCol w="525953"/>
                <a:gridCol w="525953"/>
              </a:tblGrid>
              <a:tr h="225954">
                <a:tc>
                  <a:txBody>
                    <a:bodyPr/>
                    <a:lstStyle/>
                    <a:p>
                      <a:pPr algn="l" fontAlgn="b"/>
                      <a:r>
                        <a:rPr lang="en-US" sz="1400" b="0" i="0" u="none" strike="noStrike" dirty="0">
                          <a:solidFill>
                            <a:srgbClr val="000000"/>
                          </a:solidFill>
                          <a:effectLst/>
                          <a:latin typeface="Calibri"/>
                        </a:rPr>
                        <a:t> </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10</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954">
                <a:tc>
                  <a:txBody>
                    <a:bodyPr/>
                    <a:lstStyle/>
                    <a:p>
                      <a:pPr algn="l" fontAlgn="ctr"/>
                      <a:r>
                        <a:rPr lang="en-US" sz="1400" b="0" i="0" u="none" strike="noStrike">
                          <a:solidFill>
                            <a:srgbClr val="000000"/>
                          </a:solidFill>
                          <a:effectLst/>
                          <a:latin typeface="Times"/>
                        </a:rPr>
                        <a:t>Depreciation</a:t>
                      </a:r>
                    </a:p>
                  </a:txBody>
                  <a:tcPr marL="12700" marR="12700" marT="12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$50</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$425</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$469</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$444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$372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$367</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$364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$364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$366</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$368</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954">
                <a:tc>
                  <a:txBody>
                    <a:bodyPr/>
                    <a:lstStyle/>
                    <a:p>
                      <a:pPr algn="l" fontAlgn="ctr"/>
                      <a:r>
                        <a:rPr lang="en-US" sz="1400" b="0" i="0" u="none" strike="noStrike">
                          <a:solidFill>
                            <a:srgbClr val="000000"/>
                          </a:solidFill>
                          <a:effectLst/>
                          <a:latin typeface="Times"/>
                        </a:rPr>
                        <a:t>Tax Bendfits from Depreciation</a:t>
                      </a:r>
                    </a:p>
                  </a:txBody>
                  <a:tcPr marL="12700" marR="12700" marT="12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$153</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$169</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$160</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$133</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Depreciation Methods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8220156-4884-994A-B671-04ABE82B968F}" type="slidenum">
              <a:rPr lang="en-US"/>
              <a:pPr>
                <a:defRPr/>
              </a:pPr>
              <a:t>219</a:t>
            </a:fld>
            <a:endParaRPr lang="en-US" dirty="0"/>
          </a:p>
        </p:txBody>
      </p:sp>
      <p:sp>
        <p:nvSpPr>
          <p:cNvPr id="4608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Broadly categorizing, depreciation methods can be classified as straight line or accelerated methods. In straight line depreciation, the capital expense is spread evenly over time, In accelerated depreciation, the capital expense is depreciated more in earlier years and less in later years. Assume that you made a large investment this year, and that you are choosing between straight line and accelerated depreciation methods. Which will result in higher net income this year?</a:t>
            </a:r>
          </a:p>
          <a:p>
            <a:pPr marL="640080" lvl="1" indent="-274320" eaLnBrk="1" fontAlgn="auto" hangingPunct="1">
              <a:spcAft>
                <a:spcPts val="0"/>
              </a:spcAft>
              <a:buFont typeface="Wingdings 2"/>
              <a:buChar char=""/>
              <a:defRPr/>
            </a:pPr>
            <a:r>
              <a:rPr lang="en-US" smtClean="0">
                <a:ea typeface="+mn-ea"/>
              </a:rPr>
              <a:t>Straight Line Depreciation</a:t>
            </a:r>
          </a:p>
          <a:p>
            <a:pPr marL="640080" lvl="1" indent="-274320" eaLnBrk="1" fontAlgn="auto" hangingPunct="1">
              <a:spcAft>
                <a:spcPts val="0"/>
              </a:spcAft>
              <a:buFont typeface="Wingdings 2"/>
              <a:buChar char=""/>
              <a:defRPr/>
            </a:pPr>
            <a:r>
              <a:rPr lang="en-US" smtClean="0">
                <a:ea typeface="+mn-ea"/>
              </a:rPr>
              <a:t>Accelerated Depreciation</a:t>
            </a:r>
          </a:p>
          <a:p>
            <a:pPr marL="320040" indent="-320040" eaLnBrk="1" fontAlgn="auto" hangingPunct="1">
              <a:spcAft>
                <a:spcPts val="0"/>
              </a:spcAft>
              <a:buFont typeface="Wingdings"/>
              <a:buChar char=""/>
              <a:defRPr/>
            </a:pPr>
            <a:r>
              <a:rPr lang="en-US" smtClean="0">
                <a:ea typeface="+mn-ea"/>
                <a:cs typeface="+mn-cs"/>
              </a:rPr>
              <a:t>Which will result in higher cash flows this year?</a:t>
            </a:r>
          </a:p>
          <a:p>
            <a:pPr marL="640080" lvl="1" indent="-274320" eaLnBrk="1" fontAlgn="auto" hangingPunct="1">
              <a:spcAft>
                <a:spcPts val="0"/>
              </a:spcAft>
              <a:buFont typeface="Wingdings 2"/>
              <a:buChar char=""/>
              <a:defRPr/>
            </a:pPr>
            <a:r>
              <a:rPr lang="en-US" smtClean="0">
                <a:ea typeface="+mn-ea"/>
              </a:rPr>
              <a:t>Straight Line Depreciation</a:t>
            </a:r>
          </a:p>
          <a:p>
            <a:pPr marL="640080" lvl="1" indent="-274320" eaLnBrk="1" fontAlgn="auto" hangingPunct="1">
              <a:spcAft>
                <a:spcPts val="0"/>
              </a:spcAft>
              <a:buFont typeface="Wingdings 2"/>
              <a:buChar char=""/>
              <a:defRPr/>
            </a:pPr>
            <a:r>
              <a:rPr lang="en-US" smtClean="0">
                <a:ea typeface="+mn-ea"/>
              </a:rPr>
              <a:t>Accelerated Depreciation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Capital Expenditures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E929343-8E76-BA4C-AF3B-81D303294ADF}" type="slidenum">
              <a:rPr lang="en-US"/>
              <a:pPr>
                <a:defRPr/>
              </a:pPr>
              <a:t>220</a:t>
            </a:fld>
            <a:endParaRPr lang="en-US" dirty="0"/>
          </a:p>
        </p:txBody>
      </p:sp>
      <p:sp>
        <p:nvSpPr>
          <p:cNvPr id="4628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Capital expenditures are not treated as accounting expenses but they do cause cash outflows.</a:t>
            </a:r>
          </a:p>
          <a:p>
            <a:pPr marL="320040" indent="-320040" eaLnBrk="1" fontAlgn="auto" hangingPunct="1">
              <a:spcAft>
                <a:spcPts val="0"/>
              </a:spcAft>
              <a:buFont typeface="Wingdings"/>
              <a:buChar char=""/>
              <a:defRPr/>
            </a:pPr>
            <a:r>
              <a:rPr lang="en-US" smtClean="0">
                <a:ea typeface="+mn-ea"/>
                <a:cs typeface="+mn-cs"/>
              </a:rPr>
              <a:t>Capital expenditures can generally be categorized into two groups</a:t>
            </a:r>
          </a:p>
          <a:p>
            <a:pPr marL="640080" lvl="1" indent="-274320" eaLnBrk="1" fontAlgn="auto" hangingPunct="1">
              <a:spcAft>
                <a:spcPts val="0"/>
              </a:spcAft>
              <a:buFont typeface="Wingdings 2"/>
              <a:buChar char=""/>
              <a:defRPr/>
            </a:pPr>
            <a:r>
              <a:rPr lang="en-US" smtClean="0">
                <a:ea typeface="+mn-ea"/>
              </a:rPr>
              <a:t>New (or Growth) capital expenditures are capital expenditures designed to create new assets and future growth</a:t>
            </a:r>
          </a:p>
          <a:p>
            <a:pPr marL="640080" lvl="1" indent="-274320" eaLnBrk="1" fontAlgn="auto" hangingPunct="1">
              <a:spcAft>
                <a:spcPts val="0"/>
              </a:spcAft>
              <a:buFont typeface="Wingdings 2"/>
              <a:buChar char=""/>
              <a:defRPr/>
            </a:pPr>
            <a:r>
              <a:rPr lang="en-US" smtClean="0">
                <a:ea typeface="+mn-ea"/>
              </a:rPr>
              <a:t>Maintenance capital expenditures refer to capital expenditures designed to keep existing assets.</a:t>
            </a:r>
          </a:p>
          <a:p>
            <a:pPr marL="320040" indent="-320040" eaLnBrk="1" fontAlgn="auto" hangingPunct="1">
              <a:spcAft>
                <a:spcPts val="0"/>
              </a:spcAft>
              <a:buFont typeface="Wingdings"/>
              <a:buChar char=""/>
              <a:defRPr/>
            </a:pPr>
            <a:r>
              <a:rPr lang="en-US" smtClean="0">
                <a:ea typeface="+mn-ea"/>
                <a:cs typeface="+mn-cs"/>
              </a:rPr>
              <a:t>Both initial and maintenance capital expenditures reduce cash flows</a:t>
            </a:r>
          </a:p>
          <a:p>
            <a:pPr marL="320040" indent="-320040" eaLnBrk="1" fontAlgn="auto" hangingPunct="1">
              <a:spcAft>
                <a:spcPts val="0"/>
              </a:spcAft>
              <a:buFont typeface="Wingdings"/>
              <a:buChar char=""/>
              <a:defRPr/>
            </a:pPr>
            <a:r>
              <a:rPr lang="en-US" smtClean="0">
                <a:ea typeface="+mn-ea"/>
                <a:cs typeface="+mn-cs"/>
              </a:rPr>
              <a:t>The need for maintenance capital expenditures will increase with the life of the project. In other words, a 25-year project will require more maintenance capital expenditures than a 2-year project.</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 cap ex or not to cap ex?</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D83B8F-DCB5-9847-B972-92783D2E1D04}" type="slidenum">
              <a:rPr lang="en-US"/>
              <a:pPr>
                <a:defRPr/>
              </a:pPr>
              <a:t>221</a:t>
            </a:fld>
            <a:endParaRPr lang="en-US" dirty="0"/>
          </a:p>
        </p:txBody>
      </p:sp>
      <p:sp>
        <p:nvSpPr>
          <p:cNvPr id="4648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Assume that you run your own software business, and that you have an expense this year of $ 100 million from producing and distribution promotional CDs in software magazines. Your accountant tells you that you can expense  this item or capitalize and depreciate it over three years. Which will have a more positive effect on income?</a:t>
            </a:r>
          </a:p>
          <a:p>
            <a:pPr marL="640080" lvl="1" indent="-274320" eaLnBrk="1" fontAlgn="auto" hangingPunct="1">
              <a:spcAft>
                <a:spcPts val="0"/>
              </a:spcAft>
              <a:buFont typeface="Wingdings 2"/>
              <a:buChar char=""/>
              <a:defRPr/>
            </a:pPr>
            <a:r>
              <a:rPr lang="en-US" smtClean="0">
                <a:ea typeface="+mn-ea"/>
              </a:rPr>
              <a:t>Expense it</a:t>
            </a:r>
          </a:p>
          <a:p>
            <a:pPr marL="640080" lvl="1" indent="-274320" eaLnBrk="1" fontAlgn="auto" hangingPunct="1">
              <a:spcAft>
                <a:spcPts val="0"/>
              </a:spcAft>
              <a:buFont typeface="Wingdings 2"/>
              <a:buChar char=""/>
              <a:defRPr/>
            </a:pPr>
            <a:r>
              <a:rPr lang="en-US" smtClean="0">
                <a:ea typeface="+mn-ea"/>
              </a:rPr>
              <a:t>Capitalize and Depreciate it</a:t>
            </a:r>
          </a:p>
          <a:p>
            <a:pPr marL="320040" indent="-320040" eaLnBrk="1" fontAlgn="auto" hangingPunct="1">
              <a:spcAft>
                <a:spcPts val="0"/>
              </a:spcAft>
              <a:buFont typeface="Wingdings"/>
              <a:buChar char=""/>
              <a:defRPr/>
            </a:pPr>
            <a:r>
              <a:rPr lang="en-US" smtClean="0">
                <a:ea typeface="+mn-ea"/>
                <a:cs typeface="+mn-cs"/>
              </a:rPr>
              <a:t>Which will have a more positive effect on cash flows?</a:t>
            </a:r>
          </a:p>
          <a:p>
            <a:pPr marL="640080" lvl="1" indent="-274320" eaLnBrk="1" fontAlgn="auto" hangingPunct="1">
              <a:spcAft>
                <a:spcPts val="0"/>
              </a:spcAft>
              <a:buFont typeface="Wingdings 2"/>
              <a:buChar char=""/>
              <a:defRPr/>
            </a:pPr>
            <a:r>
              <a:rPr lang="en-US" smtClean="0">
                <a:ea typeface="+mn-ea"/>
              </a:rPr>
              <a:t>Expense it</a:t>
            </a:r>
          </a:p>
          <a:p>
            <a:pPr marL="640080" lvl="1" indent="-274320" eaLnBrk="1" fontAlgn="auto" hangingPunct="1">
              <a:spcAft>
                <a:spcPts val="0"/>
              </a:spcAft>
              <a:buFont typeface="Wingdings 2"/>
              <a:buChar char=""/>
              <a:defRPr/>
            </a:pPr>
            <a:r>
              <a:rPr lang="en-US" smtClean="0">
                <a:ea typeface="+mn-ea"/>
              </a:rPr>
              <a:t>Capitalize and Depreciate it</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Working Capital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F9AF7AE-BF7C-174D-9B1B-2633E4E43D42}" type="slidenum">
              <a:rPr lang="en-US"/>
              <a:pPr>
                <a:defRPr/>
              </a:pPr>
              <a:t>222</a:t>
            </a:fld>
            <a:endParaRPr lang="en-US" dirty="0"/>
          </a:p>
        </p:txBody>
      </p:sp>
      <p:sp>
        <p:nvSpPr>
          <p:cNvPr id="46694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Intuitively, money invested in inventory or in accounts receivable cannot be used elsewhere. It, thus, represents a drain on cash flows</a:t>
            </a:r>
          </a:p>
          <a:p>
            <a:pPr marL="320040" indent="-320040" eaLnBrk="1" fontAlgn="auto" hangingPunct="1">
              <a:spcAft>
                <a:spcPts val="0"/>
              </a:spcAft>
              <a:buFont typeface="Wingdings"/>
              <a:buChar char=""/>
              <a:defRPr/>
            </a:pPr>
            <a:r>
              <a:rPr lang="en-US" dirty="0" smtClean="0">
                <a:ea typeface="+mn-ea"/>
                <a:cs typeface="+mn-cs"/>
              </a:rPr>
              <a:t>To the degree that some of these investments can be financed using supplier credit (accounts payable), the cash flow drain is reduced.</a:t>
            </a:r>
          </a:p>
          <a:p>
            <a:pPr marL="320040" indent="-320040" eaLnBrk="1" fontAlgn="auto" hangingPunct="1">
              <a:spcAft>
                <a:spcPts val="0"/>
              </a:spcAft>
              <a:buFont typeface="Wingdings"/>
              <a:buChar char=""/>
              <a:defRPr/>
            </a:pPr>
            <a:r>
              <a:rPr lang="en-US" dirty="0" smtClean="0">
                <a:ea typeface="+mn-ea"/>
                <a:cs typeface="+mn-cs"/>
              </a:rPr>
              <a:t>Investments in working capital are thus cash outflows</a:t>
            </a:r>
          </a:p>
          <a:p>
            <a:pPr marL="640080" lvl="1" indent="-274320" eaLnBrk="1" fontAlgn="auto" hangingPunct="1">
              <a:spcAft>
                <a:spcPts val="0"/>
              </a:spcAft>
              <a:buFont typeface="Wingdings 2"/>
              <a:buChar char=""/>
              <a:defRPr/>
            </a:pPr>
            <a:r>
              <a:rPr lang="en-US" dirty="0" smtClean="0">
                <a:ea typeface="+mn-ea"/>
              </a:rPr>
              <a:t>Any increase in working capital reduces cash flows in that year</a:t>
            </a:r>
          </a:p>
          <a:p>
            <a:pPr marL="640080" lvl="1" indent="-274320" eaLnBrk="1" fontAlgn="auto" hangingPunct="1">
              <a:spcAft>
                <a:spcPts val="0"/>
              </a:spcAft>
              <a:buFont typeface="Wingdings 2"/>
              <a:buChar char=""/>
              <a:defRPr/>
            </a:pPr>
            <a:r>
              <a:rPr lang="en-US" dirty="0" smtClean="0">
                <a:ea typeface="+mn-ea"/>
              </a:rPr>
              <a:t>Any decrease in working capital increases cash flows in that year</a:t>
            </a:r>
          </a:p>
          <a:p>
            <a:pPr marL="320040" indent="-320040" eaLnBrk="1" fontAlgn="auto" hangingPunct="1">
              <a:spcAft>
                <a:spcPts val="0"/>
              </a:spcAft>
              <a:buFont typeface="Wingdings"/>
              <a:buChar char=""/>
              <a:defRPr/>
            </a:pPr>
            <a:r>
              <a:rPr lang="en-US" dirty="0" smtClean="0">
                <a:ea typeface="+mn-ea"/>
                <a:cs typeface="+mn-cs"/>
              </a:rPr>
              <a:t>To provide closure, working capital investments need to be salvaged at the end of the project life.</a:t>
            </a:r>
          </a:p>
          <a:p>
            <a:pPr marL="320040" indent="-320040" eaLnBrk="1" fontAlgn="auto" hangingPunct="1">
              <a:spcAft>
                <a:spcPts val="0"/>
              </a:spcAft>
              <a:buFont typeface="Wingdings"/>
              <a:buChar char=""/>
              <a:defRPr/>
            </a:pPr>
            <a:r>
              <a:rPr lang="en-US" u="sng" dirty="0" smtClean="0">
                <a:ea typeface="+mn-ea"/>
                <a:cs typeface="+mn-cs"/>
              </a:rPr>
              <a:t>Proposition 1</a:t>
            </a:r>
            <a:r>
              <a:rPr lang="en-US" dirty="0" smtClean="0">
                <a:ea typeface="+mn-ea"/>
                <a:cs typeface="+mn-cs"/>
              </a:rPr>
              <a:t>: The failure to consider working capital in a capital budgeting project will overstate cash flows on that project and make it look more attractive than it really is.</a:t>
            </a:r>
          </a:p>
          <a:p>
            <a:pPr marL="320040" indent="-320040" eaLnBrk="1" fontAlgn="auto" hangingPunct="1">
              <a:spcAft>
                <a:spcPts val="0"/>
              </a:spcAft>
              <a:buFont typeface="Wingdings"/>
              <a:buChar char=""/>
              <a:defRPr/>
            </a:pPr>
            <a:r>
              <a:rPr lang="en-US" u="sng" dirty="0" smtClean="0">
                <a:ea typeface="+mn-ea"/>
                <a:cs typeface="+mn-cs"/>
              </a:rPr>
              <a:t>Proposition 2</a:t>
            </a:r>
            <a:r>
              <a:rPr lang="en-US" dirty="0" smtClean="0">
                <a:ea typeface="+mn-ea"/>
                <a:cs typeface="+mn-cs"/>
              </a:rPr>
              <a:t>: Other things held equal, a reduction in working capital requirements will increase the cash flows on all projects for a firm.</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incremental cash flows on the project</a:t>
            </a:r>
          </a:p>
        </p:txBody>
      </p:sp>
      <p:sp>
        <p:nvSpPr>
          <p:cNvPr id="473090" name="Rectangle 4"/>
          <p:cNvSpPr>
            <a:spLocks noGrp="1" noChangeArrowheads="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47309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47309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Title 1"/>
          <p:cNvSpPr>
            <a:spLocks noGrp="1"/>
          </p:cNvSpPr>
          <p:nvPr>
            <p:ph type="title"/>
          </p:nvPr>
        </p:nvSpPr>
        <p:spPr>
          <a:xfrm>
            <a:off x="612775" y="228600"/>
            <a:ext cx="8153400" cy="990600"/>
          </a:xfrm>
        </p:spPr>
        <p:txBody>
          <a:bodyPr/>
          <a:lstStyle/>
          <a:p>
            <a:r>
              <a:rPr lang="en-US">
                <a:latin typeface="Calibri" charset="0"/>
              </a:rPr>
              <a:t>A more direct way of getting to incremental cash flows</a:t>
            </a:r>
          </a:p>
        </p:txBody>
      </p:sp>
      <p:graphicFrame>
        <p:nvGraphicFramePr>
          <p:cNvPr id="6" name="Content Placeholder 5"/>
          <p:cNvGraphicFramePr>
            <a:graphicFrameLocks noGrp="1"/>
          </p:cNvGraphicFramePr>
          <p:nvPr>
            <p:ph sz="quarter" idx="1"/>
          </p:nvPr>
        </p:nvGraphicFramePr>
        <p:xfrm>
          <a:off x="685800" y="1752600"/>
          <a:ext cx="7645400" cy="2286000"/>
        </p:xfrm>
        <a:graphic>
          <a:graphicData uri="http://schemas.openxmlformats.org/drawingml/2006/table">
            <a:tbl>
              <a:tblPr/>
              <a:tblGrid>
                <a:gridCol w="2120900"/>
                <a:gridCol w="533400"/>
                <a:gridCol w="533400"/>
                <a:gridCol w="495300"/>
                <a:gridCol w="495300"/>
                <a:gridCol w="495300"/>
                <a:gridCol w="495300"/>
                <a:gridCol w="495300"/>
                <a:gridCol w="495300"/>
                <a:gridCol w="495300"/>
                <a:gridCol w="495300"/>
                <a:gridCol w="495300"/>
              </a:tblGrid>
              <a:tr h="190500">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Revenues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$1,750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$3,438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$3,781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$4,667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Direct Expenses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$1,103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$1,969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$2,166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$2,620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$2,882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Incremental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Incremental G&amp;A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$172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Incremental Operating Income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$896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$1,148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 - Taxes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$245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Incremental after-tax Operating income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 + Incremental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 - Capital Expenditures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 - Change in non-cash Working Capital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Cashflow to firm</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($859)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$715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CB1296F9-FFE4-954A-A751-D3525F2B0758}" type="slidenum">
              <a:rPr lang="en-US" smtClean="0"/>
              <a:pPr>
                <a:defRPr/>
              </a:pPr>
              <a:t>224</a:t>
            </a:fld>
            <a:endParaRPr lang="en-US"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Sunk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A10A527-CE28-AA4D-9F76-76B1FB397004}" type="slidenum">
              <a:rPr lang="en-US"/>
              <a:pPr>
                <a:defRPr/>
              </a:pPr>
              <a:t>225</a:t>
            </a:fld>
            <a:endParaRPr lang="en-US" dirty="0"/>
          </a:p>
        </p:txBody>
      </p:sp>
      <p:sp>
        <p:nvSpPr>
          <p:cNvPr id="4730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smtClean="0">
                <a:ea typeface="+mn-ea"/>
                <a:cs typeface="+mn-cs"/>
              </a:rPr>
              <a:t>What is a sunk cost?</a:t>
            </a:r>
            <a:r>
              <a:rPr lang="en-US" dirty="0" smtClean="0">
                <a:ea typeface="+mn-ea"/>
                <a:cs typeface="+mn-cs"/>
              </a:rPr>
              <a:t> Any expenditure that has already been incurred, and cannot be recovered (even if a project is rejected) is called a sunk cost. A test market for a consumer product and R&amp;D expenses for a drug (for a pharmaceutical company) would be good examples.</a:t>
            </a:r>
          </a:p>
          <a:p>
            <a:pPr marL="320040" indent="-320040" eaLnBrk="1" fontAlgn="auto" hangingPunct="1">
              <a:spcAft>
                <a:spcPts val="0"/>
              </a:spcAft>
              <a:buFont typeface="Wingdings"/>
              <a:buChar char=""/>
              <a:defRPr/>
            </a:pPr>
            <a:r>
              <a:rPr lang="en-US" u="sng" dirty="0" smtClean="0">
                <a:ea typeface="+mn-ea"/>
                <a:cs typeface="+mn-cs"/>
              </a:rPr>
              <a:t>The sunk cost rule</a:t>
            </a:r>
            <a:r>
              <a:rPr lang="en-US" dirty="0" smtClean="0">
                <a:ea typeface="+mn-ea"/>
                <a:cs typeface="+mn-cs"/>
              </a:rPr>
              <a:t>: When analyzing a project, sunk costs should not be considered since they are not incremental.</a:t>
            </a:r>
          </a:p>
          <a:p>
            <a:pPr marL="320040" indent="-320040" eaLnBrk="1" fontAlgn="auto" hangingPunct="1">
              <a:spcAft>
                <a:spcPts val="0"/>
              </a:spcAft>
              <a:buFont typeface="Wingdings"/>
              <a:buChar char=""/>
              <a:defRPr/>
            </a:pPr>
            <a:r>
              <a:rPr lang="en-US" i="1" dirty="0" smtClean="0">
                <a:ea typeface="+mn-ea"/>
                <a:cs typeface="+mn-cs"/>
              </a:rPr>
              <a:t>A Behavioral Aside: It is a well established finding in psychological and behavioral research that managers find it almost impossible to ignore sunk costs. </a:t>
            </a:r>
            <a:endParaRPr lang="en-US" i="1"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Test Marketing and R&amp;D: The Quandary of Sunk Costs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FF39B89-CE05-B445-8E63-5A7EAF2E438E}" type="slidenum">
              <a:rPr lang="en-US"/>
              <a:pPr>
                <a:defRPr/>
              </a:pPr>
              <a:t>226</a:t>
            </a:fld>
            <a:endParaRPr lang="en-US" dirty="0"/>
          </a:p>
        </p:txBody>
      </p:sp>
      <p:sp>
        <p:nvSpPr>
          <p:cNvPr id="47513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 consumer product company has spent $ 100 million on test marketing. Looking at only the incremental cash flows (and ignoring the test marketing), the project looks like it will create $25 million in value for the company. Should it take the investment?</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Now assume that every investment that this company has shares the same characteristics (Sunk costs &gt; Value Added). The firm will clearly not be able to survive. What is the solution to this problem?</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Allocated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472DA3B-ACDE-E044-B00A-2A48343DF4C2}" type="slidenum">
              <a:rPr lang="en-US"/>
              <a:pPr>
                <a:defRPr/>
              </a:pPr>
              <a:t>227</a:t>
            </a:fld>
            <a:endParaRPr lang="en-US" dirty="0"/>
          </a:p>
        </p:txBody>
      </p:sp>
      <p:sp>
        <p:nvSpPr>
          <p:cNvPr id="4771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Firms allocate costs to individual projects from a centralized pool (such as general and administrative expenses) based upon some characteristic of the project (sales is a common choice, as is earnings)</a:t>
            </a:r>
          </a:p>
          <a:p>
            <a:pPr marL="320040" indent="-320040" eaLnBrk="1" fontAlgn="auto" hangingPunct="1">
              <a:spcAft>
                <a:spcPts val="0"/>
              </a:spcAft>
              <a:buFont typeface="Wingdings"/>
              <a:buChar char=""/>
              <a:defRPr/>
            </a:pPr>
            <a:r>
              <a:rPr lang="en-US" smtClean="0">
                <a:ea typeface="+mn-ea"/>
                <a:cs typeface="+mn-cs"/>
              </a:rPr>
              <a:t>For large firms, these allocated costs can be significant and result in the rejection of projects</a:t>
            </a:r>
          </a:p>
          <a:p>
            <a:pPr marL="320040" indent="-320040" eaLnBrk="1" fontAlgn="auto" hangingPunct="1">
              <a:spcAft>
                <a:spcPts val="0"/>
              </a:spcAft>
              <a:buFont typeface="Wingdings"/>
              <a:buChar char=""/>
              <a:defRPr/>
            </a:pPr>
            <a:r>
              <a:rPr lang="en-US" smtClean="0">
                <a:ea typeface="+mn-ea"/>
                <a:cs typeface="+mn-cs"/>
              </a:rPr>
              <a:t>To the degree that these costs are not incremental (and would exist anyway), this makes the firm worse off. Thus, it is only the incremental component of allocated costs that should show up in project analysis.</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Breaking out G&amp;A Costs into fixed and variable components: A simple example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3660E3A-4B0A-B543-9673-703478AD8D3B}" type="slidenum">
              <a:rPr lang="en-US"/>
              <a:pPr>
                <a:defRPr/>
              </a:pPr>
              <a:t>228</a:t>
            </a:fld>
            <a:endParaRPr lang="en-US" dirty="0"/>
          </a:p>
        </p:txBody>
      </p:sp>
      <p:sp>
        <p:nvSpPr>
          <p:cNvPr id="48230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Assume that you have a time series of revenues and G&amp;A costs for a company.</a:t>
            </a:r>
          </a:p>
          <a:p>
            <a:pPr lvl="1" eaLnBrk="1" hangingPunct="1"/>
            <a:endParaRPr lang="en-US">
              <a:latin typeface="Calibri" charset="0"/>
            </a:endParaRPr>
          </a:p>
          <a:p>
            <a:pPr lvl="1" eaLnBrk="1" hangingPunct="1"/>
            <a:endParaRPr lang="en-US">
              <a:latin typeface="Calibri" charset="0"/>
            </a:endParaRPr>
          </a:p>
          <a:p>
            <a:pPr lvl="1" eaLnBrk="1" hangingPunct="1"/>
            <a:endParaRPr lang="en-US">
              <a:latin typeface="Calibri" charset="0"/>
            </a:endParaRPr>
          </a:p>
          <a:p>
            <a:pPr lvl="1" eaLnBrk="1" hangingPunct="1"/>
            <a:endParaRPr lang="en-US">
              <a:latin typeface="Calibri" charset="0"/>
            </a:endParaRPr>
          </a:p>
          <a:p>
            <a:pPr lvl="1" eaLnBrk="1" hangingPunct="1"/>
            <a:r>
              <a:rPr lang="en-US">
                <a:latin typeface="Calibri" charset="0"/>
              </a:rPr>
              <a:t>What percentage of the G&amp;A cost is variable?</a:t>
            </a:r>
          </a:p>
          <a:p>
            <a:pPr lvl="1" eaLnBrk="1" hangingPunct="1"/>
            <a:endParaRPr lang="en-US">
              <a:latin typeface="Calibri" charset="0"/>
            </a:endParaRPr>
          </a:p>
          <a:p>
            <a:pPr lvl="1" eaLnBrk="1" hangingPunct="1"/>
            <a:endParaRPr lang="en-US">
              <a:latin typeface="Calibri" charset="0"/>
            </a:endParaRPr>
          </a:p>
        </p:txBody>
      </p:sp>
      <p:pic>
        <p:nvPicPr>
          <p:cNvPr id="48230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743200"/>
            <a:ext cx="3200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 Time-Weighted Cash Flows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272B28E-A74C-8246-A242-BCDF8849406A}" type="slidenum">
              <a:rPr lang="en-US"/>
              <a:pPr>
                <a:defRPr/>
              </a:pPr>
              <a:t>229</a:t>
            </a:fld>
            <a:endParaRPr lang="en-US" dirty="0"/>
          </a:p>
        </p:txBody>
      </p:sp>
      <p:sp>
        <p:nvSpPr>
          <p:cNvPr id="48435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Incremental cash flows in the earlier years are worth more than incremental cash flows in later years.</a:t>
            </a:r>
          </a:p>
          <a:p>
            <a:pPr eaLnBrk="1" hangingPunct="1"/>
            <a:r>
              <a:rPr lang="en-US">
                <a:latin typeface="Calibri" charset="0"/>
              </a:rPr>
              <a:t>In fact, cash flows across time cannot be added up. They have to be brought to the same point in time before aggregation.</a:t>
            </a:r>
          </a:p>
          <a:p>
            <a:pPr eaLnBrk="1" hangingPunct="1"/>
            <a:r>
              <a:rPr lang="en-US">
                <a:latin typeface="Calibri" charset="0"/>
              </a:rPr>
              <a:t>This process of moving cash flows through time is</a:t>
            </a:r>
          </a:p>
          <a:p>
            <a:pPr lvl="1" eaLnBrk="1" hangingPunct="1"/>
            <a:r>
              <a:rPr lang="en-US">
                <a:latin typeface="Calibri" charset="0"/>
              </a:rPr>
              <a:t>discounting, when future cash flows are brought to the present</a:t>
            </a:r>
          </a:p>
          <a:p>
            <a:pPr lvl="1" eaLnBrk="1" hangingPunct="1"/>
            <a:r>
              <a:rPr lang="en-US">
                <a:latin typeface="Calibri" charset="0"/>
              </a:rPr>
              <a:t>compounding, when present cash flows are taken to the future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Present Value Mechanics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44C66D6-7579-0240-95BB-2E11ACBEF0C3}" type="slidenum">
              <a:rPr lang="en-US"/>
              <a:pPr>
                <a:defRPr/>
              </a:pPr>
              <a:t>230</a:t>
            </a:fld>
            <a:endParaRPr lang="en-US" dirty="0"/>
          </a:p>
        </p:txBody>
      </p:sp>
      <p:sp>
        <p:nvSpPr>
          <p:cNvPr id="48333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Cash Flow Type	Discounting Formula	Compounding Formula</a:t>
            </a:r>
          </a:p>
          <a:p>
            <a:pPr marL="0" indent="0" eaLnBrk="1" fontAlgn="auto" hangingPunct="1">
              <a:spcAft>
                <a:spcPts val="0"/>
              </a:spcAft>
              <a:buFont typeface="Wingdings"/>
              <a:buNone/>
              <a:defRPr/>
            </a:pPr>
            <a:r>
              <a:rPr lang="en-US" dirty="0" smtClean="0">
                <a:ea typeface="+mn-ea"/>
                <a:cs typeface="+mn-cs"/>
              </a:rPr>
              <a:t>1. Simple CF	 	</a:t>
            </a:r>
            <a:r>
              <a:rPr lang="en-US" dirty="0" err="1" smtClean="0">
                <a:ea typeface="+mn-ea"/>
                <a:cs typeface="+mn-cs"/>
              </a:rPr>
              <a:t>CF</a:t>
            </a:r>
            <a:r>
              <a:rPr lang="en-US" baseline="-25000" dirty="0" err="1" smtClean="0">
                <a:ea typeface="+mn-ea"/>
                <a:cs typeface="+mn-cs"/>
              </a:rPr>
              <a:t>n</a:t>
            </a:r>
            <a:r>
              <a:rPr lang="en-US" dirty="0" smtClean="0">
                <a:ea typeface="+mn-ea"/>
                <a:cs typeface="+mn-cs"/>
              </a:rPr>
              <a:t> / (1+r)</a:t>
            </a:r>
            <a:r>
              <a:rPr lang="en-US" baseline="30000" dirty="0" smtClean="0">
                <a:ea typeface="+mn-ea"/>
                <a:cs typeface="+mn-cs"/>
              </a:rPr>
              <a:t>n</a:t>
            </a:r>
            <a:r>
              <a:rPr lang="en-US" dirty="0" smtClean="0">
                <a:ea typeface="+mn-ea"/>
                <a:cs typeface="+mn-cs"/>
              </a:rPr>
              <a:t>	 	CF</a:t>
            </a:r>
            <a:r>
              <a:rPr lang="en-US" baseline="-25000" dirty="0" smtClean="0">
                <a:ea typeface="+mn-ea"/>
                <a:cs typeface="+mn-cs"/>
              </a:rPr>
              <a:t>0</a:t>
            </a:r>
            <a:r>
              <a:rPr lang="en-US" dirty="0" smtClean="0">
                <a:ea typeface="+mn-ea"/>
                <a:cs typeface="+mn-cs"/>
              </a:rPr>
              <a:t> (1+r)</a:t>
            </a:r>
            <a:r>
              <a:rPr lang="en-US" baseline="30000" dirty="0" smtClean="0">
                <a:ea typeface="+mn-ea"/>
                <a:cs typeface="+mn-cs"/>
              </a:rPr>
              <a:t>n</a:t>
            </a:r>
          </a:p>
          <a:p>
            <a:pPr marL="0" indent="0" eaLnBrk="1" fontAlgn="auto" hangingPunct="1">
              <a:spcAft>
                <a:spcPts val="0"/>
              </a:spcAft>
              <a:buFont typeface="Wingdings"/>
              <a:buNone/>
              <a:defRPr/>
            </a:pPr>
            <a:endParaRPr lang="en-US" baseline="30000" dirty="0" smtClean="0">
              <a:ea typeface="+mn-ea"/>
              <a:cs typeface="+mn-cs"/>
            </a:endParaRPr>
          </a:p>
          <a:p>
            <a:pPr marL="0" indent="0" eaLnBrk="1" fontAlgn="auto" hangingPunct="1">
              <a:spcAft>
                <a:spcPts val="0"/>
              </a:spcAft>
              <a:buFont typeface="Wingdings"/>
              <a:buNone/>
              <a:defRPr/>
            </a:pPr>
            <a:r>
              <a:rPr lang="en-US" dirty="0" smtClean="0">
                <a:ea typeface="+mn-ea"/>
                <a:cs typeface="+mn-cs"/>
              </a:rPr>
              <a:t>2. Annuity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3. Growing Annuity</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4. Perpetuity			</a:t>
            </a:r>
            <a:r>
              <a:rPr lang="en-US" dirty="0" err="1" smtClean="0">
                <a:ea typeface="+mn-ea"/>
                <a:cs typeface="+mn-cs"/>
              </a:rPr>
              <a:t>A/r</a:t>
            </a: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5. Growing Perpetuity	Expected </a:t>
            </a:r>
            <a:r>
              <a:rPr lang="en-US" dirty="0" err="1" smtClean="0">
                <a:ea typeface="+mn-ea"/>
                <a:cs typeface="+mn-cs"/>
              </a:rPr>
              <a:t>Cashflow</a:t>
            </a:r>
            <a:r>
              <a:rPr lang="en-US" dirty="0" smtClean="0">
                <a:ea typeface="+mn-ea"/>
                <a:cs typeface="+mn-cs"/>
              </a:rPr>
              <a:t> next year/(r-g)		 </a:t>
            </a:r>
            <a:endParaRPr lang="en-US" dirty="0">
              <a:ea typeface="+mn-ea"/>
              <a:cs typeface="+mn-cs"/>
            </a:endParaRPr>
          </a:p>
        </p:txBody>
      </p:sp>
      <p:graphicFrame>
        <p:nvGraphicFramePr>
          <p:cNvPr id="486405" name="Object 2"/>
          <p:cNvGraphicFramePr>
            <a:graphicFrameLocks/>
          </p:cNvGraphicFramePr>
          <p:nvPr/>
        </p:nvGraphicFramePr>
        <p:xfrm>
          <a:off x="3863975" y="2436813"/>
          <a:ext cx="1384300" cy="1196975"/>
        </p:xfrm>
        <a:graphic>
          <a:graphicData uri="http://schemas.openxmlformats.org/presentationml/2006/ole">
            <mc:AlternateContent xmlns:mc="http://schemas.openxmlformats.org/markup-compatibility/2006">
              <mc:Choice xmlns:v="urn:schemas-microsoft-com:vml" Requires="v">
                <p:oleObj spid="_x0000_s486471" name="Equation" r:id="rId4" imgW="1244600" imgH="1079500" progId="Equation.3">
                  <p:embed/>
                </p:oleObj>
              </mc:Choice>
              <mc:Fallback>
                <p:oleObj name="Equation" r:id="rId4" imgW="1244600" imgH="1079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3975" y="2436813"/>
                        <a:ext cx="1384300" cy="1196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6406" name="Object 3"/>
          <p:cNvGraphicFramePr>
            <a:graphicFrameLocks/>
          </p:cNvGraphicFramePr>
          <p:nvPr/>
        </p:nvGraphicFramePr>
        <p:xfrm>
          <a:off x="6407150" y="2736850"/>
          <a:ext cx="1130300" cy="487363"/>
        </p:xfrm>
        <a:graphic>
          <a:graphicData uri="http://schemas.openxmlformats.org/presentationml/2006/ole">
            <mc:AlternateContent xmlns:mc="http://schemas.openxmlformats.org/markup-compatibility/2006">
              <mc:Choice xmlns:v="urn:schemas-microsoft-com:vml" Requires="v">
                <p:oleObj spid="_x0000_s486472"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736850"/>
                        <a:ext cx="1130300"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6407" name="Object 4"/>
          <p:cNvGraphicFramePr>
            <a:graphicFrameLocks/>
          </p:cNvGraphicFramePr>
          <p:nvPr/>
        </p:nvGraphicFramePr>
        <p:xfrm>
          <a:off x="3657600" y="3733800"/>
          <a:ext cx="1928813" cy="1255713"/>
        </p:xfrm>
        <a:graphic>
          <a:graphicData uri="http://schemas.openxmlformats.org/presentationml/2006/ole">
            <mc:AlternateContent xmlns:mc="http://schemas.openxmlformats.org/markup-compatibility/2006">
              <mc:Choice xmlns:v="urn:schemas-microsoft-com:vml" Requires="v">
                <p:oleObj spid="_x0000_s486473" name="Equation" r:id="rId8" imgW="1727200" imgH="1130300" progId="Equation.3">
                  <p:embed/>
                </p:oleObj>
              </mc:Choice>
              <mc:Fallback>
                <p:oleObj name="Equation" r:id="rId8" imgW="1727200" imgH="1130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733800"/>
                        <a:ext cx="1928813" cy="1255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Discounted cash flow measures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CA84F3C-EA89-5947-99F6-D8A810E5768D}" type="slidenum">
              <a:rPr lang="en-US"/>
              <a:pPr>
                <a:defRPr/>
              </a:pPr>
              <a:t>231</a:t>
            </a:fld>
            <a:endParaRPr lang="en-US" dirty="0"/>
          </a:p>
        </p:txBody>
      </p:sp>
      <p:sp>
        <p:nvSpPr>
          <p:cNvPr id="48537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Net Present Value (NPV): The net present value is the sum of the present values of all cash flows from the project (including initial investment).</a:t>
            </a:r>
          </a:p>
          <a:p>
            <a:pPr marL="640080" lvl="1" indent="-274320" eaLnBrk="1" fontAlgn="auto" hangingPunct="1">
              <a:spcAft>
                <a:spcPts val="0"/>
              </a:spcAft>
              <a:buFont typeface="Wingdings 2"/>
              <a:buChar char=""/>
              <a:defRPr/>
            </a:pPr>
            <a:r>
              <a:rPr lang="en-US" smtClean="0">
                <a:ea typeface="+mn-ea"/>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marL="640080" lvl="1" indent="-274320" eaLnBrk="1" fontAlgn="auto" hangingPunct="1">
              <a:spcAft>
                <a:spcPts val="0"/>
              </a:spcAft>
              <a:buFont typeface="Wingdings 2"/>
              <a:buChar char=""/>
              <a:defRPr/>
            </a:pPr>
            <a:r>
              <a:rPr lang="en-US" smtClean="0">
                <a:ea typeface="+mn-ea"/>
              </a:rPr>
              <a:t>Decision Rule: Accept if NPV &gt; 0</a:t>
            </a:r>
          </a:p>
          <a:p>
            <a:pPr marL="320040" indent="-320040" eaLnBrk="1" fontAlgn="auto" hangingPunct="1">
              <a:spcAft>
                <a:spcPts val="0"/>
              </a:spcAft>
              <a:buFont typeface="Wingdings"/>
              <a:buChar char=""/>
              <a:defRPr/>
            </a:pPr>
            <a:r>
              <a:rPr lang="en-US" smtClean="0">
                <a:ea typeface="+mn-ea"/>
                <a:cs typeface="+mn-cs"/>
              </a:rPr>
              <a:t>Internal Rate of Return (IRR): The internal rate of return is the discount rate that sets the net present value equal to zero. It is the percentage  rate of return, based upon incremental time-weighted cash flows.</a:t>
            </a:r>
          </a:p>
          <a:p>
            <a:pPr marL="640080" lvl="1" indent="-274320" eaLnBrk="1" fontAlgn="auto" hangingPunct="1">
              <a:spcAft>
                <a:spcPts val="0"/>
              </a:spcAft>
              <a:buFont typeface="Wingdings 2"/>
              <a:buChar char=""/>
              <a:defRPr/>
            </a:pPr>
            <a:r>
              <a:rPr lang="en-US" smtClean="0">
                <a:ea typeface="+mn-ea"/>
              </a:rPr>
              <a:t>Decision Rule: Accept if IRR &gt; hurdle rate</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defRPr/>
            </a:pPr>
            <a:r>
              <a:rPr lang="en-US" dirty="0" smtClean="0"/>
              <a:t>In a project with an infinite or very long life, we compute cash flows for a reasonable period, and then compute a terminal value for this project, which is the present value of all cash flows that occur after the estimation period ends..</a:t>
            </a:r>
          </a:p>
          <a:p>
            <a:pPr eaLnBrk="1" hangingPunct="1">
              <a:defRPr/>
            </a:pPr>
            <a:r>
              <a:rPr lang="en-US" dirty="0" smtClean="0"/>
              <a:t>Assuming the project lasts forever, and that cash flows after year 10 grow 2% (the inflation rate) forever, the present value at the end of year 10 of cash flows after that can be written as:</a:t>
            </a:r>
          </a:p>
          <a:p>
            <a:pPr lvl="1" eaLnBrk="1" hangingPunct="1">
              <a:defRPr/>
            </a:pPr>
            <a:r>
              <a:rPr lang="en-US" dirty="0" smtClean="0"/>
              <a:t>Terminal Value in year 10= CF in year 11/(Cost of Capital - Growth Rate)</a:t>
            </a:r>
          </a:p>
          <a:p>
            <a:pPr marL="366713" lvl="1" indent="0" eaLnBrk="1" hangingPunct="1">
              <a:buFont typeface="Wingdings 2" charset="0"/>
              <a:buNone/>
              <a:defRPr/>
            </a:pPr>
            <a:r>
              <a:rPr lang="en-US" dirty="0" smtClean="0"/>
              <a:t>		=715 (1.02) /(.0846-.02) = $ 11,275  million</a:t>
            </a:r>
            <a:endParaRPr lang="en-US" dirty="0"/>
          </a:p>
        </p:txBody>
      </p:sp>
      <p:sp>
        <p:nvSpPr>
          <p:cNvPr id="4904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Which yields a NPV of..</a:t>
            </a:r>
          </a:p>
        </p:txBody>
      </p:sp>
      <p:sp>
        <p:nvSpPr>
          <p:cNvPr id="492546"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at Rio Disney cost of capital of 8.46%</a:t>
            </a:r>
          </a:p>
        </p:txBody>
      </p:sp>
      <p:sp>
        <p:nvSpPr>
          <p:cNvPr id="492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49254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Which makes the argument that..</a:t>
            </a:r>
          </a:p>
        </p:txBody>
      </p:sp>
      <p:sp>
        <p:nvSpPr>
          <p:cNvPr id="49459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project should be accepted. The positive net present value suggests that the project will add value to the firm, and earn a return in excess of the cost of capital.</a:t>
            </a:r>
          </a:p>
          <a:p>
            <a:pPr eaLnBrk="1" hangingPunct="1"/>
            <a:r>
              <a:rPr lang="en-US">
                <a:latin typeface="Calibri" charset="0"/>
              </a:rPr>
              <a:t>By taking the project, Disney will increase its value as a firm by $3,296 million.</a:t>
            </a:r>
          </a:p>
        </p:txBody>
      </p:sp>
      <p:sp>
        <p:nvSpPr>
          <p:cNvPr id="494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IRR of this project</a:t>
            </a:r>
          </a:p>
        </p:txBody>
      </p:sp>
      <p:sp>
        <p:nvSpPr>
          <p:cNvPr id="496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IRR suggests..</a:t>
            </a:r>
          </a:p>
        </p:txBody>
      </p:sp>
      <p:sp>
        <p:nvSpPr>
          <p:cNvPr id="28057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project is a good one. Using time-weighted, incremental cash flows, this project provides a return of 12.60%. This is greater than the cost of capital of 8.46%.</a:t>
            </a:r>
          </a:p>
          <a:p>
            <a:pPr eaLnBrk="1" hangingPunct="1">
              <a:defRPr/>
            </a:pPr>
            <a:r>
              <a:rPr lang="en-US" dirty="0" smtClean="0"/>
              <a:t>The IRR and the NPV will yield similar results most of the time, though there are differences between the two approaches that may cause project rankings to vary depending upon the approach used. They can yield different results, especially why comparing across projects because</a:t>
            </a:r>
          </a:p>
          <a:p>
            <a:pPr lvl="1" eaLnBrk="1" hangingPunct="1">
              <a:defRPr/>
            </a:pPr>
            <a:r>
              <a:rPr lang="en-US" dirty="0" smtClean="0"/>
              <a:t>A project can have only one NPV, whereas it can have more than one IRR.</a:t>
            </a:r>
          </a:p>
          <a:p>
            <a:pPr lvl="1" eaLnBrk="1" hangingPunct="1">
              <a:defRPr/>
            </a:pPr>
            <a:r>
              <a:rPr lang="en-US" dirty="0" smtClean="0"/>
              <a:t>The NPV is a dollar surplus value, whereas the IRR is a percentage measure of return. The NPV is therefore likely to be larger for </a:t>
            </a:r>
            <a:r>
              <a:rPr lang="ja-JP" altLang="en-US" dirty="0" smtClean="0"/>
              <a:t>“</a:t>
            </a:r>
            <a:r>
              <a:rPr lang="en-US" altLang="ja-JP" dirty="0" smtClean="0"/>
              <a:t>large scale</a:t>
            </a:r>
            <a:r>
              <a:rPr lang="ja-JP" altLang="en-US" dirty="0" smtClean="0"/>
              <a:t>”</a:t>
            </a:r>
            <a:r>
              <a:rPr lang="en-US" altLang="ja-JP" dirty="0" smtClean="0"/>
              <a:t> projects, while the IRR is higher for </a:t>
            </a:r>
            <a:r>
              <a:rPr lang="ja-JP" altLang="en-US" dirty="0" smtClean="0"/>
              <a:t>“</a:t>
            </a:r>
            <a:r>
              <a:rPr lang="en-US" altLang="ja-JP" dirty="0" smtClean="0"/>
              <a:t>small-scale</a:t>
            </a:r>
            <a:r>
              <a:rPr lang="ja-JP" altLang="en-US" dirty="0" smtClean="0"/>
              <a:t>”</a:t>
            </a:r>
            <a:r>
              <a:rPr lang="en-US" altLang="ja-JP" dirty="0" smtClean="0"/>
              <a:t> projects.</a:t>
            </a:r>
          </a:p>
          <a:p>
            <a:pPr lvl="1" eaLnBrk="1" hangingPunct="1">
              <a:defRPr/>
            </a:pPr>
            <a:r>
              <a:rPr lang="en-US" dirty="0" smtClean="0"/>
              <a:t>The NPV assumes that intermediate cash flows get reinvested at the </a:t>
            </a:r>
            <a:r>
              <a:rPr lang="ja-JP" altLang="en-US" dirty="0" smtClean="0"/>
              <a:t>“</a:t>
            </a:r>
            <a:r>
              <a:rPr lang="en-US" altLang="ja-JP" dirty="0" smtClean="0"/>
              <a:t>hurdle rate</a:t>
            </a:r>
            <a:r>
              <a:rPr lang="ja-JP" altLang="en-US" dirty="0" smtClean="0"/>
              <a:t>”</a:t>
            </a:r>
            <a:r>
              <a:rPr lang="en-US" altLang="ja-JP" dirty="0" smtClean="0"/>
              <a:t>, which is based upon what you can make on investments of comparable risk, while the IRR assumes that intermediate cash flows get reinvested at the </a:t>
            </a:r>
            <a:r>
              <a:rPr lang="ja-JP" altLang="en-US" dirty="0" smtClean="0"/>
              <a:t>“</a:t>
            </a:r>
            <a:r>
              <a:rPr lang="en-US" altLang="ja-JP" dirty="0" smtClean="0"/>
              <a:t>IRR</a:t>
            </a:r>
            <a:r>
              <a:rPr lang="ja-JP" altLang="en-US" dirty="0" smtClean="0"/>
              <a:t>”</a:t>
            </a:r>
            <a:r>
              <a:rPr lang="en-US" altLang="ja-JP" dirty="0" smtClean="0"/>
              <a:t>.</a:t>
            </a:r>
          </a:p>
          <a:p>
            <a:pPr eaLnBrk="1" hangingPunct="1">
              <a:defRPr/>
            </a:pPr>
            <a:endParaRPr lang="en-US" dirty="0"/>
          </a:p>
        </p:txBody>
      </p:sp>
      <p:sp>
        <p:nvSpPr>
          <p:cNvPr id="4986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Does the currency matter?</a:t>
            </a:r>
          </a:p>
        </p:txBody>
      </p:sp>
      <p:sp>
        <p:nvSpPr>
          <p:cNvPr id="50073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atin typeface="Calibri" charset="0"/>
              </a:rPr>
              <a:t>Yes</a:t>
            </a:r>
          </a:p>
          <a:p>
            <a:pPr marL="823913" lvl="1" indent="-457200" eaLnBrk="1" hangingPunct="1">
              <a:buFont typeface="Calibri" charset="0"/>
              <a:buAutoNum type="alphaLcPeriod"/>
            </a:pPr>
            <a:r>
              <a:rPr lang="en-US">
                <a:latin typeface="Calibri" charset="0"/>
              </a:rPr>
              <a:t>No</a:t>
            </a:r>
          </a:p>
        </p:txBody>
      </p:sp>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a:t>
            </a:r>
            <a:r>
              <a:rPr lang="ja-JP" altLang="en-US">
                <a:latin typeface="Calibri" charset="0"/>
              </a:rPr>
              <a:t>‘‘</a:t>
            </a:r>
            <a:r>
              <a:rPr lang="en-US" altLang="ja-JP">
                <a:latin typeface="Calibri" charset="0"/>
              </a:rPr>
              <a:t>Consistency Rule</a:t>
            </a:r>
            <a:r>
              <a:rPr lang="ja-JP" altLang="en-US">
                <a:latin typeface="Calibri" charset="0"/>
              </a:rPr>
              <a:t>”</a:t>
            </a:r>
            <a:r>
              <a:rPr lang="en-US" altLang="ja-JP">
                <a:latin typeface="Calibri" charset="0"/>
              </a:rPr>
              <a:t> for Cash Flows</a:t>
            </a:r>
            <a:endParaRPr lang="en-US">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242EAAE-17F8-EB45-8012-326620C70E8E}" type="slidenum">
              <a:rPr lang="en-US"/>
              <a:pPr>
                <a:defRPr/>
              </a:pPr>
              <a:t>238</a:t>
            </a:fld>
            <a:endParaRPr lang="en-US" dirty="0"/>
          </a:p>
        </p:txBody>
      </p:sp>
      <p:sp>
        <p:nvSpPr>
          <p:cNvPr id="502788" name="Rectangle 3"/>
          <p:cNvSpPr>
            <a:spLocks noGrp="1" noChangeArrowheads="1"/>
          </p:cNvSpPr>
          <p:nvPr>
            <p:ph sz="quarter" idx="1"/>
          </p:nvPr>
        </p:nvSpPr>
        <p:spPr>
          <a:xfrm>
            <a:off x="612775" y="1600200"/>
            <a:ext cx="8153400" cy="4495800"/>
          </a:xfrm>
        </p:spPr>
        <p:txBody>
          <a:bodyPr/>
          <a:lstStyle/>
          <a:p>
            <a:pPr eaLnBrk="1" hangingPunct="1"/>
            <a:r>
              <a:rPr lang="en-US" dirty="0">
                <a:latin typeface="Calibri" charset="0"/>
              </a:rPr>
              <a:t>The cash flows on a project and the discount rate used should be defined in the same terms. </a:t>
            </a:r>
          </a:p>
          <a:p>
            <a:pPr lvl="1" eaLnBrk="1" hangingPunct="1"/>
            <a:r>
              <a:rPr lang="en-US" dirty="0">
                <a:latin typeface="Calibri" charset="0"/>
              </a:rPr>
              <a:t>If cash flows are in dollars </a:t>
            </a:r>
            <a:r>
              <a:rPr lang="en-US" dirty="0" smtClean="0">
                <a:latin typeface="Calibri" charset="0"/>
              </a:rPr>
              <a:t>(R$)</a:t>
            </a:r>
            <a:r>
              <a:rPr lang="en-US" dirty="0">
                <a:latin typeface="Calibri" charset="0"/>
              </a:rPr>
              <a:t>, the discount rate has to be a dollar </a:t>
            </a:r>
            <a:r>
              <a:rPr lang="en-US" dirty="0" smtClean="0">
                <a:latin typeface="Calibri" charset="0"/>
              </a:rPr>
              <a:t>(R$) </a:t>
            </a:r>
            <a:r>
              <a:rPr lang="en-US" dirty="0">
                <a:latin typeface="Calibri" charset="0"/>
              </a:rPr>
              <a:t>discount rate</a:t>
            </a:r>
          </a:p>
          <a:p>
            <a:pPr lvl="1" eaLnBrk="1" hangingPunct="1"/>
            <a:r>
              <a:rPr lang="en-US" dirty="0">
                <a:latin typeface="Calibri" charset="0"/>
              </a:rPr>
              <a:t>If the cash flows are nominal (real), the discount rate has to be nominal (real).</a:t>
            </a:r>
          </a:p>
          <a:p>
            <a:pPr eaLnBrk="1" hangingPunct="1"/>
            <a:r>
              <a:rPr lang="en-US" dirty="0">
                <a:latin typeface="Calibri" charset="0"/>
              </a:rPr>
              <a:t>If consistency is maintained, the project conclusions should be identical, no matter what cash flows are used.</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Disney Theme Park: Project Analysis in </a:t>
            </a:r>
            <a:r>
              <a:rPr lang="en-US" dirty="0" smtClean="0">
                <a:latin typeface="Calibri" charset="0"/>
              </a:rPr>
              <a:t>R$</a:t>
            </a:r>
            <a:endParaRPr lang="en-US" dirty="0">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9DD83B3-EDCA-C549-B23E-1E73C475BC1F}" type="slidenum">
              <a:rPr lang="en-US"/>
              <a:pPr>
                <a:defRPr/>
              </a:pPr>
              <a:t>239</a:t>
            </a:fld>
            <a:endParaRPr lang="en-US" dirty="0"/>
          </a:p>
        </p:txBody>
      </p:sp>
      <p:sp>
        <p:nvSpPr>
          <p:cNvPr id="50176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The inflation rates were assumed to be 9% in Brazil and 2% in the United States. The R$/dollar rate at the time of the analysis was 2.35 R$/dollar.</a:t>
            </a:r>
          </a:p>
          <a:p>
            <a:pPr marL="320040" indent="-320040" eaLnBrk="1" fontAlgn="auto" hangingPunct="1">
              <a:spcAft>
                <a:spcPts val="0"/>
              </a:spcAft>
              <a:buFont typeface="Wingdings"/>
              <a:buChar char=""/>
              <a:defRPr/>
            </a:pPr>
            <a:r>
              <a:rPr lang="en-US" dirty="0" smtClean="0">
                <a:ea typeface="+mn-ea"/>
                <a:cs typeface="+mn-cs"/>
              </a:rPr>
              <a:t>The expected exchange rate was derived assuming purchasing power parity.</a:t>
            </a:r>
          </a:p>
          <a:p>
            <a:pPr marL="640080" lvl="1" indent="-274320" eaLnBrk="1" fontAlgn="auto" hangingPunct="1">
              <a:spcAft>
                <a:spcPts val="0"/>
              </a:spcAft>
              <a:buFont typeface="Wingdings 2"/>
              <a:buChar char=""/>
              <a:defRPr/>
            </a:pPr>
            <a:r>
              <a:rPr lang="en-US" dirty="0" smtClean="0">
                <a:ea typeface="+mn-ea"/>
              </a:rPr>
              <a:t>Expected Exchange </a:t>
            </a:r>
            <a:r>
              <a:rPr lang="en-US" dirty="0" err="1" smtClean="0">
                <a:ea typeface="+mn-ea"/>
              </a:rPr>
              <a:t>Rate</a:t>
            </a:r>
            <a:r>
              <a:rPr lang="en-US" baseline="-25000" dirty="0" err="1" smtClean="0">
                <a:ea typeface="+mn-ea"/>
              </a:rPr>
              <a:t>t</a:t>
            </a:r>
            <a:r>
              <a:rPr lang="en-US" dirty="0" smtClean="0">
                <a:ea typeface="+mn-ea"/>
              </a:rPr>
              <a:t> = Exchange Rate today * (1.09/1.02)</a:t>
            </a:r>
            <a:r>
              <a:rPr lang="en-US" baseline="30000" dirty="0" smtClean="0">
                <a:ea typeface="+mn-ea"/>
              </a:rPr>
              <a:t>t</a:t>
            </a:r>
          </a:p>
          <a:p>
            <a:pPr marL="320040" indent="-320040" eaLnBrk="1" fontAlgn="auto" hangingPunct="1">
              <a:spcAft>
                <a:spcPts val="0"/>
              </a:spcAft>
              <a:buFont typeface="Wingdings"/>
              <a:buChar char=""/>
              <a:defRPr/>
            </a:pPr>
            <a:r>
              <a:rPr lang="en-US" dirty="0" smtClean="0">
                <a:ea typeface="+mn-ea"/>
                <a:cs typeface="+mn-cs"/>
              </a:rPr>
              <a:t>The expected growth rate after year 10 is still expected to be the inflation rate, but it is the 9% R$ inflation rate.</a:t>
            </a:r>
          </a:p>
          <a:p>
            <a:pPr marL="320040" indent="-320040" eaLnBrk="1" fontAlgn="auto" hangingPunct="1">
              <a:spcAft>
                <a:spcPts val="0"/>
              </a:spcAft>
              <a:buFont typeface="Wingdings"/>
              <a:buChar char=""/>
              <a:defRPr/>
            </a:pPr>
            <a:r>
              <a:rPr lang="en-US" dirty="0" smtClean="0">
                <a:ea typeface="+mn-ea"/>
                <a:cs typeface="+mn-cs"/>
              </a:rPr>
              <a:t>The cost of capital in R$ was derived from the cost of capital in dollars and the differences in inflation rates:</a:t>
            </a:r>
          </a:p>
          <a:p>
            <a:pPr marL="365760" lvl="1" indent="0" eaLnBrk="1" fontAlgn="auto" hangingPunct="1">
              <a:spcAft>
                <a:spcPts val="0"/>
              </a:spcAft>
              <a:buFont typeface="Wingdings 2"/>
              <a:buNone/>
              <a:defRPr/>
            </a:pPr>
            <a:r>
              <a:rPr lang="en-US" dirty="0" smtClean="0">
                <a:ea typeface="+mn-ea"/>
              </a:rPr>
              <a:t>R$ Cost of Capital =</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65760" lvl="1" indent="0" eaLnBrk="1" fontAlgn="auto" hangingPunct="1">
              <a:spcAft>
                <a:spcPts val="0"/>
              </a:spcAft>
              <a:buFont typeface="Wingdings 2"/>
              <a:buNone/>
              <a:defRPr/>
            </a:pPr>
            <a:r>
              <a:rPr lang="en-US" dirty="0" smtClean="0">
                <a:ea typeface="+mn-ea"/>
              </a:rPr>
              <a:t>			= (1.0846) (1.09/1.02) – 1 = 15.91% </a:t>
            </a:r>
            <a:endParaRPr lang="en-US" dirty="0">
              <a:ea typeface="+mn-ea"/>
            </a:endParaRPr>
          </a:p>
        </p:txBody>
      </p:sp>
      <p:graphicFrame>
        <p:nvGraphicFramePr>
          <p:cNvPr id="504837" name="Object 2"/>
          <p:cNvGraphicFramePr>
            <a:graphicFrameLocks noChangeAspect="1"/>
          </p:cNvGraphicFramePr>
          <p:nvPr/>
        </p:nvGraphicFramePr>
        <p:xfrm>
          <a:off x="3200400" y="4724400"/>
          <a:ext cx="4872038" cy="608013"/>
        </p:xfrm>
        <a:graphic>
          <a:graphicData uri="http://schemas.openxmlformats.org/presentationml/2006/ole">
            <mc:AlternateContent xmlns:mc="http://schemas.openxmlformats.org/markup-compatibility/2006">
              <mc:Choice xmlns:v="urn:schemas-microsoft-com:vml" Requires="v">
                <p:oleObj spid="_x0000_s504865" name="Equation" r:id="rId4" imgW="3149600" imgH="393700" progId="Equation.3">
                  <p:embed/>
                </p:oleObj>
              </mc:Choice>
              <mc:Fallback>
                <p:oleObj name="Equation" r:id="rId4" imgW="3149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724400"/>
                        <a:ext cx="4872038" cy="608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Discount at $R cost of capital</a:t>
            </a:r>
          </a:p>
          <a:p>
            <a:pPr>
              <a:defRPr/>
            </a:pPr>
            <a:r>
              <a:rPr lang="en-US" sz="1600" dirty="0" smtClean="0">
                <a:solidFill>
                  <a:srgbClr val="000000"/>
                </a:solidFill>
              </a:rPr>
              <a:t>= (1.0846) (1.09/1.02) – 1 = 15.91% </a:t>
            </a:r>
          </a:p>
        </p:txBody>
      </p:sp>
      <p:sp>
        <p:nvSpPr>
          <p:cNvPr id="321540"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321542"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32154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35763253"/>
              </p:ext>
            </p:extLst>
          </p:nvPr>
        </p:nvGraphicFramePr>
        <p:xfrm>
          <a:off x="838200" y="1828797"/>
          <a:ext cx="7772400" cy="4267198"/>
        </p:xfrm>
        <a:graphic>
          <a:graphicData uri="http://schemas.openxmlformats.org/drawingml/2006/table">
            <a:tbl>
              <a:tblPr/>
              <a:tblGrid>
                <a:gridCol w="1530000"/>
                <a:gridCol w="1570800"/>
                <a:gridCol w="1550400"/>
                <a:gridCol w="1570800"/>
                <a:gridCol w="1550400"/>
              </a:tblGrid>
              <a:tr h="328246">
                <a:tc>
                  <a:txBody>
                    <a:bodyPr/>
                    <a:lstStyle/>
                    <a:p>
                      <a:pPr algn="ctr" fontAlgn="b"/>
                      <a:r>
                        <a:rPr lang="en-US" sz="1400" b="0" i="0" u="none" strike="noStrike" dirty="0">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Cashflow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Cashflow ($R)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Present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dirty="0">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-R$ 2,000.00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-R$ 4,700.00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-R$ 4,700.00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dirty="0">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-R$ 1,000.00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-R$ 2,511.27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-R$ 2,166.62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-R$ 859.03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-R$ 2,305.29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-R$ 1,715.95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-R$ 267.39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-R$ 766.82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-R$ 492.45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R$ 340.22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R$ 1,042.63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R$ 577.68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R$ 466.33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R$ 1,527.21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R$ 730.03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R$ 516.42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R$ 1,807.31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R$ 745.36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R$ 555.08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R$ 2,075.89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R$ 738.63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R$ 614.95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Geneva"/>
                        </a:rPr>
                        <a:t>R$ 4.00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R$ 2,457.65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R$ 754.45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R$ 681.46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Geneva"/>
                        </a:rPr>
                        <a:t>R$ 4.27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R$ 2,910.36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R$ 770.81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R$ 11,989.85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R$ 54,719.84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R$ 12,503.50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Geneva"/>
                        </a:rPr>
                        <a:t>R$ 7,745.43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363933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Uncertainty in Project Analysis: What can we do?</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745A370-D238-D84D-BA3E-7B7151B296C9}" type="slidenum">
              <a:rPr lang="en-US"/>
              <a:pPr>
                <a:defRPr/>
              </a:pPr>
              <a:t>241</a:t>
            </a:fld>
            <a:endParaRPr lang="en-US" dirty="0"/>
          </a:p>
        </p:txBody>
      </p:sp>
      <p:sp>
        <p:nvSpPr>
          <p:cNvPr id="505858"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Based on our expected cash flows and the estimated cost of capital, the proposed theme park looks like a very good investment for Disney. Which of the following may affect your assessment of value?</a:t>
            </a:r>
          </a:p>
          <a:p>
            <a:pPr marL="640080" lvl="1" indent="-274320" eaLnBrk="1" fontAlgn="auto" hangingPunct="1">
              <a:spcAft>
                <a:spcPts val="0"/>
              </a:spcAft>
              <a:buFont typeface="Wingdings 2"/>
              <a:buChar char=""/>
              <a:defRPr/>
            </a:pPr>
            <a:r>
              <a:rPr lang="en-US" dirty="0" smtClean="0">
                <a:ea typeface="+mn-ea"/>
              </a:rPr>
              <a:t>Revenues may be over estimated (crowds may be smaller and spend less) </a:t>
            </a:r>
          </a:p>
          <a:p>
            <a:pPr marL="640080" lvl="1" indent="-274320" eaLnBrk="1" fontAlgn="auto" hangingPunct="1">
              <a:spcAft>
                <a:spcPts val="0"/>
              </a:spcAft>
              <a:buFont typeface="Wingdings 2"/>
              <a:buChar char=""/>
              <a:defRPr/>
            </a:pPr>
            <a:r>
              <a:rPr lang="en-US" dirty="0" smtClean="0">
                <a:ea typeface="+mn-ea"/>
              </a:rPr>
              <a:t>Actual costs may be higher than estimated costs</a:t>
            </a:r>
          </a:p>
          <a:p>
            <a:pPr marL="640080" lvl="1" indent="-274320" eaLnBrk="1" fontAlgn="auto" hangingPunct="1">
              <a:spcAft>
                <a:spcPts val="0"/>
              </a:spcAft>
              <a:buFont typeface="Wingdings 2"/>
              <a:buChar char=""/>
              <a:defRPr/>
            </a:pPr>
            <a:r>
              <a:rPr lang="en-US" dirty="0" smtClean="0">
                <a:ea typeface="+mn-ea"/>
              </a:rPr>
              <a:t>Tax rates may go up</a:t>
            </a:r>
          </a:p>
          <a:p>
            <a:pPr marL="640080" lvl="1" indent="-274320" eaLnBrk="1" fontAlgn="auto" hangingPunct="1">
              <a:spcAft>
                <a:spcPts val="0"/>
              </a:spcAft>
              <a:buFont typeface="Wingdings 2"/>
              <a:buChar char=""/>
              <a:defRPr/>
            </a:pPr>
            <a:r>
              <a:rPr lang="en-US" dirty="0" smtClean="0">
                <a:ea typeface="+mn-ea"/>
              </a:rPr>
              <a:t>Interest rates may rise</a:t>
            </a:r>
          </a:p>
          <a:p>
            <a:pPr marL="640080" lvl="1" indent="-274320" eaLnBrk="1" fontAlgn="auto" hangingPunct="1">
              <a:spcAft>
                <a:spcPts val="0"/>
              </a:spcAft>
              <a:buFont typeface="Wingdings 2"/>
              <a:buChar char=""/>
              <a:defRPr/>
            </a:pPr>
            <a:r>
              <a:rPr lang="en-US" dirty="0" smtClean="0">
                <a:ea typeface="+mn-ea"/>
              </a:rPr>
              <a:t>Risk premiums and default spreads may increase</a:t>
            </a:r>
          </a:p>
          <a:p>
            <a:pPr marL="640080" lvl="1" indent="-274320" eaLnBrk="1" fontAlgn="auto" hangingPunct="1">
              <a:spcAft>
                <a:spcPts val="0"/>
              </a:spcAft>
              <a:buFont typeface="Wingdings 2"/>
              <a:buChar char=""/>
              <a:defRPr/>
            </a:pPr>
            <a:r>
              <a:rPr lang="en-US" dirty="0" smtClean="0">
                <a:ea typeface="+mn-ea"/>
              </a:rPr>
              <a:t>All of the above</a:t>
            </a:r>
          </a:p>
          <a:p>
            <a:pPr marL="320040" indent="-320040" eaLnBrk="1" fontAlgn="auto" hangingPunct="1">
              <a:spcAft>
                <a:spcPts val="0"/>
              </a:spcAft>
              <a:buFont typeface="Wingdings"/>
              <a:buChar char=""/>
              <a:defRPr/>
            </a:pPr>
            <a:r>
              <a:rPr lang="en-US" dirty="0" smtClean="0">
                <a:ea typeface="+mn-ea"/>
                <a:cs typeface="+mn-cs"/>
              </a:rPr>
              <a:t>How would you respond to this uncertainty?</a:t>
            </a:r>
          </a:p>
          <a:p>
            <a:pPr marL="640080" lvl="1" indent="-274320" eaLnBrk="1" fontAlgn="auto" hangingPunct="1">
              <a:spcAft>
                <a:spcPts val="0"/>
              </a:spcAft>
              <a:buFont typeface="Wingdings 2"/>
              <a:buChar char=""/>
              <a:defRPr/>
            </a:pPr>
            <a:r>
              <a:rPr lang="en-US" dirty="0" smtClean="0">
                <a:ea typeface="+mn-ea"/>
              </a:rPr>
              <a:t>Will wait for the uncertainty to be resolved</a:t>
            </a:r>
          </a:p>
          <a:p>
            <a:pPr marL="640080" lvl="1" indent="-274320" eaLnBrk="1" fontAlgn="auto" hangingPunct="1">
              <a:spcAft>
                <a:spcPts val="0"/>
              </a:spcAft>
              <a:buFont typeface="Wingdings 2"/>
              <a:buChar char=""/>
              <a:defRPr/>
            </a:pPr>
            <a:r>
              <a:rPr lang="en-US" dirty="0" smtClean="0">
                <a:ea typeface="+mn-ea"/>
              </a:rPr>
              <a:t>Will not take the investment</a:t>
            </a:r>
          </a:p>
          <a:p>
            <a:pPr marL="640080" lvl="1" indent="-274320" eaLnBrk="1" fontAlgn="auto" hangingPunct="1">
              <a:spcAft>
                <a:spcPts val="0"/>
              </a:spcAft>
              <a:buFont typeface="Wingdings 2"/>
              <a:buChar char=""/>
              <a:defRPr/>
            </a:pPr>
            <a:r>
              <a:rPr lang="en-US" dirty="0" smtClean="0">
                <a:ea typeface="+mn-ea"/>
              </a:rPr>
              <a:t>Ask someone else (consultant, boss, colleague) to make the decision</a:t>
            </a:r>
          </a:p>
          <a:p>
            <a:pPr marL="640080" lvl="1" indent="-274320" eaLnBrk="1" fontAlgn="auto" hangingPunct="1">
              <a:spcAft>
                <a:spcPts val="0"/>
              </a:spcAft>
              <a:buFont typeface="Wingdings 2"/>
              <a:buChar char=""/>
              <a:defRPr/>
            </a:pPr>
            <a:r>
              <a:rPr lang="en-US" dirty="0" smtClean="0">
                <a:ea typeface="+mn-ea"/>
              </a:rPr>
              <a:t>Ignore it. </a:t>
            </a:r>
          </a:p>
          <a:p>
            <a:pPr marL="640080" lvl="1" indent="-274320" eaLnBrk="1" fontAlgn="auto" hangingPunct="1">
              <a:spcAft>
                <a:spcPts val="0"/>
              </a:spcAft>
              <a:buFont typeface="Wingdings 2"/>
              <a:buChar char=""/>
              <a:defRPr/>
            </a:pPr>
            <a:r>
              <a:rPr lang="en-US" dirty="0" smtClean="0">
                <a:ea typeface="+mn-ea"/>
              </a:rPr>
              <a:t>Other</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Title 1"/>
          <p:cNvSpPr>
            <a:spLocks noGrp="1"/>
          </p:cNvSpPr>
          <p:nvPr>
            <p:ph type="title"/>
          </p:nvPr>
        </p:nvSpPr>
        <p:spPr>
          <a:xfrm>
            <a:off x="612775" y="228600"/>
            <a:ext cx="8153400" cy="990600"/>
          </a:xfrm>
        </p:spPr>
        <p:txBody>
          <a:bodyPr/>
          <a:lstStyle/>
          <a:p>
            <a:pPr eaLnBrk="1" hangingPunct="1"/>
            <a:r>
              <a:rPr lang="en-US">
                <a:latin typeface="Calibri" charset="0"/>
              </a:rPr>
              <a:t>One simplistic solution: See how quickly you can get your money back…</a:t>
            </a:r>
          </a:p>
        </p:txBody>
      </p:sp>
      <p:sp>
        <p:nvSpPr>
          <p:cNvPr id="510978"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If your biggest fear is losing the billions that you invested in the project, one simple measure that you can compute is the number of years it will take you to get your money back. </a:t>
            </a:r>
          </a:p>
        </p:txBody>
      </p:sp>
      <p:sp>
        <p:nvSpPr>
          <p:cNvPr id="510979"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Payback = 10.3 years</a:t>
            </a:r>
          </a:p>
        </p:txBody>
      </p:sp>
      <p:cxnSp>
        <p:nvCxnSpPr>
          <p:cNvPr id="510980" name="Straight Arrow Connector 6"/>
          <p:cNvCxnSpPr>
            <a:cxnSpLocks noChangeShapeType="1"/>
            <a:stCxn id="510979"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10981"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Payback = 16.8 years</a:t>
            </a:r>
          </a:p>
        </p:txBody>
      </p:sp>
      <p:sp>
        <p:nvSpPr>
          <p:cNvPr id="5109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nvGraphicFramePr>
        <p:xfrm>
          <a:off x="2438400" y="27432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NPV, IRR and accounting returns for an investment will change as we change the values that we use for different variables. </a:t>
            </a:r>
          </a:p>
          <a:p>
            <a:pPr eaLnBrk="1" hangingPunct="1">
              <a:defRPr/>
            </a:pPr>
            <a:r>
              <a:rPr lang="en-US" dirty="0" smtClean="0"/>
              <a:t>One way of analyzing uncertainty is to check to see how sensitive the decision measure (NPV, IRR..) is to changes in key assumptions. While this has become easier and easier to do over time, there are caveats that we would offer.</a:t>
            </a:r>
          </a:p>
          <a:p>
            <a:pPr eaLnBrk="1" hangingPunct="1">
              <a:defRPr/>
            </a:pPr>
            <a:r>
              <a:rPr lang="en-US" u="sng" dirty="0" smtClean="0"/>
              <a:t>Caveat 1</a:t>
            </a:r>
            <a:r>
              <a:rPr lang="en-US" dirty="0" smtClean="0"/>
              <a:t>: When analyzing the effects of changing a variable, we often hold all else constant. In the real world, variables move together.</a:t>
            </a:r>
          </a:p>
          <a:p>
            <a:pPr eaLnBrk="1" hangingPunct="1">
              <a:defRPr/>
            </a:pPr>
            <a:r>
              <a:rPr lang="en-US" u="sng" dirty="0" smtClean="0"/>
              <a:t>Caveat 2</a:t>
            </a:r>
            <a:r>
              <a:rPr lang="en-US" dirty="0" smtClean="0"/>
              <a:t>: The objective in sensitivity analysis is that we make better decisions, not churn out more tables and numbers.</a:t>
            </a:r>
          </a:p>
          <a:p>
            <a:pPr lvl="1" eaLnBrk="1" hangingPunct="1">
              <a:defRPr/>
            </a:pPr>
            <a:r>
              <a:rPr lang="en-US" dirty="0" smtClean="0"/>
              <a:t>Corollary 1: Less is more. Not everything is worth varying…</a:t>
            </a:r>
          </a:p>
          <a:p>
            <a:pPr lvl="1" eaLnBrk="1" hangingPunct="1">
              <a:defRPr/>
            </a:pPr>
            <a:r>
              <a:rPr lang="en-US" dirty="0" smtClean="0"/>
              <a:t>Corollary 2: A picture is worth a thousand numbers (and tables).</a:t>
            </a:r>
            <a:endParaRPr lang="en-US" dirty="0"/>
          </a:p>
        </p:txBody>
      </p:sp>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And here is a really good picture…</a:t>
            </a:r>
          </a:p>
        </p:txBody>
      </p:sp>
      <p:pic>
        <p:nvPicPr>
          <p:cNvPr id="51507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5150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p:cNvSpPr>
            <a:spLocks noGrp="1"/>
          </p:cNvSpPr>
          <p:nvPr>
            <p:ph type="title"/>
          </p:nvPr>
        </p:nvSpPr>
        <p:spPr>
          <a:xfrm>
            <a:off x="612775" y="228600"/>
            <a:ext cx="8153400" cy="990600"/>
          </a:xfrm>
        </p:spPr>
        <p:txBody>
          <a:bodyPr/>
          <a:lstStyle/>
          <a:p>
            <a:pPr eaLnBrk="1" hangingPunct="1"/>
            <a:r>
              <a:rPr lang="en-US">
                <a:latin typeface="Calibri" charset="0"/>
              </a:rPr>
              <a:t>The final step up: Incorporate probabilistic estimates.. Rather than expected values..</a:t>
            </a:r>
          </a:p>
        </p:txBody>
      </p:sp>
      <p:sp>
        <p:nvSpPr>
          <p:cNvPr id="517122"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Actual Revenues as % of Forecasted Revenues (Base case = 100%)</a:t>
            </a:r>
          </a:p>
        </p:txBody>
      </p:sp>
      <p:sp>
        <p:nvSpPr>
          <p:cNvPr id="517123"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Operating Expenses at Parks as % of Revenues (Base Case = 60%)</a:t>
            </a:r>
          </a:p>
        </p:txBody>
      </p:sp>
      <p:sp>
        <p:nvSpPr>
          <p:cNvPr id="517124"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Country Risk Premium (Base Case = 3% (Brazil))</a:t>
            </a:r>
          </a:p>
        </p:txBody>
      </p:sp>
      <p:sp>
        <p:nvSpPr>
          <p:cNvPr id="51712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1712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7127"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517128"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p:cNvSpPr>
            <a:spLocks noGrp="1"/>
          </p:cNvSpPr>
          <p:nvPr>
            <p:ph type="title"/>
          </p:nvPr>
        </p:nvSpPr>
        <p:spPr>
          <a:xfrm>
            <a:off x="612775" y="228600"/>
            <a:ext cx="8153400" cy="990600"/>
          </a:xfrm>
        </p:spPr>
        <p:txBody>
          <a:bodyPr/>
          <a:lstStyle/>
          <a:p>
            <a:pPr eaLnBrk="1" hangingPunct="1"/>
            <a:r>
              <a:rPr lang="en-US">
                <a:latin typeface="Calibri" charset="0"/>
              </a:rPr>
              <a:t>The resulting simulation…</a:t>
            </a:r>
          </a:p>
        </p:txBody>
      </p:sp>
      <p:sp>
        <p:nvSpPr>
          <p:cNvPr id="519170"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Average = $3.40 billion</a:t>
            </a:r>
          </a:p>
          <a:p>
            <a:r>
              <a:rPr lang="en-US" sz="1600"/>
              <a:t>Median = $3.28 billion</a:t>
            </a:r>
          </a:p>
          <a:p>
            <a:endParaRPr lang="en-US"/>
          </a:p>
        </p:txBody>
      </p:sp>
      <p:sp>
        <p:nvSpPr>
          <p:cNvPr id="519171"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NPV ranges from -$1 billion to +$8.5 billion. NPV is negative 12% of the time.</a:t>
            </a:r>
          </a:p>
        </p:txBody>
      </p:sp>
      <p:sp>
        <p:nvSpPr>
          <p:cNvPr id="51917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1917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xmlns:p14="http://schemas.microsoft.com/office/powerpoint/2010/mai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pPr eaLnBrk="1" hangingPunct="1"/>
            <a:r>
              <a:rPr lang="en-US">
                <a:latin typeface="Calibri" charset="0"/>
              </a:rPr>
              <a:t>You are the decision maker…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0D31925-A22F-E041-B449-3AD09DFEF0E7}" type="slidenum">
              <a:rPr lang="en-US"/>
              <a:pPr>
                <a:defRPr/>
              </a:pPr>
              <a:t>247</a:t>
            </a:fld>
            <a:endParaRPr lang="en-US" dirty="0"/>
          </a:p>
        </p:txBody>
      </p:sp>
      <p:sp>
        <p:nvSpPr>
          <p:cNvPr id="518146"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are the person at Disney who is given the results of the simulation. The average and median NPV are close to your base case values of $3.29 billion. However, there is a 10% probability that the project could have a negative NPV and that the NPV could be a large negative value? How would you use this information?</a:t>
            </a:r>
          </a:p>
          <a:p>
            <a:pPr marL="640080" lvl="1" indent="-274320" eaLnBrk="1" fontAlgn="auto" hangingPunct="1">
              <a:spcAft>
                <a:spcPts val="0"/>
              </a:spcAft>
              <a:buFont typeface="Wingdings 2"/>
              <a:buChar char=""/>
              <a:defRPr/>
            </a:pPr>
            <a:r>
              <a:rPr lang="en-US" dirty="0" smtClean="0">
                <a:ea typeface="+mn-ea"/>
              </a:rPr>
              <a:t>I would accept the investment and print the results of this simulation and file them away to show that I exercised due diligence.</a:t>
            </a:r>
          </a:p>
          <a:p>
            <a:pPr marL="640080" lvl="1" indent="-274320" eaLnBrk="1" fontAlgn="auto" hangingPunct="1">
              <a:spcAft>
                <a:spcPts val="0"/>
              </a:spcAft>
              <a:buFont typeface="Wingdings 2"/>
              <a:buChar char=""/>
              <a:defRPr/>
            </a:pPr>
            <a:r>
              <a:rPr lang="en-US" dirty="0" smtClean="0">
                <a:ea typeface="+mn-ea"/>
              </a:rPr>
              <a:t>I would reject the investment, because it is too risky (there is a 10% chance that it could be a bad project)</a:t>
            </a:r>
          </a:p>
          <a:p>
            <a:pPr marL="640080" lvl="1" indent="-274320" eaLnBrk="1" fontAlgn="auto" hangingPunct="1">
              <a:spcAft>
                <a:spcPts val="0"/>
              </a:spcAft>
              <a:buFont typeface="Wingdings 2"/>
              <a:buChar char=""/>
              <a:defRPr/>
            </a:pPr>
            <a:r>
              <a:rPr lang="en-US" dirty="0" smtClean="0">
                <a:ea typeface="+mn-ea"/>
              </a:rPr>
              <a:t>Other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Equity Analysis: The Parallels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DC5A78F-5328-BC4B-911B-FB6BF1A1A257}" type="slidenum">
              <a:rPr lang="en-US"/>
              <a:pPr>
                <a:defRPr/>
              </a:pPr>
              <a:t>248</a:t>
            </a:fld>
            <a:endParaRPr lang="en-US" dirty="0"/>
          </a:p>
        </p:txBody>
      </p:sp>
      <p:sp>
        <p:nvSpPr>
          <p:cNvPr id="520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investment analysis can be done entirely in equity terms, as well. The returns, cashflows and hurdle rates will all be defined from the perspective of equity investors.</a:t>
            </a:r>
          </a:p>
          <a:p>
            <a:pPr marL="320040" indent="-320040" eaLnBrk="1" fontAlgn="auto" hangingPunct="1">
              <a:spcAft>
                <a:spcPts val="0"/>
              </a:spcAft>
              <a:buFont typeface="Wingdings"/>
              <a:buChar char=""/>
              <a:defRPr/>
            </a:pPr>
            <a:r>
              <a:rPr lang="en-US" smtClean="0">
                <a:ea typeface="+mn-ea"/>
                <a:cs typeface="+mn-cs"/>
              </a:rPr>
              <a:t>If using accounting returns,</a:t>
            </a:r>
          </a:p>
          <a:p>
            <a:pPr marL="640080" lvl="1" indent="-274320" eaLnBrk="1" fontAlgn="auto" hangingPunct="1">
              <a:spcAft>
                <a:spcPts val="0"/>
              </a:spcAft>
              <a:buFont typeface="Wingdings 2"/>
              <a:buChar char=""/>
              <a:defRPr/>
            </a:pPr>
            <a:r>
              <a:rPr lang="en-US" smtClean="0">
                <a:ea typeface="+mn-ea"/>
              </a:rPr>
              <a:t>Return will be Return on Equity (ROE) = Net Income/BV of Equity</a:t>
            </a:r>
          </a:p>
          <a:p>
            <a:pPr marL="640080" lvl="1" indent="-274320" eaLnBrk="1" fontAlgn="auto" hangingPunct="1">
              <a:spcAft>
                <a:spcPts val="0"/>
              </a:spcAft>
              <a:buFont typeface="Wingdings 2"/>
              <a:buChar char=""/>
              <a:defRPr/>
            </a:pPr>
            <a:r>
              <a:rPr lang="en-US" smtClean="0">
                <a:ea typeface="+mn-ea"/>
              </a:rPr>
              <a:t>ROE has to be greater than cost of equity</a:t>
            </a:r>
          </a:p>
          <a:p>
            <a:pPr marL="320040" indent="-320040" eaLnBrk="1" fontAlgn="auto" hangingPunct="1">
              <a:spcAft>
                <a:spcPts val="0"/>
              </a:spcAft>
              <a:buFont typeface="Wingdings"/>
              <a:buChar char=""/>
              <a:defRPr/>
            </a:pPr>
            <a:r>
              <a:rPr lang="en-US" smtClean="0">
                <a:ea typeface="+mn-ea"/>
                <a:cs typeface="+mn-cs"/>
              </a:rPr>
              <a:t>If using discounted cashflow models,</a:t>
            </a:r>
          </a:p>
          <a:p>
            <a:pPr marL="640080" lvl="1" indent="-274320" eaLnBrk="1" fontAlgn="auto" hangingPunct="1">
              <a:spcAft>
                <a:spcPts val="0"/>
              </a:spcAft>
              <a:buFont typeface="Wingdings 2"/>
              <a:buChar char=""/>
              <a:defRPr/>
            </a:pPr>
            <a:r>
              <a:rPr lang="en-US" smtClean="0">
                <a:ea typeface="+mn-ea"/>
              </a:rPr>
              <a:t>Cashflows will be cashflows after debt payments to equity investors</a:t>
            </a:r>
          </a:p>
          <a:p>
            <a:pPr marL="640080" lvl="1" indent="-274320" eaLnBrk="1" fontAlgn="auto" hangingPunct="1">
              <a:spcAft>
                <a:spcPts val="0"/>
              </a:spcAft>
              <a:buFont typeface="Wingdings 2"/>
              <a:buChar char=""/>
              <a:defRPr/>
            </a:pPr>
            <a:r>
              <a:rPr lang="en-US" smtClean="0">
                <a:ea typeface="+mn-ea"/>
              </a:rPr>
              <a:t>Hurdle rate will be cost of equity</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 Vale Iron Ore Mine in Canada Investment Operating Assumptions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B69B750-6772-A740-B1DC-16607043B625}" type="slidenum">
              <a:rPr lang="en-US"/>
              <a:pPr>
                <a:defRPr/>
              </a:pPr>
              <a:t>249</a:t>
            </a:fld>
            <a:endParaRPr lang="en-US" dirty="0"/>
          </a:p>
        </p:txBody>
      </p:sp>
      <p:sp>
        <p:nvSpPr>
          <p:cNvPr id="522242" name="Rectangle 3"/>
          <p:cNvSpPr>
            <a:spLocks noGrp="1" noChangeArrowheads="1"/>
          </p:cNvSpPr>
          <p:nvPr>
            <p:ph sz="quarter" idx="1"/>
          </p:nvPr>
        </p:nvSpPr>
        <p:spPr>
          <a:xfrm>
            <a:off x="609600" y="1447800"/>
            <a:ext cx="8153400" cy="4495800"/>
          </a:xfrm>
        </p:spPr>
        <p:txBody>
          <a:bodyPr>
            <a:noAutofit/>
          </a:bodyPr>
          <a:lstStyle/>
          <a:p>
            <a:pPr marL="514350" indent="-514350">
              <a:buFont typeface="+mj-lt"/>
              <a:buAutoNum type="arabicPeriod"/>
              <a:defRPr/>
            </a:pPr>
            <a:r>
              <a:rPr lang="en-US" sz="1600" dirty="0"/>
              <a:t>The mine will require an initial investment of $1.25 billion and is expected to have a production capacity of 8 million tons of iron ore, once established. </a:t>
            </a:r>
            <a:r>
              <a:rPr lang="en-US" sz="1600" dirty="0" smtClean="0"/>
              <a:t>The </a:t>
            </a:r>
            <a:r>
              <a:rPr lang="en-US" sz="1600" dirty="0"/>
              <a:t>initial investment of $1.25 billion will be depreciated over ten years, using double declining balance depreciation, down to a salvage value of $250 million at the end of ten years. </a:t>
            </a:r>
          </a:p>
          <a:p>
            <a:pPr marL="514350" indent="-514350">
              <a:buFont typeface="+mj-lt"/>
              <a:buAutoNum type="arabicPeriod"/>
              <a:defRPr/>
            </a:pPr>
            <a:r>
              <a:rPr lang="en-US" sz="1600" dirty="0" smtClean="0"/>
              <a:t>The </a:t>
            </a:r>
            <a:r>
              <a:rPr lang="en-US" sz="1600" dirty="0"/>
              <a:t>mine will start production midway through the next year, producing 4 million tons of iron ore for year 1, with production increasing to 6 million tons in year 2 and leveling off at 8 million tons thereafter (until year 10)</a:t>
            </a:r>
            <a:r>
              <a:rPr lang="en-US" sz="1600" dirty="0" smtClean="0"/>
              <a:t>. The </a:t>
            </a:r>
            <a:r>
              <a:rPr lang="en-US" sz="1600" dirty="0"/>
              <a:t>price, in US dollars per ton of iron ore is currently $100 and is expected to keep pace with inflation for the life of the plant.</a:t>
            </a:r>
          </a:p>
          <a:p>
            <a:pPr marL="514350" indent="-514350">
              <a:buFont typeface="+mj-lt"/>
              <a:buAutoNum type="arabicPeriod"/>
              <a:defRPr/>
            </a:pPr>
            <a:r>
              <a:rPr lang="en-US" sz="1600" dirty="0"/>
              <a:t>The variable cost of production, including labor, material and operating expenses, is expected to be $45/ton of iron ore produced and there is a fixed cost of $125 million in year 1. Both costs, which will grow at the inflation rate of 2% thereafter. The costs  will be in Canadian dollars, but the expected values are converted into US dollars, assuming that the current parity between the currencies (1 Canadian $ = 1 US dollar) will continue, since interest and inflation rates are similar in the two currencies.</a:t>
            </a:r>
          </a:p>
          <a:p>
            <a:pPr marL="514350" indent="-514350">
              <a:buFont typeface="+mj-lt"/>
              <a:buAutoNum type="arabicPeriod"/>
              <a:defRPr/>
            </a:pPr>
            <a:r>
              <a:rPr lang="en-US" sz="1600" dirty="0"/>
              <a:t>The working capital requirements are estimated to be 20% of total revenues, and the investments have to be made at the beginning of each year. At the end of the tenth year, it is anticipated that the entire working capital will be salvaged.</a:t>
            </a:r>
          </a:p>
          <a:p>
            <a:pPr marL="514350" indent="-514350">
              <a:buFont typeface="+mj-lt"/>
              <a:buAutoNum type="arabicPeriod"/>
              <a:defRPr/>
            </a:pPr>
            <a:r>
              <a:rPr lang="en-US" sz="1600" dirty="0"/>
              <a:t>Vale’s corporate tax rate of 34% will apply to this project as well.</a:t>
            </a:r>
            <a:r>
              <a:rPr lang="en-US" sz="1600" dirty="0" smtClean="0"/>
              <a:t> </a:t>
            </a:r>
            <a:endParaRPr lang="en-US" sz="1600"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Financing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66405C-3B8F-244E-9538-521C654625BA}" type="slidenum">
              <a:rPr lang="en-US"/>
              <a:pPr>
                <a:defRPr/>
              </a:pPr>
              <a:t>250</a:t>
            </a:fld>
            <a:endParaRPr lang="en-US" dirty="0"/>
          </a:p>
        </p:txBody>
      </p:sp>
      <p:sp>
        <p:nvSpPr>
          <p:cNvPr id="527364" name="Rectangle 3"/>
          <p:cNvSpPr>
            <a:spLocks noGrp="1" noChangeArrowheads="1"/>
          </p:cNvSpPr>
          <p:nvPr>
            <p:ph sz="quarter" idx="1"/>
          </p:nvPr>
        </p:nvSpPr>
        <p:spPr>
          <a:xfrm>
            <a:off x="612775" y="1600200"/>
            <a:ext cx="8153400" cy="4495800"/>
          </a:xfrm>
        </p:spPr>
        <p:txBody>
          <a:bodyPr/>
          <a:lstStyle/>
          <a:p>
            <a:pPr marL="0" indent="0">
              <a:buFont typeface="Wingdings" charset="0"/>
              <a:buNone/>
            </a:pPr>
            <a:r>
              <a:rPr lang="en-US" sz="2000" dirty="0">
                <a:latin typeface="Calibri" charset="0"/>
              </a:rPr>
              <a:t>Vale plans to borrow $0.5 billion at its </a:t>
            </a:r>
            <a:r>
              <a:rPr lang="en-US" sz="2000" dirty="0" smtClean="0">
                <a:latin typeface="Calibri" charset="0"/>
              </a:rPr>
              <a:t>current US$  </a:t>
            </a:r>
            <a:r>
              <a:rPr lang="en-US" sz="2000" dirty="0">
                <a:latin typeface="Calibri" charset="0"/>
              </a:rPr>
              <a:t>cost of debt of 4.05% (based upon its rating of A-), using a ten-year term loan (where the loan will be paid off in equal annual increments). The breakdown of the payments each year into interest and principal are provided below:</a:t>
            </a:r>
          </a:p>
        </p:txBody>
      </p:sp>
      <p:graphicFrame>
        <p:nvGraphicFramePr>
          <p:cNvPr id="527365" name="Object 3"/>
          <p:cNvGraphicFramePr>
            <a:graphicFrameLocks noChangeAspect="1"/>
          </p:cNvGraphicFramePr>
          <p:nvPr/>
        </p:nvGraphicFramePr>
        <p:xfrm>
          <a:off x="685800" y="2971800"/>
          <a:ext cx="7772400" cy="3259138"/>
        </p:xfrm>
        <a:graphic>
          <a:graphicData uri="http://schemas.openxmlformats.org/presentationml/2006/ole">
            <mc:AlternateContent xmlns:mc="http://schemas.openxmlformats.org/markup-compatibility/2006">
              <mc:Choice xmlns:v="urn:schemas-microsoft-com:vml" Requires="v">
                <p:oleObj spid="_x0000_s527392" name="Document" r:id="rId4" imgW="5511597" imgH="2311315" progId="Word.Document.12">
                  <p:embed/>
                </p:oleObj>
              </mc:Choice>
              <mc:Fallback>
                <p:oleObj name="Document" r:id="rId4" imgW="5511597" imgH="2311315"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971800"/>
                        <a:ext cx="7772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Hurdle Rate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D1BE4E8-9375-7A4A-B9D8-19BAABE39ABC}" type="slidenum">
              <a:rPr lang="en-US"/>
              <a:pPr>
                <a:defRPr/>
              </a:pPr>
              <a:t>251</a:t>
            </a:fld>
            <a:endParaRPr lang="en-US" dirty="0"/>
          </a:p>
        </p:txBody>
      </p:sp>
      <p:sp>
        <p:nvSpPr>
          <p:cNvPr id="529412" name="Rectangle 3"/>
          <p:cNvSpPr>
            <a:spLocks noGrp="1" noChangeArrowheads="1"/>
          </p:cNvSpPr>
          <p:nvPr>
            <p:ph sz="quarter" idx="1"/>
          </p:nvPr>
        </p:nvSpPr>
        <p:spPr>
          <a:xfrm>
            <a:off x="612775" y="1600200"/>
            <a:ext cx="8153400" cy="4495800"/>
          </a:xfrm>
        </p:spPr>
        <p:txBody>
          <a:bodyPr/>
          <a:lstStyle/>
          <a:p>
            <a:pPr eaLnBrk="1" hangingPunct="1"/>
            <a:r>
              <a:rPr lang="en-US" dirty="0">
                <a:latin typeface="Calibri" charset="0"/>
              </a:rPr>
              <a:t>The analysis is done US dollar terms and to equity investors. Thus, the hurdle rate has to be a US $ cost of equity.</a:t>
            </a:r>
          </a:p>
          <a:p>
            <a:pPr eaLnBrk="1" hangingPunct="1"/>
            <a:r>
              <a:rPr lang="en-US" dirty="0">
                <a:latin typeface="Calibri" charset="0"/>
              </a:rPr>
              <a:t>In the earlier section, we estimated costs of equity, debt and capital in US dollars and </a:t>
            </a:r>
            <a:r>
              <a:rPr lang="en-US" dirty="0" smtClean="0">
                <a:latin typeface="Calibri" charset="0"/>
              </a:rPr>
              <a:t>R$ </a:t>
            </a:r>
            <a:r>
              <a:rPr lang="en-US" dirty="0">
                <a:latin typeface="Calibri" charset="0"/>
              </a:rPr>
              <a:t>for Vale’s iron ore business.</a:t>
            </a:r>
            <a:endParaRPr lang="en-US" altLang="ja-JP" dirty="0">
              <a:latin typeface="Calibri" charset="0"/>
            </a:endParaRPr>
          </a:p>
          <a:p>
            <a:pPr eaLnBrk="1" hangingPunct="1"/>
            <a:endParaRPr lang="en-US" dirty="0">
              <a:latin typeface="Calibri" charset="0"/>
            </a:endParaRPr>
          </a:p>
        </p:txBody>
      </p:sp>
      <p:graphicFrame>
        <p:nvGraphicFramePr>
          <p:cNvPr id="529413" name="Object 3"/>
          <p:cNvGraphicFramePr>
            <a:graphicFrameLocks noChangeAspect="1"/>
          </p:cNvGraphicFramePr>
          <p:nvPr/>
        </p:nvGraphicFramePr>
        <p:xfrm>
          <a:off x="457200" y="4419600"/>
          <a:ext cx="8369300" cy="1955800"/>
        </p:xfrm>
        <a:graphic>
          <a:graphicData uri="http://schemas.openxmlformats.org/presentationml/2006/ole">
            <mc:AlternateContent xmlns:mc="http://schemas.openxmlformats.org/markup-compatibility/2006">
              <mc:Choice xmlns:v="urn:schemas-microsoft-com:vml" Requires="v">
                <p:oleObj spid="_x0000_s529441" name="Document" r:id="rId4" imgW="8369300" imgH="1955800" progId="Word.Document.12">
                  <p:embed/>
                </p:oleObj>
              </mc:Choice>
              <mc:Fallback>
                <p:oleObj name="Document" r:id="rId4" imgW="8369300" imgH="1955800"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4196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Net Income: Vale Iron Ore Mine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55FB7B1-6BF8-A143-8E6E-7F16C46339DB}" type="slidenum">
              <a:rPr lang="en-US"/>
              <a:pPr>
                <a:defRPr/>
              </a:pPr>
              <a:t>252</a:t>
            </a:fld>
            <a:endParaRPr lang="en-US" dirty="0"/>
          </a:p>
        </p:txBody>
      </p:sp>
      <p:graphicFrame>
        <p:nvGraphicFramePr>
          <p:cNvPr id="5" name="Content Placeholder 4"/>
          <p:cNvGraphicFramePr>
            <a:graphicFrameLocks noGrp="1"/>
          </p:cNvGraphicFramePr>
          <p:nvPr>
            <p:ph sz="quarter" idx="1"/>
          </p:nvPr>
        </p:nvGraphicFramePr>
        <p:xfrm>
          <a:off x="228600" y="1676400"/>
          <a:ext cx="8762998" cy="4448179"/>
        </p:xfrm>
        <a:graphic>
          <a:graphicData uri="http://schemas.openxmlformats.org/drawingml/2006/table">
            <a:tbl>
              <a:tblPr/>
              <a:tblGrid>
                <a:gridCol w="1903688"/>
                <a:gridCol w="770539"/>
                <a:gridCol w="770539"/>
                <a:gridCol w="664779"/>
                <a:gridCol w="664779"/>
                <a:gridCol w="664779"/>
                <a:gridCol w="664779"/>
                <a:gridCol w="664779"/>
                <a:gridCol w="664779"/>
                <a:gridCol w="664779"/>
                <a:gridCol w="664779"/>
              </a:tblGrid>
              <a:tr h="204401">
                <a:tc>
                  <a:txBody>
                    <a:bodyPr/>
                    <a:lstStyle/>
                    <a:p>
                      <a:pPr algn="l" fontAlgn="ctr"/>
                      <a:r>
                        <a:rPr lang="en-US" sz="1200" b="0" i="0" u="none" strike="noStrike" dirty="0">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528">
                <a:tc>
                  <a:txBody>
                    <a:bodyPr/>
                    <a:lstStyle/>
                    <a:p>
                      <a:pPr algn="l" fontAlgn="ctr"/>
                      <a:r>
                        <a:rPr lang="en-US" sz="1200" b="0" i="0" u="none" strike="noStrike">
                          <a:solidFill>
                            <a:srgbClr val="000000"/>
                          </a:solidFill>
                          <a:effectLst/>
                          <a:latin typeface="Times"/>
                        </a:rPr>
                        <a:t>Production (millions of tons)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Price per ton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104.04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106.12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108.24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110.41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112.62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114.87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117.17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119.51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121.9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528">
                <a:tc>
                  <a:txBody>
                    <a:bodyPr/>
                    <a:lstStyle/>
                    <a:p>
                      <a:pPr algn="l" fontAlgn="ctr"/>
                      <a:r>
                        <a:rPr lang="en-US" sz="1200" b="0" i="0" u="none" strike="noStrike">
                          <a:solidFill>
                            <a:srgbClr val="000000"/>
                          </a:solidFill>
                          <a:effectLst/>
                          <a:latin typeface="Times"/>
                        </a:rPr>
                        <a:t>= Revenues (millions US$)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$408.00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$624.24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$848.97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$865.95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$883.26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$900.93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$918.95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$937.33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$956.07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$975.20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Variable Costs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$180.00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$275.40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$374.54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$382.03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$389.68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$397.47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$405.42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$413.53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$421.80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$430.23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Fixed Costs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$125.00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$127.50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$130.05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$132.65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$135.30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$138.01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$140.77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$143.59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$146.46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$149.39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$160.00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$128.00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$102.40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$81.92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EBIT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-$97.00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$61.34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$216.37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$248.86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$276.37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$299.91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$307.22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$314.68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$322.28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$330.04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Interest Expenses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$18.57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$16.82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$14.99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$13.10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$11.13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$9.07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$6.94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$4.72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$2.41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Taxable Income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-$117.25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$42.77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$199.56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$233.87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$263.27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$288.79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$298.15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$307.74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$317.57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$327.63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Taxes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($39.87)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$67.85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$79.51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$89.51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$98.19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$101.37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$104.63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$107.97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$111.40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80">
                <a:tc>
                  <a:txBody>
                    <a:bodyPr/>
                    <a:lstStyle/>
                    <a:p>
                      <a:pPr algn="l" fontAlgn="ctr"/>
                      <a:r>
                        <a:rPr lang="en-US" sz="1200" b="0" i="0" u="none" strike="noStrike">
                          <a:solidFill>
                            <a:srgbClr val="000000"/>
                          </a:solidFill>
                          <a:effectLst/>
                          <a:latin typeface="Times"/>
                        </a:rPr>
                        <a:t>= Net Income (millions US$)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-$77.39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$28.23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$131.71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$154.35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$173.76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$190.60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$196.78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$203.11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$209.59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$216.24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gridSpan="11">
                  <a:txBody>
                    <a:bodyPr/>
                    <a:lstStyle/>
                    <a:p>
                      <a:pPr algn="ctr" fontAlgn="ctr"/>
                      <a:r>
                        <a:rPr lang="en-US" sz="1200" b="0" i="1" u="none" strike="noStrike">
                          <a:solidFill>
                            <a:srgbClr val="000000"/>
                          </a:solidFill>
                          <a:effectLst/>
                          <a:latin typeface="Times"/>
                        </a:rPr>
                        <a:t>Book Value and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4401">
                <a:tc>
                  <a:txBody>
                    <a:bodyPr/>
                    <a:lstStyle/>
                    <a:p>
                      <a:pPr algn="l" fontAlgn="ctr"/>
                      <a:r>
                        <a:rPr lang="en-US" sz="1200" b="0" i="0" u="none" strike="noStrike">
                          <a:solidFill>
                            <a:srgbClr val="000000"/>
                          </a:solidFill>
                          <a:effectLst/>
                          <a:latin typeface="Times"/>
                        </a:rPr>
                        <a:t>Beg. Book Value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$890.00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$762.00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$659.60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$577.68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$512.14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$446.61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$381.07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$315.54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$160.00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$128.00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$102.40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$81.92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Capital Exp.</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End Book Value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$890.00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$762.00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$659.60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$577.68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$512.14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$446.61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$381.07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$315.54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Debt Outstanding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$458.45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$415.22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$370.24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$323.43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$274.73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$224.06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$171.34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$116.48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$59.39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528">
                <a:tc>
                  <a:txBody>
                    <a:bodyPr/>
                    <a:lstStyle/>
                    <a:p>
                      <a:pPr algn="l" fontAlgn="ctr"/>
                      <a:r>
                        <a:rPr lang="en-US" sz="1200" b="0" i="0" u="none" strike="noStrike">
                          <a:solidFill>
                            <a:srgbClr val="000000"/>
                          </a:solidFill>
                          <a:effectLst/>
                          <a:latin typeface="Times"/>
                        </a:rPr>
                        <a:t>End Book Value of Equity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$591.55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$474.78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$391.76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$336.17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$302.95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$288.08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$275.27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$264.60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$256.14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ROE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715093A-9B3C-D447-ABCA-FD1F27806350}" type="slidenum">
              <a:rPr lang="en-US"/>
              <a:pPr>
                <a:defRPr/>
              </a:pPr>
              <a:t>253</a:t>
            </a:fld>
            <a:endParaRPr lang="en-US" dirty="0"/>
          </a:p>
        </p:txBody>
      </p:sp>
      <p:graphicFrame>
        <p:nvGraphicFramePr>
          <p:cNvPr id="4" name="Content Placeholder 3"/>
          <p:cNvGraphicFramePr>
            <a:graphicFrameLocks noGrp="1"/>
          </p:cNvGraphicFramePr>
          <p:nvPr>
            <p:ph sz="quarter" idx="1"/>
          </p:nvPr>
        </p:nvGraphicFramePr>
        <p:xfrm>
          <a:off x="609600" y="1600200"/>
          <a:ext cx="8153397" cy="2665411"/>
        </p:xfrm>
        <a:graphic>
          <a:graphicData uri="http://schemas.openxmlformats.org/drawingml/2006/table">
            <a:tbl>
              <a:tblPr/>
              <a:tblGrid>
                <a:gridCol w="358010"/>
                <a:gridCol w="739118"/>
                <a:gridCol w="877703"/>
                <a:gridCol w="796862"/>
                <a:gridCol w="877703"/>
                <a:gridCol w="877703"/>
                <a:gridCol w="739118"/>
                <a:gridCol w="739118"/>
                <a:gridCol w="739118"/>
                <a:gridCol w="739118"/>
                <a:gridCol w="669826"/>
              </a:tblGrid>
              <a:tr h="514603">
                <a:tc>
                  <a:txBody>
                    <a:bodyPr/>
                    <a:lstStyle/>
                    <a:p>
                      <a:pPr algn="ctr" fontAlgn="ctr"/>
                      <a:r>
                        <a:rPr lang="en-US" sz="1100" b="0" i="0" u="none" strike="noStrike">
                          <a:solidFill>
                            <a:srgbClr val="000000"/>
                          </a:solidFill>
                          <a:effectLst/>
                          <a:latin typeface="Times"/>
                        </a:rPr>
                        <a:t>Year</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Net Income</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Beg. BV: Assets</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Depreciation</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Capital Expense</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Ending BV: Assets</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BV of Working Capital</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Debt</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BV: Equity</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Average BV: Equity</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ROE</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0</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$81.60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$500.00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$831.60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1</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($77.39)</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$124.85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$458.45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$716.40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$774.00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2</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$28.23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$890.00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$169.79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$415.22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$644.57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$680.49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4.15%</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3</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$131.71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$890.00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$128.00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$762.00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$173.19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$370.24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$564.95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$604.76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21.78%</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4</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$154.35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$762.00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$102.40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$659.60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$176.65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$323.43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$512.82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$538.89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28.64%</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5</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$173.76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$659.60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$81.92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$577.68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$180.19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$274.73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$483.13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$497.98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34.89%</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6</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$190.60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$577.68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$512.14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$183.79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$224.06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$471.87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$477.50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39.92%</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7</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$196.78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$512.14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$446.61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$187.47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$171.34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$462.74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$467.31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42.11%</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8</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$203.11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$446.61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$381.07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$191.21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$116.48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$455.81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$459.27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44.22%</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9</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$209.59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$381.07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$315.54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$195.04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$59.39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$451.18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$453.50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46.22%</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10</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$216.24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$315.54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$350.59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61.68%</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gridSpan="10">
                  <a:txBody>
                    <a:bodyPr/>
                    <a:lstStyle/>
                    <a:p>
                      <a:pPr algn="ctr" fontAlgn="ctr"/>
                      <a:r>
                        <a:rPr lang="en-US" sz="1100" b="0" i="0" u="none" strike="noStrike">
                          <a:solidFill>
                            <a:srgbClr val="000000"/>
                          </a:solidFill>
                          <a:effectLst/>
                          <a:latin typeface="Times"/>
                        </a:rPr>
                        <a:t>Average ROE over the ten-year period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dirty="0">
                          <a:solidFill>
                            <a:srgbClr val="000000"/>
                          </a:solidFill>
                          <a:effectLst/>
                          <a:latin typeface="Times"/>
                        </a:rPr>
                        <a:t>31.36%</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33669" name="Rectangle 3"/>
          <p:cNvSpPr>
            <a:spLocks noChangeArrowheads="1"/>
          </p:cNvSpPr>
          <p:nvPr/>
        </p:nvSpPr>
        <p:spPr bwMode="auto">
          <a:xfrm>
            <a:off x="2895600" y="4572000"/>
            <a:ext cx="433546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lvl="1">
              <a:spcBef>
                <a:spcPct val="20000"/>
              </a:spcBef>
            </a:pPr>
            <a:r>
              <a:rPr lang="en-US" sz="1800"/>
              <a:t>US $ ROE of 31.36% is greater than </a:t>
            </a:r>
          </a:p>
          <a:p>
            <a:pPr lvl="1">
              <a:spcBef>
                <a:spcPct val="20000"/>
              </a:spcBef>
            </a:pPr>
            <a:r>
              <a:rPr lang="en-US" sz="1800"/>
              <a:t>Vale Iron Ore US$ Cost of Equity of 11.13%</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From Project ROE to Firm ROE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A724E5-43C4-9947-99F3-7766670C24B8}" type="slidenum">
              <a:rPr lang="en-US"/>
              <a:pPr>
                <a:defRPr/>
              </a:pPr>
              <a:t>254</a:t>
            </a:fld>
            <a:endParaRPr lang="en-US" dirty="0"/>
          </a:p>
        </p:txBody>
      </p:sp>
      <p:sp>
        <p:nvSpPr>
          <p:cNvPr id="53453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z="2000" dirty="0" smtClean="0">
                <a:ea typeface="+mn-ea"/>
                <a:cs typeface="+mn-cs"/>
              </a:rPr>
              <a:t>As with the earlier analysis, where we used return on capital and cost of capital to measure the overall quality of projects at firms, we can compute return on equity and cost of equity to pass judgment on whether firms are creating value to its equity investors.</a:t>
            </a:r>
          </a:p>
          <a:p>
            <a:pPr marL="320040" indent="-320040" eaLnBrk="1" fontAlgn="auto" hangingPunct="1">
              <a:spcAft>
                <a:spcPts val="0"/>
              </a:spcAft>
              <a:buFont typeface="Wingdings"/>
              <a:buChar char=""/>
              <a:defRPr/>
            </a:pPr>
            <a:r>
              <a:rPr lang="en-US" sz="2000" dirty="0" smtClean="0">
                <a:ea typeface="+mn-ea"/>
                <a:cs typeface="+mn-cs"/>
              </a:rPr>
              <a:t>Specifically, we can compute the return on equity (net income as a percentage of book equity) and compare to the cost of equity. The return spread is then:</a:t>
            </a:r>
          </a:p>
          <a:p>
            <a:pPr marL="640715" lvl="1" indent="-320040" eaLnBrk="1" fontAlgn="auto" hangingPunct="1">
              <a:spcAft>
                <a:spcPts val="0"/>
              </a:spcAft>
              <a:buFont typeface="Wingdings"/>
              <a:buChar char=""/>
              <a:defRPr/>
            </a:pPr>
            <a:r>
              <a:rPr lang="en-US" sz="1600" dirty="0" smtClean="0">
                <a:ea typeface="+mn-ea"/>
              </a:rPr>
              <a:t>Equity Return Spread = Return on Equity – Cost of equity</a:t>
            </a:r>
          </a:p>
          <a:p>
            <a:pPr marL="320040" indent="-320040" eaLnBrk="1" fontAlgn="auto" hangingPunct="1">
              <a:spcAft>
                <a:spcPts val="0"/>
              </a:spcAft>
              <a:buFont typeface="Wingdings"/>
              <a:buChar char=""/>
              <a:defRPr/>
            </a:pPr>
            <a:r>
              <a:rPr lang="en-US" sz="2000" dirty="0" smtClean="0">
                <a:ea typeface="+mn-ea"/>
                <a:cs typeface="+mn-cs"/>
              </a:rPr>
              <a:t>This measure is particularly useful for financial service firms, where capital, return on capital and cost of capital are difficult measures to nail down. </a:t>
            </a:r>
          </a:p>
          <a:p>
            <a:pPr marL="320040" indent="-320040" eaLnBrk="1" fontAlgn="auto" hangingPunct="1">
              <a:spcAft>
                <a:spcPts val="0"/>
              </a:spcAft>
              <a:buFont typeface="Wingdings"/>
              <a:buChar char=""/>
              <a:defRPr/>
            </a:pPr>
            <a:r>
              <a:rPr lang="en-US" sz="2000" dirty="0" smtClean="0">
                <a:ea typeface="+mn-ea"/>
                <a:cs typeface="+mn-cs"/>
              </a:rPr>
              <a:t>For non-financial service firms, it provides a secondary (albeit a more volatile measure of performance). While it usually provides the same general result that the excess return computed from return on capital, there can be cases where the two measures diverge.</a:t>
            </a:r>
            <a:endParaRPr lang="en-US" sz="1600" dirty="0" smtClean="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 Incremental CF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2B577EF-4CB1-A643-BA56-1DCB56789F92}" type="slidenum">
              <a:rPr lang="en-US"/>
              <a:pPr>
                <a:defRPr/>
              </a:pPr>
              <a:t>255</a:t>
            </a:fld>
            <a:endParaRPr lang="en-US" dirty="0"/>
          </a:p>
        </p:txBody>
      </p:sp>
      <p:graphicFrame>
        <p:nvGraphicFramePr>
          <p:cNvPr id="5" name="Content Placeholder 4"/>
          <p:cNvGraphicFramePr>
            <a:graphicFrameLocks noGrp="1"/>
          </p:cNvGraphicFramePr>
          <p:nvPr>
            <p:ph sz="quarter" idx="1"/>
          </p:nvPr>
        </p:nvGraphicFramePr>
        <p:xfrm>
          <a:off x="609600" y="2057400"/>
          <a:ext cx="8153401" cy="1431928"/>
        </p:xfrm>
        <a:graphic>
          <a:graphicData uri="http://schemas.openxmlformats.org/drawingml/2006/table">
            <a:tbl>
              <a:tblPr/>
              <a:tblGrid>
                <a:gridCol w="1825727"/>
                <a:gridCol w="612355"/>
                <a:gridCol w="566996"/>
                <a:gridCol w="566996"/>
                <a:gridCol w="566996"/>
                <a:gridCol w="566996"/>
                <a:gridCol w="566996"/>
                <a:gridCol w="566996"/>
                <a:gridCol w="566996"/>
                <a:gridCol w="566996"/>
                <a:gridCol w="566996"/>
                <a:gridCol w="612355"/>
              </a:tblGrid>
              <a:tr h="178991">
                <a:tc>
                  <a:txBody>
                    <a:bodyPr/>
                    <a:lstStyle/>
                    <a:p>
                      <a:pPr algn="l" fontAlgn="ctr"/>
                      <a:r>
                        <a:rPr lang="en-US" sz="1100" b="0" i="1"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0</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1</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2</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3</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4</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5</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6</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7</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8</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9</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10</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1" u="none" strike="noStrike">
                          <a:solidFill>
                            <a:srgbClr val="000000"/>
                          </a:solidFill>
                          <a:effectLst/>
                          <a:latin typeface="Times"/>
                        </a:rPr>
                        <a:t>Net Income</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($77.39)</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$28.23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$131.71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$154.35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$173.76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$190.60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$196.78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$203.11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$209.59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$216.24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Depreciation &amp; Amortization</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$128.00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$102.40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$81.92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Capital Expenditures</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$750.00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Change in Working Capital</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$81.60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$43.25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$44.95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$3.40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$3.46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$3.53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$3.60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$3.68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$3.82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($195.04)</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Principal Repayments</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$41.55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$43.23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$44.98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$46.80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$48.70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$50.67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$52.72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$54.86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$57.08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$59.39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Salvage Value of mine</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$250.00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Cashflow to Equity</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($831.60)</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$37.82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$211.33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$206.48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$203.44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$201.86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$205.91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$210.04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$214.22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a:rPr>
                        <a:t>$667.42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 Equity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C593E8E-C765-DA42-B079-4DD6BEDCD8BF}" type="slidenum">
              <a:rPr lang="en-US"/>
              <a:pPr>
                <a:defRPr/>
              </a:pPr>
              <a:t>256</a:t>
            </a:fld>
            <a:endParaRPr lang="en-US" dirty="0"/>
          </a:p>
        </p:txBody>
      </p:sp>
      <p:sp>
        <p:nvSpPr>
          <p:cNvPr id="539652" name="TextBox 6"/>
          <p:cNvSpPr txBox="1">
            <a:spLocks noChangeArrowheads="1"/>
          </p:cNvSpPr>
          <p:nvPr/>
        </p:nvSpPr>
        <p:spPr bwMode="auto">
          <a:xfrm>
            <a:off x="5943600" y="381000"/>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at US$ cost of equity of 11.13% for Vale’s iron ore business</a:t>
            </a:r>
          </a:p>
        </p:txBody>
      </p:sp>
      <p:pic>
        <p:nvPicPr>
          <p:cNvPr id="539653"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7306" r="-7306"/>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 Equity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C76F1C4-8FAF-D643-8929-91118A8D3675}" type="slidenum">
              <a:rPr lang="en-US"/>
              <a:pPr>
                <a:defRPr/>
              </a:pPr>
              <a:t>257</a:t>
            </a:fld>
            <a:endParaRPr lang="en-US" dirty="0"/>
          </a:p>
        </p:txBody>
      </p:sp>
      <p:pic>
        <p:nvPicPr>
          <p:cNvPr id="541700"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Title 1"/>
          <p:cNvSpPr>
            <a:spLocks noGrp="1"/>
          </p:cNvSpPr>
          <p:nvPr>
            <p:ph type="title"/>
          </p:nvPr>
        </p:nvSpPr>
        <p:spPr>
          <a:xfrm>
            <a:off x="612775" y="228600"/>
            <a:ext cx="8153400" cy="990600"/>
          </a:xfrm>
        </p:spPr>
        <p:txBody>
          <a:bodyPr/>
          <a:lstStyle/>
          <a:p>
            <a:pPr eaLnBrk="1" hangingPunct="1"/>
            <a:r>
              <a:rPr lang="en-US">
                <a:latin typeface="Calibri" charset="0"/>
              </a:rPr>
              <a:t>Real versus Nominal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92964AF-DE9A-7D42-8C4C-E6DC6318F59A}" type="slidenum">
              <a:rPr lang="en-US"/>
              <a:pPr>
                <a:defRPr/>
              </a:pPr>
              <a:t>258</a:t>
            </a:fld>
            <a:endParaRPr lang="en-US" dirty="0"/>
          </a:p>
        </p:txBody>
      </p:sp>
      <p:sp>
        <p:nvSpPr>
          <p:cNvPr id="542722" name="Content Placeholder 2"/>
          <p:cNvSpPr>
            <a:spLocks noGrp="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In computing the NPV of the plant, we estimated US $ cash flows and discounted them at the US $ cost of equity. We could have estimated the cash flows in real terms (with no inflation) and discounted them at a real cost of equity. Would the answer be different?</a:t>
            </a:r>
          </a:p>
          <a:p>
            <a:pPr marL="320040" indent="-320040" eaLnBrk="1" fontAlgn="auto" hangingPunct="1">
              <a:spcAft>
                <a:spcPts val="0"/>
              </a:spcAft>
              <a:buFont typeface="Wingdings"/>
              <a:buChar char=""/>
              <a:defRPr/>
            </a:pPr>
            <a:r>
              <a:rPr lang="en-US" dirty="0" smtClean="0">
                <a:ea typeface="+mn-ea"/>
                <a:cs typeface="+mn-cs"/>
              </a:rPr>
              <a:t>Yes</a:t>
            </a:r>
          </a:p>
          <a:p>
            <a:pPr marL="320040" indent="-320040" eaLnBrk="1" fontAlgn="auto" hangingPunct="1">
              <a:spcAft>
                <a:spcPts val="0"/>
              </a:spcAft>
              <a:buFont typeface="Wingdings"/>
              <a:buChar char=""/>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Explain</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Dealing with Macro Uncertainty: The Effect of Iron Ore Price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ACE5083-5854-7446-9945-C685BEFD9F4A}" type="slidenum">
              <a:rPr lang="en-US"/>
              <a:pPr>
                <a:defRPr/>
              </a:pPr>
              <a:t>259</a:t>
            </a:fld>
            <a:endParaRPr lang="en-US" dirty="0"/>
          </a:p>
        </p:txBody>
      </p:sp>
      <p:sp>
        <p:nvSpPr>
          <p:cNvPr id="545796"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Like the Disney Theme Park, the Vale Iron Ore Mine’s </a:t>
            </a:r>
            <a:r>
              <a:rPr lang="en-US" altLang="ja-JP" sz="2000">
                <a:latin typeface="Calibri" charset="0"/>
              </a:rPr>
              <a:t>actual value will be buffeted as the variables change. The biggest source of variability is an external factor –the price of iron ore.</a:t>
            </a:r>
            <a:endParaRPr lang="en-US" sz="2000">
              <a:latin typeface="Calibri" charset="0"/>
            </a:endParaRPr>
          </a:p>
        </p:txBody>
      </p:sp>
      <p:graphicFrame>
        <p:nvGraphicFramePr>
          <p:cNvPr id="7" name="Chart 6"/>
          <p:cNvGraphicFramePr>
            <a:graphicFrameLocks noGrp="1"/>
          </p:cNvGraphicFramePr>
          <p:nvPr/>
        </p:nvGraphicFramePr>
        <p:xfrm>
          <a:off x="1524000" y="2667000"/>
          <a:ext cx="7010400" cy="36739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Title 1"/>
          <p:cNvSpPr>
            <a:spLocks noGrp="1"/>
          </p:cNvSpPr>
          <p:nvPr>
            <p:ph type="title"/>
          </p:nvPr>
        </p:nvSpPr>
        <p:spPr>
          <a:xfrm>
            <a:off x="612775" y="228600"/>
            <a:ext cx="8153400" cy="990600"/>
          </a:xfrm>
        </p:spPr>
        <p:txBody>
          <a:bodyPr/>
          <a:lstStyle/>
          <a:p>
            <a:pPr eaLnBrk="1" hangingPunct="1"/>
            <a:r>
              <a:rPr lang="en-US">
                <a:latin typeface="Calibri" charset="0"/>
              </a:rPr>
              <a:t>And Exchange Rates…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004802E-4A1E-5A4B-9D0A-08EA8D539894}" type="slidenum">
              <a:rPr lang="en-US"/>
              <a:pPr>
                <a:defRPr/>
              </a:pPr>
              <a:t>260</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Title 1"/>
          <p:cNvSpPr>
            <a:spLocks noGrp="1"/>
          </p:cNvSpPr>
          <p:nvPr>
            <p:ph type="title"/>
          </p:nvPr>
        </p:nvSpPr>
        <p:spPr>
          <a:xfrm>
            <a:off x="612775" y="228600"/>
            <a:ext cx="8153400" cy="990600"/>
          </a:xfrm>
        </p:spPr>
        <p:txBody>
          <a:bodyPr/>
          <a:lstStyle/>
          <a:p>
            <a:pPr eaLnBrk="1" hangingPunct="1"/>
            <a:r>
              <a:rPr lang="en-US">
                <a:latin typeface="Calibri" charset="0"/>
              </a:rPr>
              <a:t>Should you hedge?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3788E46-5FFE-0149-A4B6-8E8080377DB6}" type="slidenum">
              <a:rPr lang="en-US"/>
              <a:pPr>
                <a:defRPr/>
              </a:pPr>
              <a:t>261</a:t>
            </a:fld>
            <a:endParaRPr lang="en-US" dirty="0"/>
          </a:p>
        </p:txBody>
      </p:sp>
      <p:sp>
        <p:nvSpPr>
          <p:cNvPr id="54886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this mine is very much a function iron ore prices. There are futures, forward and option markets iron ore that Vale can use to hedge against price movements. Should it?</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marL="320040" indent="-320040" eaLnBrk="1" fontAlgn="auto" hangingPunct="1">
              <a:spcAft>
                <a:spcPts val="0"/>
              </a:spcAft>
              <a:buFont typeface="Wingdings"/>
              <a:buChar char=""/>
              <a:defRPr/>
            </a:pPr>
            <a:r>
              <a:rPr lang="en-US" dirty="0" smtClean="0">
                <a:ea typeface="+mn-ea"/>
                <a:cs typeface="+mn-cs"/>
              </a:rPr>
              <a:t>The value of the mine is also a function of exchange rates. There are forward, futures and options markets on currency. Should Vale hedge against exchange rate risk?</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eaLnBrk="1" fontAlgn="auto" hangingPunct="1">
              <a:spcAft>
                <a:spcPts val="0"/>
              </a:spcAft>
              <a:defRPr/>
            </a:pPr>
            <a:r>
              <a:rPr lang="en-US" dirty="0" smtClean="0">
                <a:ea typeface="+mn-ea"/>
                <a:cs typeface="+mn-cs"/>
              </a:rPr>
              <a:t>On the last question, would your answer have been different if the mine were in Brazil.</a:t>
            </a:r>
          </a:p>
          <a:p>
            <a:pPr lvl="1" eaLnBrk="1" fontAlgn="auto" hangingPunct="1">
              <a:spcAft>
                <a:spcPts val="0"/>
              </a:spcAft>
              <a:defRPr/>
            </a:pPr>
            <a:r>
              <a:rPr lang="en-US" dirty="0" smtClean="0">
                <a:ea typeface="+mn-ea"/>
              </a:rPr>
              <a:t>Yes</a:t>
            </a:r>
          </a:p>
          <a:p>
            <a:pPr lvl="1" eaLnBrk="1" fontAlgn="auto" hangingPunct="1">
              <a:spcAft>
                <a:spcPts val="0"/>
              </a:spcAft>
              <a:defRPr/>
            </a:pPr>
            <a:r>
              <a:rPr lang="en-US" dirty="0" smtClean="0">
                <a:ea typeface="+mn-ea"/>
              </a:rPr>
              <a:t>No</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193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t>Aswath Damodaran</a:t>
            </a:r>
          </a:p>
        </p:txBody>
      </p:sp>
      <p:sp>
        <p:nvSpPr>
          <p:cNvPr id="55193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C76307E9-C687-F14A-B6A4-909F0133291F}" type="slidenum">
              <a:rPr lang="en-US" sz="1400">
                <a:solidFill>
                  <a:schemeClr val="tx2"/>
                </a:solidFill>
              </a:rPr>
              <a:pPr/>
              <a:t>262</a:t>
            </a:fld>
            <a:endParaRPr lang="en-US" sz="140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Title 1"/>
          <p:cNvSpPr>
            <a:spLocks noGrp="1"/>
          </p:cNvSpPr>
          <p:nvPr>
            <p:ph type="title"/>
          </p:nvPr>
        </p:nvSpPr>
        <p:spPr>
          <a:xfrm>
            <a:off x="612775" y="228600"/>
            <a:ext cx="8153400" cy="990600"/>
          </a:xfrm>
        </p:spPr>
        <p:txBody>
          <a:bodyPr/>
          <a:lstStyle/>
          <a:p>
            <a:pPr eaLnBrk="1" hangingPunct="1"/>
            <a:r>
              <a:rPr lang="en-US">
                <a:latin typeface="Calibri" charset="0"/>
              </a:rPr>
              <a:t>Acquisitions and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BE54FC-E3DA-2D47-A49E-A2D6FFACBEC3}" type="slidenum">
              <a:rPr lang="en-US"/>
              <a:pPr>
                <a:defRPr/>
              </a:pPr>
              <a:t>263</a:t>
            </a:fld>
            <a:endParaRPr lang="en-US" dirty="0"/>
          </a:p>
        </p:txBody>
      </p:sp>
      <p:sp>
        <p:nvSpPr>
          <p:cNvPr id="55091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An acquisition is an investment/project like any other and all of the rules that apply to traditional investments should apply to acquisitions as well. In other words, for an acquisition to make sense:</a:t>
            </a:r>
          </a:p>
          <a:p>
            <a:pPr marL="640080" lvl="1" indent="-274320" eaLnBrk="1" fontAlgn="auto" hangingPunct="1">
              <a:spcAft>
                <a:spcPts val="0"/>
              </a:spcAft>
              <a:buFont typeface="Wingdings 2"/>
              <a:buChar char=""/>
              <a:defRPr/>
            </a:pPr>
            <a:r>
              <a:rPr lang="en-US" smtClean="0">
                <a:ea typeface="+mn-ea"/>
              </a:rPr>
              <a:t>It should have positive NPV. The present value of the expected cash flows from the acquisition should exceed the price paid on the acquisition. </a:t>
            </a:r>
          </a:p>
          <a:p>
            <a:pPr marL="640080" lvl="1" indent="-274320" eaLnBrk="1" fontAlgn="auto" hangingPunct="1">
              <a:spcAft>
                <a:spcPts val="0"/>
              </a:spcAft>
              <a:buFont typeface="Wingdings 2"/>
              <a:buChar char=""/>
              <a:defRPr/>
            </a:pPr>
            <a:r>
              <a:rPr lang="en-US" smtClean="0">
                <a:ea typeface="+mn-ea"/>
              </a:rPr>
              <a:t>The IRR of the cash flows to the firm (equity) from the acquisition &gt; Cost of capital (equity) on the acquisition</a:t>
            </a:r>
          </a:p>
          <a:p>
            <a:pPr marL="320040" indent="-320040" eaLnBrk="1" fontAlgn="auto" hangingPunct="1">
              <a:spcAft>
                <a:spcPts val="0"/>
              </a:spcAft>
              <a:buFont typeface="Wingdings"/>
              <a:buChar char=""/>
              <a:defRPr/>
            </a:pPr>
            <a:r>
              <a:rPr lang="en-US" smtClean="0">
                <a:ea typeface="+mn-ea"/>
                <a:cs typeface="+mn-cs"/>
              </a:rPr>
              <a:t>In estimating the cash flows on the acquisition, we should count in any possible cash flows from synergy.</a:t>
            </a:r>
          </a:p>
          <a:p>
            <a:pPr marL="320040" indent="-320040" eaLnBrk="1" fontAlgn="auto" hangingPunct="1">
              <a:spcAft>
                <a:spcPts val="0"/>
              </a:spcAft>
              <a:buFont typeface="Wingdings"/>
              <a:buChar char=""/>
              <a:defRPr/>
            </a:pPr>
            <a:r>
              <a:rPr lang="en-US" smtClean="0">
                <a:ea typeface="+mn-ea"/>
                <a:cs typeface="+mn-cs"/>
              </a:rPr>
              <a:t>The discount rate to assess the present value should be based upon the risk of the investment (target company) and not the entity considering the investment (acquiring company).</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Title 1"/>
          <p:cNvSpPr>
            <a:spLocks noGrp="1"/>
          </p:cNvSpPr>
          <p:nvPr>
            <p:ph type="title"/>
          </p:nvPr>
        </p:nvSpPr>
        <p:spPr>
          <a:xfrm>
            <a:off x="612775" y="228600"/>
            <a:ext cx="8153400" cy="990600"/>
          </a:xfrm>
        </p:spPr>
        <p:txBody>
          <a:bodyPr/>
          <a:lstStyle/>
          <a:p>
            <a:pPr eaLnBrk="1" hangingPunct="1"/>
            <a:r>
              <a:rPr lang="en-US">
                <a:latin typeface="Calibri" charset="0"/>
              </a:rPr>
              <a:t>Tata Motors and Harman International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4DC4AB2-DF6B-E64C-8815-DA66A6EDA47A}" type="slidenum">
              <a:rPr lang="en-US"/>
              <a:pPr>
                <a:defRPr/>
              </a:pPr>
              <a:t>264</a:t>
            </a:fld>
            <a:endParaRPr lang="en-US" dirty="0"/>
          </a:p>
        </p:txBody>
      </p:sp>
      <p:sp>
        <p:nvSpPr>
          <p:cNvPr id="55296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Harman International is a publicly traded US firm that manufactures high end audio equipment. Tata Motors is an automobile company, based in India. </a:t>
            </a:r>
          </a:p>
          <a:p>
            <a:pPr marL="320040" indent="-320040" eaLnBrk="1" fontAlgn="auto" hangingPunct="1">
              <a:spcAft>
                <a:spcPts val="0"/>
              </a:spcAft>
              <a:buFont typeface="Wingdings"/>
              <a:buChar char=""/>
              <a:defRPr/>
            </a:pPr>
            <a:r>
              <a:rPr lang="en-US" dirty="0" smtClean="0">
                <a:ea typeface="+mn-ea"/>
                <a:cs typeface="+mn-cs"/>
              </a:rPr>
              <a:t>Tata Motors is considering an acquisition of Harman, with an eye on using its audio equipment in its Indian automobiles, as optional upgrades on new cars. </a:t>
            </a:r>
          </a:p>
        </p:txBody>
      </p:sp>
    </p:spTree>
  </p:cSld>
  <p:clrMapOvr>
    <a:masterClrMapping/>
  </p:clrMapOvr>
  <p:timing>
    <p:tnLst>
      <p:par>
        <p:cTn xmlns:p14="http://schemas.microsoft.com/office/powerpoint/2010/mai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the Cost of Capital for the Acquisition (no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30C13B5-5E87-9043-8906-D5634466181C}" type="slidenum">
              <a:rPr lang="en-US"/>
              <a:pPr>
                <a:defRPr/>
              </a:pPr>
              <a:t>265</a:t>
            </a:fld>
            <a:endParaRPr lang="en-US" dirty="0"/>
          </a:p>
        </p:txBody>
      </p:sp>
      <p:sp>
        <p:nvSpPr>
          <p:cNvPr id="555010" name="Content Placeholder 2"/>
          <p:cNvSpPr>
            <a:spLocks noGrp="1"/>
          </p:cNvSpPr>
          <p:nvPr>
            <p:ph sz="quarter" idx="1"/>
          </p:nvPr>
        </p:nvSpPr>
        <p:spPr>
          <a:xfrm>
            <a:off x="612775" y="1600200"/>
            <a:ext cx="8153400" cy="4495800"/>
          </a:xfrm>
        </p:spPr>
        <p:txBody>
          <a:bodyPr>
            <a:normAutofit fontScale="85000" lnSpcReduction="20000"/>
          </a:bodyPr>
          <a:lstStyle/>
          <a:p>
            <a:pPr marL="559435" indent="-514350" eaLnBrk="1" fontAlgn="auto" hangingPunct="1">
              <a:spcAft>
                <a:spcPts val="0"/>
              </a:spcAft>
              <a:buFont typeface="+mj-lt"/>
              <a:buAutoNum type="arabicPeriod"/>
              <a:defRPr/>
            </a:pPr>
            <a:r>
              <a:rPr lang="en-US" altLang="ja-JP" sz="1900" u="sng" dirty="0" smtClean="0">
                <a:ea typeface="+mn-ea"/>
              </a:rPr>
              <a:t>Currency</a:t>
            </a:r>
            <a:r>
              <a:rPr lang="en-US" altLang="ja-JP" sz="1900" dirty="0" smtClean="0">
                <a:ea typeface="+mn-ea"/>
              </a:rPr>
              <a:t>: Estimated in US $, since cash flows will be estimated in US $.</a:t>
            </a:r>
          </a:p>
          <a:p>
            <a:pPr marL="559435" indent="-514350" eaLnBrk="1" fontAlgn="auto" hangingPunct="1">
              <a:spcAft>
                <a:spcPts val="0"/>
              </a:spcAft>
              <a:buFont typeface="+mj-lt"/>
              <a:buAutoNum type="arabicPeriod"/>
              <a:defRPr/>
            </a:pPr>
            <a:r>
              <a:rPr lang="en-US" altLang="ja-JP" sz="1900" u="sng" dirty="0" smtClean="0">
                <a:ea typeface="+mn-ea"/>
              </a:rPr>
              <a:t>Beta</a:t>
            </a:r>
            <a:r>
              <a:rPr lang="en-US" altLang="ja-JP" sz="1900" dirty="0" smtClean="0">
                <a:ea typeface="+mn-ea"/>
              </a:rPr>
              <a:t>: </a:t>
            </a:r>
            <a:r>
              <a:rPr lang="en-US" sz="1900" dirty="0"/>
              <a:t>Harman International is an electronic company and we use the unlevered beta (1.17) of electronics companies in the </a:t>
            </a:r>
            <a:r>
              <a:rPr lang="en-US" sz="1900" dirty="0" smtClean="0"/>
              <a:t>US.</a:t>
            </a:r>
          </a:p>
          <a:p>
            <a:pPr marL="559435" indent="-514350" eaLnBrk="1" fontAlgn="auto" hangingPunct="1">
              <a:spcAft>
                <a:spcPts val="0"/>
              </a:spcAft>
              <a:buFont typeface="+mj-lt"/>
              <a:buAutoNum type="arabicPeriod"/>
              <a:defRPr/>
            </a:pPr>
            <a:r>
              <a:rPr lang="en-US" sz="1900" u="sng" dirty="0" smtClean="0"/>
              <a:t>Equity Risk Premium</a:t>
            </a:r>
            <a:r>
              <a:rPr lang="en-US" sz="1900" dirty="0" smtClean="0"/>
              <a:t>: Computed based on Harman’s operating exposure:</a:t>
            </a:r>
            <a:endParaRPr lang="en-US" sz="1900" dirty="0">
              <a:ea typeface="+mn-ea"/>
            </a:endParaRPr>
          </a:p>
          <a:p>
            <a:pPr marL="559435" indent="-514350" eaLnBrk="1" fontAlgn="auto" hangingPunct="1">
              <a:spcAft>
                <a:spcPts val="0"/>
              </a:spcAft>
              <a:buFont typeface="+mj-lt"/>
              <a:buAutoNum type="arabicPeriod"/>
              <a:defRPr/>
            </a:pPr>
            <a:endParaRPr lang="en-US" sz="1900" u="sng" dirty="0" smtClean="0">
              <a:ea typeface="+mn-ea"/>
            </a:endParaRPr>
          </a:p>
          <a:p>
            <a:pPr marL="559435" indent="-514350" eaLnBrk="1" fontAlgn="auto" hangingPunct="1">
              <a:spcAft>
                <a:spcPts val="0"/>
              </a:spcAft>
              <a:buFont typeface="+mj-lt"/>
              <a:buAutoNum type="arabicPeriod"/>
              <a:defRPr/>
            </a:pPr>
            <a:endParaRPr lang="en-US" sz="1900" u="sng" dirty="0">
              <a:ea typeface="+mn-ea"/>
            </a:endParaRPr>
          </a:p>
          <a:p>
            <a:pPr marL="559435" indent="-514350" eaLnBrk="1" fontAlgn="auto" hangingPunct="1">
              <a:spcAft>
                <a:spcPts val="0"/>
              </a:spcAft>
              <a:buFont typeface="+mj-lt"/>
              <a:buAutoNum type="arabicPeriod"/>
              <a:defRPr/>
            </a:pPr>
            <a:endParaRPr lang="en-US" sz="1900" u="sng" dirty="0" smtClean="0">
              <a:ea typeface="+mn-ea"/>
            </a:endParaRPr>
          </a:p>
          <a:p>
            <a:pPr marL="559435" indent="-514350" eaLnBrk="1" fontAlgn="auto" hangingPunct="1">
              <a:spcAft>
                <a:spcPts val="0"/>
              </a:spcAft>
              <a:buFont typeface="+mj-lt"/>
              <a:buAutoNum type="arabicPeriod"/>
              <a:defRPr/>
            </a:pPr>
            <a:endParaRPr lang="en-US" sz="1900" u="sng" dirty="0">
              <a:ea typeface="+mn-ea"/>
            </a:endParaRPr>
          </a:p>
          <a:p>
            <a:pPr marL="559435" indent="-514350" eaLnBrk="1" fontAlgn="auto" hangingPunct="1">
              <a:spcAft>
                <a:spcPts val="0"/>
              </a:spcAft>
              <a:buFont typeface="+mj-lt"/>
              <a:buAutoNum type="arabicPeriod"/>
              <a:defRPr/>
            </a:pPr>
            <a:endParaRPr lang="en-US" sz="1900" u="sng" dirty="0" smtClean="0">
              <a:ea typeface="+mn-ea"/>
            </a:endParaRPr>
          </a:p>
          <a:p>
            <a:pPr marL="559435" indent="-514350" eaLnBrk="1" fontAlgn="auto" hangingPunct="1">
              <a:spcAft>
                <a:spcPts val="0"/>
              </a:spcAft>
              <a:buFont typeface="+mj-lt"/>
              <a:buAutoNum type="arabicPeriod"/>
              <a:defRPr/>
            </a:pPr>
            <a:endParaRPr lang="en-US" sz="1900" u="sng" dirty="0" smtClean="0">
              <a:ea typeface="+mn-ea"/>
            </a:endParaRPr>
          </a:p>
          <a:p>
            <a:pPr marL="559435" indent="-514350" eaLnBrk="1" fontAlgn="auto" hangingPunct="1">
              <a:spcAft>
                <a:spcPts val="0"/>
              </a:spcAft>
              <a:buFont typeface="+mj-lt"/>
              <a:buAutoNum type="arabicPeriod"/>
              <a:defRPr/>
            </a:pPr>
            <a:r>
              <a:rPr lang="en-US" sz="1900" u="sng" dirty="0" smtClean="0">
                <a:ea typeface="+mn-ea"/>
              </a:rPr>
              <a:t>Debt ratio &amp; cost of debt</a:t>
            </a:r>
            <a:r>
              <a:rPr lang="en-US" sz="1900" dirty="0" smtClean="0">
                <a:ea typeface="+mn-ea"/>
              </a:rPr>
              <a:t>: </a:t>
            </a:r>
            <a:r>
              <a:rPr lang="en-US" sz="1900" dirty="0" smtClean="0"/>
              <a:t>Tata </a:t>
            </a:r>
            <a:r>
              <a:rPr lang="en-US" sz="1900" dirty="0"/>
              <a:t>Motors plans to assume the existing debt of Harman International and to preserve Harman’s existing debt ratio. Harman currently has a debt (including lease commitments) to capital ratio of 7.39% (translating into a debt to equity ratio of 7.98%) and faces a pre-tax cost of debt of 4.75% (based on its BBB- rating).  </a:t>
            </a:r>
            <a:endParaRPr lang="en-US" sz="1900" dirty="0" smtClean="0"/>
          </a:p>
          <a:p>
            <a:pPr marL="45085" indent="0" algn="ctr" eaLnBrk="1" fontAlgn="auto" hangingPunct="1">
              <a:spcAft>
                <a:spcPts val="0"/>
              </a:spcAft>
              <a:buFont typeface="Wingdings" charset="0"/>
              <a:buNone/>
              <a:defRPr/>
            </a:pPr>
            <a:r>
              <a:rPr lang="en-US" sz="1900" dirty="0" smtClean="0"/>
              <a:t>Levered </a:t>
            </a:r>
            <a:r>
              <a:rPr lang="en-US" sz="1900" dirty="0"/>
              <a:t>Beta = 1.17 (1+ (1-.40) (.0798)) = </a:t>
            </a:r>
            <a:r>
              <a:rPr lang="en-US" sz="1900" dirty="0" smtClean="0"/>
              <a:t>1.226</a:t>
            </a:r>
          </a:p>
          <a:p>
            <a:pPr marL="45085" indent="0" algn="ctr" eaLnBrk="1" fontAlgn="auto" hangingPunct="1">
              <a:spcAft>
                <a:spcPts val="0"/>
              </a:spcAft>
              <a:buFont typeface="Wingdings" charset="0"/>
              <a:buNone/>
              <a:defRPr/>
            </a:pPr>
            <a:r>
              <a:rPr lang="en-US" sz="1900" dirty="0" smtClean="0"/>
              <a:t>Cost </a:t>
            </a:r>
            <a:r>
              <a:rPr lang="en-US" sz="1900" dirty="0"/>
              <a:t>of Equity= 2.75% + 1.226 (6.13%) = 10.26%</a:t>
            </a:r>
            <a:r>
              <a:rPr lang="en-US" sz="1900" dirty="0" smtClean="0"/>
              <a:t> </a:t>
            </a:r>
          </a:p>
          <a:p>
            <a:pPr marL="45085" indent="0" algn="ctr" eaLnBrk="1" fontAlgn="auto" hangingPunct="1">
              <a:spcAft>
                <a:spcPts val="0"/>
              </a:spcAft>
              <a:buFont typeface="Wingdings" charset="0"/>
              <a:buNone/>
              <a:defRPr/>
            </a:pPr>
            <a:r>
              <a:rPr lang="en-US" sz="1900" dirty="0"/>
              <a:t>Cost of Capital = 10.26% (1-.0739) + 4.75% (1-.40) (.0739) = </a:t>
            </a:r>
            <a:r>
              <a:rPr lang="en-US" sz="1900" dirty="0" smtClean="0"/>
              <a:t>9.71%</a:t>
            </a:r>
            <a:endParaRPr lang="en-US" sz="1900" dirty="0"/>
          </a:p>
        </p:txBody>
      </p:sp>
      <p:graphicFrame>
        <p:nvGraphicFramePr>
          <p:cNvPr id="558085" name="Object 3"/>
          <p:cNvGraphicFramePr>
            <a:graphicFrameLocks noChangeAspect="1"/>
          </p:cNvGraphicFramePr>
          <p:nvPr/>
        </p:nvGraphicFramePr>
        <p:xfrm>
          <a:off x="2057400" y="2819400"/>
          <a:ext cx="5638800" cy="1562100"/>
        </p:xfrm>
        <a:graphic>
          <a:graphicData uri="http://schemas.openxmlformats.org/presentationml/2006/ole">
            <mc:AlternateContent xmlns:mc="http://schemas.openxmlformats.org/markup-compatibility/2006">
              <mc:Choice xmlns:v="urn:schemas-microsoft-com:vml" Requires="v">
                <p:oleObj spid="_x0000_s558111" name="Document" r:id="rId4" imgW="5638592" imgH="1562043" progId="Word.Document.12">
                  <p:embed/>
                </p:oleObj>
              </mc:Choice>
              <mc:Fallback>
                <p:oleObj name="Document" r:id="rId4" imgW="5638592" imgH="1562043" progId="Word.Document.1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819400"/>
                        <a:ext cx="56388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Estimating Cashflows- First Steps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3FBF9A8-DFC0-874B-A8EA-D3709B8274E0}" type="slidenum">
              <a:rPr lang="en-US"/>
              <a:pPr>
                <a:defRPr/>
              </a:pPr>
              <a:t>266</a:t>
            </a:fld>
            <a:endParaRPr lang="en-US" dirty="0"/>
          </a:p>
        </p:txBody>
      </p:sp>
      <p:sp>
        <p:nvSpPr>
          <p:cNvPr id="557058" name="Content Placeholder 2"/>
          <p:cNvSpPr>
            <a:spLocks noGrp="1"/>
          </p:cNvSpPr>
          <p:nvPr>
            <p:ph sz="quarter" idx="1"/>
          </p:nvPr>
        </p:nvSpPr>
        <p:spPr>
          <a:xfrm>
            <a:off x="612775" y="1600200"/>
            <a:ext cx="8153400" cy="4495800"/>
          </a:xfrm>
        </p:spPr>
        <p:txBody>
          <a:bodyPr>
            <a:normAutofit fontScale="85000" lnSpcReduction="10000"/>
          </a:bodyPr>
          <a:lstStyle/>
          <a:p>
            <a:pPr>
              <a:defRPr/>
            </a:pPr>
            <a:r>
              <a:rPr lang="en-US" u="sng" dirty="0"/>
              <a:t>Operating Income</a:t>
            </a:r>
            <a:r>
              <a:rPr lang="en-US" dirty="0"/>
              <a:t>: The firm reported operating income of $201.25 million on revenues of $4.30 billion for the year. Adding back non-recurring expenses (restructuring charge of $83.2 million in 2013) and adjusting income for the conversion of operating lease commitments to debt, we estimated an adjusted operating income of $313.2 million. The firm paid 18.21% of its income as taxes in 2013 and we will use this as the effective tax rate for the cash flows.</a:t>
            </a:r>
          </a:p>
          <a:p>
            <a:pPr>
              <a:defRPr/>
            </a:pPr>
            <a:r>
              <a:rPr lang="en-US" u="sng" dirty="0" smtClean="0"/>
              <a:t>Reinvestment</a:t>
            </a:r>
            <a:r>
              <a:rPr lang="en-US" dirty="0" smtClean="0"/>
              <a:t>: </a:t>
            </a:r>
            <a:r>
              <a:rPr lang="en-US" dirty="0"/>
              <a:t>Depreciation in 2013 amounted to $128.2 million, whereas capital expenditures and acquisitions for the year were $206.4 million. Non-cash working capital increased by $272.6 million during 2013 but was 13.54% of revenues in 2013.</a:t>
            </a:r>
            <a:r>
              <a:rPr lang="en-US" dirty="0" smtClean="0"/>
              <a:t> </a:t>
            </a:r>
          </a:p>
        </p:txBody>
      </p:sp>
    </p:spTree>
  </p:cSld>
  <p:clrMapOvr>
    <a:masterClrMapping/>
  </p:clrMapOvr>
  <p:timing>
    <p:tnLst>
      <p:par>
        <p:cTn xmlns:p14="http://schemas.microsoft.com/office/powerpoint/2010/mai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Title 1"/>
          <p:cNvSpPr>
            <a:spLocks noGrp="1"/>
          </p:cNvSpPr>
          <p:nvPr>
            <p:ph type="title"/>
          </p:nvPr>
        </p:nvSpPr>
        <p:spPr>
          <a:xfrm>
            <a:off x="612775" y="228600"/>
            <a:ext cx="8153400" cy="990600"/>
          </a:xfrm>
        </p:spPr>
        <p:txBody>
          <a:bodyPr/>
          <a:lstStyle/>
          <a:p>
            <a:r>
              <a:rPr lang="en-US">
                <a:latin typeface="Calibri" charset="0"/>
              </a:rPr>
              <a:t>Bringing in growth</a:t>
            </a:r>
          </a:p>
        </p:txBody>
      </p:sp>
      <p:sp>
        <p:nvSpPr>
          <p:cNvPr id="562178" name="Content Placeholder 2"/>
          <p:cNvSpPr>
            <a:spLocks noGrp="1"/>
          </p:cNvSpPr>
          <p:nvPr>
            <p:ph sz="quarter" idx="1"/>
          </p:nvPr>
        </p:nvSpPr>
        <p:spPr>
          <a:xfrm>
            <a:off x="612775" y="1600200"/>
            <a:ext cx="8153400" cy="4495800"/>
          </a:xfrm>
        </p:spPr>
        <p:txBody>
          <a:bodyPr/>
          <a:lstStyle/>
          <a:p>
            <a:r>
              <a:rPr lang="en-US" sz="2000">
                <a:latin typeface="Calibri" charset="0"/>
              </a:rPr>
              <a:t>We will assume that Harman International is a mature firm, growing 2.75% in perpetuity. </a:t>
            </a:r>
          </a:p>
          <a:p>
            <a:r>
              <a:rPr lang="en-US" sz="2000">
                <a:latin typeface="Calibri" charset="0"/>
              </a:rPr>
              <a:t>We assume that revenues, operating income, capital expenditures and depreciation will all grow 2.75% for the year and that the non-cash working capital remain 13.54% of revenues in future periods. </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39FC3A4B-D080-0045-8D6C-7239D2B1AA43}" type="slidenum">
              <a:rPr lang="en-US" smtClean="0"/>
              <a:pPr>
                <a:defRPr/>
              </a:pPr>
              <a:t>267</a:t>
            </a:fld>
            <a:endParaRPr lang="en-US" dirty="0"/>
          </a:p>
        </p:txBody>
      </p:sp>
      <p:graphicFrame>
        <p:nvGraphicFramePr>
          <p:cNvPr id="562181" name="Object 5"/>
          <p:cNvGraphicFramePr>
            <a:graphicFrameLocks noChangeAspect="1"/>
          </p:cNvGraphicFramePr>
          <p:nvPr/>
        </p:nvGraphicFramePr>
        <p:xfrm>
          <a:off x="1066800" y="3352800"/>
          <a:ext cx="7467600" cy="2544763"/>
        </p:xfrm>
        <a:graphic>
          <a:graphicData uri="http://schemas.openxmlformats.org/presentationml/2006/ole">
            <mc:AlternateContent xmlns:mc="http://schemas.openxmlformats.org/markup-compatibility/2006">
              <mc:Choice xmlns:v="urn:schemas-microsoft-com:vml" Requires="v">
                <p:oleObj spid="_x0000_s562208" name="Document" r:id="rId4" imgW="5625893" imgH="1917629" progId="Word.Document.12">
                  <p:embed/>
                </p:oleObj>
              </mc:Choice>
              <mc:Fallback>
                <p:oleObj name="Document" r:id="rId4" imgW="5625893" imgH="1917629"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352800"/>
                        <a:ext cx="74676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Value of Harman International: Before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B6A9581-932D-B743-98E4-F6A207A1D7F8}" type="slidenum">
              <a:rPr lang="en-US"/>
              <a:pPr>
                <a:defRPr/>
              </a:pPr>
              <a:t>268</a:t>
            </a:fld>
            <a:endParaRPr lang="en-US" dirty="0"/>
          </a:p>
        </p:txBody>
      </p:sp>
      <p:sp>
        <p:nvSpPr>
          <p:cNvPr id="559106" name="Content Placeholder 2"/>
          <p:cNvSpPr>
            <a:spLocks noGrp="1"/>
          </p:cNvSpPr>
          <p:nvPr>
            <p:ph sz="quarter" idx="1"/>
          </p:nvPr>
        </p:nvSpPr>
        <p:spPr>
          <a:xfrm>
            <a:off x="612775" y="1600200"/>
            <a:ext cx="8153400" cy="4495800"/>
          </a:xfrm>
        </p:spPr>
        <p:txBody>
          <a:bodyPr>
            <a:noAutofit/>
          </a:bodyPr>
          <a:lstStyle/>
          <a:p>
            <a:pPr>
              <a:defRPr/>
            </a:pPr>
            <a:r>
              <a:rPr lang="en-US" sz="1600" dirty="0" smtClean="0"/>
              <a:t>Earlier, </a:t>
            </a:r>
            <a:r>
              <a:rPr lang="en-US" sz="1600" dirty="0"/>
              <a:t>we estimated the cost of capital of 9.67% as the right discount rate to apply in valuing Harman </a:t>
            </a:r>
            <a:r>
              <a:rPr lang="en-US" sz="1600" dirty="0" smtClean="0"/>
              <a:t>International and the </a:t>
            </a:r>
            <a:r>
              <a:rPr lang="en-US" sz="1600" dirty="0"/>
              <a:t>cash flow to the firm of $166.85 million for 2014 (next year), assuming a 2.75% growth rate in revenues, operating income, depreciation, capital expenditures and total non-cash working capital. We also assumed that these cash flows would continue to grow 2.75% a year in perpetuity.</a:t>
            </a:r>
            <a:r>
              <a:rPr lang="en-US" sz="1600" dirty="0" smtClean="0"/>
              <a:t> </a:t>
            </a:r>
          </a:p>
          <a:p>
            <a:pPr>
              <a:defRPr/>
            </a:pPr>
            <a:endParaRPr lang="en-US" sz="1600" dirty="0">
              <a:ea typeface="+mn-ea"/>
              <a:cs typeface="+mn-cs"/>
            </a:endParaRPr>
          </a:p>
          <a:p>
            <a:pPr>
              <a:defRPr/>
            </a:pPr>
            <a:endParaRPr lang="en-US" sz="1600" dirty="0" smtClean="0">
              <a:ea typeface="+mn-ea"/>
              <a:cs typeface="+mn-cs"/>
            </a:endParaRPr>
          </a:p>
          <a:p>
            <a:pPr marL="0" indent="0">
              <a:buFont typeface="Wingdings" charset="0"/>
              <a:buNone/>
              <a:defRPr/>
            </a:pPr>
            <a:endParaRPr lang="en-US" sz="1600" dirty="0" smtClean="0">
              <a:ea typeface="+mn-ea"/>
              <a:cs typeface="+mn-cs"/>
            </a:endParaRPr>
          </a:p>
          <a:p>
            <a:pPr>
              <a:defRPr/>
            </a:pPr>
            <a:r>
              <a:rPr lang="en-US" sz="1600" dirty="0"/>
              <a:t>Adding the cash balance of the firm ($515 million) and subtracting out the existing debt ($313 million, including the debt value of leases) yields the value of equity in the firm:</a:t>
            </a:r>
          </a:p>
          <a:p>
            <a:pPr>
              <a:defRPr/>
            </a:pPr>
            <a:r>
              <a:rPr lang="en-US" sz="1600" dirty="0"/>
              <a:t>Value of Equity 	= Value of Operating Assets + Cash – Debt </a:t>
            </a:r>
            <a:endParaRPr lang="en-US" sz="1600" dirty="0" smtClean="0"/>
          </a:p>
          <a:p>
            <a:pPr marL="0" indent="0">
              <a:buFont typeface="Wingdings" charset="0"/>
              <a:buNone/>
              <a:defRPr/>
            </a:pPr>
            <a:r>
              <a:rPr lang="en-US" sz="1600" dirty="0"/>
              <a:t>		= $</a:t>
            </a:r>
            <a:r>
              <a:rPr lang="en-US" sz="1600" dirty="0" smtClean="0"/>
              <a:t>2,462 </a:t>
            </a:r>
            <a:r>
              <a:rPr lang="en-US" sz="1600" dirty="0"/>
              <a:t>+ $ 515 - $313 million = $</a:t>
            </a:r>
            <a:r>
              <a:rPr lang="en-US" sz="1600" dirty="0" smtClean="0"/>
              <a:t>2,664 </a:t>
            </a:r>
            <a:r>
              <a:rPr lang="en-US" sz="1600" dirty="0"/>
              <a:t>million</a:t>
            </a:r>
            <a:r>
              <a:rPr lang="en-US" sz="1600" dirty="0" smtClean="0"/>
              <a:t> </a:t>
            </a:r>
            <a:endParaRPr lang="en-US" sz="1600" dirty="0" smtClean="0">
              <a:ea typeface="+mn-ea"/>
              <a:cs typeface="+mn-cs"/>
            </a:endParaRPr>
          </a:p>
          <a:p>
            <a:pPr marL="320040" indent="-320040" eaLnBrk="1" fontAlgn="auto" hangingPunct="1">
              <a:spcAft>
                <a:spcPts val="0"/>
              </a:spcAft>
              <a:buFont typeface="Wingdings"/>
              <a:buChar char=""/>
              <a:defRPr/>
            </a:pPr>
            <a:r>
              <a:rPr lang="en-US" sz="1600" dirty="0" smtClean="0">
                <a:ea typeface="+mn-ea"/>
                <a:cs typeface="+mn-cs"/>
              </a:rPr>
              <a:t>The market value of equity in Harman in November 2013 was $5,428 million. </a:t>
            </a:r>
          </a:p>
          <a:p>
            <a:pPr marL="320040" indent="-320040" eaLnBrk="1" fontAlgn="auto" hangingPunct="1">
              <a:spcAft>
                <a:spcPts val="0"/>
              </a:spcAft>
              <a:buFont typeface="Wingdings"/>
              <a:buChar char=""/>
              <a:defRPr/>
            </a:pPr>
            <a:r>
              <a:rPr lang="en-US" sz="1600" dirty="0" smtClean="0">
                <a:ea typeface="+mn-ea"/>
                <a:cs typeface="+mn-cs"/>
              </a:rPr>
              <a:t>To the extent that Tata Motors pays the market price, it will have to generate benefits from synergy that exceed $2764 million.</a:t>
            </a:r>
            <a:endParaRPr lang="en-US" sz="1600" dirty="0">
              <a:ea typeface="+mn-ea"/>
              <a:cs typeface="+mn-cs"/>
            </a:endParaRPr>
          </a:p>
        </p:txBody>
      </p:sp>
      <p:graphicFrame>
        <p:nvGraphicFramePr>
          <p:cNvPr id="564229" name="Object 3"/>
          <p:cNvGraphicFramePr>
            <a:graphicFrameLocks noChangeAspect="1"/>
          </p:cNvGraphicFramePr>
          <p:nvPr>
            <p:extLst>
              <p:ext uri="{D42A27DB-BD31-4B8C-83A1-F6EECF244321}">
                <p14:modId xmlns:p14="http://schemas.microsoft.com/office/powerpoint/2010/main" val="1007213112"/>
              </p:ext>
            </p:extLst>
          </p:nvPr>
        </p:nvGraphicFramePr>
        <p:xfrm>
          <a:off x="1905000" y="2971800"/>
          <a:ext cx="5486400" cy="1028700"/>
        </p:xfrm>
        <a:graphic>
          <a:graphicData uri="http://schemas.openxmlformats.org/presentationml/2006/ole">
            <mc:AlternateContent xmlns:mc="http://schemas.openxmlformats.org/markup-compatibility/2006">
              <mc:Choice xmlns:v="urn:schemas-microsoft-com:vml" Requires="v">
                <p:oleObj spid="_x0000_s564255" name="Document" r:id="rId4" imgW="5486400" imgH="1028700" progId="Word.Document.12">
                  <p:embed/>
                </p:oleObj>
              </mc:Choice>
              <mc:Fallback>
                <p:oleObj name="Document" r:id="rId4" imgW="5486400" imgH="1028700" progId="Word.Document.12">
                  <p:embed/>
                  <p:pic>
                    <p:nvPicPr>
                      <p:cNvPr id="0" name="Object 3"/>
                      <p:cNvPicPr>
                        <a:picLocks noChangeAspect="1" noChangeArrowheads="1"/>
                      </p:cNvPicPr>
                      <p:nvPr/>
                    </p:nvPicPr>
                    <p:blipFill>
                      <a:blip r:embed="rId5"/>
                      <a:srcRect/>
                      <a:stretch>
                        <a:fillRect/>
                      </a:stretch>
                    </p:blipFill>
                    <p:spPr bwMode="auto">
                      <a:xfrm>
                        <a:off x="1905000" y="2971800"/>
                        <a:ext cx="5486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Title 1"/>
          <p:cNvSpPr>
            <a:spLocks noGrp="1"/>
          </p:cNvSpPr>
          <p:nvPr>
            <p:ph type="ctrTitle"/>
          </p:nvPr>
        </p:nvSpPr>
        <p:spPr/>
        <p:txBody>
          <a:bodyPr>
            <a:normAutofit fontScale="90000"/>
          </a:bodyPr>
          <a:lstStyle/>
          <a:p>
            <a:pPr eaLnBrk="1" fontAlgn="auto" hangingPunct="1">
              <a:spcAft>
                <a:spcPts val="0"/>
              </a:spcAft>
              <a:defRPr/>
            </a:pPr>
            <a:r>
              <a:rPr lang="en-US" smtClean="0">
                <a:ea typeface="+mj-ea"/>
                <a:cs typeface="+mj-cs"/>
              </a:rPr>
              <a:t>Measuring Investment Returns</a:t>
            </a:r>
            <a:br>
              <a:rPr lang="en-US" smtClean="0">
                <a:ea typeface="+mj-ea"/>
                <a:cs typeface="+mj-cs"/>
              </a:rPr>
            </a:br>
            <a:r>
              <a:rPr lang="en-US" smtClean="0">
                <a:ea typeface="+mj-ea"/>
                <a:cs typeface="+mj-cs"/>
              </a:rPr>
              <a:t>II. Investment Interactions, Options and Remorse…</a:t>
            </a:r>
            <a:endParaRPr lang="en-US">
              <a:ea typeface="+mj-ea"/>
              <a:cs typeface="+mj-cs"/>
            </a:endParaRPr>
          </a:p>
        </p:txBody>
      </p:sp>
      <p:sp>
        <p:nvSpPr>
          <p:cNvPr id="566274" name="Subtitle 6"/>
          <p:cNvSpPr>
            <a:spLocks noGrp="1"/>
          </p:cNvSpPr>
          <p:nvPr>
            <p:ph type="subTitle" idx="1"/>
          </p:nvPr>
        </p:nvSpPr>
        <p:spPr>
          <a:xfrm>
            <a:off x="2362200" y="6049963"/>
            <a:ext cx="6705600" cy="685800"/>
          </a:xfrm>
        </p:spPr>
        <p:txBody>
          <a:bodyPr/>
          <a:lstStyle/>
          <a:p>
            <a:pPr eaLnBrk="1" hangingPunct="1"/>
            <a:r>
              <a:rPr lang="en-US">
                <a:latin typeface="Calibri" charset="0"/>
              </a:rPr>
              <a:t>Life is too short for regrets, right?</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5662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3DBD1EF2-6A3B-F244-B86A-C4CBB1C7DE69}" type="slidenum">
              <a:rPr lang="en-US" sz="1400">
                <a:solidFill>
                  <a:schemeClr val="tx2"/>
                </a:solidFill>
              </a:rPr>
              <a:pPr/>
              <a:t>269</a:t>
            </a:fld>
            <a:endParaRPr lang="en-US" sz="140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Independent investments are the exception…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828DFA0-E953-C948-9DE2-EE770C0AC36F}" type="slidenum">
              <a:rPr lang="en-US"/>
              <a:pPr>
                <a:defRPr/>
              </a:pPr>
              <a:t>270</a:t>
            </a:fld>
            <a:endParaRPr lang="en-US" dirty="0"/>
          </a:p>
        </p:txBody>
      </p:sp>
      <p:sp>
        <p:nvSpPr>
          <p:cNvPr id="56320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In all of the examples we have used so far, the investments that we have analyzed have stood alone. Thus, our job was a simple one. Assess the expected cash flows on the investment and discount them at the right discount rate.</a:t>
            </a:r>
          </a:p>
          <a:p>
            <a:pPr marL="320040" indent="-320040" eaLnBrk="1" fontAlgn="auto" hangingPunct="1">
              <a:spcAft>
                <a:spcPts val="0"/>
              </a:spcAft>
              <a:buFont typeface="Wingdings"/>
              <a:buChar char=""/>
              <a:defRPr/>
            </a:pPr>
            <a:r>
              <a:rPr lang="en-US" smtClean="0">
                <a:ea typeface="+mn-ea"/>
                <a:cs typeface="+mn-cs"/>
              </a:rPr>
              <a:t>In the real world, most investments are not independent. Taking an investment can often mean rejecting another investment at one extreme (mutually exclusive) to being locked in to take an investment in the future (pre-requisite).</a:t>
            </a:r>
          </a:p>
          <a:p>
            <a:pPr marL="320040" indent="-320040" eaLnBrk="1" fontAlgn="auto" hangingPunct="1">
              <a:spcAft>
                <a:spcPts val="0"/>
              </a:spcAft>
              <a:buFont typeface="Wingdings"/>
              <a:buChar char=""/>
              <a:defRPr/>
            </a:pPr>
            <a:r>
              <a:rPr lang="en-US" smtClean="0">
                <a:ea typeface="+mn-ea"/>
                <a:cs typeface="+mn-cs"/>
              </a:rPr>
              <a:t>More generally, accepting an investment can create side costs for a firm</a:t>
            </a:r>
            <a:r>
              <a:rPr lang="ja-JP" altLang="en-US" smtClean="0">
                <a:ea typeface="+mn-ea"/>
                <a:cs typeface="+mn-cs"/>
              </a:rPr>
              <a:t>’</a:t>
            </a:r>
            <a:r>
              <a:rPr lang="en-US" altLang="ja-JP" smtClean="0">
                <a:ea typeface="+mn-ea"/>
                <a:cs typeface="+mn-cs"/>
              </a:rPr>
              <a:t>s existing investments in some cases and benefits for others.</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Title 1"/>
          <p:cNvSpPr>
            <a:spLocks noGrp="1"/>
          </p:cNvSpPr>
          <p:nvPr>
            <p:ph type="title"/>
          </p:nvPr>
        </p:nvSpPr>
        <p:spPr>
          <a:xfrm>
            <a:off x="612775" y="228600"/>
            <a:ext cx="8153400" cy="990600"/>
          </a:xfrm>
        </p:spPr>
        <p:txBody>
          <a:bodyPr/>
          <a:lstStyle/>
          <a:p>
            <a:pPr eaLnBrk="1" hangingPunct="1"/>
            <a:r>
              <a:rPr lang="en-US">
                <a:latin typeface="Calibri" charset="0"/>
              </a:rPr>
              <a:t>I. Mutually Exclusive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7399184-D66E-1C44-8830-59C927936654}" type="slidenum">
              <a:rPr lang="en-US"/>
              <a:pPr>
                <a:defRPr/>
              </a:pPr>
              <a:t>271</a:t>
            </a:fld>
            <a:endParaRPr lang="en-US" dirty="0"/>
          </a:p>
        </p:txBody>
      </p:sp>
      <p:sp>
        <p:nvSpPr>
          <p:cNvPr id="565250"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We have looked at how best to assess a stand-alone investment and concluded that a good investment will have positive NPV and generate accounting returns (ROC and ROE) and IRR that exceed your costs (capital and equity).</a:t>
            </a:r>
          </a:p>
          <a:p>
            <a:pPr marL="320040" indent="-320040" eaLnBrk="1" fontAlgn="auto" hangingPunct="1">
              <a:spcAft>
                <a:spcPts val="0"/>
              </a:spcAft>
              <a:buFont typeface="Wingdings"/>
              <a:buChar char=""/>
              <a:defRPr/>
            </a:pPr>
            <a:r>
              <a:rPr lang="en-US" smtClean="0">
                <a:ea typeface="+mn-ea"/>
                <a:cs typeface="+mn-cs"/>
              </a:rPr>
              <a:t>In some cases, though, firms may have to choose between investments because</a:t>
            </a:r>
          </a:p>
          <a:p>
            <a:pPr marL="640080" lvl="1" indent="-274320" eaLnBrk="1" fontAlgn="auto" hangingPunct="1">
              <a:spcAft>
                <a:spcPts val="0"/>
              </a:spcAft>
              <a:buFont typeface="Wingdings 2"/>
              <a:buChar char=""/>
              <a:defRPr/>
            </a:pPr>
            <a:r>
              <a:rPr lang="en-US" smtClean="0">
                <a:ea typeface="+mn-ea"/>
              </a:rPr>
              <a:t>They are mutually exclusive: Taking one investment makes the other one redundant because they both serve the same purpose</a:t>
            </a:r>
          </a:p>
          <a:p>
            <a:pPr marL="640080" lvl="1" indent="-274320" eaLnBrk="1" fontAlgn="auto" hangingPunct="1">
              <a:spcAft>
                <a:spcPts val="0"/>
              </a:spcAft>
              <a:buFont typeface="Wingdings 2"/>
              <a:buChar char=""/>
              <a:defRPr/>
            </a:pPr>
            <a:r>
              <a:rPr lang="en-US" smtClean="0">
                <a:ea typeface="+mn-ea"/>
              </a:rPr>
              <a:t>The firm has limited capital and cannot take every good investment (i.e., investments with positive NPV or high IRR).</a:t>
            </a:r>
          </a:p>
          <a:p>
            <a:pPr marL="320040" indent="-320040" eaLnBrk="1" fontAlgn="auto" hangingPunct="1">
              <a:spcAft>
                <a:spcPts val="0"/>
              </a:spcAft>
              <a:buFont typeface="Wingdings"/>
              <a:buChar char=""/>
              <a:defRPr/>
            </a:pPr>
            <a:r>
              <a:rPr lang="en-US" smtClean="0">
                <a:ea typeface="+mn-ea"/>
                <a:cs typeface="+mn-cs"/>
              </a:rPr>
              <a:t>Using the two standard discounted cash flow measures, NPV and IRR, can yield different choices when choosing between investments.</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Comparing Projects with the same (or similar)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AF0460E-8A27-E64E-A021-419EDD09CF43}" type="slidenum">
              <a:rPr lang="en-US"/>
              <a:pPr>
                <a:defRPr/>
              </a:pPr>
              <a:t>272</a:t>
            </a:fld>
            <a:endParaRPr lang="en-US" dirty="0"/>
          </a:p>
        </p:txBody>
      </p:sp>
      <p:sp>
        <p:nvSpPr>
          <p:cNvPr id="567298"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When comparing and choosing between investments with the same lives, we can </a:t>
            </a:r>
          </a:p>
          <a:p>
            <a:pPr marL="640080" lvl="1" indent="-274320" eaLnBrk="1" fontAlgn="auto" hangingPunct="1">
              <a:spcAft>
                <a:spcPts val="0"/>
              </a:spcAft>
              <a:buFont typeface="Wingdings 2"/>
              <a:buChar char=""/>
              <a:defRPr/>
            </a:pPr>
            <a:r>
              <a:rPr lang="en-US" smtClean="0">
                <a:ea typeface="+mn-ea"/>
              </a:rPr>
              <a:t>Compute the accounting returns (ROC, ROE) of the investments and pick the one with the higher returns</a:t>
            </a:r>
          </a:p>
          <a:p>
            <a:pPr marL="640080" lvl="1" indent="-274320" eaLnBrk="1" fontAlgn="auto" hangingPunct="1">
              <a:spcAft>
                <a:spcPts val="0"/>
              </a:spcAft>
              <a:buFont typeface="Wingdings 2"/>
              <a:buChar char=""/>
              <a:defRPr/>
            </a:pPr>
            <a:r>
              <a:rPr lang="en-US" smtClean="0">
                <a:ea typeface="+mn-ea"/>
              </a:rPr>
              <a:t>Compute the NPV of the investments and pick the one with the higher NPV</a:t>
            </a:r>
          </a:p>
          <a:p>
            <a:pPr marL="640080" lvl="1" indent="-274320" eaLnBrk="1" fontAlgn="auto" hangingPunct="1">
              <a:spcAft>
                <a:spcPts val="0"/>
              </a:spcAft>
              <a:buFont typeface="Wingdings 2"/>
              <a:buChar char=""/>
              <a:defRPr/>
            </a:pPr>
            <a:r>
              <a:rPr lang="en-US" smtClean="0">
                <a:ea typeface="+mn-ea"/>
              </a:rPr>
              <a:t>Compute the IRR of the investments and pick the one with the higher IRR</a:t>
            </a:r>
          </a:p>
          <a:p>
            <a:pPr marL="320040" indent="-320040" eaLnBrk="1" fontAlgn="auto" hangingPunct="1">
              <a:spcAft>
                <a:spcPts val="0"/>
              </a:spcAft>
              <a:buFont typeface="Wingdings"/>
              <a:buChar char=""/>
              <a:defRPr/>
            </a:pPr>
            <a:r>
              <a:rPr lang="en-US" smtClean="0">
                <a:ea typeface="+mn-ea"/>
                <a:cs typeface="+mn-cs"/>
              </a:rPr>
              <a:t>While it is easy to see why accounting return measures can give different rankings (and choices) than the discounted cash flow approaches, you would expect NPV and IRR to yield consistent results since they are both time-weighted, incremental cash flow return measures.</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1: IRR versus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72704F-A4B3-BC4D-97C0-FE6AF64D3D23}" type="slidenum">
              <a:rPr lang="en-US"/>
              <a:pPr>
                <a:defRPr/>
              </a:pPr>
              <a:t>273</a:t>
            </a:fld>
            <a:endParaRPr lang="en-US" dirty="0"/>
          </a:p>
        </p:txBody>
      </p:sp>
      <p:sp>
        <p:nvSpPr>
          <p:cNvPr id="569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Consider two projects with the following cash flows:</a:t>
            </a:r>
          </a:p>
          <a:p>
            <a:pPr marL="0" indent="0" eaLnBrk="1" fontAlgn="auto" hangingPunct="1">
              <a:spcAft>
                <a:spcPts val="0"/>
              </a:spcAft>
              <a:buFont typeface="Wingdings"/>
              <a:buNone/>
              <a:defRPr/>
            </a:pPr>
            <a:r>
              <a:rPr lang="en-US" dirty="0" smtClean="0">
                <a:ea typeface="+mn-ea"/>
                <a:cs typeface="+mn-cs"/>
              </a:rPr>
              <a:t>Year		Project 1 CF		Project 2 CF</a:t>
            </a:r>
          </a:p>
          <a:p>
            <a:pPr marL="0" indent="0" eaLnBrk="1" fontAlgn="auto" hangingPunct="1">
              <a:spcAft>
                <a:spcPts val="0"/>
              </a:spcAft>
              <a:buFont typeface="Wingdings"/>
              <a:buNone/>
              <a:defRPr/>
            </a:pPr>
            <a:r>
              <a:rPr lang="en-US" dirty="0" smtClean="0">
                <a:ea typeface="+mn-ea"/>
                <a:cs typeface="+mn-cs"/>
              </a:rPr>
              <a:t>0		-1000			-1000</a:t>
            </a:r>
          </a:p>
          <a:p>
            <a:pPr marL="0" indent="0" eaLnBrk="1" fontAlgn="auto" hangingPunct="1">
              <a:spcAft>
                <a:spcPts val="0"/>
              </a:spcAft>
              <a:buFont typeface="Wingdings"/>
              <a:buNone/>
              <a:defRPr/>
            </a:pPr>
            <a:r>
              <a:rPr lang="en-US" dirty="0" smtClean="0">
                <a:ea typeface="+mn-ea"/>
                <a:cs typeface="+mn-cs"/>
              </a:rPr>
              <a:t>1		800			200</a:t>
            </a:r>
          </a:p>
          <a:p>
            <a:pPr marL="0" indent="0" eaLnBrk="1" fontAlgn="auto" hangingPunct="1">
              <a:spcAft>
                <a:spcPts val="0"/>
              </a:spcAft>
              <a:buFont typeface="Wingdings"/>
              <a:buNone/>
              <a:defRPr/>
            </a:pPr>
            <a:r>
              <a:rPr lang="en-US" dirty="0" smtClean="0">
                <a:ea typeface="+mn-ea"/>
                <a:cs typeface="+mn-cs"/>
              </a:rPr>
              <a:t>2		1000			300</a:t>
            </a:r>
          </a:p>
          <a:p>
            <a:pPr marL="0" indent="0" eaLnBrk="1" fontAlgn="auto" hangingPunct="1">
              <a:spcAft>
                <a:spcPts val="0"/>
              </a:spcAft>
              <a:buFont typeface="Wingdings"/>
              <a:buNone/>
              <a:defRPr/>
            </a:pPr>
            <a:r>
              <a:rPr lang="en-US" dirty="0" smtClean="0">
                <a:ea typeface="+mn-ea"/>
                <a:cs typeface="+mn-cs"/>
              </a:rPr>
              <a:t>3		1300			400</a:t>
            </a:r>
          </a:p>
          <a:p>
            <a:pPr marL="0" indent="0" eaLnBrk="1" fontAlgn="auto" hangingPunct="1">
              <a:spcAft>
                <a:spcPts val="0"/>
              </a:spcAft>
              <a:buFont typeface="Wingdings"/>
              <a:buNone/>
              <a:defRPr/>
            </a:pPr>
            <a:r>
              <a:rPr lang="en-US" dirty="0" smtClean="0">
                <a:ea typeface="+mn-ea"/>
                <a:cs typeface="+mn-cs"/>
              </a:rPr>
              <a:t>4		-2200			500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Project</a:t>
            </a:r>
            <a:r>
              <a:rPr lang="ja-JP" altLang="en-US">
                <a:latin typeface="Calibri" charset="0"/>
              </a:rPr>
              <a:t>’</a:t>
            </a:r>
            <a:r>
              <a:rPr lang="en-US" altLang="ja-JP">
                <a:latin typeface="Calibri" charset="0"/>
              </a:rPr>
              <a:t>s NPV Profile</a:t>
            </a:r>
            <a:endParaRPr lang="en-US">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72194C0-3195-944C-AB7F-C64B9E74C4F2}" type="slidenum">
              <a:rPr lang="en-US"/>
              <a:pPr>
                <a:defRPr/>
              </a:pPr>
              <a:t>274</a:t>
            </a:fld>
            <a:endParaRPr lang="en-US" dirty="0"/>
          </a:p>
        </p:txBody>
      </p:sp>
      <p:pic>
        <p:nvPicPr>
          <p:cNvPr id="57651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do we do now?</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8CAE3D3-0445-464F-B6F0-9CAD6607A154}" type="slidenum">
              <a:rPr lang="en-US"/>
              <a:pPr>
                <a:defRPr/>
              </a:pPr>
              <a:t>275</a:t>
            </a:fld>
            <a:endParaRPr lang="en-US" dirty="0"/>
          </a:p>
        </p:txBody>
      </p:sp>
      <p:sp>
        <p:nvSpPr>
          <p:cNvPr id="57344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Project 1 has two internal rates of return. The first is 6.60%, whereas the second is 36.55%. Project 2 has one internal rate of return, about 12.8%.</a:t>
            </a:r>
          </a:p>
          <a:p>
            <a:pPr marL="320040" indent="-320040" eaLnBrk="1" fontAlgn="auto" hangingPunct="1">
              <a:spcAft>
                <a:spcPts val="0"/>
              </a:spcAft>
              <a:buFont typeface="Wingdings"/>
              <a:buChar char=""/>
              <a:defRPr/>
            </a:pPr>
            <a:r>
              <a:rPr lang="en-US" dirty="0" smtClean="0">
                <a:ea typeface="+mn-ea"/>
                <a:cs typeface="+mn-cs"/>
              </a:rPr>
              <a:t>Why are there two internal rates of return on project 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your cost of capital is 12%, which investment would you accept?</a:t>
            </a:r>
          </a:p>
          <a:p>
            <a:pPr marL="822960" lvl="1" indent="-457200" eaLnBrk="1" fontAlgn="auto" hangingPunct="1">
              <a:spcAft>
                <a:spcPts val="0"/>
              </a:spcAft>
              <a:buFont typeface="+mj-lt"/>
              <a:buAutoNum type="alphaLcPeriod"/>
              <a:defRPr/>
            </a:pPr>
            <a:r>
              <a:rPr lang="en-US" dirty="0" smtClean="0">
                <a:ea typeface="+mn-ea"/>
              </a:rPr>
              <a:t>Project 1</a:t>
            </a:r>
          </a:p>
          <a:p>
            <a:pPr marL="822960" lvl="1" indent="-457200" eaLnBrk="1" fontAlgn="auto" hangingPunct="1">
              <a:spcAft>
                <a:spcPts val="0"/>
              </a:spcAft>
              <a:buFont typeface="+mj-lt"/>
              <a:buAutoNum type="alphaLcPeriod"/>
              <a:defRPr/>
            </a:pPr>
            <a:r>
              <a:rPr lang="en-US" dirty="0" smtClean="0">
                <a:ea typeface="+mn-ea"/>
              </a:rPr>
              <a:t>Project 2</a:t>
            </a:r>
          </a:p>
          <a:p>
            <a:pPr marL="320040" indent="-320040" eaLnBrk="1" fontAlgn="auto" hangingPunct="1">
              <a:spcAft>
                <a:spcPts val="0"/>
              </a:spcAft>
              <a:buFont typeface="Wingdings"/>
              <a:buChar char=""/>
              <a:defRPr/>
            </a:pPr>
            <a:r>
              <a:rPr lang="en-US" dirty="0" smtClean="0">
                <a:ea typeface="+mn-ea"/>
                <a:cs typeface="+mn-cs"/>
              </a:rPr>
              <a:t>Explain.</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2: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FA04A28-1176-D14F-AFD9-41933D56C98D}" type="slidenum">
              <a:rPr lang="en-US"/>
              <a:pPr>
                <a:defRPr/>
              </a:pPr>
              <a:t>276</a:t>
            </a:fld>
            <a:endParaRPr lang="en-US" dirty="0"/>
          </a:p>
        </p:txBody>
      </p:sp>
      <p:sp>
        <p:nvSpPr>
          <p:cNvPr id="580612"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580613" name="Line 3"/>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4" name="Line 4"/>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5" name="Line 5"/>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6" name="Line 6"/>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7" name="Line 7"/>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8" name="Line 8"/>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9" name="Rectangle 9"/>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80620" name="Rectangle 10"/>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80621" name="Rectangle 11"/>
          <p:cNvSpPr>
            <a:spLocks noChangeArrowheads="1"/>
          </p:cNvSpPr>
          <p:nvPr/>
        </p:nvSpPr>
        <p:spPr bwMode="auto">
          <a:xfrm>
            <a:off x="316865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$ 350,000</a:t>
            </a:r>
          </a:p>
        </p:txBody>
      </p:sp>
      <p:sp>
        <p:nvSpPr>
          <p:cNvPr id="580622" name="Rectangle 12"/>
          <p:cNvSpPr>
            <a:spLocks noChangeArrowheads="1"/>
          </p:cNvSpPr>
          <p:nvPr/>
        </p:nvSpPr>
        <p:spPr bwMode="auto">
          <a:xfrm>
            <a:off x="2255838" y="27686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a:t>
            </a:r>
          </a:p>
        </p:txBody>
      </p:sp>
      <p:sp>
        <p:nvSpPr>
          <p:cNvPr id="580623" name="Rectangle 13"/>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A</a:t>
            </a:r>
          </a:p>
        </p:txBody>
      </p:sp>
      <p:sp>
        <p:nvSpPr>
          <p:cNvPr id="580624" name="Line 14"/>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5" name="Line 15"/>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6" name="Line 16"/>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7" name="Line 17"/>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8" name="Line 18"/>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9" name="Line 19"/>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30" name="Rectangle 20"/>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80631" name="Rectangle 21"/>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80632" name="Rectangle 22"/>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B</a:t>
            </a:r>
          </a:p>
        </p:txBody>
      </p:sp>
      <p:sp>
        <p:nvSpPr>
          <p:cNvPr id="580633" name="Rectangle 23"/>
          <p:cNvSpPr>
            <a:spLocks noChangeArrowheads="1"/>
          </p:cNvSpPr>
          <p:nvPr/>
        </p:nvSpPr>
        <p:spPr bwMode="auto">
          <a:xfrm>
            <a:off x="2803525" y="3233738"/>
            <a:ext cx="156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$467,937</a:t>
            </a:r>
          </a:p>
        </p:txBody>
      </p:sp>
      <p:sp>
        <p:nvSpPr>
          <p:cNvPr id="580634" name="Rectangle 24"/>
          <p:cNvSpPr>
            <a:spLocks noChangeArrowheads="1"/>
          </p:cNvSpPr>
          <p:nvPr/>
        </p:nvSpPr>
        <p:spPr bwMode="auto">
          <a:xfrm>
            <a:off x="2803525" y="3433763"/>
            <a:ext cx="1311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 33.66%</a:t>
            </a:r>
          </a:p>
        </p:txBody>
      </p:sp>
      <p:sp>
        <p:nvSpPr>
          <p:cNvPr id="580635" name="Rectangle 25"/>
          <p:cNvSpPr>
            <a:spLocks noChangeArrowheads="1"/>
          </p:cNvSpPr>
          <p:nvPr/>
        </p:nvSpPr>
        <p:spPr bwMode="auto">
          <a:xfrm>
            <a:off x="438150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$ 450,000</a:t>
            </a:r>
          </a:p>
        </p:txBody>
      </p:sp>
      <p:sp>
        <p:nvSpPr>
          <p:cNvPr id="580636" name="Rectangle 26"/>
          <p:cNvSpPr>
            <a:spLocks noChangeArrowheads="1"/>
          </p:cNvSpPr>
          <p:nvPr/>
        </p:nvSpPr>
        <p:spPr bwMode="auto">
          <a:xfrm>
            <a:off x="5545138"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$ 600,000</a:t>
            </a:r>
          </a:p>
        </p:txBody>
      </p:sp>
      <p:sp>
        <p:nvSpPr>
          <p:cNvPr id="580637" name="Rectangle 27"/>
          <p:cNvSpPr>
            <a:spLocks noChangeArrowheads="1"/>
          </p:cNvSpPr>
          <p:nvPr/>
        </p:nvSpPr>
        <p:spPr bwMode="auto">
          <a:xfrm>
            <a:off x="6842125" y="19542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$ 750,000</a:t>
            </a:r>
          </a:p>
        </p:txBody>
      </p:sp>
      <p:sp>
        <p:nvSpPr>
          <p:cNvPr id="580638" name="Rectangle 28"/>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$1,358,664</a:t>
            </a:r>
          </a:p>
        </p:txBody>
      </p:sp>
      <p:sp>
        <p:nvSpPr>
          <p:cNvPr id="580639" name="Rectangle 29"/>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IRR=20.88%</a:t>
            </a:r>
          </a:p>
        </p:txBody>
      </p:sp>
      <p:sp>
        <p:nvSpPr>
          <p:cNvPr id="580640" name="Rectangle 30"/>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$ 10,000,000</a:t>
            </a:r>
          </a:p>
        </p:txBody>
      </p:sp>
      <p:sp>
        <p:nvSpPr>
          <p:cNvPr id="580641" name="Rectangle 31"/>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$ 3,000,000</a:t>
            </a:r>
          </a:p>
        </p:txBody>
      </p:sp>
      <p:sp>
        <p:nvSpPr>
          <p:cNvPr id="580642" name="Rectangle 32"/>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$ 3,500,000</a:t>
            </a:r>
          </a:p>
        </p:txBody>
      </p:sp>
      <p:sp>
        <p:nvSpPr>
          <p:cNvPr id="580643" name="Rectangle 33"/>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$ 4,500,000</a:t>
            </a:r>
          </a:p>
        </p:txBody>
      </p:sp>
      <p:sp>
        <p:nvSpPr>
          <p:cNvPr id="580644" name="Rectangle 34"/>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$ 5,500,000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Which one would you pick?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229F944-A7DB-0944-846C-AEB4EF8DD696}" type="slidenum">
              <a:rPr lang="en-US"/>
              <a:pPr>
                <a:defRPr/>
              </a:pPr>
              <a:t>277</a:t>
            </a:fld>
            <a:endParaRPr lang="en-US" dirty="0"/>
          </a:p>
        </p:txBody>
      </p:sp>
      <p:sp>
        <p:nvSpPr>
          <p:cNvPr id="57753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can pick only one of these two projects. Your choice will clearly vary depending upon whether you look at NPV or IRR. You have enough money currently on hand to take either. 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r>
              <a:rPr lang="en-US" dirty="0" smtClean="0">
                <a:ea typeface="+mn-ea"/>
                <a:cs typeface="+mn-cs"/>
              </a:rPr>
              <a:t>If you pick A,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 pick B,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Capital Rationing, Uncertainty and Choosing a Rule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5930D20-FF4E-6246-980A-02B004A77D8C}" type="slidenum">
              <a:rPr lang="en-US"/>
              <a:pPr>
                <a:defRPr/>
              </a:pPr>
              <a:t>278</a:t>
            </a:fld>
            <a:endParaRPr lang="en-US" dirty="0"/>
          </a:p>
        </p:txBody>
      </p:sp>
      <p:sp>
        <p:nvSpPr>
          <p:cNvPr id="5795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If a business has limited access to capital, has a stream of surplus value projects and faces more uncertainty in its project cash flows, it is much more likely to use IRR as its decision rule.</a:t>
            </a:r>
          </a:p>
          <a:p>
            <a:pPr marL="640080" lvl="1" indent="-274320" eaLnBrk="1" fontAlgn="auto" hangingPunct="1">
              <a:spcAft>
                <a:spcPts val="0"/>
              </a:spcAft>
              <a:buFont typeface="Wingdings 2"/>
              <a:buChar char=""/>
              <a:defRPr/>
            </a:pPr>
            <a:r>
              <a:rPr lang="en-US" dirty="0" smtClean="0">
                <a:ea typeface="+mn-ea"/>
              </a:rPr>
              <a:t>Small, high-growth companies and private businesses are much more likely to use IRR.</a:t>
            </a:r>
          </a:p>
          <a:p>
            <a:pPr marL="320040" indent="-320040" eaLnBrk="1" fontAlgn="auto" hangingPunct="1">
              <a:spcAft>
                <a:spcPts val="0"/>
              </a:spcAft>
              <a:buFont typeface="Wingdings"/>
              <a:buChar char=""/>
              <a:defRPr/>
            </a:pPr>
            <a:r>
              <a:rPr lang="en-US" dirty="0" smtClean="0">
                <a:ea typeface="+mn-ea"/>
                <a:cs typeface="+mn-cs"/>
              </a:rPr>
              <a:t>If a business has substantial funds on hand, access to capital, limited surplus value projects, and more certainty on its project cash flows, it is much more likely to use NPV as its decision rule.</a:t>
            </a:r>
          </a:p>
          <a:p>
            <a:pPr marL="320040" indent="-320040" eaLnBrk="1" fontAlgn="auto" hangingPunct="1">
              <a:spcAft>
                <a:spcPts val="0"/>
              </a:spcAft>
              <a:buFont typeface="Wingdings"/>
              <a:buChar char=""/>
              <a:defRPr/>
            </a:pPr>
            <a:r>
              <a:rPr lang="en-US" dirty="0" smtClean="0">
                <a:ea typeface="+mn-ea"/>
                <a:cs typeface="+mn-cs"/>
              </a:rPr>
              <a:t>As firms go public and grow, they are much more likely to gain from using NPV.</a:t>
            </a:r>
            <a:endParaRPr lang="en-US" dirty="0">
              <a:ea typeface="+mn-ea"/>
              <a:cs typeface="+mn-cs"/>
            </a:endParaRPr>
          </a:p>
        </p:txBody>
      </p:sp>
    </p:spTree>
  </p:cSld>
  <p:clrMapOvr>
    <a:masterClrMapping/>
  </p:clrMapOvr>
  <p:transition xmlns:p14="http://schemas.microsoft.com/office/powerpoint/2010/mai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sources of capital rationing…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9297CAC-D5B1-7E4F-B746-AEDBBDEAB79C}" type="slidenum">
              <a:rPr lang="en-US"/>
              <a:pPr>
                <a:defRPr/>
              </a:pPr>
              <a:t>279</a:t>
            </a:fld>
            <a:endParaRPr lang="en-US" dirty="0"/>
          </a:p>
        </p:txBody>
      </p:sp>
      <p:graphicFrame>
        <p:nvGraphicFramePr>
          <p:cNvPr id="586756" name="Object 2"/>
          <p:cNvGraphicFramePr>
            <a:graphicFrameLocks noGrp="1" noChangeAspect="1"/>
          </p:cNvGraphicFramePr>
          <p:nvPr>
            <p:ph sz="quarter" idx="1"/>
          </p:nvPr>
        </p:nvGraphicFramePr>
        <p:xfrm>
          <a:off x="914400" y="2209800"/>
          <a:ext cx="7443788" cy="2514600"/>
        </p:xfrm>
        <a:graphic>
          <a:graphicData uri="http://schemas.openxmlformats.org/presentationml/2006/ole">
            <mc:AlternateContent xmlns:mc="http://schemas.openxmlformats.org/markup-compatibility/2006">
              <mc:Choice xmlns:v="urn:schemas-microsoft-com:vml" Requires="v">
                <p:oleObj spid="_x0000_s586782" name="Document" r:id="rId4" imgW="5638800" imgH="1905000" progId="Word.Document.8">
                  <p:embed/>
                </p:oleObj>
              </mc:Choice>
              <mc:Fallback>
                <p:oleObj name="Document" r:id="rId4" imgW="5638800" imgH="19050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209800"/>
                        <a:ext cx="7443788"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Alternative to IRR with Capital Rationing</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1A342BA-F7D3-4D43-893F-8FEE573BFB1A}" type="slidenum">
              <a:rPr lang="en-US"/>
              <a:pPr>
                <a:defRPr/>
              </a:pPr>
              <a:t>280</a:t>
            </a:fld>
            <a:endParaRPr lang="en-US" dirty="0"/>
          </a:p>
        </p:txBody>
      </p:sp>
      <p:sp>
        <p:nvSpPr>
          <p:cNvPr id="58368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problem with the NPV rule, when there is capital rationing, is that it is a dollar value. It measures success in absolute terms.</a:t>
            </a:r>
          </a:p>
          <a:p>
            <a:pPr marL="320040" indent="-320040" eaLnBrk="1" fontAlgn="auto" hangingPunct="1">
              <a:spcAft>
                <a:spcPts val="0"/>
              </a:spcAft>
              <a:buFont typeface="Wingdings"/>
              <a:buChar char=""/>
              <a:defRPr/>
            </a:pPr>
            <a:r>
              <a:rPr lang="en-US" smtClean="0">
                <a:ea typeface="+mn-ea"/>
                <a:cs typeface="+mn-cs"/>
              </a:rPr>
              <a:t>The NPV can be converted into a relative measure by dividing by the initial investment. This is called the profitability index.</a:t>
            </a:r>
          </a:p>
          <a:p>
            <a:pPr marL="640080" lvl="1" indent="-274320" eaLnBrk="1" fontAlgn="auto" hangingPunct="1">
              <a:spcAft>
                <a:spcPts val="0"/>
              </a:spcAft>
              <a:buFont typeface="Wingdings 2"/>
              <a:buChar char=""/>
              <a:defRPr/>
            </a:pPr>
            <a:r>
              <a:rPr lang="en-US" smtClean="0">
                <a:ea typeface="+mn-ea"/>
              </a:rPr>
              <a:t>Profitability Index (PI) = NPV/Initial Investment</a:t>
            </a:r>
          </a:p>
          <a:p>
            <a:pPr marL="320040" indent="-320040" eaLnBrk="1" fontAlgn="auto" hangingPunct="1">
              <a:spcAft>
                <a:spcPts val="0"/>
              </a:spcAft>
              <a:buFont typeface="Wingdings"/>
              <a:buChar char=""/>
              <a:defRPr/>
            </a:pPr>
            <a:r>
              <a:rPr lang="en-US" smtClean="0">
                <a:ea typeface="+mn-ea"/>
                <a:cs typeface="+mn-cs"/>
              </a:rPr>
              <a:t>In the example described, the PI of the two projects would have been:</a:t>
            </a:r>
          </a:p>
          <a:p>
            <a:pPr marL="640080" lvl="1" indent="-274320" eaLnBrk="1" fontAlgn="auto" hangingPunct="1">
              <a:spcAft>
                <a:spcPts val="0"/>
              </a:spcAft>
              <a:buFont typeface="Wingdings 2"/>
              <a:buChar char=""/>
              <a:defRPr/>
            </a:pPr>
            <a:r>
              <a:rPr lang="en-US" smtClean="0">
                <a:ea typeface="+mn-ea"/>
              </a:rPr>
              <a:t>PI of Project A = $467,937/1,000,000 = 46.79%</a:t>
            </a:r>
          </a:p>
          <a:p>
            <a:pPr marL="640080" lvl="1" indent="-274320" eaLnBrk="1" fontAlgn="auto" hangingPunct="1">
              <a:spcAft>
                <a:spcPts val="0"/>
              </a:spcAft>
              <a:buFont typeface="Wingdings 2"/>
              <a:buChar char=""/>
              <a:defRPr/>
            </a:pPr>
            <a:r>
              <a:rPr lang="en-US" smtClean="0">
                <a:ea typeface="+mn-ea"/>
              </a:rPr>
              <a:t>PI of Project B = $1,358,664/10,000,000 = 13.59%</a:t>
            </a:r>
          </a:p>
          <a:p>
            <a:pPr marL="640080" lvl="1" indent="-274320" eaLnBrk="1" fontAlgn="auto" hangingPunct="1">
              <a:spcAft>
                <a:spcPts val="0"/>
              </a:spcAft>
              <a:buFont typeface="Wingdings 2"/>
              <a:buChar char=""/>
              <a:defRPr/>
            </a:pPr>
            <a:r>
              <a:rPr lang="en-US" smtClean="0">
                <a:ea typeface="+mn-ea"/>
              </a:rPr>
              <a:t>Project A would have scored higher.</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3: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45F7BD9-EC4A-004A-9EAC-1157CFB6E1D2}" type="slidenum">
              <a:rPr lang="en-US"/>
              <a:pPr>
                <a:defRPr/>
              </a:pPr>
              <a:t>281</a:t>
            </a:fld>
            <a:endParaRPr lang="en-US" dirty="0"/>
          </a:p>
        </p:txBody>
      </p:sp>
      <p:sp>
        <p:nvSpPr>
          <p:cNvPr id="590852"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590853" name="Rectangle 3"/>
          <p:cNvSpPr>
            <a:spLocks noChangeArrowheads="1"/>
          </p:cNvSpPr>
          <p:nvPr/>
        </p:nvSpPr>
        <p:spPr bwMode="auto">
          <a:xfrm>
            <a:off x="2816225" y="3235325"/>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90854" name="Line 4"/>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5" name="Line 5"/>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6" name="Line 6"/>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7" name="Line 7"/>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8" name="Line 8"/>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9" name="Line 9"/>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0" name="Rectangle 10"/>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90861" name="Rectangle 11"/>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90862" name="Rectangle 12"/>
          <p:cNvSpPr>
            <a:spLocks noChangeArrowheads="1"/>
          </p:cNvSpPr>
          <p:nvPr/>
        </p:nvSpPr>
        <p:spPr bwMode="auto">
          <a:xfrm>
            <a:off x="3168650"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$ 5,000,000</a:t>
            </a:r>
          </a:p>
        </p:txBody>
      </p:sp>
      <p:sp>
        <p:nvSpPr>
          <p:cNvPr id="590863" name="Rectangle 13"/>
          <p:cNvSpPr>
            <a:spLocks noChangeArrowheads="1"/>
          </p:cNvSpPr>
          <p:nvPr/>
        </p:nvSpPr>
        <p:spPr bwMode="auto">
          <a:xfrm>
            <a:off x="2255838" y="2768600"/>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$ 10,000,000</a:t>
            </a:r>
          </a:p>
        </p:txBody>
      </p:sp>
      <p:sp>
        <p:nvSpPr>
          <p:cNvPr id="590864" name="Rectangle 14"/>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A</a:t>
            </a:r>
          </a:p>
        </p:txBody>
      </p:sp>
      <p:sp>
        <p:nvSpPr>
          <p:cNvPr id="590865" name="Line 15"/>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6" name="Line 16"/>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7" name="Line 17"/>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8" name="Line 18"/>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9" name="Line 19"/>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70" name="Line 20"/>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71" name="Rectangle 21"/>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90872" name="Rectangle 22"/>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90873" name="Rectangle 23"/>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B</a:t>
            </a:r>
          </a:p>
        </p:txBody>
      </p:sp>
      <p:sp>
        <p:nvSpPr>
          <p:cNvPr id="590874" name="Rectangle 24"/>
          <p:cNvSpPr>
            <a:spLocks noChangeArrowheads="1"/>
          </p:cNvSpPr>
          <p:nvPr/>
        </p:nvSpPr>
        <p:spPr bwMode="auto">
          <a:xfrm>
            <a:off x="2820988" y="3233738"/>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$1,191,712</a:t>
            </a:r>
          </a:p>
        </p:txBody>
      </p:sp>
      <p:sp>
        <p:nvSpPr>
          <p:cNvPr id="590875" name="Rectangle 25"/>
          <p:cNvSpPr>
            <a:spLocks noChangeArrowheads="1"/>
          </p:cNvSpPr>
          <p:nvPr/>
        </p:nvSpPr>
        <p:spPr bwMode="auto">
          <a:xfrm>
            <a:off x="2820988" y="3433763"/>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IRR=21.41%</a:t>
            </a:r>
          </a:p>
        </p:txBody>
      </p:sp>
      <p:sp>
        <p:nvSpPr>
          <p:cNvPr id="590876" name="Rectangle 26"/>
          <p:cNvSpPr>
            <a:spLocks noChangeArrowheads="1"/>
          </p:cNvSpPr>
          <p:nvPr/>
        </p:nvSpPr>
        <p:spPr bwMode="auto">
          <a:xfrm>
            <a:off x="433228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$ 4,000,000</a:t>
            </a:r>
          </a:p>
        </p:txBody>
      </p:sp>
      <p:sp>
        <p:nvSpPr>
          <p:cNvPr id="590877" name="Rectangle 27"/>
          <p:cNvSpPr>
            <a:spLocks noChangeArrowheads="1"/>
          </p:cNvSpPr>
          <p:nvPr/>
        </p:nvSpPr>
        <p:spPr bwMode="auto">
          <a:xfrm>
            <a:off x="554513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$ 3,200,000</a:t>
            </a:r>
          </a:p>
        </p:txBody>
      </p:sp>
      <p:sp>
        <p:nvSpPr>
          <p:cNvPr id="590878" name="Rectangle 28"/>
          <p:cNvSpPr>
            <a:spLocks noChangeArrowheads="1"/>
          </p:cNvSpPr>
          <p:nvPr/>
        </p:nvSpPr>
        <p:spPr bwMode="auto">
          <a:xfrm>
            <a:off x="6842125" y="1954213"/>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$ 3,000,000</a:t>
            </a:r>
          </a:p>
        </p:txBody>
      </p:sp>
      <p:sp>
        <p:nvSpPr>
          <p:cNvPr id="590879" name="Rectangle 29"/>
          <p:cNvSpPr>
            <a:spLocks noChangeArrowheads="1"/>
          </p:cNvSpPr>
          <p:nvPr/>
        </p:nvSpPr>
        <p:spPr bwMode="auto">
          <a:xfrm>
            <a:off x="2998788" y="5411788"/>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90880" name="Rectangle 30"/>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$1,358,664</a:t>
            </a:r>
          </a:p>
        </p:txBody>
      </p:sp>
      <p:sp>
        <p:nvSpPr>
          <p:cNvPr id="590881" name="Rectangle 31"/>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IRR=20.88%</a:t>
            </a:r>
          </a:p>
        </p:txBody>
      </p:sp>
      <p:sp>
        <p:nvSpPr>
          <p:cNvPr id="590882" name="Rectangle 32"/>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$ 10,000,000</a:t>
            </a:r>
          </a:p>
        </p:txBody>
      </p:sp>
      <p:sp>
        <p:nvSpPr>
          <p:cNvPr id="590883" name="Rectangle 33"/>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$ 3,000,000</a:t>
            </a:r>
          </a:p>
        </p:txBody>
      </p:sp>
      <p:sp>
        <p:nvSpPr>
          <p:cNvPr id="590884" name="Rectangle 34"/>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$ 3,500,000</a:t>
            </a:r>
          </a:p>
        </p:txBody>
      </p:sp>
      <p:sp>
        <p:nvSpPr>
          <p:cNvPr id="590885" name="Rectangle 35"/>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$ 4,500,000</a:t>
            </a:r>
          </a:p>
        </p:txBody>
      </p:sp>
      <p:sp>
        <p:nvSpPr>
          <p:cNvPr id="590886" name="Rectangle 36"/>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$ 5,500,000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the difference?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DE3CE7E-45BC-7348-9D13-62E9019E239E}" type="slidenum">
              <a:rPr lang="en-US"/>
              <a:pPr>
                <a:defRPr/>
              </a:pPr>
              <a:t>282</a:t>
            </a:fld>
            <a:endParaRPr lang="en-US" dirty="0"/>
          </a:p>
        </p:txBody>
      </p:sp>
      <p:sp>
        <p:nvSpPr>
          <p:cNvPr id="5877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These projects are of the same scale. Both the NPV and IRR use time-weighted cash flows. Yet, the rankings are different. Why?</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NPV, IRR and the Reinvestment Rate Assumption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3219420-8563-0742-A98E-278DD19C4063}" type="slidenum">
              <a:rPr lang="en-US"/>
              <a:pPr>
                <a:defRPr/>
              </a:pPr>
              <a:t>283</a:t>
            </a:fld>
            <a:endParaRPr lang="en-US" dirty="0"/>
          </a:p>
        </p:txBody>
      </p:sp>
      <p:sp>
        <p:nvSpPr>
          <p:cNvPr id="58982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NPV rule assumes that intermediate cash flows on the project get reinvested at the hurdle rate (which is based upon what projects of comparable risk should earn).</a:t>
            </a:r>
          </a:p>
          <a:p>
            <a:pPr marL="320040" indent="-320040" eaLnBrk="1" fontAlgn="auto" hangingPunct="1">
              <a:spcAft>
                <a:spcPts val="0"/>
              </a:spcAft>
              <a:buFont typeface="Wingdings"/>
              <a:buChar char=""/>
              <a:defRPr/>
            </a:pPr>
            <a:r>
              <a:rPr lang="en-US" dirty="0" smtClean="0">
                <a:ea typeface="+mn-ea"/>
                <a:cs typeface="+mn-cs"/>
              </a:rPr>
              <a:t>The IRR rule assumes that intermediate cash flows on the project get reinvested at the IRR. Implicit is the assumption that the firm has an infinite stream of projects yielding similar IRRs.</a:t>
            </a:r>
          </a:p>
          <a:p>
            <a:pPr marL="320040" indent="-320040" eaLnBrk="1" fontAlgn="auto" hangingPunct="1">
              <a:spcAft>
                <a:spcPts val="0"/>
              </a:spcAft>
              <a:buFont typeface="Wingdings"/>
              <a:buChar char=""/>
              <a:defRPr/>
            </a:pPr>
            <a:r>
              <a:rPr lang="en-US" u="sng" dirty="0" smtClean="0">
                <a:ea typeface="+mn-ea"/>
                <a:cs typeface="+mn-cs"/>
              </a:rPr>
              <a:t>Conclusion</a:t>
            </a:r>
            <a:r>
              <a:rPr lang="en-US" dirty="0" smtClean="0">
                <a:ea typeface="+mn-ea"/>
                <a:cs typeface="+mn-cs"/>
              </a:rPr>
              <a:t>: </a:t>
            </a:r>
            <a:r>
              <a:rPr lang="en-US" i="1" dirty="0" smtClean="0">
                <a:ea typeface="+mn-ea"/>
                <a:cs typeface="+mn-cs"/>
              </a:rPr>
              <a:t>When the IRR is high (the project is creating significant surplus value) and the project life is long, the IRR will overstate the true return on the project.</a:t>
            </a:r>
            <a:endParaRPr lang="en-US" i="1"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Solution to Reinvestment Rate Problem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7ADAAF1-FA3C-AC4A-8B8F-5037074DB650}" type="slidenum">
              <a:rPr lang="en-US"/>
              <a:pPr>
                <a:defRPr/>
              </a:pPr>
              <a:t>284</a:t>
            </a:fld>
            <a:endParaRPr lang="en-US" dirty="0"/>
          </a:p>
        </p:txBody>
      </p:sp>
      <p:pic>
        <p:nvPicPr>
          <p:cNvPr id="596996" name="Picture 45"/>
          <p:cNvPicPr>
            <a:picLocks noGrp="1" noChangeAspect="1"/>
          </p:cNvPicPr>
          <p:nvPr>
            <p:ph sz="quarter" idx="1"/>
          </p:nvPr>
        </p:nvPicPr>
        <p:blipFill>
          <a:blip r:embed="rId3">
            <a:extLst>
              <a:ext uri="{28A0092B-C50C-407E-A947-70E740481C1C}">
                <a14:useLocalDpi xmlns:a14="http://schemas.microsoft.com/office/drawing/2010/main" val="0"/>
              </a:ext>
            </a:extLst>
          </a:blip>
          <a:srcRect t="-999" b="-999"/>
          <a:stretch>
            <a:fillRect/>
          </a:stretch>
        </p:blipFill>
        <p:spPr>
          <a:xfrm>
            <a:off x="612775" y="1600200"/>
            <a:ext cx="8153400" cy="4495800"/>
          </a:xfrm>
          <a:no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 and IRR may differ.. Even if projects have the same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79EF1C7-65A1-D240-94D5-5521B7F43EAE}" type="slidenum">
              <a:rPr lang="en-US"/>
              <a:pPr>
                <a:defRPr/>
              </a:pPr>
              <a:t>285</a:t>
            </a:fld>
            <a:endParaRPr lang="en-US" dirty="0"/>
          </a:p>
        </p:txBody>
      </p:sp>
      <p:sp>
        <p:nvSpPr>
          <p:cNvPr id="5939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 project can have only one NPV, whereas it can have more than one IRR.</a:t>
            </a:r>
          </a:p>
          <a:p>
            <a:pPr marL="320040" indent="-320040" eaLnBrk="1" fontAlgn="auto" hangingPunct="1">
              <a:spcAft>
                <a:spcPts val="0"/>
              </a:spcAft>
              <a:buFont typeface="Wingdings"/>
              <a:buChar char=""/>
              <a:defRPr/>
            </a:pPr>
            <a:r>
              <a:rPr lang="en-US" smtClean="0">
                <a:ea typeface="+mn-ea"/>
                <a:cs typeface="+mn-cs"/>
              </a:rPr>
              <a:t>The NPV is a dollar surplus value, whereas the IRR is a percentage measure of return. The NPV is therefore likely to be larger for </a:t>
            </a:r>
            <a:r>
              <a:rPr lang="ja-JP" altLang="en-US" smtClean="0">
                <a:ea typeface="+mn-ea"/>
                <a:cs typeface="+mn-cs"/>
              </a:rPr>
              <a:t>“</a:t>
            </a:r>
            <a:r>
              <a:rPr lang="en-US" altLang="ja-JP" smtClean="0">
                <a:ea typeface="+mn-ea"/>
                <a:cs typeface="+mn-cs"/>
              </a:rPr>
              <a:t>large scale</a:t>
            </a:r>
            <a:r>
              <a:rPr lang="ja-JP" altLang="en-US" smtClean="0">
                <a:ea typeface="+mn-ea"/>
                <a:cs typeface="+mn-cs"/>
              </a:rPr>
              <a:t>”</a:t>
            </a:r>
            <a:r>
              <a:rPr lang="en-US" altLang="ja-JP" smtClean="0">
                <a:ea typeface="+mn-ea"/>
                <a:cs typeface="+mn-cs"/>
              </a:rPr>
              <a:t> projects, while the IRR is higher for </a:t>
            </a:r>
            <a:r>
              <a:rPr lang="ja-JP" altLang="en-US" smtClean="0">
                <a:ea typeface="+mn-ea"/>
                <a:cs typeface="+mn-cs"/>
              </a:rPr>
              <a:t>“</a:t>
            </a:r>
            <a:r>
              <a:rPr lang="en-US" altLang="ja-JP" smtClean="0">
                <a:ea typeface="+mn-ea"/>
                <a:cs typeface="+mn-cs"/>
              </a:rPr>
              <a:t>small-scale</a:t>
            </a:r>
            <a:r>
              <a:rPr lang="ja-JP" altLang="en-US" smtClean="0">
                <a:ea typeface="+mn-ea"/>
                <a:cs typeface="+mn-cs"/>
              </a:rPr>
              <a:t>”</a:t>
            </a:r>
            <a:r>
              <a:rPr lang="en-US" altLang="ja-JP" smtClean="0">
                <a:ea typeface="+mn-ea"/>
                <a:cs typeface="+mn-cs"/>
              </a:rPr>
              <a:t> projects.</a:t>
            </a:r>
          </a:p>
          <a:p>
            <a:pPr marL="320040" indent="-320040" eaLnBrk="1" fontAlgn="auto" hangingPunct="1">
              <a:spcAft>
                <a:spcPts val="0"/>
              </a:spcAft>
              <a:buFont typeface="Wingdings"/>
              <a:buChar char=""/>
              <a:defRPr/>
            </a:pPr>
            <a:r>
              <a:rPr lang="en-US" smtClean="0">
                <a:ea typeface="+mn-ea"/>
                <a:cs typeface="+mn-cs"/>
              </a:rPr>
              <a:t>The NPV assumes that intermediate cash flows get reinvested at the </a:t>
            </a:r>
            <a:r>
              <a:rPr lang="ja-JP" altLang="en-US" smtClean="0">
                <a:ea typeface="+mn-ea"/>
                <a:cs typeface="+mn-cs"/>
              </a:rPr>
              <a:t>“</a:t>
            </a:r>
            <a:r>
              <a:rPr lang="en-US" altLang="ja-JP" smtClean="0">
                <a:ea typeface="+mn-ea"/>
                <a:cs typeface="+mn-cs"/>
              </a:rPr>
              <a:t>hurdle rate</a:t>
            </a:r>
            <a:r>
              <a:rPr lang="ja-JP" altLang="en-US" smtClean="0">
                <a:ea typeface="+mn-ea"/>
                <a:cs typeface="+mn-cs"/>
              </a:rPr>
              <a:t>”</a:t>
            </a:r>
            <a:r>
              <a:rPr lang="en-US" altLang="ja-JP" smtClean="0">
                <a:ea typeface="+mn-ea"/>
                <a:cs typeface="+mn-cs"/>
              </a:rPr>
              <a:t>, which is based upon what you can make on investments of comparable risk, while the IRR assumes that intermediate cash flows get reinvested at the </a:t>
            </a:r>
            <a:r>
              <a:rPr lang="ja-JP" altLang="en-US" smtClean="0">
                <a:ea typeface="+mn-ea"/>
                <a:cs typeface="+mn-cs"/>
              </a:rPr>
              <a:t>“</a:t>
            </a:r>
            <a:r>
              <a:rPr lang="en-US" altLang="ja-JP" smtClean="0">
                <a:ea typeface="+mn-ea"/>
                <a:cs typeface="+mn-cs"/>
              </a:rPr>
              <a:t>IRR</a:t>
            </a:r>
            <a:r>
              <a:rPr lang="ja-JP" altLang="en-US" smtClean="0">
                <a:ea typeface="+mn-ea"/>
                <a:cs typeface="+mn-cs"/>
              </a:rPr>
              <a:t>”</a:t>
            </a:r>
            <a:r>
              <a:rPr lang="en-US" altLang="ja-JP" smtClean="0">
                <a:ea typeface="+mn-ea"/>
                <a:cs typeface="+mn-cs"/>
              </a:rPr>
              <a:t>.</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Comparing projects with different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025D392-6ED2-664C-A473-2A2FCE05E995}" type="slidenum">
              <a:rPr lang="en-US"/>
              <a:pPr>
                <a:defRPr/>
              </a:pPr>
              <a:t>286</a:t>
            </a:fld>
            <a:endParaRPr lang="en-US" dirty="0"/>
          </a:p>
        </p:txBody>
      </p:sp>
      <p:sp>
        <p:nvSpPr>
          <p:cNvPr id="601092"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601093" name="Rectangle 3"/>
          <p:cNvSpPr>
            <a:spLocks noChangeArrowheads="1"/>
          </p:cNvSpPr>
          <p:nvPr/>
        </p:nvSpPr>
        <p:spPr bwMode="auto">
          <a:xfrm>
            <a:off x="1579563" y="1382713"/>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Project A</a:t>
            </a:r>
          </a:p>
        </p:txBody>
      </p:sp>
      <p:sp>
        <p:nvSpPr>
          <p:cNvPr id="601094" name="Line 4"/>
          <p:cNvSpPr>
            <a:spLocks noChangeShapeType="1"/>
          </p:cNvSpPr>
          <p:nvPr/>
        </p:nvSpPr>
        <p:spPr bwMode="auto">
          <a:xfrm>
            <a:off x="795338" y="4471988"/>
            <a:ext cx="0" cy="15398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5" name="Line 5"/>
          <p:cNvSpPr>
            <a:spLocks noChangeShapeType="1"/>
          </p:cNvSpPr>
          <p:nvPr/>
        </p:nvSpPr>
        <p:spPr bwMode="auto">
          <a:xfrm>
            <a:off x="4432300"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6" name="Line 6"/>
          <p:cNvSpPr>
            <a:spLocks noChangeShapeType="1"/>
          </p:cNvSpPr>
          <p:nvPr/>
        </p:nvSpPr>
        <p:spPr bwMode="auto">
          <a:xfrm>
            <a:off x="35655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7" name="Line 7"/>
          <p:cNvSpPr>
            <a:spLocks noChangeShapeType="1"/>
          </p:cNvSpPr>
          <p:nvPr/>
        </p:nvSpPr>
        <p:spPr bwMode="auto">
          <a:xfrm>
            <a:off x="21812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8" name="Line 8"/>
          <p:cNvSpPr>
            <a:spLocks noChangeShapeType="1"/>
          </p:cNvSpPr>
          <p:nvPr/>
        </p:nvSpPr>
        <p:spPr bwMode="auto">
          <a:xfrm>
            <a:off x="287337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9" name="Line 9"/>
          <p:cNvSpPr>
            <a:spLocks noChangeShapeType="1"/>
          </p:cNvSpPr>
          <p:nvPr/>
        </p:nvSpPr>
        <p:spPr bwMode="auto">
          <a:xfrm>
            <a:off x="1487488"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00" name="Rectangle 10"/>
          <p:cNvSpPr>
            <a:spLocks noChangeArrowheads="1"/>
          </p:cNvSpPr>
          <p:nvPr/>
        </p:nvSpPr>
        <p:spPr bwMode="auto">
          <a:xfrm>
            <a:off x="541338" y="4749800"/>
            <a:ext cx="828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-$1500</a:t>
            </a:r>
          </a:p>
        </p:txBody>
      </p:sp>
      <p:sp>
        <p:nvSpPr>
          <p:cNvPr id="601101" name="Rectangle 11"/>
          <p:cNvSpPr>
            <a:spLocks noChangeArrowheads="1"/>
          </p:cNvSpPr>
          <p:nvPr/>
        </p:nvSpPr>
        <p:spPr bwMode="auto">
          <a:xfrm>
            <a:off x="192563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2" name="Rectangle 12"/>
          <p:cNvSpPr>
            <a:spLocks noChangeArrowheads="1"/>
          </p:cNvSpPr>
          <p:nvPr/>
        </p:nvSpPr>
        <p:spPr bwMode="auto">
          <a:xfrm>
            <a:off x="261937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3" name="Rectangle 13"/>
          <p:cNvSpPr>
            <a:spLocks noChangeArrowheads="1"/>
          </p:cNvSpPr>
          <p:nvPr/>
        </p:nvSpPr>
        <p:spPr bwMode="auto">
          <a:xfrm>
            <a:off x="331152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4" name="Rectangle 14"/>
          <p:cNvSpPr>
            <a:spLocks noChangeArrowheads="1"/>
          </p:cNvSpPr>
          <p:nvPr/>
        </p:nvSpPr>
        <p:spPr bwMode="auto">
          <a:xfrm>
            <a:off x="4176713"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5" name="Rectangle 15"/>
          <p:cNvSpPr>
            <a:spLocks noChangeArrowheads="1"/>
          </p:cNvSpPr>
          <p:nvPr/>
        </p:nvSpPr>
        <p:spPr bwMode="auto">
          <a:xfrm>
            <a:off x="123348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6" name="Line 16"/>
          <p:cNvSpPr>
            <a:spLocks noChangeShapeType="1"/>
          </p:cNvSpPr>
          <p:nvPr/>
        </p:nvSpPr>
        <p:spPr bwMode="auto">
          <a:xfrm>
            <a:off x="795338" y="2393950"/>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07" name="Line 17"/>
          <p:cNvSpPr>
            <a:spLocks noChangeShapeType="1"/>
          </p:cNvSpPr>
          <p:nvPr/>
        </p:nvSpPr>
        <p:spPr bwMode="auto">
          <a:xfrm flipH="1">
            <a:off x="782638" y="2393950"/>
            <a:ext cx="364331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08" name="Line 18"/>
          <p:cNvSpPr>
            <a:spLocks noChangeShapeType="1"/>
          </p:cNvSpPr>
          <p:nvPr/>
        </p:nvSpPr>
        <p:spPr bwMode="auto">
          <a:xfrm>
            <a:off x="4432300"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09" name="Line 19"/>
          <p:cNvSpPr>
            <a:spLocks noChangeShapeType="1"/>
          </p:cNvSpPr>
          <p:nvPr/>
        </p:nvSpPr>
        <p:spPr bwMode="auto">
          <a:xfrm>
            <a:off x="35655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10" name="Line 20"/>
          <p:cNvSpPr>
            <a:spLocks noChangeShapeType="1"/>
          </p:cNvSpPr>
          <p:nvPr/>
        </p:nvSpPr>
        <p:spPr bwMode="auto">
          <a:xfrm>
            <a:off x="21812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11" name="Line 21"/>
          <p:cNvSpPr>
            <a:spLocks noChangeShapeType="1"/>
          </p:cNvSpPr>
          <p:nvPr/>
        </p:nvSpPr>
        <p:spPr bwMode="auto">
          <a:xfrm>
            <a:off x="287337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12" name="Line 22"/>
          <p:cNvSpPr>
            <a:spLocks noChangeShapeType="1"/>
          </p:cNvSpPr>
          <p:nvPr/>
        </p:nvSpPr>
        <p:spPr bwMode="auto">
          <a:xfrm>
            <a:off x="1487488"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13" name="Rectangle 23"/>
          <p:cNvSpPr>
            <a:spLocks noChangeArrowheads="1"/>
          </p:cNvSpPr>
          <p:nvPr/>
        </p:nvSpPr>
        <p:spPr bwMode="auto">
          <a:xfrm>
            <a:off x="541338" y="2671763"/>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-$1000</a:t>
            </a:r>
          </a:p>
        </p:txBody>
      </p:sp>
      <p:sp>
        <p:nvSpPr>
          <p:cNvPr id="601114" name="Rectangle 24"/>
          <p:cNvSpPr>
            <a:spLocks noChangeArrowheads="1"/>
          </p:cNvSpPr>
          <p:nvPr/>
        </p:nvSpPr>
        <p:spPr bwMode="auto">
          <a:xfrm>
            <a:off x="192563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5" name="Rectangle 25"/>
          <p:cNvSpPr>
            <a:spLocks noChangeArrowheads="1"/>
          </p:cNvSpPr>
          <p:nvPr/>
        </p:nvSpPr>
        <p:spPr bwMode="auto">
          <a:xfrm>
            <a:off x="261937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6" name="Rectangle 26"/>
          <p:cNvSpPr>
            <a:spLocks noChangeArrowheads="1"/>
          </p:cNvSpPr>
          <p:nvPr/>
        </p:nvSpPr>
        <p:spPr bwMode="auto">
          <a:xfrm>
            <a:off x="331152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7" name="Rectangle 27"/>
          <p:cNvSpPr>
            <a:spLocks noChangeArrowheads="1"/>
          </p:cNvSpPr>
          <p:nvPr/>
        </p:nvSpPr>
        <p:spPr bwMode="auto">
          <a:xfrm>
            <a:off x="4176713"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8" name="Rectangle 28"/>
          <p:cNvSpPr>
            <a:spLocks noChangeArrowheads="1"/>
          </p:cNvSpPr>
          <p:nvPr/>
        </p:nvSpPr>
        <p:spPr bwMode="auto">
          <a:xfrm>
            <a:off x="123348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9" name="Line 29"/>
          <p:cNvSpPr>
            <a:spLocks noChangeShapeType="1"/>
          </p:cNvSpPr>
          <p:nvPr/>
        </p:nvSpPr>
        <p:spPr bwMode="auto">
          <a:xfrm>
            <a:off x="8086725"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0" name="Line 30"/>
          <p:cNvSpPr>
            <a:spLocks noChangeShapeType="1"/>
          </p:cNvSpPr>
          <p:nvPr/>
        </p:nvSpPr>
        <p:spPr bwMode="auto">
          <a:xfrm>
            <a:off x="7221538"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1" name="Line 31"/>
          <p:cNvSpPr>
            <a:spLocks noChangeShapeType="1"/>
          </p:cNvSpPr>
          <p:nvPr/>
        </p:nvSpPr>
        <p:spPr bwMode="auto">
          <a:xfrm>
            <a:off x="583565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2" name="Line 32"/>
          <p:cNvSpPr>
            <a:spLocks noChangeShapeType="1"/>
          </p:cNvSpPr>
          <p:nvPr/>
        </p:nvSpPr>
        <p:spPr bwMode="auto">
          <a:xfrm>
            <a:off x="65278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3" name="Line 33"/>
          <p:cNvSpPr>
            <a:spLocks noChangeShapeType="1"/>
          </p:cNvSpPr>
          <p:nvPr/>
        </p:nvSpPr>
        <p:spPr bwMode="auto">
          <a:xfrm>
            <a:off x="51435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4" name="Rectangle 34"/>
          <p:cNvSpPr>
            <a:spLocks noChangeArrowheads="1"/>
          </p:cNvSpPr>
          <p:nvPr/>
        </p:nvSpPr>
        <p:spPr bwMode="auto">
          <a:xfrm>
            <a:off x="55816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5" name="Rectangle 35"/>
          <p:cNvSpPr>
            <a:spLocks noChangeArrowheads="1"/>
          </p:cNvSpPr>
          <p:nvPr/>
        </p:nvSpPr>
        <p:spPr bwMode="auto">
          <a:xfrm>
            <a:off x="62738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6" name="Rectangle 36"/>
          <p:cNvSpPr>
            <a:spLocks noChangeArrowheads="1"/>
          </p:cNvSpPr>
          <p:nvPr/>
        </p:nvSpPr>
        <p:spPr bwMode="auto">
          <a:xfrm>
            <a:off x="69659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7" name="Rectangle 37"/>
          <p:cNvSpPr>
            <a:spLocks noChangeArrowheads="1"/>
          </p:cNvSpPr>
          <p:nvPr/>
        </p:nvSpPr>
        <p:spPr bwMode="auto">
          <a:xfrm>
            <a:off x="7735888"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8" name="Rectangle 38"/>
          <p:cNvSpPr>
            <a:spLocks noChangeArrowheads="1"/>
          </p:cNvSpPr>
          <p:nvPr/>
        </p:nvSpPr>
        <p:spPr bwMode="auto">
          <a:xfrm>
            <a:off x="48895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9" name="Line 39"/>
          <p:cNvSpPr>
            <a:spLocks noChangeShapeType="1"/>
          </p:cNvSpPr>
          <p:nvPr/>
        </p:nvSpPr>
        <p:spPr bwMode="auto">
          <a:xfrm flipH="1">
            <a:off x="801688" y="4491038"/>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30" name="Rectangle 40"/>
          <p:cNvSpPr>
            <a:spLocks noChangeArrowheads="1"/>
          </p:cNvSpPr>
          <p:nvPr/>
        </p:nvSpPr>
        <p:spPr bwMode="auto">
          <a:xfrm>
            <a:off x="3600450" y="3556000"/>
            <a:ext cx="103822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Project B</a:t>
            </a:r>
          </a:p>
        </p:txBody>
      </p:sp>
      <p:sp>
        <p:nvSpPr>
          <p:cNvPr id="601131" name="Rectangle 41"/>
          <p:cNvSpPr>
            <a:spLocks noChangeArrowheads="1"/>
          </p:cNvSpPr>
          <p:nvPr/>
        </p:nvSpPr>
        <p:spPr bwMode="auto">
          <a:xfrm>
            <a:off x="2798763" y="2790825"/>
            <a:ext cx="2565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A = $ 442</a:t>
            </a:r>
          </a:p>
          <a:p>
            <a:r>
              <a:rPr lang="en-US" sz="1800"/>
              <a:t>IRR of Project A = 28.7%</a:t>
            </a:r>
          </a:p>
        </p:txBody>
      </p:sp>
      <p:sp>
        <p:nvSpPr>
          <p:cNvPr id="601132" name="Rectangle 42"/>
          <p:cNvSpPr>
            <a:spLocks noChangeArrowheads="1"/>
          </p:cNvSpPr>
          <p:nvPr/>
        </p:nvSpPr>
        <p:spPr bwMode="auto">
          <a:xfrm>
            <a:off x="3103563" y="4772025"/>
            <a:ext cx="26590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B = $ 478</a:t>
            </a:r>
          </a:p>
          <a:p>
            <a:r>
              <a:rPr lang="en-US" sz="1800"/>
              <a:t>IRR for Project B = 19.4%</a:t>
            </a:r>
          </a:p>
        </p:txBody>
      </p:sp>
      <p:sp>
        <p:nvSpPr>
          <p:cNvPr id="601133" name="Rectangle 43"/>
          <p:cNvSpPr>
            <a:spLocks noChangeArrowheads="1"/>
          </p:cNvSpPr>
          <p:nvPr/>
        </p:nvSpPr>
        <p:spPr bwMode="auto">
          <a:xfrm>
            <a:off x="2341563" y="5457825"/>
            <a:ext cx="357346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Hurdle Rate for Both Projects = 12%</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NPVs cannot be compared.. When projects have different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0DFC696-2D06-BE47-9AC0-9EAB91158757}" type="slidenum">
              <a:rPr lang="en-US"/>
              <a:pPr>
                <a:defRPr/>
              </a:pPr>
              <a:t>287</a:t>
            </a:fld>
            <a:endParaRPr lang="en-US" dirty="0"/>
          </a:p>
        </p:txBody>
      </p:sp>
      <p:sp>
        <p:nvSpPr>
          <p:cNvPr id="60314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net present values of mutually exclusive projects with different lives cannot be compared, since there is a bias towards longer-life projects. To compare the NPV, we have to</a:t>
            </a:r>
          </a:p>
          <a:p>
            <a:pPr lvl="1" eaLnBrk="1" hangingPunct="1"/>
            <a:r>
              <a:rPr lang="en-US">
                <a:latin typeface="Calibri" charset="0"/>
              </a:rPr>
              <a:t>replicate the projects till they have the same life (or)</a:t>
            </a:r>
          </a:p>
          <a:p>
            <a:pPr lvl="1" eaLnBrk="1" hangingPunct="1"/>
            <a:r>
              <a:rPr lang="en-US">
                <a:latin typeface="Calibri" charset="0"/>
              </a:rPr>
              <a:t>convert the net present values into annuities</a:t>
            </a:r>
          </a:p>
          <a:p>
            <a:pPr eaLnBrk="1" hangingPunct="1"/>
            <a:r>
              <a:rPr lang="en-US">
                <a:latin typeface="Calibri" charset="0"/>
              </a:rPr>
              <a:t>The IRR is unaffected by project life. We can choose the project with the higher IRR.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Solution 1: Project Replication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BA8802-3531-954B-B339-71F198C724AD}" type="slidenum">
              <a:rPr lang="en-US"/>
              <a:pPr>
                <a:defRPr/>
              </a:pPr>
              <a:t>288</a:t>
            </a:fld>
            <a:endParaRPr lang="en-US" dirty="0"/>
          </a:p>
        </p:txBody>
      </p:sp>
      <p:sp>
        <p:nvSpPr>
          <p:cNvPr id="60518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605189" name="Rectangle 3"/>
          <p:cNvSpPr>
            <a:spLocks noChangeArrowheads="1"/>
          </p:cNvSpPr>
          <p:nvPr/>
        </p:nvSpPr>
        <p:spPr bwMode="auto">
          <a:xfrm>
            <a:off x="2887663" y="1698625"/>
            <a:ext cx="2149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Project A: Replicated</a:t>
            </a:r>
          </a:p>
        </p:txBody>
      </p:sp>
      <p:sp>
        <p:nvSpPr>
          <p:cNvPr id="605190" name="Line 4"/>
          <p:cNvSpPr>
            <a:spLocks noChangeShapeType="1"/>
          </p:cNvSpPr>
          <p:nvPr/>
        </p:nvSpPr>
        <p:spPr bwMode="auto">
          <a:xfrm>
            <a:off x="871538" y="48418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1" name="Line 5"/>
          <p:cNvSpPr>
            <a:spLocks noChangeShapeType="1"/>
          </p:cNvSpPr>
          <p:nvPr/>
        </p:nvSpPr>
        <p:spPr bwMode="auto">
          <a:xfrm>
            <a:off x="4508500"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2" name="Line 6"/>
          <p:cNvSpPr>
            <a:spLocks noChangeShapeType="1"/>
          </p:cNvSpPr>
          <p:nvPr/>
        </p:nvSpPr>
        <p:spPr bwMode="auto">
          <a:xfrm>
            <a:off x="36417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3" name="Line 7"/>
          <p:cNvSpPr>
            <a:spLocks noChangeShapeType="1"/>
          </p:cNvSpPr>
          <p:nvPr/>
        </p:nvSpPr>
        <p:spPr bwMode="auto">
          <a:xfrm>
            <a:off x="22574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4" name="Line 8"/>
          <p:cNvSpPr>
            <a:spLocks noChangeShapeType="1"/>
          </p:cNvSpPr>
          <p:nvPr/>
        </p:nvSpPr>
        <p:spPr bwMode="auto">
          <a:xfrm>
            <a:off x="294957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5" name="Line 9"/>
          <p:cNvSpPr>
            <a:spLocks noChangeShapeType="1"/>
          </p:cNvSpPr>
          <p:nvPr/>
        </p:nvSpPr>
        <p:spPr bwMode="auto">
          <a:xfrm>
            <a:off x="1563688"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6" name="Rectangle 10"/>
          <p:cNvSpPr>
            <a:spLocks noChangeArrowheads="1"/>
          </p:cNvSpPr>
          <p:nvPr/>
        </p:nvSpPr>
        <p:spPr bwMode="auto">
          <a:xfrm>
            <a:off x="617538" y="51196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-$1500</a:t>
            </a:r>
          </a:p>
        </p:txBody>
      </p:sp>
      <p:sp>
        <p:nvSpPr>
          <p:cNvPr id="605197" name="Rectangle 11"/>
          <p:cNvSpPr>
            <a:spLocks noChangeArrowheads="1"/>
          </p:cNvSpPr>
          <p:nvPr/>
        </p:nvSpPr>
        <p:spPr bwMode="auto">
          <a:xfrm>
            <a:off x="200183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198" name="Rectangle 12"/>
          <p:cNvSpPr>
            <a:spLocks noChangeArrowheads="1"/>
          </p:cNvSpPr>
          <p:nvPr/>
        </p:nvSpPr>
        <p:spPr bwMode="auto">
          <a:xfrm>
            <a:off x="26955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199" name="Rectangle 13"/>
          <p:cNvSpPr>
            <a:spLocks noChangeArrowheads="1"/>
          </p:cNvSpPr>
          <p:nvPr/>
        </p:nvSpPr>
        <p:spPr bwMode="auto">
          <a:xfrm>
            <a:off x="338772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0" name="Rectangle 14"/>
          <p:cNvSpPr>
            <a:spLocks noChangeArrowheads="1"/>
          </p:cNvSpPr>
          <p:nvPr/>
        </p:nvSpPr>
        <p:spPr bwMode="auto">
          <a:xfrm>
            <a:off x="40798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1" name="Rectangle 15"/>
          <p:cNvSpPr>
            <a:spLocks noChangeArrowheads="1"/>
          </p:cNvSpPr>
          <p:nvPr/>
        </p:nvSpPr>
        <p:spPr bwMode="auto">
          <a:xfrm>
            <a:off x="130968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2" name="Line 16"/>
          <p:cNvSpPr>
            <a:spLocks noChangeShapeType="1"/>
          </p:cNvSpPr>
          <p:nvPr/>
        </p:nvSpPr>
        <p:spPr bwMode="auto">
          <a:xfrm>
            <a:off x="8162925"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3" name="Line 17"/>
          <p:cNvSpPr>
            <a:spLocks noChangeShapeType="1"/>
          </p:cNvSpPr>
          <p:nvPr/>
        </p:nvSpPr>
        <p:spPr bwMode="auto">
          <a:xfrm>
            <a:off x="7297738"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4" name="Line 18"/>
          <p:cNvSpPr>
            <a:spLocks noChangeShapeType="1"/>
          </p:cNvSpPr>
          <p:nvPr/>
        </p:nvSpPr>
        <p:spPr bwMode="auto">
          <a:xfrm>
            <a:off x="591185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5" name="Line 19"/>
          <p:cNvSpPr>
            <a:spLocks noChangeShapeType="1"/>
          </p:cNvSpPr>
          <p:nvPr/>
        </p:nvSpPr>
        <p:spPr bwMode="auto">
          <a:xfrm>
            <a:off x="66040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6" name="Line 20"/>
          <p:cNvSpPr>
            <a:spLocks noChangeShapeType="1"/>
          </p:cNvSpPr>
          <p:nvPr/>
        </p:nvSpPr>
        <p:spPr bwMode="auto">
          <a:xfrm>
            <a:off x="52197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7" name="Rectangle 21"/>
          <p:cNvSpPr>
            <a:spLocks noChangeArrowheads="1"/>
          </p:cNvSpPr>
          <p:nvPr/>
        </p:nvSpPr>
        <p:spPr bwMode="auto">
          <a:xfrm>
            <a:off x="56578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8" name="Rectangle 22"/>
          <p:cNvSpPr>
            <a:spLocks noChangeArrowheads="1"/>
          </p:cNvSpPr>
          <p:nvPr/>
        </p:nvSpPr>
        <p:spPr bwMode="auto">
          <a:xfrm>
            <a:off x="635000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9" name="Rectangle 23"/>
          <p:cNvSpPr>
            <a:spLocks noChangeArrowheads="1"/>
          </p:cNvSpPr>
          <p:nvPr/>
        </p:nvSpPr>
        <p:spPr bwMode="auto">
          <a:xfrm>
            <a:off x="70421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10" name="Rectangle 24"/>
          <p:cNvSpPr>
            <a:spLocks noChangeArrowheads="1"/>
          </p:cNvSpPr>
          <p:nvPr/>
        </p:nvSpPr>
        <p:spPr bwMode="auto">
          <a:xfrm>
            <a:off x="7812088"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11" name="Rectangle 25"/>
          <p:cNvSpPr>
            <a:spLocks noChangeArrowheads="1"/>
          </p:cNvSpPr>
          <p:nvPr/>
        </p:nvSpPr>
        <p:spPr bwMode="auto">
          <a:xfrm>
            <a:off x="4791075"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12" name="Line 26"/>
          <p:cNvSpPr>
            <a:spLocks noChangeShapeType="1"/>
          </p:cNvSpPr>
          <p:nvPr/>
        </p:nvSpPr>
        <p:spPr bwMode="auto">
          <a:xfrm flipH="1">
            <a:off x="877888" y="48609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3" name="Rectangle 27"/>
          <p:cNvSpPr>
            <a:spLocks noChangeArrowheads="1"/>
          </p:cNvSpPr>
          <p:nvPr/>
        </p:nvSpPr>
        <p:spPr bwMode="auto">
          <a:xfrm>
            <a:off x="3676650" y="3925888"/>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i="1"/>
              <a:t>Project B</a:t>
            </a:r>
          </a:p>
        </p:txBody>
      </p:sp>
      <p:sp>
        <p:nvSpPr>
          <p:cNvPr id="605214" name="Line 28"/>
          <p:cNvSpPr>
            <a:spLocks noChangeShapeType="1"/>
          </p:cNvSpPr>
          <p:nvPr/>
        </p:nvSpPr>
        <p:spPr bwMode="auto">
          <a:xfrm>
            <a:off x="890588" y="25939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5" name="Line 29"/>
          <p:cNvSpPr>
            <a:spLocks noChangeShapeType="1"/>
          </p:cNvSpPr>
          <p:nvPr/>
        </p:nvSpPr>
        <p:spPr bwMode="auto">
          <a:xfrm>
            <a:off x="4527550"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6" name="Line 30"/>
          <p:cNvSpPr>
            <a:spLocks noChangeShapeType="1"/>
          </p:cNvSpPr>
          <p:nvPr/>
        </p:nvSpPr>
        <p:spPr bwMode="auto">
          <a:xfrm>
            <a:off x="36607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7" name="Line 31"/>
          <p:cNvSpPr>
            <a:spLocks noChangeShapeType="1"/>
          </p:cNvSpPr>
          <p:nvPr/>
        </p:nvSpPr>
        <p:spPr bwMode="auto">
          <a:xfrm>
            <a:off x="22764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8" name="Line 32"/>
          <p:cNvSpPr>
            <a:spLocks noChangeShapeType="1"/>
          </p:cNvSpPr>
          <p:nvPr/>
        </p:nvSpPr>
        <p:spPr bwMode="auto">
          <a:xfrm>
            <a:off x="296862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9" name="Line 33"/>
          <p:cNvSpPr>
            <a:spLocks noChangeShapeType="1"/>
          </p:cNvSpPr>
          <p:nvPr/>
        </p:nvSpPr>
        <p:spPr bwMode="auto">
          <a:xfrm>
            <a:off x="158273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20" name="Rectangle 34"/>
          <p:cNvSpPr>
            <a:spLocks noChangeArrowheads="1"/>
          </p:cNvSpPr>
          <p:nvPr/>
        </p:nvSpPr>
        <p:spPr bwMode="auto">
          <a:xfrm>
            <a:off x="636588" y="28717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-$1000</a:t>
            </a:r>
          </a:p>
        </p:txBody>
      </p:sp>
      <p:sp>
        <p:nvSpPr>
          <p:cNvPr id="605221" name="Rectangle 35"/>
          <p:cNvSpPr>
            <a:spLocks noChangeArrowheads="1"/>
          </p:cNvSpPr>
          <p:nvPr/>
        </p:nvSpPr>
        <p:spPr bwMode="auto">
          <a:xfrm>
            <a:off x="202088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2" name="Rectangle 36"/>
          <p:cNvSpPr>
            <a:spLocks noChangeArrowheads="1"/>
          </p:cNvSpPr>
          <p:nvPr/>
        </p:nvSpPr>
        <p:spPr bwMode="auto">
          <a:xfrm>
            <a:off x="27146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3" name="Rectangle 37"/>
          <p:cNvSpPr>
            <a:spLocks noChangeArrowheads="1"/>
          </p:cNvSpPr>
          <p:nvPr/>
        </p:nvSpPr>
        <p:spPr bwMode="auto">
          <a:xfrm>
            <a:off x="340677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4" name="Rectangle 38"/>
          <p:cNvSpPr>
            <a:spLocks noChangeArrowheads="1"/>
          </p:cNvSpPr>
          <p:nvPr/>
        </p:nvSpPr>
        <p:spPr bwMode="auto">
          <a:xfrm>
            <a:off x="40989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5" name="Rectangle 39"/>
          <p:cNvSpPr>
            <a:spLocks noChangeArrowheads="1"/>
          </p:cNvSpPr>
          <p:nvPr/>
        </p:nvSpPr>
        <p:spPr bwMode="auto">
          <a:xfrm>
            <a:off x="132873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6" name="Line 40"/>
          <p:cNvSpPr>
            <a:spLocks noChangeShapeType="1"/>
          </p:cNvSpPr>
          <p:nvPr/>
        </p:nvSpPr>
        <p:spPr bwMode="auto">
          <a:xfrm>
            <a:off x="8162925"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27" name="Line 41"/>
          <p:cNvSpPr>
            <a:spLocks noChangeShapeType="1"/>
          </p:cNvSpPr>
          <p:nvPr/>
        </p:nvSpPr>
        <p:spPr bwMode="auto">
          <a:xfrm>
            <a:off x="7316788"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28" name="Line 42"/>
          <p:cNvSpPr>
            <a:spLocks noChangeShapeType="1"/>
          </p:cNvSpPr>
          <p:nvPr/>
        </p:nvSpPr>
        <p:spPr bwMode="auto">
          <a:xfrm>
            <a:off x="593090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29" name="Line 43"/>
          <p:cNvSpPr>
            <a:spLocks noChangeShapeType="1"/>
          </p:cNvSpPr>
          <p:nvPr/>
        </p:nvSpPr>
        <p:spPr bwMode="auto">
          <a:xfrm>
            <a:off x="664368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30" name="Line 44"/>
          <p:cNvSpPr>
            <a:spLocks noChangeShapeType="1"/>
          </p:cNvSpPr>
          <p:nvPr/>
        </p:nvSpPr>
        <p:spPr bwMode="auto">
          <a:xfrm>
            <a:off x="523875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31" name="Rectangle 45"/>
          <p:cNvSpPr>
            <a:spLocks noChangeArrowheads="1"/>
          </p:cNvSpPr>
          <p:nvPr/>
        </p:nvSpPr>
        <p:spPr bwMode="auto">
          <a:xfrm>
            <a:off x="55991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2" name="Rectangle 46"/>
          <p:cNvSpPr>
            <a:spLocks noChangeArrowheads="1"/>
          </p:cNvSpPr>
          <p:nvPr/>
        </p:nvSpPr>
        <p:spPr bwMode="auto">
          <a:xfrm>
            <a:off x="627380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3" name="Rectangle 47"/>
          <p:cNvSpPr>
            <a:spLocks noChangeArrowheads="1"/>
          </p:cNvSpPr>
          <p:nvPr/>
        </p:nvSpPr>
        <p:spPr bwMode="auto">
          <a:xfrm>
            <a:off x="700405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4" name="Rectangle 48"/>
          <p:cNvSpPr>
            <a:spLocks noChangeArrowheads="1"/>
          </p:cNvSpPr>
          <p:nvPr/>
        </p:nvSpPr>
        <p:spPr bwMode="auto">
          <a:xfrm>
            <a:off x="7773988" y="2141538"/>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5" name="Rectangle 49"/>
          <p:cNvSpPr>
            <a:spLocks noChangeArrowheads="1"/>
          </p:cNvSpPr>
          <p:nvPr/>
        </p:nvSpPr>
        <p:spPr bwMode="auto">
          <a:xfrm>
            <a:off x="48498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6" name="Line 50"/>
          <p:cNvSpPr>
            <a:spLocks noChangeShapeType="1"/>
          </p:cNvSpPr>
          <p:nvPr/>
        </p:nvSpPr>
        <p:spPr bwMode="auto">
          <a:xfrm flipH="1">
            <a:off x="877888" y="26130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37" name="Rectangle 51"/>
          <p:cNvSpPr>
            <a:spLocks noChangeArrowheads="1"/>
          </p:cNvSpPr>
          <p:nvPr/>
        </p:nvSpPr>
        <p:spPr bwMode="auto">
          <a:xfrm>
            <a:off x="4041775" y="2871788"/>
            <a:ext cx="20923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-$1000 (Replication)</a:t>
            </a:r>
          </a:p>
        </p:txBody>
      </p:sp>
      <p:sp>
        <p:nvSpPr>
          <p:cNvPr id="605238" name="Rectangle 52"/>
          <p:cNvSpPr>
            <a:spLocks noChangeArrowheads="1"/>
          </p:cNvSpPr>
          <p:nvPr/>
        </p:nvSpPr>
        <p:spPr bwMode="auto">
          <a:xfrm>
            <a:off x="3332163" y="3324225"/>
            <a:ext cx="35290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A replicated = $ 693</a:t>
            </a:r>
          </a:p>
        </p:txBody>
      </p:sp>
      <p:sp>
        <p:nvSpPr>
          <p:cNvPr id="605239" name="Rectangle 53"/>
          <p:cNvSpPr>
            <a:spLocks noChangeArrowheads="1"/>
          </p:cNvSpPr>
          <p:nvPr/>
        </p:nvSpPr>
        <p:spPr bwMode="auto">
          <a:xfrm>
            <a:off x="2646363" y="5381625"/>
            <a:ext cx="25003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B= $ 478</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Solution 2: Equivalent Annuities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E18FCA7-FF71-A945-8173-1680FC340010}" type="slidenum">
              <a:rPr lang="en-US"/>
              <a:pPr>
                <a:defRPr/>
              </a:pPr>
              <a:t>289</a:t>
            </a:fld>
            <a:endParaRPr lang="en-US" dirty="0"/>
          </a:p>
        </p:txBody>
      </p:sp>
      <p:sp>
        <p:nvSpPr>
          <p:cNvPr id="60723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Equivalent Annuity for 5-year project </a:t>
            </a:r>
          </a:p>
          <a:p>
            <a:pPr lvl="1" eaLnBrk="1" hangingPunct="1"/>
            <a:r>
              <a:rPr lang="en-US">
                <a:latin typeface="Calibri" charset="0"/>
              </a:rPr>
              <a:t>= $442 * PV(A,12%,5 years) </a:t>
            </a:r>
          </a:p>
          <a:p>
            <a:pPr lvl="1" eaLnBrk="1" hangingPunct="1"/>
            <a:r>
              <a:rPr lang="en-US">
                <a:latin typeface="Calibri" charset="0"/>
              </a:rPr>
              <a:t>= $ 122.62</a:t>
            </a:r>
          </a:p>
          <a:p>
            <a:pPr eaLnBrk="1" hangingPunct="1"/>
            <a:r>
              <a:rPr lang="en-US">
                <a:latin typeface="Calibri" charset="0"/>
              </a:rPr>
              <a:t>Equivalent Annuity for 10-year project</a:t>
            </a:r>
          </a:p>
          <a:p>
            <a:pPr lvl="1" eaLnBrk="1" hangingPunct="1"/>
            <a:r>
              <a:rPr lang="en-US">
                <a:latin typeface="Calibri" charset="0"/>
              </a:rPr>
              <a:t> = $478 * PV(A,12%,10 years)</a:t>
            </a:r>
          </a:p>
          <a:p>
            <a:pPr lvl="1" eaLnBrk="1" hangingPunct="1"/>
            <a:r>
              <a:rPr lang="en-US">
                <a:latin typeface="Calibri" charset="0"/>
              </a:rPr>
              <a:t> = $ 84.60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would you choose as your investment tool?</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76B0DA6-3079-1F43-95A6-CF52E071A260}" type="slidenum">
              <a:rPr lang="en-US"/>
              <a:pPr>
                <a:defRPr/>
              </a:pPr>
              <a:t>290</a:t>
            </a:fld>
            <a:endParaRPr lang="en-US" dirty="0"/>
          </a:p>
        </p:txBody>
      </p:sp>
      <p:sp>
        <p:nvSpPr>
          <p:cNvPr id="60416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Given the advantages/disadvantages outlined for each of the different decision rules, which one would you choose to adopt?</a:t>
            </a:r>
          </a:p>
          <a:p>
            <a:pPr marL="822960" lvl="1" indent="-457200" eaLnBrk="1" fontAlgn="auto" hangingPunct="1">
              <a:spcAft>
                <a:spcPts val="0"/>
              </a:spcAft>
              <a:buFont typeface="+mj-lt"/>
              <a:buAutoNum type="alphaLcPeriod"/>
              <a:defRPr/>
            </a:pPr>
            <a:r>
              <a:rPr lang="en-US" dirty="0" smtClean="0">
                <a:ea typeface="+mn-ea"/>
              </a:rPr>
              <a:t>Return on Investment (ROE, ROC)</a:t>
            </a:r>
          </a:p>
          <a:p>
            <a:pPr marL="822960" lvl="1" indent="-457200" eaLnBrk="1" fontAlgn="auto" hangingPunct="1">
              <a:spcAft>
                <a:spcPts val="0"/>
              </a:spcAft>
              <a:buFont typeface="+mj-lt"/>
              <a:buAutoNum type="alphaLcPeriod"/>
              <a:defRPr/>
            </a:pPr>
            <a:r>
              <a:rPr lang="en-US" dirty="0" smtClean="0">
                <a:ea typeface="+mn-ea"/>
              </a:rPr>
              <a:t>Payback or Discounted Payback</a:t>
            </a:r>
          </a:p>
          <a:p>
            <a:pPr marL="822960" lvl="1" indent="-457200" eaLnBrk="1" fontAlgn="auto" hangingPunct="1">
              <a:spcAft>
                <a:spcPts val="0"/>
              </a:spcAft>
              <a:buFont typeface="+mj-lt"/>
              <a:buAutoNum type="alphaLcPeriod"/>
              <a:defRPr/>
            </a:pPr>
            <a:r>
              <a:rPr lang="en-US" dirty="0" smtClean="0">
                <a:ea typeface="+mn-ea"/>
              </a:rPr>
              <a:t>Net Present Value</a:t>
            </a:r>
          </a:p>
          <a:p>
            <a:pPr marL="822960" lvl="1" indent="-457200" eaLnBrk="1" fontAlgn="auto" hangingPunct="1">
              <a:spcAft>
                <a:spcPts val="0"/>
              </a:spcAft>
              <a:buFont typeface="+mj-lt"/>
              <a:buAutoNum type="alphaLcPeriod"/>
              <a:defRPr/>
            </a:pPr>
            <a:r>
              <a:rPr lang="en-US" dirty="0" smtClean="0">
                <a:ea typeface="+mn-ea"/>
              </a:rPr>
              <a:t>Internal Rate of Return</a:t>
            </a:r>
          </a:p>
          <a:p>
            <a:pPr marL="822960" lvl="1" indent="-457200" eaLnBrk="1" fontAlgn="auto" hangingPunct="1">
              <a:spcAft>
                <a:spcPts val="0"/>
              </a:spcAft>
              <a:buFont typeface="+mj-lt"/>
              <a:buAutoNum type="alphaLcPeriod"/>
              <a:defRPr/>
            </a:pPr>
            <a:r>
              <a:rPr lang="en-US" dirty="0" smtClean="0">
                <a:ea typeface="+mn-ea"/>
              </a:rPr>
              <a:t>Profitability Index</a:t>
            </a:r>
          </a:p>
          <a:p>
            <a:pPr marL="320040" indent="-320040" eaLnBrk="1" fontAlgn="auto" hangingPunct="1">
              <a:spcAft>
                <a:spcPts val="0"/>
              </a:spcAft>
              <a:buFont typeface="Wingdings"/>
              <a:buChar char=""/>
              <a:defRPr/>
            </a:pPr>
            <a:r>
              <a:rPr lang="en-US" dirty="0" smtClean="0">
                <a:ea typeface="+mn-ea"/>
                <a:cs typeface="+mn-cs"/>
              </a:rPr>
              <a:t>Do you think your choice has been affected by the events of the last quarter of 2008? If so, why? If not, why not?</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firms actually use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7D10667-C86F-4C42-B163-AFC6F06C776B}" type="slidenum">
              <a:rPr lang="en-US"/>
              <a:pPr>
                <a:defRPr/>
              </a:pPr>
              <a:t>291</a:t>
            </a:fld>
            <a:endParaRPr lang="en-US" dirty="0"/>
          </a:p>
        </p:txBody>
      </p:sp>
      <p:sp>
        <p:nvSpPr>
          <p:cNvPr id="60621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sz="2000" dirty="0" smtClean="0">
                <a:ea typeface="+mn-ea"/>
                <a:cs typeface="+mn-cs"/>
              </a:rPr>
              <a:t>Decision Rule		% of Firms using as primary decision rule in</a:t>
            </a:r>
          </a:p>
          <a:p>
            <a:pPr marL="0" indent="0" eaLnBrk="1" fontAlgn="auto" hangingPunct="1">
              <a:spcAft>
                <a:spcPts val="0"/>
              </a:spcAft>
              <a:buFont typeface="Wingdings"/>
              <a:buNone/>
              <a:defRPr/>
            </a:pPr>
            <a:r>
              <a:rPr lang="en-US" sz="2000" dirty="0" smtClean="0">
                <a:ea typeface="+mn-ea"/>
                <a:cs typeface="+mn-cs"/>
              </a:rPr>
              <a:t>			</a:t>
            </a:r>
            <a:r>
              <a:rPr lang="en-US" sz="2000" b="1" dirty="0" smtClean="0">
                <a:ea typeface="+mn-ea"/>
                <a:cs typeface="+mn-cs"/>
              </a:rPr>
              <a:t>1976	1986	1998</a:t>
            </a:r>
          </a:p>
          <a:p>
            <a:pPr marL="0" indent="0" eaLnBrk="1" fontAlgn="auto" hangingPunct="1">
              <a:spcAft>
                <a:spcPts val="0"/>
              </a:spcAft>
              <a:buFont typeface="Wingdings"/>
              <a:buNone/>
              <a:defRPr/>
            </a:pPr>
            <a:r>
              <a:rPr lang="en-US" sz="2000" dirty="0" smtClean="0">
                <a:ea typeface="+mn-ea"/>
                <a:cs typeface="+mn-cs"/>
              </a:rPr>
              <a:t>IRR			53.6%	49.0%	42.0%</a:t>
            </a:r>
          </a:p>
          <a:p>
            <a:pPr marL="0" indent="0" eaLnBrk="1" fontAlgn="auto" hangingPunct="1">
              <a:spcAft>
                <a:spcPts val="0"/>
              </a:spcAft>
              <a:buFont typeface="Wingdings"/>
              <a:buNone/>
              <a:defRPr/>
            </a:pPr>
            <a:r>
              <a:rPr lang="en-US" sz="2000" dirty="0" smtClean="0">
                <a:ea typeface="+mn-ea"/>
                <a:cs typeface="+mn-cs"/>
              </a:rPr>
              <a:t>Accounting Return	25.0%	8.0%	   7.0%</a:t>
            </a:r>
          </a:p>
          <a:p>
            <a:pPr marL="0" indent="0" eaLnBrk="1" fontAlgn="auto" hangingPunct="1">
              <a:spcAft>
                <a:spcPts val="0"/>
              </a:spcAft>
              <a:buFont typeface="Wingdings"/>
              <a:buNone/>
              <a:defRPr/>
            </a:pPr>
            <a:r>
              <a:rPr lang="en-US" sz="2000" dirty="0" smtClean="0">
                <a:ea typeface="+mn-ea"/>
                <a:cs typeface="+mn-cs"/>
              </a:rPr>
              <a:t>NPV			9.8%	21.0%	34.0%</a:t>
            </a:r>
          </a:p>
          <a:p>
            <a:pPr marL="0" indent="0" eaLnBrk="1" fontAlgn="auto" hangingPunct="1">
              <a:spcAft>
                <a:spcPts val="0"/>
              </a:spcAft>
              <a:buFont typeface="Wingdings"/>
              <a:buNone/>
              <a:defRPr/>
            </a:pPr>
            <a:r>
              <a:rPr lang="en-US" sz="2000" dirty="0" smtClean="0">
                <a:ea typeface="+mn-ea"/>
                <a:cs typeface="+mn-cs"/>
              </a:rPr>
              <a:t>Payback Period		8.9%	19.0%	14.0%</a:t>
            </a:r>
          </a:p>
          <a:p>
            <a:pPr marL="0" indent="0" eaLnBrk="1" fontAlgn="auto" hangingPunct="1">
              <a:spcAft>
                <a:spcPts val="0"/>
              </a:spcAft>
              <a:buFont typeface="Wingdings"/>
              <a:buNone/>
              <a:defRPr/>
            </a:pPr>
            <a:r>
              <a:rPr lang="en-US" sz="2000" dirty="0" smtClean="0">
                <a:ea typeface="+mn-ea"/>
                <a:cs typeface="+mn-cs"/>
              </a:rPr>
              <a:t>Profitability Index		2.7%	3.0%	  3.0%</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Side Costs and Benefits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5477DD0-1A32-5C43-A87B-6468C2B363BF}" type="slidenum">
              <a:rPr lang="en-US"/>
              <a:pPr>
                <a:defRPr/>
              </a:pPr>
              <a:t>292</a:t>
            </a:fld>
            <a:endParaRPr lang="en-US" dirty="0"/>
          </a:p>
        </p:txBody>
      </p:sp>
      <p:sp>
        <p:nvSpPr>
          <p:cNvPr id="60825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Most projects considered by any business create side costs and benefits for that business. </a:t>
            </a:r>
          </a:p>
          <a:p>
            <a:pPr marL="640080" lvl="1" indent="-274320" eaLnBrk="1" fontAlgn="auto" hangingPunct="1">
              <a:spcAft>
                <a:spcPts val="0"/>
              </a:spcAft>
              <a:buFont typeface="Wingdings 2"/>
              <a:buChar char=""/>
              <a:defRPr/>
            </a:pPr>
            <a:r>
              <a:rPr lang="en-US" smtClean="0">
                <a:ea typeface="+mn-ea"/>
              </a:rPr>
              <a:t>The side costs include the costs created by the use of resources that the business already owns (opportunity costs) and lost revenues for other projects that the firm may have.</a:t>
            </a:r>
          </a:p>
          <a:p>
            <a:pPr marL="640080" lvl="1" indent="-274320" eaLnBrk="1" fontAlgn="auto" hangingPunct="1">
              <a:spcAft>
                <a:spcPts val="0"/>
              </a:spcAft>
              <a:buFont typeface="Wingdings 2"/>
              <a:buChar char=""/>
              <a:defRPr/>
            </a:pPr>
            <a:r>
              <a:rPr lang="en-US" smtClean="0">
                <a:ea typeface="+mn-ea"/>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marL="320040" indent="-320040" eaLnBrk="1" fontAlgn="auto" hangingPunct="1">
              <a:spcAft>
                <a:spcPts val="0"/>
              </a:spcAft>
              <a:buFont typeface="Wingdings"/>
              <a:buChar char=""/>
              <a:defRPr/>
            </a:pPr>
            <a:r>
              <a:rPr lang="en-US" smtClean="0">
                <a:ea typeface="+mn-ea"/>
                <a:cs typeface="+mn-cs"/>
              </a:rPr>
              <a:t>The returns on a project should incorporate these costs and benefits.</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Opportunity Cost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40FEF6-C20E-624D-95DD-061E9E51AD42}" type="slidenum">
              <a:rPr lang="en-US"/>
              <a:pPr>
                <a:defRPr/>
              </a:pPr>
              <a:t>293</a:t>
            </a:fld>
            <a:endParaRPr lang="en-US" dirty="0"/>
          </a:p>
        </p:txBody>
      </p:sp>
      <p:sp>
        <p:nvSpPr>
          <p:cNvPr id="6103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An opportunity cost arises when a project uses a resource that may already have been paid for by the firm. </a:t>
            </a:r>
          </a:p>
          <a:p>
            <a:pPr marL="320040" indent="-320040" eaLnBrk="1" fontAlgn="auto" hangingPunct="1">
              <a:spcAft>
                <a:spcPts val="0"/>
              </a:spcAft>
              <a:buFont typeface="Wingdings"/>
              <a:buChar char=""/>
              <a:defRPr/>
            </a:pPr>
            <a:r>
              <a:rPr lang="en-US" smtClean="0">
                <a:ea typeface="+mn-ea"/>
                <a:cs typeface="+mn-cs"/>
              </a:rPr>
              <a:t>When a resource that is already owned by a firm is being considered for use in a project, this resource has to be priced on its next best alternative use, which may be</a:t>
            </a:r>
          </a:p>
          <a:p>
            <a:pPr marL="640080" lvl="1" indent="-274320" eaLnBrk="1" fontAlgn="auto" hangingPunct="1">
              <a:spcAft>
                <a:spcPts val="0"/>
              </a:spcAft>
              <a:buFont typeface="Wingdings 2"/>
              <a:buChar char=""/>
              <a:defRPr/>
            </a:pPr>
            <a:r>
              <a:rPr lang="en-US" smtClean="0">
                <a:ea typeface="+mn-ea"/>
              </a:rPr>
              <a:t>a sale of the asset, in which case the opportunity cost is the expected proceeds from the sale, net of any capital gains taxes</a:t>
            </a:r>
          </a:p>
          <a:p>
            <a:pPr marL="640080" lvl="1" indent="-274320" eaLnBrk="1" fontAlgn="auto" hangingPunct="1">
              <a:spcAft>
                <a:spcPts val="0"/>
              </a:spcAft>
              <a:buFont typeface="Wingdings 2"/>
              <a:buChar char=""/>
              <a:defRPr/>
            </a:pPr>
            <a:r>
              <a:rPr lang="en-US" smtClean="0">
                <a:ea typeface="+mn-ea"/>
              </a:rPr>
              <a:t>renting or leasing the asset out, in which case the opportunity cost is the expected present value of the after-tax  rental or lease revenues.</a:t>
            </a:r>
          </a:p>
          <a:p>
            <a:pPr marL="640080" lvl="1" indent="-274320" eaLnBrk="1" fontAlgn="auto" hangingPunct="1">
              <a:spcAft>
                <a:spcPts val="0"/>
              </a:spcAft>
              <a:buFont typeface="Wingdings 2"/>
              <a:buChar char=""/>
              <a:defRPr/>
            </a:pPr>
            <a:r>
              <a:rPr lang="en-US" smtClean="0">
                <a:ea typeface="+mn-ea"/>
              </a:rPr>
              <a:t>use elsewhere in the business, in which case the opportunity cost is the cost of replacing it.</a:t>
            </a:r>
            <a:endParaRPr lang="en-US">
              <a:ea typeface="+mn-ea"/>
            </a:endParaRPr>
          </a:p>
        </p:txBody>
      </p:sp>
    </p:spTree>
  </p:cSld>
  <p:clrMapOvr>
    <a:masterClrMapping/>
  </p:clrMapOvr>
  <p:transition xmlns:p14="http://schemas.microsoft.com/office/powerpoint/2010/mai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1: Foregone Sale?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810CAEA-D3F6-CC4A-B742-1680F2CD66A2}" type="slidenum">
              <a:rPr lang="en-US"/>
              <a:pPr>
                <a:defRPr/>
              </a:pPr>
              <a:t>294</a:t>
            </a:fld>
            <a:endParaRPr lang="en-US" dirty="0"/>
          </a:p>
        </p:txBody>
      </p:sp>
      <p:sp>
        <p:nvSpPr>
          <p:cNvPr id="61235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Assume that Disney owns land in Rio already. This land is undeveloped and was acquired several years ago for $ 5 million for a hotel that was never built. It is anticipated, if this theme park is built, that this land will be used to build the offices for Disney Rio. The land currently can be sold for $ 40 million, though that would create a capital gain (which will be taxed at 20%). In assessing the theme park, which of the following would you do:</a:t>
            </a:r>
          </a:p>
          <a:p>
            <a:pPr marL="640080" lvl="1" indent="-274320" eaLnBrk="1" fontAlgn="auto" hangingPunct="1">
              <a:spcAft>
                <a:spcPts val="0"/>
              </a:spcAft>
              <a:buFont typeface="Wingdings 2"/>
              <a:buChar char=""/>
              <a:defRPr/>
            </a:pPr>
            <a:r>
              <a:rPr lang="en-US" smtClean="0">
                <a:ea typeface="+mn-ea"/>
              </a:rPr>
              <a:t>Ignore the cost of the land, since Disney owns its already</a:t>
            </a:r>
          </a:p>
          <a:p>
            <a:pPr marL="640080" lvl="1" indent="-274320" eaLnBrk="1" fontAlgn="auto" hangingPunct="1">
              <a:spcAft>
                <a:spcPts val="0"/>
              </a:spcAft>
              <a:buFont typeface="Wingdings 2"/>
              <a:buChar char=""/>
              <a:defRPr/>
            </a:pPr>
            <a:r>
              <a:rPr lang="en-US" smtClean="0">
                <a:ea typeface="+mn-ea"/>
              </a:rPr>
              <a:t>Use the book value of the land, which is $ 5 million</a:t>
            </a:r>
          </a:p>
          <a:p>
            <a:pPr marL="640080" lvl="1" indent="-274320" eaLnBrk="1" fontAlgn="auto" hangingPunct="1">
              <a:spcAft>
                <a:spcPts val="0"/>
              </a:spcAft>
              <a:buFont typeface="Wingdings 2"/>
              <a:buChar char=""/>
              <a:defRPr/>
            </a:pPr>
            <a:r>
              <a:rPr lang="en-US" smtClean="0">
                <a:ea typeface="+mn-ea"/>
              </a:rPr>
              <a:t>Use the market value of the land, which is $ 40 million</a:t>
            </a:r>
          </a:p>
          <a:p>
            <a:pPr marL="640080" lvl="1" indent="-274320" eaLnBrk="1" fontAlgn="auto" hangingPunct="1">
              <a:spcAft>
                <a:spcPts val="0"/>
              </a:spcAft>
              <a:buFont typeface="Wingdings 2"/>
              <a:buChar char=""/>
              <a:defRPr/>
            </a:pPr>
            <a:r>
              <a:rPr lang="en-US" smtClean="0">
                <a:ea typeface="+mn-ea"/>
              </a:rPr>
              <a:t>Other: </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2: Incremental Cost?</a:t>
            </a:r>
            <a:br>
              <a:rPr lang="en-US" smtClean="0">
                <a:ea typeface="+mj-ea"/>
                <a:cs typeface="+mj-cs"/>
              </a:rPr>
            </a:br>
            <a:r>
              <a:rPr lang="en-US" smtClean="0">
                <a:ea typeface="+mj-ea"/>
                <a:cs typeface="+mj-cs"/>
              </a:rPr>
              <a:t>An Online Retailing Venture for Bookscape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C8772DE-5156-354A-ACFA-4C1F004C8106}" type="slidenum">
              <a:rPr lang="en-US"/>
              <a:pPr>
                <a:defRPr/>
              </a:pPr>
              <a:t>295</a:t>
            </a:fld>
            <a:endParaRPr lang="en-US" dirty="0"/>
          </a:p>
        </p:txBody>
      </p:sp>
      <p:sp>
        <p:nvSpPr>
          <p:cNvPr id="614402"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initial investment needed to start the service, including the installation of additional phone lines and computer equipment, will be $1 million. These investments are expected to have a life of four years, at which point they will have no salvage value. The investments will be depreciated straight line over the four-year life.</a:t>
            </a:r>
          </a:p>
          <a:p>
            <a:pPr marL="320040" indent="-320040" eaLnBrk="1" fontAlgn="auto" hangingPunct="1">
              <a:spcAft>
                <a:spcPts val="0"/>
              </a:spcAft>
              <a:buFont typeface="Wingdings"/>
              <a:buChar char=""/>
              <a:defRPr/>
            </a:pPr>
            <a:r>
              <a:rPr lang="en-US" dirty="0" smtClean="0">
                <a:ea typeface="+mn-ea"/>
                <a:cs typeface="+mn-cs"/>
              </a:rPr>
              <a:t>The revenues in the first year are expected to be $1.5 million, growing 20% in year two, and 10% in the two years following. </a:t>
            </a:r>
            <a:r>
              <a:rPr lang="en-US" dirty="0"/>
              <a:t>The cost of the books will be 60% of the revenues in each of the four years.</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salaries and other benefits for the employees are estimated to be $150,000 in year one, and grow 10% a year for the following three years. </a:t>
            </a:r>
          </a:p>
          <a:p>
            <a:pPr marL="320040" indent="-320040" eaLnBrk="1" fontAlgn="auto" hangingPunct="1">
              <a:spcAft>
                <a:spcPts val="0"/>
              </a:spcAft>
              <a:buFont typeface="Wingdings"/>
              <a:buChar char=""/>
              <a:defRPr/>
            </a:pPr>
            <a:r>
              <a:rPr lang="en-US" dirty="0" smtClean="0">
                <a:ea typeface="+mn-ea"/>
                <a:cs typeface="+mn-cs"/>
              </a:rPr>
              <a:t>The working capital, which includes the inventory of books needed for the service and the accounts receivable will be10% of the revenues; the investments in working capital have to be made at the beginning of each year. At the end of year 4, the entire working capital is assumed to be salvaged.</a:t>
            </a:r>
          </a:p>
          <a:p>
            <a:pPr marL="320040" indent="-320040" eaLnBrk="1" fontAlgn="auto" hangingPunct="1">
              <a:spcAft>
                <a:spcPts val="0"/>
              </a:spcAft>
              <a:buFont typeface="Wingdings"/>
              <a:buChar char=""/>
              <a:defRPr/>
            </a:pPr>
            <a:r>
              <a:rPr lang="en-US" dirty="0" smtClean="0">
                <a:ea typeface="+mn-ea"/>
                <a:cs typeface="+mn-cs"/>
              </a:rPr>
              <a:t>The tax rate on income is expected to be 40%.</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Title 1"/>
          <p:cNvSpPr>
            <a:spLocks noGrp="1"/>
          </p:cNvSpPr>
          <p:nvPr>
            <p:ph type="title"/>
          </p:nvPr>
        </p:nvSpPr>
        <p:spPr>
          <a:xfrm>
            <a:off x="612775" y="228600"/>
            <a:ext cx="8153400" cy="990600"/>
          </a:xfrm>
        </p:spPr>
        <p:txBody>
          <a:bodyPr/>
          <a:lstStyle/>
          <a:p>
            <a:pPr eaLnBrk="1" hangingPunct="1"/>
            <a:r>
              <a:rPr lang="en-US">
                <a:latin typeface="Calibri" charset="0"/>
              </a:rPr>
              <a:t>Cost of capital for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52E1183-C74C-0946-9221-039F480D1919}" type="slidenum">
              <a:rPr lang="en-US"/>
              <a:pPr>
                <a:defRPr/>
              </a:pPr>
              <a:t>296</a:t>
            </a:fld>
            <a:endParaRPr lang="en-US" dirty="0"/>
          </a:p>
        </p:txBody>
      </p:sp>
      <p:sp>
        <p:nvSpPr>
          <p:cNvPr id="621572" name="Content Placeholder 2"/>
          <p:cNvSpPr>
            <a:spLocks noGrp="1"/>
          </p:cNvSpPr>
          <p:nvPr>
            <p:ph sz="quarter" idx="1"/>
          </p:nvPr>
        </p:nvSpPr>
        <p:spPr>
          <a:xfrm>
            <a:off x="612775" y="1600200"/>
            <a:ext cx="8153400" cy="4495800"/>
          </a:xfrm>
        </p:spPr>
        <p:txBody>
          <a:bodyPr/>
          <a:lstStyle/>
          <a:p>
            <a:pPr>
              <a:lnSpc>
                <a:spcPct val="80000"/>
              </a:lnSpc>
            </a:pPr>
            <a:r>
              <a:rPr lang="en-US" sz="2200">
                <a:latin typeface="Calibri" charset="0"/>
              </a:rPr>
              <a:t>We will re-estimate the beta for this online project by looking at publicly traded online retailers. The unlevered total beta of online retailers is 3.02, and we assume that this project will be funded with the same mix of debt and equity (D/E = 21.41%, Debt/Capital = 17.63%) that Bookscape uses in the rest of the business. We will assume that Bookscape’s tax rate (40%) and pretax cost of debt (4.05%) apply to this project.</a:t>
            </a:r>
          </a:p>
          <a:p>
            <a:pPr marL="366713" lvl="1" indent="0">
              <a:lnSpc>
                <a:spcPct val="80000"/>
              </a:lnSpc>
              <a:buFont typeface="Wingdings 2" charset="0"/>
              <a:buNone/>
            </a:pPr>
            <a:r>
              <a:rPr lang="en-US" sz="1900">
                <a:latin typeface="Calibri" charset="0"/>
              </a:rPr>
              <a:t>Levered Beta </a:t>
            </a:r>
            <a:r>
              <a:rPr lang="en-US" sz="1900" baseline="-25000">
                <a:latin typeface="Calibri" charset="0"/>
              </a:rPr>
              <a:t>Online Service</a:t>
            </a:r>
            <a:r>
              <a:rPr lang="en-US" sz="1900">
                <a:latin typeface="Calibri" charset="0"/>
              </a:rPr>
              <a:t> = 3.02 [1 + (1 – 0.4) (0.2141)] = 3.41</a:t>
            </a:r>
          </a:p>
          <a:p>
            <a:pPr marL="366713" lvl="1" indent="0">
              <a:lnSpc>
                <a:spcPct val="80000"/>
              </a:lnSpc>
              <a:buFont typeface="Wingdings 2" charset="0"/>
              <a:buNone/>
            </a:pPr>
            <a:r>
              <a:rPr lang="en-US" sz="1900">
                <a:latin typeface="Calibri" charset="0"/>
              </a:rPr>
              <a:t>Cost of Equity </a:t>
            </a:r>
            <a:r>
              <a:rPr lang="en-US" sz="1900" baseline="-25000">
                <a:latin typeface="Calibri" charset="0"/>
              </a:rPr>
              <a:t>Online Service</a:t>
            </a:r>
            <a:r>
              <a:rPr lang="en-US" sz="1900">
                <a:latin typeface="Calibri" charset="0"/>
              </a:rPr>
              <a:t> = 2.75% + 3.41 (5.5%) = 21.48%</a:t>
            </a:r>
          </a:p>
          <a:p>
            <a:pPr marL="366713" lvl="1" indent="0">
              <a:lnSpc>
                <a:spcPct val="80000"/>
              </a:lnSpc>
              <a:buFont typeface="Wingdings 2" charset="0"/>
              <a:buNone/>
            </a:pPr>
            <a:r>
              <a:rPr lang="en-US" sz="1900">
                <a:latin typeface="Calibri" charset="0"/>
              </a:rPr>
              <a:t>Cost of Capital</a:t>
            </a:r>
            <a:r>
              <a:rPr lang="en-US" sz="1900" baseline="-25000">
                <a:latin typeface="Calibri" charset="0"/>
              </a:rPr>
              <a:t>Online Service</a:t>
            </a:r>
            <a:r>
              <a:rPr lang="en-US" sz="1900">
                <a:latin typeface="Calibri" charset="0"/>
              </a:rPr>
              <a:t>= 21.48% (0.8237) + 4.05% (1 – 0.4) (0.1763) = 18.12%</a:t>
            </a:r>
          </a:p>
          <a:p>
            <a:pPr>
              <a:lnSpc>
                <a:spcPct val="80000"/>
              </a:lnSpc>
            </a:pPr>
            <a:r>
              <a:rPr lang="en-US" sz="2200">
                <a:latin typeface="Calibri" charset="0"/>
              </a:rPr>
              <a:t>This is much higher than the cost of capital (10.30%) we computed for Bookscape earlier, but it reflects the higher risk of the online retail venture.</a:t>
            </a:r>
          </a:p>
        </p:txBody>
      </p:sp>
    </p:spTree>
  </p:cSld>
  <p:clrMapOvr>
    <a:masterClrMapping/>
  </p:clrMapOvr>
  <p:timing>
    <p:tnLst>
      <p:par>
        <p:cTn xmlns:p14="http://schemas.microsoft.com/office/powerpoint/2010/mai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Title 1"/>
          <p:cNvSpPr>
            <a:spLocks noGrp="1"/>
          </p:cNvSpPr>
          <p:nvPr>
            <p:ph type="title"/>
          </p:nvPr>
        </p:nvSpPr>
        <p:spPr>
          <a:xfrm>
            <a:off x="612775" y="228600"/>
            <a:ext cx="8153400" cy="990600"/>
          </a:xfrm>
        </p:spPr>
        <p:txBody>
          <a:bodyPr/>
          <a:lstStyle/>
          <a:p>
            <a:pPr eaLnBrk="1" hangingPunct="1"/>
            <a:r>
              <a:rPr lang="en-US">
                <a:latin typeface="Calibri" charset="0"/>
              </a:rPr>
              <a:t>Incremental Cash flows on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B4F5E0A-CF9F-AF4A-8E48-0E222D63C82A}" type="slidenum">
              <a:rPr lang="en-US"/>
              <a:pPr>
                <a:defRPr/>
              </a:pPr>
              <a:t>297</a:t>
            </a:fld>
            <a:endParaRPr lang="en-US" dirty="0"/>
          </a:p>
        </p:txBody>
      </p:sp>
      <p:sp>
        <p:nvSpPr>
          <p:cNvPr id="623620" name="TextBox 5"/>
          <p:cNvSpPr txBox="1">
            <a:spLocks noChangeArrowheads="1"/>
          </p:cNvSpPr>
          <p:nvPr/>
        </p:nvSpPr>
        <p:spPr bwMode="auto">
          <a:xfrm>
            <a:off x="3581400" y="5715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NPV of investment =  $76,375</a:t>
            </a:r>
          </a:p>
        </p:txBody>
      </p:sp>
      <p:graphicFrame>
        <p:nvGraphicFramePr>
          <p:cNvPr id="5" name="Content Placeholder 4"/>
          <p:cNvGraphicFramePr>
            <a:graphicFrameLocks noGrp="1"/>
          </p:cNvGraphicFramePr>
          <p:nvPr>
            <p:ph sz="quarter" idx="1"/>
          </p:nvPr>
        </p:nvGraphicFramePr>
        <p:xfrm>
          <a:off x="381000" y="1676400"/>
          <a:ext cx="7797800" cy="3678240"/>
        </p:xfrm>
        <a:graphic>
          <a:graphicData uri="http://schemas.openxmlformats.org/drawingml/2006/table">
            <a:tbl>
              <a:tblPr/>
              <a:tblGrid>
                <a:gridCol w="1879600"/>
                <a:gridCol w="1130300"/>
                <a:gridCol w="1054100"/>
                <a:gridCol w="1066800"/>
                <a:gridCol w="1612900"/>
                <a:gridCol w="1054100"/>
              </a:tblGrid>
              <a:tr h="195597">
                <a:tc>
                  <a:txBody>
                    <a:bodyPr/>
                    <a:lstStyle/>
                    <a:p>
                      <a:pPr algn="l" fontAlgn="b"/>
                      <a:r>
                        <a:rPr lang="en-US" sz="1200" b="0" i="0" u="none" strike="noStrike" dirty="0">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1" u="none" strike="noStrike">
                          <a:effectLst/>
                          <a:latin typeface="Geneva"/>
                        </a:rPr>
                        <a:t>Revenues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$1,500,000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$1,800,000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$1,980,000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$2,178,000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1" u="none" strike="noStrike">
                          <a:effectLst/>
                          <a:latin typeface="Geneva"/>
                        </a:rPr>
                        <a:t>Operating Expenses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Labor</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$181,500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$199,650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Materials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$900,000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$1,080,000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$1,188,000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$1,306,800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Depreciation</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Operating Income</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$305,000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$360,500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$421,550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Taxes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$80,000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$122,000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$144,200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$168,620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493">
                <a:tc>
                  <a:txBody>
                    <a:bodyPr/>
                    <a:lstStyle/>
                    <a:p>
                      <a:pPr algn="l" fontAlgn="b"/>
                      <a:r>
                        <a:rPr lang="en-US" sz="1200" b="0" i="0" u="none" strike="noStrike">
                          <a:effectLst/>
                          <a:latin typeface="Geneva"/>
                        </a:rPr>
                        <a:t>After-tax Operating Income</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$183,000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$216,300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$252,930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 + Depreciation</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493">
                <a:tc>
                  <a:txBody>
                    <a:bodyPr/>
                    <a:lstStyle/>
                    <a:p>
                      <a:pPr algn="l" fontAlgn="b"/>
                      <a:r>
                        <a:rPr lang="en-US" sz="1200" b="0" i="0" u="none" strike="noStrike">
                          <a:effectLst/>
                          <a:latin typeface="Geneva"/>
                        </a:rPr>
                        <a:t> - Change in Working Capital</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$18,000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$19,800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-$217,800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493">
                <a:tc>
                  <a:txBody>
                    <a:bodyPr/>
                    <a:lstStyle/>
                    <a:p>
                      <a:pPr algn="l" fontAlgn="b"/>
                      <a:r>
                        <a:rPr lang="en-US" sz="1200" b="0" i="0" u="none" strike="noStrike">
                          <a:effectLst/>
                          <a:latin typeface="Geneva"/>
                        </a:rPr>
                        <a:t> + Salvage Value of Investment</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Cash flow after taxes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$415,000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$446,500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$720,730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Present Value</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$287,836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$297,428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$270,908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$370,203</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Title 1"/>
          <p:cNvSpPr>
            <a:spLocks noGrp="1"/>
          </p:cNvSpPr>
          <p:nvPr>
            <p:ph type="title"/>
          </p:nvPr>
        </p:nvSpPr>
        <p:spPr>
          <a:xfrm>
            <a:off x="612775" y="228600"/>
            <a:ext cx="8153400" cy="990600"/>
          </a:xfrm>
        </p:spPr>
        <p:txBody>
          <a:bodyPr/>
          <a:lstStyle/>
          <a:p>
            <a:pPr eaLnBrk="1" hangingPunct="1"/>
            <a:r>
              <a:rPr lang="en-US">
                <a:latin typeface="Calibri" charset="0"/>
              </a:rPr>
              <a:t>The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DDFD1E7-EC65-3642-AE3F-FAEBBF8340D4}" type="slidenum">
              <a:rPr lang="en-US"/>
              <a:pPr>
                <a:defRPr/>
              </a:pPr>
              <a:t>298</a:t>
            </a:fld>
            <a:endParaRPr lang="en-US" dirty="0"/>
          </a:p>
        </p:txBody>
      </p:sp>
      <p:sp>
        <p:nvSpPr>
          <p:cNvPr id="620546"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It is estimated that the additional business associated with online ordering and the administration of the service itself </a:t>
            </a:r>
            <a:r>
              <a:rPr lang="en-US" u="sng" dirty="0" smtClean="0">
                <a:ea typeface="+mn-ea"/>
                <a:cs typeface="+mn-cs"/>
              </a:rPr>
              <a:t>will add to the workload for the current general manager of the bookstore</a:t>
            </a:r>
            <a:r>
              <a:rPr lang="en-US" dirty="0" smtClean="0">
                <a:ea typeface="+mn-ea"/>
                <a:cs typeface="+mn-cs"/>
              </a:rPr>
              <a:t>. As a consequence, the salary of the general manager will be increased from $100,000 to $120,000 next year; it is expected to grow 5 percent a year after that for the remaining three years of the online venture. After the online venture is ended in the fourth year, the manager</a:t>
            </a:r>
            <a:r>
              <a:rPr lang="ja-JP" altLang="en-US" dirty="0" smtClean="0">
                <a:ea typeface="+mn-ea"/>
                <a:cs typeface="+mn-cs"/>
              </a:rPr>
              <a:t>’</a:t>
            </a:r>
            <a:r>
              <a:rPr lang="en-US" altLang="ja-JP" dirty="0" smtClean="0">
                <a:ea typeface="+mn-ea"/>
                <a:cs typeface="+mn-cs"/>
              </a:rPr>
              <a:t>s salary will revert back to its old levels.</a:t>
            </a:r>
          </a:p>
          <a:p>
            <a:pPr marL="320040" indent="-320040" eaLnBrk="1" fontAlgn="auto" hangingPunct="1">
              <a:spcAft>
                <a:spcPts val="0"/>
              </a:spcAft>
              <a:buFont typeface="Wingdings"/>
              <a:buChar char=""/>
              <a:defRPr/>
            </a:pPr>
            <a:r>
              <a:rPr lang="en-US" dirty="0" smtClean="0">
                <a:ea typeface="+mn-ea"/>
                <a:cs typeface="+mn-cs"/>
              </a:rPr>
              <a:t>It is also estimated that </a:t>
            </a:r>
            <a:r>
              <a:rPr lang="en-US" dirty="0" err="1" smtClean="0">
                <a:ea typeface="+mn-ea"/>
                <a:cs typeface="+mn-cs"/>
              </a:rPr>
              <a:t>Bookscape</a:t>
            </a:r>
            <a:r>
              <a:rPr lang="en-US" dirty="0" smtClean="0">
                <a:ea typeface="+mn-ea"/>
                <a:cs typeface="+mn-cs"/>
              </a:rPr>
              <a:t> Online will </a:t>
            </a:r>
            <a:r>
              <a:rPr lang="en-US" u="sng" dirty="0" smtClean="0">
                <a:ea typeface="+mn-ea"/>
                <a:cs typeface="+mn-cs"/>
              </a:rPr>
              <a:t>utilize an office that is currently used to store financial records</a:t>
            </a:r>
            <a:r>
              <a:rPr lang="en-US" dirty="0" smtClean="0">
                <a:ea typeface="+mn-ea"/>
                <a:cs typeface="+mn-cs"/>
              </a:rPr>
              <a:t>. The records will be moved to a bank vault, which will cost $1000 a year to rent.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Title 1"/>
          <p:cNvSpPr>
            <a:spLocks noGrp="1"/>
          </p:cNvSpPr>
          <p:nvPr>
            <p:ph type="title"/>
          </p:nvPr>
        </p:nvSpPr>
        <p:spPr>
          <a:xfrm>
            <a:off x="612775" y="228600"/>
            <a:ext cx="8153400" cy="990600"/>
          </a:xfrm>
        </p:spPr>
        <p:txBody>
          <a:bodyPr/>
          <a:lstStyle/>
          <a:p>
            <a:pPr eaLnBrk="1" hangingPunct="1"/>
            <a:r>
              <a:rPr lang="en-US">
                <a:latin typeface="Calibri" charset="0"/>
              </a:rPr>
              <a:t>NPV with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698DA38-2428-6447-9649-EB2C10F29BD1}" type="slidenum">
              <a:rPr lang="en-US"/>
              <a:pPr>
                <a:defRPr/>
              </a:pPr>
              <a:t>299</a:t>
            </a:fld>
            <a:endParaRPr lang="en-US" dirty="0"/>
          </a:p>
        </p:txBody>
      </p:sp>
      <p:sp>
        <p:nvSpPr>
          <p:cNvPr id="627716"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Additional salary costs = PV of $34,352</a:t>
            </a:r>
          </a:p>
          <a:p>
            <a:pPr eaLnBrk="1" hangingPunct="1"/>
            <a:endParaRPr lang="en-US" sz="2000">
              <a:latin typeface="Calibri" charset="0"/>
            </a:endParaRPr>
          </a:p>
          <a:p>
            <a:pPr eaLnBrk="1" hangingPunct="1"/>
            <a:endParaRPr lang="en-US" sz="2000">
              <a:latin typeface="Calibri" charset="0"/>
            </a:endParaRPr>
          </a:p>
          <a:p>
            <a:pPr eaLnBrk="1" hangingPunct="1"/>
            <a:r>
              <a:rPr lang="en-US" sz="2000">
                <a:latin typeface="Calibri" charset="0"/>
              </a:rPr>
              <a:t>Office Costs</a:t>
            </a:r>
          </a:p>
          <a:p>
            <a:pPr lvl="1"/>
            <a:r>
              <a:rPr lang="en-US" sz="1600">
                <a:latin typeface="Calibri" charset="0"/>
              </a:rPr>
              <a:t>After-Tax Additional Storage Expenditure per Year = $1,000 (1 – 0.40) = $600</a:t>
            </a:r>
          </a:p>
          <a:p>
            <a:pPr lvl="1"/>
            <a:r>
              <a:rPr lang="en-US" sz="1600">
                <a:latin typeface="Calibri" charset="0"/>
              </a:rPr>
              <a:t>PV of expenditures = $600 (PV of annuity, 18.12%,4 yrs) = $1,610</a:t>
            </a:r>
            <a:endParaRPr lang="en-US" sz="2000">
              <a:latin typeface="Calibri" charset="0"/>
            </a:endParaRPr>
          </a:p>
          <a:p>
            <a:pPr eaLnBrk="1" hangingPunct="1"/>
            <a:r>
              <a:rPr lang="en-US" sz="2000">
                <a:latin typeface="Calibri" charset="0"/>
              </a:rPr>
              <a:t>NPV with Opportunity Costs = $76,375 – $34,352 – $1,610=  $ 40,413 </a:t>
            </a:r>
          </a:p>
          <a:p>
            <a:pPr eaLnBrk="1" hangingPunct="1"/>
            <a:r>
              <a:rPr lang="en-US" sz="2000">
                <a:latin typeface="Calibri" charset="0"/>
              </a:rPr>
              <a:t>Opportunity costs aggregated into cash flows</a:t>
            </a:r>
          </a:p>
          <a:p>
            <a:pPr eaLnBrk="1" hangingPunct="1"/>
            <a:endParaRPr lang="en-US" sz="2000">
              <a:latin typeface="Calibri" charset="0"/>
            </a:endParaRPr>
          </a:p>
          <a:p>
            <a:pPr eaLnBrk="1" hangingPunct="1"/>
            <a:endParaRPr lang="en-US" sz="2000">
              <a:latin typeface="Calibri" charset="0"/>
            </a:endParaRPr>
          </a:p>
        </p:txBody>
      </p:sp>
      <p:graphicFrame>
        <p:nvGraphicFramePr>
          <p:cNvPr id="627717" name="Object 4"/>
          <p:cNvGraphicFramePr>
            <a:graphicFrameLocks noChangeAspect="1"/>
          </p:cNvGraphicFramePr>
          <p:nvPr/>
        </p:nvGraphicFramePr>
        <p:xfrm>
          <a:off x="2819400" y="2057400"/>
          <a:ext cx="5638800" cy="1016000"/>
        </p:xfrm>
        <a:graphic>
          <a:graphicData uri="http://schemas.openxmlformats.org/presentationml/2006/ole">
            <mc:AlternateContent xmlns:mc="http://schemas.openxmlformats.org/markup-compatibility/2006">
              <mc:Choice xmlns:v="urn:schemas-microsoft-com:vml" Requires="v">
                <p:oleObj spid="_x0000_s627793" name="Document" r:id="rId4" imgW="5638592" imgH="1015963" progId="Word.Document.12">
                  <p:embed/>
                </p:oleObj>
              </mc:Choice>
              <mc:Fallback>
                <p:oleObj name="Document" r:id="rId4" imgW="5638592" imgH="1015963"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2057400"/>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533400" y="4572000"/>
          <a:ext cx="8153399" cy="1828799"/>
        </p:xfrm>
        <a:graphic>
          <a:graphicData uri="http://schemas.openxmlformats.org/drawingml/2006/table">
            <a:tbl>
              <a:tblPr/>
              <a:tblGrid>
                <a:gridCol w="1072815"/>
                <a:gridCol w="1289385"/>
                <a:gridCol w="1447800"/>
                <a:gridCol w="2433787"/>
                <a:gridCol w="1909612"/>
              </a:tblGrid>
              <a:tr h="349152">
                <a:tc>
                  <a:txBody>
                    <a:bodyPr/>
                    <a:lstStyle/>
                    <a:p>
                      <a:pPr algn="just" fontAlgn="ctr"/>
                      <a:r>
                        <a:rPr lang="en-US" sz="1400" b="0" i="0" u="none" strike="noStrike" dirty="0">
                          <a:solidFill>
                            <a:srgbClr val="000000"/>
                          </a:solidFill>
                          <a:effectLst/>
                          <a:latin typeface="Times"/>
                        </a:rPr>
                        <a:t>Year</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Cashflows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Opportunity costs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err="1">
                          <a:solidFill>
                            <a:srgbClr val="000000"/>
                          </a:solidFill>
                          <a:effectLst/>
                          <a:latin typeface="Times"/>
                        </a:rPr>
                        <a:t>Cashflow</a:t>
                      </a:r>
                      <a:r>
                        <a:rPr lang="en-US" sz="1400" b="0" i="0" u="none" strike="noStrike" dirty="0">
                          <a:solidFill>
                            <a:srgbClr val="000000"/>
                          </a:solidFill>
                          <a:effectLst/>
                          <a:latin typeface="Times"/>
                        </a:rPr>
                        <a:t> with opportunity costs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Present Value</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($1,150,000)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($1,150,000)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($1,150,000)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1</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$340,000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$12,600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$327,400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$277,170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2</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$415,000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$13,200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$401,800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$287,968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3</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$446,500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$13,830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$432,670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$262,517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4</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$720,730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$14,492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$706,238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$362,759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152">
                <a:tc>
                  <a:txBody>
                    <a:bodyPr/>
                    <a:lstStyle/>
                    <a:p>
                      <a:pPr algn="just" fontAlgn="ctr"/>
                      <a:r>
                        <a:rPr lang="en-US" sz="1400" b="0" i="0" u="none" strike="noStrike">
                          <a:solidFill>
                            <a:srgbClr val="000000"/>
                          </a:solidFill>
                          <a:effectLst/>
                          <a:latin typeface="Times"/>
                        </a:rPr>
                        <a:t>Adjusted NPV</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$40,413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3: Excess Capacity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BE1DD83-5144-D545-A721-CDC3825F9C4C}" type="slidenum">
              <a:rPr lang="en-US"/>
              <a:pPr>
                <a:defRPr/>
              </a:pPr>
              <a:t>300</a:t>
            </a:fld>
            <a:endParaRPr lang="en-US" dirty="0"/>
          </a:p>
        </p:txBody>
      </p:sp>
      <p:sp>
        <p:nvSpPr>
          <p:cNvPr id="62976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the Vale example, assume that the firm will use its existing distribution system to service the production out of the new iron ore mine. The mine manager argues that there is no cost associated with using this system, since it has been paid for already and cannot be sold or leased to a competitor (and thus has no competing current use). Do you agree?</a:t>
            </a:r>
          </a:p>
          <a:p>
            <a:pPr marL="822325" lvl="1" indent="-457200" eaLnBrk="1" hangingPunct="1">
              <a:buFont typeface="Calibri" charset="0"/>
              <a:buAutoNum type="alphaLcPeriod"/>
            </a:pPr>
            <a:r>
              <a:rPr lang="en-US">
                <a:latin typeface="Calibri" charset="0"/>
              </a:rPr>
              <a:t>Yes</a:t>
            </a:r>
          </a:p>
          <a:p>
            <a:pPr marL="822325" lvl="1" indent="-457200" eaLnBrk="1" hangingPunct="1">
              <a:buFont typeface="Calibri" charset="0"/>
              <a:buAutoNum type="alphaLcPeriod"/>
            </a:pPr>
            <a:r>
              <a:rPr lang="en-US">
                <a:latin typeface="Calibri" charset="0"/>
              </a:rPr>
              <a:t>No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Framework for Assessing The Cost of Using Excess Capacity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D8E9BFC-3B40-E344-9219-1FC79148E0EF}" type="slidenum">
              <a:rPr lang="en-US"/>
              <a:pPr>
                <a:defRPr/>
              </a:pPr>
              <a:t>301</a:t>
            </a:fld>
            <a:endParaRPr lang="en-US" dirty="0"/>
          </a:p>
        </p:txBody>
      </p:sp>
      <p:sp>
        <p:nvSpPr>
          <p:cNvPr id="63181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If I do not add the new product, when will I run out of capacity?</a:t>
            </a:r>
          </a:p>
          <a:p>
            <a:pPr eaLnBrk="1" hangingPunct="1"/>
            <a:r>
              <a:rPr lang="en-US">
                <a:latin typeface="Calibri" charset="0"/>
              </a:rPr>
              <a:t>If I add the new product, when will I run out of capacity?</a:t>
            </a:r>
          </a:p>
          <a:p>
            <a:pPr eaLnBrk="1" hangingPunct="1"/>
            <a:r>
              <a:rPr lang="en-US">
                <a:latin typeface="Calibri" charset="0"/>
              </a:rPr>
              <a:t>When I run out of capacity, what will I do?</a:t>
            </a:r>
          </a:p>
          <a:p>
            <a:pPr lvl="1" eaLnBrk="1" hangingPunct="1"/>
            <a:r>
              <a:rPr lang="en-US">
                <a:latin typeface="Calibri" charset="0"/>
              </a:rPr>
              <a:t>Cut back on production: cost is PV of after-tax cash flows from lost sales</a:t>
            </a:r>
          </a:p>
          <a:p>
            <a:pPr lvl="1" eaLnBrk="1" hangingPunct="1"/>
            <a:r>
              <a:rPr lang="en-US">
                <a:latin typeface="Calibri" charset="0"/>
              </a:rPr>
              <a:t>Buy new capacity: cost is difference in PV between earlier &amp; later investment</a:t>
            </a:r>
          </a:p>
        </p:txBody>
      </p:sp>
    </p:spTree>
  </p:cSld>
  <p:clrMapOvr>
    <a:masterClrMapping/>
  </p:clrMapOvr>
  <p:timing>
    <p:tnLst>
      <p:par>
        <p:cTn xmlns:p14="http://schemas.microsoft.com/office/powerpoint/2010/mai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Product and Project Cannibalization: A Real Cost?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E03F74C-5B2D-5F48-AF1E-FDC51CCC91AB}" type="slidenum">
              <a:rPr lang="en-US"/>
              <a:pPr>
                <a:defRPr/>
              </a:pPr>
              <a:t>302</a:t>
            </a:fld>
            <a:endParaRPr lang="en-US" dirty="0"/>
          </a:p>
        </p:txBody>
      </p:sp>
      <p:sp>
        <p:nvSpPr>
          <p:cNvPr id="632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that in the Disney theme park example, 20% of the revenues at the Rio Disney park are expected to come from people who would have gone to Disney theme parks in the US. In doing the analysis of the park, you would</a:t>
            </a:r>
          </a:p>
          <a:p>
            <a:pPr marL="822960" lvl="1" indent="-457200" eaLnBrk="1" fontAlgn="auto" hangingPunct="1">
              <a:spcAft>
                <a:spcPts val="0"/>
              </a:spcAft>
              <a:buFont typeface="+mj-lt"/>
              <a:buAutoNum type="alphaLcPeriod"/>
              <a:defRPr/>
            </a:pPr>
            <a:r>
              <a:rPr lang="en-US" dirty="0" smtClean="0">
                <a:ea typeface="+mn-ea"/>
              </a:rPr>
              <a:t>Look at only incremental revenues (i.e. 80% of the total revenue)</a:t>
            </a:r>
          </a:p>
          <a:p>
            <a:pPr marL="822960" lvl="1" indent="-457200" eaLnBrk="1" fontAlgn="auto" hangingPunct="1">
              <a:spcAft>
                <a:spcPts val="0"/>
              </a:spcAft>
              <a:buFont typeface="+mj-lt"/>
              <a:buAutoNum type="alphaLcPeriod"/>
              <a:defRPr/>
            </a:pPr>
            <a:r>
              <a:rPr lang="en-US" dirty="0" smtClean="0">
                <a:ea typeface="+mn-ea"/>
              </a:rPr>
              <a:t>Look at total revenues at the park</a:t>
            </a:r>
          </a:p>
          <a:p>
            <a:pPr marL="822960" lvl="1" indent="-457200" eaLnBrk="1" fontAlgn="auto" hangingPunct="1">
              <a:spcAft>
                <a:spcPts val="0"/>
              </a:spcAft>
              <a:buFont typeface="+mj-lt"/>
              <a:buAutoNum type="alphaLcPeriod"/>
              <a:defRPr/>
            </a:pPr>
            <a:r>
              <a:rPr lang="en-US" dirty="0" smtClean="0">
                <a:ea typeface="+mn-ea"/>
              </a:rPr>
              <a:t>Choose an intermediate number</a:t>
            </a:r>
          </a:p>
          <a:p>
            <a:pPr marL="320040" indent="-320040" eaLnBrk="1" fontAlgn="auto" hangingPunct="1">
              <a:spcAft>
                <a:spcPts val="0"/>
              </a:spcAft>
              <a:buFont typeface="Wingdings"/>
              <a:buChar char=""/>
              <a:defRPr/>
            </a:pPr>
            <a:r>
              <a:rPr lang="en-US" dirty="0" smtClean="0">
                <a:ea typeface="+mn-ea"/>
                <a:cs typeface="+mn-cs"/>
              </a:rPr>
              <a:t>Would your answer be different if you were analyzing whether to introduce  a new show on the Disney cable channel on Saturday mornings that is expected to attract 20% of its viewers from ABC (which is also owned by Disney)?</a:t>
            </a:r>
          </a:p>
          <a:p>
            <a:pPr marL="822960" lvl="1" indent="-457200" eaLnBrk="1" fontAlgn="auto" hangingPunct="1">
              <a:spcAft>
                <a:spcPts val="0"/>
              </a:spcAft>
              <a:buFont typeface="+mj-lt"/>
              <a:buAutoNum type="alphaLcPeriod"/>
              <a:defRPr/>
            </a:pPr>
            <a:r>
              <a:rPr lang="en-US" dirty="0" smtClean="0">
                <a:ea typeface="+mn-ea"/>
              </a:rPr>
              <a:t>Yes</a:t>
            </a:r>
          </a:p>
          <a:p>
            <a:pPr marL="822960" lvl="1" indent="-457200" eaLnBrk="1" fontAlgn="auto" hangingPunct="1">
              <a:spcAft>
                <a:spcPts val="0"/>
              </a:spcAft>
              <a:buFont typeface="+mj-lt"/>
              <a:buAutoNum type="alphaLcPeriod"/>
              <a:defRPr/>
            </a:pPr>
            <a:r>
              <a:rPr lang="en-US" dirty="0" smtClean="0">
                <a:ea typeface="+mn-ea"/>
              </a:rPr>
              <a:t>No</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 Project Synergies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2DA2173-065E-C445-B30E-70F9D2111DF7}" type="slidenum">
              <a:rPr lang="en-US"/>
              <a:pPr>
                <a:defRPr/>
              </a:pPr>
              <a:t>303</a:t>
            </a:fld>
            <a:endParaRPr lang="en-US" dirty="0"/>
          </a:p>
        </p:txBody>
      </p:sp>
      <p:sp>
        <p:nvSpPr>
          <p:cNvPr id="634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 project may provide benefits for other projects within the firm. Consider, for instance, a typical Disney animated movie. Assume that it costs $ 50 million to produce and promote. This movie, in addition to theatrical revenues, also produces revenues from</a:t>
            </a:r>
          </a:p>
          <a:p>
            <a:pPr marL="640080" lvl="1" indent="-274320" eaLnBrk="1" fontAlgn="auto" hangingPunct="1">
              <a:spcAft>
                <a:spcPts val="0"/>
              </a:spcAft>
              <a:buFont typeface="Wingdings 2"/>
              <a:buChar char=""/>
              <a:defRPr/>
            </a:pPr>
            <a:r>
              <a:rPr lang="en-US" smtClean="0">
                <a:ea typeface="+mn-ea"/>
              </a:rPr>
              <a:t>the sale of merchandise (stuffed toys, plastic figures, clothes ..)</a:t>
            </a:r>
          </a:p>
          <a:p>
            <a:pPr marL="640080" lvl="1" indent="-274320" eaLnBrk="1" fontAlgn="auto" hangingPunct="1">
              <a:spcAft>
                <a:spcPts val="0"/>
              </a:spcAft>
              <a:buFont typeface="Wingdings 2"/>
              <a:buChar char=""/>
              <a:defRPr/>
            </a:pPr>
            <a:r>
              <a:rPr lang="en-US" smtClean="0">
                <a:ea typeface="+mn-ea"/>
              </a:rPr>
              <a:t>increased attendance at the theme parks </a:t>
            </a:r>
          </a:p>
          <a:p>
            <a:pPr marL="640080" lvl="1" indent="-274320" eaLnBrk="1" fontAlgn="auto" hangingPunct="1">
              <a:spcAft>
                <a:spcPts val="0"/>
              </a:spcAft>
              <a:buFont typeface="Wingdings 2"/>
              <a:buChar char=""/>
              <a:defRPr/>
            </a:pPr>
            <a:r>
              <a:rPr lang="en-US" smtClean="0">
                <a:ea typeface="+mn-ea"/>
              </a:rPr>
              <a:t>stage shows (see </a:t>
            </a:r>
            <a:r>
              <a:rPr lang="ja-JP" altLang="en-US" smtClean="0">
                <a:ea typeface="+mn-ea"/>
              </a:rPr>
              <a:t>“</a:t>
            </a:r>
            <a:r>
              <a:rPr lang="en-US" altLang="ja-JP" smtClean="0">
                <a:ea typeface="+mn-ea"/>
              </a:rPr>
              <a:t>Beauty and the Beast</a:t>
            </a:r>
            <a:r>
              <a:rPr lang="ja-JP" altLang="en-US" smtClean="0">
                <a:ea typeface="+mn-ea"/>
              </a:rPr>
              <a:t>”</a:t>
            </a:r>
            <a:r>
              <a:rPr lang="en-US" altLang="ja-JP" smtClean="0">
                <a:ea typeface="+mn-ea"/>
              </a:rPr>
              <a:t> and the </a:t>
            </a:r>
            <a:r>
              <a:rPr lang="ja-JP" altLang="en-US" smtClean="0">
                <a:ea typeface="+mn-ea"/>
              </a:rPr>
              <a:t>“</a:t>
            </a:r>
            <a:r>
              <a:rPr lang="en-US" altLang="ja-JP" smtClean="0">
                <a:ea typeface="+mn-ea"/>
              </a:rPr>
              <a:t>Lion King</a:t>
            </a:r>
            <a:r>
              <a:rPr lang="ja-JP" altLang="en-US" smtClean="0">
                <a:ea typeface="+mn-ea"/>
              </a:rPr>
              <a:t>”</a:t>
            </a:r>
            <a:r>
              <a:rPr lang="en-US" altLang="ja-JP" smtClean="0">
                <a:ea typeface="+mn-ea"/>
              </a:rPr>
              <a:t>)</a:t>
            </a:r>
          </a:p>
          <a:p>
            <a:pPr marL="640080" lvl="1" indent="-274320" eaLnBrk="1" fontAlgn="auto" hangingPunct="1">
              <a:spcAft>
                <a:spcPts val="0"/>
              </a:spcAft>
              <a:buFont typeface="Wingdings 2"/>
              <a:buChar char=""/>
              <a:defRPr/>
            </a:pPr>
            <a:r>
              <a:rPr lang="en-US" smtClean="0">
                <a:ea typeface="+mn-ea"/>
              </a:rPr>
              <a:t>television series based upon the movie</a:t>
            </a:r>
          </a:p>
          <a:p>
            <a:pPr marL="320040" indent="-320040" eaLnBrk="1" fontAlgn="auto" hangingPunct="1">
              <a:spcAft>
                <a:spcPts val="0"/>
              </a:spcAft>
              <a:buFont typeface="Wingdings"/>
              <a:buChar char=""/>
              <a:defRPr/>
            </a:pPr>
            <a:r>
              <a:rPr lang="en-US" smtClean="0">
                <a:ea typeface="+mn-ea"/>
                <a:cs typeface="+mn-cs"/>
              </a:rPr>
              <a:t>In investment analysis, however, these synergies are either left unquantified and used to justify overriding the results of investment analysis, i.e,, used as justification for investing in negative NPV projects.</a:t>
            </a:r>
          </a:p>
          <a:p>
            <a:pPr marL="320040" indent="-320040" eaLnBrk="1" fontAlgn="auto" hangingPunct="1">
              <a:spcAft>
                <a:spcPts val="0"/>
              </a:spcAft>
              <a:buFont typeface="Wingdings"/>
              <a:buChar char=""/>
              <a:defRPr/>
            </a:pPr>
            <a:r>
              <a:rPr lang="en-US" smtClean="0">
                <a:ea typeface="+mn-ea"/>
                <a:cs typeface="+mn-cs"/>
              </a:rPr>
              <a:t>If synergies exist and they often do, these benefits have to be valued and shown in the initial project analysis.</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Case 1: Adding a Café to a bookstore: </a:t>
            </a:r>
            <a:r>
              <a:rPr lang="en-US" dirty="0" err="1" smtClean="0">
                <a:ea typeface="+mj-ea"/>
                <a:cs typeface="+mj-cs"/>
              </a:rPr>
              <a:t>Bookscape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55854DE-6FC4-1F4F-A320-463E65676F1D}" type="slidenum">
              <a:rPr lang="en-US"/>
              <a:pPr>
                <a:defRPr/>
              </a:pPr>
              <a:t>304</a:t>
            </a:fld>
            <a:endParaRPr lang="en-US" dirty="0"/>
          </a:p>
        </p:txBody>
      </p:sp>
      <p:sp>
        <p:nvSpPr>
          <p:cNvPr id="63693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are considering adding a café to the bookstore. Assume also that based upon the expected revenues and expenses, the café standing alone is expected to have a net present value of -$87,571.</a:t>
            </a:r>
          </a:p>
          <a:p>
            <a:pPr marL="320040" indent="-320040" eaLnBrk="1" fontAlgn="auto" hangingPunct="1">
              <a:spcAft>
                <a:spcPts val="0"/>
              </a:spcAft>
              <a:buFont typeface="Wingdings"/>
              <a:buChar char=""/>
              <a:defRPr/>
            </a:pPr>
            <a:r>
              <a:rPr lang="en-US" dirty="0" smtClean="0">
                <a:ea typeface="+mn-ea"/>
                <a:cs typeface="+mn-cs"/>
              </a:rPr>
              <a:t>The cafe will increase revenues at the book store by $500,000 in year 1, growing at 10% a year for the following 4 years. In addition, assume that the pre-tax operating margin on these sales is 10%.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charset="0"/>
              <a:buNone/>
              <a:defRPr/>
            </a:pPr>
            <a:endParaRPr lang="en-US" dirty="0">
              <a:ea typeface="+mn-ea"/>
              <a:cs typeface="+mn-cs"/>
            </a:endParaRPr>
          </a:p>
          <a:p>
            <a:pPr marL="0" indent="0" eaLnBrk="1" fontAlgn="auto" hangingPunct="1">
              <a:spcAft>
                <a:spcPts val="0"/>
              </a:spcAft>
              <a:buFont typeface="Wingdings" charset="0"/>
              <a:buNone/>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net present value of the added benefits is $135,268. Added to the NPV of the standalone Café of -$87,571 yields a net present value of $47,697.</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 name="Table 3"/>
          <p:cNvGraphicFramePr>
            <a:graphicFrameLocks noGrp="1"/>
          </p:cNvGraphicFramePr>
          <p:nvPr>
            <p:extLst>
              <p:ext uri="{D42A27DB-BD31-4B8C-83A1-F6EECF244321}">
                <p14:modId xmlns:p14="http://schemas.microsoft.com/office/powerpoint/2010/main" val="3664169644"/>
              </p:ext>
            </p:extLst>
          </p:nvPr>
        </p:nvGraphicFramePr>
        <p:xfrm>
          <a:off x="762000" y="3886200"/>
          <a:ext cx="7759700" cy="1155700"/>
        </p:xfrm>
        <a:graphic>
          <a:graphicData uri="http://schemas.openxmlformats.org/drawingml/2006/table">
            <a:tbl>
              <a:tblPr/>
              <a:tblGrid>
                <a:gridCol w="1879600"/>
                <a:gridCol w="990600"/>
                <a:gridCol w="977900"/>
                <a:gridCol w="977900"/>
                <a:gridCol w="977900"/>
                <a:gridCol w="977900"/>
                <a:gridCol w="977900"/>
              </a:tblGrid>
              <a:tr h="165100">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Increased Revenues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$500,000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$550,000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$605,000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$665,500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$732,050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Operating Income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$55,000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$60,500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$66,550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$73,205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Operating Income after Taxes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$36,300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$39,930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$43,923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PV of Additional Cash Flows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$27,199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$27,126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$27,053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$26,981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$26,908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PV of Synergy Benefits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$135,268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07418372"/>
      </p:ext>
    </p:extLst>
  </p:cSld>
  <p:clrMapOvr>
    <a:masterClrMapping/>
  </p:clrMapOvr>
  <p:timing>
    <p:tnLst>
      <p:par>
        <p:cTn xmlns:p14="http://schemas.microsoft.com/office/powerpoint/2010/mai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Title 1"/>
          <p:cNvSpPr>
            <a:spLocks noGrp="1"/>
          </p:cNvSpPr>
          <p:nvPr>
            <p:ph type="title"/>
          </p:nvPr>
        </p:nvSpPr>
        <p:spPr>
          <a:xfrm>
            <a:off x="612775" y="228600"/>
            <a:ext cx="8153400" cy="990600"/>
          </a:xfrm>
        </p:spPr>
        <p:txBody>
          <a:bodyPr/>
          <a:lstStyle/>
          <a:p>
            <a:pPr eaLnBrk="1" hangingPunct="1"/>
            <a:r>
              <a:rPr lang="en-US">
                <a:latin typeface="Calibri" charset="0"/>
              </a:rPr>
              <a:t>Case 2: Synergy in a 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8DCEE56-1B6A-9442-B046-6D0ADB9D240A}" type="slidenum">
              <a:rPr lang="en-US"/>
              <a:pPr>
                <a:defRPr/>
              </a:pPr>
              <a:t>305</a:t>
            </a:fld>
            <a:endParaRPr lang="en-US" dirty="0"/>
          </a:p>
        </p:txBody>
      </p:sp>
      <p:sp>
        <p:nvSpPr>
          <p:cNvPr id="638978" name="Content Placeholder 2"/>
          <p:cNvSpPr>
            <a:spLocks noGrp="1"/>
          </p:cNvSpPr>
          <p:nvPr>
            <p:ph sz="quarter" idx="1"/>
          </p:nvPr>
        </p:nvSpPr>
        <p:spPr>
          <a:xfrm>
            <a:off x="612775" y="1600200"/>
            <a:ext cx="8153400" cy="4495800"/>
          </a:xfrm>
        </p:spPr>
        <p:txBody>
          <a:bodyPr>
            <a:normAutofit fontScale="70000" lnSpcReduction="20000"/>
          </a:bodyPr>
          <a:lstStyle/>
          <a:p>
            <a:pPr>
              <a:defRPr/>
            </a:pPr>
            <a:r>
              <a:rPr lang="en-US" dirty="0"/>
              <a:t>W</a:t>
            </a:r>
            <a:r>
              <a:rPr lang="en-US" dirty="0" smtClean="0"/>
              <a:t>e </a:t>
            </a:r>
            <a:r>
              <a:rPr lang="en-US" dirty="0"/>
              <a:t>valued Harman International  for an acquisition by Tata Motors and estimated a value of $ 2,476 million for the operating assets and $ 2,678 million for the equity in the firm, concluding that it would not be a value-creating acquisition at its current market capitalization of $5,248 million. In estimating this value, though, we treated Harman International as a stand-alone firm. </a:t>
            </a:r>
            <a:endParaRPr lang="en-US" dirty="0" smtClean="0"/>
          </a:p>
          <a:p>
            <a:pPr>
              <a:defRPr/>
            </a:pPr>
            <a:r>
              <a:rPr lang="en-US" dirty="0" smtClean="0"/>
              <a:t>Assume </a:t>
            </a:r>
            <a:r>
              <a:rPr lang="en-US" dirty="0"/>
              <a:t>that Tata Motors foresees potential synergies in the combination of the two firms, primarily from using its using Harman’s high-end audio technology (speakers, tuners) as optional upgrades for customers buying new Tata Motors cars in India. To value this synergy, let us assume the following:</a:t>
            </a:r>
          </a:p>
          <a:p>
            <a:pPr lvl="1">
              <a:defRPr/>
            </a:pPr>
            <a:r>
              <a:rPr lang="en-US" dirty="0"/>
              <a:t>It will take Tata Motors approximately 3 years to adapt Harman’s products to Tata Motors cars. </a:t>
            </a:r>
          </a:p>
          <a:p>
            <a:pPr lvl="1">
              <a:defRPr/>
            </a:pPr>
            <a:r>
              <a:rPr lang="en-US" dirty="0"/>
              <a:t>Tata Motors will be able to generate </a:t>
            </a:r>
            <a:r>
              <a:rPr lang="en-US" dirty="0" err="1"/>
              <a:t>Rs</a:t>
            </a:r>
            <a:r>
              <a:rPr lang="en-US" dirty="0"/>
              <a:t> 10 billion in after-tax operating income in year 4 from selling Harman audio upgrades to its Indian customers, growing at a rate of 4% a year after that in perpetuity (but only in India).</a:t>
            </a:r>
            <a:r>
              <a:rPr lang="en-US" dirty="0" smtClean="0"/>
              <a:t> </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the cost of capital to use in valuing synergy..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AB9A0F0-0693-DD44-BCC7-5E91FF78973A}" type="slidenum">
              <a:rPr lang="en-US"/>
              <a:pPr>
                <a:defRPr/>
              </a:pPr>
              <a:t>306</a:t>
            </a:fld>
            <a:endParaRPr lang="en-US" dirty="0"/>
          </a:p>
        </p:txBody>
      </p:sp>
      <p:sp>
        <p:nvSpPr>
          <p:cNvPr id="641026"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u="sng" dirty="0" smtClean="0"/>
              <a:t>Business risk</a:t>
            </a:r>
            <a:r>
              <a:rPr lang="en-US" dirty="0" smtClean="0"/>
              <a:t>: The perceived </a:t>
            </a:r>
            <a:r>
              <a:rPr lang="en-US" dirty="0"/>
              <a:t>synergies flow from optional add-ons in auto </a:t>
            </a:r>
            <a:r>
              <a:rPr lang="en-US" dirty="0" smtClean="0"/>
              <a:t>sales. </a:t>
            </a:r>
            <a:r>
              <a:rPr lang="en-US" dirty="0"/>
              <a:t>W</a:t>
            </a:r>
            <a:r>
              <a:rPr lang="en-US" dirty="0" smtClean="0"/>
              <a:t>e </a:t>
            </a:r>
            <a:r>
              <a:rPr lang="en-US" dirty="0"/>
              <a:t>will begin with the levered beta of 1.10, that we estimated for Tata Motors in chapter 4, in estimating the cost of equity.  </a:t>
            </a:r>
            <a:endParaRPr lang="en-US" dirty="0" smtClean="0"/>
          </a:p>
          <a:p>
            <a:pPr>
              <a:defRPr/>
            </a:pPr>
            <a:r>
              <a:rPr lang="en-US" u="sng" dirty="0" smtClean="0"/>
              <a:t>Geographic risk</a:t>
            </a:r>
            <a:r>
              <a:rPr lang="en-US" dirty="0" smtClean="0"/>
              <a:t>: The </a:t>
            </a:r>
            <a:r>
              <a:rPr lang="en-US" dirty="0"/>
              <a:t>second is that the synergies are expected to come from India; consequently, we will add the country risk premium of 3.60% for India, estimated in chapter 4 (for Tata Motors) to the mature market premium of 5.5%. </a:t>
            </a:r>
            <a:endParaRPr lang="en-US" dirty="0" smtClean="0"/>
          </a:p>
          <a:p>
            <a:pPr>
              <a:defRPr/>
            </a:pPr>
            <a:r>
              <a:rPr lang="en-US" u="sng" dirty="0" smtClean="0"/>
              <a:t>Debt ratio</a:t>
            </a:r>
            <a:r>
              <a:rPr lang="en-US" dirty="0" smtClean="0"/>
              <a:t>: Finally</a:t>
            </a:r>
            <a:r>
              <a:rPr lang="en-US" dirty="0"/>
              <a:t>, we will assume that the expansion will be entirely in India, with Tata Motors maintain its existing debt to capital ratio of 29.28% and its current rupee cost of debt of 9.6% and its marginal tax rate of 32.45%.</a:t>
            </a:r>
          </a:p>
          <a:p>
            <a:pPr lvl="1">
              <a:defRPr/>
            </a:pPr>
            <a:r>
              <a:rPr lang="en-US" dirty="0"/>
              <a:t>Cost of equity in Rupees = 6.57% + 1.10 (5.5%+3.60%) = 16.59%</a:t>
            </a:r>
          </a:p>
          <a:p>
            <a:pPr lvl="1">
              <a:defRPr/>
            </a:pPr>
            <a:r>
              <a:rPr lang="en-US" dirty="0"/>
              <a:t>Cost of debt in Rupees = 9.6% (1-.3245) = 6.50%</a:t>
            </a:r>
          </a:p>
          <a:p>
            <a:pPr lvl="1">
              <a:defRPr/>
            </a:pPr>
            <a:r>
              <a:rPr lang="en-US" dirty="0"/>
              <a:t>Cost of capital in Rupees = 16.59% (1-.2928)  + 6.50% (.2928) = 13.63%</a:t>
            </a:r>
            <a:r>
              <a:rPr lang="en-US" dirty="0" smtClean="0"/>
              <a:t> </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the value of synergy… and what Tata can pay for Harman</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AA19D3F-218E-E849-94EF-B05F939BFB8D}" type="slidenum">
              <a:rPr lang="en-US"/>
              <a:pPr>
                <a:defRPr/>
              </a:pPr>
              <a:t>307</a:t>
            </a:fld>
            <a:endParaRPr lang="en-US" dirty="0"/>
          </a:p>
        </p:txBody>
      </p:sp>
      <p:sp>
        <p:nvSpPr>
          <p:cNvPr id="643074"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dirty="0"/>
              <a:t>Value of </a:t>
            </a:r>
            <a:r>
              <a:rPr lang="en-US" dirty="0" err="1"/>
              <a:t>synergy</a:t>
            </a:r>
            <a:r>
              <a:rPr lang="en-US" baseline="-25000" dirty="0" err="1"/>
              <a:t>Year</a:t>
            </a:r>
            <a:r>
              <a:rPr lang="en-US" baseline="-25000" dirty="0"/>
              <a:t> 3</a:t>
            </a:r>
            <a:r>
              <a:rPr lang="en-US" dirty="0"/>
              <a:t> = </a:t>
            </a:r>
          </a:p>
          <a:p>
            <a:pPr>
              <a:defRPr/>
            </a:pPr>
            <a:endParaRPr lang="en-US" dirty="0" smtClean="0"/>
          </a:p>
          <a:p>
            <a:pPr>
              <a:defRPr/>
            </a:pPr>
            <a:r>
              <a:rPr lang="en-US" dirty="0" smtClean="0"/>
              <a:t>Value </a:t>
            </a:r>
            <a:r>
              <a:rPr lang="en-US" dirty="0"/>
              <a:t>of synergy today = </a:t>
            </a:r>
          </a:p>
          <a:p>
            <a:pPr>
              <a:defRPr/>
            </a:pPr>
            <a:r>
              <a:rPr lang="en-US" dirty="0"/>
              <a:t>Converting the synergy value into dollar terms at </a:t>
            </a:r>
            <a:r>
              <a:rPr lang="en-US" dirty="0" smtClean="0"/>
              <a:t>the prevailing exchange </a:t>
            </a:r>
            <a:r>
              <a:rPr lang="en-US" dirty="0"/>
              <a:t>rate of </a:t>
            </a:r>
            <a:r>
              <a:rPr lang="en-US" dirty="0" err="1"/>
              <a:t>Rs</a:t>
            </a:r>
            <a:r>
              <a:rPr lang="en-US" dirty="0"/>
              <a:t> 60/$, we can estimate a dollar value for the synergy from the potential acquisition:</a:t>
            </a:r>
          </a:p>
          <a:p>
            <a:pPr lvl="1">
              <a:defRPr/>
            </a:pPr>
            <a:r>
              <a:rPr lang="en-US" dirty="0"/>
              <a:t>Value of synergy in US $ = </a:t>
            </a:r>
            <a:r>
              <a:rPr lang="en-US" dirty="0" err="1"/>
              <a:t>Rs</a:t>
            </a:r>
            <a:r>
              <a:rPr lang="en-US" dirty="0"/>
              <a:t> 70,753/60 = $ 1,179 million</a:t>
            </a:r>
          </a:p>
          <a:p>
            <a:pPr>
              <a:defRPr/>
            </a:pPr>
            <a:r>
              <a:rPr lang="en-US" dirty="0"/>
              <a:t>Adding this value to the intrinsic value of $2,678 million that we estimated for Harman’s equity in chapter 5, we get a total value for the equity of $3,857 million.</a:t>
            </a:r>
          </a:p>
          <a:p>
            <a:pPr lvl="1">
              <a:defRPr/>
            </a:pPr>
            <a:r>
              <a:rPr lang="en-US" dirty="0"/>
              <a:t>Value of Harman = $</a:t>
            </a:r>
            <a:r>
              <a:rPr lang="en-US" dirty="0" smtClean="0"/>
              <a:t>2,664 </a:t>
            </a:r>
            <a:r>
              <a:rPr lang="en-US" dirty="0"/>
              <a:t>million + $1,179 million = $</a:t>
            </a:r>
            <a:r>
              <a:rPr lang="en-US" dirty="0" smtClean="0"/>
              <a:t>3,843 </a:t>
            </a:r>
            <a:r>
              <a:rPr lang="en-US" dirty="0"/>
              <a:t>million</a:t>
            </a:r>
          </a:p>
          <a:p>
            <a:pPr>
              <a:defRPr/>
            </a:pPr>
            <a:r>
              <a:rPr lang="en-US" dirty="0"/>
              <a:t>Since Harman’s equity trades at $5,248 million, the acquisition still does not make sense, even with the synergy incorporated into value.</a:t>
            </a:r>
          </a:p>
        </p:txBody>
      </p:sp>
      <p:graphicFrame>
        <p:nvGraphicFramePr>
          <p:cNvPr id="644101" name="Object 2"/>
          <p:cNvGraphicFramePr>
            <a:graphicFrameLocks noChangeAspect="1"/>
          </p:cNvGraphicFramePr>
          <p:nvPr/>
        </p:nvGraphicFramePr>
        <p:xfrm>
          <a:off x="3886200" y="1584325"/>
          <a:ext cx="4965700" cy="566738"/>
        </p:xfrm>
        <a:graphic>
          <a:graphicData uri="http://schemas.openxmlformats.org/presentationml/2006/ole">
            <mc:AlternateContent xmlns:mc="http://schemas.openxmlformats.org/markup-compatibility/2006">
              <mc:Choice xmlns:v="urn:schemas-microsoft-com:vml" Requires="v">
                <p:oleObj spid="_x0000_s644147" name="Equation" r:id="rId4" imgW="3784600" imgH="431800" progId="Equation.3">
                  <p:embed/>
                </p:oleObj>
              </mc:Choice>
              <mc:Fallback>
                <p:oleObj name="Equation" r:id="rId4" imgW="37846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584325"/>
                        <a:ext cx="49657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44102" name="Object 3"/>
          <p:cNvGraphicFramePr>
            <a:graphicFrameLocks noChangeAspect="1"/>
          </p:cNvGraphicFramePr>
          <p:nvPr/>
        </p:nvGraphicFramePr>
        <p:xfrm>
          <a:off x="4079875" y="2185988"/>
          <a:ext cx="4451350" cy="582612"/>
        </p:xfrm>
        <a:graphic>
          <a:graphicData uri="http://schemas.openxmlformats.org/presentationml/2006/ole">
            <mc:AlternateContent xmlns:mc="http://schemas.openxmlformats.org/markup-compatibility/2006">
              <mc:Choice xmlns:v="urn:schemas-microsoft-com:vml" Requires="v">
                <p:oleObj spid="_x0000_s644148" name="Equation" r:id="rId6" imgW="3390900" imgH="444500" progId="Equation.3">
                  <p:embed/>
                </p:oleObj>
              </mc:Choice>
              <mc:Fallback>
                <p:oleObj name="Equation" r:id="rId6" imgW="3390900" imgH="444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9875" y="2185988"/>
                        <a:ext cx="4451350"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Project Options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FEBCFBB-705E-464B-819A-5B519982307D}" type="slidenum">
              <a:rPr lang="en-US"/>
              <a:pPr>
                <a:defRPr/>
              </a:pPr>
              <a:t>308</a:t>
            </a:fld>
            <a:endParaRPr lang="en-US" dirty="0"/>
          </a:p>
        </p:txBody>
      </p:sp>
      <p:sp>
        <p:nvSpPr>
          <p:cNvPr id="645122"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mtClean="0">
                <a:ea typeface="+mn-ea"/>
                <a:cs typeface="+mn-cs"/>
              </a:rPr>
              <a:t>One of the limitations of traditional investment analysis is that it is static and does not do a good job of capturing the options embedded in investment.</a:t>
            </a:r>
          </a:p>
          <a:p>
            <a:pPr marL="640080" lvl="1" indent="-274320" eaLnBrk="1" fontAlgn="auto" hangingPunct="1">
              <a:spcAft>
                <a:spcPts val="0"/>
              </a:spcAft>
              <a:buFont typeface="Wingdings 2"/>
              <a:buChar char=""/>
              <a:defRPr/>
            </a:pPr>
            <a:r>
              <a:rPr lang="en-US" smtClean="0">
                <a:ea typeface="+mn-ea"/>
              </a:rPr>
              <a:t>The first of these options is the option to delay taking a project, when a firm has exclusive rights to it, until a later date. </a:t>
            </a:r>
          </a:p>
          <a:p>
            <a:pPr marL="640080" lvl="1" indent="-274320" eaLnBrk="1" fontAlgn="auto" hangingPunct="1">
              <a:spcAft>
                <a:spcPts val="0"/>
              </a:spcAft>
              <a:buFont typeface="Wingdings 2"/>
              <a:buChar char=""/>
              <a:defRPr/>
            </a:pPr>
            <a:r>
              <a:rPr lang="en-US" smtClean="0">
                <a:ea typeface="+mn-ea"/>
              </a:rPr>
              <a:t>The second of these options is taking one project may allow us to take advantage of other opportunities (projects) in the future</a:t>
            </a:r>
          </a:p>
          <a:p>
            <a:pPr marL="640080" lvl="1" indent="-274320" eaLnBrk="1" fontAlgn="auto" hangingPunct="1">
              <a:spcAft>
                <a:spcPts val="0"/>
              </a:spcAft>
              <a:buFont typeface="Wingdings 2"/>
              <a:buChar char=""/>
              <a:defRPr/>
            </a:pPr>
            <a:r>
              <a:rPr lang="en-US" smtClean="0">
                <a:ea typeface="+mn-ea"/>
              </a:rPr>
              <a:t>The last option that is embedded in projects is the option to abandon a project, if the cash flows do not measure up.</a:t>
            </a:r>
          </a:p>
          <a:p>
            <a:pPr marL="320040" indent="-320040" eaLnBrk="1" fontAlgn="auto" hangingPunct="1">
              <a:spcAft>
                <a:spcPts val="0"/>
              </a:spcAft>
              <a:buFont typeface="Wingdings"/>
              <a:buChar char=""/>
              <a:defRPr/>
            </a:pPr>
            <a:r>
              <a:rPr lang="en-US" smtClean="0">
                <a:ea typeface="+mn-ea"/>
                <a:cs typeface="+mn-cs"/>
              </a:rPr>
              <a:t>These options all add value to projects and may make a </a:t>
            </a:r>
            <a:r>
              <a:rPr lang="ja-JP" altLang="en-US" smtClean="0">
                <a:ea typeface="+mn-ea"/>
                <a:cs typeface="+mn-cs"/>
              </a:rPr>
              <a:t>“</a:t>
            </a:r>
            <a:r>
              <a:rPr lang="en-US" altLang="ja-JP" smtClean="0">
                <a:ea typeface="+mn-ea"/>
                <a:cs typeface="+mn-cs"/>
              </a:rPr>
              <a:t>bad</a:t>
            </a:r>
            <a:r>
              <a:rPr lang="ja-JP" altLang="en-US" smtClean="0">
                <a:ea typeface="+mn-ea"/>
                <a:cs typeface="+mn-cs"/>
              </a:rPr>
              <a:t>”</a:t>
            </a:r>
            <a:r>
              <a:rPr lang="en-US" altLang="ja-JP" smtClean="0">
                <a:ea typeface="+mn-ea"/>
                <a:cs typeface="+mn-cs"/>
              </a:rPr>
              <a:t> project (from traditional analysis) into a good one.</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Option to Delay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825F296-4726-CA45-987C-04CA122A1EE8}" type="slidenum">
              <a:rPr lang="en-US"/>
              <a:pPr>
                <a:defRPr/>
              </a:pPr>
              <a:t>309</a:t>
            </a:fld>
            <a:endParaRPr lang="en-US" dirty="0"/>
          </a:p>
        </p:txBody>
      </p:sp>
      <p:sp>
        <p:nvSpPr>
          <p:cNvPr id="648196"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When a firm has exclusive rights to a project or product for a specific period, it can delay taking this project or product until a later date. A traditional investment analysis just answers the question of whether the project is a </a:t>
            </a:r>
            <a:r>
              <a:rPr lang="ja-JP" altLang="en-US" sz="2000">
                <a:latin typeface="Calibri" charset="0"/>
              </a:rPr>
              <a:t>“</a:t>
            </a:r>
            <a:r>
              <a:rPr lang="en-US" altLang="ja-JP" sz="2000">
                <a:latin typeface="Calibri" charset="0"/>
              </a:rPr>
              <a:t>good</a:t>
            </a:r>
            <a:r>
              <a:rPr lang="ja-JP" altLang="en-US" sz="2000">
                <a:latin typeface="Calibri" charset="0"/>
              </a:rPr>
              <a:t>”</a:t>
            </a:r>
            <a:r>
              <a:rPr lang="en-US" altLang="ja-JP" sz="2000">
                <a:latin typeface="Calibri" charset="0"/>
              </a:rPr>
              <a:t> one if taken today. The rights to a </a:t>
            </a:r>
            <a:r>
              <a:rPr lang="ja-JP" altLang="en-US" sz="2000">
                <a:latin typeface="Calibri" charset="0"/>
              </a:rPr>
              <a:t>“</a:t>
            </a:r>
            <a:r>
              <a:rPr lang="en-US" altLang="ja-JP" sz="2000">
                <a:latin typeface="Calibri" charset="0"/>
              </a:rPr>
              <a:t>bad</a:t>
            </a:r>
            <a:r>
              <a:rPr lang="ja-JP" altLang="en-US" sz="2000">
                <a:latin typeface="Calibri" charset="0"/>
              </a:rPr>
              <a:t>”</a:t>
            </a:r>
            <a:r>
              <a:rPr lang="en-US" altLang="ja-JP" sz="2000">
                <a:latin typeface="Calibri" charset="0"/>
              </a:rPr>
              <a:t> project can still have value.</a:t>
            </a:r>
            <a:endParaRPr lang="en-US" sz="2000">
              <a:latin typeface="Calibri" charset="0"/>
            </a:endParaRPr>
          </a:p>
        </p:txBody>
      </p:sp>
      <p:grpSp>
        <p:nvGrpSpPr>
          <p:cNvPr id="648197" name="Group 3"/>
          <p:cNvGrpSpPr>
            <a:grpSpLocks noChangeAspect="1"/>
          </p:cNvGrpSpPr>
          <p:nvPr/>
        </p:nvGrpSpPr>
        <p:grpSpPr bwMode="auto">
          <a:xfrm>
            <a:off x="762000" y="4891088"/>
            <a:ext cx="6707188" cy="115887"/>
            <a:chOff x="480" y="3081"/>
            <a:chExt cx="4225" cy="73"/>
          </a:xfrm>
        </p:grpSpPr>
        <p:sp>
          <p:nvSpPr>
            <p:cNvPr id="648210"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48211"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48198" name="Line 6"/>
          <p:cNvSpPr>
            <a:spLocks noChangeAspect="1"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48199" name="Group 7"/>
          <p:cNvGrpSpPr>
            <a:grpSpLocks noChangeAspect="1"/>
          </p:cNvGrpSpPr>
          <p:nvPr/>
        </p:nvGrpSpPr>
        <p:grpSpPr bwMode="auto">
          <a:xfrm>
            <a:off x="3276600" y="3044825"/>
            <a:ext cx="2362200" cy="2386013"/>
            <a:chOff x="2102" y="1228"/>
            <a:chExt cx="2152" cy="2173"/>
          </a:xfrm>
        </p:grpSpPr>
        <p:sp>
          <p:nvSpPr>
            <p:cNvPr id="648208"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48209"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48200" name="Rectangle 10"/>
          <p:cNvSpPr>
            <a:spLocks noChangeAspect="1"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Present Value of Expected </a:t>
            </a:r>
          </a:p>
        </p:txBody>
      </p:sp>
      <p:sp>
        <p:nvSpPr>
          <p:cNvPr id="648201" name="Rectangle 11"/>
          <p:cNvSpPr>
            <a:spLocks noChangeAspect="1"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Cash Flows on Product</a:t>
            </a:r>
          </a:p>
        </p:txBody>
      </p:sp>
      <p:sp>
        <p:nvSpPr>
          <p:cNvPr id="648202" name="Line 12"/>
          <p:cNvSpPr>
            <a:spLocks noChangeAspect="1"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8203" name="Rectangle 13"/>
          <p:cNvSpPr>
            <a:spLocks noChangeAspect="1" noChangeArrowheads="1"/>
          </p:cNvSpPr>
          <p:nvPr/>
        </p:nvSpPr>
        <p:spPr bwMode="auto">
          <a:xfrm>
            <a:off x="55626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PV of Cash Flows </a:t>
            </a:r>
          </a:p>
        </p:txBody>
      </p:sp>
      <p:sp>
        <p:nvSpPr>
          <p:cNvPr id="648204" name="Rectangle 15"/>
          <p:cNvSpPr>
            <a:spLocks noChangeAspect="1"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Initial Investment in </a:t>
            </a:r>
          </a:p>
        </p:txBody>
      </p:sp>
      <p:sp>
        <p:nvSpPr>
          <p:cNvPr id="648205" name="Rectangle 16"/>
          <p:cNvSpPr>
            <a:spLocks noChangeAspect="1"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Project</a:t>
            </a:r>
          </a:p>
        </p:txBody>
      </p:sp>
      <p:sp>
        <p:nvSpPr>
          <p:cNvPr id="648206" name="Rectangle 20"/>
          <p:cNvSpPr>
            <a:spLocks noChangeAspect="1" noChangeArrowheads="1"/>
          </p:cNvSpPr>
          <p:nvPr/>
        </p:nvSpPr>
        <p:spPr bwMode="auto">
          <a:xfrm>
            <a:off x="4108450" y="5400675"/>
            <a:ext cx="18256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 </a:t>
            </a:r>
          </a:p>
          <a:p>
            <a:endParaRPr lang="en-US" sz="1500"/>
          </a:p>
        </p:txBody>
      </p:sp>
      <p:sp>
        <p:nvSpPr>
          <p:cNvPr id="648207" name="Rectangle 21"/>
          <p:cNvSpPr>
            <a:spLocks noChangeAspect="1" noChangeArrowheads="1"/>
          </p:cNvSpPr>
          <p:nvPr/>
        </p:nvSpPr>
        <p:spPr bwMode="auto">
          <a:xfrm>
            <a:off x="4724400" y="4419600"/>
            <a:ext cx="2514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NPV is positive in this section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Insights for Investment Analyses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DFE95F9-F2D5-5F49-B36C-653F80F359A4}" type="slidenum">
              <a:rPr lang="en-US"/>
              <a:pPr>
                <a:defRPr/>
              </a:pPr>
              <a:t>310</a:t>
            </a:fld>
            <a:endParaRPr lang="en-US" dirty="0"/>
          </a:p>
        </p:txBody>
      </p:sp>
      <p:sp>
        <p:nvSpPr>
          <p:cNvPr id="65024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Having the exclusive rights to a product or project is valuable, even if the product or project is not viable today.</a:t>
            </a:r>
          </a:p>
          <a:p>
            <a:pPr eaLnBrk="1" hangingPunct="1"/>
            <a:r>
              <a:rPr lang="en-US">
                <a:latin typeface="Calibri" charset="0"/>
              </a:rPr>
              <a:t>The value of these rights increases with the volatility of the underlying business. </a:t>
            </a:r>
          </a:p>
          <a:p>
            <a:pPr eaLnBrk="1" hangingPunct="1"/>
            <a:r>
              <a:rPr lang="en-US">
                <a:latin typeface="Calibri" charset="0"/>
              </a:rPr>
              <a:t>The cost of acquiring these rights (by buying them or spending money on development - R&amp;D, for instance) has to be weighed off against these benefits.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Option to Expand/Take Other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6EB128C-AF06-B442-96C8-DA835CF38DD2}" type="slidenum">
              <a:rPr lang="en-US"/>
              <a:pPr>
                <a:defRPr/>
              </a:pPr>
              <a:t>311</a:t>
            </a:fld>
            <a:endParaRPr lang="en-US" dirty="0"/>
          </a:p>
        </p:txBody>
      </p:sp>
      <p:sp>
        <p:nvSpPr>
          <p:cNvPr id="652292"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Taking a project today may allow a firm to consider and take other valuable projects in the future. Thus, even though a project may have a negative NPV, it may be a project worth taking if the option it provides the firm (to take other projects in the future) has a more-than-compensating value.</a:t>
            </a:r>
          </a:p>
        </p:txBody>
      </p:sp>
      <p:grpSp>
        <p:nvGrpSpPr>
          <p:cNvPr id="652293" name="Group 3"/>
          <p:cNvGrpSpPr>
            <a:grpSpLocks/>
          </p:cNvGrpSpPr>
          <p:nvPr/>
        </p:nvGrpSpPr>
        <p:grpSpPr bwMode="auto">
          <a:xfrm>
            <a:off x="762000" y="4891088"/>
            <a:ext cx="6707188" cy="115887"/>
            <a:chOff x="480" y="3081"/>
            <a:chExt cx="4225" cy="73"/>
          </a:xfrm>
        </p:grpSpPr>
        <p:sp>
          <p:nvSpPr>
            <p:cNvPr id="652308"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2309"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2294"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2295" name="Group 7"/>
          <p:cNvGrpSpPr>
            <a:grpSpLocks/>
          </p:cNvGrpSpPr>
          <p:nvPr/>
        </p:nvGrpSpPr>
        <p:grpSpPr bwMode="auto">
          <a:xfrm>
            <a:off x="3352800" y="3124200"/>
            <a:ext cx="2197100" cy="2286000"/>
            <a:chOff x="2102" y="1228"/>
            <a:chExt cx="2152" cy="2173"/>
          </a:xfrm>
        </p:grpSpPr>
        <p:sp>
          <p:nvSpPr>
            <p:cNvPr id="652306"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2307"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2296"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Cash Flows on Expansion</a:t>
            </a:r>
          </a:p>
        </p:txBody>
      </p:sp>
      <p:sp>
        <p:nvSpPr>
          <p:cNvPr id="652297"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2298" name="Rectangle 13"/>
          <p:cNvSpPr>
            <a:spLocks noChangeArrowheads="1"/>
          </p:cNvSpPr>
          <p:nvPr/>
        </p:nvSpPr>
        <p:spPr bwMode="auto">
          <a:xfrm>
            <a:off x="54102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PV of Cash Flows </a:t>
            </a:r>
          </a:p>
        </p:txBody>
      </p:sp>
      <p:sp>
        <p:nvSpPr>
          <p:cNvPr id="652299" name="Rectangle 14"/>
          <p:cNvSpPr>
            <a:spLocks noChangeArrowheads="1"/>
          </p:cNvSpPr>
          <p:nvPr/>
        </p:nvSpPr>
        <p:spPr bwMode="auto">
          <a:xfrm>
            <a:off x="5334000" y="3505200"/>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from Expansion</a:t>
            </a:r>
          </a:p>
        </p:txBody>
      </p:sp>
      <p:sp>
        <p:nvSpPr>
          <p:cNvPr id="652300"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Additional Investment </a:t>
            </a:r>
          </a:p>
        </p:txBody>
      </p:sp>
      <p:sp>
        <p:nvSpPr>
          <p:cNvPr id="652301"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to Expand</a:t>
            </a:r>
          </a:p>
        </p:txBody>
      </p:sp>
      <p:sp>
        <p:nvSpPr>
          <p:cNvPr id="652302"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Firm will not expand in</a:t>
            </a:r>
          </a:p>
          <a:p>
            <a:endParaRPr lang="en-US" sz="1500"/>
          </a:p>
        </p:txBody>
      </p:sp>
      <p:sp>
        <p:nvSpPr>
          <p:cNvPr id="652303"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this section</a:t>
            </a:r>
          </a:p>
        </p:txBody>
      </p:sp>
      <p:sp>
        <p:nvSpPr>
          <p:cNvPr id="652304"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Expansion becomes </a:t>
            </a:r>
          </a:p>
        </p:txBody>
      </p:sp>
      <p:sp>
        <p:nvSpPr>
          <p:cNvPr id="652305"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attractive in this section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Option to Abandon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4FF2989-3D1A-AE41-AF68-88F04F351BCE}" type="slidenum">
              <a:rPr lang="en-US"/>
              <a:pPr>
                <a:defRPr/>
              </a:pPr>
              <a:t>312</a:t>
            </a:fld>
            <a:endParaRPr lang="en-US" dirty="0"/>
          </a:p>
        </p:txBody>
      </p:sp>
      <p:sp>
        <p:nvSpPr>
          <p:cNvPr id="654340"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A firm may sometimes have the option to abandon a project, if the cash flows do not measure up to expectations. </a:t>
            </a:r>
          </a:p>
          <a:p>
            <a:pPr eaLnBrk="1" hangingPunct="1"/>
            <a:r>
              <a:rPr lang="en-US" sz="2000">
                <a:latin typeface="Calibri" charset="0"/>
              </a:rPr>
              <a:t>If abandoning the project allows the firm to save itself from further losses, this option can make  a project more valuable.</a:t>
            </a:r>
          </a:p>
          <a:p>
            <a:pPr eaLnBrk="1" hangingPunct="1"/>
            <a:endParaRPr lang="en-US">
              <a:latin typeface="Calibri" charset="0"/>
            </a:endParaRPr>
          </a:p>
        </p:txBody>
      </p:sp>
      <p:grpSp>
        <p:nvGrpSpPr>
          <p:cNvPr id="654341" name="Group 4"/>
          <p:cNvGrpSpPr>
            <a:grpSpLocks/>
          </p:cNvGrpSpPr>
          <p:nvPr/>
        </p:nvGrpSpPr>
        <p:grpSpPr bwMode="auto">
          <a:xfrm>
            <a:off x="2051050" y="5257800"/>
            <a:ext cx="5354638" cy="90488"/>
            <a:chOff x="1292" y="3312"/>
            <a:chExt cx="3373" cy="57"/>
          </a:xfrm>
        </p:grpSpPr>
        <p:sp>
          <p:nvSpPr>
            <p:cNvPr id="654353"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4354"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4342"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4343" name="Group 8"/>
          <p:cNvGrpSpPr>
            <a:grpSpLocks/>
          </p:cNvGrpSpPr>
          <p:nvPr/>
        </p:nvGrpSpPr>
        <p:grpSpPr bwMode="auto">
          <a:xfrm>
            <a:off x="2273300" y="3937000"/>
            <a:ext cx="1835150" cy="1835150"/>
            <a:chOff x="1432" y="2480"/>
            <a:chExt cx="1156" cy="1156"/>
          </a:xfrm>
        </p:grpSpPr>
        <p:sp>
          <p:nvSpPr>
            <p:cNvPr id="654351"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4352"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4344"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Present Value of Expected </a:t>
            </a:r>
          </a:p>
        </p:txBody>
      </p:sp>
      <p:sp>
        <p:nvSpPr>
          <p:cNvPr id="654345"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Cash Flows on Project</a:t>
            </a:r>
          </a:p>
        </p:txBody>
      </p:sp>
      <p:sp>
        <p:nvSpPr>
          <p:cNvPr id="654346"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4347"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PV of Cash Flows </a:t>
            </a:r>
          </a:p>
        </p:txBody>
      </p:sp>
      <p:sp>
        <p:nvSpPr>
          <p:cNvPr id="654348"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from Project</a:t>
            </a:r>
          </a:p>
        </p:txBody>
      </p:sp>
      <p:sp>
        <p:nvSpPr>
          <p:cNvPr id="654349"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Cost of Abandonment</a:t>
            </a:r>
          </a:p>
        </p:txBody>
      </p:sp>
      <p:sp>
        <p:nvSpPr>
          <p:cNvPr id="654350"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5" name="Title 1"/>
          <p:cNvSpPr>
            <a:spLocks noGrp="1"/>
          </p:cNvSpPr>
          <p:nvPr>
            <p:ph type="title"/>
          </p:nvPr>
        </p:nvSpPr>
        <p:spPr>
          <a:xfrm>
            <a:off x="612775" y="228600"/>
            <a:ext cx="8153400" cy="990600"/>
          </a:xfrm>
        </p:spPr>
        <p:txBody>
          <a:bodyPr/>
          <a:lstStyle/>
          <a:p>
            <a:pPr eaLnBrk="1" hangingPunct="1"/>
            <a:r>
              <a:rPr lang="en-US">
                <a:latin typeface="Calibri" charset="0"/>
              </a:rPr>
              <a:t>IV. Assessing Existing or Past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D816376-F16C-9B44-A1C6-127A0A1A6AD2}" type="slidenum">
              <a:rPr lang="en-US"/>
              <a:pPr>
                <a:defRPr/>
              </a:pPr>
              <a:t>313</a:t>
            </a:fld>
            <a:endParaRPr lang="en-US" dirty="0"/>
          </a:p>
        </p:txBody>
      </p:sp>
      <p:sp>
        <p:nvSpPr>
          <p:cNvPr id="655362"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While much of our discussion has been focused on analyzing new investments, the techniques and principles enunciated apply just as strongly to existing investments. </a:t>
            </a:r>
          </a:p>
          <a:p>
            <a:pPr marL="320040" indent="-320040" eaLnBrk="1" fontAlgn="auto" hangingPunct="1">
              <a:spcAft>
                <a:spcPts val="0"/>
              </a:spcAft>
              <a:buFont typeface="Wingdings"/>
              <a:buChar char=""/>
              <a:defRPr/>
            </a:pPr>
            <a:r>
              <a:rPr lang="en-US" smtClean="0">
                <a:ea typeface="+mn-ea"/>
                <a:cs typeface="+mn-cs"/>
              </a:rPr>
              <a:t>With existing investments, we can try to address one of two questions:</a:t>
            </a:r>
          </a:p>
          <a:p>
            <a:pPr marL="640080" lvl="1" indent="-274320" eaLnBrk="1" fontAlgn="auto" hangingPunct="1">
              <a:spcAft>
                <a:spcPts val="0"/>
              </a:spcAft>
              <a:buFont typeface="Wingdings 2"/>
              <a:buChar char=""/>
              <a:defRPr/>
            </a:pPr>
            <a:r>
              <a:rPr lang="en-US" smtClean="0">
                <a:ea typeface="+mn-ea"/>
              </a:rPr>
              <a:t>Post –mortem: We can look back at existing investments and see if they have created value for the firm. </a:t>
            </a:r>
          </a:p>
          <a:p>
            <a:pPr marL="640080" lvl="1" indent="-274320" eaLnBrk="1" fontAlgn="auto" hangingPunct="1">
              <a:spcAft>
                <a:spcPts val="0"/>
              </a:spcAft>
              <a:buFont typeface="Wingdings 2"/>
              <a:buChar char=""/>
              <a:defRPr/>
            </a:pPr>
            <a:r>
              <a:rPr lang="en-US" smtClean="0">
                <a:ea typeface="+mn-ea"/>
              </a:rPr>
              <a:t>What next? We can also use the tools of investment analysis to see whether we should keep, expand or abandon existing investments.</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3" name="Title 1"/>
          <p:cNvSpPr>
            <a:spLocks noGrp="1"/>
          </p:cNvSpPr>
          <p:nvPr>
            <p:ph type="title"/>
          </p:nvPr>
        </p:nvSpPr>
        <p:spPr>
          <a:xfrm>
            <a:off x="612775" y="228600"/>
            <a:ext cx="8153400" cy="990600"/>
          </a:xfrm>
        </p:spPr>
        <p:txBody>
          <a:bodyPr/>
          <a:lstStyle/>
          <a:p>
            <a:pPr eaLnBrk="1" hangingPunct="1"/>
            <a:r>
              <a:rPr lang="en-US">
                <a:latin typeface="Calibri" charset="0"/>
              </a:rPr>
              <a:t>Analyzing an Existing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7CF0E34-38F1-BA4E-913D-07B944FD392A}" type="slidenum">
              <a:rPr lang="en-US"/>
              <a:pPr>
                <a:defRPr/>
              </a:pPr>
              <a:t>314</a:t>
            </a:fld>
            <a:endParaRPr lang="en-US" dirty="0"/>
          </a:p>
        </p:txBody>
      </p:sp>
      <p:sp>
        <p:nvSpPr>
          <p:cNvPr id="658436"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graphicFrame>
        <p:nvGraphicFramePr>
          <p:cNvPr id="658437" name="Object 2"/>
          <p:cNvGraphicFramePr>
            <a:graphicFrameLocks noChangeAspect="1"/>
          </p:cNvGraphicFramePr>
          <p:nvPr/>
        </p:nvGraphicFramePr>
        <p:xfrm>
          <a:off x="2209800" y="1828800"/>
          <a:ext cx="5486400" cy="2641600"/>
        </p:xfrm>
        <a:graphic>
          <a:graphicData uri="http://schemas.openxmlformats.org/presentationml/2006/ole">
            <mc:AlternateContent xmlns:mc="http://schemas.openxmlformats.org/markup-compatibility/2006">
              <mc:Choice xmlns:v="urn:schemas-microsoft-com:vml" Requires="v">
                <p:oleObj spid="_x0000_s658467" name="Document" r:id="rId4" imgW="21942857" imgH="10565079" progId="Word.Document.12">
                  <p:link updateAutomatic="1"/>
                </p:oleObj>
              </mc:Choice>
              <mc:Fallback>
                <p:oleObj name="Document" r:id="rId4" imgW="21942857" imgH="10565079"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828800"/>
                        <a:ext cx="548640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58438" name="TextBox 5"/>
          <p:cNvSpPr txBox="1">
            <a:spLocks noChangeArrowheads="1"/>
          </p:cNvSpPr>
          <p:nvPr/>
        </p:nvSpPr>
        <p:spPr bwMode="auto">
          <a:xfrm>
            <a:off x="838200" y="4800600"/>
            <a:ext cx="396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In a post-mortem, you look at the actual cash flows, relative to forecasts.</a:t>
            </a:r>
          </a:p>
        </p:txBody>
      </p:sp>
      <p:cxnSp>
        <p:nvCxnSpPr>
          <p:cNvPr id="658439" name="Straight Arrow Connector 7"/>
          <p:cNvCxnSpPr>
            <a:cxnSpLocks noChangeShapeType="1"/>
          </p:cNvCxnSpPr>
          <p:nvPr/>
        </p:nvCxnSpPr>
        <p:spPr bwMode="auto">
          <a:xfrm rot="5400000" flipH="1" flipV="1">
            <a:off x="1600200" y="3200400"/>
            <a:ext cx="1676400" cy="1524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58440" name="TextBox 10"/>
          <p:cNvSpPr txBox="1">
            <a:spLocks noChangeArrowheads="1"/>
          </p:cNvSpPr>
          <p:nvPr/>
        </p:nvSpPr>
        <p:spPr bwMode="auto">
          <a:xfrm>
            <a:off x="5105400" y="4724400"/>
            <a:ext cx="3810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You can also reassess your expected cash flows, based upon what you have learned, and decide whether you should expand, continue or divest (abandon) an investment</a:t>
            </a:r>
          </a:p>
        </p:txBody>
      </p:sp>
      <p:cxnSp>
        <p:nvCxnSpPr>
          <p:cNvPr id="658441" name="Straight Arrow Connector 12"/>
          <p:cNvCxnSpPr>
            <a:cxnSpLocks noChangeShapeType="1"/>
          </p:cNvCxnSpPr>
          <p:nvPr/>
        </p:nvCxnSpPr>
        <p:spPr bwMode="auto">
          <a:xfrm rot="16200000" flipV="1">
            <a:off x="6667500" y="3390900"/>
            <a:ext cx="1295400" cy="1066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1" name="Title 1"/>
          <p:cNvSpPr>
            <a:spLocks noGrp="1"/>
          </p:cNvSpPr>
          <p:nvPr>
            <p:ph type="title"/>
          </p:nvPr>
        </p:nvSpPr>
        <p:spPr>
          <a:xfrm>
            <a:off x="612775" y="228600"/>
            <a:ext cx="8153400" cy="990600"/>
          </a:xfrm>
        </p:spPr>
        <p:txBody>
          <a:bodyPr/>
          <a:lstStyle/>
          <a:p>
            <a:pPr eaLnBrk="1" hangingPunct="1"/>
            <a:r>
              <a:rPr lang="en-US">
                <a:latin typeface="Calibri" charset="0"/>
              </a:rPr>
              <a:t>a. Post Mortem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B73826C-BB3C-6647-8FE3-5D2F3FF499A1}" type="slidenum">
              <a:rPr lang="en-US"/>
              <a:pPr>
                <a:defRPr/>
              </a:pPr>
              <a:t>315</a:t>
            </a:fld>
            <a:endParaRPr lang="en-US" dirty="0"/>
          </a:p>
        </p:txBody>
      </p:sp>
      <p:sp>
        <p:nvSpPr>
          <p:cNvPr id="659458"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actual cash flows from an investment can be greater than or less than originally forecast for a number of reasons but all these reasons can be categorized into two groups:</a:t>
            </a:r>
          </a:p>
          <a:p>
            <a:pPr marL="640080" lvl="1" indent="-274320" eaLnBrk="1" fontAlgn="auto" hangingPunct="1">
              <a:spcAft>
                <a:spcPts val="0"/>
              </a:spcAft>
              <a:buFont typeface="Wingdings 2"/>
              <a:buChar char=""/>
              <a:defRPr/>
            </a:pPr>
            <a:r>
              <a:rPr lang="en-US" u="sng" dirty="0" smtClean="0">
                <a:ea typeface="+mn-ea"/>
              </a:rPr>
              <a:t>Chance</a:t>
            </a:r>
            <a:r>
              <a:rPr lang="en-US" dirty="0" smtClean="0">
                <a:ea typeface="+mn-ea"/>
              </a:rPr>
              <a:t>: The nature of risk is that actual outcomes can be different from expectations. Even when forecasts are based upon the best of information, they will invariably be wrong in hindsight because of unexpected shifts in both macro (inflation, interest rates, economic growth) and micro (competitors, company) variables.</a:t>
            </a:r>
          </a:p>
          <a:p>
            <a:pPr marL="640080" lvl="1" indent="-274320" eaLnBrk="1" fontAlgn="auto" hangingPunct="1">
              <a:spcAft>
                <a:spcPts val="0"/>
              </a:spcAft>
              <a:buFont typeface="Wingdings 2"/>
              <a:buChar char=""/>
              <a:defRPr/>
            </a:pPr>
            <a:r>
              <a:rPr lang="en-US" u="sng" dirty="0" smtClean="0">
                <a:ea typeface="+mn-ea"/>
              </a:rPr>
              <a:t>Bias</a:t>
            </a:r>
            <a:r>
              <a:rPr lang="en-US" dirty="0" smtClean="0">
                <a:ea typeface="+mn-ea"/>
              </a:rPr>
              <a:t>: If the original forecasts were biased, the actual numbers will be different from expectations. The evidence on capital budgeting is that managers tend to be over-optimistic about cash flows and the bias is worse with over-confident managers.</a:t>
            </a:r>
          </a:p>
          <a:p>
            <a:pPr marL="320040" indent="-320040" eaLnBrk="1" fontAlgn="auto" hangingPunct="1">
              <a:spcAft>
                <a:spcPts val="0"/>
              </a:spcAft>
              <a:buFont typeface="Wingdings"/>
              <a:buChar char=""/>
              <a:defRPr/>
            </a:pPr>
            <a:r>
              <a:rPr lang="en-US" dirty="0" smtClean="0">
                <a:ea typeface="+mn-ea"/>
                <a:cs typeface="+mn-cs"/>
              </a:rPr>
              <a:t>While it is impossible to tell on an individual project whether chance or bias is to blame, there is a way to tell across projects and across time. If chance is the culprit, there should be symmetry in the errors – actuals should be about as likely to beat forecasts as they are to come under forecasts. If bias is the reason, the errors will tend to be in one direction.</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29" name="Title 1"/>
          <p:cNvSpPr>
            <a:spLocks noGrp="1"/>
          </p:cNvSpPr>
          <p:nvPr>
            <p:ph type="title"/>
          </p:nvPr>
        </p:nvSpPr>
        <p:spPr>
          <a:xfrm>
            <a:off x="612775" y="228600"/>
            <a:ext cx="8153400" cy="990600"/>
          </a:xfrm>
        </p:spPr>
        <p:txBody>
          <a:bodyPr/>
          <a:lstStyle/>
          <a:p>
            <a:pPr eaLnBrk="1" hangingPunct="1"/>
            <a:r>
              <a:rPr lang="en-US">
                <a:latin typeface="Calibri" charset="0"/>
              </a:rPr>
              <a:t>b. What should we do next?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D48891D-7448-AC42-A093-426536A455CB}" type="slidenum">
              <a:rPr lang="en-US"/>
              <a:pPr>
                <a:defRPr/>
              </a:pPr>
              <a:t>316</a:t>
            </a:fld>
            <a:endParaRPr lang="en-US" dirty="0"/>
          </a:p>
        </p:txBody>
      </p:sp>
      <p:sp>
        <p:nvSpPr>
          <p:cNvPr id="661506"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Liquidate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 </a:t>
            </a:r>
            <a:r>
              <a:rPr lang="en-US" dirty="0" smtClean="0">
                <a:ea typeface="+mn-ea"/>
                <a:cs typeface="+mn-cs"/>
              </a:rPr>
              <a:t>........	Terminate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Divest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Continue the project</a:t>
            </a:r>
          </a:p>
          <a:p>
            <a:pPr marL="0" indent="0" eaLnBrk="1" fontAlgn="auto" hangingPunct="1">
              <a:spcAft>
                <a:spcPts val="0"/>
              </a:spcAft>
              <a:buFont typeface="Wingdings"/>
              <a:buNone/>
              <a:defRPr/>
            </a:pPr>
            <a:endParaRPr lang="en-US" dirty="0">
              <a:ea typeface="+mn-ea"/>
              <a:cs typeface="+mn-cs"/>
            </a:endParaRPr>
          </a:p>
        </p:txBody>
      </p:sp>
      <p:graphicFrame>
        <p:nvGraphicFramePr>
          <p:cNvPr id="662533" name="Object 2"/>
          <p:cNvGraphicFramePr>
            <a:graphicFrameLocks noChangeAspect="1"/>
          </p:cNvGraphicFramePr>
          <p:nvPr/>
        </p:nvGraphicFramePr>
        <p:xfrm>
          <a:off x="990600" y="5334000"/>
          <a:ext cx="3303588" cy="609600"/>
        </p:xfrm>
        <a:graphic>
          <a:graphicData uri="http://schemas.openxmlformats.org/presentationml/2006/ole">
            <mc:AlternateContent xmlns:mc="http://schemas.openxmlformats.org/markup-compatibility/2006">
              <mc:Choice xmlns:v="urn:schemas-microsoft-com:vml" Requires="v">
                <p:oleObj spid="_x0000_s662619" name="Equation" r:id="rId4" imgW="2133600" imgH="393700" progId="Equation.3">
                  <p:embed/>
                </p:oleObj>
              </mc:Choice>
              <mc:Fallback>
                <p:oleObj name="Equation" r:id="rId4" imgW="2133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5334000"/>
                        <a:ext cx="33035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2534" name="Object 3"/>
          <p:cNvGraphicFramePr>
            <a:graphicFrameLocks noChangeAspect="1"/>
          </p:cNvGraphicFramePr>
          <p:nvPr/>
        </p:nvGraphicFramePr>
        <p:xfrm>
          <a:off x="1143000" y="4267200"/>
          <a:ext cx="3048000" cy="633413"/>
        </p:xfrm>
        <a:graphic>
          <a:graphicData uri="http://schemas.openxmlformats.org/presentationml/2006/ole">
            <mc:AlternateContent xmlns:mc="http://schemas.openxmlformats.org/markup-compatibility/2006">
              <mc:Choice xmlns:v="urn:schemas-microsoft-com:vml" Requires="v">
                <p:oleObj spid="_x0000_s662620" name="Equation" r:id="rId6" imgW="1892300" imgH="393700" progId="Equation.3">
                  <p:embed/>
                </p:oleObj>
              </mc:Choice>
              <mc:Fallback>
                <p:oleObj name="Equation" r:id="rId6" imgW="18923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4267200"/>
                        <a:ext cx="30480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2535" name="Object 4"/>
          <p:cNvGraphicFramePr>
            <a:graphicFrameLocks noChangeAspect="1"/>
          </p:cNvGraphicFramePr>
          <p:nvPr/>
        </p:nvGraphicFramePr>
        <p:xfrm>
          <a:off x="1143000" y="1905000"/>
          <a:ext cx="1524000" cy="674688"/>
        </p:xfrm>
        <a:graphic>
          <a:graphicData uri="http://schemas.openxmlformats.org/presentationml/2006/ole">
            <mc:AlternateContent xmlns:mc="http://schemas.openxmlformats.org/markup-compatibility/2006">
              <mc:Choice xmlns:v="urn:schemas-microsoft-com:vml" Requires="v">
                <p:oleObj spid="_x0000_s662621" name="Equation" r:id="rId8" imgW="889000" imgH="393700" progId="Equation.3">
                  <p:embed/>
                </p:oleObj>
              </mc:Choice>
              <mc:Fallback>
                <p:oleObj name="Equation" r:id="rId8" imgW="8890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1905000"/>
                        <a:ext cx="1524000"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2536" name="Object 5"/>
          <p:cNvGraphicFramePr>
            <a:graphicFrameLocks noChangeAspect="1"/>
          </p:cNvGraphicFramePr>
          <p:nvPr/>
        </p:nvGraphicFramePr>
        <p:xfrm>
          <a:off x="1219200" y="3048000"/>
          <a:ext cx="2514600" cy="581025"/>
        </p:xfrm>
        <a:graphic>
          <a:graphicData uri="http://schemas.openxmlformats.org/presentationml/2006/ole">
            <mc:AlternateContent xmlns:mc="http://schemas.openxmlformats.org/markup-compatibility/2006">
              <mc:Choice xmlns:v="urn:schemas-microsoft-com:vml" Requires="v">
                <p:oleObj spid="_x0000_s662622" name="Equation" r:id="rId10" imgW="1701800" imgH="393700" progId="Equation.3">
                  <p:embed/>
                </p:oleObj>
              </mc:Choice>
              <mc:Fallback>
                <p:oleObj name="Equation" r:id="rId10" imgW="1701800" imgH="3937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200" y="3048000"/>
                        <a:ext cx="2514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7" name="Title 1"/>
          <p:cNvSpPr>
            <a:spLocks noGrp="1"/>
          </p:cNvSpPr>
          <p:nvPr>
            <p:ph type="title"/>
          </p:nvPr>
        </p:nvSpPr>
        <p:spPr>
          <a:xfrm>
            <a:off x="612775" y="228600"/>
            <a:ext cx="8153400" cy="990600"/>
          </a:xfrm>
        </p:spPr>
        <p:txBody>
          <a:bodyPr/>
          <a:lstStyle/>
          <a:p>
            <a:pPr eaLnBrk="1" hangingPunct="1"/>
            <a:r>
              <a:rPr lang="en-US">
                <a:latin typeface="Calibri" charset="0"/>
              </a:rPr>
              <a:t>Example: Disney California Adventure – The 2008 judgment call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41E953B-FA32-F94E-8F35-A1F4B9AF337C}" type="slidenum">
              <a:rPr lang="en-US"/>
              <a:pPr>
                <a:defRPr/>
              </a:pPr>
              <a:t>317</a:t>
            </a:fld>
            <a:endParaRPr lang="en-US" dirty="0"/>
          </a:p>
        </p:txBody>
      </p:sp>
      <p:sp>
        <p:nvSpPr>
          <p:cNvPr id="663554"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smtClean="0">
                <a:ea typeface="+mn-ea"/>
                <a:cs typeface="+mn-cs"/>
              </a:rPr>
              <a:t>Disney opened the Disney California Adventure (DCA) Park in 2001, at a cost of $1.5 billion, with a mix of roller coaster </a:t>
            </a:r>
            <a:r>
              <a:rPr lang="en-US" sz="3200" dirty="0" err="1" smtClean="0">
                <a:ea typeface="+mn-ea"/>
                <a:cs typeface="+mn-cs"/>
              </a:rPr>
              <a:t>ridesand</a:t>
            </a:r>
            <a:r>
              <a:rPr lang="en-US" sz="3200" dirty="0" smtClean="0">
                <a:ea typeface="+mn-ea"/>
                <a:cs typeface="+mn-cs"/>
              </a:rPr>
              <a:t> movie nostalgia. Disney expected about 60% of its visitors to Disneyland to come across to DCA and generate about $ 100 million in annual after-cash flows for the firm.</a:t>
            </a:r>
          </a:p>
          <a:p>
            <a:pPr marL="320040" indent="-320040" eaLnBrk="1" fontAlgn="auto" hangingPunct="1">
              <a:spcAft>
                <a:spcPts val="0"/>
              </a:spcAft>
              <a:buFont typeface="Wingdings"/>
              <a:buChar char=""/>
              <a:defRPr/>
            </a:pPr>
            <a:r>
              <a:rPr lang="en-US" sz="3200" dirty="0" smtClean="0">
                <a:ea typeface="+mn-ea"/>
                <a:cs typeface="+mn-cs"/>
              </a:rPr>
              <a:t>By 2008, DCA had not performed up to expectations. Of the 15 million people who came to Disneyland in 2007, only 6 million visited California Adventure, and the cash flow averaged out to only $ 50 million between 2001 and 2007. </a:t>
            </a:r>
          </a:p>
          <a:p>
            <a:pPr marL="320040" indent="-320040" eaLnBrk="1" fontAlgn="auto" hangingPunct="1">
              <a:spcAft>
                <a:spcPts val="0"/>
              </a:spcAft>
              <a:buFont typeface="Wingdings"/>
              <a:buChar char=""/>
              <a:defRPr/>
            </a:pPr>
            <a:r>
              <a:rPr lang="en-US" sz="3200" dirty="0" smtClean="0">
                <a:ea typeface="+mn-ea"/>
                <a:cs typeface="+mn-cs"/>
              </a:rPr>
              <a:t>In early 2008, Disney faced three choices:</a:t>
            </a:r>
          </a:p>
          <a:p>
            <a:pPr marL="640080" lvl="1" indent="-274320" eaLnBrk="1" fontAlgn="auto" hangingPunct="1">
              <a:spcAft>
                <a:spcPts val="0"/>
              </a:spcAft>
              <a:buFont typeface="Wingdings 2"/>
              <a:buChar char=""/>
              <a:defRPr/>
            </a:pPr>
            <a:r>
              <a:rPr lang="en-US" sz="2600" dirty="0" smtClean="0">
                <a:ea typeface="+mn-ea"/>
              </a:rPr>
              <a:t>Shut down California Adventure and try to recover whatever it can of its initial investment. It is estimated that the firm recover about $ 500 million of its investment.</a:t>
            </a:r>
          </a:p>
          <a:p>
            <a:pPr marL="640080" lvl="1" indent="-274320" eaLnBrk="1" fontAlgn="auto" hangingPunct="1">
              <a:spcAft>
                <a:spcPts val="0"/>
              </a:spcAft>
              <a:buFont typeface="Wingdings 2"/>
              <a:buChar char=""/>
              <a:defRPr/>
            </a:pPr>
            <a:r>
              <a:rPr lang="en-US" sz="2600" dirty="0" smtClean="0">
                <a:ea typeface="+mn-ea"/>
              </a:rPr>
              <a:t>Continue with the status quo, recognizing that future cash flows will be closer to the actual values ($ 50 million) than the original projections.</a:t>
            </a:r>
          </a:p>
          <a:p>
            <a:pPr marL="640080" lvl="1" indent="-274320" eaLnBrk="1" fontAlgn="auto" hangingPunct="1">
              <a:spcAft>
                <a:spcPts val="0"/>
              </a:spcAft>
              <a:buFont typeface="Wingdings 2"/>
              <a:buChar char=""/>
              <a:defRPr/>
            </a:pPr>
            <a:r>
              <a:rPr lang="en-US" sz="2600" dirty="0" smtClean="0">
                <a:ea typeface="+mn-ea"/>
              </a:rPr>
              <a:t>Invest about $ 600 million to expand and modify the par, with the intent of increasing the number of attractions for families with children, is expected to increase the percentage of Disneyland visitors who come to DCA from 40% to 60% and increase the annual after tax cash flow by 60% (from $ 50 million to $ 80 million) at the park. </a:t>
            </a:r>
          </a:p>
        </p:txBody>
      </p:sp>
    </p:spTree>
  </p:cSld>
  <p:clrMapOvr>
    <a:masterClrMapping/>
  </p:clrMapOvr>
  <p:timing>
    <p:tnLst>
      <p:par>
        <p:cTn xmlns:p14="http://schemas.microsoft.com/office/powerpoint/2010/mai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5" name="Title 1"/>
          <p:cNvSpPr>
            <a:spLocks noGrp="1"/>
          </p:cNvSpPr>
          <p:nvPr>
            <p:ph type="title"/>
          </p:nvPr>
        </p:nvSpPr>
        <p:spPr>
          <a:xfrm>
            <a:off x="612775" y="228600"/>
            <a:ext cx="8153400" cy="990600"/>
          </a:xfrm>
        </p:spPr>
        <p:txBody>
          <a:bodyPr/>
          <a:lstStyle/>
          <a:p>
            <a:pPr eaLnBrk="1" hangingPunct="1"/>
            <a:r>
              <a:rPr lang="en-US">
                <a:latin typeface="Calibri" charset="0"/>
              </a:rPr>
              <a:t>DCA: Evaluating the alternatives…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C6CE968-FA81-C445-AD11-CD80E8FB435F}" type="slidenum">
              <a:rPr lang="en-US"/>
              <a:pPr>
                <a:defRPr/>
              </a:pPr>
              <a:t>318</a:t>
            </a:fld>
            <a:endParaRPr lang="en-US" dirty="0"/>
          </a:p>
        </p:txBody>
      </p:sp>
      <p:sp>
        <p:nvSpPr>
          <p:cNvPr id="66560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Continuing Operation</a:t>
            </a:r>
            <a:r>
              <a:rPr lang="en-US" dirty="0" smtClean="0">
                <a:ea typeface="+mn-ea"/>
                <a:cs typeface="+mn-cs"/>
              </a:rPr>
              <a:t>: Assuming the current after-tax cash flow of $ 50 million will continue in perpetuity, growing at the inflation rate of 2% and discounting back at the theme park cost of capital in 2008 of 6.62% yields a value for continuing with the status quo</a:t>
            </a:r>
          </a:p>
          <a:p>
            <a:pPr marL="0" indent="0" eaLnBrk="1" fontAlgn="auto" hangingPunct="1">
              <a:spcAft>
                <a:spcPts val="0"/>
              </a:spcAft>
              <a:buFont typeface="Wingdings"/>
              <a:buNone/>
              <a:defRPr/>
            </a:pPr>
            <a:r>
              <a:rPr lang="en-US" dirty="0" smtClean="0">
                <a:ea typeface="+mn-ea"/>
                <a:cs typeface="+mn-cs"/>
              </a:rPr>
              <a:t>	Value of DCA = </a:t>
            </a:r>
          </a:p>
          <a:p>
            <a:pPr marL="320040" indent="-320040" eaLnBrk="1" fontAlgn="auto" hangingPunct="1">
              <a:spcAft>
                <a:spcPts val="0"/>
              </a:spcAft>
              <a:buFont typeface="Wingdings"/>
              <a:buChar char=""/>
              <a:defRPr/>
            </a:pPr>
            <a:r>
              <a:rPr lang="en-US" u="sng" dirty="0" smtClean="0">
                <a:ea typeface="+mn-ea"/>
                <a:cs typeface="+mn-cs"/>
              </a:rPr>
              <a:t>Abandonment</a:t>
            </a:r>
            <a:r>
              <a:rPr lang="en-US" dirty="0" smtClean="0">
                <a:ea typeface="+mn-ea"/>
                <a:cs typeface="+mn-cs"/>
              </a:rPr>
              <a:t>: Abandoning this investment currently would allow Disney to recover only $ 500 million of its original investment.  </a:t>
            </a:r>
          </a:p>
          <a:p>
            <a:pPr marL="0" indent="0" eaLnBrk="1" fontAlgn="auto" hangingPunct="1">
              <a:spcAft>
                <a:spcPts val="0"/>
              </a:spcAft>
              <a:buFont typeface="Wingdings"/>
              <a:buNone/>
              <a:defRPr/>
            </a:pPr>
            <a:r>
              <a:rPr lang="en-US" dirty="0" smtClean="0">
                <a:ea typeface="+mn-ea"/>
                <a:cs typeface="+mn-cs"/>
              </a:rPr>
              <a:t>	Abandonment value of DCA = $ 500 million</a:t>
            </a:r>
          </a:p>
          <a:p>
            <a:pPr marL="320040" indent="-320040" eaLnBrk="1" fontAlgn="auto" hangingPunct="1">
              <a:spcAft>
                <a:spcPts val="0"/>
              </a:spcAft>
              <a:buFont typeface="Wingdings"/>
              <a:buChar char=""/>
              <a:defRPr/>
            </a:pPr>
            <a:r>
              <a:rPr lang="en-US" u="sng" dirty="0" smtClean="0">
                <a:ea typeface="+mn-ea"/>
                <a:cs typeface="+mn-cs"/>
              </a:rPr>
              <a:t>Expansion</a:t>
            </a:r>
            <a:r>
              <a:rPr lang="en-US" dirty="0" smtClean="0">
                <a:ea typeface="+mn-ea"/>
                <a:cs typeface="+mn-cs"/>
              </a:rPr>
              <a:t>: The up-front cost of $ 600 million will lead to more visitors in the park and an increase in the existing cash flows from $ 50 to $ 80 million. </a:t>
            </a:r>
          </a:p>
          <a:p>
            <a:pPr marL="0" indent="0" eaLnBrk="1" fontAlgn="auto" hangingPunct="1">
              <a:spcAft>
                <a:spcPts val="0"/>
              </a:spcAft>
              <a:buFont typeface="Wingdings"/>
              <a:buNone/>
              <a:defRPr/>
            </a:pPr>
            <a:r>
              <a:rPr lang="en-US" dirty="0" smtClean="0">
                <a:ea typeface="+mn-ea"/>
                <a:cs typeface="+mn-cs"/>
              </a:rPr>
              <a:t>	Value of CF from expansion = </a:t>
            </a:r>
            <a:endParaRPr lang="en-US" dirty="0">
              <a:ea typeface="+mn-ea"/>
              <a:cs typeface="+mn-cs"/>
            </a:endParaRPr>
          </a:p>
        </p:txBody>
      </p:sp>
      <p:graphicFrame>
        <p:nvGraphicFramePr>
          <p:cNvPr id="666629" name="Object 2"/>
          <p:cNvGraphicFramePr>
            <a:graphicFrameLocks noChangeAspect="1"/>
          </p:cNvGraphicFramePr>
          <p:nvPr/>
        </p:nvGraphicFramePr>
        <p:xfrm>
          <a:off x="3352800" y="2743200"/>
          <a:ext cx="3886200" cy="406400"/>
        </p:xfrm>
        <a:graphic>
          <a:graphicData uri="http://schemas.openxmlformats.org/presentationml/2006/ole">
            <mc:AlternateContent xmlns:mc="http://schemas.openxmlformats.org/markup-compatibility/2006">
              <mc:Choice xmlns:v="urn:schemas-microsoft-com:vml" Requires="v">
                <p:oleObj spid="_x0000_s666675" name="Equation" r:id="rId4" imgW="3886200" imgH="406400" progId="Equation.3">
                  <p:embed/>
                </p:oleObj>
              </mc:Choice>
              <mc:Fallback>
                <p:oleObj name="Equation" r:id="rId4" imgW="38862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743200"/>
                        <a:ext cx="3886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6630" name="Object 3"/>
          <p:cNvGraphicFramePr>
            <a:graphicFrameLocks noChangeAspect="1"/>
          </p:cNvGraphicFramePr>
          <p:nvPr/>
        </p:nvGraphicFramePr>
        <p:xfrm>
          <a:off x="5029200" y="5029200"/>
          <a:ext cx="3871913" cy="457200"/>
        </p:xfrm>
        <a:graphic>
          <a:graphicData uri="http://schemas.openxmlformats.org/presentationml/2006/ole">
            <mc:AlternateContent xmlns:mc="http://schemas.openxmlformats.org/markup-compatibility/2006">
              <mc:Choice xmlns:v="urn:schemas-microsoft-com:vml" Requires="v">
                <p:oleObj spid="_x0000_s666676" name="Equation" r:id="rId6" imgW="3441700" imgH="406400" progId="Equation.3">
                  <p:embed/>
                </p:oleObj>
              </mc:Choice>
              <mc:Fallback>
                <p:oleObj name="Equation" r:id="rId6" imgW="34417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5029200"/>
                        <a:ext cx="3871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1BF7229-A405-FA4C-806E-2BE639CFC002}" type="slidenum">
              <a:rPr lang="en-US"/>
              <a:pPr>
                <a:defRPr/>
              </a:pPr>
              <a:t>319</a:t>
            </a:fld>
            <a:endParaRPr lang="en-US" dirty="0"/>
          </a:p>
        </p:txBody>
      </p:sp>
      <p:pic>
        <p:nvPicPr>
          <p:cNvPr id="66867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Capital Structure: The Choices and the Trade off</a:t>
            </a:r>
            <a:endParaRPr lang="en-US">
              <a:ea typeface="+mj-ea"/>
              <a:cs typeface="+mj-cs"/>
            </a:endParaRPr>
          </a:p>
        </p:txBody>
      </p:sp>
      <p:sp>
        <p:nvSpPr>
          <p:cNvPr id="5122"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Neither a borrower nor a lender be</a:t>
            </a:r>
            <a:r>
              <a:rPr lang="ja-JP" altLang="en-US" smtClean="0">
                <a:ea typeface="+mn-ea"/>
                <a:cs typeface="+mn-cs"/>
              </a:rPr>
              <a:t>”</a:t>
            </a:r>
            <a:endParaRPr lang="en-US" altLang="ja-JP" smtClean="0">
              <a:ea typeface="+mn-ea"/>
              <a:cs typeface="+mn-cs"/>
            </a:endParaRPr>
          </a:p>
          <a:p>
            <a:pPr eaLnBrk="1" fontAlgn="auto" hangingPunct="1">
              <a:spcAft>
                <a:spcPts val="0"/>
              </a:spcAft>
              <a:buFont typeface="Wingdings"/>
              <a:buNone/>
              <a:defRPr/>
            </a:pPr>
            <a:r>
              <a:rPr lang="en-US" smtClean="0">
                <a:ea typeface="+mn-ea"/>
                <a:cs typeface="+mn-cs"/>
              </a:rPr>
              <a:t>Someone who obviously hated this part of corporate finance</a:t>
            </a:r>
            <a:endParaRPr lang="en-US">
              <a:ea typeface="+mn-ea"/>
              <a:cs typeface="+mn-cs"/>
            </a:endParaRPr>
          </a:p>
        </p:txBody>
      </p:sp>
      <p:sp>
        <p:nvSpPr>
          <p:cNvPr id="174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174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F3E742DA-C9DB-904F-A46B-1D5E5D722F3B}" type="slidenum">
              <a:rPr lang="en-US" sz="1400">
                <a:solidFill>
                  <a:schemeClr val="tx2"/>
                </a:solidFill>
              </a:rPr>
              <a:pPr/>
              <a:t>320</a:t>
            </a:fld>
            <a:endParaRPr lang="en-US" sz="1400">
              <a:solidFill>
                <a:schemeClr val="tx2"/>
              </a:solidFill>
            </a:endParaRPr>
          </a:p>
        </p:txBody>
      </p:sp>
    </p:spTree>
    <p:extLst>
      <p:ext uri="{BB962C8B-B14F-4D97-AF65-F5344CB8AC3E}">
        <p14:creationId xmlns:p14="http://schemas.microsoft.com/office/powerpoint/2010/main" val="29094063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19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86A0797-249A-E145-AB5D-A9E97FC580A3}" type="slidenum">
              <a:rPr lang="en-US"/>
              <a:pPr>
                <a:defRPr/>
              </a:pPr>
              <a:t>321</a:t>
            </a:fld>
            <a:endParaRPr lang="en-US" dirty="0"/>
          </a:p>
        </p:txBody>
      </p:sp>
      <p:pic>
        <p:nvPicPr>
          <p:cNvPr id="194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1981235136"/>
      </p:ext>
    </p:extLst>
  </p:cSld>
  <p:clrMapOvr>
    <a:masterClrMapping/>
  </p:clrMapOvr>
  <p:timing>
    <p:tnLst>
      <p:par>
        <p:cTn xmlns:p14="http://schemas.microsoft.com/office/powerpoint/2010/mai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atin typeface="Calibri" charset="0"/>
              </a:rPr>
              <a:t>The Choices in Financing</a:t>
            </a:r>
          </a:p>
        </p:txBody>
      </p:sp>
      <p:sp>
        <p:nvSpPr>
          <p:cNvPr id="21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83521D1-5120-AD4A-AEDA-85A5C4680D09}" type="slidenum">
              <a:rPr lang="en-US"/>
              <a:pPr>
                <a:defRPr/>
              </a:pPr>
              <a:t>322</a:t>
            </a:fld>
            <a:endParaRPr lang="en-US" dirty="0"/>
          </a:p>
        </p:txBody>
      </p:sp>
      <p:sp>
        <p:nvSpPr>
          <p:cNvPr id="21508"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There are only two ways in which a business can raise money. </a:t>
            </a:r>
          </a:p>
          <a:p>
            <a:pPr lvl="1" eaLnBrk="1" hangingPunct="1"/>
            <a:r>
              <a:rPr lang="en-US" sz="2000">
                <a:latin typeface="Calibri" charset="0"/>
              </a:rPr>
              <a:t>The first is debt. The essence of debt is that you promise to make fixed payments in the future (interest payments and repaying principal). If you fail to make those payments, you lose control of your business.</a:t>
            </a:r>
          </a:p>
          <a:p>
            <a:pPr lvl="1" eaLnBrk="1" hangingPunct="1"/>
            <a:r>
              <a:rPr lang="en-US" sz="2000">
                <a:latin typeface="Calibri" charset="0"/>
              </a:rPr>
              <a:t>The other is equity. With equity, you do get whatever cash flows are left over after you have made debt payments.</a:t>
            </a:r>
          </a:p>
        </p:txBody>
      </p:sp>
      <p:graphicFrame>
        <p:nvGraphicFramePr>
          <p:cNvPr id="21509" name="Object 2"/>
          <p:cNvGraphicFramePr>
            <a:graphicFrameLocks noChangeAspect="1"/>
          </p:cNvGraphicFramePr>
          <p:nvPr/>
        </p:nvGraphicFramePr>
        <p:xfrm>
          <a:off x="2133600" y="3810000"/>
          <a:ext cx="6483350" cy="2641600"/>
        </p:xfrm>
        <a:graphic>
          <a:graphicData uri="http://schemas.openxmlformats.org/presentationml/2006/ole">
            <mc:AlternateContent xmlns:mc="http://schemas.openxmlformats.org/markup-compatibility/2006">
              <mc:Choice xmlns:v="urn:schemas-microsoft-com:vml" Requires="v">
                <p:oleObj spid="_x0000_s700442" name="Document" r:id="rId4" imgW="21942857" imgH="8939683" progId="Word.Document.12">
                  <p:link updateAutomatic="1"/>
                </p:oleObj>
              </mc:Choice>
              <mc:Fallback>
                <p:oleObj name="Document" r:id="rId4" imgW="21942857" imgH="8939683" progId="Word.Documen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8100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994573495"/>
      </p:ext>
    </p:extLst>
  </p:cSld>
  <p:clrMapOvr>
    <a:masterClrMapping/>
  </p:clrMapOvr>
  <p:timing>
    <p:tnLst>
      <p:par>
        <p:cTn xmlns:p14="http://schemas.microsoft.com/office/powerpoint/2010/mai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atin typeface="Calibri" charset="0"/>
              </a:rPr>
              <a:t>Global Patterns in Financing…</a:t>
            </a:r>
          </a:p>
        </p:txBody>
      </p:sp>
      <p:sp>
        <p:nvSpPr>
          <p:cNvPr id="23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186D74B-BBAA-A14C-BDE8-5AD3018C9E0B}" type="slidenum">
              <a:rPr lang="en-US"/>
              <a:pPr>
                <a:defRPr/>
              </a:pPr>
              <a:t>323</a:t>
            </a:fld>
            <a:endParaRPr lang="en-US" dirty="0"/>
          </a:p>
        </p:txBody>
      </p:sp>
      <p:graphicFrame>
        <p:nvGraphicFramePr>
          <p:cNvPr id="23556"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702491" name="Document" r:id="rId4" imgW="21942857" imgH="14984127" progId="Word.Document.12">
                  <p:link updateAutomatic="1"/>
                </p:oleObj>
              </mc:Choice>
              <mc:Fallback>
                <p:oleObj name="Document" r:id="rId4" imgW="21942857" imgH="14984127" progId="Word.Document.12">
                  <p:link updateAutomatic="1"/>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689740425"/>
      </p:ext>
    </p:extLst>
  </p:cSld>
  <p:clrMapOvr>
    <a:masterClrMapping/>
  </p:clrMapOvr>
  <p:timing>
    <p:tnLst>
      <p:par>
        <p:cTn xmlns:p14="http://schemas.microsoft.com/office/powerpoint/2010/mai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a much greater dependence on bank loans outside the US…</a:t>
            </a:r>
            <a:endParaRPr lang="en-US">
              <a:ea typeface="+mj-ea"/>
              <a:cs typeface="+mj-cs"/>
            </a:endParaRP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3CC2006-7978-6341-A567-80ABF810512A}" type="slidenum">
              <a:rPr lang="en-US"/>
              <a:pPr>
                <a:defRPr/>
              </a:pPr>
              <a:t>324</a:t>
            </a:fld>
            <a:endParaRPr lang="en-US" dirty="0"/>
          </a:p>
        </p:txBody>
      </p:sp>
      <p:graphicFrame>
        <p:nvGraphicFramePr>
          <p:cNvPr id="25604"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704538" name="Document" r:id="rId4" imgW="21942857" imgH="14984127" progId="Word.Document.12">
                  <p:link updateAutomatic="1"/>
                </p:oleObj>
              </mc:Choice>
              <mc:Fallback>
                <p:oleObj name="Document" r:id="rId4" imgW="21942857" imgH="14984127" progId="Word.Document.12">
                  <p:link updateAutomatic="1"/>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607850795"/>
      </p:ext>
    </p:extLst>
  </p:cSld>
  <p:clrMapOvr>
    <a:masterClrMapping/>
  </p:clrMapOvr>
  <p:timing>
    <p:tnLst>
      <p:par>
        <p:cTn xmlns:p14="http://schemas.microsoft.com/office/powerpoint/2010/mai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Assessing the existing financing choices: Disney, Vale, Tata Motors, </a:t>
            </a:r>
            <a:r>
              <a:rPr lang="en-US" dirty="0" err="1" smtClean="0">
                <a:ea typeface="+mj-ea"/>
                <a:cs typeface="+mj-cs"/>
              </a:rPr>
              <a:t>Baidu</a:t>
            </a:r>
            <a:r>
              <a:rPr lang="en-US" dirty="0" smtClean="0">
                <a:ea typeface="+mj-ea"/>
                <a:cs typeface="+mj-cs"/>
              </a:rPr>
              <a:t> &amp; </a:t>
            </a:r>
            <a:r>
              <a:rPr lang="en-US" dirty="0" err="1" smtClean="0">
                <a:ea typeface="+mj-ea"/>
                <a:cs typeface="+mj-cs"/>
              </a:rPr>
              <a:t>Bookscape</a:t>
            </a:r>
            <a:endParaRPr lang="en-US" dirty="0">
              <a:ea typeface="+mj-ea"/>
              <a:cs typeface="+mj-cs"/>
            </a:endParaRPr>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C2BE4D0-165B-5E4F-8451-5FAD11672880}" type="slidenum">
              <a:rPr lang="en-US"/>
              <a:pPr>
                <a:defRPr/>
              </a:pPr>
              <a:t>325</a:t>
            </a:fld>
            <a:endParaRPr lang="en-US" dirty="0"/>
          </a:p>
        </p:txBody>
      </p:sp>
      <p:graphicFrame>
        <p:nvGraphicFramePr>
          <p:cNvPr id="27652"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706587" name="Document" r:id="rId4" imgW="5625893" imgH="4267043" progId="Word.Document.12">
                  <p:embed/>
                </p:oleObj>
              </mc:Choice>
              <mc:Fallback>
                <p:oleObj name="Document" r:id="rId4" imgW="5625893" imgH="4267043"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76623316"/>
      </p:ext>
    </p:extLst>
  </p:cSld>
  <p:clrMapOvr>
    <a:masterClrMapping/>
  </p:clrMapOvr>
  <p:timing>
    <p:tnLst>
      <p:par>
        <p:cTn xmlns:p14="http://schemas.microsoft.com/office/powerpoint/2010/mai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249238"/>
            <a:ext cx="7670800" cy="63627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969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sz="1400">
              <a:solidFill>
                <a:schemeClr val="tx2"/>
              </a:solidFill>
            </a:endParaRPr>
          </a:p>
        </p:txBody>
      </p:sp>
      <p:sp>
        <p:nvSpPr>
          <p:cNvPr id="2969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D13229BA-9670-5045-BB8E-4C646E6CFAB3}" type="slidenum">
              <a:rPr lang="en-US" sz="1400">
                <a:solidFill>
                  <a:schemeClr val="tx2"/>
                </a:solidFill>
              </a:rPr>
              <a:pPr/>
              <a:t>326</a:t>
            </a:fld>
            <a:endParaRPr lang="en-US" sz="1400">
              <a:solidFill>
                <a:schemeClr val="tx2"/>
              </a:solidFill>
            </a:endParaRPr>
          </a:p>
        </p:txBody>
      </p:sp>
    </p:spTree>
    <p:extLst>
      <p:ext uri="{BB962C8B-B14F-4D97-AF65-F5344CB8AC3E}">
        <p14:creationId xmlns:p14="http://schemas.microsoft.com/office/powerpoint/2010/main" val="983242240"/>
      </p:ext>
    </p:extLst>
  </p:cSld>
  <p:clrMapOvr>
    <a:masterClrMapping/>
  </p:clrMapOvr>
  <p:timing>
    <p:tnLst>
      <p:par>
        <p:cTn xmlns:p14="http://schemas.microsoft.com/office/powerpoint/2010/mai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atin typeface="Calibri" charset="0"/>
              </a:rPr>
              <a:t>The Transitional Phases..</a:t>
            </a:r>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9BEE68D-C74E-F848-8496-5D89F771AC20}" type="slidenum">
              <a:rPr lang="en-US"/>
              <a:pPr>
                <a:defRPr/>
              </a:pPr>
              <a:t>327</a:t>
            </a:fld>
            <a:endParaRPr lang="en-US" dirty="0"/>
          </a:p>
        </p:txBody>
      </p:sp>
      <p:sp>
        <p:nvSpPr>
          <p:cNvPr id="19458"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The transitions that we see at firms – from fully owned private businesses to venture capital, from private to public and subsequent seasoned offerings are all motivated primarily by the need for capital. </a:t>
            </a:r>
          </a:p>
          <a:p>
            <a:pPr marL="320040" indent="-320040" eaLnBrk="1" fontAlgn="auto" hangingPunct="1">
              <a:spcAft>
                <a:spcPts val="0"/>
              </a:spcAft>
              <a:buFont typeface="Wingdings"/>
              <a:buChar char=""/>
              <a:defRPr/>
            </a:pPr>
            <a:r>
              <a:rPr lang="en-US" smtClean="0">
                <a:ea typeface="+mn-ea"/>
                <a:cs typeface="+mn-cs"/>
              </a:rPr>
              <a:t>In each transition, though, there are costs incurred by the existing owners:</a:t>
            </a:r>
          </a:p>
          <a:p>
            <a:pPr marL="640080" lvl="1" indent="-274320" eaLnBrk="1" fontAlgn="auto" hangingPunct="1">
              <a:spcAft>
                <a:spcPts val="0"/>
              </a:spcAft>
              <a:buFont typeface="Wingdings 2"/>
              <a:buChar char=""/>
              <a:defRPr/>
            </a:pPr>
            <a:r>
              <a:rPr lang="en-US" smtClean="0">
                <a:ea typeface="+mn-ea"/>
              </a:rPr>
              <a:t>When venture capitalists enter the firm, they will demand their fair share and more of the ownership of  the firm to provide equity.</a:t>
            </a:r>
          </a:p>
          <a:p>
            <a:pPr marL="640080" lvl="1" indent="-274320" eaLnBrk="1" fontAlgn="auto" hangingPunct="1">
              <a:spcAft>
                <a:spcPts val="0"/>
              </a:spcAft>
              <a:buFont typeface="Wingdings 2"/>
              <a:buChar char=""/>
              <a:defRPr/>
            </a:pPr>
            <a:r>
              <a:rPr lang="en-US" smtClean="0">
                <a:ea typeface="+mn-ea"/>
              </a:rPr>
              <a:t>When a firm decides to go public, it has to trade off the greater access to capital markets against the increased disclosure requirements (that emanate from being publicly lists), loss of control and the transactions costs of going public.</a:t>
            </a:r>
          </a:p>
          <a:p>
            <a:pPr marL="640080" lvl="1" indent="-274320" eaLnBrk="1" fontAlgn="auto" hangingPunct="1">
              <a:spcAft>
                <a:spcPts val="0"/>
              </a:spcAft>
              <a:buFont typeface="Wingdings 2"/>
              <a:buChar char=""/>
              <a:defRPr/>
            </a:pPr>
            <a:r>
              <a:rPr lang="en-US" smtClean="0">
                <a:ea typeface="+mn-ea"/>
              </a:rPr>
              <a:t>When making seasoned offerings, firms have to consider issuance costs while managing their relations with equity research analysts and rat</a:t>
            </a:r>
            <a:endParaRPr lang="en-US">
              <a:ea typeface="+mn-ea"/>
            </a:endParaRPr>
          </a:p>
        </p:txBody>
      </p:sp>
    </p:spTree>
    <p:extLst>
      <p:ext uri="{BB962C8B-B14F-4D97-AF65-F5344CB8AC3E}">
        <p14:creationId xmlns:p14="http://schemas.microsoft.com/office/powerpoint/2010/main" val="4104005214"/>
      </p:ext>
    </p:extLst>
  </p:cSld>
  <p:clrMapOvr>
    <a:masterClrMapping/>
  </p:clrMapOvr>
  <p:timing>
    <p:tnLst>
      <p:par>
        <p:cTn xmlns:p14="http://schemas.microsoft.com/office/powerpoint/2010/mai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Measuring a firm</a:t>
            </a:r>
            <a:r>
              <a:rPr lang="ja-JP" altLang="en-US">
                <a:latin typeface="Calibri" charset="0"/>
              </a:rPr>
              <a:t>’</a:t>
            </a:r>
            <a:r>
              <a:rPr lang="en-US" altLang="ja-JP">
                <a:latin typeface="Calibri" charset="0"/>
              </a:rPr>
              <a:t>s financing mix …</a:t>
            </a:r>
            <a:endParaRPr lang="en-US">
              <a:latin typeface="Calibri" charset="0"/>
            </a:endParaRP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021F7DC-7AB0-0E40-A465-4A8563F71A50}" type="slidenum">
              <a:rPr lang="en-US"/>
              <a:pPr>
                <a:defRPr/>
              </a:pPr>
              <a:t>328</a:t>
            </a:fld>
            <a:endParaRPr lang="en-US" dirty="0"/>
          </a:p>
        </p:txBody>
      </p:sp>
      <p:sp>
        <p:nvSpPr>
          <p:cNvPr id="2150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simplest measure of how much debt and equity a firm is using currently is to look at the proportion of debt in the total financing. This ratio is called the debt to capital ratio:</a:t>
            </a:r>
          </a:p>
          <a:p>
            <a:pPr marL="0" indent="0" eaLnBrk="1" fontAlgn="auto" hangingPunct="1">
              <a:spcAft>
                <a:spcPts val="0"/>
              </a:spcAft>
              <a:buFont typeface="Wingdings"/>
              <a:buNone/>
              <a:defRPr/>
            </a:pPr>
            <a:r>
              <a:rPr lang="en-US" dirty="0" smtClean="0">
                <a:ea typeface="+mn-ea"/>
                <a:cs typeface="+mn-cs"/>
              </a:rPr>
              <a:t>	Debt to Capital Ratio = Debt / (Debt + Equity)</a:t>
            </a:r>
          </a:p>
          <a:p>
            <a:pPr marL="320040" indent="-320040" eaLnBrk="1" fontAlgn="auto" hangingPunct="1">
              <a:spcAft>
                <a:spcPts val="0"/>
              </a:spcAft>
              <a:buFont typeface="Wingdings"/>
              <a:buChar char=""/>
              <a:defRPr/>
            </a:pPr>
            <a:r>
              <a:rPr lang="en-US" dirty="0" smtClean="0">
                <a:ea typeface="+mn-ea"/>
                <a:cs typeface="+mn-cs"/>
              </a:rPr>
              <a:t>Debt includes all interest bearing liabilities, short term as well as long term. It should also include other commitments that meet the criteria for debt: contractually pre-set payments that have to be made, no matter what the firm’s financial standing.</a:t>
            </a:r>
          </a:p>
          <a:p>
            <a:pPr marL="320040" indent="-320040" eaLnBrk="1" fontAlgn="auto" hangingPunct="1">
              <a:spcAft>
                <a:spcPts val="0"/>
              </a:spcAft>
              <a:buFont typeface="Wingdings"/>
              <a:buChar char=""/>
              <a:defRPr/>
            </a:pPr>
            <a:r>
              <a:rPr lang="en-US" dirty="0" smtClean="0">
                <a:ea typeface="+mn-ea"/>
                <a:cs typeface="+mn-cs"/>
              </a:rPr>
              <a:t>Equity can be defined either in accounting terms (as book value of equity) or in market value terms (based upon the current price). The resulting debt ratios can be very different.</a:t>
            </a:r>
            <a:endParaRPr lang="en-US" dirty="0">
              <a:ea typeface="+mn-ea"/>
              <a:cs typeface="+mn-cs"/>
            </a:endParaRPr>
          </a:p>
        </p:txBody>
      </p:sp>
    </p:spTree>
    <p:extLst>
      <p:ext uri="{BB962C8B-B14F-4D97-AF65-F5344CB8AC3E}">
        <p14:creationId xmlns:p14="http://schemas.microsoft.com/office/powerpoint/2010/main" val="3884384970"/>
      </p:ext>
    </p:extLst>
  </p:cSld>
  <p:clrMapOvr>
    <a:masterClrMapping/>
  </p:clrMapOvr>
  <p:timing>
    <p:tnLst>
      <p:par>
        <p:cTn xmlns:p14="http://schemas.microsoft.com/office/powerpoint/2010/mai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Financing Mix Question</a:t>
            </a:r>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553478D-19CB-714C-894D-DF75C7B81E70}" type="slidenum">
              <a:rPr lang="en-US"/>
              <a:pPr>
                <a:defRPr/>
              </a:pPr>
              <a:t>329</a:t>
            </a:fld>
            <a:endParaRPr lang="en-US" dirty="0"/>
          </a:p>
        </p:txBody>
      </p:sp>
      <p:sp>
        <p:nvSpPr>
          <p:cNvPr id="3584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deciding to raise financing for a business, is there an optimal mix of debt and equity?</a:t>
            </a:r>
          </a:p>
          <a:p>
            <a:pPr lvl="1" eaLnBrk="1" hangingPunct="1"/>
            <a:r>
              <a:rPr lang="en-US">
                <a:latin typeface="Calibri" charset="0"/>
              </a:rPr>
              <a:t>If yes, what is the trade off that lets us determine this optimal mix?</a:t>
            </a:r>
          </a:p>
          <a:p>
            <a:pPr lvl="3" eaLnBrk="1" hangingPunct="1"/>
            <a:r>
              <a:rPr lang="en-US">
                <a:latin typeface="Calibri" charset="0"/>
              </a:rPr>
              <a:t>What are the benefits of using debt instead of equity?</a:t>
            </a:r>
          </a:p>
          <a:p>
            <a:pPr lvl="3" eaLnBrk="1" hangingPunct="1"/>
            <a:r>
              <a:rPr lang="en-US">
                <a:latin typeface="Calibri" charset="0"/>
              </a:rPr>
              <a:t>What are the costs of using debt instead of equity?</a:t>
            </a:r>
          </a:p>
          <a:p>
            <a:pPr lvl="1" eaLnBrk="1" hangingPunct="1"/>
            <a:r>
              <a:rPr lang="en-US">
                <a:latin typeface="Calibri" charset="0"/>
              </a:rPr>
              <a:t>If not, why not?</a:t>
            </a:r>
          </a:p>
          <a:p>
            <a:pPr lvl="1" eaLnBrk="1" hangingPunct="1"/>
            <a:endParaRPr lang="en-US">
              <a:latin typeface="Calibri" charset="0"/>
            </a:endParaRPr>
          </a:p>
        </p:txBody>
      </p:sp>
    </p:spTree>
    <p:extLst>
      <p:ext uri="{BB962C8B-B14F-4D97-AF65-F5344CB8AC3E}">
        <p14:creationId xmlns:p14="http://schemas.microsoft.com/office/powerpoint/2010/main" val="1508567118"/>
      </p:ext>
    </p:extLst>
  </p:cSld>
  <p:clrMapOvr>
    <a:masterClrMapping/>
  </p:clrMapOvr>
  <p:timing>
    <p:tnLst>
      <p:par>
        <p:cTn xmlns:p14="http://schemas.microsoft.com/office/powerpoint/2010/mai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Costs and Benefits of Debt</a:t>
            </a:r>
          </a:p>
        </p:txBody>
      </p:sp>
      <p:sp>
        <p:nvSpPr>
          <p:cNvPr id="37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FB3EB0E-9295-604A-9EB8-8E554D4BCD76}" type="slidenum">
              <a:rPr lang="en-US"/>
              <a:pPr>
                <a:defRPr/>
              </a:pPr>
              <a:t>330</a:t>
            </a:fld>
            <a:endParaRPr lang="en-US" dirty="0"/>
          </a:p>
        </p:txBody>
      </p:sp>
      <p:sp>
        <p:nvSpPr>
          <p:cNvPr id="3789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Benefits of Debt</a:t>
            </a:r>
          </a:p>
          <a:p>
            <a:pPr lvl="1" eaLnBrk="1" hangingPunct="1"/>
            <a:r>
              <a:rPr lang="en-US">
                <a:latin typeface="Calibri" charset="0"/>
              </a:rPr>
              <a:t>Tax Benefits</a:t>
            </a:r>
          </a:p>
          <a:p>
            <a:pPr lvl="1" eaLnBrk="1" hangingPunct="1"/>
            <a:r>
              <a:rPr lang="en-US">
                <a:latin typeface="Calibri" charset="0"/>
              </a:rPr>
              <a:t>Adds discipline to management</a:t>
            </a:r>
          </a:p>
          <a:p>
            <a:pPr eaLnBrk="1" hangingPunct="1"/>
            <a:r>
              <a:rPr lang="en-US">
                <a:latin typeface="Calibri" charset="0"/>
              </a:rPr>
              <a:t>Costs of Debt</a:t>
            </a:r>
          </a:p>
          <a:p>
            <a:pPr lvl="1" eaLnBrk="1" hangingPunct="1"/>
            <a:r>
              <a:rPr lang="en-US">
                <a:latin typeface="Calibri" charset="0"/>
              </a:rPr>
              <a:t>Bankruptcy Costs</a:t>
            </a:r>
          </a:p>
          <a:p>
            <a:pPr lvl="1" eaLnBrk="1" hangingPunct="1"/>
            <a:r>
              <a:rPr lang="en-US">
                <a:latin typeface="Calibri" charset="0"/>
              </a:rPr>
              <a:t>Agency Costs</a:t>
            </a:r>
          </a:p>
          <a:p>
            <a:pPr lvl="1" eaLnBrk="1" hangingPunct="1"/>
            <a:r>
              <a:rPr lang="en-US">
                <a:latin typeface="Calibri" charset="0"/>
              </a:rPr>
              <a:t>Loss of Future Flexibility</a:t>
            </a:r>
          </a:p>
        </p:txBody>
      </p:sp>
    </p:spTree>
    <p:extLst>
      <p:ext uri="{BB962C8B-B14F-4D97-AF65-F5344CB8AC3E}">
        <p14:creationId xmlns:p14="http://schemas.microsoft.com/office/powerpoint/2010/main" val="38548519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Tax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7ECECB0-CFC5-0245-8F16-67196FE79A51}" type="slidenum">
              <a:rPr lang="en-US"/>
              <a:pPr>
                <a:defRPr/>
              </a:pPr>
              <a:t>331</a:t>
            </a:fld>
            <a:endParaRPr lang="en-US" dirty="0"/>
          </a:p>
        </p:txBody>
      </p:sp>
      <p:sp>
        <p:nvSpPr>
          <p:cNvPr id="276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smtClean="0">
                <a:ea typeface="+mn-ea"/>
                <a:cs typeface="+mn-cs"/>
              </a:rPr>
              <a:t>The dollar tax benefit from the interest payment in any year is a function of your tax rate and the interest payment:</a:t>
            </a:r>
          </a:p>
          <a:p>
            <a:pPr marL="640080" lvl="1" indent="-274320" eaLnBrk="1" fontAlgn="auto" hangingPunct="1">
              <a:spcAft>
                <a:spcPts val="0"/>
              </a:spcAft>
              <a:buFont typeface="Wingdings 2"/>
              <a:buChar char=""/>
              <a:defRPr/>
            </a:pPr>
            <a:r>
              <a:rPr lang="en-US" dirty="0" smtClean="0">
                <a:ea typeface="+mn-ea"/>
              </a:rPr>
              <a:t>Tax benefit each year = Tax Rate * Interest Payment			</a:t>
            </a:r>
          </a:p>
          <a:p>
            <a:pPr marL="320040" indent="-320040" eaLnBrk="1" fontAlgn="auto" hangingPunct="1">
              <a:spcAft>
                <a:spcPts val="0"/>
              </a:spcAft>
              <a:buFont typeface="Wingdings"/>
              <a:buChar char=""/>
              <a:defRPr/>
            </a:pPr>
            <a:r>
              <a:rPr lang="en-US" i="1" dirty="0" smtClean="0">
                <a:ea typeface="+mn-ea"/>
                <a:cs typeface="+mn-cs"/>
              </a:rPr>
              <a:t>Proposition 1: Other things being equal, the higher the marginal tax rate of  a business, the more debt it will have in its capital structure.</a:t>
            </a:r>
            <a:endParaRPr lang="en-US" i="1" dirty="0">
              <a:ea typeface="+mn-ea"/>
              <a:cs typeface="+mn-cs"/>
            </a:endParaRPr>
          </a:p>
        </p:txBody>
      </p:sp>
    </p:spTree>
    <p:extLst>
      <p:ext uri="{BB962C8B-B14F-4D97-AF65-F5344CB8AC3E}">
        <p14:creationId xmlns:p14="http://schemas.microsoft.com/office/powerpoint/2010/main" val="24109942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Effects of Taxes</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2D7FAAD-9AEA-024B-8963-FA36404837BE}" type="slidenum">
              <a:rPr lang="en-US"/>
              <a:pPr>
                <a:defRPr/>
              </a:pPr>
              <a:t>332</a:t>
            </a:fld>
            <a:endParaRPr lang="en-US" dirty="0"/>
          </a:p>
        </p:txBody>
      </p:sp>
      <p:sp>
        <p:nvSpPr>
          <p:cNvPr id="2969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marL="514350" indent="-514350" eaLnBrk="1" fontAlgn="auto" hangingPunct="1">
              <a:spcAft>
                <a:spcPts val="0"/>
              </a:spcAft>
              <a:buFont typeface="+mj-lt"/>
              <a:buAutoNum type="alphaLcPeriod"/>
              <a:defRPr/>
            </a:pPr>
            <a:r>
              <a:rPr lang="en-US" dirty="0" smtClean="0">
                <a:ea typeface="+mn-ea"/>
                <a:cs typeface="+mn-cs"/>
              </a:rPr>
              <a:t>The real estate corporations</a:t>
            </a:r>
          </a:p>
          <a:p>
            <a:pPr marL="514350" indent="-514350" eaLnBrk="1" fontAlgn="auto" hangingPunct="1">
              <a:spcAft>
                <a:spcPts val="0"/>
              </a:spcAft>
              <a:buFont typeface="+mj-lt"/>
              <a:buAutoNum type="alphaLcPeriod"/>
              <a:defRPr/>
            </a:pPr>
            <a:r>
              <a:rPr lang="en-US" dirty="0" smtClean="0">
                <a:ea typeface="+mn-ea"/>
                <a:cs typeface="+mn-cs"/>
              </a:rPr>
              <a:t>The real estate investment trusts</a:t>
            </a:r>
          </a:p>
          <a:p>
            <a:pPr marL="514350" indent="-514350" eaLnBrk="1" fontAlgn="auto" hangingPunct="1">
              <a:spcAft>
                <a:spcPts val="0"/>
              </a:spcAft>
              <a:buFont typeface="+mj-lt"/>
              <a:buAutoNum type="alphaLcPeriod"/>
              <a:defRPr/>
            </a:pPr>
            <a:r>
              <a:rPr lang="en-US" dirty="0" smtClean="0">
                <a:ea typeface="+mn-ea"/>
                <a:cs typeface="+mn-cs"/>
              </a:rPr>
              <a:t>Cannot tell, without more information</a:t>
            </a:r>
            <a:endParaRPr lang="en-US" dirty="0">
              <a:ea typeface="+mn-ea"/>
              <a:cs typeface="+mn-cs"/>
            </a:endParaRPr>
          </a:p>
        </p:txBody>
      </p:sp>
      <p:graphicFrame>
        <p:nvGraphicFramePr>
          <p:cNvPr id="41989" name="Object 2"/>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spid="_x0000_s720923"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6786130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adds discipline to management</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2BCB9EC-AA31-384F-B028-69CE19586AE8}" type="slidenum">
              <a:rPr lang="en-US"/>
              <a:pPr>
                <a:defRPr/>
              </a:pPr>
              <a:t>333</a:t>
            </a:fld>
            <a:endParaRPr lang="en-US" dirty="0"/>
          </a:p>
        </p:txBody>
      </p:sp>
      <p:sp>
        <p:nvSpPr>
          <p:cNvPr id="3174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If you are managers of a firm with no debt, and you generate high income and cash flows each year, you tend to become complacent. The complacency can lead to inefficiency and investing in poor projects. There is little or no cost borne by the managers </a:t>
            </a:r>
          </a:p>
          <a:p>
            <a:pPr marL="320040" indent="-320040" eaLnBrk="1" fontAlgn="auto" hangingPunct="1">
              <a:spcAft>
                <a:spcPts val="0"/>
              </a:spcAft>
              <a:buFont typeface="Wingdings"/>
              <a:buChar char=""/>
              <a:defRPr/>
            </a:pPr>
            <a:r>
              <a:rPr lang="en-US" smtClean="0">
                <a:ea typeface="+mn-ea"/>
                <a:cs typeface="+mn-cs"/>
              </a:rPr>
              <a:t>Forcing such a firm to borrow money can be an antidote to the complacency. The managers now have to ensure that the investments they make will earn at least enough return to cover the interest expenses. The cost of not doing so is bankruptcy and the loss of such a job.</a:t>
            </a:r>
            <a:endParaRPr lang="en-US">
              <a:ea typeface="+mn-ea"/>
              <a:cs typeface="+mn-cs"/>
            </a:endParaRPr>
          </a:p>
        </p:txBody>
      </p:sp>
    </p:spTree>
    <p:extLst>
      <p:ext uri="{BB962C8B-B14F-4D97-AF65-F5344CB8AC3E}">
        <p14:creationId xmlns:p14="http://schemas.microsoft.com/office/powerpoint/2010/main" val="3838306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and Discipline</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B7C9A82-D60A-4241-8E64-395E86085556}" type="slidenum">
              <a:rPr lang="en-US"/>
              <a:pPr>
                <a:defRPr/>
              </a:pPr>
              <a:t>334</a:t>
            </a:fld>
            <a:endParaRPr lang="en-US" dirty="0"/>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smtClean="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an activist and primarily institutional holding.</a:t>
            </a:r>
            <a:endParaRPr lang="en-US" dirty="0">
              <a:ea typeface="+mn-ea"/>
              <a:cs typeface="+mn-cs"/>
            </a:endParaRPr>
          </a:p>
        </p:txBody>
      </p:sp>
      <p:graphicFrame>
        <p:nvGraphicFramePr>
          <p:cNvPr id="46085"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725018"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916373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Bankruptcy Cost</a:t>
            </a:r>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C4D5382-A26F-A342-8E67-2B5016A681D5}" type="slidenum">
              <a:rPr lang="en-US"/>
              <a:pPr>
                <a:defRPr/>
              </a:pPr>
              <a:t>335</a:t>
            </a:fld>
            <a:endParaRPr lang="en-US" dirty="0"/>
          </a:p>
        </p:txBody>
      </p:sp>
      <p:sp>
        <p:nvSpPr>
          <p:cNvPr id="35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smtClean="0">
                <a:ea typeface="+mn-ea"/>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smtClean="0">
                <a:ea typeface="+mn-ea"/>
              </a:rPr>
              <a:t> the cost of going bankrupt</a:t>
            </a:r>
          </a:p>
          <a:p>
            <a:pPr lvl="2" eaLnBrk="1" fontAlgn="auto" hangingPunct="1">
              <a:spcAft>
                <a:spcPts val="0"/>
              </a:spcAft>
              <a:buFont typeface="Wingdings"/>
              <a:buChar char=""/>
              <a:defRPr/>
            </a:pPr>
            <a:r>
              <a:rPr lang="en-US" dirty="0" smtClean="0">
                <a:ea typeface="+mn-ea"/>
              </a:rPr>
              <a:t>direct costs: Legal and other Deadweight Costs</a:t>
            </a:r>
          </a:p>
          <a:p>
            <a:pPr lvl="2" eaLnBrk="1" fontAlgn="auto" hangingPunct="1">
              <a:spcAft>
                <a:spcPts val="0"/>
              </a:spcAft>
              <a:buFont typeface="Wingdings"/>
              <a:buChar char=""/>
              <a:defRPr/>
            </a:pPr>
            <a:r>
              <a:rPr lang="en-US" dirty="0" smtClean="0">
                <a:ea typeface="+mn-ea"/>
              </a:rPr>
              <a:t>indirect costs: Costs arising because people perceive you to be in financial trouble</a:t>
            </a:r>
          </a:p>
          <a:p>
            <a:pPr marL="320040" indent="-320040" eaLnBrk="1" fontAlgn="auto" hangingPunct="1">
              <a:spcAft>
                <a:spcPts val="0"/>
              </a:spcAft>
              <a:buFont typeface="Wingdings"/>
              <a:buChar char=""/>
              <a:defRPr/>
            </a:pPr>
            <a:r>
              <a:rPr lang="en-US" i="1" dirty="0" smtClean="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smtClean="0">
                <a:ea typeface="+mn-ea"/>
                <a:cs typeface="+mn-cs"/>
              </a:rPr>
              <a:t>Proposition 3: Other things being equal, the greater the indirect bankruptcy cost, the less debt the firm can afford to use for any given level of debt.</a:t>
            </a:r>
            <a:endParaRPr lang="en-US" i="1" dirty="0">
              <a:ea typeface="+mn-ea"/>
              <a:cs typeface="+mn-cs"/>
            </a:endParaRPr>
          </a:p>
        </p:txBody>
      </p:sp>
    </p:spTree>
    <p:extLst>
      <p:ext uri="{BB962C8B-B14F-4D97-AF65-F5344CB8AC3E}">
        <p14:creationId xmlns:p14="http://schemas.microsoft.com/office/powerpoint/2010/main" val="2865899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&amp; 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AE22A1A-F11E-4F40-8DC0-85C363D1658F}" type="slidenum">
              <a:rPr lang="en-US"/>
              <a:pPr>
                <a:defRPr/>
              </a:pPr>
              <a:t>336</a:t>
            </a:fld>
            <a:endParaRPr lang="en-US" dirty="0"/>
          </a:p>
        </p:txBody>
      </p:sp>
      <p:sp>
        <p:nvSpPr>
          <p:cNvPr id="378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smtClean="0">
                <a:ea typeface="+mn-ea"/>
                <a:cs typeface="+mn-cs"/>
              </a:rPr>
              <a:t>A Grocery Store</a:t>
            </a:r>
          </a:p>
          <a:p>
            <a:pPr marL="514350" indent="-514350" eaLnBrk="1" fontAlgn="auto" hangingPunct="1">
              <a:spcAft>
                <a:spcPts val="0"/>
              </a:spcAft>
              <a:buFont typeface="+mj-lt"/>
              <a:buAutoNum type="alphaLcPeriod"/>
              <a:defRPr/>
            </a:pPr>
            <a:r>
              <a:rPr lang="en-US" dirty="0" smtClean="0">
                <a:ea typeface="+mn-ea"/>
                <a:cs typeface="+mn-cs"/>
              </a:rPr>
              <a:t>An Airplane Manufacturer</a:t>
            </a:r>
          </a:p>
          <a:p>
            <a:pPr marL="514350" indent="-514350" eaLnBrk="1" fontAlgn="auto" hangingPunct="1">
              <a:spcAft>
                <a:spcPts val="0"/>
              </a:spcAft>
              <a:buFont typeface="+mj-lt"/>
              <a:buAutoNum type="alphaLcPeriod"/>
              <a:defRPr/>
            </a:pPr>
            <a:r>
              <a:rPr lang="en-US" dirty="0" smtClean="0">
                <a:ea typeface="+mn-ea"/>
                <a:cs typeface="+mn-cs"/>
              </a:rPr>
              <a:t>High Technology company</a:t>
            </a:r>
            <a:endParaRPr lang="en-US" dirty="0">
              <a:ea typeface="+mn-ea"/>
              <a:cs typeface="+mn-cs"/>
            </a:endParaRPr>
          </a:p>
        </p:txBody>
      </p:sp>
      <p:graphicFrame>
        <p:nvGraphicFramePr>
          <p:cNvPr id="50181" name="Object 2"/>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spid="_x0000_s729115"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791934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Agency Cost</a:t>
            </a:r>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979AFBD-6D2B-3941-A987-C6AE1B692A55}" type="slidenum">
              <a:rPr lang="en-US"/>
              <a:pPr>
                <a:defRPr/>
              </a:pPr>
              <a:t>337</a:t>
            </a:fld>
            <a:endParaRPr lang="en-US" dirty="0"/>
          </a:p>
        </p:txBody>
      </p:sp>
      <p:sp>
        <p:nvSpPr>
          <p:cNvPr id="3993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smtClean="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smtClean="0">
                <a:ea typeface="+mn-ea"/>
              </a:rPr>
              <a:t>You (as lender) are interested in getting your money back</a:t>
            </a:r>
          </a:p>
          <a:p>
            <a:pPr marL="640080" lvl="1" indent="-274320" eaLnBrk="1" fontAlgn="auto" hangingPunct="1">
              <a:spcAft>
                <a:spcPts val="0"/>
              </a:spcAft>
              <a:buFont typeface="Wingdings 2"/>
              <a:buChar char=""/>
              <a:defRPr/>
            </a:pPr>
            <a:r>
              <a:rPr lang="en-US" dirty="0" smtClean="0">
                <a:ea typeface="+mn-ea"/>
              </a:rPr>
              <a:t>Stockholders are interested in maximizing their wealth</a:t>
            </a:r>
          </a:p>
          <a:p>
            <a:pPr marL="320040" indent="-320040" eaLnBrk="1" fontAlgn="auto" hangingPunct="1">
              <a:spcAft>
                <a:spcPts val="0"/>
              </a:spcAft>
              <a:buFont typeface="Wingdings"/>
              <a:buChar char=""/>
              <a:defRPr/>
            </a:pPr>
            <a:r>
              <a:rPr lang="en-US" dirty="0" smtClean="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smtClean="0">
                <a:ea typeface="+mn-ea"/>
              </a:rPr>
              <a:t>Investing in riskier projects than you would want them to</a:t>
            </a:r>
          </a:p>
          <a:p>
            <a:pPr marL="640080" lvl="1" indent="-274320" eaLnBrk="1" fontAlgn="auto" hangingPunct="1">
              <a:spcAft>
                <a:spcPts val="0"/>
              </a:spcAft>
              <a:buFont typeface="Wingdings 2"/>
              <a:buChar char=""/>
              <a:defRPr/>
            </a:pPr>
            <a:r>
              <a:rPr lang="en-US" dirty="0" smtClean="0">
                <a:ea typeface="+mn-ea"/>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smtClean="0">
                <a:ea typeface="+mn-ea"/>
                <a:cs typeface="+mn-cs"/>
              </a:rPr>
              <a:t>Proposition 4: Other things being equal, the greater the agency problems associated with lending to a firm, the less debt the firm can afford to use.  </a:t>
            </a:r>
            <a:endParaRPr lang="en-US" i="1" dirty="0">
              <a:ea typeface="+mn-ea"/>
              <a:cs typeface="+mn-cs"/>
            </a:endParaRPr>
          </a:p>
        </p:txBody>
      </p:sp>
      <p:sp>
        <p:nvSpPr>
          <p:cNvPr id="52229" name="Rectangle 4"/>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extLst>
      <p:ext uri="{BB962C8B-B14F-4D97-AF65-F5344CB8AC3E}">
        <p14:creationId xmlns:p14="http://schemas.microsoft.com/office/powerpoint/2010/main" val="40828391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and Agency Costs</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5426C81-6500-5640-B78C-A61086269819}" type="slidenum">
              <a:rPr lang="en-US"/>
              <a:pPr>
                <a:defRPr/>
              </a:pPr>
              <a:t>338</a:t>
            </a:fld>
            <a:endParaRPr lang="en-US" dirty="0"/>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Assume that you are a bank. Which of the following businesses would you perceive the greatest agency costs?</a:t>
            </a:r>
          </a:p>
          <a:p>
            <a:pPr marL="514350" indent="-514350" eaLnBrk="1" fontAlgn="auto" hangingPunct="1">
              <a:spcAft>
                <a:spcPts val="0"/>
              </a:spcAft>
              <a:buFont typeface="+mj-lt"/>
              <a:buAutoNum type="alphaLcPeriod"/>
              <a:defRPr/>
            </a:pPr>
            <a:r>
              <a:rPr lang="en-US" dirty="0" smtClean="0">
                <a:ea typeface="+mn-ea"/>
                <a:cs typeface="+mn-cs"/>
              </a:rPr>
              <a:t>A Large Technology firm </a:t>
            </a:r>
          </a:p>
          <a:p>
            <a:pPr marL="514350" indent="-514350" eaLnBrk="1" fontAlgn="auto" hangingPunct="1">
              <a:spcAft>
                <a:spcPts val="0"/>
              </a:spcAft>
              <a:buFont typeface="+mj-lt"/>
              <a:buAutoNum type="alphaLcPeriod"/>
              <a:defRPr/>
            </a:pPr>
            <a:r>
              <a:rPr lang="en-US" dirty="0" smtClean="0">
                <a:ea typeface="+mn-ea"/>
                <a:cs typeface="+mn-cs"/>
              </a:rPr>
              <a:t>A Large </a:t>
            </a:r>
            <a:r>
              <a:rPr lang="en-US" dirty="0">
                <a:ea typeface="+mn-ea"/>
                <a:cs typeface="+mn-cs"/>
              </a:rPr>
              <a:t>R</a:t>
            </a:r>
            <a:r>
              <a:rPr lang="en-US" dirty="0" smtClean="0">
                <a:ea typeface="+mn-ea"/>
                <a:cs typeface="+mn-cs"/>
              </a:rPr>
              <a:t>egulated Electric Utility</a:t>
            </a:r>
          </a:p>
          <a:p>
            <a:pPr marL="320040" indent="-320040" eaLnBrk="1" fontAlgn="auto" hangingPunct="1">
              <a:spcAft>
                <a:spcPts val="0"/>
              </a:spcAft>
              <a:buFont typeface="Wingdings"/>
              <a:buChar char=""/>
              <a:defRPr/>
            </a:pPr>
            <a:r>
              <a:rPr lang="en-US" dirty="0" smtClean="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4277" name="Object 2"/>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spid="_x0000_s733211"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5383355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Loss of future financing flexibility</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ACC6850-334A-1F40-88CE-9C33FEA0C1FE}" type="slidenum">
              <a:rPr lang="en-US"/>
              <a:pPr>
                <a:defRPr/>
              </a:pPr>
              <a:t>339</a:t>
            </a:fld>
            <a:endParaRPr lang="en-US" dirty="0"/>
          </a:p>
        </p:txBody>
      </p:sp>
      <p:sp>
        <p:nvSpPr>
          <p:cNvPr id="5632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When a firm borrows up to its capacity, it loses the flexibility of financing future projects with debt. </a:t>
            </a:r>
          </a:p>
          <a:p>
            <a:pPr eaLnBrk="1" hangingPunct="1"/>
            <a:r>
              <a:rPr lang="en-US" i="1">
                <a:latin typeface="Calibri" charset="0"/>
              </a:rPr>
              <a:t>Proposition 5: Other things remaining equal, the more uncertain a firm is about its future financing requirements and projects, the less debt the firm will use for financing current projects.</a:t>
            </a:r>
          </a:p>
        </p:txBody>
      </p:sp>
    </p:spTree>
    <p:extLst>
      <p:ext uri="{BB962C8B-B14F-4D97-AF65-F5344CB8AC3E}">
        <p14:creationId xmlns:p14="http://schemas.microsoft.com/office/powerpoint/2010/main" val="36006892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managers consider important in deciding on how much debt to carry...</a:t>
            </a:r>
            <a:endParaRPr lang="en-US">
              <a:ea typeface="+mj-ea"/>
              <a:cs typeface="+mj-cs"/>
            </a:endParaRP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7BD3484-F4A3-D84F-A608-6317396C3A84}" type="slidenum">
              <a:rPr lang="en-US"/>
              <a:pPr>
                <a:defRPr/>
              </a:pPr>
              <a:t>340</a:t>
            </a:fld>
            <a:endParaRPr lang="en-US" dirty="0"/>
          </a:p>
        </p:txBody>
      </p:sp>
      <p:sp>
        <p:nvSpPr>
          <p:cNvPr id="46082"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smtClean="0">
                <a:ea typeface="+mn-ea"/>
              </a:rPr>
              <a:t>Factor					Ranking (0-5)</a:t>
            </a:r>
          </a:p>
          <a:p>
            <a:pPr marL="365760" lvl="1" indent="0" eaLnBrk="1" fontAlgn="auto" hangingPunct="1">
              <a:spcAft>
                <a:spcPts val="0"/>
              </a:spcAft>
              <a:buFont typeface="Wingdings 2"/>
              <a:buNone/>
              <a:defRPr/>
            </a:pPr>
            <a:r>
              <a:rPr lang="en-US" dirty="0" smtClean="0">
                <a:ea typeface="+mn-ea"/>
              </a:rPr>
              <a:t>1. Maintain financial flexibility		4.55</a:t>
            </a:r>
          </a:p>
          <a:p>
            <a:pPr marL="365760" lvl="1" indent="0" eaLnBrk="1" fontAlgn="auto" hangingPunct="1">
              <a:spcAft>
                <a:spcPts val="0"/>
              </a:spcAft>
              <a:buFont typeface="Wingdings 2"/>
              <a:buNone/>
              <a:defRPr/>
            </a:pPr>
            <a:r>
              <a:rPr lang="en-US" dirty="0" smtClean="0">
                <a:ea typeface="+mn-ea"/>
              </a:rPr>
              <a:t>2. Ensure long-term survival			4.55</a:t>
            </a:r>
          </a:p>
          <a:p>
            <a:pPr marL="365760" lvl="1" indent="0" eaLnBrk="1" fontAlgn="auto" hangingPunct="1">
              <a:spcAft>
                <a:spcPts val="0"/>
              </a:spcAft>
              <a:buFont typeface="Wingdings 2"/>
              <a:buNone/>
              <a:defRPr/>
            </a:pPr>
            <a:r>
              <a:rPr lang="en-US" dirty="0" smtClean="0">
                <a:ea typeface="+mn-ea"/>
              </a:rPr>
              <a:t>3. Maintain Predictable Source of Funds	4.05</a:t>
            </a:r>
          </a:p>
          <a:p>
            <a:pPr marL="365760" lvl="1" indent="0" eaLnBrk="1" fontAlgn="auto" hangingPunct="1">
              <a:spcAft>
                <a:spcPts val="0"/>
              </a:spcAft>
              <a:buFont typeface="Wingdings 2"/>
              <a:buNone/>
              <a:defRPr/>
            </a:pPr>
            <a:r>
              <a:rPr lang="en-US" dirty="0" smtClean="0">
                <a:ea typeface="+mn-ea"/>
              </a:rPr>
              <a:t>4. Maximize Stock Price			3.99</a:t>
            </a:r>
          </a:p>
          <a:p>
            <a:pPr marL="365760" lvl="1" indent="0" eaLnBrk="1" fontAlgn="auto" hangingPunct="1">
              <a:spcAft>
                <a:spcPts val="0"/>
              </a:spcAft>
              <a:buFont typeface="Wingdings 2"/>
              <a:buNone/>
              <a:defRPr/>
            </a:pPr>
            <a:r>
              <a:rPr lang="en-US" dirty="0" smtClean="0">
                <a:ea typeface="+mn-ea"/>
              </a:rPr>
              <a:t>5. Maintain financial independence		3.88</a:t>
            </a:r>
          </a:p>
          <a:p>
            <a:pPr marL="365760" lvl="1" indent="0" eaLnBrk="1" fontAlgn="auto" hangingPunct="1">
              <a:spcAft>
                <a:spcPts val="0"/>
              </a:spcAft>
              <a:buFont typeface="Wingdings 2"/>
              <a:buNone/>
              <a:defRPr/>
            </a:pPr>
            <a:r>
              <a:rPr lang="en-US" dirty="0" smtClean="0">
                <a:ea typeface="+mn-ea"/>
              </a:rPr>
              <a:t>6. Maintain high debt rating			3.56</a:t>
            </a:r>
          </a:p>
          <a:p>
            <a:pPr marL="365760" lvl="1" indent="0" eaLnBrk="1" fontAlgn="auto" hangingPunct="1">
              <a:spcAft>
                <a:spcPts val="0"/>
              </a:spcAft>
              <a:buFont typeface="Wingdings 2"/>
              <a:buNone/>
              <a:defRPr/>
            </a:pPr>
            <a:r>
              <a:rPr lang="en-US" dirty="0" smtClean="0">
                <a:ea typeface="+mn-ea"/>
              </a:rPr>
              <a:t>7. Maintain comparability with peer group	2.47</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2977963276"/>
      </p:ext>
    </p:extLst>
  </p:cSld>
  <p:clrMapOvr>
    <a:masterClrMapping/>
  </p:clrMapOvr>
  <p:timing>
    <p:tnLst>
      <p:par>
        <p:cTn xmlns:p14="http://schemas.microsoft.com/office/powerpoint/2010/mai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612775" y="228600"/>
            <a:ext cx="8153400" cy="990600"/>
          </a:xfrm>
        </p:spPr>
        <p:txBody>
          <a:bodyPr/>
          <a:lstStyle/>
          <a:p>
            <a:pPr eaLnBrk="1" hangingPunct="1"/>
            <a:r>
              <a:rPr lang="en-US">
                <a:latin typeface="Calibri" charset="0"/>
              </a:rPr>
              <a:t>Debt: Summarizing the trade off</a:t>
            </a:r>
          </a:p>
        </p:txBody>
      </p:sp>
      <p:sp>
        <p:nvSpPr>
          <p:cNvPr id="60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29F1ECA-3820-4240-973C-38B1D75344CD}" type="slidenum">
              <a:rPr lang="en-US"/>
              <a:pPr>
                <a:defRPr/>
              </a:pPr>
              <a:t>341</a:t>
            </a:fld>
            <a:endParaRPr lang="en-US" dirty="0"/>
          </a:p>
        </p:txBody>
      </p:sp>
      <p:pic>
        <p:nvPicPr>
          <p:cNvPr id="60420"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extLst>
      <p:ext uri="{BB962C8B-B14F-4D97-AF65-F5344CB8AC3E}">
        <p14:creationId xmlns:p14="http://schemas.microsoft.com/office/powerpoint/2010/main" val="3156040390"/>
      </p:ext>
    </p:extLst>
  </p:cSld>
  <p:clrMapOvr>
    <a:masterClrMapping/>
  </p:clrMapOvr>
  <p:timing>
    <p:tnLst>
      <p:par>
        <p:cTn xmlns:p14="http://schemas.microsoft.com/office/powerpoint/2010/mai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atin typeface="Calibri" charset="0"/>
              </a:rPr>
              <a:t>The Trade off for Disney, Vale, Tata Motors and Baidu</a:t>
            </a:r>
          </a:p>
        </p:txBody>
      </p:sp>
      <p:sp>
        <p:nvSpPr>
          <p:cNvPr id="62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DB9D9A2-FDE1-424F-8532-0F1999917BB5}" type="slidenum">
              <a:rPr lang="en-US"/>
              <a:pPr>
                <a:defRPr/>
              </a:pPr>
              <a:t>342</a:t>
            </a:fld>
            <a:endParaRPr lang="en-US" dirty="0"/>
          </a:p>
        </p:txBody>
      </p:sp>
      <p:graphicFrame>
        <p:nvGraphicFramePr>
          <p:cNvPr id="62468"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741402" name="Document" r:id="rId4" imgW="8369300" imgH="5435600" progId="Word.Document.12">
                  <p:embed/>
                </p:oleObj>
              </mc:Choice>
              <mc:Fallback>
                <p:oleObj name="Document" r:id="rId4" imgW="8369300" imgH="54356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91192667"/>
      </p:ext>
    </p:extLst>
  </p:cSld>
  <p:clrMapOvr>
    <a:masterClrMapping/>
  </p:clrMapOvr>
  <p:timing>
    <p:tnLst>
      <p:par>
        <p:cTn xmlns:p14="http://schemas.microsoft.com/office/powerpoint/2010/mai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latin typeface="Wingdings" charset="2"/>
                <a:cs typeface="Wingdings" charset="2"/>
              </a:rPr>
              <a:t>6 </a:t>
            </a:r>
            <a:r>
              <a:rPr lang="en-US" dirty="0" smtClean="0">
                <a:ea typeface="+mj-ea"/>
                <a:cs typeface="+mj-cs"/>
              </a:rPr>
              <a:t>Application Test: Would you expect your firm to gain or lose from using a lot of debt?</a:t>
            </a:r>
            <a:endParaRPr lang="en-US" dirty="0">
              <a:ea typeface="+mj-ea"/>
              <a:cs typeface="+mj-cs"/>
            </a:endParaRP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BF8029A-9754-2847-B59F-A39A2F307095}" type="slidenum">
              <a:rPr lang="en-US"/>
              <a:pPr>
                <a:defRPr/>
              </a:pPr>
              <a:t>343</a:t>
            </a:fld>
            <a:endParaRPr lang="en-US" dirty="0"/>
          </a:p>
        </p:txBody>
      </p:sp>
      <p:sp>
        <p:nvSpPr>
          <p:cNvPr id="5222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Considering, for your firm,</a:t>
            </a:r>
          </a:p>
          <a:p>
            <a:pPr marL="640080" lvl="1" indent="-274320" eaLnBrk="1" fontAlgn="auto" hangingPunct="1">
              <a:spcAft>
                <a:spcPts val="0"/>
              </a:spcAft>
              <a:buFont typeface="Wingdings 2"/>
              <a:buChar char=""/>
              <a:defRPr/>
            </a:pPr>
            <a:r>
              <a:rPr lang="en-US" smtClean="0">
                <a:ea typeface="+mn-ea"/>
              </a:rPr>
              <a:t>The potential tax benefits of borrowing</a:t>
            </a:r>
          </a:p>
          <a:p>
            <a:pPr marL="640080" lvl="1" indent="-274320" eaLnBrk="1" fontAlgn="auto" hangingPunct="1">
              <a:spcAft>
                <a:spcPts val="0"/>
              </a:spcAft>
              <a:buFont typeface="Wingdings 2"/>
              <a:buChar char=""/>
              <a:defRPr/>
            </a:pPr>
            <a:r>
              <a:rPr lang="en-US" smtClean="0">
                <a:ea typeface="+mn-ea"/>
              </a:rPr>
              <a:t>The benefits of using debt as a disciplinary mechanism</a:t>
            </a:r>
          </a:p>
          <a:p>
            <a:pPr marL="640080" lvl="1" indent="-274320" eaLnBrk="1" fontAlgn="auto" hangingPunct="1">
              <a:spcAft>
                <a:spcPts val="0"/>
              </a:spcAft>
              <a:buFont typeface="Wingdings 2"/>
              <a:buChar char=""/>
              <a:defRPr/>
            </a:pPr>
            <a:r>
              <a:rPr lang="en-US" smtClean="0">
                <a:ea typeface="+mn-ea"/>
              </a:rPr>
              <a:t>The potential for expected bankruptcy costs</a:t>
            </a:r>
          </a:p>
          <a:p>
            <a:pPr marL="640080" lvl="1" indent="-274320" eaLnBrk="1" fontAlgn="auto" hangingPunct="1">
              <a:spcAft>
                <a:spcPts val="0"/>
              </a:spcAft>
              <a:buFont typeface="Wingdings 2"/>
              <a:buChar char=""/>
              <a:defRPr/>
            </a:pPr>
            <a:r>
              <a:rPr lang="en-US" smtClean="0">
                <a:ea typeface="+mn-ea"/>
              </a:rPr>
              <a:t>The potential for agency costs</a:t>
            </a:r>
          </a:p>
          <a:p>
            <a:pPr marL="640080" lvl="1" indent="-274320" eaLnBrk="1" fontAlgn="auto" hangingPunct="1">
              <a:spcAft>
                <a:spcPts val="0"/>
              </a:spcAft>
              <a:buFont typeface="Wingdings 2"/>
              <a:buChar char=""/>
              <a:defRPr/>
            </a:pPr>
            <a:r>
              <a:rPr lang="en-US" smtClean="0">
                <a:ea typeface="+mn-ea"/>
              </a:rPr>
              <a:t>The need for financial flexibility</a:t>
            </a:r>
          </a:p>
          <a:p>
            <a:pPr marL="320040" indent="-320040" eaLnBrk="1" fontAlgn="auto" hangingPunct="1">
              <a:spcAft>
                <a:spcPts val="0"/>
              </a:spcAft>
              <a:buFont typeface="Wingdings"/>
              <a:buChar char=""/>
              <a:defRPr/>
            </a:pPr>
            <a:r>
              <a:rPr lang="en-US" smtClean="0">
                <a:ea typeface="+mn-ea"/>
                <a:cs typeface="+mn-cs"/>
              </a:rPr>
              <a:t>Would you expect your firm to have a high debt ratio or a low debt ratio?</a:t>
            </a:r>
          </a:p>
          <a:p>
            <a:pPr marL="320040" indent="-320040" eaLnBrk="1" fontAlgn="auto" hangingPunct="1">
              <a:spcAft>
                <a:spcPts val="0"/>
              </a:spcAft>
              <a:buFont typeface="Wingdings"/>
              <a:buChar char=""/>
              <a:defRPr/>
            </a:pPr>
            <a:r>
              <a:rPr lang="en-US" smtClean="0">
                <a:ea typeface="+mn-ea"/>
                <a:cs typeface="+mn-cs"/>
              </a:rPr>
              <a:t>Does the firm</a:t>
            </a:r>
            <a:r>
              <a:rPr lang="ja-JP" altLang="en-US" smtClean="0">
                <a:ea typeface="+mn-ea"/>
                <a:cs typeface="+mn-cs"/>
              </a:rPr>
              <a:t>’</a:t>
            </a:r>
            <a:r>
              <a:rPr lang="en-US" altLang="ja-JP" smtClean="0">
                <a:ea typeface="+mn-ea"/>
                <a:cs typeface="+mn-cs"/>
              </a:rPr>
              <a:t>s current debt ratio meet your expectations?</a:t>
            </a:r>
          </a:p>
          <a:p>
            <a:pPr marL="640080" lvl="1" indent="-274320" eaLnBrk="1" fontAlgn="auto" hangingPunct="1">
              <a:spcAft>
                <a:spcPts val="0"/>
              </a:spcAft>
              <a:buFont typeface="Wingdings 2"/>
              <a:buChar char=""/>
              <a:defRPr/>
            </a:pPr>
            <a:endParaRPr lang="en-US">
              <a:ea typeface="+mn-ea"/>
            </a:endParaRPr>
          </a:p>
        </p:txBody>
      </p:sp>
    </p:spTree>
    <p:extLst>
      <p:ext uri="{BB962C8B-B14F-4D97-AF65-F5344CB8AC3E}">
        <p14:creationId xmlns:p14="http://schemas.microsoft.com/office/powerpoint/2010/main" val="1592585863"/>
      </p:ext>
    </p:extLst>
  </p:cSld>
  <p:clrMapOvr>
    <a:masterClrMapping/>
  </p:clrMapOvr>
  <p:timing>
    <p:tnLst>
      <p:par>
        <p:cTn xmlns:p14="http://schemas.microsoft.com/office/powerpoint/2010/mai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Hypothetical Scenario</a:t>
            </a:r>
          </a:p>
        </p:txBody>
      </p:sp>
      <p:sp>
        <p:nvSpPr>
          <p:cNvPr id="66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963E265-64A3-274A-BFEA-179814F74D14}" type="slidenum">
              <a:rPr lang="en-US"/>
              <a:pPr>
                <a:defRPr/>
              </a:pPr>
              <a:t>344</a:t>
            </a:fld>
            <a:endParaRPr lang="en-US" dirty="0"/>
          </a:p>
        </p:txBody>
      </p:sp>
      <p:sp>
        <p:nvSpPr>
          <p:cNvPr id="54274"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Assume that you live in a world where</a:t>
            </a:r>
          </a:p>
          <a:p>
            <a:pPr marL="320040" lvl="1" indent="0" eaLnBrk="1" fontAlgn="auto" hangingPunct="1">
              <a:spcAft>
                <a:spcPts val="0"/>
              </a:spcAft>
              <a:buFont typeface="Wingdings 2"/>
              <a:buNone/>
              <a:defRPr/>
            </a:pPr>
            <a:r>
              <a:rPr lang="en-US" dirty="0" smtClean="0">
                <a:ea typeface="+mn-ea"/>
              </a:rPr>
              <a:t>(a) There are no taxes</a:t>
            </a:r>
          </a:p>
          <a:p>
            <a:pPr marL="320040" lvl="1" indent="0" eaLnBrk="1" fontAlgn="auto" hangingPunct="1">
              <a:spcAft>
                <a:spcPts val="0"/>
              </a:spcAft>
              <a:buFont typeface="Wingdings 2"/>
              <a:buNone/>
              <a:defRPr/>
            </a:pPr>
            <a:r>
              <a:rPr lang="en-US" dirty="0" smtClean="0">
                <a:ea typeface="+mn-ea"/>
              </a:rPr>
              <a:t>(b) Managers have stockholder interests at heart and do what</a:t>
            </a:r>
            <a:r>
              <a:rPr lang="ja-JP" altLang="en-US" dirty="0" smtClean="0">
                <a:ea typeface="+mn-ea"/>
              </a:rPr>
              <a:t>’</a:t>
            </a:r>
            <a:r>
              <a:rPr lang="en-US" altLang="ja-JP" dirty="0" smtClean="0">
                <a:ea typeface="+mn-ea"/>
              </a:rPr>
              <a:t>s best for stockholders.</a:t>
            </a:r>
          </a:p>
          <a:p>
            <a:pPr marL="320040" lvl="1" indent="0" eaLnBrk="1" fontAlgn="auto" hangingPunct="1">
              <a:spcAft>
                <a:spcPts val="0"/>
              </a:spcAft>
              <a:buFont typeface="Wingdings 2"/>
              <a:buNone/>
              <a:defRPr/>
            </a:pPr>
            <a:r>
              <a:rPr lang="en-US" dirty="0" smtClean="0">
                <a:ea typeface="+mn-ea"/>
              </a:rPr>
              <a:t>(c) No firm ever goes bankrupt</a:t>
            </a:r>
          </a:p>
          <a:p>
            <a:pPr marL="320040" lvl="1" indent="0" eaLnBrk="1" fontAlgn="auto" hangingPunct="1">
              <a:spcAft>
                <a:spcPts val="0"/>
              </a:spcAft>
              <a:buFont typeface="Wingdings 2"/>
              <a:buNone/>
              <a:defRPr/>
            </a:pPr>
            <a:r>
              <a:rPr lang="en-US" dirty="0" smtClean="0">
                <a:ea typeface="+mn-ea"/>
              </a:rPr>
              <a:t>(d) Equity investors are honest with lenders; there is no subterfuge or attempt to find loopholes in loan agreements.</a:t>
            </a:r>
          </a:p>
          <a:p>
            <a:pPr marL="320040" lvl="1" indent="0" eaLnBrk="1" fontAlgn="auto" hangingPunct="1">
              <a:spcAft>
                <a:spcPts val="0"/>
              </a:spcAft>
              <a:buFont typeface="Wingdings 2"/>
              <a:buNone/>
              <a:defRPr/>
            </a:pPr>
            <a:r>
              <a:rPr lang="en-US" dirty="0" smtClean="0">
                <a:ea typeface="+mn-ea"/>
              </a:rPr>
              <a:t>(e) Firms know their future financing needs with certainty</a:t>
            </a:r>
          </a:p>
          <a:p>
            <a:pPr marL="320040" indent="-320040" eaLnBrk="1" fontAlgn="auto" hangingPunct="1">
              <a:spcAft>
                <a:spcPts val="0"/>
              </a:spcAft>
              <a:buFont typeface="Wingdings"/>
              <a:buChar char=""/>
              <a:defRPr/>
            </a:pPr>
            <a:r>
              <a:rPr lang="en-US" dirty="0" smtClean="0">
                <a:ea typeface="+mn-ea"/>
                <a:cs typeface="+mn-cs"/>
              </a:rPr>
              <a:t>What happens to the trade off between debt and equity? How much should a firm borrow?</a:t>
            </a:r>
            <a:endParaRPr lang="en-US" dirty="0">
              <a:ea typeface="+mn-ea"/>
              <a:cs typeface="+mn-cs"/>
            </a:endParaRPr>
          </a:p>
        </p:txBody>
      </p:sp>
    </p:spTree>
    <p:extLst>
      <p:ext uri="{BB962C8B-B14F-4D97-AF65-F5344CB8AC3E}">
        <p14:creationId xmlns:p14="http://schemas.microsoft.com/office/powerpoint/2010/main" val="38964148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Miller-Modigliani Theorem</a:t>
            </a:r>
          </a:p>
        </p:txBody>
      </p:sp>
      <p:sp>
        <p:nvSpPr>
          <p:cNvPr id="68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600087D-A1DE-2D4A-83DA-234B19C5AA6D}" type="slidenum">
              <a:rPr lang="en-US"/>
              <a:pPr>
                <a:defRPr/>
              </a:pPr>
              <a:t>345</a:t>
            </a:fld>
            <a:endParaRPr lang="en-US" dirty="0"/>
          </a:p>
        </p:txBody>
      </p:sp>
      <p:sp>
        <p:nvSpPr>
          <p:cNvPr id="68612"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In an environment, where there are no taxes, default risk or agency costs, capital structure is irrelevant. </a:t>
            </a:r>
          </a:p>
          <a:p>
            <a:pPr eaLnBrk="1" hangingPunct="1"/>
            <a:r>
              <a:rPr lang="en-US" sz="2000">
                <a:latin typeface="Calibri" charset="0"/>
              </a:rPr>
              <a:t>If the Miller Modigliani theorem holds:</a:t>
            </a:r>
          </a:p>
          <a:p>
            <a:pPr lvl="1" eaLnBrk="1" hangingPunct="1"/>
            <a:r>
              <a:rPr lang="en-US" sz="2000">
                <a:latin typeface="Calibri" charset="0"/>
              </a:rPr>
              <a:t>A firm's value will be determined the quality of its investments and not by its financing mix.</a:t>
            </a:r>
          </a:p>
          <a:p>
            <a:pPr lvl="1" eaLnBrk="1" hangingPunct="1"/>
            <a:r>
              <a:rPr lang="en-US" sz="2000">
                <a:latin typeface="Calibri" charset="0"/>
              </a:rPr>
              <a:t>The cost of capital of the firm will not change with leverage. As a firm increases its leverage, the cost of equity will increase just enough to offset any gains to the leverage.</a:t>
            </a:r>
          </a:p>
        </p:txBody>
      </p:sp>
      <p:pic>
        <p:nvPicPr>
          <p:cNvPr id="68613"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2624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do firms look at in financing?</a:t>
            </a:r>
          </a:p>
        </p:txBody>
      </p:sp>
      <p:sp>
        <p:nvSpPr>
          <p:cNvPr id="70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7A3515-2864-B04A-A292-C4D7651BFCD4}" type="slidenum">
              <a:rPr lang="en-US"/>
              <a:pPr>
                <a:defRPr/>
              </a:pPr>
              <a:t>346</a:t>
            </a:fld>
            <a:endParaRPr lang="en-US" dirty="0"/>
          </a:p>
        </p:txBody>
      </p:sp>
      <p:sp>
        <p:nvSpPr>
          <p:cNvPr id="58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dirty="0" smtClean="0">
                <a:ea typeface="+mn-ea"/>
              </a:rPr>
              <a:t>Managers value flexibility.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dirty="0" smtClean="0">
                <a:ea typeface="+mn-ea"/>
              </a:rPr>
              <a:t>Managers value control. Managers like being able to maintain control of their businesses.</a:t>
            </a:r>
          </a:p>
          <a:p>
            <a:pPr marL="320040" indent="-320040" eaLnBrk="1" fontAlgn="auto" hangingPunct="1">
              <a:spcAft>
                <a:spcPts val="0"/>
              </a:spcAft>
              <a:buFont typeface="Wingdings"/>
              <a:buChar char=""/>
              <a:defRPr/>
            </a:pPr>
            <a:r>
              <a:rPr lang="en-US" dirty="0" smtClean="0">
                <a:ea typeface="+mn-ea"/>
                <a:cs typeface="+mn-cs"/>
              </a:rPr>
              <a:t>With flexibility and control being key factors:</a:t>
            </a:r>
          </a:p>
          <a:p>
            <a:pPr marL="640080" lvl="1" indent="-274320" eaLnBrk="1" fontAlgn="auto" hangingPunct="1">
              <a:spcAft>
                <a:spcPts val="0"/>
              </a:spcAft>
              <a:buFont typeface="Wingdings 2"/>
              <a:buChar char=""/>
              <a:defRPr/>
            </a:pPr>
            <a:r>
              <a:rPr lang="en-US" dirty="0" smtClean="0">
                <a:ea typeface="+mn-ea"/>
              </a:rPr>
              <a:t>Would you rather use internal financing (retained earnings) or external financing?</a:t>
            </a:r>
          </a:p>
          <a:p>
            <a:pPr marL="640080" lvl="1" indent="-274320" eaLnBrk="1" fontAlgn="auto" hangingPunct="1">
              <a:spcAft>
                <a:spcPts val="0"/>
              </a:spcAft>
              <a:buFont typeface="Wingdings 2"/>
              <a:buChar char=""/>
              <a:defRPr/>
            </a:pPr>
            <a:r>
              <a:rPr lang="en-US" dirty="0" smtClean="0">
                <a:ea typeface="+mn-ea"/>
              </a:rPr>
              <a:t>With external financing, would you rather use debt or equity?</a:t>
            </a:r>
            <a:endParaRPr lang="en-US" dirty="0">
              <a:ea typeface="+mn-ea"/>
            </a:endParaRPr>
          </a:p>
        </p:txBody>
      </p:sp>
    </p:spTree>
    <p:extLst>
      <p:ext uri="{BB962C8B-B14F-4D97-AF65-F5344CB8AC3E}">
        <p14:creationId xmlns:p14="http://schemas.microsoft.com/office/powerpoint/2010/main" val="1829378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Preference rankings long-term finance: Results of a survey</a:t>
            </a:r>
            <a:endParaRPr lang="en-US">
              <a:ea typeface="+mj-ea"/>
              <a:cs typeface="+mj-cs"/>
            </a:endParaRPr>
          </a:p>
        </p:txBody>
      </p:sp>
      <p:sp>
        <p:nvSpPr>
          <p:cNvPr id="72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48965C0-D0D6-DC47-AB0B-C5ADDBD1A610}" type="slidenum">
              <a:rPr lang="en-US"/>
              <a:pPr>
                <a:defRPr/>
              </a:pPr>
              <a:t>347</a:t>
            </a:fld>
            <a:endParaRPr lang="en-US" dirty="0"/>
          </a:p>
        </p:txBody>
      </p:sp>
      <p:sp>
        <p:nvSpPr>
          <p:cNvPr id="7270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72709" name="Rectangle 3"/>
          <p:cNvSpPr>
            <a:spLocks noChangeArrowheads="1"/>
          </p:cNvSpPr>
          <p:nvPr/>
        </p:nvSpPr>
        <p:spPr bwMode="auto">
          <a:xfrm>
            <a:off x="1584325" y="2027238"/>
            <a:ext cx="120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b="1"/>
              <a:t>Ranking</a:t>
            </a:r>
          </a:p>
        </p:txBody>
      </p:sp>
      <p:sp>
        <p:nvSpPr>
          <p:cNvPr id="72710" name="Rectangle 4"/>
          <p:cNvSpPr>
            <a:spLocks noChangeArrowheads="1"/>
          </p:cNvSpPr>
          <p:nvPr/>
        </p:nvSpPr>
        <p:spPr bwMode="auto">
          <a:xfrm>
            <a:off x="4332288" y="2027238"/>
            <a:ext cx="10033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b="1"/>
              <a:t>Source</a:t>
            </a:r>
          </a:p>
        </p:txBody>
      </p:sp>
      <p:sp>
        <p:nvSpPr>
          <p:cNvPr id="72711" name="Rectangle 5"/>
          <p:cNvSpPr>
            <a:spLocks noChangeArrowheads="1"/>
          </p:cNvSpPr>
          <p:nvPr/>
        </p:nvSpPr>
        <p:spPr bwMode="auto">
          <a:xfrm>
            <a:off x="7767638" y="2027238"/>
            <a:ext cx="84772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b="1"/>
              <a:t>Score</a:t>
            </a:r>
          </a:p>
        </p:txBody>
      </p:sp>
      <p:sp>
        <p:nvSpPr>
          <p:cNvPr id="72712" name="Rectangle 6"/>
          <p:cNvSpPr>
            <a:spLocks noChangeArrowheads="1"/>
          </p:cNvSpPr>
          <p:nvPr/>
        </p:nvSpPr>
        <p:spPr bwMode="auto">
          <a:xfrm>
            <a:off x="1584325" y="257651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1</a:t>
            </a:r>
          </a:p>
        </p:txBody>
      </p:sp>
      <p:sp>
        <p:nvSpPr>
          <p:cNvPr id="72713" name="Rectangle 7"/>
          <p:cNvSpPr>
            <a:spLocks noChangeArrowheads="1"/>
          </p:cNvSpPr>
          <p:nvPr/>
        </p:nvSpPr>
        <p:spPr bwMode="auto">
          <a:xfrm>
            <a:off x="4035425" y="2576513"/>
            <a:ext cx="207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Retained Earnings</a:t>
            </a:r>
          </a:p>
        </p:txBody>
      </p:sp>
      <p:sp>
        <p:nvSpPr>
          <p:cNvPr id="72714" name="Rectangle 8"/>
          <p:cNvSpPr>
            <a:spLocks noChangeArrowheads="1"/>
          </p:cNvSpPr>
          <p:nvPr/>
        </p:nvSpPr>
        <p:spPr bwMode="auto">
          <a:xfrm>
            <a:off x="7767638" y="257651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5.61</a:t>
            </a:r>
          </a:p>
        </p:txBody>
      </p:sp>
      <p:sp>
        <p:nvSpPr>
          <p:cNvPr id="72715" name="Rectangle 9"/>
          <p:cNvSpPr>
            <a:spLocks noChangeArrowheads="1"/>
          </p:cNvSpPr>
          <p:nvPr/>
        </p:nvSpPr>
        <p:spPr bwMode="auto">
          <a:xfrm>
            <a:off x="1584325" y="312578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2</a:t>
            </a:r>
          </a:p>
        </p:txBody>
      </p:sp>
      <p:sp>
        <p:nvSpPr>
          <p:cNvPr id="72716" name="Rectangle 10"/>
          <p:cNvSpPr>
            <a:spLocks noChangeArrowheads="1"/>
          </p:cNvSpPr>
          <p:nvPr/>
        </p:nvSpPr>
        <p:spPr bwMode="auto">
          <a:xfrm>
            <a:off x="4035425" y="3125788"/>
            <a:ext cx="1568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Straight Debt</a:t>
            </a:r>
          </a:p>
        </p:txBody>
      </p:sp>
      <p:sp>
        <p:nvSpPr>
          <p:cNvPr id="72717" name="Rectangle 11"/>
          <p:cNvSpPr>
            <a:spLocks noChangeArrowheads="1"/>
          </p:cNvSpPr>
          <p:nvPr/>
        </p:nvSpPr>
        <p:spPr bwMode="auto">
          <a:xfrm>
            <a:off x="7767638" y="312578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4.88</a:t>
            </a:r>
          </a:p>
        </p:txBody>
      </p:sp>
      <p:sp>
        <p:nvSpPr>
          <p:cNvPr id="72718" name="Rectangle 12"/>
          <p:cNvSpPr>
            <a:spLocks noChangeArrowheads="1"/>
          </p:cNvSpPr>
          <p:nvPr/>
        </p:nvSpPr>
        <p:spPr bwMode="auto">
          <a:xfrm>
            <a:off x="1584325" y="367506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3</a:t>
            </a:r>
          </a:p>
        </p:txBody>
      </p:sp>
      <p:sp>
        <p:nvSpPr>
          <p:cNvPr id="72719" name="Rectangle 13"/>
          <p:cNvSpPr>
            <a:spLocks noChangeArrowheads="1"/>
          </p:cNvSpPr>
          <p:nvPr/>
        </p:nvSpPr>
        <p:spPr bwMode="auto">
          <a:xfrm>
            <a:off x="4035425" y="3675063"/>
            <a:ext cx="196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Convertible Debt</a:t>
            </a:r>
          </a:p>
        </p:txBody>
      </p:sp>
      <p:sp>
        <p:nvSpPr>
          <p:cNvPr id="72720" name="Rectangle 14"/>
          <p:cNvSpPr>
            <a:spLocks noChangeArrowheads="1"/>
          </p:cNvSpPr>
          <p:nvPr/>
        </p:nvSpPr>
        <p:spPr bwMode="auto">
          <a:xfrm>
            <a:off x="7767638" y="367506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3.02</a:t>
            </a:r>
          </a:p>
        </p:txBody>
      </p:sp>
      <p:sp>
        <p:nvSpPr>
          <p:cNvPr id="72721" name="Rectangle 15"/>
          <p:cNvSpPr>
            <a:spLocks noChangeArrowheads="1"/>
          </p:cNvSpPr>
          <p:nvPr/>
        </p:nvSpPr>
        <p:spPr bwMode="auto">
          <a:xfrm>
            <a:off x="1584325" y="422433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4</a:t>
            </a:r>
          </a:p>
        </p:txBody>
      </p:sp>
      <p:sp>
        <p:nvSpPr>
          <p:cNvPr id="72722" name="Rectangle 16"/>
          <p:cNvSpPr>
            <a:spLocks noChangeArrowheads="1"/>
          </p:cNvSpPr>
          <p:nvPr/>
        </p:nvSpPr>
        <p:spPr bwMode="auto">
          <a:xfrm>
            <a:off x="4035425" y="4224338"/>
            <a:ext cx="2817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External Common Equity</a:t>
            </a:r>
          </a:p>
        </p:txBody>
      </p:sp>
      <p:sp>
        <p:nvSpPr>
          <p:cNvPr id="72723" name="Rectangle 17"/>
          <p:cNvSpPr>
            <a:spLocks noChangeArrowheads="1"/>
          </p:cNvSpPr>
          <p:nvPr/>
        </p:nvSpPr>
        <p:spPr bwMode="auto">
          <a:xfrm>
            <a:off x="7767638" y="422433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2.42</a:t>
            </a:r>
          </a:p>
        </p:txBody>
      </p:sp>
      <p:sp>
        <p:nvSpPr>
          <p:cNvPr id="72724" name="Rectangle 18"/>
          <p:cNvSpPr>
            <a:spLocks noChangeArrowheads="1"/>
          </p:cNvSpPr>
          <p:nvPr/>
        </p:nvSpPr>
        <p:spPr bwMode="auto">
          <a:xfrm>
            <a:off x="1584325" y="4775200"/>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5</a:t>
            </a:r>
          </a:p>
        </p:txBody>
      </p:sp>
      <p:sp>
        <p:nvSpPr>
          <p:cNvPr id="72725" name="Rectangle 19"/>
          <p:cNvSpPr>
            <a:spLocks noChangeArrowheads="1"/>
          </p:cNvSpPr>
          <p:nvPr/>
        </p:nvSpPr>
        <p:spPr bwMode="auto">
          <a:xfrm>
            <a:off x="4035425" y="4775200"/>
            <a:ext cx="266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Straight Preferred Stock</a:t>
            </a:r>
          </a:p>
        </p:txBody>
      </p:sp>
      <p:sp>
        <p:nvSpPr>
          <p:cNvPr id="72726" name="Rectangle 20"/>
          <p:cNvSpPr>
            <a:spLocks noChangeArrowheads="1"/>
          </p:cNvSpPr>
          <p:nvPr/>
        </p:nvSpPr>
        <p:spPr bwMode="auto">
          <a:xfrm>
            <a:off x="7767638" y="4775200"/>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2.22</a:t>
            </a:r>
          </a:p>
        </p:txBody>
      </p:sp>
      <p:sp>
        <p:nvSpPr>
          <p:cNvPr id="72727" name="Rectangle 21"/>
          <p:cNvSpPr>
            <a:spLocks noChangeArrowheads="1"/>
          </p:cNvSpPr>
          <p:nvPr/>
        </p:nvSpPr>
        <p:spPr bwMode="auto">
          <a:xfrm>
            <a:off x="1584325" y="5324475"/>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6</a:t>
            </a:r>
          </a:p>
        </p:txBody>
      </p:sp>
      <p:sp>
        <p:nvSpPr>
          <p:cNvPr id="72728" name="Rectangle 22"/>
          <p:cNvSpPr>
            <a:spLocks noChangeArrowheads="1"/>
          </p:cNvSpPr>
          <p:nvPr/>
        </p:nvSpPr>
        <p:spPr bwMode="auto">
          <a:xfrm>
            <a:off x="4035425" y="5324475"/>
            <a:ext cx="2411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Convertible Preferred</a:t>
            </a:r>
          </a:p>
        </p:txBody>
      </p:sp>
      <p:sp>
        <p:nvSpPr>
          <p:cNvPr id="72729" name="Rectangle 23"/>
          <p:cNvSpPr>
            <a:spLocks noChangeArrowheads="1"/>
          </p:cNvSpPr>
          <p:nvPr/>
        </p:nvSpPr>
        <p:spPr bwMode="auto">
          <a:xfrm>
            <a:off x="7767638" y="5324475"/>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1.72</a:t>
            </a:r>
          </a:p>
        </p:txBody>
      </p:sp>
    </p:spTree>
    <p:extLst>
      <p:ext uri="{BB962C8B-B14F-4D97-AF65-F5344CB8AC3E}">
        <p14:creationId xmlns:p14="http://schemas.microsoft.com/office/powerpoint/2010/main" val="2655002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lstStyle/>
          <a:p>
            <a:pPr eaLnBrk="1" hangingPunct="1"/>
            <a:r>
              <a:rPr lang="en-US">
                <a:latin typeface="Calibri" charset="0"/>
              </a:rPr>
              <a:t>And the unsurprising consequences..</a:t>
            </a:r>
          </a:p>
        </p:txBody>
      </p:sp>
      <p:sp>
        <p:nvSpPr>
          <p:cNvPr id="74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71FC0F1-5D7B-264A-86F9-DDA3A979B9AE}" type="slidenum">
              <a:rPr lang="en-US"/>
              <a:pPr>
                <a:defRPr/>
              </a:pPr>
              <a:t>348</a:t>
            </a:fld>
            <a:endParaRPr lang="en-US" dirty="0"/>
          </a:p>
        </p:txBody>
      </p:sp>
      <p:pic>
        <p:nvPicPr>
          <p:cNvPr id="74756" name="Picture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extLst>
      <p:ext uri="{BB962C8B-B14F-4D97-AF65-F5344CB8AC3E}">
        <p14:creationId xmlns:p14="http://schemas.microsoft.com/office/powerpoint/2010/main" val="1235635518"/>
      </p:ext>
    </p:extLst>
  </p:cSld>
  <p:clrMapOvr>
    <a:masterClrMapping/>
  </p:clrMapOvr>
  <p:timing>
    <p:tnLst>
      <p:par>
        <p:cTn xmlns:p14="http://schemas.microsoft.com/office/powerpoint/2010/mai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Financing Choices</a:t>
            </a:r>
          </a:p>
        </p:txBody>
      </p:sp>
      <p:sp>
        <p:nvSpPr>
          <p:cNvPr id="76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F0F83DD-AE40-3647-8275-9C80261D8871}" type="slidenum">
              <a:rPr lang="en-US"/>
              <a:pPr>
                <a:defRPr/>
              </a:pPr>
              <a:t>349</a:t>
            </a:fld>
            <a:endParaRPr lang="en-US" dirty="0"/>
          </a:p>
        </p:txBody>
      </p:sp>
      <p:sp>
        <p:nvSpPr>
          <p:cNvPr id="645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You are reading the Wall Street Journal and notice a tombstone ad for a company, offering to sell convertible preferred stock. What would you hypothesize about the health of the company issuing these securities? </a:t>
            </a:r>
          </a:p>
          <a:p>
            <a:pPr marL="514350" indent="-514350" eaLnBrk="1" fontAlgn="auto" hangingPunct="1">
              <a:spcAft>
                <a:spcPts val="0"/>
              </a:spcAft>
              <a:buFont typeface="+mj-lt"/>
              <a:buAutoNum type="alphaLcPeriod"/>
              <a:defRPr/>
            </a:pPr>
            <a:r>
              <a:rPr lang="en-US" dirty="0" smtClean="0">
                <a:ea typeface="+mn-ea"/>
                <a:cs typeface="+mn-cs"/>
              </a:rPr>
              <a:t>Nothing</a:t>
            </a:r>
          </a:p>
          <a:p>
            <a:pPr marL="514350" indent="-514350" eaLnBrk="1" fontAlgn="auto" hangingPunct="1">
              <a:spcAft>
                <a:spcPts val="0"/>
              </a:spcAft>
              <a:buFont typeface="+mj-lt"/>
              <a:buAutoNum type="alphaLcPeriod"/>
              <a:defRPr/>
            </a:pPr>
            <a:r>
              <a:rPr lang="en-US" dirty="0" smtClean="0">
                <a:ea typeface="+mn-ea"/>
                <a:cs typeface="+mn-cs"/>
              </a:rPr>
              <a:t>Healthier than the average firm</a:t>
            </a:r>
          </a:p>
          <a:p>
            <a:pPr marL="514350" indent="-514350" eaLnBrk="1" fontAlgn="auto" hangingPunct="1">
              <a:spcAft>
                <a:spcPts val="0"/>
              </a:spcAft>
              <a:buFont typeface="+mj-lt"/>
              <a:buAutoNum type="alphaLcPeriod"/>
              <a:defRPr/>
            </a:pPr>
            <a:r>
              <a:rPr lang="en-US" dirty="0" smtClean="0">
                <a:ea typeface="+mn-ea"/>
                <a:cs typeface="+mn-cs"/>
              </a:rPr>
              <a:t>In much more financial trouble than the average firm</a:t>
            </a:r>
            <a:endParaRPr lang="en-US" dirty="0">
              <a:ea typeface="+mn-ea"/>
              <a:cs typeface="+mn-cs"/>
            </a:endParaRPr>
          </a:p>
        </p:txBody>
      </p:sp>
      <p:sp>
        <p:nvSpPr>
          <p:cNvPr id="76805" name="Rectangle 4"/>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graphicFrame>
        <p:nvGraphicFramePr>
          <p:cNvPr id="76806" name="Object 2"/>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spid="_x0000_s755738"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13060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Capital Structure:</a:t>
            </a:r>
            <a:br>
              <a:rPr lang="en-US" smtClean="0">
                <a:ea typeface="+mj-ea"/>
                <a:cs typeface="+mj-cs"/>
              </a:rPr>
            </a:br>
            <a:r>
              <a:rPr lang="en-US" smtClean="0">
                <a:ea typeface="+mj-ea"/>
                <a:cs typeface="+mj-cs"/>
              </a:rPr>
              <a:t>Finding the Right Financing Mix</a:t>
            </a:r>
            <a:endParaRPr lang="en-US">
              <a:ea typeface="+mj-ea"/>
              <a:cs typeface="+mj-cs"/>
            </a:endParaRPr>
          </a:p>
        </p:txBody>
      </p:sp>
      <p:sp>
        <p:nvSpPr>
          <p:cNvPr id="78850" name="Subtitle 2"/>
          <p:cNvSpPr>
            <a:spLocks noGrp="1"/>
          </p:cNvSpPr>
          <p:nvPr>
            <p:ph type="subTitle" idx="1"/>
          </p:nvPr>
        </p:nvSpPr>
        <p:spPr>
          <a:xfrm>
            <a:off x="2362200" y="6049963"/>
            <a:ext cx="6705600" cy="685800"/>
          </a:xfrm>
        </p:spPr>
        <p:txBody>
          <a:bodyPr/>
          <a:lstStyle/>
          <a:p>
            <a:pPr eaLnBrk="1" hangingPunct="1"/>
            <a:r>
              <a:rPr lang="en-US">
                <a:latin typeface="Calibri" charset="0"/>
              </a:rPr>
              <a:t>You can have too much debt… or too little..</a:t>
            </a:r>
          </a:p>
        </p:txBody>
      </p:sp>
      <p:sp>
        <p:nvSpPr>
          <p:cNvPr id="7885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788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6D1A7C0D-0CE9-C349-9829-F83DA7798B65}" type="slidenum">
              <a:rPr lang="en-US" sz="1400">
                <a:solidFill>
                  <a:schemeClr val="tx2"/>
                </a:solidFill>
              </a:rPr>
              <a:pPr/>
              <a:t>350</a:t>
            </a:fld>
            <a:endParaRPr lang="en-US" sz="1400">
              <a:solidFill>
                <a:schemeClr val="tx2"/>
              </a:solidFill>
            </a:endParaRPr>
          </a:p>
        </p:txBody>
      </p:sp>
    </p:spTree>
    <p:extLst>
      <p:ext uri="{BB962C8B-B14F-4D97-AF65-F5344CB8AC3E}">
        <p14:creationId xmlns:p14="http://schemas.microsoft.com/office/powerpoint/2010/main" val="1761195610"/>
      </p:ext>
    </p:extLst>
  </p:cSld>
  <p:clrMapOvr>
    <a:masterClrMapping/>
  </p:clrMapOvr>
  <p:timing>
    <p:tnLst>
      <p:par>
        <p:cTn xmlns:p14="http://schemas.microsoft.com/office/powerpoint/2010/mai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612775" y="228600"/>
            <a:ext cx="8153400" cy="990600"/>
          </a:xfrm>
        </p:spPr>
        <p:txBody>
          <a:bodyPr/>
          <a:lstStyle/>
          <a:p>
            <a:pPr eaLnBrk="1" hangingPunct="1"/>
            <a:r>
              <a:rPr lang="en-US">
                <a:latin typeface="Calibri" charset="0"/>
              </a:rPr>
              <a:t>The Big Picture..</a:t>
            </a:r>
          </a:p>
        </p:txBody>
      </p:sp>
      <p:sp>
        <p:nvSpPr>
          <p:cNvPr id="80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462AAAB-8420-3C46-A8F3-38E9D86F6258}" type="slidenum">
              <a:rPr lang="en-US"/>
              <a:pPr>
                <a:defRPr/>
              </a:pPr>
              <a:t>351</a:t>
            </a:fld>
            <a:endParaRPr lang="en-US" dirty="0"/>
          </a:p>
        </p:txBody>
      </p:sp>
      <p:pic>
        <p:nvPicPr>
          <p:cNvPr id="8090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1864424529"/>
      </p:ext>
    </p:extLst>
  </p:cSld>
  <p:clrMapOvr>
    <a:masterClrMapping/>
  </p:clrMapOvr>
  <p:timing>
    <p:tnLst>
      <p:par>
        <p:cTn xmlns:p14="http://schemas.microsoft.com/office/powerpoint/2010/mai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Pathways to the Optimal</a:t>
            </a:r>
          </a:p>
        </p:txBody>
      </p:sp>
      <p:sp>
        <p:nvSpPr>
          <p:cNvPr id="82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681D106-B2D7-814B-A941-8BDF82F4238F}" type="slidenum">
              <a:rPr lang="en-US"/>
              <a:pPr>
                <a:defRPr/>
              </a:pPr>
              <a:t>352</a:t>
            </a:fld>
            <a:endParaRPr lang="en-US" dirty="0"/>
          </a:p>
        </p:txBody>
      </p:sp>
      <p:sp>
        <p:nvSpPr>
          <p:cNvPr id="70658" name="Rectangle 3"/>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smtClean="0">
                <a:ea typeface="+mn-ea"/>
                <a:cs typeface="+mn-cs"/>
              </a:rPr>
              <a:t>The Cost of Capital Approach</a:t>
            </a:r>
            <a:r>
              <a:rPr lang="en-US" dirty="0" smtClean="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smtClean="0">
                <a:ea typeface="+mn-ea"/>
                <a:cs typeface="+mn-cs"/>
              </a:rPr>
              <a:t>The Enhanced Cost of Capital approach</a:t>
            </a:r>
            <a:r>
              <a:rPr lang="en-US" dirty="0" smtClean="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smtClean="0">
                <a:ea typeface="+mn-ea"/>
                <a:cs typeface="+mn-cs"/>
              </a:rPr>
              <a:t>The Adjusted Present Value Approach</a:t>
            </a:r>
            <a:r>
              <a:rPr lang="en-US" dirty="0" smtClean="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smtClean="0">
                <a:ea typeface="+mn-ea"/>
                <a:cs typeface="+mn-cs"/>
              </a:rPr>
              <a:t>The Sector Approach</a:t>
            </a:r>
            <a:r>
              <a:rPr lang="en-US" dirty="0" smtClean="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smtClean="0">
                <a:ea typeface="+mn-ea"/>
                <a:cs typeface="+mn-cs"/>
              </a:rPr>
              <a:t>The Life Cycle Approach</a:t>
            </a:r>
            <a:r>
              <a:rPr lang="en-US" dirty="0" smtClean="0">
                <a:ea typeface="+mn-ea"/>
                <a:cs typeface="+mn-cs"/>
              </a:rPr>
              <a:t>: The optimal debt ratio is the one that best suits where the firm is in its life cycle.</a:t>
            </a:r>
            <a:endParaRPr lang="en-US" dirty="0">
              <a:ea typeface="+mn-ea"/>
              <a:cs typeface="+mn-cs"/>
            </a:endParaRPr>
          </a:p>
        </p:txBody>
      </p:sp>
    </p:spTree>
    <p:extLst>
      <p:ext uri="{BB962C8B-B14F-4D97-AF65-F5344CB8AC3E}">
        <p14:creationId xmlns:p14="http://schemas.microsoft.com/office/powerpoint/2010/main" val="3334857374"/>
      </p:ext>
    </p:extLst>
  </p:cSld>
  <p:clrMapOvr>
    <a:masterClrMapping/>
  </p:clrMapOvr>
  <p:timing>
    <p:tnLst>
      <p:par>
        <p:cTn xmlns:p14="http://schemas.microsoft.com/office/powerpoint/2010/mai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The Cost of Capital Approach</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403A82C-7C59-FA48-84A3-D38D7FFE2FF4}" type="slidenum">
              <a:rPr lang="en-US"/>
              <a:pPr>
                <a:defRPr/>
              </a:pPr>
              <a:t>353</a:t>
            </a:fld>
            <a:endParaRPr lang="en-US" dirty="0"/>
          </a:p>
        </p:txBody>
      </p:sp>
      <p:sp>
        <p:nvSpPr>
          <p:cNvPr id="84996"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Value of a Firm = Present Value of Cash Flows to the Firm, discounted back at the cost of capital.</a:t>
            </a:r>
          </a:p>
          <a:p>
            <a:pPr eaLnBrk="1" hangingPunct="1">
              <a:defRPr/>
            </a:pPr>
            <a:r>
              <a:rPr lang="en-US" dirty="0">
                <a:latin typeface="Calibri" charset="0"/>
              </a:rPr>
              <a:t>If the cash flows to the firm are held constant, and the cost of capital is minimized, the value of the firm will be maximized</a:t>
            </a:r>
            <a:r>
              <a:rPr lang="en-US" dirty="0" smtClean="0">
                <a:latin typeface="Calibri" charset="0"/>
              </a:rPr>
              <a:t>.</a:t>
            </a:r>
          </a:p>
          <a:p>
            <a:pPr marL="0" indent="0" eaLnBrk="1" hangingPunct="1">
              <a:buFont typeface="Wingdings" charset="0"/>
              <a:buNone/>
              <a:defRPr/>
            </a:pPr>
            <a:endParaRPr lang="en-US" dirty="0">
              <a:latin typeface="Calibri" charset="0"/>
            </a:endParaRPr>
          </a:p>
        </p:txBody>
      </p:sp>
    </p:spTree>
    <p:extLst>
      <p:ext uri="{BB962C8B-B14F-4D97-AF65-F5344CB8AC3E}">
        <p14:creationId xmlns:p14="http://schemas.microsoft.com/office/powerpoint/2010/main" val="4215875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Measuring Cost of Capital</a:t>
            </a:r>
          </a:p>
        </p:txBody>
      </p:sp>
      <p:sp>
        <p:nvSpPr>
          <p:cNvPr id="87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B152E1A-4787-154E-9DF1-2CBBA3E445AF}" type="slidenum">
              <a:rPr lang="en-US"/>
              <a:pPr>
                <a:defRPr/>
              </a:pPr>
              <a:t>354</a:t>
            </a:fld>
            <a:endParaRPr lang="en-US" dirty="0"/>
          </a:p>
        </p:txBody>
      </p:sp>
      <p:sp>
        <p:nvSpPr>
          <p:cNvPr id="74754"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Recapping our discussion of cost of capital:</a:t>
            </a:r>
          </a:p>
          <a:p>
            <a:pPr marL="320040" indent="-320040" eaLnBrk="1" fontAlgn="auto" hangingPunct="1">
              <a:spcAft>
                <a:spcPts val="0"/>
              </a:spcAft>
              <a:buFont typeface="Wingdings"/>
              <a:buChar char=""/>
              <a:defRPr/>
            </a:pPr>
            <a:r>
              <a:rPr lang="en-US" dirty="0" smtClean="0">
                <a:ea typeface="+mn-ea"/>
                <a:cs typeface="+mn-cs"/>
              </a:rPr>
              <a:t>The cost of debt is the market interest rate that the firm has to pay on its long term borrowing today, net of tax benefits. It will be a function of:</a:t>
            </a:r>
          </a:p>
          <a:p>
            <a:pPr marL="365760" lvl="1" indent="0" eaLnBrk="1" fontAlgn="auto" hangingPunct="1">
              <a:spcAft>
                <a:spcPts val="0"/>
              </a:spcAft>
              <a:buFont typeface="Wingdings 2"/>
              <a:buNone/>
              <a:defRPr/>
            </a:pPr>
            <a:r>
              <a:rPr lang="en-US" dirty="0" smtClean="0">
                <a:ea typeface="+mn-ea"/>
              </a:rPr>
              <a:t>(a) The long-term </a:t>
            </a:r>
            <a:r>
              <a:rPr lang="en-US" dirty="0" err="1" smtClean="0">
                <a:ea typeface="+mn-ea"/>
              </a:rPr>
              <a:t>riskfree</a:t>
            </a:r>
            <a:r>
              <a:rPr lang="en-US" dirty="0" smtClean="0">
                <a:ea typeface="+mn-ea"/>
              </a:rPr>
              <a:t> rate</a:t>
            </a:r>
          </a:p>
          <a:p>
            <a:pPr marL="365760" lvl="1" indent="0" eaLnBrk="1" fontAlgn="auto" hangingPunct="1">
              <a:spcAft>
                <a:spcPts val="0"/>
              </a:spcAft>
              <a:buFont typeface="Wingdings 2"/>
              <a:buNone/>
              <a:defRPr/>
            </a:pPr>
            <a:r>
              <a:rPr lang="en-US" dirty="0" smtClean="0">
                <a:ea typeface="+mn-ea"/>
              </a:rPr>
              <a:t>(b) The default spread for the company, reflecting its credit risk</a:t>
            </a:r>
          </a:p>
          <a:p>
            <a:pPr marL="365760" lvl="1" indent="0" eaLnBrk="1" fontAlgn="auto" hangingPunct="1">
              <a:spcAft>
                <a:spcPts val="0"/>
              </a:spcAft>
              <a:buFont typeface="Wingdings 2"/>
              <a:buNone/>
              <a:defRPr/>
            </a:pPr>
            <a:r>
              <a:rPr lang="en-US" dirty="0" smtClean="0">
                <a:ea typeface="+mn-ea"/>
              </a:rPr>
              <a:t>(c) The firm</a:t>
            </a:r>
            <a:r>
              <a:rPr lang="ja-JP" altLang="en-US" dirty="0" smtClean="0">
                <a:ea typeface="+mn-ea"/>
              </a:rPr>
              <a:t>’</a:t>
            </a:r>
            <a:r>
              <a:rPr lang="en-US" altLang="ja-JP" dirty="0" smtClean="0">
                <a:ea typeface="+mn-ea"/>
              </a:rPr>
              <a:t>s marginal tax rate</a:t>
            </a:r>
          </a:p>
          <a:p>
            <a:pPr marL="320040" indent="-320040" eaLnBrk="1" fontAlgn="auto" hangingPunct="1">
              <a:spcAft>
                <a:spcPts val="0"/>
              </a:spcAft>
              <a:buFont typeface="Wingdings"/>
              <a:buChar char=""/>
              <a:defRPr/>
            </a:pPr>
            <a:r>
              <a:rPr lang="en-US" dirty="0" smtClean="0">
                <a:ea typeface="+mn-ea"/>
                <a:cs typeface="+mn-cs"/>
              </a:rPr>
              <a:t>The cost of equity reflects the expected return demanded by marginal equity investors. If they are diversified, only the portion of the equity risk that cannot be diversified away (beta or betas) will be priced into the cost of equity.</a:t>
            </a:r>
          </a:p>
          <a:p>
            <a:pPr marL="320040" indent="-320040" eaLnBrk="1" fontAlgn="auto" hangingPunct="1">
              <a:spcAft>
                <a:spcPts val="0"/>
              </a:spcAft>
              <a:buFont typeface="Wingdings"/>
              <a:buChar char=""/>
              <a:defRPr/>
            </a:pPr>
            <a:r>
              <a:rPr lang="en-US" dirty="0" smtClean="0">
                <a:ea typeface="+mn-ea"/>
                <a:cs typeface="+mn-cs"/>
              </a:rPr>
              <a:t>The cost of capital is the cost of each component weighted by its relative market value.</a:t>
            </a:r>
          </a:p>
          <a:p>
            <a:pPr marL="0" indent="0" algn="ctr" eaLnBrk="1" fontAlgn="auto" hangingPunct="1">
              <a:spcAft>
                <a:spcPts val="0"/>
              </a:spcAft>
              <a:buFont typeface="Wingdings" charset="0"/>
              <a:buNone/>
              <a:defRPr/>
            </a:pPr>
            <a:r>
              <a:rPr lang="en-US" dirty="0" smtClean="0">
                <a:ea typeface="+mn-ea"/>
                <a:cs typeface="+mn-cs"/>
              </a:rPr>
              <a:t>Cost of capital = Cost of equity (E/(D+E)) + After-tax cost of debt (D/(D+E))</a:t>
            </a:r>
            <a:endParaRPr lang="en-US" dirty="0">
              <a:ea typeface="+mn-ea"/>
              <a:cs typeface="+mn-cs"/>
            </a:endParaRPr>
          </a:p>
        </p:txBody>
      </p:sp>
    </p:spTree>
    <p:extLst>
      <p:ext uri="{BB962C8B-B14F-4D97-AF65-F5344CB8AC3E}">
        <p14:creationId xmlns:p14="http://schemas.microsoft.com/office/powerpoint/2010/main" val="12803836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Costs of Debt &amp; Equity</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FEE2BB4-450C-F54A-ACFE-B336E2C31515}" type="slidenum">
              <a:rPr lang="en-US"/>
              <a:pPr>
                <a:defRPr/>
              </a:pPr>
              <a:t>355</a:t>
            </a:fld>
            <a:endParaRPr lang="en-US" dirty="0"/>
          </a:p>
        </p:txBody>
      </p:sp>
      <p:sp>
        <p:nvSpPr>
          <p:cNvPr id="768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Can equity ever be cheaper than debt?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endParaRPr lang="en-US" dirty="0">
              <a:ea typeface="+mn-ea"/>
              <a:cs typeface="+mn-cs"/>
            </a:endParaRPr>
          </a:p>
        </p:txBody>
      </p:sp>
      <p:sp>
        <p:nvSpPr>
          <p:cNvPr id="89093" name="Rectangle 4"/>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aphicFrame>
        <p:nvGraphicFramePr>
          <p:cNvPr id="89094"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768026"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092606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Applying Cost of Capital Approach: The Textbook Example</a:t>
            </a:r>
            <a:endParaRPr lang="en-US">
              <a:ea typeface="+mj-ea"/>
              <a:cs typeface="+mj-cs"/>
            </a:endParaRPr>
          </a:p>
        </p:txBody>
      </p:sp>
      <p:sp>
        <p:nvSpPr>
          <p:cNvPr id="91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1F4320C-7576-3A4D-9F12-4476C4606BF1}" type="slidenum">
              <a:rPr lang="en-US"/>
              <a:pPr>
                <a:defRPr/>
              </a:pPr>
              <a:t>356</a:t>
            </a:fld>
            <a:endParaRPr lang="en-US" dirty="0"/>
          </a:p>
        </p:txBody>
      </p:sp>
      <p:pic>
        <p:nvPicPr>
          <p:cNvPr id="91140"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1141" name="TextBox 4"/>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t>Assume the firm has $200 million in cash flows, expected to grow 3% a year forever.</a:t>
            </a:r>
          </a:p>
        </p:txBody>
      </p:sp>
      <p:pic>
        <p:nvPicPr>
          <p:cNvPr id="91142"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6019800"/>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2215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U-shaped Cost of Capital Graph…</a:t>
            </a:r>
          </a:p>
        </p:txBody>
      </p:sp>
      <p:sp>
        <p:nvSpPr>
          <p:cNvPr id="93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48BB0EB-5FF4-AA4D-A658-FF1492323CB5}" type="slidenum">
              <a:rPr lang="en-US"/>
              <a:pPr>
                <a:defRPr/>
              </a:pPr>
              <a:t>357</a:t>
            </a:fld>
            <a:endParaRPr lang="en-US" dirty="0"/>
          </a:p>
        </p:txBody>
      </p:sp>
      <p:pic>
        <p:nvPicPr>
          <p:cNvPr id="9318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9489" b="9489"/>
          <a:stretch>
            <a:fillRect/>
          </a:stretch>
        </p:blipFill>
        <p:spPr>
          <a:xfrm>
            <a:off x="612775" y="1600200"/>
            <a:ext cx="8153400" cy="4495800"/>
          </a:xfrm>
        </p:spPr>
      </p:pic>
    </p:spTree>
    <p:extLst>
      <p:ext uri="{BB962C8B-B14F-4D97-AF65-F5344CB8AC3E}">
        <p14:creationId xmlns:p14="http://schemas.microsoft.com/office/powerpoint/2010/main" val="364357024"/>
      </p:ext>
    </p:extLst>
  </p:cSld>
  <p:clrMapOvr>
    <a:masterClrMapping/>
  </p:clrMapOvr>
  <p:timing>
    <p:tnLst>
      <p:par>
        <p:cTn xmlns:p14="http://schemas.microsoft.com/office/powerpoint/2010/mai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beta for Disney</a:t>
            </a:r>
            <a:r>
              <a:rPr lang="ja-JP" altLang="en-US" dirty="0" smtClean="0"/>
              <a:t>’</a:t>
            </a:r>
            <a:r>
              <a:rPr lang="en-US" altLang="ja-JP" dirty="0" smtClean="0"/>
              <a:t>s stock in November 2013 was 1.0013. The T. bond rate at that time was 2.75%. Using an estimated equity risk premium of 5.76%, we estimated the cost of equity for Disney to be 8.52%:</a:t>
            </a:r>
          </a:p>
          <a:p>
            <a:pPr marL="0" indent="0" eaLnBrk="1" hangingPunct="1">
              <a:buFont typeface="Wingdings" charset="0"/>
              <a:buNone/>
              <a:defRPr/>
            </a:pPr>
            <a:r>
              <a:rPr lang="en-US" dirty="0" smtClean="0"/>
              <a:t>	Cost of Equity = </a:t>
            </a:r>
            <a:r>
              <a:rPr lang="en-US" dirty="0"/>
              <a:t>2.75% + 1.0013(5.76%) = 8.52% </a:t>
            </a:r>
            <a:endParaRPr lang="en-US" dirty="0" smtClean="0"/>
          </a:p>
          <a:p>
            <a:pPr eaLnBrk="1" hangingPunct="1">
              <a:defRPr/>
            </a:pPr>
            <a:r>
              <a:rPr lang="en-US" dirty="0" smtClean="0"/>
              <a:t>Disney</a:t>
            </a:r>
            <a:r>
              <a:rPr lang="ja-JP" altLang="en-US" dirty="0" smtClean="0"/>
              <a:t>’</a:t>
            </a:r>
            <a:r>
              <a:rPr lang="en-US" altLang="ja-JP" dirty="0" smtClean="0"/>
              <a:t>s bond rating in May 2009 was A, and based on this rating, the estimated pretax cost of debt for Disney is 3.75%. Using a marginal tax rate of 36.1, the after-tax cost of debt for Disney is 2.40%.</a:t>
            </a:r>
          </a:p>
          <a:p>
            <a:pPr marL="0" indent="0" eaLnBrk="1" hangingPunct="1">
              <a:buFont typeface="Wingdings" charset="0"/>
              <a:buNone/>
              <a:defRPr/>
            </a:pPr>
            <a:r>
              <a:rPr lang="en-US" dirty="0" smtClean="0"/>
              <a:t>	After-Tax Cost of Debt 	= 3.75% (1 – 0.361) = 2.40%</a:t>
            </a:r>
          </a:p>
          <a:p>
            <a:pPr eaLnBrk="1" hangingPunct="1">
              <a:defRPr/>
            </a:pPr>
            <a:r>
              <a:rPr lang="en-US" dirty="0" smtClean="0"/>
              <a:t>The cost of capital was calculated using these costs and the weights based on market values of equity (121,878) and debt (15.961):</a:t>
            </a:r>
          </a:p>
          <a:p>
            <a:pPr marL="0" indent="0" eaLnBrk="1" hangingPunct="1">
              <a:buFont typeface="Wingdings" charset="0"/>
              <a:buNone/>
              <a:defRPr/>
            </a:pPr>
            <a:r>
              <a:rPr lang="en-US" dirty="0" smtClean="0"/>
              <a:t>	Cost of capital = </a:t>
            </a:r>
            <a:endParaRPr lang="en-US" dirty="0"/>
          </a:p>
        </p:txBody>
      </p:sp>
      <p:sp>
        <p:nvSpPr>
          <p:cNvPr id="95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95236"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774170" name="Document" r:id="rId4" imgW="5486198" imgH="596878" progId="Word.Document.12">
                  <p:embed/>
                </p:oleObj>
              </mc:Choice>
              <mc:Fallback>
                <p:oleObj name="Document" r:id="rId4" imgW="5486198" imgH="596878"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978349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Mechanics of Cost of Capital Estimation</a:t>
            </a:r>
          </a:p>
        </p:txBody>
      </p:sp>
      <p:sp>
        <p:nvSpPr>
          <p:cNvPr id="97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B520FF7-08BD-074E-A51D-9D6DDAEBA13F}" type="slidenum">
              <a:rPr lang="en-US"/>
              <a:pPr>
                <a:defRPr/>
              </a:pPr>
              <a:t>359</a:t>
            </a:fld>
            <a:endParaRPr lang="en-US" dirty="0"/>
          </a:p>
        </p:txBody>
      </p:sp>
      <p:sp>
        <p:nvSpPr>
          <p:cNvPr id="8499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smtClean="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smtClean="0">
                <a:ea typeface="+mn-ea"/>
              </a:rPr>
              <a:t>Equity will become riskier -&gt; Beta will increase -&gt; Cost of Equity will increase.</a:t>
            </a:r>
          </a:p>
          <a:p>
            <a:pPr marL="640080" lvl="1" indent="-274320" eaLnBrk="1" fontAlgn="auto" hangingPunct="1">
              <a:spcAft>
                <a:spcPts val="0"/>
              </a:spcAft>
              <a:buFont typeface="Wingdings 2"/>
              <a:buChar char=""/>
              <a:defRPr/>
            </a:pPr>
            <a:r>
              <a:rPr lang="en-US" dirty="0" smtClean="0">
                <a:ea typeface="+mn-ea"/>
              </a:rPr>
              <a:t>Estimation will use levered beta calculation</a:t>
            </a:r>
          </a:p>
          <a:p>
            <a:pPr marL="0" indent="0" eaLnBrk="1" fontAlgn="auto" hangingPunct="1">
              <a:spcAft>
                <a:spcPts val="0"/>
              </a:spcAft>
              <a:buFont typeface="Wingdings" charset="0"/>
              <a:buNone/>
              <a:defRPr/>
            </a:pPr>
            <a:r>
              <a:rPr lang="en-US" dirty="0" smtClean="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smtClean="0">
                <a:ea typeface="+mn-ea"/>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smtClean="0">
                <a:ea typeface="+mn-ea"/>
              </a:rPr>
              <a:t>To estimating bond ratings, we will use the interest coverage ratio (EBIT/Interest expense)</a:t>
            </a:r>
          </a:p>
          <a:p>
            <a:pPr marL="0" indent="0" eaLnBrk="1" fontAlgn="auto" hangingPunct="1">
              <a:spcAft>
                <a:spcPts val="0"/>
              </a:spcAft>
              <a:buFont typeface="Wingdings" charset="0"/>
              <a:buNone/>
              <a:defRPr/>
            </a:pPr>
            <a:r>
              <a:rPr lang="en-US" dirty="0" smtClean="0">
                <a:ea typeface="+mn-ea"/>
                <a:cs typeface="+mn-cs"/>
              </a:rPr>
              <a:t>3. Estimate the Cost of Capital at different levels of debt</a:t>
            </a:r>
          </a:p>
          <a:p>
            <a:pPr marL="0" indent="0" eaLnBrk="1" fontAlgn="auto" hangingPunct="1">
              <a:spcAft>
                <a:spcPts val="0"/>
              </a:spcAft>
              <a:buFont typeface="Wingdings" charset="0"/>
              <a:buNone/>
              <a:defRPr/>
            </a:pPr>
            <a:r>
              <a:rPr lang="en-US" dirty="0" smtClean="0">
                <a:ea typeface="+mn-ea"/>
                <a:cs typeface="+mn-cs"/>
              </a:rPr>
              <a:t>4. Calculate the effect on Firm Value and Stock Price.</a:t>
            </a:r>
            <a:endParaRPr lang="en-US" dirty="0">
              <a:ea typeface="+mn-ea"/>
              <a:cs typeface="+mn-cs"/>
            </a:endParaRPr>
          </a:p>
        </p:txBody>
      </p:sp>
    </p:spTree>
    <p:extLst>
      <p:ext uri="{BB962C8B-B14F-4D97-AF65-F5344CB8AC3E}">
        <p14:creationId xmlns:p14="http://schemas.microsoft.com/office/powerpoint/2010/main" val="25105196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612775" y="228600"/>
            <a:ext cx="8153400" cy="990600"/>
          </a:xfrm>
        </p:spPr>
        <p:txBody>
          <a:bodyPr/>
          <a:lstStyle/>
          <a:p>
            <a:pPr eaLnBrk="1" hangingPunct="1"/>
            <a:r>
              <a:rPr lang="en-US">
                <a:latin typeface="Calibri" charset="0"/>
              </a:rPr>
              <a:t>Laying the groundwork:</a:t>
            </a:r>
            <a:br>
              <a:rPr lang="en-US">
                <a:latin typeface="Calibri" charset="0"/>
              </a:rPr>
            </a:br>
            <a:r>
              <a:rPr lang="en-US">
                <a:latin typeface="Calibri" charset="0"/>
              </a:rPr>
              <a:t>1. Estimate the unlevered beta for the firm</a:t>
            </a:r>
          </a:p>
        </p:txBody>
      </p:sp>
      <p:sp>
        <p:nvSpPr>
          <p:cNvPr id="99330" name="Content Placeholder 2"/>
          <p:cNvSpPr>
            <a:spLocks noGrp="1"/>
          </p:cNvSpPr>
          <p:nvPr>
            <p:ph sz="quarter" idx="1"/>
          </p:nvPr>
        </p:nvSpPr>
        <p:spPr>
          <a:xfrm>
            <a:off x="612775" y="1600200"/>
            <a:ext cx="8153400" cy="4495800"/>
          </a:xfrm>
        </p:spPr>
        <p:txBody>
          <a:bodyPr/>
          <a:lstStyle/>
          <a:p>
            <a:pPr eaLnBrk="1" hangingPunct="1"/>
            <a:r>
              <a:rPr lang="en-US" sz="2000" b="1">
                <a:latin typeface="Calibri" charset="0"/>
              </a:rPr>
              <a:t>The Regression Beta</a:t>
            </a:r>
            <a:r>
              <a:rPr lang="en-US" sz="2000">
                <a:latin typeface="Calibri" charset="0"/>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0"/>
              <a:buNone/>
            </a:pPr>
            <a:r>
              <a:rPr lang="en-US" sz="2000">
                <a:latin typeface="Calibri" charset="0"/>
              </a:rPr>
              <a:t>	Unlevered beta = </a:t>
            </a:r>
            <a:r>
              <a:rPr lang="en-US">
                <a:latin typeface="Calibri" charset="0"/>
              </a:rPr>
              <a:t>= </a:t>
            </a:r>
            <a:r>
              <a:rPr lang="en-US" sz="2000">
                <a:latin typeface="Calibri" charset="0"/>
              </a:rPr>
              <a:t>1.25 / (1 + (1 - 0.361)(0.1944))= 1.1119</a:t>
            </a:r>
          </a:p>
          <a:p>
            <a:pPr eaLnBrk="1" hangingPunct="1"/>
            <a:r>
              <a:rPr lang="en-US" sz="2000" b="1">
                <a:latin typeface="Calibri" charset="0"/>
              </a:rPr>
              <a:t>The Bottom up Beta</a:t>
            </a:r>
            <a:r>
              <a:rPr lang="en-US" sz="2000">
                <a:latin typeface="Calibri" charset="0"/>
              </a:rPr>
              <a:t>: Alternatively, we can back to the source and estimate it from the betas of the businesses.</a:t>
            </a:r>
          </a:p>
          <a:p>
            <a:pPr eaLnBrk="1" hangingPunct="1"/>
            <a:endParaRPr lang="en-US">
              <a:latin typeface="Calibri" charset="0"/>
            </a:endParaRPr>
          </a:p>
        </p:txBody>
      </p:sp>
      <p:sp>
        <p:nvSpPr>
          <p:cNvPr id="99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p:cNvGraphicFramePr>
          <p:nvPr/>
        </p:nvGraphicFramePr>
        <p:xfrm>
          <a:off x="609600" y="3810000"/>
          <a:ext cx="8000998" cy="2362200"/>
        </p:xfrm>
        <a:graphic>
          <a:graphicData uri="http://schemas.openxmlformats.org/drawingml/2006/table">
            <a:tbl>
              <a:tblPr/>
              <a:tblGrid>
                <a:gridCol w="1447800"/>
                <a:gridCol w="1017297"/>
                <a:gridCol w="915607"/>
                <a:gridCol w="915607"/>
                <a:gridCol w="915607"/>
                <a:gridCol w="915607"/>
                <a:gridCol w="957866"/>
                <a:gridCol w="915607"/>
              </a:tblGrid>
              <a:tr h="532389">
                <a:tc>
                  <a:txBody>
                    <a:bodyPr/>
                    <a:lstStyle/>
                    <a:p>
                      <a:pPr algn="ctr" fontAlgn="b"/>
                      <a:r>
                        <a:rPr lang="en-US" sz="1400" b="0" i="1" u="none" strike="noStrike" dirty="0">
                          <a:solidFill>
                            <a:srgbClr val="000000"/>
                          </a:solidFill>
                          <a:effectLst/>
                          <a:latin typeface="Calibri"/>
                        </a:rPr>
                        <a:t>Business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Revenues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EV/Sales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 of Disney</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3293">
                <a:tc>
                  <a:txBody>
                    <a:bodyPr/>
                    <a:lstStyle/>
                    <a:p>
                      <a:pPr algn="l" fontAlgn="b"/>
                      <a:r>
                        <a:rPr lang="en-US" sz="1400" b="0" i="0" u="none" strike="noStrike" dirty="0">
                          <a:solidFill>
                            <a:srgbClr val="000000"/>
                          </a:solidFill>
                          <a:effectLst/>
                          <a:latin typeface="Calibri"/>
                        </a:rPr>
                        <a:t>Media Networks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$20,356</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$66,580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$66,579.81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3293">
                <a:tc>
                  <a:txBody>
                    <a:bodyPr/>
                    <a:lstStyle/>
                    <a:p>
                      <a:pPr algn="l" fontAlgn="b"/>
                      <a:r>
                        <a:rPr lang="en-US" sz="1400" b="0" i="0" u="none" strike="noStrike" dirty="0">
                          <a:solidFill>
                            <a:srgbClr val="000000"/>
                          </a:solidFill>
                          <a:effectLst/>
                          <a:latin typeface="Calibri"/>
                        </a:rPr>
                        <a:t>Parks &amp; Resorts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$14,087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$45,683</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$45,682.80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39420">
                <a:tc>
                  <a:txBody>
                    <a:bodyPr/>
                    <a:lstStyle/>
                    <a:p>
                      <a:pPr algn="l" fontAlgn="b"/>
                      <a:r>
                        <a:rPr lang="en-US" sz="1400" b="0" i="0" u="none" strike="noStrike" dirty="0">
                          <a:solidFill>
                            <a:srgbClr val="000000"/>
                          </a:solidFill>
                          <a:effectLst/>
                          <a:latin typeface="Calibri"/>
                        </a:rPr>
                        <a:t>Studio Entertainment</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$5,979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13.49%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13.49%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3293">
                <a:tc>
                  <a:txBody>
                    <a:bodyPr/>
                    <a:lstStyle/>
                    <a:p>
                      <a:pPr algn="l" fontAlgn="b"/>
                      <a:r>
                        <a:rPr lang="en-US" sz="1400" b="0" i="0" u="none" strike="noStrike">
                          <a:solidFill>
                            <a:srgbClr val="000000"/>
                          </a:solidFill>
                          <a:effectLst/>
                          <a:latin typeface="Calibri"/>
                        </a:rPr>
                        <a:t>Consumer Products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$3,555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0.83</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2.18%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0.68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$2,951.50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2.18%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83940">
                <a:tc>
                  <a:txBody>
                    <a:bodyPr/>
                    <a:lstStyle/>
                    <a:p>
                      <a:pPr algn="l" fontAlgn="b"/>
                      <a:r>
                        <a:rPr lang="en-US" sz="1400" b="0" i="0" u="none" strike="noStrike">
                          <a:solidFill>
                            <a:srgbClr val="000000"/>
                          </a:solidFill>
                          <a:effectLst/>
                          <a:latin typeface="Calibri"/>
                        </a:rPr>
                        <a:t>Interactive</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$1,683.72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86572">
                <a:tc>
                  <a:txBody>
                    <a:bodyPr/>
                    <a:lstStyle/>
                    <a:p>
                      <a:pPr algn="l" fontAlgn="b"/>
                      <a:r>
                        <a:rPr lang="en-US" sz="1400" b="1" i="0" u="none" strike="noStrike" dirty="0">
                          <a:solidFill>
                            <a:srgbClr val="000000"/>
                          </a:solidFill>
                          <a:effectLst/>
                          <a:latin typeface="Calibri"/>
                        </a:rPr>
                        <a:t>Disney Operations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a:rPr>
                        <a:t>$45,041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endParaRPr lang="en-US" sz="1400" b="1" i="0" u="none" strike="noStrike" dirty="0">
                        <a:solidFill>
                          <a:srgbClr val="000000"/>
                        </a:solidFill>
                        <a:effectLst/>
                        <a:latin typeface="Calibri"/>
                      </a:endParaRP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libri"/>
                        </a:rPr>
                        <a:t>$135,132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a:rPr>
                        <a:t>100.00%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a:rPr>
                        <a:t>0.9239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libri"/>
                        </a:rPr>
                        <a:t>$135,132.11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libri"/>
                        </a:rPr>
                        <a:t>100.00%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50954303"/>
      </p:ext>
    </p:extLst>
  </p:cSld>
  <p:clrMapOvr>
    <a:masterClrMapping/>
  </p:clrMapOvr>
  <p:timing>
    <p:tnLst>
      <p:par>
        <p:cTn xmlns:p14="http://schemas.microsoft.com/office/powerpoint/2010/mai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12775" y="228600"/>
            <a:ext cx="8153400" cy="990600"/>
          </a:xfrm>
        </p:spPr>
        <p:txBody>
          <a:bodyPr/>
          <a:lstStyle/>
          <a:p>
            <a:pPr eaLnBrk="1" hangingPunct="1"/>
            <a:r>
              <a:rPr lang="en-US">
                <a:latin typeface="Calibri" charset="0"/>
              </a:rPr>
              <a:t>2. Get Disney</a:t>
            </a:r>
            <a:r>
              <a:rPr lang="ja-JP" altLang="en-US">
                <a:latin typeface="Calibri" charset="0"/>
              </a:rPr>
              <a:t>’</a:t>
            </a:r>
            <a:r>
              <a:rPr lang="en-US" altLang="ja-JP">
                <a:latin typeface="Calibri" charset="0"/>
              </a:rPr>
              <a:t>s current financials…</a:t>
            </a:r>
            <a:endParaRPr lang="en-US">
              <a:latin typeface="Calibri" charset="0"/>
            </a:endParaRPr>
          </a:p>
        </p:txBody>
      </p:sp>
      <p:sp>
        <p:nvSpPr>
          <p:cNvPr id="101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10137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extLst>
      <p:ext uri="{BB962C8B-B14F-4D97-AF65-F5344CB8AC3E}">
        <p14:creationId xmlns:p14="http://schemas.microsoft.com/office/powerpoint/2010/main" val="2436442092"/>
      </p:ext>
    </p:extLst>
  </p:cSld>
  <p:clrMapOvr>
    <a:masterClrMapping/>
  </p:clrMapOvr>
  <p:timing>
    <p:tnLst>
      <p:par>
        <p:cTn xmlns:p14="http://schemas.microsoft.com/office/powerpoint/2010/mai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612775" y="228600"/>
            <a:ext cx="8153400" cy="990600"/>
          </a:xfrm>
        </p:spPr>
        <p:txBody>
          <a:bodyPr/>
          <a:lstStyle/>
          <a:p>
            <a:pPr eaLnBrk="1" hangingPunct="1"/>
            <a:r>
              <a:rPr lang="en-US">
                <a:latin typeface="Calibri" charset="0"/>
              </a:rPr>
              <a:t>I. Cost of Equity</a:t>
            </a:r>
          </a:p>
        </p:txBody>
      </p:sp>
      <p:sp>
        <p:nvSpPr>
          <p:cNvPr id="103426"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Levered Beta = 0.9239 (1 + (1- .361) (D/E))</a:t>
            </a:r>
          </a:p>
          <a:p>
            <a:r>
              <a:rPr lang="en-US" sz="1600"/>
              <a:t>Cost of equity = 2.75% + Levered beta * 5.76%</a:t>
            </a: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03428"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782362" name="Document" r:id="rId4" imgW="5638592" imgH="2743099" progId="Word.Document.12">
                  <p:embed/>
                </p:oleObj>
              </mc:Choice>
              <mc:Fallback>
                <p:oleObj name="Document" r:id="rId4" imgW="5638592" imgH="2743099"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38829110"/>
      </p:ext>
    </p:extLst>
  </p:cSld>
  <p:clrMapOvr>
    <a:masterClrMapping/>
  </p:clrMapOvr>
  <p:timing>
    <p:tnLst>
      <p:par>
        <p:cTn xmlns:p14="http://schemas.microsoft.com/office/powerpoint/2010/mai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smtClean="0"/>
              <a:t>Start with the market value of the firm = </a:t>
            </a:r>
            <a:r>
              <a:rPr lang="en-US" dirty="0"/>
              <a:t>= 121,878 + $15,961 = $137,839 million </a:t>
            </a:r>
            <a:endParaRPr lang="en-US" dirty="0" smtClean="0"/>
          </a:p>
          <a:p>
            <a:pPr marL="0" indent="0" eaLnBrk="1" hangingPunct="1">
              <a:buFont typeface="Wingdings" charset="0"/>
              <a:buNone/>
              <a:defRPr/>
            </a:pPr>
            <a:r>
              <a:rPr lang="en-US" dirty="0" smtClean="0"/>
              <a:t>D/(D+E)		0.00%	10.00%	Debt to capital</a:t>
            </a:r>
          </a:p>
          <a:p>
            <a:pPr marL="0" indent="0" eaLnBrk="1" hangingPunct="1">
              <a:buFont typeface="Wingdings" charset="0"/>
              <a:buNone/>
              <a:defRPr/>
            </a:pPr>
            <a:r>
              <a:rPr lang="en-US" dirty="0" smtClean="0"/>
              <a:t>D/E		0.00%	11.11%	D/E = 10/90 = .1111</a:t>
            </a:r>
          </a:p>
          <a:p>
            <a:pPr marL="0" indent="0" eaLnBrk="1" hangingPunct="1">
              <a:buFont typeface="Wingdings" charset="0"/>
              <a:buNone/>
              <a:defRPr/>
            </a:pPr>
            <a:r>
              <a:rPr lang="en-US" dirty="0" smtClean="0"/>
              <a:t>$ Debt		$0 	$13,784 	10% of $137,839</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EBITDA		$12,517	$12,517 	Same as 0% debt</a:t>
            </a:r>
          </a:p>
          <a:p>
            <a:pPr marL="0" indent="0" eaLnBrk="1" hangingPunct="1">
              <a:buFont typeface="Wingdings" charset="0"/>
              <a:buNone/>
              <a:defRPr/>
            </a:pPr>
            <a:r>
              <a:rPr lang="en-US" dirty="0" smtClean="0"/>
              <a:t>Depreciation	$</a:t>
            </a:r>
            <a:r>
              <a:rPr lang="en-US" dirty="0"/>
              <a:t> </a:t>
            </a:r>
            <a:r>
              <a:rPr lang="en-US" dirty="0" smtClean="0"/>
              <a:t> 2,485	$</a:t>
            </a:r>
            <a:r>
              <a:rPr lang="en-US" dirty="0"/>
              <a:t> </a:t>
            </a:r>
            <a:r>
              <a:rPr lang="en-US" dirty="0" smtClean="0"/>
              <a:t> 2,485 	Same as 0% debt</a:t>
            </a:r>
          </a:p>
          <a:p>
            <a:pPr marL="0" indent="0" eaLnBrk="1" hangingPunct="1">
              <a:buFont typeface="Wingdings" charset="0"/>
              <a:buNone/>
              <a:defRPr/>
            </a:pPr>
            <a:r>
              <a:rPr lang="en-US" dirty="0" smtClean="0"/>
              <a:t>EBIT		$10,032	$10,032 	Same as 0% debt</a:t>
            </a:r>
          </a:p>
          <a:p>
            <a:pPr marL="0" indent="0" eaLnBrk="1" hangingPunct="1">
              <a:buFont typeface="Wingdings" charset="0"/>
              <a:buNone/>
              <a:defRPr/>
            </a:pPr>
            <a:r>
              <a:rPr lang="en-US" dirty="0" smtClean="0"/>
              <a:t>Interest		$0 	$434 	Pre-tax cost of debt * $ Debt</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Pre-tax Int. </a:t>
            </a:r>
            <a:r>
              <a:rPr lang="en-US" dirty="0" err="1" smtClean="0"/>
              <a:t>cov</a:t>
            </a:r>
            <a:r>
              <a:rPr lang="en-US" dirty="0" smtClean="0"/>
              <a:t>	∞	23.10	EBIT/ Interest Expenses</a:t>
            </a:r>
          </a:p>
          <a:p>
            <a:pPr marL="0" indent="0" eaLnBrk="1" hangingPunct="1">
              <a:buFont typeface="Wingdings" charset="0"/>
              <a:buNone/>
              <a:defRPr/>
            </a:pPr>
            <a:r>
              <a:rPr lang="en-US" dirty="0" smtClean="0"/>
              <a:t>Likely Rating	AAA	AAA	From Ratings table</a:t>
            </a:r>
          </a:p>
          <a:p>
            <a:pPr marL="0" indent="0" eaLnBrk="1" hangingPunct="1">
              <a:buFont typeface="Wingdings" charset="0"/>
              <a:buNone/>
              <a:defRPr/>
            </a:pPr>
            <a:r>
              <a:rPr lang="en-US" dirty="0" smtClean="0"/>
              <a:t>Pre-tax cost of debt	</a:t>
            </a:r>
            <a:r>
              <a:rPr lang="en-US" dirty="0"/>
              <a:t> </a:t>
            </a:r>
            <a:r>
              <a:rPr lang="en-US" dirty="0" smtClean="0"/>
              <a:t>3.15%	3.15%	Riskless Rate + Spread</a:t>
            </a:r>
            <a:endParaRPr lang="en-US" dirty="0"/>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11609444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Ratings Table</a:t>
            </a:r>
          </a:p>
        </p:txBody>
      </p:sp>
      <p:sp>
        <p:nvSpPr>
          <p:cNvPr id="107522"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T.Bond rate =2.75%</a:t>
            </a:r>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5259387" cy="4105280"/>
        </p:xfrm>
        <a:graphic>
          <a:graphicData uri="http://schemas.openxmlformats.org/drawingml/2006/table">
            <a:tbl>
              <a:tblPr/>
              <a:tblGrid>
                <a:gridCol w="2200005"/>
                <a:gridCol w="1031252"/>
                <a:gridCol w="893752"/>
                <a:gridCol w="1134378"/>
              </a:tblGrid>
              <a:tr h="256580">
                <a:tc>
                  <a:txBody>
                    <a:bodyPr/>
                    <a:lstStyle/>
                    <a:p>
                      <a:pPr algn="ctr" fontAlgn="ctr"/>
                      <a:r>
                        <a:rPr lang="en-US" sz="1600" b="0" i="1" u="none" strike="noStrike" dirty="0">
                          <a:solidFill>
                            <a:srgbClr val="000000"/>
                          </a:solidFill>
                          <a:effectLst/>
                          <a:latin typeface="Times"/>
                        </a:rPr>
                        <a:t>Interest coverage ratio is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Rating is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Spread is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Interest rate</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&gt; 8.50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Aaa/AAA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0.40%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3.15%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6.5 – 8.5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Aa2/AA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0.70%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3.45%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5.5 – 6.5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A1/A+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0.85%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3.60%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4.25 – 5.5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A2/A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3 – 4.25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A3/A-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1.30%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4.05%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2.5 -3</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Baa2/BBB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2.00%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4.75%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2.25 –2.5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Ba1/BB+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3.00%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5.75%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2 – 2.25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Ba2/BB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4.00%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6.75%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1.75 -2</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B1/B+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5.50%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8.25%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1.5 – 1.75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B2/B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6.50%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9.25%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1.25 -1.5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B3/B-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7.25%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0.8 -1.25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Lucida Grande"/>
                        </a:rPr>
                        <a:t>Caa/CCC</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8.75%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11.50%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0.65 – 0.8</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Ca2/CC</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9.50%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12.25%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0.2 – 0.65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Lucida Grande"/>
                        </a:rPr>
                        <a:t>C2/C</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13.25%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&lt;0.2</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D2/D</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12.00%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14.75%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592003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Test: Can you do the 30% level?</a:t>
            </a: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09571" name="Content Placeholder 8"/>
          <p:cNvGraphicFramePr>
            <a:graphicFrameLocks noGrp="1" noChangeAspect="1"/>
          </p:cNvGraphicFramePr>
          <p:nvPr>
            <p:ph sz="quarter" idx="1"/>
            <p:extLst>
              <p:ext uri="{D42A27DB-BD31-4B8C-83A1-F6EECF244321}">
                <p14:modId xmlns:p14="http://schemas.microsoft.com/office/powerpoint/2010/main" val="3196171055"/>
              </p:ext>
            </p:extLst>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788508" name="Document" r:id="rId4" imgW="5511800" imgH="2578100" progId="Word.Document.12">
                  <p:embed/>
                </p:oleObj>
              </mc:Choice>
              <mc:Fallback>
                <p:oleObj name="Document" r:id="rId4" imgW="5511800" imgH="2578100" progId="Word.Document.12">
                  <p:embed/>
                  <p:pic>
                    <p:nvPicPr>
                      <p:cNvPr id="0" name=""/>
                      <p:cNvPicPr>
                        <a:picLocks noGrp="1" noChangeAspect="1" noChangeArrowheads="1"/>
                      </p:cNvPicPr>
                      <p:nvPr/>
                    </p:nvPicPr>
                    <p:blipFill>
                      <a:blip r:embed="rId5"/>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135526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Bond Ratings, Cost of Debt and Debt Ratios</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11619"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790555" name="Document" r:id="rId4" imgW="5625893" imgH="2527207" progId="Word.Document.12">
                  <p:embed/>
                </p:oleObj>
              </mc:Choice>
              <mc:Fallback>
                <p:oleObj name="Document" r:id="rId4" imgW="5625893" imgH="2527207"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571883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Stated versus Effective Tax Rates</a:t>
            </a:r>
          </a:p>
        </p:txBody>
      </p:sp>
      <p:sp>
        <p:nvSpPr>
          <p:cNvPr id="34816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defRPr/>
            </a:pPr>
            <a:r>
              <a:rPr lang="en-US" dirty="0" smtClean="0"/>
              <a:t>At a 70% debt ratio, however, the interest expenses balloon to $11,096 million, which is greater than the EBIT of $10,032 million. We consider the tax benefit on the interest expenses up to this amount:</a:t>
            </a:r>
          </a:p>
          <a:p>
            <a:pPr lvl="1" eaLnBrk="1" hangingPunct="1">
              <a:defRPr/>
            </a:pPr>
            <a:r>
              <a:rPr lang="en-US" dirty="0" smtClean="0"/>
              <a:t>Maximum Tax Benefit = EBIT * Marginal Tax Rate = $10,032 million * 0.361 = $ 3,622 million</a:t>
            </a:r>
          </a:p>
          <a:p>
            <a:pPr lvl="1" eaLnBrk="1" hangingPunct="1">
              <a:defRPr/>
            </a:pPr>
            <a:r>
              <a:rPr lang="en-US" dirty="0" smtClean="0"/>
              <a:t>Adjusted Marginal Tax Rate = Maximum Tax Benefit/Interest Expenses = $3,622/$11,096 = 32.64% </a:t>
            </a:r>
            <a:endParaRPr lang="en-US" dirty="0"/>
          </a:p>
        </p:txBody>
      </p:sp>
      <p:sp>
        <p:nvSpPr>
          <p:cNvPr id="113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0227719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cost of capital schedule…</a:t>
            </a:r>
            <a:endParaRPr lang="en-US">
              <a:latin typeface="Calibri" charset="0"/>
            </a:endParaRP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15715"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794651" name="Document" r:id="rId4" imgW="5625893" imgH="2374813" progId="Word.Document.12">
                  <p:embed/>
                </p:oleObj>
              </mc:Choice>
              <mc:Fallback>
                <p:oleObj name="Document" r:id="rId4" imgW="5625893" imgH="2374813"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03172718"/>
      </p:ext>
    </p:extLst>
  </p:cSld>
  <p:clrMapOvr>
    <a:masterClrMapping/>
  </p:clrMapOvr>
  <p:timing>
    <p:tnLst>
      <p:par>
        <p:cTn xmlns:p14="http://schemas.microsoft.com/office/powerpoint/2010/mai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Cost of Capital Chart</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117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extLst>
      <p:ext uri="{BB962C8B-B14F-4D97-AF65-F5344CB8AC3E}">
        <p14:creationId xmlns:p14="http://schemas.microsoft.com/office/powerpoint/2010/main" val="3200250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Cost of Capital Chart: 1997</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B3613FA-B5B8-2948-87AC-D5393673A88B}" type="slidenum">
              <a:rPr lang="en-US"/>
              <a:pPr>
                <a:defRPr/>
              </a:pPr>
              <a:t>370</a:t>
            </a:fld>
            <a:endParaRPr lang="en-US" dirty="0"/>
          </a:p>
        </p:txBody>
      </p:sp>
      <p:graphicFrame>
        <p:nvGraphicFramePr>
          <p:cNvPr id="119812" name="Object 2"/>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spid="_x0000_s798746" name="Chart" r:id="rId4" imgW="8255000" imgH="4381500" progId="Excel.Chart.8">
                  <p:embed/>
                </p:oleObj>
              </mc:Choice>
              <mc:Fallback>
                <p:oleObj name="Chart" r:id="rId4" imgW="8255000" imgH="4381500"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9813" name="TextBox 8"/>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Note the kink in the cost of capital graph at 60% debt. What is causing it?</a:t>
            </a:r>
          </a:p>
        </p:txBody>
      </p:sp>
    </p:spTree>
    <p:extLst>
      <p:ext uri="{BB962C8B-B14F-4D97-AF65-F5344CB8AC3E}">
        <p14:creationId xmlns:p14="http://schemas.microsoft.com/office/powerpoint/2010/main" val="11535035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Disney currently has $15.96 billion in debt. The optimal dollar debt (at 40%) is roughly $55.1 billion. Disney has excess debt capacity of 39.14 billion.</a:t>
            </a:r>
          </a:p>
          <a:p>
            <a:pPr eaLnBrk="1" hangingPunct="1">
              <a:defRPr/>
            </a:pPr>
            <a:r>
              <a:rPr lang="en-US" dirty="0" smtClean="0"/>
              <a:t>To move to its optimal and gain the increase in value, Disney should borrow $ 39.14 billion and buy back stock.</a:t>
            </a:r>
          </a:p>
          <a:p>
            <a:pPr eaLnBrk="1" hangingPunct="1">
              <a:defRPr/>
            </a:pPr>
            <a:r>
              <a:rPr lang="en-US" dirty="0" smtClean="0"/>
              <a:t>Given the magnitude of this decision, you should expect to answer three questions:</a:t>
            </a:r>
          </a:p>
          <a:p>
            <a:pPr lvl="1" eaLnBrk="1" hangingPunct="1">
              <a:defRPr/>
            </a:pPr>
            <a:r>
              <a:rPr lang="en-US" dirty="0" smtClean="0"/>
              <a:t>Why should we do it?</a:t>
            </a:r>
          </a:p>
          <a:p>
            <a:pPr lvl="1" eaLnBrk="1" hangingPunct="1">
              <a:defRPr/>
            </a:pPr>
            <a:r>
              <a:rPr lang="en-US" dirty="0" smtClean="0"/>
              <a:t>What if something goes wrong?</a:t>
            </a:r>
          </a:p>
          <a:p>
            <a:pPr lvl="1" eaLnBrk="1" hangingPunct="1">
              <a:defRPr/>
            </a:pPr>
            <a:r>
              <a:rPr lang="en-US" dirty="0" smtClean="0"/>
              <a:t>What if we don</a:t>
            </a:r>
            <a:r>
              <a:rPr lang="ja-JP" altLang="en-US" dirty="0" smtClean="0"/>
              <a:t>’</a:t>
            </a:r>
            <a:r>
              <a:rPr lang="en-US" altLang="ja-JP" dirty="0" smtClean="0"/>
              <a:t>t want (or cannot ) buy back stock and want to make investments with the additional debt capacity?</a:t>
            </a:r>
            <a:endParaRPr lang="en-US" dirty="0"/>
          </a:p>
        </p:txBody>
      </p:sp>
      <p:sp>
        <p:nvSpPr>
          <p:cNvPr id="121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4226009429"/>
      </p:ext>
    </p:extLst>
  </p:cSld>
  <p:clrMapOvr>
    <a:masterClrMapping/>
  </p:clrMapOvr>
  <p:timing>
    <p:tnLst>
      <p:par>
        <p:cTn xmlns:p14="http://schemas.microsoft.com/office/powerpoint/2010/mai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should we do it? </a:t>
            </a:r>
            <a:br>
              <a:rPr lang="en-US">
                <a:latin typeface="Calibri" charset="0"/>
              </a:rPr>
            </a:br>
            <a:r>
              <a:rPr lang="en-US">
                <a:latin typeface="Calibri" charset="0"/>
              </a:rPr>
              <a:t>Effect on Firm Value – Full Valuation</a:t>
            </a:r>
          </a:p>
        </p:txBody>
      </p:sp>
      <p:sp>
        <p:nvSpPr>
          <p:cNvPr id="358402"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smtClean="0"/>
              <a:t>Step 1: Estimate the cash flows to Disney as a firm</a:t>
            </a:r>
          </a:p>
          <a:p>
            <a:pPr marL="366713" lvl="1" indent="0" eaLnBrk="1" hangingPunct="1">
              <a:buFont typeface="Wingdings 2" charset="0"/>
              <a:buNone/>
              <a:defRPr/>
            </a:pPr>
            <a:r>
              <a:rPr lang="en-US" dirty="0" smtClean="0"/>
              <a:t>EBIT (1 – Tax Rate) = 10,032 (1 – 0.361) = 		$6,410 </a:t>
            </a:r>
          </a:p>
          <a:p>
            <a:pPr marL="366713" lvl="1" indent="0" eaLnBrk="1" hangingPunct="1">
              <a:buFont typeface="Wingdings 2" charset="0"/>
              <a:buNone/>
              <a:defRPr/>
            </a:pPr>
            <a:r>
              <a:rPr lang="en-US" dirty="0" smtClean="0"/>
              <a:t>+ Depreciation and amortization =		$2,485</a:t>
            </a:r>
          </a:p>
          <a:p>
            <a:pPr marL="366713" lvl="1" indent="0" eaLnBrk="1" hangingPunct="1">
              <a:buFont typeface="Wingdings 2" charset="0"/>
              <a:buNone/>
              <a:defRPr/>
            </a:pPr>
            <a:r>
              <a:rPr lang="en-US" dirty="0" smtClean="0"/>
              <a:t>– Capital expenditures =			$5,239</a:t>
            </a:r>
          </a:p>
          <a:p>
            <a:pPr marL="366713" lvl="1" indent="0" eaLnBrk="1" hangingPunct="1">
              <a:buFont typeface="Wingdings 2" charset="0"/>
              <a:buNone/>
              <a:defRPr/>
            </a:pPr>
            <a:r>
              <a:rPr lang="en-US" dirty="0" smtClean="0"/>
              <a:t>– Change in noncash working capital 		$0</a:t>
            </a:r>
          </a:p>
          <a:p>
            <a:pPr marL="366713" lvl="1" indent="0" eaLnBrk="1" hangingPunct="1">
              <a:buFont typeface="Wingdings 2" charset="0"/>
              <a:buNone/>
              <a:defRPr/>
            </a:pPr>
            <a:r>
              <a:rPr lang="en-US" dirty="0" smtClean="0"/>
              <a:t>Free cash flow to the firm =			$3,657 </a:t>
            </a:r>
          </a:p>
          <a:p>
            <a:pPr eaLnBrk="1" hangingPunct="1">
              <a:defRPr/>
            </a:pPr>
            <a:r>
              <a:rPr lang="en-US" dirty="0" smtClean="0"/>
              <a:t>Step 2: Back out the implied growth rate in the current market value</a:t>
            </a:r>
          </a:p>
          <a:p>
            <a:pPr marL="366713" lvl="1" indent="0" eaLnBrk="1" hangingPunct="1">
              <a:buFont typeface="Wingdings 2" charset="0"/>
              <a:buNone/>
              <a:defRPr/>
            </a:pPr>
            <a:r>
              <a:rPr lang="en-US" dirty="0" smtClean="0"/>
              <a:t>Current enterprise value = $121,878 + 15,961 - 3,931 = 133,908</a:t>
            </a:r>
          </a:p>
          <a:p>
            <a:pPr marL="320675" lvl="1" indent="0" eaLnBrk="1" hangingPunct="1">
              <a:buFont typeface="Wingdings 2" charset="0"/>
              <a:buNone/>
              <a:defRPr/>
            </a:pPr>
            <a:r>
              <a:rPr lang="en-US" dirty="0" smtClean="0"/>
              <a:t>Value of firm = $ 133,908 = </a:t>
            </a:r>
          </a:p>
          <a:p>
            <a:pPr marL="0" indent="0" eaLnBrk="1" hangingPunct="1">
              <a:buFont typeface="Wingdings" charset="0"/>
              <a:buNone/>
              <a:defRPr/>
            </a:pPr>
            <a:r>
              <a:rPr lang="en-US" dirty="0" smtClean="0"/>
              <a:t>	</a:t>
            </a:r>
          </a:p>
          <a:p>
            <a:pPr marL="320675" lvl="1" indent="0" eaLnBrk="1" hangingPunct="1">
              <a:buFont typeface="Wingdings 2" charset="0"/>
              <a:buNone/>
              <a:defRPr/>
            </a:pPr>
            <a:r>
              <a:rPr lang="en-US" dirty="0" smtClean="0"/>
              <a:t>Growth rate = (Firm Value * Cost of Capital – CF to Firm)/(Firm Value + CF to Firm)</a:t>
            </a:r>
          </a:p>
          <a:p>
            <a:pPr marL="366713" lvl="1" indent="0" eaLnBrk="1" hangingPunct="1">
              <a:buFont typeface="Wingdings 2" charset="0"/>
              <a:buNone/>
              <a:defRPr/>
            </a:pPr>
            <a:r>
              <a:rPr lang="en-US" dirty="0" smtClean="0"/>
              <a:t>		</a:t>
            </a:r>
            <a:r>
              <a:rPr lang="en-US" dirty="0"/>
              <a:t>= (133,908* 0.0781 – 3,657)/(133,908+ 3,657) = 0.0494 or 4.94% </a:t>
            </a:r>
            <a:endParaRPr lang="en-US" dirty="0" smtClean="0"/>
          </a:p>
          <a:p>
            <a:pPr eaLnBrk="1" hangingPunct="1">
              <a:defRPr/>
            </a:pPr>
            <a:r>
              <a:rPr lang="en-US" dirty="0" smtClean="0"/>
              <a:t>Step 3: Revalue the firm with the new cost of capital</a:t>
            </a:r>
          </a:p>
          <a:p>
            <a:pPr lvl="1" eaLnBrk="1" hangingPunct="1">
              <a:defRPr/>
            </a:pPr>
            <a:r>
              <a:rPr lang="en-US" dirty="0" smtClean="0"/>
              <a:t>Firm value =</a:t>
            </a:r>
          </a:p>
          <a:p>
            <a:pPr lvl="1" eaLnBrk="1" hangingPunct="1">
              <a:defRPr/>
            </a:pPr>
            <a:endParaRPr lang="en-US" dirty="0" smtClean="0"/>
          </a:p>
          <a:p>
            <a:pPr lvl="1" eaLnBrk="1" hangingPunct="1">
              <a:defRPr/>
            </a:pPr>
            <a:r>
              <a:rPr lang="en-US" dirty="0" smtClean="0"/>
              <a:t>Increase in firm value =  $172,935 - $133,908  = $39,027 million</a:t>
            </a:r>
          </a:p>
        </p:txBody>
      </p:sp>
      <p:graphicFrame>
        <p:nvGraphicFramePr>
          <p:cNvPr id="123907"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802861" name="Equation" r:id="rId4" imgW="2095500" imgH="431800" progId="Equation.3">
                  <p:embed/>
                </p:oleObj>
              </mc:Choice>
              <mc:Fallback>
                <p:oleObj name="Equation" r:id="rId4" imgW="20955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3908"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802862" name="Equation" r:id="rId6" imgW="3568700" imgH="431800" progId="Equation.3">
                  <p:embed/>
                </p:oleObj>
              </mc:Choice>
              <mc:Fallback>
                <p:oleObj name="Equation" r:id="rId6" imgW="3568700" imgH="431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9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41488283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a:xfrm>
            <a:off x="612775" y="228600"/>
            <a:ext cx="8153400" cy="990600"/>
          </a:xfrm>
        </p:spPr>
        <p:txBody>
          <a:bodyPr/>
          <a:lstStyle/>
          <a:p>
            <a:pPr eaLnBrk="1" hangingPunct="1"/>
            <a:r>
              <a:rPr lang="en-US">
                <a:latin typeface="Calibri" charset="0"/>
              </a:rPr>
              <a:t>Effect on Value: Incremental approach</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defRPr/>
            </a:pPr>
            <a:r>
              <a:rPr lang="en-US" sz="2000" dirty="0" smtClean="0"/>
              <a:t>In this approach, we start with the current market value and isolate the effect of changing the capital structure on the cash flow and the resulting value.</a:t>
            </a:r>
          </a:p>
          <a:p>
            <a:pPr marL="366713" lvl="1" indent="0" eaLnBrk="1" hangingPunct="1">
              <a:buFont typeface="Wingdings 2" charset="0"/>
              <a:buNone/>
              <a:defRPr/>
            </a:pPr>
            <a:r>
              <a:rPr lang="en-US" sz="1600" dirty="0" smtClean="0"/>
              <a:t>Enterprise Value before the change = $133,908 million</a:t>
            </a:r>
          </a:p>
          <a:p>
            <a:pPr marL="366713" lvl="1" indent="0">
              <a:buFont typeface="Wingdings 2" charset="0"/>
              <a:buNone/>
              <a:defRPr/>
            </a:pPr>
            <a:r>
              <a:rPr lang="en-US" sz="1600" dirty="0"/>
              <a:t>Cost of financing Disney at existing debt ratio = $ 133,908 * 0.0781 = $10,458 million</a:t>
            </a:r>
          </a:p>
          <a:p>
            <a:pPr marL="366713" lvl="1" indent="0">
              <a:buFont typeface="Wingdings 2" charset="0"/>
              <a:buNone/>
              <a:defRPr/>
            </a:pPr>
            <a:r>
              <a:rPr lang="en-US" sz="1600" dirty="0"/>
              <a:t>Cost of financing Disney at optimal debt ratio = $ 133,908 * </a:t>
            </a:r>
            <a:r>
              <a:rPr lang="en-US" sz="1600" dirty="0" smtClean="0"/>
              <a:t>0.0716 = </a:t>
            </a:r>
            <a:r>
              <a:rPr lang="en-US" sz="1600" dirty="0"/>
              <a:t>$ 9,592 million</a:t>
            </a:r>
          </a:p>
          <a:p>
            <a:pPr marL="366713" lvl="1" indent="0">
              <a:buFont typeface="Wingdings 2" charset="0"/>
              <a:buNone/>
              <a:defRPr/>
            </a:pPr>
            <a:r>
              <a:rPr lang="en-US" sz="1600" dirty="0"/>
              <a:t>Annual savings in cost of financing = $10,458 million – $9,592 million = $866 million</a:t>
            </a:r>
            <a:r>
              <a:rPr lang="en-US" sz="1600" dirty="0" smtClean="0"/>
              <a:t>  </a:t>
            </a:r>
          </a:p>
          <a:p>
            <a:pPr marL="366713" lvl="1" indent="0">
              <a:buFont typeface="Wingdings 2" charset="0"/>
              <a:buNone/>
              <a:defRPr/>
            </a:pPr>
            <a:endParaRPr lang="en-US" dirty="0"/>
          </a:p>
          <a:p>
            <a:pPr marL="0" indent="0">
              <a:buFont typeface="Wingdings" charset="0"/>
              <a:buNone/>
              <a:defRPr/>
            </a:pPr>
            <a:r>
              <a:rPr lang="en-US" sz="1600" dirty="0"/>
              <a:t>	</a:t>
            </a:r>
            <a:endParaRPr lang="en-US" sz="1600" dirty="0" smtClean="0"/>
          </a:p>
          <a:p>
            <a:pPr marL="320675" lvl="1" indent="0">
              <a:buFont typeface="Wingdings 2" charset="0"/>
              <a:buNone/>
              <a:defRPr/>
            </a:pPr>
            <a:r>
              <a:rPr lang="en-US" sz="1600" dirty="0" smtClean="0"/>
              <a:t>Enterprise </a:t>
            </a:r>
            <a:r>
              <a:rPr lang="en-US" sz="1600" dirty="0"/>
              <a:t>value after </a:t>
            </a:r>
            <a:r>
              <a:rPr lang="en-US" sz="1600" dirty="0" smtClean="0"/>
              <a:t>recapitalization</a:t>
            </a:r>
          </a:p>
          <a:p>
            <a:pPr marL="320675" lvl="1" indent="0">
              <a:buFont typeface="Wingdings 2" charset="0"/>
              <a:buNone/>
              <a:defRPr/>
            </a:pPr>
            <a:r>
              <a:rPr lang="en-US" sz="1600" dirty="0" smtClean="0"/>
              <a:t> </a:t>
            </a:r>
            <a:r>
              <a:rPr lang="en-US" sz="1600" dirty="0"/>
              <a:t>= Existing enterprise value + PV of </a:t>
            </a:r>
            <a:r>
              <a:rPr lang="en-US" sz="1600" dirty="0" smtClean="0"/>
              <a:t>Savings</a:t>
            </a:r>
            <a:r>
              <a:rPr lang="en-US" sz="1600" dirty="0"/>
              <a:t> </a:t>
            </a:r>
            <a:r>
              <a:rPr lang="en-US" sz="1600" dirty="0" smtClean="0"/>
              <a:t>= </a:t>
            </a:r>
            <a:r>
              <a:rPr lang="en-US" sz="1600" dirty="0"/>
              <a:t>$133,908 + $19,623 = $153,531 million</a:t>
            </a:r>
            <a:r>
              <a:rPr lang="en-US" sz="1600" dirty="0" smtClean="0"/>
              <a:t> </a:t>
            </a:r>
          </a:p>
          <a:p>
            <a:pPr marL="366713" lvl="1" indent="0">
              <a:buFont typeface="Wingdings 2" charset="0"/>
              <a:buNone/>
              <a:defRPr/>
            </a:pPr>
            <a:endParaRPr lang="en-US" dirty="0" smtClean="0"/>
          </a:p>
          <a:p>
            <a:pPr marL="320675" lvl="1" indent="0" eaLnBrk="1" hangingPunct="1">
              <a:buFont typeface="Wingdings 2" charset="0"/>
              <a:buNone/>
              <a:defRPr/>
            </a:pPr>
            <a:endParaRPr lang="en-US" dirty="0"/>
          </a:p>
          <a:p>
            <a:pPr marL="320675" lvl="1" indent="0" eaLnBrk="1" hangingPunct="1">
              <a:buFont typeface="Wingdings 2" charset="0"/>
              <a:buNone/>
              <a:defRPr/>
            </a:pPr>
            <a:endParaRPr lang="en-US" dirty="0" smtClean="0"/>
          </a:p>
          <a:p>
            <a:pPr lvl="1" eaLnBrk="1" hangingPunct="1">
              <a:defRPr/>
            </a:pPr>
            <a:endParaRPr lang="en-US" dirty="0" smtClean="0"/>
          </a:p>
        </p:txBody>
      </p:sp>
      <p:sp>
        <p:nvSpPr>
          <p:cNvPr id="125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25956"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804890" name="Equation" r:id="rId4" imgW="5156200" imgH="431800" progId="Equation.3">
                  <p:embed/>
                </p:oleObj>
              </mc:Choice>
              <mc:Fallback>
                <p:oleObj name="Equation" r:id="rId4" imgW="51562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64260618"/>
      </p:ext>
    </p:extLst>
  </p:cSld>
  <p:clrMapOvr>
    <a:masterClrMapping/>
  </p:clrMapOvr>
  <p:timing>
    <p:tnLst>
      <p:par>
        <p:cTn xmlns:p14="http://schemas.microsoft.com/office/powerpoint/2010/mai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612775" y="228600"/>
            <a:ext cx="8153400" cy="990600"/>
          </a:xfrm>
        </p:spPr>
        <p:txBody>
          <a:bodyPr/>
          <a:lstStyle/>
          <a:p>
            <a:r>
              <a:rPr lang="en-US">
                <a:latin typeface="Calibri" charset="0"/>
              </a:rPr>
              <a:t>From firm value to value per share: The Rational Investor Solution</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Because </a:t>
            </a:r>
            <a:r>
              <a:rPr lang="en-US" dirty="0"/>
              <a:t>the increase in value accrues entirely to stockholders, we can estimate the increase in value per share by dividing by the </a:t>
            </a:r>
            <a:r>
              <a:rPr lang="en-US" u="sng" dirty="0"/>
              <a:t>total number of shares outstanding (1,800 million</a:t>
            </a:r>
            <a:r>
              <a:rPr lang="en-US" u="sng" dirty="0" smtClean="0"/>
              <a:t>)</a:t>
            </a:r>
            <a:r>
              <a:rPr lang="en-US" dirty="0"/>
              <a:t>.</a:t>
            </a:r>
          </a:p>
          <a:p>
            <a:pPr lvl="1">
              <a:defRPr/>
            </a:pPr>
            <a:r>
              <a:rPr lang="en-US" dirty="0"/>
              <a:t>Increase in Value per Share = $19,623/1800 = $ 10.90</a:t>
            </a:r>
          </a:p>
          <a:p>
            <a:pPr lvl="1">
              <a:defRPr/>
            </a:pPr>
            <a:r>
              <a:rPr lang="en-US" dirty="0"/>
              <a:t>New Stock Price = $67.71 + $10.90= $78.61</a:t>
            </a:r>
            <a:r>
              <a:rPr lang="en-US" dirty="0" smtClean="0"/>
              <a:t> </a:t>
            </a:r>
          </a:p>
          <a:p>
            <a:pPr>
              <a:defRPr/>
            </a:pPr>
            <a:r>
              <a:rPr lang="en-US" dirty="0"/>
              <a:t>I</a:t>
            </a:r>
            <a:r>
              <a:rPr lang="en-US" dirty="0" smtClean="0"/>
              <a:t>mplicit </a:t>
            </a:r>
            <a:r>
              <a:rPr lang="en-US" dirty="0"/>
              <a:t>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280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921913530"/>
      </p:ext>
    </p:extLst>
  </p:cSld>
  <p:clrMapOvr>
    <a:masterClrMapping/>
  </p:clrMapOvr>
  <p:timing>
    <p:tnLst>
      <p:par>
        <p:cTn xmlns:p14="http://schemas.microsoft.com/office/powerpoint/2010/mai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atin typeface="Calibri" charset="0"/>
              </a:rPr>
              <a:t>The more general solution, given a buyback price</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a:defRPr/>
            </a:pPr>
            <a:r>
              <a:rPr lang="en-US" dirty="0" smtClean="0"/>
              <a:t>Start with the buyback price and compute the number of shares outstanding after the buyback:</a:t>
            </a:r>
          </a:p>
          <a:p>
            <a:pPr lvl="1">
              <a:defRPr/>
            </a:pPr>
            <a:r>
              <a:rPr lang="en-US" dirty="0" smtClean="0"/>
              <a:t>Increase in Debt = Debt at optimal – Current Debt</a:t>
            </a:r>
          </a:p>
          <a:p>
            <a:pPr lvl="1">
              <a:defRPr/>
            </a:pPr>
            <a:r>
              <a:rPr lang="en-US" dirty="0" smtClean="0"/>
              <a:t># Shares </a:t>
            </a:r>
            <a:r>
              <a:rPr lang="en-US" dirty="0"/>
              <a:t>after buyback </a:t>
            </a:r>
            <a:r>
              <a:rPr lang="en-US" dirty="0" smtClean="0"/>
              <a:t>= </a:t>
            </a:r>
            <a:r>
              <a:rPr lang="en-US" dirty="0"/>
              <a:t># Shares before </a:t>
            </a:r>
            <a:r>
              <a:rPr lang="en-US" dirty="0" smtClean="0"/>
              <a:t>–</a:t>
            </a:r>
          </a:p>
          <a:p>
            <a:pPr>
              <a:defRPr/>
            </a:pPr>
            <a:endParaRPr lang="en-US" dirty="0" smtClean="0"/>
          </a:p>
          <a:p>
            <a:pPr>
              <a:defRPr/>
            </a:pPr>
            <a:r>
              <a:rPr lang="en-US" dirty="0" smtClean="0"/>
              <a:t>Then compute the equity value after the recapitalization, starting with the enterprise value at the optimal, adding back cash and subtracting out the debt at the optimal:</a:t>
            </a:r>
          </a:p>
          <a:p>
            <a:pPr lvl="1">
              <a:defRPr/>
            </a:pPr>
            <a:r>
              <a:rPr lang="en-US" dirty="0" smtClean="0"/>
              <a:t>Equity value after buyback = Optimal Enterprise value + Cash – Debt </a:t>
            </a:r>
          </a:p>
          <a:p>
            <a:pPr>
              <a:defRPr/>
            </a:pPr>
            <a:r>
              <a:rPr lang="en-US" dirty="0" smtClean="0"/>
              <a:t>Divide the equity value after the buyback by the post-buyback number of shares.</a:t>
            </a:r>
          </a:p>
          <a:p>
            <a:pPr lvl="1">
              <a:defRPr/>
            </a:pPr>
            <a:r>
              <a:rPr lang="en-US" dirty="0" smtClean="0"/>
              <a:t>Value per share after buyback = Equity value after buyback/ Number of shares after buyback</a:t>
            </a:r>
            <a:endParaRPr lang="en-US" dirty="0"/>
          </a:p>
        </p:txBody>
      </p:sp>
      <p:sp>
        <p:nvSpPr>
          <p:cNvPr id="1300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30052"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808986" name="Equation" r:id="rId4" imgW="1066800" imgH="393700" progId="Equation.3">
                  <p:embed/>
                </p:oleObj>
              </mc:Choice>
              <mc:Fallback>
                <p:oleObj name="Equation" r:id="rId4" imgW="10668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98964440"/>
      </p:ext>
    </p:extLst>
  </p:cSld>
  <p:clrMapOvr>
    <a:masterClrMapping/>
  </p:clrMapOvr>
  <p:timing>
    <p:tnLst>
      <p:par>
        <p:cTn xmlns:p14="http://schemas.microsoft.com/office/powerpoint/2010/mai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612775" y="228600"/>
            <a:ext cx="8153400" cy="990600"/>
          </a:xfrm>
        </p:spPr>
        <p:txBody>
          <a:bodyPr/>
          <a:lstStyle/>
          <a:p>
            <a:r>
              <a:rPr lang="en-US">
                <a:latin typeface="Calibri" charset="0"/>
              </a:rPr>
              <a:t>Let’s try a price: What if can buy shares back at the old price ($67.71)?</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Start with the buyback price and compute the number of shares outstanding after the buyback</a:t>
            </a:r>
          </a:p>
          <a:p>
            <a:pPr lvl="1">
              <a:defRPr/>
            </a:pPr>
            <a:r>
              <a:rPr lang="en-US" dirty="0" smtClean="0"/>
              <a:t>Debt issued = $ 55,136 - $15,961 = $39,175 million</a:t>
            </a:r>
          </a:p>
          <a:p>
            <a:pPr lvl="1">
              <a:defRPr/>
            </a:pPr>
            <a:r>
              <a:rPr lang="en-US" dirty="0" smtClean="0"/>
              <a:t># Shares after buyback = 1800 - $39,175/$67.71 = 1221.43 m</a:t>
            </a:r>
          </a:p>
          <a:p>
            <a:pPr>
              <a:defRPr/>
            </a:pPr>
            <a:r>
              <a:rPr lang="en-US" dirty="0" smtClean="0"/>
              <a:t>Then compute the equity value after the recapitalization, starting with the enterprise value at the optimal, adding back cash and subtracting out the debt at the optimal:</a:t>
            </a:r>
          </a:p>
          <a:p>
            <a:pPr lvl="1">
              <a:defRPr/>
            </a:pPr>
            <a:r>
              <a:rPr lang="en-US" dirty="0" smtClean="0"/>
              <a:t>Optimal Enterprise Value = $153,531</a:t>
            </a:r>
          </a:p>
          <a:p>
            <a:pPr lvl="1">
              <a:defRPr/>
            </a:pPr>
            <a:r>
              <a:rPr lang="en-US" dirty="0" smtClean="0"/>
              <a:t>Equity value after buyback = $153,531 + $3,931– $55,136 = $102,326</a:t>
            </a:r>
          </a:p>
          <a:p>
            <a:pPr>
              <a:defRPr/>
            </a:pPr>
            <a:r>
              <a:rPr lang="en-US" dirty="0" smtClean="0"/>
              <a:t>Divide the equity value after the buyback by the post-buyback number of shares.</a:t>
            </a:r>
          </a:p>
          <a:p>
            <a:pPr lvl="1">
              <a:defRPr/>
            </a:pPr>
            <a:r>
              <a:rPr lang="en-US" dirty="0" smtClean="0"/>
              <a:t>Value per share after buyback = $102,326/1221.43 = $83.78</a:t>
            </a:r>
          </a:p>
          <a:p>
            <a:pPr>
              <a:defRPr/>
            </a:pPr>
            <a:endParaRPr lang="en-US" dirty="0"/>
          </a:p>
        </p:txBody>
      </p:sp>
      <p:sp>
        <p:nvSpPr>
          <p:cNvPr id="132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609762468"/>
      </p:ext>
    </p:extLst>
  </p:cSld>
  <p:clrMapOvr>
    <a:masterClrMapping/>
  </p:clrMapOvr>
  <p:timing>
    <p:tnLst>
      <p:par>
        <p:cTn xmlns:p14="http://schemas.microsoft.com/office/powerpoint/2010/mai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atin typeface="Calibri" charset="0"/>
              </a:rPr>
              <a:t>Back to the rational price ($78.61): Here is the proof</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Start with the buyback price and compute the number of shares outstanding after the buyback</a:t>
            </a:r>
          </a:p>
          <a:p>
            <a:pPr lvl="1">
              <a:defRPr/>
            </a:pPr>
            <a:r>
              <a:rPr lang="en-US" dirty="0" smtClean="0"/>
              <a:t># Shares after buyback = 1800 - $39,175/$78.61 = 1301.65 m</a:t>
            </a:r>
          </a:p>
          <a:p>
            <a:pPr>
              <a:defRPr/>
            </a:pPr>
            <a:r>
              <a:rPr lang="en-US" dirty="0" smtClean="0"/>
              <a:t>Then compute the equity value after the recapitalization, starting with the enterprise value at the optimal, adding back cash and subtracting out the debt at the optimal:</a:t>
            </a:r>
          </a:p>
          <a:p>
            <a:pPr lvl="1">
              <a:defRPr/>
            </a:pPr>
            <a:r>
              <a:rPr lang="en-US" dirty="0" smtClean="0"/>
              <a:t>Optimal Enterprise Value = $153,531</a:t>
            </a:r>
          </a:p>
          <a:p>
            <a:pPr lvl="1">
              <a:defRPr/>
            </a:pPr>
            <a:r>
              <a:rPr lang="en-US" dirty="0" smtClean="0"/>
              <a:t>Equity value after buyback = $153,531 + $3,931– $55,136 = $102,326</a:t>
            </a:r>
          </a:p>
          <a:p>
            <a:pPr>
              <a:defRPr/>
            </a:pPr>
            <a:r>
              <a:rPr lang="en-US" dirty="0" smtClean="0"/>
              <a:t>Divide the equity value after the buyback by the post-buyback number of shares.</a:t>
            </a:r>
          </a:p>
          <a:p>
            <a:pPr lvl="1">
              <a:defRPr/>
            </a:pPr>
            <a:r>
              <a:rPr lang="en-US" dirty="0" smtClean="0"/>
              <a:t>Value per share after buyback = $102,326/1301.65 = $78.61</a:t>
            </a:r>
          </a:p>
          <a:p>
            <a:pPr>
              <a:defRPr/>
            </a:pPr>
            <a:endParaRPr lang="en-US" dirty="0"/>
          </a:p>
        </p:txBody>
      </p:sp>
      <p:sp>
        <p:nvSpPr>
          <p:cNvPr id="1341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64010196"/>
      </p:ext>
    </p:extLst>
  </p:cSld>
  <p:clrMapOvr>
    <a:masterClrMapping/>
  </p:clrMapOvr>
  <p:timing>
    <p:tnLst>
      <p:par>
        <p:cTn xmlns:p14="http://schemas.microsoft.com/office/powerpoint/2010/mai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2. What if something goes wrong?</a:t>
            </a:r>
            <a:br>
              <a:rPr lang="en-US" smtClean="0">
                <a:ea typeface="+mj-ea"/>
                <a:cs typeface="+mj-cs"/>
              </a:rPr>
            </a:br>
            <a:r>
              <a:rPr lang="en-US" smtClean="0">
                <a:ea typeface="+mj-ea"/>
                <a:cs typeface="+mj-cs"/>
              </a:rPr>
              <a:t>The Downside Risk</a:t>
            </a:r>
            <a:endParaRPr lang="en-US">
              <a:ea typeface="+mj-ea"/>
              <a:cs typeface="+mj-cs"/>
            </a:endParaRP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B92C7A0-0536-8540-8198-94B0E1E3A50C}" type="slidenum">
              <a:rPr lang="en-US"/>
              <a:pPr>
                <a:defRPr/>
              </a:pPr>
              <a:t>378</a:t>
            </a:fld>
            <a:endParaRPr lang="en-US" dirty="0"/>
          </a:p>
        </p:txBody>
      </p:sp>
      <p:sp>
        <p:nvSpPr>
          <p:cNvPr id="11981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Sensitivity to Assumptions</a:t>
            </a:r>
          </a:p>
          <a:p>
            <a:pPr marL="365760" lvl="1" indent="0" eaLnBrk="1" fontAlgn="auto" hangingPunct="1">
              <a:spcAft>
                <a:spcPts val="0"/>
              </a:spcAft>
              <a:buFont typeface="Wingdings 2"/>
              <a:buNone/>
              <a:defRPr/>
            </a:pPr>
            <a:r>
              <a:rPr lang="en-US" altLang="ja-JP" dirty="0" smtClean="0">
                <a:ea typeface="+mn-ea"/>
              </a:rPr>
              <a:t>A. </a:t>
            </a:r>
            <a:r>
              <a:rPr lang="ja-JP" altLang="en-US" dirty="0" smtClean="0">
                <a:ea typeface="+mn-ea"/>
              </a:rPr>
              <a:t>“</a:t>
            </a:r>
            <a:r>
              <a:rPr lang="en-US" altLang="ja-JP" dirty="0" smtClean="0">
                <a:ea typeface="+mn-ea"/>
              </a:rPr>
              <a:t>What if</a:t>
            </a:r>
            <a:r>
              <a:rPr lang="ja-JP" altLang="en-US" dirty="0" smtClean="0">
                <a:ea typeface="+mn-ea"/>
              </a:rPr>
              <a:t>”</a:t>
            </a:r>
            <a:r>
              <a:rPr lang="en-US" altLang="ja-JP" dirty="0" smtClean="0">
                <a:ea typeface="+mn-ea"/>
              </a:rPr>
              <a:t> analysis</a:t>
            </a:r>
          </a:p>
          <a:p>
            <a:pPr marL="365760" lvl="1" indent="0" eaLnBrk="1" fontAlgn="auto" hangingPunct="1">
              <a:spcAft>
                <a:spcPts val="0"/>
              </a:spcAft>
              <a:buFont typeface="Wingdings 2"/>
              <a:buNone/>
              <a:defRPr/>
            </a:pPr>
            <a:r>
              <a:rPr lang="en-US" dirty="0" smtClean="0">
                <a:ea typeface="+mn-ea"/>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760" lvl="1" indent="0" eaLnBrk="1" fontAlgn="auto" hangingPunct="1">
              <a:spcAft>
                <a:spcPts val="0"/>
              </a:spcAft>
              <a:buFont typeface="Wingdings 2"/>
              <a:buNone/>
              <a:defRPr/>
            </a:pPr>
            <a:r>
              <a:rPr lang="en-US" dirty="0" smtClean="0">
                <a:ea typeface="+mn-ea"/>
              </a:rPr>
              <a:t>B. </a:t>
            </a:r>
            <a:r>
              <a:rPr lang="ja-JP" altLang="en-US" dirty="0" smtClean="0">
                <a:ea typeface="+mn-ea"/>
              </a:rPr>
              <a:t>“</a:t>
            </a:r>
            <a:r>
              <a:rPr lang="en-US" altLang="ja-JP" dirty="0" smtClean="0">
                <a:ea typeface="+mn-ea"/>
              </a:rPr>
              <a:t>Economic Scenario</a:t>
            </a:r>
            <a:r>
              <a:rPr lang="ja-JP" altLang="en-US" dirty="0" smtClean="0">
                <a:ea typeface="+mn-ea"/>
              </a:rPr>
              <a:t>”</a:t>
            </a:r>
            <a:r>
              <a:rPr lang="en-US" altLang="ja-JP" dirty="0" smtClean="0">
                <a:ea typeface="+mn-ea"/>
              </a:rPr>
              <a:t> Approach</a:t>
            </a:r>
          </a:p>
          <a:p>
            <a:pPr marL="365760" lvl="1" indent="0" eaLnBrk="1" fontAlgn="auto" hangingPunct="1">
              <a:spcAft>
                <a:spcPts val="0"/>
              </a:spcAft>
              <a:buFont typeface="Wingdings 2"/>
              <a:buNone/>
              <a:defRPr/>
            </a:pPr>
            <a:r>
              <a:rPr lang="en-US" dirty="0" smtClean="0">
                <a:ea typeface="+mn-ea"/>
              </a:rPr>
              <a:t>	We can develop possible scenarios, based upon macro variables, and examine the optimal debt ratio under each one. For instance, we could look at the optimal debt ratio for a cyclical firm under a boom economy, a regular economy and an economy in recession.</a:t>
            </a:r>
          </a:p>
          <a:p>
            <a:pPr marL="320040" indent="-320040" eaLnBrk="1" fontAlgn="auto" hangingPunct="1">
              <a:spcAft>
                <a:spcPts val="0"/>
              </a:spcAft>
              <a:buFont typeface="Wingdings"/>
              <a:buChar char=""/>
              <a:defRPr/>
            </a:pPr>
            <a:r>
              <a:rPr lang="en-US" dirty="0" smtClean="0">
                <a:ea typeface="+mn-ea"/>
                <a:cs typeface="+mn-cs"/>
              </a:rPr>
              <a:t>Constraint on Bond Ratings/ Book Debt Ratios</a:t>
            </a:r>
          </a:p>
          <a:p>
            <a:pPr marL="365760" lvl="1" indent="0" eaLnBrk="1" fontAlgn="auto" hangingPunct="1">
              <a:spcAft>
                <a:spcPts val="0"/>
              </a:spcAft>
              <a:buFont typeface="Wingdings 2"/>
              <a:buNone/>
              <a:defRPr/>
            </a:pPr>
            <a:r>
              <a:rPr lang="en-US" dirty="0" smtClean="0">
                <a:ea typeface="+mn-ea"/>
              </a:rPr>
              <a:t>Alternatively, we can put constraints on the optimal debt ratio to reduce exposure to downside risk.  Thus, we could require the firm to have a minimum rating, at the optimal debt ratio or to have a book debt ratio that is less than a “specified” value.</a:t>
            </a:r>
            <a:endParaRPr lang="en-US" dirty="0">
              <a:ea typeface="+mn-ea"/>
            </a:endParaRPr>
          </a:p>
        </p:txBody>
      </p:sp>
    </p:spTree>
    <p:extLst>
      <p:ext uri="{BB962C8B-B14F-4D97-AF65-F5344CB8AC3E}">
        <p14:creationId xmlns:p14="http://schemas.microsoft.com/office/powerpoint/2010/main" val="36155188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Operating Income: History</a:t>
            </a:r>
            <a:endParaRPr lang="en-US">
              <a:latin typeface="Calibri" charset="0"/>
            </a:endParaRP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3824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817178" name="Document" r:id="rId4" imgW="5638592" imgH="3466972" progId="Word.Document.12">
                  <p:embed/>
                </p:oleObj>
              </mc:Choice>
              <mc:Fallback>
                <p:oleObj name="Document" r:id="rId4" imgW="5638592" imgH="3466972"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824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buFont typeface="Wingdings" charset="0"/>
              <a:buNone/>
            </a:pPr>
            <a:r>
              <a:rPr lang="en-US" sz="1600" i="1"/>
              <a:t>Recession	Decline in Operating Income</a:t>
            </a:r>
          </a:p>
          <a:p>
            <a:pPr eaLnBrk="1" hangingPunct="1">
              <a:buFont typeface="Wingdings" charset="0"/>
              <a:buNone/>
            </a:pPr>
            <a:r>
              <a:rPr lang="en-US" sz="1600"/>
              <a:t>2009		Drop of 23.06%</a:t>
            </a:r>
          </a:p>
          <a:p>
            <a:pPr eaLnBrk="1" hangingPunct="1">
              <a:buFont typeface="Wingdings" charset="0"/>
              <a:buNone/>
            </a:pPr>
            <a:r>
              <a:rPr lang="en-US" sz="1600"/>
              <a:t>2002		Drop of 15.82%</a:t>
            </a:r>
          </a:p>
          <a:p>
            <a:pPr eaLnBrk="1" hangingPunct="1">
              <a:buFont typeface="Wingdings" charset="0"/>
              <a:buNone/>
            </a:pPr>
            <a:r>
              <a:rPr lang="en-US" sz="1600"/>
              <a:t>1991		Drop of 22.00%</a:t>
            </a:r>
          </a:p>
          <a:p>
            <a:pPr eaLnBrk="1" hangingPunct="1">
              <a:buFont typeface="Wingdings" charset="0"/>
              <a:buNone/>
            </a:pPr>
            <a:r>
              <a:rPr lang="en-US" sz="1600"/>
              <a:t>1981-82		Increased by 12%</a:t>
            </a:r>
          </a:p>
          <a:p>
            <a:pPr eaLnBrk="1" hangingPunct="1">
              <a:buFont typeface="Wingdings" charset="0"/>
              <a:buNone/>
            </a:pPr>
            <a:r>
              <a:rPr lang="en-US" sz="1600"/>
              <a:t>Worst Year		Drop of 29.47%</a:t>
            </a:r>
          </a:p>
        </p:txBody>
      </p:sp>
      <p:sp>
        <p:nvSpPr>
          <p:cNvPr id="13824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Standard deviation in % change in EBIT = 19.17% </a:t>
            </a:r>
          </a:p>
        </p:txBody>
      </p:sp>
    </p:spTree>
    <p:extLst>
      <p:ext uri="{BB962C8B-B14F-4D97-AF65-F5344CB8AC3E}">
        <p14:creationId xmlns:p14="http://schemas.microsoft.com/office/powerpoint/2010/main" val="17024963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Safety Buffers?</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4029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819226" name="Document" r:id="rId4" imgW="5536996" imgH="1816033" progId="Word.Document.12">
                  <p:embed/>
                </p:oleObj>
              </mc:Choice>
              <mc:Fallback>
                <p:oleObj name="Document" r:id="rId4" imgW="5536996" imgH="1816033"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1119617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Management often specifies a 'desired rating' below which they do not want to fall. </a:t>
            </a:r>
          </a:p>
          <a:p>
            <a:pPr eaLnBrk="1" hangingPunct="1">
              <a:defRPr/>
            </a:pPr>
            <a:r>
              <a:rPr lang="en-US" dirty="0" smtClean="0"/>
              <a:t>The rating constraint is driven by three factors</a:t>
            </a:r>
          </a:p>
          <a:p>
            <a:pPr lvl="1" eaLnBrk="1" hangingPunct="1">
              <a:defRPr/>
            </a:pPr>
            <a:r>
              <a:rPr lang="en-US" dirty="0" smtClean="0"/>
              <a:t>it is one way of protecting against downside risk in operating income (so do not do both)</a:t>
            </a:r>
          </a:p>
          <a:p>
            <a:pPr lvl="1" eaLnBrk="1" hangingPunct="1">
              <a:defRPr/>
            </a:pPr>
            <a:r>
              <a:rPr lang="en-US" dirty="0" smtClean="0"/>
              <a:t>a drop in ratings might affect operating income</a:t>
            </a:r>
          </a:p>
          <a:p>
            <a:pPr lvl="1" eaLnBrk="1" hangingPunct="1">
              <a:defRPr/>
            </a:pPr>
            <a:r>
              <a:rPr lang="en-US" dirty="0" smtClean="0"/>
              <a:t>there is an ego factor associated with high ratings</a:t>
            </a:r>
          </a:p>
          <a:p>
            <a:pPr eaLnBrk="1" hangingPunct="1">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defRPr/>
            </a:pPr>
            <a:r>
              <a:rPr lang="en-US" dirty="0" smtClean="0"/>
              <a:t>The cost of a rating constraint is the difference between the unconstrained value and the value of the firm with the constraint.</a:t>
            </a:r>
          </a:p>
          <a:p>
            <a:pPr lvl="1" eaLnBrk="1" hangingPunct="1">
              <a:defRPr/>
            </a:pPr>
            <a:r>
              <a:rPr lang="en-US" dirty="0" smtClean="0"/>
              <a:t>Managers need to be made aware of the costs of the constraints they impose.</a:t>
            </a:r>
            <a:endParaRPr lang="en-US" dirty="0"/>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32660697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At its optimal debt ratio of 40%, Disney has an estimated rating of A.</a:t>
            </a:r>
          </a:p>
          <a:p>
            <a:pPr eaLnBrk="1" hangingPunct="1">
              <a:defRPr/>
            </a:pPr>
            <a:r>
              <a:rPr lang="en-US" dirty="0" smtClean="0"/>
              <a:t>If managers insisted on a AA rating, the optimal debt ratio for Disney is then 30% and the cost of the ratings constraint is fairly small:</a:t>
            </a:r>
          </a:p>
          <a:p>
            <a:pPr marL="366713" lvl="1" indent="0">
              <a:buFont typeface="Wingdings 2" charset="0"/>
              <a:buNone/>
              <a:defRPr/>
            </a:pPr>
            <a:r>
              <a:rPr lang="en-US" dirty="0"/>
              <a:t>Cost of AA Rating Constraint = Value at 40% Debt – Value at 30% </a:t>
            </a:r>
            <a:r>
              <a:rPr lang="en-US" dirty="0" smtClean="0"/>
              <a:t>Debt = </a:t>
            </a:r>
            <a:r>
              <a:rPr lang="en-US" dirty="0"/>
              <a:t>$153,531 m – $147,835 m = $ 5,696 million</a:t>
            </a:r>
            <a:r>
              <a:rPr lang="en-US" dirty="0" smtClean="0"/>
              <a:t> </a:t>
            </a:r>
          </a:p>
          <a:p>
            <a:pPr>
              <a:defRPr/>
            </a:pPr>
            <a:r>
              <a:rPr lang="en-US" dirty="0" smtClean="0"/>
              <a:t>If managers insisted on a AAA rating, the optimal debt ratio would drop to 20% and the cost of the ratings constraint would rise:</a:t>
            </a:r>
          </a:p>
          <a:p>
            <a:pPr marL="366713" lvl="1" indent="0">
              <a:buFont typeface="Wingdings 2" charset="0"/>
              <a:buNone/>
              <a:defRPr/>
            </a:pPr>
            <a:r>
              <a:rPr lang="en-US" dirty="0"/>
              <a:t>Cost of AAA rating constraint = Value at 40% Debt – Value at 20% </a:t>
            </a:r>
            <a:r>
              <a:rPr lang="en-US" dirty="0" smtClean="0"/>
              <a:t>Debt = </a:t>
            </a:r>
            <a:r>
              <a:rPr lang="en-US" dirty="0"/>
              <a:t>$153,531 m – $141,406 m = $ 12,125 million</a:t>
            </a:r>
          </a:p>
          <a:p>
            <a:pPr eaLnBrk="1" hangingPunct="1">
              <a:defRPr/>
            </a:pPr>
            <a:endParaRPr lang="en-US" dirty="0"/>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534500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3. What if you do not buy back stock..</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8903BF5-F0D3-9241-A72D-CA2DDEFCA804}" type="slidenum">
              <a:rPr lang="en-US"/>
              <a:pPr>
                <a:defRPr/>
              </a:pPr>
              <a:t>383</a:t>
            </a:fld>
            <a:endParaRPr lang="en-US" dirty="0"/>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optimal debt ratio is ultimately a function of the underlying riskiness of the business in which you operate and your tax rate. </a:t>
            </a:r>
          </a:p>
          <a:p>
            <a:pPr eaLnBrk="1" hangingPunct="1"/>
            <a:r>
              <a:rPr lang="en-US">
                <a:latin typeface="Calibri" charset="0"/>
              </a:rPr>
              <a:t>Will the optimal be different if you invested in projects instead of buying back stock?</a:t>
            </a:r>
          </a:p>
          <a:p>
            <a:pPr lvl="1" eaLnBrk="1" hangingPunct="1"/>
            <a:r>
              <a:rPr lang="en-US">
                <a:latin typeface="Calibri" charset="0"/>
              </a:rPr>
              <a:t>No. As long as the projects financed are in the same business mix  that the company has always been in and your tax rate does not change significantly.</a:t>
            </a:r>
          </a:p>
          <a:p>
            <a:pPr lvl="1" eaLnBrk="1" hangingPunct="1"/>
            <a:r>
              <a:rPr lang="en-US">
                <a:latin typeface="Calibri" charset="0"/>
              </a:rPr>
              <a:t>Yes, if the projects are in entirely different types of businesses or if the tax rate is significantly different.</a:t>
            </a:r>
          </a:p>
        </p:txBody>
      </p:sp>
    </p:spTree>
    <p:extLst>
      <p:ext uri="{BB962C8B-B14F-4D97-AF65-F5344CB8AC3E}">
        <p14:creationId xmlns:p14="http://schemas.microsoft.com/office/powerpoint/2010/main" val="18609102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Extension to a family group company: Tata Motor</a:t>
            </a:r>
            <a:r>
              <a:rPr lang="ja-JP" altLang="en-US">
                <a:latin typeface="Calibri" charset="0"/>
              </a:rPr>
              <a:t>’</a:t>
            </a:r>
            <a:r>
              <a:rPr lang="en-US" altLang="ja-JP">
                <a:latin typeface="Calibri" charset="0"/>
              </a:rPr>
              <a:t>s Optimal Capital Structure</a:t>
            </a:r>
            <a:endParaRPr lang="en-US">
              <a:latin typeface="Calibri" charset="0"/>
            </a:endParaRPr>
          </a:p>
        </p:txBody>
      </p:sp>
      <p:sp>
        <p:nvSpPr>
          <p:cNvPr id="148482"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Tata Motors looks like it is over levered (29% actual versus 20% optimal), perhaps because it is drawing on the debt capacity of other companies in the Tata Group.</a:t>
            </a:r>
          </a:p>
        </p:txBody>
      </p:sp>
      <p:sp>
        <p:nvSpPr>
          <p:cNvPr id="148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48484"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827418" name="Document" r:id="rId4" imgW="6184672" imgH="2374813" progId="Word.Document.12">
                  <p:embed/>
                </p:oleObj>
              </mc:Choice>
              <mc:Fallback>
                <p:oleObj name="Document" r:id="rId4" imgW="6184672" imgH="2374813"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85945300"/>
      </p:ext>
    </p:extLst>
  </p:cSld>
  <p:clrMapOvr>
    <a:masterClrMapping/>
  </p:clrMapOvr>
  <p:timing>
    <p:tnLst>
      <p:par>
        <p:cTn xmlns:p14="http://schemas.microsoft.com/office/powerpoint/2010/mai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Extension to a firm with volatile earnings:</a:t>
            </a:r>
            <a:br>
              <a:rPr lang="en-US">
                <a:latin typeface="Calibri" charset="0"/>
              </a:rPr>
            </a:br>
            <a:r>
              <a:rPr lang="en-US">
                <a:latin typeface="Calibri" charset="0"/>
              </a:rPr>
              <a:t>Vale</a:t>
            </a:r>
            <a:r>
              <a:rPr lang="ja-JP" altLang="en-US">
                <a:latin typeface="Calibri" charset="0"/>
              </a:rPr>
              <a:t>’</a:t>
            </a:r>
            <a:r>
              <a:rPr lang="en-US" altLang="ja-JP">
                <a:latin typeface="Calibri" charset="0"/>
              </a:rPr>
              <a:t>s Optimal Debt Ratio</a:t>
            </a:r>
            <a:endParaRPr lang="en-US">
              <a:latin typeface="Calibri" charset="0"/>
            </a:endParaRP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50531"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829485" name="Document" r:id="rId4" imgW="6476762" imgH="2412911" progId="Word.Document.12">
                  <p:embed/>
                </p:oleObj>
              </mc:Choice>
              <mc:Fallback>
                <p:oleObj name="Document" r:id="rId4" imgW="6476762" imgH="2412911"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0532"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829486" name="Document" r:id="rId6" imgW="5625893" imgH="1219155" progId="Word.Document.12">
                  <p:embed/>
                </p:oleObj>
              </mc:Choice>
              <mc:Fallback>
                <p:oleObj name="Document" r:id="rId6" imgW="5625893" imgH="1219155" progId="Word.Document.1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0533"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Replacing Vale’s current operating income with the average over the last three years pushes up the optimal to 50%.</a:t>
            </a:r>
          </a:p>
        </p:txBody>
      </p:sp>
    </p:spTree>
    <p:extLst>
      <p:ext uri="{BB962C8B-B14F-4D97-AF65-F5344CB8AC3E}">
        <p14:creationId xmlns:p14="http://schemas.microsoft.com/office/powerpoint/2010/main" val="15818302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title"/>
          </p:nvPr>
        </p:nvSpPr>
        <p:spPr>
          <a:xfrm>
            <a:off x="612775" y="228600"/>
            <a:ext cx="8153400" cy="990600"/>
          </a:xfrm>
        </p:spPr>
        <p:txBody>
          <a:bodyPr/>
          <a:lstStyle/>
          <a:p>
            <a:r>
              <a:rPr lang="en-US">
                <a:latin typeface="Calibri" charset="0"/>
              </a:rPr>
              <a:t>Optimal Debt Ratio for a young, growth firm: Baidu</a:t>
            </a:r>
          </a:p>
        </p:txBody>
      </p:sp>
      <p:sp>
        <p:nvSpPr>
          <p:cNvPr id="1525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52579"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831514" name="Document" r:id="rId4" imgW="5625893" imgH="2514507" progId="Word.Document.12">
                  <p:embed/>
                </p:oleObj>
              </mc:Choice>
              <mc:Fallback>
                <p:oleObj name="Document" r:id="rId4" imgW="5625893" imgH="2514507"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80"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 optimal debt ratio for Baidu is between 0 and 10%, close to its current debt ratio of 5.23%, and much lower than the optimal debt ratios computed for Disney, Vale and Tata Motors. </a:t>
            </a:r>
          </a:p>
        </p:txBody>
      </p:sp>
    </p:spTree>
    <p:extLst>
      <p:ext uri="{BB962C8B-B14F-4D97-AF65-F5344CB8AC3E}">
        <p14:creationId xmlns:p14="http://schemas.microsoft.com/office/powerpoint/2010/main" val="2975308313"/>
      </p:ext>
    </p:extLst>
  </p:cSld>
  <p:clrMapOvr>
    <a:masterClrMapping/>
  </p:clrMapOvr>
  <p:timing>
    <p:tnLst>
      <p:par>
        <p:cTn xmlns:p14="http://schemas.microsoft.com/office/powerpoint/2010/mai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Extension to a private business</a:t>
            </a:r>
            <a:br>
              <a:rPr lang="en-US">
                <a:latin typeface="Calibri" charset="0"/>
              </a:rPr>
            </a:br>
            <a:r>
              <a:rPr lang="en-US">
                <a:latin typeface="Calibri" charset="0"/>
              </a:rPr>
              <a:t>Optimal Debt Ratio for Bookscape</a:t>
            </a:r>
          </a:p>
        </p:txBody>
      </p:sp>
      <p:sp>
        <p:nvSpPr>
          <p:cNvPr id="154626"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4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54628"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833563" name="Document" r:id="rId4" imgW="6019578" imgH="2374813" progId="Word.Document.12">
                  <p:embed/>
                </p:oleObj>
              </mc:Choice>
              <mc:Fallback>
                <p:oleObj name="Document" r:id="rId4" imgW="6019578" imgH="2374813"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9"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 firm value is maximized (and the cost of capital is minimized) at a debt ratio of 30%. At its existing debt ratio of 27.81%, Bookscape is at its optimal. </a:t>
            </a:r>
          </a:p>
        </p:txBody>
      </p:sp>
      <p:sp>
        <p:nvSpPr>
          <p:cNvPr id="154630"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Debt value of leases = $12,136 million (only debt)</a:t>
            </a:r>
          </a:p>
          <a:p>
            <a:r>
              <a:rPr lang="en-US" sz="1600"/>
              <a:t>Estimated market value of equity = Net Income * Average PE for Publicly Traded Book Retailers = 1.575 * 20 = $31.5 million 	</a:t>
            </a:r>
          </a:p>
          <a:p>
            <a:r>
              <a:rPr lang="en-US" sz="1600"/>
              <a:t>Debt ratio = 12,136/(12,136+31,500) = 27.81% </a:t>
            </a:r>
          </a:p>
        </p:txBody>
      </p:sp>
    </p:spTree>
    <p:extLst>
      <p:ext uri="{BB962C8B-B14F-4D97-AF65-F5344CB8AC3E}">
        <p14:creationId xmlns:p14="http://schemas.microsoft.com/office/powerpoint/2010/main" val="15372191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 Limitations of the Cost of Capital approach</a:t>
            </a:r>
            <a:endParaRPr lang="en-US">
              <a:ea typeface="+mj-ea"/>
              <a:cs typeface="+mj-cs"/>
            </a:endParaRP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C3554E3-33D0-8D4B-A9AA-61675A896D5F}" type="slidenum">
              <a:rPr lang="en-US"/>
              <a:pPr>
                <a:defRPr/>
              </a:pPr>
              <a:t>388</a:t>
            </a:fld>
            <a:endParaRPr lang="en-US" dirty="0"/>
          </a:p>
        </p:txBody>
      </p:sp>
      <p:sp>
        <p:nvSpPr>
          <p:cNvPr id="156676"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It is static</a:t>
            </a:r>
            <a:r>
              <a:rPr lang="en-US">
                <a:latin typeface="Calibri" charset="0"/>
              </a:rPr>
              <a:t>: The most critical number in the entire analysis is the operating income. If that changes, the optimal debt ratio will change.</a:t>
            </a:r>
          </a:p>
          <a:p>
            <a:pPr eaLnBrk="1" hangingPunct="1"/>
            <a:r>
              <a:rPr lang="en-US" u="sng">
                <a:latin typeface="Calibri" charset="0"/>
              </a:rPr>
              <a:t>It ignores indirect bankruptcy costs</a:t>
            </a:r>
            <a:r>
              <a:rPr lang="en-US">
                <a:latin typeface="Calibri" charset="0"/>
              </a:rPr>
              <a:t>: The operating income is assumed to stay fixed as the debt ratio and the rating changes. </a:t>
            </a:r>
          </a:p>
          <a:p>
            <a:pPr eaLnBrk="1" hangingPunct="1"/>
            <a:r>
              <a:rPr lang="en-US" u="sng">
                <a:latin typeface="Calibri" charset="0"/>
              </a:rPr>
              <a:t>Beta and Ratings</a:t>
            </a:r>
            <a:r>
              <a:rPr lang="en-US">
                <a:latin typeface="Calibri" charset="0"/>
              </a:rPr>
              <a:t>: It is based upon rigid assumptions of how market risk and default risk get borne as the firm borrows more money and the resulting costs.</a:t>
            </a:r>
          </a:p>
        </p:txBody>
      </p:sp>
    </p:spTree>
    <p:extLst>
      <p:ext uri="{BB962C8B-B14F-4D97-AF65-F5344CB8AC3E}">
        <p14:creationId xmlns:p14="http://schemas.microsoft.com/office/powerpoint/2010/main" val="1000341572"/>
      </p:ext>
    </p:extLst>
  </p:cSld>
  <p:clrMapOvr>
    <a:masterClrMapping/>
  </p:clrMapOvr>
  <p:timing>
    <p:tnLst>
      <p:par>
        <p:cTn xmlns:p14="http://schemas.microsoft.com/office/powerpoint/2010/mai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Enhanced Cost of Capital Approach</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D0C46FA-2FB2-E34E-9E2C-EF1BBC2F3D2C}" type="slidenum">
              <a:rPr lang="en-US"/>
              <a:pPr>
                <a:defRPr/>
              </a:pPr>
              <a:t>389</a:t>
            </a:fld>
            <a:endParaRPr lang="en-US" dirty="0"/>
          </a:p>
        </p:txBody>
      </p:sp>
      <p:sp>
        <p:nvSpPr>
          <p:cNvPr id="14029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Distress cost affected operating income</a:t>
            </a:r>
            <a:r>
              <a:rPr lang="en-US" dirty="0" smtClean="0">
                <a:ea typeface="+mn-ea"/>
                <a:cs typeface="+mn-cs"/>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marL="320040" indent="-320040" eaLnBrk="1" fontAlgn="auto" hangingPunct="1">
              <a:spcAft>
                <a:spcPts val="0"/>
              </a:spcAft>
              <a:buFont typeface="Wingdings"/>
              <a:buChar char=""/>
              <a:defRPr/>
            </a:pPr>
            <a:r>
              <a:rPr lang="en-US" u="sng" dirty="0" smtClean="0">
                <a:ea typeface="+mn-ea"/>
                <a:cs typeface="+mn-cs"/>
              </a:rPr>
              <a:t>Dynamic analysis</a:t>
            </a:r>
            <a:r>
              <a:rPr lang="en-US" dirty="0" smtClean="0">
                <a:ea typeface="+mn-ea"/>
                <a:cs typeface="+mn-cs"/>
              </a:rPr>
              <a:t>: Rather than look at a single number for operating income, you can draw from a distribution of operating income (thus allowing for different outcomes).  </a:t>
            </a:r>
            <a:endParaRPr lang="en-US" dirty="0">
              <a:ea typeface="+mn-ea"/>
              <a:cs typeface="+mn-cs"/>
            </a:endParaRPr>
          </a:p>
        </p:txBody>
      </p:sp>
    </p:spTree>
    <p:extLst>
      <p:ext uri="{BB962C8B-B14F-4D97-AF65-F5344CB8AC3E}">
        <p14:creationId xmlns:p14="http://schemas.microsoft.com/office/powerpoint/2010/main" val="1924253593"/>
      </p:ext>
    </p:extLst>
  </p:cSld>
  <p:clrMapOvr>
    <a:masterClrMapping/>
  </p:clrMapOvr>
  <p:timing>
    <p:tnLst>
      <p:par>
        <p:cTn xmlns:p14="http://schemas.microsoft.com/office/powerpoint/2010/mai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the Distress Effect- Disney</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A91164E-AF6D-AC4E-B2B9-6CA09CCB1CD9}" type="slidenum">
              <a:rPr lang="en-US"/>
              <a:pPr>
                <a:defRPr/>
              </a:pPr>
              <a:t>390</a:t>
            </a:fld>
            <a:endParaRPr lang="en-US" dirty="0"/>
          </a:p>
        </p:txBody>
      </p:sp>
      <p:graphicFrame>
        <p:nvGraphicFramePr>
          <p:cNvPr id="160772" name="Content Placeholder 7"/>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spid="_x0000_s839706" name="Document" r:id="rId4" imgW="8369300" imgH="3048000" progId="Word.Document.12">
                  <p:embed/>
                </p:oleObj>
              </mc:Choice>
              <mc:Fallback>
                <p:oleObj name="Document" r:id="rId4" imgW="8369300" imgH="30480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35922413"/>
      </p:ext>
    </p:extLst>
  </p:cSld>
  <p:clrMapOvr>
    <a:masterClrMapping/>
  </p:clrMapOvr>
  <p:timing>
    <p:tnLst>
      <p:par>
        <p:cTn xmlns:p14="http://schemas.microsoft.com/office/powerpoint/2010/mai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Optimal Debt Ratio with Indirect Bankruptcy Costs</a:t>
            </a:r>
            <a:endParaRPr lang="en-US">
              <a:ea typeface="+mj-ea"/>
              <a:cs typeface="+mj-cs"/>
            </a:endParaRP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874E8F6-68DE-3140-B720-129D310FE3E5}" type="slidenum">
              <a:rPr lang="en-US"/>
              <a:pPr>
                <a:defRPr/>
              </a:pPr>
              <a:t>391</a:t>
            </a:fld>
            <a:endParaRPr lang="en-US" dirty="0"/>
          </a:p>
        </p:txBody>
      </p:sp>
      <p:sp>
        <p:nvSpPr>
          <p:cNvPr id="162820" name="TextBox 8"/>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The optimal debt ratio stays at 40% but the cliff becomes much steeper.</a:t>
            </a:r>
            <a:endParaRPr lang="en-US"/>
          </a:p>
        </p:txBody>
      </p:sp>
      <p:graphicFrame>
        <p:nvGraphicFramePr>
          <p:cNvPr id="4" name="Content Placeholder 3"/>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gridCol w="861275"/>
                <a:gridCol w="861275"/>
                <a:gridCol w="861275"/>
                <a:gridCol w="976111"/>
                <a:gridCol w="861275"/>
                <a:gridCol w="1148366"/>
                <a:gridCol w="861275"/>
                <a:gridCol w="861275"/>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55293828"/>
      </p:ext>
    </p:extLst>
  </p:cSld>
  <p:clrMapOvr>
    <a:masterClrMapping/>
  </p:clrMapOvr>
  <p:timing>
    <p:tnLst>
      <p:par>
        <p:cTn xmlns:p14="http://schemas.microsoft.com/office/powerpoint/2010/mai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Extending this approach to analyzing Financial Service Firms</a:t>
            </a:r>
            <a:endParaRPr lang="en-US">
              <a:ea typeface="+mj-ea"/>
              <a:cs typeface="+mj-cs"/>
            </a:endParaRP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119BA9D-7E29-4F44-862D-AF908B52999A}" type="slidenum">
              <a:rPr lang="en-US"/>
              <a:pPr>
                <a:defRPr/>
              </a:pPr>
              <a:t>392</a:t>
            </a:fld>
            <a:endParaRPr lang="en-US" dirty="0"/>
          </a:p>
        </p:txBody>
      </p:sp>
      <p:sp>
        <p:nvSpPr>
          <p:cNvPr id="14643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marL="320040" indent="-320040" eaLnBrk="1" fontAlgn="auto" hangingPunct="1">
              <a:spcAft>
                <a:spcPts val="0"/>
              </a:spcAft>
              <a:buFont typeface="Wingdings"/>
              <a:buChar char=""/>
              <a:defRPr/>
            </a:pPr>
            <a:r>
              <a:rPr lang="en-US" smtClean="0">
                <a:ea typeface="+mn-ea"/>
                <a:cs typeface="+mn-cs"/>
              </a:rPr>
              <a:t>It is difficult to estimate the debt on a financial service company</a:t>
            </a:r>
            <a:r>
              <a:rPr lang="ja-JP" altLang="en-US" smtClean="0">
                <a:ea typeface="+mn-ea"/>
                <a:cs typeface="+mn-cs"/>
              </a:rPr>
              <a:t>’</a:t>
            </a:r>
            <a:r>
              <a:rPr lang="en-US" altLang="ja-JP" smtClean="0">
                <a:ea typeface="+mn-ea"/>
                <a:cs typeface="+mn-cs"/>
              </a:rPr>
              <a:t>s balance sheet. Given the mix of deposits, repurchase agreements, short-term financing, and other liabilities that may appear on a financial service firm</a:t>
            </a:r>
            <a:r>
              <a:rPr lang="ja-JP" altLang="en-US" smtClean="0">
                <a:ea typeface="+mn-ea"/>
                <a:cs typeface="+mn-cs"/>
              </a:rPr>
              <a:t>’</a:t>
            </a:r>
            <a:r>
              <a:rPr lang="en-US" altLang="ja-JP" smtClean="0">
                <a:ea typeface="+mn-ea"/>
                <a:cs typeface="+mn-cs"/>
              </a:rPr>
              <a:t>s balance sheet, one solution is to focus only on long-term debt, defined tightly, and to use interest coverage ratios defined using only long-term interest expenses. </a:t>
            </a:r>
          </a:p>
          <a:p>
            <a:pPr marL="320040" indent="-320040" eaLnBrk="1" fontAlgn="auto" hangingPunct="1">
              <a:spcAft>
                <a:spcPts val="0"/>
              </a:spcAft>
              <a:buFont typeface="Wingdings"/>
              <a:buChar char=""/>
              <a:defRPr/>
            </a:pPr>
            <a:r>
              <a:rPr lang="en-US" smtClean="0">
                <a:ea typeface="+mn-ea"/>
                <a:cs typeface="+mn-cs"/>
              </a:rPr>
              <a:t>Financial service firms are regulated and have to meet capital ratios that are defined in terms of book value. If, in the process of moving to an optimal market value debt ratio, these firms violate the book capital ratios, they could put themselves in jeopardy. </a:t>
            </a:r>
            <a:endParaRPr lang="en-US">
              <a:ea typeface="+mn-ea"/>
              <a:cs typeface="+mn-cs"/>
            </a:endParaRPr>
          </a:p>
        </p:txBody>
      </p:sp>
    </p:spTree>
    <p:extLst>
      <p:ext uri="{BB962C8B-B14F-4D97-AF65-F5344CB8AC3E}">
        <p14:creationId xmlns:p14="http://schemas.microsoft.com/office/powerpoint/2010/main" val="7647495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Title 1"/>
          <p:cNvSpPr>
            <a:spLocks noGrp="1"/>
          </p:cNvSpPr>
          <p:nvPr>
            <p:ph type="title"/>
          </p:nvPr>
        </p:nvSpPr>
        <p:spPr>
          <a:xfrm>
            <a:off x="612775" y="228600"/>
            <a:ext cx="8153400" cy="990600"/>
          </a:xfrm>
        </p:spPr>
        <p:txBody>
          <a:bodyPr/>
          <a:lstStyle/>
          <a:p>
            <a:pPr eaLnBrk="1" hangingPunct="1"/>
            <a:r>
              <a:rPr lang="en-US">
                <a:latin typeface="Calibri" charset="0"/>
              </a:rPr>
              <a:t>Capital Structure for a bank:</a:t>
            </a:r>
            <a:br>
              <a:rPr lang="en-US">
                <a:latin typeface="Calibri" charset="0"/>
              </a:rPr>
            </a:br>
            <a:r>
              <a:rPr lang="en-US">
                <a:latin typeface="Calibri" charset="0"/>
              </a:rPr>
              <a:t>A Regulatory Capital Approach</a:t>
            </a:r>
          </a:p>
        </p:txBody>
      </p:sp>
      <p:sp>
        <p:nvSpPr>
          <p:cNvPr id="382978"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defRPr/>
            </a:pPr>
            <a:r>
              <a:rPr lang="en-US" sz="2000" dirty="0" smtClean="0"/>
              <a:t>Consider a bank with $ 100 million in loans made and a book value of equity of $ 6 million. Furthermore, assume that the regulatory requirement is that equity capital be maintained at 5% of loans made. Finally, assume that this bank wants to increase its loan base by $ 50 million to $ 150 million and to augment its equity capital ratio to 7% of loans outstanding. </a:t>
            </a:r>
          </a:p>
          <a:p>
            <a:pPr marL="366713" lvl="1" indent="0" eaLnBrk="1" hangingPunct="1">
              <a:buFont typeface="Wingdings 2" charset="0"/>
              <a:buNone/>
              <a:defRPr/>
            </a:pPr>
            <a:r>
              <a:rPr lang="en-US" sz="2000" dirty="0" smtClean="0"/>
              <a:t>Loans made after Expansion		= $ 150 million</a:t>
            </a:r>
          </a:p>
          <a:p>
            <a:pPr marL="366713" lvl="1" indent="0" eaLnBrk="1" hangingPunct="1">
              <a:buFont typeface="Wingdings 2" charset="0"/>
              <a:buNone/>
              <a:defRPr/>
            </a:pPr>
            <a:r>
              <a:rPr lang="en-US" sz="2000" dirty="0" smtClean="0"/>
              <a:t>Equity after expansion		= 7% of $150	 =  $10.5 million</a:t>
            </a:r>
          </a:p>
          <a:p>
            <a:pPr marL="366713" lvl="1" indent="0" eaLnBrk="1" hangingPunct="1">
              <a:buFont typeface="Wingdings 2" charset="0"/>
              <a:buNone/>
              <a:defRPr/>
            </a:pPr>
            <a:r>
              <a:rPr lang="en-US" sz="2000" dirty="0" smtClean="0"/>
              <a:t>Existing Equity 				= $  6.0 million</a:t>
            </a:r>
          </a:p>
          <a:p>
            <a:pPr marL="366713" lvl="1" indent="0" eaLnBrk="1" hangingPunct="1">
              <a:buFont typeface="Wingdings 2" charset="0"/>
              <a:buNone/>
              <a:defRPr/>
            </a:pPr>
            <a:r>
              <a:rPr lang="en-US" sz="2000" dirty="0" smtClean="0"/>
              <a:t>New Equity needed 				= $ 4.5 million</a:t>
            </a:r>
          </a:p>
          <a:p>
            <a:pPr marL="503238" indent="-457200" eaLnBrk="1" hangingPunct="1">
              <a:defRPr/>
            </a:pPr>
            <a:r>
              <a:rPr lang="en-US" sz="2000" dirty="0" smtClean="0"/>
              <a:t>Your need for “external” equity as a bank/financial service company will depend upon</a:t>
            </a:r>
          </a:p>
          <a:p>
            <a:pPr marL="823913" lvl="1" indent="-457200" eaLnBrk="1" hangingPunct="1">
              <a:buFont typeface="+mj-lt"/>
              <a:buAutoNum type="alphaLcPeriod"/>
              <a:defRPr/>
            </a:pPr>
            <a:r>
              <a:rPr lang="en-US" sz="2000" dirty="0" smtClean="0"/>
              <a:t>Your growth rate: Higher growth -&gt; More external equity</a:t>
            </a:r>
          </a:p>
          <a:p>
            <a:pPr marL="823913" lvl="1" indent="-457200" eaLnBrk="1" hangingPunct="1">
              <a:buFont typeface="+mj-lt"/>
              <a:buAutoNum type="alphaLcPeriod"/>
              <a:defRPr/>
            </a:pPr>
            <a:r>
              <a:rPr lang="en-US" sz="2000" dirty="0" smtClean="0"/>
              <a:t>Existing capitalization </a:t>
            </a:r>
            <a:r>
              <a:rPr lang="en-US" sz="2000" dirty="0" err="1" smtClean="0"/>
              <a:t>vs</a:t>
            </a:r>
            <a:r>
              <a:rPr lang="en-US" sz="2000" dirty="0" smtClean="0"/>
              <a:t> Target capitalization: Under capitalized -&gt; More external equity</a:t>
            </a:r>
          </a:p>
          <a:p>
            <a:pPr marL="823913" lvl="1" indent="-457200" eaLnBrk="1" hangingPunct="1">
              <a:buFont typeface="+mj-lt"/>
              <a:buAutoNum type="alphaLcPeriod"/>
              <a:defRPr/>
            </a:pPr>
            <a:r>
              <a:rPr lang="en-US" sz="2000" dirty="0" smtClean="0"/>
              <a:t>Current earnings: Less earnings -&gt; More external equity</a:t>
            </a:r>
          </a:p>
          <a:p>
            <a:pPr marL="823913" lvl="1" indent="-457200" eaLnBrk="1" hangingPunct="1">
              <a:buFont typeface="+mj-lt"/>
              <a:buAutoNum type="alphaLcPeriod"/>
              <a:defRPr/>
            </a:pPr>
            <a:r>
              <a:rPr lang="en-US" sz="2000" dirty="0" smtClean="0"/>
              <a:t>Current dividends: More dividends -&gt; More external equity</a:t>
            </a:r>
          </a:p>
        </p:txBody>
      </p:sp>
      <p:sp>
        <p:nvSpPr>
          <p:cNvPr id="1669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3439545992"/>
      </p:ext>
    </p:extLst>
  </p:cSld>
  <p:clrMapOvr>
    <a:masterClrMapping/>
  </p:clrMapOvr>
  <p:timing>
    <p:tnLst>
      <p:par>
        <p:cTn xmlns:p14="http://schemas.microsoft.com/office/powerpoint/2010/mai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atin typeface="Calibri" charset="0"/>
              </a:rPr>
              <a:t>Deutsche Bank’s Financial Mix</a:t>
            </a:r>
          </a:p>
        </p:txBody>
      </p:sp>
      <p:graphicFrame>
        <p:nvGraphicFramePr>
          <p:cNvPr id="7" name="Content Placeholder 6"/>
          <p:cNvGraphicFramePr>
            <a:graphicFrameLocks noGrp="1"/>
          </p:cNvGraphicFramePr>
          <p:nvPr>
            <p:ph sz="quarter" idx="1"/>
          </p:nvPr>
        </p:nvGraphicFramePr>
        <p:xfrm>
          <a:off x="685800" y="1981200"/>
          <a:ext cx="8077200" cy="2913280"/>
        </p:xfrm>
        <a:graphic>
          <a:graphicData uri="http://schemas.openxmlformats.org/drawingml/2006/table">
            <a:tbl>
              <a:tblPr/>
              <a:tblGrid>
                <a:gridCol w="2362200"/>
                <a:gridCol w="952500"/>
                <a:gridCol w="952500"/>
                <a:gridCol w="952500"/>
                <a:gridCol w="952500"/>
                <a:gridCol w="952500"/>
                <a:gridCol w="952500"/>
              </a:tblGrid>
              <a:tr h="226034">
                <a:tc>
                  <a:txBody>
                    <a:bodyPr/>
                    <a:lstStyle/>
                    <a:p>
                      <a:pPr algn="l" fontAlgn="b"/>
                      <a:r>
                        <a:rPr lang="en-US" sz="1400" b="0" i="0" u="none" strike="noStrike" dirty="0">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Current</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Asset Base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439,851 €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453,047 €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466,638 €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480,637 €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495,056 €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509,908 €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Capital ratio</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15.13%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15.71%</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16.28%</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16.85%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17.43%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18.00%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Tier 1 Capital</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66,561 €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71,156 €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75,967 €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81,002 €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86,271 €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91,783 €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9377">
                <a:tc>
                  <a:txBody>
                    <a:bodyPr/>
                    <a:lstStyle/>
                    <a:p>
                      <a:pPr algn="l" fontAlgn="b"/>
                      <a:r>
                        <a:rPr lang="en-US" sz="1400" b="0" i="0" u="none" strike="noStrike">
                          <a:effectLst/>
                          <a:latin typeface="Verdana"/>
                        </a:rPr>
                        <a:t>Change in regulatory capital</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4,595 €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4,811 €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5,035 €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5,269 €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5,512 €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Book Equity</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76,829 €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81,424 €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86,235 €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91,270 €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96,539 €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102,051 €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ROE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-1.08%</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0.74%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2.55%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4.37%</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6.18%</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8.00%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Net Income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-716 €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602 €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2,203 €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3,988 €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5,971 €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8,164 €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9377">
                <a:tc>
                  <a:txBody>
                    <a:bodyPr/>
                    <a:lstStyle/>
                    <a:p>
                      <a:pPr algn="l" fontAlgn="b"/>
                      <a:r>
                        <a:rPr lang="en-US" sz="1400" b="0" i="0" u="none" strike="noStrike">
                          <a:effectLst/>
                          <a:latin typeface="Verdana"/>
                        </a:rPr>
                        <a:t> - Investment in Regulatory Capital</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4,595 €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4,811 €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5,035 €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5,269 €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5,512 €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FCFE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-3,993 €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-2,608 €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-1,047 €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702 €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2,652 €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690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1C41498E-980F-F448-BB20-C4A2A3CE42C5}" type="slidenum">
              <a:rPr lang="en-US" smtClean="0"/>
              <a:pPr>
                <a:defRPr/>
              </a:pPr>
              <a:t>394</a:t>
            </a:fld>
            <a:endParaRPr lang="en-US" dirty="0"/>
          </a:p>
        </p:txBody>
      </p:sp>
      <p:sp>
        <p:nvSpPr>
          <p:cNvPr id="169062" name="TextBox 7"/>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The cumulative FCFE over the next 5 years is -4,294 million Euros. Clearly, it does not make the sense to pay dividends or buy back stock.</a:t>
            </a:r>
          </a:p>
        </p:txBody>
      </p:sp>
    </p:spTree>
    <p:extLst>
      <p:ext uri="{BB962C8B-B14F-4D97-AF65-F5344CB8AC3E}">
        <p14:creationId xmlns:p14="http://schemas.microsoft.com/office/powerpoint/2010/main" val="1775047045"/>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Financing Strategies for a financial institution</a:t>
            </a:r>
            <a:endParaRPr lang="en-US">
              <a:ea typeface="+mj-ea"/>
              <a:cs typeface="+mj-cs"/>
            </a:endParaRP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68D57E1-5787-8E49-B320-F3092747731F}" type="slidenum">
              <a:rPr lang="en-US"/>
              <a:pPr>
                <a:defRPr/>
              </a:pPr>
              <a:t>395</a:t>
            </a:fld>
            <a:endParaRPr lang="en-US" dirty="0"/>
          </a:p>
        </p:txBody>
      </p:sp>
      <p:sp>
        <p:nvSpPr>
          <p:cNvPr id="150530"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The Regulatory minimum strategy</a:t>
            </a:r>
            <a:r>
              <a:rPr lang="en-US" dirty="0" smtClean="0">
                <a:ea typeface="+mn-ea"/>
                <a:cs typeface="+mn-cs"/>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marL="320040" indent="-320040" eaLnBrk="1" fontAlgn="auto" hangingPunct="1">
              <a:spcAft>
                <a:spcPts val="0"/>
              </a:spcAft>
              <a:buFont typeface="Wingdings"/>
              <a:buChar char=""/>
              <a:defRPr/>
            </a:pPr>
            <a:r>
              <a:rPr lang="en-US" u="sng" dirty="0" smtClean="0">
                <a:ea typeface="+mn-ea"/>
                <a:cs typeface="+mn-cs"/>
              </a:rPr>
              <a:t>The Self-regulatory strategy</a:t>
            </a:r>
            <a:r>
              <a:rPr lang="en-US" dirty="0" smtClean="0">
                <a:ea typeface="+mn-ea"/>
                <a:cs typeface="+mn-cs"/>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marL="320040" indent="-320040" eaLnBrk="1" fontAlgn="auto" hangingPunct="1">
              <a:spcAft>
                <a:spcPts val="0"/>
              </a:spcAft>
              <a:buFont typeface="Wingdings"/>
              <a:buChar char=""/>
              <a:defRPr/>
            </a:pPr>
            <a:r>
              <a:rPr lang="en-US" u="sng" dirty="0" smtClean="0">
                <a:ea typeface="+mn-ea"/>
                <a:cs typeface="+mn-cs"/>
              </a:rPr>
              <a:t>Combination strategy</a:t>
            </a:r>
            <a:r>
              <a:rPr lang="en-US" dirty="0" smtClean="0">
                <a:ea typeface="+mn-ea"/>
                <a:cs typeface="+mn-cs"/>
              </a:rPr>
              <a:t>: In this strategy, the regulatory capital ratios operate as a floor for established businesses, with the firm adding buffers for safety where needed.. </a:t>
            </a:r>
            <a:endParaRPr lang="en-US" dirty="0">
              <a:ea typeface="+mn-ea"/>
              <a:cs typeface="+mn-cs"/>
            </a:endParaRPr>
          </a:p>
        </p:txBody>
      </p:sp>
    </p:spTree>
    <p:extLst>
      <p:ext uri="{BB962C8B-B14F-4D97-AF65-F5344CB8AC3E}">
        <p14:creationId xmlns:p14="http://schemas.microsoft.com/office/powerpoint/2010/main" val="711089553"/>
      </p:ext>
    </p:extLst>
  </p:cSld>
  <p:clrMapOvr>
    <a:masterClrMapping/>
  </p:clrMapOvr>
  <p:timing>
    <p:tnLst>
      <p:par>
        <p:cTn xmlns:p14="http://schemas.microsoft.com/office/powerpoint/2010/mai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Determinants of the Optimal Debt Ratio:</a:t>
            </a:r>
            <a:br>
              <a:rPr lang="en-US" smtClean="0">
                <a:ea typeface="+mj-ea"/>
                <a:cs typeface="+mj-cs"/>
              </a:rPr>
            </a:br>
            <a:r>
              <a:rPr lang="en-US" smtClean="0">
                <a:ea typeface="+mj-ea"/>
                <a:cs typeface="+mj-cs"/>
              </a:rPr>
              <a:t>1. The marginal tax rate</a:t>
            </a:r>
            <a:endParaRPr lang="en-US">
              <a:ea typeface="+mj-ea"/>
              <a:cs typeface="+mj-cs"/>
            </a:endParaRP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5157017-5B15-B14B-B2C1-62F7D1F98CEF}" type="slidenum">
              <a:rPr lang="en-US"/>
              <a:pPr>
                <a:defRPr/>
              </a:pPr>
              <a:t>396</a:t>
            </a:fld>
            <a:endParaRPr lang="en-US" dirty="0"/>
          </a:p>
        </p:txBody>
      </p:sp>
      <p:sp>
        <p:nvSpPr>
          <p:cNvPr id="173060" name="Content Placeholder 2"/>
          <p:cNvSpPr>
            <a:spLocks noGrp="1"/>
          </p:cNvSpPr>
          <p:nvPr>
            <p:ph sz="quarter" idx="1"/>
          </p:nvPr>
        </p:nvSpPr>
        <p:spPr>
          <a:xfrm>
            <a:off x="612775" y="1600200"/>
            <a:ext cx="8153400" cy="4495800"/>
          </a:xfrm>
        </p:spPr>
        <p:txBody>
          <a:bodyPr/>
          <a:lstStyle/>
          <a:p>
            <a:pPr eaLnBrk="1" hangingPunct="1"/>
            <a:r>
              <a:rPr lang="en-US">
                <a:latin typeface="Calibri" charset="0"/>
              </a:rPr>
              <a:t>The primary benefit of debt is a tax benefit. The higher the marginal tax rate, the greater the benefit to borrowing:</a:t>
            </a:r>
          </a:p>
        </p:txBody>
      </p:sp>
      <p:graphicFrame>
        <p:nvGraphicFramePr>
          <p:cNvPr id="173061"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851994" name="Document" r:id="rId4" imgW="5625893" imgH="1638240" progId="Word.Document.12">
                  <p:embed/>
                </p:oleObj>
              </mc:Choice>
              <mc:Fallback>
                <p:oleObj name="Document" r:id="rId4" imgW="5625893" imgH="1638240"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27407635"/>
      </p:ext>
    </p:extLst>
  </p:cSld>
  <p:clrMapOvr>
    <a:masterClrMapping/>
  </p:clrMapOvr>
  <p:timing>
    <p:tnLst>
      <p:par>
        <p:cTn xmlns:p14="http://schemas.microsoft.com/office/powerpoint/2010/mai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a:xfrm>
            <a:off x="612775" y="228600"/>
            <a:ext cx="8153400" cy="990600"/>
          </a:xfrm>
        </p:spPr>
        <p:txBody>
          <a:bodyPr/>
          <a:lstStyle/>
          <a:p>
            <a:pPr eaLnBrk="1" hangingPunct="1"/>
            <a:r>
              <a:rPr lang="en-US">
                <a:latin typeface="Calibri" charset="0"/>
              </a:rPr>
              <a:t>2. Pre-tax Cash flow Return</a:t>
            </a:r>
          </a:p>
        </p:txBody>
      </p:sp>
      <p:sp>
        <p:nvSpPr>
          <p:cNvPr id="175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0EA3ADD-1A1B-C542-83BF-427C82E7A3ED}" type="slidenum">
              <a:rPr lang="en-US"/>
              <a:pPr>
                <a:defRPr/>
              </a:pPr>
              <a:t>397</a:t>
            </a:fld>
            <a:endParaRPr lang="en-US" dirty="0"/>
          </a:p>
        </p:txBody>
      </p:sp>
      <p:graphicFrame>
        <p:nvGraphicFramePr>
          <p:cNvPr id="175108" name="Content Placeholder 5"/>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spid="_x0000_s854043" name="Document" r:id="rId4" imgW="8369300" imgH="2044700" progId="Word.Document.12">
                  <p:embed/>
                </p:oleObj>
              </mc:Choice>
              <mc:Fallback>
                <p:oleObj name="Document" r:id="rId4" imgW="8369300" imgH="20447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5109" name="TextBox 1"/>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Higher cash flows, as a percent of value, give you a higher debt capacity, though less so in emerging markets with substantial country risk.</a:t>
            </a:r>
          </a:p>
        </p:txBody>
      </p:sp>
    </p:spTree>
    <p:extLst>
      <p:ext uri="{BB962C8B-B14F-4D97-AF65-F5344CB8AC3E}">
        <p14:creationId xmlns:p14="http://schemas.microsoft.com/office/powerpoint/2010/main" val="801870435"/>
      </p:ext>
    </p:extLst>
  </p:cSld>
  <p:clrMapOvr>
    <a:masterClrMapping/>
  </p:clrMapOvr>
  <p:timing>
    <p:tnLst>
      <p:par>
        <p:cTn xmlns:p14="http://schemas.microsoft.com/office/powerpoint/2010/mai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612775" y="228600"/>
            <a:ext cx="8153400" cy="990600"/>
          </a:xfrm>
        </p:spPr>
        <p:txBody>
          <a:bodyPr/>
          <a:lstStyle/>
          <a:p>
            <a:pPr eaLnBrk="1" hangingPunct="1"/>
            <a:r>
              <a:rPr lang="en-US">
                <a:latin typeface="Calibri" charset="0"/>
              </a:rPr>
              <a:t>3. Operating Risk</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A105ABC-7B32-A744-89C5-90A3C5256545}" type="slidenum">
              <a:rPr lang="en-US"/>
              <a:pPr>
                <a:defRPr/>
              </a:pPr>
              <a:t>398</a:t>
            </a:fld>
            <a:endParaRPr lang="en-US" dirty="0"/>
          </a:p>
        </p:txBody>
      </p:sp>
      <p:sp>
        <p:nvSpPr>
          <p:cNvPr id="15872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smtClean="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smtClean="0">
                <a:ea typeface="+mn-ea"/>
              </a:rPr>
              <a:t>Unlevered beta</a:t>
            </a:r>
            <a:r>
              <a:rPr lang="en-US" dirty="0" smtClean="0">
                <a:ea typeface="+mn-ea"/>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smtClean="0">
                <a:ea typeface="+mn-ea"/>
              </a:rPr>
              <a:t>Bond ratings</a:t>
            </a:r>
            <a:r>
              <a:rPr lang="en-US" dirty="0" smtClean="0">
                <a:ea typeface="+mn-ea"/>
              </a:rPr>
              <a:t>: For any given level of operating income, firms that face more risk in operations will have lower ratings. The ratings are based upon normalized income.</a:t>
            </a:r>
            <a:endParaRPr lang="en-US" dirty="0">
              <a:ea typeface="+mn-ea"/>
            </a:endParaRPr>
          </a:p>
        </p:txBody>
      </p:sp>
    </p:spTree>
    <p:extLst>
      <p:ext uri="{BB962C8B-B14F-4D97-AF65-F5344CB8AC3E}">
        <p14:creationId xmlns:p14="http://schemas.microsoft.com/office/powerpoint/2010/main" val="2603665409"/>
      </p:ext>
    </p:extLst>
  </p:cSld>
  <p:clrMapOvr>
    <a:masterClrMapping/>
  </p:clrMapOvr>
  <p:timing>
    <p:tnLst>
      <p:par>
        <p:cTn xmlns:p14="http://schemas.microsoft.com/office/powerpoint/2010/mai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4. The only macro determinant:</a:t>
            </a:r>
            <a:br>
              <a:rPr lang="en-US" smtClean="0">
                <a:ea typeface="+mj-ea"/>
                <a:cs typeface="+mj-cs"/>
              </a:rPr>
            </a:br>
            <a:r>
              <a:rPr lang="en-US" smtClean="0">
                <a:ea typeface="+mj-ea"/>
                <a:cs typeface="+mj-cs"/>
              </a:rPr>
              <a:t>Equity vs Debt Risk Premiums</a:t>
            </a:r>
            <a:endParaRPr lang="en-US">
              <a:ea typeface="+mj-ea"/>
              <a:cs typeface="+mj-cs"/>
            </a:endParaRP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D6BD176-4925-CD41-80EB-252B0C7A2D68}" type="slidenum">
              <a:rPr lang="en-US"/>
              <a:pPr>
                <a:defRPr/>
              </a:pPr>
              <a:t>399</a:t>
            </a:fld>
            <a:endParaRPr lang="en-US" dirty="0"/>
          </a:p>
        </p:txBody>
      </p:sp>
      <p:graphicFrame>
        <p:nvGraphicFramePr>
          <p:cNvPr id="7" name="Content Placeholder 5"/>
          <p:cNvGraphicFramePr>
            <a:graphicFrameLocks noGrp="1"/>
          </p:cNvGraphicFramePr>
          <p:nvPr>
            <p:ph sz="quarter" idx="1"/>
          </p:nvPr>
        </p:nvGraphicFramePr>
        <p:xfrm>
          <a:off x="2147481100" y="214748110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5"/>
          <p:cNvGraphicFramePr>
            <a:graphicFrameLocks/>
          </p:cNvGraphicFramePr>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33779826"/>
      </p:ext>
    </p:extLst>
  </p:cSld>
  <p:clrMapOvr>
    <a:masterClrMapping/>
  </p:clrMapOvr>
  <p:timing>
    <p:tnLst>
      <p:par>
        <p:cTn xmlns:p14="http://schemas.microsoft.com/office/powerpoint/2010/mai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 </a:t>
            </a:r>
            <a:r>
              <a:rPr lang="en-US" dirty="0">
                <a:latin typeface="Wingdings" charset="2"/>
                <a:cs typeface="Wingdings" charset="2"/>
              </a:rPr>
              <a:t>6</a:t>
            </a:r>
            <a:r>
              <a:rPr lang="en-US" dirty="0" smtClean="0">
                <a:ea typeface="+mj-ea"/>
                <a:cs typeface="+mj-cs"/>
              </a:rPr>
              <a:t> Application Test: Your firm</a:t>
            </a:r>
            <a:r>
              <a:rPr lang="ja-JP" altLang="en-US" dirty="0" smtClean="0">
                <a:ea typeface="+mj-ea"/>
                <a:cs typeface="+mj-cs"/>
              </a:rPr>
              <a:t>’</a:t>
            </a:r>
            <a:r>
              <a:rPr lang="en-US" altLang="ja-JP" dirty="0" smtClean="0">
                <a:ea typeface="+mj-ea"/>
                <a:cs typeface="+mj-cs"/>
              </a:rPr>
              <a:t>s optimal financing mix</a:t>
            </a:r>
            <a:endParaRPr lang="en-US" dirty="0">
              <a:ea typeface="+mj-ea"/>
              <a:cs typeface="+mj-cs"/>
            </a:endParaRP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0151A8B-1939-E949-9693-B3A87C031D33}" type="slidenum">
              <a:rPr lang="en-US"/>
              <a:pPr>
                <a:defRPr/>
              </a:pPr>
              <a:t>400</a:t>
            </a:fld>
            <a:endParaRPr lang="en-US" dirty="0"/>
          </a:p>
        </p:txBody>
      </p:sp>
      <p:sp>
        <p:nvSpPr>
          <p:cNvPr id="18125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Using the optimal capital structure spreadsheet provided:</a:t>
            </a:r>
          </a:p>
          <a:p>
            <a:pPr marL="822325" lvl="1" indent="-457200" eaLnBrk="1" hangingPunct="1">
              <a:buFont typeface="Calibri" charset="0"/>
              <a:buAutoNum type="arabicPeriod"/>
            </a:pPr>
            <a:r>
              <a:rPr lang="en-US">
                <a:latin typeface="Calibri" charset="0"/>
              </a:rPr>
              <a:t>Estimate the optimal debt ratio for your firm</a:t>
            </a:r>
          </a:p>
          <a:p>
            <a:pPr marL="822325" lvl="1" indent="-457200" eaLnBrk="1" hangingPunct="1">
              <a:buFont typeface="Calibri" charset="0"/>
              <a:buAutoNum type="arabicPeriod"/>
            </a:pPr>
            <a:r>
              <a:rPr lang="en-US">
                <a:latin typeface="Calibri" charset="0"/>
              </a:rPr>
              <a:t>Estimate the new cost of capital at the optimal</a:t>
            </a:r>
          </a:p>
          <a:p>
            <a:pPr marL="822325" lvl="1" indent="-457200" eaLnBrk="1" hangingPunct="1">
              <a:buFont typeface="Calibri" charset="0"/>
              <a:buAutoNum type="arabicPeriod"/>
            </a:pPr>
            <a:r>
              <a:rPr lang="en-US">
                <a:latin typeface="Calibri" charset="0"/>
              </a:rPr>
              <a:t>Estimate the effect of the change in the cost of capital on firm value</a:t>
            </a:r>
          </a:p>
          <a:p>
            <a:pPr marL="822325" lvl="1" indent="-457200" eaLnBrk="1" hangingPunct="1">
              <a:buFont typeface="Calibri" charset="0"/>
              <a:buAutoNum type="arabicPeriod"/>
            </a:pPr>
            <a:r>
              <a:rPr lang="en-US">
                <a:latin typeface="Calibri" charset="0"/>
              </a:rPr>
              <a:t>Estimate the effect on the stock price</a:t>
            </a:r>
          </a:p>
          <a:p>
            <a:pPr eaLnBrk="1" hangingPunct="1"/>
            <a:r>
              <a:rPr lang="en-US">
                <a:latin typeface="Calibri" charset="0"/>
              </a:rPr>
              <a:t>In terms of the mechanics, what would you need to do to get to the optimal immediately?</a:t>
            </a:r>
          </a:p>
        </p:txBody>
      </p:sp>
    </p:spTree>
    <p:extLst>
      <p:ext uri="{BB962C8B-B14F-4D97-AF65-F5344CB8AC3E}">
        <p14:creationId xmlns:p14="http://schemas.microsoft.com/office/powerpoint/2010/main" val="378693153"/>
      </p:ext>
    </p:extLst>
  </p:cSld>
  <p:clrMapOvr>
    <a:masterClrMapping/>
  </p:clrMapOvr>
  <p:timing>
    <p:tnLst>
      <p:par>
        <p:cTn xmlns:p14="http://schemas.microsoft.com/office/powerpoint/2010/mai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III. The APV Approach to Optimal Capital Structure</a:t>
            </a:r>
            <a:endParaRPr lang="en-US">
              <a:ea typeface="+mj-ea"/>
              <a:cs typeface="+mj-cs"/>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E016BE6-11BB-4A49-A90A-6070C1A3A7BA}" type="slidenum">
              <a:rPr lang="en-US"/>
              <a:pPr>
                <a:defRPr/>
              </a:pPr>
              <a:t>401</a:t>
            </a:fld>
            <a:endParaRPr lang="en-US" dirty="0"/>
          </a:p>
        </p:txBody>
      </p:sp>
      <p:sp>
        <p:nvSpPr>
          <p:cNvPr id="18330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0"/>
              <a:buNone/>
            </a:pPr>
            <a:r>
              <a:rPr lang="en-US">
                <a:latin typeface="Calibri" charset="0"/>
              </a:rPr>
              <a:t>Firm Value = Unlevered Firm Value + (Tax Benefits of Debt - Expected Bankruptcy Cost from the Debt)</a:t>
            </a:r>
          </a:p>
          <a:p>
            <a:pPr eaLnBrk="1" hangingPunct="1"/>
            <a:r>
              <a:rPr lang="en-US">
                <a:latin typeface="Calibri" charset="0"/>
              </a:rPr>
              <a:t>The optimal dollar debt level is the one that maximizes firm value</a:t>
            </a:r>
          </a:p>
        </p:txBody>
      </p:sp>
    </p:spTree>
    <p:extLst>
      <p:ext uri="{BB962C8B-B14F-4D97-AF65-F5344CB8AC3E}">
        <p14:creationId xmlns:p14="http://schemas.microsoft.com/office/powerpoint/2010/main" val="3066294906"/>
      </p:ext>
    </p:extLst>
  </p:cSld>
  <p:clrMapOvr>
    <a:masterClrMapping/>
  </p:clrMapOvr>
  <p:timing>
    <p:tnLst>
      <p:par>
        <p:cTn xmlns:p14="http://schemas.microsoft.com/office/powerpoint/2010/mai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Implementing the APV Approach</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946EFA6-D410-7047-BF9B-8BC436B55695}" type="slidenum">
              <a:rPr lang="en-US"/>
              <a:pPr>
                <a:defRPr/>
              </a:pPr>
              <a:t>402</a:t>
            </a:fld>
            <a:endParaRPr lang="en-US" dirty="0"/>
          </a:p>
        </p:txBody>
      </p:sp>
      <p:sp>
        <p:nvSpPr>
          <p:cNvPr id="1669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smtClean="0">
                <a:ea typeface="+mn-ea"/>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smtClean="0">
                <a:ea typeface="+mn-ea"/>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smtClean="0">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smtClean="0">
                <a:ea typeface="+mn-ea"/>
              </a:rPr>
              <a:t>Tax benefits = Dollar Debt * Tax Rate</a:t>
            </a:r>
          </a:p>
          <a:p>
            <a:pPr marL="320040" indent="-320040" eaLnBrk="1" fontAlgn="auto" hangingPunct="1">
              <a:spcAft>
                <a:spcPts val="0"/>
              </a:spcAft>
              <a:buFont typeface="Wingdings"/>
              <a:buChar char=""/>
              <a:defRPr/>
            </a:pPr>
            <a:r>
              <a:rPr lang="en-US" smtClean="0">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extLst>
      <p:ext uri="{BB962C8B-B14F-4D97-AF65-F5344CB8AC3E}">
        <p14:creationId xmlns:p14="http://schemas.microsoft.com/office/powerpoint/2010/main" val="2349186836"/>
      </p:ext>
    </p:extLst>
  </p:cSld>
  <p:clrMapOvr>
    <a:masterClrMapping/>
  </p:clrMapOvr>
  <p:timing>
    <p:tnLst>
      <p:par>
        <p:cTn xmlns:p14="http://schemas.microsoft.com/office/powerpoint/2010/mai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Expected Bankruptcy Cost</a:t>
            </a:r>
          </a:p>
        </p:txBody>
      </p:sp>
      <p:sp>
        <p:nvSpPr>
          <p:cNvPr id="187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855BD93-4852-F44D-A6E0-449DB4730C54}" type="slidenum">
              <a:rPr lang="en-US"/>
              <a:pPr>
                <a:defRPr/>
              </a:pPr>
              <a:t>403</a:t>
            </a:fld>
            <a:endParaRPr lang="en-US" dirty="0"/>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Probability of Bankruptcy</a:t>
            </a:r>
          </a:p>
          <a:p>
            <a:pPr marL="640080" lvl="1" indent="-274320" eaLnBrk="1" fontAlgn="auto" hangingPunct="1">
              <a:spcAft>
                <a:spcPts val="0"/>
              </a:spcAft>
              <a:buFont typeface="Wingdings 2"/>
              <a:buChar char=""/>
              <a:defRPr/>
            </a:pPr>
            <a:r>
              <a:rPr lang="en-US" smtClean="0">
                <a:ea typeface="+mn-ea"/>
              </a:rPr>
              <a:t>Estimate the synthetic rating that the firm will have at each level of debt</a:t>
            </a:r>
          </a:p>
          <a:p>
            <a:pPr marL="640080" lvl="1" indent="-274320" eaLnBrk="1" fontAlgn="auto" hangingPunct="1">
              <a:spcAft>
                <a:spcPts val="0"/>
              </a:spcAft>
              <a:buFont typeface="Wingdings 2"/>
              <a:buChar char=""/>
              <a:defRPr/>
            </a:pPr>
            <a:r>
              <a:rPr lang="en-US" smtClean="0">
                <a:ea typeface="+mn-ea"/>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smtClean="0">
                <a:ea typeface="+mn-ea"/>
                <a:cs typeface="+mn-cs"/>
              </a:rPr>
              <a:t>Cost of Bankruptcy</a:t>
            </a:r>
          </a:p>
          <a:p>
            <a:pPr marL="640080" lvl="1" indent="-274320" eaLnBrk="1" fontAlgn="auto" hangingPunct="1">
              <a:spcAft>
                <a:spcPts val="0"/>
              </a:spcAft>
              <a:buFont typeface="Wingdings 2"/>
              <a:buChar char=""/>
              <a:defRPr/>
            </a:pPr>
            <a:r>
              <a:rPr lang="en-US" smtClean="0">
                <a:ea typeface="+mn-ea"/>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smtClean="0">
                <a:ea typeface="+mn-ea"/>
              </a:rPr>
              <a:t>The indirect bankruptcy cost is much tougher. It should be higher for sectors where operating income is affected significantly by default risk (like airlines) and lower for sectors where it is not (like groceries)</a:t>
            </a:r>
            <a:endParaRPr lang="en-US">
              <a:ea typeface="+mn-ea"/>
            </a:endParaRPr>
          </a:p>
        </p:txBody>
      </p:sp>
    </p:spTree>
    <p:extLst>
      <p:ext uri="{BB962C8B-B14F-4D97-AF65-F5344CB8AC3E}">
        <p14:creationId xmlns:p14="http://schemas.microsoft.com/office/powerpoint/2010/main" val="4159722332"/>
      </p:ext>
    </p:extLst>
  </p:cSld>
  <p:clrMapOvr>
    <a:masterClrMapping/>
  </p:clrMapOvr>
  <p:timing>
    <p:tnLst>
      <p:par>
        <p:cTn xmlns:p14="http://schemas.microsoft.com/office/powerpoint/2010/mai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Ratings and Default Probabilities: Results from Altman study of bonds</a:t>
            </a:r>
            <a:endParaRPr lang="en-US">
              <a:ea typeface="+mj-ea"/>
              <a:cs typeface="+mj-cs"/>
            </a:endParaRP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F1CD8F7-025A-454F-A7A7-9FE49580D031}" type="slidenum">
              <a:rPr lang="en-US"/>
              <a:pPr>
                <a:defRPr/>
              </a:pPr>
              <a:t>404</a:t>
            </a:fld>
            <a:endParaRPr lang="en-US" dirty="0"/>
          </a:p>
        </p:txBody>
      </p:sp>
      <p:sp>
        <p:nvSpPr>
          <p:cNvPr id="171010" name="Rectangle 3"/>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smtClean="0">
                <a:ea typeface="+mn-ea"/>
                <a:cs typeface="+mn-cs"/>
              </a:rPr>
              <a:t>Rating	Likelihood of Default	</a:t>
            </a:r>
          </a:p>
          <a:p>
            <a:pPr marL="0" indent="0" eaLnBrk="1" fontAlgn="auto" hangingPunct="1">
              <a:spcAft>
                <a:spcPts val="0"/>
              </a:spcAft>
              <a:buFont typeface="Wingdings"/>
              <a:buNone/>
              <a:defRPr/>
            </a:pPr>
            <a:r>
              <a:rPr lang="en-US" sz="3600" dirty="0" smtClean="0">
                <a:ea typeface="+mn-ea"/>
                <a:cs typeface="+mn-cs"/>
              </a:rPr>
              <a:t>AAA		0.07%	</a:t>
            </a:r>
          </a:p>
          <a:p>
            <a:pPr marL="0" indent="0" eaLnBrk="1" fontAlgn="auto" hangingPunct="1">
              <a:spcAft>
                <a:spcPts val="0"/>
              </a:spcAft>
              <a:buFont typeface="Wingdings"/>
              <a:buNone/>
              <a:defRPr/>
            </a:pPr>
            <a:r>
              <a:rPr lang="en-US" sz="3600" dirty="0" smtClean="0">
                <a:ea typeface="+mn-ea"/>
                <a:cs typeface="+mn-cs"/>
              </a:rPr>
              <a:t>AA		0.51%	</a:t>
            </a:r>
          </a:p>
          <a:p>
            <a:pPr marL="0" indent="0" eaLnBrk="1" fontAlgn="auto" hangingPunct="1">
              <a:spcAft>
                <a:spcPts val="0"/>
              </a:spcAft>
              <a:buFont typeface="Wingdings"/>
              <a:buNone/>
              <a:defRPr/>
            </a:pPr>
            <a:r>
              <a:rPr lang="en-US" sz="3600" dirty="0" smtClean="0">
                <a:ea typeface="+mn-ea"/>
                <a:cs typeface="+mn-cs"/>
              </a:rPr>
              <a:t>A+		0.60%	</a:t>
            </a:r>
          </a:p>
          <a:p>
            <a:pPr marL="0" indent="0" eaLnBrk="1" fontAlgn="auto" hangingPunct="1">
              <a:spcAft>
                <a:spcPts val="0"/>
              </a:spcAft>
              <a:buFont typeface="Wingdings"/>
              <a:buNone/>
              <a:defRPr/>
            </a:pPr>
            <a:r>
              <a:rPr lang="en-US" sz="3600" dirty="0" smtClean="0">
                <a:ea typeface="+mn-ea"/>
                <a:cs typeface="+mn-cs"/>
              </a:rPr>
              <a:t>A		0.66%	</a:t>
            </a:r>
          </a:p>
          <a:p>
            <a:pPr marL="0" indent="0" eaLnBrk="1" fontAlgn="auto" hangingPunct="1">
              <a:spcAft>
                <a:spcPts val="0"/>
              </a:spcAft>
              <a:buFont typeface="Wingdings"/>
              <a:buNone/>
              <a:defRPr/>
            </a:pPr>
            <a:r>
              <a:rPr lang="en-US" sz="3600" dirty="0" smtClean="0">
                <a:ea typeface="+mn-ea"/>
                <a:cs typeface="+mn-cs"/>
              </a:rPr>
              <a:t>A-		2.50%	</a:t>
            </a:r>
          </a:p>
          <a:p>
            <a:pPr marL="0" indent="0" eaLnBrk="1" fontAlgn="auto" hangingPunct="1">
              <a:spcAft>
                <a:spcPts val="0"/>
              </a:spcAft>
              <a:buFont typeface="Wingdings"/>
              <a:buNone/>
              <a:defRPr/>
            </a:pPr>
            <a:r>
              <a:rPr lang="en-US" sz="3600" dirty="0" smtClean="0">
                <a:ea typeface="+mn-ea"/>
                <a:cs typeface="+mn-cs"/>
              </a:rPr>
              <a:t>BBB		7.54%	</a:t>
            </a:r>
          </a:p>
          <a:p>
            <a:pPr marL="0" indent="0" eaLnBrk="1" fontAlgn="auto" hangingPunct="1">
              <a:spcAft>
                <a:spcPts val="0"/>
              </a:spcAft>
              <a:buFont typeface="Wingdings"/>
              <a:buNone/>
              <a:defRPr/>
            </a:pPr>
            <a:r>
              <a:rPr lang="en-US" sz="3600" dirty="0" smtClean="0">
                <a:ea typeface="+mn-ea"/>
                <a:cs typeface="+mn-cs"/>
              </a:rPr>
              <a:t>BB		16.63%	</a:t>
            </a:r>
          </a:p>
          <a:p>
            <a:pPr marL="0" indent="0" eaLnBrk="1" fontAlgn="auto" hangingPunct="1">
              <a:spcAft>
                <a:spcPts val="0"/>
              </a:spcAft>
              <a:buFont typeface="Wingdings"/>
              <a:buNone/>
              <a:defRPr/>
            </a:pPr>
            <a:r>
              <a:rPr lang="en-US" sz="3600" dirty="0" smtClean="0">
                <a:ea typeface="+mn-ea"/>
                <a:cs typeface="+mn-cs"/>
              </a:rPr>
              <a:t>B+		25.00%	</a:t>
            </a:r>
          </a:p>
          <a:p>
            <a:pPr marL="0" indent="0" eaLnBrk="1" fontAlgn="auto" hangingPunct="1">
              <a:spcAft>
                <a:spcPts val="0"/>
              </a:spcAft>
              <a:buFont typeface="Wingdings"/>
              <a:buNone/>
              <a:defRPr/>
            </a:pPr>
            <a:r>
              <a:rPr lang="en-US" sz="3600" dirty="0" smtClean="0">
                <a:ea typeface="+mn-ea"/>
                <a:cs typeface="+mn-cs"/>
              </a:rPr>
              <a:t>B		36.80%	</a:t>
            </a:r>
          </a:p>
          <a:p>
            <a:pPr marL="0" indent="0" eaLnBrk="1" fontAlgn="auto" hangingPunct="1">
              <a:spcAft>
                <a:spcPts val="0"/>
              </a:spcAft>
              <a:buFont typeface="Wingdings"/>
              <a:buNone/>
              <a:defRPr/>
            </a:pPr>
            <a:r>
              <a:rPr lang="en-US" sz="3600" dirty="0" smtClean="0">
                <a:ea typeface="+mn-ea"/>
                <a:cs typeface="+mn-cs"/>
              </a:rPr>
              <a:t>B-		45.00%	</a:t>
            </a:r>
          </a:p>
          <a:p>
            <a:pPr marL="0" indent="0" eaLnBrk="1" fontAlgn="auto" hangingPunct="1">
              <a:spcAft>
                <a:spcPts val="0"/>
              </a:spcAft>
              <a:buFont typeface="Wingdings"/>
              <a:buNone/>
              <a:defRPr/>
            </a:pPr>
            <a:r>
              <a:rPr lang="en-US" sz="3600" dirty="0" smtClean="0">
                <a:ea typeface="+mn-ea"/>
                <a:cs typeface="+mn-cs"/>
              </a:rPr>
              <a:t>CCC		59.01%	</a:t>
            </a:r>
          </a:p>
          <a:p>
            <a:pPr marL="0" indent="0" eaLnBrk="1" fontAlgn="auto" hangingPunct="1">
              <a:spcAft>
                <a:spcPts val="0"/>
              </a:spcAft>
              <a:buFont typeface="Wingdings"/>
              <a:buNone/>
              <a:defRPr/>
            </a:pPr>
            <a:r>
              <a:rPr lang="en-US" sz="3600" dirty="0" smtClean="0">
                <a:ea typeface="+mn-ea"/>
                <a:cs typeface="+mn-cs"/>
              </a:rPr>
              <a:t>CC		70.00%	</a:t>
            </a:r>
          </a:p>
          <a:p>
            <a:pPr marL="0" indent="0" eaLnBrk="1" fontAlgn="auto" hangingPunct="1">
              <a:spcAft>
                <a:spcPts val="0"/>
              </a:spcAft>
              <a:buFont typeface="Wingdings"/>
              <a:buNone/>
              <a:defRPr/>
            </a:pPr>
            <a:r>
              <a:rPr lang="en-US" sz="3600" dirty="0" smtClean="0">
                <a:ea typeface="+mn-ea"/>
                <a:cs typeface="+mn-cs"/>
              </a:rPr>
              <a:t>C		85.00%	</a:t>
            </a:r>
          </a:p>
          <a:p>
            <a:pPr marL="0" indent="0" eaLnBrk="1" fontAlgn="auto" hangingPunct="1">
              <a:spcAft>
                <a:spcPts val="0"/>
              </a:spcAft>
              <a:buFont typeface="Wingdings"/>
              <a:buNone/>
              <a:defRPr/>
            </a:pPr>
            <a:r>
              <a:rPr lang="en-US" sz="3600" dirty="0" smtClean="0">
                <a:ea typeface="+mn-ea"/>
                <a:cs typeface="+mn-cs"/>
              </a:rPr>
              <a:t>D		100.00%</a:t>
            </a:r>
            <a:r>
              <a:rPr lang="en-US"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89445" name="TextBox 3"/>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t>Altman estimated these probabilities by looking at bonds in each ratings class ten years prior and then examining the proportion of these bonds that defaulted over the ten years.</a:t>
            </a:r>
          </a:p>
        </p:txBody>
      </p:sp>
    </p:spTree>
    <p:extLst>
      <p:ext uri="{BB962C8B-B14F-4D97-AF65-F5344CB8AC3E}">
        <p14:creationId xmlns:p14="http://schemas.microsoft.com/office/powerpoint/2010/main" val="1502315635"/>
      </p:ext>
    </p:extLst>
  </p:cSld>
  <p:clrMapOvr>
    <a:masterClrMapping/>
  </p:clrMapOvr>
  <p:timing>
    <p:tnLst>
      <p:par>
        <p:cTn xmlns:p14="http://schemas.microsoft.com/office/powerpoint/2010/mai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Estimating Unlevered Firm Value</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C39E63A-B449-F24D-865F-50EFAE8615C7}" type="slidenum">
              <a:rPr lang="en-US"/>
              <a:pPr>
                <a:defRPr/>
              </a:pPr>
              <a:t>405</a:t>
            </a:fld>
            <a:endParaRPr lang="en-US" dirty="0"/>
          </a:p>
        </p:txBody>
      </p:sp>
      <p:sp>
        <p:nvSpPr>
          <p:cNvPr id="191492"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0"/>
              <a:buNone/>
            </a:pPr>
            <a:r>
              <a:rPr lang="en-US" sz="2200">
                <a:latin typeface="Calibri" charset="0"/>
              </a:rPr>
              <a:t>Current Value of firm =  $121,878+ $15,961 		= $ 137,839</a:t>
            </a:r>
          </a:p>
          <a:p>
            <a:pPr marL="0" indent="0" eaLnBrk="1" hangingPunct="1">
              <a:buFont typeface="Wingdings" charset="0"/>
              <a:buNone/>
            </a:pPr>
            <a:r>
              <a:rPr lang="en-US" sz="2200">
                <a:latin typeface="Calibri" charset="0"/>
              </a:rPr>
              <a:t> - Tax Benefit on Current Debt = $15,961 * 0.361		= $      5,762 </a:t>
            </a:r>
          </a:p>
          <a:p>
            <a:pPr marL="0" indent="0" eaLnBrk="1" hangingPunct="1">
              <a:buFont typeface="Wingdings" charset="0"/>
              <a:buNone/>
            </a:pPr>
            <a:r>
              <a:rPr lang="en-US" sz="2200">
                <a:latin typeface="Calibri" charset="0"/>
              </a:rPr>
              <a:t> + Expected Bankruptcy Cost = 0.66% * (0.25 * 137,839) =  $         227</a:t>
            </a:r>
          </a:p>
          <a:p>
            <a:pPr marL="0" indent="0" eaLnBrk="1" hangingPunct="1">
              <a:buFont typeface="Wingdings" charset="0"/>
              <a:buNone/>
            </a:pPr>
            <a:r>
              <a:rPr lang="en-US" sz="2200">
                <a:latin typeface="Calibri" charset="0"/>
              </a:rPr>
              <a:t>Unlevered Value of Firm =				= $  132,304</a:t>
            </a:r>
          </a:p>
          <a:p>
            <a:pPr lvl="1" eaLnBrk="1" hangingPunct="1"/>
            <a:r>
              <a:rPr lang="en-US">
                <a:latin typeface="Calibri" charset="0"/>
              </a:rPr>
              <a:t>Cost of Bankruptcy for Disney = 25% of firm value</a:t>
            </a:r>
          </a:p>
          <a:p>
            <a:pPr lvl="1" eaLnBrk="1" hangingPunct="1"/>
            <a:r>
              <a:rPr lang="en-US">
                <a:latin typeface="Calibri" charset="0"/>
              </a:rPr>
              <a:t>Probability of Bankruptcy = 0.66%, based on firm</a:t>
            </a:r>
            <a:r>
              <a:rPr lang="ja-JP" altLang="en-US">
                <a:latin typeface="Calibri" charset="0"/>
              </a:rPr>
              <a:t>’</a:t>
            </a:r>
            <a:r>
              <a:rPr lang="en-US" altLang="ja-JP">
                <a:latin typeface="Calibri" charset="0"/>
              </a:rPr>
              <a:t>s current rating of A</a:t>
            </a:r>
          </a:p>
          <a:p>
            <a:pPr lvl="1" eaLnBrk="1" hangingPunct="1"/>
            <a:r>
              <a:rPr lang="en-US">
                <a:latin typeface="Calibri" charset="0"/>
              </a:rPr>
              <a:t>Tax Rate = 36.1%</a:t>
            </a:r>
          </a:p>
        </p:txBody>
      </p:sp>
    </p:spTree>
    <p:extLst>
      <p:ext uri="{BB962C8B-B14F-4D97-AF65-F5344CB8AC3E}">
        <p14:creationId xmlns:p14="http://schemas.microsoft.com/office/powerpoint/2010/main" val="2111533677"/>
      </p:ext>
    </p:extLst>
  </p:cSld>
  <p:clrMapOvr>
    <a:masterClrMapping/>
  </p:clrMapOvr>
  <p:timing>
    <p:tnLst>
      <p:par>
        <p:cTn xmlns:p14="http://schemas.microsoft.com/office/powerpoint/2010/mai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APV at Debt Ratios</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485FCA3-9EDE-9D4F-88C9-A55736737EAD}" type="slidenum">
              <a:rPr lang="en-US"/>
              <a:pPr>
                <a:defRPr/>
              </a:pPr>
              <a:t>406</a:t>
            </a:fld>
            <a:endParaRPr lang="en-US" dirty="0"/>
          </a:p>
        </p:txBody>
      </p:sp>
      <p:sp>
        <p:nvSpPr>
          <p:cNvPr id="193540" name="Content Placeholder 4"/>
          <p:cNvSpPr>
            <a:spLocks noGrp="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p:txBody>
      </p:sp>
      <p:sp>
        <p:nvSpPr>
          <p:cNvPr id="193541" name="Text Box 4"/>
          <p:cNvSpPr txBox="1">
            <a:spLocks noChangeArrowheads="1"/>
          </p:cNvSpPr>
          <p:nvPr/>
        </p:nvSpPr>
        <p:spPr bwMode="auto">
          <a:xfrm>
            <a:off x="2819400" y="53340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 optimal debt ratio is 40%, which is the point at which firm value is maximized. </a:t>
            </a:r>
            <a:endParaRPr lang="en-US"/>
          </a:p>
        </p:txBody>
      </p:sp>
      <p:graphicFrame>
        <p:nvGraphicFramePr>
          <p:cNvPr id="2" name="Table 1"/>
          <p:cNvGraphicFramePr>
            <a:graphicFrameLocks noGrp="1"/>
          </p:cNvGraphicFramePr>
          <p:nvPr/>
        </p:nvGraphicFramePr>
        <p:xfrm>
          <a:off x="609600" y="1981200"/>
          <a:ext cx="8153398" cy="2909890"/>
        </p:xfrm>
        <a:graphic>
          <a:graphicData uri="http://schemas.openxmlformats.org/drawingml/2006/table">
            <a:tbl>
              <a:tblPr/>
              <a:tblGrid>
                <a:gridCol w="837509"/>
                <a:gridCol w="788244"/>
                <a:gridCol w="702030"/>
                <a:gridCol w="837509"/>
                <a:gridCol w="960672"/>
                <a:gridCol w="960672"/>
                <a:gridCol w="985305"/>
                <a:gridCol w="1194682"/>
                <a:gridCol w="886775"/>
              </a:tblGrid>
              <a:tr h="652560">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9616537"/>
      </p:ext>
    </p:extLst>
  </p:cSld>
  <p:clrMapOvr>
    <a:masterClrMapping/>
  </p:clrMapOvr>
  <p:timing>
    <p:tnLst>
      <p:par>
        <p:cTn xmlns:p14="http://schemas.microsoft.com/office/powerpoint/2010/mai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Relative Analysis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7F3D3F6-6D99-964C-A697-EA6578B76147}" type="slidenum">
              <a:rPr lang="en-US"/>
              <a:pPr>
                <a:defRPr/>
              </a:pPr>
              <a:t>407</a:t>
            </a:fld>
            <a:endParaRPr lang="en-US" dirty="0"/>
          </a:p>
        </p:txBody>
      </p:sp>
      <p:sp>
        <p:nvSpPr>
          <p:cNvPr id="17715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a:t>
            </a:r>
            <a:r>
              <a:rPr lang="ja-JP" altLang="en-US" dirty="0" smtClean="0">
                <a:ea typeface="+mn-ea"/>
                <a:cs typeface="+mn-cs"/>
              </a:rPr>
              <a:t>“</a:t>
            </a:r>
            <a:r>
              <a:rPr lang="en-US" altLang="ja-JP" dirty="0" smtClean="0">
                <a:ea typeface="+mn-ea"/>
                <a:cs typeface="+mn-cs"/>
              </a:rPr>
              <a:t>safest</a:t>
            </a:r>
            <a:r>
              <a:rPr lang="ja-JP" altLang="en-US" dirty="0" smtClean="0">
                <a:ea typeface="+mn-ea"/>
                <a:cs typeface="+mn-cs"/>
              </a:rPr>
              <a:t>”</a:t>
            </a:r>
            <a:r>
              <a:rPr lang="en-US" altLang="ja-JP" dirty="0" smtClean="0">
                <a:ea typeface="+mn-ea"/>
                <a:cs typeface="+mn-cs"/>
              </a:rPr>
              <a:t> place for any firm to be is close to the industry average</a:t>
            </a:r>
          </a:p>
          <a:p>
            <a:pPr marL="320040" indent="-320040" eaLnBrk="1" fontAlgn="auto" hangingPunct="1">
              <a:spcAft>
                <a:spcPts val="0"/>
              </a:spcAft>
              <a:buFont typeface="Wingdings"/>
              <a:buChar char=""/>
              <a:defRPr/>
            </a:pPr>
            <a:r>
              <a:rPr lang="en-US" dirty="0" smtClean="0">
                <a:ea typeface="+mn-ea"/>
                <a:cs typeface="+mn-cs"/>
              </a:rPr>
              <a:t>Subjective adjustments can be  made to these averages to arrive at the right debt ratio.</a:t>
            </a:r>
          </a:p>
          <a:p>
            <a:pPr marL="640080" lvl="1" indent="-274320" eaLnBrk="1" fontAlgn="auto" hangingPunct="1">
              <a:spcAft>
                <a:spcPts val="0"/>
              </a:spcAft>
              <a:buFont typeface="Wingdings 2"/>
              <a:buChar char=""/>
              <a:defRPr/>
            </a:pPr>
            <a:r>
              <a:rPr lang="en-US" dirty="0" smtClean="0">
                <a:ea typeface="+mn-ea"/>
              </a:rPr>
              <a:t>Higher tax rates -&gt; Higher debt ratios (Tax benefits)</a:t>
            </a:r>
          </a:p>
          <a:p>
            <a:pPr marL="640080" lvl="1" indent="-274320" eaLnBrk="1" fontAlgn="auto" hangingPunct="1">
              <a:spcAft>
                <a:spcPts val="0"/>
              </a:spcAft>
              <a:buFont typeface="Wingdings 2"/>
              <a:buChar char=""/>
              <a:defRPr/>
            </a:pPr>
            <a:r>
              <a:rPr lang="en-US" dirty="0" smtClean="0">
                <a:ea typeface="+mn-ea"/>
              </a:rPr>
              <a:t>Lower insider ownership -&gt; Higher debt ratios (Greater discipline)</a:t>
            </a:r>
          </a:p>
          <a:p>
            <a:pPr marL="640080" lvl="1" indent="-274320" eaLnBrk="1" fontAlgn="auto" hangingPunct="1">
              <a:spcAft>
                <a:spcPts val="0"/>
              </a:spcAft>
              <a:buFont typeface="Wingdings 2"/>
              <a:buChar char=""/>
              <a:defRPr/>
            </a:pPr>
            <a:r>
              <a:rPr lang="en-US" dirty="0" smtClean="0">
                <a:ea typeface="+mn-ea"/>
              </a:rPr>
              <a:t>More stable income -&gt; Higher debt ratios (Lower bankruptcy costs)</a:t>
            </a:r>
          </a:p>
          <a:p>
            <a:pPr marL="640080" lvl="1" indent="-274320" eaLnBrk="1" fontAlgn="auto" hangingPunct="1">
              <a:spcAft>
                <a:spcPts val="0"/>
              </a:spcAft>
              <a:buFont typeface="Wingdings 2"/>
              <a:buChar char=""/>
              <a:defRPr/>
            </a:pPr>
            <a:r>
              <a:rPr lang="en-US" dirty="0" smtClean="0">
                <a:ea typeface="+mn-ea"/>
              </a:rPr>
              <a:t>More intangible assets -&gt; Lower debt ratios (More agency problems)</a:t>
            </a:r>
            <a:endParaRPr lang="en-US" dirty="0">
              <a:ea typeface="+mn-ea"/>
            </a:endParaRPr>
          </a:p>
        </p:txBody>
      </p:sp>
    </p:spTree>
    <p:extLst>
      <p:ext uri="{BB962C8B-B14F-4D97-AF65-F5344CB8AC3E}">
        <p14:creationId xmlns:p14="http://schemas.microsoft.com/office/powerpoint/2010/main" val="317529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Comparing to industry averages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3A480BB-C67C-B042-A655-CC403E0DC0FA}" type="slidenum">
              <a:rPr lang="en-US"/>
              <a:pPr>
                <a:defRPr/>
              </a:pPr>
              <a:t>408</a:t>
            </a:fld>
            <a:endParaRPr lang="en-US" dirty="0"/>
          </a:p>
        </p:txBody>
      </p:sp>
      <p:graphicFrame>
        <p:nvGraphicFramePr>
          <p:cNvPr id="197636" name="Content Placeholder 6"/>
          <p:cNvGraphicFramePr>
            <a:graphicFrameLocks noGrp="1" noChangeAspect="1"/>
          </p:cNvGraphicFramePr>
          <p:nvPr>
            <p:ph sz="quarter" idx="1"/>
          </p:nvPr>
        </p:nvGraphicFramePr>
        <p:xfrm>
          <a:off x="1533525" y="2362200"/>
          <a:ext cx="6311900" cy="2971800"/>
        </p:xfrm>
        <a:graphic>
          <a:graphicData uri="http://schemas.openxmlformats.org/presentationml/2006/ole">
            <mc:AlternateContent xmlns:mc="http://schemas.openxmlformats.org/markup-compatibility/2006">
              <mc:Choice xmlns:v="urn:schemas-microsoft-com:vml" Requires="v">
                <p:oleObj spid="_x0000_s876570" name="Document" r:id="rId4" imgW="6311900" imgH="2971800" progId="Word.Document.12">
                  <p:embed/>
                </p:oleObj>
              </mc:Choice>
              <mc:Fallback>
                <p:oleObj name="Document" r:id="rId4" imgW="6311900" imgH="29718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3525" y="2362200"/>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33994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Getting past simple averages</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3FA8C77-0306-754A-A4F6-28815196DDEE}" type="slidenum">
              <a:rPr lang="en-US"/>
              <a:pPr>
                <a:defRPr/>
              </a:pPr>
              <a:t>409</a:t>
            </a:fld>
            <a:endParaRPr lang="en-US" dirty="0"/>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smtClean="0">
                <a:ea typeface="+mn-ea"/>
                <a:cs typeface="+mn-cs"/>
              </a:rPr>
              <a:t>Step 1</a:t>
            </a:r>
            <a:r>
              <a:rPr lang="en-US" dirty="0" smtClean="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smtClean="0">
                <a:ea typeface="+mn-ea"/>
              </a:rPr>
              <a:t>Debt Ratio = a + b (Tax rate) + c (Earnings Variability) + d (EBITDA/Firm Value)</a:t>
            </a:r>
          </a:p>
          <a:p>
            <a:pPr marL="0" indent="0" eaLnBrk="1" fontAlgn="auto" hangingPunct="1">
              <a:spcAft>
                <a:spcPts val="0"/>
              </a:spcAft>
              <a:buFont typeface="Wingdings"/>
              <a:buNone/>
              <a:defRPr/>
            </a:pPr>
            <a:r>
              <a:rPr lang="en-US" dirty="0" smtClean="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smtClean="0">
                <a:ea typeface="+mn-ea"/>
                <a:cs typeface="+mn-cs"/>
              </a:rPr>
              <a:t>Step 2</a:t>
            </a:r>
            <a:r>
              <a:rPr lang="en-US" dirty="0" smtClean="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smtClean="0">
                <a:ea typeface="+mn-ea"/>
                <a:cs typeface="+mn-cs"/>
              </a:rPr>
              <a:t>Step 3</a:t>
            </a:r>
            <a:r>
              <a:rPr lang="en-US" dirty="0" smtClean="0">
                <a:ea typeface="+mn-ea"/>
                <a:cs typeface="+mn-cs"/>
              </a:rPr>
              <a:t>: Compare the actual debt ratio to the predicted debt ratio.</a:t>
            </a:r>
            <a:endParaRPr lang="en-US" dirty="0">
              <a:ea typeface="+mn-ea"/>
              <a:cs typeface="+mn-cs"/>
            </a:endParaRPr>
          </a:p>
        </p:txBody>
      </p:sp>
    </p:spTree>
    <p:extLst>
      <p:ext uri="{BB962C8B-B14F-4D97-AF65-F5344CB8AC3E}">
        <p14:creationId xmlns:p14="http://schemas.microsoft.com/office/powerpoint/2010/main" val="3216896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Applying the Regression Methodology: Global Auto Firms</a:t>
            </a:r>
            <a:endParaRPr lang="en-US" dirty="0">
              <a:ea typeface="+mj-ea"/>
              <a:cs typeface="+mj-cs"/>
            </a:endParaRP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15D0EAC-D9A2-A34A-B6CE-12680B807DB2}" type="slidenum">
              <a:rPr lang="en-US"/>
              <a:pPr>
                <a:defRPr/>
              </a:pPr>
              <a:t>410</a:t>
            </a:fld>
            <a:endParaRPr lang="en-US" dirty="0"/>
          </a:p>
        </p:txBody>
      </p:sp>
      <p:sp>
        <p:nvSpPr>
          <p:cNvPr id="1832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smtClean="0">
                <a:ea typeface="+mn-ea"/>
                <a:cs typeface="+mn-cs"/>
              </a:rPr>
              <a:t>Debt to capital = 0.09 + 0.63 (Effective Tax Rate) + 1.01 (EBITDA/ Enterprise Value) - </a:t>
            </a:r>
            <a:r>
              <a:rPr lang="en-US" sz="2200" dirty="0">
                <a:ea typeface="+mn-ea"/>
                <a:cs typeface="+mn-cs"/>
              </a:rPr>
              <a:t>0</a:t>
            </a:r>
            <a:r>
              <a:rPr lang="en-US" sz="2200" dirty="0" smtClean="0">
                <a:ea typeface="+mn-ea"/>
                <a:cs typeface="+mn-cs"/>
              </a:rPr>
              <a:t>.93 (Cap Ex/ Enterprise Value)</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smtClean="0">
                <a:ea typeface="+mn-ea"/>
                <a:cs typeface="+mn-cs"/>
              </a:rPr>
              <a:t>Predicted Debt Ratio = </a:t>
            </a:r>
            <a:r>
              <a:rPr lang="en-US" sz="2400" dirty="0"/>
              <a:t>0.09 + 0.63 </a:t>
            </a:r>
            <a:r>
              <a:rPr lang="en-US" sz="2400" dirty="0" smtClean="0"/>
              <a:t>(0.252) +1.01 (0.1167) - 0.93 (0.1949) = .1854 or 18.54%</a:t>
            </a:r>
            <a:endParaRPr lang="en-US" sz="2400" dirty="0"/>
          </a:p>
          <a:p>
            <a:pPr marL="320040" indent="-320040" eaLnBrk="1" fontAlgn="auto" hangingPunct="1">
              <a:spcAft>
                <a:spcPts val="0"/>
              </a:spcAft>
              <a:buFont typeface="Wingdings"/>
              <a:buChar char=""/>
              <a:defRPr/>
            </a:pPr>
            <a:r>
              <a:rPr lang="en-US" dirty="0" smtClean="0">
                <a:ea typeface="+mn-ea"/>
                <a:cs typeface="+mn-cs"/>
              </a:rPr>
              <a:t>Based upon the capital structure of other firms in the automobile industry, Tata Motors should have a market value debt ratio of 18.54%. It is over levered at its existing debt ratio of 29.28%.</a:t>
            </a:r>
            <a:endParaRPr lang="en-US" dirty="0">
              <a:ea typeface="+mn-ea"/>
              <a:cs typeface="+mn-cs"/>
            </a:endParaRPr>
          </a:p>
        </p:txBody>
      </p:sp>
      <p:sp>
        <p:nvSpPr>
          <p:cNvPr id="201733" name="Rectangle 4"/>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extLst>
      <p:ext uri="{BB962C8B-B14F-4D97-AF65-F5344CB8AC3E}">
        <p14:creationId xmlns:p14="http://schemas.microsoft.com/office/powerpoint/2010/main" val="5547275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 Extending to the entire market</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6D3317A-A1F8-B94A-B522-7DAFCA3E4E72}" type="slidenum">
              <a:rPr lang="en-US"/>
              <a:pPr>
                <a:defRPr/>
              </a:pPr>
              <a:t>411</a:t>
            </a:fld>
            <a:endParaRPr lang="en-US" dirty="0"/>
          </a:p>
        </p:txBody>
      </p:sp>
      <p:sp>
        <p:nvSpPr>
          <p:cNvPr id="18534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Using 2014 data for US listed firms, we looked at the determinants of the market debt to capital ratio. The regression provides the following results –</a:t>
            </a:r>
          </a:p>
          <a:p>
            <a:pPr marL="0" indent="0" eaLnBrk="1" fontAlgn="auto" hangingPunct="1">
              <a:spcAft>
                <a:spcPts val="0"/>
              </a:spcAft>
              <a:buFont typeface="Wingdings"/>
              <a:buNone/>
              <a:defRPr/>
            </a:pPr>
            <a:r>
              <a:rPr lang="en-US" sz="1900" dirty="0" smtClean="0">
                <a:ea typeface="+mn-ea"/>
                <a:cs typeface="+mn-cs"/>
              </a:rPr>
              <a:t>DFR = 	0.27  - 0.24 ETR -0.10 g– 0.065 INST -0.338 CVOI+ 0.59 E/V</a:t>
            </a:r>
          </a:p>
          <a:p>
            <a:pPr marL="0" indent="0" eaLnBrk="1" fontAlgn="auto" hangingPunct="1">
              <a:spcAft>
                <a:spcPts val="0"/>
              </a:spcAft>
              <a:buFont typeface="Wingdings"/>
              <a:buNone/>
              <a:defRPr/>
            </a:pPr>
            <a:r>
              <a:rPr lang="en-US" sz="1900" dirty="0" smtClean="0">
                <a:ea typeface="+mn-ea"/>
                <a:cs typeface="+mn-cs"/>
              </a:rPr>
              <a:t>	(15.79)	(9.00)	(2.71)	(3.55)	      (3.10)     (6.85) </a:t>
            </a:r>
          </a:p>
          <a:p>
            <a:pPr marL="320675" lvl="1" indent="0" eaLnBrk="1" fontAlgn="auto" hangingPunct="1">
              <a:spcAft>
                <a:spcPts val="0"/>
              </a:spcAft>
              <a:buFont typeface="Wingdings"/>
              <a:buNone/>
              <a:defRPr/>
            </a:pPr>
            <a:r>
              <a:rPr lang="en-US" dirty="0" smtClean="0">
                <a:ea typeface="+mn-ea"/>
              </a:rPr>
              <a:t>DFR 	= Debt / ( Debt + Market Value of Equity)</a:t>
            </a:r>
          </a:p>
          <a:p>
            <a:pPr marL="365760" lvl="1" indent="0" eaLnBrk="1" fontAlgn="auto" hangingPunct="1">
              <a:spcAft>
                <a:spcPts val="0"/>
              </a:spcAft>
              <a:buFont typeface="Wingdings 2"/>
              <a:buNone/>
              <a:defRPr/>
            </a:pPr>
            <a:r>
              <a:rPr lang="en-US" dirty="0" smtClean="0">
                <a:ea typeface="+mn-ea"/>
              </a:rPr>
              <a:t>ETR = Effective tax rate in most recent twelve months</a:t>
            </a:r>
          </a:p>
          <a:p>
            <a:pPr marL="365760" lvl="1" indent="0" eaLnBrk="1" fontAlgn="auto" hangingPunct="1">
              <a:spcAft>
                <a:spcPts val="0"/>
              </a:spcAft>
              <a:buFont typeface="Wingdings 2"/>
              <a:buNone/>
              <a:defRPr/>
            </a:pPr>
            <a:r>
              <a:rPr lang="en-US" dirty="0" smtClean="0">
                <a:ea typeface="+mn-ea"/>
              </a:rPr>
              <a:t>INST = % of Shares held by institutions</a:t>
            </a:r>
          </a:p>
          <a:p>
            <a:pPr marL="365760" lvl="1" indent="0" eaLnBrk="1" fontAlgn="auto" hangingPunct="1">
              <a:spcAft>
                <a:spcPts val="0"/>
              </a:spcAft>
              <a:buFont typeface="Wingdings 2"/>
              <a:buNone/>
              <a:defRPr/>
            </a:pPr>
            <a:r>
              <a:rPr lang="en-US" dirty="0" smtClean="0">
                <a:ea typeface="+mn-ea"/>
              </a:rPr>
              <a:t>CVOI = </a:t>
            </a:r>
            <a:r>
              <a:rPr lang="en-US" dirty="0" err="1" smtClean="0">
                <a:ea typeface="+mn-ea"/>
              </a:rPr>
              <a:t>Std</a:t>
            </a:r>
            <a:r>
              <a:rPr lang="en-US" dirty="0" smtClean="0">
                <a:ea typeface="+mn-ea"/>
              </a:rPr>
              <a:t> </a:t>
            </a:r>
            <a:r>
              <a:rPr lang="en-US" dirty="0" err="1" smtClean="0">
                <a:ea typeface="+mn-ea"/>
              </a:rPr>
              <a:t>dev</a:t>
            </a:r>
            <a:r>
              <a:rPr lang="en-US" dirty="0" smtClean="0">
                <a:ea typeface="+mn-ea"/>
              </a:rPr>
              <a:t> in OI in last 10 years/ Average OI in last 10 years</a:t>
            </a:r>
          </a:p>
          <a:p>
            <a:pPr marL="365760" lvl="1" indent="0" eaLnBrk="1" fontAlgn="auto" hangingPunct="1">
              <a:spcAft>
                <a:spcPts val="0"/>
              </a:spcAft>
              <a:buFont typeface="Wingdings 2"/>
              <a:buNone/>
              <a:defRPr/>
            </a:pPr>
            <a:r>
              <a:rPr lang="en-US" dirty="0" smtClean="0">
                <a:ea typeface="+mn-ea"/>
              </a:rPr>
              <a:t>E/V	= EBITDA/ (Market Value of Equity + Debt- Cash)</a:t>
            </a:r>
          </a:p>
          <a:p>
            <a:pPr marL="365760" lvl="1" indent="0" eaLnBrk="1" fontAlgn="auto" hangingPunct="1">
              <a:spcAft>
                <a:spcPts val="0"/>
              </a:spcAft>
              <a:buFont typeface="Wingdings 2"/>
              <a:buNone/>
              <a:defRPr/>
            </a:pPr>
            <a:r>
              <a:rPr lang="en-US" dirty="0" smtClean="0">
                <a:ea typeface="+mn-ea"/>
              </a:rPr>
              <a:t>	The regression has an </a:t>
            </a:r>
            <a:r>
              <a:rPr lang="en-US" b="1" dirty="0" smtClean="0">
                <a:ea typeface="+mn-ea"/>
              </a:rPr>
              <a:t>R-squared of 8%.</a:t>
            </a:r>
            <a:endParaRPr lang="en-US" b="1" dirty="0">
              <a:ea typeface="+mn-ea"/>
            </a:endParaRPr>
          </a:p>
        </p:txBody>
      </p:sp>
    </p:spTree>
    <p:extLst>
      <p:ext uri="{BB962C8B-B14F-4D97-AF65-F5344CB8AC3E}">
        <p14:creationId xmlns:p14="http://schemas.microsoft.com/office/powerpoint/2010/main" val="8874869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Applying the Regression</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75C5FDA-DBF7-2D40-A9F5-F4139F9EC0C5}" type="slidenum">
              <a:rPr lang="en-US"/>
              <a:pPr>
                <a:defRPr/>
              </a:pPr>
              <a:t>412</a:t>
            </a:fld>
            <a:endParaRPr lang="en-US" dirty="0"/>
          </a:p>
        </p:txBody>
      </p:sp>
      <p:sp>
        <p:nvSpPr>
          <p:cNvPr id="187394"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2900" dirty="0" smtClean="0">
                <a:ea typeface="+mn-ea"/>
                <a:cs typeface="+mn-cs"/>
              </a:rPr>
              <a:t>Disney  had the following values for these inputs in 2008. Estimate the optimal debt ratio using the debt regression.</a:t>
            </a:r>
          </a:p>
          <a:p>
            <a:pPr marL="365760" lvl="1" indent="0" eaLnBrk="1" fontAlgn="auto" hangingPunct="1">
              <a:spcAft>
                <a:spcPts val="0"/>
              </a:spcAft>
              <a:buFont typeface="Wingdings 2"/>
              <a:buNone/>
              <a:defRPr/>
            </a:pPr>
            <a:r>
              <a:rPr lang="en-US" sz="3200" dirty="0" smtClean="0"/>
              <a:t>ETR </a:t>
            </a:r>
            <a:r>
              <a:rPr lang="en-US" sz="3200" dirty="0"/>
              <a:t>= </a:t>
            </a:r>
            <a:r>
              <a:rPr lang="en-US" sz="3200" dirty="0" smtClean="0"/>
              <a:t>31.02%</a:t>
            </a:r>
          </a:p>
          <a:p>
            <a:pPr marL="365760" lvl="1" indent="0" eaLnBrk="1" fontAlgn="auto" hangingPunct="1">
              <a:spcAft>
                <a:spcPts val="0"/>
              </a:spcAft>
              <a:buFont typeface="Wingdings 2"/>
              <a:buNone/>
              <a:defRPr/>
            </a:pPr>
            <a:r>
              <a:rPr lang="en-US" sz="3200" dirty="0" smtClean="0"/>
              <a:t>Expected Revenue Growth = 6.45%</a:t>
            </a:r>
            <a:endParaRPr lang="en-US" sz="3200" dirty="0"/>
          </a:p>
          <a:p>
            <a:pPr marL="365760" lvl="1" indent="0" eaLnBrk="1" fontAlgn="auto" hangingPunct="1">
              <a:spcAft>
                <a:spcPts val="0"/>
              </a:spcAft>
              <a:buFont typeface="Wingdings 2"/>
              <a:buNone/>
              <a:defRPr/>
            </a:pPr>
            <a:r>
              <a:rPr lang="en-US" sz="3200" dirty="0"/>
              <a:t>INST </a:t>
            </a:r>
            <a:r>
              <a:rPr lang="en-US" sz="3200" dirty="0" smtClean="0"/>
              <a:t>= 70.2%</a:t>
            </a:r>
            <a:endParaRPr lang="en-US" sz="3200" dirty="0"/>
          </a:p>
          <a:p>
            <a:pPr marL="365760" lvl="1" indent="0" eaLnBrk="1" fontAlgn="auto" hangingPunct="1">
              <a:spcAft>
                <a:spcPts val="0"/>
              </a:spcAft>
              <a:buFont typeface="Wingdings 2"/>
              <a:buNone/>
              <a:defRPr/>
            </a:pPr>
            <a:r>
              <a:rPr lang="en-US" sz="3200" dirty="0"/>
              <a:t>CVOI = </a:t>
            </a:r>
            <a:r>
              <a:rPr lang="en-US" sz="3200" dirty="0" smtClean="0"/>
              <a:t>0.0296</a:t>
            </a:r>
          </a:p>
          <a:p>
            <a:pPr marL="365760" lvl="1" indent="0" eaLnBrk="1" fontAlgn="auto" hangingPunct="1">
              <a:spcAft>
                <a:spcPts val="0"/>
              </a:spcAft>
              <a:buFont typeface="Wingdings 2"/>
              <a:buNone/>
              <a:defRPr/>
            </a:pPr>
            <a:r>
              <a:rPr lang="en-US" sz="3200" dirty="0" smtClean="0"/>
              <a:t>E/V	= 9.35%</a:t>
            </a:r>
          </a:p>
          <a:p>
            <a:pPr marL="0" indent="0" eaLnBrk="1" fontAlgn="auto" hangingPunct="1">
              <a:spcAft>
                <a:spcPts val="0"/>
              </a:spcAft>
              <a:buFont typeface="Wingdings"/>
              <a:buNone/>
              <a:defRPr/>
            </a:pPr>
            <a:r>
              <a:rPr lang="en-US" dirty="0" smtClean="0">
                <a:ea typeface="+mn-ea"/>
                <a:cs typeface="+mn-cs"/>
              </a:rPr>
              <a:t>Optimal Debt Ratio </a:t>
            </a:r>
          </a:p>
          <a:p>
            <a:pPr marL="0" indent="0" eaLnBrk="1" fontAlgn="auto" hangingPunct="1">
              <a:spcAft>
                <a:spcPts val="0"/>
              </a:spcAft>
              <a:buFont typeface="Wingdings"/>
              <a:buNone/>
              <a:defRPr/>
            </a:pPr>
            <a:r>
              <a:rPr lang="en-US" dirty="0" smtClean="0">
                <a:ea typeface="+mn-ea"/>
                <a:cs typeface="+mn-cs"/>
              </a:rPr>
              <a:t>= </a:t>
            </a:r>
            <a:r>
              <a:rPr lang="en-US" dirty="0"/>
              <a:t>0.27  - 0.24 </a:t>
            </a:r>
            <a:r>
              <a:rPr lang="en-US" dirty="0" smtClean="0"/>
              <a:t>(.3102) </a:t>
            </a:r>
            <a:r>
              <a:rPr lang="en-US" dirty="0"/>
              <a:t>-0.10 </a:t>
            </a:r>
            <a:r>
              <a:rPr lang="en-US" dirty="0" smtClean="0"/>
              <a:t>(.0645)– </a:t>
            </a:r>
            <a:r>
              <a:rPr lang="en-US" dirty="0"/>
              <a:t>0.065 </a:t>
            </a:r>
            <a:r>
              <a:rPr lang="en-US" dirty="0" smtClean="0"/>
              <a:t>(.702) </a:t>
            </a:r>
            <a:r>
              <a:rPr lang="en-US" dirty="0"/>
              <a:t>-0.338 </a:t>
            </a:r>
            <a:r>
              <a:rPr lang="en-US" dirty="0" smtClean="0"/>
              <a:t>(.0296)+ </a:t>
            </a:r>
            <a:r>
              <a:rPr lang="en-US" dirty="0"/>
              <a:t>0.59 </a:t>
            </a:r>
            <a:r>
              <a:rPr lang="en-US" dirty="0" smtClean="0"/>
              <a:t>(.0935)</a:t>
            </a:r>
            <a:endParaRPr lang="en-US" dirty="0"/>
          </a:p>
          <a:p>
            <a:pPr marL="0" indent="0" eaLnBrk="1" fontAlgn="auto" hangingPunct="1">
              <a:spcAft>
                <a:spcPts val="0"/>
              </a:spcAft>
              <a:buFont typeface="Wingdings"/>
              <a:buNone/>
              <a:defRPr/>
            </a:pPr>
            <a:r>
              <a:rPr lang="en-US" dirty="0" smtClean="0">
                <a:ea typeface="+mn-ea"/>
                <a:cs typeface="+mn-cs"/>
              </a:rPr>
              <a:t>= 0.1886 or 18.86%</a:t>
            </a:r>
          </a:p>
          <a:p>
            <a:pPr marL="320040" indent="-320040" eaLnBrk="1" fontAlgn="auto" hangingPunct="1">
              <a:spcAft>
                <a:spcPts val="0"/>
              </a:spcAft>
              <a:buFont typeface="Wingdings"/>
              <a:buChar char=""/>
              <a:defRPr/>
            </a:pPr>
            <a:r>
              <a:rPr lang="en-US" dirty="0" smtClean="0">
                <a:ea typeface="+mn-ea"/>
                <a:cs typeface="+mn-cs"/>
              </a:rPr>
              <a:t>What does this optimal debt ratio tell you?</a:t>
            </a: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 Why might it be different from the optimal calculated using the weighted average cost of capital? </a:t>
            </a:r>
            <a:endParaRPr lang="en-US" dirty="0">
              <a:ea typeface="+mn-ea"/>
              <a:cs typeface="+mn-cs"/>
            </a:endParaRPr>
          </a:p>
        </p:txBody>
      </p:sp>
    </p:spTree>
    <p:extLst>
      <p:ext uri="{BB962C8B-B14F-4D97-AF65-F5344CB8AC3E}">
        <p14:creationId xmlns:p14="http://schemas.microsoft.com/office/powerpoint/2010/main" val="16777090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a:xfrm>
            <a:off x="612775" y="228600"/>
            <a:ext cx="8153400" cy="990600"/>
          </a:xfrm>
        </p:spPr>
        <p:txBody>
          <a:bodyPr/>
          <a:lstStyle/>
          <a:p>
            <a:pPr eaLnBrk="1" hangingPunct="1"/>
            <a:r>
              <a:rPr lang="en-US">
                <a:latin typeface="Calibri" charset="0"/>
              </a:rPr>
              <a:t>Summarizing the optimal debt ratios…</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2D88C37-B4B2-CA42-A324-3950FB1B972D}" type="slidenum">
              <a:rPr lang="en-US"/>
              <a:pPr>
                <a:defRPr/>
              </a:pPr>
              <a:t>413</a:t>
            </a:fld>
            <a:endParaRPr lang="en-US" dirty="0"/>
          </a:p>
        </p:txBody>
      </p:sp>
      <p:graphicFrame>
        <p:nvGraphicFramePr>
          <p:cNvPr id="207876" name="Content Placeholder 7"/>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spid="_x0000_s886810" name="Document" r:id="rId4" imgW="8280400" imgH="4648200" progId="Word.Document.12">
                  <p:embed/>
                </p:oleObj>
              </mc:Choice>
              <mc:Fallback>
                <p:oleObj name="Document" r:id="rId4" imgW="8280400" imgH="46482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90072467"/>
      </p:ext>
    </p:extLst>
  </p:cSld>
  <p:clrMapOvr>
    <a:masterClrMapping/>
  </p:clrMapOvr>
  <p:timing>
    <p:tnLst>
      <p:par>
        <p:cTn xmlns:p14="http://schemas.microsoft.com/office/powerpoint/2010/mai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Getting to the Optimal:</a:t>
            </a:r>
            <a:br>
              <a:rPr lang="en-US" smtClean="0">
                <a:ea typeface="+mj-ea"/>
                <a:cs typeface="+mj-cs"/>
              </a:rPr>
            </a:br>
            <a:r>
              <a:rPr lang="en-US" smtClean="0">
                <a:ea typeface="+mj-ea"/>
                <a:cs typeface="+mj-cs"/>
              </a:rPr>
              <a:t>Timing and Financing Choices</a:t>
            </a:r>
            <a:endParaRPr lang="en-US">
              <a:ea typeface="+mj-ea"/>
              <a:cs typeface="+mj-cs"/>
            </a:endParaRPr>
          </a:p>
        </p:txBody>
      </p:sp>
      <p:sp>
        <p:nvSpPr>
          <p:cNvPr id="209922" name="Subtitle 6"/>
          <p:cNvSpPr>
            <a:spLocks noGrp="1"/>
          </p:cNvSpPr>
          <p:nvPr>
            <p:ph type="subTitle" idx="1"/>
          </p:nvPr>
        </p:nvSpPr>
        <p:spPr>
          <a:xfrm>
            <a:off x="2362200" y="6049963"/>
            <a:ext cx="6705600" cy="685800"/>
          </a:xfrm>
        </p:spPr>
        <p:txBody>
          <a:bodyPr/>
          <a:lstStyle/>
          <a:p>
            <a:pPr eaLnBrk="1" hangingPunct="1"/>
            <a:r>
              <a:rPr lang="en-US">
                <a:latin typeface="Calibri" charset="0"/>
              </a:rPr>
              <a:t>You can take it slow.. Or perhaps not…</a:t>
            </a:r>
          </a:p>
        </p:txBody>
      </p:sp>
      <p:sp>
        <p:nvSpPr>
          <p:cNvPr id="2099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2099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47607967-48D2-8C41-8C74-EE4F25280575}" type="slidenum">
              <a:rPr lang="en-US" sz="1400">
                <a:solidFill>
                  <a:schemeClr val="tx2"/>
                </a:solidFill>
              </a:rPr>
              <a:pPr/>
              <a:t>414</a:t>
            </a:fld>
            <a:endParaRPr lang="en-US" sz="1400">
              <a:solidFill>
                <a:schemeClr val="tx2"/>
              </a:solidFill>
            </a:endParaRPr>
          </a:p>
        </p:txBody>
      </p:sp>
    </p:spTree>
    <p:extLst>
      <p:ext uri="{BB962C8B-B14F-4D97-AF65-F5344CB8AC3E}">
        <p14:creationId xmlns:p14="http://schemas.microsoft.com/office/powerpoint/2010/main" val="23194341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612775" y="228600"/>
            <a:ext cx="8153400" cy="990600"/>
          </a:xfrm>
        </p:spPr>
        <p:txBody>
          <a:bodyPr/>
          <a:lstStyle/>
          <a:p>
            <a:pPr eaLnBrk="1" hangingPunct="1"/>
            <a:r>
              <a:rPr lang="en-US">
                <a:latin typeface="Calibri" charset="0"/>
              </a:rPr>
              <a:t>Big Picture…</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9BD39DD-6939-2C42-92F3-D3D3868112EA}" type="slidenum">
              <a:rPr lang="en-US"/>
              <a:pPr>
                <a:defRPr/>
              </a:pPr>
              <a:t>415</a:t>
            </a:fld>
            <a:endParaRPr lang="en-US" dirty="0"/>
          </a:p>
        </p:txBody>
      </p:sp>
      <p:pic>
        <p:nvPicPr>
          <p:cNvPr id="21197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480661111"/>
      </p:ext>
    </p:extLst>
  </p:cSld>
  <p:clrMapOvr>
    <a:masterClrMapping/>
  </p:clrMapOvr>
  <p:timing>
    <p:tnLst>
      <p:par>
        <p:cTn xmlns:p14="http://schemas.microsoft.com/office/powerpoint/2010/mai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Now that we have an optimal.. And an actual.. What next?</a:t>
            </a:r>
            <a:endParaRPr lang="en-US">
              <a:ea typeface="+mj-ea"/>
              <a:cs typeface="+mj-cs"/>
            </a:endParaRP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F896D8D-3692-1A4D-BE48-B6C2DF7C5862}" type="slidenum">
              <a:rPr lang="en-US"/>
              <a:pPr>
                <a:defRPr/>
              </a:pPr>
              <a:t>416</a:t>
            </a:fld>
            <a:endParaRPr lang="en-US" dirty="0"/>
          </a:p>
        </p:txBody>
      </p:sp>
      <p:sp>
        <p:nvSpPr>
          <p:cNvPr id="19558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smtClean="0">
                <a:ea typeface="+mn-ea"/>
              </a:rPr>
              <a:t>The firm has the right financing mix</a:t>
            </a:r>
          </a:p>
          <a:p>
            <a:pPr marL="822960" lvl="1" indent="-457200" eaLnBrk="1" fontAlgn="auto" hangingPunct="1">
              <a:spcAft>
                <a:spcPts val="0"/>
              </a:spcAft>
              <a:buFont typeface="+mj-lt"/>
              <a:buAutoNum type="arabicPeriod"/>
              <a:defRPr/>
            </a:pPr>
            <a:r>
              <a:rPr lang="en-US" dirty="0" smtClean="0">
                <a:ea typeface="+mn-ea"/>
              </a:rPr>
              <a:t>It has too little debt (it is under levered)</a:t>
            </a:r>
          </a:p>
          <a:p>
            <a:pPr marL="822960" lvl="1" indent="-457200" eaLnBrk="1" fontAlgn="auto" hangingPunct="1">
              <a:spcAft>
                <a:spcPts val="0"/>
              </a:spcAft>
              <a:buFont typeface="+mj-lt"/>
              <a:buAutoNum type="arabicPeriod"/>
              <a:defRPr/>
            </a:pPr>
            <a:r>
              <a:rPr lang="en-US" dirty="0" smtClean="0">
                <a:ea typeface="+mn-ea"/>
              </a:rPr>
              <a:t>It has too much debt (it is over levered)</a:t>
            </a:r>
          </a:p>
          <a:p>
            <a:pPr marL="320040" indent="-320040" eaLnBrk="1" fontAlgn="auto" hangingPunct="1">
              <a:spcAft>
                <a:spcPts val="0"/>
              </a:spcAft>
              <a:buFont typeface="Wingdings"/>
              <a:buChar char=""/>
              <a:defRPr/>
            </a:pPr>
            <a:r>
              <a:rPr lang="en-US" dirty="0" smtClean="0">
                <a:ea typeface="+mn-ea"/>
                <a:cs typeface="+mn-cs"/>
              </a:rPr>
              <a:t>The next step in the process is</a:t>
            </a:r>
          </a:p>
          <a:p>
            <a:pPr marL="640080" lvl="1" indent="-274320" eaLnBrk="1" fontAlgn="auto" hangingPunct="1">
              <a:spcAft>
                <a:spcPts val="0"/>
              </a:spcAft>
              <a:buFont typeface="Wingdings 2"/>
              <a:buChar char=""/>
              <a:defRPr/>
            </a:pPr>
            <a:r>
              <a:rPr lang="en-US" dirty="0" smtClean="0">
                <a:ea typeface="+mn-ea"/>
              </a:rPr>
              <a:t>Deciding how much quickly or gradually the firm should move to its optimal</a:t>
            </a:r>
          </a:p>
          <a:p>
            <a:pPr marL="640080" lvl="1" indent="-274320" eaLnBrk="1" fontAlgn="auto" hangingPunct="1">
              <a:spcAft>
                <a:spcPts val="0"/>
              </a:spcAft>
              <a:buFont typeface="Wingdings 2"/>
              <a:buChar char=""/>
              <a:defRPr/>
            </a:pPr>
            <a:r>
              <a:rPr lang="en-US" dirty="0" smtClean="0">
                <a:ea typeface="+mn-ea"/>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593310048"/>
      </p:ext>
    </p:extLst>
  </p:cSld>
  <p:clrMapOvr>
    <a:masterClrMapping/>
  </p:clrMapOvr>
  <p:timing>
    <p:tnLst>
      <p:par>
        <p:cTn xmlns:p14="http://schemas.microsoft.com/office/powerpoint/2010/mai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Framework for Getting to the Optimal</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10EC4D-FE49-7B45-9574-7F1CF9275565}" type="slidenum">
              <a:rPr lang="en-US"/>
              <a:pPr>
                <a:defRPr/>
              </a:pPr>
              <a:t>417</a:t>
            </a:fld>
            <a:endParaRPr lang="en-US" dirty="0"/>
          </a:p>
        </p:txBody>
      </p:sp>
      <p:sp>
        <p:nvSpPr>
          <p:cNvPr id="21606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16069"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0"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1"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2"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3"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4"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5"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6"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7"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8"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9"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0"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1"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2"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3"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4"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5"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6"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7"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8"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9"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actual debt ratio greater than or lesser than the optimal debt ratio?</a:t>
            </a:r>
          </a:p>
        </p:txBody>
      </p:sp>
      <p:sp>
        <p:nvSpPr>
          <p:cNvPr id="216090"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&gt; Optimal</a:t>
            </a:r>
          </a:p>
        </p:txBody>
      </p:sp>
      <p:sp>
        <p:nvSpPr>
          <p:cNvPr id="216091"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Overlevered</a:t>
            </a:r>
          </a:p>
        </p:txBody>
      </p:sp>
      <p:sp>
        <p:nvSpPr>
          <p:cNvPr id="216092"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&lt; Optimal</a:t>
            </a:r>
          </a:p>
        </p:txBody>
      </p:sp>
      <p:sp>
        <p:nvSpPr>
          <p:cNvPr id="216093"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Underlevered</a:t>
            </a:r>
          </a:p>
        </p:txBody>
      </p:sp>
      <p:sp>
        <p:nvSpPr>
          <p:cNvPr id="216094"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under bankruptcy threat?</a:t>
            </a:r>
          </a:p>
        </p:txBody>
      </p:sp>
      <p:sp>
        <p:nvSpPr>
          <p:cNvPr id="216095"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a takeover target?</a:t>
            </a:r>
          </a:p>
        </p:txBody>
      </p:sp>
      <p:sp>
        <p:nvSpPr>
          <p:cNvPr id="216096"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097"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098"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Reduce Debt quickly</a:t>
            </a:r>
          </a:p>
        </p:txBody>
      </p:sp>
      <p:sp>
        <p:nvSpPr>
          <p:cNvPr id="216099"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Equity for Debt swap</a:t>
            </a:r>
          </a:p>
        </p:txBody>
      </p:sp>
      <p:sp>
        <p:nvSpPr>
          <p:cNvPr id="216100"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Sell Assets; use cash</a:t>
            </a:r>
          </a:p>
        </p:txBody>
      </p:sp>
      <p:sp>
        <p:nvSpPr>
          <p:cNvPr id="216101"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to pay off debt</a:t>
            </a:r>
          </a:p>
        </p:txBody>
      </p:sp>
      <p:sp>
        <p:nvSpPr>
          <p:cNvPr id="216102"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Renegotiate with lenders</a:t>
            </a:r>
          </a:p>
        </p:txBody>
      </p:sp>
      <p:sp>
        <p:nvSpPr>
          <p:cNvPr id="216103"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216104"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216105"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216106"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216107"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108"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216109"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new equity or with retained</a:t>
            </a:r>
          </a:p>
        </p:txBody>
      </p:sp>
      <p:sp>
        <p:nvSpPr>
          <p:cNvPr id="216110"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216111"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112"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Pay off debt with retained</a:t>
            </a:r>
          </a:p>
        </p:txBody>
      </p:sp>
      <p:sp>
        <p:nvSpPr>
          <p:cNvPr id="216113"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216114"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Reduce or eliminate dividends.</a:t>
            </a:r>
          </a:p>
        </p:txBody>
      </p:sp>
      <p:sp>
        <p:nvSpPr>
          <p:cNvPr id="216115"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Issue new equity and pay off </a:t>
            </a:r>
          </a:p>
        </p:txBody>
      </p:sp>
      <p:sp>
        <p:nvSpPr>
          <p:cNvPr id="216116"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216117"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118"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119"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216120"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216121"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216122"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216123"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124"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216125"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216126"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127"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 your stockholders like</a:t>
            </a:r>
          </a:p>
        </p:txBody>
      </p:sp>
      <p:sp>
        <p:nvSpPr>
          <p:cNvPr id="216128"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dividends?</a:t>
            </a:r>
          </a:p>
        </p:txBody>
      </p:sp>
      <p:sp>
        <p:nvSpPr>
          <p:cNvPr id="216129"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130"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Pay Dividends</a:t>
            </a:r>
          </a:p>
        </p:txBody>
      </p:sp>
      <p:sp>
        <p:nvSpPr>
          <p:cNvPr id="216131"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132"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back stock</a:t>
            </a:r>
          </a:p>
        </p:txBody>
      </p:sp>
      <p:sp>
        <p:nvSpPr>
          <p:cNvPr id="216133"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34"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35"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36"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37"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38"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39"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0"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1"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42"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3"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4"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5"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46"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7"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8"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9"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50"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51"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52"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53"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54"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Increase leverage</a:t>
            </a:r>
          </a:p>
        </p:txBody>
      </p:sp>
      <p:sp>
        <p:nvSpPr>
          <p:cNvPr id="216155"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quickly</a:t>
            </a:r>
          </a:p>
        </p:txBody>
      </p:sp>
      <p:sp>
        <p:nvSpPr>
          <p:cNvPr id="216156"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Debt/Equity swaps</a:t>
            </a:r>
          </a:p>
        </p:txBody>
      </p:sp>
      <p:sp>
        <p:nvSpPr>
          <p:cNvPr id="216157"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Borrow money&amp;</a:t>
            </a:r>
          </a:p>
        </p:txBody>
      </p:sp>
      <p:sp>
        <p:nvSpPr>
          <p:cNvPr id="216158"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shares.</a:t>
            </a:r>
          </a:p>
        </p:txBody>
      </p:sp>
      <p:sp>
        <p:nvSpPr>
          <p:cNvPr id="216159"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60"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61"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62"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892639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r>
              <a:rPr lang="en-US">
                <a:latin typeface="Calibri" charset="0"/>
              </a:rPr>
              <a:t>Disney: Applying the Framework</a:t>
            </a:r>
          </a:p>
        </p:txBody>
      </p:sp>
      <p:sp>
        <p:nvSpPr>
          <p:cNvPr id="218114" name="Content Placeholder 2"/>
          <p:cNvSpPr>
            <a:spLocks noGrp="1"/>
          </p:cNvSpPr>
          <p:nvPr>
            <p:ph sz="quarter" idx="1"/>
          </p:nvPr>
        </p:nvSpPr>
        <p:spPr>
          <a:xfrm>
            <a:off x="612775" y="1600200"/>
            <a:ext cx="8153400" cy="4495800"/>
          </a:xfrm>
        </p:spPr>
        <p:txBody>
          <a:bodyPr/>
          <a:lstStyle/>
          <a:p>
            <a:endParaRPr lang="en-US">
              <a:latin typeface="Calibri" charset="0"/>
            </a:endParaRPr>
          </a:p>
        </p:txBody>
      </p:sp>
      <p:sp>
        <p:nvSpPr>
          <p:cNvPr id="21811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1811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1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1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1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actual debt ratio greater than or lesser than the optimal debt ratio?</a:t>
            </a:r>
          </a:p>
        </p:txBody>
      </p:sp>
      <p:sp>
        <p:nvSpPr>
          <p:cNvPr id="21813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&gt; Optimal</a:t>
            </a:r>
          </a:p>
        </p:txBody>
      </p:sp>
      <p:sp>
        <p:nvSpPr>
          <p:cNvPr id="21813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Overlevered</a:t>
            </a:r>
          </a:p>
        </p:txBody>
      </p:sp>
      <p:sp>
        <p:nvSpPr>
          <p:cNvPr id="21813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Actual &lt; Optimal</a:t>
            </a:r>
          </a:p>
        </p:txBody>
      </p:sp>
      <p:sp>
        <p:nvSpPr>
          <p:cNvPr id="218139"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Actual (11.58%) &lt; Optimal (40%)</a:t>
            </a:r>
          </a:p>
        </p:txBody>
      </p:sp>
      <p:sp>
        <p:nvSpPr>
          <p:cNvPr id="21814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under bankruptcy threat?</a:t>
            </a:r>
          </a:p>
        </p:txBody>
      </p:sp>
      <p:sp>
        <p:nvSpPr>
          <p:cNvPr id="21814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a takeover target?</a:t>
            </a:r>
          </a:p>
        </p:txBody>
      </p:sp>
      <p:sp>
        <p:nvSpPr>
          <p:cNvPr id="21814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814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814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Reduce Debt quickly</a:t>
            </a:r>
          </a:p>
        </p:txBody>
      </p:sp>
      <p:sp>
        <p:nvSpPr>
          <p:cNvPr id="21814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Equity for Debt swap</a:t>
            </a:r>
          </a:p>
        </p:txBody>
      </p:sp>
      <p:sp>
        <p:nvSpPr>
          <p:cNvPr id="21814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Sell Assets; use cash</a:t>
            </a:r>
          </a:p>
        </p:txBody>
      </p:sp>
      <p:sp>
        <p:nvSpPr>
          <p:cNvPr id="21814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to pay off debt</a:t>
            </a:r>
          </a:p>
        </p:txBody>
      </p:sp>
      <p:sp>
        <p:nvSpPr>
          <p:cNvPr id="21814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Renegotiate with lenders</a:t>
            </a:r>
          </a:p>
        </p:txBody>
      </p:sp>
      <p:sp>
        <p:nvSpPr>
          <p:cNvPr id="21814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21815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21815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21815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21815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815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21815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new equity or with retained</a:t>
            </a:r>
          </a:p>
        </p:txBody>
      </p:sp>
      <p:sp>
        <p:nvSpPr>
          <p:cNvPr id="21815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21815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815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Pay off debt with retained</a:t>
            </a:r>
          </a:p>
        </p:txBody>
      </p:sp>
      <p:sp>
        <p:nvSpPr>
          <p:cNvPr id="21815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21816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Reduce or eliminate dividends.</a:t>
            </a:r>
          </a:p>
        </p:txBody>
      </p:sp>
      <p:sp>
        <p:nvSpPr>
          <p:cNvPr id="21816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Issue new equity and pay off </a:t>
            </a:r>
          </a:p>
        </p:txBody>
      </p:sp>
      <p:sp>
        <p:nvSpPr>
          <p:cNvPr id="21816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21816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816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0"/>
                <a:cs typeface="Symbol" charset="0"/>
              </a:rPr>
              <a:t>a</a:t>
            </a:r>
            <a:endParaRPr lang="en-US" sz="1200" b="1">
              <a:solidFill>
                <a:srgbClr val="FF0000"/>
              </a:solidFill>
              <a:latin typeface="Helvetica" charset="0"/>
              <a:cs typeface="Symbol" charset="0"/>
            </a:endParaRPr>
          </a:p>
        </p:txBody>
      </p:sp>
      <p:sp>
        <p:nvSpPr>
          <p:cNvPr id="21816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21816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21816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21816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21816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FF0000"/>
                </a:solidFill>
                <a:latin typeface="Helvetica" charset="0"/>
              </a:rPr>
              <a:t>Yes. ROC &gt; Cost of capital</a:t>
            </a:r>
          </a:p>
        </p:txBody>
      </p:sp>
      <p:sp>
        <p:nvSpPr>
          <p:cNvPr id="21817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Take good projects</a:t>
            </a:r>
          </a:p>
        </p:txBody>
      </p:sp>
      <p:sp>
        <p:nvSpPr>
          <p:cNvPr id="21817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With debt.</a:t>
            </a:r>
          </a:p>
        </p:txBody>
      </p:sp>
      <p:sp>
        <p:nvSpPr>
          <p:cNvPr id="21817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latin typeface="Helvetica" charset="0"/>
              </a:rPr>
              <a:t>No</a:t>
            </a:r>
          </a:p>
        </p:txBody>
      </p:sp>
      <p:sp>
        <p:nvSpPr>
          <p:cNvPr id="21817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 your stockholders like</a:t>
            </a:r>
          </a:p>
        </p:txBody>
      </p:sp>
      <p:sp>
        <p:nvSpPr>
          <p:cNvPr id="21817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dividends?</a:t>
            </a:r>
          </a:p>
        </p:txBody>
      </p:sp>
      <p:sp>
        <p:nvSpPr>
          <p:cNvPr id="21817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817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Pay Dividends</a:t>
            </a:r>
          </a:p>
        </p:txBody>
      </p:sp>
      <p:sp>
        <p:nvSpPr>
          <p:cNvPr id="21817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817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back stock</a:t>
            </a:r>
          </a:p>
        </p:txBody>
      </p:sp>
      <p:sp>
        <p:nvSpPr>
          <p:cNvPr id="21817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Increase leverage</a:t>
            </a:r>
          </a:p>
        </p:txBody>
      </p:sp>
      <p:sp>
        <p:nvSpPr>
          <p:cNvPr id="21820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quickly</a:t>
            </a:r>
          </a:p>
        </p:txBody>
      </p:sp>
      <p:sp>
        <p:nvSpPr>
          <p:cNvPr id="21820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Debt/Equity swaps</a:t>
            </a:r>
          </a:p>
        </p:txBody>
      </p:sp>
      <p:sp>
        <p:nvSpPr>
          <p:cNvPr id="21820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Borrow money&amp;</a:t>
            </a:r>
          </a:p>
        </p:txBody>
      </p:sp>
      <p:sp>
        <p:nvSpPr>
          <p:cNvPr id="21820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shares.</a:t>
            </a:r>
          </a:p>
        </p:txBody>
      </p:sp>
      <p:sp>
        <p:nvSpPr>
          <p:cNvPr id="21820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20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618806449"/>
      </p:ext>
    </p:extLst>
  </p:cSld>
  <p:clrMapOvr>
    <a:masterClrMapping/>
  </p:clrMapOvr>
  <p:transition xmlns:p14="http://schemas.microsoft.com/office/powerpoint/2010/mai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Getting to the Optimal</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127E1D6-1030-6349-B477-634EC9FBF2CD}" type="slidenum">
              <a:rPr lang="en-US"/>
              <a:pPr>
                <a:defRPr/>
              </a:pPr>
              <a:t>419</a:t>
            </a:fld>
            <a:endParaRPr lang="en-US" dirty="0"/>
          </a:p>
        </p:txBody>
      </p:sp>
      <p:sp>
        <p:nvSpPr>
          <p:cNvPr id="20173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Based upon your analysis of both the firm</a:t>
            </a:r>
            <a:r>
              <a:rPr lang="ja-JP" altLang="en-US" dirty="0" smtClean="0">
                <a:ea typeface="+mn-ea"/>
                <a:cs typeface="+mn-cs"/>
              </a:rPr>
              <a:t>’</a:t>
            </a:r>
            <a:r>
              <a:rPr lang="en-US" altLang="ja-JP" dirty="0" smtClean="0">
                <a:ea typeface="+mn-ea"/>
                <a:cs typeface="+mn-cs"/>
              </a:rPr>
              <a:t>s capital structure and investment record, what path would you map out for the firm?</a:t>
            </a:r>
          </a:p>
          <a:p>
            <a:pPr marL="514350" indent="-514350" eaLnBrk="1" fontAlgn="auto" hangingPunct="1">
              <a:spcAft>
                <a:spcPts val="0"/>
              </a:spcAft>
              <a:buFont typeface="+mj-lt"/>
              <a:buAutoNum type="alphaLcPeriod"/>
              <a:defRPr/>
            </a:pPr>
            <a:r>
              <a:rPr lang="en-US" dirty="0" smtClean="0">
                <a:ea typeface="+mn-ea"/>
                <a:cs typeface="+mn-cs"/>
              </a:rPr>
              <a:t>Immediate change in leverage</a:t>
            </a:r>
          </a:p>
          <a:p>
            <a:pPr marL="514350" indent="-514350" eaLnBrk="1" fontAlgn="auto" hangingPunct="1">
              <a:spcAft>
                <a:spcPts val="0"/>
              </a:spcAft>
              <a:buFont typeface="+mj-lt"/>
              <a:buAutoNum type="alphaLcPeriod"/>
              <a:defRPr/>
            </a:pPr>
            <a:r>
              <a:rPr lang="en-US" dirty="0" smtClean="0">
                <a:ea typeface="+mn-ea"/>
                <a:cs typeface="+mn-cs"/>
              </a:rPr>
              <a:t>Gradual change in leverage</a:t>
            </a:r>
          </a:p>
          <a:p>
            <a:pPr marL="514350" indent="-514350" eaLnBrk="1" fontAlgn="auto" hangingPunct="1">
              <a:spcAft>
                <a:spcPts val="0"/>
              </a:spcAft>
              <a:buFont typeface="+mj-lt"/>
              <a:buAutoNum type="alphaLcPeriod"/>
              <a:defRPr/>
            </a:pPr>
            <a:r>
              <a:rPr lang="en-US" dirty="0" smtClean="0">
                <a:ea typeface="+mn-ea"/>
                <a:cs typeface="+mn-cs"/>
              </a:rPr>
              <a:t>No change in leverage</a:t>
            </a:r>
          </a:p>
          <a:p>
            <a:pPr marL="320040" indent="-320040" eaLnBrk="1" fontAlgn="auto" hangingPunct="1">
              <a:spcAft>
                <a:spcPts val="0"/>
              </a:spcAft>
              <a:buFont typeface="Wingdings"/>
              <a:buChar char=""/>
              <a:defRPr/>
            </a:pPr>
            <a:r>
              <a:rPr lang="en-US" dirty="0" smtClean="0">
                <a:ea typeface="+mn-ea"/>
                <a:cs typeface="+mn-cs"/>
              </a:rPr>
              <a:t>Would you recommend that the firm change its financing mix by </a:t>
            </a:r>
          </a:p>
          <a:p>
            <a:pPr marL="514350" indent="-514350" eaLnBrk="1" fontAlgn="auto" hangingPunct="1">
              <a:spcAft>
                <a:spcPts val="0"/>
              </a:spcAft>
              <a:buFont typeface="+mj-lt"/>
              <a:buAutoNum type="alphaLcPeriod"/>
              <a:defRPr/>
            </a:pPr>
            <a:r>
              <a:rPr lang="en-US" dirty="0" smtClean="0">
                <a:ea typeface="+mn-ea"/>
                <a:cs typeface="+mn-cs"/>
              </a:rPr>
              <a:t>Paying off debt/Buying back equity</a:t>
            </a:r>
          </a:p>
          <a:p>
            <a:pPr marL="514350" indent="-514350" eaLnBrk="1" fontAlgn="auto" hangingPunct="1">
              <a:spcAft>
                <a:spcPts val="0"/>
              </a:spcAft>
              <a:buFont typeface="+mj-lt"/>
              <a:buAutoNum type="alphaLcPeriod"/>
              <a:defRPr/>
            </a:pPr>
            <a:r>
              <a:rPr lang="en-US" dirty="0" smtClean="0">
                <a:ea typeface="+mn-ea"/>
                <a:cs typeface="+mn-cs"/>
              </a:rPr>
              <a:t>Take projects with equity/debt</a:t>
            </a:r>
            <a:endParaRPr lang="en-US" dirty="0">
              <a:ea typeface="+mn-ea"/>
              <a:cs typeface="+mn-cs"/>
            </a:endParaRPr>
          </a:p>
        </p:txBody>
      </p:sp>
    </p:spTree>
    <p:extLst>
      <p:ext uri="{BB962C8B-B14F-4D97-AF65-F5344CB8AC3E}">
        <p14:creationId xmlns:p14="http://schemas.microsoft.com/office/powerpoint/2010/main" val="206384192"/>
      </p:ext>
    </p:extLst>
  </p:cSld>
  <p:clrMapOvr>
    <a:masterClrMapping/>
  </p:clrMapOvr>
  <p:timing>
    <p:tnLst>
      <p:par>
        <p:cTn xmlns:p14="http://schemas.microsoft.com/office/powerpoint/2010/mai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Mechanics of Changing Debt Ratio quickly…</a:t>
            </a:r>
            <a:endParaRPr lang="en-US" dirty="0">
              <a:ea typeface="+mj-ea"/>
              <a:cs typeface="+mj-cs"/>
            </a:endParaRPr>
          </a:p>
        </p:txBody>
      </p:sp>
      <p:sp>
        <p:nvSpPr>
          <p:cNvPr id="222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5B95B25-C187-074C-B9BE-FF452B90FE5D}" type="slidenum">
              <a:rPr lang="en-US"/>
              <a:pPr>
                <a:defRPr/>
              </a:pPr>
              <a:t>420</a:t>
            </a:fld>
            <a:endParaRPr lang="en-US" dirty="0"/>
          </a:p>
        </p:txBody>
      </p:sp>
      <p:pic>
        <p:nvPicPr>
          <p:cNvPr id="22221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extLst>
      <p:ext uri="{BB962C8B-B14F-4D97-AF65-F5344CB8AC3E}">
        <p14:creationId xmlns:p14="http://schemas.microsoft.com/office/powerpoint/2010/main" val="2102650821"/>
      </p:ext>
    </p:extLst>
  </p:cSld>
  <p:clrMapOvr>
    <a:masterClrMapping/>
  </p:clrMapOvr>
  <p:timing>
    <p:tnLst>
      <p:par>
        <p:cTn xmlns:p14="http://schemas.microsoft.com/office/powerpoint/2010/mai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mechanics of changing debt ratios over time… gradually…</a:t>
            </a:r>
            <a:endParaRPr lang="en-US">
              <a:ea typeface="+mj-ea"/>
              <a:cs typeface="+mj-cs"/>
            </a:endParaRP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F74BCF2-BB4C-A248-96A7-046475F7FF38}" type="slidenum">
              <a:rPr lang="en-US"/>
              <a:pPr>
                <a:defRPr/>
              </a:pPr>
              <a:t>421</a:t>
            </a:fld>
            <a:endParaRPr lang="en-US" dirty="0"/>
          </a:p>
        </p:txBody>
      </p:sp>
      <p:sp>
        <p:nvSpPr>
          <p:cNvPr id="205826"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To change debt ratios over time, you use the same mix of tools that you used to change debt ratios gradually:</a:t>
            </a:r>
          </a:p>
          <a:p>
            <a:pPr marL="640080" lvl="1" indent="-274320" eaLnBrk="1" fontAlgn="auto" hangingPunct="1">
              <a:spcAft>
                <a:spcPts val="0"/>
              </a:spcAft>
              <a:buFont typeface="Wingdings 2"/>
              <a:buChar char=""/>
              <a:defRPr/>
            </a:pPr>
            <a:r>
              <a:rPr lang="en-US" smtClean="0">
                <a:ea typeface="+mn-ea"/>
              </a:rPr>
              <a:t>Dividends and stock buybacks: Dividends and stock buybacks will reduce the value of equity.</a:t>
            </a:r>
          </a:p>
          <a:p>
            <a:pPr marL="640080" lvl="1" indent="-274320" eaLnBrk="1" fontAlgn="auto" hangingPunct="1">
              <a:spcAft>
                <a:spcPts val="0"/>
              </a:spcAft>
              <a:buFont typeface="Wingdings 2"/>
              <a:buChar char=""/>
              <a:defRPr/>
            </a:pPr>
            <a:r>
              <a:rPr lang="en-US" smtClean="0">
                <a:ea typeface="+mn-ea"/>
              </a:rPr>
              <a:t>Debt repayments: will reduce the value of debt.</a:t>
            </a:r>
          </a:p>
          <a:p>
            <a:pPr marL="320040" indent="-320040" eaLnBrk="1" fontAlgn="auto" hangingPunct="1">
              <a:spcAft>
                <a:spcPts val="0"/>
              </a:spcAft>
              <a:buFont typeface="Wingdings"/>
              <a:buChar char=""/>
              <a:defRPr/>
            </a:pPr>
            <a:r>
              <a:rPr lang="en-US" smtClean="0">
                <a:ea typeface="+mn-ea"/>
                <a:cs typeface="+mn-cs"/>
              </a:rPr>
              <a:t>The complication of changing debt ratios over time is that firm value is itself a moving target. </a:t>
            </a:r>
          </a:p>
          <a:p>
            <a:pPr marL="640080" lvl="1" indent="-274320" eaLnBrk="1" fontAlgn="auto" hangingPunct="1">
              <a:spcAft>
                <a:spcPts val="0"/>
              </a:spcAft>
              <a:buFont typeface="Wingdings 2"/>
              <a:buChar char=""/>
              <a:defRPr/>
            </a:pPr>
            <a:r>
              <a:rPr lang="en-US" smtClean="0">
                <a:ea typeface="+mn-ea"/>
              </a:rPr>
              <a:t>If equity is fairly valued today, the equity value should change over time to reflect the expected price appreciation:</a:t>
            </a:r>
          </a:p>
          <a:p>
            <a:pPr marL="640080" lvl="1" indent="-274320" eaLnBrk="1" fontAlgn="auto" hangingPunct="1">
              <a:spcAft>
                <a:spcPts val="0"/>
              </a:spcAft>
              <a:buFont typeface="Wingdings 2"/>
              <a:buChar char=""/>
              <a:defRPr/>
            </a:pPr>
            <a:r>
              <a:rPr lang="en-US" smtClean="0">
                <a:ea typeface="+mn-ea"/>
              </a:rPr>
              <a:t>Expected Price appreciation = Cost of equity – Dividend Yield</a:t>
            </a:r>
          </a:p>
          <a:p>
            <a:pPr marL="640080" lvl="1" indent="-274320" eaLnBrk="1" fontAlgn="auto" hangingPunct="1">
              <a:spcAft>
                <a:spcPts val="0"/>
              </a:spcAft>
              <a:buFont typeface="Wingdings 2"/>
              <a:buChar char=""/>
              <a:defRPr/>
            </a:pPr>
            <a:r>
              <a:rPr lang="en-US" smtClean="0">
                <a:ea typeface="+mn-ea"/>
              </a:rPr>
              <a:t>Debt will also change over time, in conjunction as firm value changes.</a:t>
            </a:r>
            <a:endParaRPr lang="en-US">
              <a:ea typeface="+mn-ea"/>
            </a:endParaRPr>
          </a:p>
        </p:txBody>
      </p:sp>
    </p:spTree>
    <p:extLst>
      <p:ext uri="{BB962C8B-B14F-4D97-AF65-F5344CB8AC3E}">
        <p14:creationId xmlns:p14="http://schemas.microsoft.com/office/powerpoint/2010/main" val="428647073"/>
      </p:ext>
    </p:extLst>
  </p:cSld>
  <p:clrMapOvr>
    <a:masterClrMapping/>
  </p:clrMapOvr>
  <p:timing>
    <p:tnLst>
      <p:par>
        <p:cTn xmlns:p14="http://schemas.microsoft.com/office/powerpoint/2010/mai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Designing Debt: The Fundamental Principle</a:t>
            </a:r>
            <a:endParaRPr lang="en-US">
              <a:ea typeface="+mj-ea"/>
              <a:cs typeface="+mj-cs"/>
            </a:endParaRP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37BBB1C-E115-AD48-9EB1-EC866791ECEB}" type="slidenum">
              <a:rPr lang="en-US"/>
              <a:pPr>
                <a:defRPr/>
              </a:pPr>
              <a:t>422</a:t>
            </a:fld>
            <a:endParaRPr lang="en-US" dirty="0"/>
          </a:p>
        </p:txBody>
      </p:sp>
      <p:sp>
        <p:nvSpPr>
          <p:cNvPr id="22630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objective in designing debt is to make the cash flows on debt match up as closely as possible with the cash flows that the firm makes on its assets.</a:t>
            </a:r>
          </a:p>
          <a:p>
            <a:pPr eaLnBrk="1" hangingPunct="1"/>
            <a:r>
              <a:rPr lang="en-US">
                <a:latin typeface="Calibri" charset="0"/>
              </a:rPr>
              <a:t>By doing so, we reduce our risk of default, increase debt capacity and increase firm value.</a:t>
            </a:r>
          </a:p>
        </p:txBody>
      </p:sp>
    </p:spTree>
    <p:extLst>
      <p:ext uri="{BB962C8B-B14F-4D97-AF65-F5344CB8AC3E}">
        <p14:creationId xmlns:p14="http://schemas.microsoft.com/office/powerpoint/2010/main" val="2132504771"/>
      </p:ext>
    </p:extLst>
  </p:cSld>
  <p:clrMapOvr>
    <a:masterClrMapping/>
  </p:clrMapOvr>
  <p:timing>
    <p:tnLst>
      <p:par>
        <p:cTn xmlns:p14="http://schemas.microsoft.com/office/powerpoint/2010/mai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with mismatched debt</a:t>
            </a:r>
          </a:p>
        </p:txBody>
      </p:sp>
      <p:sp>
        <p:nvSpPr>
          <p:cNvPr id="228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C1F795E-A133-734A-A7A1-3954DE8143FE}" type="slidenum">
              <a:rPr lang="en-US"/>
              <a:pPr>
                <a:defRPr/>
              </a:pPr>
              <a:t>423</a:t>
            </a:fld>
            <a:endParaRPr lang="en-US" dirty="0"/>
          </a:p>
        </p:txBody>
      </p:sp>
      <p:pic>
        <p:nvPicPr>
          <p:cNvPr id="22835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extLst>
      <p:ext uri="{BB962C8B-B14F-4D97-AF65-F5344CB8AC3E}">
        <p14:creationId xmlns:p14="http://schemas.microsoft.com/office/powerpoint/2010/main" val="2319806797"/>
      </p:ext>
    </p:extLst>
  </p:cSld>
  <p:clrMapOvr>
    <a:masterClrMapping/>
  </p:clrMapOvr>
  <p:timing>
    <p:tnLst>
      <p:par>
        <p:cTn xmlns:p14="http://schemas.microsoft.com/office/powerpoint/2010/mai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with matched Debt</a:t>
            </a:r>
          </a:p>
        </p:txBody>
      </p:sp>
      <p:sp>
        <p:nvSpPr>
          <p:cNvPr id="230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1526AFE-EB13-2646-A052-03366F2AEFB1}" type="slidenum">
              <a:rPr lang="en-US"/>
              <a:pPr>
                <a:defRPr/>
              </a:pPr>
              <a:t>424</a:t>
            </a:fld>
            <a:endParaRPr lang="en-US" dirty="0"/>
          </a:p>
        </p:txBody>
      </p:sp>
      <p:pic>
        <p:nvPicPr>
          <p:cNvPr id="2304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extLst>
      <p:ext uri="{BB962C8B-B14F-4D97-AF65-F5344CB8AC3E}">
        <p14:creationId xmlns:p14="http://schemas.microsoft.com/office/powerpoint/2010/main" val="691706247"/>
      </p:ext>
    </p:extLst>
  </p:cSld>
  <p:clrMapOvr>
    <a:masterClrMapping/>
  </p:clrMapOvr>
  <p:timing>
    <p:tnLst>
      <p:par>
        <p:cTn xmlns:p14="http://schemas.microsoft.com/office/powerpoint/2010/mai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Design the perfect financing instrument</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0241F8E-8848-4D4B-A11B-441F3AFF82BA}" type="slidenum">
              <a:rPr lang="en-US"/>
              <a:pPr>
                <a:defRPr/>
              </a:pPr>
              <a:t>425</a:t>
            </a:fld>
            <a:endParaRPr lang="en-US" dirty="0"/>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perfect financing instrument will</a:t>
            </a:r>
          </a:p>
          <a:p>
            <a:pPr lvl="1" eaLnBrk="1" hangingPunct="1"/>
            <a:r>
              <a:rPr lang="en-US">
                <a:latin typeface="Calibri" charset="0"/>
              </a:rPr>
              <a:t>Have all of the tax advantages of debt</a:t>
            </a:r>
          </a:p>
          <a:p>
            <a:pPr lvl="1" eaLnBrk="1" hangingPunct="1"/>
            <a:r>
              <a:rPr lang="en-US">
                <a:latin typeface="Calibri" charset="0"/>
              </a:rPr>
              <a:t>While preserving the flexibility offered by equity</a:t>
            </a:r>
          </a:p>
          <a:p>
            <a:pPr lvl="1" eaLnBrk="1" hangingPunct="1"/>
            <a:endParaRPr lang="en-US">
              <a:latin typeface="Calibri" charset="0"/>
            </a:endParaRPr>
          </a:p>
        </p:txBody>
      </p:sp>
      <p:pic>
        <p:nvPicPr>
          <p:cNvPr id="23245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642225"/>
      </p:ext>
    </p:extLst>
  </p:cSld>
  <p:clrMapOvr>
    <a:masterClrMapping/>
  </p:clrMapOvr>
  <p:timing>
    <p:tnLst>
      <p:par>
        <p:cTn xmlns:p14="http://schemas.microsoft.com/office/powerpoint/2010/mai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Ensuring that you have not crossed the line drawn by the tax code</a:t>
            </a:r>
            <a:endParaRPr lang="en-US">
              <a:ea typeface="+mj-ea"/>
              <a:cs typeface="+mj-cs"/>
            </a:endParaRP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2B39391-37D2-3141-A19C-AEFE52F216CD}" type="slidenum">
              <a:rPr lang="en-US"/>
              <a:pPr>
                <a:defRPr/>
              </a:pPr>
              <a:t>426</a:t>
            </a:fld>
            <a:endParaRPr lang="en-US" dirty="0"/>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All of this design work is lost, however, if the security that you have designed does not deliver the tax benefits. </a:t>
            </a:r>
          </a:p>
          <a:p>
            <a:pPr eaLnBrk="1" hangingPunct="1"/>
            <a:r>
              <a:rPr lang="en-US">
                <a:latin typeface="Calibri" charset="0"/>
              </a:rPr>
              <a:t>In addition, there may be a trade off between mismatching debt and getting greater tax benefits.</a:t>
            </a:r>
          </a:p>
          <a:p>
            <a:pPr eaLnBrk="1" hangingPunct="1"/>
            <a:endParaRPr lang="en-US">
              <a:latin typeface="Calibri" charset="0"/>
            </a:endParaRPr>
          </a:p>
          <a:p>
            <a:pPr eaLnBrk="1" hangingPunct="1"/>
            <a:endParaRPr lang="en-US">
              <a:latin typeface="Calibri" charset="0"/>
            </a:endParaRPr>
          </a:p>
        </p:txBody>
      </p:sp>
      <p:pic>
        <p:nvPicPr>
          <p:cNvPr id="234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069891"/>
      </p:ext>
    </p:extLst>
  </p:cSld>
  <p:clrMapOvr>
    <a:masterClrMapping/>
  </p:clrMapOvr>
  <p:timing>
    <p:tnLst>
      <p:par>
        <p:cTn xmlns:p14="http://schemas.microsoft.com/office/powerpoint/2010/mai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While keeping equity research analysts, ratings agencies and regulators applauding</a:t>
            </a:r>
            <a:endParaRPr lang="en-US">
              <a:ea typeface="+mj-ea"/>
              <a:cs typeface="+mj-cs"/>
            </a:endParaRP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96C28E8-4D80-8548-8943-AA3B75EA4433}" type="slidenum">
              <a:rPr lang="en-US"/>
              <a:pPr>
                <a:defRPr/>
              </a:pPr>
              <a:t>427</a:t>
            </a:fld>
            <a:endParaRPr lang="en-US" dirty="0"/>
          </a:p>
        </p:txBody>
      </p:sp>
      <p:sp>
        <p:nvSpPr>
          <p:cNvPr id="236548" name="Rectangle 3"/>
          <p:cNvSpPr>
            <a:spLocks noGrp="1" noChangeArrowheads="1"/>
          </p:cNvSpPr>
          <p:nvPr>
            <p:ph sz="quarter" idx="1"/>
          </p:nvPr>
        </p:nvSpPr>
        <p:spPr>
          <a:xfrm>
            <a:off x="612775" y="1600200"/>
            <a:ext cx="8153400" cy="4495800"/>
          </a:xfrm>
        </p:spPr>
        <p:txBody>
          <a:bodyPr/>
          <a:lstStyle/>
          <a:p>
            <a:pPr eaLnBrk="1" hangingPunct="1"/>
            <a:r>
              <a:rPr lang="en-US" sz="2400">
                <a:latin typeface="Calibri" charset="0"/>
              </a:rPr>
              <a:t>Ratings agencies want companies to issue equity, since it makes them safer. </a:t>
            </a:r>
          </a:p>
          <a:p>
            <a:pPr eaLnBrk="1" hangingPunct="1"/>
            <a:r>
              <a:rPr lang="en-US" sz="2400">
                <a:latin typeface="Calibri" charset="0"/>
              </a:rPr>
              <a:t>Equity research analysts want them not to issue equity because it dilutes earnings per share. </a:t>
            </a:r>
          </a:p>
          <a:p>
            <a:pPr eaLnBrk="1" hangingPunct="1"/>
            <a:r>
              <a:rPr lang="en-US" sz="2400">
                <a:latin typeface="Calibri" charset="0"/>
              </a:rPr>
              <a:t>Regulatory authorities want to ensure that you meet their requirements in terms of capital ratios (usually book value). </a:t>
            </a:r>
          </a:p>
          <a:p>
            <a:pPr eaLnBrk="1" hangingPunct="1"/>
            <a:r>
              <a:rPr lang="en-US" sz="2400">
                <a:latin typeface="Calibri" charset="0"/>
              </a:rPr>
              <a:t>Financing that leaves all three groups happy is nirvana.</a:t>
            </a:r>
          </a:p>
        </p:txBody>
      </p:sp>
      <p:pic>
        <p:nvPicPr>
          <p:cNvPr id="2365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8065711"/>
      </p:ext>
    </p:extLst>
  </p:cSld>
  <p:clrMapOvr>
    <a:masterClrMapping/>
  </p:clrMapOvr>
  <p:timing>
    <p:tnLst>
      <p:par>
        <p:cTn xmlns:p14="http://schemas.microsoft.com/office/powerpoint/2010/mai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Debt or Equity: The Strange Case of Trust Preferred</a:t>
            </a:r>
            <a:endParaRPr lang="en-US">
              <a:ea typeface="+mj-ea"/>
              <a:cs typeface="+mj-cs"/>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CE54DA1-BA77-F94D-8CBA-0477563E838C}" type="slidenum">
              <a:rPr lang="en-US"/>
              <a:pPr>
                <a:defRPr/>
              </a:pPr>
              <a:t>428</a:t>
            </a:fld>
            <a:endParaRPr lang="en-US" dirty="0"/>
          </a:p>
        </p:txBody>
      </p:sp>
      <p:sp>
        <p:nvSpPr>
          <p:cNvPr id="23859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Trust preferred stock has</a:t>
            </a:r>
          </a:p>
          <a:p>
            <a:pPr lvl="1" eaLnBrk="1" hangingPunct="1"/>
            <a:r>
              <a:rPr lang="en-US">
                <a:latin typeface="Calibri" charset="0"/>
              </a:rPr>
              <a:t>A fixed dividend payment, specified at the time of the issue</a:t>
            </a:r>
          </a:p>
          <a:p>
            <a:pPr lvl="1" eaLnBrk="1" hangingPunct="1"/>
            <a:r>
              <a:rPr lang="en-US">
                <a:latin typeface="Calibri" charset="0"/>
              </a:rPr>
              <a:t>That is tax deductible</a:t>
            </a:r>
          </a:p>
          <a:p>
            <a:pPr lvl="1" eaLnBrk="1" hangingPunct="1"/>
            <a:r>
              <a:rPr lang="en-US">
                <a:latin typeface="Calibri" charset="0"/>
              </a:rPr>
              <a:t>And failing to make the payment can give these shareholders voting rights </a:t>
            </a:r>
          </a:p>
          <a:p>
            <a:pPr eaLnBrk="1" hangingPunct="1"/>
            <a:r>
              <a:rPr lang="en-US">
                <a:latin typeface="Calibri" charset="0"/>
              </a:rPr>
              <a:t>When trust preferred was first created, ratings agencies treated it as equity. As they have become more savvy, ratings agencies have started giving firms only partial equity credit for trust preferred.</a:t>
            </a:r>
          </a:p>
          <a:p>
            <a:pPr lvl="1" eaLnBrk="1" hangingPunct="1"/>
            <a:endParaRPr lang="en-US">
              <a:latin typeface="Calibri" charset="0"/>
            </a:endParaRPr>
          </a:p>
        </p:txBody>
      </p:sp>
    </p:spTree>
    <p:extLst>
      <p:ext uri="{BB962C8B-B14F-4D97-AF65-F5344CB8AC3E}">
        <p14:creationId xmlns:p14="http://schemas.microsoft.com/office/powerpoint/2010/main" val="1860542692"/>
      </p:ext>
    </p:extLst>
  </p:cSld>
  <p:clrMapOvr>
    <a:masterClrMapping/>
  </p:clrMapOvr>
  <p:timing>
    <p:tnLst>
      <p:par>
        <p:cTn xmlns:p14="http://schemas.microsoft.com/office/powerpoint/2010/mai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Equity and Quasi Equity</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0C18B53-F5CE-864F-AE4F-8CFE195466B2}" type="slidenum">
              <a:rPr lang="en-US"/>
              <a:pPr>
                <a:defRPr/>
              </a:pPr>
              <a:t>429</a:t>
            </a:fld>
            <a:endParaRPr lang="en-US" dirty="0"/>
          </a:p>
        </p:txBody>
      </p:sp>
      <p:sp>
        <p:nvSpPr>
          <p:cNvPr id="24064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Assuming that trust preferred stock gets treated as equity by ratings agencies, which of the following firms is the most appropriate firm to be issuing it?</a:t>
            </a:r>
          </a:p>
          <a:p>
            <a:pPr marL="833438" lvl="1" indent="-514350" eaLnBrk="1" hangingPunct="1">
              <a:buFont typeface="Calibri" charset="0"/>
              <a:buAutoNum type="alphaLcPeriod"/>
            </a:pPr>
            <a:r>
              <a:rPr lang="en-US">
                <a:latin typeface="Calibri" charset="0"/>
              </a:rPr>
              <a:t>A firm that is under levered, but has a rating constraint that would be violated if it moved to its optimal</a:t>
            </a:r>
          </a:p>
          <a:p>
            <a:pPr marL="833438" lvl="1" indent="-514350" eaLnBrk="1" hangingPunct="1">
              <a:buFont typeface="Calibri" charset="0"/>
              <a:buAutoNum type="alphaLcPeriod"/>
            </a:pPr>
            <a:r>
              <a:rPr lang="en-US">
                <a:latin typeface="Calibri" charset="0"/>
              </a:rPr>
              <a:t>A firm that is over levered that is unable to issue debt because of the rating agency concerns.</a:t>
            </a:r>
          </a:p>
        </p:txBody>
      </p:sp>
    </p:spTree>
    <p:extLst>
      <p:ext uri="{BB962C8B-B14F-4D97-AF65-F5344CB8AC3E}">
        <p14:creationId xmlns:p14="http://schemas.microsoft.com/office/powerpoint/2010/main" val="2200722650"/>
      </p:ext>
    </p:extLst>
  </p:cSld>
  <p:clrMapOvr>
    <a:masterClrMapping/>
  </p:clrMapOvr>
  <p:timing>
    <p:tnLst>
      <p:par>
        <p:cTn xmlns:p14="http://schemas.microsoft.com/office/powerpoint/2010/mai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Soothe bondholder fears</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25D8666-F488-D344-AD47-71B8A091767F}" type="slidenum">
              <a:rPr lang="en-US"/>
              <a:pPr>
                <a:defRPr/>
              </a:pPr>
              <a:t>430</a:t>
            </a:fld>
            <a:endParaRPr lang="en-US" dirty="0"/>
          </a:p>
        </p:txBody>
      </p:sp>
      <p:sp>
        <p:nvSpPr>
          <p:cNvPr id="24269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There are some firms that face skepticism from bondholders when they go out to raise debt, because</a:t>
            </a:r>
          </a:p>
          <a:p>
            <a:pPr lvl="1" eaLnBrk="1" hangingPunct="1"/>
            <a:r>
              <a:rPr lang="en-US">
                <a:latin typeface="Calibri" charset="0"/>
              </a:rPr>
              <a:t>Of their past history of defaults or other actions</a:t>
            </a:r>
          </a:p>
          <a:p>
            <a:pPr lvl="1" eaLnBrk="1" hangingPunct="1"/>
            <a:r>
              <a:rPr lang="en-US">
                <a:latin typeface="Calibri" charset="0"/>
              </a:rPr>
              <a:t>They are small firms without any borrowing history</a:t>
            </a:r>
          </a:p>
          <a:p>
            <a:pPr eaLnBrk="1" hangingPunct="1"/>
            <a:r>
              <a:rPr lang="en-US">
                <a:latin typeface="Calibri" charset="0"/>
              </a:rPr>
              <a:t>Bondholders tend to demand much higher interest rates from these firms to reflect these concerns.</a:t>
            </a:r>
          </a:p>
          <a:p>
            <a:pPr eaLnBrk="1" hangingPunct="1"/>
            <a:endParaRPr lang="en-US">
              <a:latin typeface="Calibri" charset="0"/>
            </a:endParaRPr>
          </a:p>
        </p:txBody>
      </p:sp>
      <p:pic>
        <p:nvPicPr>
          <p:cNvPr id="24269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735959"/>
      </p:ext>
    </p:extLst>
  </p:cSld>
  <p:clrMapOvr>
    <a:masterClrMapping/>
  </p:clrMapOvr>
  <p:timing>
    <p:tnLst>
      <p:par>
        <p:cTn xmlns:p14="http://schemas.microsoft.com/office/powerpoint/2010/mai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do not lock in market mistakes that work against you</a:t>
            </a:r>
            <a:endParaRPr lang="en-US">
              <a:ea typeface="+mj-ea"/>
              <a:cs typeface="+mj-cs"/>
            </a:endParaRP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E0BFEF2-6225-BF44-9501-02D836518C37}" type="slidenum">
              <a:rPr lang="en-US"/>
              <a:pPr>
                <a:defRPr/>
              </a:pPr>
              <a:t>431</a:t>
            </a:fld>
            <a:endParaRPr lang="en-US" dirty="0"/>
          </a:p>
        </p:txBody>
      </p:sp>
      <p:sp>
        <p:nvSpPr>
          <p:cNvPr id="22630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Ratings agencies can sometimes under rate a firm, and markets can under price a firm</a:t>
            </a:r>
            <a:r>
              <a:rPr lang="ja-JP" altLang="en-US" smtClean="0">
                <a:ea typeface="+mn-ea"/>
                <a:cs typeface="+mn-cs"/>
              </a:rPr>
              <a:t>’</a:t>
            </a:r>
            <a:r>
              <a:rPr lang="en-US" altLang="ja-JP" smtClean="0">
                <a:ea typeface="+mn-ea"/>
                <a:cs typeface="+mn-cs"/>
              </a:rPr>
              <a:t>s stock or bonds. If this occurs, firms should not lock in these mistakes by issuing securities for the long term. In particular, </a:t>
            </a:r>
          </a:p>
          <a:p>
            <a:pPr marL="640080" lvl="1" indent="-274320" eaLnBrk="1" fontAlgn="auto" hangingPunct="1">
              <a:spcAft>
                <a:spcPts val="0"/>
              </a:spcAft>
              <a:buFont typeface="Wingdings 2"/>
              <a:buChar char=""/>
              <a:defRPr/>
            </a:pPr>
            <a:r>
              <a:rPr lang="en-US" smtClean="0">
                <a:ea typeface="+mn-ea"/>
              </a:rPr>
              <a:t>Issuing equity or equity based products (including convertibles), when equity is under priced transfers wealth from existing stockholders to the new stockholders</a:t>
            </a:r>
          </a:p>
          <a:p>
            <a:pPr marL="640080" lvl="1" indent="-274320" eaLnBrk="1" fontAlgn="auto" hangingPunct="1">
              <a:spcAft>
                <a:spcPts val="0"/>
              </a:spcAft>
              <a:buFont typeface="Wingdings 2"/>
              <a:buChar char=""/>
              <a:defRPr/>
            </a:pPr>
            <a:r>
              <a:rPr lang="en-US" smtClean="0">
                <a:ea typeface="+mn-ea"/>
              </a:rPr>
              <a:t>Issuing long term debt when a firm is under rated locks in rates at levels that are far too high, given the firm</a:t>
            </a:r>
            <a:r>
              <a:rPr lang="ja-JP" altLang="en-US" smtClean="0">
                <a:ea typeface="+mn-ea"/>
              </a:rPr>
              <a:t>’</a:t>
            </a:r>
            <a:r>
              <a:rPr lang="en-US" altLang="ja-JP" smtClean="0">
                <a:ea typeface="+mn-ea"/>
              </a:rPr>
              <a:t>s default risk.</a:t>
            </a:r>
          </a:p>
          <a:p>
            <a:pPr marL="320040" indent="-320040" eaLnBrk="1" fontAlgn="auto" hangingPunct="1">
              <a:spcAft>
                <a:spcPts val="0"/>
              </a:spcAft>
              <a:buFont typeface="Wingdings"/>
              <a:buChar char=""/>
              <a:defRPr/>
            </a:pPr>
            <a:r>
              <a:rPr lang="en-US" smtClean="0">
                <a:ea typeface="+mn-ea"/>
                <a:cs typeface="+mn-cs"/>
              </a:rPr>
              <a:t>What is the solution</a:t>
            </a:r>
          </a:p>
          <a:p>
            <a:pPr marL="640080" lvl="1" indent="-274320" eaLnBrk="1" fontAlgn="auto" hangingPunct="1">
              <a:spcAft>
                <a:spcPts val="0"/>
              </a:spcAft>
              <a:buFont typeface="Wingdings 2"/>
              <a:buChar char=""/>
              <a:defRPr/>
            </a:pPr>
            <a:r>
              <a:rPr lang="en-US" smtClean="0">
                <a:ea typeface="+mn-ea"/>
              </a:rPr>
              <a:t>If you need to use equity?</a:t>
            </a:r>
          </a:p>
          <a:p>
            <a:pPr marL="640080" lvl="1" indent="-274320" eaLnBrk="1" fontAlgn="auto" hangingPunct="1">
              <a:spcAft>
                <a:spcPts val="0"/>
              </a:spcAft>
              <a:buFont typeface="Wingdings 2"/>
              <a:buChar char=""/>
              <a:defRPr/>
            </a:pPr>
            <a:r>
              <a:rPr lang="en-US" smtClean="0">
                <a:ea typeface="+mn-ea"/>
              </a:rPr>
              <a:t>If you need to use debt?</a:t>
            </a:r>
            <a:endParaRPr lang="en-US">
              <a:ea typeface="+mn-ea"/>
            </a:endParaRPr>
          </a:p>
        </p:txBody>
      </p:sp>
    </p:spTree>
    <p:extLst>
      <p:ext uri="{BB962C8B-B14F-4D97-AF65-F5344CB8AC3E}">
        <p14:creationId xmlns:p14="http://schemas.microsoft.com/office/powerpoint/2010/main" val="4085946253"/>
      </p:ext>
    </p:extLst>
  </p:cSld>
  <p:clrMapOvr>
    <a:masterClrMapping/>
  </p:clrMapOvr>
  <p:timing>
    <p:tnLst>
      <p:par>
        <p:cTn xmlns:p14="http://schemas.microsoft.com/office/powerpoint/2010/mai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46786" name="Rectangle 3"/>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46787"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46788" name="Rectangle 5"/>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46789" name="Rectangle 6"/>
          <p:cNvSpPr>
            <a:spLocks noGrp="1" noChangeArrowheads="1"/>
          </p:cNvSpPr>
          <p:nvPr>
            <p:ph type="title"/>
          </p:nvPr>
        </p:nvSpPr>
        <p:spPr>
          <a:xfrm>
            <a:off x="612775" y="228600"/>
            <a:ext cx="8153400" cy="990600"/>
          </a:xfrm>
        </p:spPr>
        <p:txBody>
          <a:bodyPr/>
          <a:lstStyle/>
          <a:p>
            <a:pPr eaLnBrk="1" hangingPunct="1"/>
            <a:r>
              <a:rPr lang="en-US">
                <a:latin typeface="Calibri" charset="0"/>
              </a:rPr>
              <a:t>Designing Debt: Bringing it all together</a:t>
            </a:r>
          </a:p>
        </p:txBody>
      </p:sp>
      <p:sp>
        <p:nvSpPr>
          <p:cNvPr id="2467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169CE3E-5679-A34C-88D5-164BF7C9C10D}" type="slidenum">
              <a:rPr lang="en-US"/>
              <a:pPr>
                <a:defRPr/>
              </a:pPr>
              <a:t>432</a:t>
            </a:fld>
            <a:endParaRPr lang="en-US" dirty="0"/>
          </a:p>
        </p:txBody>
      </p:sp>
      <p:sp>
        <p:nvSpPr>
          <p:cNvPr id="246792"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46793"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794"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795"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796"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797"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798"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799"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0"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1"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802"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3"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4"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5"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806"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7"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8"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809"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810"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1"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2"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3"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4"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5"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6"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7"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8"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9"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20"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Duration</a:t>
            </a:r>
          </a:p>
        </p:txBody>
      </p:sp>
      <p:sp>
        <p:nvSpPr>
          <p:cNvPr id="246821"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Currency</a:t>
            </a:r>
          </a:p>
        </p:txBody>
      </p:sp>
      <p:sp>
        <p:nvSpPr>
          <p:cNvPr id="246822"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Effect of Inflation</a:t>
            </a:r>
          </a:p>
        </p:txBody>
      </p:sp>
      <p:sp>
        <p:nvSpPr>
          <p:cNvPr id="246823"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Uncertainty about Future</a:t>
            </a:r>
          </a:p>
        </p:txBody>
      </p:sp>
      <p:sp>
        <p:nvSpPr>
          <p:cNvPr id="246824"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Growth Patterns</a:t>
            </a:r>
          </a:p>
        </p:txBody>
      </p:sp>
      <p:sp>
        <p:nvSpPr>
          <p:cNvPr id="246825"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Cyclicality &amp;</a:t>
            </a:r>
          </a:p>
        </p:txBody>
      </p:sp>
      <p:sp>
        <p:nvSpPr>
          <p:cNvPr id="246826"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Other Effects</a:t>
            </a:r>
          </a:p>
        </p:txBody>
      </p:sp>
      <p:sp>
        <p:nvSpPr>
          <p:cNvPr id="246827"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Define Debt</a:t>
            </a:r>
          </a:p>
        </p:txBody>
      </p:sp>
      <p:sp>
        <p:nvSpPr>
          <p:cNvPr id="246828"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Characteristics</a:t>
            </a:r>
          </a:p>
        </p:txBody>
      </p:sp>
      <p:sp>
        <p:nvSpPr>
          <p:cNvPr id="246829"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Duration/</a:t>
            </a:r>
          </a:p>
        </p:txBody>
      </p:sp>
      <p:sp>
        <p:nvSpPr>
          <p:cNvPr id="246830"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Maturity</a:t>
            </a:r>
          </a:p>
        </p:txBody>
      </p:sp>
      <p:sp>
        <p:nvSpPr>
          <p:cNvPr id="246831"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Currency</a:t>
            </a:r>
          </a:p>
        </p:txBody>
      </p:sp>
      <p:sp>
        <p:nvSpPr>
          <p:cNvPr id="246832"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Mix</a:t>
            </a:r>
          </a:p>
        </p:txBody>
      </p:sp>
      <p:sp>
        <p:nvSpPr>
          <p:cNvPr id="246833"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Fixed vs. Floating Rate</a:t>
            </a:r>
          </a:p>
        </p:txBody>
      </p:sp>
      <p:sp>
        <p:nvSpPr>
          <p:cNvPr id="246834"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More floating rate </a:t>
            </a:r>
          </a:p>
        </p:txBody>
      </p:sp>
      <p:sp>
        <p:nvSpPr>
          <p:cNvPr id="246835"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if CF move with </a:t>
            </a:r>
          </a:p>
        </p:txBody>
      </p:sp>
      <p:sp>
        <p:nvSpPr>
          <p:cNvPr id="246836"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inflation</a:t>
            </a:r>
          </a:p>
        </p:txBody>
      </p:sp>
      <p:sp>
        <p:nvSpPr>
          <p:cNvPr id="246837"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with greater uncertainty </a:t>
            </a:r>
          </a:p>
        </p:txBody>
      </p:sp>
      <p:sp>
        <p:nvSpPr>
          <p:cNvPr id="246838"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on future</a:t>
            </a:r>
          </a:p>
        </p:txBody>
      </p:sp>
      <p:sp>
        <p:nvSpPr>
          <p:cNvPr id="246839"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Straight versus</a:t>
            </a:r>
          </a:p>
        </p:txBody>
      </p:sp>
      <p:sp>
        <p:nvSpPr>
          <p:cNvPr id="246840"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Convertible</a:t>
            </a:r>
          </a:p>
        </p:txBody>
      </p:sp>
      <p:sp>
        <p:nvSpPr>
          <p:cNvPr id="246841"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Convertible if</a:t>
            </a:r>
          </a:p>
        </p:txBody>
      </p:sp>
      <p:sp>
        <p:nvSpPr>
          <p:cNvPr id="246842"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cash flows low </a:t>
            </a:r>
          </a:p>
        </p:txBody>
      </p:sp>
      <p:sp>
        <p:nvSpPr>
          <p:cNvPr id="246843"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now but high</a:t>
            </a:r>
          </a:p>
        </p:txBody>
      </p:sp>
      <p:sp>
        <p:nvSpPr>
          <p:cNvPr id="246844"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exp. growth</a:t>
            </a:r>
          </a:p>
        </p:txBody>
      </p:sp>
      <p:sp>
        <p:nvSpPr>
          <p:cNvPr id="246845"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Special Features</a:t>
            </a:r>
          </a:p>
        </p:txBody>
      </p:sp>
      <p:sp>
        <p:nvSpPr>
          <p:cNvPr id="246846"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on Debt</a:t>
            </a:r>
          </a:p>
        </p:txBody>
      </p:sp>
      <p:sp>
        <p:nvSpPr>
          <p:cNvPr id="246847"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Options to make </a:t>
            </a:r>
          </a:p>
        </p:txBody>
      </p:sp>
      <p:sp>
        <p:nvSpPr>
          <p:cNvPr id="246848"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cash flows on debt </a:t>
            </a:r>
          </a:p>
        </p:txBody>
      </p:sp>
      <p:sp>
        <p:nvSpPr>
          <p:cNvPr id="246849"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match cash flows </a:t>
            </a:r>
          </a:p>
        </p:txBody>
      </p:sp>
      <p:sp>
        <p:nvSpPr>
          <p:cNvPr id="246850"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on assets</a:t>
            </a:r>
          </a:p>
        </p:txBody>
      </p:sp>
      <p:grpSp>
        <p:nvGrpSpPr>
          <p:cNvPr id="246851" name="Group 65"/>
          <p:cNvGrpSpPr>
            <a:grpSpLocks/>
          </p:cNvGrpSpPr>
          <p:nvPr/>
        </p:nvGrpSpPr>
        <p:grpSpPr bwMode="auto">
          <a:xfrm>
            <a:off x="2787650" y="2127250"/>
            <a:ext cx="61913" cy="238125"/>
            <a:chOff x="1756" y="1340"/>
            <a:chExt cx="39" cy="150"/>
          </a:xfrm>
        </p:grpSpPr>
        <p:sp>
          <p:nvSpPr>
            <p:cNvPr id="246932"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33"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6852" name="Group 68"/>
          <p:cNvGrpSpPr>
            <a:grpSpLocks/>
          </p:cNvGrpSpPr>
          <p:nvPr/>
        </p:nvGrpSpPr>
        <p:grpSpPr bwMode="auto">
          <a:xfrm>
            <a:off x="4184650" y="2127250"/>
            <a:ext cx="61913" cy="238125"/>
            <a:chOff x="2636" y="1340"/>
            <a:chExt cx="39" cy="150"/>
          </a:xfrm>
        </p:grpSpPr>
        <p:sp>
          <p:nvSpPr>
            <p:cNvPr id="246930"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31"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6853" name="Group 71"/>
          <p:cNvGrpSpPr>
            <a:grpSpLocks/>
          </p:cNvGrpSpPr>
          <p:nvPr/>
        </p:nvGrpSpPr>
        <p:grpSpPr bwMode="auto">
          <a:xfrm>
            <a:off x="5418138" y="2127250"/>
            <a:ext cx="61912" cy="238125"/>
            <a:chOff x="3413" y="1340"/>
            <a:chExt cx="39" cy="150"/>
          </a:xfrm>
        </p:grpSpPr>
        <p:sp>
          <p:nvSpPr>
            <p:cNvPr id="246928"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9"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6854" name="Group 74"/>
          <p:cNvGrpSpPr>
            <a:grpSpLocks/>
          </p:cNvGrpSpPr>
          <p:nvPr/>
        </p:nvGrpSpPr>
        <p:grpSpPr bwMode="auto">
          <a:xfrm>
            <a:off x="6486525" y="2127250"/>
            <a:ext cx="61913" cy="238125"/>
            <a:chOff x="4086" y="1340"/>
            <a:chExt cx="39" cy="150"/>
          </a:xfrm>
        </p:grpSpPr>
        <p:sp>
          <p:nvSpPr>
            <p:cNvPr id="246926"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7"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6855"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1"/>
              <a:t>Start with the </a:t>
            </a:r>
          </a:p>
        </p:txBody>
      </p:sp>
      <p:sp>
        <p:nvSpPr>
          <p:cNvPr id="246856"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Cash Flows</a:t>
            </a:r>
          </a:p>
        </p:txBody>
      </p:sp>
      <p:sp>
        <p:nvSpPr>
          <p:cNvPr id="246857"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on Assets/</a:t>
            </a:r>
          </a:p>
        </p:txBody>
      </p:sp>
      <p:sp>
        <p:nvSpPr>
          <p:cNvPr id="246858"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Projects</a:t>
            </a:r>
          </a:p>
        </p:txBody>
      </p:sp>
      <p:grpSp>
        <p:nvGrpSpPr>
          <p:cNvPr id="246859" name="Group 81"/>
          <p:cNvGrpSpPr>
            <a:grpSpLocks/>
          </p:cNvGrpSpPr>
          <p:nvPr/>
        </p:nvGrpSpPr>
        <p:grpSpPr bwMode="auto">
          <a:xfrm>
            <a:off x="1882775" y="2127250"/>
            <a:ext cx="61913" cy="238125"/>
            <a:chOff x="1186" y="1340"/>
            <a:chExt cx="39" cy="150"/>
          </a:xfrm>
        </p:grpSpPr>
        <p:sp>
          <p:nvSpPr>
            <p:cNvPr id="246924"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5"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6860"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400" i="1"/>
              <a:t>Overlay tax</a:t>
            </a:r>
          </a:p>
        </p:txBody>
      </p:sp>
      <p:sp>
        <p:nvSpPr>
          <p:cNvPr id="246861"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400" i="1"/>
              <a:t>preferences</a:t>
            </a:r>
          </a:p>
        </p:txBody>
      </p:sp>
      <p:sp>
        <p:nvSpPr>
          <p:cNvPr id="246862"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Deductibility of cash flows</a:t>
            </a:r>
          </a:p>
        </p:txBody>
      </p:sp>
      <p:sp>
        <p:nvSpPr>
          <p:cNvPr id="246863"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for tax purposes</a:t>
            </a:r>
          </a:p>
        </p:txBody>
      </p:sp>
      <p:sp>
        <p:nvSpPr>
          <p:cNvPr id="246864"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Differences in tax rates</a:t>
            </a:r>
          </a:p>
        </p:txBody>
      </p:sp>
      <p:sp>
        <p:nvSpPr>
          <p:cNvPr id="246865"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across different locales</a:t>
            </a:r>
          </a:p>
        </p:txBody>
      </p:sp>
      <p:sp>
        <p:nvSpPr>
          <p:cNvPr id="246866"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Consider </a:t>
            </a:r>
          </a:p>
        </p:txBody>
      </p:sp>
      <p:sp>
        <p:nvSpPr>
          <p:cNvPr id="246867"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ratings agency</a:t>
            </a:r>
          </a:p>
        </p:txBody>
      </p:sp>
      <p:sp>
        <p:nvSpPr>
          <p:cNvPr id="246868"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&amp; analyst concerns</a:t>
            </a:r>
          </a:p>
        </p:txBody>
      </p:sp>
      <p:sp>
        <p:nvSpPr>
          <p:cNvPr id="246869"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Analyst Concerns</a:t>
            </a:r>
          </a:p>
        </p:txBody>
      </p:sp>
      <p:sp>
        <p:nvSpPr>
          <p:cNvPr id="246870"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Effect on EPS</a:t>
            </a:r>
          </a:p>
        </p:txBody>
      </p:sp>
      <p:sp>
        <p:nvSpPr>
          <p:cNvPr id="246871"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Value relative to comparables</a:t>
            </a:r>
          </a:p>
        </p:txBody>
      </p:sp>
      <p:sp>
        <p:nvSpPr>
          <p:cNvPr id="246872"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Ratings Agency</a:t>
            </a:r>
          </a:p>
        </p:txBody>
      </p:sp>
      <p:sp>
        <p:nvSpPr>
          <p:cNvPr id="246873"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Effect on Ratios</a:t>
            </a:r>
          </a:p>
        </p:txBody>
      </p:sp>
      <p:sp>
        <p:nvSpPr>
          <p:cNvPr id="246874"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Ratios relative to comparables</a:t>
            </a:r>
          </a:p>
        </p:txBody>
      </p:sp>
      <p:sp>
        <p:nvSpPr>
          <p:cNvPr id="246875"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Regulatory Concerns</a:t>
            </a:r>
          </a:p>
        </p:txBody>
      </p:sp>
      <p:sp>
        <p:nvSpPr>
          <p:cNvPr id="246876"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Measures used</a:t>
            </a:r>
          </a:p>
        </p:txBody>
      </p:sp>
      <p:sp>
        <p:nvSpPr>
          <p:cNvPr id="246877"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Factor in agency</a:t>
            </a:r>
          </a:p>
        </p:txBody>
      </p:sp>
      <p:sp>
        <p:nvSpPr>
          <p:cNvPr id="246878"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conflicts between stock</a:t>
            </a:r>
          </a:p>
        </p:txBody>
      </p:sp>
      <p:sp>
        <p:nvSpPr>
          <p:cNvPr id="246879"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and bond holders</a:t>
            </a:r>
          </a:p>
        </p:txBody>
      </p:sp>
      <p:sp>
        <p:nvSpPr>
          <p:cNvPr id="246880"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Observability of Cash Flows</a:t>
            </a:r>
          </a:p>
        </p:txBody>
      </p:sp>
      <p:sp>
        <p:nvSpPr>
          <p:cNvPr id="246881"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by Lenders</a:t>
            </a:r>
          </a:p>
        </p:txBody>
      </p:sp>
      <p:sp>
        <p:nvSpPr>
          <p:cNvPr id="246882"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Less observable cash flows </a:t>
            </a:r>
          </a:p>
        </p:txBody>
      </p:sp>
      <p:sp>
        <p:nvSpPr>
          <p:cNvPr id="246883"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lead to more  conflicts</a:t>
            </a:r>
          </a:p>
        </p:txBody>
      </p:sp>
      <p:sp>
        <p:nvSpPr>
          <p:cNvPr id="246884"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Type of Assets financed</a:t>
            </a:r>
          </a:p>
        </p:txBody>
      </p:sp>
      <p:sp>
        <p:nvSpPr>
          <p:cNvPr id="246885"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Tangible and liquid assets </a:t>
            </a:r>
          </a:p>
        </p:txBody>
      </p:sp>
      <p:sp>
        <p:nvSpPr>
          <p:cNvPr id="246886"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create less agency problems</a:t>
            </a:r>
          </a:p>
        </p:txBody>
      </p:sp>
      <p:sp>
        <p:nvSpPr>
          <p:cNvPr id="246887"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Existing Debt covenants</a:t>
            </a:r>
          </a:p>
        </p:txBody>
      </p:sp>
      <p:sp>
        <p:nvSpPr>
          <p:cNvPr id="246888"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Restrictions on Financing</a:t>
            </a:r>
          </a:p>
        </p:txBody>
      </p:sp>
      <p:sp>
        <p:nvSpPr>
          <p:cNvPr id="246889"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Consider Information </a:t>
            </a:r>
          </a:p>
        </p:txBody>
      </p:sp>
      <p:sp>
        <p:nvSpPr>
          <p:cNvPr id="246890"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Asymmetries</a:t>
            </a:r>
          </a:p>
        </p:txBody>
      </p:sp>
      <p:sp>
        <p:nvSpPr>
          <p:cNvPr id="246891"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Uncertainty about Future Cashflows</a:t>
            </a:r>
          </a:p>
        </p:txBody>
      </p:sp>
      <p:sp>
        <p:nvSpPr>
          <p:cNvPr id="246892"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When there is more uncertainty, it</a:t>
            </a:r>
          </a:p>
        </p:txBody>
      </p:sp>
      <p:sp>
        <p:nvSpPr>
          <p:cNvPr id="246893"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may be better to use short term debt</a:t>
            </a:r>
          </a:p>
        </p:txBody>
      </p:sp>
      <p:sp>
        <p:nvSpPr>
          <p:cNvPr id="246894"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Credibility &amp; Quality  of the Firm</a:t>
            </a:r>
          </a:p>
        </p:txBody>
      </p:sp>
      <p:sp>
        <p:nvSpPr>
          <p:cNvPr id="246895"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Firms with credibility problems</a:t>
            </a:r>
          </a:p>
        </p:txBody>
      </p:sp>
      <p:sp>
        <p:nvSpPr>
          <p:cNvPr id="246896"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will issue more short term debt</a:t>
            </a:r>
          </a:p>
        </p:txBody>
      </p:sp>
      <p:grpSp>
        <p:nvGrpSpPr>
          <p:cNvPr id="246897" name="Group 121"/>
          <p:cNvGrpSpPr>
            <a:grpSpLocks/>
          </p:cNvGrpSpPr>
          <p:nvPr/>
        </p:nvGrpSpPr>
        <p:grpSpPr bwMode="auto">
          <a:xfrm>
            <a:off x="4513263" y="3525838"/>
            <a:ext cx="61912" cy="155575"/>
            <a:chOff x="2843" y="2221"/>
            <a:chExt cx="39" cy="98"/>
          </a:xfrm>
        </p:grpSpPr>
        <p:sp>
          <p:nvSpPr>
            <p:cNvPr id="246922"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3"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6898"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6899"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46900" name="Group 126"/>
          <p:cNvGrpSpPr>
            <a:grpSpLocks/>
          </p:cNvGrpSpPr>
          <p:nvPr/>
        </p:nvGrpSpPr>
        <p:grpSpPr bwMode="auto">
          <a:xfrm>
            <a:off x="4595813" y="6075363"/>
            <a:ext cx="61912" cy="155575"/>
            <a:chOff x="2895" y="3827"/>
            <a:chExt cx="39" cy="98"/>
          </a:xfrm>
        </p:grpSpPr>
        <p:sp>
          <p:nvSpPr>
            <p:cNvPr id="246920"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1"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6901"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902"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If agency problems are substantial, consider issuing convertible bonds</a:t>
            </a:r>
          </a:p>
        </p:txBody>
      </p:sp>
      <p:sp>
        <p:nvSpPr>
          <p:cNvPr id="246903"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904"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Can securities be designed that can make these different entities happy?</a:t>
            </a:r>
          </a:p>
        </p:txBody>
      </p:sp>
      <p:sp>
        <p:nvSpPr>
          <p:cNvPr id="246905"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906"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If tax advantages are large enough, you might override results of previous step</a:t>
            </a:r>
          </a:p>
        </p:txBody>
      </p:sp>
      <p:sp>
        <p:nvSpPr>
          <p:cNvPr id="246907" name="Rectangle 135"/>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Zero Coupons</a:t>
            </a:r>
          </a:p>
        </p:txBody>
      </p:sp>
      <p:sp>
        <p:nvSpPr>
          <p:cNvPr id="246908" name="Rectangle 136"/>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Operating Leases</a:t>
            </a:r>
          </a:p>
        </p:txBody>
      </p:sp>
      <p:sp>
        <p:nvSpPr>
          <p:cNvPr id="246909" name="Rectangle 137"/>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MIPs</a:t>
            </a:r>
          </a:p>
        </p:txBody>
      </p:sp>
      <p:sp>
        <p:nvSpPr>
          <p:cNvPr id="246910" name="Rectangle 138"/>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Surplus Notes</a:t>
            </a:r>
          </a:p>
        </p:txBody>
      </p:sp>
      <p:sp>
        <p:nvSpPr>
          <p:cNvPr id="246911" name="Rectangle 139"/>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Convertibiles</a:t>
            </a:r>
          </a:p>
        </p:txBody>
      </p:sp>
      <p:sp>
        <p:nvSpPr>
          <p:cNvPr id="246912" name="Rectangle 140"/>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Puttable Bonds</a:t>
            </a:r>
          </a:p>
        </p:txBody>
      </p:sp>
      <p:sp>
        <p:nvSpPr>
          <p:cNvPr id="246913"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Rating Sensitive</a:t>
            </a:r>
          </a:p>
        </p:txBody>
      </p:sp>
      <p:sp>
        <p:nvSpPr>
          <p:cNvPr id="246914"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Notes</a:t>
            </a:r>
          </a:p>
        </p:txBody>
      </p:sp>
      <p:sp>
        <p:nvSpPr>
          <p:cNvPr id="246915"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LYONs</a:t>
            </a:r>
          </a:p>
        </p:txBody>
      </p:sp>
      <p:sp>
        <p:nvSpPr>
          <p:cNvPr id="246916" name="Rectangle 144"/>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Commodity Bonds</a:t>
            </a:r>
          </a:p>
        </p:txBody>
      </p:sp>
      <p:sp>
        <p:nvSpPr>
          <p:cNvPr id="246917" name="Rectangle 145"/>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Catastrophe Notes</a:t>
            </a:r>
          </a:p>
        </p:txBody>
      </p:sp>
      <p:sp>
        <p:nvSpPr>
          <p:cNvPr id="246918"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919"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Design debt to have cash flows that match up to cash flows on the assets financed</a:t>
            </a:r>
          </a:p>
        </p:txBody>
      </p:sp>
    </p:spTree>
    <p:extLst>
      <p:ext uri="{BB962C8B-B14F-4D97-AF65-F5344CB8AC3E}">
        <p14:creationId xmlns:p14="http://schemas.microsoft.com/office/powerpoint/2010/main" val="1227403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Approaches for evaluating Asset Cash Flows</a:t>
            </a:r>
            <a:endParaRPr lang="en-US">
              <a:ea typeface="+mj-ea"/>
              <a:cs typeface="+mj-cs"/>
            </a:endParaRPr>
          </a:p>
        </p:txBody>
      </p:sp>
      <p:sp>
        <p:nvSpPr>
          <p:cNvPr id="2488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CE19E5-B878-444E-8E05-4124399E924A}" type="slidenum">
              <a:rPr lang="en-US"/>
              <a:pPr>
                <a:defRPr/>
              </a:pPr>
              <a:t>433</a:t>
            </a:fld>
            <a:endParaRPr lang="en-US" dirty="0"/>
          </a:p>
        </p:txBody>
      </p:sp>
      <p:sp>
        <p:nvSpPr>
          <p:cNvPr id="230402" name="Rectangle 3"/>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smtClean="0">
                <a:ea typeface="+mn-ea"/>
                <a:cs typeface="+mn-cs"/>
              </a:rPr>
              <a:t>I. Intuitive Approach</a:t>
            </a:r>
          </a:p>
          <a:p>
            <a:pPr marL="640080" lvl="1" indent="-274320" eaLnBrk="1" fontAlgn="auto" hangingPunct="1">
              <a:spcAft>
                <a:spcPts val="0"/>
              </a:spcAft>
              <a:buFont typeface="Wingdings 2"/>
              <a:buChar char=""/>
              <a:defRPr/>
            </a:pPr>
            <a:r>
              <a:rPr lang="en-US" dirty="0" smtClean="0">
                <a:ea typeface="+mn-ea"/>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smtClean="0">
                <a:ea typeface="+mn-ea"/>
              </a:rPr>
              <a:t>How much growth potential does the firm have relative to current projects?</a:t>
            </a:r>
          </a:p>
          <a:p>
            <a:pPr marL="640080" lvl="1" indent="-274320" eaLnBrk="1" fontAlgn="auto" hangingPunct="1">
              <a:spcAft>
                <a:spcPts val="0"/>
              </a:spcAft>
              <a:buFont typeface="Wingdings 2"/>
              <a:buChar char=""/>
              <a:defRPr/>
            </a:pPr>
            <a:r>
              <a:rPr lang="en-US" dirty="0" smtClean="0">
                <a:ea typeface="+mn-ea"/>
              </a:rPr>
              <a:t>How cyclical are the cash flows? What specific factors determine the cash flows on projects?</a:t>
            </a:r>
          </a:p>
          <a:p>
            <a:pPr marL="0" indent="0" eaLnBrk="1" fontAlgn="auto" hangingPunct="1">
              <a:spcAft>
                <a:spcPts val="0"/>
              </a:spcAft>
              <a:buFont typeface="Wingdings"/>
              <a:buNone/>
              <a:defRPr/>
            </a:pPr>
            <a:r>
              <a:rPr lang="en-US" dirty="0" smtClean="0">
                <a:ea typeface="+mn-ea"/>
                <a:cs typeface="+mn-cs"/>
              </a:rPr>
              <a:t>II. Project Cash Flow Approach</a:t>
            </a:r>
          </a:p>
          <a:p>
            <a:pPr marL="640080" lvl="1" indent="-274320" eaLnBrk="1" fontAlgn="auto" hangingPunct="1">
              <a:spcAft>
                <a:spcPts val="0"/>
              </a:spcAft>
              <a:buFont typeface="Wingdings 2"/>
              <a:buChar char=""/>
              <a:defRPr/>
            </a:pPr>
            <a:r>
              <a:rPr lang="en-US" dirty="0" smtClean="0">
                <a:ea typeface="+mn-ea"/>
              </a:rPr>
              <a:t>Estimate expected cash flows on a typical project for the firm</a:t>
            </a:r>
          </a:p>
          <a:p>
            <a:pPr marL="640080" lvl="1" indent="-274320" eaLnBrk="1" fontAlgn="auto" hangingPunct="1">
              <a:spcAft>
                <a:spcPts val="0"/>
              </a:spcAft>
              <a:buFont typeface="Wingdings 2"/>
              <a:buChar char=""/>
              <a:defRPr/>
            </a:pPr>
            <a:r>
              <a:rPr lang="en-US" dirty="0" smtClean="0">
                <a:ea typeface="+mn-ea"/>
              </a:rPr>
              <a:t>Do scenario analyses on these cash flows, based upon different macro economic scenarios</a:t>
            </a:r>
          </a:p>
          <a:p>
            <a:pPr marL="0" indent="0" eaLnBrk="1" fontAlgn="auto" hangingPunct="1">
              <a:spcAft>
                <a:spcPts val="0"/>
              </a:spcAft>
              <a:buFont typeface="Wingdings"/>
              <a:buNone/>
              <a:defRPr/>
            </a:pPr>
            <a:r>
              <a:rPr lang="en-US" dirty="0" smtClean="0">
                <a:ea typeface="+mn-ea"/>
                <a:cs typeface="+mn-cs"/>
              </a:rPr>
              <a:t>III. Historical Data</a:t>
            </a:r>
          </a:p>
          <a:p>
            <a:pPr marL="640080" lvl="1" indent="-274320" eaLnBrk="1" fontAlgn="auto" hangingPunct="1">
              <a:spcAft>
                <a:spcPts val="0"/>
              </a:spcAft>
              <a:buFont typeface="Wingdings 2"/>
              <a:buChar char=""/>
              <a:defRPr/>
            </a:pPr>
            <a:r>
              <a:rPr lang="en-US" dirty="0" smtClean="0">
                <a:ea typeface="+mn-ea"/>
              </a:rPr>
              <a:t>Operating Cash Flows</a:t>
            </a:r>
          </a:p>
          <a:p>
            <a:pPr marL="640080" lvl="1" indent="-274320" eaLnBrk="1" fontAlgn="auto" hangingPunct="1">
              <a:spcAft>
                <a:spcPts val="0"/>
              </a:spcAft>
              <a:buFont typeface="Wingdings 2"/>
              <a:buChar char=""/>
              <a:defRPr/>
            </a:pPr>
            <a:r>
              <a:rPr lang="en-US" dirty="0" smtClean="0">
                <a:ea typeface="+mn-ea"/>
              </a:rPr>
              <a:t>Firm Value</a:t>
            </a:r>
            <a:endParaRPr lang="en-US" dirty="0">
              <a:ea typeface="+mn-ea"/>
            </a:endParaRPr>
          </a:p>
        </p:txBody>
      </p:sp>
    </p:spTree>
    <p:extLst>
      <p:ext uri="{BB962C8B-B14F-4D97-AF65-F5344CB8AC3E}">
        <p14:creationId xmlns:p14="http://schemas.microsoft.com/office/powerpoint/2010/main" val="17997428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Intuitive Approach - Disney</a:t>
            </a:r>
          </a:p>
        </p:txBody>
      </p:sp>
      <p:sp>
        <p:nvSpPr>
          <p:cNvPr id="250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0D4FA26-F06E-674D-96C5-E3064CA830A1}" type="slidenum">
              <a:rPr lang="en-US"/>
              <a:pPr>
                <a:defRPr/>
              </a:pPr>
              <a:t>434</a:t>
            </a:fld>
            <a:endParaRPr lang="en-US" dirty="0"/>
          </a:p>
        </p:txBody>
      </p:sp>
      <p:graphicFrame>
        <p:nvGraphicFramePr>
          <p:cNvPr id="250884"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929818" name="Document" r:id="rId4" imgW="8382000" imgH="4813300" progId="Word.Document.12">
                  <p:embed/>
                </p:oleObj>
              </mc:Choice>
              <mc:Fallback>
                <p:oleObj name="Document" r:id="rId4" imgW="8382000" imgH="48133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965975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smtClean="0">
                <a:ea typeface="+mj-ea"/>
                <a:cs typeface="+mj-cs"/>
              </a:rPr>
              <a:t>  Application Test: Choosing your Financing Type</a:t>
            </a:r>
            <a:endParaRPr lang="en-US" dirty="0">
              <a:ea typeface="+mj-ea"/>
              <a:cs typeface="+mj-cs"/>
            </a:endParaRP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7E34EA4-F4BD-6040-8E2E-7BDE79882C26}" type="slidenum">
              <a:rPr lang="en-US"/>
              <a:pPr>
                <a:defRPr/>
              </a:pPr>
              <a:t>435</a:t>
            </a:fld>
            <a:endParaRPr lang="en-US" dirty="0"/>
          </a:p>
        </p:txBody>
      </p:sp>
      <p:sp>
        <p:nvSpPr>
          <p:cNvPr id="23449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smtClean="0">
                <a:ea typeface="+mn-ea"/>
              </a:rPr>
              <a:t>Duration (long term or short term)</a:t>
            </a:r>
          </a:p>
          <a:p>
            <a:pPr marL="822960" lvl="1" indent="-457200" eaLnBrk="1" fontAlgn="auto" hangingPunct="1">
              <a:spcAft>
                <a:spcPts val="0"/>
              </a:spcAft>
              <a:buFont typeface="+mj-lt"/>
              <a:buAutoNum type="alphaLcPeriod"/>
              <a:defRPr/>
            </a:pPr>
            <a:r>
              <a:rPr lang="en-US" dirty="0" smtClean="0">
                <a:ea typeface="+mn-ea"/>
              </a:rPr>
              <a:t>Currency</a:t>
            </a:r>
          </a:p>
          <a:p>
            <a:pPr marL="822960" lvl="1" indent="-457200" eaLnBrk="1" fontAlgn="auto" hangingPunct="1">
              <a:spcAft>
                <a:spcPts val="0"/>
              </a:spcAft>
              <a:buFont typeface="+mj-lt"/>
              <a:buAutoNum type="alphaLcPeriod"/>
              <a:defRPr/>
            </a:pPr>
            <a:r>
              <a:rPr lang="en-US" dirty="0" smtClean="0">
                <a:ea typeface="+mn-ea"/>
              </a:rPr>
              <a:t>Fixed or Floating rate</a:t>
            </a:r>
          </a:p>
          <a:p>
            <a:pPr marL="822960" lvl="1" indent="-457200" eaLnBrk="1" fontAlgn="auto" hangingPunct="1">
              <a:spcAft>
                <a:spcPts val="0"/>
              </a:spcAft>
              <a:buFont typeface="+mj-lt"/>
              <a:buAutoNum type="alphaLcPeriod"/>
              <a:defRPr/>
            </a:pPr>
            <a:r>
              <a:rPr lang="en-US" dirty="0" smtClean="0">
                <a:ea typeface="+mn-ea"/>
              </a:rPr>
              <a:t>Straight or Convertible</a:t>
            </a:r>
          </a:p>
          <a:p>
            <a:pPr marL="640080" lvl="1" indent="-274320" eaLnBrk="1" fontAlgn="auto" hangingPunct="1">
              <a:spcAft>
                <a:spcPts val="0"/>
              </a:spcAft>
              <a:buFont typeface="Wingdings 2"/>
              <a:buChar char=""/>
              <a:defRPr/>
            </a:pPr>
            <a:endParaRPr lang="en-US" dirty="0">
              <a:ea typeface="+mn-ea"/>
            </a:endParaRPr>
          </a:p>
        </p:txBody>
      </p:sp>
    </p:spTree>
    <p:extLst>
      <p:ext uri="{BB962C8B-B14F-4D97-AF65-F5344CB8AC3E}">
        <p14:creationId xmlns:p14="http://schemas.microsoft.com/office/powerpoint/2010/main" val="3229700933"/>
      </p:ext>
    </p:extLst>
  </p:cSld>
  <p:clrMapOvr>
    <a:masterClrMapping/>
  </p:clrMapOvr>
  <p:timing>
    <p:tnLst>
      <p:par>
        <p:cTn xmlns:p14="http://schemas.microsoft.com/office/powerpoint/2010/mai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Project Specific Financing</a:t>
            </a: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67109C9-3242-4140-A3C5-E8172585B64A}" type="slidenum">
              <a:rPr lang="en-US"/>
              <a:pPr>
                <a:defRPr/>
              </a:pPr>
              <a:t>436</a:t>
            </a:fld>
            <a:endParaRPr lang="en-US" dirty="0"/>
          </a:p>
        </p:txBody>
      </p:sp>
      <p:sp>
        <p:nvSpPr>
          <p:cNvPr id="25498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With project specific financing, you match the financing choices to the project being funded. The benefit is that the the debt is truly customized to the project.</a:t>
            </a:r>
          </a:p>
          <a:p>
            <a:pPr eaLnBrk="1" hangingPunct="1"/>
            <a:r>
              <a:rPr lang="en-US">
                <a:latin typeface="Calibri" charset="0"/>
              </a:rPr>
              <a:t>Project specific financing makes the most sense when you have a few large, independent projects to be financed. It becomes both impractical and costly when firms have portfolios of projects with interdependent cashflows.</a:t>
            </a:r>
          </a:p>
        </p:txBody>
      </p:sp>
    </p:spTree>
    <p:extLst>
      <p:ext uri="{BB962C8B-B14F-4D97-AF65-F5344CB8AC3E}">
        <p14:creationId xmlns:p14="http://schemas.microsoft.com/office/powerpoint/2010/main" val="3641692976"/>
      </p:ext>
    </p:extLst>
  </p:cSld>
  <p:clrMapOvr>
    <a:masterClrMapping/>
  </p:clrMapOvr>
  <p:timing>
    <p:tnLst>
      <p:par>
        <p:cTn xmlns:p14="http://schemas.microsoft.com/office/powerpoint/2010/mai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Duration of Disney Theme Park</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694CE92-3CDA-FA43-846F-55271173BE7D}" type="slidenum">
              <a:rPr lang="en-US"/>
              <a:pPr>
                <a:defRPr/>
              </a:pPr>
              <a:t>437</a:t>
            </a:fld>
            <a:endParaRPr lang="en-US" dirty="0"/>
          </a:p>
        </p:txBody>
      </p:sp>
      <p:sp>
        <p:nvSpPr>
          <p:cNvPr id="257028" name="TextBox 4"/>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Duration of the Project = 62,355/3296 = 18.92 years</a:t>
            </a:r>
          </a:p>
        </p:txBody>
      </p:sp>
      <p:graphicFrame>
        <p:nvGraphicFramePr>
          <p:cNvPr id="257029" name="Content Placeholder 8"/>
          <p:cNvGraphicFramePr>
            <a:graphicFrameLocks noGrp="1" noChangeAspect="1"/>
          </p:cNvGraphicFramePr>
          <p:nvPr>
            <p:ph sz="quarter" idx="1"/>
          </p:nvPr>
        </p:nvGraphicFramePr>
        <p:xfrm>
          <a:off x="685800" y="1687513"/>
          <a:ext cx="7086600" cy="3824287"/>
        </p:xfrm>
        <a:graphic>
          <a:graphicData uri="http://schemas.openxmlformats.org/presentationml/2006/ole">
            <mc:AlternateContent xmlns:mc="http://schemas.openxmlformats.org/markup-compatibility/2006">
              <mc:Choice xmlns:v="urn:schemas-microsoft-com:vml" Requires="v">
                <p:oleObj spid="_x0000_s935962" name="Document" r:id="rId4" imgW="5625893" imgH="3035188" progId="Word.Document.12">
                  <p:embed/>
                </p:oleObj>
              </mc:Choice>
              <mc:Fallback>
                <p:oleObj name="Document" r:id="rId4" imgW="5625893" imgH="3035188"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87513"/>
                        <a:ext cx="70866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88428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perfect theme park debt…</a:t>
            </a:r>
          </a:p>
        </p:txBody>
      </p:sp>
      <p:sp>
        <p:nvSpPr>
          <p:cNvPr id="259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49A6F1E-2CCB-7445-985C-09D4ABD3EEAF}" type="slidenum">
              <a:rPr lang="en-US"/>
              <a:pPr>
                <a:defRPr/>
              </a:pPr>
              <a:t>438</a:t>
            </a:fld>
            <a:endParaRPr lang="en-US" dirty="0"/>
          </a:p>
        </p:txBody>
      </p:sp>
      <p:sp>
        <p:nvSpPr>
          <p:cNvPr id="2590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perfect debt for this theme park would have a duration of roughly 19 years and be in a mix of Latin American currencies (since it is located in Brazil), reflecting where the visitors to the park are coming from.</a:t>
            </a:r>
          </a:p>
          <a:p>
            <a:pPr eaLnBrk="1" hangingPunct="1"/>
            <a:r>
              <a:rPr lang="en-US">
                <a:latin typeface="Calibri" charset="0"/>
              </a:rPr>
              <a:t>If possible, you would tie the interest payments on the debt to the number of visitors at the park.</a:t>
            </a:r>
          </a:p>
        </p:txBody>
      </p:sp>
    </p:spTree>
    <p:extLst>
      <p:ext uri="{BB962C8B-B14F-4D97-AF65-F5344CB8AC3E}">
        <p14:creationId xmlns:p14="http://schemas.microsoft.com/office/powerpoint/2010/main" val="461149769"/>
      </p:ext>
    </p:extLst>
  </p:cSld>
  <p:clrMapOvr>
    <a:masterClrMapping/>
  </p:clrMapOvr>
  <p:timing>
    <p:tnLst>
      <p:par>
        <p:cTn xmlns:p14="http://schemas.microsoft.com/office/powerpoint/2010/mai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Firm-wide financing</a:t>
            </a:r>
          </a:p>
        </p:txBody>
      </p:sp>
      <p:sp>
        <p:nvSpPr>
          <p:cNvPr id="261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BD6931B-68CB-A242-8D10-99E6F27D5858}" type="slidenum">
              <a:rPr lang="en-US"/>
              <a:pPr>
                <a:defRPr/>
              </a:pPr>
              <a:t>439</a:t>
            </a:fld>
            <a:endParaRPr lang="en-US" dirty="0"/>
          </a:p>
        </p:txBody>
      </p:sp>
      <p:sp>
        <p:nvSpPr>
          <p:cNvPr id="24269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z="2000" dirty="0" smtClean="0">
                <a:ea typeface="+mn-ea"/>
                <a:cs typeface="+mn-cs"/>
              </a:rPr>
              <a:t>Rather than look at individual projects, you could consider the firm to be a portfolio of projects. The firm</a:t>
            </a:r>
            <a:r>
              <a:rPr lang="ja-JP" altLang="en-US" sz="2000" dirty="0" smtClean="0">
                <a:ea typeface="+mn-ea"/>
                <a:cs typeface="+mn-cs"/>
              </a:rPr>
              <a:t>’</a:t>
            </a:r>
            <a:r>
              <a:rPr lang="en-US" altLang="ja-JP" sz="2000" dirty="0" smtClean="0">
                <a:ea typeface="+mn-ea"/>
                <a:cs typeface="+mn-cs"/>
              </a:rPr>
              <a:t>s past history should then provide clues as to what type of debt makes the most sense. </a:t>
            </a:r>
          </a:p>
          <a:p>
            <a:pPr marL="320040" indent="-320040" eaLnBrk="1" fontAlgn="auto" hangingPunct="1">
              <a:spcAft>
                <a:spcPts val="0"/>
              </a:spcAft>
              <a:buFont typeface="Wingdings"/>
              <a:buChar char=""/>
              <a:defRPr/>
            </a:pPr>
            <a:r>
              <a:rPr lang="en-US" sz="2600" dirty="0" smtClean="0">
                <a:ea typeface="+mn-ea"/>
                <a:cs typeface="+mn-cs"/>
              </a:rPr>
              <a:t>Operating Cash Flows</a:t>
            </a:r>
          </a:p>
          <a:p>
            <a:pPr lvl="2" eaLnBrk="1" fontAlgn="auto" hangingPunct="1">
              <a:spcAft>
                <a:spcPts val="0"/>
              </a:spcAft>
              <a:buFont typeface="Wingdings"/>
              <a:buChar char=""/>
              <a:defRPr/>
            </a:pPr>
            <a:r>
              <a:rPr lang="en-US" sz="2000" dirty="0" smtClean="0">
                <a:ea typeface="+mn-ea"/>
              </a:rPr>
              <a:t> The question of how sensitive a firm</a:t>
            </a:r>
            <a:r>
              <a:rPr lang="ja-JP" altLang="en-US" sz="2000" dirty="0" smtClean="0">
                <a:ea typeface="+mn-ea"/>
              </a:rPr>
              <a:t>’</a:t>
            </a:r>
            <a:r>
              <a:rPr lang="en-US" altLang="ja-JP" sz="2000" dirty="0" smtClean="0">
                <a:ea typeface="+mn-ea"/>
              </a:rPr>
              <a:t>s asset cash flows are to a variety of factors, such as interest rates, inflation, currency rates and the economy, can be directly tested by regressing changes in the operating income against changes in these variables.</a:t>
            </a:r>
          </a:p>
          <a:p>
            <a:pPr lvl="2" eaLnBrk="1" fontAlgn="auto" hangingPunct="1">
              <a:spcAft>
                <a:spcPts val="0"/>
              </a:spcAft>
              <a:buFont typeface="Wingdings"/>
              <a:buChar char=""/>
              <a:defRPr/>
            </a:pPr>
            <a:r>
              <a:rPr lang="en-US" sz="2000" dirty="0" smtClean="0">
                <a:ea typeface="+mn-ea"/>
              </a:rPr>
              <a:t>This analysis is useful in determining the coupon/interest payment structure of the debt.</a:t>
            </a:r>
          </a:p>
          <a:p>
            <a:pPr marL="320040" indent="-320040" eaLnBrk="1" fontAlgn="auto" hangingPunct="1">
              <a:spcAft>
                <a:spcPts val="0"/>
              </a:spcAft>
              <a:buFont typeface="Wingdings"/>
              <a:buChar char=""/>
              <a:defRPr/>
            </a:pPr>
            <a:r>
              <a:rPr lang="en-US" dirty="0" smtClean="0">
                <a:ea typeface="+mn-ea"/>
                <a:cs typeface="+mn-cs"/>
              </a:rPr>
              <a:t> </a:t>
            </a:r>
            <a:r>
              <a:rPr lang="en-US" sz="2600" dirty="0" smtClean="0">
                <a:ea typeface="+mn-ea"/>
                <a:cs typeface="+mn-cs"/>
              </a:rPr>
              <a:t>Firm Value</a:t>
            </a:r>
          </a:p>
          <a:p>
            <a:pPr lvl="2" eaLnBrk="1" fontAlgn="auto" hangingPunct="1">
              <a:spcAft>
                <a:spcPts val="0"/>
              </a:spcAft>
              <a:buFont typeface="Wingdings"/>
              <a:buChar char=""/>
              <a:defRPr/>
            </a:pPr>
            <a:r>
              <a:rPr lang="en-US" sz="2000" dirty="0" smtClean="0">
                <a:ea typeface="+mn-ea"/>
              </a:rPr>
              <a:t>The firm value is clearly a function of the level of operating income, but it also incorporates other factors such as expected growth &amp; cost of capital. </a:t>
            </a:r>
          </a:p>
          <a:p>
            <a:pPr lvl="2" eaLnBrk="1" fontAlgn="auto" hangingPunct="1">
              <a:spcAft>
                <a:spcPts val="0"/>
              </a:spcAft>
              <a:buFont typeface="Wingdings"/>
              <a:buChar char=""/>
              <a:defRPr/>
            </a:pPr>
            <a:r>
              <a:rPr lang="en-US" sz="2000" dirty="0" smtClean="0">
                <a:ea typeface="+mn-ea"/>
              </a:rPr>
              <a:t>The firm value analysis is useful in determining the overall structure of the debt, particularly maturity.</a:t>
            </a:r>
            <a:endParaRPr lang="en-US" sz="2000" dirty="0">
              <a:ea typeface="+mn-ea"/>
            </a:endParaRPr>
          </a:p>
        </p:txBody>
      </p:sp>
    </p:spTree>
    <p:extLst>
      <p:ext uri="{BB962C8B-B14F-4D97-AF65-F5344CB8AC3E}">
        <p14:creationId xmlns:p14="http://schemas.microsoft.com/office/powerpoint/2010/main" val="25067124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Historical Data</a:t>
            </a:r>
          </a:p>
        </p:txBody>
      </p:sp>
      <p:sp>
        <p:nvSpPr>
          <p:cNvPr id="3" name="Slide Number Placeholder 2"/>
          <p:cNvSpPr>
            <a:spLocks noGrp="1"/>
          </p:cNvSpPr>
          <p:nvPr>
            <p:ph type="sldNum" sz="quarter" idx="11"/>
          </p:nvPr>
        </p:nvSpPr>
        <p:spPr/>
        <p:txBody>
          <a:bodyPr>
            <a:normAutofit fontScale="85000" lnSpcReduction="20000"/>
          </a:bodyPr>
          <a:lstStyle/>
          <a:p>
            <a:pPr>
              <a:defRPr/>
            </a:pPr>
            <a:fld id="{FC3430E8-0B86-9D4B-89C7-14B6A8AEA6A2}" type="slidenum">
              <a:rPr lang="en-US"/>
              <a:pPr>
                <a:defRPr/>
              </a:pPr>
              <a:t>440</a:t>
            </a:fld>
            <a:endParaRPr lang="en-US" dirty="0"/>
          </a:p>
        </p:txBody>
      </p:sp>
      <p:graphicFrame>
        <p:nvGraphicFramePr>
          <p:cNvPr id="4" name="Content Placeholder 3"/>
          <p:cNvGraphicFramePr>
            <a:graphicFrameLocks noGrp="1"/>
          </p:cNvGraphicFramePr>
          <p:nvPr>
            <p:ph sz="quarter" idx="1"/>
          </p:nvPr>
        </p:nvGraphicFramePr>
        <p:xfrm>
          <a:off x="1828800" y="1600200"/>
          <a:ext cx="5132389" cy="5013478"/>
        </p:xfrm>
        <a:graphic>
          <a:graphicData uri="http://schemas.openxmlformats.org/drawingml/2006/table">
            <a:tbl>
              <a:tblPr/>
              <a:tblGrid>
                <a:gridCol w="762116"/>
                <a:gridCol w="1371808"/>
                <a:gridCol w="1448020"/>
                <a:gridCol w="799689"/>
                <a:gridCol w="750756"/>
              </a:tblGrid>
              <a:tr h="310606">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850373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Macroeconomic Data</a:t>
            </a:r>
          </a:p>
        </p:txBody>
      </p:sp>
      <p:sp>
        <p:nvSpPr>
          <p:cNvPr id="3" name="Slide Number Placeholder 2"/>
          <p:cNvSpPr>
            <a:spLocks noGrp="1"/>
          </p:cNvSpPr>
          <p:nvPr>
            <p:ph type="sldNum" sz="quarter" idx="11"/>
          </p:nvPr>
        </p:nvSpPr>
        <p:spPr/>
        <p:txBody>
          <a:bodyPr>
            <a:normAutofit fontScale="85000" lnSpcReduction="20000"/>
          </a:bodyPr>
          <a:lstStyle/>
          <a:p>
            <a:pPr>
              <a:defRPr/>
            </a:pPr>
            <a:fld id="{06A86D39-950A-254A-8D96-7BB394E00DBB}" type="slidenum">
              <a:rPr lang="en-US"/>
              <a:pPr>
                <a:defRPr/>
              </a:pPr>
              <a:t>441</a:t>
            </a:fld>
            <a:endParaRPr lang="en-US" dirty="0"/>
          </a:p>
        </p:txBody>
      </p:sp>
      <p:graphicFrame>
        <p:nvGraphicFramePr>
          <p:cNvPr id="4" name="Content Placeholder 3"/>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gridCol w="711200"/>
                <a:gridCol w="1803401"/>
                <a:gridCol w="1549399"/>
                <a:gridCol w="2946400"/>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908435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Sensitivity to Interest Rate Changes</a:t>
            </a:r>
          </a:p>
        </p:txBody>
      </p:sp>
      <p:sp>
        <p:nvSpPr>
          <p:cNvPr id="267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C3F0813-571D-6240-A623-339C4AFE1DBE}" type="slidenum">
              <a:rPr lang="en-US"/>
              <a:pPr>
                <a:defRPr/>
              </a:pPr>
              <a:t>442</a:t>
            </a:fld>
            <a:endParaRPr lang="en-US" dirty="0"/>
          </a:p>
        </p:txBody>
      </p:sp>
      <p:sp>
        <p:nvSpPr>
          <p:cNvPr id="26726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How sensitive is the firm</a:t>
            </a:r>
            <a:r>
              <a:rPr lang="ja-JP" altLang="en-US">
                <a:latin typeface="Calibri" charset="0"/>
              </a:rPr>
              <a:t>’</a:t>
            </a:r>
            <a:r>
              <a:rPr lang="en-US" altLang="ja-JP">
                <a:latin typeface="Calibri" charset="0"/>
              </a:rPr>
              <a:t>s value and operating income to changes in the level of interest rates?</a:t>
            </a:r>
          </a:p>
          <a:p>
            <a:pPr eaLnBrk="1" hangingPunct="1"/>
            <a:r>
              <a:rPr lang="en-US">
                <a:latin typeface="Calibri" charset="0"/>
              </a:rPr>
              <a:t>The answer to this question is important because it </a:t>
            </a:r>
          </a:p>
          <a:p>
            <a:pPr lvl="1" eaLnBrk="1" hangingPunct="1"/>
            <a:r>
              <a:rPr lang="en-US">
                <a:latin typeface="Calibri" charset="0"/>
              </a:rPr>
              <a:t>it provides a measure of the duration of the firm</a:t>
            </a:r>
            <a:r>
              <a:rPr lang="ja-JP" altLang="en-US">
                <a:latin typeface="Calibri" charset="0"/>
              </a:rPr>
              <a:t>’</a:t>
            </a:r>
            <a:r>
              <a:rPr lang="en-US" altLang="ja-JP">
                <a:latin typeface="Calibri" charset="0"/>
              </a:rPr>
              <a:t>s projects</a:t>
            </a:r>
          </a:p>
          <a:p>
            <a:pPr lvl="1" eaLnBrk="1" hangingPunct="1"/>
            <a:r>
              <a:rPr lang="en-US">
                <a:latin typeface="Calibri" charset="0"/>
              </a:rPr>
              <a:t>it provides insight into whether the firm should be using fixed or floating rate debt.</a:t>
            </a:r>
          </a:p>
        </p:txBody>
      </p:sp>
    </p:spTree>
    <p:extLst>
      <p:ext uri="{BB962C8B-B14F-4D97-AF65-F5344CB8AC3E}">
        <p14:creationId xmlns:p14="http://schemas.microsoft.com/office/powerpoint/2010/main" val="21779664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Value versus Interest Rate Changes</a:t>
            </a:r>
          </a:p>
        </p:txBody>
      </p:sp>
      <p:sp>
        <p:nvSpPr>
          <p:cNvPr id="269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8FBD8E0-2F93-1644-BAF3-9D0840492BAC}" type="slidenum">
              <a:rPr lang="en-US"/>
              <a:pPr>
                <a:defRPr/>
              </a:pPr>
              <a:t>443</a:t>
            </a:fld>
            <a:endParaRPr lang="en-US" dirty="0"/>
          </a:p>
        </p:txBody>
      </p:sp>
      <p:sp>
        <p:nvSpPr>
          <p:cNvPr id="263172"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Regressing changes in firm value against changes in interest rates over this period yields the following regression –</a:t>
            </a:r>
          </a:p>
          <a:p>
            <a:pPr marL="320675" lvl="1" indent="0">
              <a:buFont typeface="Wingdings 2" charset="0"/>
              <a:buNone/>
              <a:defRPr/>
            </a:pPr>
            <a:r>
              <a:rPr lang="en-US" sz="2000" dirty="0"/>
              <a:t>Change in Firm Value = 0.1790 – 2.3251 (Change in Interest Rates</a:t>
            </a:r>
            <a:r>
              <a:rPr lang="en-US" sz="2000" dirty="0" smtClean="0"/>
              <a:t>)</a:t>
            </a:r>
          </a:p>
          <a:p>
            <a:pPr marL="320675" lvl="1" indent="0">
              <a:buFont typeface="Wingdings 2" charset="0"/>
              <a:buNone/>
              <a:defRPr/>
            </a:pPr>
            <a:r>
              <a:rPr lang="en-US" sz="2000" dirty="0"/>
              <a:t>	</a:t>
            </a:r>
            <a:r>
              <a:rPr lang="en-US" sz="2000" dirty="0" smtClean="0"/>
              <a:t>		(</a:t>
            </a:r>
            <a:r>
              <a:rPr lang="en-US" sz="2000" dirty="0"/>
              <a:t>2.74)	(0.39)</a:t>
            </a:r>
            <a:r>
              <a:rPr lang="en-US" sz="2000" dirty="0" smtClean="0"/>
              <a:t> </a:t>
            </a:r>
          </a:p>
          <a:p>
            <a:pPr lvl="1">
              <a:defRPr/>
            </a:pPr>
            <a:r>
              <a:rPr lang="en-US" dirty="0" smtClean="0">
                <a:latin typeface="Calibri" charset="0"/>
              </a:rPr>
              <a:t>T </a:t>
            </a:r>
            <a:r>
              <a:rPr lang="en-US" dirty="0">
                <a:latin typeface="Calibri" charset="0"/>
              </a:rPr>
              <a:t>statistics are in brackets.</a:t>
            </a:r>
          </a:p>
          <a:p>
            <a:pPr eaLnBrk="1" hangingPunct="1">
              <a:defRPr/>
            </a:pPr>
            <a:r>
              <a:rPr lang="en-US" dirty="0">
                <a:latin typeface="Calibri" charset="0"/>
              </a:rPr>
              <a:t> The coefficient on the regression (-</a:t>
            </a:r>
            <a:r>
              <a:rPr lang="en-US" dirty="0" smtClean="0">
                <a:latin typeface="Calibri" charset="0"/>
              </a:rPr>
              <a:t>2.33) </a:t>
            </a:r>
            <a:r>
              <a:rPr lang="en-US" dirty="0">
                <a:latin typeface="Calibri" charset="0"/>
              </a:rPr>
              <a:t>measures how much the value of Disney as a firm changes for a unit change in interest rates.</a:t>
            </a:r>
          </a:p>
        </p:txBody>
      </p:sp>
    </p:spTree>
    <p:extLst>
      <p:ext uri="{BB962C8B-B14F-4D97-AF65-F5344CB8AC3E}">
        <p14:creationId xmlns:p14="http://schemas.microsoft.com/office/powerpoint/2010/main" val="928153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the coefficient on the regression is duration..</a:t>
            </a:r>
            <a:endParaRPr lang="en-US">
              <a:ea typeface="+mj-ea"/>
              <a:cs typeface="+mj-cs"/>
            </a:endParaRPr>
          </a:p>
        </p:txBody>
      </p:sp>
      <p:sp>
        <p:nvSpPr>
          <p:cNvPr id="271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436054C-79F7-7949-9B1F-23701BAE06CD}" type="slidenum">
              <a:rPr lang="en-US"/>
              <a:pPr>
                <a:defRPr/>
              </a:pPr>
              <a:t>444</a:t>
            </a:fld>
            <a:endParaRPr lang="en-US" dirty="0"/>
          </a:p>
        </p:txBody>
      </p:sp>
      <p:sp>
        <p:nvSpPr>
          <p:cNvPr id="2529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duration of a straight bond or loan issued by a company can be written in terms of the coupons (interest payments) on the bond (loan) and the face value of the bond to be – </a:t>
            </a:r>
          </a:p>
          <a:p>
            <a:pPr marL="0" indent="0" eaLnBrk="1" fontAlgn="auto" hangingPunct="1">
              <a:spcAft>
                <a:spcPts val="0"/>
              </a:spcAft>
              <a:buFont typeface="Wingdings"/>
              <a:buNone/>
              <a:defRPr/>
            </a:pPr>
            <a:r>
              <a:rPr lang="en-US" dirty="0" smtClean="0">
                <a:ea typeface="+mn-ea"/>
                <a:cs typeface="+mn-cs"/>
              </a:rPr>
              <a:t>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duration of a bond measures how much the price of the bond changes for a unit change in interest rates.</a:t>
            </a:r>
          </a:p>
          <a:p>
            <a:pPr marL="320040" indent="-320040" eaLnBrk="1" fontAlgn="auto" hangingPunct="1">
              <a:spcAft>
                <a:spcPts val="0"/>
              </a:spcAft>
              <a:buFont typeface="Wingdings"/>
              <a:buChar char=""/>
              <a:defRPr/>
            </a:pPr>
            <a:r>
              <a:rPr lang="en-US" dirty="0" smtClean="0">
                <a:ea typeface="+mn-ea"/>
                <a:cs typeface="+mn-cs"/>
              </a:rPr>
              <a:t>Holding other factors constant, the duration of a bond will increase with the maturity of the bond, and decrease with the coupon rate on the bond.</a:t>
            </a:r>
            <a:endParaRPr lang="en-US" dirty="0">
              <a:ea typeface="+mn-ea"/>
              <a:cs typeface="+mn-cs"/>
            </a:endParaRPr>
          </a:p>
        </p:txBody>
      </p:sp>
      <p:graphicFrame>
        <p:nvGraphicFramePr>
          <p:cNvPr id="271365" name="Object 2"/>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spid="_x0000_s950298" name="Equation" r:id="rId4" imgW="5054600" imgH="1231900" progId="Equation.3">
                  <p:embed/>
                </p:oleObj>
              </mc:Choice>
              <mc:Fallback>
                <p:oleObj name="Equation" r:id="rId4" imgW="5054600" imgH="1231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891307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Duration: Comparing Approaches</a:t>
            </a:r>
          </a:p>
        </p:txBody>
      </p:sp>
      <p:sp>
        <p:nvSpPr>
          <p:cNvPr id="273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BE9E3F0-D5B3-3148-BDAD-665A1555D3D7}" type="slidenum">
              <a:rPr lang="en-US"/>
              <a:pPr>
                <a:defRPr/>
              </a:pPr>
              <a:t>445</a:t>
            </a:fld>
            <a:endParaRPr lang="en-US" dirty="0"/>
          </a:p>
        </p:txBody>
      </p:sp>
      <p:pic>
        <p:nvPicPr>
          <p:cNvPr id="273412"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noFill/>
          <a:extLs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8261332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Operating Income versus Interest Rates</a:t>
            </a:r>
          </a:p>
        </p:txBody>
      </p:sp>
      <p:sp>
        <p:nvSpPr>
          <p:cNvPr id="275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E20A2D5-82FD-8A43-A6AB-33BC9A2AACAD}" type="slidenum">
              <a:rPr lang="en-US"/>
              <a:pPr>
                <a:defRPr/>
              </a:pPr>
              <a:t>446</a:t>
            </a:fld>
            <a:endParaRPr lang="en-US" dirty="0"/>
          </a:p>
        </p:txBody>
      </p:sp>
      <p:sp>
        <p:nvSpPr>
          <p:cNvPr id="25702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Regressing changes in operating cash flow against changes in interest rates over this period yields the following regression –</a:t>
            </a:r>
          </a:p>
          <a:p>
            <a:pPr marL="0" indent="0">
              <a:buFont typeface="Wingdings" charset="0"/>
              <a:buNone/>
              <a:defRPr/>
            </a:pPr>
            <a:r>
              <a:rPr lang="en-US" sz="2000" dirty="0" smtClean="0"/>
              <a:t>Change </a:t>
            </a:r>
            <a:r>
              <a:rPr lang="en-US" sz="2000" dirty="0"/>
              <a:t>in Operating Income = 0.1698 – </a:t>
            </a:r>
            <a:r>
              <a:rPr lang="en-US" sz="2000" dirty="0" smtClean="0"/>
              <a:t>7.9339 </a:t>
            </a:r>
            <a:r>
              <a:rPr lang="en-US" sz="2000" dirty="0"/>
              <a:t>(Change in Interest Rates</a:t>
            </a:r>
            <a:r>
              <a:rPr lang="en-US" sz="2000" dirty="0" smtClean="0"/>
              <a:t>) 			      (</a:t>
            </a:r>
            <a:r>
              <a:rPr lang="en-US" sz="2000" dirty="0"/>
              <a:t>2.69</a:t>
            </a:r>
            <a:r>
              <a:rPr lang="en-US" sz="2000" baseline="30000" dirty="0"/>
              <a:t>a</a:t>
            </a:r>
            <a:r>
              <a:rPr lang="en-US" sz="2000" dirty="0" smtClean="0"/>
              <a:t>)	(</a:t>
            </a:r>
            <a:r>
              <a:rPr lang="en-US" sz="2000" dirty="0"/>
              <a:t>1.40</a:t>
            </a:r>
            <a:r>
              <a:rPr lang="en-US" sz="2000" dirty="0" smtClean="0"/>
              <a:t>)</a:t>
            </a:r>
            <a:r>
              <a:rPr lang="en-US" sz="2000" dirty="0" smtClean="0">
                <a:ea typeface="+mn-ea"/>
                <a:cs typeface="+mn-cs"/>
              </a:rPr>
              <a:t>		</a:t>
            </a:r>
          </a:p>
          <a:p>
            <a:pPr marL="365760" lvl="1" indent="0" eaLnBrk="1" fontAlgn="auto" hangingPunct="1">
              <a:spcAft>
                <a:spcPts val="0"/>
              </a:spcAft>
              <a:buFont typeface="Wingdings 2"/>
              <a:buNone/>
              <a:defRPr/>
            </a:pPr>
            <a:r>
              <a:rPr lang="en-US" sz="2800" u="sng" dirty="0" smtClean="0">
                <a:ea typeface="+mn-ea"/>
              </a:rPr>
              <a:t>Conclusion</a:t>
            </a:r>
            <a:r>
              <a:rPr lang="en-US" sz="2800" dirty="0" smtClean="0">
                <a:ea typeface="+mn-ea"/>
              </a:rPr>
              <a:t>: Disney</a:t>
            </a:r>
            <a:r>
              <a:rPr lang="ja-JP" altLang="en-US" sz="2800" dirty="0" smtClean="0">
                <a:ea typeface="+mn-ea"/>
              </a:rPr>
              <a:t>’</a:t>
            </a:r>
            <a:r>
              <a:rPr lang="en-US" altLang="ja-JP" sz="2800" dirty="0" smtClean="0">
                <a:ea typeface="+mn-ea"/>
              </a:rPr>
              <a:t>s operating income has been affected a lot more than its firm value has by changes in interest rates.</a:t>
            </a:r>
          </a:p>
        </p:txBody>
      </p:sp>
    </p:spTree>
    <p:extLst>
      <p:ext uri="{BB962C8B-B14F-4D97-AF65-F5344CB8AC3E}">
        <p14:creationId xmlns:p14="http://schemas.microsoft.com/office/powerpoint/2010/main" val="1910650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Sensitivity to Changes in GDP/ GNP</a:t>
            </a:r>
          </a:p>
        </p:txBody>
      </p:sp>
      <p:sp>
        <p:nvSpPr>
          <p:cNvPr id="277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6717B8E-9067-784F-82BC-557CA64DE08A}" type="slidenum">
              <a:rPr lang="en-US"/>
              <a:pPr>
                <a:defRPr/>
              </a:pPr>
              <a:t>447</a:t>
            </a:fld>
            <a:endParaRPr lang="en-US" dirty="0"/>
          </a:p>
        </p:txBody>
      </p:sp>
      <p:sp>
        <p:nvSpPr>
          <p:cNvPr id="25907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How sensitive is the firm</a:t>
            </a:r>
            <a:r>
              <a:rPr lang="ja-JP" altLang="en-US" smtClean="0">
                <a:ea typeface="+mn-ea"/>
                <a:cs typeface="+mn-cs"/>
              </a:rPr>
              <a:t>’</a:t>
            </a:r>
            <a:r>
              <a:rPr lang="en-US" altLang="ja-JP" smtClean="0">
                <a:ea typeface="+mn-ea"/>
                <a:cs typeface="+mn-cs"/>
              </a:rPr>
              <a:t>s value and operating income to changes in the GNP/GDP?</a:t>
            </a:r>
          </a:p>
          <a:p>
            <a:pPr marL="320040" indent="-320040" eaLnBrk="1" fontAlgn="auto" hangingPunct="1">
              <a:spcAft>
                <a:spcPts val="0"/>
              </a:spcAft>
              <a:buFont typeface="Wingdings"/>
              <a:buChar char=""/>
              <a:defRPr/>
            </a:pPr>
            <a:r>
              <a:rPr lang="en-US" smtClean="0">
                <a:ea typeface="+mn-ea"/>
                <a:cs typeface="+mn-cs"/>
              </a:rPr>
              <a:t>The answer to this question is important because </a:t>
            </a:r>
          </a:p>
          <a:p>
            <a:pPr marL="640080" lvl="1" indent="-274320" eaLnBrk="1" fontAlgn="auto" hangingPunct="1">
              <a:spcAft>
                <a:spcPts val="0"/>
              </a:spcAft>
              <a:buFont typeface="Wingdings 2"/>
              <a:buChar char=""/>
              <a:defRPr/>
            </a:pPr>
            <a:r>
              <a:rPr lang="en-US" smtClean="0">
                <a:ea typeface="+mn-ea"/>
              </a:rPr>
              <a:t>it provides insight into whether the firm</a:t>
            </a:r>
            <a:r>
              <a:rPr lang="ja-JP" altLang="en-US" smtClean="0">
                <a:ea typeface="+mn-ea"/>
              </a:rPr>
              <a:t>’</a:t>
            </a:r>
            <a:r>
              <a:rPr lang="en-US" altLang="ja-JP" smtClean="0">
                <a:ea typeface="+mn-ea"/>
              </a:rPr>
              <a:t>s cash flows are cyclical and</a:t>
            </a:r>
          </a:p>
          <a:p>
            <a:pPr marL="640080" lvl="1" indent="-274320" eaLnBrk="1" fontAlgn="auto" hangingPunct="1">
              <a:spcAft>
                <a:spcPts val="0"/>
              </a:spcAft>
              <a:buFont typeface="Wingdings 2"/>
              <a:buChar char=""/>
              <a:defRPr/>
            </a:pPr>
            <a:r>
              <a:rPr lang="en-US" smtClean="0">
                <a:ea typeface="+mn-ea"/>
              </a:rPr>
              <a:t>whether the cash flows on the firm</a:t>
            </a:r>
            <a:r>
              <a:rPr lang="ja-JP" altLang="en-US" smtClean="0">
                <a:ea typeface="+mn-ea"/>
              </a:rPr>
              <a:t>’</a:t>
            </a:r>
            <a:r>
              <a:rPr lang="en-US" altLang="ja-JP" smtClean="0">
                <a:ea typeface="+mn-ea"/>
              </a:rPr>
              <a:t>s debt should be designed to protect against cyclical factors.</a:t>
            </a:r>
          </a:p>
          <a:p>
            <a:pPr marL="320040" indent="-320040" eaLnBrk="1" fontAlgn="auto" hangingPunct="1">
              <a:spcAft>
                <a:spcPts val="0"/>
              </a:spcAft>
              <a:buFont typeface="Wingdings"/>
              <a:buChar char=""/>
              <a:defRPr/>
            </a:pPr>
            <a:r>
              <a:rPr lang="en-US" smtClean="0">
                <a:ea typeface="+mn-ea"/>
                <a:cs typeface="+mn-cs"/>
              </a:rPr>
              <a:t>If the cash flows and firm value are sensitive to movements in the economy, the firm will either have to issue less debt overall, or add special features to the debt to tie cash flows on the debt to the firm</a:t>
            </a:r>
            <a:r>
              <a:rPr lang="ja-JP" altLang="en-US" smtClean="0">
                <a:ea typeface="+mn-ea"/>
                <a:cs typeface="+mn-cs"/>
              </a:rPr>
              <a:t>’</a:t>
            </a:r>
            <a:r>
              <a:rPr lang="en-US" altLang="ja-JP" smtClean="0">
                <a:ea typeface="+mn-ea"/>
                <a:cs typeface="+mn-cs"/>
              </a:rPr>
              <a:t>s cash flows.</a:t>
            </a:r>
            <a:endParaRPr lang="en-US">
              <a:ea typeface="+mn-ea"/>
              <a:cs typeface="+mn-cs"/>
            </a:endParaRPr>
          </a:p>
        </p:txBody>
      </p:sp>
    </p:spTree>
    <p:extLst>
      <p:ext uri="{BB962C8B-B14F-4D97-AF65-F5344CB8AC3E}">
        <p14:creationId xmlns:p14="http://schemas.microsoft.com/office/powerpoint/2010/main" val="24718638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Regression Results</a:t>
            </a:r>
          </a:p>
        </p:txBody>
      </p:sp>
      <p:sp>
        <p:nvSpPr>
          <p:cNvPr id="279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5C4C66-29AB-8D4E-B2FB-7D8DBEC50CB8}" type="slidenum">
              <a:rPr lang="en-US"/>
              <a:pPr>
                <a:defRPr/>
              </a:pPr>
              <a:t>448</a:t>
            </a:fld>
            <a:endParaRPr lang="en-US" dirty="0"/>
          </a:p>
        </p:txBody>
      </p:sp>
      <p:sp>
        <p:nvSpPr>
          <p:cNvPr id="2611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Regressing changes in firm value against changes in the GDP over this period yields the following regression –</a:t>
            </a:r>
          </a:p>
          <a:p>
            <a:pPr marL="0" indent="0">
              <a:buFont typeface="Wingdings" charset="0"/>
              <a:buNone/>
              <a:defRPr/>
            </a:pPr>
            <a:r>
              <a:rPr lang="en-US" sz="2200" dirty="0"/>
              <a:t>Change in Firm Value = </a:t>
            </a:r>
            <a:r>
              <a:rPr lang="en-US" sz="2200" dirty="0" smtClean="0"/>
              <a:t>	0.0067 </a:t>
            </a:r>
            <a:r>
              <a:rPr lang="en-US" sz="2200" b="1" dirty="0"/>
              <a:t>+ </a:t>
            </a:r>
            <a:r>
              <a:rPr lang="en-US" sz="2200" dirty="0"/>
              <a:t>6.7000 (GDP Growth)</a:t>
            </a:r>
          </a:p>
          <a:p>
            <a:pPr marL="0" indent="0">
              <a:buFont typeface="Wingdings" charset="0"/>
              <a:buNone/>
              <a:defRPr/>
            </a:pPr>
            <a:r>
              <a:rPr lang="en-US" sz="2200" dirty="0"/>
              <a:t>	</a:t>
            </a:r>
            <a:r>
              <a:rPr lang="en-US" sz="2200" dirty="0" smtClean="0"/>
              <a:t>		(</a:t>
            </a:r>
            <a:r>
              <a:rPr lang="en-US" sz="2200" dirty="0"/>
              <a:t>0.06)	(2.03</a:t>
            </a:r>
            <a:r>
              <a:rPr lang="en-US" sz="2200" baseline="30000" dirty="0"/>
              <a:t>a</a:t>
            </a:r>
            <a:r>
              <a:rPr lang="en-US" sz="2200" dirty="0"/>
              <a:t>)</a:t>
            </a:r>
            <a:r>
              <a:rPr lang="en-US" sz="2200" dirty="0" smtClean="0"/>
              <a:t> </a:t>
            </a:r>
            <a:endParaRPr lang="en-US" sz="2200" dirty="0" smtClean="0">
              <a:ea typeface="+mn-ea"/>
            </a:endParaRPr>
          </a:p>
          <a:p>
            <a:pPr marL="0" indent="0" eaLnBrk="1" fontAlgn="auto" hangingPunct="1">
              <a:spcAft>
                <a:spcPts val="0"/>
              </a:spcAft>
              <a:buFont typeface="Wingdings"/>
              <a:buNone/>
              <a:defRPr/>
            </a:pPr>
            <a:r>
              <a:rPr lang="en-US" dirty="0" smtClean="0">
                <a:ea typeface="+mn-ea"/>
                <a:cs typeface="+mn-cs"/>
              </a:rPr>
              <a:t> </a:t>
            </a:r>
            <a:r>
              <a:rPr lang="en-US" u="sng" dirty="0" smtClean="0">
                <a:ea typeface="+mn-ea"/>
                <a:cs typeface="+mn-cs"/>
              </a:rPr>
              <a:t>Conclusion</a:t>
            </a:r>
            <a:r>
              <a:rPr lang="en-US" dirty="0" smtClean="0">
                <a:ea typeface="+mn-ea"/>
                <a:cs typeface="+mn-cs"/>
              </a:rPr>
              <a:t>: Disney is sensitive to economic growth</a:t>
            </a:r>
          </a:p>
          <a:p>
            <a:pPr marL="320040" indent="-320040" eaLnBrk="1" fontAlgn="auto" hangingPunct="1">
              <a:spcAft>
                <a:spcPts val="0"/>
              </a:spcAft>
              <a:buFont typeface="Wingdings"/>
              <a:buChar char=""/>
              <a:defRPr/>
            </a:pPr>
            <a:r>
              <a:rPr lang="en-US" dirty="0" smtClean="0">
                <a:ea typeface="+mn-ea"/>
                <a:cs typeface="+mn-cs"/>
              </a:rPr>
              <a:t>Regressing changes in operating cash flow against changes in GDP over this period yields the following regression –	</a:t>
            </a:r>
          </a:p>
          <a:p>
            <a:pPr marL="0" indent="0">
              <a:buFont typeface="Wingdings" charset="0"/>
              <a:buNone/>
              <a:defRPr/>
            </a:pPr>
            <a:r>
              <a:rPr lang="en-US" sz="2200" dirty="0" smtClean="0"/>
              <a:t>Change </a:t>
            </a:r>
            <a:r>
              <a:rPr lang="en-US" sz="2200" dirty="0"/>
              <a:t>in Operating Income = </a:t>
            </a:r>
            <a:r>
              <a:rPr lang="en-US" sz="2200" dirty="0" smtClean="0"/>
              <a:t>	0.0142 </a:t>
            </a:r>
            <a:r>
              <a:rPr lang="en-US" sz="2200" dirty="0"/>
              <a:t>+ 6.6443 ( GDP Growth)</a:t>
            </a:r>
          </a:p>
          <a:p>
            <a:pPr marL="0" indent="0">
              <a:buFont typeface="Wingdings" charset="0"/>
              <a:buNone/>
              <a:defRPr/>
            </a:pPr>
            <a:r>
              <a:rPr lang="en-US" sz="2200" dirty="0"/>
              <a:t>	</a:t>
            </a:r>
            <a:r>
              <a:rPr lang="en-US" sz="2200" dirty="0" smtClean="0"/>
              <a:t>			(</a:t>
            </a:r>
            <a:r>
              <a:rPr lang="en-US" sz="2200" dirty="0"/>
              <a:t>0.13)	(</a:t>
            </a:r>
            <a:r>
              <a:rPr lang="en-US" sz="2200" dirty="0" smtClean="0"/>
              <a:t>2.05</a:t>
            </a:r>
            <a:r>
              <a:rPr lang="en-US" sz="2200" baseline="30000" dirty="0" smtClean="0"/>
              <a:t>a</a:t>
            </a:r>
            <a:r>
              <a:rPr lang="en-US" sz="2200" dirty="0"/>
              <a:t>)</a:t>
            </a:r>
            <a:r>
              <a:rPr lang="en-US" sz="2200" dirty="0" smtClean="0"/>
              <a:t> </a:t>
            </a:r>
            <a:endParaRPr lang="en-US" sz="2200" dirty="0" smtClean="0">
              <a:ea typeface="+mn-ea"/>
              <a:cs typeface="+mn-cs"/>
            </a:endParaRPr>
          </a:p>
          <a:p>
            <a:pPr marL="0" indent="0" eaLnBrk="1" fontAlgn="auto" hangingPunct="1">
              <a:spcAft>
                <a:spcPts val="0"/>
              </a:spcAft>
              <a:buFont typeface="Wingdings"/>
              <a:buNone/>
              <a:defRPr/>
            </a:pPr>
            <a:r>
              <a:rPr lang="en-US" u="sng" dirty="0" smtClean="0">
                <a:ea typeface="+mn-ea"/>
                <a:cs typeface="+mn-cs"/>
              </a:rPr>
              <a:t>Conclusion</a:t>
            </a:r>
            <a:r>
              <a:rPr lang="en-US" dirty="0" smtClean="0">
                <a:ea typeface="+mn-ea"/>
                <a:cs typeface="+mn-cs"/>
              </a:rPr>
              <a:t>: Disney</a:t>
            </a:r>
            <a:r>
              <a:rPr lang="ja-JP" altLang="en-US" dirty="0" smtClean="0">
                <a:ea typeface="+mn-ea"/>
                <a:cs typeface="+mn-cs"/>
              </a:rPr>
              <a:t>’</a:t>
            </a:r>
            <a:r>
              <a:rPr lang="en-US" altLang="ja-JP" dirty="0" smtClean="0">
                <a:ea typeface="+mn-ea"/>
                <a:cs typeface="+mn-cs"/>
              </a:rPr>
              <a:t>s operating income is sensitive to economic growth as well.</a:t>
            </a:r>
            <a:endParaRPr lang="en-US" dirty="0">
              <a:ea typeface="+mn-ea"/>
              <a:cs typeface="+mn-cs"/>
            </a:endParaRPr>
          </a:p>
        </p:txBody>
      </p:sp>
    </p:spTree>
    <p:extLst>
      <p:ext uri="{BB962C8B-B14F-4D97-AF65-F5344CB8AC3E}">
        <p14:creationId xmlns:p14="http://schemas.microsoft.com/office/powerpoint/2010/main" val="2296977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Sensitivity to Currency Changes</a:t>
            </a:r>
          </a:p>
        </p:txBody>
      </p:sp>
      <p:sp>
        <p:nvSpPr>
          <p:cNvPr id="281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D8621A6-A98D-B54D-9C9F-3510A40445B0}" type="slidenum">
              <a:rPr lang="en-US"/>
              <a:pPr>
                <a:defRPr/>
              </a:pPr>
              <a:t>449</a:t>
            </a:fld>
            <a:endParaRPr lang="en-US" dirty="0"/>
          </a:p>
        </p:txBody>
      </p:sp>
      <p:sp>
        <p:nvSpPr>
          <p:cNvPr id="26317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How sensitive is the firm</a:t>
            </a:r>
            <a:r>
              <a:rPr lang="ja-JP" altLang="en-US" smtClean="0">
                <a:ea typeface="+mn-ea"/>
                <a:cs typeface="+mn-cs"/>
              </a:rPr>
              <a:t>’</a:t>
            </a:r>
            <a:r>
              <a:rPr lang="en-US" altLang="ja-JP" smtClean="0">
                <a:ea typeface="+mn-ea"/>
                <a:cs typeface="+mn-cs"/>
              </a:rPr>
              <a:t>s value and operating income to changes in exchange rates?</a:t>
            </a:r>
          </a:p>
          <a:p>
            <a:pPr marL="320040" indent="-320040" eaLnBrk="1" fontAlgn="auto" hangingPunct="1">
              <a:spcAft>
                <a:spcPts val="0"/>
              </a:spcAft>
              <a:buFont typeface="Wingdings"/>
              <a:buChar char=""/>
              <a:defRPr/>
            </a:pPr>
            <a:r>
              <a:rPr lang="en-US" smtClean="0">
                <a:ea typeface="+mn-ea"/>
                <a:cs typeface="+mn-cs"/>
              </a:rPr>
              <a:t>The answer to this question is important, because</a:t>
            </a:r>
          </a:p>
          <a:p>
            <a:pPr marL="640080" lvl="1" indent="-274320" eaLnBrk="1" fontAlgn="auto" hangingPunct="1">
              <a:spcAft>
                <a:spcPts val="0"/>
              </a:spcAft>
              <a:buFont typeface="Wingdings 2"/>
              <a:buChar char=""/>
              <a:defRPr/>
            </a:pPr>
            <a:r>
              <a:rPr lang="en-US" smtClean="0">
                <a:ea typeface="+mn-ea"/>
              </a:rPr>
              <a:t>it provides a measure of how sensitive cash flows and firm value are to changes in the currency</a:t>
            </a:r>
          </a:p>
          <a:p>
            <a:pPr marL="640080" lvl="1" indent="-274320" eaLnBrk="1" fontAlgn="auto" hangingPunct="1">
              <a:spcAft>
                <a:spcPts val="0"/>
              </a:spcAft>
              <a:buFont typeface="Wingdings 2"/>
              <a:buChar char=""/>
              <a:defRPr/>
            </a:pPr>
            <a:r>
              <a:rPr lang="en-US" smtClean="0">
                <a:ea typeface="+mn-ea"/>
              </a:rPr>
              <a:t>it provides guidance on whether the firm should issue debt in another currency that it may be exposed to.</a:t>
            </a:r>
          </a:p>
          <a:p>
            <a:pPr marL="320040" indent="-320040" eaLnBrk="1" fontAlgn="auto" hangingPunct="1">
              <a:spcAft>
                <a:spcPts val="0"/>
              </a:spcAft>
              <a:buFont typeface="Wingdings"/>
              <a:buChar char=""/>
              <a:defRPr/>
            </a:pPr>
            <a:r>
              <a:rPr lang="en-US" smtClean="0">
                <a:ea typeface="+mn-ea"/>
                <a:cs typeface="+mn-cs"/>
              </a:rPr>
              <a:t>If cash flows and firm value are sensitive to changes in the dollar, the firm should</a:t>
            </a:r>
          </a:p>
          <a:p>
            <a:pPr marL="640080" lvl="1" indent="-274320" eaLnBrk="1" fontAlgn="auto" hangingPunct="1">
              <a:spcAft>
                <a:spcPts val="0"/>
              </a:spcAft>
              <a:buFont typeface="Wingdings 2"/>
              <a:buChar char=""/>
              <a:defRPr/>
            </a:pPr>
            <a:r>
              <a:rPr lang="en-US" smtClean="0">
                <a:ea typeface="+mn-ea"/>
              </a:rPr>
              <a:t>figure out which currency its cash flows are in;</a:t>
            </a:r>
          </a:p>
          <a:p>
            <a:pPr marL="640080" lvl="1" indent="-274320" eaLnBrk="1" fontAlgn="auto" hangingPunct="1">
              <a:spcAft>
                <a:spcPts val="0"/>
              </a:spcAft>
              <a:buFont typeface="Wingdings 2"/>
              <a:buChar char=""/>
              <a:defRPr/>
            </a:pPr>
            <a:r>
              <a:rPr lang="en-US" smtClean="0">
                <a:ea typeface="+mn-ea"/>
              </a:rPr>
              <a:t>and issued some debt in that currency</a:t>
            </a:r>
            <a:endParaRPr lang="en-US">
              <a:ea typeface="+mn-ea"/>
            </a:endParaRPr>
          </a:p>
        </p:txBody>
      </p:sp>
    </p:spTree>
    <p:extLst>
      <p:ext uri="{BB962C8B-B14F-4D97-AF65-F5344CB8AC3E}">
        <p14:creationId xmlns:p14="http://schemas.microsoft.com/office/powerpoint/2010/main" val="1234207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Regression Results</a:t>
            </a:r>
          </a:p>
        </p:txBody>
      </p:sp>
      <p:sp>
        <p:nvSpPr>
          <p:cNvPr id="283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6E27ACB-1322-0F4A-8807-782C103329D5}" type="slidenum">
              <a:rPr lang="en-US"/>
              <a:pPr>
                <a:defRPr/>
              </a:pPr>
              <a:t>450</a:t>
            </a:fld>
            <a:endParaRPr lang="en-US" dirty="0"/>
          </a:p>
        </p:txBody>
      </p:sp>
      <p:sp>
        <p:nvSpPr>
          <p:cNvPr id="26521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Regressing changes in firm value against changes in the dollar over this period yields the following regression –</a:t>
            </a:r>
          </a:p>
          <a:p>
            <a:pPr marL="0" indent="0">
              <a:buFont typeface="Wingdings" charset="0"/>
              <a:buNone/>
              <a:defRPr/>
            </a:pPr>
            <a:r>
              <a:rPr lang="en-US" sz="2400" dirty="0" smtClean="0"/>
              <a:t>Change in Firm Value = 	0.1774– 0.5705 (Change in Dollar)</a:t>
            </a:r>
          </a:p>
          <a:p>
            <a:pPr marL="0" indent="0">
              <a:buFont typeface="Wingdings" charset="0"/>
              <a:buNone/>
              <a:defRPr/>
            </a:pPr>
            <a:r>
              <a:rPr lang="en-US" sz="2400" dirty="0" smtClean="0"/>
              <a:t>			(2.76)	(0.67</a:t>
            </a:r>
            <a:r>
              <a:rPr lang="en-US" sz="2400" dirty="0" smtClean="0">
                <a:ea typeface="+mn-ea"/>
              </a:rPr>
              <a:t>)</a:t>
            </a:r>
          </a:p>
          <a:p>
            <a:pPr marL="0" indent="0" eaLnBrk="1" fontAlgn="auto" hangingPunct="1">
              <a:spcAft>
                <a:spcPts val="0"/>
              </a:spcAft>
              <a:buFont typeface="Wingdings"/>
              <a:buNone/>
              <a:defRPr/>
            </a:pPr>
            <a:r>
              <a:rPr lang="en-US" u="sng" dirty="0" smtClean="0">
                <a:ea typeface="+mn-ea"/>
                <a:cs typeface="+mn-cs"/>
              </a:rPr>
              <a:t>Conclusion</a:t>
            </a:r>
            <a:r>
              <a:rPr lang="en-US" dirty="0" smtClean="0">
                <a:ea typeface="+mn-ea"/>
                <a:cs typeface="+mn-cs"/>
              </a:rPr>
              <a:t>: Disney</a:t>
            </a:r>
            <a:r>
              <a:rPr lang="ja-JP" altLang="en-US" dirty="0" smtClean="0">
                <a:ea typeface="+mn-ea"/>
                <a:cs typeface="+mn-cs"/>
              </a:rPr>
              <a:t>’</a:t>
            </a:r>
            <a:r>
              <a:rPr lang="en-US" altLang="ja-JP" dirty="0" smtClean="0">
                <a:ea typeface="+mn-ea"/>
                <a:cs typeface="+mn-cs"/>
              </a:rPr>
              <a:t>s value is sensitive to exchange rate changes, decreasing as the dollar strengthens. However, the effect is statistically insignificant.</a:t>
            </a:r>
          </a:p>
          <a:p>
            <a:pPr marL="320040" indent="-320040" eaLnBrk="1" fontAlgn="auto" hangingPunct="1">
              <a:spcAft>
                <a:spcPts val="0"/>
              </a:spcAft>
              <a:buFont typeface="Wingdings"/>
              <a:buChar char=""/>
              <a:defRPr/>
            </a:pPr>
            <a:r>
              <a:rPr lang="en-US" dirty="0" smtClean="0">
                <a:ea typeface="+mn-ea"/>
                <a:cs typeface="+mn-cs"/>
              </a:rPr>
              <a:t>Regressing changes in operating cash flow against changes in the dollar over this period yields the following regression –</a:t>
            </a:r>
          </a:p>
          <a:p>
            <a:pPr marL="0" indent="0">
              <a:buFont typeface="Wingdings" charset="0"/>
              <a:buNone/>
              <a:defRPr/>
            </a:pPr>
            <a:r>
              <a:rPr lang="en-US" sz="2600" dirty="0"/>
              <a:t>Change in Operating Income = 0.1680 – 1.6773 (Change in Dollar)</a:t>
            </a:r>
          </a:p>
          <a:p>
            <a:pPr marL="0" indent="0">
              <a:buFont typeface="Wingdings" charset="0"/>
              <a:buNone/>
              <a:defRPr/>
            </a:pPr>
            <a:r>
              <a:rPr lang="en-US" sz="2600" dirty="0"/>
              <a:t>	</a:t>
            </a:r>
            <a:r>
              <a:rPr lang="en-US" sz="2600" dirty="0" smtClean="0"/>
              <a:t>			(</a:t>
            </a:r>
            <a:r>
              <a:rPr lang="en-US" sz="2600" dirty="0"/>
              <a:t>2.82</a:t>
            </a:r>
            <a:r>
              <a:rPr lang="en-US" sz="2600" baseline="30000" dirty="0"/>
              <a:t>a</a:t>
            </a:r>
            <a:r>
              <a:rPr lang="en-US" sz="2600" dirty="0"/>
              <a:t>)	(2.13</a:t>
            </a:r>
            <a:r>
              <a:rPr lang="en-US" sz="2600" baseline="30000" dirty="0"/>
              <a:t>a</a:t>
            </a:r>
            <a:r>
              <a:rPr lang="en-US" sz="2600" dirty="0" smtClean="0"/>
              <a:t> </a:t>
            </a:r>
            <a:r>
              <a:rPr lang="en-US" sz="2600" dirty="0" smtClean="0">
                <a:ea typeface="+mn-ea"/>
              </a:rPr>
              <a:t>) </a:t>
            </a:r>
          </a:p>
          <a:p>
            <a:pPr marL="0" indent="0" eaLnBrk="1" fontAlgn="auto" hangingPunct="1">
              <a:spcAft>
                <a:spcPts val="0"/>
              </a:spcAft>
              <a:buFont typeface="Wingdings"/>
              <a:buNone/>
              <a:defRPr/>
            </a:pPr>
            <a:r>
              <a:rPr lang="en-US" u="sng" dirty="0" smtClean="0">
                <a:ea typeface="+mn-ea"/>
                <a:cs typeface="+mn-cs"/>
              </a:rPr>
              <a:t>Conclusion</a:t>
            </a:r>
            <a:r>
              <a:rPr lang="en-US" dirty="0" smtClean="0">
                <a:ea typeface="+mn-ea"/>
                <a:cs typeface="+mn-cs"/>
              </a:rPr>
              <a:t>: Disney</a:t>
            </a:r>
            <a:r>
              <a:rPr lang="ja-JP" altLang="en-US" dirty="0" smtClean="0">
                <a:ea typeface="+mn-ea"/>
                <a:cs typeface="+mn-cs"/>
              </a:rPr>
              <a:t>’</a:t>
            </a:r>
            <a:r>
              <a:rPr lang="en-US" altLang="ja-JP" dirty="0" smtClean="0">
                <a:ea typeface="+mn-ea"/>
                <a:cs typeface="+mn-cs"/>
              </a:rPr>
              <a:t>s operating income is more strongly impacted by the dollar than its value is. A stronger dollar seems to hurt operating income.</a:t>
            </a:r>
            <a:endParaRPr lang="en-US" dirty="0">
              <a:ea typeface="+mn-ea"/>
              <a:cs typeface="+mn-cs"/>
            </a:endParaRPr>
          </a:p>
        </p:txBody>
      </p:sp>
    </p:spTree>
    <p:extLst>
      <p:ext uri="{BB962C8B-B14F-4D97-AF65-F5344CB8AC3E}">
        <p14:creationId xmlns:p14="http://schemas.microsoft.com/office/powerpoint/2010/main" val="35271649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Sensitivity to Inflation</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B5405CA-E5BF-4544-84A2-9911AACD4B9B}" type="slidenum">
              <a:rPr lang="en-US"/>
              <a:pPr>
                <a:defRPr/>
              </a:pPr>
              <a:t>451</a:t>
            </a:fld>
            <a:endParaRPr lang="en-US" dirty="0"/>
          </a:p>
        </p:txBody>
      </p:sp>
      <p:sp>
        <p:nvSpPr>
          <p:cNvPr id="28570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How sensitive is the firm</a:t>
            </a:r>
            <a:r>
              <a:rPr lang="ja-JP" altLang="en-US">
                <a:latin typeface="Calibri" charset="0"/>
              </a:rPr>
              <a:t>’</a:t>
            </a:r>
            <a:r>
              <a:rPr lang="en-US" altLang="ja-JP">
                <a:latin typeface="Calibri" charset="0"/>
              </a:rPr>
              <a:t>s value and operating income to changes in the inflation rate?</a:t>
            </a:r>
          </a:p>
          <a:p>
            <a:pPr eaLnBrk="1" hangingPunct="1"/>
            <a:r>
              <a:rPr lang="en-US">
                <a:latin typeface="Calibri" charset="0"/>
              </a:rPr>
              <a:t>The answer to this question is important, because</a:t>
            </a:r>
          </a:p>
          <a:p>
            <a:pPr lvl="1" eaLnBrk="1" hangingPunct="1"/>
            <a:r>
              <a:rPr lang="en-US">
                <a:latin typeface="Calibri" charset="0"/>
              </a:rPr>
              <a:t>it provides a measure of whether cash flows are positively or negatively impacted by inflation.</a:t>
            </a:r>
          </a:p>
          <a:p>
            <a:pPr lvl="1" eaLnBrk="1" hangingPunct="1"/>
            <a:r>
              <a:rPr lang="en-US">
                <a:latin typeface="Calibri" charset="0"/>
              </a:rPr>
              <a:t>it then helps in the design of debt; whether the debt should be fixed or floating rate debt.</a:t>
            </a:r>
          </a:p>
          <a:p>
            <a:pPr eaLnBrk="1" hangingPunct="1"/>
            <a:r>
              <a:rPr lang="en-US">
                <a:latin typeface="Calibri" charset="0"/>
              </a:rPr>
              <a:t> If cash flows move with inflation, increasing (decreasing) as inflation increases (decreases), the debt should have a larger floating rate component.</a:t>
            </a:r>
          </a:p>
        </p:txBody>
      </p:sp>
    </p:spTree>
    <p:extLst>
      <p:ext uri="{BB962C8B-B14F-4D97-AF65-F5344CB8AC3E}">
        <p14:creationId xmlns:p14="http://schemas.microsoft.com/office/powerpoint/2010/main" val="40603687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Regression Results</a:t>
            </a:r>
          </a:p>
        </p:txBody>
      </p:sp>
      <p:sp>
        <p:nvSpPr>
          <p:cNvPr id="287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4D4319F-5ABE-364E-887E-7A5388BAF62C}" type="slidenum">
              <a:rPr lang="en-US"/>
              <a:pPr>
                <a:defRPr/>
              </a:pPr>
              <a:t>452</a:t>
            </a:fld>
            <a:endParaRPr lang="en-US" dirty="0"/>
          </a:p>
        </p:txBody>
      </p:sp>
      <p:sp>
        <p:nvSpPr>
          <p:cNvPr id="2693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Regressing changes in firm value against changes in inflation over this period yields the following regression –</a:t>
            </a:r>
          </a:p>
          <a:p>
            <a:pPr marL="0" indent="0">
              <a:buFont typeface="Wingdings" charset="0"/>
              <a:buNone/>
              <a:defRPr/>
            </a:pPr>
            <a:r>
              <a:rPr lang="en-US" sz="2600" dirty="0"/>
              <a:t>Change in Firm Value = </a:t>
            </a:r>
            <a:r>
              <a:rPr lang="en-US" sz="2600" dirty="0" smtClean="0"/>
              <a:t>	0.1855 </a:t>
            </a:r>
            <a:r>
              <a:rPr lang="en-US" sz="2600" dirty="0"/>
              <a:t>+ 2.9966 (Change in Inflation Rate)</a:t>
            </a:r>
          </a:p>
          <a:p>
            <a:pPr marL="0" indent="0">
              <a:buFont typeface="Wingdings" charset="0"/>
              <a:buNone/>
              <a:defRPr/>
            </a:pPr>
            <a:r>
              <a:rPr lang="en-US" sz="2600" dirty="0"/>
              <a:t>	</a:t>
            </a:r>
            <a:r>
              <a:rPr lang="en-US" sz="2600" dirty="0" smtClean="0"/>
              <a:t>		(</a:t>
            </a:r>
            <a:r>
              <a:rPr lang="en-US" sz="2600" dirty="0"/>
              <a:t>2.96)	(0.90)</a:t>
            </a:r>
          </a:p>
          <a:p>
            <a:pPr marL="365760" lvl="1" indent="0" eaLnBrk="1" fontAlgn="auto" hangingPunct="1">
              <a:spcAft>
                <a:spcPts val="0"/>
              </a:spcAft>
              <a:buFont typeface="Wingdings 2"/>
              <a:buNone/>
              <a:defRPr/>
            </a:pPr>
            <a:r>
              <a:rPr lang="en-US" u="sng" dirty="0" smtClean="0">
                <a:ea typeface="+mn-ea"/>
              </a:rPr>
              <a:t>Conclusion</a:t>
            </a:r>
            <a:r>
              <a:rPr lang="en-US" dirty="0" smtClean="0">
                <a:ea typeface="+mn-ea"/>
              </a:rPr>
              <a:t>: Disney</a:t>
            </a:r>
            <a:r>
              <a:rPr lang="ja-JP" altLang="en-US" dirty="0" smtClean="0">
                <a:ea typeface="+mn-ea"/>
              </a:rPr>
              <a:t>’</a:t>
            </a:r>
            <a:r>
              <a:rPr lang="en-US" altLang="ja-JP" dirty="0" smtClean="0">
                <a:ea typeface="+mn-ea"/>
              </a:rPr>
              <a:t>s firm value does seem to increase with inflation, but not by much (statistical significance is low)</a:t>
            </a:r>
          </a:p>
          <a:p>
            <a:pPr marL="320040" indent="-320040" eaLnBrk="1" fontAlgn="auto" hangingPunct="1">
              <a:spcAft>
                <a:spcPts val="0"/>
              </a:spcAft>
              <a:buFont typeface="Wingdings"/>
              <a:buChar char=""/>
              <a:defRPr/>
            </a:pPr>
            <a:r>
              <a:rPr lang="en-US" dirty="0" smtClean="0">
                <a:ea typeface="+mn-ea"/>
                <a:cs typeface="+mn-cs"/>
              </a:rPr>
              <a:t>Regressing changes in operating cash flow against changes in inflation over this period yields the following regression –</a:t>
            </a:r>
          </a:p>
          <a:p>
            <a:pPr marL="0" indent="0">
              <a:buFont typeface="Wingdings" charset="0"/>
              <a:buNone/>
              <a:defRPr/>
            </a:pPr>
            <a:r>
              <a:rPr lang="en-US" sz="2600" dirty="0"/>
              <a:t>Change in Operating Income </a:t>
            </a:r>
            <a:r>
              <a:rPr lang="en-US" sz="2600" dirty="0" smtClean="0"/>
              <a:t>= </a:t>
            </a:r>
            <a:r>
              <a:rPr lang="en-US" sz="2600" dirty="0"/>
              <a:t>0.1919 + 8.1867 (Change in Inflation Rate)</a:t>
            </a:r>
          </a:p>
          <a:p>
            <a:pPr marL="0" indent="0">
              <a:buFont typeface="Wingdings" charset="0"/>
              <a:buNone/>
              <a:defRPr/>
            </a:pPr>
            <a:r>
              <a:rPr lang="en-US" sz="2600" dirty="0"/>
              <a:t>	</a:t>
            </a:r>
            <a:r>
              <a:rPr lang="en-US" sz="2600" dirty="0" smtClean="0"/>
              <a:t>		</a:t>
            </a:r>
            <a:r>
              <a:rPr lang="en-US" sz="2600" dirty="0"/>
              <a:t> </a:t>
            </a:r>
            <a:r>
              <a:rPr lang="en-US" sz="2600" dirty="0" smtClean="0"/>
              <a:t>      (</a:t>
            </a:r>
            <a:r>
              <a:rPr lang="en-US" sz="2600" dirty="0"/>
              <a:t>3.43</a:t>
            </a:r>
            <a:r>
              <a:rPr lang="en-US" sz="2600" baseline="30000" dirty="0"/>
              <a:t>a</a:t>
            </a:r>
            <a:r>
              <a:rPr lang="en-US" sz="2600" dirty="0"/>
              <a:t>)	(2.76</a:t>
            </a:r>
            <a:r>
              <a:rPr lang="en-US" sz="2600" baseline="30000" dirty="0"/>
              <a:t>a</a:t>
            </a:r>
            <a:r>
              <a:rPr lang="en-US" sz="2600" dirty="0" smtClean="0"/>
              <a:t> </a:t>
            </a:r>
            <a:r>
              <a:rPr lang="en-US" sz="2600" dirty="0" smtClean="0">
                <a:ea typeface="+mn-ea"/>
              </a:rPr>
              <a:t>)</a:t>
            </a:r>
          </a:p>
          <a:p>
            <a:pPr marL="0" indent="0" eaLnBrk="1" fontAlgn="auto" hangingPunct="1">
              <a:spcAft>
                <a:spcPts val="0"/>
              </a:spcAft>
              <a:buFont typeface="Wingdings"/>
              <a:buNone/>
              <a:defRPr/>
            </a:pPr>
            <a:r>
              <a:rPr lang="en-US" u="sng" dirty="0" smtClean="0">
                <a:ea typeface="+mn-ea"/>
                <a:cs typeface="+mn-cs"/>
              </a:rPr>
              <a:t>Conclusion</a:t>
            </a:r>
            <a:r>
              <a:rPr lang="en-US" dirty="0" smtClean="0">
                <a:ea typeface="+mn-ea"/>
                <a:cs typeface="+mn-cs"/>
              </a:rPr>
              <a:t>: Disney</a:t>
            </a:r>
            <a:r>
              <a:rPr lang="ja-JP" altLang="en-US" dirty="0" smtClean="0">
                <a:ea typeface="+mn-ea"/>
                <a:cs typeface="+mn-cs"/>
              </a:rPr>
              <a:t>’</a:t>
            </a:r>
            <a:r>
              <a:rPr lang="en-US" altLang="ja-JP" dirty="0" smtClean="0">
                <a:ea typeface="+mn-ea"/>
                <a:cs typeface="+mn-cs"/>
              </a:rPr>
              <a:t>s operating income increases in periods when inflation increases, suggesting that Disney does have pricing power.</a:t>
            </a:r>
            <a:endParaRPr lang="en-US" dirty="0">
              <a:ea typeface="+mn-ea"/>
              <a:cs typeface="+mn-cs"/>
            </a:endParaRPr>
          </a:p>
        </p:txBody>
      </p:sp>
    </p:spTree>
    <p:extLst>
      <p:ext uri="{BB962C8B-B14F-4D97-AF65-F5344CB8AC3E}">
        <p14:creationId xmlns:p14="http://schemas.microsoft.com/office/powerpoint/2010/main" val="84891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Summarizing…</a:t>
            </a:r>
          </a:p>
        </p:txBody>
      </p:sp>
      <p:sp>
        <p:nvSpPr>
          <p:cNvPr id="289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25FCFD5-E572-2A48-8E97-3B94F2F747FF}" type="slidenum">
              <a:rPr lang="en-US"/>
              <a:pPr>
                <a:defRPr/>
              </a:pPr>
              <a:t>453</a:t>
            </a:fld>
            <a:endParaRPr lang="en-US" dirty="0"/>
          </a:p>
        </p:txBody>
      </p:sp>
      <p:sp>
        <p:nvSpPr>
          <p:cNvPr id="27136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Looking at the four macroeconomic regressions, we would conclude that </a:t>
            </a:r>
          </a:p>
          <a:p>
            <a:pPr marL="640080" lvl="1" indent="-274320" eaLnBrk="1" fontAlgn="auto" hangingPunct="1">
              <a:spcAft>
                <a:spcPts val="0"/>
              </a:spcAft>
              <a:buFont typeface="Wingdings 2"/>
              <a:buChar char=""/>
              <a:defRPr/>
            </a:pPr>
            <a:r>
              <a:rPr lang="en-US" dirty="0" smtClean="0">
                <a:ea typeface="+mn-ea"/>
              </a:rPr>
              <a:t>Disney</a:t>
            </a:r>
            <a:r>
              <a:rPr lang="ja-JP" altLang="en-US" dirty="0" smtClean="0">
                <a:ea typeface="+mn-ea"/>
              </a:rPr>
              <a:t>’</a:t>
            </a:r>
            <a:r>
              <a:rPr lang="en-US" altLang="ja-JP" dirty="0" smtClean="0">
                <a:ea typeface="+mn-ea"/>
              </a:rPr>
              <a:t>s assets collectively have a duration of about 2.33 years</a:t>
            </a:r>
          </a:p>
          <a:p>
            <a:pPr marL="640080" lvl="1" indent="-274320" eaLnBrk="1" fontAlgn="auto" hangingPunct="1">
              <a:spcAft>
                <a:spcPts val="0"/>
              </a:spcAft>
              <a:buFont typeface="Wingdings 2"/>
              <a:buChar char=""/>
              <a:defRPr/>
            </a:pPr>
            <a:r>
              <a:rPr lang="en-US" dirty="0" smtClean="0">
                <a:ea typeface="+mn-ea"/>
              </a:rPr>
              <a:t>Disney is increasingly affected by economic cycles</a:t>
            </a:r>
          </a:p>
          <a:p>
            <a:pPr marL="640080" lvl="1" indent="-274320" eaLnBrk="1" fontAlgn="auto" hangingPunct="1">
              <a:spcAft>
                <a:spcPts val="0"/>
              </a:spcAft>
              <a:buFont typeface="Wingdings 2"/>
              <a:buChar char=""/>
              <a:defRPr/>
            </a:pPr>
            <a:r>
              <a:rPr lang="en-US" dirty="0" smtClean="0">
                <a:ea typeface="+mn-ea"/>
              </a:rPr>
              <a:t>Disney is hurt by a stronger dollar</a:t>
            </a:r>
          </a:p>
          <a:p>
            <a:pPr marL="640080" lvl="1" indent="-274320" eaLnBrk="1" fontAlgn="auto" hangingPunct="1">
              <a:spcAft>
                <a:spcPts val="0"/>
              </a:spcAft>
              <a:buFont typeface="Wingdings 2"/>
              <a:buChar char=""/>
              <a:defRPr/>
            </a:pPr>
            <a:r>
              <a:rPr lang="en-US" dirty="0" smtClean="0">
                <a:ea typeface="+mn-ea"/>
              </a:rPr>
              <a:t>Disney</a:t>
            </a:r>
            <a:r>
              <a:rPr lang="ja-JP" altLang="en-US" dirty="0" smtClean="0">
                <a:ea typeface="+mn-ea"/>
              </a:rPr>
              <a:t>’</a:t>
            </a:r>
            <a:r>
              <a:rPr lang="en-US" altLang="ja-JP" dirty="0" smtClean="0">
                <a:ea typeface="+mn-ea"/>
              </a:rPr>
              <a:t>s operating income tends to move with inflation</a:t>
            </a:r>
          </a:p>
          <a:p>
            <a:pPr marL="320040" indent="-320040" eaLnBrk="1" fontAlgn="auto" hangingPunct="1">
              <a:spcAft>
                <a:spcPts val="0"/>
              </a:spcAft>
              <a:buFont typeface="Wingdings"/>
              <a:buChar char=""/>
              <a:defRPr/>
            </a:pPr>
            <a:r>
              <a:rPr lang="en-US" dirty="0" smtClean="0">
                <a:ea typeface="+mn-ea"/>
                <a:cs typeface="+mn-cs"/>
              </a:rPr>
              <a:t>All of the regression coefficients have substantial standard errors associated with them. One way to reduce the error (a la bottom up betas) is to use sector-wide averages for each of the coefficients.</a:t>
            </a:r>
            <a:endParaRPr lang="en-US" dirty="0">
              <a:ea typeface="+mn-ea"/>
              <a:cs typeface="+mn-cs"/>
            </a:endParaRPr>
          </a:p>
        </p:txBody>
      </p:sp>
    </p:spTree>
    <p:extLst>
      <p:ext uri="{BB962C8B-B14F-4D97-AF65-F5344CB8AC3E}">
        <p14:creationId xmlns:p14="http://schemas.microsoft.com/office/powerpoint/2010/main" val="2164072875"/>
      </p:ext>
    </p:extLst>
  </p:cSld>
  <p:clrMapOvr>
    <a:masterClrMapping/>
  </p:clrMapOvr>
  <p:timing>
    <p:tnLst>
      <p:par>
        <p:cTn xmlns:p14="http://schemas.microsoft.com/office/powerpoint/2010/mai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lstStyle/>
          <a:p>
            <a:pPr eaLnBrk="1" hangingPunct="1"/>
            <a:r>
              <a:rPr lang="en-US">
                <a:latin typeface="Calibri" charset="0"/>
              </a:rPr>
              <a:t>Bottom-up Estimates</a:t>
            </a:r>
          </a:p>
        </p:txBody>
      </p:sp>
      <p:sp>
        <p:nvSpPr>
          <p:cNvPr id="291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FBC7BBD-A1D2-EC4E-947E-9B289A936902}" type="slidenum">
              <a:rPr lang="en-US"/>
              <a:pPr>
                <a:defRPr/>
              </a:pPr>
              <a:t>454</a:t>
            </a:fld>
            <a:endParaRPr lang="en-US" dirty="0"/>
          </a:p>
        </p:txBody>
      </p:sp>
      <p:sp>
        <p:nvSpPr>
          <p:cNvPr id="291844" name="TextBox 5"/>
          <p:cNvSpPr txBox="1">
            <a:spLocks noChangeArrowheads="1"/>
          </p:cNvSpPr>
          <p:nvPr/>
        </p:nvSpPr>
        <p:spPr bwMode="auto">
          <a:xfrm>
            <a:off x="7315200" y="1447800"/>
            <a:ext cx="160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These weights reflect the estimated values of the businesses</a:t>
            </a:r>
          </a:p>
          <a:p>
            <a:endParaRPr lang="en-US" sz="1600"/>
          </a:p>
        </p:txBody>
      </p:sp>
      <p:graphicFrame>
        <p:nvGraphicFramePr>
          <p:cNvPr id="291845" name="Content Placeholder 8"/>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spid="_x0000_s970778" name="Document" r:id="rId4" imgW="5625893" imgH="2006526" progId="Word.Document.12">
                  <p:embed/>
                </p:oleObj>
              </mc:Choice>
              <mc:Fallback>
                <p:oleObj name="Document" r:id="rId4" imgW="5625893" imgH="2006526"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40534798"/>
      </p:ext>
    </p:extLst>
  </p:cSld>
  <p:clrMapOvr>
    <a:masterClrMapping/>
  </p:clrMapOvr>
  <p:timing>
    <p:tnLst>
      <p:par>
        <p:cTn xmlns:p14="http://schemas.microsoft.com/office/powerpoint/2010/main" id="1" dur="indefinite" restart="never" nodeType="tmRoot"/>
      </p:par>
    </p:tn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Recommendations for Disney</a:t>
            </a:r>
          </a:p>
        </p:txBody>
      </p:sp>
      <p:sp>
        <p:nvSpPr>
          <p:cNvPr id="293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59309AD-234E-594F-A324-EDAA27F47CCF}" type="slidenum">
              <a:rPr lang="en-US"/>
              <a:pPr>
                <a:defRPr/>
              </a:pPr>
              <a:t>455</a:t>
            </a:fld>
            <a:endParaRPr lang="en-US" dirty="0"/>
          </a:p>
        </p:txBody>
      </p:sp>
      <p:sp>
        <p:nvSpPr>
          <p:cNvPr id="2754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debt issued should be long term and should have duration of about 4.3 years.</a:t>
            </a:r>
          </a:p>
          <a:p>
            <a:pPr marL="320040" indent="-320040" eaLnBrk="1" fontAlgn="auto" hangingPunct="1">
              <a:spcAft>
                <a:spcPts val="0"/>
              </a:spcAft>
              <a:buFont typeface="Wingdings"/>
              <a:buChar char=""/>
              <a:defRPr/>
            </a:pPr>
            <a:r>
              <a:rPr lang="en-US" dirty="0" smtClean="0">
                <a:ea typeface="+mn-ea"/>
                <a:cs typeface="+mn-cs"/>
              </a:rPr>
              <a:t>A significant portion of the debt should be floating rate debt, reflecting Disney</a:t>
            </a:r>
            <a:r>
              <a:rPr lang="ja-JP" altLang="en-US" dirty="0" smtClean="0">
                <a:ea typeface="+mn-ea"/>
                <a:cs typeface="+mn-cs"/>
              </a:rPr>
              <a:t>’</a:t>
            </a:r>
            <a:r>
              <a:rPr lang="en-US" altLang="ja-JP" dirty="0" smtClean="0">
                <a:ea typeface="+mn-ea"/>
                <a:cs typeface="+mn-cs"/>
              </a:rPr>
              <a:t>s capacity to pass inflation through to its customers and the fact that operating income tends to increase as interest rates go up.</a:t>
            </a:r>
          </a:p>
          <a:p>
            <a:pPr marL="320040" indent="-320040" eaLnBrk="1" fontAlgn="auto" hangingPunct="1">
              <a:spcAft>
                <a:spcPts val="0"/>
              </a:spcAft>
              <a:buFont typeface="Wingdings"/>
              <a:buChar char=""/>
              <a:defRPr/>
            </a:pPr>
            <a:r>
              <a:rPr lang="en-US" dirty="0" smtClean="0">
                <a:ea typeface="+mn-ea"/>
                <a:cs typeface="+mn-cs"/>
              </a:rPr>
              <a:t>Given Disney</a:t>
            </a:r>
            <a:r>
              <a:rPr lang="ja-JP" altLang="en-US" dirty="0" smtClean="0">
                <a:ea typeface="+mn-ea"/>
                <a:cs typeface="+mn-cs"/>
              </a:rPr>
              <a:t>’</a:t>
            </a:r>
            <a:r>
              <a:rPr lang="en-US" altLang="ja-JP" dirty="0" smtClean="0">
                <a:ea typeface="+mn-ea"/>
                <a:cs typeface="+mn-cs"/>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in foreign currencies (and perhaps more, since even their US dollar income can be affected by currency movements).</a:t>
            </a:r>
            <a:endParaRPr lang="en-US" dirty="0">
              <a:ea typeface="+mn-ea"/>
              <a:cs typeface="+mn-cs"/>
            </a:endParaRPr>
          </a:p>
        </p:txBody>
      </p:sp>
    </p:spTree>
    <p:extLst>
      <p:ext uri="{BB962C8B-B14F-4D97-AF65-F5344CB8AC3E}">
        <p14:creationId xmlns:p14="http://schemas.microsoft.com/office/powerpoint/2010/main" val="1075736790"/>
      </p:ext>
    </p:extLst>
  </p:cSld>
  <p:clrMapOvr>
    <a:masterClrMapping/>
  </p:clrMapOvr>
  <p:timing>
    <p:tnLst>
      <p:par>
        <p:cTn xmlns:p14="http://schemas.microsoft.com/office/powerpoint/2010/main" id="1" dur="indefinite" restart="never" nodeType="tmRoot"/>
      </p:par>
    </p:tn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Analyzing Disney</a:t>
            </a:r>
            <a:r>
              <a:rPr lang="ja-JP" altLang="en-US">
                <a:latin typeface="Calibri" charset="0"/>
              </a:rPr>
              <a:t>’</a:t>
            </a:r>
            <a:r>
              <a:rPr lang="en-US" altLang="ja-JP">
                <a:latin typeface="Calibri" charset="0"/>
              </a:rPr>
              <a:t>s Current Debt</a:t>
            </a:r>
            <a:endParaRPr lang="en-US">
              <a:latin typeface="Calibri" charset="0"/>
            </a:endParaRPr>
          </a:p>
        </p:txBody>
      </p:sp>
      <p:sp>
        <p:nvSpPr>
          <p:cNvPr id="295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7B99D97-387D-C340-AEE4-51AF78E1C43A}" type="slidenum">
              <a:rPr lang="en-US"/>
              <a:pPr>
                <a:defRPr/>
              </a:pPr>
              <a:t>456</a:t>
            </a:fld>
            <a:endParaRPr lang="en-US" dirty="0"/>
          </a:p>
        </p:txBody>
      </p:sp>
      <p:sp>
        <p:nvSpPr>
          <p:cNvPr id="277506" name="Rectangle 3"/>
          <p:cNvSpPr>
            <a:spLocks noGrp="1" noChangeArrowheads="1"/>
          </p:cNvSpPr>
          <p:nvPr>
            <p:ph sz="quarter" idx="1"/>
          </p:nvPr>
        </p:nvSpPr>
        <p:spPr>
          <a:xfrm>
            <a:off x="612775" y="1600200"/>
            <a:ext cx="8153400" cy="4495800"/>
          </a:xfrm>
        </p:spPr>
        <p:txBody>
          <a:bodyPr>
            <a:normAutofit fontScale="70000" lnSpcReduction="20000"/>
          </a:bodyPr>
          <a:lstStyle/>
          <a:p>
            <a:pPr>
              <a:defRPr/>
            </a:pPr>
            <a:r>
              <a:rPr lang="en-US" dirty="0"/>
              <a:t>Disney has $14.3 billion in interest-bearing debt with a face-value </a:t>
            </a:r>
            <a:r>
              <a:rPr lang="en-US" u="sng" dirty="0"/>
              <a:t>weighted average maturity of 7.92 years</a:t>
            </a:r>
            <a:r>
              <a:rPr lang="en-US" dirty="0"/>
              <a:t>. Allowing for the fact that the maturity of debt is higher than the duration, this would indicate that Disney’s debt may be a little longer than would be optimal, but not by much.</a:t>
            </a:r>
          </a:p>
          <a:p>
            <a:pPr>
              <a:defRPr/>
            </a:pPr>
            <a:r>
              <a:rPr lang="en-US" dirty="0"/>
              <a:t>Of the debt, </a:t>
            </a:r>
            <a:r>
              <a:rPr lang="en-US" u="sng" dirty="0"/>
              <a:t>about 5.49% of the debt is in non-US dollar currencies (Indian rupees and Hong Kong dollars)</a:t>
            </a:r>
            <a:r>
              <a:rPr lang="en-US" dirty="0"/>
              <a:t>, but the rest is in US dollars and the company has no Euro debt. Based on our analysis, we would suggest that Disney increase its proportion of Euro debt to about 12% and tie the choice of currency on future debt issues to its expansion plans.</a:t>
            </a:r>
          </a:p>
          <a:p>
            <a:pPr>
              <a:defRPr/>
            </a:pPr>
            <a:r>
              <a:rPr lang="en-US" dirty="0"/>
              <a:t>Disney has </a:t>
            </a:r>
            <a:r>
              <a:rPr lang="en-US" u="sng" dirty="0"/>
              <a:t>no convertible debt and about 5.67% of its debt is floating rate debt</a:t>
            </a:r>
            <a:r>
              <a:rPr lang="en-US" dirty="0"/>
              <a:t>, which looks low, given the company’s pricing power. While the mix of debt in 2013 may be reflective of a desire to lock in low long-term interest rates on debt, as rates rise, the company should consider expanding its use of foreign currency debt.</a:t>
            </a:r>
          </a:p>
        </p:txBody>
      </p:sp>
    </p:spTree>
    <p:extLst>
      <p:ext uri="{BB962C8B-B14F-4D97-AF65-F5344CB8AC3E}">
        <p14:creationId xmlns:p14="http://schemas.microsoft.com/office/powerpoint/2010/main" val="3426786180"/>
      </p:ext>
    </p:extLst>
  </p:cSld>
  <p:clrMapOvr>
    <a:masterClrMapping/>
  </p:clrMapOvr>
  <p:timing>
    <p:tnLst>
      <p:par>
        <p:cTn xmlns:p14="http://schemas.microsoft.com/office/powerpoint/2010/mai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Adjusting Debt at Disney</a:t>
            </a:r>
          </a:p>
        </p:txBody>
      </p:sp>
      <p:sp>
        <p:nvSpPr>
          <p:cNvPr id="297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C2E8D6-B85A-9444-86AA-0B1DBAE1B820}" type="slidenum">
              <a:rPr lang="en-US"/>
              <a:pPr>
                <a:defRPr/>
              </a:pPr>
              <a:t>457</a:t>
            </a:fld>
            <a:endParaRPr lang="en-US" dirty="0"/>
          </a:p>
        </p:txBody>
      </p:sp>
      <p:sp>
        <p:nvSpPr>
          <p:cNvPr id="279554"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mtClean="0">
                <a:ea typeface="+mn-ea"/>
                <a:cs typeface="+mn-cs"/>
              </a:rPr>
              <a:t>It can swap some of its existing fixed rate, dollar debt for floating rate, foreign currency debt. Given Disney</a:t>
            </a:r>
            <a:r>
              <a:rPr lang="ja-JP" altLang="en-US" smtClean="0">
                <a:ea typeface="+mn-ea"/>
                <a:cs typeface="+mn-cs"/>
              </a:rPr>
              <a:t>’</a:t>
            </a:r>
            <a:r>
              <a:rPr lang="en-US" altLang="ja-JP" smtClean="0">
                <a:ea typeface="+mn-ea"/>
                <a:cs typeface="+mn-cs"/>
              </a:rPr>
              <a:t>s standing in financial markets and its large market capitalization, this should not be difficult to do.</a:t>
            </a:r>
          </a:p>
          <a:p>
            <a:pPr marL="320040" indent="-320040" eaLnBrk="1" fontAlgn="auto" hangingPunct="1">
              <a:spcAft>
                <a:spcPts val="0"/>
              </a:spcAft>
              <a:buFont typeface="Wingdings"/>
              <a:buChar char=""/>
              <a:defRPr/>
            </a:pPr>
            <a:r>
              <a:rPr lang="en-US" smtClean="0">
                <a:ea typeface="+mn-ea"/>
                <a:cs typeface="+mn-cs"/>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endParaRPr lang="en-US">
              <a:ea typeface="+mn-ea"/>
              <a:cs typeface="+mn-cs"/>
            </a:endParaRPr>
          </a:p>
        </p:txBody>
      </p:sp>
    </p:spTree>
    <p:extLst>
      <p:ext uri="{BB962C8B-B14F-4D97-AF65-F5344CB8AC3E}">
        <p14:creationId xmlns:p14="http://schemas.microsoft.com/office/powerpoint/2010/main" val="4001307398"/>
      </p:ext>
    </p:extLst>
  </p:cSld>
  <p:clrMapOvr>
    <a:masterClrMapping/>
  </p:clrMapOvr>
  <p:timing>
    <p:tnLst>
      <p:par>
        <p:cTn xmlns:p14="http://schemas.microsoft.com/office/powerpoint/2010/main" id="1" dur="indefinite" restart="never" nodeType="tmRoot"/>
      </p:par>
    </p:tn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Title 1"/>
          <p:cNvSpPr>
            <a:spLocks noGrp="1"/>
          </p:cNvSpPr>
          <p:nvPr>
            <p:ph type="title"/>
          </p:nvPr>
        </p:nvSpPr>
        <p:spPr>
          <a:xfrm>
            <a:off x="612775" y="228600"/>
            <a:ext cx="8153400" cy="990600"/>
          </a:xfrm>
        </p:spPr>
        <p:txBody>
          <a:bodyPr/>
          <a:lstStyle/>
          <a:p>
            <a:pPr eaLnBrk="1" hangingPunct="1"/>
            <a:r>
              <a:rPr lang="en-US">
                <a:latin typeface="Calibri" charset="0"/>
              </a:rPr>
              <a:t>Debt Design for Bookscape &amp; Vale</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F7F41E9-1E83-C64B-9079-B89797C6E9C1}" type="slidenum">
              <a:rPr lang="en-US"/>
              <a:pPr>
                <a:defRPr/>
              </a:pPr>
              <a:t>458</a:t>
            </a:fld>
            <a:endParaRPr lang="en-US" dirty="0"/>
          </a:p>
        </p:txBody>
      </p:sp>
      <p:sp>
        <p:nvSpPr>
          <p:cNvPr id="2" name="Content Placeholder 1"/>
          <p:cNvSpPr>
            <a:spLocks noGrp="1"/>
          </p:cNvSpPr>
          <p:nvPr>
            <p:ph sz="quarter" idx="1"/>
          </p:nvPr>
        </p:nvSpPr>
        <p:spPr>
          <a:xfrm>
            <a:off x="612775" y="1600200"/>
            <a:ext cx="8153400" cy="4495800"/>
          </a:xfrm>
        </p:spPr>
        <p:txBody>
          <a:bodyPr/>
          <a:lstStyle/>
          <a:p>
            <a:pPr>
              <a:defRPr/>
            </a:pPr>
            <a:r>
              <a:rPr lang="en-US" sz="2000" i="1" dirty="0" err="1"/>
              <a:t>Bookscape</a:t>
            </a:r>
            <a:r>
              <a:rPr lang="en-US" sz="2000" i="1" dirty="0"/>
              <a:t>:</a:t>
            </a:r>
            <a:r>
              <a:rPr lang="en-US" sz="2000" dirty="0"/>
              <a:t> Given </a:t>
            </a:r>
            <a:r>
              <a:rPr lang="en-US" sz="2000" dirty="0" err="1"/>
              <a:t>Bookscape’s</a:t>
            </a:r>
            <a:r>
              <a:rPr lang="en-US" sz="2000" dirty="0"/>
              <a:t> dependence on revenues at its New York bookstore, we would design the debt to be </a:t>
            </a:r>
          </a:p>
          <a:p>
            <a:pPr marL="366713" lvl="1" indent="0">
              <a:buFont typeface="Wingdings 2" charset="0"/>
              <a:buNone/>
              <a:defRPr/>
            </a:pPr>
            <a:r>
              <a:rPr lang="en-US" sz="2000" u="sng" dirty="0" smtClean="0"/>
              <a:t>Recommendation</a:t>
            </a:r>
            <a:r>
              <a:rPr lang="en-US" sz="2000" dirty="0" smtClean="0"/>
              <a:t>: Long</a:t>
            </a:r>
            <a:r>
              <a:rPr lang="en-US" sz="2000" dirty="0"/>
              <a:t>-term, </a:t>
            </a:r>
            <a:r>
              <a:rPr lang="en-US" sz="2000" dirty="0" smtClean="0"/>
              <a:t>dollar denominated, fixed rate debt</a:t>
            </a:r>
          </a:p>
          <a:p>
            <a:pPr marL="366713" lvl="1" indent="0">
              <a:buFont typeface="Wingdings 2" charset="0"/>
              <a:buNone/>
              <a:defRPr/>
            </a:pPr>
            <a:r>
              <a:rPr lang="en-US" sz="2000" u="sng" dirty="0" smtClean="0"/>
              <a:t>Actual</a:t>
            </a:r>
            <a:r>
              <a:rPr lang="en-US" sz="2000" dirty="0" smtClean="0"/>
              <a:t>: Long term operating lease on the store</a:t>
            </a:r>
            <a:endParaRPr lang="en-US" sz="2800" dirty="0"/>
          </a:p>
          <a:p>
            <a:pPr>
              <a:defRPr/>
            </a:pPr>
            <a:r>
              <a:rPr lang="en-US" sz="2000" i="1" dirty="0" smtClean="0"/>
              <a:t>Vale</a:t>
            </a:r>
            <a:r>
              <a:rPr lang="en-US" sz="2000" i="1" dirty="0"/>
              <a:t>:</a:t>
            </a:r>
            <a:r>
              <a:rPr lang="en-US" sz="2000" dirty="0"/>
              <a:t> Vale’s mines are spread around the world, and it generates a large portion of its revenues in China (37%). Its mines typically have very long lives and require large up-front investments, and the costs are usually in the local </a:t>
            </a:r>
            <a:r>
              <a:rPr lang="en-US" sz="2000" dirty="0" smtClean="0"/>
              <a:t>currencies but its revenues are in US dollars.</a:t>
            </a:r>
          </a:p>
          <a:p>
            <a:pPr lvl="1">
              <a:defRPr/>
            </a:pPr>
            <a:r>
              <a:rPr lang="en-US" sz="1800" u="sng" dirty="0" smtClean="0"/>
              <a:t>Recommendation</a:t>
            </a:r>
            <a:r>
              <a:rPr lang="en-US" sz="1800" dirty="0" smtClean="0"/>
              <a:t>: Long term, dollar-denominated debt (with hedging of local currency risk exposure) and if possible, tied to commodity prices.</a:t>
            </a:r>
          </a:p>
          <a:p>
            <a:pPr lvl="1">
              <a:defRPr/>
            </a:pPr>
            <a:r>
              <a:rPr lang="en-US" sz="1800" u="sng" dirty="0" smtClean="0"/>
              <a:t>Actual</a:t>
            </a:r>
            <a:r>
              <a:rPr lang="en-US" sz="1800" dirty="0" smtClean="0"/>
              <a:t>: The </a:t>
            </a:r>
            <a:r>
              <a:rPr lang="en-US" sz="1800" dirty="0"/>
              <a:t>existing debt at Vale is primarily US dollar debt (65.48%), with an average maturity of 14.70 years. All of the debt, as far as we can assess, is fixed rate and there is no commodity-linked debt. </a:t>
            </a:r>
          </a:p>
        </p:txBody>
      </p:sp>
    </p:spTree>
    <p:extLst>
      <p:ext uri="{BB962C8B-B14F-4D97-AF65-F5344CB8AC3E}">
        <p14:creationId xmlns:p14="http://schemas.microsoft.com/office/powerpoint/2010/main" val="1541019419"/>
      </p:ext>
    </p:extLst>
  </p:cSld>
  <p:clrMapOvr>
    <a:masterClrMapping/>
  </p:clrMapOvr>
  <p:timing>
    <p:tnLst>
      <p:par>
        <p:cTn xmlns:p14="http://schemas.microsoft.com/office/powerpoint/2010/main" id="1" dur="indefinite" restart="never" nodeType="tmRoot"/>
      </p:par>
    </p:tn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r>
              <a:rPr lang="en-US">
                <a:latin typeface="Calibri" charset="0"/>
              </a:rPr>
              <a:t>And for Tata Motors and Baidu</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a:defRPr/>
            </a:pPr>
            <a:r>
              <a:rPr lang="en-US" i="1" dirty="0" smtClean="0"/>
              <a:t>Tata Motors</a:t>
            </a:r>
            <a:r>
              <a:rPr lang="en-US" dirty="0" smtClean="0"/>
              <a:t>: As an manufacturing firm, with big chunks of its of its revenues coming from India and China (about 24% apiece) and the rest spread across developed markets.</a:t>
            </a:r>
          </a:p>
          <a:p>
            <a:pPr lvl="1">
              <a:defRPr/>
            </a:pPr>
            <a:r>
              <a:rPr lang="en-US" u="sng" dirty="0" smtClean="0"/>
              <a:t>Recommendation</a:t>
            </a:r>
            <a:r>
              <a:rPr lang="en-US" dirty="0" smtClean="0"/>
              <a:t>: Medium to long term, fixed rate debt in a mix of currencies reflecting operations.</a:t>
            </a:r>
          </a:p>
          <a:p>
            <a:pPr lvl="1">
              <a:defRPr/>
            </a:pPr>
            <a:r>
              <a:rPr lang="en-US" u="sng" dirty="0" smtClean="0"/>
              <a:t>Actual</a:t>
            </a:r>
            <a:r>
              <a:rPr lang="en-US" dirty="0" smtClean="0"/>
              <a:t>:  The existing debt at Tata Motors is a mix of Indian rupee debt (about 71%) and Euro debt (about 29%), with an average maturity of 5.33 years and it is almost entirely fixed rate debt.</a:t>
            </a:r>
          </a:p>
          <a:p>
            <a:pPr>
              <a:defRPr/>
            </a:pPr>
            <a:r>
              <a:rPr lang="en-US" i="1" dirty="0" err="1" smtClean="0"/>
              <a:t>Baidu</a:t>
            </a:r>
            <a:r>
              <a:rPr lang="en-US" i="1" dirty="0" smtClean="0"/>
              <a:t>:</a:t>
            </a:r>
            <a:r>
              <a:rPr lang="en-US" dirty="0" smtClean="0"/>
              <a:t> </a:t>
            </a:r>
            <a:r>
              <a:rPr lang="en-US" dirty="0" err="1" smtClean="0"/>
              <a:t>Baidu</a:t>
            </a:r>
            <a:r>
              <a:rPr lang="en-US" dirty="0" smtClean="0"/>
              <a:t> has relatively little debt at the moment, reflecting its status as a young, technology company. </a:t>
            </a:r>
          </a:p>
          <a:p>
            <a:pPr lvl="1">
              <a:defRPr/>
            </a:pPr>
            <a:r>
              <a:rPr lang="en-US" u="sng" dirty="0" smtClean="0"/>
              <a:t>Recommendation</a:t>
            </a:r>
            <a:r>
              <a:rPr lang="en-US" dirty="0" smtClean="0"/>
              <a:t>: Convertible, Chinese Yuan debt. </a:t>
            </a:r>
          </a:p>
          <a:p>
            <a:pPr lvl="1">
              <a:defRPr/>
            </a:pPr>
            <a:r>
              <a:rPr lang="en-US" u="sng" dirty="0" smtClean="0"/>
              <a:t>Actual</a:t>
            </a:r>
            <a:r>
              <a:rPr lang="en-US" dirty="0" smtClean="0"/>
              <a:t>: About 82% of </a:t>
            </a:r>
            <a:r>
              <a:rPr lang="en-US" dirty="0" err="1" smtClean="0"/>
              <a:t>Baidu’s</a:t>
            </a:r>
            <a:r>
              <a:rPr lang="en-US" dirty="0" smtClean="0"/>
              <a:t> debt is in US dollars and Euros currently, with an average maturity of 5.80 years. A small portion is floating rate debt, but very little of the debt is convertible. </a:t>
            </a:r>
          </a:p>
          <a:p>
            <a:pPr>
              <a:defRPr/>
            </a:pPr>
            <a:endParaRPr lang="en-US" dirty="0"/>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0C52A231-7CAB-074F-9F03-283ABBF85DB7}" type="slidenum">
              <a:rPr lang="en-US" smtClean="0"/>
              <a:pPr>
                <a:defRPr/>
              </a:pPr>
              <a:t>459</a:t>
            </a:fld>
            <a:endParaRPr lang="en-US" dirty="0"/>
          </a:p>
        </p:txBody>
      </p:sp>
    </p:spTree>
    <p:extLst>
      <p:ext uri="{BB962C8B-B14F-4D97-AF65-F5344CB8AC3E}">
        <p14:creationId xmlns:p14="http://schemas.microsoft.com/office/powerpoint/2010/main" val="2902524267"/>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Returning Cash to the Owners: Dividend Policy</a:t>
            </a:r>
            <a:endParaRPr lang="en-US">
              <a:ea typeface="+mj-ea"/>
              <a:cs typeface="+mj-cs"/>
            </a:endParaRPr>
          </a:p>
        </p:txBody>
      </p:sp>
      <p:sp>
        <p:nvSpPr>
          <p:cNvPr id="283650" name="Rectangle 3"/>
          <p:cNvSpPr>
            <a:spLocks noGrp="1" noChangeArrowheads="1"/>
          </p:cNvSpPr>
          <p:nvPr>
            <p:ph type="subTitle" idx="1"/>
          </p:nvPr>
        </p:nvSpPr>
        <p:spPr>
          <a:xfrm>
            <a:off x="2362200" y="6049963"/>
            <a:ext cx="6705600" cy="685800"/>
          </a:xfrm>
        </p:spPr>
        <p:txBody>
          <a:bodyPr>
            <a:normAutofit fontScale="925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Companies don</a:t>
            </a:r>
            <a:r>
              <a:rPr lang="ja-JP" altLang="en-US" smtClean="0">
                <a:ea typeface="+mn-ea"/>
                <a:cs typeface="+mn-cs"/>
              </a:rPr>
              <a:t>’</a:t>
            </a:r>
            <a:r>
              <a:rPr lang="en-US" altLang="ja-JP" smtClean="0">
                <a:ea typeface="+mn-ea"/>
                <a:cs typeface="+mn-cs"/>
              </a:rPr>
              <a:t>t have cash. They hold cash for their stockholders.</a:t>
            </a:r>
            <a:r>
              <a:rPr lang="ja-JP" altLang="en-US" smtClean="0">
                <a:ea typeface="+mn-ea"/>
                <a:cs typeface="+mn-cs"/>
              </a:rPr>
              <a:t>”</a:t>
            </a:r>
            <a:endParaRPr lang="en-US">
              <a:ea typeface="+mn-ea"/>
              <a:cs typeface="+mn-cs"/>
            </a:endParaRPr>
          </a:p>
        </p:txBody>
      </p:sp>
      <p:sp>
        <p:nvSpPr>
          <p:cNvPr id="30310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0310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14864BD3-4DB8-314A-9476-B527A0B4DE4C}" type="slidenum">
              <a:rPr lang="en-US" sz="1400">
                <a:solidFill>
                  <a:schemeClr val="tx2"/>
                </a:solidFill>
              </a:rPr>
              <a:pPr/>
              <a:t>460</a:t>
            </a:fld>
            <a:endParaRPr lang="en-US" sz="1400">
              <a:solidFill>
                <a:schemeClr val="tx2"/>
              </a:solidFill>
            </a:endParaRPr>
          </a:p>
        </p:txBody>
      </p:sp>
    </p:spTree>
    <p:extLst>
      <p:ext uri="{BB962C8B-B14F-4D97-AF65-F5344CB8AC3E}">
        <p14:creationId xmlns:p14="http://schemas.microsoft.com/office/powerpoint/2010/main" val="33543268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FD79AA4-5EFD-8644-A671-B83BE3D63FF5}" type="slidenum">
              <a:rPr lang="en-US"/>
              <a:pPr>
                <a:defRPr/>
              </a:pPr>
              <a:t>461</a:t>
            </a:fld>
            <a:endParaRPr lang="en-US" dirty="0"/>
          </a:p>
        </p:txBody>
      </p:sp>
      <p:pic>
        <p:nvPicPr>
          <p:cNvPr id="30515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25855347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Steps to the Dividend Decision…</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C6E53D2-F25E-E34A-A28E-574CDEC7122A}" type="slidenum">
              <a:rPr lang="en-US"/>
              <a:pPr>
                <a:defRPr/>
              </a:pPr>
              <a:t>462</a:t>
            </a:fld>
            <a:endParaRPr lang="en-US" dirty="0"/>
          </a:p>
        </p:txBody>
      </p:sp>
      <p:pic>
        <p:nvPicPr>
          <p:cNvPr id="3072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47" r="-1947"/>
          <a:stretch>
            <a:fillRect/>
          </a:stretch>
        </p:blipFill>
        <p:spPr>
          <a:xfrm>
            <a:off x="612775" y="1600200"/>
            <a:ext cx="8153400" cy="4495800"/>
          </a:xfrm>
        </p:spPr>
      </p:pic>
    </p:spTree>
    <p:extLst>
      <p:ext uri="{BB962C8B-B14F-4D97-AF65-F5344CB8AC3E}">
        <p14:creationId xmlns:p14="http://schemas.microsoft.com/office/powerpoint/2010/main" val="3033917763"/>
      </p:ext>
    </p:extLst>
  </p:cSld>
  <p:clrMapOvr>
    <a:masterClrMapping/>
  </p:clrMapOvr>
  <p:timing>
    <p:tnLst>
      <p:par>
        <p:cTn xmlns:p14="http://schemas.microsoft.com/office/powerpoint/2010/main" id="1" dur="indefinite" restart="never" nodeType="tmRoot"/>
      </p:par>
    </p:tn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Dividends are sticky</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8BCBAAD-36FE-D840-AABE-F816E331CE5F}" type="slidenum">
              <a:rPr lang="en-US"/>
              <a:pPr>
                <a:defRPr/>
              </a:pPr>
              <a:t>463</a:t>
            </a:fld>
            <a:endParaRPr lang="en-US" dirty="0"/>
          </a:p>
        </p:txBody>
      </p:sp>
      <p:graphicFrame>
        <p:nvGraphicFramePr>
          <p:cNvPr id="7"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1575600"/>
      </p:ext>
    </p:extLst>
  </p:cSld>
  <p:clrMapOvr>
    <a:masterClrMapping/>
  </p:clrMapOvr>
  <p:timing>
    <p:tnLst>
      <p:par>
        <p:cTn xmlns:p14="http://schemas.microsoft.com/office/powerpoint/2010/main" id="1" dur="indefinite" restart="never" nodeType="tmRoot"/>
      </p:par>
    </p:tn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last quarter of 2008 put stickiness to the test.. Number of S&amp;P 500 companies that…</a:t>
            </a:r>
            <a:endParaRPr lang="en-US">
              <a:ea typeface="+mj-ea"/>
              <a:cs typeface="+mj-cs"/>
            </a:endParaRP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0B25F93-E90F-294F-BC52-E9242B7050C6}" type="slidenum">
              <a:rPr lang="en-US"/>
              <a:pPr>
                <a:defRPr/>
              </a:pPr>
              <a:t>464</a:t>
            </a:fld>
            <a:endParaRPr lang="en-US" dirty="0"/>
          </a:p>
        </p:txBody>
      </p:sp>
      <p:graphicFrame>
        <p:nvGraphicFramePr>
          <p:cNvPr id="9" name="Content Placeholder 8"/>
          <p:cNvGraphicFramePr>
            <a:graphicFrameLocks noGrp="1"/>
          </p:cNvGraphicFramePr>
          <p:nvPr>
            <p:ph sz="quarter" idx="1"/>
          </p:nvPr>
        </p:nvGraphicFramePr>
        <p:xfrm>
          <a:off x="1524000" y="2057400"/>
          <a:ext cx="6672263" cy="2063754"/>
        </p:xfrm>
        <a:graphic>
          <a:graphicData uri="http://schemas.openxmlformats.org/drawingml/2006/table">
            <a:tbl>
              <a:tblPr/>
              <a:tblGrid>
                <a:gridCol w="731838"/>
                <a:gridCol w="1481137"/>
                <a:gridCol w="1338263"/>
                <a:gridCol w="1449387"/>
                <a:gridCol w="1671638"/>
              </a:tblGrid>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Quarter</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initiated</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decrease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suspensions</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102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566818555"/>
      </p:ext>
    </p:extLst>
  </p:cSld>
  <p:clrMapOvr>
    <a:masterClrMapping/>
  </p:clrMapOvr>
  <p:timing>
    <p:tnLst>
      <p:par>
        <p:cTn xmlns:p14="http://schemas.microsoft.com/office/powerpoint/2010/main" id="1" dur="indefinite" restart="never" nodeType="tmRoot"/>
      </p:par>
    </p:tnLst>
  </p:timing>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Dividends tend to follow earnings</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BDE18A6-435C-6149-A12C-363795FBAB7D}" type="slidenum">
              <a:rPr lang="en-US"/>
              <a:pPr>
                <a:defRPr/>
              </a:pPr>
              <a:t>465</a:t>
            </a:fld>
            <a:endParaRPr lang="en-US" dirty="0"/>
          </a:p>
        </p:txBody>
      </p:sp>
      <p:graphicFrame>
        <p:nvGraphicFramePr>
          <p:cNvPr id="7"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87105842"/>
      </p:ext>
    </p:extLst>
  </p:cSld>
  <p:clrMapOvr>
    <a:masterClrMapping/>
  </p:clrMapOvr>
  <p:timing>
    <p:tnLst>
      <p:par>
        <p:cTn xmlns:p14="http://schemas.microsoft.com/office/powerpoint/2010/main" id="1" dur="indefinite" restart="never" nodeType="tmRoot"/>
      </p:par>
    </p:tnLst>
  </p:timing>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p:txBody>
          <a:bodyPr/>
          <a:lstStyle/>
          <a:p>
            <a:pPr eaLnBrk="1" hangingPunct="1"/>
            <a:r>
              <a:rPr lang="en-US">
                <a:latin typeface="Calibri" charset="0"/>
              </a:rPr>
              <a:t>III. Are affected by tax laws…</a:t>
            </a:r>
          </a:p>
        </p:txBody>
      </p:sp>
      <p:sp>
        <p:nvSpPr>
          <p:cNvPr id="315394" name="Text Placeholder 2"/>
          <p:cNvSpPr>
            <a:spLocks noGrp="1"/>
          </p:cNvSpPr>
          <p:nvPr>
            <p:ph type="body" idx="1"/>
          </p:nvPr>
        </p:nvSpPr>
        <p:spPr/>
        <p:txBody>
          <a:bodyPr/>
          <a:lstStyle/>
          <a:p>
            <a:pPr eaLnBrk="1" hangingPunct="1"/>
            <a:r>
              <a:rPr lang="en-US">
                <a:latin typeface="Calibri" charset="0"/>
              </a:rPr>
              <a:t>In 2003</a:t>
            </a:r>
          </a:p>
        </p:txBody>
      </p:sp>
      <p:pic>
        <p:nvPicPr>
          <p:cNvPr id="315395"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p:pic>
      <p:sp>
        <p:nvSpPr>
          <p:cNvPr id="315396" name="Text Placeholder 4"/>
          <p:cNvSpPr>
            <a:spLocks noGrp="1"/>
          </p:cNvSpPr>
          <p:nvPr>
            <p:ph type="body" sz="quarter" idx="3"/>
          </p:nvPr>
        </p:nvSpPr>
        <p:spPr/>
        <p:txBody>
          <a:bodyPr/>
          <a:lstStyle/>
          <a:p>
            <a:pPr eaLnBrk="1" hangingPunct="1"/>
            <a:r>
              <a:rPr lang="en-US">
                <a:latin typeface="Calibri" charset="0"/>
              </a:rPr>
              <a:t>In the last quarter of 2012</a:t>
            </a:r>
          </a:p>
        </p:txBody>
      </p:sp>
      <p:sp>
        <p:nvSpPr>
          <p:cNvPr id="315397" name="Content Placeholder 5"/>
          <p:cNvSpPr>
            <a:spLocks noGrp="1"/>
          </p:cNvSpPr>
          <p:nvPr>
            <p:ph sz="quarter" idx="4"/>
          </p:nvPr>
        </p:nvSpPr>
        <p:spPr/>
        <p:txBody>
          <a:bodyPr/>
          <a:lstStyle/>
          <a:p>
            <a:pPr eaLnBrk="1" hangingPunct="1"/>
            <a:r>
              <a:rPr lang="en-US">
                <a:latin typeface="Calibri" charset="0"/>
              </a:rPr>
              <a:t>As the possibility of tax rates reverting back to pre-2003 levels rose, 233 companies paid out $31 billion in dividends.</a:t>
            </a:r>
          </a:p>
          <a:p>
            <a:pPr eaLnBrk="1" hangingPunct="1"/>
            <a:r>
              <a:rPr lang="en-US">
                <a:latin typeface="Calibri" charset="0"/>
              </a:rPr>
              <a:t>Of these companies, 101 had insider holdings in excess of 20% of the outstanding stock. </a:t>
            </a:r>
          </a:p>
        </p:txBody>
      </p:sp>
    </p:spTree>
    <p:extLst>
      <p:ext uri="{BB962C8B-B14F-4D97-AF65-F5344CB8AC3E}">
        <p14:creationId xmlns:p14="http://schemas.microsoft.com/office/powerpoint/2010/main" val="480290648"/>
      </p:ext>
    </p:extLst>
  </p:cSld>
  <p:clrMapOvr>
    <a:masterClrMapping/>
  </p:clrMapOvr>
  <p:timing>
    <p:tnLst>
      <p:par>
        <p:cTn xmlns:p14="http://schemas.microsoft.com/office/powerpoint/2010/main" id="1" dur="indefinite" restart="never" nodeType="tmRoot"/>
      </p:par>
    </p:tn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IV. More and more firms are buying back stock, rather than pay dividends...</a:t>
            </a:r>
            <a:endParaRPr lang="en-US">
              <a:ea typeface="+mj-ea"/>
              <a:cs typeface="+mj-cs"/>
            </a:endParaRP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0B08817-FDB0-1A4F-AE88-7BC7E212833B}" type="slidenum">
              <a:rPr lang="en-US"/>
              <a:pPr>
                <a:defRPr/>
              </a:pPr>
              <a:t>467</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1800685"/>
      </p:ext>
    </p:extLst>
  </p:cSld>
  <p:clrMapOvr>
    <a:masterClrMapping/>
  </p:clrMapOvr>
  <p:timing>
    <p:tnLst>
      <p:par>
        <p:cTn xmlns:p14="http://schemas.microsoft.com/office/powerpoint/2010/main" id="1" dur="indefinite" restart="never" nodeType="tmRoot"/>
      </p:par>
    </p:tnLst>
  </p:timing>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 And there are differences across countries…</a:t>
            </a:r>
            <a:endParaRPr lang="en-US">
              <a:ea typeface="+mj-ea"/>
              <a:cs typeface="+mj-cs"/>
            </a:endParaRP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6999F90-8A67-6B49-BFFE-3B4B3C857DF9}" type="slidenum">
              <a:rPr lang="en-US"/>
              <a:pPr>
                <a:defRPr/>
              </a:pPr>
              <a:t>468</a:t>
            </a:fld>
            <a:endParaRPr lang="en-US" dirty="0"/>
          </a:p>
        </p:txBody>
      </p:sp>
      <p:pic>
        <p:nvPicPr>
          <p:cNvPr id="31949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extLst>
      <p:ext uri="{BB962C8B-B14F-4D97-AF65-F5344CB8AC3E}">
        <p14:creationId xmlns:p14="http://schemas.microsoft.com/office/powerpoint/2010/main" val="2361852603"/>
      </p:ext>
    </p:extLst>
  </p:cSld>
  <p:clrMapOvr>
    <a:masterClrMapping/>
  </p:clrMapOvr>
  <p:timing>
    <p:tnLst>
      <p:par>
        <p:cTn xmlns:p14="http://schemas.microsoft.com/office/powerpoint/2010/main" id="1" dur="indefinite" restart="never" nodeType="tmRoot"/>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Measures of Dividend Policy</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C71563C-CB8E-074A-98D9-BA7BAC35E1A3}" type="slidenum">
              <a:rPr lang="en-US"/>
              <a:pPr>
                <a:defRPr/>
              </a:pPr>
              <a:t>469</a:t>
            </a:fld>
            <a:endParaRPr lang="en-US" dirty="0"/>
          </a:p>
        </p:txBody>
      </p:sp>
      <p:sp>
        <p:nvSpPr>
          <p:cNvPr id="32154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Dividend Payout = Dividends/ Net Income</a:t>
            </a:r>
          </a:p>
          <a:p>
            <a:pPr lvl="1" eaLnBrk="1" hangingPunct="1"/>
            <a:r>
              <a:rPr lang="en-US">
                <a:latin typeface="Calibri" charset="0"/>
              </a:rPr>
              <a:t>Measures the percentage of earnings that the company pays in dividends</a:t>
            </a:r>
          </a:p>
          <a:p>
            <a:pPr lvl="1" eaLnBrk="1" hangingPunct="1"/>
            <a:r>
              <a:rPr lang="en-US">
                <a:latin typeface="Calibri" charset="0"/>
              </a:rPr>
              <a:t>If the net income is negative, the payout ratio cannot be computed.	</a:t>
            </a:r>
          </a:p>
          <a:p>
            <a:pPr eaLnBrk="1" hangingPunct="1"/>
            <a:r>
              <a:rPr lang="en-US">
                <a:latin typeface="Calibri" charset="0"/>
              </a:rPr>
              <a:t>Dividend Yield = Dividends per share/ Stock price</a:t>
            </a:r>
          </a:p>
          <a:p>
            <a:pPr lvl="1" eaLnBrk="1" hangingPunct="1"/>
            <a:r>
              <a:rPr lang="en-US">
                <a:latin typeface="Calibri" charset="0"/>
              </a:rPr>
              <a:t>Measures the return that an investor can make from dividends alone</a:t>
            </a:r>
          </a:p>
          <a:p>
            <a:pPr lvl="1" eaLnBrk="1" hangingPunct="1"/>
            <a:r>
              <a:rPr lang="en-US">
                <a:latin typeface="Calibri" charset="0"/>
              </a:rPr>
              <a:t>Becomes part of the expected return on the investment.</a:t>
            </a:r>
          </a:p>
        </p:txBody>
      </p:sp>
    </p:spTree>
    <p:extLst>
      <p:ext uri="{BB962C8B-B14F-4D97-AF65-F5344CB8AC3E}">
        <p14:creationId xmlns:p14="http://schemas.microsoft.com/office/powerpoint/2010/main" val="34335255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Payout Ratios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17DEBA-437A-D646-8689-D7F1693380BA}" type="slidenum">
              <a:rPr lang="en-US"/>
              <a:pPr>
                <a:defRPr/>
              </a:pPr>
              <a:t>470</a:t>
            </a:fld>
            <a:endParaRPr lang="en-US" dirty="0"/>
          </a:p>
        </p:txBody>
      </p:sp>
      <p:graphicFrame>
        <p:nvGraphicFramePr>
          <p:cNvPr id="8" name="Content Placeholder 4"/>
          <p:cNvGraphicFramePr>
            <a:graphicFrameLocks noGrp="1"/>
          </p:cNvGraphicFramePr>
          <p:nvPr>
            <p:ph sz="quarter" idx="1"/>
          </p:nvPr>
        </p:nvGraphicFramePr>
        <p:xfrm>
          <a:off x="2147481100" y="214748110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4"/>
          <p:cNvGraphicFramePr>
            <a:graphicFrameLocks/>
          </p:cNvGraphicFramePr>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56259069"/>
      </p:ext>
    </p:extLst>
  </p:cSld>
  <p:clrMapOvr>
    <a:masterClrMapping/>
  </p:clrMapOvr>
  <p:timing>
    <p:tnLst>
      <p:par>
        <p:cTn xmlns:p14="http://schemas.microsoft.com/office/powerpoint/2010/main" id="1" dur="indefinite" restart="never" nodeType="tmRoot"/>
      </p:par>
    </p:tn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Yields: January 2013</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CB81A2A-DA37-C240-84A2-AB84E1748AD2}" type="slidenum">
              <a:rPr lang="en-US"/>
              <a:pPr>
                <a:defRPr/>
              </a:pPr>
              <a:t>471</a:t>
            </a:fld>
            <a:endParaRPr lang="en-US" dirty="0"/>
          </a:p>
        </p:txBody>
      </p:sp>
      <p:graphicFrame>
        <p:nvGraphicFramePr>
          <p:cNvPr id="7"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0633161"/>
      </p:ext>
    </p:extLst>
  </p:cSld>
  <p:clrMapOvr>
    <a:masterClrMapping/>
  </p:clrMapOvr>
  <p:timing>
    <p:tnLst>
      <p:par>
        <p:cTn xmlns:p14="http://schemas.microsoft.com/office/powerpoint/2010/main" id="1" dur="indefinite" restart="never" nodeType="tmRoot"/>
      </p:par>
    </p:tn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681"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1006618" name="Document" r:id="rId4" imgW="21942857" imgH="16507937" progId="Word.Document.12">
                  <p:link updateAutomatic="1"/>
                </p:oleObj>
              </mc:Choice>
              <mc:Fallback>
                <p:oleObj name="Document" r:id="rId4" imgW="21942857" imgH="16507937" progId="Word.Documen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2768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2768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A5B7EA5-4141-9C42-9A34-B40BD928A319}" type="slidenum">
              <a:rPr lang="en-US" sz="1400">
                <a:solidFill>
                  <a:schemeClr val="tx2"/>
                </a:solidFill>
              </a:rPr>
              <a:pPr/>
              <a:t>472</a:t>
            </a:fld>
            <a:endParaRPr lang="en-US" sz="1400">
              <a:solidFill>
                <a:schemeClr val="tx2"/>
              </a:solidFill>
            </a:endParaRPr>
          </a:p>
        </p:txBody>
      </p:sp>
    </p:spTree>
    <p:extLst>
      <p:ext uri="{BB962C8B-B14F-4D97-AF65-F5344CB8AC3E}">
        <p14:creationId xmlns:p14="http://schemas.microsoft.com/office/powerpoint/2010/main" val="548935311"/>
      </p:ext>
    </p:extLst>
  </p:cSld>
  <p:clrMapOvr>
    <a:masterClrMapping/>
  </p:clrMapOvr>
  <p:timing>
    <p:tnLst>
      <p:par>
        <p:cTn xmlns:p14="http://schemas.microsoft.com/office/powerpoint/2010/main" id="1" dur="indefinite" restart="never" nodeType="tmRoot"/>
      </p:par>
    </p:tnLst>
  </p:timing>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 Yields and Payout Ratios: Growth Classes</a:t>
            </a:r>
            <a:endParaRPr lang="en-US">
              <a:ea typeface="+mj-ea"/>
              <a:cs typeface="+mj-cs"/>
            </a:endParaRP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8FDC66D-2A08-4D4D-A4C8-90A17F16B4BA}" type="slidenum">
              <a:rPr lang="en-US"/>
              <a:pPr>
                <a:defRPr/>
              </a:pPr>
              <a:t>473</a:t>
            </a:fld>
            <a:endParaRPr lang="en-US" dirty="0"/>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90177322"/>
      </p:ext>
    </p:extLst>
  </p:cSld>
  <p:clrMapOvr>
    <a:masterClrMapping/>
  </p:clrMapOvr>
  <p:timing>
    <p:tnLst>
      <p:par>
        <p:cTn xmlns:p14="http://schemas.microsoft.com/office/powerpoint/2010/main" id="1" dur="indefinite" restart="never" nodeType="tmRoot"/>
      </p:par>
    </p:tn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Dividend Policy: Disney, Vale, Tata Motors, </a:t>
            </a:r>
            <a:r>
              <a:rPr lang="en-US" dirty="0" err="1" smtClean="0">
                <a:ea typeface="+mj-ea"/>
                <a:cs typeface="+mj-cs"/>
              </a:rPr>
              <a:t>Baidu</a:t>
            </a:r>
            <a:r>
              <a:rPr lang="en-US" dirty="0" smtClean="0">
                <a:ea typeface="+mj-ea"/>
                <a:cs typeface="+mj-cs"/>
              </a:rPr>
              <a:t> and Deutsche Bank</a:t>
            </a:r>
            <a:endParaRPr lang="en-US" dirty="0">
              <a:ea typeface="+mj-ea"/>
              <a:cs typeface="+mj-cs"/>
            </a:endParaRP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ECBD3DB-6923-B648-A74C-86DE9CF53508}" type="slidenum">
              <a:rPr lang="en-US"/>
              <a:pPr>
                <a:defRPr/>
              </a:pPr>
              <a:t>474</a:t>
            </a:fld>
            <a:endParaRPr lang="en-US" dirty="0"/>
          </a:p>
        </p:txBody>
      </p:sp>
      <p:graphicFrame>
        <p:nvGraphicFramePr>
          <p:cNvPr id="331780" name="Content Placeholder 6"/>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spid="_x0000_s1010714" name="Document" r:id="rId4" imgW="5626100" imgH="1295400" progId="Word.Document.12">
                  <p:embed/>
                </p:oleObj>
              </mc:Choice>
              <mc:Fallback>
                <p:oleObj name="Document" r:id="rId4" imgW="5626100" imgH="12954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60104955"/>
      </p:ext>
    </p:extLst>
  </p:cSld>
  <p:clrMapOvr>
    <a:masterClrMapping/>
  </p:clrMapOvr>
  <p:timing>
    <p:tnLst>
      <p:par>
        <p:cTn xmlns:p14="http://schemas.microsoft.com/office/powerpoint/2010/main" id="1" dur="indefinite" restart="never" nodeType="tmRoot"/>
      </p:par>
    </p:tnLst>
  </p:timing>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514350" indent="-514350" eaLnBrk="1" hangingPunct="1">
              <a:buFont typeface="+mj-lt"/>
              <a:buAutoNum type="arabicPeriod"/>
              <a:defRPr/>
            </a:pPr>
            <a:r>
              <a:rPr lang="en-US" dirty="0" smtClean="0"/>
              <a:t>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6720758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balanced viewpoint</a:t>
            </a:r>
          </a:p>
        </p:txBody>
      </p:sp>
      <p:sp>
        <p:nvSpPr>
          <p:cNvPr id="335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7B94B9F-5E92-2A44-B3B3-7FB75380C787}" type="slidenum">
              <a:rPr lang="en-US"/>
              <a:pPr>
                <a:defRPr/>
              </a:pPr>
              <a:t>476</a:t>
            </a:fld>
            <a:endParaRPr lang="en-US" dirty="0"/>
          </a:p>
        </p:txBody>
      </p:sp>
      <p:sp>
        <p:nvSpPr>
          <p:cNvPr id="3358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If a company has excess cash, and few good investment opportunities (NPV&gt;0), returning money to stockholders (dividends or stock repurchases) is good.</a:t>
            </a:r>
          </a:p>
          <a:p>
            <a:pPr eaLnBrk="1" hangingPunct="1"/>
            <a:r>
              <a:rPr lang="en-US">
                <a:latin typeface="Calibri" charset="0"/>
              </a:rPr>
              <a:t>If a company does not have excess cash, and/or has several good investment opportunities (NPV&gt;0), returning money to stockholders (dividends or stock repurchases) is bad.</a:t>
            </a:r>
          </a:p>
        </p:txBody>
      </p:sp>
    </p:spTree>
    <p:extLst>
      <p:ext uri="{BB962C8B-B14F-4D97-AF65-F5344CB8AC3E}">
        <p14:creationId xmlns:p14="http://schemas.microsoft.com/office/powerpoint/2010/main" val="14076837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Dividends don</a:t>
            </a:r>
            <a:r>
              <a:rPr lang="ja-JP" altLang="en-US" smtClean="0">
                <a:ea typeface="+mj-ea"/>
                <a:cs typeface="+mj-cs"/>
              </a:rPr>
              <a:t>’</a:t>
            </a:r>
            <a:r>
              <a:rPr lang="en-US" altLang="ja-JP" smtClean="0">
                <a:ea typeface="+mj-ea"/>
                <a:cs typeface="+mj-cs"/>
              </a:rPr>
              <a:t>t matter school</a:t>
            </a:r>
            <a:br>
              <a:rPr lang="en-US" altLang="ja-JP" smtClean="0">
                <a:ea typeface="+mj-ea"/>
                <a:cs typeface="+mj-cs"/>
              </a:rPr>
            </a:br>
            <a:r>
              <a:rPr lang="en-US" altLang="ja-JP" smtClean="0">
                <a:ea typeface="+mj-ea"/>
                <a:cs typeface="+mj-cs"/>
              </a:rPr>
              <a:t>The Miller Modigliani Hypothesis</a:t>
            </a:r>
            <a:endParaRPr lang="en-US">
              <a:ea typeface="+mj-ea"/>
              <a:cs typeface="+mj-cs"/>
            </a:endParaRP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FFAB795-B99C-0E4A-BF2B-B36CBDFB4E09}" type="slidenum">
              <a:rPr lang="en-US"/>
              <a:pPr>
                <a:defRPr/>
              </a:pPr>
              <a:t>477</a:t>
            </a:fld>
            <a:endParaRPr lang="en-US" dirty="0"/>
          </a:p>
        </p:txBody>
      </p:sp>
      <p:sp>
        <p:nvSpPr>
          <p:cNvPr id="3184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smtClean="0">
                <a:ea typeface="+mn-ea"/>
                <a:cs typeface="+mn-cs"/>
              </a:rPr>
              <a:t>Basis:</a:t>
            </a:r>
          </a:p>
          <a:p>
            <a:pPr marL="640080" lvl="1" indent="-274320" eaLnBrk="1" fontAlgn="auto" hangingPunct="1">
              <a:spcAft>
                <a:spcPts val="0"/>
              </a:spcAft>
              <a:buFont typeface="Wingdings 2"/>
              <a:buChar char=""/>
              <a:defRPr/>
            </a:pPr>
            <a:r>
              <a:rPr lang="en-US" dirty="0" smtClean="0">
                <a:ea typeface="+mn-ea"/>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smtClean="0">
                <a:ea typeface="+mn-ea"/>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smtClean="0">
                <a:ea typeface="+mn-ea"/>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smtClean="0">
                <a:ea typeface="+mn-ea"/>
                <a:cs typeface="+mn-cs"/>
              </a:rPr>
              <a:t>Underlying Assumptions:</a:t>
            </a:r>
          </a:p>
          <a:p>
            <a:pPr marL="320040" lvl="1" indent="0" eaLnBrk="1" fontAlgn="auto" hangingPunct="1">
              <a:spcAft>
                <a:spcPts val="0"/>
              </a:spcAft>
              <a:buFont typeface="Wingdings 2"/>
              <a:buNone/>
              <a:defRPr/>
            </a:pPr>
            <a:r>
              <a:rPr lang="en-US" dirty="0" smtClean="0">
                <a:ea typeface="+mn-ea"/>
              </a:rPr>
              <a:t>(a) There are no tax differences to investors between dividends and capital gains.</a:t>
            </a:r>
          </a:p>
          <a:p>
            <a:pPr marL="320040" lvl="1" indent="0" eaLnBrk="1" fontAlgn="auto" hangingPunct="1">
              <a:spcAft>
                <a:spcPts val="0"/>
              </a:spcAft>
              <a:buFont typeface="Wingdings 2"/>
              <a:buNone/>
              <a:defRPr/>
            </a:pPr>
            <a:r>
              <a:rPr lang="en-US" dirty="0" smtClean="0">
                <a:ea typeface="+mn-ea"/>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smtClean="0">
                <a:ea typeface="+mn-ea"/>
              </a:rPr>
              <a:t>(c) If companies pay too little in dividends, they do not use the excess cash for bad projects or acquisitions.</a:t>
            </a:r>
            <a:endParaRPr lang="en-US" dirty="0">
              <a:ea typeface="+mn-ea"/>
            </a:endParaRPr>
          </a:p>
        </p:txBody>
      </p:sp>
    </p:spTree>
    <p:extLst>
      <p:ext uri="{BB962C8B-B14F-4D97-AF65-F5344CB8AC3E}">
        <p14:creationId xmlns:p14="http://schemas.microsoft.com/office/powerpoint/2010/main" val="35049606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The Dividends are </a:t>
            </a:r>
            <a:r>
              <a:rPr lang="ja-JP" altLang="en-US" smtClean="0">
                <a:ea typeface="+mj-ea"/>
                <a:cs typeface="+mj-cs"/>
              </a:rPr>
              <a:t>“</a:t>
            </a:r>
            <a:r>
              <a:rPr lang="en-US" altLang="ja-JP" smtClean="0">
                <a:ea typeface="+mj-ea"/>
                <a:cs typeface="+mj-cs"/>
              </a:rPr>
              <a:t>bad</a:t>
            </a:r>
            <a:r>
              <a:rPr lang="ja-JP" altLang="en-US" smtClean="0">
                <a:ea typeface="+mj-ea"/>
                <a:cs typeface="+mj-cs"/>
              </a:rPr>
              <a:t>”</a:t>
            </a:r>
            <a:r>
              <a:rPr lang="en-US" altLang="ja-JP" smtClean="0">
                <a:ea typeface="+mj-ea"/>
                <a:cs typeface="+mj-cs"/>
              </a:rPr>
              <a:t> school: And the evidence to back them up…</a:t>
            </a:r>
            <a:endParaRPr lang="en-US">
              <a:ea typeface="+mj-ea"/>
              <a:cs typeface="+mj-cs"/>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4EA6109-6A90-D249-95F4-B41E2CF2E76E}" type="slidenum">
              <a:rPr lang="en-US"/>
              <a:pPr>
                <a:defRPr/>
              </a:pPr>
              <a:t>478</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79964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do investors in your stock think about dividends? Clues on the ex-dividend day!</a:t>
            </a:r>
            <a:endParaRPr lang="en-US">
              <a:ea typeface="+mj-ea"/>
              <a:cs typeface="+mj-cs"/>
            </a:endParaRP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88B7D5B-15F5-4146-967E-EC64E32FC9BE}" type="slidenum">
              <a:rPr lang="en-US"/>
              <a:pPr>
                <a:defRPr/>
              </a:pPr>
              <a:t>479</a:t>
            </a:fld>
            <a:endParaRPr lang="en-US" dirty="0"/>
          </a:p>
        </p:txBody>
      </p:sp>
      <p:sp>
        <p:nvSpPr>
          <p:cNvPr id="32256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are the owner of a stock that is approaching an ex-dividend day and you know that dollar dividend with certainty. In addition, assume that you have owned the stock for several years.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P = Price at which you bought the stock a </a:t>
            </a:r>
            <a:r>
              <a:rPr lang="ja-JP" altLang="en-US" dirty="0" smtClean="0">
                <a:ea typeface="+mn-ea"/>
                <a:cs typeface="+mn-cs"/>
              </a:rPr>
              <a:t>“</a:t>
            </a:r>
            <a:r>
              <a:rPr lang="en-US" altLang="ja-JP" dirty="0" smtClean="0">
                <a:ea typeface="+mn-ea"/>
                <a:cs typeface="+mn-cs"/>
              </a:rPr>
              <a:t>while</a:t>
            </a:r>
            <a:r>
              <a:rPr lang="ja-JP" altLang="en-US" dirty="0" smtClean="0">
                <a:ea typeface="+mn-ea"/>
                <a:cs typeface="+mn-cs"/>
              </a:rPr>
              <a:t>”</a:t>
            </a:r>
            <a:r>
              <a:rPr lang="en-US" altLang="ja-JP" dirty="0" smtClean="0">
                <a:ea typeface="+mn-ea"/>
                <a:cs typeface="+mn-cs"/>
              </a:rPr>
              <a:t> back</a:t>
            </a:r>
          </a:p>
          <a:p>
            <a:pPr marL="0" indent="0" eaLnBrk="1" fontAlgn="auto" hangingPunct="1">
              <a:spcAft>
                <a:spcPts val="0"/>
              </a:spcAft>
              <a:buFont typeface="Wingdings"/>
              <a:buNone/>
              <a:defRPr/>
            </a:pPr>
            <a:r>
              <a:rPr lang="en-US" dirty="0" err="1" smtClean="0">
                <a:ea typeface="+mn-ea"/>
                <a:cs typeface="+mn-cs"/>
              </a:rPr>
              <a:t>P</a:t>
            </a:r>
            <a:r>
              <a:rPr lang="en-US" baseline="-25000" dirty="0" err="1" smtClean="0">
                <a:ea typeface="+mn-ea"/>
                <a:cs typeface="+mn-cs"/>
              </a:rPr>
              <a:t>b</a:t>
            </a:r>
            <a:r>
              <a:rPr lang="en-US" dirty="0" smtClean="0">
                <a:ea typeface="+mn-ea"/>
                <a:cs typeface="+mn-cs"/>
              </a:rPr>
              <a:t>= Price before the stock goes ex-dividend</a:t>
            </a:r>
          </a:p>
          <a:p>
            <a:pPr marL="0" indent="0" eaLnBrk="1" fontAlgn="auto" hangingPunct="1">
              <a:spcAft>
                <a:spcPts val="0"/>
              </a:spcAft>
              <a:buFont typeface="Wingdings"/>
              <a:buNone/>
              <a:defRPr/>
            </a:pPr>
            <a:r>
              <a:rPr lang="en-US" dirty="0" smtClean="0">
                <a:ea typeface="+mn-ea"/>
                <a:cs typeface="+mn-cs"/>
              </a:rPr>
              <a:t>P</a:t>
            </a:r>
            <a:r>
              <a:rPr lang="en-US" baseline="-25000" dirty="0" smtClean="0">
                <a:ea typeface="+mn-ea"/>
                <a:cs typeface="+mn-cs"/>
              </a:rPr>
              <a:t>a</a:t>
            </a:r>
            <a:r>
              <a:rPr lang="en-US" dirty="0" smtClean="0">
                <a:ea typeface="+mn-ea"/>
                <a:cs typeface="+mn-cs"/>
              </a:rPr>
              <a:t>=Price after the stock goes ex-dividend</a:t>
            </a:r>
          </a:p>
          <a:p>
            <a:pPr marL="0" indent="0" eaLnBrk="1" fontAlgn="auto" hangingPunct="1">
              <a:spcAft>
                <a:spcPts val="0"/>
              </a:spcAft>
              <a:buFont typeface="Wingdings"/>
              <a:buNone/>
              <a:defRPr/>
            </a:pPr>
            <a:r>
              <a:rPr lang="en-US" dirty="0" smtClean="0">
                <a:ea typeface="+mn-ea"/>
                <a:cs typeface="+mn-cs"/>
              </a:rPr>
              <a:t>D = Dividends declared on stock</a:t>
            </a:r>
          </a:p>
          <a:p>
            <a:pPr marL="0" indent="0" eaLnBrk="1" fontAlgn="auto" hangingPunct="1">
              <a:spcAft>
                <a:spcPts val="0"/>
              </a:spcAft>
              <a:buFont typeface="Wingdings"/>
              <a:buNone/>
              <a:defRPr/>
            </a:pPr>
            <a:r>
              <a:rPr lang="en-US" dirty="0" smtClean="0">
                <a:ea typeface="+mn-ea"/>
                <a:cs typeface="+mn-cs"/>
              </a:rPr>
              <a:t>t</a:t>
            </a:r>
            <a:r>
              <a:rPr lang="en-US" baseline="-25000" dirty="0" smtClean="0">
                <a:ea typeface="+mn-ea"/>
                <a:cs typeface="+mn-cs"/>
              </a:rPr>
              <a:t>o</a:t>
            </a:r>
            <a:r>
              <a:rPr lang="en-US" dirty="0" smtClean="0">
                <a:ea typeface="+mn-ea"/>
                <a:cs typeface="+mn-cs"/>
              </a:rPr>
              <a:t>, </a:t>
            </a:r>
            <a:r>
              <a:rPr lang="en-US" dirty="0" err="1" smtClean="0">
                <a:ea typeface="+mn-ea"/>
                <a:cs typeface="+mn-cs"/>
              </a:rPr>
              <a:t>t</a:t>
            </a:r>
            <a:r>
              <a:rPr lang="en-US" baseline="-25000" dirty="0" err="1" smtClean="0">
                <a:ea typeface="+mn-ea"/>
                <a:cs typeface="+mn-cs"/>
              </a:rPr>
              <a:t>cg</a:t>
            </a:r>
            <a:r>
              <a:rPr lang="en-US" dirty="0" smtClean="0">
                <a:ea typeface="+mn-ea"/>
                <a:cs typeface="+mn-cs"/>
              </a:rPr>
              <a:t> = Taxes paid on ordinary income and capital gains respectively</a:t>
            </a:r>
            <a:endParaRPr lang="en-US" dirty="0">
              <a:ea typeface="+mn-ea"/>
              <a:cs typeface="+mn-cs"/>
            </a:endParaRPr>
          </a:p>
        </p:txBody>
      </p:sp>
      <p:sp>
        <p:nvSpPr>
          <p:cNvPr id="342021" name="Line 5"/>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2022" name="Line 6"/>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2023" name="Line 7"/>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2024" name="Line 8"/>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2025" name="Text Box 9"/>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r>
              <a:rPr lang="en-US" sz="1600"/>
              <a:t>Ex-dividend day</a:t>
            </a:r>
          </a:p>
          <a:p>
            <a:pPr>
              <a:spcBef>
                <a:spcPct val="50000"/>
              </a:spcBef>
            </a:pPr>
            <a:r>
              <a:rPr lang="en-US" sz="1600"/>
              <a:t>Dividend = $ D</a:t>
            </a:r>
            <a:endParaRPr lang="en-US"/>
          </a:p>
        </p:txBody>
      </p:sp>
      <p:sp>
        <p:nvSpPr>
          <p:cNvPr id="342026" name="Text Box 10"/>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Initial buy</a:t>
            </a:r>
          </a:p>
          <a:p>
            <a:r>
              <a:rPr lang="en-US" sz="1600"/>
              <a:t>At $P</a:t>
            </a:r>
            <a:endParaRPr lang="en-US"/>
          </a:p>
        </p:txBody>
      </p:sp>
      <p:sp>
        <p:nvSpPr>
          <p:cNvPr id="342027" name="Text Box 11"/>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P</a:t>
            </a:r>
            <a:r>
              <a:rPr lang="en-US" sz="1600" baseline="-25000"/>
              <a:t>b</a:t>
            </a:r>
            <a:endParaRPr lang="en-US"/>
          </a:p>
        </p:txBody>
      </p:sp>
      <p:sp>
        <p:nvSpPr>
          <p:cNvPr id="342028" name="Text Box 12"/>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P</a:t>
            </a:r>
            <a:r>
              <a:rPr lang="en-US" sz="1600" baseline="-25000"/>
              <a:t>a</a:t>
            </a:r>
            <a:endParaRPr lang="en-US"/>
          </a:p>
        </p:txBody>
      </p:sp>
    </p:spTree>
    <p:extLst>
      <p:ext uri="{BB962C8B-B14F-4D97-AF65-F5344CB8AC3E}">
        <p14:creationId xmlns:p14="http://schemas.microsoft.com/office/powerpoint/2010/main" val="1178025972"/>
      </p:ext>
    </p:extLst>
  </p:cSld>
  <p:clrMapOvr>
    <a:masterClrMapping/>
  </p:clrMapOvr>
  <p:timing>
    <p:tnLst>
      <p:par>
        <p:cTn xmlns:p14="http://schemas.microsoft.com/office/powerpoint/2010/main" id="1" dur="indefinite" restart="never" nodeType="tmRoot"/>
      </p:par>
    </p:tnLst>
  </p:timing>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Cashflows from Selling around Ex-Dividend Day</a:t>
            </a:r>
            <a:endParaRPr lang="en-US">
              <a:ea typeface="+mj-ea"/>
              <a:cs typeface="+mj-cs"/>
            </a:endParaRPr>
          </a:p>
        </p:txBody>
      </p:sp>
      <p:sp>
        <p:nvSpPr>
          <p:cNvPr id="344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464636D-BA79-7D48-B6B0-04C19EFE441B}" type="slidenum">
              <a:rPr lang="en-US"/>
              <a:pPr>
                <a:defRPr/>
              </a:pPr>
              <a:t>480</a:t>
            </a:fld>
            <a:endParaRPr lang="en-US" dirty="0"/>
          </a:p>
        </p:txBody>
      </p:sp>
      <p:sp>
        <p:nvSpPr>
          <p:cNvPr id="32461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smtClean="0">
                <a:ea typeface="+mn-ea"/>
              </a:rPr>
              <a:t>P</a:t>
            </a:r>
            <a:r>
              <a:rPr lang="en-US" baseline="-25000" dirty="0" err="1" smtClean="0">
                <a:ea typeface="+mn-ea"/>
              </a:rPr>
              <a:t>b</a:t>
            </a:r>
            <a:r>
              <a:rPr lang="en-US" dirty="0" smtClean="0">
                <a:ea typeface="+mn-ea"/>
              </a:rPr>
              <a:t> - (</a:t>
            </a:r>
            <a:r>
              <a:rPr lang="en-US" dirty="0" err="1" smtClean="0">
                <a:ea typeface="+mn-ea"/>
              </a:rPr>
              <a:t>P</a:t>
            </a:r>
            <a:r>
              <a:rPr lang="en-US" baseline="-25000" dirty="0" err="1" smtClean="0">
                <a:ea typeface="+mn-ea"/>
              </a:rPr>
              <a:t>b</a:t>
            </a:r>
            <a:r>
              <a:rPr lang="en-US" dirty="0" smtClean="0">
                <a:ea typeface="+mn-ea"/>
              </a:rPr>
              <a:t> - P) </a:t>
            </a:r>
            <a:r>
              <a:rPr lang="en-US" dirty="0" err="1" smtClean="0">
                <a:ea typeface="+mn-ea"/>
              </a:rPr>
              <a:t>t</a:t>
            </a:r>
            <a:r>
              <a:rPr lang="en-US" baseline="-25000" dirty="0" err="1" smtClean="0">
                <a:ea typeface="+mn-ea"/>
              </a:rPr>
              <a:t>cg</a:t>
            </a:r>
            <a:r>
              <a:rPr lang="en-US" dirty="0" smtClean="0">
                <a:ea typeface="+mn-ea"/>
              </a:rPr>
              <a:t> </a:t>
            </a:r>
          </a:p>
          <a:p>
            <a:pPr marL="320040" indent="-320040" eaLnBrk="1" fontAlgn="auto" hangingPunct="1">
              <a:spcAft>
                <a:spcPts val="0"/>
              </a:spcAft>
              <a:buFont typeface="Wingdings"/>
              <a:buChar char=""/>
              <a:defRPr/>
            </a:pPr>
            <a:r>
              <a:rPr lang="en-US" dirty="0" smtClean="0">
                <a:ea typeface="+mn-ea"/>
                <a:cs typeface="+mn-cs"/>
              </a:rPr>
              <a:t>The cash flows from selling after ex-dividend day are:</a:t>
            </a:r>
          </a:p>
          <a:p>
            <a:pPr marL="320040" lvl="1" indent="0" eaLnBrk="1" fontAlgn="auto" hangingPunct="1">
              <a:spcAft>
                <a:spcPts val="0"/>
              </a:spcAft>
              <a:buFont typeface="Wingdings 2"/>
              <a:buNone/>
              <a:defRPr/>
            </a:pPr>
            <a:r>
              <a:rPr lang="en-US" dirty="0" smtClean="0">
                <a:ea typeface="+mn-ea"/>
              </a:rPr>
              <a:t>P</a:t>
            </a:r>
            <a:r>
              <a:rPr lang="en-US" baseline="-25000" dirty="0" smtClean="0">
                <a:ea typeface="+mn-ea"/>
              </a:rPr>
              <a:t>a</a:t>
            </a:r>
            <a:r>
              <a:rPr lang="en-US" dirty="0" smtClean="0">
                <a:ea typeface="+mn-ea"/>
              </a:rPr>
              <a:t> - (P</a:t>
            </a:r>
            <a:r>
              <a:rPr lang="en-US" baseline="-25000" dirty="0" smtClean="0">
                <a:ea typeface="+mn-ea"/>
              </a:rPr>
              <a:t>a</a:t>
            </a:r>
            <a:r>
              <a:rPr lang="en-US" dirty="0" smtClean="0">
                <a:ea typeface="+mn-ea"/>
              </a:rPr>
              <a:t> - P) </a:t>
            </a:r>
            <a:r>
              <a:rPr lang="en-US" dirty="0" err="1" smtClean="0">
                <a:ea typeface="+mn-ea"/>
              </a:rPr>
              <a:t>t</a:t>
            </a:r>
            <a:r>
              <a:rPr lang="en-US" baseline="-25000" dirty="0" err="1" smtClean="0">
                <a:ea typeface="+mn-ea"/>
              </a:rPr>
              <a:t>cg</a:t>
            </a:r>
            <a:r>
              <a:rPr lang="en-US" dirty="0" smtClean="0">
                <a:ea typeface="+mn-ea"/>
              </a:rPr>
              <a:t> + D(1-t</a:t>
            </a:r>
            <a:r>
              <a:rPr lang="en-US" baseline="-25000" dirty="0" smtClean="0">
                <a:ea typeface="+mn-ea"/>
              </a:rPr>
              <a:t>o</a:t>
            </a:r>
            <a:r>
              <a:rPr lang="en-US" dirty="0" smtClean="0">
                <a:ea typeface="+mn-ea"/>
              </a:rPr>
              <a:t>)</a:t>
            </a:r>
          </a:p>
          <a:p>
            <a:pPr marL="320040" indent="-320040" eaLnBrk="1" fontAlgn="auto" hangingPunct="1">
              <a:spcAft>
                <a:spcPts val="0"/>
              </a:spcAft>
              <a:buFont typeface="Wingdings"/>
              <a:buChar char=""/>
              <a:defRPr/>
            </a:pPr>
            <a:r>
              <a:rPr lang="en-US" dirty="0" smtClean="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smtClean="0">
                <a:ea typeface="+mn-ea"/>
              </a:rPr>
              <a:t>P</a:t>
            </a:r>
            <a:r>
              <a:rPr lang="en-US" baseline="-25000" dirty="0" err="1" smtClean="0">
                <a:ea typeface="+mn-ea"/>
              </a:rPr>
              <a:t>b</a:t>
            </a:r>
            <a:r>
              <a:rPr lang="en-US" dirty="0" smtClean="0">
                <a:ea typeface="+mn-ea"/>
              </a:rPr>
              <a:t> - (</a:t>
            </a:r>
            <a:r>
              <a:rPr lang="en-US" dirty="0" err="1" smtClean="0">
                <a:ea typeface="+mn-ea"/>
              </a:rPr>
              <a:t>P</a:t>
            </a:r>
            <a:r>
              <a:rPr lang="en-US" baseline="-25000" dirty="0" err="1" smtClean="0">
                <a:ea typeface="+mn-ea"/>
              </a:rPr>
              <a:t>b</a:t>
            </a:r>
            <a:r>
              <a:rPr lang="en-US" dirty="0" smtClean="0">
                <a:ea typeface="+mn-ea"/>
              </a:rPr>
              <a:t> - P) </a:t>
            </a:r>
            <a:r>
              <a:rPr lang="en-US" dirty="0" err="1" smtClean="0">
                <a:ea typeface="+mn-ea"/>
              </a:rPr>
              <a:t>t</a:t>
            </a:r>
            <a:r>
              <a:rPr lang="en-US" baseline="-25000" dirty="0" err="1" smtClean="0">
                <a:ea typeface="+mn-ea"/>
              </a:rPr>
              <a:t>cg</a:t>
            </a:r>
            <a:r>
              <a:rPr lang="en-US" dirty="0" smtClean="0">
                <a:ea typeface="+mn-ea"/>
              </a:rPr>
              <a:t> = P</a:t>
            </a:r>
            <a:r>
              <a:rPr lang="en-US" baseline="-25000" dirty="0" smtClean="0">
                <a:ea typeface="+mn-ea"/>
              </a:rPr>
              <a:t>a</a:t>
            </a:r>
            <a:r>
              <a:rPr lang="en-US" dirty="0" smtClean="0">
                <a:ea typeface="+mn-ea"/>
              </a:rPr>
              <a:t> - (P</a:t>
            </a:r>
            <a:r>
              <a:rPr lang="en-US" baseline="-25000" dirty="0" smtClean="0">
                <a:ea typeface="+mn-ea"/>
              </a:rPr>
              <a:t>a</a:t>
            </a:r>
            <a:r>
              <a:rPr lang="en-US" dirty="0" smtClean="0">
                <a:ea typeface="+mn-ea"/>
              </a:rPr>
              <a:t> - P) </a:t>
            </a:r>
            <a:r>
              <a:rPr lang="en-US" dirty="0" err="1" smtClean="0">
                <a:ea typeface="+mn-ea"/>
              </a:rPr>
              <a:t>t</a:t>
            </a:r>
            <a:r>
              <a:rPr lang="en-US" baseline="-25000" dirty="0" err="1" smtClean="0">
                <a:ea typeface="+mn-ea"/>
              </a:rPr>
              <a:t>cg</a:t>
            </a:r>
            <a:r>
              <a:rPr lang="en-US" dirty="0" smtClean="0">
                <a:ea typeface="+mn-ea"/>
              </a:rPr>
              <a:t> + D(1-t</a:t>
            </a:r>
            <a:r>
              <a:rPr lang="en-US" baseline="-25000" dirty="0" smtClean="0">
                <a:ea typeface="+mn-ea"/>
              </a:rPr>
              <a:t>o</a:t>
            </a:r>
            <a:r>
              <a:rPr lang="en-US" dirty="0" smtClean="0">
                <a:ea typeface="+mn-ea"/>
              </a:rPr>
              <a:t>)</a:t>
            </a:r>
          </a:p>
          <a:p>
            <a:pPr marL="320040" indent="-320040" eaLnBrk="1" fontAlgn="auto" hangingPunct="1">
              <a:spcAft>
                <a:spcPts val="0"/>
              </a:spcAft>
              <a:buFont typeface="Wingdings"/>
              <a:buChar char=""/>
              <a:defRPr/>
            </a:pPr>
            <a:r>
              <a:rPr lang="en-US" dirty="0" smtClean="0">
                <a:ea typeface="+mn-ea"/>
                <a:cs typeface="+mn-cs"/>
              </a:rPr>
              <a:t>Some basic algebra leads us to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44069" name="Object 2"/>
          <p:cNvGraphicFramePr>
            <a:graphicFrameLocks noChangeAspect="1"/>
          </p:cNvGraphicFramePr>
          <p:nvPr/>
        </p:nvGraphicFramePr>
        <p:xfrm>
          <a:off x="3581400" y="5562600"/>
          <a:ext cx="1811338" cy="785813"/>
        </p:xfrm>
        <a:graphic>
          <a:graphicData uri="http://schemas.openxmlformats.org/presentationml/2006/ole">
            <mc:AlternateContent xmlns:mc="http://schemas.openxmlformats.org/markup-compatibility/2006">
              <mc:Choice xmlns:v="urn:schemas-microsoft-com:vml" Requires="v">
                <p:oleObj spid="_x0000_s1023002" name="Equation" r:id="rId4" imgW="965200" imgH="419100" progId="Equation.3">
                  <p:embed/>
                </p:oleObj>
              </mc:Choice>
              <mc:Fallback>
                <p:oleObj name="Equation" r:id="rId4" imgW="9652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562600"/>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5219412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Intuitive Implications</a:t>
            </a: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96B82E2-FB42-1646-BE86-3C3D1C734594}" type="slidenum">
              <a:rPr lang="en-US"/>
              <a:pPr>
                <a:defRPr/>
              </a:pPr>
              <a:t>481</a:t>
            </a:fld>
            <a:endParaRPr lang="en-US" dirty="0"/>
          </a:p>
        </p:txBody>
      </p:sp>
      <p:sp>
        <p:nvSpPr>
          <p:cNvPr id="346116" name="Rectangle 3"/>
          <p:cNvSpPr>
            <a:spLocks noGrp="1" noChangeArrowheads="1"/>
          </p:cNvSpPr>
          <p:nvPr>
            <p:ph sz="quarter" idx="1"/>
          </p:nvPr>
        </p:nvSpPr>
        <p:spPr>
          <a:xfrm>
            <a:off x="612775" y="1600200"/>
            <a:ext cx="8153400" cy="4495800"/>
          </a:xfrm>
        </p:spPr>
        <p:txBody>
          <a:bodyPr/>
          <a:lstStyle/>
          <a:p>
            <a:pPr eaLnBrk="1" hangingPunct="1"/>
            <a:r>
              <a:rPr lang="en-US" sz="2400">
                <a:latin typeface="Calibri" charset="0"/>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atin typeface="Calibri" charset="0"/>
            </a:endParaRPr>
          </a:p>
        </p:txBody>
      </p:sp>
      <p:graphicFrame>
        <p:nvGraphicFramePr>
          <p:cNvPr id="1086487" name="Group 23"/>
          <p:cNvGraphicFramePr>
            <a:graphicFrameLocks noGrp="1"/>
          </p:cNvGraphicFramePr>
          <p:nvPr/>
        </p:nvGraphicFramePr>
        <p:xfrm>
          <a:off x="1828800" y="3276600"/>
          <a:ext cx="6858000" cy="2597149"/>
        </p:xfrm>
        <a:graphic>
          <a:graphicData uri="http://schemas.openxmlformats.org/drawingml/2006/table">
            <a:tbl>
              <a:tblPr/>
              <a:tblGrid>
                <a:gridCol w="3429000"/>
                <a:gridCol w="3429000"/>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88361871"/>
      </p:ext>
    </p:extLst>
  </p:cSld>
  <p:clrMapOvr>
    <a:masterClrMapping/>
  </p:clrMapOvr>
  <p:timing>
    <p:tnLst>
      <p:par>
        <p:cTn xmlns:p14="http://schemas.microsoft.com/office/powerpoint/2010/main" id="1" dur="indefinite" restart="never" nodeType="tmRoot"/>
      </p:par>
    </p:tnLst>
  </p:timing>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Title 1"/>
          <p:cNvSpPr>
            <a:spLocks noGrp="1"/>
          </p:cNvSpPr>
          <p:nvPr>
            <p:ph type="title"/>
          </p:nvPr>
        </p:nvSpPr>
        <p:spPr>
          <a:xfrm>
            <a:off x="612775" y="228600"/>
            <a:ext cx="8153400" cy="990600"/>
          </a:xfrm>
        </p:spPr>
        <p:txBody>
          <a:bodyPr/>
          <a:lstStyle/>
          <a:p>
            <a:pPr eaLnBrk="1" hangingPunct="1"/>
            <a:r>
              <a:rPr lang="en-US">
                <a:latin typeface="Calibri" charset="0"/>
              </a:rPr>
              <a:t>The empirical evidence…</a:t>
            </a: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34ED203-DEA4-384A-912C-1ABD1D30C029}" type="slidenum">
              <a:rPr lang="en-US"/>
              <a:pPr>
                <a:defRPr/>
              </a:pPr>
              <a:t>482</a:t>
            </a:fld>
            <a:endParaRPr lang="en-US"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8308963"/>
      </p:ext>
    </p:extLst>
  </p:cSld>
  <p:clrMapOvr>
    <a:masterClrMapping/>
  </p:clrMapOvr>
  <p:timing>
    <p:tnLst>
      <p:par>
        <p:cTn xmlns:p14="http://schemas.microsoft.com/office/powerpoint/2010/main" id="1" dur="indefinite" restart="never" nodeType="tmRoot"/>
      </p:par>
    </p:tnLst>
  </p:timing>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Arbitrage</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81284AB-B14C-F144-91C5-3E86DCA6CB6D}" type="slidenum">
              <a:rPr lang="en-US"/>
              <a:pPr>
                <a:defRPr/>
              </a:pPr>
              <a:t>483</a:t>
            </a:fld>
            <a:endParaRPr lang="en-US" dirty="0"/>
          </a:p>
        </p:txBody>
      </p:sp>
      <p:sp>
        <p:nvSpPr>
          <p:cNvPr id="35021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Assume that you are a tax exempt investor, and that you know that the price drop on the ex-dividend day is only 90% of the dividend. How would you exploit this differential?</a:t>
            </a:r>
          </a:p>
          <a:p>
            <a:pPr marL="833438" lvl="1" indent="-514350" eaLnBrk="1" hangingPunct="1">
              <a:buFont typeface="Calibri" charset="0"/>
              <a:buAutoNum type="alphaLcPeriod"/>
            </a:pPr>
            <a:r>
              <a:rPr lang="en-US">
                <a:latin typeface="Calibri" charset="0"/>
              </a:rPr>
              <a:t>Invest in the stock for the long term</a:t>
            </a:r>
          </a:p>
          <a:p>
            <a:pPr marL="833438" lvl="1" indent="-514350" eaLnBrk="1" hangingPunct="1">
              <a:buFont typeface="Calibri" charset="0"/>
              <a:buAutoNum type="alphaLcPeriod"/>
            </a:pPr>
            <a:r>
              <a:rPr lang="en-US">
                <a:latin typeface="Calibri" charset="0"/>
              </a:rPr>
              <a:t>Sell short the day before the ex-dividend day, buy on the ex-dividend day</a:t>
            </a:r>
          </a:p>
          <a:p>
            <a:pPr marL="833438" lvl="1" indent="-514350" eaLnBrk="1" hangingPunct="1">
              <a:buFont typeface="Calibri" charset="0"/>
              <a:buAutoNum type="alphaLcPeriod"/>
            </a:pPr>
            <a:r>
              <a:rPr lang="en-US">
                <a:latin typeface="Calibri" charset="0"/>
              </a:rPr>
              <a:t>Buy just before the ex-dividend day, and sell after.</a:t>
            </a:r>
          </a:p>
          <a:p>
            <a:pPr marL="833438" lvl="1" indent="-514350" eaLnBrk="1" hangingPunct="1">
              <a:buFont typeface="Calibri" charset="0"/>
              <a:buAutoNum type="alphaLcPeriod"/>
            </a:pPr>
            <a:r>
              <a:rPr lang="en-US">
                <a:latin typeface="Calibri" charset="0"/>
              </a:rPr>
              <a:t>______________________________________________</a:t>
            </a:r>
          </a:p>
        </p:txBody>
      </p:sp>
    </p:spTree>
    <p:extLst>
      <p:ext uri="{BB962C8B-B14F-4D97-AF65-F5344CB8AC3E}">
        <p14:creationId xmlns:p14="http://schemas.microsoft.com/office/powerpoint/2010/main" val="39772924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of dividend capture strategy with tax factors</a:t>
            </a:r>
            <a:endParaRPr lang="en-US">
              <a:ea typeface="+mj-ea"/>
              <a:cs typeface="+mj-cs"/>
            </a:endParaRPr>
          </a:p>
        </p:txBody>
      </p:sp>
      <p:sp>
        <p:nvSpPr>
          <p:cNvPr id="352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446A27A-71CE-514F-8502-7C3A8F436912}" type="slidenum">
              <a:rPr lang="en-US"/>
              <a:pPr>
                <a:defRPr/>
              </a:pPr>
              <a:t>484</a:t>
            </a:fld>
            <a:endParaRPr lang="en-US" dirty="0"/>
          </a:p>
        </p:txBody>
      </p:sp>
      <p:sp>
        <p:nvSpPr>
          <p:cNvPr id="33280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smtClean="0">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smtClean="0">
                <a:ea typeface="+mn-ea"/>
              </a:rPr>
              <a:t>1. Buy 1 million shares of XYZ stock cum-dividend at $50/share.</a:t>
            </a:r>
          </a:p>
          <a:p>
            <a:pPr marL="640080" lvl="1" indent="-274320" eaLnBrk="1" fontAlgn="auto" hangingPunct="1">
              <a:spcAft>
                <a:spcPts val="0"/>
              </a:spcAft>
              <a:buFont typeface="Wingdings 2"/>
              <a:buChar char=""/>
              <a:defRPr/>
            </a:pPr>
            <a:r>
              <a:rPr lang="en-US" smtClean="0">
                <a:ea typeface="+mn-ea"/>
              </a:rPr>
              <a:t>2. Wait till stock goes ex-dividend; Sell stock for $49.10/share (50 - 1* 0.90)</a:t>
            </a:r>
          </a:p>
          <a:p>
            <a:pPr marL="640080" lvl="1" indent="-274320" eaLnBrk="1" fontAlgn="auto" hangingPunct="1">
              <a:spcAft>
                <a:spcPts val="0"/>
              </a:spcAft>
              <a:buFont typeface="Wingdings 2"/>
              <a:buChar char=""/>
              <a:defRPr/>
            </a:pPr>
            <a:r>
              <a:rPr lang="en-US" smtClean="0">
                <a:ea typeface="+mn-ea"/>
              </a:rPr>
              <a:t>3. Collect dividend on stock.</a:t>
            </a:r>
          </a:p>
          <a:p>
            <a:pPr marL="320040" indent="-320040" eaLnBrk="1" fontAlgn="auto" hangingPunct="1">
              <a:spcAft>
                <a:spcPts val="0"/>
              </a:spcAft>
              <a:buFont typeface="Wingdings"/>
              <a:buChar char=""/>
              <a:defRPr/>
            </a:pPr>
            <a:r>
              <a:rPr lang="en-US" smtClean="0">
                <a:ea typeface="+mn-ea"/>
                <a:cs typeface="+mn-cs"/>
              </a:rPr>
              <a:t>Net profit = - 50 million + 49.10 million + 1 million = $0.10 million</a:t>
            </a:r>
            <a:endParaRPr lang="en-US">
              <a:ea typeface="+mn-ea"/>
              <a:cs typeface="+mn-cs"/>
            </a:endParaRPr>
          </a:p>
        </p:txBody>
      </p:sp>
    </p:spTree>
    <p:extLst>
      <p:ext uri="{BB962C8B-B14F-4D97-AF65-F5344CB8AC3E}">
        <p14:creationId xmlns:p14="http://schemas.microsoft.com/office/powerpoint/2010/main" val="4990080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Two bad reasons for paying dividends</a:t>
            </a:r>
            <a:br>
              <a:rPr lang="en-US" smtClean="0">
                <a:ea typeface="+mj-ea"/>
                <a:cs typeface="+mj-cs"/>
              </a:rPr>
            </a:br>
            <a:r>
              <a:rPr lang="en-US" smtClean="0">
                <a:ea typeface="+mj-ea"/>
                <a:cs typeface="+mj-cs"/>
              </a:rPr>
              <a:t>1. The bird in the hand fallacy</a:t>
            </a:r>
            <a:endParaRPr lang="en-US">
              <a:ea typeface="+mj-ea"/>
              <a:cs typeface="+mj-cs"/>
            </a:endParaRPr>
          </a:p>
        </p:txBody>
      </p:sp>
      <p:sp>
        <p:nvSpPr>
          <p:cNvPr id="354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FC32659-F69B-B647-BAEB-FB4877180E4E}" type="slidenum">
              <a:rPr lang="en-US"/>
              <a:pPr>
                <a:defRPr/>
              </a:pPr>
              <a:t>485</a:t>
            </a:fld>
            <a:endParaRPr lang="en-US" dirty="0"/>
          </a:p>
        </p:txBody>
      </p:sp>
      <p:sp>
        <p:nvSpPr>
          <p:cNvPr id="354308"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Argument</a:t>
            </a:r>
            <a:r>
              <a:rPr lang="en-US">
                <a:latin typeface="Calibri" charset="0"/>
              </a:rPr>
              <a:t>: Dividends now are more certain than capital gains later. Hence dividends are more valuable than capital gains. Stocks that pay dividends will therefore be more highly valued than stocks that do not.</a:t>
            </a:r>
          </a:p>
          <a:p>
            <a:pPr eaLnBrk="1" hangingPunct="1"/>
            <a:r>
              <a:rPr lang="en-US" u="sng">
                <a:latin typeface="Calibri" charset="0"/>
              </a:rPr>
              <a:t>Counter</a:t>
            </a:r>
            <a:r>
              <a:rPr lang="en-US">
                <a:latin typeface="Calibri" charset="0"/>
              </a:rPr>
              <a:t>: The appropriate comparison should be between dividends today and price appreciation today. The stock price drops on the ex-dividend day.</a:t>
            </a:r>
          </a:p>
        </p:txBody>
      </p:sp>
    </p:spTree>
    <p:extLst>
      <p:ext uri="{BB962C8B-B14F-4D97-AF65-F5344CB8AC3E}">
        <p14:creationId xmlns:p14="http://schemas.microsoft.com/office/powerpoint/2010/main" val="521406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2. We have excess cash this year…</a:t>
            </a: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6ACAA5D-F4C3-AF44-AC6B-A2F02472768C}" type="slidenum">
              <a:rPr lang="en-US"/>
              <a:pPr>
                <a:defRPr/>
              </a:pPr>
              <a:t>486</a:t>
            </a:fld>
            <a:endParaRPr lang="en-US" dirty="0"/>
          </a:p>
        </p:txBody>
      </p:sp>
      <p:sp>
        <p:nvSpPr>
          <p:cNvPr id="356356"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Argument</a:t>
            </a:r>
            <a:r>
              <a:rPr lang="en-US">
                <a:latin typeface="Calibri" charset="0"/>
              </a:rPr>
              <a:t>: The firm has excess cash on its hands this year, no investment projects this year and wants to give the money back to stockholders.</a:t>
            </a:r>
          </a:p>
          <a:p>
            <a:pPr eaLnBrk="1" hangingPunct="1"/>
            <a:r>
              <a:rPr lang="en-US" u="sng">
                <a:latin typeface="Calibri" charset="0"/>
              </a:rPr>
              <a:t>Counter</a:t>
            </a:r>
            <a:r>
              <a:rPr lang="en-US">
                <a:latin typeface="Calibri" charset="0"/>
              </a:rPr>
              <a:t>: So why not just repurchase stock? If this is a one-time phenomenon, the firm has to consider future financing needs.   The cost of raising new financing in future years, especially by issuing new equity, can be staggering.</a:t>
            </a:r>
          </a:p>
        </p:txBody>
      </p:sp>
    </p:spTree>
    <p:extLst>
      <p:ext uri="{BB962C8B-B14F-4D97-AF65-F5344CB8AC3E}">
        <p14:creationId xmlns:p14="http://schemas.microsoft.com/office/powerpoint/2010/main" val="1742544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Cost of Raising Capital</a:t>
            </a: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935A209-3037-EA47-9D56-CD7C41978EEF}" type="slidenum">
              <a:rPr lang="en-US"/>
              <a:pPr>
                <a:defRPr/>
              </a:pPr>
              <a:t>487</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40146301"/>
      </p:ext>
    </p:extLst>
  </p:cSld>
  <p:clrMapOvr>
    <a:masterClrMapping/>
  </p:clrMapOvr>
  <p:timing>
    <p:tnLst>
      <p:par>
        <p:cTn xmlns:p14="http://schemas.microsoft.com/office/powerpoint/2010/main" id="1" dur="indefinite" restart="never" nodeType="tmRoot"/>
      </p:par>
    </p:tnLst>
  </p:timing>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Three </a:t>
            </a:r>
            <a:r>
              <a:rPr lang="ja-JP" altLang="en-US" smtClean="0">
                <a:ea typeface="+mj-ea"/>
                <a:cs typeface="+mj-cs"/>
              </a:rPr>
              <a:t>“</a:t>
            </a:r>
            <a:r>
              <a:rPr lang="en-US" altLang="ja-JP" smtClean="0">
                <a:ea typeface="+mj-ea"/>
                <a:cs typeface="+mj-cs"/>
              </a:rPr>
              <a:t>good</a:t>
            </a:r>
            <a:r>
              <a:rPr lang="ja-JP" altLang="en-US" smtClean="0">
                <a:ea typeface="+mj-ea"/>
                <a:cs typeface="+mj-cs"/>
              </a:rPr>
              <a:t>”</a:t>
            </a:r>
            <a:r>
              <a:rPr lang="en-US" altLang="ja-JP" smtClean="0">
                <a:ea typeface="+mj-ea"/>
                <a:cs typeface="+mj-cs"/>
              </a:rPr>
              <a:t> reasons for paying dividends…</a:t>
            </a:r>
            <a:endParaRPr lang="en-US">
              <a:ea typeface="+mj-ea"/>
              <a:cs typeface="+mj-cs"/>
            </a:endParaRP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E9A11CA-ACB8-C548-87CB-FB83135B4678}" type="slidenum">
              <a:rPr lang="en-US"/>
              <a:pPr>
                <a:defRPr/>
              </a:pPr>
              <a:t>488</a:t>
            </a:fld>
            <a:endParaRPr lang="en-US" dirty="0"/>
          </a:p>
        </p:txBody>
      </p:sp>
      <p:sp>
        <p:nvSpPr>
          <p:cNvPr id="360452"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Clientele Effect</a:t>
            </a:r>
            <a:r>
              <a:rPr lang="en-US">
                <a:latin typeface="Calibri" charset="0"/>
              </a:rPr>
              <a:t>: The investors in your company like dividends.</a:t>
            </a:r>
          </a:p>
          <a:p>
            <a:pPr eaLnBrk="1" hangingPunct="1"/>
            <a:r>
              <a:rPr lang="en-US" u="sng">
                <a:latin typeface="Calibri" charset="0"/>
              </a:rPr>
              <a:t>The Signalling Story</a:t>
            </a:r>
            <a:r>
              <a:rPr lang="en-US">
                <a:latin typeface="Calibri" charset="0"/>
              </a:rPr>
              <a:t>: Dividends can be signals to the market that you believe that you have good cash flow prospects in the future.</a:t>
            </a:r>
          </a:p>
          <a:p>
            <a:pPr eaLnBrk="1" hangingPunct="1"/>
            <a:r>
              <a:rPr lang="en-US" u="sng">
                <a:latin typeface="Calibri" charset="0"/>
              </a:rPr>
              <a:t>The Wealth Appropriation Story</a:t>
            </a:r>
            <a:r>
              <a:rPr lang="en-US">
                <a:latin typeface="Calibri" charset="0"/>
              </a:rPr>
              <a:t>: Dividends are one way of transferring wealth from lenders to equity investors (this is good for equity investors but bad for lenders)</a:t>
            </a:r>
          </a:p>
          <a:p>
            <a:pPr eaLnBrk="1" hangingPunct="1"/>
            <a:endParaRPr lang="en-US">
              <a:latin typeface="Calibri" charset="0"/>
            </a:endParaRPr>
          </a:p>
        </p:txBody>
      </p:sp>
    </p:spTree>
    <p:extLst>
      <p:ext uri="{BB962C8B-B14F-4D97-AF65-F5344CB8AC3E}">
        <p14:creationId xmlns:p14="http://schemas.microsoft.com/office/powerpoint/2010/main" val="1607891714"/>
      </p:ext>
    </p:extLst>
  </p:cSld>
  <p:clrMapOvr>
    <a:masterClrMapping/>
  </p:clrMapOvr>
  <p:timing>
    <p:tnLst>
      <p:par>
        <p:cTn xmlns:p14="http://schemas.microsoft.com/office/powerpoint/2010/main" id="1" dur="indefinite" restart="never" nodeType="tmRoot"/>
      </p:par>
    </p:tnLst>
  </p:timing>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1. The Clientele Effect</a:t>
            </a:r>
            <a:br>
              <a:rPr lang="en-US" smtClean="0">
                <a:ea typeface="+mj-ea"/>
                <a:cs typeface="+mj-cs"/>
              </a:rPr>
            </a:br>
            <a:r>
              <a:rPr lang="en-US" smtClean="0">
                <a:ea typeface="+mj-ea"/>
                <a:cs typeface="+mj-cs"/>
              </a:rPr>
              <a:t>The </a:t>
            </a:r>
            <a:r>
              <a:rPr lang="ja-JP" altLang="en-US" smtClean="0">
                <a:ea typeface="+mj-ea"/>
                <a:cs typeface="+mj-cs"/>
              </a:rPr>
              <a:t>“</a:t>
            </a:r>
            <a:r>
              <a:rPr lang="en-US" altLang="ja-JP" smtClean="0">
                <a:ea typeface="+mj-ea"/>
                <a:cs typeface="+mj-cs"/>
              </a:rPr>
              <a:t>strange case</a:t>
            </a:r>
            <a:r>
              <a:rPr lang="ja-JP" altLang="en-US" smtClean="0">
                <a:ea typeface="+mj-ea"/>
                <a:cs typeface="+mj-cs"/>
              </a:rPr>
              <a:t>”</a:t>
            </a:r>
            <a:r>
              <a:rPr lang="en-US" altLang="ja-JP" smtClean="0">
                <a:ea typeface="+mj-ea"/>
                <a:cs typeface="+mj-cs"/>
              </a:rPr>
              <a:t> of Citizen</a:t>
            </a:r>
            <a:r>
              <a:rPr lang="ja-JP" altLang="en-US" smtClean="0">
                <a:ea typeface="+mj-ea"/>
                <a:cs typeface="+mj-cs"/>
              </a:rPr>
              <a:t>’</a:t>
            </a:r>
            <a:r>
              <a:rPr lang="en-US" altLang="ja-JP" smtClean="0">
                <a:ea typeface="+mj-ea"/>
                <a:cs typeface="+mj-cs"/>
              </a:rPr>
              <a:t>s Utility</a:t>
            </a:r>
            <a:endParaRPr lang="en-US">
              <a:ea typeface="+mj-ea"/>
              <a:cs typeface="+mj-cs"/>
            </a:endParaRPr>
          </a:p>
        </p:txBody>
      </p:sp>
      <p:sp>
        <p:nvSpPr>
          <p:cNvPr id="362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B0B47A6-5955-BF49-A954-C28094E12079}" type="slidenum">
              <a:rPr lang="en-US"/>
              <a:pPr>
                <a:defRPr/>
              </a:pPr>
              <a:t>489</a:t>
            </a:fld>
            <a:endParaRPr lang="en-US" dirty="0"/>
          </a:p>
        </p:txBody>
      </p:sp>
      <p:sp>
        <p:nvSpPr>
          <p:cNvPr id="362500" name="TextBox 4"/>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Class A shares pay cash dividend </a:t>
            </a:r>
          </a:p>
          <a:p>
            <a:endParaRPr lang="en-US" sz="1600"/>
          </a:p>
          <a:p>
            <a:r>
              <a:rPr lang="en-US" sz="1600"/>
              <a:t>Class B shares  offer the same amount as a stock dividend &amp; can be converted to class A shares</a:t>
            </a:r>
          </a:p>
        </p:txBody>
      </p:sp>
      <p:graphicFrame>
        <p:nvGraphicFramePr>
          <p:cNvPr id="362501" name="Object 2"/>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spid="_x0000_s1041434" name="Picture" r:id="rId4" imgW="19149206" imgH="14171429" progId="Word.Picture.8">
                  <p:embed/>
                </p:oleObj>
              </mc:Choice>
              <mc:Fallback>
                <p:oleObj name="Picture" r:id="rId4" imgW="19149206" imgH="14171429" progId="Word.Picture.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615583529"/>
      </p:ext>
    </p:extLst>
  </p:cSld>
  <p:clrMapOvr>
    <a:masterClrMapping/>
  </p:clrMapOvr>
  <p:timing>
    <p:tnLst>
      <p:par>
        <p:cTn xmlns:p14="http://schemas.microsoft.com/office/powerpoint/2010/main" id="1" dur="indefinite" restart="never" nodeType="tmRoot"/>
      </p:par>
    </p:tnLst>
  </p:timing>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Title 1"/>
          <p:cNvSpPr>
            <a:spLocks noGrp="1"/>
          </p:cNvSpPr>
          <p:nvPr>
            <p:ph type="title"/>
          </p:nvPr>
        </p:nvSpPr>
        <p:spPr>
          <a:xfrm>
            <a:off x="612775" y="228600"/>
            <a:ext cx="8153400" cy="990600"/>
          </a:xfrm>
        </p:spPr>
        <p:txBody>
          <a:bodyPr/>
          <a:lstStyle/>
          <a:p>
            <a:pPr eaLnBrk="1" hangingPunct="1"/>
            <a:r>
              <a:rPr lang="en-US">
                <a:latin typeface="Calibri" charset="0"/>
              </a:rPr>
              <a:t>Evidence from Canadian firms</a:t>
            </a:r>
          </a:p>
        </p:txBody>
      </p:sp>
      <p:sp>
        <p:nvSpPr>
          <p:cNvPr id="364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48AB773-ED30-CB43-B2A6-BFBB6D8AD45F}" type="slidenum">
              <a:rPr lang="en-US"/>
              <a:pPr>
                <a:defRPr/>
              </a:pPr>
              <a:t>490</a:t>
            </a:fld>
            <a:endParaRPr lang="en-US" dirty="0"/>
          </a:p>
        </p:txBody>
      </p:sp>
      <p:graphicFrame>
        <p:nvGraphicFramePr>
          <p:cNvPr id="6" name="Content Placeholder 5"/>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extLst>
      <p:ext uri="{BB962C8B-B14F-4D97-AF65-F5344CB8AC3E}">
        <p14:creationId xmlns:p14="http://schemas.microsoft.com/office/powerpoint/2010/main" val="3154222562"/>
      </p:ext>
    </p:extLst>
  </p:cSld>
  <p:clrMapOvr>
    <a:masterClrMapping/>
  </p:clrMapOvr>
  <p:timing>
    <p:tnLst>
      <p:par>
        <p:cTn xmlns:p14="http://schemas.microsoft.com/office/powerpoint/2010/main" id="1" dur="indefinite" restart="never" nodeType="tmRoot"/>
      </p:par>
    </p:tnLst>
  </p:timing>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clientele based explanation</a:t>
            </a:r>
          </a:p>
        </p:txBody>
      </p:sp>
      <p:sp>
        <p:nvSpPr>
          <p:cNvPr id="366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581DE18-22C7-AA4F-8D87-A26D0D03D67F}" type="slidenum">
              <a:rPr lang="en-US"/>
              <a:pPr>
                <a:defRPr/>
              </a:pPr>
              <a:t>491</a:t>
            </a:fld>
            <a:endParaRPr lang="en-US" dirty="0"/>
          </a:p>
        </p:txBody>
      </p:sp>
      <p:sp>
        <p:nvSpPr>
          <p:cNvPr id="3471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Basis</a:t>
            </a:r>
            <a:r>
              <a:rPr lang="en-US" dirty="0" smtClean="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smtClean="0">
                <a:ea typeface="+mn-ea"/>
                <a:cs typeface="+mn-cs"/>
              </a:rPr>
              <a:t>Evidence</a:t>
            </a:r>
            <a:r>
              <a:rPr lang="en-US" dirty="0" smtClean="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smtClean="0">
                <a:ea typeface="+mn-ea"/>
              </a:rPr>
              <a:t>(a) Older investors were more likely to hold high dividend stocks and</a:t>
            </a:r>
          </a:p>
          <a:p>
            <a:pPr marL="640080" lvl="1" indent="-274320" eaLnBrk="1" fontAlgn="auto" hangingPunct="1">
              <a:spcAft>
                <a:spcPts val="0"/>
              </a:spcAft>
              <a:buFont typeface="Wingdings 2"/>
              <a:buChar char=""/>
              <a:defRPr/>
            </a:pPr>
            <a:r>
              <a:rPr lang="en-US" dirty="0" smtClean="0">
                <a:ea typeface="+mn-ea"/>
              </a:rPr>
              <a:t>(b) Poorer investors tended to hold high dividend stocks</a:t>
            </a:r>
            <a:endParaRPr lang="en-US" dirty="0">
              <a:ea typeface="+mn-ea"/>
            </a:endParaRPr>
          </a:p>
        </p:txBody>
      </p:sp>
    </p:spTree>
    <p:extLst>
      <p:ext uri="{BB962C8B-B14F-4D97-AF65-F5344CB8AC3E}">
        <p14:creationId xmlns:p14="http://schemas.microsoft.com/office/powerpoint/2010/main" val="1596908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p:cNvSpPr>
            <a:spLocks noChangeArrowheads="1"/>
          </p:cNvSpPr>
          <p:nvPr/>
        </p:nvSpPr>
        <p:spPr bwMode="auto">
          <a:xfrm>
            <a:off x="2457450" y="1900238"/>
            <a:ext cx="309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dirty="0">
                <a:latin typeface="+mn-lt"/>
              </a:rPr>
              <a:t>D</a:t>
            </a:r>
          </a:p>
        </p:txBody>
      </p:sp>
      <p:sp>
        <p:nvSpPr>
          <p:cNvPr id="349187" name="Rectangle 4"/>
          <p:cNvSpPr>
            <a:spLocks noChangeArrowheads="1"/>
          </p:cNvSpPr>
          <p:nvPr/>
        </p:nvSpPr>
        <p:spPr bwMode="auto">
          <a:xfrm>
            <a:off x="2574925"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188" name="Rectangle 5"/>
          <p:cNvSpPr>
            <a:spLocks noChangeArrowheads="1"/>
          </p:cNvSpPr>
          <p:nvPr/>
        </p:nvSpPr>
        <p:spPr bwMode="auto">
          <a:xfrm>
            <a:off x="2619375" y="190023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189" name="Rectangle 6"/>
          <p:cNvSpPr>
            <a:spLocks noChangeArrowheads="1"/>
          </p:cNvSpPr>
          <p:nvPr/>
        </p:nvSpPr>
        <p:spPr bwMode="auto">
          <a:xfrm>
            <a:off x="2708275"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190" name="Rectangle 7"/>
          <p:cNvSpPr>
            <a:spLocks noChangeArrowheads="1"/>
          </p:cNvSpPr>
          <p:nvPr/>
        </p:nvSpPr>
        <p:spPr bwMode="auto">
          <a:xfrm>
            <a:off x="2752725"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191" name="Rectangle 8"/>
          <p:cNvSpPr>
            <a:spLocks noChangeArrowheads="1"/>
          </p:cNvSpPr>
          <p:nvPr/>
        </p:nvSpPr>
        <p:spPr bwMode="auto">
          <a:xfrm>
            <a:off x="2841625"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192" name="Rectangle 9"/>
          <p:cNvSpPr>
            <a:spLocks noChangeArrowheads="1"/>
          </p:cNvSpPr>
          <p:nvPr/>
        </p:nvSpPr>
        <p:spPr bwMode="auto">
          <a:xfrm>
            <a:off x="2916238" y="190023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193" name="Rectangle 10"/>
          <p:cNvSpPr>
            <a:spLocks noChangeArrowheads="1"/>
          </p:cNvSpPr>
          <p:nvPr/>
        </p:nvSpPr>
        <p:spPr bwMode="auto">
          <a:xfrm>
            <a:off x="3005138" y="190023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194" name="Rectangle 11"/>
          <p:cNvSpPr>
            <a:spLocks noChangeArrowheads="1"/>
          </p:cNvSpPr>
          <p:nvPr/>
        </p:nvSpPr>
        <p:spPr bwMode="auto">
          <a:xfrm>
            <a:off x="309403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195" name="Rectangle 12"/>
          <p:cNvSpPr>
            <a:spLocks noChangeArrowheads="1"/>
          </p:cNvSpPr>
          <p:nvPr/>
        </p:nvSpPr>
        <p:spPr bwMode="auto">
          <a:xfrm>
            <a:off x="3138488" y="1900238"/>
            <a:ext cx="282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196" name="Rectangle 13"/>
          <p:cNvSpPr>
            <a:spLocks noChangeArrowheads="1"/>
          </p:cNvSpPr>
          <p:nvPr/>
        </p:nvSpPr>
        <p:spPr bwMode="auto">
          <a:xfrm>
            <a:off x="3257550"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197" name="Rectangle 14"/>
          <p:cNvSpPr>
            <a:spLocks noChangeArrowheads="1"/>
          </p:cNvSpPr>
          <p:nvPr/>
        </p:nvSpPr>
        <p:spPr bwMode="auto">
          <a:xfrm>
            <a:off x="330200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198" name="Rectangle 15"/>
          <p:cNvSpPr>
            <a:spLocks noChangeArrowheads="1"/>
          </p:cNvSpPr>
          <p:nvPr/>
        </p:nvSpPr>
        <p:spPr bwMode="auto">
          <a:xfrm>
            <a:off x="3375025"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199" name="Rectangle 16"/>
          <p:cNvSpPr>
            <a:spLocks noChangeArrowheads="1"/>
          </p:cNvSpPr>
          <p:nvPr/>
        </p:nvSpPr>
        <p:spPr bwMode="auto">
          <a:xfrm>
            <a:off x="3419475"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200" name="Rectangle 17"/>
          <p:cNvSpPr>
            <a:spLocks noChangeArrowheads="1"/>
          </p:cNvSpPr>
          <p:nvPr/>
        </p:nvSpPr>
        <p:spPr bwMode="auto">
          <a:xfrm>
            <a:off x="3508375"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01" name="Rectangle 18"/>
          <p:cNvSpPr>
            <a:spLocks noChangeArrowheads="1"/>
          </p:cNvSpPr>
          <p:nvPr/>
        </p:nvSpPr>
        <p:spPr bwMode="auto">
          <a:xfrm>
            <a:off x="355282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02" name="Rectangle 19"/>
          <p:cNvSpPr>
            <a:spLocks noChangeArrowheads="1"/>
          </p:cNvSpPr>
          <p:nvPr/>
        </p:nvSpPr>
        <p:spPr bwMode="auto">
          <a:xfrm>
            <a:off x="3597275"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03" name="Rectangle 20"/>
          <p:cNvSpPr>
            <a:spLocks noChangeArrowheads="1"/>
          </p:cNvSpPr>
          <p:nvPr/>
        </p:nvSpPr>
        <p:spPr bwMode="auto">
          <a:xfrm>
            <a:off x="370205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04" name="Rectangle 21"/>
          <p:cNvSpPr>
            <a:spLocks noChangeArrowheads="1"/>
          </p:cNvSpPr>
          <p:nvPr/>
        </p:nvSpPr>
        <p:spPr bwMode="auto">
          <a:xfrm>
            <a:off x="3746500" y="190023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05" name="Rectangle 22"/>
          <p:cNvSpPr>
            <a:spLocks noChangeArrowheads="1"/>
          </p:cNvSpPr>
          <p:nvPr/>
        </p:nvSpPr>
        <p:spPr bwMode="auto">
          <a:xfrm>
            <a:off x="381952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06" name="Rectangle 23"/>
          <p:cNvSpPr>
            <a:spLocks noChangeArrowheads="1"/>
          </p:cNvSpPr>
          <p:nvPr/>
        </p:nvSpPr>
        <p:spPr bwMode="auto">
          <a:xfrm>
            <a:off x="3863975"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07" name="Rectangle 24"/>
          <p:cNvSpPr>
            <a:spLocks noChangeArrowheads="1"/>
          </p:cNvSpPr>
          <p:nvPr/>
        </p:nvSpPr>
        <p:spPr bwMode="auto">
          <a:xfrm>
            <a:off x="396875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08" name="Rectangle 25"/>
          <p:cNvSpPr>
            <a:spLocks noChangeArrowheads="1"/>
          </p:cNvSpPr>
          <p:nvPr/>
        </p:nvSpPr>
        <p:spPr bwMode="auto">
          <a:xfrm>
            <a:off x="4013200"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b</a:t>
            </a:r>
          </a:p>
        </p:txBody>
      </p:sp>
      <p:sp>
        <p:nvSpPr>
          <p:cNvPr id="349209" name="Rectangle 26"/>
          <p:cNvSpPr>
            <a:spLocks noChangeArrowheads="1"/>
          </p:cNvSpPr>
          <p:nvPr/>
        </p:nvSpPr>
        <p:spPr bwMode="auto">
          <a:xfrm>
            <a:off x="410210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10" name="Rectangle 27"/>
          <p:cNvSpPr>
            <a:spLocks noChangeArrowheads="1"/>
          </p:cNvSpPr>
          <p:nvPr/>
        </p:nvSpPr>
        <p:spPr bwMode="auto">
          <a:xfrm>
            <a:off x="4146550" y="1900238"/>
            <a:ext cx="2952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11" name="Rectangle 28"/>
          <p:cNvSpPr>
            <a:spLocks noChangeArrowheads="1"/>
          </p:cNvSpPr>
          <p:nvPr/>
        </p:nvSpPr>
        <p:spPr bwMode="auto">
          <a:xfrm>
            <a:off x="4249738"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12" name="Rectangle 29"/>
          <p:cNvSpPr>
            <a:spLocks noChangeArrowheads="1"/>
          </p:cNvSpPr>
          <p:nvPr/>
        </p:nvSpPr>
        <p:spPr bwMode="auto">
          <a:xfrm>
            <a:off x="429418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13" name="Rectangle 30"/>
          <p:cNvSpPr>
            <a:spLocks noChangeArrowheads="1"/>
          </p:cNvSpPr>
          <p:nvPr/>
        </p:nvSpPr>
        <p:spPr bwMode="auto">
          <a:xfrm>
            <a:off x="4338638"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14" name="Rectangle 31"/>
          <p:cNvSpPr>
            <a:spLocks noChangeArrowheads="1"/>
          </p:cNvSpPr>
          <p:nvPr/>
        </p:nvSpPr>
        <p:spPr bwMode="auto">
          <a:xfrm>
            <a:off x="444182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15" name="Rectangle 32"/>
          <p:cNvSpPr>
            <a:spLocks noChangeArrowheads="1"/>
          </p:cNvSpPr>
          <p:nvPr/>
        </p:nvSpPr>
        <p:spPr bwMode="auto">
          <a:xfrm>
            <a:off x="4486275" y="1900238"/>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216" name="Rectangle 33"/>
          <p:cNvSpPr>
            <a:spLocks noChangeArrowheads="1"/>
          </p:cNvSpPr>
          <p:nvPr/>
        </p:nvSpPr>
        <p:spPr bwMode="auto">
          <a:xfrm>
            <a:off x="456088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17" name="Rectangle 34"/>
          <p:cNvSpPr>
            <a:spLocks noChangeArrowheads="1"/>
          </p:cNvSpPr>
          <p:nvPr/>
        </p:nvSpPr>
        <p:spPr bwMode="auto">
          <a:xfrm>
            <a:off x="4605338" y="1900238"/>
            <a:ext cx="301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18" name="Rectangle 35"/>
          <p:cNvSpPr>
            <a:spLocks noChangeArrowheads="1"/>
          </p:cNvSpPr>
          <p:nvPr/>
        </p:nvSpPr>
        <p:spPr bwMode="auto">
          <a:xfrm>
            <a:off x="4724400" y="190023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219" name="Rectangle 36"/>
          <p:cNvSpPr>
            <a:spLocks noChangeArrowheads="1"/>
          </p:cNvSpPr>
          <p:nvPr/>
        </p:nvSpPr>
        <p:spPr bwMode="auto">
          <a:xfrm>
            <a:off x="481330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20" name="Rectangle 37"/>
          <p:cNvSpPr>
            <a:spLocks noChangeArrowheads="1"/>
          </p:cNvSpPr>
          <p:nvPr/>
        </p:nvSpPr>
        <p:spPr bwMode="auto">
          <a:xfrm>
            <a:off x="4886325"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21" name="Rectangle 38"/>
          <p:cNvSpPr>
            <a:spLocks noChangeArrowheads="1"/>
          </p:cNvSpPr>
          <p:nvPr/>
        </p:nvSpPr>
        <p:spPr bwMode="auto">
          <a:xfrm>
            <a:off x="493077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22" name="Rectangle 39"/>
          <p:cNvSpPr>
            <a:spLocks noChangeArrowheads="1"/>
          </p:cNvSpPr>
          <p:nvPr/>
        </p:nvSpPr>
        <p:spPr bwMode="auto">
          <a:xfrm>
            <a:off x="4975225"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23" name="Rectangle 40"/>
          <p:cNvSpPr>
            <a:spLocks noChangeArrowheads="1"/>
          </p:cNvSpPr>
          <p:nvPr/>
        </p:nvSpPr>
        <p:spPr bwMode="auto">
          <a:xfrm>
            <a:off x="508000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24" name="Rectangle 41"/>
          <p:cNvSpPr>
            <a:spLocks noChangeArrowheads="1"/>
          </p:cNvSpPr>
          <p:nvPr/>
        </p:nvSpPr>
        <p:spPr bwMode="auto">
          <a:xfrm>
            <a:off x="5124450"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225" name="Rectangle 42"/>
          <p:cNvSpPr>
            <a:spLocks noChangeArrowheads="1"/>
          </p:cNvSpPr>
          <p:nvPr/>
        </p:nvSpPr>
        <p:spPr bwMode="auto">
          <a:xfrm>
            <a:off x="521335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26" name="Rectangle 43"/>
          <p:cNvSpPr>
            <a:spLocks noChangeArrowheads="1"/>
          </p:cNvSpPr>
          <p:nvPr/>
        </p:nvSpPr>
        <p:spPr bwMode="auto">
          <a:xfrm>
            <a:off x="5257800" y="190023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227" name="Rectangle 44"/>
          <p:cNvSpPr>
            <a:spLocks noChangeArrowheads="1"/>
          </p:cNvSpPr>
          <p:nvPr/>
        </p:nvSpPr>
        <p:spPr bwMode="auto">
          <a:xfrm>
            <a:off x="5316538" y="190023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228" name="Rectangle 45"/>
          <p:cNvSpPr>
            <a:spLocks noChangeArrowheads="1"/>
          </p:cNvSpPr>
          <p:nvPr/>
        </p:nvSpPr>
        <p:spPr bwMode="auto">
          <a:xfrm>
            <a:off x="5405438" y="1900238"/>
            <a:ext cx="271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229" name="Rectangle 46"/>
          <p:cNvSpPr>
            <a:spLocks noChangeArrowheads="1"/>
          </p:cNvSpPr>
          <p:nvPr/>
        </p:nvSpPr>
        <p:spPr bwMode="auto">
          <a:xfrm>
            <a:off x="5480050"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230" name="Rectangle 47"/>
          <p:cNvSpPr>
            <a:spLocks noChangeArrowheads="1"/>
          </p:cNvSpPr>
          <p:nvPr/>
        </p:nvSpPr>
        <p:spPr bwMode="auto">
          <a:xfrm>
            <a:off x="5568950" y="1900238"/>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231" name="Rectangle 48"/>
          <p:cNvSpPr>
            <a:spLocks noChangeArrowheads="1"/>
          </p:cNvSpPr>
          <p:nvPr/>
        </p:nvSpPr>
        <p:spPr bwMode="auto">
          <a:xfrm>
            <a:off x="570230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32" name="Rectangle 49"/>
          <p:cNvSpPr>
            <a:spLocks noChangeArrowheads="1"/>
          </p:cNvSpPr>
          <p:nvPr/>
        </p:nvSpPr>
        <p:spPr bwMode="auto">
          <a:xfrm>
            <a:off x="5775325"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33" name="Rectangle 50"/>
          <p:cNvSpPr>
            <a:spLocks noChangeArrowheads="1"/>
          </p:cNvSpPr>
          <p:nvPr/>
        </p:nvSpPr>
        <p:spPr bwMode="auto">
          <a:xfrm>
            <a:off x="581977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34" name="Rectangle 51"/>
          <p:cNvSpPr>
            <a:spLocks noChangeArrowheads="1"/>
          </p:cNvSpPr>
          <p:nvPr/>
        </p:nvSpPr>
        <p:spPr bwMode="auto">
          <a:xfrm>
            <a:off x="5864225"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35" name="Rectangle 52"/>
          <p:cNvSpPr>
            <a:spLocks noChangeArrowheads="1"/>
          </p:cNvSpPr>
          <p:nvPr/>
        </p:nvSpPr>
        <p:spPr bwMode="auto">
          <a:xfrm>
            <a:off x="596900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36" name="Rectangle 53"/>
          <p:cNvSpPr>
            <a:spLocks noChangeArrowheads="1"/>
          </p:cNvSpPr>
          <p:nvPr/>
        </p:nvSpPr>
        <p:spPr bwMode="auto">
          <a:xfrm>
            <a:off x="601345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37" name="Rectangle 54"/>
          <p:cNvSpPr>
            <a:spLocks noChangeArrowheads="1"/>
          </p:cNvSpPr>
          <p:nvPr/>
        </p:nvSpPr>
        <p:spPr bwMode="auto">
          <a:xfrm>
            <a:off x="608647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38" name="Rectangle 55"/>
          <p:cNvSpPr>
            <a:spLocks noChangeArrowheads="1"/>
          </p:cNvSpPr>
          <p:nvPr/>
        </p:nvSpPr>
        <p:spPr bwMode="auto">
          <a:xfrm>
            <a:off x="6130925" y="1900238"/>
            <a:ext cx="309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239" name="Rectangle 56"/>
          <p:cNvSpPr>
            <a:spLocks noChangeArrowheads="1"/>
          </p:cNvSpPr>
          <p:nvPr/>
        </p:nvSpPr>
        <p:spPr bwMode="auto">
          <a:xfrm>
            <a:off x="6249988"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240" name="Rectangle 57"/>
          <p:cNvSpPr>
            <a:spLocks noChangeArrowheads="1"/>
          </p:cNvSpPr>
          <p:nvPr/>
        </p:nvSpPr>
        <p:spPr bwMode="auto">
          <a:xfrm>
            <a:off x="6294438" y="1900238"/>
            <a:ext cx="249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241" name="Rectangle 58"/>
          <p:cNvSpPr>
            <a:spLocks noChangeArrowheads="1"/>
          </p:cNvSpPr>
          <p:nvPr/>
        </p:nvSpPr>
        <p:spPr bwMode="auto">
          <a:xfrm>
            <a:off x="6353175" y="1900238"/>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242" name="Rectangle 59"/>
          <p:cNvSpPr>
            <a:spLocks noChangeArrowheads="1"/>
          </p:cNvSpPr>
          <p:nvPr/>
        </p:nvSpPr>
        <p:spPr bwMode="auto">
          <a:xfrm>
            <a:off x="641350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43" name="Rectangle 60"/>
          <p:cNvSpPr>
            <a:spLocks noChangeArrowheads="1"/>
          </p:cNvSpPr>
          <p:nvPr/>
        </p:nvSpPr>
        <p:spPr bwMode="auto">
          <a:xfrm>
            <a:off x="6486525" y="190023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244" name="Rectangle 61"/>
          <p:cNvSpPr>
            <a:spLocks noChangeArrowheads="1"/>
          </p:cNvSpPr>
          <p:nvPr/>
        </p:nvSpPr>
        <p:spPr bwMode="auto">
          <a:xfrm>
            <a:off x="654685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45" name="Rectangle 62"/>
          <p:cNvSpPr>
            <a:spLocks noChangeArrowheads="1"/>
          </p:cNvSpPr>
          <p:nvPr/>
        </p:nvSpPr>
        <p:spPr bwMode="auto">
          <a:xfrm>
            <a:off x="6619875"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246" name="Rectangle 63"/>
          <p:cNvSpPr>
            <a:spLocks noChangeArrowheads="1"/>
          </p:cNvSpPr>
          <p:nvPr/>
        </p:nvSpPr>
        <p:spPr bwMode="auto">
          <a:xfrm>
            <a:off x="6708775" y="190023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47" name="Rectangle 64"/>
          <p:cNvSpPr>
            <a:spLocks noChangeArrowheads="1"/>
          </p:cNvSpPr>
          <p:nvPr/>
        </p:nvSpPr>
        <p:spPr bwMode="auto">
          <a:xfrm>
            <a:off x="6753225"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248" name="Rectangle 65"/>
          <p:cNvSpPr>
            <a:spLocks noChangeArrowheads="1"/>
          </p:cNvSpPr>
          <p:nvPr/>
        </p:nvSpPr>
        <p:spPr bwMode="auto">
          <a:xfrm>
            <a:off x="6797675" y="190023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49" name="Rectangle 66"/>
          <p:cNvSpPr>
            <a:spLocks noChangeArrowheads="1"/>
          </p:cNvSpPr>
          <p:nvPr/>
        </p:nvSpPr>
        <p:spPr bwMode="auto">
          <a:xfrm>
            <a:off x="6872288"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250" name="Rectangle 67"/>
          <p:cNvSpPr>
            <a:spLocks noChangeArrowheads="1"/>
          </p:cNvSpPr>
          <p:nvPr/>
        </p:nvSpPr>
        <p:spPr bwMode="auto">
          <a:xfrm>
            <a:off x="691673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51" name="Rectangle 68"/>
          <p:cNvSpPr>
            <a:spLocks noChangeArrowheads="1"/>
          </p:cNvSpPr>
          <p:nvPr/>
        </p:nvSpPr>
        <p:spPr bwMode="auto">
          <a:xfrm>
            <a:off x="6961188" y="1900238"/>
            <a:ext cx="282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52" name="Rectangle 69"/>
          <p:cNvSpPr>
            <a:spLocks noChangeArrowheads="1"/>
          </p:cNvSpPr>
          <p:nvPr/>
        </p:nvSpPr>
        <p:spPr bwMode="auto">
          <a:xfrm>
            <a:off x="7064375" y="190023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53" name="Rectangle 70"/>
          <p:cNvSpPr>
            <a:spLocks noChangeArrowheads="1"/>
          </p:cNvSpPr>
          <p:nvPr/>
        </p:nvSpPr>
        <p:spPr bwMode="auto">
          <a:xfrm>
            <a:off x="7138988" y="190023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x</a:t>
            </a:r>
          </a:p>
        </p:txBody>
      </p:sp>
      <p:sp>
        <p:nvSpPr>
          <p:cNvPr id="349254" name="Rectangle 71"/>
          <p:cNvSpPr>
            <a:spLocks noChangeArrowheads="1"/>
          </p:cNvSpPr>
          <p:nvPr/>
        </p:nvSpPr>
        <p:spPr bwMode="auto">
          <a:xfrm>
            <a:off x="722788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55" name="Rectangle 72"/>
          <p:cNvSpPr>
            <a:spLocks noChangeArrowheads="1"/>
          </p:cNvSpPr>
          <p:nvPr/>
        </p:nvSpPr>
        <p:spPr bwMode="auto">
          <a:xfrm>
            <a:off x="7272338" y="1900238"/>
            <a:ext cx="2936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256" name="Rectangle 73"/>
          <p:cNvSpPr>
            <a:spLocks noChangeArrowheads="1"/>
          </p:cNvSpPr>
          <p:nvPr/>
        </p:nvSpPr>
        <p:spPr bwMode="auto">
          <a:xfrm>
            <a:off x="7391400" y="190023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57" name="Rectangle 74"/>
          <p:cNvSpPr>
            <a:spLocks noChangeArrowheads="1"/>
          </p:cNvSpPr>
          <p:nvPr/>
        </p:nvSpPr>
        <p:spPr bwMode="auto">
          <a:xfrm>
            <a:off x="7464425" y="190023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58" name="Rectangle 75"/>
          <p:cNvSpPr>
            <a:spLocks noChangeArrowheads="1"/>
          </p:cNvSpPr>
          <p:nvPr/>
        </p:nvSpPr>
        <p:spPr bwMode="auto">
          <a:xfrm>
            <a:off x="7508875"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59" name="Rectangle 76"/>
          <p:cNvSpPr>
            <a:spLocks noChangeArrowheads="1"/>
          </p:cNvSpPr>
          <p:nvPr/>
        </p:nvSpPr>
        <p:spPr bwMode="auto">
          <a:xfrm>
            <a:off x="7583488"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60" name="Rectangle 77"/>
          <p:cNvSpPr>
            <a:spLocks noChangeArrowheads="1"/>
          </p:cNvSpPr>
          <p:nvPr/>
        </p:nvSpPr>
        <p:spPr bwMode="auto">
          <a:xfrm>
            <a:off x="762793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61" name="Rectangle 78"/>
          <p:cNvSpPr>
            <a:spLocks noChangeArrowheads="1"/>
          </p:cNvSpPr>
          <p:nvPr/>
        </p:nvSpPr>
        <p:spPr bwMode="auto">
          <a:xfrm>
            <a:off x="7672388"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62" name="Rectangle 79"/>
          <p:cNvSpPr>
            <a:spLocks noChangeArrowheads="1"/>
          </p:cNvSpPr>
          <p:nvPr/>
        </p:nvSpPr>
        <p:spPr bwMode="auto">
          <a:xfrm>
            <a:off x="777557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63" name="Rectangle 80"/>
          <p:cNvSpPr>
            <a:spLocks noChangeArrowheads="1"/>
          </p:cNvSpPr>
          <p:nvPr/>
        </p:nvSpPr>
        <p:spPr bwMode="auto">
          <a:xfrm>
            <a:off x="7820025" y="1900238"/>
            <a:ext cx="273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64" name="Rectangle 81"/>
          <p:cNvSpPr>
            <a:spLocks noChangeArrowheads="1"/>
          </p:cNvSpPr>
          <p:nvPr/>
        </p:nvSpPr>
        <p:spPr bwMode="auto">
          <a:xfrm>
            <a:off x="7894638"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65" name="Rectangle 82"/>
          <p:cNvSpPr>
            <a:spLocks noChangeArrowheads="1"/>
          </p:cNvSpPr>
          <p:nvPr/>
        </p:nvSpPr>
        <p:spPr bwMode="auto">
          <a:xfrm>
            <a:off x="2382838" y="2284413"/>
            <a:ext cx="3270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V</a:t>
            </a:r>
          </a:p>
        </p:txBody>
      </p:sp>
      <p:sp>
        <p:nvSpPr>
          <p:cNvPr id="349266" name="Rectangle 83"/>
          <p:cNvSpPr>
            <a:spLocks noChangeArrowheads="1"/>
          </p:cNvSpPr>
          <p:nvPr/>
        </p:nvSpPr>
        <p:spPr bwMode="auto">
          <a:xfrm>
            <a:off x="2516188" y="2284413"/>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a</a:t>
            </a:r>
          </a:p>
        </p:txBody>
      </p:sp>
      <p:sp>
        <p:nvSpPr>
          <p:cNvPr id="349267" name="Rectangle 84"/>
          <p:cNvSpPr>
            <a:spLocks noChangeArrowheads="1"/>
          </p:cNvSpPr>
          <p:nvPr/>
        </p:nvSpPr>
        <p:spPr bwMode="auto">
          <a:xfrm>
            <a:off x="2605088" y="2284413"/>
            <a:ext cx="2555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r</a:t>
            </a:r>
          </a:p>
        </p:txBody>
      </p:sp>
      <p:sp>
        <p:nvSpPr>
          <p:cNvPr id="349268" name="Rectangle 85"/>
          <p:cNvSpPr>
            <a:spLocks noChangeArrowheads="1"/>
          </p:cNvSpPr>
          <p:nvPr/>
        </p:nvSpPr>
        <p:spPr bwMode="auto">
          <a:xfrm>
            <a:off x="2679700"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69" name="Rectangle 86"/>
          <p:cNvSpPr>
            <a:spLocks noChangeArrowheads="1"/>
          </p:cNvSpPr>
          <p:nvPr/>
        </p:nvSpPr>
        <p:spPr bwMode="auto">
          <a:xfrm>
            <a:off x="2738438" y="2284413"/>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a</a:t>
            </a:r>
          </a:p>
        </p:txBody>
      </p:sp>
      <p:sp>
        <p:nvSpPr>
          <p:cNvPr id="349270" name="Rectangle 87"/>
          <p:cNvSpPr>
            <a:spLocks noChangeArrowheads="1"/>
          </p:cNvSpPr>
          <p:nvPr/>
        </p:nvSpPr>
        <p:spPr bwMode="auto">
          <a:xfrm>
            <a:off x="2827338" y="2284413"/>
            <a:ext cx="293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b</a:t>
            </a:r>
          </a:p>
        </p:txBody>
      </p:sp>
      <p:sp>
        <p:nvSpPr>
          <p:cNvPr id="349271" name="Rectangle 88"/>
          <p:cNvSpPr>
            <a:spLocks noChangeArrowheads="1"/>
          </p:cNvSpPr>
          <p:nvPr/>
        </p:nvSpPr>
        <p:spPr bwMode="auto">
          <a:xfrm>
            <a:off x="2930525"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l</a:t>
            </a:r>
          </a:p>
        </p:txBody>
      </p:sp>
      <p:sp>
        <p:nvSpPr>
          <p:cNvPr id="349272" name="Rectangle 89"/>
          <p:cNvSpPr>
            <a:spLocks noChangeArrowheads="1"/>
          </p:cNvSpPr>
          <p:nvPr/>
        </p:nvSpPr>
        <p:spPr bwMode="auto">
          <a:xfrm>
            <a:off x="2990850" y="2284413"/>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e</a:t>
            </a:r>
          </a:p>
        </p:txBody>
      </p:sp>
      <p:sp>
        <p:nvSpPr>
          <p:cNvPr id="349273" name="Rectangle 90"/>
          <p:cNvSpPr>
            <a:spLocks noChangeArrowheads="1"/>
          </p:cNvSpPr>
          <p:nvPr/>
        </p:nvSpPr>
        <p:spPr bwMode="auto">
          <a:xfrm>
            <a:off x="3863975" y="2284413"/>
            <a:ext cx="292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C</a:t>
            </a:r>
          </a:p>
        </p:txBody>
      </p:sp>
      <p:sp>
        <p:nvSpPr>
          <p:cNvPr id="349274" name="Rectangle 91"/>
          <p:cNvSpPr>
            <a:spLocks noChangeArrowheads="1"/>
          </p:cNvSpPr>
          <p:nvPr/>
        </p:nvSpPr>
        <p:spPr bwMode="auto">
          <a:xfrm>
            <a:off x="3997325" y="2284413"/>
            <a:ext cx="2936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o</a:t>
            </a:r>
          </a:p>
        </p:txBody>
      </p:sp>
      <p:sp>
        <p:nvSpPr>
          <p:cNvPr id="349275" name="Rectangle 92"/>
          <p:cNvSpPr>
            <a:spLocks noChangeArrowheads="1"/>
          </p:cNvSpPr>
          <p:nvPr/>
        </p:nvSpPr>
        <p:spPr bwMode="auto">
          <a:xfrm>
            <a:off x="4102100" y="2284413"/>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e</a:t>
            </a:r>
          </a:p>
        </p:txBody>
      </p:sp>
      <p:sp>
        <p:nvSpPr>
          <p:cNvPr id="349276" name="Rectangle 93"/>
          <p:cNvSpPr>
            <a:spLocks noChangeArrowheads="1"/>
          </p:cNvSpPr>
          <p:nvPr/>
        </p:nvSpPr>
        <p:spPr bwMode="auto">
          <a:xfrm>
            <a:off x="4191000" y="2284413"/>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f</a:t>
            </a:r>
          </a:p>
        </p:txBody>
      </p:sp>
      <p:sp>
        <p:nvSpPr>
          <p:cNvPr id="349277" name="Rectangle 94"/>
          <p:cNvSpPr>
            <a:spLocks noChangeArrowheads="1"/>
          </p:cNvSpPr>
          <p:nvPr/>
        </p:nvSpPr>
        <p:spPr bwMode="auto">
          <a:xfrm>
            <a:off x="4264025" y="2284413"/>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f</a:t>
            </a:r>
          </a:p>
        </p:txBody>
      </p:sp>
      <p:sp>
        <p:nvSpPr>
          <p:cNvPr id="349278" name="Rectangle 95"/>
          <p:cNvSpPr>
            <a:spLocks noChangeArrowheads="1"/>
          </p:cNvSpPr>
          <p:nvPr/>
        </p:nvSpPr>
        <p:spPr bwMode="auto">
          <a:xfrm>
            <a:off x="4338638"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79" name="Rectangle 96"/>
          <p:cNvSpPr>
            <a:spLocks noChangeArrowheads="1"/>
          </p:cNvSpPr>
          <p:nvPr/>
        </p:nvSpPr>
        <p:spPr bwMode="auto">
          <a:xfrm>
            <a:off x="4397375" y="2284413"/>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c</a:t>
            </a:r>
          </a:p>
        </p:txBody>
      </p:sp>
      <p:sp>
        <p:nvSpPr>
          <p:cNvPr id="349280" name="Rectangle 97"/>
          <p:cNvSpPr>
            <a:spLocks noChangeArrowheads="1"/>
          </p:cNvSpPr>
          <p:nvPr/>
        </p:nvSpPr>
        <p:spPr bwMode="auto">
          <a:xfrm>
            <a:off x="4486275"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81" name="Rectangle 98"/>
          <p:cNvSpPr>
            <a:spLocks noChangeArrowheads="1"/>
          </p:cNvSpPr>
          <p:nvPr/>
        </p:nvSpPr>
        <p:spPr bwMode="auto">
          <a:xfrm>
            <a:off x="4546600" y="2284413"/>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e</a:t>
            </a:r>
          </a:p>
        </p:txBody>
      </p:sp>
      <p:sp>
        <p:nvSpPr>
          <p:cNvPr id="349282" name="Rectangle 99"/>
          <p:cNvSpPr>
            <a:spLocks noChangeArrowheads="1"/>
          </p:cNvSpPr>
          <p:nvPr/>
        </p:nvSpPr>
        <p:spPr bwMode="auto">
          <a:xfrm>
            <a:off x="4635500" y="2284413"/>
            <a:ext cx="29368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n</a:t>
            </a:r>
          </a:p>
        </p:txBody>
      </p:sp>
      <p:sp>
        <p:nvSpPr>
          <p:cNvPr id="349283" name="Rectangle 100"/>
          <p:cNvSpPr>
            <a:spLocks noChangeArrowheads="1"/>
          </p:cNvSpPr>
          <p:nvPr/>
        </p:nvSpPr>
        <p:spPr bwMode="auto">
          <a:xfrm>
            <a:off x="4738688" y="2284413"/>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t</a:t>
            </a:r>
          </a:p>
        </p:txBody>
      </p:sp>
      <p:sp>
        <p:nvSpPr>
          <p:cNvPr id="349284" name="Rectangle 101"/>
          <p:cNvSpPr>
            <a:spLocks noChangeArrowheads="1"/>
          </p:cNvSpPr>
          <p:nvPr/>
        </p:nvSpPr>
        <p:spPr bwMode="auto">
          <a:xfrm>
            <a:off x="6427788" y="2284413"/>
            <a:ext cx="2381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85" name="Rectangle 102"/>
          <p:cNvSpPr>
            <a:spLocks noChangeArrowheads="1"/>
          </p:cNvSpPr>
          <p:nvPr/>
        </p:nvSpPr>
        <p:spPr bwMode="auto">
          <a:xfrm>
            <a:off x="6502400" y="2284413"/>
            <a:ext cx="3508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m</a:t>
            </a:r>
          </a:p>
        </p:txBody>
      </p:sp>
      <p:sp>
        <p:nvSpPr>
          <p:cNvPr id="349286" name="Rectangle 103"/>
          <p:cNvSpPr>
            <a:spLocks noChangeArrowheads="1"/>
          </p:cNvSpPr>
          <p:nvPr/>
        </p:nvSpPr>
        <p:spPr bwMode="auto">
          <a:xfrm>
            <a:off x="6650038" y="2284413"/>
            <a:ext cx="293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p</a:t>
            </a:r>
          </a:p>
        </p:txBody>
      </p:sp>
      <p:sp>
        <p:nvSpPr>
          <p:cNvPr id="349287" name="Rectangle 104"/>
          <p:cNvSpPr>
            <a:spLocks noChangeArrowheads="1"/>
          </p:cNvSpPr>
          <p:nvPr/>
        </p:nvSpPr>
        <p:spPr bwMode="auto">
          <a:xfrm>
            <a:off x="6753225"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l</a:t>
            </a:r>
          </a:p>
        </p:txBody>
      </p:sp>
      <p:sp>
        <p:nvSpPr>
          <p:cNvPr id="349288" name="Rectangle 105"/>
          <p:cNvSpPr>
            <a:spLocks noChangeArrowheads="1"/>
          </p:cNvSpPr>
          <p:nvPr/>
        </p:nvSpPr>
        <p:spPr bwMode="auto">
          <a:xfrm>
            <a:off x="6813550"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89" name="Rectangle 106"/>
          <p:cNvSpPr>
            <a:spLocks noChangeArrowheads="1"/>
          </p:cNvSpPr>
          <p:nvPr/>
        </p:nvSpPr>
        <p:spPr bwMode="auto">
          <a:xfrm>
            <a:off x="6872288" y="2284413"/>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e</a:t>
            </a:r>
          </a:p>
        </p:txBody>
      </p:sp>
      <p:sp>
        <p:nvSpPr>
          <p:cNvPr id="349290" name="Rectangle 107"/>
          <p:cNvSpPr>
            <a:spLocks noChangeArrowheads="1"/>
          </p:cNvSpPr>
          <p:nvPr/>
        </p:nvSpPr>
        <p:spPr bwMode="auto">
          <a:xfrm>
            <a:off x="6961188" y="2284413"/>
            <a:ext cx="2651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s</a:t>
            </a:r>
          </a:p>
        </p:txBody>
      </p:sp>
      <p:sp>
        <p:nvSpPr>
          <p:cNvPr id="349291" name="Rectangle 108"/>
          <p:cNvSpPr>
            <a:spLocks noChangeArrowheads="1"/>
          </p:cNvSpPr>
          <p:nvPr/>
        </p:nvSpPr>
        <p:spPr bwMode="auto">
          <a:xfrm>
            <a:off x="17478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2" name="Rectangle 109"/>
          <p:cNvSpPr>
            <a:spLocks noChangeArrowheads="1"/>
          </p:cNvSpPr>
          <p:nvPr/>
        </p:nvSpPr>
        <p:spPr bwMode="auto">
          <a:xfrm>
            <a:off x="17478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3" name="Rectangle 110"/>
          <p:cNvSpPr>
            <a:spLocks noChangeArrowheads="1"/>
          </p:cNvSpPr>
          <p:nvPr/>
        </p:nvSpPr>
        <p:spPr bwMode="auto">
          <a:xfrm>
            <a:off x="1762125" y="2187575"/>
            <a:ext cx="1573213"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4" name="Rectangle 111"/>
          <p:cNvSpPr>
            <a:spLocks noChangeArrowheads="1"/>
          </p:cNvSpPr>
          <p:nvPr/>
        </p:nvSpPr>
        <p:spPr bwMode="auto">
          <a:xfrm>
            <a:off x="33480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5" name="Rectangle 112"/>
          <p:cNvSpPr>
            <a:spLocks noChangeArrowheads="1"/>
          </p:cNvSpPr>
          <p:nvPr/>
        </p:nvSpPr>
        <p:spPr bwMode="auto">
          <a:xfrm>
            <a:off x="3362325" y="2187575"/>
            <a:ext cx="1571625"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6" name="Rectangle 113"/>
          <p:cNvSpPr>
            <a:spLocks noChangeArrowheads="1"/>
          </p:cNvSpPr>
          <p:nvPr/>
        </p:nvSpPr>
        <p:spPr bwMode="auto">
          <a:xfrm>
            <a:off x="4946650" y="2187575"/>
            <a:ext cx="3175"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7" name="Rectangle 114"/>
          <p:cNvSpPr>
            <a:spLocks noChangeArrowheads="1"/>
          </p:cNvSpPr>
          <p:nvPr/>
        </p:nvSpPr>
        <p:spPr bwMode="auto">
          <a:xfrm>
            <a:off x="4962525" y="2187575"/>
            <a:ext cx="3173413"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8" name="Rectangle 115"/>
          <p:cNvSpPr>
            <a:spLocks noChangeArrowheads="1"/>
          </p:cNvSpPr>
          <p:nvPr/>
        </p:nvSpPr>
        <p:spPr bwMode="auto">
          <a:xfrm>
            <a:off x="81486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9" name="Rectangle 116"/>
          <p:cNvSpPr>
            <a:spLocks noChangeArrowheads="1"/>
          </p:cNvSpPr>
          <p:nvPr/>
        </p:nvSpPr>
        <p:spPr bwMode="auto">
          <a:xfrm>
            <a:off x="81486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0" name="Rectangle 117"/>
          <p:cNvSpPr>
            <a:spLocks noChangeArrowheads="1"/>
          </p:cNvSpPr>
          <p:nvPr/>
        </p:nvSpPr>
        <p:spPr bwMode="auto">
          <a:xfrm>
            <a:off x="1747838" y="2201863"/>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1" name="Rectangle 118"/>
          <p:cNvSpPr>
            <a:spLocks noChangeArrowheads="1"/>
          </p:cNvSpPr>
          <p:nvPr/>
        </p:nvSpPr>
        <p:spPr bwMode="auto">
          <a:xfrm>
            <a:off x="3348038" y="2201863"/>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2" name="Rectangle 119"/>
          <p:cNvSpPr>
            <a:spLocks noChangeArrowheads="1"/>
          </p:cNvSpPr>
          <p:nvPr/>
        </p:nvSpPr>
        <p:spPr bwMode="auto">
          <a:xfrm>
            <a:off x="4946650" y="2201863"/>
            <a:ext cx="3175"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3" name="Rectangle 120"/>
          <p:cNvSpPr>
            <a:spLocks noChangeArrowheads="1"/>
          </p:cNvSpPr>
          <p:nvPr/>
        </p:nvSpPr>
        <p:spPr bwMode="auto">
          <a:xfrm>
            <a:off x="8148638" y="2201863"/>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4" name="Rectangle 121"/>
          <p:cNvSpPr>
            <a:spLocks noChangeArrowheads="1"/>
          </p:cNvSpPr>
          <p:nvPr/>
        </p:nvSpPr>
        <p:spPr bwMode="auto">
          <a:xfrm>
            <a:off x="1730375" y="2655888"/>
            <a:ext cx="2984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305" name="Rectangle 122"/>
          <p:cNvSpPr>
            <a:spLocks noChangeArrowheads="1"/>
          </p:cNvSpPr>
          <p:nvPr/>
        </p:nvSpPr>
        <p:spPr bwMode="auto">
          <a:xfrm>
            <a:off x="1849438" y="26558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306" name="Rectangle 123"/>
          <p:cNvSpPr>
            <a:spLocks noChangeArrowheads="1"/>
          </p:cNvSpPr>
          <p:nvPr/>
        </p:nvSpPr>
        <p:spPr bwMode="auto">
          <a:xfrm>
            <a:off x="1938338" y="26558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307" name="Rectangle 124"/>
          <p:cNvSpPr>
            <a:spLocks noChangeArrowheads="1"/>
          </p:cNvSpPr>
          <p:nvPr/>
        </p:nvSpPr>
        <p:spPr bwMode="auto">
          <a:xfrm>
            <a:off x="2027238" y="26558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308" name="Rectangle 125"/>
          <p:cNvSpPr>
            <a:spLocks noChangeArrowheads="1"/>
          </p:cNvSpPr>
          <p:nvPr/>
        </p:nvSpPr>
        <p:spPr bwMode="auto">
          <a:xfrm>
            <a:off x="2101850" y="26558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09" name="Rectangle 126"/>
          <p:cNvSpPr>
            <a:spLocks noChangeArrowheads="1"/>
          </p:cNvSpPr>
          <p:nvPr/>
        </p:nvSpPr>
        <p:spPr bwMode="auto">
          <a:xfrm>
            <a:off x="2146300" y="265588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10" name="Rectangle 127"/>
          <p:cNvSpPr>
            <a:spLocks noChangeArrowheads="1"/>
          </p:cNvSpPr>
          <p:nvPr/>
        </p:nvSpPr>
        <p:spPr bwMode="auto">
          <a:xfrm>
            <a:off x="2219325" y="26558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dirty="0">
                <a:latin typeface="+mn-lt"/>
              </a:rPr>
              <a:t>n</a:t>
            </a:r>
          </a:p>
        </p:txBody>
      </p:sp>
      <p:sp>
        <p:nvSpPr>
          <p:cNvPr id="349311" name="Rectangle 128"/>
          <p:cNvSpPr>
            <a:spLocks noChangeArrowheads="1"/>
          </p:cNvSpPr>
          <p:nvPr/>
        </p:nvSpPr>
        <p:spPr bwMode="auto">
          <a:xfrm>
            <a:off x="2308225" y="26558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dirty="0">
                <a:latin typeface="+mn-lt"/>
              </a:rPr>
              <a:t>t</a:t>
            </a:r>
          </a:p>
        </p:txBody>
      </p:sp>
      <p:sp>
        <p:nvSpPr>
          <p:cNvPr id="349312" name="Rectangle 129"/>
          <p:cNvSpPr>
            <a:spLocks noChangeArrowheads="1"/>
          </p:cNvSpPr>
          <p:nvPr/>
        </p:nvSpPr>
        <p:spPr bwMode="auto">
          <a:xfrm>
            <a:off x="4102100" y="26558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4</a:t>
            </a:r>
          </a:p>
        </p:txBody>
      </p:sp>
      <p:sp>
        <p:nvSpPr>
          <p:cNvPr id="349313" name="Rectangle 130"/>
          <p:cNvSpPr>
            <a:spLocks noChangeArrowheads="1"/>
          </p:cNvSpPr>
          <p:nvPr/>
        </p:nvSpPr>
        <p:spPr bwMode="auto">
          <a:xfrm>
            <a:off x="4191000" y="265588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14" name="Rectangle 131"/>
          <p:cNvSpPr>
            <a:spLocks noChangeArrowheads="1"/>
          </p:cNvSpPr>
          <p:nvPr/>
        </p:nvSpPr>
        <p:spPr bwMode="auto">
          <a:xfrm>
            <a:off x="4249738" y="2655888"/>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315" name="Rectangle 132"/>
          <p:cNvSpPr>
            <a:spLocks noChangeArrowheads="1"/>
          </p:cNvSpPr>
          <p:nvPr/>
        </p:nvSpPr>
        <p:spPr bwMode="auto">
          <a:xfrm>
            <a:off x="4338638" y="2655888"/>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316" name="Rectangle 133"/>
          <p:cNvSpPr>
            <a:spLocks noChangeArrowheads="1"/>
          </p:cNvSpPr>
          <p:nvPr/>
        </p:nvSpPr>
        <p:spPr bwMode="auto">
          <a:xfrm>
            <a:off x="4427538" y="2655888"/>
            <a:ext cx="330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17" name="Rectangle 134"/>
          <p:cNvSpPr>
            <a:spLocks noChangeArrowheads="1"/>
          </p:cNvSpPr>
          <p:nvPr/>
        </p:nvSpPr>
        <p:spPr bwMode="auto">
          <a:xfrm>
            <a:off x="1747838" y="2557463"/>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18" name="Rectangle 135"/>
          <p:cNvSpPr>
            <a:spLocks noChangeArrowheads="1"/>
          </p:cNvSpPr>
          <p:nvPr/>
        </p:nvSpPr>
        <p:spPr bwMode="auto">
          <a:xfrm>
            <a:off x="1762125" y="2557463"/>
            <a:ext cx="1573213"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19" name="Rectangle 136"/>
          <p:cNvSpPr>
            <a:spLocks noChangeArrowheads="1"/>
          </p:cNvSpPr>
          <p:nvPr/>
        </p:nvSpPr>
        <p:spPr bwMode="auto">
          <a:xfrm>
            <a:off x="3348038" y="2557463"/>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0" name="Rectangle 137"/>
          <p:cNvSpPr>
            <a:spLocks noChangeArrowheads="1"/>
          </p:cNvSpPr>
          <p:nvPr/>
        </p:nvSpPr>
        <p:spPr bwMode="auto">
          <a:xfrm>
            <a:off x="3362325" y="2557463"/>
            <a:ext cx="1571625"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1" name="Rectangle 138"/>
          <p:cNvSpPr>
            <a:spLocks noChangeArrowheads="1"/>
          </p:cNvSpPr>
          <p:nvPr/>
        </p:nvSpPr>
        <p:spPr bwMode="auto">
          <a:xfrm>
            <a:off x="4946650" y="2557463"/>
            <a:ext cx="3175"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2" name="Rectangle 139"/>
          <p:cNvSpPr>
            <a:spLocks noChangeArrowheads="1"/>
          </p:cNvSpPr>
          <p:nvPr/>
        </p:nvSpPr>
        <p:spPr bwMode="auto">
          <a:xfrm>
            <a:off x="4962525" y="2557463"/>
            <a:ext cx="3173413"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3" name="Rectangle 140"/>
          <p:cNvSpPr>
            <a:spLocks noChangeArrowheads="1"/>
          </p:cNvSpPr>
          <p:nvPr/>
        </p:nvSpPr>
        <p:spPr bwMode="auto">
          <a:xfrm>
            <a:off x="8148638" y="2557463"/>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4" name="Rectangle 141"/>
          <p:cNvSpPr>
            <a:spLocks noChangeArrowheads="1"/>
          </p:cNvSpPr>
          <p:nvPr/>
        </p:nvSpPr>
        <p:spPr bwMode="auto">
          <a:xfrm>
            <a:off x="1747838" y="25717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5" name="Rectangle 142"/>
          <p:cNvSpPr>
            <a:spLocks noChangeArrowheads="1"/>
          </p:cNvSpPr>
          <p:nvPr/>
        </p:nvSpPr>
        <p:spPr bwMode="auto">
          <a:xfrm>
            <a:off x="3348038" y="25717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6" name="Rectangle 143"/>
          <p:cNvSpPr>
            <a:spLocks noChangeArrowheads="1"/>
          </p:cNvSpPr>
          <p:nvPr/>
        </p:nvSpPr>
        <p:spPr bwMode="auto">
          <a:xfrm>
            <a:off x="4946650" y="2571750"/>
            <a:ext cx="3175"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7" name="Rectangle 144"/>
          <p:cNvSpPr>
            <a:spLocks noChangeArrowheads="1"/>
          </p:cNvSpPr>
          <p:nvPr/>
        </p:nvSpPr>
        <p:spPr bwMode="auto">
          <a:xfrm>
            <a:off x="8148638" y="25717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8" name="Rectangle 145"/>
          <p:cNvSpPr>
            <a:spLocks noChangeArrowheads="1"/>
          </p:cNvSpPr>
          <p:nvPr/>
        </p:nvSpPr>
        <p:spPr bwMode="auto">
          <a:xfrm>
            <a:off x="1730375" y="3011488"/>
            <a:ext cx="2936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B</a:t>
            </a:r>
          </a:p>
        </p:txBody>
      </p:sp>
      <p:sp>
        <p:nvSpPr>
          <p:cNvPr id="349329" name="Rectangle 146"/>
          <p:cNvSpPr>
            <a:spLocks noChangeArrowheads="1"/>
          </p:cNvSpPr>
          <p:nvPr/>
        </p:nvSpPr>
        <p:spPr bwMode="auto">
          <a:xfrm>
            <a:off x="1849438" y="3011488"/>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30" name="Rectangle 147"/>
          <p:cNvSpPr>
            <a:spLocks noChangeArrowheads="1"/>
          </p:cNvSpPr>
          <p:nvPr/>
        </p:nvSpPr>
        <p:spPr bwMode="auto">
          <a:xfrm>
            <a:off x="1924050" y="30114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31" name="Rectangle 148"/>
          <p:cNvSpPr>
            <a:spLocks noChangeArrowheads="1"/>
          </p:cNvSpPr>
          <p:nvPr/>
        </p:nvSpPr>
        <p:spPr bwMode="auto">
          <a:xfrm>
            <a:off x="1968500" y="301148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32" name="Rectangle 149"/>
          <p:cNvSpPr>
            <a:spLocks noChangeArrowheads="1"/>
          </p:cNvSpPr>
          <p:nvPr/>
        </p:nvSpPr>
        <p:spPr bwMode="auto">
          <a:xfrm>
            <a:off x="2041525"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33" name="Rectangle 150"/>
          <p:cNvSpPr>
            <a:spLocks noChangeArrowheads="1"/>
          </p:cNvSpPr>
          <p:nvPr/>
        </p:nvSpPr>
        <p:spPr bwMode="auto">
          <a:xfrm>
            <a:off x="2085975" y="3011488"/>
            <a:ext cx="2984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334" name="Rectangle 151"/>
          <p:cNvSpPr>
            <a:spLocks noChangeArrowheads="1"/>
          </p:cNvSpPr>
          <p:nvPr/>
        </p:nvSpPr>
        <p:spPr bwMode="auto">
          <a:xfrm>
            <a:off x="2205038" y="30114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335" name="Rectangle 152"/>
          <p:cNvSpPr>
            <a:spLocks noChangeArrowheads="1"/>
          </p:cNvSpPr>
          <p:nvPr/>
        </p:nvSpPr>
        <p:spPr bwMode="auto">
          <a:xfrm>
            <a:off x="2293938" y="3011488"/>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36" name="Rectangle 153"/>
          <p:cNvSpPr>
            <a:spLocks noChangeArrowheads="1"/>
          </p:cNvSpPr>
          <p:nvPr/>
        </p:nvSpPr>
        <p:spPr bwMode="auto">
          <a:xfrm>
            <a:off x="2368550" y="3011488"/>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337" name="Rectangle 154"/>
          <p:cNvSpPr>
            <a:spLocks noChangeArrowheads="1"/>
          </p:cNvSpPr>
          <p:nvPr/>
        </p:nvSpPr>
        <p:spPr bwMode="auto">
          <a:xfrm>
            <a:off x="2427288" y="3011488"/>
            <a:ext cx="249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338" name="Rectangle 155"/>
          <p:cNvSpPr>
            <a:spLocks noChangeArrowheads="1"/>
          </p:cNvSpPr>
          <p:nvPr/>
        </p:nvSpPr>
        <p:spPr bwMode="auto">
          <a:xfrm>
            <a:off x="248602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39" name="Rectangle 156"/>
          <p:cNvSpPr>
            <a:spLocks noChangeArrowheads="1"/>
          </p:cNvSpPr>
          <p:nvPr/>
        </p:nvSpPr>
        <p:spPr bwMode="auto">
          <a:xfrm>
            <a:off x="2530475" y="3011488"/>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340" name="Rectangle 157"/>
          <p:cNvSpPr>
            <a:spLocks noChangeArrowheads="1"/>
          </p:cNvSpPr>
          <p:nvPr/>
        </p:nvSpPr>
        <p:spPr bwMode="auto">
          <a:xfrm>
            <a:off x="2605088"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41" name="Rectangle 158"/>
          <p:cNvSpPr>
            <a:spLocks noChangeArrowheads="1"/>
          </p:cNvSpPr>
          <p:nvPr/>
        </p:nvSpPr>
        <p:spPr bwMode="auto">
          <a:xfrm>
            <a:off x="2649538" y="3011488"/>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42" name="Rectangle 159"/>
          <p:cNvSpPr>
            <a:spLocks noChangeArrowheads="1"/>
          </p:cNvSpPr>
          <p:nvPr/>
        </p:nvSpPr>
        <p:spPr bwMode="auto">
          <a:xfrm>
            <a:off x="2724150"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343" name="Rectangle 160"/>
          <p:cNvSpPr>
            <a:spLocks noChangeArrowheads="1"/>
          </p:cNvSpPr>
          <p:nvPr/>
        </p:nvSpPr>
        <p:spPr bwMode="auto">
          <a:xfrm>
            <a:off x="2813050" y="30114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44" name="Rectangle 161"/>
          <p:cNvSpPr>
            <a:spLocks noChangeArrowheads="1"/>
          </p:cNvSpPr>
          <p:nvPr/>
        </p:nvSpPr>
        <p:spPr bwMode="auto">
          <a:xfrm>
            <a:off x="4102100" y="3011488"/>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45" name="Rectangle 162"/>
          <p:cNvSpPr>
            <a:spLocks noChangeArrowheads="1"/>
          </p:cNvSpPr>
          <p:nvPr/>
        </p:nvSpPr>
        <p:spPr bwMode="auto">
          <a:xfrm>
            <a:off x="4160838" y="3011488"/>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346" name="Rectangle 163"/>
          <p:cNvSpPr>
            <a:spLocks noChangeArrowheads="1"/>
          </p:cNvSpPr>
          <p:nvPr/>
        </p:nvSpPr>
        <p:spPr bwMode="auto">
          <a:xfrm>
            <a:off x="4249738" y="301148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47" name="Rectangle 164"/>
          <p:cNvSpPr>
            <a:spLocks noChangeArrowheads="1"/>
          </p:cNvSpPr>
          <p:nvPr/>
        </p:nvSpPr>
        <p:spPr bwMode="auto">
          <a:xfrm>
            <a:off x="4308475" y="30114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348" name="Rectangle 165"/>
          <p:cNvSpPr>
            <a:spLocks noChangeArrowheads="1"/>
          </p:cNvSpPr>
          <p:nvPr/>
        </p:nvSpPr>
        <p:spPr bwMode="auto">
          <a:xfrm>
            <a:off x="4397375" y="30114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4</a:t>
            </a:r>
          </a:p>
        </p:txBody>
      </p:sp>
      <p:sp>
        <p:nvSpPr>
          <p:cNvPr id="349349" name="Rectangle 166"/>
          <p:cNvSpPr>
            <a:spLocks noChangeArrowheads="1"/>
          </p:cNvSpPr>
          <p:nvPr/>
        </p:nvSpPr>
        <p:spPr bwMode="auto">
          <a:xfrm>
            <a:off x="4486275" y="30114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5</a:t>
            </a:r>
          </a:p>
        </p:txBody>
      </p:sp>
      <p:sp>
        <p:nvSpPr>
          <p:cNvPr id="349350" name="Rectangle 167"/>
          <p:cNvSpPr>
            <a:spLocks noChangeArrowheads="1"/>
          </p:cNvSpPr>
          <p:nvPr/>
        </p:nvSpPr>
        <p:spPr bwMode="auto">
          <a:xfrm>
            <a:off x="4930775" y="3011488"/>
            <a:ext cx="311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351" name="Rectangle 168"/>
          <p:cNvSpPr>
            <a:spLocks noChangeArrowheads="1"/>
          </p:cNvSpPr>
          <p:nvPr/>
        </p:nvSpPr>
        <p:spPr bwMode="auto">
          <a:xfrm>
            <a:off x="506412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52" name="Rectangle 169"/>
          <p:cNvSpPr>
            <a:spLocks noChangeArrowheads="1"/>
          </p:cNvSpPr>
          <p:nvPr/>
        </p:nvSpPr>
        <p:spPr bwMode="auto">
          <a:xfrm>
            <a:off x="5108575" y="30114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353" name="Rectangle 170"/>
          <p:cNvSpPr>
            <a:spLocks noChangeArrowheads="1"/>
          </p:cNvSpPr>
          <p:nvPr/>
        </p:nvSpPr>
        <p:spPr bwMode="auto">
          <a:xfrm>
            <a:off x="519747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dirty="0">
                <a:latin typeface="+mn-lt"/>
              </a:rPr>
              <a:t>h</a:t>
            </a:r>
          </a:p>
        </p:txBody>
      </p:sp>
      <p:sp>
        <p:nvSpPr>
          <p:cNvPr id="349354" name="Rectangle 171"/>
          <p:cNvSpPr>
            <a:spLocks noChangeArrowheads="1"/>
          </p:cNvSpPr>
          <p:nvPr/>
        </p:nvSpPr>
        <p:spPr bwMode="auto">
          <a:xfrm>
            <a:off x="5286375" y="30114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55" name="Rectangle 172"/>
          <p:cNvSpPr>
            <a:spLocks noChangeArrowheads="1"/>
          </p:cNvSpPr>
          <p:nvPr/>
        </p:nvSpPr>
        <p:spPr bwMode="auto">
          <a:xfrm>
            <a:off x="5360988" y="30114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356" name="Rectangle 173"/>
          <p:cNvSpPr>
            <a:spLocks noChangeArrowheads="1"/>
          </p:cNvSpPr>
          <p:nvPr/>
        </p:nvSpPr>
        <p:spPr bwMode="auto">
          <a:xfrm>
            <a:off x="5419725"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57" name="Rectangle 174"/>
          <p:cNvSpPr>
            <a:spLocks noChangeArrowheads="1"/>
          </p:cNvSpPr>
          <p:nvPr/>
        </p:nvSpPr>
        <p:spPr bwMode="auto">
          <a:xfrm>
            <a:off x="546417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b</a:t>
            </a:r>
          </a:p>
        </p:txBody>
      </p:sp>
      <p:sp>
        <p:nvSpPr>
          <p:cNvPr id="349358" name="Rectangle 175"/>
          <p:cNvSpPr>
            <a:spLocks noChangeArrowheads="1"/>
          </p:cNvSpPr>
          <p:nvPr/>
        </p:nvSpPr>
        <p:spPr bwMode="auto">
          <a:xfrm>
            <a:off x="5553075" y="30114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59" name="Rectangle 176"/>
          <p:cNvSpPr>
            <a:spLocks noChangeArrowheads="1"/>
          </p:cNvSpPr>
          <p:nvPr/>
        </p:nvSpPr>
        <p:spPr bwMode="auto">
          <a:xfrm>
            <a:off x="5627688" y="30114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60" name="Rectangle 177"/>
          <p:cNvSpPr>
            <a:spLocks noChangeArrowheads="1"/>
          </p:cNvSpPr>
          <p:nvPr/>
        </p:nvSpPr>
        <p:spPr bwMode="auto">
          <a:xfrm>
            <a:off x="5672138" y="3011488"/>
            <a:ext cx="280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61" name="Rectangle 178"/>
          <p:cNvSpPr>
            <a:spLocks noChangeArrowheads="1"/>
          </p:cNvSpPr>
          <p:nvPr/>
        </p:nvSpPr>
        <p:spPr bwMode="auto">
          <a:xfrm>
            <a:off x="5746750"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62" name="Rectangle 179"/>
          <p:cNvSpPr>
            <a:spLocks noChangeArrowheads="1"/>
          </p:cNvSpPr>
          <p:nvPr/>
        </p:nvSpPr>
        <p:spPr bwMode="auto">
          <a:xfrm>
            <a:off x="5791200" y="30114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363" name="Rectangle 180"/>
          <p:cNvSpPr>
            <a:spLocks noChangeArrowheads="1"/>
          </p:cNvSpPr>
          <p:nvPr/>
        </p:nvSpPr>
        <p:spPr bwMode="auto">
          <a:xfrm>
            <a:off x="5864225" y="30114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64" name="Rectangle 181"/>
          <p:cNvSpPr>
            <a:spLocks noChangeArrowheads="1"/>
          </p:cNvSpPr>
          <p:nvPr/>
        </p:nvSpPr>
        <p:spPr bwMode="auto">
          <a:xfrm>
            <a:off x="590867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365" name="Rectangle 182"/>
          <p:cNvSpPr>
            <a:spLocks noChangeArrowheads="1"/>
          </p:cNvSpPr>
          <p:nvPr/>
        </p:nvSpPr>
        <p:spPr bwMode="auto">
          <a:xfrm>
            <a:off x="5997575" y="3011488"/>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366" name="Rectangle 183"/>
          <p:cNvSpPr>
            <a:spLocks noChangeArrowheads="1"/>
          </p:cNvSpPr>
          <p:nvPr/>
        </p:nvSpPr>
        <p:spPr bwMode="auto">
          <a:xfrm>
            <a:off x="6072188" y="30114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k</a:t>
            </a:r>
          </a:p>
        </p:txBody>
      </p:sp>
      <p:sp>
        <p:nvSpPr>
          <p:cNvPr id="349367" name="Rectangle 184"/>
          <p:cNvSpPr>
            <a:spLocks noChangeArrowheads="1"/>
          </p:cNvSpPr>
          <p:nvPr/>
        </p:nvSpPr>
        <p:spPr bwMode="auto">
          <a:xfrm>
            <a:off x="6161088" y="30114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368" name="Rectangle 185"/>
          <p:cNvSpPr>
            <a:spLocks noChangeArrowheads="1"/>
          </p:cNvSpPr>
          <p:nvPr/>
        </p:nvSpPr>
        <p:spPr bwMode="auto">
          <a:xfrm>
            <a:off x="6235700"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69" name="Rectangle 186"/>
          <p:cNvSpPr>
            <a:spLocks noChangeArrowheads="1"/>
          </p:cNvSpPr>
          <p:nvPr/>
        </p:nvSpPr>
        <p:spPr bwMode="auto">
          <a:xfrm>
            <a:off x="6280150"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370" name="Rectangle 187"/>
          <p:cNvSpPr>
            <a:spLocks noChangeArrowheads="1"/>
          </p:cNvSpPr>
          <p:nvPr/>
        </p:nvSpPr>
        <p:spPr bwMode="auto">
          <a:xfrm>
            <a:off x="6369050" y="301148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71" name="Rectangle 188"/>
          <p:cNvSpPr>
            <a:spLocks noChangeArrowheads="1"/>
          </p:cNvSpPr>
          <p:nvPr/>
        </p:nvSpPr>
        <p:spPr bwMode="auto">
          <a:xfrm>
            <a:off x="6442075" y="30114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372" name="Rectangle 189"/>
          <p:cNvSpPr>
            <a:spLocks noChangeArrowheads="1"/>
          </p:cNvSpPr>
          <p:nvPr/>
        </p:nvSpPr>
        <p:spPr bwMode="auto">
          <a:xfrm>
            <a:off x="6530975"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73" name="Rectangle 190"/>
          <p:cNvSpPr>
            <a:spLocks noChangeArrowheads="1"/>
          </p:cNvSpPr>
          <p:nvPr/>
        </p:nvSpPr>
        <p:spPr bwMode="auto">
          <a:xfrm>
            <a:off x="657542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374" name="Rectangle 191"/>
          <p:cNvSpPr>
            <a:spLocks noChangeArrowheads="1"/>
          </p:cNvSpPr>
          <p:nvPr/>
        </p:nvSpPr>
        <p:spPr bwMode="auto">
          <a:xfrm>
            <a:off x="661987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375" name="Rectangle 192"/>
          <p:cNvSpPr>
            <a:spLocks noChangeArrowheads="1"/>
          </p:cNvSpPr>
          <p:nvPr/>
        </p:nvSpPr>
        <p:spPr bwMode="auto">
          <a:xfrm>
            <a:off x="6708775" y="3011488"/>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376" name="Rectangle 193"/>
          <p:cNvSpPr>
            <a:spLocks noChangeArrowheads="1"/>
          </p:cNvSpPr>
          <p:nvPr/>
        </p:nvSpPr>
        <p:spPr bwMode="auto">
          <a:xfrm>
            <a:off x="6842125" y="30114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77" name="Rectangle 194"/>
          <p:cNvSpPr>
            <a:spLocks noChangeArrowheads="1"/>
          </p:cNvSpPr>
          <p:nvPr/>
        </p:nvSpPr>
        <p:spPr bwMode="auto">
          <a:xfrm>
            <a:off x="6916738" y="30114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378" name="Rectangle 195"/>
          <p:cNvSpPr>
            <a:spLocks noChangeArrowheads="1"/>
          </p:cNvSpPr>
          <p:nvPr/>
        </p:nvSpPr>
        <p:spPr bwMode="auto">
          <a:xfrm>
            <a:off x="6975475"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79" name="Rectangle 196"/>
          <p:cNvSpPr>
            <a:spLocks noChangeArrowheads="1"/>
          </p:cNvSpPr>
          <p:nvPr/>
        </p:nvSpPr>
        <p:spPr bwMode="auto">
          <a:xfrm>
            <a:off x="701992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380" name="Rectangle 197"/>
          <p:cNvSpPr>
            <a:spLocks noChangeArrowheads="1"/>
          </p:cNvSpPr>
          <p:nvPr/>
        </p:nvSpPr>
        <p:spPr bwMode="auto">
          <a:xfrm>
            <a:off x="710882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81" name="Rectangle 198"/>
          <p:cNvSpPr>
            <a:spLocks noChangeArrowheads="1"/>
          </p:cNvSpPr>
          <p:nvPr/>
        </p:nvSpPr>
        <p:spPr bwMode="auto">
          <a:xfrm>
            <a:off x="7153275" y="30114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382" name="Rectangle 199"/>
          <p:cNvSpPr>
            <a:spLocks noChangeArrowheads="1"/>
          </p:cNvSpPr>
          <p:nvPr/>
        </p:nvSpPr>
        <p:spPr bwMode="auto">
          <a:xfrm>
            <a:off x="724217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83" name="Rectangle 200"/>
          <p:cNvSpPr>
            <a:spLocks noChangeArrowheads="1"/>
          </p:cNvSpPr>
          <p:nvPr/>
        </p:nvSpPr>
        <p:spPr bwMode="auto">
          <a:xfrm>
            <a:off x="728662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384" name="Rectangle 201"/>
          <p:cNvSpPr>
            <a:spLocks noChangeArrowheads="1"/>
          </p:cNvSpPr>
          <p:nvPr/>
        </p:nvSpPr>
        <p:spPr bwMode="auto">
          <a:xfrm>
            <a:off x="7375525" y="30114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85" name="Rectangle 202"/>
          <p:cNvSpPr>
            <a:spLocks noChangeArrowheads="1"/>
          </p:cNvSpPr>
          <p:nvPr/>
        </p:nvSpPr>
        <p:spPr bwMode="auto">
          <a:xfrm>
            <a:off x="7450138" y="30114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386" name="Rectangle 203"/>
          <p:cNvSpPr>
            <a:spLocks noChangeArrowheads="1"/>
          </p:cNvSpPr>
          <p:nvPr/>
        </p:nvSpPr>
        <p:spPr bwMode="auto">
          <a:xfrm>
            <a:off x="7539038" y="30114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387" name="Rectangle 204"/>
          <p:cNvSpPr>
            <a:spLocks noChangeArrowheads="1"/>
          </p:cNvSpPr>
          <p:nvPr/>
        </p:nvSpPr>
        <p:spPr bwMode="auto">
          <a:xfrm>
            <a:off x="7627938" y="30114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388" name="Rectangle 205"/>
          <p:cNvSpPr>
            <a:spLocks noChangeArrowheads="1"/>
          </p:cNvSpPr>
          <p:nvPr/>
        </p:nvSpPr>
        <p:spPr bwMode="auto">
          <a:xfrm>
            <a:off x="7702550" y="301148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89" name="Rectangle 206"/>
          <p:cNvSpPr>
            <a:spLocks noChangeArrowheads="1"/>
          </p:cNvSpPr>
          <p:nvPr/>
        </p:nvSpPr>
        <p:spPr bwMode="auto">
          <a:xfrm>
            <a:off x="1747838" y="29273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90" name="Rectangle 207"/>
          <p:cNvSpPr>
            <a:spLocks noChangeArrowheads="1"/>
          </p:cNvSpPr>
          <p:nvPr/>
        </p:nvSpPr>
        <p:spPr bwMode="auto">
          <a:xfrm>
            <a:off x="3348038" y="29273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91" name="Rectangle 208"/>
          <p:cNvSpPr>
            <a:spLocks noChangeArrowheads="1"/>
          </p:cNvSpPr>
          <p:nvPr/>
        </p:nvSpPr>
        <p:spPr bwMode="auto">
          <a:xfrm>
            <a:off x="4946650" y="2927350"/>
            <a:ext cx="3175"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92" name="Rectangle 209"/>
          <p:cNvSpPr>
            <a:spLocks noChangeArrowheads="1"/>
          </p:cNvSpPr>
          <p:nvPr/>
        </p:nvSpPr>
        <p:spPr bwMode="auto">
          <a:xfrm>
            <a:off x="8148638" y="29273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93" name="Rectangle 210"/>
          <p:cNvSpPr>
            <a:spLocks noChangeArrowheads="1"/>
          </p:cNvSpPr>
          <p:nvPr/>
        </p:nvSpPr>
        <p:spPr bwMode="auto">
          <a:xfrm>
            <a:off x="1730375" y="3367088"/>
            <a:ext cx="301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94" name="Rectangle 211"/>
          <p:cNvSpPr>
            <a:spLocks noChangeArrowheads="1"/>
          </p:cNvSpPr>
          <p:nvPr/>
        </p:nvSpPr>
        <p:spPr bwMode="auto">
          <a:xfrm>
            <a:off x="1849438" y="33670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395" name="Rectangle 212"/>
          <p:cNvSpPr>
            <a:spLocks noChangeArrowheads="1"/>
          </p:cNvSpPr>
          <p:nvPr/>
        </p:nvSpPr>
        <p:spPr bwMode="auto">
          <a:xfrm>
            <a:off x="1938338" y="3367088"/>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96" name="Rectangle 213"/>
          <p:cNvSpPr>
            <a:spLocks noChangeArrowheads="1"/>
          </p:cNvSpPr>
          <p:nvPr/>
        </p:nvSpPr>
        <p:spPr bwMode="auto">
          <a:xfrm>
            <a:off x="2012950" y="3367088"/>
            <a:ext cx="2619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97" name="Rectangle 214"/>
          <p:cNvSpPr>
            <a:spLocks noChangeArrowheads="1"/>
          </p:cNvSpPr>
          <p:nvPr/>
        </p:nvSpPr>
        <p:spPr bwMode="auto">
          <a:xfrm>
            <a:off x="20574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398" name="Rectangle 215"/>
          <p:cNvSpPr>
            <a:spLocks noChangeArrowheads="1"/>
          </p:cNvSpPr>
          <p:nvPr/>
        </p:nvSpPr>
        <p:spPr bwMode="auto">
          <a:xfrm>
            <a:off x="21463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399" name="Rectangle 216"/>
          <p:cNvSpPr>
            <a:spLocks noChangeArrowheads="1"/>
          </p:cNvSpPr>
          <p:nvPr/>
        </p:nvSpPr>
        <p:spPr bwMode="auto">
          <a:xfrm>
            <a:off x="22352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400" name="Rectangle 217"/>
          <p:cNvSpPr>
            <a:spLocks noChangeArrowheads="1"/>
          </p:cNvSpPr>
          <p:nvPr/>
        </p:nvSpPr>
        <p:spPr bwMode="auto">
          <a:xfrm>
            <a:off x="4130675"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3</a:t>
            </a:r>
          </a:p>
        </p:txBody>
      </p:sp>
      <p:sp>
        <p:nvSpPr>
          <p:cNvPr id="349401" name="Rectangle 218"/>
          <p:cNvSpPr>
            <a:spLocks noChangeArrowheads="1"/>
          </p:cNvSpPr>
          <p:nvPr/>
        </p:nvSpPr>
        <p:spPr bwMode="auto">
          <a:xfrm>
            <a:off x="4219575" y="336708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02" name="Rectangle 219"/>
          <p:cNvSpPr>
            <a:spLocks noChangeArrowheads="1"/>
          </p:cNvSpPr>
          <p:nvPr/>
        </p:nvSpPr>
        <p:spPr bwMode="auto">
          <a:xfrm>
            <a:off x="42799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403" name="Rectangle 220"/>
          <p:cNvSpPr>
            <a:spLocks noChangeArrowheads="1"/>
          </p:cNvSpPr>
          <p:nvPr/>
        </p:nvSpPr>
        <p:spPr bwMode="auto">
          <a:xfrm>
            <a:off x="43688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3</a:t>
            </a:r>
          </a:p>
        </p:txBody>
      </p:sp>
      <p:sp>
        <p:nvSpPr>
          <p:cNvPr id="349404" name="Rectangle 221"/>
          <p:cNvSpPr>
            <a:spLocks noChangeArrowheads="1"/>
          </p:cNvSpPr>
          <p:nvPr/>
        </p:nvSpPr>
        <p:spPr bwMode="auto">
          <a:xfrm>
            <a:off x="44577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405" name="Rectangle 222"/>
          <p:cNvSpPr>
            <a:spLocks noChangeArrowheads="1"/>
          </p:cNvSpPr>
          <p:nvPr/>
        </p:nvSpPr>
        <p:spPr bwMode="auto">
          <a:xfrm>
            <a:off x="4930775" y="3367088"/>
            <a:ext cx="2762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406" name="Rectangle 223"/>
          <p:cNvSpPr>
            <a:spLocks noChangeArrowheads="1"/>
          </p:cNvSpPr>
          <p:nvPr/>
        </p:nvSpPr>
        <p:spPr bwMode="auto">
          <a:xfrm>
            <a:off x="503555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07" name="Rectangle 224"/>
          <p:cNvSpPr>
            <a:spLocks noChangeArrowheads="1"/>
          </p:cNvSpPr>
          <p:nvPr/>
        </p:nvSpPr>
        <p:spPr bwMode="auto">
          <a:xfrm>
            <a:off x="5080000" y="33670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08" name="Rectangle 225"/>
          <p:cNvSpPr>
            <a:spLocks noChangeArrowheads="1"/>
          </p:cNvSpPr>
          <p:nvPr/>
        </p:nvSpPr>
        <p:spPr bwMode="auto">
          <a:xfrm>
            <a:off x="5138738" y="3367088"/>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409" name="Rectangle 226"/>
          <p:cNvSpPr>
            <a:spLocks noChangeArrowheads="1"/>
          </p:cNvSpPr>
          <p:nvPr/>
        </p:nvSpPr>
        <p:spPr bwMode="auto">
          <a:xfrm>
            <a:off x="5272088" y="33670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10" name="Rectangle 227"/>
          <p:cNvSpPr>
            <a:spLocks noChangeArrowheads="1"/>
          </p:cNvSpPr>
          <p:nvPr/>
        </p:nvSpPr>
        <p:spPr bwMode="auto">
          <a:xfrm>
            <a:off x="5346700" y="33670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11" name="Rectangle 228"/>
          <p:cNvSpPr>
            <a:spLocks noChangeArrowheads="1"/>
          </p:cNvSpPr>
          <p:nvPr/>
        </p:nvSpPr>
        <p:spPr bwMode="auto">
          <a:xfrm>
            <a:off x="5391150" y="3367088"/>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412" name="Rectangle 229"/>
          <p:cNvSpPr>
            <a:spLocks noChangeArrowheads="1"/>
          </p:cNvSpPr>
          <p:nvPr/>
        </p:nvSpPr>
        <p:spPr bwMode="auto">
          <a:xfrm>
            <a:off x="552450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13" name="Rectangle 230"/>
          <p:cNvSpPr>
            <a:spLocks noChangeArrowheads="1"/>
          </p:cNvSpPr>
          <p:nvPr/>
        </p:nvSpPr>
        <p:spPr bwMode="auto">
          <a:xfrm>
            <a:off x="5568950" y="33670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414" name="Rectangle 231"/>
          <p:cNvSpPr>
            <a:spLocks noChangeArrowheads="1"/>
          </p:cNvSpPr>
          <p:nvPr/>
        </p:nvSpPr>
        <p:spPr bwMode="auto">
          <a:xfrm>
            <a:off x="561340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15" name="Rectangle 232"/>
          <p:cNvSpPr>
            <a:spLocks noChangeArrowheads="1"/>
          </p:cNvSpPr>
          <p:nvPr/>
        </p:nvSpPr>
        <p:spPr bwMode="auto">
          <a:xfrm>
            <a:off x="5702300" y="33670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16" name="Rectangle 233"/>
          <p:cNvSpPr>
            <a:spLocks noChangeArrowheads="1"/>
          </p:cNvSpPr>
          <p:nvPr/>
        </p:nvSpPr>
        <p:spPr bwMode="auto">
          <a:xfrm>
            <a:off x="574675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417" name="Rectangle 234"/>
          <p:cNvSpPr>
            <a:spLocks noChangeArrowheads="1"/>
          </p:cNvSpPr>
          <p:nvPr/>
        </p:nvSpPr>
        <p:spPr bwMode="auto">
          <a:xfrm>
            <a:off x="583565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418" name="Rectangle 235"/>
          <p:cNvSpPr>
            <a:spLocks noChangeArrowheads="1"/>
          </p:cNvSpPr>
          <p:nvPr/>
        </p:nvSpPr>
        <p:spPr bwMode="auto">
          <a:xfrm>
            <a:off x="588010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419" name="Rectangle 236"/>
          <p:cNvSpPr>
            <a:spLocks noChangeArrowheads="1"/>
          </p:cNvSpPr>
          <p:nvPr/>
        </p:nvSpPr>
        <p:spPr bwMode="auto">
          <a:xfrm>
            <a:off x="5969000" y="33670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20" name="Rectangle 237"/>
          <p:cNvSpPr>
            <a:spLocks noChangeArrowheads="1"/>
          </p:cNvSpPr>
          <p:nvPr/>
        </p:nvSpPr>
        <p:spPr bwMode="auto">
          <a:xfrm>
            <a:off x="6042025" y="33670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21" name="Rectangle 238"/>
          <p:cNvSpPr>
            <a:spLocks noChangeArrowheads="1"/>
          </p:cNvSpPr>
          <p:nvPr/>
        </p:nvSpPr>
        <p:spPr bwMode="auto">
          <a:xfrm>
            <a:off x="6102350" y="33670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22" name="Rectangle 239"/>
          <p:cNvSpPr>
            <a:spLocks noChangeArrowheads="1"/>
          </p:cNvSpPr>
          <p:nvPr/>
        </p:nvSpPr>
        <p:spPr bwMode="auto">
          <a:xfrm>
            <a:off x="614680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23" name="Rectangle 240"/>
          <p:cNvSpPr>
            <a:spLocks noChangeArrowheads="1"/>
          </p:cNvSpPr>
          <p:nvPr/>
        </p:nvSpPr>
        <p:spPr bwMode="auto">
          <a:xfrm>
            <a:off x="619125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424" name="Rectangle 241"/>
          <p:cNvSpPr>
            <a:spLocks noChangeArrowheads="1"/>
          </p:cNvSpPr>
          <p:nvPr/>
        </p:nvSpPr>
        <p:spPr bwMode="auto">
          <a:xfrm>
            <a:off x="6280150" y="33670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425" name="Rectangle 242"/>
          <p:cNvSpPr>
            <a:spLocks noChangeArrowheads="1"/>
          </p:cNvSpPr>
          <p:nvPr/>
        </p:nvSpPr>
        <p:spPr bwMode="auto">
          <a:xfrm>
            <a:off x="6369050" y="33670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26" name="Rectangle 243"/>
          <p:cNvSpPr>
            <a:spLocks noChangeArrowheads="1"/>
          </p:cNvSpPr>
          <p:nvPr/>
        </p:nvSpPr>
        <p:spPr bwMode="auto">
          <a:xfrm>
            <a:off x="6442075" y="33670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27" name="Rectangle 244"/>
          <p:cNvSpPr>
            <a:spLocks noChangeArrowheads="1"/>
          </p:cNvSpPr>
          <p:nvPr/>
        </p:nvSpPr>
        <p:spPr bwMode="auto">
          <a:xfrm>
            <a:off x="6516688" y="33670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428" name="Rectangle 245"/>
          <p:cNvSpPr>
            <a:spLocks noChangeArrowheads="1"/>
          </p:cNvSpPr>
          <p:nvPr/>
        </p:nvSpPr>
        <p:spPr bwMode="auto">
          <a:xfrm>
            <a:off x="6561138" y="33670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429" name="Rectangle 246"/>
          <p:cNvSpPr>
            <a:spLocks noChangeArrowheads="1"/>
          </p:cNvSpPr>
          <p:nvPr/>
        </p:nvSpPr>
        <p:spPr bwMode="auto">
          <a:xfrm>
            <a:off x="6650038" y="33670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30" name="Rectangle 247"/>
          <p:cNvSpPr>
            <a:spLocks noChangeArrowheads="1"/>
          </p:cNvSpPr>
          <p:nvPr/>
        </p:nvSpPr>
        <p:spPr bwMode="auto">
          <a:xfrm>
            <a:off x="6708775" y="33670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31" name="Rectangle 248"/>
          <p:cNvSpPr>
            <a:spLocks noChangeArrowheads="1"/>
          </p:cNvSpPr>
          <p:nvPr/>
        </p:nvSpPr>
        <p:spPr bwMode="auto">
          <a:xfrm>
            <a:off x="6783388" y="336708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32" name="Rectangle 249"/>
          <p:cNvSpPr>
            <a:spLocks noChangeArrowheads="1"/>
          </p:cNvSpPr>
          <p:nvPr/>
        </p:nvSpPr>
        <p:spPr bwMode="auto">
          <a:xfrm>
            <a:off x="6827838" y="33670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433" name="Rectangle 250"/>
          <p:cNvSpPr>
            <a:spLocks noChangeArrowheads="1"/>
          </p:cNvSpPr>
          <p:nvPr/>
        </p:nvSpPr>
        <p:spPr bwMode="auto">
          <a:xfrm>
            <a:off x="6916738" y="3367088"/>
            <a:ext cx="280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434" name="Rectangle 251"/>
          <p:cNvSpPr>
            <a:spLocks noChangeArrowheads="1"/>
          </p:cNvSpPr>
          <p:nvPr/>
        </p:nvSpPr>
        <p:spPr bwMode="auto">
          <a:xfrm>
            <a:off x="6991350" y="33670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435" name="Rectangle 252"/>
          <p:cNvSpPr>
            <a:spLocks noChangeArrowheads="1"/>
          </p:cNvSpPr>
          <p:nvPr/>
        </p:nvSpPr>
        <p:spPr bwMode="auto">
          <a:xfrm>
            <a:off x="7080250" y="33670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36" name="Rectangle 253"/>
          <p:cNvSpPr>
            <a:spLocks noChangeArrowheads="1"/>
          </p:cNvSpPr>
          <p:nvPr/>
        </p:nvSpPr>
        <p:spPr bwMode="auto">
          <a:xfrm>
            <a:off x="712470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37" name="Rectangle 254"/>
          <p:cNvSpPr>
            <a:spLocks noChangeArrowheads="1"/>
          </p:cNvSpPr>
          <p:nvPr/>
        </p:nvSpPr>
        <p:spPr bwMode="auto">
          <a:xfrm>
            <a:off x="721360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38" name="Rectangle 255"/>
          <p:cNvSpPr>
            <a:spLocks noChangeArrowheads="1"/>
          </p:cNvSpPr>
          <p:nvPr/>
        </p:nvSpPr>
        <p:spPr bwMode="auto">
          <a:xfrm>
            <a:off x="7258050" y="33670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439" name="Rectangle 256"/>
          <p:cNvSpPr>
            <a:spLocks noChangeArrowheads="1"/>
          </p:cNvSpPr>
          <p:nvPr/>
        </p:nvSpPr>
        <p:spPr bwMode="auto">
          <a:xfrm>
            <a:off x="734695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40" name="Rectangle 257"/>
          <p:cNvSpPr>
            <a:spLocks noChangeArrowheads="1"/>
          </p:cNvSpPr>
          <p:nvPr/>
        </p:nvSpPr>
        <p:spPr bwMode="auto">
          <a:xfrm>
            <a:off x="7435850" y="33670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41" name="Rectangle 258"/>
          <p:cNvSpPr>
            <a:spLocks noChangeArrowheads="1"/>
          </p:cNvSpPr>
          <p:nvPr/>
        </p:nvSpPr>
        <p:spPr bwMode="auto">
          <a:xfrm>
            <a:off x="7508875" y="33670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42" name="Rectangle 259"/>
          <p:cNvSpPr>
            <a:spLocks noChangeArrowheads="1"/>
          </p:cNvSpPr>
          <p:nvPr/>
        </p:nvSpPr>
        <p:spPr bwMode="auto">
          <a:xfrm>
            <a:off x="4930775" y="37211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443" name="Rectangle 260"/>
          <p:cNvSpPr>
            <a:spLocks noChangeArrowheads="1"/>
          </p:cNvSpPr>
          <p:nvPr/>
        </p:nvSpPr>
        <p:spPr bwMode="auto">
          <a:xfrm>
            <a:off x="5019675" y="37211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44" name="Rectangle 261"/>
          <p:cNvSpPr>
            <a:spLocks noChangeArrowheads="1"/>
          </p:cNvSpPr>
          <p:nvPr/>
        </p:nvSpPr>
        <p:spPr bwMode="auto">
          <a:xfrm>
            <a:off x="5064125" y="37211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445" name="Rectangle 262"/>
          <p:cNvSpPr>
            <a:spLocks noChangeArrowheads="1"/>
          </p:cNvSpPr>
          <p:nvPr/>
        </p:nvSpPr>
        <p:spPr bwMode="auto">
          <a:xfrm>
            <a:off x="5153025" y="37211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46" name="Rectangle 263"/>
          <p:cNvSpPr>
            <a:spLocks noChangeArrowheads="1"/>
          </p:cNvSpPr>
          <p:nvPr/>
        </p:nvSpPr>
        <p:spPr bwMode="auto">
          <a:xfrm>
            <a:off x="5197475" y="37211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447" name="Rectangle 264"/>
          <p:cNvSpPr>
            <a:spLocks noChangeArrowheads="1"/>
          </p:cNvSpPr>
          <p:nvPr/>
        </p:nvSpPr>
        <p:spPr bwMode="auto">
          <a:xfrm>
            <a:off x="5286375" y="37211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48" name="Rectangle 265"/>
          <p:cNvSpPr>
            <a:spLocks noChangeArrowheads="1"/>
          </p:cNvSpPr>
          <p:nvPr/>
        </p:nvSpPr>
        <p:spPr bwMode="auto">
          <a:xfrm>
            <a:off x="5360988" y="37211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449" name="Rectangle 266"/>
          <p:cNvSpPr>
            <a:spLocks noChangeArrowheads="1"/>
          </p:cNvSpPr>
          <p:nvPr/>
        </p:nvSpPr>
        <p:spPr bwMode="auto">
          <a:xfrm>
            <a:off x="5449888" y="37211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450" name="Rectangle 267"/>
          <p:cNvSpPr>
            <a:spLocks noChangeArrowheads="1"/>
          </p:cNvSpPr>
          <p:nvPr/>
        </p:nvSpPr>
        <p:spPr bwMode="auto">
          <a:xfrm>
            <a:off x="5538788" y="37211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51" name="Rectangle 268"/>
          <p:cNvSpPr>
            <a:spLocks noChangeArrowheads="1"/>
          </p:cNvSpPr>
          <p:nvPr/>
        </p:nvSpPr>
        <p:spPr bwMode="auto">
          <a:xfrm>
            <a:off x="5613400" y="37211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52" name="Rectangle 269"/>
          <p:cNvSpPr>
            <a:spLocks noChangeArrowheads="1"/>
          </p:cNvSpPr>
          <p:nvPr/>
        </p:nvSpPr>
        <p:spPr bwMode="auto">
          <a:xfrm>
            <a:off x="1747838" y="32829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453" name="Rectangle 270"/>
          <p:cNvSpPr>
            <a:spLocks noChangeArrowheads="1"/>
          </p:cNvSpPr>
          <p:nvPr/>
        </p:nvSpPr>
        <p:spPr bwMode="auto">
          <a:xfrm>
            <a:off x="3348038" y="32829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454" name="Rectangle 271"/>
          <p:cNvSpPr>
            <a:spLocks noChangeArrowheads="1"/>
          </p:cNvSpPr>
          <p:nvPr/>
        </p:nvSpPr>
        <p:spPr bwMode="auto">
          <a:xfrm>
            <a:off x="4946650" y="3282950"/>
            <a:ext cx="3175"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455" name="Rectangle 272"/>
          <p:cNvSpPr>
            <a:spLocks noChangeArrowheads="1"/>
          </p:cNvSpPr>
          <p:nvPr/>
        </p:nvSpPr>
        <p:spPr bwMode="auto">
          <a:xfrm>
            <a:off x="8148638" y="32829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456" name="Rectangle 273"/>
          <p:cNvSpPr>
            <a:spLocks noChangeArrowheads="1"/>
          </p:cNvSpPr>
          <p:nvPr/>
        </p:nvSpPr>
        <p:spPr bwMode="auto">
          <a:xfrm>
            <a:off x="1730375" y="40767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57" name="Rectangle 274"/>
          <p:cNvSpPr>
            <a:spLocks noChangeArrowheads="1"/>
          </p:cNvSpPr>
          <p:nvPr/>
        </p:nvSpPr>
        <p:spPr bwMode="auto">
          <a:xfrm>
            <a:off x="1790700"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458" name="Rectangle 275"/>
          <p:cNvSpPr>
            <a:spLocks noChangeArrowheads="1"/>
          </p:cNvSpPr>
          <p:nvPr/>
        </p:nvSpPr>
        <p:spPr bwMode="auto">
          <a:xfrm>
            <a:off x="1879600" y="4076700"/>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459" name="Rectangle 276"/>
          <p:cNvSpPr>
            <a:spLocks noChangeArrowheads="1"/>
          </p:cNvSpPr>
          <p:nvPr/>
        </p:nvSpPr>
        <p:spPr bwMode="auto">
          <a:xfrm>
            <a:off x="1952625"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460" name="Rectangle 277"/>
          <p:cNvSpPr>
            <a:spLocks noChangeArrowheads="1"/>
          </p:cNvSpPr>
          <p:nvPr/>
        </p:nvSpPr>
        <p:spPr bwMode="auto">
          <a:xfrm>
            <a:off x="2041525" y="4076700"/>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461" name="Rectangle 278"/>
          <p:cNvSpPr>
            <a:spLocks noChangeArrowheads="1"/>
          </p:cNvSpPr>
          <p:nvPr/>
        </p:nvSpPr>
        <p:spPr bwMode="auto">
          <a:xfrm>
            <a:off x="2174875" y="40767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62" name="Rectangle 279"/>
          <p:cNvSpPr>
            <a:spLocks noChangeArrowheads="1"/>
          </p:cNvSpPr>
          <p:nvPr/>
        </p:nvSpPr>
        <p:spPr bwMode="auto">
          <a:xfrm>
            <a:off x="2249488" y="4076700"/>
            <a:ext cx="261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63" name="Rectangle 280"/>
          <p:cNvSpPr>
            <a:spLocks noChangeArrowheads="1"/>
          </p:cNvSpPr>
          <p:nvPr/>
        </p:nvSpPr>
        <p:spPr bwMode="auto">
          <a:xfrm>
            <a:off x="22939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464" name="Rectangle 281"/>
          <p:cNvSpPr>
            <a:spLocks noChangeArrowheads="1"/>
          </p:cNvSpPr>
          <p:nvPr/>
        </p:nvSpPr>
        <p:spPr bwMode="auto">
          <a:xfrm>
            <a:off x="23828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465" name="Rectangle 282"/>
          <p:cNvSpPr>
            <a:spLocks noChangeArrowheads="1"/>
          </p:cNvSpPr>
          <p:nvPr/>
        </p:nvSpPr>
        <p:spPr bwMode="auto">
          <a:xfrm>
            <a:off x="24717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466" name="Rectangle 283"/>
          <p:cNvSpPr>
            <a:spLocks noChangeArrowheads="1"/>
          </p:cNvSpPr>
          <p:nvPr/>
        </p:nvSpPr>
        <p:spPr bwMode="auto">
          <a:xfrm>
            <a:off x="25606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467" name="Rectangle 284"/>
          <p:cNvSpPr>
            <a:spLocks noChangeArrowheads="1"/>
          </p:cNvSpPr>
          <p:nvPr/>
        </p:nvSpPr>
        <p:spPr bwMode="auto">
          <a:xfrm>
            <a:off x="4102100" y="40767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68" name="Rectangle 285"/>
          <p:cNvSpPr>
            <a:spLocks noChangeArrowheads="1"/>
          </p:cNvSpPr>
          <p:nvPr/>
        </p:nvSpPr>
        <p:spPr bwMode="auto">
          <a:xfrm>
            <a:off x="41608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3</a:t>
            </a:r>
          </a:p>
        </p:txBody>
      </p:sp>
      <p:sp>
        <p:nvSpPr>
          <p:cNvPr id="349469" name="Rectangle 286"/>
          <p:cNvSpPr>
            <a:spLocks noChangeArrowheads="1"/>
          </p:cNvSpPr>
          <p:nvPr/>
        </p:nvSpPr>
        <p:spPr bwMode="auto">
          <a:xfrm>
            <a:off x="4249738" y="40767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70" name="Rectangle 287"/>
          <p:cNvSpPr>
            <a:spLocks noChangeArrowheads="1"/>
          </p:cNvSpPr>
          <p:nvPr/>
        </p:nvSpPr>
        <p:spPr bwMode="auto">
          <a:xfrm>
            <a:off x="4308475" y="40767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7</a:t>
            </a:r>
          </a:p>
        </p:txBody>
      </p:sp>
      <p:sp>
        <p:nvSpPr>
          <p:cNvPr id="349471" name="Rectangle 288"/>
          <p:cNvSpPr>
            <a:spLocks noChangeArrowheads="1"/>
          </p:cNvSpPr>
          <p:nvPr/>
        </p:nvSpPr>
        <p:spPr bwMode="auto">
          <a:xfrm>
            <a:off x="4397375" y="40767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472" name="Rectangle 289"/>
          <p:cNvSpPr>
            <a:spLocks noChangeArrowheads="1"/>
          </p:cNvSpPr>
          <p:nvPr/>
        </p:nvSpPr>
        <p:spPr bwMode="auto">
          <a:xfrm>
            <a:off x="4486275" y="40767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6</a:t>
            </a:r>
          </a:p>
        </p:txBody>
      </p:sp>
      <p:sp>
        <p:nvSpPr>
          <p:cNvPr id="349473" name="Rectangle 290"/>
          <p:cNvSpPr>
            <a:spLocks noChangeArrowheads="1"/>
          </p:cNvSpPr>
          <p:nvPr/>
        </p:nvSpPr>
        <p:spPr bwMode="auto">
          <a:xfrm>
            <a:off x="4930775" y="4076700"/>
            <a:ext cx="2762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474" name="Rectangle 291"/>
          <p:cNvSpPr>
            <a:spLocks noChangeArrowheads="1"/>
          </p:cNvSpPr>
          <p:nvPr/>
        </p:nvSpPr>
        <p:spPr bwMode="auto">
          <a:xfrm>
            <a:off x="5035550"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75" name="Rectangle 292"/>
          <p:cNvSpPr>
            <a:spLocks noChangeArrowheads="1"/>
          </p:cNvSpPr>
          <p:nvPr/>
        </p:nvSpPr>
        <p:spPr bwMode="auto">
          <a:xfrm>
            <a:off x="5080000" y="40767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76" name="Rectangle 293"/>
          <p:cNvSpPr>
            <a:spLocks noChangeArrowheads="1"/>
          </p:cNvSpPr>
          <p:nvPr/>
        </p:nvSpPr>
        <p:spPr bwMode="auto">
          <a:xfrm>
            <a:off x="5138738" y="4076700"/>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477" name="Rectangle 294"/>
          <p:cNvSpPr>
            <a:spLocks noChangeArrowheads="1"/>
          </p:cNvSpPr>
          <p:nvPr/>
        </p:nvSpPr>
        <p:spPr bwMode="auto">
          <a:xfrm>
            <a:off x="5272088" y="40767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78" name="Rectangle 295"/>
          <p:cNvSpPr>
            <a:spLocks noChangeArrowheads="1"/>
          </p:cNvSpPr>
          <p:nvPr/>
        </p:nvSpPr>
        <p:spPr bwMode="auto">
          <a:xfrm>
            <a:off x="5346700" y="40767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79" name="Rectangle 296"/>
          <p:cNvSpPr>
            <a:spLocks noChangeArrowheads="1"/>
          </p:cNvSpPr>
          <p:nvPr/>
        </p:nvSpPr>
        <p:spPr bwMode="auto">
          <a:xfrm>
            <a:off x="5391150" y="4076700"/>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480" name="Rectangle 297"/>
          <p:cNvSpPr>
            <a:spLocks noChangeArrowheads="1"/>
          </p:cNvSpPr>
          <p:nvPr/>
        </p:nvSpPr>
        <p:spPr bwMode="auto">
          <a:xfrm>
            <a:off x="5524500"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81" name="Rectangle 298"/>
          <p:cNvSpPr>
            <a:spLocks noChangeArrowheads="1"/>
          </p:cNvSpPr>
          <p:nvPr/>
        </p:nvSpPr>
        <p:spPr bwMode="auto">
          <a:xfrm>
            <a:off x="5568950" y="40767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482" name="Rectangle 299"/>
          <p:cNvSpPr>
            <a:spLocks noChangeArrowheads="1"/>
          </p:cNvSpPr>
          <p:nvPr/>
        </p:nvSpPr>
        <p:spPr bwMode="auto">
          <a:xfrm>
            <a:off x="5613400"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83" name="Rectangle 300"/>
          <p:cNvSpPr>
            <a:spLocks noChangeArrowheads="1"/>
          </p:cNvSpPr>
          <p:nvPr/>
        </p:nvSpPr>
        <p:spPr bwMode="auto">
          <a:xfrm>
            <a:off x="5702300" y="40767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84" name="Rectangle 301"/>
          <p:cNvSpPr>
            <a:spLocks noChangeArrowheads="1"/>
          </p:cNvSpPr>
          <p:nvPr/>
        </p:nvSpPr>
        <p:spPr bwMode="auto">
          <a:xfrm>
            <a:off x="5746750" y="4076700"/>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485" name="Rectangle 302"/>
          <p:cNvSpPr>
            <a:spLocks noChangeArrowheads="1"/>
          </p:cNvSpPr>
          <p:nvPr/>
        </p:nvSpPr>
        <p:spPr bwMode="auto">
          <a:xfrm>
            <a:off x="5880100" y="40767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86" name="Rectangle 303"/>
          <p:cNvSpPr>
            <a:spLocks noChangeArrowheads="1"/>
          </p:cNvSpPr>
          <p:nvPr/>
        </p:nvSpPr>
        <p:spPr bwMode="auto">
          <a:xfrm>
            <a:off x="5953125" y="40767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487" name="Rectangle 304"/>
          <p:cNvSpPr>
            <a:spLocks noChangeArrowheads="1"/>
          </p:cNvSpPr>
          <p:nvPr/>
        </p:nvSpPr>
        <p:spPr bwMode="auto">
          <a:xfrm>
            <a:off x="6027738"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488" name="Rectangle 305"/>
          <p:cNvSpPr>
            <a:spLocks noChangeArrowheads="1"/>
          </p:cNvSpPr>
          <p:nvPr/>
        </p:nvSpPr>
        <p:spPr bwMode="auto">
          <a:xfrm>
            <a:off x="6072188" y="40767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489" name="Rectangle 306"/>
          <p:cNvSpPr>
            <a:spLocks noChangeArrowheads="1"/>
          </p:cNvSpPr>
          <p:nvPr/>
        </p:nvSpPr>
        <p:spPr bwMode="auto">
          <a:xfrm>
            <a:off x="6116638" y="40767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90" name="Rectangle 307"/>
          <p:cNvSpPr>
            <a:spLocks noChangeArrowheads="1"/>
          </p:cNvSpPr>
          <p:nvPr/>
        </p:nvSpPr>
        <p:spPr bwMode="auto">
          <a:xfrm>
            <a:off x="6205538"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91" name="Rectangle 308"/>
          <p:cNvSpPr>
            <a:spLocks noChangeArrowheads="1"/>
          </p:cNvSpPr>
          <p:nvPr/>
        </p:nvSpPr>
        <p:spPr bwMode="auto">
          <a:xfrm>
            <a:off x="6249988" y="40767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92" name="Rectangle 309"/>
          <p:cNvSpPr>
            <a:spLocks noChangeArrowheads="1"/>
          </p:cNvSpPr>
          <p:nvPr/>
        </p:nvSpPr>
        <p:spPr bwMode="auto">
          <a:xfrm>
            <a:off x="6324600" y="40767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93" name="Rectangle 310"/>
          <p:cNvSpPr>
            <a:spLocks noChangeArrowheads="1"/>
          </p:cNvSpPr>
          <p:nvPr/>
        </p:nvSpPr>
        <p:spPr bwMode="auto">
          <a:xfrm>
            <a:off x="6383338" y="40767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94" name="Rectangle 311"/>
          <p:cNvSpPr>
            <a:spLocks noChangeArrowheads="1"/>
          </p:cNvSpPr>
          <p:nvPr/>
        </p:nvSpPr>
        <p:spPr bwMode="auto">
          <a:xfrm>
            <a:off x="6427788"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95" name="Rectangle 312"/>
          <p:cNvSpPr>
            <a:spLocks noChangeArrowheads="1"/>
          </p:cNvSpPr>
          <p:nvPr/>
        </p:nvSpPr>
        <p:spPr bwMode="auto">
          <a:xfrm>
            <a:off x="6472238" y="40767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496" name="Rectangle 313"/>
          <p:cNvSpPr>
            <a:spLocks noChangeArrowheads="1"/>
          </p:cNvSpPr>
          <p:nvPr/>
        </p:nvSpPr>
        <p:spPr bwMode="auto">
          <a:xfrm>
            <a:off x="6561138" y="40767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497" name="Rectangle 314"/>
          <p:cNvSpPr>
            <a:spLocks noChangeArrowheads="1"/>
          </p:cNvSpPr>
          <p:nvPr/>
        </p:nvSpPr>
        <p:spPr bwMode="auto">
          <a:xfrm>
            <a:off x="6650038" y="40767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98" name="Rectangle 315"/>
          <p:cNvSpPr>
            <a:spLocks noChangeArrowheads="1"/>
          </p:cNvSpPr>
          <p:nvPr/>
        </p:nvSpPr>
        <p:spPr bwMode="auto">
          <a:xfrm>
            <a:off x="6724650" y="40767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99" name="Rectangle 316"/>
          <p:cNvSpPr>
            <a:spLocks noChangeArrowheads="1"/>
          </p:cNvSpPr>
          <p:nvPr/>
        </p:nvSpPr>
        <p:spPr bwMode="auto">
          <a:xfrm>
            <a:off x="6797675" y="40767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00" name="Rectangle 317"/>
          <p:cNvSpPr>
            <a:spLocks noChangeArrowheads="1"/>
          </p:cNvSpPr>
          <p:nvPr/>
        </p:nvSpPr>
        <p:spPr bwMode="auto">
          <a:xfrm>
            <a:off x="6842125"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501" name="Rectangle 318"/>
          <p:cNvSpPr>
            <a:spLocks noChangeArrowheads="1"/>
          </p:cNvSpPr>
          <p:nvPr/>
        </p:nvSpPr>
        <p:spPr bwMode="auto">
          <a:xfrm>
            <a:off x="6931025" y="40767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02" name="Rectangle 319"/>
          <p:cNvSpPr>
            <a:spLocks noChangeArrowheads="1"/>
          </p:cNvSpPr>
          <p:nvPr/>
        </p:nvSpPr>
        <p:spPr bwMode="auto">
          <a:xfrm>
            <a:off x="6991350" y="40767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503" name="Rectangle 320"/>
          <p:cNvSpPr>
            <a:spLocks noChangeArrowheads="1"/>
          </p:cNvSpPr>
          <p:nvPr/>
        </p:nvSpPr>
        <p:spPr bwMode="auto">
          <a:xfrm>
            <a:off x="7064375" y="40767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04" name="Rectangle 321"/>
          <p:cNvSpPr>
            <a:spLocks noChangeArrowheads="1"/>
          </p:cNvSpPr>
          <p:nvPr/>
        </p:nvSpPr>
        <p:spPr bwMode="auto">
          <a:xfrm>
            <a:off x="7108825"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505" name="Rectangle 322"/>
          <p:cNvSpPr>
            <a:spLocks noChangeArrowheads="1"/>
          </p:cNvSpPr>
          <p:nvPr/>
        </p:nvSpPr>
        <p:spPr bwMode="auto">
          <a:xfrm>
            <a:off x="7197725" y="40767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06" name="Rectangle 323"/>
          <p:cNvSpPr>
            <a:spLocks noChangeArrowheads="1"/>
          </p:cNvSpPr>
          <p:nvPr/>
        </p:nvSpPr>
        <p:spPr bwMode="auto">
          <a:xfrm>
            <a:off x="7272338" y="40767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507" name="Rectangle 324"/>
          <p:cNvSpPr>
            <a:spLocks noChangeArrowheads="1"/>
          </p:cNvSpPr>
          <p:nvPr/>
        </p:nvSpPr>
        <p:spPr bwMode="auto">
          <a:xfrm>
            <a:off x="7361238" y="40767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08" name="Rectangle 325"/>
          <p:cNvSpPr>
            <a:spLocks noChangeArrowheads="1"/>
          </p:cNvSpPr>
          <p:nvPr/>
        </p:nvSpPr>
        <p:spPr bwMode="auto">
          <a:xfrm>
            <a:off x="7405688"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509" name="Rectangle 326"/>
          <p:cNvSpPr>
            <a:spLocks noChangeArrowheads="1"/>
          </p:cNvSpPr>
          <p:nvPr/>
        </p:nvSpPr>
        <p:spPr bwMode="auto">
          <a:xfrm>
            <a:off x="7450138" y="40767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510" name="Rectangle 327"/>
          <p:cNvSpPr>
            <a:spLocks noChangeArrowheads="1"/>
          </p:cNvSpPr>
          <p:nvPr/>
        </p:nvSpPr>
        <p:spPr bwMode="auto">
          <a:xfrm>
            <a:off x="7539038" y="4076700"/>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511" name="Rectangle 328"/>
          <p:cNvSpPr>
            <a:spLocks noChangeArrowheads="1"/>
          </p:cNvSpPr>
          <p:nvPr/>
        </p:nvSpPr>
        <p:spPr bwMode="auto">
          <a:xfrm>
            <a:off x="7672388" y="40767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12" name="Rectangle 329"/>
          <p:cNvSpPr>
            <a:spLocks noChangeArrowheads="1"/>
          </p:cNvSpPr>
          <p:nvPr/>
        </p:nvSpPr>
        <p:spPr bwMode="auto">
          <a:xfrm>
            <a:off x="7747000" y="40767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13" name="Rectangle 330"/>
          <p:cNvSpPr>
            <a:spLocks noChangeArrowheads="1"/>
          </p:cNvSpPr>
          <p:nvPr/>
        </p:nvSpPr>
        <p:spPr bwMode="auto">
          <a:xfrm>
            <a:off x="4930775" y="44323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14" name="Rectangle 331"/>
          <p:cNvSpPr>
            <a:spLocks noChangeArrowheads="1"/>
          </p:cNvSpPr>
          <p:nvPr/>
        </p:nvSpPr>
        <p:spPr bwMode="auto">
          <a:xfrm>
            <a:off x="5019675" y="44323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15" name="Rectangle 332"/>
          <p:cNvSpPr>
            <a:spLocks noChangeArrowheads="1"/>
          </p:cNvSpPr>
          <p:nvPr/>
        </p:nvSpPr>
        <p:spPr bwMode="auto">
          <a:xfrm>
            <a:off x="5064125" y="44323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516" name="Rectangle 333"/>
          <p:cNvSpPr>
            <a:spLocks noChangeArrowheads="1"/>
          </p:cNvSpPr>
          <p:nvPr/>
        </p:nvSpPr>
        <p:spPr bwMode="auto">
          <a:xfrm>
            <a:off x="5153025" y="44323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17" name="Rectangle 334"/>
          <p:cNvSpPr>
            <a:spLocks noChangeArrowheads="1"/>
          </p:cNvSpPr>
          <p:nvPr/>
        </p:nvSpPr>
        <p:spPr bwMode="auto">
          <a:xfrm>
            <a:off x="5197475" y="44323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18" name="Rectangle 335"/>
          <p:cNvSpPr>
            <a:spLocks noChangeArrowheads="1"/>
          </p:cNvSpPr>
          <p:nvPr/>
        </p:nvSpPr>
        <p:spPr bwMode="auto">
          <a:xfrm>
            <a:off x="5286375" y="44323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19" name="Rectangle 336"/>
          <p:cNvSpPr>
            <a:spLocks noChangeArrowheads="1"/>
          </p:cNvSpPr>
          <p:nvPr/>
        </p:nvSpPr>
        <p:spPr bwMode="auto">
          <a:xfrm>
            <a:off x="5360988" y="44323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520" name="Rectangle 337"/>
          <p:cNvSpPr>
            <a:spLocks noChangeArrowheads="1"/>
          </p:cNvSpPr>
          <p:nvPr/>
        </p:nvSpPr>
        <p:spPr bwMode="auto">
          <a:xfrm>
            <a:off x="5449888" y="44323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21" name="Rectangle 338"/>
          <p:cNvSpPr>
            <a:spLocks noChangeArrowheads="1"/>
          </p:cNvSpPr>
          <p:nvPr/>
        </p:nvSpPr>
        <p:spPr bwMode="auto">
          <a:xfrm>
            <a:off x="5538788" y="44323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522" name="Rectangle 339"/>
          <p:cNvSpPr>
            <a:spLocks noChangeArrowheads="1"/>
          </p:cNvSpPr>
          <p:nvPr/>
        </p:nvSpPr>
        <p:spPr bwMode="auto">
          <a:xfrm>
            <a:off x="5613400" y="44323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523" name="Rectangle 340"/>
          <p:cNvSpPr>
            <a:spLocks noChangeArrowheads="1"/>
          </p:cNvSpPr>
          <p:nvPr/>
        </p:nvSpPr>
        <p:spPr bwMode="auto">
          <a:xfrm>
            <a:off x="1747838" y="39941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524" name="Rectangle 341"/>
          <p:cNvSpPr>
            <a:spLocks noChangeArrowheads="1"/>
          </p:cNvSpPr>
          <p:nvPr/>
        </p:nvSpPr>
        <p:spPr bwMode="auto">
          <a:xfrm>
            <a:off x="3348038" y="39941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525" name="Rectangle 342"/>
          <p:cNvSpPr>
            <a:spLocks noChangeArrowheads="1"/>
          </p:cNvSpPr>
          <p:nvPr/>
        </p:nvSpPr>
        <p:spPr bwMode="auto">
          <a:xfrm>
            <a:off x="4946650" y="3994150"/>
            <a:ext cx="3175"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526" name="Rectangle 343"/>
          <p:cNvSpPr>
            <a:spLocks noChangeArrowheads="1"/>
          </p:cNvSpPr>
          <p:nvPr/>
        </p:nvSpPr>
        <p:spPr bwMode="auto">
          <a:xfrm>
            <a:off x="8148638" y="39941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527" name="Rectangle 344"/>
          <p:cNvSpPr>
            <a:spLocks noChangeArrowheads="1"/>
          </p:cNvSpPr>
          <p:nvPr/>
        </p:nvSpPr>
        <p:spPr bwMode="auto">
          <a:xfrm>
            <a:off x="1730375" y="4787900"/>
            <a:ext cx="309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28" name="Rectangle 345"/>
          <p:cNvSpPr>
            <a:spLocks noChangeArrowheads="1"/>
          </p:cNvSpPr>
          <p:nvPr/>
        </p:nvSpPr>
        <p:spPr bwMode="auto">
          <a:xfrm>
            <a:off x="1849438"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29" name="Rectangle 346"/>
          <p:cNvSpPr>
            <a:spLocks noChangeArrowheads="1"/>
          </p:cNvSpPr>
          <p:nvPr/>
        </p:nvSpPr>
        <p:spPr bwMode="auto">
          <a:xfrm>
            <a:off x="1893888" y="4787900"/>
            <a:ext cx="249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530" name="Rectangle 347"/>
          <p:cNvSpPr>
            <a:spLocks noChangeArrowheads="1"/>
          </p:cNvSpPr>
          <p:nvPr/>
        </p:nvSpPr>
        <p:spPr bwMode="auto">
          <a:xfrm>
            <a:off x="1952625" y="47879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531" name="Rectangle 348"/>
          <p:cNvSpPr>
            <a:spLocks noChangeArrowheads="1"/>
          </p:cNvSpPr>
          <p:nvPr/>
        </p:nvSpPr>
        <p:spPr bwMode="auto">
          <a:xfrm>
            <a:off x="2012950" y="47879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32" name="Rectangle 349"/>
          <p:cNvSpPr>
            <a:spLocks noChangeArrowheads="1"/>
          </p:cNvSpPr>
          <p:nvPr/>
        </p:nvSpPr>
        <p:spPr bwMode="auto">
          <a:xfrm>
            <a:off x="2085975"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33" name="Rectangle 350"/>
          <p:cNvSpPr>
            <a:spLocks noChangeArrowheads="1"/>
          </p:cNvSpPr>
          <p:nvPr/>
        </p:nvSpPr>
        <p:spPr bwMode="auto">
          <a:xfrm>
            <a:off x="2146300" y="47879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34" name="Rectangle 351"/>
          <p:cNvSpPr>
            <a:spLocks noChangeArrowheads="1"/>
          </p:cNvSpPr>
          <p:nvPr/>
        </p:nvSpPr>
        <p:spPr bwMode="auto">
          <a:xfrm>
            <a:off x="2219325"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535" name="Rectangle 352"/>
          <p:cNvSpPr>
            <a:spLocks noChangeArrowheads="1"/>
          </p:cNvSpPr>
          <p:nvPr/>
        </p:nvSpPr>
        <p:spPr bwMode="auto">
          <a:xfrm>
            <a:off x="2308225"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36" name="Rectangle 353"/>
          <p:cNvSpPr>
            <a:spLocks noChangeArrowheads="1"/>
          </p:cNvSpPr>
          <p:nvPr/>
        </p:nvSpPr>
        <p:spPr bwMode="auto">
          <a:xfrm>
            <a:off x="2352675"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37" name="Rectangle 354"/>
          <p:cNvSpPr>
            <a:spLocks noChangeArrowheads="1"/>
          </p:cNvSpPr>
          <p:nvPr/>
        </p:nvSpPr>
        <p:spPr bwMode="auto">
          <a:xfrm>
            <a:off x="239712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38" name="Rectangle 355"/>
          <p:cNvSpPr>
            <a:spLocks noChangeArrowheads="1"/>
          </p:cNvSpPr>
          <p:nvPr/>
        </p:nvSpPr>
        <p:spPr bwMode="auto">
          <a:xfrm>
            <a:off x="2471738"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539" name="Rectangle 356"/>
          <p:cNvSpPr>
            <a:spLocks noChangeArrowheads="1"/>
          </p:cNvSpPr>
          <p:nvPr/>
        </p:nvSpPr>
        <p:spPr bwMode="auto">
          <a:xfrm>
            <a:off x="251618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40" name="Rectangle 357"/>
          <p:cNvSpPr>
            <a:spLocks noChangeArrowheads="1"/>
          </p:cNvSpPr>
          <p:nvPr/>
        </p:nvSpPr>
        <p:spPr bwMode="auto">
          <a:xfrm>
            <a:off x="2560638" y="4787900"/>
            <a:ext cx="282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41" name="Rectangle 358"/>
          <p:cNvSpPr>
            <a:spLocks noChangeArrowheads="1"/>
          </p:cNvSpPr>
          <p:nvPr/>
        </p:nvSpPr>
        <p:spPr bwMode="auto">
          <a:xfrm>
            <a:off x="266382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42" name="Rectangle 359"/>
          <p:cNvSpPr>
            <a:spLocks noChangeArrowheads="1"/>
          </p:cNvSpPr>
          <p:nvPr/>
        </p:nvSpPr>
        <p:spPr bwMode="auto">
          <a:xfrm>
            <a:off x="2738438" y="47879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x</a:t>
            </a:r>
          </a:p>
        </p:txBody>
      </p:sp>
      <p:sp>
        <p:nvSpPr>
          <p:cNvPr id="349543" name="Rectangle 360"/>
          <p:cNvSpPr>
            <a:spLocks noChangeArrowheads="1"/>
          </p:cNvSpPr>
          <p:nvPr/>
        </p:nvSpPr>
        <p:spPr bwMode="auto">
          <a:xfrm>
            <a:off x="282733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44" name="Rectangle 361"/>
          <p:cNvSpPr>
            <a:spLocks noChangeArrowheads="1"/>
          </p:cNvSpPr>
          <p:nvPr/>
        </p:nvSpPr>
        <p:spPr bwMode="auto">
          <a:xfrm>
            <a:off x="2871788" y="4787900"/>
            <a:ext cx="2936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45" name="Rectangle 362"/>
          <p:cNvSpPr>
            <a:spLocks noChangeArrowheads="1"/>
          </p:cNvSpPr>
          <p:nvPr/>
        </p:nvSpPr>
        <p:spPr bwMode="auto">
          <a:xfrm>
            <a:off x="2990850"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46" name="Rectangle 363"/>
          <p:cNvSpPr>
            <a:spLocks noChangeArrowheads="1"/>
          </p:cNvSpPr>
          <p:nvPr/>
        </p:nvSpPr>
        <p:spPr bwMode="auto">
          <a:xfrm>
            <a:off x="3063875"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47" name="Rectangle 364"/>
          <p:cNvSpPr>
            <a:spLocks noChangeArrowheads="1"/>
          </p:cNvSpPr>
          <p:nvPr/>
        </p:nvSpPr>
        <p:spPr bwMode="auto">
          <a:xfrm>
            <a:off x="3108325" y="47879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48" name="Rectangle 365"/>
          <p:cNvSpPr>
            <a:spLocks noChangeArrowheads="1"/>
          </p:cNvSpPr>
          <p:nvPr/>
        </p:nvSpPr>
        <p:spPr bwMode="auto">
          <a:xfrm>
            <a:off x="4102100" y="47879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549" name="Rectangle 366"/>
          <p:cNvSpPr>
            <a:spLocks noChangeArrowheads="1"/>
          </p:cNvSpPr>
          <p:nvPr/>
        </p:nvSpPr>
        <p:spPr bwMode="auto">
          <a:xfrm>
            <a:off x="4160838" y="47879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550" name="Rectangle 367"/>
          <p:cNvSpPr>
            <a:spLocks noChangeArrowheads="1"/>
          </p:cNvSpPr>
          <p:nvPr/>
        </p:nvSpPr>
        <p:spPr bwMode="auto">
          <a:xfrm>
            <a:off x="4249738" y="47879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551" name="Rectangle 368"/>
          <p:cNvSpPr>
            <a:spLocks noChangeArrowheads="1"/>
          </p:cNvSpPr>
          <p:nvPr/>
        </p:nvSpPr>
        <p:spPr bwMode="auto">
          <a:xfrm>
            <a:off x="4308475" y="47879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8</a:t>
            </a:r>
          </a:p>
        </p:txBody>
      </p:sp>
      <p:sp>
        <p:nvSpPr>
          <p:cNvPr id="349552" name="Rectangle 369"/>
          <p:cNvSpPr>
            <a:spLocks noChangeArrowheads="1"/>
          </p:cNvSpPr>
          <p:nvPr/>
        </p:nvSpPr>
        <p:spPr bwMode="auto">
          <a:xfrm>
            <a:off x="4397375" y="47879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4</a:t>
            </a:r>
          </a:p>
        </p:txBody>
      </p:sp>
      <p:sp>
        <p:nvSpPr>
          <p:cNvPr id="349553" name="Rectangle 370"/>
          <p:cNvSpPr>
            <a:spLocks noChangeArrowheads="1"/>
          </p:cNvSpPr>
          <p:nvPr/>
        </p:nvSpPr>
        <p:spPr bwMode="auto">
          <a:xfrm>
            <a:off x="4486275" y="47879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9</a:t>
            </a:r>
          </a:p>
        </p:txBody>
      </p:sp>
      <p:sp>
        <p:nvSpPr>
          <p:cNvPr id="349554" name="Rectangle 371"/>
          <p:cNvSpPr>
            <a:spLocks noChangeArrowheads="1"/>
          </p:cNvSpPr>
          <p:nvPr/>
        </p:nvSpPr>
        <p:spPr bwMode="auto">
          <a:xfrm>
            <a:off x="4930775" y="47879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55" name="Rectangle 372"/>
          <p:cNvSpPr>
            <a:spLocks noChangeArrowheads="1"/>
          </p:cNvSpPr>
          <p:nvPr/>
        </p:nvSpPr>
        <p:spPr bwMode="auto">
          <a:xfrm>
            <a:off x="4991100" y="47879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556" name="Rectangle 373"/>
          <p:cNvSpPr>
            <a:spLocks noChangeArrowheads="1"/>
          </p:cNvSpPr>
          <p:nvPr/>
        </p:nvSpPr>
        <p:spPr bwMode="auto">
          <a:xfrm>
            <a:off x="504983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57" name="Rectangle 374"/>
          <p:cNvSpPr>
            <a:spLocks noChangeArrowheads="1"/>
          </p:cNvSpPr>
          <p:nvPr/>
        </p:nvSpPr>
        <p:spPr bwMode="auto">
          <a:xfrm>
            <a:off x="5094288" y="47879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558" name="Rectangle 375"/>
          <p:cNvSpPr>
            <a:spLocks noChangeArrowheads="1"/>
          </p:cNvSpPr>
          <p:nvPr/>
        </p:nvSpPr>
        <p:spPr bwMode="auto">
          <a:xfrm>
            <a:off x="5183188"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59" name="Rectangle 376"/>
          <p:cNvSpPr>
            <a:spLocks noChangeArrowheads="1"/>
          </p:cNvSpPr>
          <p:nvPr/>
        </p:nvSpPr>
        <p:spPr bwMode="auto">
          <a:xfrm>
            <a:off x="5241925"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60" name="Rectangle 377"/>
          <p:cNvSpPr>
            <a:spLocks noChangeArrowheads="1"/>
          </p:cNvSpPr>
          <p:nvPr/>
        </p:nvSpPr>
        <p:spPr bwMode="auto">
          <a:xfrm>
            <a:off x="5330825"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61" name="Rectangle 378"/>
          <p:cNvSpPr>
            <a:spLocks noChangeArrowheads="1"/>
          </p:cNvSpPr>
          <p:nvPr/>
        </p:nvSpPr>
        <p:spPr bwMode="auto">
          <a:xfrm>
            <a:off x="5375275"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562" name="Rectangle 379"/>
          <p:cNvSpPr>
            <a:spLocks noChangeArrowheads="1"/>
          </p:cNvSpPr>
          <p:nvPr/>
        </p:nvSpPr>
        <p:spPr bwMode="auto">
          <a:xfrm>
            <a:off x="546417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63" name="Rectangle 380"/>
          <p:cNvSpPr>
            <a:spLocks noChangeArrowheads="1"/>
          </p:cNvSpPr>
          <p:nvPr/>
        </p:nvSpPr>
        <p:spPr bwMode="auto">
          <a:xfrm>
            <a:off x="5538788"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64" name="Rectangle 381"/>
          <p:cNvSpPr>
            <a:spLocks noChangeArrowheads="1"/>
          </p:cNvSpPr>
          <p:nvPr/>
        </p:nvSpPr>
        <p:spPr bwMode="auto">
          <a:xfrm>
            <a:off x="5597525" y="47879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565" name="Rectangle 382"/>
          <p:cNvSpPr>
            <a:spLocks noChangeArrowheads="1"/>
          </p:cNvSpPr>
          <p:nvPr/>
        </p:nvSpPr>
        <p:spPr bwMode="auto">
          <a:xfrm>
            <a:off x="5686425"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66" name="Rectangle 383"/>
          <p:cNvSpPr>
            <a:spLocks noChangeArrowheads="1"/>
          </p:cNvSpPr>
          <p:nvPr/>
        </p:nvSpPr>
        <p:spPr bwMode="auto">
          <a:xfrm>
            <a:off x="5730875"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67" name="Rectangle 384"/>
          <p:cNvSpPr>
            <a:spLocks noChangeArrowheads="1"/>
          </p:cNvSpPr>
          <p:nvPr/>
        </p:nvSpPr>
        <p:spPr bwMode="auto">
          <a:xfrm>
            <a:off x="5775325"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568" name="Rectangle 385"/>
          <p:cNvSpPr>
            <a:spLocks noChangeArrowheads="1"/>
          </p:cNvSpPr>
          <p:nvPr/>
        </p:nvSpPr>
        <p:spPr bwMode="auto">
          <a:xfrm>
            <a:off x="5864225" y="4787900"/>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569" name="Rectangle 386"/>
          <p:cNvSpPr>
            <a:spLocks noChangeArrowheads="1"/>
          </p:cNvSpPr>
          <p:nvPr/>
        </p:nvSpPr>
        <p:spPr bwMode="auto">
          <a:xfrm>
            <a:off x="5938838" y="47879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570" name="Rectangle 387"/>
          <p:cNvSpPr>
            <a:spLocks noChangeArrowheads="1"/>
          </p:cNvSpPr>
          <p:nvPr/>
        </p:nvSpPr>
        <p:spPr bwMode="auto">
          <a:xfrm>
            <a:off x="6027738" y="4787900"/>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571" name="Rectangle 388"/>
          <p:cNvSpPr>
            <a:spLocks noChangeArrowheads="1"/>
          </p:cNvSpPr>
          <p:nvPr/>
        </p:nvSpPr>
        <p:spPr bwMode="auto">
          <a:xfrm>
            <a:off x="6161088" y="47879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72" name="Rectangle 389"/>
          <p:cNvSpPr>
            <a:spLocks noChangeArrowheads="1"/>
          </p:cNvSpPr>
          <p:nvPr/>
        </p:nvSpPr>
        <p:spPr bwMode="auto">
          <a:xfrm>
            <a:off x="6235700"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73" name="Rectangle 390"/>
          <p:cNvSpPr>
            <a:spLocks noChangeArrowheads="1"/>
          </p:cNvSpPr>
          <p:nvPr/>
        </p:nvSpPr>
        <p:spPr bwMode="auto">
          <a:xfrm>
            <a:off x="6280150"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74" name="Rectangle 391"/>
          <p:cNvSpPr>
            <a:spLocks noChangeArrowheads="1"/>
          </p:cNvSpPr>
          <p:nvPr/>
        </p:nvSpPr>
        <p:spPr bwMode="auto">
          <a:xfrm>
            <a:off x="6324600" y="47879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575" name="Rectangle 392"/>
          <p:cNvSpPr>
            <a:spLocks noChangeArrowheads="1"/>
          </p:cNvSpPr>
          <p:nvPr/>
        </p:nvSpPr>
        <p:spPr bwMode="auto">
          <a:xfrm>
            <a:off x="6397625"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76" name="Rectangle 393"/>
          <p:cNvSpPr>
            <a:spLocks noChangeArrowheads="1"/>
          </p:cNvSpPr>
          <p:nvPr/>
        </p:nvSpPr>
        <p:spPr bwMode="auto">
          <a:xfrm>
            <a:off x="6442075"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77" name="Rectangle 394"/>
          <p:cNvSpPr>
            <a:spLocks noChangeArrowheads="1"/>
          </p:cNvSpPr>
          <p:nvPr/>
        </p:nvSpPr>
        <p:spPr bwMode="auto">
          <a:xfrm>
            <a:off x="648652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78" name="Rectangle 395"/>
          <p:cNvSpPr>
            <a:spLocks noChangeArrowheads="1"/>
          </p:cNvSpPr>
          <p:nvPr/>
        </p:nvSpPr>
        <p:spPr bwMode="auto">
          <a:xfrm>
            <a:off x="6561138" y="47879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x</a:t>
            </a:r>
          </a:p>
        </p:txBody>
      </p:sp>
      <p:sp>
        <p:nvSpPr>
          <p:cNvPr id="349579" name="Rectangle 396"/>
          <p:cNvSpPr>
            <a:spLocks noChangeArrowheads="1"/>
          </p:cNvSpPr>
          <p:nvPr/>
        </p:nvSpPr>
        <p:spPr bwMode="auto">
          <a:xfrm>
            <a:off x="6650038" y="47879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80" name="Rectangle 397"/>
          <p:cNvSpPr>
            <a:spLocks noChangeArrowheads="1"/>
          </p:cNvSpPr>
          <p:nvPr/>
        </p:nvSpPr>
        <p:spPr bwMode="auto">
          <a:xfrm>
            <a:off x="6724650"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81" name="Rectangle 398"/>
          <p:cNvSpPr>
            <a:spLocks noChangeArrowheads="1"/>
          </p:cNvSpPr>
          <p:nvPr/>
        </p:nvSpPr>
        <p:spPr bwMode="auto">
          <a:xfrm>
            <a:off x="6813550"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82" name="Rectangle 399"/>
          <p:cNvSpPr>
            <a:spLocks noChangeArrowheads="1"/>
          </p:cNvSpPr>
          <p:nvPr/>
        </p:nvSpPr>
        <p:spPr bwMode="auto">
          <a:xfrm>
            <a:off x="6858000"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83" name="Rectangle 400"/>
          <p:cNvSpPr>
            <a:spLocks noChangeArrowheads="1"/>
          </p:cNvSpPr>
          <p:nvPr/>
        </p:nvSpPr>
        <p:spPr bwMode="auto">
          <a:xfrm>
            <a:off x="6931025"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84" name="Rectangle 401"/>
          <p:cNvSpPr>
            <a:spLocks noChangeArrowheads="1"/>
          </p:cNvSpPr>
          <p:nvPr/>
        </p:nvSpPr>
        <p:spPr bwMode="auto">
          <a:xfrm>
            <a:off x="6975475"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85" name="Rectangle 402"/>
          <p:cNvSpPr>
            <a:spLocks noChangeArrowheads="1"/>
          </p:cNvSpPr>
          <p:nvPr/>
        </p:nvSpPr>
        <p:spPr bwMode="auto">
          <a:xfrm>
            <a:off x="701992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86" name="Rectangle 403"/>
          <p:cNvSpPr>
            <a:spLocks noChangeArrowheads="1"/>
          </p:cNvSpPr>
          <p:nvPr/>
        </p:nvSpPr>
        <p:spPr bwMode="auto">
          <a:xfrm>
            <a:off x="709453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87" name="Rectangle 404"/>
          <p:cNvSpPr>
            <a:spLocks noChangeArrowheads="1"/>
          </p:cNvSpPr>
          <p:nvPr/>
        </p:nvSpPr>
        <p:spPr bwMode="auto">
          <a:xfrm>
            <a:off x="7138988" y="47879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588" name="Rectangle 405"/>
          <p:cNvSpPr>
            <a:spLocks noChangeArrowheads="1"/>
          </p:cNvSpPr>
          <p:nvPr/>
        </p:nvSpPr>
        <p:spPr bwMode="auto">
          <a:xfrm>
            <a:off x="7227888"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89" name="Rectangle 406"/>
          <p:cNvSpPr>
            <a:spLocks noChangeArrowheads="1"/>
          </p:cNvSpPr>
          <p:nvPr/>
        </p:nvSpPr>
        <p:spPr bwMode="auto">
          <a:xfrm>
            <a:off x="7272338" y="47879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590" name="Rectangle 407"/>
          <p:cNvSpPr>
            <a:spLocks noChangeArrowheads="1"/>
          </p:cNvSpPr>
          <p:nvPr/>
        </p:nvSpPr>
        <p:spPr bwMode="auto">
          <a:xfrm>
            <a:off x="7361238" y="47879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591" name="Rectangle 408"/>
          <p:cNvSpPr>
            <a:spLocks noChangeArrowheads="1"/>
          </p:cNvSpPr>
          <p:nvPr/>
        </p:nvSpPr>
        <p:spPr bwMode="auto">
          <a:xfrm>
            <a:off x="7450138" y="47879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92" name="Rectangle 409"/>
          <p:cNvSpPr>
            <a:spLocks noChangeArrowheads="1"/>
          </p:cNvSpPr>
          <p:nvPr/>
        </p:nvSpPr>
        <p:spPr bwMode="auto">
          <a:xfrm>
            <a:off x="7524750"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93" name="Rectangle 410"/>
          <p:cNvSpPr>
            <a:spLocks noChangeArrowheads="1"/>
          </p:cNvSpPr>
          <p:nvPr/>
        </p:nvSpPr>
        <p:spPr bwMode="auto">
          <a:xfrm>
            <a:off x="758348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94" name="Rectangle 411"/>
          <p:cNvSpPr>
            <a:spLocks noChangeArrowheads="1"/>
          </p:cNvSpPr>
          <p:nvPr/>
        </p:nvSpPr>
        <p:spPr bwMode="auto">
          <a:xfrm>
            <a:off x="7627938"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95" name="Rectangle 412"/>
          <p:cNvSpPr>
            <a:spLocks noChangeArrowheads="1"/>
          </p:cNvSpPr>
          <p:nvPr/>
        </p:nvSpPr>
        <p:spPr bwMode="auto">
          <a:xfrm>
            <a:off x="768667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96" name="Rectangle 413"/>
          <p:cNvSpPr>
            <a:spLocks noChangeArrowheads="1"/>
          </p:cNvSpPr>
          <p:nvPr/>
        </p:nvSpPr>
        <p:spPr bwMode="auto">
          <a:xfrm>
            <a:off x="7761288"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97" name="Rectangle 414"/>
          <p:cNvSpPr>
            <a:spLocks noChangeArrowheads="1"/>
          </p:cNvSpPr>
          <p:nvPr/>
        </p:nvSpPr>
        <p:spPr bwMode="auto">
          <a:xfrm>
            <a:off x="7805738" y="47879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98" name="Rectangle 415"/>
          <p:cNvSpPr>
            <a:spLocks noChangeArrowheads="1"/>
          </p:cNvSpPr>
          <p:nvPr/>
        </p:nvSpPr>
        <p:spPr bwMode="auto">
          <a:xfrm>
            <a:off x="4930775" y="51435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99" name="Rectangle 416"/>
          <p:cNvSpPr>
            <a:spLocks noChangeArrowheads="1"/>
          </p:cNvSpPr>
          <p:nvPr/>
        </p:nvSpPr>
        <p:spPr bwMode="auto">
          <a:xfrm>
            <a:off x="4975225" y="51435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600" name="Rectangle 417"/>
          <p:cNvSpPr>
            <a:spLocks noChangeArrowheads="1"/>
          </p:cNvSpPr>
          <p:nvPr/>
        </p:nvSpPr>
        <p:spPr bwMode="auto">
          <a:xfrm>
            <a:off x="5064125" y="51435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01" name="Rectangle 418"/>
          <p:cNvSpPr>
            <a:spLocks noChangeArrowheads="1"/>
          </p:cNvSpPr>
          <p:nvPr/>
        </p:nvSpPr>
        <p:spPr bwMode="auto">
          <a:xfrm>
            <a:off x="5138738" y="51435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602" name="Rectangle 419"/>
          <p:cNvSpPr>
            <a:spLocks noChangeArrowheads="1"/>
          </p:cNvSpPr>
          <p:nvPr/>
        </p:nvSpPr>
        <p:spPr bwMode="auto">
          <a:xfrm>
            <a:off x="5227638" y="51435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03" name="Rectangle 420"/>
          <p:cNvSpPr>
            <a:spLocks noChangeArrowheads="1"/>
          </p:cNvSpPr>
          <p:nvPr/>
        </p:nvSpPr>
        <p:spPr bwMode="auto">
          <a:xfrm>
            <a:off x="5272088" y="5143500"/>
            <a:ext cx="271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604" name="Rectangle 421"/>
          <p:cNvSpPr>
            <a:spLocks noChangeArrowheads="1"/>
          </p:cNvSpPr>
          <p:nvPr/>
        </p:nvSpPr>
        <p:spPr bwMode="auto">
          <a:xfrm>
            <a:off x="5346700" y="51435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05" name="Rectangle 422"/>
          <p:cNvSpPr>
            <a:spLocks noChangeArrowheads="1"/>
          </p:cNvSpPr>
          <p:nvPr/>
        </p:nvSpPr>
        <p:spPr bwMode="auto">
          <a:xfrm>
            <a:off x="5419725" y="51435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606" name="Rectangle 423"/>
          <p:cNvSpPr>
            <a:spLocks noChangeArrowheads="1"/>
          </p:cNvSpPr>
          <p:nvPr/>
        </p:nvSpPr>
        <p:spPr bwMode="auto">
          <a:xfrm>
            <a:off x="5508625"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07" name="Rectangle 424"/>
          <p:cNvSpPr>
            <a:spLocks noChangeArrowheads="1"/>
          </p:cNvSpPr>
          <p:nvPr/>
        </p:nvSpPr>
        <p:spPr bwMode="auto">
          <a:xfrm>
            <a:off x="5553075" y="51435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608" name="Rectangle 425"/>
          <p:cNvSpPr>
            <a:spLocks noChangeArrowheads="1"/>
          </p:cNvSpPr>
          <p:nvPr/>
        </p:nvSpPr>
        <p:spPr bwMode="auto">
          <a:xfrm>
            <a:off x="5597525" y="51435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09" name="Rectangle 426"/>
          <p:cNvSpPr>
            <a:spLocks noChangeArrowheads="1"/>
          </p:cNvSpPr>
          <p:nvPr/>
        </p:nvSpPr>
        <p:spPr bwMode="auto">
          <a:xfrm>
            <a:off x="5672138"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610" name="Rectangle 427"/>
          <p:cNvSpPr>
            <a:spLocks noChangeArrowheads="1"/>
          </p:cNvSpPr>
          <p:nvPr/>
        </p:nvSpPr>
        <p:spPr bwMode="auto">
          <a:xfrm>
            <a:off x="5716588" y="51435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11" name="Rectangle 428"/>
          <p:cNvSpPr>
            <a:spLocks noChangeArrowheads="1"/>
          </p:cNvSpPr>
          <p:nvPr/>
        </p:nvSpPr>
        <p:spPr bwMode="auto">
          <a:xfrm>
            <a:off x="5761038" y="51435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612" name="Rectangle 429"/>
          <p:cNvSpPr>
            <a:spLocks noChangeArrowheads="1"/>
          </p:cNvSpPr>
          <p:nvPr/>
        </p:nvSpPr>
        <p:spPr bwMode="auto">
          <a:xfrm>
            <a:off x="5849938" y="5143500"/>
            <a:ext cx="280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13" name="Rectangle 430"/>
          <p:cNvSpPr>
            <a:spLocks noChangeArrowheads="1"/>
          </p:cNvSpPr>
          <p:nvPr/>
        </p:nvSpPr>
        <p:spPr bwMode="auto">
          <a:xfrm>
            <a:off x="5924550"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14" name="Rectangle 431"/>
          <p:cNvSpPr>
            <a:spLocks noChangeArrowheads="1"/>
          </p:cNvSpPr>
          <p:nvPr/>
        </p:nvSpPr>
        <p:spPr bwMode="auto">
          <a:xfrm>
            <a:off x="5969000" y="51435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615" name="Rectangle 432"/>
          <p:cNvSpPr>
            <a:spLocks noChangeArrowheads="1"/>
          </p:cNvSpPr>
          <p:nvPr/>
        </p:nvSpPr>
        <p:spPr bwMode="auto">
          <a:xfrm>
            <a:off x="6057900" y="51435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16" name="Rectangle 433"/>
          <p:cNvSpPr>
            <a:spLocks noChangeArrowheads="1"/>
          </p:cNvSpPr>
          <p:nvPr/>
        </p:nvSpPr>
        <p:spPr bwMode="auto">
          <a:xfrm>
            <a:off x="6130925" y="5143500"/>
            <a:ext cx="231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617" name="Rectangle 434"/>
          <p:cNvSpPr>
            <a:spLocks noChangeArrowheads="1"/>
          </p:cNvSpPr>
          <p:nvPr/>
        </p:nvSpPr>
        <p:spPr bwMode="auto">
          <a:xfrm>
            <a:off x="6191250" y="51435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18" name="Rectangle 435"/>
          <p:cNvSpPr>
            <a:spLocks noChangeArrowheads="1"/>
          </p:cNvSpPr>
          <p:nvPr/>
        </p:nvSpPr>
        <p:spPr bwMode="auto">
          <a:xfrm>
            <a:off x="6235700" y="51435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619" name="Rectangle 436"/>
          <p:cNvSpPr>
            <a:spLocks noChangeArrowheads="1"/>
          </p:cNvSpPr>
          <p:nvPr/>
        </p:nvSpPr>
        <p:spPr bwMode="auto">
          <a:xfrm>
            <a:off x="6280150" y="51435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620" name="Rectangle 437"/>
          <p:cNvSpPr>
            <a:spLocks noChangeArrowheads="1"/>
          </p:cNvSpPr>
          <p:nvPr/>
        </p:nvSpPr>
        <p:spPr bwMode="auto">
          <a:xfrm>
            <a:off x="6369050" y="51435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621" name="Rectangle 438"/>
          <p:cNvSpPr>
            <a:spLocks noChangeArrowheads="1"/>
          </p:cNvSpPr>
          <p:nvPr/>
        </p:nvSpPr>
        <p:spPr bwMode="auto">
          <a:xfrm>
            <a:off x="6442075" y="51435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22" name="Rectangle 439"/>
          <p:cNvSpPr>
            <a:spLocks noChangeArrowheads="1"/>
          </p:cNvSpPr>
          <p:nvPr/>
        </p:nvSpPr>
        <p:spPr bwMode="auto">
          <a:xfrm>
            <a:off x="6486525" y="51435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623" name="Rectangle 440"/>
          <p:cNvSpPr>
            <a:spLocks noChangeArrowheads="1"/>
          </p:cNvSpPr>
          <p:nvPr/>
        </p:nvSpPr>
        <p:spPr bwMode="auto">
          <a:xfrm>
            <a:off x="6546850"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24" name="Rectangle 441"/>
          <p:cNvSpPr>
            <a:spLocks noChangeArrowheads="1"/>
          </p:cNvSpPr>
          <p:nvPr/>
        </p:nvSpPr>
        <p:spPr bwMode="auto">
          <a:xfrm>
            <a:off x="6591300" y="51435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625" name="Rectangle 442"/>
          <p:cNvSpPr>
            <a:spLocks noChangeArrowheads="1"/>
          </p:cNvSpPr>
          <p:nvPr/>
        </p:nvSpPr>
        <p:spPr bwMode="auto">
          <a:xfrm>
            <a:off x="6650038" y="5143500"/>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626" name="Rectangle 443"/>
          <p:cNvSpPr>
            <a:spLocks noChangeArrowheads="1"/>
          </p:cNvSpPr>
          <p:nvPr/>
        </p:nvSpPr>
        <p:spPr bwMode="auto">
          <a:xfrm>
            <a:off x="6783388" y="51435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27" name="Rectangle 444"/>
          <p:cNvSpPr>
            <a:spLocks noChangeArrowheads="1"/>
          </p:cNvSpPr>
          <p:nvPr/>
        </p:nvSpPr>
        <p:spPr bwMode="auto">
          <a:xfrm>
            <a:off x="6827838" y="51435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628" name="Rectangle 445"/>
          <p:cNvSpPr>
            <a:spLocks noChangeArrowheads="1"/>
          </p:cNvSpPr>
          <p:nvPr/>
        </p:nvSpPr>
        <p:spPr bwMode="auto">
          <a:xfrm>
            <a:off x="6916738" y="5143500"/>
            <a:ext cx="280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29" name="Rectangle 446"/>
          <p:cNvSpPr>
            <a:spLocks noChangeArrowheads="1"/>
          </p:cNvSpPr>
          <p:nvPr/>
        </p:nvSpPr>
        <p:spPr bwMode="auto">
          <a:xfrm>
            <a:off x="6991350" y="51435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630" name="Rectangle 447"/>
          <p:cNvSpPr>
            <a:spLocks noChangeArrowheads="1"/>
          </p:cNvSpPr>
          <p:nvPr/>
        </p:nvSpPr>
        <p:spPr bwMode="auto">
          <a:xfrm>
            <a:off x="7080250" y="51435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31" name="Rectangle 448"/>
          <p:cNvSpPr>
            <a:spLocks noChangeArrowheads="1"/>
          </p:cNvSpPr>
          <p:nvPr/>
        </p:nvSpPr>
        <p:spPr bwMode="auto">
          <a:xfrm>
            <a:off x="7153275" y="51435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32" name="Rectangle 449"/>
          <p:cNvSpPr>
            <a:spLocks noChangeArrowheads="1"/>
          </p:cNvSpPr>
          <p:nvPr/>
        </p:nvSpPr>
        <p:spPr bwMode="auto">
          <a:xfrm>
            <a:off x="7197725"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633" name="Rectangle 450"/>
          <p:cNvSpPr>
            <a:spLocks noChangeArrowheads="1"/>
          </p:cNvSpPr>
          <p:nvPr/>
        </p:nvSpPr>
        <p:spPr bwMode="auto">
          <a:xfrm>
            <a:off x="7242175" y="51435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634" name="Rectangle 451"/>
          <p:cNvSpPr>
            <a:spLocks noChangeArrowheads="1"/>
          </p:cNvSpPr>
          <p:nvPr/>
        </p:nvSpPr>
        <p:spPr bwMode="auto">
          <a:xfrm>
            <a:off x="7316788" y="51435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35" name="Rectangle 452"/>
          <p:cNvSpPr>
            <a:spLocks noChangeArrowheads="1"/>
          </p:cNvSpPr>
          <p:nvPr/>
        </p:nvSpPr>
        <p:spPr bwMode="auto">
          <a:xfrm>
            <a:off x="7391400" y="51435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36" name="Rectangle 453"/>
          <p:cNvSpPr>
            <a:spLocks noChangeArrowheads="1"/>
          </p:cNvSpPr>
          <p:nvPr/>
        </p:nvSpPr>
        <p:spPr bwMode="auto">
          <a:xfrm>
            <a:off x="4930775" y="54991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637" name="Rectangle 454"/>
          <p:cNvSpPr>
            <a:spLocks noChangeArrowheads="1"/>
          </p:cNvSpPr>
          <p:nvPr/>
        </p:nvSpPr>
        <p:spPr bwMode="auto">
          <a:xfrm>
            <a:off x="5019675" y="54991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38" name="Rectangle 455"/>
          <p:cNvSpPr>
            <a:spLocks noChangeArrowheads="1"/>
          </p:cNvSpPr>
          <p:nvPr/>
        </p:nvSpPr>
        <p:spPr bwMode="auto">
          <a:xfrm>
            <a:off x="5064125" y="54991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639" name="Rectangle 456"/>
          <p:cNvSpPr>
            <a:spLocks noChangeArrowheads="1"/>
          </p:cNvSpPr>
          <p:nvPr/>
        </p:nvSpPr>
        <p:spPr bwMode="auto">
          <a:xfrm>
            <a:off x="5153025" y="54991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40" name="Rectangle 457"/>
          <p:cNvSpPr>
            <a:spLocks noChangeArrowheads="1"/>
          </p:cNvSpPr>
          <p:nvPr/>
        </p:nvSpPr>
        <p:spPr bwMode="auto">
          <a:xfrm>
            <a:off x="5197475" y="54991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641" name="Rectangle 458"/>
          <p:cNvSpPr>
            <a:spLocks noChangeArrowheads="1"/>
          </p:cNvSpPr>
          <p:nvPr/>
        </p:nvSpPr>
        <p:spPr bwMode="auto">
          <a:xfrm>
            <a:off x="5286375" y="54991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642" name="Rectangle 459"/>
          <p:cNvSpPr>
            <a:spLocks noChangeArrowheads="1"/>
          </p:cNvSpPr>
          <p:nvPr/>
        </p:nvSpPr>
        <p:spPr bwMode="auto">
          <a:xfrm>
            <a:off x="5360988" y="54991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643" name="Rectangle 460"/>
          <p:cNvSpPr>
            <a:spLocks noChangeArrowheads="1"/>
          </p:cNvSpPr>
          <p:nvPr/>
        </p:nvSpPr>
        <p:spPr bwMode="auto">
          <a:xfrm>
            <a:off x="5449888" y="54991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644" name="Rectangle 461"/>
          <p:cNvSpPr>
            <a:spLocks noChangeArrowheads="1"/>
          </p:cNvSpPr>
          <p:nvPr/>
        </p:nvSpPr>
        <p:spPr bwMode="auto">
          <a:xfrm>
            <a:off x="5538788" y="54991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45" name="Rectangle 462"/>
          <p:cNvSpPr>
            <a:spLocks noChangeArrowheads="1"/>
          </p:cNvSpPr>
          <p:nvPr/>
        </p:nvSpPr>
        <p:spPr bwMode="auto">
          <a:xfrm>
            <a:off x="5613400" y="54991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646" name="Rectangle 463"/>
          <p:cNvSpPr>
            <a:spLocks noChangeArrowheads="1"/>
          </p:cNvSpPr>
          <p:nvPr/>
        </p:nvSpPr>
        <p:spPr bwMode="auto">
          <a:xfrm>
            <a:off x="1747838" y="4705350"/>
            <a:ext cx="1587" cy="10556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47" name="Rectangle 464"/>
          <p:cNvSpPr>
            <a:spLocks noChangeArrowheads="1"/>
          </p:cNvSpPr>
          <p:nvPr/>
        </p:nvSpPr>
        <p:spPr bwMode="auto">
          <a:xfrm>
            <a:off x="17478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48" name="Rectangle 465"/>
          <p:cNvSpPr>
            <a:spLocks noChangeArrowheads="1"/>
          </p:cNvSpPr>
          <p:nvPr/>
        </p:nvSpPr>
        <p:spPr bwMode="auto">
          <a:xfrm>
            <a:off x="17478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49" name="Rectangle 466"/>
          <p:cNvSpPr>
            <a:spLocks noChangeArrowheads="1"/>
          </p:cNvSpPr>
          <p:nvPr/>
        </p:nvSpPr>
        <p:spPr bwMode="auto">
          <a:xfrm>
            <a:off x="1762125" y="5773738"/>
            <a:ext cx="1573213"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0" name="Rectangle 467"/>
          <p:cNvSpPr>
            <a:spLocks noChangeArrowheads="1"/>
          </p:cNvSpPr>
          <p:nvPr/>
        </p:nvSpPr>
        <p:spPr bwMode="auto">
          <a:xfrm>
            <a:off x="3348038" y="4705350"/>
            <a:ext cx="1587" cy="10556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1" name="Rectangle 468"/>
          <p:cNvSpPr>
            <a:spLocks noChangeArrowheads="1"/>
          </p:cNvSpPr>
          <p:nvPr/>
        </p:nvSpPr>
        <p:spPr bwMode="auto">
          <a:xfrm>
            <a:off x="33480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2" name="Rectangle 469"/>
          <p:cNvSpPr>
            <a:spLocks noChangeArrowheads="1"/>
          </p:cNvSpPr>
          <p:nvPr/>
        </p:nvSpPr>
        <p:spPr bwMode="auto">
          <a:xfrm>
            <a:off x="3362325" y="5773738"/>
            <a:ext cx="1571625"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3" name="Rectangle 470"/>
          <p:cNvSpPr>
            <a:spLocks noChangeArrowheads="1"/>
          </p:cNvSpPr>
          <p:nvPr/>
        </p:nvSpPr>
        <p:spPr bwMode="auto">
          <a:xfrm>
            <a:off x="4946650" y="4705350"/>
            <a:ext cx="3175" cy="10556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4" name="Rectangle 471"/>
          <p:cNvSpPr>
            <a:spLocks noChangeArrowheads="1"/>
          </p:cNvSpPr>
          <p:nvPr/>
        </p:nvSpPr>
        <p:spPr bwMode="auto">
          <a:xfrm>
            <a:off x="4946650" y="5773738"/>
            <a:ext cx="3175"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5" name="Rectangle 472"/>
          <p:cNvSpPr>
            <a:spLocks noChangeArrowheads="1"/>
          </p:cNvSpPr>
          <p:nvPr/>
        </p:nvSpPr>
        <p:spPr bwMode="auto">
          <a:xfrm>
            <a:off x="4962525" y="5773738"/>
            <a:ext cx="3173413"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6" name="Rectangle 473"/>
          <p:cNvSpPr>
            <a:spLocks noChangeArrowheads="1"/>
          </p:cNvSpPr>
          <p:nvPr/>
        </p:nvSpPr>
        <p:spPr bwMode="auto">
          <a:xfrm>
            <a:off x="8148638" y="4705350"/>
            <a:ext cx="1587" cy="10556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7" name="Rectangle 474"/>
          <p:cNvSpPr>
            <a:spLocks noChangeArrowheads="1"/>
          </p:cNvSpPr>
          <p:nvPr/>
        </p:nvSpPr>
        <p:spPr bwMode="auto">
          <a:xfrm>
            <a:off x="81486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8" name="Rectangle 475"/>
          <p:cNvSpPr>
            <a:spLocks noChangeArrowheads="1"/>
          </p:cNvSpPr>
          <p:nvPr/>
        </p:nvSpPr>
        <p:spPr bwMode="auto">
          <a:xfrm>
            <a:off x="81486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Tree>
    <p:extLst>
      <p:ext uri="{BB962C8B-B14F-4D97-AF65-F5344CB8AC3E}">
        <p14:creationId xmlns:p14="http://schemas.microsoft.com/office/powerpoint/2010/main" val="21290438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Policy and Clientele</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8E74102-026B-6649-B8C1-B148D6344A47}" type="slidenum">
              <a:rPr lang="en-US"/>
              <a:pPr>
                <a:defRPr/>
              </a:pPr>
              <a:t>493</a:t>
            </a:fld>
            <a:endParaRPr lang="en-US" dirty="0"/>
          </a:p>
        </p:txBody>
      </p:sp>
      <p:sp>
        <p:nvSpPr>
          <p:cNvPr id="3512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smtClean="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smtClean="0">
                <a:ea typeface="+mn-ea"/>
                <a:cs typeface="+mn-cs"/>
              </a:rPr>
              <a:t>Other</a:t>
            </a:r>
            <a:endParaRPr lang="en-US" dirty="0">
              <a:ea typeface="+mn-ea"/>
              <a:cs typeface="+mn-cs"/>
            </a:endParaRPr>
          </a:p>
        </p:txBody>
      </p:sp>
    </p:spTree>
    <p:extLst>
      <p:ext uri="{BB962C8B-B14F-4D97-AF65-F5344CB8AC3E}">
        <p14:creationId xmlns:p14="http://schemas.microsoft.com/office/powerpoint/2010/main" val="845090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2. Dividends send a signal</a:t>
            </a:r>
            <a:r>
              <a:rPr lang="ja-JP" altLang="en-US" smtClean="0">
                <a:ea typeface="+mj-ea"/>
                <a:cs typeface="+mj-cs"/>
              </a:rPr>
              <a:t>”</a:t>
            </a:r>
            <a:r>
              <a:rPr lang="en-US" altLang="ja-JP" smtClean="0">
                <a:ea typeface="+mj-ea"/>
                <a:cs typeface="+mj-cs"/>
              </a:rPr>
              <a:t/>
            </a:r>
            <a:br>
              <a:rPr lang="en-US" altLang="ja-JP" smtClean="0">
                <a:ea typeface="+mj-ea"/>
                <a:cs typeface="+mj-cs"/>
              </a:rPr>
            </a:br>
            <a:r>
              <a:rPr lang="en-US" altLang="ja-JP" smtClean="0">
                <a:ea typeface="+mj-ea"/>
                <a:cs typeface="+mj-cs"/>
              </a:rPr>
              <a:t>Increases in dividends are good news..</a:t>
            </a:r>
            <a:endParaRPr lang="en-US">
              <a:ea typeface="+mj-ea"/>
              <a:cs typeface="+mj-cs"/>
            </a:endParaRPr>
          </a:p>
        </p:txBody>
      </p:sp>
      <p:sp>
        <p:nvSpPr>
          <p:cNvPr id="372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B26FE3F-FA74-7846-A399-842954A2B080}" type="slidenum">
              <a:rPr lang="en-US"/>
              <a:pPr>
                <a:defRPr/>
              </a:pPr>
              <a:t>494</a:t>
            </a:fld>
            <a:endParaRPr lang="en-US" dirty="0"/>
          </a:p>
        </p:txBody>
      </p:sp>
      <p:pic>
        <p:nvPicPr>
          <p:cNvPr id="372740"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extLst>
      <p:ext uri="{BB962C8B-B14F-4D97-AF65-F5344CB8AC3E}">
        <p14:creationId xmlns:p14="http://schemas.microsoft.com/office/powerpoint/2010/main" val="184874635"/>
      </p:ext>
    </p:extLst>
  </p:cSld>
  <p:clrMapOvr>
    <a:masterClrMapping/>
  </p:clrMapOvr>
  <p:timing>
    <p:tnLst>
      <p:par>
        <p:cTn xmlns:p14="http://schemas.microsoft.com/office/powerpoint/2010/main" id="1" dur="indefinite" restart="never" nodeType="tmRoot"/>
      </p:par>
    </p:tnLst>
  </p:timing>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r>
              <a:rPr lang="en-US">
                <a:latin typeface="Calibri" charset="0"/>
              </a:rPr>
              <a:t>But higher or new dividends may signal bad news (not good)</a:t>
            </a:r>
          </a:p>
        </p:txBody>
      </p:sp>
      <p:sp>
        <p:nvSpPr>
          <p:cNvPr id="3747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95C0601F-7BC3-5443-9A20-5F72B1A6AC2F}" type="slidenum">
              <a:rPr lang="en-US" smtClean="0"/>
              <a:pPr>
                <a:defRPr/>
              </a:pPr>
              <a:t>495</a:t>
            </a:fld>
            <a:endParaRPr lang="en-US" dirty="0"/>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8234846"/>
      </p:ext>
    </p:extLst>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Title 1"/>
          <p:cNvSpPr>
            <a:spLocks noGrp="1"/>
          </p:cNvSpPr>
          <p:nvPr>
            <p:ph type="title"/>
          </p:nvPr>
        </p:nvSpPr>
        <p:spPr/>
        <p:txBody>
          <a:bodyPr>
            <a:normAutofit fontScale="90000"/>
          </a:bodyPr>
          <a:lstStyle/>
          <a:p>
            <a:pPr eaLnBrk="1" fontAlgn="auto" hangingPunct="1">
              <a:spcAft>
                <a:spcPts val="0"/>
              </a:spcAft>
              <a:defRPr/>
            </a:pPr>
            <a:r>
              <a:rPr lang="en-US" smtClean="0">
                <a:ea typeface="+mj-ea"/>
                <a:cs typeface="+mj-cs"/>
              </a:rPr>
              <a:t>Both dividend increases and decreases are becoming less informative…</a:t>
            </a:r>
            <a:endParaRPr lang="en-US">
              <a:ea typeface="+mj-ea"/>
              <a:cs typeface="+mj-cs"/>
            </a:endParaRPr>
          </a:p>
        </p:txBody>
      </p:sp>
      <p:graphicFrame>
        <p:nvGraphicFramePr>
          <p:cNvPr id="5" name="Chart Placeholder 4"/>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310762"/>
      </p:ext>
    </p:extLst>
  </p:cSld>
  <p:clrMapOvr>
    <a:masterClrMapping/>
  </p:clrMapOvr>
  <p:timing>
    <p:tnLst>
      <p:par>
        <p:cTn xmlns:p14="http://schemas.microsoft.com/office/powerpoint/2010/main" id="1" dur="indefinite" restart="never" nodeType="tmRoot"/>
      </p:par>
    </p:tnLst>
  </p:timing>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ea typeface="+mj-ea"/>
                <a:cs typeface="+mj-cs"/>
              </a:rPr>
              <a:t>3. Dividend increases may be good for stocks… but bad for bonds..</a:t>
            </a:r>
            <a:endParaRPr lang="en-US">
              <a:ea typeface="+mj-ea"/>
              <a:cs typeface="+mj-cs"/>
            </a:endParaRPr>
          </a:p>
        </p:txBody>
      </p:sp>
      <p:sp>
        <p:nvSpPr>
          <p:cNvPr id="378882" name="Line 3"/>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3" name="Line 4"/>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4" name="Line 5"/>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5" name="Line 6"/>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6" name="Line 7"/>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7" name="Line 8"/>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8" name="Line 9"/>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9" name="Line 10"/>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0" name="Line 11"/>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1" name="Line 12"/>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2" name="Line 13"/>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3" name="Line 14"/>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4" name="Line 15"/>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5" name="Line 16"/>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6" name="Line 17"/>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7" name="Line 18"/>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8" name="Line 19"/>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9" name="Line 20"/>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0" name="Line 21"/>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1" name="Line 22"/>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2" name="Line 23"/>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3" name="Line 24"/>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4" name="Line 25"/>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5" name="Line 26"/>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6" name="Line 27"/>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7" name="Line 28"/>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8" name="Line 29"/>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9" name="Line 30"/>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0" name="Line 31"/>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1" name="Line 32"/>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2" name="Line 33"/>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3" name="Line 34"/>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4" name="Line 35"/>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5" name="Line 36"/>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6" name="Line 37"/>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7" name="Line 38"/>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8" name="Line 39"/>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9" name="Line 40"/>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20" name="Line 41"/>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21" name="Line 42"/>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22" name="Freeform 43"/>
          <p:cNvSpPr>
            <a:spLocks/>
          </p:cNvSpPr>
          <p:nvPr/>
        </p:nvSpPr>
        <p:spPr bwMode="auto">
          <a:xfrm>
            <a:off x="2524125" y="3424238"/>
            <a:ext cx="247650" cy="177800"/>
          </a:xfrm>
          <a:custGeom>
            <a:avLst/>
            <a:gdLst>
              <a:gd name="T0" fmla="*/ 0 w 156"/>
              <a:gd name="T1" fmla="*/ 2147483647 h 112"/>
              <a:gd name="T2" fmla="*/ 2147483647 w 156"/>
              <a:gd name="T3" fmla="*/ 2147483647 h 112"/>
              <a:gd name="T4" fmla="*/ 2147483647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3" name="Freeform 44"/>
          <p:cNvSpPr>
            <a:spLocks/>
          </p:cNvSpPr>
          <p:nvPr/>
        </p:nvSpPr>
        <p:spPr bwMode="auto">
          <a:xfrm>
            <a:off x="2787650" y="3424238"/>
            <a:ext cx="369888" cy="544512"/>
          </a:xfrm>
          <a:custGeom>
            <a:avLst/>
            <a:gdLst>
              <a:gd name="T0" fmla="*/ 0 w 233"/>
              <a:gd name="T1" fmla="*/ 0 h 343"/>
              <a:gd name="T2" fmla="*/ 2147483647 w 233"/>
              <a:gd name="T3" fmla="*/ 2147483647 h 343"/>
              <a:gd name="T4" fmla="*/ 2147483647 w 233"/>
              <a:gd name="T5" fmla="*/ 2147483647 h 343"/>
              <a:gd name="T6" fmla="*/ 2147483647 w 233"/>
              <a:gd name="T7" fmla="*/ 2147483647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4" name="Freeform 45"/>
          <p:cNvSpPr>
            <a:spLocks/>
          </p:cNvSpPr>
          <p:nvPr/>
        </p:nvSpPr>
        <p:spPr bwMode="auto">
          <a:xfrm>
            <a:off x="3173413" y="3686175"/>
            <a:ext cx="246062" cy="458788"/>
          </a:xfrm>
          <a:custGeom>
            <a:avLst/>
            <a:gdLst>
              <a:gd name="T0" fmla="*/ 0 w 155"/>
              <a:gd name="T1" fmla="*/ 0 h 289"/>
              <a:gd name="T2" fmla="*/ 2147483647 w 155"/>
              <a:gd name="T3" fmla="*/ 2147483647 h 289"/>
              <a:gd name="T4" fmla="*/ 2147483647 w 155"/>
              <a:gd name="T5" fmla="*/ 2147483647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5" name="Freeform 46"/>
          <p:cNvSpPr>
            <a:spLocks/>
          </p:cNvSpPr>
          <p:nvPr/>
        </p:nvSpPr>
        <p:spPr bwMode="auto">
          <a:xfrm>
            <a:off x="3435350" y="3790950"/>
            <a:ext cx="249238" cy="354013"/>
          </a:xfrm>
          <a:custGeom>
            <a:avLst/>
            <a:gdLst>
              <a:gd name="T0" fmla="*/ 0 w 157"/>
              <a:gd name="T1" fmla="*/ 2147483647 h 223"/>
              <a:gd name="T2" fmla="*/ 2147483647 w 157"/>
              <a:gd name="T3" fmla="*/ 2147483647 h 223"/>
              <a:gd name="T4" fmla="*/ 2147483647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6" name="Freeform 47"/>
          <p:cNvSpPr>
            <a:spLocks/>
          </p:cNvSpPr>
          <p:nvPr/>
        </p:nvSpPr>
        <p:spPr bwMode="auto">
          <a:xfrm>
            <a:off x="3700463" y="3773488"/>
            <a:ext cx="246062" cy="404812"/>
          </a:xfrm>
          <a:custGeom>
            <a:avLst/>
            <a:gdLst>
              <a:gd name="T0" fmla="*/ 0 w 155"/>
              <a:gd name="T1" fmla="*/ 0 h 255"/>
              <a:gd name="T2" fmla="*/ 2147483647 w 155"/>
              <a:gd name="T3" fmla="*/ 2147483647 h 255"/>
              <a:gd name="T4" fmla="*/ 2147483647 w 155"/>
              <a:gd name="T5" fmla="*/ 2147483647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7" name="Freeform 48"/>
          <p:cNvSpPr>
            <a:spLocks/>
          </p:cNvSpPr>
          <p:nvPr/>
        </p:nvSpPr>
        <p:spPr bwMode="auto">
          <a:xfrm>
            <a:off x="3962400" y="4143375"/>
            <a:ext cx="247650" cy="34925"/>
          </a:xfrm>
          <a:custGeom>
            <a:avLst/>
            <a:gdLst>
              <a:gd name="T0" fmla="*/ 0 w 156"/>
              <a:gd name="T1" fmla="*/ 2147483647 h 22"/>
              <a:gd name="T2" fmla="*/ 2147483647 w 156"/>
              <a:gd name="T3" fmla="*/ 2147483647 h 22"/>
              <a:gd name="T4" fmla="*/ 2147483647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8" name="Line 49"/>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29" name="Line 50"/>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0" name="Freeform 51"/>
          <p:cNvSpPr>
            <a:spLocks/>
          </p:cNvSpPr>
          <p:nvPr/>
        </p:nvSpPr>
        <p:spPr bwMode="auto">
          <a:xfrm>
            <a:off x="4489450" y="4229100"/>
            <a:ext cx="247650" cy="441325"/>
          </a:xfrm>
          <a:custGeom>
            <a:avLst/>
            <a:gdLst>
              <a:gd name="T0" fmla="*/ 0 w 156"/>
              <a:gd name="T1" fmla="*/ 2147483647 h 278"/>
              <a:gd name="T2" fmla="*/ 2147483647 w 156"/>
              <a:gd name="T3" fmla="*/ 0 h 278"/>
              <a:gd name="T4" fmla="*/ 2147483647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1" name="Freeform 52"/>
          <p:cNvSpPr>
            <a:spLocks/>
          </p:cNvSpPr>
          <p:nvPr/>
        </p:nvSpPr>
        <p:spPr bwMode="auto">
          <a:xfrm>
            <a:off x="4752975" y="4229100"/>
            <a:ext cx="246063" cy="125413"/>
          </a:xfrm>
          <a:custGeom>
            <a:avLst/>
            <a:gdLst>
              <a:gd name="T0" fmla="*/ 0 w 155"/>
              <a:gd name="T1" fmla="*/ 0 h 79"/>
              <a:gd name="T2" fmla="*/ 2147483647 w 155"/>
              <a:gd name="T3" fmla="*/ 2147483647 h 79"/>
              <a:gd name="T4" fmla="*/ 2147483647 w 155"/>
              <a:gd name="T5" fmla="*/ 2147483647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2" name="Line 53"/>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3" name="Line 54"/>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4" name="Freeform 55"/>
          <p:cNvSpPr>
            <a:spLocks/>
          </p:cNvSpPr>
          <p:nvPr/>
        </p:nvSpPr>
        <p:spPr bwMode="auto">
          <a:xfrm>
            <a:off x="5276850" y="4265613"/>
            <a:ext cx="249238" cy="509587"/>
          </a:xfrm>
          <a:custGeom>
            <a:avLst/>
            <a:gdLst>
              <a:gd name="T0" fmla="*/ 0 w 157"/>
              <a:gd name="T1" fmla="*/ 0 h 321"/>
              <a:gd name="T2" fmla="*/ 2147483647 w 157"/>
              <a:gd name="T3" fmla="*/ 2147483647 h 321"/>
              <a:gd name="T4" fmla="*/ 2147483647 w 157"/>
              <a:gd name="T5" fmla="*/ 2147483647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5" name="Line 56"/>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6" name="Freeform 57"/>
          <p:cNvSpPr>
            <a:spLocks/>
          </p:cNvSpPr>
          <p:nvPr/>
        </p:nvSpPr>
        <p:spPr bwMode="auto">
          <a:xfrm>
            <a:off x="5665788" y="4879975"/>
            <a:ext cx="246062" cy="195263"/>
          </a:xfrm>
          <a:custGeom>
            <a:avLst/>
            <a:gdLst>
              <a:gd name="T0" fmla="*/ 0 w 155"/>
              <a:gd name="T1" fmla="*/ 2147483647 h 123"/>
              <a:gd name="T2" fmla="*/ 2147483647 w 155"/>
              <a:gd name="T3" fmla="*/ 0 h 123"/>
              <a:gd name="T4" fmla="*/ 2147483647 w 155"/>
              <a:gd name="T5" fmla="*/ 2147483647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7" name="Freeform 58"/>
          <p:cNvSpPr>
            <a:spLocks/>
          </p:cNvSpPr>
          <p:nvPr/>
        </p:nvSpPr>
        <p:spPr bwMode="auto">
          <a:xfrm>
            <a:off x="5927725" y="4721225"/>
            <a:ext cx="247650" cy="527050"/>
          </a:xfrm>
          <a:custGeom>
            <a:avLst/>
            <a:gdLst>
              <a:gd name="T0" fmla="*/ 0 w 156"/>
              <a:gd name="T1" fmla="*/ 2147483647 h 332"/>
              <a:gd name="T2" fmla="*/ 2147483647 w 156"/>
              <a:gd name="T3" fmla="*/ 2147483647 h 332"/>
              <a:gd name="T4" fmla="*/ 2147483647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8" name="Line 59"/>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9" name="Line 60"/>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0" name="Freeform 61"/>
          <p:cNvSpPr>
            <a:spLocks/>
          </p:cNvSpPr>
          <p:nvPr/>
        </p:nvSpPr>
        <p:spPr bwMode="auto">
          <a:xfrm>
            <a:off x="2524125" y="3352800"/>
            <a:ext cx="247650" cy="36513"/>
          </a:xfrm>
          <a:custGeom>
            <a:avLst/>
            <a:gdLst>
              <a:gd name="T0" fmla="*/ 0 w 156"/>
              <a:gd name="T1" fmla="*/ 0 h 23"/>
              <a:gd name="T2" fmla="*/ 2147483647 w 156"/>
              <a:gd name="T3" fmla="*/ 2147483647 h 23"/>
              <a:gd name="T4" fmla="*/ 2147483647 w 156"/>
              <a:gd name="T5" fmla="*/ 2147483647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1" name="Freeform 62"/>
          <p:cNvSpPr>
            <a:spLocks/>
          </p:cNvSpPr>
          <p:nvPr/>
        </p:nvSpPr>
        <p:spPr bwMode="auto">
          <a:xfrm>
            <a:off x="2787650" y="3159125"/>
            <a:ext cx="246063" cy="212725"/>
          </a:xfrm>
          <a:custGeom>
            <a:avLst/>
            <a:gdLst>
              <a:gd name="T0" fmla="*/ 0 w 155"/>
              <a:gd name="T1" fmla="*/ 2147483647 h 134"/>
              <a:gd name="T2" fmla="*/ 2147483647 w 155"/>
              <a:gd name="T3" fmla="*/ 0 h 134"/>
              <a:gd name="T4" fmla="*/ 2147483647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2" name="Line 63"/>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3" name="Freeform 64"/>
          <p:cNvSpPr>
            <a:spLocks/>
          </p:cNvSpPr>
          <p:nvPr/>
        </p:nvSpPr>
        <p:spPr bwMode="auto">
          <a:xfrm>
            <a:off x="3173413" y="3265488"/>
            <a:ext cx="246062" cy="1587"/>
          </a:xfrm>
          <a:custGeom>
            <a:avLst/>
            <a:gdLst>
              <a:gd name="T0" fmla="*/ 0 w 155"/>
              <a:gd name="T1" fmla="*/ 0 h 1"/>
              <a:gd name="T2" fmla="*/ 2147483647 w 155"/>
              <a:gd name="T3" fmla="*/ 0 h 1"/>
              <a:gd name="T4" fmla="*/ 2147483647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4" name="Freeform 65"/>
          <p:cNvSpPr>
            <a:spLocks/>
          </p:cNvSpPr>
          <p:nvPr/>
        </p:nvSpPr>
        <p:spPr bwMode="auto">
          <a:xfrm>
            <a:off x="3435350" y="2914650"/>
            <a:ext cx="249238" cy="352425"/>
          </a:xfrm>
          <a:custGeom>
            <a:avLst/>
            <a:gdLst>
              <a:gd name="T0" fmla="*/ 0 w 157"/>
              <a:gd name="T1" fmla="*/ 2147483647 h 222"/>
              <a:gd name="T2" fmla="*/ 2147483647 w 157"/>
              <a:gd name="T3" fmla="*/ 0 h 222"/>
              <a:gd name="T4" fmla="*/ 2147483647 w 157"/>
              <a:gd name="T5" fmla="*/ 2147483647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5" name="Freeform 66"/>
          <p:cNvSpPr>
            <a:spLocks/>
          </p:cNvSpPr>
          <p:nvPr/>
        </p:nvSpPr>
        <p:spPr bwMode="auto">
          <a:xfrm>
            <a:off x="3700463" y="3228975"/>
            <a:ext cx="246062" cy="107950"/>
          </a:xfrm>
          <a:custGeom>
            <a:avLst/>
            <a:gdLst>
              <a:gd name="T0" fmla="*/ 0 w 155"/>
              <a:gd name="T1" fmla="*/ 2147483647 h 68"/>
              <a:gd name="T2" fmla="*/ 2147483647 w 155"/>
              <a:gd name="T3" fmla="*/ 2147483647 h 68"/>
              <a:gd name="T4" fmla="*/ 2147483647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6" name="Line 67"/>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7" name="Line 68"/>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8" name="Line 69"/>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9" name="Line 70"/>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0" name="Line 71"/>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1" name="Line 72"/>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2" name="Line 73"/>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3" name="Line 74"/>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4" name="Freeform 75"/>
          <p:cNvSpPr>
            <a:spLocks/>
          </p:cNvSpPr>
          <p:nvPr/>
        </p:nvSpPr>
        <p:spPr bwMode="auto">
          <a:xfrm>
            <a:off x="5014913" y="3001963"/>
            <a:ext cx="246062" cy="90487"/>
          </a:xfrm>
          <a:custGeom>
            <a:avLst/>
            <a:gdLst>
              <a:gd name="T0" fmla="*/ 0 w 155"/>
              <a:gd name="T1" fmla="*/ 0 h 57"/>
              <a:gd name="T2" fmla="*/ 2147483647 w 155"/>
              <a:gd name="T3" fmla="*/ 2147483647 h 57"/>
              <a:gd name="T4" fmla="*/ 2147483647 w 155"/>
              <a:gd name="T5" fmla="*/ 2147483647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55" name="Freeform 76"/>
          <p:cNvSpPr>
            <a:spLocks/>
          </p:cNvSpPr>
          <p:nvPr/>
        </p:nvSpPr>
        <p:spPr bwMode="auto">
          <a:xfrm>
            <a:off x="5276850" y="2808288"/>
            <a:ext cx="249238" cy="284162"/>
          </a:xfrm>
          <a:custGeom>
            <a:avLst/>
            <a:gdLst>
              <a:gd name="T0" fmla="*/ 0 w 157"/>
              <a:gd name="T1" fmla="*/ 2147483647 h 179"/>
              <a:gd name="T2" fmla="*/ 2147483647 w 157"/>
              <a:gd name="T3" fmla="*/ 2147483647 h 179"/>
              <a:gd name="T4" fmla="*/ 2147483647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56" name="Line 77"/>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7" name="Freeform 78"/>
          <p:cNvSpPr>
            <a:spLocks/>
          </p:cNvSpPr>
          <p:nvPr/>
        </p:nvSpPr>
        <p:spPr bwMode="auto">
          <a:xfrm>
            <a:off x="5665788" y="2808288"/>
            <a:ext cx="246062" cy="458787"/>
          </a:xfrm>
          <a:custGeom>
            <a:avLst/>
            <a:gdLst>
              <a:gd name="T0" fmla="*/ 0 w 155"/>
              <a:gd name="T1" fmla="*/ 0 h 289"/>
              <a:gd name="T2" fmla="*/ 2147483647 w 155"/>
              <a:gd name="T3" fmla="*/ 0 h 289"/>
              <a:gd name="T4" fmla="*/ 2147483647 w 155"/>
              <a:gd name="T5" fmla="*/ 2147483647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58" name="Freeform 79"/>
          <p:cNvSpPr>
            <a:spLocks/>
          </p:cNvSpPr>
          <p:nvPr/>
        </p:nvSpPr>
        <p:spPr bwMode="auto">
          <a:xfrm>
            <a:off x="5927725" y="2897188"/>
            <a:ext cx="247650" cy="387350"/>
          </a:xfrm>
          <a:custGeom>
            <a:avLst/>
            <a:gdLst>
              <a:gd name="T0" fmla="*/ 0 w 156"/>
              <a:gd name="T1" fmla="*/ 2147483647 h 244"/>
              <a:gd name="T2" fmla="*/ 2147483647 w 156"/>
              <a:gd name="T3" fmla="*/ 2147483647 h 244"/>
              <a:gd name="T4" fmla="*/ 2147483647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59" name="Line 80"/>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78960"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1"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2"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3"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4"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5"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6"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7"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8"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9"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0"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1"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2"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3"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4"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5"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6"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7"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8"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9"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0"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1"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2"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3"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4"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5"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6"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7"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8"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9"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0"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1"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2"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3"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4"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5"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6"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7"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8"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9"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0"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1"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2"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3"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4"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5"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6"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7"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8"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9"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0"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1"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2"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3"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4"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5"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6"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7"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8"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9"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0"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1"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2"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3"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4"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5"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6"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7"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8"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9"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0"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1"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2"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3"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4"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5"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6"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7"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8"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9"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0"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1"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2"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3"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4"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5"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6"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7"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8"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9"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0"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1"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2"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3"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4"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5"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6"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7"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8"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9"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0"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1"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2"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3"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4"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5"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6"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7"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8"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9"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0"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1"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2"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3"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4"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5"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6"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7"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8"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9"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80"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81"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82"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83"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79084" name="Rectangle 205"/>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85" name="Rectangle 206"/>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-2</a:t>
            </a:r>
          </a:p>
        </p:txBody>
      </p:sp>
      <p:sp>
        <p:nvSpPr>
          <p:cNvPr id="379086" name="Rectangle 207"/>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87" name="Rectangle 208"/>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-1.5</a:t>
            </a:r>
          </a:p>
        </p:txBody>
      </p:sp>
      <p:sp>
        <p:nvSpPr>
          <p:cNvPr id="379088" name="Rectangle 209"/>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89" name="Rectangle 210"/>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a:t>
            </a:r>
          </a:p>
        </p:txBody>
      </p:sp>
      <p:sp>
        <p:nvSpPr>
          <p:cNvPr id="379090" name="Rectangle 211"/>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1" name="Rectangle 212"/>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-0.5</a:t>
            </a:r>
          </a:p>
        </p:txBody>
      </p:sp>
      <p:sp>
        <p:nvSpPr>
          <p:cNvPr id="379092" name="Rectangle 213"/>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3" name="Rectangle 214"/>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0</a:t>
            </a:r>
          </a:p>
        </p:txBody>
      </p:sp>
      <p:sp>
        <p:nvSpPr>
          <p:cNvPr id="379094" name="Rectangle 215"/>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5" name="Rectangle 216"/>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0.5</a:t>
            </a:r>
          </a:p>
        </p:txBody>
      </p:sp>
      <p:sp>
        <p:nvSpPr>
          <p:cNvPr id="379096" name="Rectangle 217"/>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7" name="Rectangle 218"/>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t:-</a:t>
            </a:r>
          </a:p>
        </p:txBody>
      </p:sp>
      <p:sp>
        <p:nvSpPr>
          <p:cNvPr id="379098" name="Rectangle 219"/>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9" name="Rectangle 220"/>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15</a:t>
            </a:r>
          </a:p>
        </p:txBody>
      </p:sp>
      <p:sp>
        <p:nvSpPr>
          <p:cNvPr id="379100" name="Rectangle 221"/>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1" name="Rectangle 222"/>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-12</a:t>
            </a:r>
          </a:p>
        </p:txBody>
      </p:sp>
      <p:sp>
        <p:nvSpPr>
          <p:cNvPr id="379102" name="Rectangle 223"/>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3" name="Rectangle 224"/>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-9</a:t>
            </a:r>
          </a:p>
        </p:txBody>
      </p:sp>
      <p:sp>
        <p:nvSpPr>
          <p:cNvPr id="379104" name="Rectangle 225"/>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5" name="Rectangle 226"/>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-6</a:t>
            </a:r>
          </a:p>
        </p:txBody>
      </p:sp>
      <p:sp>
        <p:nvSpPr>
          <p:cNvPr id="379106" name="Rectangle 227"/>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7" name="Rectangle 228"/>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-3</a:t>
            </a:r>
          </a:p>
        </p:txBody>
      </p:sp>
      <p:sp>
        <p:nvSpPr>
          <p:cNvPr id="379108" name="Rectangle 229"/>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9" name="Rectangle 230"/>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0</a:t>
            </a:r>
          </a:p>
        </p:txBody>
      </p:sp>
      <p:sp>
        <p:nvSpPr>
          <p:cNvPr id="379110" name="Rectangle 231"/>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1" name="Rectangle 232"/>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3</a:t>
            </a:r>
          </a:p>
        </p:txBody>
      </p:sp>
      <p:sp>
        <p:nvSpPr>
          <p:cNvPr id="379112" name="Rectangle 233"/>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3" name="Rectangle 234"/>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6</a:t>
            </a:r>
          </a:p>
        </p:txBody>
      </p:sp>
      <p:sp>
        <p:nvSpPr>
          <p:cNvPr id="379114" name="Rectangle 235"/>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5" name="Rectangle 236"/>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9</a:t>
            </a:r>
          </a:p>
        </p:txBody>
      </p:sp>
      <p:sp>
        <p:nvSpPr>
          <p:cNvPr id="379116" name="Rectangle 237"/>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7" name="Rectangle 238"/>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12</a:t>
            </a:r>
          </a:p>
        </p:txBody>
      </p:sp>
      <p:sp>
        <p:nvSpPr>
          <p:cNvPr id="379118" name="Rectangle 239"/>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9" name="Rectangle 240"/>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15</a:t>
            </a:r>
          </a:p>
        </p:txBody>
      </p:sp>
      <p:sp>
        <p:nvSpPr>
          <p:cNvPr id="379120" name="Rectangle 241"/>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79121" name="Rectangle 242"/>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22" name="Line 243"/>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79123"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124"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79125" name="Rectangle 246"/>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CAR (Div Up)</a:t>
            </a:r>
          </a:p>
        </p:txBody>
      </p:sp>
      <p:sp>
        <p:nvSpPr>
          <p:cNvPr id="379126" name="Rectangle 247"/>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27" name="Line 248"/>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79128"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129"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79130" name="Rectangle 251"/>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CAR (Div down)</a:t>
            </a:r>
          </a:p>
        </p:txBody>
      </p:sp>
      <p:sp>
        <p:nvSpPr>
          <p:cNvPr id="379131" name="Rectangle 252"/>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i="1"/>
          </a:p>
        </p:txBody>
      </p:sp>
      <p:sp>
        <p:nvSpPr>
          <p:cNvPr id="379132" name="Rectangle 253"/>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latin typeface="Geneva" charset="0"/>
              </a:rPr>
              <a:t>EXCESS RETURNS ON STOCKS AND BONDS AROUND DIVIDEND CHANGES</a:t>
            </a:r>
          </a:p>
        </p:txBody>
      </p:sp>
      <p:sp>
        <p:nvSpPr>
          <p:cNvPr id="379133" name="Rectangle 254"/>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34" name="Rectangle 255"/>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Day (0: Announcement date)</a:t>
            </a:r>
          </a:p>
        </p:txBody>
      </p:sp>
      <p:sp>
        <p:nvSpPr>
          <p:cNvPr id="379135" name="Rectangle 256"/>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36" name="Rectangle 257"/>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CAR</a:t>
            </a:r>
          </a:p>
        </p:txBody>
      </p:sp>
      <p:sp>
        <p:nvSpPr>
          <p:cNvPr id="379137" name="TextBox 1"/>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Bond price drops</a:t>
            </a:r>
          </a:p>
        </p:txBody>
      </p:sp>
      <p:sp>
        <p:nvSpPr>
          <p:cNvPr id="379138" name="TextBox 2"/>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Stock price rises</a:t>
            </a:r>
          </a:p>
        </p:txBody>
      </p:sp>
    </p:spTree>
    <p:extLst>
      <p:ext uri="{BB962C8B-B14F-4D97-AF65-F5344CB8AC3E}">
        <p14:creationId xmlns:p14="http://schemas.microsoft.com/office/powerpoint/2010/main" val="227927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a:xfrm>
            <a:off x="612775" y="228600"/>
            <a:ext cx="8153400" cy="990600"/>
          </a:xfrm>
        </p:spPr>
        <p:txBody>
          <a:bodyPr/>
          <a:lstStyle/>
          <a:p>
            <a:pPr eaLnBrk="1" hangingPunct="1"/>
            <a:r>
              <a:rPr lang="en-US">
                <a:latin typeface="Calibri" charset="0"/>
              </a:rPr>
              <a:t>What managers believe about dividends…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0FE60AD-DE5B-B44C-B1E1-776842E02790}" type="slidenum">
              <a:rPr lang="en-US"/>
              <a:pPr>
                <a:defRPr/>
              </a:pPr>
              <a:t>498</a:t>
            </a:fld>
            <a:endParaRPr lang="en-US" dirty="0"/>
          </a:p>
        </p:txBody>
      </p:sp>
      <p:pic>
        <p:nvPicPr>
          <p:cNvPr id="380932"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extLst>
      <p:ext uri="{BB962C8B-B14F-4D97-AF65-F5344CB8AC3E}">
        <p14:creationId xmlns:p14="http://schemas.microsoft.com/office/powerpoint/2010/main" val="909040474"/>
      </p:ext>
    </p:extLst>
  </p:cSld>
  <p:clrMapOvr>
    <a:masterClrMapping/>
  </p:clrMapOvr>
  <p:timing>
    <p:tnLst>
      <p:par>
        <p:cTn xmlns:p14="http://schemas.microsoft.com/office/powerpoint/2010/main" id="1" dur="indefinite" restart="never" nodeType="tmRoot"/>
      </p:par>
    </p:tn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Assessing Dividend Policy:</a:t>
            </a:r>
            <a:br>
              <a:rPr lang="en-US" smtClean="0">
                <a:ea typeface="+mj-ea"/>
                <a:cs typeface="+mj-cs"/>
              </a:rPr>
            </a:br>
            <a:r>
              <a:rPr lang="en-US" smtClean="0">
                <a:ea typeface="+mj-ea"/>
                <a:cs typeface="+mj-cs"/>
              </a:rPr>
              <a:t>Or how much cash is too much?</a:t>
            </a:r>
            <a:endParaRPr lang="en-US">
              <a:ea typeface="+mj-ea"/>
              <a:cs typeface="+mj-cs"/>
            </a:endParaRPr>
          </a:p>
        </p:txBody>
      </p:sp>
      <p:sp>
        <p:nvSpPr>
          <p:cNvPr id="382978" name="Subtitle 6"/>
          <p:cNvSpPr>
            <a:spLocks noGrp="1"/>
          </p:cNvSpPr>
          <p:nvPr>
            <p:ph type="subTitle" idx="1"/>
          </p:nvPr>
        </p:nvSpPr>
        <p:spPr>
          <a:xfrm>
            <a:off x="2362200" y="6049963"/>
            <a:ext cx="6705600" cy="685800"/>
          </a:xfrm>
        </p:spPr>
        <p:txBody>
          <a:bodyPr/>
          <a:lstStyle/>
          <a:p>
            <a:pPr eaLnBrk="1" hangingPunct="1"/>
            <a:r>
              <a:rPr lang="en-US">
                <a:latin typeface="Calibri" charset="0"/>
              </a:rPr>
              <a:t>It is my cash and I want it now…</a:t>
            </a:r>
          </a:p>
        </p:txBody>
      </p:sp>
      <p:sp>
        <p:nvSpPr>
          <p:cNvPr id="3829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8298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F712C680-47E2-374E-8CEF-435AC7307542}" type="slidenum">
              <a:rPr lang="en-US" sz="1400">
                <a:solidFill>
                  <a:schemeClr val="tx2"/>
                </a:solidFill>
              </a:rPr>
              <a:pPr/>
              <a:t>499</a:t>
            </a:fld>
            <a:endParaRPr lang="en-US" sz="1400">
              <a:solidFill>
                <a:schemeClr val="tx2"/>
              </a:solidFill>
            </a:endParaRPr>
          </a:p>
        </p:txBody>
      </p:sp>
    </p:spTree>
    <p:extLst>
      <p:ext uri="{BB962C8B-B14F-4D97-AF65-F5344CB8AC3E}">
        <p14:creationId xmlns:p14="http://schemas.microsoft.com/office/powerpoint/2010/main" val="16640835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atin typeface="Calibri" charset="0"/>
              </a:rPr>
              <a:t>The Big Picture…</a:t>
            </a:r>
          </a:p>
        </p:txBody>
      </p:sp>
      <p:sp>
        <p:nvSpPr>
          <p:cNvPr id="385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8C4DA11-6BFF-6043-8A5A-EE537E1C5262}" type="slidenum">
              <a:rPr lang="en-US"/>
              <a:pPr>
                <a:defRPr/>
              </a:pPr>
              <a:t>500</a:t>
            </a:fld>
            <a:endParaRPr lang="en-US" dirty="0"/>
          </a:p>
        </p:txBody>
      </p:sp>
      <p:pic>
        <p:nvPicPr>
          <p:cNvPr id="38502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2561649008"/>
      </p:ext>
    </p:extLst>
  </p:cSld>
  <p:clrMapOvr>
    <a:masterClrMapping/>
  </p:clrMapOvr>
  <p:timing>
    <p:tnLst>
      <p:par>
        <p:cTn xmlns:p14="http://schemas.microsoft.com/office/powerpoint/2010/main" id="1" dur="indefinite" restart="never" nodeType="tmRoot"/>
      </p:par>
    </p:tnLst>
  </p:timing>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Assessing Dividend Policy</a:t>
            </a:r>
          </a:p>
        </p:txBody>
      </p:sp>
      <p:sp>
        <p:nvSpPr>
          <p:cNvPr id="387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AD79EAB-D20B-444A-A332-D956A4CCCE41}" type="slidenum">
              <a:rPr lang="en-US"/>
              <a:pPr>
                <a:defRPr/>
              </a:pPr>
              <a:t>501</a:t>
            </a:fld>
            <a:endParaRPr lang="en-US" dirty="0"/>
          </a:p>
        </p:txBody>
      </p:sp>
      <p:sp>
        <p:nvSpPr>
          <p:cNvPr id="3870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Approach 1: The Cash/Trust Nexus</a:t>
            </a:r>
          </a:p>
          <a:p>
            <a:pPr lvl="1" eaLnBrk="1" hangingPunct="1"/>
            <a:r>
              <a:rPr lang="en-US">
                <a:latin typeface="Calibri" charset="0"/>
              </a:rPr>
              <a:t>Assess how much cash a firm has available to pay in dividends, relative what it returns to stockholders. Evaluate whether you can trust the managers of the company as custodians of your cash.</a:t>
            </a:r>
          </a:p>
          <a:p>
            <a:pPr eaLnBrk="1" hangingPunct="1"/>
            <a:r>
              <a:rPr lang="en-US">
                <a:latin typeface="Calibri" charset="0"/>
              </a:rPr>
              <a:t>Approach 2: Peer Group Analysis</a:t>
            </a:r>
          </a:p>
          <a:p>
            <a:pPr lvl="1" eaLnBrk="1" hangingPunct="1"/>
            <a:r>
              <a:rPr lang="en-US">
                <a:latin typeface="Calibri" charset="0"/>
              </a:rPr>
              <a:t>Pick a dividend policy for your company that makes it comparable to other firms in its peer group.</a:t>
            </a:r>
          </a:p>
        </p:txBody>
      </p:sp>
    </p:spTree>
    <p:extLst>
      <p:ext uri="{BB962C8B-B14F-4D97-AF65-F5344CB8AC3E}">
        <p14:creationId xmlns:p14="http://schemas.microsoft.com/office/powerpoint/2010/main" val="3310512987"/>
      </p:ext>
    </p:extLst>
  </p:cSld>
  <p:clrMapOvr>
    <a:masterClrMapping/>
  </p:clrMapOvr>
  <p:timing>
    <p:tnLst>
      <p:par>
        <p:cTn xmlns:p14="http://schemas.microsoft.com/office/powerpoint/2010/main" id="1" dur="indefinite" restart="never" nodeType="tmRoot"/>
      </p:par>
    </p:tnLst>
  </p:timing>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The Cash/Trust Assessment</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FDED683-E8F9-AF49-AB69-F0C8BB77576A}" type="slidenum">
              <a:rPr lang="en-US"/>
              <a:pPr>
                <a:defRPr/>
              </a:pPr>
              <a:t>502</a:t>
            </a:fld>
            <a:endParaRPr lang="en-US" dirty="0"/>
          </a:p>
        </p:txBody>
      </p:sp>
      <p:sp>
        <p:nvSpPr>
          <p:cNvPr id="38912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0"/>
              <a:buNone/>
            </a:pPr>
            <a:r>
              <a:rPr lang="en-US">
                <a:latin typeface="Calibri" charset="0"/>
              </a:rPr>
              <a:t>Step 1: How  much did the the company actually pay out during the period in question?</a:t>
            </a:r>
          </a:p>
          <a:p>
            <a:pPr marL="0" indent="0" eaLnBrk="1" hangingPunct="1">
              <a:buFont typeface="Wingdings" charset="0"/>
              <a:buNone/>
            </a:pPr>
            <a:r>
              <a:rPr lang="en-US">
                <a:latin typeface="Calibri" charset="0"/>
              </a:rPr>
              <a:t>Step 2: How much could the company have paid out during the period under question?</a:t>
            </a:r>
          </a:p>
          <a:p>
            <a:pPr marL="0" indent="0" eaLnBrk="1" hangingPunct="1">
              <a:buFont typeface="Wingdings" charset="0"/>
              <a:buNone/>
            </a:pPr>
            <a:r>
              <a:rPr lang="en-US">
                <a:latin typeface="Calibri" charset="0"/>
              </a:rPr>
              <a:t>Step 3: How much do I trust the management of this company with excess cash?</a:t>
            </a:r>
          </a:p>
          <a:p>
            <a:pPr lvl="1" eaLnBrk="1" hangingPunct="1"/>
            <a:r>
              <a:rPr lang="en-US">
                <a:latin typeface="Calibri" charset="0"/>
              </a:rPr>
              <a:t>How well did they make investments during the period in question?</a:t>
            </a:r>
          </a:p>
          <a:p>
            <a:pPr lvl="1" eaLnBrk="1" hangingPunct="1"/>
            <a:r>
              <a:rPr lang="en-US">
                <a:latin typeface="Calibri" charset="0"/>
              </a:rPr>
              <a:t>How well has my stock performed during the period in question?</a:t>
            </a:r>
          </a:p>
        </p:txBody>
      </p:sp>
    </p:spTree>
    <p:extLst>
      <p:ext uri="{BB962C8B-B14F-4D97-AF65-F5344CB8AC3E}">
        <p14:creationId xmlns:p14="http://schemas.microsoft.com/office/powerpoint/2010/main" val="24824939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much has the company returned to stockholders?</a:t>
            </a:r>
            <a:endParaRPr lang="en-US">
              <a:ea typeface="+mj-ea"/>
              <a:cs typeface="+mj-cs"/>
            </a:endParaRPr>
          </a:p>
        </p:txBody>
      </p:sp>
      <p:sp>
        <p:nvSpPr>
          <p:cNvPr id="391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5074F74-3EC0-5347-9E84-AE9A2608A727}" type="slidenum">
              <a:rPr lang="en-US"/>
              <a:pPr>
                <a:defRPr/>
              </a:pPr>
              <a:t>503</a:t>
            </a:fld>
            <a:endParaRPr lang="en-US" dirty="0"/>
          </a:p>
        </p:txBody>
      </p:sp>
      <p:sp>
        <p:nvSpPr>
          <p:cNvPr id="391172" name="Content Placeholder 2"/>
          <p:cNvSpPr>
            <a:spLocks noGrp="1"/>
          </p:cNvSpPr>
          <p:nvPr>
            <p:ph sz="quarter" idx="1"/>
          </p:nvPr>
        </p:nvSpPr>
        <p:spPr>
          <a:xfrm>
            <a:off x="612775" y="1600200"/>
            <a:ext cx="8153400" cy="4495800"/>
          </a:xfrm>
        </p:spPr>
        <p:txBody>
          <a:bodyPr/>
          <a:lstStyle/>
          <a:p>
            <a:pPr eaLnBrk="1" hangingPunct="1"/>
            <a:r>
              <a:rPr lang="en-US">
                <a:latin typeface="Calibri" charset="0"/>
              </a:rPr>
              <a:t>As firms increasing use stock buybacks, we have to measure cash returned to stockholders as not only dividends but also buybacks.</a:t>
            </a:r>
          </a:p>
          <a:p>
            <a:pPr eaLnBrk="1" hangingPunct="1"/>
            <a:r>
              <a:rPr lang="en-US">
                <a:latin typeface="Calibri" charset="0"/>
              </a:rPr>
              <a:t>For instance, for the five companies we are analyzing the cash returned looked as follows.</a:t>
            </a:r>
          </a:p>
        </p:txBody>
      </p:sp>
      <p:graphicFrame>
        <p:nvGraphicFramePr>
          <p:cNvPr id="8" name="Table 7"/>
          <p:cNvGraphicFramePr>
            <a:graphicFrameLocks noGrp="1"/>
          </p:cNvGraphicFramePr>
          <p:nvPr/>
        </p:nvGraphicFramePr>
        <p:xfrm>
          <a:off x="609600" y="4038600"/>
          <a:ext cx="8153398" cy="1519237"/>
        </p:xfrm>
        <a:graphic>
          <a:graphicData uri="http://schemas.openxmlformats.org/drawingml/2006/table">
            <a:tbl>
              <a:tblPr/>
              <a:tblGrid>
                <a:gridCol w="741218"/>
                <a:gridCol w="741218"/>
                <a:gridCol w="741218"/>
                <a:gridCol w="741218"/>
                <a:gridCol w="741218"/>
                <a:gridCol w="741218"/>
                <a:gridCol w="741218"/>
                <a:gridCol w="741218"/>
                <a:gridCol w="741218"/>
                <a:gridCol w="741218"/>
                <a:gridCol w="741218"/>
              </a:tblGrid>
              <a:tr h="179193">
                <a:tc>
                  <a:txBody>
                    <a:bodyPr/>
                    <a:lstStyle/>
                    <a:p>
                      <a:pPr algn="ctr" fontAlgn="b"/>
                      <a:r>
                        <a:rPr lang="en-US" sz="1100" b="0" i="1" u="none" strike="noStrike" dirty="0">
                          <a:solidFill>
                            <a:srgbClr val="000000"/>
                          </a:solidFill>
                          <a:effectLst/>
                          <a:latin typeface="Calibri"/>
                        </a:rPr>
                        <a:t>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100" b="0" i="1" u="none" strike="noStrike">
                          <a:solidFill>
                            <a:srgbClr val="000000"/>
                          </a:solidFill>
                          <a:effectLst/>
                          <a:latin typeface="Calibri"/>
                        </a:rPr>
                        <a:t>Disney</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Vale</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Tata Motors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Baidu</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Deutsche Bank</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79193">
                <a:tc>
                  <a:txBody>
                    <a:bodyPr/>
                    <a:lstStyle/>
                    <a:p>
                      <a:pPr algn="ctr" fontAlgn="b"/>
                      <a:r>
                        <a:rPr lang="en-US" sz="1100" b="0" i="0" u="none" strike="noStrike">
                          <a:solidFill>
                            <a:srgbClr val="000000"/>
                          </a:solidFill>
                          <a:effectLst/>
                          <a:latin typeface="Calibri"/>
                        </a:rPr>
                        <a:t>Year</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2008</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$648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$648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$2,993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$741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7,595₹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2,274 €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2009</a:t>
                      </a:r>
                    </a:p>
                  </a:txBody>
                  <a:tcPr marL="11403" marR="11403" marT="1141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$653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$2,669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$2,771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3,496₹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309 €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2010</a:t>
                      </a:r>
                    </a:p>
                  </a:txBody>
                  <a:tcPr marL="11403" marR="11403" marT="11413"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Calibri"/>
                        </a:rPr>
                        <a:t>$756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$4,993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$3,037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$1,930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10,195₹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465 €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2011</a:t>
                      </a:r>
                    </a:p>
                  </a:txBody>
                  <a:tcPr marL="11403" marR="11403" marT="11413"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$1,076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$3,015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$9,062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$3,051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15,031₹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691 €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2012</a:t>
                      </a:r>
                    </a:p>
                  </a:txBody>
                  <a:tcPr marL="11403" marR="11403" marT="11413"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$1,324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$4,087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$6,006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15,088₹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970₹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689 €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606">
                <a:tc>
                  <a:txBody>
                    <a:bodyPr/>
                    <a:lstStyle/>
                    <a:p>
                      <a:pPr algn="ctr" fontAlgn="b"/>
                      <a:r>
                        <a:rPr lang="en-US" sz="1100" b="1" i="0" u="none" strike="noStrike">
                          <a:solidFill>
                            <a:srgbClr val="000000"/>
                          </a:solidFill>
                          <a:effectLst/>
                          <a:latin typeface="Calibri"/>
                        </a:rPr>
                        <a:t>2008-12</a:t>
                      </a:r>
                    </a:p>
                  </a:txBody>
                  <a:tcPr marL="11403" marR="11403" marT="114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$4,457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$15,412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$23,869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$5,731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51,405₹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970₹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¥4,428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6327507"/>
      </p:ext>
    </p:extLst>
  </p:cSld>
  <p:clrMapOvr>
    <a:masterClrMapping/>
  </p:clrMapOvr>
  <p:timing>
    <p:tnLst>
      <p:par>
        <p:cTn xmlns:p14="http://schemas.microsoft.com/office/powerpoint/2010/main" id="1" dur="indefinite" restart="never" nodeType="tmRoot"/>
      </p:par>
    </p:tnLst>
  </p:timing>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Measure of How Much a Company Could have Afforded to Pay out: FCFE</a:t>
            </a:r>
            <a:endParaRPr lang="en-US">
              <a:ea typeface="+mj-ea"/>
              <a:cs typeface="+mj-cs"/>
            </a:endParaRP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3DCC4BB-E4A7-C845-8481-2BF92A902A09}" type="slidenum">
              <a:rPr lang="en-US"/>
              <a:pPr>
                <a:defRPr/>
              </a:pPr>
              <a:t>504</a:t>
            </a:fld>
            <a:endParaRPr lang="en-US" dirty="0"/>
          </a:p>
        </p:txBody>
      </p:sp>
      <p:sp>
        <p:nvSpPr>
          <p:cNvPr id="37376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The Free </a:t>
            </a:r>
            <a:r>
              <a:rPr lang="en-US" dirty="0" err="1" smtClean="0">
                <a:ea typeface="+mn-ea"/>
                <a:cs typeface="+mn-cs"/>
              </a:rPr>
              <a:t>Cashflow</a:t>
            </a:r>
            <a:r>
              <a:rPr lang="en-US" dirty="0" smtClean="0">
                <a:ea typeface="+mn-ea"/>
                <a:cs typeface="+mn-cs"/>
              </a:rPr>
              <a:t> to Equity (FCFE) is a measure of how much cash is left in the business after non-equity claimholders (debt and preferred stock) have been paid, and after any reinvestment needed to sustain the firm</a:t>
            </a:r>
            <a:r>
              <a:rPr lang="ja-JP" altLang="en-US" dirty="0" smtClean="0">
                <a:ea typeface="+mn-ea"/>
                <a:cs typeface="+mn-cs"/>
              </a:rPr>
              <a:t>’</a:t>
            </a:r>
            <a:r>
              <a:rPr lang="en-US" altLang="ja-JP" dirty="0" smtClean="0">
                <a:ea typeface="+mn-ea"/>
                <a:cs typeface="+mn-cs"/>
              </a:rPr>
              <a:t>s assets and future growth.</a:t>
            </a:r>
          </a:p>
          <a:p>
            <a:pPr marL="365760" lvl="1" indent="0" eaLnBrk="1" fontAlgn="auto" hangingPunct="1">
              <a:spcAft>
                <a:spcPts val="0"/>
              </a:spcAft>
              <a:buFont typeface="Wingdings 2"/>
              <a:buNone/>
              <a:defRPr/>
            </a:pPr>
            <a:r>
              <a:rPr lang="en-US" dirty="0" smtClean="0">
                <a:ea typeface="+mn-ea"/>
              </a:rPr>
              <a:t>	Net Income</a:t>
            </a:r>
          </a:p>
          <a:p>
            <a:pPr marL="365760" lvl="1" indent="0" eaLnBrk="1" fontAlgn="auto" hangingPunct="1">
              <a:spcAft>
                <a:spcPts val="0"/>
              </a:spcAft>
              <a:buFont typeface="Wingdings 2"/>
              <a:buNone/>
              <a:defRPr/>
            </a:pPr>
            <a:r>
              <a:rPr lang="en-US" dirty="0" smtClean="0">
                <a:ea typeface="+mn-ea"/>
              </a:rPr>
              <a:t>	+ Depreciation &amp; Amortization		</a:t>
            </a:r>
          </a:p>
          <a:p>
            <a:pPr marL="365760" lvl="1" indent="0" eaLnBrk="1" fontAlgn="auto" hangingPunct="1">
              <a:spcAft>
                <a:spcPts val="0"/>
              </a:spcAft>
              <a:buFont typeface="Wingdings 2"/>
              <a:buNone/>
              <a:defRPr/>
            </a:pPr>
            <a:r>
              <a:rPr lang="en-US" dirty="0" smtClean="0">
                <a:ea typeface="+mn-ea"/>
              </a:rPr>
              <a:t>	= Cash flows from Operations to Equity Investors</a:t>
            </a:r>
          </a:p>
          <a:p>
            <a:pPr marL="365760" lvl="1" indent="0" eaLnBrk="1" fontAlgn="auto" hangingPunct="1">
              <a:spcAft>
                <a:spcPts val="0"/>
              </a:spcAft>
              <a:buFont typeface="Wingdings 2"/>
              <a:buNone/>
              <a:defRPr/>
            </a:pPr>
            <a:r>
              <a:rPr lang="en-US" dirty="0" smtClean="0">
                <a:ea typeface="+mn-ea"/>
              </a:rPr>
              <a:t>	- Preferred Dividends</a:t>
            </a:r>
          </a:p>
          <a:p>
            <a:pPr marL="365760" lvl="1" indent="0" eaLnBrk="1" fontAlgn="auto" hangingPunct="1">
              <a:spcAft>
                <a:spcPts val="0"/>
              </a:spcAft>
              <a:buFont typeface="Wingdings 2"/>
              <a:buNone/>
              <a:defRPr/>
            </a:pPr>
            <a:r>
              <a:rPr lang="en-US" dirty="0" smtClean="0">
                <a:ea typeface="+mn-ea"/>
              </a:rPr>
              <a:t>	- Capital Expenditures	</a:t>
            </a:r>
          </a:p>
          <a:p>
            <a:pPr marL="365760" lvl="1" indent="0" eaLnBrk="1" fontAlgn="auto" hangingPunct="1">
              <a:spcAft>
                <a:spcPts val="0"/>
              </a:spcAft>
              <a:buFont typeface="Wingdings 2"/>
              <a:buNone/>
              <a:defRPr/>
            </a:pPr>
            <a:r>
              <a:rPr lang="en-US" dirty="0" smtClean="0">
                <a:ea typeface="+mn-ea"/>
              </a:rPr>
              <a:t>	- Working Capital Needs	</a:t>
            </a:r>
          </a:p>
          <a:p>
            <a:pPr marL="365760" lvl="1" indent="0" eaLnBrk="1" fontAlgn="auto" hangingPunct="1">
              <a:spcAft>
                <a:spcPts val="0"/>
              </a:spcAft>
              <a:buFont typeface="Wingdings 2"/>
              <a:buNone/>
              <a:defRPr/>
            </a:pPr>
            <a:r>
              <a:rPr lang="en-US" dirty="0" smtClean="0">
                <a:ea typeface="+mn-ea"/>
              </a:rPr>
              <a:t>	= FCFE before net debt cash flow (Owner’s Earnings)</a:t>
            </a:r>
          </a:p>
          <a:p>
            <a:pPr marL="365760" lvl="1" indent="0" eaLnBrk="1" fontAlgn="auto" hangingPunct="1">
              <a:spcAft>
                <a:spcPts val="0"/>
              </a:spcAft>
              <a:buFont typeface="Wingdings 2"/>
              <a:buNone/>
              <a:defRPr/>
            </a:pPr>
            <a:r>
              <a:rPr lang="en-US" dirty="0">
                <a:ea typeface="+mn-ea"/>
              </a:rPr>
              <a:t>	</a:t>
            </a:r>
            <a:r>
              <a:rPr lang="en-US" dirty="0" smtClean="0">
                <a:ea typeface="+mn-ea"/>
              </a:rPr>
              <a:t>+ New Debt Issues</a:t>
            </a:r>
          </a:p>
          <a:p>
            <a:pPr marL="365760" lvl="1" indent="0" eaLnBrk="1" fontAlgn="auto" hangingPunct="1">
              <a:spcAft>
                <a:spcPts val="0"/>
              </a:spcAft>
              <a:buFont typeface="Wingdings 2"/>
              <a:buNone/>
              <a:defRPr/>
            </a:pPr>
            <a:r>
              <a:rPr lang="en-US" dirty="0">
                <a:ea typeface="+mn-ea"/>
              </a:rPr>
              <a:t>	</a:t>
            </a:r>
            <a:r>
              <a:rPr lang="en-US" dirty="0" smtClean="0">
                <a:ea typeface="+mn-ea"/>
              </a:rPr>
              <a:t>- Debt Repayments</a:t>
            </a:r>
          </a:p>
          <a:p>
            <a:pPr marL="365760" lvl="1" indent="0" eaLnBrk="1" fontAlgn="auto" hangingPunct="1">
              <a:spcAft>
                <a:spcPts val="0"/>
              </a:spcAft>
              <a:buFont typeface="Wingdings 2"/>
              <a:buNone/>
              <a:defRPr/>
            </a:pPr>
            <a:r>
              <a:rPr lang="en-US" dirty="0">
                <a:ea typeface="+mn-ea"/>
              </a:rPr>
              <a:t>	</a:t>
            </a:r>
            <a:r>
              <a:rPr lang="en-US" dirty="0" smtClean="0">
                <a:ea typeface="+mn-ea"/>
              </a:rPr>
              <a:t>= FCFE after net debt cash flow</a:t>
            </a:r>
          </a:p>
        </p:txBody>
      </p:sp>
    </p:spTree>
    <p:extLst>
      <p:ext uri="{BB962C8B-B14F-4D97-AF65-F5344CB8AC3E}">
        <p14:creationId xmlns:p14="http://schemas.microsoft.com/office/powerpoint/2010/main" val="8089012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FCFE when Leverage is Stable</a:t>
            </a: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0FE7060-307D-9147-8C9B-15B134A418A4}" type="slidenum">
              <a:rPr lang="en-US"/>
              <a:pPr>
                <a:defRPr/>
              </a:pPr>
              <a:t>505</a:t>
            </a:fld>
            <a:endParaRPr lang="en-US" dirty="0"/>
          </a:p>
        </p:txBody>
      </p:sp>
      <p:sp>
        <p:nvSpPr>
          <p:cNvPr id="395268"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The cash flow from debt (debt issue, netted out against repayment) can be a volatile number, creating big increases or decreases in FCFE, depending upon the period examined.</a:t>
            </a:r>
          </a:p>
          <a:p>
            <a:pPr eaLnBrk="1" hangingPunct="1"/>
            <a:r>
              <a:rPr lang="en-US" sz="2000">
                <a:latin typeface="Calibri" charset="0"/>
              </a:rPr>
              <a:t>To provide a more balanced measure, you can estimate a FCFE, assuming a stable debt ratio had been used to fund reinvestment over the period.</a:t>
            </a:r>
          </a:p>
          <a:p>
            <a:pPr marL="320675" lvl="1" indent="0" eaLnBrk="1" hangingPunct="1">
              <a:buFont typeface="Wingdings" charset="0"/>
              <a:buNone/>
            </a:pPr>
            <a:r>
              <a:rPr lang="en-US" sz="1600">
                <a:latin typeface="Calibri" charset="0"/>
              </a:rPr>
              <a:t>Net Income</a:t>
            </a:r>
          </a:p>
          <a:p>
            <a:pPr marL="320675" lvl="1" indent="0" eaLnBrk="1" hangingPunct="1">
              <a:buFont typeface="Wingdings" charset="0"/>
              <a:buNone/>
            </a:pPr>
            <a:r>
              <a:rPr lang="en-US" sz="1600">
                <a:latin typeface="Calibri" charset="0"/>
              </a:rPr>
              <a:t>- (1- Debt Ratio)  (Capital Expenditures - Depreciation)</a:t>
            </a:r>
          </a:p>
          <a:p>
            <a:pPr marL="320675" lvl="1" indent="0" eaLnBrk="1" hangingPunct="1">
              <a:buFont typeface="Wingdings" charset="0"/>
              <a:buNone/>
            </a:pPr>
            <a:r>
              <a:rPr lang="en-US" sz="1600">
                <a:latin typeface="Calibri" charset="0"/>
              </a:rPr>
              <a:t>- (1- Debt Ratio) Working Capital Needs</a:t>
            </a:r>
          </a:p>
          <a:p>
            <a:pPr marL="320675" lvl="1" indent="0" eaLnBrk="1" hangingPunct="1">
              <a:buFont typeface="Wingdings" charset="0"/>
              <a:buNone/>
            </a:pPr>
            <a:r>
              <a:rPr lang="en-US" sz="1600">
                <a:latin typeface="Calibri" charset="0"/>
              </a:rPr>
              <a:t>= Free Cash flow to Equity</a:t>
            </a:r>
          </a:p>
          <a:p>
            <a:pPr marL="320675" lvl="1" indent="0" eaLnBrk="1" hangingPunct="1">
              <a:buFont typeface="Wingdings" charset="0"/>
              <a:buNone/>
            </a:pPr>
            <a:r>
              <a:rPr lang="en-US" sz="1600">
                <a:latin typeface="Calibri" charset="0"/>
              </a:rPr>
              <a:t>Debt Ratio = Debt/Capital Ratio (either an actual or a target)</a:t>
            </a:r>
          </a:p>
        </p:txBody>
      </p:sp>
    </p:spTree>
    <p:extLst>
      <p:ext uri="{BB962C8B-B14F-4D97-AF65-F5344CB8AC3E}">
        <p14:creationId xmlns:p14="http://schemas.microsoft.com/office/powerpoint/2010/main" val="2741858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p:cNvSpPr>
            <a:spLocks noGrp="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FCFE and Cash Returned: 2008 – 2012</a:t>
            </a:r>
            <a:endParaRPr lang="en-US">
              <a:latin typeface="Calibri" charset="0"/>
            </a:endParaRPr>
          </a:p>
        </p:txBody>
      </p:sp>
      <p:sp>
        <p:nvSpPr>
          <p:cNvPr id="397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4204"/>
        </p:xfrm>
        <a:graphic>
          <a:graphicData uri="http://schemas.openxmlformats.org/drawingml/2006/table">
            <a:tbl>
              <a:tblPr/>
              <a:tblGrid>
                <a:gridCol w="2910376"/>
                <a:gridCol w="724045"/>
                <a:gridCol w="724045"/>
                <a:gridCol w="724045"/>
                <a:gridCol w="724045"/>
                <a:gridCol w="724045"/>
                <a:gridCol w="936999"/>
              </a:tblGrid>
              <a:tr h="308264">
                <a:tc>
                  <a:txBody>
                    <a:bodyPr/>
                    <a:lstStyle/>
                    <a:p>
                      <a:pPr algn="l" fontAlgn="b"/>
                      <a:r>
                        <a:rPr lang="en-US" sz="14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Times"/>
                        </a:rPr>
                        <a:t>Aggregate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Net Income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$6,136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$5,682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$4,807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$3,963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$3,307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$23,895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 - (Cap. Exp - Depr)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$604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$1,797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$1,718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$397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$122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$4,638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 - ∂ Working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$940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$950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$308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$1,956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dirty="0">
                          <a:solidFill>
                            <a:srgbClr val="000000"/>
                          </a:solidFill>
                          <a:effectLst/>
                          <a:latin typeface="Times"/>
                        </a:rPr>
                        <a:t>Free CF to Equity (pre-debt</a:t>
                      </a:r>
                      <a:r>
                        <a:rPr lang="en-US" sz="1400" b="0" i="0" u="none" strike="noStrike" dirty="0" smtClean="0">
                          <a:solidFill>
                            <a:srgbClr val="000000"/>
                          </a:solidFill>
                          <a:effectLst/>
                          <a:latin typeface="Times"/>
                        </a:rPr>
                        <a:t>)</a:t>
                      </a:r>
                      <a:endParaRPr lang="en-US" sz="1400" b="0" i="0" u="none" strike="noStrike" dirty="0">
                        <a:solidFill>
                          <a:srgbClr val="000000"/>
                        </a:solidFill>
                        <a:effectLst/>
                        <a:latin typeface="Times"/>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$5,665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$2,945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$2,139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$3,258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$3,294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$17,301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dirty="0">
                          <a:solidFill>
                            <a:srgbClr val="000000"/>
                          </a:solidFill>
                          <a:effectLst/>
                          <a:latin typeface="Times"/>
                        </a:rPr>
                        <a:t> + Net Debt Issued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$1,881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$4,246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$2,743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$1,190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$9,825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dirty="0">
                          <a:solidFill>
                            <a:srgbClr val="000000"/>
                          </a:solidFill>
                          <a:effectLst/>
                          <a:latin typeface="Times"/>
                        </a:rPr>
                        <a:t> = Free CF to Equity (actual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$7,546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$7,191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$4,882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$4,448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$3,059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$27,126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Free CF to Equity (target debt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$5,720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$3,262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$2,448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$3,340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a:rPr>
                        <a:t>$3,296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$18,065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29046">
                <a:tc>
                  <a:txBody>
                    <a:bodyPr/>
                    <a:lstStyle/>
                    <a:p>
                      <a:pPr algn="l" fontAlgn="b"/>
                      <a:r>
                        <a:rPr lang="en-US" sz="1400" b="0" i="0" u="none" strike="noStrike">
                          <a:solidFill>
                            <a:srgbClr val="000000"/>
                          </a:solidFill>
                          <a:effectLst/>
                          <a:latin typeface="Times"/>
                        </a:rPr>
                        <a:t>Dividends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$1,324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$1,076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$756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$653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$648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Calibri"/>
                        </a:rPr>
                        <a:t>$4,457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046">
                <a:tc>
                  <a:txBody>
                    <a:bodyPr/>
                    <a:lstStyle/>
                    <a:p>
                      <a:pPr algn="l" fontAlgn="b"/>
                      <a:r>
                        <a:rPr lang="en-US" sz="1400" b="0" i="0" u="none" strike="noStrike">
                          <a:solidFill>
                            <a:srgbClr val="000000"/>
                          </a:solidFill>
                          <a:effectLst/>
                          <a:latin typeface="Times"/>
                        </a:rPr>
                        <a:t>Dividends + Buybacks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5,411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4,091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5,749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3,322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1,296</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effectLst/>
                          <a:latin typeface="Times"/>
                        </a:rPr>
                        <a:t>$19,869</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97411"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Disney returned about $1.5 billion more than the $18.1 billion it had available as FCFE  with a  normalized debt ratio of 11.58% (its current debt ratio).</a:t>
            </a:r>
          </a:p>
        </p:txBody>
      </p:sp>
    </p:spTree>
    <p:extLst>
      <p:ext uri="{BB962C8B-B14F-4D97-AF65-F5344CB8AC3E}">
        <p14:creationId xmlns:p14="http://schemas.microsoft.com/office/powerpoint/2010/main" val="498606908"/>
      </p:ext>
    </p:extLst>
  </p:cSld>
  <p:clrMapOvr>
    <a:masterClrMapping/>
  </p:clrMapOvr>
  <p:timing>
    <p:tnLst>
      <p:par>
        <p:cTn xmlns:p14="http://schemas.microsoft.com/office/powerpoint/2010/main" id="1" dur="indefinite" restart="never" nodeType="tmRoot"/>
      </p:par>
    </p:tnLst>
  </p:timing>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How companies get big cash balances: Microsoft in 1996…</a:t>
            </a:r>
          </a:p>
        </p:txBody>
      </p:sp>
      <p:sp>
        <p:nvSpPr>
          <p:cNvPr id="399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BAD909C-0E15-544D-BD91-86A43127777A}" type="slidenum">
              <a:rPr lang="en-US"/>
              <a:pPr>
                <a:defRPr/>
              </a:pPr>
              <a:t>507</a:t>
            </a:fld>
            <a:endParaRPr lang="en-US" dirty="0"/>
          </a:p>
        </p:txBody>
      </p:sp>
      <p:sp>
        <p:nvSpPr>
          <p:cNvPr id="381954" name="Rectangle 3"/>
          <p:cNvSpPr>
            <a:spLocks noGrp="1" noChangeArrowheads="1"/>
          </p:cNvSpPr>
          <p:nvPr>
            <p:ph sz="quarter" idx="1"/>
          </p:nvPr>
        </p:nvSpPr>
        <p:spPr>
          <a:xfrm>
            <a:off x="612775" y="1600200"/>
            <a:ext cx="8153400" cy="4495800"/>
          </a:xfrm>
        </p:spPr>
        <p:txBody>
          <a:bodyPr>
            <a:noAutofit/>
          </a:bodyPr>
          <a:lstStyle/>
          <a:p>
            <a:pPr marL="320040" indent="-320040" eaLnBrk="1" fontAlgn="auto" hangingPunct="1">
              <a:spcAft>
                <a:spcPts val="0"/>
              </a:spcAft>
              <a:buFont typeface="Wingdings"/>
              <a:buChar char=""/>
              <a:defRPr/>
            </a:pPr>
            <a:r>
              <a:rPr lang="en-US" sz="2000" dirty="0" smtClean="0">
                <a:ea typeface="+mn-ea"/>
                <a:cs typeface="+mn-cs"/>
              </a:rPr>
              <a:t>Consider the following inputs for Microsoft in 1996. </a:t>
            </a:r>
            <a:endParaRPr lang="en-US" altLang="ja-JP" sz="2000" dirty="0" smtClean="0">
              <a:ea typeface="+mn-ea"/>
              <a:cs typeface="+mn-cs"/>
            </a:endParaRPr>
          </a:p>
          <a:p>
            <a:pPr marL="640080" lvl="1" indent="-274320" eaLnBrk="1" fontAlgn="auto" hangingPunct="1">
              <a:spcAft>
                <a:spcPts val="0"/>
              </a:spcAft>
              <a:buFont typeface="Wingdings 2"/>
              <a:buChar char=""/>
              <a:defRPr/>
            </a:pPr>
            <a:r>
              <a:rPr lang="en-US" sz="2000" dirty="0" smtClean="0">
                <a:ea typeface="+mn-ea"/>
              </a:rPr>
              <a:t>Net Income = $2,176 Million</a:t>
            </a:r>
          </a:p>
          <a:p>
            <a:pPr marL="640080" lvl="1" indent="-274320" eaLnBrk="1" fontAlgn="auto" hangingPunct="1">
              <a:spcAft>
                <a:spcPts val="0"/>
              </a:spcAft>
              <a:buFont typeface="Wingdings 2"/>
              <a:buChar char=""/>
              <a:defRPr/>
            </a:pPr>
            <a:r>
              <a:rPr lang="en-US" sz="2000" dirty="0" smtClean="0">
                <a:ea typeface="+mn-ea"/>
              </a:rPr>
              <a:t>Capital Expenditures = $494 Million</a:t>
            </a:r>
          </a:p>
          <a:p>
            <a:pPr marL="640080" lvl="1" indent="-274320" eaLnBrk="1" fontAlgn="auto" hangingPunct="1">
              <a:spcAft>
                <a:spcPts val="0"/>
              </a:spcAft>
              <a:buFont typeface="Wingdings 2"/>
              <a:buChar char=""/>
              <a:defRPr/>
            </a:pPr>
            <a:r>
              <a:rPr lang="en-US" sz="2000" dirty="0" smtClean="0">
                <a:ea typeface="+mn-ea"/>
              </a:rPr>
              <a:t>Depreciation = $ 480 Million</a:t>
            </a:r>
          </a:p>
          <a:p>
            <a:pPr marL="640080" lvl="1" indent="-274320" eaLnBrk="1" fontAlgn="auto" hangingPunct="1">
              <a:spcAft>
                <a:spcPts val="0"/>
              </a:spcAft>
              <a:buFont typeface="Wingdings 2"/>
              <a:buChar char=""/>
              <a:defRPr/>
            </a:pPr>
            <a:r>
              <a:rPr lang="en-US" sz="2000" dirty="0" smtClean="0">
                <a:ea typeface="+mn-ea"/>
              </a:rPr>
              <a:t>Change in Non-Cash Working Capital = $ 35 Million</a:t>
            </a:r>
          </a:p>
          <a:p>
            <a:pPr marL="640080" lvl="1" indent="-274320" eaLnBrk="1" fontAlgn="auto" hangingPunct="1">
              <a:spcAft>
                <a:spcPts val="0"/>
              </a:spcAft>
              <a:buFont typeface="Wingdings 2"/>
              <a:buChar char=""/>
              <a:defRPr/>
            </a:pPr>
            <a:r>
              <a:rPr lang="en-US" sz="2000" dirty="0" smtClean="0">
                <a:ea typeface="+mn-ea"/>
              </a:rPr>
              <a:t>Debt = None</a:t>
            </a:r>
          </a:p>
          <a:p>
            <a:pPr marL="0" indent="0" eaLnBrk="1" fontAlgn="auto" hangingPunct="1">
              <a:spcAft>
                <a:spcPts val="0"/>
              </a:spcAft>
              <a:buFont typeface="Wingdings"/>
              <a:buNone/>
              <a:defRPr/>
            </a:pPr>
            <a:r>
              <a:rPr lang="en-US" sz="2000" dirty="0" smtClean="0">
                <a:ea typeface="+mn-ea"/>
                <a:cs typeface="+mn-cs"/>
              </a:rPr>
              <a:t>FCFE =	 Net Income - (Cap ex - </a:t>
            </a:r>
            <a:r>
              <a:rPr lang="en-US" sz="2000" dirty="0" err="1" smtClean="0">
                <a:ea typeface="+mn-ea"/>
                <a:cs typeface="+mn-cs"/>
              </a:rPr>
              <a:t>Depr</a:t>
            </a:r>
            <a:r>
              <a:rPr lang="en-US" sz="2000" dirty="0" smtClean="0">
                <a:ea typeface="+mn-ea"/>
                <a:cs typeface="+mn-cs"/>
              </a:rPr>
              <a:t>) – Change in non-cash WC – Debt CF</a:t>
            </a:r>
          </a:p>
          <a:p>
            <a:pPr marL="365760" lvl="1" indent="0" eaLnBrk="1" fontAlgn="auto" hangingPunct="1">
              <a:spcAft>
                <a:spcPts val="0"/>
              </a:spcAft>
              <a:buFont typeface="Wingdings 2"/>
              <a:buNone/>
              <a:defRPr/>
            </a:pPr>
            <a:r>
              <a:rPr lang="en-US" sz="2000" dirty="0" smtClean="0">
                <a:ea typeface="+mn-ea"/>
              </a:rPr>
              <a:t>	    =	$ 2,176	- (494 - 480) - $ 35 	 - 0    = 	$ 2,127 Million</a:t>
            </a:r>
          </a:p>
          <a:p>
            <a:pPr eaLnBrk="1" hangingPunct="1">
              <a:defRPr/>
            </a:pPr>
            <a:r>
              <a:rPr lang="en-US" sz="2000" dirty="0" smtClean="0">
                <a:latin typeface="Calibri" charset="0"/>
              </a:rPr>
              <a:t>By this estimation, Microsoft could have paid $ 2,127 Million in dividends/stock buybacks in 1996. They paid no dividends and bought back no stock.  Where will the $2,127 million show up in Microsoft</a:t>
            </a:r>
            <a:r>
              <a:rPr lang="ja-JP" altLang="en-US" sz="2000" dirty="0" smtClean="0">
                <a:latin typeface="Calibri" charset="0"/>
              </a:rPr>
              <a:t>’</a:t>
            </a:r>
            <a:r>
              <a:rPr lang="en-US" altLang="ja-JP" sz="2000" dirty="0" smtClean="0">
                <a:latin typeface="Calibri" charset="0"/>
              </a:rPr>
              <a:t>s balance sheet?</a:t>
            </a:r>
          </a:p>
        </p:txBody>
      </p:sp>
    </p:spTree>
    <p:extLst>
      <p:ext uri="{BB962C8B-B14F-4D97-AF65-F5344CB8AC3E}">
        <p14:creationId xmlns:p14="http://schemas.microsoft.com/office/powerpoint/2010/main" val="1078286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612775" y="228600"/>
            <a:ext cx="8153400" cy="990600"/>
          </a:xfrm>
        </p:spPr>
        <p:txBody>
          <a:bodyPr/>
          <a:lstStyle/>
          <a:p>
            <a:pPr eaLnBrk="1" hangingPunct="1"/>
            <a:r>
              <a:rPr lang="en-US">
                <a:latin typeface="Calibri" charset="0"/>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defRPr/>
            </a:pPr>
            <a:r>
              <a:rPr lang="en-US" sz="1800" dirty="0" smtClean="0"/>
              <a:t>We redefine reinvestment as investment in regulatory capital. </a:t>
            </a:r>
          </a:p>
          <a:p>
            <a:pPr marL="0" indent="0" algn="ctr" eaLnBrk="1" hangingPunct="1">
              <a:buFont typeface="Wingdings" charset="0"/>
              <a:buNone/>
              <a:defRPr/>
            </a:pPr>
            <a:r>
              <a:rPr lang="en-US" sz="1800" dirty="0" err="1" smtClean="0"/>
              <a:t>FCFE</a:t>
            </a:r>
            <a:r>
              <a:rPr lang="en-US" sz="1800" baseline="-25000" dirty="0" err="1" smtClean="0"/>
              <a:t>Bank</a:t>
            </a:r>
            <a:r>
              <a:rPr lang="en-US" sz="1800" dirty="0" smtClean="0"/>
              <a:t>= Net Income – Increase in Regulatory Capital (Book Equity)</a:t>
            </a:r>
          </a:p>
          <a:p>
            <a:pPr eaLnBrk="1" hangingPunct="1">
              <a:defRPr/>
            </a:pPr>
            <a:r>
              <a:rPr lang="en-US" sz="1800" dirty="0" smtClean="0"/>
              <a:t>Consider a bank with $ 10 billion in loans outstanding and book equity of $ 750 million. If it maintains its capital ratio of 7.5%, intends to grow its loan base by 10% (to $11 and expects to generate $ 150 million in net income:</a:t>
            </a:r>
          </a:p>
          <a:p>
            <a:pPr marL="0" indent="0" algn="ctr" eaLnBrk="1" hangingPunct="1">
              <a:buFont typeface="Wingdings" charset="0"/>
              <a:buNone/>
              <a:defRPr/>
            </a:pPr>
            <a:r>
              <a:rPr lang="en-US" sz="1800" dirty="0" smtClean="0"/>
              <a:t>FCFE = $150 million – (11,000-10,000)* (.075) = $75 million</a:t>
            </a:r>
          </a:p>
        </p:txBody>
      </p:sp>
      <p:sp>
        <p:nvSpPr>
          <p:cNvPr id="401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401412"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Deutsche Bank: FCFE estimates (November 2013)</a:t>
            </a:r>
          </a:p>
        </p:txBody>
      </p:sp>
      <p:graphicFrame>
        <p:nvGraphicFramePr>
          <p:cNvPr id="3" name="Table 2"/>
          <p:cNvGraphicFramePr>
            <a:graphicFrameLocks noGrp="1"/>
          </p:cNvGraphicFramePr>
          <p:nvPr/>
        </p:nvGraphicFramePr>
        <p:xfrm>
          <a:off x="914400" y="3962400"/>
          <a:ext cx="8077200" cy="2321280"/>
        </p:xfrm>
        <a:graphic>
          <a:graphicData uri="http://schemas.openxmlformats.org/drawingml/2006/table">
            <a:tbl>
              <a:tblPr/>
              <a:tblGrid>
                <a:gridCol w="2362200"/>
                <a:gridCol w="952500"/>
                <a:gridCol w="952500"/>
                <a:gridCol w="952500"/>
                <a:gridCol w="952500"/>
                <a:gridCol w="952500"/>
                <a:gridCol w="952500"/>
              </a:tblGrid>
              <a:tr h="195522">
                <a:tc>
                  <a:txBody>
                    <a:bodyPr/>
                    <a:lstStyle/>
                    <a:p>
                      <a:pPr algn="l" fontAlgn="b"/>
                      <a:r>
                        <a:rPr lang="en-US" sz="1200" b="0" i="0" u="none" strike="noStrike" dirty="0">
                          <a:effectLst/>
                          <a:latin typeface="Verdana"/>
                        </a:rPr>
                        <a:t>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Current</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2</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3</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373">
                <a:tc>
                  <a:txBody>
                    <a:bodyPr/>
                    <a:lstStyle/>
                    <a:p>
                      <a:pPr algn="l" fontAlgn="b"/>
                      <a:r>
                        <a:rPr lang="en-US" sz="1200" b="0" i="0" u="none" strike="noStrike" dirty="0" smtClean="0">
                          <a:effectLst/>
                          <a:latin typeface="Verdana"/>
                        </a:rPr>
                        <a:t>Risk Adjuste</a:t>
                      </a:r>
                      <a:r>
                        <a:rPr lang="en-US" sz="1200" b="0" i="0" u="none" strike="noStrike" baseline="0" dirty="0" smtClean="0">
                          <a:effectLst/>
                          <a:latin typeface="Verdana"/>
                        </a:rPr>
                        <a:t>d Assets (grows 3% each year)</a:t>
                      </a:r>
                      <a:endParaRPr lang="en-US" sz="1200" b="0" i="0" u="none" strike="noStrike" dirty="0">
                        <a:effectLst/>
                        <a:latin typeface="Verdana"/>
                      </a:endParaRP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439,851 €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453,047 €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466,638 €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480,637 €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495,056 €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509,908 €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smtClean="0">
                          <a:effectLst/>
                          <a:latin typeface="Verdana"/>
                        </a:rPr>
                        <a:t>Tier</a:t>
                      </a:r>
                      <a:r>
                        <a:rPr lang="en-US" sz="1200" b="0" i="0" u="none" strike="noStrike" baseline="0" dirty="0" smtClean="0">
                          <a:effectLst/>
                          <a:latin typeface="Verdana"/>
                        </a:rPr>
                        <a:t> 1 as % of Risk </a:t>
                      </a:r>
                      <a:r>
                        <a:rPr lang="en-US" sz="1200" b="0" i="0" u="none" strike="noStrike" baseline="0" dirty="0" err="1" smtClean="0">
                          <a:effectLst/>
                          <a:latin typeface="Verdana"/>
                        </a:rPr>
                        <a:t>Adj</a:t>
                      </a:r>
                      <a:r>
                        <a:rPr lang="en-US" sz="1200" b="0" i="0" u="none" strike="noStrike" baseline="0" dirty="0" smtClean="0">
                          <a:effectLst/>
                          <a:latin typeface="Verdana"/>
                        </a:rPr>
                        <a:t> assets</a:t>
                      </a:r>
                      <a:endParaRPr lang="en-US" sz="1200" b="0" i="0" u="none" strike="noStrike" dirty="0">
                        <a:effectLst/>
                        <a:latin typeface="Verdana"/>
                      </a:endParaRP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15.13%</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15.71%</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16.28%</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16.85%</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17.43%</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18.00%</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a:effectLst/>
                          <a:latin typeface="Verdana"/>
                        </a:rPr>
                        <a:t>Tier 1 Capital</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66,561 €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71,156 €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75,967 €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81,002 €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86,271 €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91,783 €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a:effectLst/>
                          <a:latin typeface="Verdana"/>
                        </a:rPr>
                        <a:t>Change in regulatory capital</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4,595 €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4,811 €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5,035 €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5,269 €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5,512 €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a:effectLst/>
                          <a:latin typeface="Verdana"/>
                        </a:rPr>
                        <a:t>Book Equity</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76,829 €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81,424 €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86,235 €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91,270 €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96,539 €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102,051 €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smtClean="0">
                          <a:effectLst/>
                          <a:latin typeface="Verdana"/>
                        </a:rPr>
                        <a:t>ROE (increases</a:t>
                      </a:r>
                      <a:r>
                        <a:rPr lang="en-US" sz="1200" b="0" i="0" u="none" strike="noStrike" baseline="0" dirty="0" smtClean="0">
                          <a:effectLst/>
                          <a:latin typeface="Verdana"/>
                        </a:rPr>
                        <a:t> to 8%)</a:t>
                      </a:r>
                      <a:endParaRPr lang="en-US" sz="1200" b="0" i="0" u="none" strike="noStrike" dirty="0">
                        <a:effectLst/>
                        <a:latin typeface="Verdana"/>
                      </a:endParaRP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-1.08%</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0.74%</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2.55%</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4.37%</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6.18%</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8.00%</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a:effectLst/>
                          <a:latin typeface="Verdana"/>
                        </a:rPr>
                        <a:t>Net Income</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-716 €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602 €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2,203 €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3,988 €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5,971 €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8,164 €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373">
                <a:tc>
                  <a:txBody>
                    <a:bodyPr/>
                    <a:lstStyle/>
                    <a:p>
                      <a:pPr algn="l" fontAlgn="b"/>
                      <a:r>
                        <a:rPr lang="en-US" sz="1200" b="0" i="0" u="none" strike="noStrike">
                          <a:effectLst/>
                          <a:latin typeface="Verdana"/>
                        </a:rPr>
                        <a:t> - Investment in Regulatory Capital</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4,595 €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4,811 €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5,035 €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5,269 €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5,512 €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a:effectLst/>
                          <a:latin typeface="Verdana"/>
                        </a:rPr>
                        <a:t>FCFE</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-3,993 €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-2,608 €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-1,047 €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702 €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2,652 €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79286015"/>
      </p:ext>
    </p:extLst>
  </p:cSld>
  <p:clrMapOvr>
    <a:masterClrMapping/>
  </p:clrMapOvr>
  <p:timing>
    <p:tnLst>
      <p:par>
        <p:cTn xmlns:p14="http://schemas.microsoft.com/office/powerpoint/2010/main" id="1" dur="indefinite" restart="never" nodeType="tmRoot"/>
      </p:par>
    </p:tnLst>
  </p:timing>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Dividends versus FCFE: Across the globe </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5282944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Cash Buildup and Investor Blowback: Chrysler in 1994</a:t>
            </a: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7936DC6-5FBB-464C-9703-B21A886AB611}" type="slidenum">
              <a:rPr lang="en-US"/>
              <a:pPr>
                <a:defRPr/>
              </a:pPr>
              <a:t>510</a:t>
            </a:fld>
            <a:endParaRPr lang="en-US" dirty="0"/>
          </a:p>
        </p:txBody>
      </p:sp>
      <p:pic>
        <p:nvPicPr>
          <p:cNvPr id="40550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extLst>
      <p:ext uri="{BB962C8B-B14F-4D97-AF65-F5344CB8AC3E}">
        <p14:creationId xmlns:p14="http://schemas.microsoft.com/office/powerpoint/2010/main" val="15244919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smtClean="0">
                <a:ea typeface="+mj-ea"/>
                <a:cs typeface="+mj-cs"/>
              </a:rPr>
              <a:t> Application Test: Estimating your firm</a:t>
            </a:r>
            <a:r>
              <a:rPr lang="ja-JP" altLang="en-US" dirty="0" smtClean="0">
                <a:ea typeface="+mj-ea"/>
                <a:cs typeface="+mj-cs"/>
              </a:rPr>
              <a:t>’</a:t>
            </a:r>
            <a:r>
              <a:rPr lang="en-US" altLang="ja-JP" dirty="0" smtClean="0">
                <a:ea typeface="+mj-ea"/>
                <a:cs typeface="+mj-cs"/>
              </a:rPr>
              <a:t>s FCFE</a:t>
            </a:r>
            <a:endParaRPr lang="en-US" dirty="0">
              <a:ea typeface="+mj-ea"/>
              <a:cs typeface="+mj-cs"/>
            </a:endParaRPr>
          </a:p>
        </p:txBody>
      </p:sp>
      <p:sp>
        <p:nvSpPr>
          <p:cNvPr id="407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3D12AD4-E89C-4E43-9726-0EFE36DC54BF}" type="slidenum">
              <a:rPr lang="en-US"/>
              <a:pPr>
                <a:defRPr/>
              </a:pPr>
              <a:t>511</a:t>
            </a:fld>
            <a:endParaRPr lang="en-US" dirty="0"/>
          </a:p>
        </p:txBody>
      </p:sp>
      <p:sp>
        <p:nvSpPr>
          <p:cNvPr id="39424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In General,				If cash flow statement used</a:t>
            </a:r>
          </a:p>
          <a:p>
            <a:pPr marL="365760" lvl="1" indent="0" eaLnBrk="1" fontAlgn="auto" hangingPunct="1">
              <a:spcAft>
                <a:spcPts val="0"/>
              </a:spcAft>
              <a:buFont typeface="Wingdings 2"/>
              <a:buNone/>
              <a:defRPr/>
            </a:pPr>
            <a:r>
              <a:rPr lang="en-US" dirty="0" smtClean="0">
                <a:ea typeface="+mn-ea"/>
              </a:rPr>
              <a:t>Net Income				Net Income</a:t>
            </a:r>
          </a:p>
          <a:p>
            <a:pPr marL="365760" lvl="1" indent="0" eaLnBrk="1" fontAlgn="auto" hangingPunct="1">
              <a:spcAft>
                <a:spcPts val="0"/>
              </a:spcAft>
              <a:buFont typeface="Wingdings 2"/>
              <a:buNone/>
              <a:defRPr/>
            </a:pPr>
            <a:r>
              <a:rPr lang="en-US" dirty="0" smtClean="0">
                <a:ea typeface="+mn-ea"/>
              </a:rPr>
              <a:t>+ Depreciation &amp; Amortization		+ Depreciation &amp; Amortization</a:t>
            </a:r>
          </a:p>
          <a:p>
            <a:pPr marL="365760" lvl="1" indent="0" eaLnBrk="1" fontAlgn="auto" hangingPunct="1">
              <a:spcAft>
                <a:spcPts val="0"/>
              </a:spcAft>
              <a:buFont typeface="Wingdings 2"/>
              <a:buNone/>
              <a:defRPr/>
            </a:pPr>
            <a:r>
              <a:rPr lang="en-US" dirty="0" smtClean="0">
                <a:ea typeface="+mn-ea"/>
              </a:rPr>
              <a:t>- Capital Expenditures			+ Capital Expenditures</a:t>
            </a:r>
          </a:p>
          <a:p>
            <a:pPr marL="365760" lvl="1" indent="0" eaLnBrk="1" fontAlgn="auto" hangingPunct="1">
              <a:spcAft>
                <a:spcPts val="0"/>
              </a:spcAft>
              <a:buFont typeface="Wingdings 2"/>
              <a:buNone/>
              <a:defRPr/>
            </a:pPr>
            <a:r>
              <a:rPr lang="en-US" dirty="0" smtClean="0">
                <a:ea typeface="+mn-ea"/>
              </a:rPr>
              <a:t>- Change in Non-Cash Working Capital	+ Changes in Non-cash WC</a:t>
            </a:r>
          </a:p>
          <a:p>
            <a:pPr marL="365760" lvl="1" indent="0" eaLnBrk="1" fontAlgn="auto" hangingPunct="1">
              <a:spcAft>
                <a:spcPts val="0"/>
              </a:spcAft>
              <a:buFont typeface="Wingdings 2"/>
              <a:buNone/>
              <a:defRPr/>
            </a:pPr>
            <a:r>
              <a:rPr lang="en-US" dirty="0" smtClean="0">
                <a:ea typeface="+mn-ea"/>
              </a:rPr>
              <a:t>- Preferred Dividend			+ Preferred Dividend</a:t>
            </a:r>
          </a:p>
          <a:p>
            <a:pPr marL="365760" lvl="1" indent="0" eaLnBrk="1" fontAlgn="auto" hangingPunct="1">
              <a:spcAft>
                <a:spcPts val="0"/>
              </a:spcAft>
              <a:buFont typeface="Wingdings 2"/>
              <a:buNone/>
              <a:defRPr/>
            </a:pPr>
            <a:r>
              <a:rPr lang="en-US" dirty="0" smtClean="0">
                <a:ea typeface="+mn-ea"/>
              </a:rPr>
              <a:t>- Principal Repaid			+ Increase in LT Borrowing</a:t>
            </a:r>
          </a:p>
          <a:p>
            <a:pPr marL="365760" lvl="1" indent="0" eaLnBrk="1" fontAlgn="auto" hangingPunct="1">
              <a:spcAft>
                <a:spcPts val="0"/>
              </a:spcAft>
              <a:buFont typeface="Wingdings 2"/>
              <a:buNone/>
              <a:defRPr/>
            </a:pPr>
            <a:r>
              <a:rPr lang="en-US" dirty="0" smtClean="0">
                <a:ea typeface="+mn-ea"/>
              </a:rPr>
              <a:t>+ New Debt Issued			+ Decrease in LT Borrowing</a:t>
            </a:r>
          </a:p>
          <a:p>
            <a:pPr marL="365760" lvl="1" indent="0" eaLnBrk="1" fontAlgn="auto" hangingPunct="1">
              <a:spcAft>
                <a:spcPts val="0"/>
              </a:spcAft>
              <a:buFont typeface="Wingdings 2"/>
              <a:buNone/>
              <a:defRPr/>
            </a:pPr>
            <a:r>
              <a:rPr lang="en-US" dirty="0" smtClean="0">
                <a:ea typeface="+mn-ea"/>
              </a:rPr>
              <a:t>					+ Change in ST Borrowing</a:t>
            </a:r>
          </a:p>
          <a:p>
            <a:pPr marL="365760" lvl="1" indent="0" eaLnBrk="1" fontAlgn="auto" hangingPunct="1">
              <a:spcAft>
                <a:spcPts val="0"/>
              </a:spcAft>
              <a:buFont typeface="Wingdings 2"/>
              <a:buNone/>
              <a:defRPr/>
            </a:pPr>
            <a:r>
              <a:rPr lang="en-US" dirty="0" smtClean="0">
                <a:ea typeface="+mn-ea"/>
              </a:rPr>
              <a:t>= FCFE				= FCFE</a:t>
            </a:r>
          </a:p>
          <a:p>
            <a:pPr marL="320040" indent="-320040" eaLnBrk="1" fontAlgn="auto" hangingPunct="1">
              <a:spcAft>
                <a:spcPts val="0"/>
              </a:spcAft>
              <a:buFont typeface="Wingdings"/>
              <a:buChar char=""/>
              <a:defRPr/>
            </a:pPr>
            <a:r>
              <a:rPr lang="en-US" dirty="0" smtClean="0">
                <a:ea typeface="+mn-ea"/>
                <a:cs typeface="+mn-cs"/>
              </a:rPr>
              <a:t>Compare to</a:t>
            </a:r>
          </a:p>
          <a:p>
            <a:pPr marL="320040" lvl="1" indent="0" eaLnBrk="1" fontAlgn="auto" hangingPunct="1">
              <a:spcAft>
                <a:spcPts val="0"/>
              </a:spcAft>
              <a:buFont typeface="Wingdings 2"/>
              <a:buNone/>
              <a:defRPr/>
            </a:pPr>
            <a:r>
              <a:rPr lang="en-US" dirty="0" smtClean="0">
                <a:ea typeface="+mn-ea"/>
              </a:rPr>
              <a:t>Dividends (Common)			Common Dividend	 </a:t>
            </a:r>
          </a:p>
          <a:p>
            <a:pPr marL="320040" lvl="1" indent="0" eaLnBrk="1" fontAlgn="auto" hangingPunct="1">
              <a:spcAft>
                <a:spcPts val="0"/>
              </a:spcAft>
              <a:buFont typeface="Wingdings 2"/>
              <a:buNone/>
              <a:defRPr/>
            </a:pPr>
            <a:r>
              <a:rPr lang="en-US" dirty="0" smtClean="0">
                <a:ea typeface="+mn-ea"/>
              </a:rPr>
              <a:t>+ Stock Buybacks 			Stock Buybacks	</a:t>
            </a:r>
            <a:endParaRPr lang="en-US" dirty="0">
              <a:ea typeface="+mn-ea"/>
            </a:endParaRPr>
          </a:p>
        </p:txBody>
      </p:sp>
    </p:spTree>
    <p:extLst>
      <p:ext uri="{BB962C8B-B14F-4D97-AF65-F5344CB8AC3E}">
        <p14:creationId xmlns:p14="http://schemas.microsoft.com/office/powerpoint/2010/main" val="965499734"/>
      </p:ext>
    </p:extLst>
  </p:cSld>
  <p:clrMapOvr>
    <a:masterClrMapping/>
  </p:clrMapOvr>
  <p:timing>
    <p:tnLst>
      <p:par>
        <p:cTn xmlns:p14="http://schemas.microsoft.com/office/powerpoint/2010/main" id="1" dur="indefinite" restart="never" nodeType="tmRoot"/>
      </p:par>
    </p:tnLst>
  </p:timing>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Practical Framework for Analyzing Dividend Policy</a:t>
            </a:r>
            <a:endParaRPr lang="en-US">
              <a:ea typeface="+mj-ea"/>
              <a:cs typeface="+mj-cs"/>
            </a:endParaRPr>
          </a:p>
        </p:txBody>
      </p:sp>
      <p:sp>
        <p:nvSpPr>
          <p:cNvPr id="409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EE341F8-D077-4F42-B7D7-93F81639AEA4}" type="slidenum">
              <a:rPr lang="en-US"/>
              <a:pPr>
                <a:defRPr/>
              </a:pPr>
              <a:t>512</a:t>
            </a:fld>
            <a:endParaRPr lang="en-US" dirty="0"/>
          </a:p>
        </p:txBody>
      </p:sp>
      <p:sp>
        <p:nvSpPr>
          <p:cNvPr id="409604"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40960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0960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0960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0960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0960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p>
            <a:endParaRPr lang="en-US"/>
          </a:p>
        </p:txBody>
      </p:sp>
      <p:sp>
        <p:nvSpPr>
          <p:cNvPr id="40961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p>
            <a:endParaRPr lang="en-US"/>
          </a:p>
        </p:txBody>
      </p:sp>
      <p:sp>
        <p:nvSpPr>
          <p:cNvPr id="40961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How much did the firm pay out? How much could it have afforded to pay out?</a:t>
            </a:r>
          </a:p>
        </p:txBody>
      </p:sp>
      <p:sp>
        <p:nvSpPr>
          <p:cNvPr id="40961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it could have paid out</a:t>
            </a:r>
          </a:p>
        </p:txBody>
      </p:sp>
      <p:sp>
        <p:nvSpPr>
          <p:cNvPr id="40962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it actually paid out</a:t>
            </a:r>
          </a:p>
        </p:txBody>
      </p:sp>
      <p:sp>
        <p:nvSpPr>
          <p:cNvPr id="40962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Net Income</a:t>
            </a:r>
          </a:p>
        </p:txBody>
      </p:sp>
      <p:sp>
        <p:nvSpPr>
          <p:cNvPr id="40962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Dividends</a:t>
            </a:r>
          </a:p>
        </p:txBody>
      </p:sp>
      <p:sp>
        <p:nvSpPr>
          <p:cNvPr id="40962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sz="1000">
              <a:solidFill>
                <a:srgbClr val="000000"/>
              </a:solidFill>
              <a:latin typeface="Helvetica" charset="0"/>
            </a:endParaRPr>
          </a:p>
        </p:txBody>
      </p:sp>
      <p:sp>
        <p:nvSpPr>
          <p:cNvPr id="40962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Equity Repurchase</a:t>
            </a:r>
          </a:p>
        </p:txBody>
      </p:sp>
      <p:sp>
        <p:nvSpPr>
          <p:cNvPr id="40962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Chg Working Capital (1-DR)</a:t>
            </a:r>
          </a:p>
        </p:txBody>
      </p:sp>
      <p:sp>
        <p:nvSpPr>
          <p:cNvPr id="40962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FCFE</a:t>
            </a:r>
          </a:p>
        </p:txBody>
      </p:sp>
      <p:sp>
        <p:nvSpPr>
          <p:cNvPr id="40962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pays out too little</a:t>
            </a:r>
          </a:p>
        </p:txBody>
      </p:sp>
      <p:sp>
        <p:nvSpPr>
          <p:cNvPr id="40962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FCFE &gt; Dividends</a:t>
            </a:r>
          </a:p>
        </p:txBody>
      </p:sp>
      <p:sp>
        <p:nvSpPr>
          <p:cNvPr id="40962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pays out too much</a:t>
            </a:r>
          </a:p>
        </p:txBody>
      </p:sp>
      <p:sp>
        <p:nvSpPr>
          <p:cNvPr id="40963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FCFE &lt; Dividends</a:t>
            </a:r>
          </a:p>
        </p:txBody>
      </p:sp>
      <p:sp>
        <p:nvSpPr>
          <p:cNvPr id="40963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Do you trust managers in the company with</a:t>
            </a:r>
          </a:p>
        </p:txBody>
      </p:sp>
      <p:sp>
        <p:nvSpPr>
          <p:cNvPr id="40963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your cash?</a:t>
            </a:r>
          </a:p>
        </p:txBody>
      </p:sp>
      <p:sp>
        <p:nvSpPr>
          <p:cNvPr id="40963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Look at past project choice:</a:t>
            </a:r>
          </a:p>
        </p:txBody>
      </p:sp>
      <p:sp>
        <p:nvSpPr>
          <p:cNvPr id="40963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Compare</a:t>
            </a:r>
          </a:p>
        </p:txBody>
      </p:sp>
      <p:sp>
        <p:nvSpPr>
          <p:cNvPr id="40963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ROE to Cost of Equity</a:t>
            </a:r>
          </a:p>
        </p:txBody>
      </p:sp>
      <p:sp>
        <p:nvSpPr>
          <p:cNvPr id="40963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ROC to WACC</a:t>
            </a:r>
          </a:p>
        </p:txBody>
      </p:sp>
      <p:sp>
        <p:nvSpPr>
          <p:cNvPr id="40963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investment opportunities does the </a:t>
            </a:r>
          </a:p>
        </p:txBody>
      </p:sp>
      <p:sp>
        <p:nvSpPr>
          <p:cNvPr id="40963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firm have?</a:t>
            </a:r>
          </a:p>
        </p:txBody>
      </p:sp>
      <p:sp>
        <p:nvSpPr>
          <p:cNvPr id="40963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Look at past project choice:</a:t>
            </a:r>
          </a:p>
        </p:txBody>
      </p:sp>
      <p:sp>
        <p:nvSpPr>
          <p:cNvPr id="40964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Compare</a:t>
            </a:r>
          </a:p>
        </p:txBody>
      </p:sp>
      <p:sp>
        <p:nvSpPr>
          <p:cNvPr id="40964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ROE to Cost of Equity</a:t>
            </a:r>
          </a:p>
        </p:txBody>
      </p:sp>
      <p:sp>
        <p:nvSpPr>
          <p:cNvPr id="40964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ROC to WACC</a:t>
            </a:r>
          </a:p>
        </p:txBody>
      </p:sp>
      <p:sp>
        <p:nvSpPr>
          <p:cNvPr id="40964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history of </a:t>
            </a:r>
          </a:p>
        </p:txBody>
      </p:sp>
      <p:sp>
        <p:nvSpPr>
          <p:cNvPr id="40964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good project choice </a:t>
            </a:r>
          </a:p>
        </p:txBody>
      </p:sp>
      <p:sp>
        <p:nvSpPr>
          <p:cNvPr id="40964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and good projects in </a:t>
            </a:r>
          </a:p>
        </p:txBody>
      </p:sp>
      <p:sp>
        <p:nvSpPr>
          <p:cNvPr id="40964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the future</a:t>
            </a:r>
          </a:p>
        </p:txBody>
      </p:sp>
      <p:sp>
        <p:nvSpPr>
          <p:cNvPr id="40964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history</a:t>
            </a:r>
          </a:p>
        </p:txBody>
      </p:sp>
      <p:sp>
        <p:nvSpPr>
          <p:cNvPr id="40964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of poor project </a:t>
            </a:r>
          </a:p>
        </p:txBody>
      </p:sp>
      <p:sp>
        <p:nvSpPr>
          <p:cNvPr id="40964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choice</a:t>
            </a:r>
          </a:p>
        </p:txBody>
      </p:sp>
      <p:sp>
        <p:nvSpPr>
          <p:cNvPr id="40965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good </a:t>
            </a:r>
          </a:p>
        </p:txBody>
      </p:sp>
      <p:sp>
        <p:nvSpPr>
          <p:cNvPr id="40965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projects</a:t>
            </a:r>
          </a:p>
        </p:txBody>
      </p:sp>
      <p:sp>
        <p:nvSpPr>
          <p:cNvPr id="40965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poor </a:t>
            </a:r>
          </a:p>
        </p:txBody>
      </p:sp>
      <p:sp>
        <p:nvSpPr>
          <p:cNvPr id="40965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projects</a:t>
            </a:r>
          </a:p>
        </p:txBody>
      </p:sp>
      <p:sp>
        <p:nvSpPr>
          <p:cNvPr id="40965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Give managers the </a:t>
            </a:r>
          </a:p>
        </p:txBody>
      </p:sp>
      <p:sp>
        <p:nvSpPr>
          <p:cNvPr id="40965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flexibility to keep </a:t>
            </a:r>
          </a:p>
        </p:txBody>
      </p:sp>
      <p:sp>
        <p:nvSpPr>
          <p:cNvPr id="40965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cash and set </a:t>
            </a:r>
          </a:p>
        </p:txBody>
      </p:sp>
      <p:sp>
        <p:nvSpPr>
          <p:cNvPr id="40965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dividends</a:t>
            </a:r>
          </a:p>
        </p:txBody>
      </p:sp>
      <p:sp>
        <p:nvSpPr>
          <p:cNvPr id="40965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Force managers to </a:t>
            </a:r>
          </a:p>
        </p:txBody>
      </p:sp>
      <p:sp>
        <p:nvSpPr>
          <p:cNvPr id="40965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justify holding cash </a:t>
            </a:r>
          </a:p>
        </p:txBody>
      </p:sp>
      <p:sp>
        <p:nvSpPr>
          <p:cNvPr id="40966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or return cash to </a:t>
            </a:r>
          </a:p>
        </p:txBody>
      </p:sp>
      <p:sp>
        <p:nvSpPr>
          <p:cNvPr id="40966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stockholders</a:t>
            </a:r>
          </a:p>
        </p:txBody>
      </p:sp>
      <p:sp>
        <p:nvSpPr>
          <p:cNvPr id="40966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should </a:t>
            </a:r>
          </a:p>
        </p:txBody>
      </p:sp>
      <p:sp>
        <p:nvSpPr>
          <p:cNvPr id="40966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cut dividends </a:t>
            </a:r>
          </a:p>
        </p:txBody>
      </p:sp>
      <p:sp>
        <p:nvSpPr>
          <p:cNvPr id="40966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and reinvest </a:t>
            </a:r>
          </a:p>
        </p:txBody>
      </p:sp>
      <p:sp>
        <p:nvSpPr>
          <p:cNvPr id="40966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more </a:t>
            </a:r>
          </a:p>
        </p:txBody>
      </p:sp>
      <p:sp>
        <p:nvSpPr>
          <p:cNvPr id="40966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should deal </a:t>
            </a:r>
          </a:p>
        </p:txBody>
      </p:sp>
      <p:sp>
        <p:nvSpPr>
          <p:cNvPr id="40966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with its investment </a:t>
            </a:r>
          </a:p>
        </p:txBody>
      </p:sp>
      <p:sp>
        <p:nvSpPr>
          <p:cNvPr id="40966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problem first and </a:t>
            </a:r>
          </a:p>
        </p:txBody>
      </p:sp>
      <p:sp>
        <p:nvSpPr>
          <p:cNvPr id="40966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then cut dividends</a:t>
            </a:r>
          </a:p>
        </p:txBody>
      </p:sp>
      <p:sp>
        <p:nvSpPr>
          <p:cNvPr id="40967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7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7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9530669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Dividend Matrix</a:t>
            </a:r>
          </a:p>
        </p:txBody>
      </p:sp>
      <p:sp>
        <p:nvSpPr>
          <p:cNvPr id="411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442ABD1-3B21-5540-80E8-F41886037122}" type="slidenum">
              <a:rPr lang="en-US"/>
              <a:pPr>
                <a:defRPr/>
              </a:pPr>
              <a:t>513</a:t>
            </a:fld>
            <a:endParaRPr lang="en-US" dirty="0"/>
          </a:p>
        </p:txBody>
      </p:sp>
      <p:pic>
        <p:nvPicPr>
          <p:cNvPr id="4116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extLst>
      <p:ext uri="{BB962C8B-B14F-4D97-AF65-F5344CB8AC3E}">
        <p14:creationId xmlns:p14="http://schemas.microsoft.com/office/powerpoint/2010/main" val="1483107608"/>
      </p:ext>
    </p:extLst>
  </p:cSld>
  <p:clrMapOvr>
    <a:masterClrMapping/>
  </p:clrMapOvr>
  <p:timing>
    <p:tnLst>
      <p:par>
        <p:cTn xmlns:p14="http://schemas.microsoft.com/office/powerpoint/2010/main" id="1" dur="indefinite" restart="never" nodeType="tmRoot"/>
      </p:par>
    </p:tnLst>
  </p:timing>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More on Microsoft</a:t>
            </a:r>
          </a:p>
        </p:txBody>
      </p:sp>
      <p:sp>
        <p:nvSpPr>
          <p:cNvPr id="413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04E6C47-BA9A-1D45-88A3-44CD331C8DDE}" type="slidenum">
              <a:rPr lang="en-US"/>
              <a:pPr>
                <a:defRPr/>
              </a:pPr>
              <a:t>514</a:t>
            </a:fld>
            <a:endParaRPr lang="en-US" dirty="0"/>
          </a:p>
        </p:txBody>
      </p:sp>
      <p:sp>
        <p:nvSpPr>
          <p:cNvPr id="400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Microsoft had accumulated a cash balance of $ 43 billion by 2002by paying out no dividends while generating huge FCFE. At the end of 2003, there was no evidence that </a:t>
            </a:r>
            <a:r>
              <a:rPr lang="en-US" dirty="0" smtClean="0">
                <a:ea typeface="+mn-ea"/>
              </a:rPr>
              <a:t>Microsoft was being penalized for holding such a large cash balance or that </a:t>
            </a:r>
            <a:r>
              <a:rPr lang="en-US" dirty="0">
                <a:ea typeface="+mn-ea"/>
              </a:rPr>
              <a:t>s</a:t>
            </a:r>
            <a:r>
              <a:rPr lang="en-US" dirty="0" smtClean="0">
                <a:ea typeface="+mn-ea"/>
              </a:rPr>
              <a:t>tockholders were becoming restive about the cash balance. There was no hue and cry demanding more dividends or stock buybacks. </a:t>
            </a:r>
            <a:r>
              <a:rPr lang="en-US" dirty="0" smtClean="0">
                <a:ea typeface="+mn-ea"/>
                <a:cs typeface="+mn-cs"/>
              </a:rPr>
              <a:t>Why?</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In 2004, Microsoft announced a huge special dividend of $ 33 billion and made clear that it would try to return more cash to stockholders in the future. What do you think changed?</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3083091271"/>
      </p:ext>
    </p:extLst>
  </p:cSld>
  <p:clrMapOvr>
    <a:masterClrMapping/>
  </p:clrMapOvr>
  <p:timing>
    <p:tnLst>
      <p:par>
        <p:cTn xmlns:p14="http://schemas.microsoft.com/office/powerpoint/2010/main" id="1" dur="indefinite" restart="never" nodeType="tmRoot"/>
      </p:par>
    </p:tnLst>
  </p:timing>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1: Disney in 2003</a:t>
            </a: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BFD8D62-EE0B-EF4B-8042-DF78A5469574}" type="slidenum">
              <a:rPr lang="en-US"/>
              <a:pPr>
                <a:defRPr/>
              </a:pPr>
              <a:t>515</a:t>
            </a:fld>
            <a:endParaRPr lang="en-US" dirty="0"/>
          </a:p>
        </p:txBody>
      </p:sp>
      <p:sp>
        <p:nvSpPr>
          <p:cNvPr id="4024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FCFE versus Dividends</a:t>
            </a:r>
          </a:p>
          <a:p>
            <a:pPr marL="640080" lvl="1" indent="-274320" eaLnBrk="1" fontAlgn="auto" hangingPunct="1">
              <a:spcAft>
                <a:spcPts val="0"/>
              </a:spcAft>
              <a:buFont typeface="Wingdings 2"/>
              <a:buChar char=""/>
              <a:defRPr/>
            </a:pPr>
            <a:r>
              <a:rPr lang="en-US" smtClean="0">
                <a:ea typeface="+mn-ea"/>
              </a:rPr>
              <a:t>Between 1994 &amp; 2003, Disney generated $969 million in FCFE each year. </a:t>
            </a:r>
          </a:p>
          <a:p>
            <a:pPr marL="640080" lvl="1" indent="-274320" eaLnBrk="1" fontAlgn="auto" hangingPunct="1">
              <a:spcAft>
                <a:spcPts val="0"/>
              </a:spcAft>
              <a:buFont typeface="Wingdings 2"/>
              <a:buChar char=""/>
              <a:defRPr/>
            </a:pPr>
            <a:r>
              <a:rPr lang="en-US" smtClean="0">
                <a:ea typeface="+mn-ea"/>
              </a:rPr>
              <a:t>Between 1994 &amp; 2003, Disney paid out $639 million in dividends and stock buybacks each year.</a:t>
            </a:r>
          </a:p>
          <a:p>
            <a:pPr marL="320040" indent="-320040" eaLnBrk="1" fontAlgn="auto" hangingPunct="1">
              <a:spcAft>
                <a:spcPts val="0"/>
              </a:spcAft>
              <a:buFont typeface="Wingdings"/>
              <a:buChar char=""/>
              <a:defRPr/>
            </a:pPr>
            <a:r>
              <a:rPr lang="en-US" smtClean="0">
                <a:ea typeface="+mn-ea"/>
                <a:cs typeface="+mn-cs"/>
              </a:rPr>
              <a:t>Cash Balance</a:t>
            </a:r>
          </a:p>
          <a:p>
            <a:pPr marL="640080" lvl="1" indent="-274320" eaLnBrk="1" fontAlgn="auto" hangingPunct="1">
              <a:spcAft>
                <a:spcPts val="0"/>
              </a:spcAft>
              <a:buFont typeface="Wingdings 2"/>
              <a:buChar char=""/>
              <a:defRPr/>
            </a:pPr>
            <a:r>
              <a:rPr lang="en-US" smtClean="0">
                <a:ea typeface="+mn-ea"/>
              </a:rPr>
              <a:t>Disney had a cash balance in excess of $ 4 billion at the end of 2003.</a:t>
            </a:r>
          </a:p>
          <a:p>
            <a:pPr marL="320040" indent="-320040" eaLnBrk="1" fontAlgn="auto" hangingPunct="1">
              <a:spcAft>
                <a:spcPts val="0"/>
              </a:spcAft>
              <a:buFont typeface="Wingdings"/>
              <a:buChar char=""/>
              <a:defRPr/>
            </a:pPr>
            <a:r>
              <a:rPr lang="en-US" smtClean="0">
                <a:ea typeface="+mn-ea"/>
                <a:cs typeface="+mn-cs"/>
              </a:rPr>
              <a:t>Performance measures</a:t>
            </a:r>
          </a:p>
          <a:p>
            <a:pPr marL="640080" lvl="1" indent="-274320" eaLnBrk="1" fontAlgn="auto" hangingPunct="1">
              <a:spcAft>
                <a:spcPts val="0"/>
              </a:spcAft>
              <a:buFont typeface="Wingdings 2"/>
              <a:buChar char=""/>
              <a:defRPr/>
            </a:pPr>
            <a:r>
              <a:rPr lang="en-US" smtClean="0">
                <a:ea typeface="+mn-ea"/>
              </a:rPr>
              <a:t>Between 1994 and 2003, Disney has generated a return on equity, on it</a:t>
            </a:r>
            <a:r>
              <a:rPr lang="ja-JP" altLang="en-US" smtClean="0">
                <a:ea typeface="+mn-ea"/>
              </a:rPr>
              <a:t>’</a:t>
            </a:r>
            <a:r>
              <a:rPr lang="en-US" altLang="ja-JP" smtClean="0">
                <a:ea typeface="+mn-ea"/>
              </a:rPr>
              <a:t>s projects, about 2% less than the cost of equity, on average each year.</a:t>
            </a:r>
          </a:p>
          <a:p>
            <a:pPr marL="640080" lvl="1" indent="-274320" eaLnBrk="1" fontAlgn="auto" hangingPunct="1">
              <a:spcAft>
                <a:spcPts val="0"/>
              </a:spcAft>
              <a:buFont typeface="Wingdings 2"/>
              <a:buChar char=""/>
              <a:defRPr/>
            </a:pPr>
            <a:r>
              <a:rPr lang="en-US" smtClean="0">
                <a:ea typeface="+mn-ea"/>
              </a:rPr>
              <a:t>Between 1994 and 2003, Disney</a:t>
            </a:r>
            <a:r>
              <a:rPr lang="ja-JP" altLang="en-US" smtClean="0">
                <a:ea typeface="+mn-ea"/>
              </a:rPr>
              <a:t>’</a:t>
            </a:r>
            <a:r>
              <a:rPr lang="en-US" altLang="ja-JP" smtClean="0">
                <a:ea typeface="+mn-ea"/>
              </a:rPr>
              <a:t>s stock has delivered about 3% less than the cost of equity, on average each year.</a:t>
            </a:r>
          </a:p>
          <a:p>
            <a:pPr marL="640080" lvl="1" indent="-274320" eaLnBrk="1" fontAlgn="auto" hangingPunct="1">
              <a:spcAft>
                <a:spcPts val="0"/>
              </a:spcAft>
              <a:buFont typeface="Wingdings 2"/>
              <a:buChar char=""/>
              <a:defRPr/>
            </a:pPr>
            <a:r>
              <a:rPr lang="en-US" smtClean="0">
                <a:ea typeface="+mn-ea"/>
              </a:rPr>
              <a:t>The underperformance has been primarily post 1996 (after the Capital Cities acquisition).</a:t>
            </a:r>
            <a:endParaRPr lang="en-US">
              <a:ea typeface="+mn-ea"/>
            </a:endParaRPr>
          </a:p>
        </p:txBody>
      </p:sp>
    </p:spTree>
    <p:extLst>
      <p:ext uri="{BB962C8B-B14F-4D97-AF65-F5344CB8AC3E}">
        <p14:creationId xmlns:p14="http://schemas.microsoft.com/office/powerpoint/2010/main" val="2044098693"/>
      </p:ext>
    </p:extLst>
  </p:cSld>
  <p:clrMapOvr>
    <a:masterClrMapping/>
  </p:clrMapOvr>
  <p:timing>
    <p:tnLst>
      <p:par>
        <p:cTn xmlns:p14="http://schemas.microsoft.com/office/powerpoint/2010/main" id="1" dur="indefinite" restart="never" nodeType="tmRoot"/>
      </p:par>
    </p:tnLst>
  </p:timing>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Can you trust Disney</a:t>
            </a:r>
            <a:r>
              <a:rPr lang="ja-JP" altLang="en-US">
                <a:latin typeface="Calibri" charset="0"/>
              </a:rPr>
              <a:t>’</a:t>
            </a:r>
            <a:r>
              <a:rPr lang="en-US" altLang="ja-JP">
                <a:latin typeface="Calibri" charset="0"/>
              </a:rPr>
              <a:t>s management?</a:t>
            </a:r>
            <a:endParaRPr lang="en-US">
              <a:latin typeface="Calibri" charset="0"/>
            </a:endParaRP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5AE0A80-A456-364C-8AFB-E7DE76DA1751}" type="slidenum">
              <a:rPr lang="en-US"/>
              <a:pPr>
                <a:defRPr/>
              </a:pPr>
              <a:t>516</a:t>
            </a:fld>
            <a:endParaRPr lang="en-US" dirty="0"/>
          </a:p>
        </p:txBody>
      </p:sp>
      <p:sp>
        <p:nvSpPr>
          <p:cNvPr id="40448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Given Disney</a:t>
            </a:r>
            <a:r>
              <a:rPr lang="ja-JP" altLang="en-US" dirty="0" smtClean="0">
                <a:ea typeface="+mn-ea"/>
                <a:cs typeface="+mn-cs"/>
              </a:rPr>
              <a:t>’</a:t>
            </a:r>
            <a:r>
              <a:rPr lang="en-US" altLang="ja-JP" dirty="0" smtClean="0">
                <a:ea typeface="+mn-ea"/>
                <a:cs typeface="+mn-cs"/>
              </a:rPr>
              <a:t>s track record between 1994 and 2003, if you were a Disney stockholder, would you be comfortable with Disney</a:t>
            </a:r>
            <a:r>
              <a:rPr lang="ja-JP" altLang="en-US" dirty="0" smtClean="0">
                <a:ea typeface="+mn-ea"/>
                <a:cs typeface="+mn-cs"/>
              </a:rPr>
              <a:t>’</a:t>
            </a:r>
            <a:r>
              <a:rPr lang="en-US" altLang="ja-JP" dirty="0" smtClean="0">
                <a:ea typeface="+mn-ea"/>
                <a:cs typeface="+mn-cs"/>
              </a:rPr>
              <a:t>s dividend policy?</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Does the fact that the company is run by Michael Eisner, the CEO for the last 10 years and the initiator of the Cap Cities acquisition have an effect on your decision.</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34070118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Bottom Line on Disney Dividends in 2003</a:t>
            </a:r>
            <a:endParaRPr lang="en-US">
              <a:ea typeface="+mj-ea"/>
              <a:cs typeface="+mj-cs"/>
            </a:endParaRPr>
          </a:p>
        </p:txBody>
      </p:sp>
      <p:sp>
        <p:nvSpPr>
          <p:cNvPr id="419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25F3F00-FD71-B44A-8560-A3DBFBC437B9}" type="slidenum">
              <a:rPr lang="en-US"/>
              <a:pPr>
                <a:defRPr/>
              </a:pPr>
              <a:t>517</a:t>
            </a:fld>
            <a:endParaRPr lang="en-US" dirty="0"/>
          </a:p>
        </p:txBody>
      </p:sp>
      <p:sp>
        <p:nvSpPr>
          <p:cNvPr id="4065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smtClean="0">
                <a:ea typeface="+mn-ea"/>
                <a:cs typeface="+mn-cs"/>
              </a:rPr>
              <a:t>It chose not to, and used the cash for acquisitions (Capital Cities/ABC) and ill fated expansion plans (</a:t>
            </a:r>
            <a:r>
              <a:rPr lang="en-US" dirty="0" err="1" smtClean="0">
                <a:ea typeface="+mn-ea"/>
                <a:cs typeface="+mn-cs"/>
              </a:rPr>
              <a:t>Go.com</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smtClean="0">
                <a:ea typeface="+mn-ea"/>
                <a:cs typeface="+mn-cs"/>
              </a:rPr>
              <a:t>Bottom line</a:t>
            </a:r>
            <a:r>
              <a:rPr lang="en-US" dirty="0" smtClean="0">
                <a:ea typeface="+mn-ea"/>
                <a:cs typeface="+mn-cs"/>
              </a:rPr>
              <a:t>: </a:t>
            </a:r>
            <a:r>
              <a:rPr lang="en-US" i="1" dirty="0" smtClean="0">
                <a:ea typeface="+mn-ea"/>
                <a:cs typeface="+mn-cs"/>
              </a:rPr>
              <a:t>Large cash balances would not be tolerated in this company. Expect to face relentless pressure to pay out more dividends</a:t>
            </a:r>
            <a:r>
              <a:rPr lang="en-US" dirty="0" smtClean="0">
                <a:ea typeface="+mn-ea"/>
                <a:cs typeface="+mn-cs"/>
              </a:rPr>
              <a:t>.</a:t>
            </a:r>
            <a:endParaRPr lang="en-US" dirty="0">
              <a:ea typeface="+mn-ea"/>
              <a:cs typeface="+mn-cs"/>
            </a:endParaRPr>
          </a:p>
        </p:txBody>
      </p:sp>
    </p:spTree>
    <p:extLst>
      <p:ext uri="{BB962C8B-B14F-4D97-AF65-F5344CB8AC3E}">
        <p14:creationId xmlns:p14="http://schemas.microsoft.com/office/powerpoint/2010/main" val="31376053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Title 1"/>
          <p:cNvSpPr>
            <a:spLocks noGrp="1"/>
          </p:cNvSpPr>
          <p:nvPr>
            <p:ph type="title"/>
          </p:nvPr>
        </p:nvSpPr>
        <p:spPr>
          <a:xfrm>
            <a:off x="612775" y="228600"/>
            <a:ext cx="8153400" cy="990600"/>
          </a:xfrm>
        </p:spPr>
        <p:txBody>
          <a:bodyPr/>
          <a:lstStyle/>
          <a:p>
            <a:pPr eaLnBrk="1" hangingPunct="1"/>
            <a:r>
              <a:rPr lang="en-US">
                <a:latin typeface="Calibri" charset="0"/>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Between 2004 and 2008, Disney made significant changes:</a:t>
            </a:r>
          </a:p>
          <a:p>
            <a:pPr lvl="1" eaLnBrk="1" hangingPunct="1">
              <a:defRPr/>
            </a:pPr>
            <a:r>
              <a:rPr lang="en-US" dirty="0" smtClean="0"/>
              <a:t>It replaced its CEO, Michael Eisner, with a new CEO, Bob </a:t>
            </a:r>
            <a:r>
              <a:rPr lang="en-US" dirty="0" err="1" smtClean="0"/>
              <a:t>Iger</a:t>
            </a:r>
            <a:r>
              <a:rPr lang="en-US" dirty="0" smtClean="0"/>
              <a:t>, who at least on the surface seemed to be more receptive to stockholder concerns.</a:t>
            </a:r>
          </a:p>
          <a:p>
            <a:pPr lvl="1" eaLnBrk="1" hangingPunct="1">
              <a:defRPr/>
            </a:pPr>
            <a:r>
              <a:rPr lang="en-US" dirty="0" smtClean="0"/>
              <a:t>It</a:t>
            </a:r>
            <a:r>
              <a:rPr lang="en-US" altLang="ja-JP" dirty="0" smtClean="0"/>
              <a:t>s stock price performance improved (positive Jensen</a:t>
            </a:r>
            <a:r>
              <a:rPr lang="ja-JP" altLang="en-US" dirty="0" smtClean="0"/>
              <a:t>’</a:t>
            </a:r>
            <a:r>
              <a:rPr lang="en-US" altLang="ja-JP" dirty="0" smtClean="0"/>
              <a:t>s alpha)</a:t>
            </a:r>
          </a:p>
          <a:p>
            <a:pPr lvl="1" eaLnBrk="1" hangingPunct="1">
              <a:defRPr/>
            </a:pPr>
            <a:r>
              <a:rPr lang="en-US" dirty="0" smtClean="0"/>
              <a:t>It</a:t>
            </a:r>
            <a:r>
              <a:rPr lang="en-US" altLang="ja-JP" dirty="0" smtClean="0"/>
              <a:t>s project choice improved (ROC moved from being well below cost of capital to above)</a:t>
            </a:r>
          </a:p>
          <a:p>
            <a:pPr eaLnBrk="1" hangingPunct="1">
              <a:defRPr/>
            </a:pPr>
            <a:r>
              <a:rPr lang="en-US" dirty="0" smtClean="0"/>
              <a:t>The firm also shifted from cash returned &lt; FCFE to cash returned &gt; FCFE and avoided making large acquisitions.</a:t>
            </a:r>
          </a:p>
          <a:p>
            <a:pPr eaLnBrk="1" hangingPunct="1">
              <a:defRPr/>
            </a:pPr>
            <a:r>
              <a:rPr lang="en-US" dirty="0" smtClean="0"/>
              <a:t>If you were a stockholder in 2009 and </a:t>
            </a:r>
            <a:r>
              <a:rPr lang="en-US" dirty="0" err="1" smtClean="0"/>
              <a:t>Iger</a:t>
            </a:r>
            <a:r>
              <a:rPr lang="en-US" dirty="0" smtClean="0"/>
              <a:t> made a plea to retain cash in Disney to pursue investment opportunities, would you be more receptive?</a:t>
            </a:r>
          </a:p>
          <a:p>
            <a:pPr marL="823913" lvl="1" indent="-457200" eaLnBrk="1" hangingPunct="1">
              <a:buFont typeface="+mj-lt"/>
              <a:buAutoNum type="alphaLcPeriod"/>
              <a:defRPr/>
            </a:pPr>
            <a:r>
              <a:rPr lang="en-US" dirty="0" smtClean="0"/>
              <a:t>Yes</a:t>
            </a:r>
          </a:p>
          <a:p>
            <a:pPr marL="823913" lvl="1" indent="-457200" eaLnBrk="1" hangingPunct="1">
              <a:buFont typeface="+mj-lt"/>
              <a:buAutoNum type="alphaLcPeriod"/>
              <a:defRPr/>
            </a:pPr>
            <a:r>
              <a:rPr lang="en-US" dirty="0" smtClean="0"/>
              <a:t>No</a:t>
            </a:r>
            <a:endParaRPr lang="en-US" dirty="0"/>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684695121"/>
      </p:ext>
    </p:extLst>
  </p:cSld>
  <p:clrMapOvr>
    <a:masterClrMapping/>
  </p:clrMapOvr>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a:xfrm>
            <a:off x="612775" y="228600"/>
            <a:ext cx="8153400" cy="990600"/>
          </a:xfrm>
        </p:spPr>
        <p:txBody>
          <a:bodyPr/>
          <a:lstStyle/>
          <a:p>
            <a:r>
              <a:rPr lang="en-US">
                <a:latin typeface="Calibri" charset="0"/>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Disney did return to holding cash between 2008 and 2013, with dividends and buybacks amounting to </a:t>
            </a:r>
            <a:r>
              <a:rPr lang="en-US" dirty="0" smtClean="0"/>
              <a:t>$7 </a:t>
            </a:r>
            <a:r>
              <a:rPr lang="en-US" dirty="0" smtClean="0"/>
              <a:t>billion less than the FCFE (</a:t>
            </a:r>
            <a:r>
              <a:rPr lang="en-US" smtClean="0"/>
              <a:t>with </a:t>
            </a:r>
            <a:r>
              <a:rPr lang="en-US" smtClean="0"/>
              <a:t>actual debt used) </a:t>
            </a:r>
            <a:r>
              <a:rPr lang="en-US" dirty="0" smtClean="0"/>
              <a:t>over this period. </a:t>
            </a:r>
          </a:p>
          <a:p>
            <a:pPr>
              <a:defRPr/>
            </a:pPr>
            <a:r>
              <a:rPr lang="en-US" dirty="0" smtClean="0"/>
              <a:t>Disney continues to earn a return on capital well in excess of the cost of capital and its stock has doubled over the last two years.</a:t>
            </a:r>
          </a:p>
          <a:p>
            <a:pP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23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04569044"/>
      </p:ext>
    </p:extLst>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2: Vale – Dividends versus FCFE</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1143000" y="1676400"/>
          <a:ext cx="7239000" cy="4419602"/>
        </p:xfrm>
        <a:graphic>
          <a:graphicData uri="http://schemas.openxmlformats.org/drawingml/2006/table">
            <a:tbl>
              <a:tblPr/>
              <a:tblGrid>
                <a:gridCol w="4194362"/>
                <a:gridCol w="1596838"/>
                <a:gridCol w="1447800"/>
              </a:tblGrid>
              <a:tr h="296864">
                <a:tc>
                  <a:txBody>
                    <a:bodyPr/>
                    <a:lstStyle/>
                    <a:p>
                      <a:pPr algn="l" fontAlgn="b"/>
                      <a:r>
                        <a:rPr lang="en-US" sz="1600" b="0" i="0" u="none" strike="noStrike" dirty="0">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Aggregate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Average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Net Income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$57,404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$5,740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Dividends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$36,766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$3,677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Dividend Payout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Stock Buybacks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$6,032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$603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Dividends + Buybacks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$42,798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$4,280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Cash Payout Ratio</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Free CF to Equity (pre-debt)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($1,903)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Free CF to Equity (actual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$1,036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$104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77049">
                <a:tc>
                  <a:txBody>
                    <a:bodyPr/>
                    <a:lstStyle/>
                    <a:p>
                      <a:pPr algn="l" fontAlgn="b"/>
                      <a:r>
                        <a:rPr lang="en-US" sz="1600" b="0" i="0" u="none" strike="noStrike" dirty="0">
                          <a:solidFill>
                            <a:srgbClr val="000000"/>
                          </a:solidFill>
                          <a:effectLst/>
                          <a:latin typeface="Times"/>
                        </a:rPr>
                        <a:t>Free CF to Equity (target 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$19,138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$1,914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77049">
                <a:tc>
                  <a:txBody>
                    <a:bodyPr/>
                    <a:lstStyle/>
                    <a:p>
                      <a:pPr algn="l" fontAlgn="b"/>
                      <a:r>
                        <a:rPr lang="en-US" sz="1600" b="0" i="0" u="none" strike="noStrike" dirty="0">
                          <a:solidFill>
                            <a:srgbClr val="000000"/>
                          </a:solidFill>
                          <a:effectLst/>
                          <a:latin typeface="Times"/>
                        </a:rPr>
                        <a:t>Cash payout as % of pre-debt FCFE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Times"/>
                        </a:rPr>
                        <a:t>FCFE negative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96864">
                <a:tc>
                  <a:txBody>
                    <a:bodyPr/>
                    <a:lstStyle/>
                    <a:p>
                      <a:pPr algn="l" fontAlgn="b"/>
                      <a:r>
                        <a:rPr lang="en-US" sz="1600" b="0" i="0" u="none" strike="noStrike">
                          <a:solidFill>
                            <a:srgbClr val="000000"/>
                          </a:solidFill>
                          <a:effectLst/>
                          <a:latin typeface="Times"/>
                        </a:rPr>
                        <a:t>Cash payout as % of actual FCFE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4131.08%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96864">
                <a:tc>
                  <a:txBody>
                    <a:bodyPr/>
                    <a:lstStyle/>
                    <a:p>
                      <a:pPr algn="l" fontAlgn="b"/>
                      <a:r>
                        <a:rPr lang="en-US" sz="1600" b="0" i="0" u="none" strike="noStrike">
                          <a:solidFill>
                            <a:srgbClr val="000000"/>
                          </a:solidFill>
                          <a:effectLst/>
                          <a:latin typeface="Times"/>
                        </a:rPr>
                        <a:t>Cash payout as % of target FCFE</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Times"/>
                        </a:rPr>
                        <a:t>223.63%</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Times"/>
                        </a:rPr>
                        <a:t> </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1941392283"/>
      </p:ext>
    </p:extLst>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Vale</a:t>
            </a:r>
            <a:r>
              <a:rPr lang="ja-JP" altLang="en-US" dirty="0" smtClean="0"/>
              <a:t>’</a:t>
            </a:r>
            <a:r>
              <a:rPr lang="en-US" altLang="ja-JP" dirty="0" smtClean="0"/>
              <a:t>s managers have asked you for permission to cut dividends (to more manageable levels). Are you likely to go along?</a:t>
            </a:r>
          </a:p>
          <a:p>
            <a:pPr marL="823913" lvl="1" indent="-457200" eaLnBrk="1" hangingPunct="1">
              <a:buFont typeface="+mj-lt"/>
              <a:buAutoNum type="alphaLcPeriod"/>
              <a:defRPr/>
            </a:pPr>
            <a:r>
              <a:rPr lang="en-US" dirty="0" smtClean="0"/>
              <a:t>Yes</a:t>
            </a:r>
          </a:p>
          <a:p>
            <a:pPr marL="823913" lvl="1" indent="-457200" eaLnBrk="1" hangingPunct="1">
              <a:buFont typeface="+mj-lt"/>
              <a:buAutoNum type="alphaLcPeriod"/>
              <a:defRPr/>
            </a:pPr>
            <a:r>
              <a:rPr lang="en-US" dirty="0" smtClean="0"/>
              <a:t>No</a:t>
            </a:r>
          </a:p>
          <a:p>
            <a:pPr eaLnBrk="1" hangingPunct="1">
              <a:defRPr/>
            </a:pPr>
            <a:r>
              <a:rPr lang="en-US" dirty="0" smtClean="0"/>
              <a:t>The reasons for Vale</a:t>
            </a:r>
            <a:r>
              <a:rPr lang="ja-JP" altLang="en-US" dirty="0" smtClean="0"/>
              <a:t>’</a:t>
            </a:r>
            <a:r>
              <a:rPr lang="en-US" altLang="ja-JP" dirty="0" smtClean="0"/>
              <a:t>s dividend problem lie in it</a:t>
            </a:r>
            <a:r>
              <a:rPr lang="ja-JP" altLang="en-US" dirty="0" smtClean="0"/>
              <a:t>’</a:t>
            </a:r>
            <a:r>
              <a:rPr lang="en-US" altLang="ja-JP" dirty="0" smtClean="0"/>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buFont typeface="+mj-lt"/>
              <a:buAutoNum type="alphaLcPeriod"/>
              <a:defRPr/>
            </a:pPr>
            <a:r>
              <a:rPr lang="en-US" dirty="0" smtClean="0"/>
              <a:t>Yes</a:t>
            </a:r>
          </a:p>
          <a:p>
            <a:pPr marL="823913" lvl="1" indent="-457200" eaLnBrk="1" hangingPunct="1">
              <a:buFont typeface="+mj-lt"/>
              <a:buAutoNum type="alphaLcPeriod"/>
              <a:defRPr/>
            </a:pPr>
            <a:r>
              <a:rPr lang="en-US" dirty="0" smtClean="0"/>
              <a:t>No</a:t>
            </a:r>
          </a:p>
          <a:p>
            <a:pPr eaLnBrk="1" hangingPunct="1">
              <a:defRPr/>
            </a:pPr>
            <a:endParaRPr lang="en-US" dirty="0"/>
          </a:p>
        </p:txBody>
      </p:sp>
      <p:sp>
        <p:nvSpPr>
          <p:cNvPr id="428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986018009"/>
      </p:ext>
    </p:extLst>
  </p:cSld>
  <p:clrMapOvr>
    <a:masterClrMapping/>
  </p:clrMapOvr>
  <p:transition xmlns:p14="http://schemas.microsoft.com/office/powerpoint/2010/main"/>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Mandated Dividend Payouts</a:t>
            </a:r>
          </a:p>
        </p:txBody>
      </p:sp>
      <p:sp>
        <p:nvSpPr>
          <p:cNvPr id="430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0B98F73-1418-1C4F-BC46-00F5ACEE325A}" type="slidenum">
              <a:rPr lang="en-US"/>
              <a:pPr>
                <a:defRPr/>
              </a:pPr>
              <a:t>522</a:t>
            </a:fld>
            <a:endParaRPr lang="en-US" dirty="0"/>
          </a:p>
        </p:txBody>
      </p:sp>
      <p:sp>
        <p:nvSpPr>
          <p:cNvPr id="4147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smtClean="0">
                <a:ea typeface="+mn-ea"/>
                <a:cs typeface="+mn-cs"/>
              </a:rPr>
              <a:t>Large companies making huge profits</a:t>
            </a:r>
          </a:p>
          <a:p>
            <a:pPr marL="514350" indent="-514350" eaLnBrk="1" fontAlgn="auto" hangingPunct="1">
              <a:spcAft>
                <a:spcPts val="0"/>
              </a:spcAft>
              <a:buFont typeface="+mj-lt"/>
              <a:buAutoNum type="alphaLcPeriod"/>
              <a:defRPr/>
            </a:pPr>
            <a:r>
              <a:rPr lang="en-US" dirty="0" smtClean="0">
                <a:ea typeface="+mn-ea"/>
                <a:cs typeface="+mn-cs"/>
              </a:rPr>
              <a:t>Small companies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making money</a:t>
            </a:r>
          </a:p>
          <a:p>
            <a:pPr marL="320040" indent="-320040" eaLnBrk="1" fontAlgn="auto" hangingPunct="1">
              <a:spcAft>
                <a:spcPts val="0"/>
              </a:spcAft>
              <a:buFont typeface="Wingdings"/>
              <a:buChar char=""/>
              <a:defRPr/>
            </a:pPr>
            <a:r>
              <a:rPr lang="en-US" dirty="0" smtClean="0">
                <a:ea typeface="+mn-ea"/>
                <a:cs typeface="+mn-cs"/>
              </a:rPr>
              <a:t>What if the government mandates a cap on the dividend payout ratio (and a requirement that all companies reinvest a portion of their profits)?</a:t>
            </a:r>
            <a:endParaRPr lang="en-US" dirty="0">
              <a:ea typeface="+mn-ea"/>
              <a:cs typeface="+mn-cs"/>
            </a:endParaRPr>
          </a:p>
        </p:txBody>
      </p:sp>
    </p:spTree>
    <p:extLst>
      <p:ext uri="{BB962C8B-B14F-4D97-AF65-F5344CB8AC3E}">
        <p14:creationId xmlns:p14="http://schemas.microsoft.com/office/powerpoint/2010/main" val="3764106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3: BP: Summary of Dividend Policy: 1982-1991</a:t>
            </a:r>
            <a:endParaRPr lang="en-US">
              <a:ea typeface="+mj-ea"/>
              <a:cs typeface="+mj-cs"/>
            </a:endParaRPr>
          </a:p>
        </p:txBody>
      </p:sp>
      <p:sp>
        <p:nvSpPr>
          <p:cNvPr id="432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9C9288E-CF74-F644-BD5B-D1410FF2743A}" type="slidenum">
              <a:rPr lang="en-US"/>
              <a:pPr>
                <a:defRPr/>
              </a:pPr>
              <a:t>523</a:t>
            </a:fld>
            <a:endParaRPr lang="en-US" dirty="0"/>
          </a:p>
        </p:txBody>
      </p:sp>
      <p:sp>
        <p:nvSpPr>
          <p:cNvPr id="432132"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2133"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Summary of calculations</a:t>
            </a:r>
          </a:p>
        </p:txBody>
      </p:sp>
      <p:sp>
        <p:nvSpPr>
          <p:cNvPr id="432134"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Average</a:t>
            </a:r>
          </a:p>
        </p:txBody>
      </p:sp>
      <p:sp>
        <p:nvSpPr>
          <p:cNvPr id="432135"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Standard Deviation</a:t>
            </a:r>
          </a:p>
        </p:txBody>
      </p:sp>
      <p:sp>
        <p:nvSpPr>
          <p:cNvPr id="432136"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Maximum</a:t>
            </a:r>
          </a:p>
        </p:txBody>
      </p:sp>
      <p:sp>
        <p:nvSpPr>
          <p:cNvPr id="432137"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Minimum</a:t>
            </a:r>
          </a:p>
        </p:txBody>
      </p:sp>
      <p:sp>
        <p:nvSpPr>
          <p:cNvPr id="432138"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Free CF to Equity</a:t>
            </a:r>
          </a:p>
        </p:txBody>
      </p:sp>
      <p:sp>
        <p:nvSpPr>
          <p:cNvPr id="432139"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$571.10</a:t>
            </a:r>
          </a:p>
        </p:txBody>
      </p:sp>
      <p:sp>
        <p:nvSpPr>
          <p:cNvPr id="432140"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$1,382.29</a:t>
            </a:r>
          </a:p>
        </p:txBody>
      </p:sp>
      <p:sp>
        <p:nvSpPr>
          <p:cNvPr id="432141"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$3,764.00</a:t>
            </a:r>
          </a:p>
        </p:txBody>
      </p:sp>
      <p:sp>
        <p:nvSpPr>
          <p:cNvPr id="432142"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($612.50)</a:t>
            </a:r>
          </a:p>
        </p:txBody>
      </p:sp>
      <p:sp>
        <p:nvSpPr>
          <p:cNvPr id="432143"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a:t>
            </a:r>
          </a:p>
        </p:txBody>
      </p:sp>
      <p:sp>
        <p:nvSpPr>
          <p:cNvPr id="432144"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$1,496.30</a:t>
            </a:r>
          </a:p>
        </p:txBody>
      </p:sp>
      <p:sp>
        <p:nvSpPr>
          <p:cNvPr id="432145"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$448.77</a:t>
            </a:r>
          </a:p>
        </p:txBody>
      </p:sp>
      <p:sp>
        <p:nvSpPr>
          <p:cNvPr id="432146"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$2,112.00</a:t>
            </a:r>
          </a:p>
        </p:txBody>
      </p:sp>
      <p:sp>
        <p:nvSpPr>
          <p:cNvPr id="432147"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$831.00</a:t>
            </a:r>
          </a:p>
        </p:txBody>
      </p:sp>
      <p:sp>
        <p:nvSpPr>
          <p:cNvPr id="432148"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Dividends+Repurchases</a:t>
            </a:r>
          </a:p>
        </p:txBody>
      </p:sp>
      <p:sp>
        <p:nvSpPr>
          <p:cNvPr id="432149"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$1,496.30</a:t>
            </a:r>
          </a:p>
        </p:txBody>
      </p:sp>
      <p:sp>
        <p:nvSpPr>
          <p:cNvPr id="432150"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$448.77</a:t>
            </a:r>
          </a:p>
        </p:txBody>
      </p:sp>
      <p:sp>
        <p:nvSpPr>
          <p:cNvPr id="432151"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$2,112.00</a:t>
            </a:r>
          </a:p>
        </p:txBody>
      </p:sp>
      <p:sp>
        <p:nvSpPr>
          <p:cNvPr id="432152"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$831.00</a:t>
            </a:r>
          </a:p>
        </p:txBody>
      </p:sp>
      <p:sp>
        <p:nvSpPr>
          <p:cNvPr id="432153"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 Payout Ratio</a:t>
            </a:r>
          </a:p>
        </p:txBody>
      </p:sp>
      <p:sp>
        <p:nvSpPr>
          <p:cNvPr id="432154"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84.77%</a:t>
            </a:r>
          </a:p>
        </p:txBody>
      </p:sp>
      <p:sp>
        <p:nvSpPr>
          <p:cNvPr id="432155"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Cash Paid as % of FCFE</a:t>
            </a:r>
          </a:p>
        </p:txBody>
      </p:sp>
      <p:sp>
        <p:nvSpPr>
          <p:cNvPr id="432156"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262.00%</a:t>
            </a:r>
          </a:p>
        </p:txBody>
      </p:sp>
      <p:sp>
        <p:nvSpPr>
          <p:cNvPr id="432157"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ROE - Required return</a:t>
            </a:r>
          </a:p>
        </p:txBody>
      </p:sp>
      <p:sp>
        <p:nvSpPr>
          <p:cNvPr id="432158"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-1.67%</a:t>
            </a:r>
          </a:p>
        </p:txBody>
      </p:sp>
      <p:sp>
        <p:nvSpPr>
          <p:cNvPr id="432159"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11.49%</a:t>
            </a:r>
          </a:p>
        </p:txBody>
      </p:sp>
      <p:sp>
        <p:nvSpPr>
          <p:cNvPr id="432160"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20.90%</a:t>
            </a:r>
          </a:p>
        </p:txBody>
      </p:sp>
      <p:sp>
        <p:nvSpPr>
          <p:cNvPr id="432161"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-21.59%</a:t>
            </a:r>
          </a:p>
        </p:txBody>
      </p:sp>
      <p:sp>
        <p:nvSpPr>
          <p:cNvPr id="432162"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972004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BP: Just Desserts!</a:t>
            </a:r>
          </a:p>
        </p:txBody>
      </p:sp>
      <p:sp>
        <p:nvSpPr>
          <p:cNvPr id="434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4FF5D83-42D9-0043-B53E-55F21A0E79A1}" type="slidenum">
              <a:rPr lang="en-US"/>
              <a:pPr>
                <a:defRPr/>
              </a:pPr>
              <a:t>524</a:t>
            </a:fld>
            <a:endParaRPr lang="en-US" dirty="0"/>
          </a:p>
        </p:txBody>
      </p:sp>
      <p:pic>
        <p:nvPicPr>
          <p:cNvPr id="43418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extLst>
      <p:ext uri="{BB962C8B-B14F-4D97-AF65-F5344CB8AC3E}">
        <p14:creationId xmlns:p14="http://schemas.microsoft.com/office/powerpoint/2010/main" val="39733268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atin typeface="Calibri" charset="0"/>
              </a:rPr>
              <a:t>Managing changes in dividend policy</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F77B10-EAC3-C646-8A18-8C7D5065A250}" type="slidenum">
              <a:rPr lang="en-US"/>
              <a:pPr>
                <a:defRPr/>
              </a:pPr>
              <a:t>525</a:t>
            </a:fld>
            <a:endParaRPr lang="en-US" dirty="0"/>
          </a:p>
        </p:txBody>
      </p:sp>
      <p:pic>
        <p:nvPicPr>
          <p:cNvPr id="43622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extLst>
      <p:ext uri="{BB962C8B-B14F-4D97-AF65-F5344CB8AC3E}">
        <p14:creationId xmlns:p14="http://schemas.microsoft.com/office/powerpoint/2010/main" val="3765274697"/>
      </p:ext>
    </p:extLst>
  </p:cSld>
  <p:clrMapOvr>
    <a:masterClrMapping/>
  </p:clrMapOvr>
  <p:timing>
    <p:tnLst>
      <p:par>
        <p:cTn xmlns:p14="http://schemas.microsoft.com/office/powerpoint/2010/main" id="1" dur="indefinite" restart="never" nodeType="tmRoot"/>
      </p:par>
    </p:tnLst>
  </p:timing>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4: The Limited: Summary of Dividend Policy: 1983-1992</a:t>
            </a:r>
            <a:endParaRPr lang="en-US">
              <a:ea typeface="+mj-ea"/>
              <a:cs typeface="+mj-cs"/>
            </a:endParaRP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31BF991-246B-FC4D-A9EF-5574DCAF4833}" type="slidenum">
              <a:rPr lang="en-US"/>
              <a:pPr>
                <a:defRPr/>
              </a:pPr>
              <a:t>526</a:t>
            </a:fld>
            <a:endParaRPr lang="en-US" dirty="0"/>
          </a:p>
        </p:txBody>
      </p:sp>
      <p:sp>
        <p:nvSpPr>
          <p:cNvPr id="438276" name="Content Placeholder 6"/>
          <p:cNvSpPr>
            <a:spLocks noGrp="1"/>
          </p:cNvSpPr>
          <p:nvPr>
            <p:ph sz="quarter" idx="1"/>
          </p:nvPr>
        </p:nvSpPr>
        <p:spPr>
          <a:xfrm>
            <a:off x="612775" y="1600200"/>
            <a:ext cx="8153400" cy="4495800"/>
          </a:xfrm>
        </p:spPr>
        <p:txBody>
          <a:bodyPr/>
          <a:lstStyle/>
          <a:p>
            <a:pPr marL="0" indent="0" eaLnBrk="1" hangingPunct="1">
              <a:buFont typeface="Wingdings" charset="0"/>
              <a:buNone/>
            </a:pPr>
            <a:endParaRPr lang="en-US">
              <a:latin typeface="Calibri" charset="0"/>
            </a:endParaRPr>
          </a:p>
        </p:txBody>
      </p:sp>
      <p:sp>
        <p:nvSpPr>
          <p:cNvPr id="438277"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8278"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Summary of calculations</a:t>
            </a:r>
          </a:p>
        </p:txBody>
      </p:sp>
      <p:sp>
        <p:nvSpPr>
          <p:cNvPr id="438279"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Average</a:t>
            </a:r>
          </a:p>
        </p:txBody>
      </p:sp>
      <p:sp>
        <p:nvSpPr>
          <p:cNvPr id="438280"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Standard Deviation</a:t>
            </a:r>
          </a:p>
        </p:txBody>
      </p:sp>
      <p:sp>
        <p:nvSpPr>
          <p:cNvPr id="438281"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Maximum</a:t>
            </a:r>
          </a:p>
        </p:txBody>
      </p:sp>
      <p:sp>
        <p:nvSpPr>
          <p:cNvPr id="438282"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Minimum</a:t>
            </a:r>
          </a:p>
        </p:txBody>
      </p:sp>
      <p:sp>
        <p:nvSpPr>
          <p:cNvPr id="438283"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Free CF to Equity</a:t>
            </a:r>
          </a:p>
        </p:txBody>
      </p:sp>
      <p:sp>
        <p:nvSpPr>
          <p:cNvPr id="438284"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($34.20)</a:t>
            </a:r>
          </a:p>
        </p:txBody>
      </p:sp>
      <p:sp>
        <p:nvSpPr>
          <p:cNvPr id="438285"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$109.74</a:t>
            </a:r>
          </a:p>
        </p:txBody>
      </p:sp>
      <p:sp>
        <p:nvSpPr>
          <p:cNvPr id="438286"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$96.89</a:t>
            </a:r>
          </a:p>
        </p:txBody>
      </p:sp>
      <p:sp>
        <p:nvSpPr>
          <p:cNvPr id="438287"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($242.17)</a:t>
            </a:r>
          </a:p>
        </p:txBody>
      </p:sp>
      <p:sp>
        <p:nvSpPr>
          <p:cNvPr id="438288"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a:t>
            </a:r>
          </a:p>
        </p:txBody>
      </p:sp>
      <p:sp>
        <p:nvSpPr>
          <p:cNvPr id="438289"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$40.87</a:t>
            </a:r>
          </a:p>
        </p:txBody>
      </p:sp>
      <p:sp>
        <p:nvSpPr>
          <p:cNvPr id="438290"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$32.79</a:t>
            </a:r>
          </a:p>
        </p:txBody>
      </p:sp>
      <p:sp>
        <p:nvSpPr>
          <p:cNvPr id="438291"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$101.36</a:t>
            </a:r>
          </a:p>
        </p:txBody>
      </p:sp>
      <p:sp>
        <p:nvSpPr>
          <p:cNvPr id="438292"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$5.97</a:t>
            </a:r>
          </a:p>
        </p:txBody>
      </p:sp>
      <p:sp>
        <p:nvSpPr>
          <p:cNvPr id="438293"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Dividends+Repurchases</a:t>
            </a:r>
          </a:p>
        </p:txBody>
      </p:sp>
      <p:sp>
        <p:nvSpPr>
          <p:cNvPr id="438294"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$40.87</a:t>
            </a:r>
          </a:p>
        </p:txBody>
      </p:sp>
      <p:sp>
        <p:nvSpPr>
          <p:cNvPr id="438295"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$32.79</a:t>
            </a:r>
          </a:p>
        </p:txBody>
      </p:sp>
      <p:sp>
        <p:nvSpPr>
          <p:cNvPr id="438296"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$101.36</a:t>
            </a:r>
          </a:p>
        </p:txBody>
      </p:sp>
      <p:sp>
        <p:nvSpPr>
          <p:cNvPr id="438297"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$5.97</a:t>
            </a:r>
          </a:p>
        </p:txBody>
      </p:sp>
      <p:sp>
        <p:nvSpPr>
          <p:cNvPr id="438298"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 Payout Ratio</a:t>
            </a:r>
          </a:p>
        </p:txBody>
      </p:sp>
      <p:sp>
        <p:nvSpPr>
          <p:cNvPr id="438299"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18.59%</a:t>
            </a:r>
          </a:p>
        </p:txBody>
      </p:sp>
      <p:sp>
        <p:nvSpPr>
          <p:cNvPr id="438300"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Cash Paid as % of FCFE</a:t>
            </a:r>
          </a:p>
        </p:txBody>
      </p:sp>
      <p:sp>
        <p:nvSpPr>
          <p:cNvPr id="438301"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-119.52%</a:t>
            </a:r>
          </a:p>
        </p:txBody>
      </p:sp>
      <p:sp>
        <p:nvSpPr>
          <p:cNvPr id="438302"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ROE - Required return</a:t>
            </a:r>
          </a:p>
        </p:txBody>
      </p:sp>
      <p:sp>
        <p:nvSpPr>
          <p:cNvPr id="438303"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1.69%</a:t>
            </a:r>
          </a:p>
        </p:txBody>
      </p:sp>
      <p:sp>
        <p:nvSpPr>
          <p:cNvPr id="438304"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19.07%</a:t>
            </a:r>
          </a:p>
        </p:txBody>
      </p:sp>
      <p:sp>
        <p:nvSpPr>
          <p:cNvPr id="438305"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29.26%</a:t>
            </a:r>
          </a:p>
        </p:txBody>
      </p:sp>
      <p:sp>
        <p:nvSpPr>
          <p:cNvPr id="438306"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-19.84%</a:t>
            </a:r>
          </a:p>
        </p:txBody>
      </p:sp>
      <p:sp>
        <p:nvSpPr>
          <p:cNvPr id="438307"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8308"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8309"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extLst>
      <p:ext uri="{BB962C8B-B14F-4D97-AF65-F5344CB8AC3E}">
        <p14:creationId xmlns:p14="http://schemas.microsoft.com/office/powerpoint/2010/main" val="10800677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Growth Firms and Dividends</a:t>
            </a:r>
          </a:p>
        </p:txBody>
      </p:sp>
      <p:sp>
        <p:nvSpPr>
          <p:cNvPr id="440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1DDBD68-5550-A04E-BAB7-EC7F022865B3}" type="slidenum">
              <a:rPr lang="en-US"/>
              <a:pPr>
                <a:defRPr/>
              </a:pPr>
              <a:t>527</a:t>
            </a:fld>
            <a:endParaRPr lang="en-US" dirty="0"/>
          </a:p>
        </p:txBody>
      </p:sp>
      <p:sp>
        <p:nvSpPr>
          <p:cNvPr id="42701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Why?</a:t>
            </a:r>
            <a:endParaRPr lang="en-US" dirty="0">
              <a:ea typeface="+mn-ea"/>
              <a:cs typeface="+mn-cs"/>
            </a:endParaRPr>
          </a:p>
        </p:txBody>
      </p:sp>
    </p:spTree>
    <p:extLst>
      <p:ext uri="{BB962C8B-B14F-4D97-AF65-F5344CB8AC3E}">
        <p14:creationId xmlns:p14="http://schemas.microsoft.com/office/powerpoint/2010/main" val="10715303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5. Tata Motors</a:t>
            </a:r>
          </a:p>
        </p:txBody>
      </p:sp>
      <p:sp>
        <p:nvSpPr>
          <p:cNvPr id="442370"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Negative FCFE, largely because of acquisitions.</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2402"/>
        </p:xfrm>
        <a:graphic>
          <a:graphicData uri="http://schemas.openxmlformats.org/drawingml/2006/table">
            <a:tbl>
              <a:tblPr/>
              <a:tblGrid>
                <a:gridCol w="3465130"/>
                <a:gridCol w="1939601"/>
                <a:gridCol w="2288294"/>
              </a:tblGrid>
              <a:tr h="316992">
                <a:tc>
                  <a:txBody>
                    <a:bodyPr/>
                    <a:lstStyle/>
                    <a:p>
                      <a:pPr algn="l" fontAlgn="b"/>
                      <a:r>
                        <a:rPr lang="en-US" sz="1600" b="0" i="0" u="none" strike="noStrike" dirty="0">
                          <a:effectLst/>
                          <a:latin typeface="Time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effectLst/>
                          <a:latin typeface="Times"/>
                        </a:rPr>
                        <a:t>Aggregate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effectLst/>
                          <a:latin typeface="Times"/>
                        </a:rPr>
                        <a:t>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50">
                <a:tc>
                  <a:txBody>
                    <a:bodyPr/>
                    <a:lstStyle/>
                    <a:p>
                      <a:pPr algn="l" fontAlgn="b"/>
                      <a:r>
                        <a:rPr lang="en-US" sz="1600" b="0" i="0" u="none" strike="noStrike" dirty="0">
                          <a:effectLst/>
                          <a:latin typeface="Times"/>
                        </a:rPr>
                        <a:t>Net Income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$421,338.00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a:solidFill>
                            <a:schemeClr val="tx1"/>
                          </a:solidFill>
                          <a:effectLst/>
                          <a:latin typeface="Times"/>
                        </a:rPr>
                        <a:t>$42,133.80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Dividends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$74,214.00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a:solidFill>
                            <a:schemeClr val="tx1"/>
                          </a:solidFill>
                          <a:effectLst/>
                          <a:latin typeface="Times"/>
                        </a:rPr>
                        <a:t>$7,421.40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Dividend Payout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chemeClr val="tx1"/>
                          </a:solidFill>
                          <a:effectLst/>
                          <a:latin typeface="Times"/>
                        </a:rPr>
                        <a:t>17.61%</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15.09%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Stock Buybacks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$970.00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$97.00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6992">
                <a:tc>
                  <a:txBody>
                    <a:bodyPr/>
                    <a:lstStyle/>
                    <a:p>
                      <a:pPr algn="l" fontAlgn="b"/>
                      <a:r>
                        <a:rPr lang="en-US" sz="1600" b="0" i="0" u="none" strike="noStrike" dirty="0">
                          <a:effectLst/>
                          <a:latin typeface="Times"/>
                        </a:rPr>
                        <a:t>Dividends + Buybacks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$75,184.00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a:solidFill>
                            <a:schemeClr val="tx1"/>
                          </a:solidFill>
                          <a:effectLst/>
                          <a:latin typeface="Times"/>
                        </a:rPr>
                        <a:t>$7,518.40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6992">
                <a:tc>
                  <a:txBody>
                    <a:bodyPr/>
                    <a:lstStyle/>
                    <a:p>
                      <a:pPr algn="l" fontAlgn="b"/>
                      <a:r>
                        <a:rPr lang="en-US" sz="1600" b="0" i="0" u="none" strike="noStrike">
                          <a:effectLst/>
                          <a:latin typeface="Times"/>
                        </a:rPr>
                        <a:t>Cash Payout Ratio</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17.84%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Free CF to Equity (pre-debt)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chemeClr val="tx1"/>
                          </a:solidFill>
                          <a:effectLst/>
                          <a:latin typeface="Times"/>
                        </a:rPr>
                        <a:t>($106,871.00)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a:solidFill>
                            <a:schemeClr val="tx1"/>
                          </a:solidFill>
                          <a:effectLst/>
                          <a:latin typeface="Times"/>
                        </a:rPr>
                        <a:t>($10,687.10)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Free CF to Equity (actual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$825,262.00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$82,526.20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6992">
                <a:tc>
                  <a:txBody>
                    <a:bodyPr/>
                    <a:lstStyle/>
                    <a:p>
                      <a:pPr algn="l" fontAlgn="b"/>
                      <a:r>
                        <a:rPr lang="en-US" sz="1600" b="0" i="0" u="none" strike="noStrike">
                          <a:effectLst/>
                          <a:latin typeface="Times"/>
                        </a:rPr>
                        <a:t>Free CF to Equity (target 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$47,796.36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$4,779.64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Cash payout as % of pre-debt FCFE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FCFE negative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600" b="0" i="0" u="none" strike="noStrike" dirty="0">
                        <a:solidFill>
                          <a:schemeClr val="tx1"/>
                        </a:solidFill>
                        <a:effectLst/>
                        <a:latin typeface="Times"/>
                      </a:endParaRPr>
                    </a:p>
                  </a:txBody>
                  <a:tcPr marL="0" marR="0" marT="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316992">
                <a:tc>
                  <a:txBody>
                    <a:bodyPr/>
                    <a:lstStyle/>
                    <a:p>
                      <a:pPr algn="l" fontAlgn="b"/>
                      <a:r>
                        <a:rPr lang="en-US" sz="1600" b="0" i="0" u="none" strike="noStrike">
                          <a:effectLst/>
                          <a:latin typeface="Times"/>
                        </a:rPr>
                        <a:t>Cash payout as % of actual FCFE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9.11%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sz="1800" dirty="0"/>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316992">
                <a:tc>
                  <a:txBody>
                    <a:bodyPr/>
                    <a:lstStyle/>
                    <a:p>
                      <a:pPr algn="l" fontAlgn="b"/>
                      <a:r>
                        <a:rPr lang="en-US" sz="1600" b="0" i="0" u="none" strike="noStrike">
                          <a:effectLst/>
                          <a:latin typeface="Times"/>
                        </a:rPr>
                        <a:t>Cash payout as % of target FCFE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157.30%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sz="1800" dirty="0"/>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Tree>
    <p:extLst>
      <p:ext uri="{BB962C8B-B14F-4D97-AF65-F5344CB8AC3E}">
        <p14:creationId xmlns:p14="http://schemas.microsoft.com/office/powerpoint/2010/main" val="2194753628"/>
      </p:ext>
    </p:extLst>
  </p:cSld>
  <p:clrMapOvr>
    <a:masterClrMapping/>
  </p:clrMapOvr>
  <p:timing>
    <p:tnLst>
      <p:par>
        <p:cTn xmlns:p14="http://schemas.microsoft.com/office/powerpoint/2010/main" id="1" dur="indefinite" restart="never" nodeType="tmRoot"/>
      </p:par>
    </p:tnLst>
  </p:timing>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Summing up…</a:t>
            </a:r>
          </a:p>
        </p:txBody>
      </p:sp>
      <p:sp>
        <p:nvSpPr>
          <p:cNvPr id="444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C805910-7005-7C4A-94AF-D099A5F4C232}" type="slidenum">
              <a:rPr lang="en-US"/>
              <a:pPr>
                <a:defRPr/>
              </a:pPr>
              <a:t>529</a:t>
            </a:fld>
            <a:endParaRPr lang="en-US" dirty="0"/>
          </a:p>
        </p:txBody>
      </p:sp>
      <p:pic>
        <p:nvPicPr>
          <p:cNvPr id="44442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extLst>
      <p:ext uri="{BB962C8B-B14F-4D97-AF65-F5344CB8AC3E}">
        <p14:creationId xmlns:p14="http://schemas.microsoft.com/office/powerpoint/2010/main" val="2386731544"/>
      </p:ext>
    </p:extLst>
  </p:cSld>
  <p:clrMapOvr>
    <a:masterClrMapping/>
  </p:clrMapOvr>
  <p:timing>
    <p:tnLst>
      <p:par>
        <p:cTn xmlns:p14="http://schemas.microsoft.com/office/powerpoint/2010/main" id="1" dur="indefinite" restart="never" nodeType="tmRoot"/>
      </p:par>
    </p:tnLst>
  </p:timing>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latin typeface="Wingdings" charset="2"/>
                <a:cs typeface="Wingdings" charset="2"/>
              </a:rPr>
              <a:t>6 </a:t>
            </a:r>
            <a:r>
              <a:rPr lang="en-US" dirty="0" smtClean="0">
                <a:ea typeface="+mj-ea"/>
                <a:cs typeface="+mj-cs"/>
              </a:rPr>
              <a:t>Application Test: Assessing your firm</a:t>
            </a:r>
            <a:r>
              <a:rPr lang="ja-JP" altLang="en-US" dirty="0" smtClean="0">
                <a:ea typeface="+mj-ea"/>
                <a:cs typeface="+mj-cs"/>
              </a:rPr>
              <a:t>’</a:t>
            </a:r>
            <a:r>
              <a:rPr lang="en-US" altLang="ja-JP" dirty="0" smtClean="0">
                <a:ea typeface="+mj-ea"/>
                <a:cs typeface="+mj-cs"/>
              </a:rPr>
              <a:t>s dividend policy</a:t>
            </a:r>
            <a:endParaRPr lang="en-US" dirty="0">
              <a:ea typeface="+mj-ea"/>
              <a:cs typeface="+mj-cs"/>
            </a:endParaRPr>
          </a:p>
        </p:txBody>
      </p:sp>
      <p:sp>
        <p:nvSpPr>
          <p:cNvPr id="446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070E820-0991-134C-A1CC-86BD070A6A75}" type="slidenum">
              <a:rPr lang="en-US"/>
              <a:pPr>
                <a:defRPr/>
              </a:pPr>
              <a:t>530</a:t>
            </a:fld>
            <a:endParaRPr lang="en-US" dirty="0"/>
          </a:p>
        </p:txBody>
      </p:sp>
      <p:sp>
        <p:nvSpPr>
          <p:cNvPr id="4331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Compare your firm</a:t>
            </a:r>
            <a:r>
              <a:rPr lang="ja-JP" altLang="en-US" smtClean="0">
                <a:ea typeface="+mn-ea"/>
                <a:cs typeface="+mn-cs"/>
              </a:rPr>
              <a:t>’</a:t>
            </a:r>
            <a:r>
              <a:rPr lang="en-US" altLang="ja-JP" smtClean="0">
                <a:ea typeface="+mn-ea"/>
                <a:cs typeface="+mn-cs"/>
              </a:rPr>
              <a:t>s dividends to its FCFE, looking at the last 5 years of information.</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Based upon your earlier analysis of your firm</a:t>
            </a:r>
            <a:r>
              <a:rPr lang="ja-JP" altLang="en-US" smtClean="0">
                <a:ea typeface="+mn-ea"/>
                <a:cs typeface="+mn-cs"/>
              </a:rPr>
              <a:t>’</a:t>
            </a:r>
            <a:r>
              <a:rPr lang="en-US" altLang="ja-JP" smtClean="0">
                <a:ea typeface="+mn-ea"/>
                <a:cs typeface="+mn-cs"/>
              </a:rPr>
              <a:t>s project choices, would you encourage the firm to return more cash or less cash to its owners?</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If you would encourage it to return more cash, what form should it take (dividends versus stock buybacks)?</a:t>
            </a:r>
            <a:endParaRPr lang="en-US">
              <a:ea typeface="+mn-ea"/>
              <a:cs typeface="+mn-cs"/>
            </a:endParaRPr>
          </a:p>
        </p:txBody>
      </p:sp>
    </p:spTree>
    <p:extLst>
      <p:ext uri="{BB962C8B-B14F-4D97-AF65-F5344CB8AC3E}">
        <p14:creationId xmlns:p14="http://schemas.microsoft.com/office/powerpoint/2010/main" val="3707406991"/>
      </p:ext>
    </p:extLst>
  </p:cSld>
  <p:clrMapOvr>
    <a:masterClrMapping/>
  </p:clrMapOvr>
  <p:timing>
    <p:tnLst>
      <p:par>
        <p:cTn xmlns:p14="http://schemas.microsoft.com/office/powerpoint/2010/main" id="1" dur="indefinite" restart="never" nodeType="tmRoot"/>
      </p:par>
    </p:tnLst>
  </p:timing>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The Peer Group Approach </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448515" name="Content Placeholder 1"/>
          <p:cNvSpPr>
            <a:spLocks noGrp="1"/>
          </p:cNvSpPr>
          <p:nvPr>
            <p:ph sz="quarter" idx="1"/>
          </p:nvPr>
        </p:nvSpPr>
        <p:spPr>
          <a:xfrm>
            <a:off x="612775" y="1600200"/>
            <a:ext cx="8153400" cy="4495800"/>
          </a:xfrm>
        </p:spPr>
        <p:txBody>
          <a:bodyPr/>
          <a:lstStyle/>
          <a:p>
            <a:r>
              <a:rPr lang="en-US">
                <a:latin typeface="Calibri" charset="0"/>
              </a:rPr>
              <a:t>In the peer group approach, you compare your company to similar companies (usually in the same market and sector) to assess whether and if yes, how much to pay in dividends.</a:t>
            </a:r>
          </a:p>
          <a:p>
            <a:endParaRPr lang="en-US">
              <a:latin typeface="Calibri" charset="0"/>
            </a:endParaRPr>
          </a:p>
        </p:txBody>
      </p:sp>
      <p:graphicFrame>
        <p:nvGraphicFramePr>
          <p:cNvPr id="2" name="Table 1"/>
          <p:cNvGraphicFramePr>
            <a:graphicFrameLocks noGrp="1"/>
          </p:cNvGraphicFramePr>
          <p:nvPr/>
        </p:nvGraphicFramePr>
        <p:xfrm>
          <a:off x="685800" y="3962400"/>
          <a:ext cx="7759700" cy="1887537"/>
        </p:xfrm>
        <a:graphic>
          <a:graphicData uri="http://schemas.openxmlformats.org/drawingml/2006/table">
            <a:tbl>
              <a:tblPr/>
              <a:tblGrid>
                <a:gridCol w="1016000"/>
                <a:gridCol w="469900"/>
                <a:gridCol w="1155700"/>
                <a:gridCol w="622300"/>
                <a:gridCol w="1155700"/>
                <a:gridCol w="1270000"/>
                <a:gridCol w="965200"/>
                <a:gridCol w="1104900"/>
              </a:tblGrid>
              <a:tr h="195613">
                <a:tc>
                  <a:txBody>
                    <a:bodyPr/>
                    <a:lstStyle/>
                    <a:p>
                      <a:pPr algn="l" fontAlgn="b"/>
                      <a:r>
                        <a:rPr lang="en-US" sz="1200" b="0" i="1" u="none" strike="noStrike" dirty="0">
                          <a:solidFill>
                            <a:srgbClr val="000000"/>
                          </a:solidFill>
                          <a:effectLst/>
                          <a:latin typeface="Calibri"/>
                        </a:rPr>
                        <a:t> </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solidFill>
                            <a:srgbClr val="000000"/>
                          </a:solidFill>
                          <a:effectLst/>
                          <a:latin typeface="Calibri"/>
                        </a:rPr>
                        <a:t>Dividend Yield</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1" u="none" strike="noStrike">
                          <a:solidFill>
                            <a:srgbClr val="000000"/>
                          </a:solidFill>
                          <a:effectLst/>
                          <a:latin typeface="Calibri"/>
                        </a:rPr>
                        <a:t>Dividend Payout</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12700" marR="12700" marT="12702"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2" marB="0" anchor="b">
                    <a:lnL>
                      <a:noFill/>
                    </a:lnL>
                    <a:lnR>
                      <a:noFill/>
                    </a:lnR>
                    <a:lnT>
                      <a:noFill/>
                    </a:lnT>
                    <a:lnB w="6350" cap="flat" cmpd="sng" algn="ctr">
                      <a:solidFill>
                        <a:srgbClr val="000000"/>
                      </a:solidFill>
                      <a:prstDash val="solid"/>
                      <a:round/>
                      <a:headEnd type="none" w="med" len="med"/>
                      <a:tailEnd type="none" w="med" len="med"/>
                    </a:lnB>
                  </a:tcPr>
                </a:tc>
              </a:tr>
              <a:tr h="195613">
                <a:tc>
                  <a:txBody>
                    <a:bodyPr/>
                    <a:lstStyle/>
                    <a:p>
                      <a:pPr algn="l" fontAlgn="b"/>
                      <a:r>
                        <a:rPr lang="en-US" sz="1200" b="0" i="1" u="none" strike="noStrike">
                          <a:solidFill>
                            <a:srgbClr val="000000"/>
                          </a:solidFill>
                          <a:effectLst/>
                          <a:latin typeface="Calibri"/>
                        </a:rPr>
                        <a:t>Company</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2013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Average 2008-12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2013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Average 2008-12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Comparable Group</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Dividend Yield</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Dividend Payout</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3">
                <a:tc>
                  <a:txBody>
                    <a:bodyPr/>
                    <a:lstStyle/>
                    <a:p>
                      <a:pPr algn="l" fontAlgn="b"/>
                      <a:r>
                        <a:rPr lang="en-US" sz="1200" b="0" i="0" u="none" strike="noStrike">
                          <a:solidFill>
                            <a:srgbClr val="000000"/>
                          </a:solidFill>
                          <a:effectLst/>
                          <a:latin typeface="Calibri"/>
                        </a:rPr>
                        <a:t>Disney</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21.58%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17.11%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US Entertainment</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22.51%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9979">
                <a:tc>
                  <a:txBody>
                    <a:bodyPr/>
                    <a:lstStyle/>
                    <a:p>
                      <a:pPr algn="l" fontAlgn="b"/>
                      <a:r>
                        <a:rPr lang="en-US" sz="1200" b="0" i="0" u="none" strike="noStrike">
                          <a:solidFill>
                            <a:srgbClr val="000000"/>
                          </a:solidFill>
                          <a:effectLst/>
                          <a:latin typeface="Calibri"/>
                        </a:rPr>
                        <a:t>Vale</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6.56%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4.01%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113.45%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37.69%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Global Diversified Mining &amp; Iron Ore (Market cap&gt; $1 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316.32%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553">
                <a:tc>
                  <a:txBody>
                    <a:bodyPr/>
                    <a:lstStyle/>
                    <a:p>
                      <a:pPr algn="l" fontAlgn="b"/>
                      <a:r>
                        <a:rPr lang="en-US" sz="1200" b="0" i="0" u="none" strike="noStrike">
                          <a:solidFill>
                            <a:srgbClr val="000000"/>
                          </a:solidFill>
                          <a:effectLst/>
                          <a:latin typeface="Calibri"/>
                        </a:rPr>
                        <a:t>Tata Motors</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15.53%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Global Autos (Market Cap&gt; $1 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27.00%</a:t>
                      </a:r>
                      <a:endParaRPr lang="en-US" sz="1200" b="0" i="0" u="none" strike="noStrike" dirty="0">
                        <a:solidFill>
                          <a:srgbClr val="000000"/>
                        </a:solidFill>
                        <a:effectLst/>
                        <a:latin typeface="Calibri"/>
                      </a:endParaRP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553">
                <a:tc>
                  <a:txBody>
                    <a:bodyPr/>
                    <a:lstStyle/>
                    <a:p>
                      <a:pPr algn="l" fontAlgn="b"/>
                      <a:r>
                        <a:rPr lang="en-US" sz="1200" b="0" i="0" u="none" strike="noStrike">
                          <a:solidFill>
                            <a:srgbClr val="000000"/>
                          </a:solidFill>
                          <a:effectLst/>
                          <a:latin typeface="Calibri"/>
                        </a:rPr>
                        <a:t>Baidu</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Global Online Advertising</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8.66%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3">
                <a:tc>
                  <a:txBody>
                    <a:bodyPr/>
                    <a:lstStyle/>
                    <a:p>
                      <a:pPr algn="l" fontAlgn="b"/>
                      <a:r>
                        <a:rPr lang="en-US" sz="1200" b="0" i="0" u="none" strike="noStrike">
                          <a:solidFill>
                            <a:srgbClr val="000000"/>
                          </a:solidFill>
                          <a:effectLst/>
                          <a:latin typeface="Calibri"/>
                        </a:rPr>
                        <a:t>Deutsche Bank</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362.63%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37.39%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European Banks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79.32%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33457462"/>
      </p:ext>
    </p:extLst>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r>
              <a:rPr lang="en-US">
                <a:latin typeface="Calibri" charset="0"/>
              </a:rPr>
              <a:t>A closer look at Disney’s peer group</a:t>
            </a:r>
          </a:p>
        </p:txBody>
      </p:sp>
      <p:sp>
        <p:nvSpPr>
          <p:cNvPr id="450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8D2B1E70-F2DA-9D44-BF57-3F3CE82530F6}" type="slidenum">
              <a:rPr lang="en-US" smtClean="0"/>
              <a:pPr>
                <a:defRPr/>
              </a:pPr>
              <a:t>532</a:t>
            </a:fld>
            <a:endParaRPr lang="en-US" dirty="0"/>
          </a:p>
        </p:txBody>
      </p:sp>
      <p:graphicFrame>
        <p:nvGraphicFramePr>
          <p:cNvPr id="450564" name="Content Placeholder 6"/>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spid="_x0000_s1129499" name="Document" r:id="rId4" imgW="8369300" imgH="4356100" progId="Word.Document.12">
                  <p:embed/>
                </p:oleObj>
              </mc:Choice>
              <mc:Fallback>
                <p:oleObj name="Document" r:id="rId4" imgW="8369300" imgH="43561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57811115"/>
      </p:ext>
    </p:extLst>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Going beyond averages… Looking at the market</a:t>
            </a:r>
            <a:endParaRPr lang="en-US">
              <a:ea typeface="+mj-ea"/>
              <a:cs typeface="+mj-cs"/>
            </a:endParaRPr>
          </a:p>
        </p:txBody>
      </p:sp>
      <p:sp>
        <p:nvSpPr>
          <p:cNvPr id="452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1F3755E-0F22-F640-BEE3-9A05B691EF72}" type="slidenum">
              <a:rPr lang="en-US"/>
              <a:pPr>
                <a:defRPr/>
              </a:pPr>
              <a:t>533</a:t>
            </a:fld>
            <a:endParaRPr lang="en-US" dirty="0"/>
          </a:p>
        </p:txBody>
      </p:sp>
      <p:sp>
        <p:nvSpPr>
          <p:cNvPr id="44134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20040" lvl="1" indent="0" eaLnBrk="1" fontAlgn="auto" hangingPunct="1">
              <a:spcAft>
                <a:spcPts val="0"/>
              </a:spcAft>
              <a:buFont typeface="Wingdings 2"/>
              <a:buNone/>
              <a:defRPr/>
            </a:pPr>
            <a:r>
              <a:rPr lang="en-US" dirty="0" smtClean="0">
                <a:ea typeface="+mn-ea"/>
              </a:rPr>
              <a:t>PYT = Dividend Payout Ratio = Dividends/Net Income</a:t>
            </a:r>
          </a:p>
          <a:p>
            <a:pPr marL="320040" lvl="1" indent="0" eaLnBrk="1" fontAlgn="auto" hangingPunct="1">
              <a:spcAft>
                <a:spcPts val="0"/>
              </a:spcAft>
              <a:buFont typeface="Wingdings 2"/>
              <a:buNone/>
              <a:defRPr/>
            </a:pPr>
            <a:r>
              <a:rPr lang="en-US" dirty="0" smtClean="0">
                <a:ea typeface="+mn-ea"/>
              </a:rPr>
              <a:t>YLD = Dividend Yield = Dividends/Current Price</a:t>
            </a:r>
          </a:p>
          <a:p>
            <a:pPr marL="320040" lvl="1" indent="0" eaLnBrk="1" fontAlgn="auto" hangingPunct="1">
              <a:spcAft>
                <a:spcPts val="0"/>
              </a:spcAft>
              <a:buFont typeface="Wingdings 2"/>
              <a:buNone/>
              <a:defRPr/>
            </a:pPr>
            <a:r>
              <a:rPr lang="en-US" dirty="0" smtClean="0">
                <a:ea typeface="+mn-ea"/>
              </a:rPr>
              <a:t>BETA = Beta (Regression or Bottom up) for company</a:t>
            </a:r>
          </a:p>
          <a:p>
            <a:pPr marL="320040" lvl="1" indent="0" eaLnBrk="1" fontAlgn="auto" hangingPunct="1">
              <a:spcAft>
                <a:spcPts val="0"/>
              </a:spcAft>
              <a:buFont typeface="Wingdings 2"/>
              <a:buNone/>
              <a:defRPr/>
            </a:pPr>
            <a:r>
              <a:rPr lang="en-US" dirty="0" smtClean="0">
                <a:ea typeface="+mn-ea"/>
              </a:rPr>
              <a:t>EGR = Expected growth rate in earnings over next 5 years (analyst estimates)</a:t>
            </a:r>
          </a:p>
          <a:p>
            <a:pPr marL="320040" lvl="1" indent="0" eaLnBrk="1" fontAlgn="auto" hangingPunct="1">
              <a:spcAft>
                <a:spcPts val="0"/>
              </a:spcAft>
              <a:buFont typeface="Wingdings 2"/>
              <a:buNone/>
              <a:defRPr/>
            </a:pPr>
            <a:r>
              <a:rPr lang="en-US" dirty="0" smtClean="0">
                <a:ea typeface="+mn-ea"/>
              </a:rPr>
              <a:t>DCAP = Total Debt / (Total Debt + Market Value of equity)</a:t>
            </a:r>
          </a:p>
        </p:txBody>
      </p:sp>
      <p:pic>
        <p:nvPicPr>
          <p:cNvPr id="45261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541842"/>
      </p:ext>
    </p:extLst>
  </p:cSld>
  <p:clrMapOvr>
    <a:masterClrMapping/>
  </p:clrMapOvr>
  <p:timing>
    <p:tnLst>
      <p:par>
        <p:cTn xmlns:p14="http://schemas.microsoft.com/office/powerpoint/2010/main" id="1" dur="indefinite" restart="never" nodeType="tmRoot"/>
      </p:par>
    </p:tnLst>
  </p:timing>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Using the market regression on Disney</a:t>
            </a:r>
          </a:p>
        </p:txBody>
      </p:sp>
      <p:sp>
        <p:nvSpPr>
          <p:cNvPr id="454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D078C96-900E-C642-8D78-D6CCE735ECCB}" type="slidenum">
              <a:rPr lang="en-US"/>
              <a:pPr>
                <a:defRPr/>
              </a:pPr>
              <a:t>534</a:t>
            </a:fld>
            <a:endParaRPr lang="en-US" dirty="0"/>
          </a:p>
        </p:txBody>
      </p:sp>
      <p:sp>
        <p:nvSpPr>
          <p:cNvPr id="44339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To illustrate the applicability of the market regression in analyzing the dividend policy of Disney, we estimate the values of the independent variables in the regressions for the firm.</a:t>
            </a:r>
          </a:p>
          <a:p>
            <a:pPr lvl="1">
              <a:defRPr/>
            </a:pPr>
            <a:r>
              <a:rPr lang="en-US" dirty="0"/>
              <a:t>Beta for Disney (bottom up)		 </a:t>
            </a:r>
            <a:r>
              <a:rPr lang="en-US" dirty="0" smtClean="0"/>
              <a:t>= </a:t>
            </a:r>
            <a:r>
              <a:rPr lang="en-US" dirty="0"/>
              <a:t>1.00</a:t>
            </a:r>
          </a:p>
          <a:p>
            <a:pPr lvl="1">
              <a:defRPr/>
            </a:pPr>
            <a:r>
              <a:rPr lang="en-US" dirty="0"/>
              <a:t>Disney’s expected growth in earnings per share </a:t>
            </a:r>
            <a:r>
              <a:rPr lang="en-US" dirty="0" smtClean="0"/>
              <a:t>= </a:t>
            </a:r>
            <a:r>
              <a:rPr lang="en-US" dirty="0"/>
              <a:t>14.73% (analyst estimate)</a:t>
            </a:r>
          </a:p>
          <a:p>
            <a:pPr lvl="1">
              <a:defRPr/>
            </a:pPr>
            <a:r>
              <a:rPr lang="en-US" dirty="0"/>
              <a:t>Disney’s market debt to capital ratio  </a:t>
            </a:r>
            <a:r>
              <a:rPr lang="en-US" dirty="0" smtClean="0"/>
              <a:t>= </a:t>
            </a:r>
            <a:r>
              <a:rPr lang="en-US" dirty="0"/>
              <a:t>11.58% </a:t>
            </a:r>
          </a:p>
          <a:p>
            <a:pPr marL="320040" indent="-320040" eaLnBrk="1" fontAlgn="auto" hangingPunct="1">
              <a:spcAft>
                <a:spcPts val="0"/>
              </a:spcAft>
              <a:buFont typeface="Wingdings"/>
              <a:buChar char=""/>
              <a:defRPr/>
            </a:pPr>
            <a:r>
              <a:rPr lang="en-US" dirty="0" smtClean="0">
                <a:ea typeface="+mn-ea"/>
                <a:cs typeface="+mn-cs"/>
              </a:rPr>
              <a:t>Substituting into the regression equations for the dividend payout ratio and dividend yield, we estimate a predicted payout ratio:</a:t>
            </a:r>
          </a:p>
          <a:p>
            <a:pPr marL="640080" lvl="1" indent="-274320" eaLnBrk="1" fontAlgn="auto" hangingPunct="1">
              <a:spcAft>
                <a:spcPts val="0"/>
              </a:spcAft>
              <a:buFont typeface="Wingdings 2"/>
              <a:buChar char=""/>
              <a:defRPr/>
            </a:pPr>
            <a:r>
              <a:rPr lang="en-US" dirty="0" smtClean="0">
                <a:ea typeface="+mn-ea"/>
              </a:rPr>
              <a:t>Predicted Payout = </a:t>
            </a:r>
            <a:r>
              <a:rPr lang="en-US" dirty="0"/>
              <a:t>.649 – 0.296 (1.00</a:t>
            </a:r>
            <a:r>
              <a:rPr lang="en-US" dirty="0" smtClean="0"/>
              <a:t>)-</a:t>
            </a:r>
            <a:r>
              <a:rPr lang="en-US" dirty="0"/>
              <a:t>.800 (.1473) </a:t>
            </a:r>
            <a:r>
              <a:rPr lang="en-US" dirty="0" smtClean="0"/>
              <a:t>+ </a:t>
            </a:r>
            <a:r>
              <a:rPr lang="en-US" dirty="0"/>
              <a:t>.300 (.1158) = .2695 </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Predicted Yield = </a:t>
            </a:r>
            <a:r>
              <a:rPr lang="en-US" dirty="0"/>
              <a:t>0.0324 – .0154 (</a:t>
            </a:r>
            <a:r>
              <a:rPr lang="en-US" dirty="0" smtClean="0"/>
              <a:t>1.00)-</a:t>
            </a:r>
            <a:r>
              <a:rPr lang="en-US" dirty="0"/>
              <a:t>.038 (.1473) </a:t>
            </a:r>
            <a:r>
              <a:rPr lang="en-US" dirty="0" smtClean="0"/>
              <a:t>+ </a:t>
            </a:r>
            <a:r>
              <a:rPr lang="en-US" dirty="0"/>
              <a:t>.023 (.1158) =  .0140 </a:t>
            </a:r>
            <a:endParaRPr lang="en-US" dirty="0" smtClean="0"/>
          </a:p>
          <a:p>
            <a:pPr marL="319405" indent="-274320" eaLnBrk="1" fontAlgn="auto" hangingPunct="1">
              <a:spcAft>
                <a:spcPts val="0"/>
              </a:spcAft>
              <a:buFont typeface="Wingdings 2"/>
              <a:buChar char=""/>
              <a:defRPr/>
            </a:pPr>
            <a:r>
              <a:rPr lang="en-US" dirty="0" smtClean="0">
                <a:ea typeface="+mn-ea"/>
                <a:cs typeface="+mn-cs"/>
              </a:rPr>
              <a:t>Based on this analysis, Disney with its dividend yield of 1.09% and a payout ratio of approximately 21.58% is paying too little in dividends. This analysis, however, fails to factor in the huge stock buybacks made by Disney over the last few years. </a:t>
            </a:r>
            <a:endParaRPr lang="en-US" dirty="0">
              <a:ea typeface="+mn-ea"/>
              <a:cs typeface="+mn-cs"/>
            </a:endParaRPr>
          </a:p>
        </p:txBody>
      </p:sp>
    </p:spTree>
    <p:extLst>
      <p:ext uri="{BB962C8B-B14F-4D97-AF65-F5344CB8AC3E}">
        <p14:creationId xmlns:p14="http://schemas.microsoft.com/office/powerpoint/2010/main" val="2099123039"/>
      </p:ext>
    </p:extLst>
  </p:cSld>
  <p:clrMapOvr>
    <a:masterClrMapping/>
  </p:clrMapOvr>
  <p:timing>
    <p:tnLst>
      <p:par>
        <p:cTn xmlns:p14="http://schemas.microsoft.com/office/powerpoint/2010/main" id="1" dur="indefinite" restart="never" nodeType="tmRoot"/>
      </p:par>
    </p:tnLst>
  </p:timing>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Valuation</a:t>
            </a:r>
            <a:endParaRPr lang="en-US">
              <a:ea typeface="+mj-ea"/>
              <a:cs typeface="+mj-cs"/>
            </a:endParaRPr>
          </a:p>
        </p:txBody>
      </p:sp>
      <p:sp>
        <p:nvSpPr>
          <p:cNvPr id="44544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smtClean="0">
                <a:ea typeface="+mn-ea"/>
                <a:cs typeface="+mn-cs"/>
              </a:rPr>
              <a:t>Cynic: A person who knows the price of everything but the value of nothing..</a:t>
            </a:r>
          </a:p>
          <a:p>
            <a:pPr eaLnBrk="1" fontAlgn="auto" hangingPunct="1">
              <a:spcAft>
                <a:spcPts val="0"/>
              </a:spcAft>
              <a:buFont typeface="Wingdings"/>
              <a:buNone/>
              <a:defRPr/>
            </a:pPr>
            <a:r>
              <a:rPr lang="en-US" smtClean="0">
                <a:ea typeface="+mn-ea"/>
                <a:cs typeface="+mn-cs"/>
              </a:rPr>
              <a:t>Oscar Wilde</a:t>
            </a:r>
            <a:endParaRPr lang="en-US">
              <a:ea typeface="+mn-ea"/>
              <a:cs typeface="+mn-cs"/>
            </a:endParaRPr>
          </a:p>
        </p:txBody>
      </p:sp>
      <p:sp>
        <p:nvSpPr>
          <p:cNvPr id="45670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45670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C0BACE65-E7F7-DC4D-B8E4-910884386460}" type="slidenum">
              <a:rPr lang="en-US" sz="1400">
                <a:solidFill>
                  <a:schemeClr val="tx2"/>
                </a:solidFill>
              </a:rPr>
              <a:pPr/>
              <a:t>535</a:t>
            </a:fld>
            <a:endParaRPr lang="en-US" sz="1400">
              <a:solidFill>
                <a:schemeClr val="tx2"/>
              </a:solidFill>
            </a:endParaRPr>
          </a:p>
        </p:txBody>
      </p:sp>
    </p:spTree>
    <p:extLst>
      <p:ext uri="{BB962C8B-B14F-4D97-AF65-F5344CB8AC3E}">
        <p14:creationId xmlns:p14="http://schemas.microsoft.com/office/powerpoint/2010/main" val="3167985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458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17E4584-DA6F-7443-AB14-2E424C4E7E07}" type="slidenum">
              <a:rPr lang="en-US"/>
              <a:pPr>
                <a:defRPr/>
              </a:pPr>
              <a:t>536</a:t>
            </a:fld>
            <a:endParaRPr lang="en-US" dirty="0"/>
          </a:p>
        </p:txBody>
      </p:sp>
      <p:pic>
        <p:nvPicPr>
          <p:cNvPr id="45875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3954169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Title 1"/>
          <p:cNvSpPr>
            <a:spLocks noGrp="1"/>
          </p:cNvSpPr>
          <p:nvPr>
            <p:ph type="title"/>
          </p:nvPr>
        </p:nvSpPr>
        <p:spPr>
          <a:xfrm>
            <a:off x="612775" y="228600"/>
            <a:ext cx="8153400" cy="990600"/>
          </a:xfrm>
        </p:spPr>
        <p:txBody>
          <a:bodyPr/>
          <a:lstStyle/>
          <a:p>
            <a:pPr eaLnBrk="1" hangingPunct="1"/>
            <a:r>
              <a:rPr lang="en-US">
                <a:latin typeface="Calibri" charset="0"/>
              </a:rPr>
              <a:t>Three approaches to valuation</a:t>
            </a:r>
          </a:p>
        </p:txBody>
      </p:sp>
      <p:sp>
        <p:nvSpPr>
          <p:cNvPr id="460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C334FCE-2597-FD4B-80E1-D569EF797BC8}" type="slidenum">
              <a:rPr lang="en-US"/>
              <a:pPr>
                <a:defRPr/>
              </a:pPr>
              <a:t>537</a:t>
            </a:fld>
            <a:endParaRPr lang="en-US" dirty="0"/>
          </a:p>
        </p:txBody>
      </p:sp>
      <p:sp>
        <p:nvSpPr>
          <p:cNvPr id="449538"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smtClean="0">
                <a:ea typeface="+mn-ea"/>
                <a:cs typeface="+mn-cs"/>
              </a:rPr>
              <a:t>Intrinsic valuation</a:t>
            </a:r>
            <a:r>
              <a:rPr lang="en-US" dirty="0" smtClean="0">
                <a:ea typeface="+mn-ea"/>
                <a:cs typeface="+mn-cs"/>
              </a:rPr>
              <a:t>: The value of an asset is a function of its fundamentals – cash flows, growth and risk. In general, discounted cash flow models are used to estimate intrinsic value.</a:t>
            </a:r>
          </a:p>
          <a:p>
            <a:pPr marL="320040" indent="-320040" eaLnBrk="1" fontAlgn="auto" hangingPunct="1">
              <a:spcAft>
                <a:spcPts val="0"/>
              </a:spcAft>
              <a:buFont typeface="Wingdings"/>
              <a:buChar char=""/>
              <a:defRPr/>
            </a:pPr>
            <a:r>
              <a:rPr lang="en-US" u="sng" dirty="0" smtClean="0">
                <a:ea typeface="+mn-ea"/>
                <a:cs typeface="+mn-cs"/>
              </a:rPr>
              <a:t>Relative valuation</a:t>
            </a:r>
            <a:r>
              <a:rPr lang="en-US" dirty="0" smtClean="0">
                <a:ea typeface="+mn-ea"/>
                <a:cs typeface="+mn-cs"/>
              </a:rPr>
              <a:t>: The value of an asset is estimated based upon what investors are paying for similar assets. In general, this takes the form of value or price multiples and comparing firms within the same business.</a:t>
            </a:r>
          </a:p>
          <a:p>
            <a:pPr marL="320040" indent="-320040" eaLnBrk="1" fontAlgn="auto" hangingPunct="1">
              <a:spcAft>
                <a:spcPts val="0"/>
              </a:spcAft>
              <a:buFont typeface="Wingdings"/>
              <a:buChar char=""/>
              <a:defRPr/>
            </a:pPr>
            <a:r>
              <a:rPr lang="en-US" u="sng" dirty="0" smtClean="0">
                <a:ea typeface="+mn-ea"/>
                <a:cs typeface="+mn-cs"/>
              </a:rPr>
              <a:t>Contingent claim valuation</a:t>
            </a:r>
            <a:r>
              <a:rPr lang="en-US" dirty="0" smtClean="0">
                <a:ea typeface="+mn-ea"/>
                <a:cs typeface="+mn-cs"/>
              </a:rPr>
              <a:t>: When the cash flows on an asset are contingent on an external event, the value can be estimated using option pricing models.</a:t>
            </a:r>
            <a:endParaRPr lang="en-US" dirty="0">
              <a:ea typeface="+mn-ea"/>
              <a:cs typeface="+mn-cs"/>
            </a:endParaRPr>
          </a:p>
        </p:txBody>
      </p:sp>
    </p:spTree>
    <p:extLst>
      <p:ext uri="{BB962C8B-B14F-4D97-AF65-F5344CB8AC3E}">
        <p14:creationId xmlns:p14="http://schemas.microsoft.com/office/powerpoint/2010/main" val="149701627"/>
      </p:ext>
    </p:extLst>
  </p:cSld>
  <p:clrMapOvr>
    <a:masterClrMapping/>
  </p:clrMapOvr>
  <p:timing>
    <p:tnLst>
      <p:par>
        <p:cTn xmlns:p14="http://schemas.microsoft.com/office/powerpoint/2010/main" id="1" dur="indefinite" restart="never" nodeType="tmRoot"/>
      </p:par>
    </p:tnLst>
  </p:timing>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One tool for estimating intrinsic value: Discounted Cash Flow Valuation</a:t>
            </a:r>
            <a:endParaRPr lang="en-US" dirty="0">
              <a:ea typeface="+mj-ea"/>
              <a:cs typeface="+mj-cs"/>
            </a:endParaRPr>
          </a:p>
        </p:txBody>
      </p:sp>
      <p:sp>
        <p:nvSpPr>
          <p:cNvPr id="462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04D2F59-13BF-EC46-8859-24AF8963EC45}" type="slidenum">
              <a:rPr lang="en-US"/>
              <a:pPr>
                <a:defRPr/>
              </a:pPr>
              <a:t>538</a:t>
            </a:fld>
            <a:endParaRPr lang="en-US" dirty="0"/>
          </a:p>
        </p:txBody>
      </p:sp>
      <p:pic>
        <p:nvPicPr>
          <p:cNvPr id="462852"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a:noFill/>
        </p:spPr>
      </p:pic>
    </p:spTree>
    <p:extLst>
      <p:ext uri="{BB962C8B-B14F-4D97-AF65-F5344CB8AC3E}">
        <p14:creationId xmlns:p14="http://schemas.microsoft.com/office/powerpoint/2010/main" val="502875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Equity Valuation</a:t>
            </a:r>
          </a:p>
        </p:txBody>
      </p:sp>
      <p:sp>
        <p:nvSpPr>
          <p:cNvPr id="464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BD730CC-4D29-8F48-9971-0634390239F0}" type="slidenum">
              <a:rPr lang="en-US"/>
              <a:pPr>
                <a:defRPr/>
              </a:pPr>
              <a:t>539</a:t>
            </a:fld>
            <a:endParaRPr lang="en-US" dirty="0"/>
          </a:p>
        </p:txBody>
      </p:sp>
      <p:sp>
        <p:nvSpPr>
          <p:cNvPr id="45363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The value of equity is obtained by discounting expected </a:t>
            </a:r>
            <a:r>
              <a:rPr lang="en-US" dirty="0" err="1" smtClean="0">
                <a:ea typeface="+mn-ea"/>
                <a:cs typeface="+mn-cs"/>
              </a:rPr>
              <a:t>cashflows</a:t>
            </a:r>
            <a:r>
              <a:rPr lang="en-US" dirty="0" smtClean="0">
                <a:ea typeface="+mn-ea"/>
                <a:cs typeface="+mn-cs"/>
              </a:rPr>
              <a:t> to equity, i.e., the residual </a:t>
            </a:r>
            <a:r>
              <a:rPr lang="en-US" dirty="0" err="1" smtClean="0">
                <a:ea typeface="+mn-ea"/>
                <a:cs typeface="+mn-cs"/>
              </a:rPr>
              <a:t>cashflows</a:t>
            </a:r>
            <a:r>
              <a:rPr lang="en-US" dirty="0" smtClean="0">
                <a:ea typeface="+mn-ea"/>
                <a:cs typeface="+mn-cs"/>
              </a:rPr>
              <a:t> after meeting all expenses, tax obligations and  interest and principal payments, at the cost of equity, i.e., the rate of return required by equity investors in the firm.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65760" lvl="1" indent="0" eaLnBrk="1" fontAlgn="auto" hangingPunct="1">
              <a:spcAft>
                <a:spcPts val="0"/>
              </a:spcAft>
              <a:buFont typeface="Wingdings 2"/>
              <a:buNone/>
              <a:defRPr/>
            </a:pPr>
            <a:r>
              <a:rPr lang="en-US" dirty="0" smtClean="0">
                <a:ea typeface="+mn-ea"/>
              </a:rPr>
              <a:t>where,</a:t>
            </a:r>
          </a:p>
          <a:p>
            <a:pPr marL="365760" lvl="1" indent="0" eaLnBrk="1" fontAlgn="auto" hangingPunct="1">
              <a:spcAft>
                <a:spcPts val="0"/>
              </a:spcAft>
              <a:buFont typeface="Wingdings 2"/>
              <a:buNone/>
              <a:defRPr/>
            </a:pPr>
            <a:r>
              <a:rPr lang="en-US" dirty="0" smtClean="0">
                <a:ea typeface="+mn-ea"/>
              </a:rPr>
              <a:t>	CF to Equity </a:t>
            </a:r>
            <a:r>
              <a:rPr lang="en-US" baseline="-25000" dirty="0" smtClean="0">
                <a:ea typeface="+mn-ea"/>
              </a:rPr>
              <a:t>t</a:t>
            </a:r>
            <a:r>
              <a:rPr lang="en-US" dirty="0" smtClean="0">
                <a:ea typeface="+mn-ea"/>
              </a:rPr>
              <a:t> = Expected </a:t>
            </a:r>
            <a:r>
              <a:rPr lang="en-US" dirty="0" err="1" smtClean="0">
                <a:ea typeface="+mn-ea"/>
              </a:rPr>
              <a:t>Cashflow</a:t>
            </a:r>
            <a:r>
              <a:rPr lang="en-US" dirty="0" smtClean="0">
                <a:ea typeface="+mn-ea"/>
              </a:rPr>
              <a:t> to Equity in period t</a:t>
            </a:r>
          </a:p>
          <a:p>
            <a:pPr marL="365760" lvl="1" indent="0" eaLnBrk="1" fontAlgn="auto" hangingPunct="1">
              <a:spcAft>
                <a:spcPts val="0"/>
              </a:spcAft>
              <a:buFont typeface="Wingdings 2"/>
              <a:buNone/>
              <a:defRPr/>
            </a:pPr>
            <a:r>
              <a:rPr lang="en-US" dirty="0" smtClean="0">
                <a:ea typeface="+mn-ea"/>
              </a:rPr>
              <a:t>	</a:t>
            </a:r>
            <a:r>
              <a:rPr lang="en-US" dirty="0" err="1" smtClean="0">
                <a:ea typeface="+mn-ea"/>
              </a:rPr>
              <a:t>ke</a:t>
            </a:r>
            <a:r>
              <a:rPr lang="en-US" dirty="0" smtClean="0">
                <a:ea typeface="+mn-ea"/>
              </a:rPr>
              <a:t> = Cost of Equity</a:t>
            </a:r>
          </a:p>
          <a:p>
            <a:pPr marL="320040" indent="-320040" eaLnBrk="1" fontAlgn="auto" hangingPunct="1">
              <a:spcAft>
                <a:spcPts val="0"/>
              </a:spcAft>
              <a:buFont typeface="Wingdings"/>
              <a:buChar char=""/>
              <a:defRPr/>
            </a:pPr>
            <a:r>
              <a:rPr lang="en-US" dirty="0" smtClean="0">
                <a:ea typeface="+mn-ea"/>
                <a:cs typeface="+mn-cs"/>
              </a:rPr>
              <a:t>The dividend discount model is a specialized case of equity valuation,  and the value of a stock is the present value of expected future dividends.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64901" name="Object 2"/>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spid="_x0000_s1143834" name="Equation" r:id="rId4" imgW="3581400" imgH="723900" progId="Equation.3">
                  <p:embed/>
                </p:oleObj>
              </mc:Choice>
              <mc:Fallback>
                <p:oleObj name="Equation" r:id="rId4" imgW="3581400" imgH="723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71828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Valuation</a:t>
            </a:r>
          </a:p>
        </p:txBody>
      </p:sp>
      <p:sp>
        <p:nvSpPr>
          <p:cNvPr id="466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30E1286-CC63-494D-9733-6147FE09B55E}" type="slidenum">
              <a:rPr lang="en-US"/>
              <a:pPr>
                <a:defRPr/>
              </a:pPr>
              <a:t>540</a:t>
            </a:fld>
            <a:endParaRPr lang="en-US" dirty="0"/>
          </a:p>
        </p:txBody>
      </p:sp>
      <p:sp>
        <p:nvSpPr>
          <p:cNvPr id="45568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value of the firm is obtained by discounting expected </a:t>
            </a:r>
            <a:r>
              <a:rPr lang="en-US" dirty="0" err="1" smtClean="0">
                <a:ea typeface="+mn-ea"/>
                <a:cs typeface="+mn-cs"/>
              </a:rPr>
              <a:t>cashflows</a:t>
            </a:r>
            <a:r>
              <a:rPr lang="en-US" dirty="0" smtClean="0">
                <a:ea typeface="+mn-ea"/>
                <a:cs typeface="+mn-cs"/>
              </a:rPr>
              <a:t> to the firm, i.e., the residual </a:t>
            </a:r>
            <a:r>
              <a:rPr lang="en-US" dirty="0" err="1" smtClean="0">
                <a:ea typeface="+mn-ea"/>
                <a:cs typeface="+mn-cs"/>
              </a:rPr>
              <a:t>cashflows</a:t>
            </a:r>
            <a:r>
              <a:rPr lang="en-US" dirty="0" smtClean="0">
                <a:ea typeface="+mn-ea"/>
                <a:cs typeface="+mn-cs"/>
              </a:rPr>
              <a:t> after meeting all operating expenses and taxes, but prior to debt payments, at the weighted average cost of capital, which is the cost of the different components of financing used by the firm, weighted by their market value proportions.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65760" lvl="1" indent="0" eaLnBrk="1" fontAlgn="auto" hangingPunct="1">
              <a:spcAft>
                <a:spcPts val="0"/>
              </a:spcAft>
              <a:buFont typeface="Wingdings 2"/>
              <a:buNone/>
              <a:defRPr/>
            </a:pPr>
            <a:r>
              <a:rPr lang="en-US" dirty="0" smtClean="0">
                <a:ea typeface="+mn-ea"/>
              </a:rPr>
              <a:t>where,</a:t>
            </a:r>
          </a:p>
          <a:p>
            <a:pPr marL="365760" lvl="1" indent="0" eaLnBrk="1" fontAlgn="auto" hangingPunct="1">
              <a:spcAft>
                <a:spcPts val="0"/>
              </a:spcAft>
              <a:buFont typeface="Wingdings 2"/>
              <a:buNone/>
              <a:defRPr/>
            </a:pPr>
            <a:r>
              <a:rPr lang="en-US" dirty="0" smtClean="0">
                <a:ea typeface="+mn-ea"/>
              </a:rPr>
              <a:t>	CF to Firm</a:t>
            </a:r>
            <a:r>
              <a:rPr lang="en-US" baseline="-25000" dirty="0" smtClean="0">
                <a:ea typeface="+mn-ea"/>
              </a:rPr>
              <a:t> t </a:t>
            </a:r>
            <a:r>
              <a:rPr lang="en-US" dirty="0" smtClean="0">
                <a:ea typeface="+mn-ea"/>
              </a:rPr>
              <a:t>= Expected </a:t>
            </a:r>
            <a:r>
              <a:rPr lang="en-US" dirty="0" err="1" smtClean="0">
                <a:ea typeface="+mn-ea"/>
              </a:rPr>
              <a:t>Cashflow</a:t>
            </a:r>
            <a:r>
              <a:rPr lang="en-US" dirty="0" smtClean="0">
                <a:ea typeface="+mn-ea"/>
              </a:rPr>
              <a:t> to Firm in period t</a:t>
            </a:r>
          </a:p>
          <a:p>
            <a:pPr marL="365760" lvl="1" indent="0" eaLnBrk="1" fontAlgn="auto" hangingPunct="1">
              <a:spcAft>
                <a:spcPts val="0"/>
              </a:spcAft>
              <a:buFont typeface="Wingdings 2"/>
              <a:buNone/>
              <a:defRPr/>
            </a:pPr>
            <a:r>
              <a:rPr lang="en-US" dirty="0" smtClean="0">
                <a:ea typeface="+mn-ea"/>
              </a:rPr>
              <a:t>	WACC = Weighted Average Cost of Capital</a:t>
            </a:r>
            <a:endParaRPr lang="en-US" dirty="0">
              <a:ea typeface="+mn-ea"/>
            </a:endParaRPr>
          </a:p>
        </p:txBody>
      </p:sp>
      <p:graphicFrame>
        <p:nvGraphicFramePr>
          <p:cNvPr id="466949" name="Object 2"/>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spid="_x0000_s1145882" name="Equation" r:id="rId4" imgW="3276600" imgH="723900" progId="Equation.3">
                  <p:embed/>
                </p:oleObj>
              </mc:Choice>
              <mc:Fallback>
                <p:oleObj name="Equation" r:id="rId4" imgW="3276600" imgH="723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82904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a Cash Flow to Discount</a:t>
            </a:r>
          </a:p>
        </p:txBody>
      </p:sp>
      <p:sp>
        <p:nvSpPr>
          <p:cNvPr id="468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7B42156-DA93-204A-9745-B2D13E3F2C2F}" type="slidenum">
              <a:rPr lang="en-US"/>
              <a:pPr>
                <a:defRPr/>
              </a:pPr>
              <a:t>541</a:t>
            </a:fld>
            <a:endParaRPr lang="en-US" dirty="0"/>
          </a:p>
        </p:txBody>
      </p:sp>
      <p:sp>
        <p:nvSpPr>
          <p:cNvPr id="4577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you cannot estimate the free cash flows to equity or the firm, the only cash flow that you can discount is dividends. For financial service firms, it is difficult to estimate free cash flows. For Deutsche Bank, we will be discounting dividends.</a:t>
            </a:r>
          </a:p>
          <a:p>
            <a:pPr marL="320040" indent="-320040" eaLnBrk="1" fontAlgn="auto" hangingPunct="1">
              <a:spcAft>
                <a:spcPts val="0"/>
              </a:spcAft>
              <a:buFont typeface="Wingdings"/>
              <a:buChar char=""/>
              <a:defRPr/>
            </a:pPr>
            <a:r>
              <a:rPr lang="en-US" dirty="0" smtClean="0">
                <a:ea typeface="+mn-ea"/>
                <a:cs typeface="+mn-cs"/>
              </a:rPr>
              <a:t>If a firm</a:t>
            </a:r>
            <a:r>
              <a:rPr lang="ja-JP" altLang="en-US" dirty="0" smtClean="0">
                <a:ea typeface="+mn-ea"/>
                <a:cs typeface="+mn-cs"/>
              </a:rPr>
              <a:t>’</a:t>
            </a:r>
            <a:r>
              <a:rPr lang="en-US" altLang="ja-JP" dirty="0" smtClean="0">
                <a:ea typeface="+mn-ea"/>
                <a:cs typeface="+mn-cs"/>
              </a:rPr>
              <a:t>s debt ratio is not expected to change over time, the free cash flows to equity can be discounted to yield the value of equity. For Tata Motors, we will discount free cash flows to equity.</a:t>
            </a:r>
          </a:p>
          <a:p>
            <a:pPr marL="320040" indent="-320040" eaLnBrk="1" fontAlgn="auto" hangingPunct="1">
              <a:spcAft>
                <a:spcPts val="0"/>
              </a:spcAft>
              <a:buFont typeface="Wingdings"/>
              <a:buChar char=""/>
              <a:defRPr/>
            </a:pPr>
            <a:r>
              <a:rPr lang="en-US" dirty="0" smtClean="0">
                <a:ea typeface="+mn-ea"/>
                <a:cs typeface="+mn-cs"/>
              </a:rPr>
              <a:t>If a firm</a:t>
            </a:r>
            <a:r>
              <a:rPr lang="ja-JP" altLang="en-US" dirty="0" smtClean="0">
                <a:ea typeface="+mn-ea"/>
                <a:cs typeface="+mn-cs"/>
              </a:rPr>
              <a:t>’</a:t>
            </a:r>
            <a:r>
              <a:rPr lang="en-US" altLang="ja-JP" dirty="0" smtClean="0">
                <a:ea typeface="+mn-ea"/>
                <a:cs typeface="+mn-cs"/>
              </a:rPr>
              <a:t>s debt ratio might change over time, free cash flows to equity become cumbersome to estimate. Here, we would discount free cash flows to the firm. For Vale and Disney, we will discount the free cash flow to the firm.</a:t>
            </a:r>
            <a:endParaRPr lang="en-US" dirty="0">
              <a:ea typeface="+mn-ea"/>
              <a:cs typeface="+mn-cs"/>
            </a:endParaRPr>
          </a:p>
        </p:txBody>
      </p:sp>
    </p:spTree>
    <p:extLst>
      <p:ext uri="{BB962C8B-B14F-4D97-AF65-F5344CB8AC3E}">
        <p14:creationId xmlns:p14="http://schemas.microsoft.com/office/powerpoint/2010/main" val="2750687081"/>
      </p:ext>
    </p:extLst>
  </p:cSld>
  <p:clrMapOvr>
    <a:masterClrMapping/>
  </p:clrMapOvr>
  <p:timing>
    <p:tnLst>
      <p:par>
        <p:cTn xmlns:p14="http://schemas.microsoft.com/office/powerpoint/2010/main" id="1" dur="indefinite" restart="never" nodeType="tmRoot"/>
      </p:par>
    </p:tnLst>
  </p:timing>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Ingredients that determine value.</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15C4DF9-C8A2-5B43-B076-8EF46A84C3C4}" type="slidenum">
              <a:rPr lang="en-US"/>
              <a:pPr>
                <a:defRPr/>
              </a:pPr>
              <a:t>542</a:t>
            </a:fld>
            <a:endParaRPr lang="en-US" dirty="0"/>
          </a:p>
        </p:txBody>
      </p:sp>
      <p:pic>
        <p:nvPicPr>
          <p:cNvPr id="471044"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extLst>
      <p:ext uri="{BB962C8B-B14F-4D97-AF65-F5344CB8AC3E}">
        <p14:creationId xmlns:p14="http://schemas.microsoft.com/office/powerpoint/2010/main" val="1803069896"/>
      </p:ext>
    </p:extLst>
  </p:cSld>
  <p:clrMapOvr>
    <a:masterClrMapping/>
  </p:clrMapOvr>
  <p:timing>
    <p:tnLst>
      <p:par>
        <p:cTn xmlns:p14="http://schemas.microsoft.com/office/powerpoint/2010/main" id="1" dur="indefinite" restart="never" nodeType="tmRoot"/>
      </p:par>
    </p:tnLst>
  </p:timing>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Estimating Cash Flows</a:t>
            </a: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ADD3339-D423-5E41-BC62-92369B13F662}" type="slidenum">
              <a:rPr lang="en-US"/>
              <a:pPr>
                <a:defRPr/>
              </a:pPr>
              <a:t>543</a:t>
            </a:fld>
            <a:endParaRPr lang="en-US" dirty="0"/>
          </a:p>
        </p:txBody>
      </p:sp>
      <p:pic>
        <p:nvPicPr>
          <p:cNvPr id="473092"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extLst>
      <p:ext uri="{BB962C8B-B14F-4D97-AF65-F5344CB8AC3E}">
        <p14:creationId xmlns:p14="http://schemas.microsoft.com/office/powerpoint/2010/main" val="3879815997"/>
      </p:ext>
    </p:extLst>
  </p:cSld>
  <p:clrMapOvr>
    <a:masterClrMapping/>
  </p:clrMapOvr>
  <p:timing>
    <p:tnLst>
      <p:par>
        <p:cTn xmlns:p14="http://schemas.microsoft.com/office/powerpoint/2010/main" id="1" dur="indefinite" restart="never" nodeType="tmRoot"/>
      </p:par>
    </p:tnLst>
  </p:timing>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Dividends and Modified Dividends for Deutsche Bank</a:t>
            </a:r>
            <a:endParaRPr lang="en-US">
              <a:ea typeface="+mj-ea"/>
              <a:cs typeface="+mj-cs"/>
            </a:endParaRPr>
          </a:p>
        </p:txBody>
      </p:sp>
      <p:sp>
        <p:nvSpPr>
          <p:cNvPr id="475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CBFDC0B-9C7D-F140-8893-EF8F48EC2A1D}" type="slidenum">
              <a:rPr lang="en-US"/>
              <a:pPr>
                <a:defRPr/>
              </a:pPr>
              <a:t>544</a:t>
            </a:fld>
            <a:endParaRPr lang="en-US" dirty="0"/>
          </a:p>
        </p:txBody>
      </p:sp>
      <p:sp>
        <p:nvSpPr>
          <p:cNvPr id="475140"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In 2007, Deutsche Bank paid out dividends of 2,146 million Euros on net income of 6,510 million Euros. In early 2008, we valued Deutsche Bank using the dividends it paid in 2007. </a:t>
            </a:r>
            <a:r>
              <a:rPr lang="en-US" sz="2000" u="sng">
                <a:latin typeface="Calibri" charset="0"/>
              </a:rPr>
              <a:t>In my 2008 valuation I am assuming the dividends are not only reasonable but sustainable</a:t>
            </a:r>
            <a:r>
              <a:rPr lang="en-US" sz="2000">
                <a:latin typeface="Calibri" charset="0"/>
              </a:rPr>
              <a:t>.</a:t>
            </a:r>
          </a:p>
          <a:p>
            <a:pPr eaLnBrk="1" hangingPunct="1"/>
            <a:r>
              <a:rPr lang="en-US" sz="2000">
                <a:latin typeface="Calibri" charset="0"/>
              </a:rPr>
              <a:t>In November 2013, Deutsche Bank</a:t>
            </a:r>
            <a:r>
              <a:rPr lang="ja-JP" altLang="en-US" sz="2000">
                <a:latin typeface="Calibri" charset="0"/>
              </a:rPr>
              <a:t>’</a:t>
            </a:r>
            <a:r>
              <a:rPr lang="en-US" altLang="ja-JP" sz="2000">
                <a:latin typeface="Calibri" charset="0"/>
              </a:rPr>
              <a:t>s dividend policy was in flux. Not only did it report losses but it was on a pathway to increase its regulatory capital ratio. Rather than focus on the dividends (which were small), we estimated the potential dividends (by estimating the free cash flows to equity after investments in regulatory capital)</a:t>
            </a:r>
            <a:endParaRPr lang="en-US" sz="2000">
              <a:latin typeface="Calibri" charset="0"/>
            </a:endParaRPr>
          </a:p>
        </p:txBody>
      </p:sp>
      <p:graphicFrame>
        <p:nvGraphicFramePr>
          <p:cNvPr id="2" name="Table 1"/>
          <p:cNvGraphicFramePr>
            <a:graphicFrameLocks noGrp="1"/>
          </p:cNvGraphicFramePr>
          <p:nvPr/>
        </p:nvGraphicFramePr>
        <p:xfrm>
          <a:off x="762000" y="4648200"/>
          <a:ext cx="8153399" cy="1638296"/>
        </p:xfrm>
        <a:graphic>
          <a:graphicData uri="http://schemas.openxmlformats.org/drawingml/2006/table">
            <a:tbl>
              <a:tblPr/>
              <a:tblGrid>
                <a:gridCol w="2129962"/>
                <a:gridCol w="858855"/>
                <a:gridCol w="858855"/>
                <a:gridCol w="858855"/>
                <a:gridCol w="858855"/>
                <a:gridCol w="858855"/>
                <a:gridCol w="870307"/>
                <a:gridCol w="858855"/>
              </a:tblGrid>
              <a:tr h="148936">
                <a:tc>
                  <a:txBody>
                    <a:bodyPr/>
                    <a:lstStyle/>
                    <a:p>
                      <a:pPr algn="l"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Current</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2014</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2015</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2016</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2017</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2018</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Steady state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Asset Base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439,851 €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453,047 €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466,638 €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480,637 €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495,056 €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509,908 €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517,556 €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Capital ratio</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15.13%</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15.71%</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16.28%</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16.85%</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17.43%</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18.00%</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18.00%</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Tier 1 Capital</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66,561 €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71,156 €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75,967 €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81,002 €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86,271 €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91,783 €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93,160 €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Change in regulatory capital</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4,595 €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4,811 €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5,035 €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5,269 €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5,512 €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1,377 €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Book Equity</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76,829 €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81,424 €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86,235 €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91,270 €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96,539 €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102,051 €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103,605 €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ROE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-1.08%</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0.74%</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2.55%</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4.37%</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6.18%</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8.00%</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8.00%</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Net Income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-716 €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602 €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2,203 €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3,988 €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5,971 €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8,164 €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8,287 €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 - Investment in Regulatory Capital</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4,595 €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4,811 €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5,035 €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5,269 €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5,512 €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1,554 €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FCFE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-3,993 €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-2,608 €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-1,047 €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702 €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2,652 €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effectLst/>
                          <a:latin typeface="Verdana"/>
                        </a:rPr>
                        <a:t>6,733 €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54858479"/>
      </p:ext>
    </p:extLst>
  </p:cSld>
  <p:clrMapOvr>
    <a:masterClrMapping/>
  </p:clrMapOvr>
  <p:timing>
    <p:tnLst>
      <p:par>
        <p:cTn xmlns:p14="http://schemas.microsoft.com/office/powerpoint/2010/main" id="1" dur="indefinite" restart="never" nodeType="tmRoot"/>
      </p:par>
    </p:tnLst>
  </p:timing>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09600" y="228600"/>
            <a:ext cx="8153400" cy="990600"/>
          </a:xfrm>
        </p:spPr>
        <p:txBody>
          <a:bodyPr/>
          <a:lstStyle/>
          <a:p>
            <a:pPr eaLnBrk="1" hangingPunct="1"/>
            <a:r>
              <a:rPr lang="en-US">
                <a:latin typeface="Calibri" charset="0"/>
              </a:rPr>
              <a:t>Estimating FCFE (past) : Tata Motors</a:t>
            </a:r>
          </a:p>
        </p:txBody>
      </p:sp>
      <p:sp>
        <p:nvSpPr>
          <p:cNvPr id="477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566382-FE80-EF40-B809-C87772134BA0}" type="slidenum">
              <a:rPr lang="en-US"/>
              <a:pPr>
                <a:defRPr/>
              </a:pPr>
              <a:t>545</a:t>
            </a:fld>
            <a:endParaRPr lang="en-US" dirty="0"/>
          </a:p>
        </p:txBody>
      </p:sp>
      <p:sp>
        <p:nvSpPr>
          <p:cNvPr id="477188"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0"/>
              <a:buNone/>
            </a:pPr>
            <a:r>
              <a:rPr lang="en-US">
                <a:latin typeface="Calibri" charset="0"/>
              </a:rPr>
              <a:t>		</a:t>
            </a:r>
          </a:p>
        </p:txBody>
      </p:sp>
      <p:sp>
        <p:nvSpPr>
          <p:cNvPr id="477189" name="Rectangle 4"/>
          <p:cNvSpPr>
            <a:spLocks noChangeArrowheads="1"/>
          </p:cNvSpPr>
          <p:nvPr/>
        </p:nvSpPr>
        <p:spPr bwMode="auto">
          <a:xfrm>
            <a:off x="5330825" y="-857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graphicFrame>
        <p:nvGraphicFramePr>
          <p:cNvPr id="2" name="Table 1"/>
          <p:cNvGraphicFramePr>
            <a:graphicFrameLocks noGrp="1"/>
          </p:cNvGraphicFramePr>
          <p:nvPr/>
        </p:nvGraphicFramePr>
        <p:xfrm>
          <a:off x="762000" y="1981200"/>
          <a:ext cx="7442200" cy="2009774"/>
        </p:xfrm>
        <a:graphic>
          <a:graphicData uri="http://schemas.openxmlformats.org/drawingml/2006/table">
            <a:tbl>
              <a:tblPr/>
              <a:tblGrid>
                <a:gridCol w="825500"/>
                <a:gridCol w="927100"/>
                <a:gridCol w="863600"/>
                <a:gridCol w="901700"/>
                <a:gridCol w="838200"/>
                <a:gridCol w="927100"/>
                <a:gridCol w="1066800"/>
                <a:gridCol w="1092200"/>
              </a:tblGrid>
              <a:tr h="652988">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280347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latin typeface="Calibri" charset="0"/>
              </a:rPr>
              <a:t>In the fiscal year ended September 2013, Disney reported the following:</a:t>
            </a:r>
          </a:p>
          <a:p>
            <a:pPr lvl="1" eaLnBrk="1" hangingPunct="1">
              <a:defRPr/>
            </a:pPr>
            <a:r>
              <a:rPr lang="en-US" dirty="0" smtClean="0">
                <a:latin typeface="Calibri" charset="0"/>
              </a:rPr>
              <a:t>Operating income (adjusted for leases) = $10,032 million</a:t>
            </a:r>
          </a:p>
          <a:p>
            <a:pPr lvl="1" eaLnBrk="1" hangingPunct="1">
              <a:defRPr/>
            </a:pPr>
            <a:r>
              <a:rPr lang="en-US" dirty="0" smtClean="0">
                <a:latin typeface="Calibri" charset="0"/>
              </a:rPr>
              <a:t>Effective tax rate = 31.02%</a:t>
            </a:r>
          </a:p>
          <a:p>
            <a:pPr lvl="1" eaLnBrk="1" hangingPunct="1">
              <a:defRPr/>
            </a:pPr>
            <a:r>
              <a:rPr lang="en-US" dirty="0" smtClean="0">
                <a:latin typeface="Calibri" charset="0"/>
              </a:rPr>
              <a:t>Capital Expenditures (including acquisitions) = $5,239 million</a:t>
            </a:r>
          </a:p>
          <a:p>
            <a:pPr lvl="1" eaLnBrk="1" hangingPunct="1">
              <a:defRPr/>
            </a:pPr>
            <a:r>
              <a:rPr lang="en-US" dirty="0" smtClean="0">
                <a:latin typeface="Calibri" charset="0"/>
              </a:rPr>
              <a:t>Depreciation  &amp; Amortization = $2,192 million</a:t>
            </a:r>
          </a:p>
          <a:p>
            <a:pPr lvl="1" eaLnBrk="1" hangingPunct="1">
              <a:defRPr/>
            </a:pPr>
            <a:r>
              <a:rPr lang="en-US" dirty="0" smtClean="0">
                <a:latin typeface="Calibri" charset="0"/>
              </a:rPr>
              <a:t>Change in non-cash working capital = $103 million</a:t>
            </a:r>
          </a:p>
          <a:p>
            <a:pPr eaLnBrk="1" hangingPunct="1">
              <a:defRPr/>
            </a:pPr>
            <a:r>
              <a:rPr lang="en-US" dirty="0" smtClean="0">
                <a:latin typeface="Calibri" charset="0"/>
              </a:rPr>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defRPr/>
            </a:pPr>
            <a:r>
              <a:rPr lang="en-US" dirty="0" smtClean="0">
                <a:latin typeface="Calibri" charset="0"/>
              </a:rPr>
              <a:t>The reinvestment and reinvestment rate are as follows:</a:t>
            </a:r>
          </a:p>
          <a:p>
            <a:pPr lvl="1" eaLnBrk="1" hangingPunct="1">
              <a:defRPr/>
            </a:pPr>
            <a:r>
              <a:rPr lang="en-US" dirty="0" smtClean="0">
                <a:latin typeface="Calibri" charset="0"/>
              </a:rPr>
              <a:t>Reinvestment = $3,629 + $103 = $3,732 million</a:t>
            </a:r>
          </a:p>
          <a:p>
            <a:pPr lvl="1" eaLnBrk="1" hangingPunct="1">
              <a:defRPr/>
            </a:pPr>
            <a:r>
              <a:rPr lang="en-US" dirty="0" smtClean="0">
                <a:latin typeface="Calibri" charset="0"/>
              </a:rPr>
              <a:t>Reinvestment Rate = $3,732/ $6,920 = 53.93%</a:t>
            </a:r>
          </a:p>
        </p:txBody>
      </p:sp>
      <p:sp>
        <p:nvSpPr>
          <p:cNvPr id="479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11854734"/>
      </p:ext>
    </p:extLst>
  </p:cSld>
  <p:clrMapOvr>
    <a:masterClrMapping/>
  </p:clrMapOvr>
  <p:transition xmlns:p14="http://schemas.microsoft.com/office/powerpoint/2010/main"/>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Discount Rates</a:t>
            </a:r>
          </a:p>
        </p:txBody>
      </p:sp>
      <p:sp>
        <p:nvSpPr>
          <p:cNvPr id="481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D2CC3EA-A780-3542-AF40-80FE59E9DBE5}" type="slidenum">
              <a:rPr lang="en-US"/>
              <a:pPr>
                <a:defRPr/>
              </a:pPr>
              <a:t>547</a:t>
            </a:fld>
            <a:endParaRPr lang="en-US" dirty="0"/>
          </a:p>
        </p:txBody>
      </p:sp>
      <p:sp>
        <p:nvSpPr>
          <p:cNvPr id="470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Critical ingredient </a:t>
            </a:r>
            <a:r>
              <a:rPr lang="en-US" dirty="0" smtClean="0">
                <a:ea typeface="+mn-ea"/>
                <a:cs typeface="+mn-cs"/>
              </a:rPr>
              <a:t>in discounted </a:t>
            </a:r>
            <a:r>
              <a:rPr lang="en-US" dirty="0" err="1" smtClean="0">
                <a:ea typeface="+mn-ea"/>
                <a:cs typeface="+mn-cs"/>
              </a:rPr>
              <a:t>cashflow</a:t>
            </a:r>
            <a:r>
              <a:rPr lang="en-US" dirty="0" smtClean="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smtClean="0">
                <a:ea typeface="+mn-ea"/>
                <a:cs typeface="+mn-cs"/>
              </a:rPr>
              <a:t>At an intuitive level, </a:t>
            </a:r>
            <a:r>
              <a:rPr lang="en-US" u="sng" dirty="0" smtClean="0">
                <a:ea typeface="+mn-ea"/>
                <a:cs typeface="+mn-cs"/>
              </a:rPr>
              <a:t>the discount rate used should be consistent with both the riskiness and the type of </a:t>
            </a:r>
            <a:r>
              <a:rPr lang="en-US" u="sng" dirty="0" err="1" smtClean="0">
                <a:ea typeface="+mn-ea"/>
                <a:cs typeface="+mn-cs"/>
              </a:rPr>
              <a:t>cashflow</a:t>
            </a:r>
            <a:r>
              <a:rPr lang="en-US" u="sng" dirty="0" smtClean="0">
                <a:ea typeface="+mn-ea"/>
                <a:cs typeface="+mn-cs"/>
              </a:rPr>
              <a:t> being discounted</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cost of equity is the rate at which we discount cash flows to equity (dividends or free cash flows to equity). The cost of capital is the rate at which we discount free cash flows to the firm.</a:t>
            </a:r>
            <a:endParaRPr lang="en-US" dirty="0">
              <a:ea typeface="+mn-ea"/>
              <a:cs typeface="+mn-cs"/>
            </a:endParaRPr>
          </a:p>
        </p:txBody>
      </p:sp>
    </p:spTree>
    <p:extLst>
      <p:ext uri="{BB962C8B-B14F-4D97-AF65-F5344CB8AC3E}">
        <p14:creationId xmlns:p14="http://schemas.microsoft.com/office/powerpoint/2010/main" val="35075164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Cost of Equity: Deutsche Bank</a:t>
            </a:r>
            <a:br>
              <a:rPr lang="en-US" dirty="0" smtClean="0">
                <a:ea typeface="+mj-ea"/>
                <a:cs typeface="+mj-cs"/>
              </a:rPr>
            </a:br>
            <a:r>
              <a:rPr lang="en-US" dirty="0" smtClean="0">
                <a:ea typeface="+mj-ea"/>
                <a:cs typeface="+mj-cs"/>
              </a:rPr>
              <a:t>2008 versus 2013</a:t>
            </a:r>
            <a:endParaRPr lang="en-US" dirty="0">
              <a:ea typeface="+mj-ea"/>
              <a:cs typeface="+mj-cs"/>
            </a:endParaRPr>
          </a:p>
        </p:txBody>
      </p:sp>
      <p:sp>
        <p:nvSpPr>
          <p:cNvPr id="4833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529D67A-CEF0-CE49-9C1B-214E3EED8869}" type="slidenum">
              <a:rPr lang="en-US"/>
              <a:pPr>
                <a:defRPr/>
              </a:pPr>
              <a:t>548</a:t>
            </a:fld>
            <a:endParaRPr lang="en-US" dirty="0"/>
          </a:p>
        </p:txBody>
      </p:sp>
      <p:sp>
        <p:nvSpPr>
          <p:cNvPr id="472066"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In early 2008, we estimated a beta of 1.162 for Deutsche Bank, which used in conjunction with the Euro risk-free rate of 4% (in January 2008) and an equity risk premium of 4.50%, yielded a cost of equity of 9.23%.</a:t>
            </a:r>
          </a:p>
          <a:p>
            <a:pPr marL="365760" lvl="1" indent="0" eaLnBrk="1" fontAlgn="auto" hangingPunct="1">
              <a:spcAft>
                <a:spcPts val="0"/>
              </a:spcAft>
              <a:buFont typeface="Wingdings 2"/>
              <a:buNone/>
              <a:defRPr/>
            </a:pPr>
            <a:r>
              <a:rPr lang="en-US" sz="1700" dirty="0" smtClean="0">
                <a:ea typeface="+mn-ea"/>
              </a:rPr>
              <a:t>Cost of Equity </a:t>
            </a:r>
            <a:r>
              <a:rPr lang="en-US" sz="1900" baseline="-25000" dirty="0" smtClean="0">
                <a:ea typeface="+mn-ea"/>
              </a:rPr>
              <a:t>Jan 2008 </a:t>
            </a:r>
            <a:r>
              <a:rPr lang="en-US" sz="1900" dirty="0" smtClean="0">
                <a:ea typeface="+mn-ea"/>
              </a:rPr>
              <a:t>= </a:t>
            </a:r>
            <a:r>
              <a:rPr lang="en-US" sz="1700" dirty="0" err="1" smtClean="0">
                <a:ea typeface="+mn-ea"/>
              </a:rPr>
              <a:t>Riskfree</a:t>
            </a:r>
            <a:r>
              <a:rPr lang="en-US" sz="1700" dirty="0" smtClean="0">
                <a:ea typeface="+mn-ea"/>
              </a:rPr>
              <a:t> Rate</a:t>
            </a:r>
            <a:r>
              <a:rPr lang="en-US" sz="1900" dirty="0" smtClean="0">
                <a:ea typeface="+mn-ea"/>
              </a:rPr>
              <a:t> </a:t>
            </a:r>
            <a:r>
              <a:rPr lang="en-US" sz="1900" baseline="-25000" dirty="0" smtClean="0">
                <a:ea typeface="+mn-ea"/>
              </a:rPr>
              <a:t>Jan 2008 </a:t>
            </a:r>
            <a:r>
              <a:rPr lang="en-US" sz="1900" dirty="0" smtClean="0">
                <a:ea typeface="+mn-ea"/>
              </a:rPr>
              <a:t>+ </a:t>
            </a:r>
            <a:r>
              <a:rPr lang="en-US" sz="1700" dirty="0" smtClean="0">
                <a:ea typeface="+mn-ea"/>
              </a:rPr>
              <a:t>Beta* Mature Market </a:t>
            </a:r>
            <a:r>
              <a:rPr lang="en-US" sz="1900" dirty="0" smtClean="0">
                <a:ea typeface="+mn-ea"/>
              </a:rPr>
              <a:t>Risk </a:t>
            </a:r>
            <a:r>
              <a:rPr lang="en-US" sz="1700" dirty="0" smtClean="0">
                <a:ea typeface="+mn-ea"/>
              </a:rPr>
              <a:t>Premium</a:t>
            </a:r>
          </a:p>
          <a:p>
            <a:pPr marL="365760" lvl="1" indent="0" eaLnBrk="1" fontAlgn="auto" hangingPunct="1">
              <a:spcAft>
                <a:spcPts val="0"/>
              </a:spcAft>
              <a:buFont typeface="Wingdings 2"/>
              <a:buNone/>
              <a:defRPr/>
            </a:pPr>
            <a:r>
              <a:rPr lang="en-US" dirty="0" smtClean="0">
                <a:ea typeface="+mn-ea"/>
              </a:rPr>
              <a:t>		= 4.00% + 1.162 (4.5%) = 9.23%</a:t>
            </a:r>
          </a:p>
          <a:p>
            <a:pPr marL="320040" indent="-320040" eaLnBrk="1" fontAlgn="auto" hangingPunct="1">
              <a:spcAft>
                <a:spcPts val="0"/>
              </a:spcAft>
              <a:buFont typeface="Wingdings"/>
              <a:buChar char=""/>
              <a:defRPr/>
            </a:pPr>
            <a:r>
              <a:rPr lang="en-US" dirty="0" smtClean="0">
                <a:ea typeface="+mn-ea"/>
                <a:cs typeface="+mn-cs"/>
              </a:rPr>
              <a:t>In November 2013, the Euro </a:t>
            </a:r>
            <a:r>
              <a:rPr lang="en-US" dirty="0" err="1" smtClean="0">
                <a:ea typeface="+mn-ea"/>
                <a:cs typeface="+mn-cs"/>
              </a:rPr>
              <a:t>riskfree</a:t>
            </a:r>
            <a:r>
              <a:rPr lang="en-US" dirty="0" smtClean="0">
                <a:ea typeface="+mn-ea"/>
                <a:cs typeface="+mn-cs"/>
              </a:rPr>
              <a:t> rate had dropped to 1.75% and the </a:t>
            </a:r>
            <a:r>
              <a:rPr lang="en-US" dirty="0" err="1" smtClean="0">
                <a:ea typeface="+mn-ea"/>
                <a:cs typeface="+mn-cs"/>
              </a:rPr>
              <a:t>Deutsche’s</a:t>
            </a:r>
            <a:r>
              <a:rPr lang="en-US" dirty="0" smtClean="0">
                <a:ea typeface="+mn-ea"/>
                <a:cs typeface="+mn-cs"/>
              </a:rPr>
              <a:t> equity risk premium had risen to 6.12%:</a:t>
            </a:r>
          </a:p>
          <a:p>
            <a:pPr marL="320040" lvl="1" indent="0" eaLnBrk="1" fontAlgn="auto" hangingPunct="1">
              <a:spcAft>
                <a:spcPts val="0"/>
              </a:spcAft>
              <a:buFont typeface="Wingdings 2"/>
              <a:buNone/>
              <a:defRPr/>
            </a:pPr>
            <a:r>
              <a:rPr lang="en-US" dirty="0" smtClean="0">
                <a:ea typeface="+mn-ea"/>
              </a:rPr>
              <a:t>Cost of equity </a:t>
            </a:r>
            <a:r>
              <a:rPr lang="en-US" baseline="-25000" dirty="0" smtClean="0">
                <a:ea typeface="+mn-ea"/>
              </a:rPr>
              <a:t>Nov ’13 </a:t>
            </a:r>
            <a:r>
              <a:rPr lang="en-US" dirty="0" smtClean="0">
                <a:ea typeface="+mn-ea"/>
              </a:rPr>
              <a:t>= </a:t>
            </a:r>
            <a:r>
              <a:rPr lang="en-US" dirty="0" err="1" smtClean="0">
                <a:ea typeface="+mn-ea"/>
              </a:rPr>
              <a:t>Riskfree</a:t>
            </a:r>
            <a:r>
              <a:rPr lang="en-US" dirty="0" smtClean="0">
                <a:ea typeface="+mn-ea"/>
              </a:rPr>
              <a:t> Rate </a:t>
            </a:r>
            <a:r>
              <a:rPr lang="en-US" baseline="-25000" dirty="0" smtClean="0">
                <a:ea typeface="+mn-ea"/>
              </a:rPr>
              <a:t>Nov ‘13</a:t>
            </a:r>
            <a:r>
              <a:rPr lang="en-US" dirty="0" smtClean="0">
                <a:ea typeface="+mn-ea"/>
              </a:rPr>
              <a:t> + Beta (ERP)</a:t>
            </a:r>
          </a:p>
          <a:p>
            <a:pPr marL="320040" lvl="1" indent="0" eaLnBrk="1" fontAlgn="auto" hangingPunct="1">
              <a:spcAft>
                <a:spcPts val="0"/>
              </a:spcAft>
              <a:buFont typeface="Wingdings 2"/>
              <a:buNone/>
              <a:defRPr/>
            </a:pPr>
            <a:r>
              <a:rPr lang="en-US" dirty="0">
                <a:ea typeface="+mn-ea"/>
              </a:rPr>
              <a:t>	</a:t>
            </a:r>
            <a:r>
              <a:rPr lang="en-US" dirty="0" smtClean="0">
                <a:ea typeface="+mn-ea"/>
              </a:rPr>
              <a:t>	= 1.75% + 1.1516 (6.12%) = 8.80%</a:t>
            </a: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3462892831"/>
      </p:ext>
    </p:extLst>
  </p:cSld>
  <p:clrMapOvr>
    <a:masterClrMapping/>
  </p:clrMapOvr>
  <p:timing>
    <p:tnLst>
      <p:par>
        <p:cTn xmlns:p14="http://schemas.microsoft.com/office/powerpoint/2010/main" id="1" dur="indefinite" restart="never" nodeType="tmRoot"/>
      </p:par>
    </p:tnLst>
  </p:timing>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Title 1"/>
          <p:cNvSpPr>
            <a:spLocks noGrp="1"/>
          </p:cNvSpPr>
          <p:nvPr>
            <p:ph type="title"/>
          </p:nvPr>
        </p:nvSpPr>
        <p:spPr>
          <a:xfrm>
            <a:off x="612775" y="228600"/>
            <a:ext cx="8153400" cy="990600"/>
          </a:xfrm>
        </p:spPr>
        <p:txBody>
          <a:bodyPr/>
          <a:lstStyle/>
          <a:p>
            <a:pPr eaLnBrk="1" hangingPunct="1"/>
            <a:r>
              <a:rPr lang="en-US">
                <a:latin typeface="Calibri" charset="0"/>
              </a:rPr>
              <a:t>Cost of Equity: Tata Motors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D30770E-C0FB-6640-B031-A93093A08AA4}" type="slidenum">
              <a:rPr lang="en-US"/>
              <a:pPr>
                <a:defRPr/>
              </a:pPr>
              <a:t>549</a:t>
            </a:fld>
            <a:endParaRPr lang="en-US" dirty="0"/>
          </a:p>
        </p:txBody>
      </p:sp>
      <p:sp>
        <p:nvSpPr>
          <p:cNvPr id="47411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We will be valuing Tata Motors in rupee terms. That is a choice. Any company can be valued in any currency. </a:t>
            </a:r>
          </a:p>
          <a:p>
            <a:pPr marL="320040" indent="-320040" eaLnBrk="1" fontAlgn="auto" hangingPunct="1">
              <a:spcAft>
                <a:spcPts val="0"/>
              </a:spcAft>
              <a:buFont typeface="Wingdings"/>
              <a:buChar char=""/>
              <a:defRPr/>
            </a:pPr>
            <a:r>
              <a:rPr lang="en-US" dirty="0" smtClean="0">
                <a:ea typeface="+mn-ea"/>
                <a:cs typeface="+mn-cs"/>
              </a:rPr>
              <a:t>Earlier, we estimated a levered beta for equity of 1.1007 for Tata Motor</a:t>
            </a:r>
            <a:r>
              <a:rPr lang="ja-JP" altLang="en-US" dirty="0" smtClean="0">
                <a:ea typeface="+mn-ea"/>
                <a:cs typeface="+mn-cs"/>
              </a:rPr>
              <a:t>’</a:t>
            </a:r>
            <a:r>
              <a:rPr lang="en-US" altLang="ja-JP" dirty="0" smtClean="0">
                <a:ea typeface="+mn-ea"/>
                <a:cs typeface="+mn-cs"/>
              </a:rPr>
              <a:t>s operating assets . Since we will be discounting FCFE with the income from cash included in the cash, we recomputed a beta for Tata Motors as a company (with cash):</a:t>
            </a:r>
          </a:p>
          <a:p>
            <a:pPr marL="320675" lvl="1" indent="0" eaLnBrk="1" fontAlgn="auto" hangingPunct="1">
              <a:spcAft>
                <a:spcPts val="0"/>
              </a:spcAft>
              <a:buFont typeface="Wingdings 2" charset="0"/>
              <a:buNone/>
              <a:defRPr/>
            </a:pPr>
            <a:r>
              <a:rPr lang="en-US" altLang="ja-JP" dirty="0" smtClean="0">
                <a:ea typeface="+mn-ea"/>
              </a:rPr>
              <a:t>Levered </a:t>
            </a:r>
            <a:r>
              <a:rPr lang="en-US" altLang="ja-JP" dirty="0" err="1" smtClean="0">
                <a:ea typeface="+mn-ea"/>
              </a:rPr>
              <a:t>Beta</a:t>
            </a:r>
            <a:r>
              <a:rPr lang="en-US" altLang="ja-JP" baseline="-25000" dirty="0" err="1" smtClean="0">
                <a:ea typeface="+mn-ea"/>
              </a:rPr>
              <a:t>Company</a:t>
            </a:r>
            <a:r>
              <a:rPr lang="en-US" altLang="ja-JP" dirty="0" smtClean="0">
                <a:ea typeface="+mn-ea"/>
              </a:rPr>
              <a:t>= 1.1007 (1428/1630)+ 0 (202/1630) = 0.964</a:t>
            </a:r>
          </a:p>
          <a:p>
            <a:pPr marL="320040" indent="-320040" eaLnBrk="1" fontAlgn="auto" hangingPunct="1">
              <a:spcAft>
                <a:spcPts val="0"/>
              </a:spcAft>
              <a:buFont typeface="Wingdings"/>
              <a:buChar char=""/>
              <a:defRPr/>
            </a:pPr>
            <a:r>
              <a:rPr lang="en-US" altLang="ja-JP" dirty="0" smtClean="0">
                <a:ea typeface="+mn-ea"/>
                <a:cs typeface="+mn-cs"/>
              </a:rPr>
              <a:t>With a nominal rupee risk-free rate of 6.57 percent and an equity risk premium of 7.19% for Tata Motors, we arrive at a cost of equity of 13.50%.</a:t>
            </a:r>
          </a:p>
          <a:p>
            <a:pPr marL="320675" lvl="1" indent="0" algn="ctr" eaLnBrk="1" fontAlgn="auto" hangingPunct="1">
              <a:spcAft>
                <a:spcPts val="0"/>
              </a:spcAft>
              <a:buFont typeface="Wingdings"/>
              <a:buNone/>
              <a:defRPr/>
            </a:pPr>
            <a:r>
              <a:rPr lang="en-US" dirty="0" smtClean="0">
                <a:ea typeface="+mn-ea"/>
              </a:rPr>
              <a:t>Cost of Equity = 6.57% + 0.964 (7.19%) = 13.50%</a:t>
            </a: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1909716481"/>
      </p:ext>
    </p:extLst>
  </p:cSld>
  <p:clrMapOvr>
    <a:masterClrMapping/>
  </p:clrMapOvr>
  <p:timing>
    <p:tnLst>
      <p:par>
        <p:cTn xmlns:p14="http://schemas.microsoft.com/office/powerpoint/2010/main" id="1" dur="indefinite" restart="never" nodeType="tmRoot"/>
      </p:par>
    </p:tnLst>
  </p:timing>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beta for Disney</a:t>
            </a:r>
            <a:r>
              <a:rPr lang="ja-JP" altLang="en-US" dirty="0" smtClean="0"/>
              <a:t>’</a:t>
            </a:r>
            <a:r>
              <a:rPr lang="en-US" altLang="ja-JP" dirty="0" smtClean="0"/>
              <a:t>s stock in November 2013 was 1.0013. The T. bond rate at that time was 2.75%. Using an estimated equity risk premium of 5.76%, we estimated the cost of equity for Disney to be 8.52%:</a:t>
            </a:r>
          </a:p>
          <a:p>
            <a:pPr marL="0" indent="0" eaLnBrk="1" hangingPunct="1">
              <a:buFont typeface="Wingdings" charset="0"/>
              <a:buNone/>
              <a:defRPr/>
            </a:pPr>
            <a:r>
              <a:rPr lang="en-US" dirty="0" smtClean="0"/>
              <a:t>	Cost of Equity = </a:t>
            </a:r>
            <a:r>
              <a:rPr lang="en-US" dirty="0"/>
              <a:t>2.75% + 1.0013(5.76%) = 8.52% </a:t>
            </a:r>
            <a:endParaRPr lang="en-US" dirty="0" smtClean="0"/>
          </a:p>
          <a:p>
            <a:pPr eaLnBrk="1" hangingPunct="1">
              <a:defRPr/>
            </a:pPr>
            <a:r>
              <a:rPr lang="en-US" dirty="0" smtClean="0"/>
              <a:t>Disney</a:t>
            </a:r>
            <a:r>
              <a:rPr lang="ja-JP" altLang="en-US" dirty="0" smtClean="0"/>
              <a:t>’</a:t>
            </a:r>
            <a:r>
              <a:rPr lang="en-US" altLang="ja-JP" dirty="0" smtClean="0"/>
              <a:t>s bond rating in May 2009 was A, and based on this rating, the estimated pretax cost of debt for Disney is 3.75%. Using a marginal tax rate of 36.1, the after-tax cost of debt for Disney is 2.40%.</a:t>
            </a:r>
          </a:p>
          <a:p>
            <a:pPr marL="0" indent="0" eaLnBrk="1" hangingPunct="1">
              <a:buFont typeface="Wingdings" charset="0"/>
              <a:buNone/>
              <a:defRPr/>
            </a:pPr>
            <a:r>
              <a:rPr lang="en-US" dirty="0" smtClean="0"/>
              <a:t>	After-Tax Cost of Debt 	= 3.75% (1 – 0.361) = 2.40%</a:t>
            </a:r>
          </a:p>
          <a:p>
            <a:pPr eaLnBrk="1" hangingPunct="1">
              <a:defRPr/>
            </a:pPr>
            <a:r>
              <a:rPr lang="en-US" dirty="0" smtClean="0"/>
              <a:t>The cost of capital was calculated using these costs and the weights based on market values of equity (121,878) and debt (15.961):</a:t>
            </a:r>
          </a:p>
          <a:p>
            <a:pPr marL="0" indent="0" eaLnBrk="1" hangingPunct="1">
              <a:buFont typeface="Wingdings" charset="0"/>
              <a:buNone/>
              <a:defRPr/>
            </a:pPr>
            <a:r>
              <a:rPr lang="en-US" dirty="0" smtClean="0"/>
              <a:t>	Cost of capital  = </a:t>
            </a:r>
            <a:endParaRPr lang="en-US" dirty="0"/>
          </a:p>
        </p:txBody>
      </p:sp>
      <p:sp>
        <p:nvSpPr>
          <p:cNvPr id="487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87428" name="Object 1"/>
          <p:cNvGraphicFramePr>
            <a:graphicFrameLocks noChangeAspect="1"/>
          </p:cNvGraphicFramePr>
          <p:nvPr/>
        </p:nvGraphicFramePr>
        <p:xfrm>
          <a:off x="3581400" y="5486400"/>
          <a:ext cx="5334000" cy="581025"/>
        </p:xfrm>
        <a:graphic>
          <a:graphicData uri="http://schemas.openxmlformats.org/presentationml/2006/ole">
            <mc:AlternateContent xmlns:mc="http://schemas.openxmlformats.org/markup-compatibility/2006">
              <mc:Choice xmlns:v="urn:schemas-microsoft-com:vml" Requires="v">
                <p:oleObj spid="_x0000_s1166362" name="Equation" r:id="rId4" imgW="3848100" imgH="419100" progId="Equation.3">
                  <p:embed/>
                </p:oleObj>
              </mc:Choice>
              <mc:Fallback>
                <p:oleObj name="Equation" r:id="rId4" imgW="38481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864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21961453"/>
      </p:ext>
    </p:extLst>
  </p:cSld>
  <p:clrMapOvr>
    <a:masterClrMapping/>
  </p:clrMapOvr>
  <p:transition xmlns:p14="http://schemas.microsoft.com/office/powerpoint/2010/main"/>
</p:sld>
</file>

<file path=ppt/slides/slide5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But costs of equity and capital can and should change over time…</a:t>
            </a:r>
          </a:p>
        </p:txBody>
      </p:sp>
      <p:sp>
        <p:nvSpPr>
          <p:cNvPr id="4894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73357044"/>
      </p:ext>
    </p:extLst>
  </p:cSld>
  <p:clrMapOvr>
    <a:masterClrMapping/>
  </p:clrMapOvr>
  <p:transition xmlns:p14="http://schemas.microsoft.com/office/powerpoint/2010/main"/>
</p:sld>
</file>

<file path=ppt/slides/slide5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Expected Growth</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D182952-9C7F-A849-A22E-9433D73B258F}" type="slidenum">
              <a:rPr lang="en-US"/>
              <a:pPr>
                <a:defRPr/>
              </a:pPr>
              <a:t>552</a:t>
            </a:fld>
            <a:endParaRPr lang="en-US" dirty="0"/>
          </a:p>
        </p:txBody>
      </p:sp>
      <p:pic>
        <p:nvPicPr>
          <p:cNvPr id="49152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extLst>
      <p:ext uri="{BB962C8B-B14F-4D97-AF65-F5344CB8AC3E}">
        <p14:creationId xmlns:p14="http://schemas.microsoft.com/office/powerpoint/2010/main" val="1578527567"/>
      </p:ext>
    </p:extLst>
  </p:cSld>
  <p:clrMapOvr>
    <a:masterClrMapping/>
  </p:clrMapOvr>
  <p:timing>
    <p:tnLst>
      <p:par>
        <p:cTn xmlns:p14="http://schemas.microsoft.com/office/powerpoint/2010/main" id="1" dur="indefinite" restart="never" nodeType="tmRoot"/>
      </p:par>
    </p:tnLst>
  </p:timing>
</p:sld>
</file>

<file path=ppt/slides/slide5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growth in EPS: Deutsche Bank in January 2008</a:t>
            </a:r>
            <a:endParaRPr lang="en-US">
              <a:ea typeface="+mj-ea"/>
              <a:cs typeface="+mj-cs"/>
            </a:endParaRP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A04DB3-6EDA-FD4E-BCC4-794128746360}" type="slidenum">
              <a:rPr lang="en-US"/>
              <a:pPr>
                <a:defRPr/>
              </a:pPr>
              <a:t>553</a:t>
            </a:fld>
            <a:endParaRPr lang="en-US" dirty="0"/>
          </a:p>
        </p:txBody>
      </p:sp>
      <p:sp>
        <p:nvSpPr>
          <p:cNvPr id="4823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smtClean="0">
                <a:ea typeface="+mn-ea"/>
                <a:cs typeface="+mn-cs"/>
              </a:rPr>
              <a:t>	Return on Equity = </a:t>
            </a: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Retention Ratio =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smtClean="0">
                <a:ea typeface="+mn-ea"/>
                <a:cs typeface="+mn-cs"/>
              </a:rPr>
              <a:t>	Expected Growth Rate </a:t>
            </a:r>
            <a:r>
              <a:rPr lang="en-US" baseline="-25000" dirty="0" smtClean="0">
                <a:ea typeface="+mn-ea"/>
                <a:cs typeface="+mn-cs"/>
              </a:rPr>
              <a:t>Existing Fundamentals </a:t>
            </a:r>
            <a:r>
              <a:rPr lang="en-US" dirty="0" smtClean="0">
                <a:ea typeface="+mn-ea"/>
                <a:cs typeface="+mn-cs"/>
              </a:rPr>
              <a:t>= 0.6703 * 0.1945 = 13.04%</a:t>
            </a:r>
          </a:p>
          <a:p>
            <a:pPr marL="320040" indent="-320040" eaLnBrk="1" fontAlgn="auto" hangingPunct="1">
              <a:spcAft>
                <a:spcPts val="0"/>
              </a:spcAft>
              <a:buFont typeface="Wingdings"/>
              <a:buChar char=""/>
              <a:defRPr/>
            </a:pPr>
            <a:r>
              <a:rPr lang="en-US" dirty="0" smtClean="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smtClean="0">
                <a:ea typeface="+mn-ea"/>
                <a:cs typeface="+mn-cs"/>
              </a:rPr>
              <a:t>	Normalized Return on Equity = </a:t>
            </a:r>
          </a:p>
          <a:p>
            <a:pPr marL="0" indent="0" eaLnBrk="1" fontAlgn="auto" hangingPunct="1">
              <a:spcAft>
                <a:spcPts val="0"/>
              </a:spcAft>
              <a:buFont typeface="Wingdings"/>
              <a:buNone/>
              <a:defRPr/>
            </a:pPr>
            <a:r>
              <a:rPr lang="en-US" dirty="0" smtClean="0">
                <a:ea typeface="+mn-ea"/>
                <a:cs typeface="+mn-cs"/>
              </a:rPr>
              <a:t>	Normalized Retention Ratio = </a:t>
            </a:r>
          </a:p>
          <a:p>
            <a:pPr marL="0" indent="0" algn="ctr" eaLnBrk="1" fontAlgn="auto" hangingPunct="1">
              <a:spcAft>
                <a:spcPts val="0"/>
              </a:spcAft>
              <a:buFont typeface="Wingdings"/>
              <a:buNone/>
              <a:defRPr/>
            </a:pPr>
            <a:r>
              <a:rPr lang="en-US" dirty="0" smtClean="0">
                <a:ea typeface="+mn-ea"/>
                <a:cs typeface="+mn-cs"/>
              </a:rPr>
              <a:t>Expected Growth Rate </a:t>
            </a:r>
            <a:r>
              <a:rPr lang="en-US" baseline="-25000" dirty="0" smtClean="0">
                <a:ea typeface="+mn-ea"/>
                <a:cs typeface="+mn-cs"/>
              </a:rPr>
              <a:t>Normalized Fundamentals </a:t>
            </a:r>
            <a:r>
              <a:rPr lang="en-US" dirty="0" smtClean="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3573" name="Object 2"/>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spid="_x0000_s1172563" name="Equation" r:id="rId4" imgW="2819400" imgH="406400" progId="Equation.3">
                  <p:embed/>
                </p:oleObj>
              </mc:Choice>
              <mc:Fallback>
                <p:oleObj name="Equation" r:id="rId4" imgW="2819400" imgH="4064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3574" name="Object 3"/>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spid="_x0000_s1172564" name="Equation" r:id="rId6" imgW="2184400" imgH="381000" progId="Equation.3">
                  <p:embed/>
                </p:oleObj>
              </mc:Choice>
              <mc:Fallback>
                <p:oleObj name="Equation" r:id="rId6" imgW="2184400" imgH="3810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3575" name="Object 4"/>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spid="_x0000_s1172565" name="Equation" r:id="rId8" imgW="2870200" imgH="406400" progId="Equation.3">
                  <p:embed/>
                </p:oleObj>
              </mc:Choice>
              <mc:Fallback>
                <p:oleObj name="Equation" r:id="rId8" imgW="2870200" imgH="4064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3576" name="Object 5"/>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spid="_x0000_s1172566" name="Equation" r:id="rId10" imgW="2197100" imgH="381000" progId="Equation.3">
                  <p:embed/>
                </p:oleObj>
              </mc:Choice>
              <mc:Fallback>
                <p:oleObj name="Equation" r:id="rId10" imgW="2197100" imgH="3810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209749408"/>
      </p:ext>
    </p:extLst>
  </p:cSld>
  <p:clrMapOvr>
    <a:masterClrMapping/>
  </p:clrMapOvr>
  <p:timing>
    <p:tnLst>
      <p:par>
        <p:cTn xmlns:p14="http://schemas.microsoft.com/office/powerpoint/2010/main" id="1" dur="indefinite" restart="never" nodeType="tmRoot"/>
      </p:par>
    </p:tnLst>
  </p:timing>
</p:sld>
</file>

<file path=ppt/slides/slide5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growth in Net Income: Tata Motors</a:t>
            </a:r>
            <a:endParaRPr lang="en-US" dirty="0">
              <a:ea typeface="+mj-ea"/>
              <a:cs typeface="+mj-cs"/>
            </a:endParaRPr>
          </a:p>
        </p:txBody>
      </p:sp>
      <p:sp>
        <p:nvSpPr>
          <p:cNvPr id="495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E829904-613A-F340-A77B-6FB1C6A2671B}" type="slidenum">
              <a:rPr lang="en-US"/>
              <a:pPr>
                <a:defRPr/>
              </a:pPr>
              <a:t>554</a:t>
            </a:fld>
            <a:endParaRPr lang="en-US" dirty="0"/>
          </a:p>
        </p:txBody>
      </p:sp>
      <p:sp>
        <p:nvSpPr>
          <p:cNvPr id="48435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algn="ctr"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 name="Table 1"/>
          <p:cNvGraphicFramePr>
            <a:graphicFrameLocks noGrp="1"/>
          </p:cNvGraphicFramePr>
          <p:nvPr/>
        </p:nvGraphicFramePr>
        <p:xfrm>
          <a:off x="990600" y="1752600"/>
          <a:ext cx="7442200" cy="1749448"/>
        </p:xfrm>
        <a:graphic>
          <a:graphicData uri="http://schemas.openxmlformats.org/drawingml/2006/table">
            <a:tbl>
              <a:tblPr/>
              <a:tblGrid>
                <a:gridCol w="825500"/>
                <a:gridCol w="927100"/>
                <a:gridCol w="863600"/>
                <a:gridCol w="901700"/>
                <a:gridCol w="838200"/>
                <a:gridCol w="927100"/>
                <a:gridCol w="1066800"/>
                <a:gridCol w="1092200"/>
              </a:tblGrid>
              <a:tr h="561315">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1">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1">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1">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1">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93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93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3048000" y="3733800"/>
          <a:ext cx="3708400" cy="1554173"/>
        </p:xfrm>
        <a:graphic>
          <a:graphicData uri="http://schemas.openxmlformats.org/drawingml/2006/table">
            <a:tbl>
              <a:tblPr/>
              <a:tblGrid>
                <a:gridCol w="825500"/>
                <a:gridCol w="863600"/>
                <a:gridCol w="1193800"/>
                <a:gridCol w="825500"/>
              </a:tblGrid>
              <a:tr h="380741">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429000" y="5410200"/>
          <a:ext cx="2984500" cy="1158874"/>
        </p:xfrm>
        <a:graphic>
          <a:graphicData uri="http://schemas.openxmlformats.org/drawingml/2006/table">
            <a:tbl>
              <a:tblPr/>
              <a:tblGrid>
                <a:gridCol w="1447800"/>
                <a:gridCol w="774700"/>
                <a:gridCol w="762000"/>
              </a:tblGrid>
              <a:tr h="571813">
                <a:tc>
                  <a:txBody>
                    <a:bodyPr/>
                    <a:lstStyle/>
                    <a:p>
                      <a:pPr algn="l" fontAlgn="b"/>
                      <a:r>
                        <a:rPr lang="en-US" sz="1200" b="0" i="0" u="none" strike="noStrike">
                          <a:solidFill>
                            <a:srgbClr val="000000"/>
                          </a:solidFill>
                          <a:effectLst/>
                          <a:latin typeface="Calibri"/>
                        </a:rPr>
                        <a:t> </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2013 value</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200" b="0" i="0" u="none" strike="noStrike">
                          <a:solidFill>
                            <a:srgbClr val="000000"/>
                          </a:solidFill>
                          <a:effectLst/>
                          <a:latin typeface="Calibri"/>
                        </a:rPr>
                        <a:t>Average values: 2008-2013</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87">
                <a:tc>
                  <a:txBody>
                    <a:bodyPr/>
                    <a:lstStyle/>
                    <a:p>
                      <a:pPr algn="l" fontAlgn="b"/>
                      <a:r>
                        <a:rPr lang="en-US" sz="1200" b="0" i="0" u="none" strike="noStrike">
                          <a:solidFill>
                            <a:srgbClr val="000000"/>
                          </a:solidFill>
                          <a:effectLst/>
                          <a:latin typeface="Calibri"/>
                        </a:rPr>
                        <a:t>Reinvestment rate</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87.70%</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87">
                <a:tc>
                  <a:txBody>
                    <a:bodyPr/>
                    <a:lstStyle/>
                    <a:p>
                      <a:pPr algn="l" fontAlgn="b"/>
                      <a:r>
                        <a:rPr lang="en-US" sz="1200" b="0" i="0" u="none" strike="noStrike">
                          <a:solidFill>
                            <a:srgbClr val="000000"/>
                          </a:solidFill>
                          <a:effectLst/>
                          <a:latin typeface="Calibri"/>
                        </a:rPr>
                        <a:t>ROE</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29.97%</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43.34%</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87">
                <a:tc>
                  <a:txBody>
                    <a:bodyPr/>
                    <a:lstStyle/>
                    <a:p>
                      <a:pPr algn="l" fontAlgn="b"/>
                      <a:r>
                        <a:rPr lang="en-US" sz="1200" b="0" i="0" u="none" strike="noStrike">
                          <a:solidFill>
                            <a:srgbClr val="000000"/>
                          </a:solidFill>
                          <a:effectLst/>
                          <a:latin typeface="Calibri"/>
                        </a:rPr>
                        <a:t>Expected growth</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24.13%</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38.01%</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45325992"/>
      </p:ext>
    </p:extLst>
  </p:cSld>
  <p:clrMapOvr>
    <a:masterClrMapping/>
  </p:clrMapOvr>
  <p:timing>
    <p:tnLst>
      <p:par>
        <p:cTn xmlns:p14="http://schemas.microsoft.com/office/powerpoint/2010/main" id="1" dur="indefinite" restart="never" nodeType="tmRoot"/>
      </p:par>
    </p:tnLst>
  </p:timing>
</p:sld>
</file>

<file path=ppt/slides/slide5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ROE and Leverage</a:t>
            </a:r>
          </a:p>
        </p:txBody>
      </p:sp>
      <p:sp>
        <p:nvSpPr>
          <p:cNvPr id="497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B25B573-9BCD-D847-9998-8DAFA17F294F}" type="slidenum">
              <a:rPr lang="en-US"/>
              <a:pPr>
                <a:defRPr/>
              </a:pPr>
              <a:t>555</a:t>
            </a:fld>
            <a:endParaRPr lang="en-US" dirty="0"/>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smtClean="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smtClean="0">
                <a:ea typeface="+mn-ea"/>
                <a:cs typeface="+mn-cs"/>
              </a:rPr>
              <a:t>ROE = ROC + D/E (ROC - </a:t>
            </a:r>
            <a:r>
              <a:rPr lang="en-US" dirty="0" err="1" smtClean="0">
                <a:ea typeface="+mn-ea"/>
                <a:cs typeface="+mn-cs"/>
              </a:rPr>
              <a:t>i</a:t>
            </a:r>
            <a:r>
              <a:rPr lang="en-US" dirty="0" smtClean="0">
                <a:ea typeface="+mn-ea"/>
                <a:cs typeface="+mn-cs"/>
              </a:rPr>
              <a:t> (1-t))</a:t>
            </a:r>
          </a:p>
          <a:p>
            <a:pPr marL="0" indent="0" eaLnBrk="1" fontAlgn="auto" hangingPunct="1">
              <a:spcAft>
                <a:spcPts val="0"/>
              </a:spcAft>
              <a:buFont typeface="Wingdings"/>
              <a:buNone/>
              <a:defRPr/>
            </a:pPr>
            <a:r>
              <a:rPr lang="en-US" dirty="0" smtClean="0">
                <a:ea typeface="+mn-ea"/>
                <a:cs typeface="+mn-cs"/>
              </a:rPr>
              <a:t>where,</a:t>
            </a:r>
          </a:p>
          <a:p>
            <a:pPr marL="0" indent="0" eaLnBrk="1" fontAlgn="auto" hangingPunct="1">
              <a:spcAft>
                <a:spcPts val="0"/>
              </a:spcAft>
              <a:buFont typeface="Wingdings"/>
              <a:buNone/>
              <a:defRPr/>
            </a:pPr>
            <a:r>
              <a:rPr lang="en-US" dirty="0" smtClean="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BV of Capital = BV of Debt + BV of Equity - Cash</a:t>
            </a:r>
          </a:p>
          <a:p>
            <a:pPr marL="0" indent="0" eaLnBrk="1" fontAlgn="auto" hangingPunct="1">
              <a:spcAft>
                <a:spcPts val="0"/>
              </a:spcAft>
              <a:buFont typeface="Wingdings"/>
              <a:buNone/>
              <a:defRPr/>
            </a:pPr>
            <a:r>
              <a:rPr lang="en-US" dirty="0" smtClean="0">
                <a:ea typeface="+mn-ea"/>
                <a:cs typeface="+mn-cs"/>
              </a:rPr>
              <a:t>	D/E = Debt/ Equity ratio </a:t>
            </a:r>
          </a:p>
          <a:p>
            <a:pPr marL="0" indent="0" eaLnBrk="1" fontAlgn="auto" hangingPunct="1">
              <a:spcAft>
                <a:spcPts val="0"/>
              </a:spcAft>
              <a:buFont typeface="Wingdings"/>
              <a:buNone/>
              <a:defRPr/>
            </a:pPr>
            <a:r>
              <a:rPr lang="en-US" dirty="0" smtClean="0">
                <a:ea typeface="+mn-ea"/>
                <a:cs typeface="+mn-cs"/>
              </a:rPr>
              <a:t>	</a:t>
            </a:r>
            <a:r>
              <a:rPr lang="en-US" dirty="0" err="1" smtClean="0">
                <a:ea typeface="+mn-ea"/>
                <a:cs typeface="+mn-cs"/>
              </a:rPr>
              <a:t>i</a:t>
            </a:r>
            <a:r>
              <a:rPr lang="en-US" dirty="0" smtClean="0">
                <a:ea typeface="+mn-ea"/>
                <a:cs typeface="+mn-cs"/>
              </a:rPr>
              <a:t> = Interest rate on debt</a:t>
            </a:r>
          </a:p>
          <a:p>
            <a:pPr marL="0" indent="0" eaLnBrk="1" fontAlgn="auto" hangingPunct="1">
              <a:spcAft>
                <a:spcPts val="0"/>
              </a:spcAft>
              <a:buFont typeface="Wingdings"/>
              <a:buNone/>
              <a:defRPr/>
            </a:pPr>
            <a:r>
              <a:rPr lang="en-US" dirty="0" smtClean="0">
                <a:ea typeface="+mn-ea"/>
                <a:cs typeface="+mn-cs"/>
              </a:rPr>
              <a:t>	t = Tax rate on ordinary income.</a:t>
            </a:r>
            <a:endParaRPr lang="en-US" dirty="0">
              <a:ea typeface="+mn-ea"/>
              <a:cs typeface="+mn-cs"/>
            </a:endParaRPr>
          </a:p>
        </p:txBody>
      </p:sp>
    </p:spTree>
    <p:extLst>
      <p:ext uri="{BB962C8B-B14F-4D97-AF65-F5344CB8AC3E}">
        <p14:creationId xmlns:p14="http://schemas.microsoft.com/office/powerpoint/2010/main" val="21256816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Decomposing ROE</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098B3DF-7BCD-4F4F-A5F0-FB177EC2A219}" type="slidenum">
              <a:rPr lang="en-US"/>
              <a:pPr>
                <a:defRPr/>
              </a:pPr>
              <a:t>556</a:t>
            </a:fld>
            <a:endParaRPr lang="en-US" dirty="0"/>
          </a:p>
        </p:txBody>
      </p:sp>
      <p:sp>
        <p:nvSpPr>
          <p:cNvPr id="488450"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Will they have the same equity value?</a:t>
            </a:r>
            <a:endParaRPr lang="en-US">
              <a:ea typeface="+mn-ea"/>
              <a:cs typeface="+mn-cs"/>
            </a:endParaRPr>
          </a:p>
        </p:txBody>
      </p:sp>
    </p:spTree>
    <p:extLst>
      <p:ext uri="{BB962C8B-B14F-4D97-AF65-F5344CB8AC3E}">
        <p14:creationId xmlns:p14="http://schemas.microsoft.com/office/powerpoint/2010/main" val="14084491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fontScale="77500" lnSpcReduction="20000"/>
          </a:bodyPr>
          <a:lstStyle/>
          <a:p>
            <a:pPr eaLnBrk="1" hangingPunct="1">
              <a:defRPr/>
            </a:pPr>
            <a:r>
              <a:rPr lang="en-US" dirty="0" smtClean="0"/>
              <a:t>We started with the reinvestment rate that we computed from the 2013 financial statements:</a:t>
            </a:r>
          </a:p>
          <a:p>
            <a:pPr marL="0" indent="0" eaLnBrk="1" hangingPunct="1">
              <a:buFont typeface="Wingdings" charset="0"/>
              <a:buNone/>
              <a:defRPr/>
            </a:pPr>
            <a:r>
              <a:rPr lang="en-US" dirty="0" smtClean="0"/>
              <a:t>	Reinvestment rate =</a:t>
            </a:r>
          </a:p>
          <a:p>
            <a:pPr marL="320675" lvl="1" indent="0" eaLnBrk="1" hangingPunct="1">
              <a:buFont typeface="Wingdings 2" charset="0"/>
              <a:buNone/>
              <a:defRPr/>
            </a:pPr>
            <a:r>
              <a:rPr lang="en-US" dirty="0" smtClean="0"/>
              <a:t>We computed the reinvestment rate in prior years to ensure that the 2013 values were not unusual or outliers.</a:t>
            </a:r>
          </a:p>
          <a:p>
            <a:pPr eaLnBrk="1" hangingPunct="1">
              <a:defRPr/>
            </a:pPr>
            <a:r>
              <a:rPr lang="en-US" dirty="0" smtClean="0"/>
              <a:t>We compute the return on capital, using operating income in 2013 and capital invested at the start of the year:</a:t>
            </a:r>
          </a:p>
          <a:p>
            <a:pPr marL="0" indent="0" eaLnBrk="1" hangingPunct="1">
              <a:buFont typeface="Wingdings" charset="0"/>
              <a:buNone/>
              <a:defRPr/>
            </a:pPr>
            <a:r>
              <a:rPr lang="en-US" dirty="0" smtClean="0"/>
              <a:t>Return on Capital</a:t>
            </a:r>
            <a:r>
              <a:rPr lang="en-US" baseline="-25000" dirty="0" smtClean="0"/>
              <a:t>2013</a:t>
            </a:r>
            <a:r>
              <a:rPr lang="en-US" dirty="0" smtClean="0"/>
              <a:t> = </a:t>
            </a:r>
          </a:p>
          <a:p>
            <a:pPr marL="320675" lvl="1" indent="0" eaLnBrk="1" hangingPunct="1">
              <a:buFont typeface="Wingdings 2" charset="0"/>
              <a:buNone/>
              <a:defRPr/>
            </a:pPr>
            <a:endParaRPr lang="en-US" dirty="0" smtClean="0"/>
          </a:p>
          <a:p>
            <a:pPr marL="320675" lvl="1" indent="0" eaLnBrk="1" hangingPunct="1">
              <a:buFont typeface="Wingdings 2" charset="0"/>
              <a:buNone/>
              <a:defRPr/>
            </a:pPr>
            <a:r>
              <a:rPr lang="en-US" dirty="0" smtClean="0"/>
              <a:t>Disney’s return on capital has improved gradually over the last decade and has </a:t>
            </a:r>
            <a:r>
              <a:rPr lang="en-US" dirty="0" err="1" smtClean="0"/>
              <a:t>levelled</a:t>
            </a:r>
            <a:r>
              <a:rPr lang="en-US" dirty="0" smtClean="0"/>
              <a:t> off in the last two years.</a:t>
            </a:r>
          </a:p>
          <a:p>
            <a:pPr eaLnBrk="1" hangingPunct="1">
              <a:defRPr/>
            </a:pPr>
            <a:r>
              <a:rPr lang="en-US" dirty="0" smtClean="0"/>
              <a:t>If Disney maintains its 2013 reinvestment rate and return on capital for the next five years, its growth rate will be </a:t>
            </a:r>
            <a:r>
              <a:rPr lang="en-US" dirty="0"/>
              <a:t>6</a:t>
            </a:r>
            <a:r>
              <a:rPr lang="en-US" dirty="0" smtClean="0"/>
              <a:t>.80 percent.</a:t>
            </a:r>
          </a:p>
          <a:p>
            <a:pPr marL="320675" lvl="1" indent="0" algn="ctr" eaLnBrk="1" hangingPunct="1">
              <a:buFont typeface="Wingdings" charset="0"/>
              <a:buNone/>
              <a:defRPr/>
            </a:pPr>
            <a:r>
              <a:rPr lang="en-US" dirty="0" smtClean="0"/>
              <a:t>Expected Growth Rate from Existing Fundamentals = 53.93% * 12.61% = 6.8%</a:t>
            </a:r>
            <a:endParaRPr lang="en-US" dirty="0"/>
          </a:p>
        </p:txBody>
      </p:sp>
      <p:graphicFrame>
        <p:nvGraphicFramePr>
          <p:cNvPr id="501763"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1180717" name="Equation" r:id="rId4" imgW="1689100" imgH="419100" progId="Equation.3">
                  <p:embed/>
                </p:oleObj>
              </mc:Choice>
              <mc:Fallback>
                <p:oleObj name="Equation" r:id="rId4" imgW="16891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1764"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1180718" name="Equation" r:id="rId6" imgW="4521200" imgH="431800" progId="Equation.3">
                  <p:embed/>
                </p:oleObj>
              </mc:Choice>
              <mc:Fallback>
                <p:oleObj name="Equation" r:id="rId6" imgW="4521200" imgH="431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176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1516225570"/>
      </p:ext>
    </p:extLst>
  </p:cSld>
  <p:clrMapOvr>
    <a:masterClrMapping/>
  </p:clrMapOvr>
  <p:transition xmlns:p14="http://schemas.microsoft.com/office/powerpoint/2010/main"/>
</p:sld>
</file>

<file path=ppt/slides/slide5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Title 1"/>
          <p:cNvSpPr>
            <a:spLocks noGrp="1"/>
          </p:cNvSpPr>
          <p:nvPr>
            <p:ph type="title"/>
          </p:nvPr>
        </p:nvSpPr>
        <p:spPr>
          <a:xfrm>
            <a:off x="612775" y="228600"/>
            <a:ext cx="8153400" cy="990600"/>
          </a:xfrm>
        </p:spPr>
        <p:txBody>
          <a:bodyPr/>
          <a:lstStyle/>
          <a:p>
            <a:r>
              <a:rPr lang="en-US">
                <a:latin typeface="Calibri" charset="0"/>
              </a:rPr>
              <a:t>When everything is in flux: Changing growth and margins</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The elegant connection between reinvestment and growth in operating income breaks down, when you have a company in transition,</a:t>
            </a:r>
            <a:r>
              <a:rPr lang="en-US" dirty="0"/>
              <a:t> </a:t>
            </a:r>
            <a:r>
              <a:rPr lang="en-US" dirty="0" smtClean="0"/>
              <a:t>where margins are changing over time.</a:t>
            </a:r>
          </a:p>
          <a:p>
            <a:pPr>
              <a:defRPr/>
            </a:pPr>
            <a:r>
              <a:rPr lang="en-US" dirty="0" smtClean="0"/>
              <a:t>If that is the case, you have to estimate cash flows in three steps:</a:t>
            </a:r>
          </a:p>
          <a:p>
            <a:pPr lvl="1">
              <a:defRPr/>
            </a:pPr>
            <a:r>
              <a:rPr lang="en-US" dirty="0" smtClean="0"/>
              <a:t>Forecast revenue growth and revenues in future years, taking into account market potential and competition.</a:t>
            </a:r>
          </a:p>
          <a:p>
            <a:pPr lvl="1">
              <a:defRPr/>
            </a:pPr>
            <a:r>
              <a:rPr lang="en-US" dirty="0" smtClean="0"/>
              <a:t>Forecast a “target” margin in the future and a pathway from current margins to the target.</a:t>
            </a:r>
          </a:p>
          <a:p>
            <a:pPr lvl="1">
              <a:defRPr/>
            </a:pPr>
            <a:r>
              <a:rPr lang="en-US" dirty="0" smtClean="0"/>
              <a:t>Estimate reinvestment from revenues, using a sales to capital ratio (measuring the dollars of revenues you get from each dollar of investment).</a:t>
            </a:r>
          </a:p>
          <a:p>
            <a:pPr marL="366713" lvl="1" indent="0">
              <a:buFont typeface="Wingdings 2" charset="0"/>
              <a:buNone/>
              <a:defRPr/>
            </a:pPr>
            <a:endParaRPr lang="en-US" dirty="0"/>
          </a:p>
        </p:txBody>
      </p:sp>
      <p:sp>
        <p:nvSpPr>
          <p:cNvPr id="5038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F0BFB8C1-F266-A04E-8048-59DE350B1D3C}" type="slidenum">
              <a:rPr lang="en-US" smtClean="0"/>
              <a:pPr>
                <a:defRPr/>
              </a:pPr>
              <a:t>558</a:t>
            </a:fld>
            <a:endParaRPr lang="en-US" dirty="0"/>
          </a:p>
        </p:txBody>
      </p:sp>
    </p:spTree>
    <p:extLst>
      <p:ext uri="{BB962C8B-B14F-4D97-AF65-F5344CB8AC3E}">
        <p14:creationId xmlns:p14="http://schemas.microsoft.com/office/powerpoint/2010/main" val="1155428996"/>
      </p:ext>
    </p:extLst>
  </p:cSld>
  <p:clrMapOvr>
    <a:masterClrMapping/>
  </p:clrMapOvr>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Title 1"/>
          <p:cNvSpPr>
            <a:spLocks noGrp="1"/>
          </p:cNvSpPr>
          <p:nvPr>
            <p:ph type="title"/>
          </p:nvPr>
        </p:nvSpPr>
        <p:spPr>
          <a:xfrm>
            <a:off x="612775" y="228600"/>
            <a:ext cx="8153400" cy="990600"/>
          </a:xfrm>
        </p:spPr>
        <p:txBody>
          <a:bodyPr/>
          <a:lstStyle/>
          <a:p>
            <a:r>
              <a:rPr lang="en-US">
                <a:latin typeface="Calibri" charset="0"/>
              </a:rPr>
              <a:t>Here is an example: Baidu’s Expected FCFF</a:t>
            </a:r>
          </a:p>
        </p:txBody>
      </p:sp>
      <p:sp>
        <p:nvSpPr>
          <p:cNvPr id="5048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386E9712-6205-ED44-BA65-AA627989B907}" type="slidenum">
              <a:rPr lang="en-US" smtClean="0"/>
              <a:pPr>
                <a:defRPr/>
              </a:pPr>
              <a:t>559</a:t>
            </a:fld>
            <a:endParaRPr lang="en-US" dirty="0"/>
          </a:p>
        </p:txBody>
      </p:sp>
      <p:graphicFrame>
        <p:nvGraphicFramePr>
          <p:cNvPr id="8" name="Content Placeholder 7"/>
          <p:cNvGraphicFramePr>
            <a:graphicFrameLocks noGrp="1"/>
          </p:cNvGraphicFramePr>
          <p:nvPr>
            <p:ph sz="quarter" idx="1"/>
          </p:nvPr>
        </p:nvGraphicFramePr>
        <p:xfrm>
          <a:off x="685800" y="1676400"/>
          <a:ext cx="8153397" cy="3840480"/>
        </p:xfrm>
        <a:graphic>
          <a:graphicData uri="http://schemas.openxmlformats.org/drawingml/2006/table">
            <a:tbl>
              <a:tblPr/>
              <a:tblGrid>
                <a:gridCol w="533400"/>
                <a:gridCol w="762000"/>
                <a:gridCol w="914400"/>
                <a:gridCol w="764050"/>
                <a:gridCol w="768153"/>
                <a:gridCol w="713285"/>
                <a:gridCol w="768153"/>
                <a:gridCol w="713285"/>
                <a:gridCol w="713285"/>
                <a:gridCol w="790101"/>
                <a:gridCol w="713285"/>
              </a:tblGrid>
              <a:tr h="548595">
                <a:tc>
                  <a:txBody>
                    <a:bodyPr/>
                    <a:lstStyle/>
                    <a:p>
                      <a:pPr algn="ctr" fontAlgn="b">
                        <a:lnSpc>
                          <a:spcPct val="150000"/>
                        </a:lnSpc>
                      </a:pPr>
                      <a:r>
                        <a:rPr lang="en-US" sz="1200" b="0" i="0" u="none" strike="noStrike" dirty="0">
                          <a:effectLst/>
                          <a:latin typeface="Geneva"/>
                        </a:rPr>
                        <a:t>Year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Revenue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EBIT (1-t)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Chg in 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Sales/Capital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Reinvestment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FCFF</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8595">
                <a:tc>
                  <a:txBody>
                    <a:bodyPr/>
                    <a:lstStyle/>
                    <a:p>
                      <a:pPr algn="ctr" fontAlgn="b">
                        <a:lnSpc>
                          <a:spcPct val="150000"/>
                        </a:lnSpc>
                      </a:pPr>
                      <a:r>
                        <a:rPr lang="en-US" sz="1200" b="0" i="0" u="none" strike="noStrike">
                          <a:effectLst/>
                          <a:latin typeface="Geneva"/>
                        </a:rPr>
                        <a:t>Base year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$28,756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$14,009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$11,724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$35,945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47.35%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$17,019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$14,243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$7,189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$2,722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$11,521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$44,931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45.97%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$20,657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$17,288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$8,986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$3,403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$13,885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$56,164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$25,051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$20,965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$11,233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$4,253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$16,712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$70,205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43.23%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$30,350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$25,400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$14,041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$5,316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$20,084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$87,756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41.86%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$36,734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$30,743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$17,551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$6,646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$24,097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20.70%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$105,922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40.49%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$42,885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18.05%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$35,145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$18,166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$6,878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$28,267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$123,293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39.12%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$48,227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19.79%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$38,685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$17,371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$6,577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$32,107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$138,212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37.74%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$52,166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21.52%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$40,938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$14,918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$5,649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$35,289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7.80%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$148,992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36.37%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$54,191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23.26%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$41,585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$10,781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$4,082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$37,503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$154,207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35.00%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$53,972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$40,479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$5,215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$1,974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$38,505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55671223"/>
      </p:ext>
    </p:extLst>
  </p:cSld>
  <p:clrMapOvr>
    <a:masterClrMapping/>
  </p:clrMapOvr>
</p:sld>
</file>

<file path=ppt/slides/slide5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Getting Closure in Valuation</a:t>
            </a:r>
          </a:p>
        </p:txBody>
      </p:sp>
      <p:sp>
        <p:nvSpPr>
          <p:cNvPr id="505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039C6C4-1579-D446-A7C0-EAD7CE5141A1}" type="slidenum">
              <a:rPr lang="en-US"/>
              <a:pPr>
                <a:defRPr/>
              </a:pPr>
              <a:t>560</a:t>
            </a:fld>
            <a:endParaRPr lang="en-US" dirty="0"/>
          </a:p>
        </p:txBody>
      </p:sp>
      <p:sp>
        <p:nvSpPr>
          <p:cNvPr id="49049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Since we cannot estimate cash flows forever, we estimate cash flows for a </a:t>
            </a:r>
            <a:r>
              <a:rPr lang="ja-JP" altLang="en-US" dirty="0" smtClean="0">
                <a:ea typeface="+mn-ea"/>
                <a:cs typeface="+mn-cs"/>
              </a:rPr>
              <a:t>“</a:t>
            </a:r>
            <a:r>
              <a:rPr lang="en-US" altLang="ja-JP" dirty="0" smtClean="0">
                <a:ea typeface="+mn-ea"/>
                <a:cs typeface="+mn-cs"/>
              </a:rPr>
              <a:t>growth period</a:t>
            </a:r>
            <a:r>
              <a:rPr lang="ja-JP" altLang="en-US" dirty="0" smtClean="0">
                <a:ea typeface="+mn-ea"/>
                <a:cs typeface="+mn-cs"/>
              </a:rPr>
              <a:t>”</a:t>
            </a:r>
            <a:r>
              <a:rPr lang="en-US" altLang="ja-JP" dirty="0" smtClean="0">
                <a:ea typeface="+mn-ea"/>
                <a:cs typeface="+mn-cs"/>
              </a:rPr>
              <a:t> and then estimate a terminal value, to capture the value at the end of the period:</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When a firm</a:t>
            </a:r>
            <a:r>
              <a:rPr lang="ja-JP" altLang="en-US" dirty="0" smtClean="0">
                <a:ea typeface="+mn-ea"/>
                <a:cs typeface="+mn-cs"/>
              </a:rPr>
              <a:t>’</a:t>
            </a:r>
            <a:r>
              <a:rPr lang="en-US" altLang="ja-JP" dirty="0" smtClean="0">
                <a:ea typeface="+mn-ea"/>
                <a:cs typeface="+mn-cs"/>
              </a:rPr>
              <a:t>s cash flows grow at a </a:t>
            </a:r>
            <a:r>
              <a:rPr lang="ja-JP" altLang="en-US" dirty="0" smtClean="0">
                <a:ea typeface="+mn-ea"/>
                <a:cs typeface="+mn-cs"/>
              </a:rPr>
              <a:t>“</a:t>
            </a:r>
            <a:r>
              <a:rPr lang="en-US" altLang="ja-JP" dirty="0" smtClean="0">
                <a:ea typeface="+mn-ea"/>
                <a:cs typeface="+mn-cs"/>
              </a:rPr>
              <a:t>constant</a:t>
            </a:r>
            <a:r>
              <a:rPr lang="ja-JP" altLang="en-US" dirty="0" smtClean="0">
                <a:ea typeface="+mn-ea"/>
                <a:cs typeface="+mn-cs"/>
              </a:rPr>
              <a:t>”</a:t>
            </a:r>
            <a:r>
              <a:rPr lang="en-US" altLang="ja-JP" dirty="0" smtClean="0">
                <a:ea typeface="+mn-ea"/>
                <a:cs typeface="+mn-cs"/>
              </a:rPr>
              <a:t> rate forever, the present value of those cash flows can be written as:</a:t>
            </a:r>
          </a:p>
          <a:p>
            <a:pPr marL="365760" lvl="1" indent="0" eaLnBrk="1" fontAlgn="auto" hangingPunct="1">
              <a:spcAft>
                <a:spcPts val="0"/>
              </a:spcAft>
              <a:buFont typeface="Wingdings 2"/>
              <a:buNone/>
              <a:defRPr/>
            </a:pPr>
            <a:r>
              <a:rPr lang="en-US" dirty="0" smtClean="0">
                <a:ea typeface="+mn-ea"/>
              </a:rPr>
              <a:t>Value = Expected Cash Flow Next Period / (r - g)</a:t>
            </a:r>
          </a:p>
          <a:p>
            <a:pPr marL="365760" lvl="1" indent="0" eaLnBrk="1" fontAlgn="auto" hangingPunct="1">
              <a:spcAft>
                <a:spcPts val="0"/>
              </a:spcAft>
              <a:buFont typeface="Wingdings 2"/>
              <a:buNone/>
              <a:defRPr/>
            </a:pPr>
            <a:r>
              <a:rPr lang="en-US" dirty="0" smtClean="0">
                <a:ea typeface="+mn-ea"/>
              </a:rPr>
              <a:t>where,</a:t>
            </a:r>
          </a:p>
          <a:p>
            <a:pPr marL="365760" lvl="1" indent="0" eaLnBrk="1" fontAlgn="auto" hangingPunct="1">
              <a:spcAft>
                <a:spcPts val="0"/>
              </a:spcAft>
              <a:buFont typeface="Wingdings 2"/>
              <a:buNone/>
              <a:defRPr/>
            </a:pPr>
            <a:r>
              <a:rPr lang="en-US" dirty="0" smtClean="0">
                <a:ea typeface="+mn-ea"/>
              </a:rPr>
              <a:t>	r = Discount rate (Cost of Equity or Cost of Capital)</a:t>
            </a:r>
          </a:p>
          <a:p>
            <a:pPr marL="365760" lvl="1" indent="0" eaLnBrk="1" fontAlgn="auto" hangingPunct="1">
              <a:spcAft>
                <a:spcPts val="0"/>
              </a:spcAft>
              <a:buFont typeface="Wingdings 2"/>
              <a:buNone/>
              <a:defRPr/>
            </a:pPr>
            <a:r>
              <a:rPr lang="en-US" dirty="0" smtClean="0">
                <a:ea typeface="+mn-ea"/>
              </a:rPr>
              <a:t>	g = Expected growth rate forever.</a:t>
            </a:r>
          </a:p>
          <a:p>
            <a:pPr marL="320040" indent="-320040" eaLnBrk="1" fontAlgn="auto" hangingPunct="1">
              <a:spcAft>
                <a:spcPts val="0"/>
              </a:spcAft>
              <a:buFont typeface="Wingdings"/>
              <a:buChar char=""/>
              <a:defRPr/>
            </a:pPr>
            <a:r>
              <a:rPr lang="en-US" dirty="0" smtClean="0">
                <a:ea typeface="+mn-ea"/>
                <a:cs typeface="+mn-cs"/>
              </a:rPr>
              <a:t>This </a:t>
            </a:r>
            <a:r>
              <a:rPr lang="ja-JP" altLang="en-US" dirty="0" smtClean="0">
                <a:ea typeface="+mn-ea"/>
                <a:cs typeface="+mn-cs"/>
              </a:rPr>
              <a:t>“</a:t>
            </a:r>
            <a:r>
              <a:rPr lang="en-US" altLang="ja-JP" dirty="0" smtClean="0">
                <a:ea typeface="+mn-ea"/>
                <a:cs typeface="+mn-cs"/>
              </a:rPr>
              <a:t>constant</a:t>
            </a:r>
            <a:r>
              <a:rPr lang="ja-JP" altLang="en-US" dirty="0" smtClean="0">
                <a:ea typeface="+mn-ea"/>
                <a:cs typeface="+mn-cs"/>
              </a:rPr>
              <a:t>”</a:t>
            </a:r>
            <a:r>
              <a:rPr lang="en-US" altLang="ja-JP" dirty="0" smtClean="0">
                <a:ea typeface="+mn-ea"/>
                <a:cs typeface="+mn-cs"/>
              </a:rPr>
              <a:t> growth rate is called a stable growth rate and cannot be higher than the growth rate of the economy in which the firm operates.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05861" name="Object 2"/>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spid="_x0000_s1184794" name="Equation" r:id="rId4" imgW="3111500" imgH="927100" progId="Equation.3">
                  <p:embed/>
                </p:oleObj>
              </mc:Choice>
              <mc:Fallback>
                <p:oleObj name="Equation" r:id="rId4" imgW="3111500" imgH="927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70614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Getting to stable growth…</a:t>
            </a:r>
          </a:p>
        </p:txBody>
      </p:sp>
      <p:sp>
        <p:nvSpPr>
          <p:cNvPr id="507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0695C20-6DC2-5646-9913-FF18E73941F8}" type="slidenum">
              <a:rPr lang="en-US"/>
              <a:pPr>
                <a:defRPr/>
              </a:pPr>
              <a:t>561</a:t>
            </a:fld>
            <a:endParaRPr lang="en-US" dirty="0"/>
          </a:p>
        </p:txBody>
      </p:sp>
      <p:sp>
        <p:nvSpPr>
          <p:cNvPr id="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 key assumption in all discounted cash flow models is the period of high growth, and the pattern of growth during that period. In general, we can make one of three assumptions:</a:t>
            </a:r>
          </a:p>
          <a:p>
            <a:pPr marL="640080" lvl="1" indent="-274320" eaLnBrk="1" fontAlgn="auto" hangingPunct="1">
              <a:spcAft>
                <a:spcPts val="0"/>
              </a:spcAft>
              <a:buFont typeface="Wingdings 2"/>
              <a:buChar char=""/>
              <a:defRPr/>
            </a:pPr>
            <a:r>
              <a:rPr lang="en-US" smtClean="0">
                <a:ea typeface="+mn-ea"/>
              </a:rPr>
              <a:t>there is no high growth, in which case the firm is already in stable growth</a:t>
            </a:r>
          </a:p>
          <a:p>
            <a:pPr marL="640080" lvl="1" indent="-274320" eaLnBrk="1" fontAlgn="auto" hangingPunct="1">
              <a:spcAft>
                <a:spcPts val="0"/>
              </a:spcAft>
              <a:buFont typeface="Wingdings 2"/>
              <a:buChar char=""/>
              <a:defRPr/>
            </a:pPr>
            <a:r>
              <a:rPr lang="en-US" smtClean="0">
                <a:ea typeface="+mn-ea"/>
              </a:rPr>
              <a:t>there will be high growth for a period, at the end of which the growth rate will drop to the stable growth rate (2-stage)</a:t>
            </a:r>
          </a:p>
          <a:p>
            <a:pPr marL="640080" lvl="1" indent="-274320" eaLnBrk="1" fontAlgn="auto" hangingPunct="1">
              <a:spcAft>
                <a:spcPts val="0"/>
              </a:spcAft>
              <a:buFont typeface="Wingdings 2"/>
              <a:buChar char=""/>
              <a:defRPr/>
            </a:pPr>
            <a:r>
              <a:rPr lang="en-US" smtClean="0">
                <a:ea typeface="+mn-ea"/>
              </a:rPr>
              <a:t>there will be high growth for a period, at the end of which the growth rate will decline gradually to a stable growth rate(3-stage)</a:t>
            </a:r>
          </a:p>
          <a:p>
            <a:pPr marL="320040" indent="-320040" eaLnBrk="1" fontAlgn="auto" hangingPunct="1">
              <a:spcAft>
                <a:spcPts val="0"/>
              </a:spcAft>
              <a:buFont typeface="Wingdings"/>
              <a:buChar char=""/>
              <a:defRPr/>
            </a:pPr>
            <a:r>
              <a:rPr lang="en-US" smtClean="0">
                <a:ea typeface="+mn-ea"/>
                <a:cs typeface="+mn-cs"/>
              </a:rPr>
              <a:t>The assumption of how long high growth will continue will depend upon several factors including:</a:t>
            </a:r>
          </a:p>
          <a:p>
            <a:pPr marL="640080" lvl="1" indent="-274320" eaLnBrk="1" fontAlgn="auto" hangingPunct="1">
              <a:spcAft>
                <a:spcPts val="0"/>
              </a:spcAft>
              <a:buFont typeface="Wingdings 2"/>
              <a:buChar char=""/>
              <a:defRPr/>
            </a:pPr>
            <a:r>
              <a:rPr lang="en-US" smtClean="0">
                <a:ea typeface="+mn-ea"/>
              </a:rPr>
              <a:t>the size of the firm (larger firm -&gt; shorter high growth periods)</a:t>
            </a:r>
          </a:p>
          <a:p>
            <a:pPr marL="640080" lvl="1" indent="-274320" eaLnBrk="1" fontAlgn="auto" hangingPunct="1">
              <a:spcAft>
                <a:spcPts val="0"/>
              </a:spcAft>
              <a:buFont typeface="Wingdings 2"/>
              <a:buChar char=""/>
              <a:defRPr/>
            </a:pPr>
            <a:r>
              <a:rPr lang="en-US" smtClean="0">
                <a:ea typeface="+mn-ea"/>
              </a:rPr>
              <a:t>current growth rate (if high -&gt; longer high growth period)</a:t>
            </a:r>
          </a:p>
          <a:p>
            <a:pPr marL="640080" lvl="1" indent="-274320" eaLnBrk="1" fontAlgn="auto" hangingPunct="1">
              <a:spcAft>
                <a:spcPts val="0"/>
              </a:spcAft>
              <a:buFont typeface="Wingdings 2"/>
              <a:buChar char=""/>
              <a:defRPr/>
            </a:pPr>
            <a:r>
              <a:rPr lang="en-US" smtClean="0">
                <a:ea typeface="+mn-ea"/>
              </a:rPr>
              <a:t>barriers to entry and differential advantages (if high -&gt; longer growth period)</a:t>
            </a:r>
            <a:endParaRPr lang="en-US">
              <a:ea typeface="+mn-ea"/>
            </a:endParaRPr>
          </a:p>
        </p:txBody>
      </p:sp>
    </p:spTree>
    <p:extLst>
      <p:ext uri="{BB962C8B-B14F-4D97-AF65-F5344CB8AC3E}">
        <p14:creationId xmlns:p14="http://schemas.microsoft.com/office/powerpoint/2010/main" val="33017232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a Growth Period: Examples</a:t>
            </a:r>
          </a:p>
        </p:txBody>
      </p:sp>
      <p:sp>
        <p:nvSpPr>
          <p:cNvPr id="509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0627B7B-CD9A-8F42-9140-84A19A7EC30A}" type="slidenum">
              <a:rPr lang="en-US"/>
              <a:pPr>
                <a:defRPr/>
              </a:pPr>
              <a:t>562</a:t>
            </a:fld>
            <a:endParaRPr lang="en-US" dirty="0"/>
          </a:p>
        </p:txBody>
      </p:sp>
      <p:graphicFrame>
        <p:nvGraphicFramePr>
          <p:cNvPr id="509956" name="Content Placeholder 7"/>
          <p:cNvGraphicFramePr>
            <a:graphicFrameLocks noGrp="1" noChangeAspect="1"/>
          </p:cNvGraphicFramePr>
          <p:nvPr>
            <p:ph sz="quarter" idx="1"/>
          </p:nvPr>
        </p:nvGraphicFramePr>
        <p:xfrm>
          <a:off x="1295400" y="1603375"/>
          <a:ext cx="7018338" cy="4568825"/>
        </p:xfrm>
        <a:graphic>
          <a:graphicData uri="http://schemas.openxmlformats.org/presentationml/2006/ole">
            <mc:AlternateContent xmlns:mc="http://schemas.openxmlformats.org/markup-compatibility/2006">
              <mc:Choice xmlns:v="urn:schemas-microsoft-com:vml" Requires="v">
                <p:oleObj spid="_x0000_s1188890" name="Document" r:id="rId4" imgW="8369300" imgH="5448300" progId="Word.Document.12">
                  <p:embed/>
                </p:oleObj>
              </mc:Choice>
              <mc:Fallback>
                <p:oleObj name="Document" r:id="rId4" imgW="8369300" imgH="5448300" progId="Word.Document.12">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603375"/>
                        <a:ext cx="70183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964178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1200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A2724A5-5474-A743-984B-7D4604C2C403}" type="slidenum">
              <a:rPr lang="en-US" sz="1400">
                <a:solidFill>
                  <a:schemeClr val="tx2"/>
                </a:solidFill>
              </a:rPr>
              <a:pPr/>
              <a:t>563</a:t>
            </a:fld>
            <a:endParaRPr lang="en-US" sz="1400">
              <a:solidFill>
                <a:schemeClr val="tx2"/>
              </a:solidFill>
            </a:endParaRPr>
          </a:p>
        </p:txBody>
      </p:sp>
      <p:pic>
        <p:nvPicPr>
          <p:cNvPr id="51200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931253"/>
      </p:ext>
    </p:extLst>
  </p:cSld>
  <p:clrMapOvr>
    <a:masterClrMapping/>
  </p:clrMapOvr>
</p:sld>
</file>

<file path=ppt/slides/slide5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Stable Period Inputs after a high growth period: Disney</a:t>
            </a:r>
          </a:p>
        </p:txBody>
      </p:sp>
      <p:sp>
        <p:nvSpPr>
          <p:cNvPr id="558082" name="Rectangle 3"/>
          <p:cNvSpPr>
            <a:spLocks noGrp="1" noChangeArrowheads="1"/>
          </p:cNvSpPr>
          <p:nvPr>
            <p:ph sz="quarter" idx="1"/>
          </p:nvPr>
        </p:nvSpPr>
        <p:spPr>
          <a:xfrm>
            <a:off x="612775" y="1600200"/>
            <a:ext cx="8153400" cy="4495800"/>
          </a:xfrm>
        </p:spPr>
        <p:txBody>
          <a:bodyPr>
            <a:normAutofit fontScale="62500" lnSpcReduction="20000"/>
          </a:bodyPr>
          <a:lstStyle/>
          <a:p>
            <a:pPr eaLnBrk="1" hangingPunct="1">
              <a:defRPr/>
            </a:pPr>
            <a:r>
              <a:rPr lang="en-US" u="sng" dirty="0" smtClean="0"/>
              <a:t>Respect the cap</a:t>
            </a:r>
            <a:r>
              <a:rPr lang="en-US" dirty="0" smtClean="0"/>
              <a:t>: The growth rate forever is assumed to be 2.5. This is set lower than the </a:t>
            </a:r>
            <a:r>
              <a:rPr lang="en-US" dirty="0" err="1" smtClean="0"/>
              <a:t>riskfree</a:t>
            </a:r>
            <a:r>
              <a:rPr lang="en-US" dirty="0" smtClean="0"/>
              <a:t> rate (2.75%).</a:t>
            </a:r>
          </a:p>
          <a:p>
            <a:pPr eaLnBrk="1" hangingPunct="1">
              <a:defRPr/>
            </a:pPr>
            <a:r>
              <a:rPr lang="en-US" u="sng" dirty="0" smtClean="0"/>
              <a:t>Stable period excess returns</a:t>
            </a:r>
            <a:r>
              <a:rPr lang="en-US" dirty="0" smtClean="0"/>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defRPr/>
            </a:pPr>
            <a:r>
              <a:rPr lang="en-US" u="sng" dirty="0" smtClean="0"/>
              <a:t>Reinvest to grow</a:t>
            </a:r>
            <a:r>
              <a:rPr lang="en-US" dirty="0" smtClean="0"/>
              <a:t>: Based on the expected growth rate in perpetuity (2.5%) and expected return on capital forever after year 10 of 10%, we compute s a stable period reinvestment rate of 25%:</a:t>
            </a:r>
          </a:p>
          <a:p>
            <a:pPr algn="ctr" eaLnBrk="1" hangingPunct="1">
              <a:defRPr/>
            </a:pPr>
            <a:r>
              <a:rPr lang="en-US" dirty="0" smtClean="0"/>
              <a:t>Reinvestment Rate = Growth Rate / Return on Capital  = 2.5% /10% = 25%</a:t>
            </a:r>
          </a:p>
          <a:p>
            <a:pPr algn="ctr" eaLnBrk="1" hangingPunct="1">
              <a:defRPr/>
            </a:pPr>
            <a:r>
              <a:rPr lang="en-US" u="sng" dirty="0" smtClean="0"/>
              <a:t>Adjust risk and cost of capital</a:t>
            </a:r>
            <a:r>
              <a:rPr lang="en-US" dirty="0" smtClean="0"/>
              <a:t>: The beta for the stock will drop to one, reflecting Disney</a:t>
            </a:r>
            <a:r>
              <a:rPr lang="ja-JP" altLang="en-US" dirty="0" smtClean="0"/>
              <a:t>’</a:t>
            </a:r>
            <a:r>
              <a:rPr lang="en-US" altLang="ja-JP" dirty="0" smtClean="0"/>
              <a:t>s status as a mature company. </a:t>
            </a:r>
          </a:p>
          <a:p>
            <a:pPr lvl="1" eaLnBrk="1" hangingPunct="1">
              <a:defRPr/>
            </a:pPr>
            <a:r>
              <a:rPr lang="en-US" dirty="0" smtClean="0"/>
              <a:t>Cost of Equity = </a:t>
            </a:r>
            <a:r>
              <a:rPr lang="en-US" dirty="0" err="1" smtClean="0"/>
              <a:t>Riskfree</a:t>
            </a:r>
            <a:r>
              <a:rPr lang="en-US" dirty="0" smtClean="0"/>
              <a:t> Rate + Beta * Risk Premium = 2.75% + 5.76% = 8.51%</a:t>
            </a:r>
          </a:p>
          <a:p>
            <a:pPr lvl="1" eaLnBrk="1" hangingPunct="1">
              <a:defRPr/>
            </a:pPr>
            <a:r>
              <a:rPr lang="en-US" dirty="0" smtClean="0"/>
              <a:t>The debt ratio for Disney will rise to 20%. Since we assume that the cost of debt remains unchanged at 3.75%, this will result in a cost of capital of 7.29%</a:t>
            </a:r>
          </a:p>
          <a:p>
            <a:pPr lvl="1" eaLnBrk="1" hangingPunct="1">
              <a:defRPr/>
            </a:pPr>
            <a:r>
              <a:rPr lang="en-US" dirty="0" smtClean="0"/>
              <a:t>Cost of capital = 8.51% (.80) + 3.75% (1-.361) (.20) = 7.29%</a:t>
            </a:r>
          </a:p>
          <a:p>
            <a:pPr eaLnBrk="1" hangingPunct="1">
              <a:defRPr/>
            </a:pPr>
            <a:endParaRPr lang="en-US" dirty="0"/>
          </a:p>
        </p:txBody>
      </p:sp>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2050695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 From firm value to equity value per share</a:t>
            </a:r>
            <a:endParaRPr lang="en-US">
              <a:ea typeface="+mj-ea"/>
              <a:cs typeface="+mj-cs"/>
            </a:endParaRPr>
          </a:p>
        </p:txBody>
      </p:sp>
      <p:sp>
        <p:nvSpPr>
          <p:cNvPr id="515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4869F0C-555C-2347-9528-A80478828186}" type="slidenum">
              <a:rPr lang="en-US"/>
              <a:pPr>
                <a:defRPr/>
              </a:pPr>
              <a:t>565</a:t>
            </a:fld>
            <a:endParaRPr lang="en-US" dirty="0"/>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extLst>
      <p:ext uri="{BB962C8B-B14F-4D97-AF65-F5344CB8AC3E}">
        <p14:creationId xmlns:p14="http://schemas.microsoft.com/office/powerpoint/2010/main" val="195557045"/>
      </p:ext>
    </p:extLst>
  </p:cSld>
  <p:clrMapOvr>
    <a:masterClrMapping/>
  </p:clrMapOvr>
  <p:timing>
    <p:tnLst>
      <p:par>
        <p:cTn xmlns:p14="http://schemas.microsoft.com/office/powerpoint/2010/main" id="1" dur="indefinite" restart="never" nodeType="tmRoot"/>
      </p:par>
    </p:tnLst>
  </p:timing>
</p:sld>
</file>

<file path=ppt/slides/slide5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p:cNvSpPr>
            <a:spLocks noGrp="1"/>
          </p:cNvSpPr>
          <p:nvPr>
            <p:ph type="title"/>
          </p:nvPr>
        </p:nvSpPr>
        <p:spPr>
          <a:xfrm>
            <a:off x="612775" y="228600"/>
            <a:ext cx="8153400" cy="990600"/>
          </a:xfrm>
        </p:spPr>
        <p:txBody>
          <a:bodyPr/>
          <a:lstStyle/>
          <a:p>
            <a:pPr eaLnBrk="1" hangingPunct="1"/>
            <a:r>
              <a:rPr lang="en-US">
                <a:latin typeface="Calibri" charset="0"/>
              </a:rPr>
              <a:t>Valuing Deutsche Bank in early 2008</a:t>
            </a:r>
          </a:p>
        </p:txBody>
      </p:sp>
      <p:sp>
        <p:nvSpPr>
          <p:cNvPr id="517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57994D3-AB67-B14F-B8C5-85C1EE54F680}" type="slidenum">
              <a:rPr lang="en-US"/>
              <a:pPr>
                <a:defRPr/>
              </a:pPr>
              <a:t>566</a:t>
            </a:fld>
            <a:endParaRPr lang="en-US" dirty="0"/>
          </a:p>
        </p:txBody>
      </p:sp>
      <p:sp>
        <p:nvSpPr>
          <p:cNvPr id="517124"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To value Deutsche Bank, we started with the normalized income over the previous five years (3,954 million Euros) and the dividends in 2008 (2,146 million Euros). We assumed that the payout ratio and ROE, based on these numbers will continue for the next 5 years:</a:t>
            </a:r>
          </a:p>
          <a:p>
            <a:pPr lvl="1" eaLnBrk="1" hangingPunct="1"/>
            <a:r>
              <a:rPr lang="en-US" sz="2000">
                <a:latin typeface="Calibri" charset="0"/>
              </a:rPr>
              <a:t>Payout ratio = 2,146/3954 = 54.28%</a:t>
            </a:r>
          </a:p>
          <a:p>
            <a:pPr lvl="1" eaLnBrk="1" hangingPunct="1"/>
            <a:r>
              <a:rPr lang="en-US" sz="2000">
                <a:latin typeface="Calibri" charset="0"/>
              </a:rPr>
              <a:t>Expected growth rate = (1-.5428) * .1181 = 0.054 or 5.4% </a:t>
            </a:r>
          </a:p>
          <a:p>
            <a:pPr lvl="1" eaLnBrk="1" hangingPunct="1"/>
            <a:r>
              <a:rPr lang="en-US" sz="2000">
                <a:latin typeface="Calibri" charset="0"/>
              </a:rPr>
              <a:t>Cost of equity = 9.23%</a:t>
            </a:r>
          </a:p>
        </p:txBody>
      </p:sp>
      <p:pic>
        <p:nvPicPr>
          <p:cNvPr id="51712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02100"/>
            <a:ext cx="56388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284351"/>
      </p:ext>
    </p:extLst>
  </p:cSld>
  <p:clrMapOvr>
    <a:masterClrMapping/>
  </p:clrMapOvr>
  <p:timing>
    <p:tnLst>
      <p:par>
        <p:cTn xmlns:p14="http://schemas.microsoft.com/office/powerpoint/2010/main" id="1" dur="indefinite" restart="never" nodeType="tmRoot"/>
      </p:par>
    </p:tnLst>
  </p:timing>
</p:sld>
</file>

<file path=ppt/slides/slide5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p:cNvSpPr>
            <a:spLocks noGrp="1"/>
          </p:cNvSpPr>
          <p:nvPr>
            <p:ph type="title"/>
          </p:nvPr>
        </p:nvSpPr>
        <p:spPr>
          <a:xfrm>
            <a:off x="612775" y="228600"/>
            <a:ext cx="8153400" cy="990600"/>
          </a:xfrm>
        </p:spPr>
        <p:txBody>
          <a:bodyPr/>
          <a:lstStyle/>
          <a:p>
            <a:pPr eaLnBrk="1" hangingPunct="1"/>
            <a:r>
              <a:rPr lang="en-US">
                <a:latin typeface="Calibri" charset="0"/>
              </a:rPr>
              <a:t>Deutsche Bank in stable growth</a:t>
            </a:r>
          </a:p>
        </p:txBody>
      </p:sp>
      <p:sp>
        <p:nvSpPr>
          <p:cNvPr id="519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4D2F035-698E-3441-9A51-A2D075AB957A}" type="slidenum">
              <a:rPr lang="en-US"/>
              <a:pPr>
                <a:defRPr/>
              </a:pPr>
              <a:t>567</a:t>
            </a:fld>
            <a:endParaRPr lang="en-US" dirty="0"/>
          </a:p>
        </p:txBody>
      </p:sp>
      <p:sp>
        <p:nvSpPr>
          <p:cNvPr id="2"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At the end of year 5, the firm is in stable growth. We assume that the cost of equity drops to 8.5% (as the beta moves to 1) and that the return on equity also drops to 8.5 (to equal the cost of equity).</a:t>
            </a:r>
          </a:p>
          <a:p>
            <a:pPr marL="320040" lvl="1" indent="0" eaLnBrk="1" fontAlgn="auto" hangingPunct="1">
              <a:spcAft>
                <a:spcPts val="0"/>
              </a:spcAft>
              <a:buFont typeface="Wingdings 2"/>
              <a:buNone/>
              <a:defRPr/>
            </a:pPr>
            <a:r>
              <a:rPr lang="en-US" dirty="0" smtClean="0">
                <a:ea typeface="+mn-ea"/>
              </a:rPr>
              <a:t>Stable Period Payout Ratio = 1 – g/ROE = 1 – 0.03/0.085 = 0.6471 or 64.71% </a:t>
            </a:r>
          </a:p>
          <a:p>
            <a:pPr marL="320040" lvl="1" indent="0" eaLnBrk="1" fontAlgn="auto" hangingPunct="1">
              <a:spcAft>
                <a:spcPts val="0"/>
              </a:spcAft>
              <a:buFont typeface="Wingdings 2"/>
              <a:buNone/>
              <a:defRPr/>
            </a:pPr>
            <a:r>
              <a:rPr lang="en-US" dirty="0" smtClean="0">
                <a:ea typeface="+mn-ea"/>
              </a:rPr>
              <a:t>Expected Dividends in Year 6 = Expected Net Income</a:t>
            </a:r>
            <a:r>
              <a:rPr lang="en-US" baseline="-25000" dirty="0" smtClean="0">
                <a:ea typeface="+mn-ea"/>
              </a:rPr>
              <a:t>5</a:t>
            </a:r>
            <a:r>
              <a:rPr lang="en-US" dirty="0" smtClean="0">
                <a:ea typeface="+mn-ea"/>
              </a:rPr>
              <a:t> *(1+g</a:t>
            </a:r>
            <a:r>
              <a:rPr lang="en-US" baseline="-25000" dirty="0" smtClean="0">
                <a:ea typeface="+mn-ea"/>
              </a:rPr>
              <a:t>Stable</a:t>
            </a:r>
            <a:r>
              <a:rPr lang="en-US" dirty="0" smtClean="0">
                <a:ea typeface="+mn-ea"/>
              </a:rPr>
              <a:t>)* Stable Payout Ratio			= €5,143 (1.03) * 0.6471 = €3,427 million</a:t>
            </a:r>
          </a:p>
          <a:p>
            <a:pPr marL="320040" lvl="1" indent="0" eaLnBrk="1" fontAlgn="auto" hangingPunct="1">
              <a:spcAft>
                <a:spcPts val="0"/>
              </a:spcAft>
              <a:buFont typeface="Wingdings 2"/>
              <a:buNone/>
              <a:defRPr/>
            </a:pPr>
            <a:r>
              <a:rPr lang="en-US" dirty="0" smtClean="0">
                <a:ea typeface="+mn-ea"/>
              </a:rPr>
              <a:t>Terminal Value = </a:t>
            </a:r>
          </a:p>
          <a:p>
            <a:pPr marL="0" indent="0" eaLnBrk="1" fontAlgn="auto" hangingPunct="1">
              <a:spcAft>
                <a:spcPts val="0"/>
              </a:spcAft>
              <a:buFont typeface="Wingdings"/>
              <a:buNone/>
              <a:defRPr/>
            </a:pPr>
            <a:r>
              <a:rPr lang="en-US" dirty="0" smtClean="0">
                <a:ea typeface="+mn-ea"/>
                <a:cs typeface="+mn-cs"/>
              </a:rPr>
              <a:t>	</a:t>
            </a:r>
          </a:p>
          <a:p>
            <a:pPr marL="320040" lvl="1" indent="0" eaLnBrk="1" fontAlgn="auto" hangingPunct="1">
              <a:spcAft>
                <a:spcPts val="0"/>
              </a:spcAft>
              <a:buFont typeface="Wingdings 2"/>
              <a:buNone/>
              <a:defRPr/>
            </a:pPr>
            <a:r>
              <a:rPr lang="en-US" dirty="0" smtClean="0">
                <a:ea typeface="+mn-ea"/>
              </a:rPr>
              <a:t>PV of Terminal Value =  </a:t>
            </a: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Value of equity = €9,653+ €40,079 = €49,732 million Euros</a:t>
            </a:r>
          </a:p>
          <a:p>
            <a:pPr marL="320040" indent="-320040" eaLnBrk="1" fontAlgn="auto" hangingPunct="1">
              <a:spcAft>
                <a:spcPts val="0"/>
              </a:spcAft>
              <a:buFont typeface="Wingdings"/>
              <a:buChar char=""/>
              <a:defRPr/>
            </a:pPr>
            <a:r>
              <a:rPr lang="en-US" dirty="0" smtClean="0">
                <a:ea typeface="+mn-ea"/>
                <a:cs typeface="+mn-cs"/>
              </a:rPr>
              <a:t>Value of equity per share=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Stock was trading at 89 Euros per share at the time of the analysis.</a:t>
            </a:r>
            <a:endParaRPr lang="en-US" dirty="0">
              <a:ea typeface="+mn-ea"/>
              <a:cs typeface="+mn-cs"/>
            </a:endParaRPr>
          </a:p>
        </p:txBody>
      </p:sp>
      <p:graphicFrame>
        <p:nvGraphicFramePr>
          <p:cNvPr id="519173" name="Object 2"/>
          <p:cNvGraphicFramePr>
            <a:graphicFrameLocks noChangeAspect="1"/>
          </p:cNvGraphicFramePr>
          <p:nvPr/>
        </p:nvGraphicFramePr>
        <p:xfrm>
          <a:off x="2819400" y="3200400"/>
          <a:ext cx="4749800" cy="546100"/>
        </p:xfrm>
        <a:graphic>
          <a:graphicData uri="http://schemas.openxmlformats.org/presentationml/2006/ole">
            <mc:AlternateContent xmlns:mc="http://schemas.openxmlformats.org/markup-compatibility/2006">
              <mc:Choice xmlns:v="urn:schemas-microsoft-com:vml" Requires="v">
                <p:oleObj spid="_x0000_s1198144" name="Equation" r:id="rId4" imgW="4749800" imgH="546100" progId="Equation.3">
                  <p:embed/>
                </p:oleObj>
              </mc:Choice>
              <mc:Fallback>
                <p:oleObj name="Equation" r:id="rId4" imgW="4749800" imgH="546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00400"/>
                        <a:ext cx="47498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19174" name="Object 3"/>
          <p:cNvGraphicFramePr>
            <a:graphicFrameLocks noChangeAspect="1"/>
          </p:cNvGraphicFramePr>
          <p:nvPr/>
        </p:nvGraphicFramePr>
        <p:xfrm>
          <a:off x="3352800" y="3810000"/>
          <a:ext cx="4914900" cy="571500"/>
        </p:xfrm>
        <a:graphic>
          <a:graphicData uri="http://schemas.openxmlformats.org/presentationml/2006/ole">
            <mc:AlternateContent xmlns:mc="http://schemas.openxmlformats.org/markup-compatibility/2006">
              <mc:Choice xmlns:v="urn:schemas-microsoft-com:vml" Requires="v">
                <p:oleObj spid="_x0000_s1198145" name="Equation" r:id="rId6" imgW="4914900" imgH="571500" progId="Equation.3">
                  <p:embed/>
                </p:oleObj>
              </mc:Choice>
              <mc:Fallback>
                <p:oleObj name="Equation" r:id="rId6" imgW="4914900" imgH="5715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810000"/>
                        <a:ext cx="49149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19175" name="Object 4"/>
          <p:cNvGraphicFramePr>
            <a:graphicFrameLocks noChangeAspect="1"/>
          </p:cNvGraphicFramePr>
          <p:nvPr/>
        </p:nvGraphicFramePr>
        <p:xfrm>
          <a:off x="4038600" y="4724400"/>
          <a:ext cx="3898900" cy="495300"/>
        </p:xfrm>
        <a:graphic>
          <a:graphicData uri="http://schemas.openxmlformats.org/presentationml/2006/ole">
            <mc:AlternateContent xmlns:mc="http://schemas.openxmlformats.org/markup-compatibility/2006">
              <mc:Choice xmlns:v="urn:schemas-microsoft-com:vml" Requires="v">
                <p:oleObj spid="_x0000_s1198146" name="Equation" r:id="rId8" imgW="3898900" imgH="495300" progId="Equation.3">
                  <p:embed/>
                </p:oleObj>
              </mc:Choice>
              <mc:Fallback>
                <p:oleObj name="Equation" r:id="rId8" imgW="3898900" imgH="495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724400"/>
                        <a:ext cx="38989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984418014"/>
      </p:ext>
    </p:extLst>
  </p:cSld>
  <p:clrMapOvr>
    <a:masterClrMapping/>
  </p:clrMapOvr>
  <p:timing>
    <p:tnLst>
      <p:par>
        <p:cTn xmlns:p14="http://schemas.microsoft.com/office/powerpoint/2010/main" id="1" dur="indefinite" restart="never" nodeType="tmRoot"/>
      </p:par>
    </p:tnLst>
  </p:timing>
</p:sld>
</file>

<file path=ppt/slides/slide5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r>
              <a:rPr lang="en-US">
                <a:latin typeface="Calibri" charset="0"/>
              </a:rPr>
              <a:t>Valuing Deutsche Bank in 2013</a:t>
            </a:r>
          </a:p>
        </p:txBody>
      </p:sp>
      <p:sp>
        <p:nvSpPr>
          <p:cNvPr id="5212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871ECDFC-1646-E845-ADD4-8E56879AB889}" type="slidenum">
              <a:rPr lang="en-US" smtClean="0"/>
              <a:pPr>
                <a:defRPr/>
              </a:pPr>
              <a:t>568</a:t>
            </a:fld>
            <a:endParaRPr lang="en-US" dirty="0"/>
          </a:p>
        </p:txBody>
      </p:sp>
      <p:graphicFrame>
        <p:nvGraphicFramePr>
          <p:cNvPr id="10" name="Content Placeholder 9"/>
          <p:cNvGraphicFramePr>
            <a:graphicFrameLocks noGrp="1"/>
          </p:cNvGraphicFramePr>
          <p:nvPr>
            <p:ph sz="quarter" idx="1"/>
          </p:nvPr>
        </p:nvGraphicFramePr>
        <p:xfrm>
          <a:off x="612775" y="2073275"/>
          <a:ext cx="8153399" cy="3549647"/>
        </p:xfrm>
        <a:graphic>
          <a:graphicData uri="http://schemas.openxmlformats.org/drawingml/2006/table">
            <a:tbl>
              <a:tblPr/>
              <a:tblGrid>
                <a:gridCol w="2129962"/>
                <a:gridCol w="858855"/>
                <a:gridCol w="858855"/>
                <a:gridCol w="858855"/>
                <a:gridCol w="858855"/>
                <a:gridCol w="858855"/>
                <a:gridCol w="870307"/>
                <a:gridCol w="858855"/>
              </a:tblGrid>
              <a:tr h="148856">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Current</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Steady state</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713">
                <a:tc>
                  <a:txBody>
                    <a:bodyPr/>
                    <a:lstStyle/>
                    <a:p>
                      <a:pPr algn="l" fontAlgn="b"/>
                      <a:r>
                        <a:rPr lang="en-US" sz="900" b="0" i="0" u="none" strike="noStrike">
                          <a:effectLst/>
                          <a:latin typeface="Verdana"/>
                        </a:rPr>
                        <a:t>Risk Adjusted Assets (grows 3% a year for next 5 years)</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439,851 €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453,047 €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466,638 €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480,637 €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495,056 €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509,908 €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517,556 €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6569">
                <a:tc>
                  <a:txBody>
                    <a:bodyPr/>
                    <a:lstStyle/>
                    <a:p>
                      <a:pPr algn="l" fontAlgn="b"/>
                      <a:r>
                        <a:rPr lang="en-US" sz="900" b="0" i="0" u="none" strike="noStrike">
                          <a:effectLst/>
                          <a:latin typeface="Verdana"/>
                        </a:rPr>
                        <a:t>Tier 1 Capital ratio (increases from 15.13% to 18.00% over next 5 years</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15.13%</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15.71%</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16.28%</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16.85%</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17.43%</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6262">
                <a:tc>
                  <a:txBody>
                    <a:bodyPr/>
                    <a:lstStyle/>
                    <a:p>
                      <a:pPr algn="l" fontAlgn="b"/>
                      <a:r>
                        <a:rPr lang="en-US" sz="900" b="0" i="0" u="none" strike="noStrike">
                          <a:effectLst/>
                          <a:latin typeface="Verdana"/>
                        </a:rPr>
                        <a:t>Tier 1 Capital (Risk Adjusted Assets * Tier 1 Capital Ratio)</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66,561 €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71,156 €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75,967 €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81,002 €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86,271 €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91,783 €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93,160 €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713">
                <a:tc>
                  <a:txBody>
                    <a:bodyPr/>
                    <a:lstStyle/>
                    <a:p>
                      <a:pPr algn="l" fontAlgn="b"/>
                      <a:r>
                        <a:rPr lang="en-US" sz="900" b="0" i="0" u="none" strike="noStrike">
                          <a:effectLst/>
                          <a:latin typeface="Verdana"/>
                        </a:rPr>
                        <a:t>Change in regulatory capital (Tier 1)</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4,595 €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4,811 €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5,035 €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5,269 €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5,512 €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1,377 €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Book Equity</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76,829 €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81,424 €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86,235 €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91,270 €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96,539 €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102,051 €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103,605 €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6262">
                <a:tc>
                  <a:txBody>
                    <a:bodyPr/>
                    <a:lstStyle/>
                    <a:p>
                      <a:pPr algn="l" fontAlgn="b"/>
                      <a:r>
                        <a:rPr lang="en-US" sz="900" b="0" i="0" u="none" strike="noStrike">
                          <a:effectLst/>
                          <a:latin typeface="Verdana"/>
                        </a:rPr>
                        <a:t>ROE (expected to improve from -1.08% to 8.00% in year 5)</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-1.08%</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0.74%</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2.55%</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4.37%</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6.18%</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Net Income (Book Equity * ROE)</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-716 €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602 €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2,203 €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3,988 €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5,971 €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8,164 €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8,287 €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 - Investment in Regulatory Capital</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4,595 €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4,811 €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5,035 €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5,269 €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5,512 €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1,554 €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FCFE</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-3,993 €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-2,608 €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-1,047 €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702 €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2,652 €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6,733 €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Terminal value of equity</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103,582.19 €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Present value</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-3,669.80 €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-2,202.88 €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-812.94 €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500.72 €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69,671.28 €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Cost of equity</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Value of equity today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63,486.39 €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effectLst/>
                        <a:latin typeface="Verdana"/>
                      </a:endParaRPr>
                    </a:p>
                  </a:txBody>
                  <a:tcPr marL="11451" marR="11451" marT="114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r>
              <a:tr h="148856">
                <a:tc>
                  <a:txBody>
                    <a:bodyPr/>
                    <a:lstStyle/>
                    <a:p>
                      <a:pPr algn="l" fontAlgn="b"/>
                      <a:r>
                        <a:rPr lang="en-US" sz="900" b="0" i="0" u="none" strike="noStrike">
                          <a:effectLst/>
                          <a:latin typeface="Verdana"/>
                        </a:rPr>
                        <a:t>Number of shares outstanding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1019.50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effectLst/>
                        <a:latin typeface="Verdana"/>
                      </a:endParaRPr>
                    </a:p>
                  </a:txBody>
                  <a:tcPr marL="11451" marR="11451" marT="114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r>
              <a:tr h="148856">
                <a:tc>
                  <a:txBody>
                    <a:bodyPr/>
                    <a:lstStyle/>
                    <a:p>
                      <a:pPr algn="l" fontAlgn="b"/>
                      <a:r>
                        <a:rPr lang="en-US" sz="900" b="1" i="0" u="none" strike="noStrike">
                          <a:effectLst/>
                          <a:latin typeface="Verdana"/>
                        </a:rPr>
                        <a:t>Value per share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Verdana"/>
                        </a:rPr>
                        <a:t>62.27 €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effectLst/>
                        <a:latin typeface="Verdana"/>
                      </a:endParaRPr>
                    </a:p>
                  </a:txBody>
                  <a:tcPr marL="11451" marR="11451" marT="114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r>
              <a:tr h="148856">
                <a:tc>
                  <a:txBody>
                    <a:bodyPr/>
                    <a:lstStyle/>
                    <a:p>
                      <a:pPr algn="l" fontAlgn="b"/>
                      <a:r>
                        <a:rPr lang="en-US" sz="900" b="1" i="0" u="none" strike="noStrike">
                          <a:effectLst/>
                          <a:latin typeface="Verdana"/>
                        </a:rPr>
                        <a:t>Stock price in November 2013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Verdana"/>
                        </a:rPr>
                        <a:t>35.46 €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effectLst/>
                        <a:latin typeface="Verdana"/>
                      </a:endParaRPr>
                    </a:p>
                  </a:txBody>
                  <a:tcPr marL="11451" marR="11451" marT="114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dirty="0">
                        <a:effectLst/>
                        <a:latin typeface="Verdana"/>
                      </a:endParaRPr>
                    </a:p>
                  </a:txBody>
                  <a:tcPr marL="11451" marR="11451" marT="11450" marB="0" anchor="b">
                    <a:lnL>
                      <a:noFill/>
                    </a:lnL>
                    <a:lnR>
                      <a:noFill/>
                    </a:lnR>
                    <a:lnT>
                      <a:noFill/>
                    </a:lnT>
                    <a:lnB>
                      <a:noFill/>
                    </a:lnB>
                  </a:tcPr>
                </a:tc>
              </a:tr>
            </a:tbl>
          </a:graphicData>
        </a:graphic>
      </p:graphicFrame>
    </p:spTree>
    <p:extLst>
      <p:ext uri="{BB962C8B-B14F-4D97-AF65-F5344CB8AC3E}">
        <p14:creationId xmlns:p14="http://schemas.microsoft.com/office/powerpoint/2010/main" val="1056575931"/>
      </p:ext>
    </p:extLst>
  </p:cSld>
  <p:clrMapOvr>
    <a:masterClrMapping/>
  </p:clrMapOvr>
</p:sld>
</file>

<file path=ppt/slides/slide5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Valuing Tata Motors with a FCFE model in November 2013: The high growth period</a:t>
            </a:r>
            <a:endParaRPr lang="en-US" dirty="0">
              <a:ea typeface="+mj-ea"/>
              <a:cs typeface="+mj-cs"/>
            </a:endParaRPr>
          </a:p>
        </p:txBody>
      </p:sp>
      <p:sp>
        <p:nvSpPr>
          <p:cNvPr id="522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5A6255C-319B-464D-B29D-57BF1FF45262}" type="slidenum">
              <a:rPr lang="en-US"/>
              <a:pPr>
                <a:defRPr/>
              </a:pPr>
              <a:t>569</a:t>
            </a:fld>
            <a:endParaRPr lang="en-US" dirty="0"/>
          </a:p>
        </p:txBody>
      </p:sp>
      <p:sp>
        <p:nvSpPr>
          <p:cNvPr id="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We use the expected growth rate of 24.13%, estimated based upon the 2013 values for ROE (29.97%) and equity reinvestment rate (80.5%):</a:t>
            </a:r>
          </a:p>
          <a:p>
            <a:pPr marL="640715" lvl="1" indent="-320040" eaLnBrk="1" fontAlgn="auto" hangingPunct="1">
              <a:spcAft>
                <a:spcPts val="0"/>
              </a:spcAft>
              <a:buFont typeface="Wingdings"/>
              <a:buChar char=""/>
              <a:defRPr/>
            </a:pPr>
            <a:r>
              <a:rPr lang="en-US" sz="2000" dirty="0" smtClean="0">
                <a:ea typeface="+mn-ea"/>
              </a:rPr>
              <a:t>Expected growth rate = 29.97% * 80.5% = 24.13%</a:t>
            </a:r>
          </a:p>
          <a:p>
            <a:pPr marL="320040" indent="-320040" eaLnBrk="1" fontAlgn="auto" hangingPunct="1">
              <a:spcAft>
                <a:spcPts val="0"/>
              </a:spcAft>
              <a:buFont typeface="Wingdings"/>
              <a:buChar char=""/>
              <a:defRPr/>
            </a:pPr>
            <a:r>
              <a:rPr lang="en-US" sz="2400" dirty="0" smtClean="0">
                <a:ea typeface="+mn-ea"/>
                <a:cs typeface="+mn-cs"/>
              </a:rPr>
              <a:t>The cost of equity for Tata Motors is 13.50%:</a:t>
            </a:r>
          </a:p>
          <a:p>
            <a:pPr marL="320675" lvl="1" indent="0" algn="ctr" eaLnBrk="1" fontAlgn="auto" hangingPunct="1">
              <a:spcAft>
                <a:spcPts val="0"/>
              </a:spcAft>
              <a:buFont typeface="Wingdings"/>
              <a:buNone/>
              <a:defRPr/>
            </a:pPr>
            <a:r>
              <a:rPr lang="en-US" sz="2000" dirty="0" smtClean="0">
                <a:ea typeface="+mn-ea"/>
              </a:rPr>
              <a:t>Cost of equity = </a:t>
            </a:r>
            <a:r>
              <a:rPr lang="en-US" sz="2000" dirty="0"/>
              <a:t>= 6.57% + 0.964 (7.19%) = 13.50%</a:t>
            </a:r>
          </a:p>
          <a:p>
            <a:pPr eaLnBrk="1" fontAlgn="auto" hangingPunct="1">
              <a:spcAft>
                <a:spcPts val="0"/>
              </a:spcAft>
              <a:defRPr/>
            </a:pPr>
            <a:r>
              <a:rPr lang="en-US" sz="2400" dirty="0" smtClean="0">
                <a:ea typeface="+mn-ea"/>
                <a:cs typeface="+mn-cs"/>
              </a:rPr>
              <a:t>The expected FCFE for the high growth period</a:t>
            </a:r>
            <a:r>
              <a:rPr lang="en-US" dirty="0" smtClean="0">
                <a:ea typeface="+mn-ea"/>
                <a:cs typeface="+mn-cs"/>
              </a:rPr>
              <a:t>	</a:t>
            </a:r>
            <a:endParaRPr lang="en-US" dirty="0">
              <a:ea typeface="+mn-ea"/>
              <a:cs typeface="+mn-cs"/>
            </a:endParaRPr>
          </a:p>
        </p:txBody>
      </p:sp>
      <p:graphicFrame>
        <p:nvGraphicFramePr>
          <p:cNvPr id="6" name="Table 5"/>
          <p:cNvGraphicFramePr>
            <a:graphicFrameLocks noGrp="1"/>
          </p:cNvGraphicFramePr>
          <p:nvPr/>
        </p:nvGraphicFramePr>
        <p:xfrm>
          <a:off x="762000" y="4724400"/>
          <a:ext cx="7315200" cy="1490682"/>
        </p:xfrm>
        <a:graphic>
          <a:graphicData uri="http://schemas.openxmlformats.org/drawingml/2006/table">
            <a:tbl>
              <a:tblPr/>
              <a:tblGrid>
                <a:gridCol w="1689100"/>
                <a:gridCol w="1130300"/>
                <a:gridCol w="876300"/>
                <a:gridCol w="876300"/>
                <a:gridCol w="876300"/>
                <a:gridCol w="876300"/>
                <a:gridCol w="990600"/>
              </a:tblGrid>
              <a:tr h="195568">
                <a:tc>
                  <a:txBody>
                    <a:bodyPr/>
                    <a:lstStyle/>
                    <a:p>
                      <a:pPr algn="l" fontAlgn="b"/>
                      <a:r>
                        <a:rPr lang="en-US" sz="1200" b="0" i="0" u="none" strike="noStrike">
                          <a:solidFill>
                            <a:srgbClr val="000000"/>
                          </a:solidFill>
                          <a:effectLst/>
                          <a:latin typeface="Calibri"/>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Current</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a:solidFill>
                            <a:srgbClr val="000000"/>
                          </a:solidFill>
                          <a:effectLst/>
                          <a:latin typeface="Calibri"/>
                        </a:rPr>
                        <a:t>Expected growth rate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a:solidFill>
                            <a:srgbClr val="000000"/>
                          </a:solidFill>
                          <a:effectLst/>
                          <a:latin typeface="Calibri"/>
                        </a:rPr>
                        <a:t>Net Income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98,926₹</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122,794₹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152,420₹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189,194₹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234,841₹</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291,500₹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a:solidFill>
                            <a:srgbClr val="000000"/>
                          </a:solidFill>
                          <a:effectLst/>
                          <a:latin typeface="Calibri"/>
                        </a:rPr>
                        <a:t>Equity Reinvestment Rate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a:solidFill>
                            <a:srgbClr val="000000"/>
                          </a:solidFill>
                          <a:effectLst/>
                          <a:latin typeface="Calibri"/>
                        </a:rPr>
                        <a:t>Equity Reinvestment</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79,632₹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98,845₹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122,693₹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152,295₹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189,039₹</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234,648₹</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256">
                <a:tc>
                  <a:txBody>
                    <a:bodyPr/>
                    <a:lstStyle/>
                    <a:p>
                      <a:pPr algn="l" fontAlgn="b"/>
                      <a:r>
                        <a:rPr lang="en-US" sz="1200" b="0" i="0" u="none" strike="noStrike">
                          <a:solidFill>
                            <a:srgbClr val="000000"/>
                          </a:solidFill>
                          <a:effectLst/>
                          <a:latin typeface="Calibri"/>
                        </a:rPr>
                        <a:t>FCFE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19,294₹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23,949₹</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29,727₹</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36,899₹</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45,802₹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56,852₹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dirty="0" smtClean="0">
                          <a:solidFill>
                            <a:srgbClr val="000000"/>
                          </a:solidFill>
                          <a:effectLst/>
                          <a:latin typeface="Calibri"/>
                        </a:rPr>
                        <a:t>PV </a:t>
                      </a:r>
                      <a:r>
                        <a:rPr lang="en-US" sz="1200" b="0" i="0" u="none" strike="noStrike" dirty="0">
                          <a:solidFill>
                            <a:srgbClr val="000000"/>
                          </a:solidFill>
                          <a:effectLst/>
                          <a:latin typeface="Calibri"/>
                        </a:rPr>
                        <a:t>of </a:t>
                      </a:r>
                      <a:r>
                        <a:rPr lang="en-US" sz="1200" b="0" i="0" u="none" strike="noStrike" dirty="0" smtClean="0">
                          <a:solidFill>
                            <a:srgbClr val="000000"/>
                          </a:solidFill>
                          <a:effectLst/>
                          <a:latin typeface="Calibri"/>
                        </a:rPr>
                        <a:t>FCFE@13.5%</a:t>
                      </a:r>
                      <a:endParaRPr lang="en-US" sz="1200" b="0" i="0" u="none" strike="noStrike" dirty="0">
                        <a:solidFill>
                          <a:srgbClr val="000000"/>
                        </a:solidFill>
                        <a:effectLst/>
                        <a:latin typeface="Calibri"/>
                      </a:endParaRP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200" b="0" i="0" u="none" strike="noStrike">
                        <a:solidFill>
                          <a:srgbClr val="000000"/>
                        </a:solidFill>
                        <a:effectLst/>
                        <a:latin typeface="Calibri"/>
                      </a:endParaRP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effectLst/>
                          <a:latin typeface="Calibri"/>
                        </a:rPr>
                        <a:t>21,100₹</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23,075₹</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effectLst/>
                          <a:latin typeface="Calibri"/>
                        </a:rPr>
                        <a:t>25,235₹</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27,597₹</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effectLst/>
                          <a:latin typeface="Calibri"/>
                        </a:rPr>
                        <a:t>30,180₹</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522310" name="TextBox 6"/>
          <p:cNvSpPr txBox="1">
            <a:spLocks noChangeArrowheads="1"/>
          </p:cNvSpPr>
          <p:nvPr/>
        </p:nvSpPr>
        <p:spPr bwMode="auto">
          <a:xfrm>
            <a:off x="3808413" y="6248400"/>
            <a:ext cx="2922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fontAlgn="b"/>
            <a:r>
              <a:rPr lang="en-US" sz="1600"/>
              <a:t>Sum of PV of FCFE  = </a:t>
            </a:r>
            <a:r>
              <a:rPr lang="en-US" sz="1600">
                <a:solidFill>
                  <a:srgbClr val="000000"/>
                </a:solidFill>
                <a:latin typeface="Calibri" charset="0"/>
              </a:rPr>
              <a:t>127,187₹</a:t>
            </a:r>
          </a:p>
        </p:txBody>
      </p:sp>
    </p:spTree>
    <p:extLst>
      <p:ext uri="{BB962C8B-B14F-4D97-AF65-F5344CB8AC3E}">
        <p14:creationId xmlns:p14="http://schemas.microsoft.com/office/powerpoint/2010/main" val="3993734416"/>
      </p:ext>
    </p:extLst>
  </p:cSld>
  <p:clrMapOvr>
    <a:masterClrMapping/>
  </p:clrMapOvr>
  <p:timing>
    <p:tnLst>
      <p:par>
        <p:cTn xmlns:p14="http://schemas.microsoft.com/office/powerpoint/2010/main" id="1" dur="indefinite" restart="never" nodeType="tmRoot"/>
      </p:par>
    </p:tnLst>
  </p:timing>
</p:sld>
</file>

<file path=ppt/slides/slide5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Title 1"/>
          <p:cNvSpPr>
            <a:spLocks noGrp="1"/>
          </p:cNvSpPr>
          <p:nvPr>
            <p:ph type="title"/>
          </p:nvPr>
        </p:nvSpPr>
        <p:spPr>
          <a:xfrm>
            <a:off x="612775" y="228600"/>
            <a:ext cx="8153400" cy="990600"/>
          </a:xfrm>
        </p:spPr>
        <p:txBody>
          <a:bodyPr/>
          <a:lstStyle/>
          <a:p>
            <a:pPr eaLnBrk="1" hangingPunct="1"/>
            <a:r>
              <a:rPr lang="en-US">
                <a:latin typeface="Calibri" charset="0"/>
              </a:rPr>
              <a:t>Stable growth and value….</a:t>
            </a:r>
          </a:p>
        </p:txBody>
      </p:sp>
      <p:sp>
        <p:nvSpPr>
          <p:cNvPr id="524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FCE8B9F-89E1-3745-8C9A-7EB5C15112C7}" type="slidenum">
              <a:rPr lang="en-US"/>
              <a:pPr>
                <a:defRPr/>
              </a:pPr>
              <a:t>570</a:t>
            </a:fld>
            <a:endParaRPr lang="en-US" dirty="0"/>
          </a:p>
        </p:txBody>
      </p:sp>
      <p:sp>
        <p:nvSpPr>
          <p:cNvPr id="2"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After year five, we will assume that the beta will increase to 1 and that the equity risk premium will decline to 6.98% percent (as the company becomes more global). The resulting cost of equity is 13.55 percent.</a:t>
            </a:r>
          </a:p>
          <a:p>
            <a:pPr marL="0" indent="0" eaLnBrk="1" fontAlgn="auto" hangingPunct="1">
              <a:spcAft>
                <a:spcPts val="0"/>
              </a:spcAft>
              <a:buFont typeface="Wingdings"/>
              <a:buNone/>
              <a:defRPr/>
            </a:pPr>
            <a:r>
              <a:rPr lang="en-US" dirty="0" smtClean="0">
                <a:ea typeface="+mn-ea"/>
                <a:cs typeface="+mn-cs"/>
              </a:rPr>
              <a:t>	Cost of Equity in Stable Growth = 6.57% + 1(6.98%) = 13.55%</a:t>
            </a:r>
          </a:p>
          <a:p>
            <a:pPr marL="320040" indent="-320040" eaLnBrk="1" fontAlgn="auto" hangingPunct="1">
              <a:spcAft>
                <a:spcPts val="0"/>
              </a:spcAft>
              <a:buFont typeface="Wingdings"/>
              <a:buChar char=""/>
              <a:defRPr/>
            </a:pPr>
            <a:r>
              <a:rPr lang="en-US" dirty="0" smtClean="0">
                <a:ea typeface="+mn-ea"/>
                <a:cs typeface="+mn-cs"/>
              </a:rPr>
              <a:t>We will assume that the growth in net income will drop to 6% and that the return on equity will drop to 13.55% (which is also the cost of equity). </a:t>
            </a:r>
          </a:p>
          <a:p>
            <a:pPr marL="320040" lvl="1" indent="0" eaLnBrk="1" fontAlgn="auto" hangingPunct="1">
              <a:spcAft>
                <a:spcPts val="0"/>
              </a:spcAft>
              <a:buFont typeface="Wingdings 2"/>
              <a:buNone/>
              <a:defRPr/>
            </a:pPr>
            <a:r>
              <a:rPr lang="en-US" dirty="0" smtClean="0">
                <a:ea typeface="+mn-ea"/>
              </a:rPr>
              <a:t>Equity Reinvestment Rate </a:t>
            </a:r>
            <a:r>
              <a:rPr lang="en-US" baseline="-25000" dirty="0" smtClean="0">
                <a:ea typeface="+mn-ea"/>
              </a:rPr>
              <a:t>Stable Growth </a:t>
            </a:r>
            <a:r>
              <a:rPr lang="en-US" dirty="0" smtClean="0">
                <a:ea typeface="+mn-ea"/>
              </a:rPr>
              <a:t>= 6%/13.55% = 44.28% </a:t>
            </a:r>
          </a:p>
          <a:p>
            <a:pPr marL="320040" lvl="1" indent="0" eaLnBrk="1" fontAlgn="auto" hangingPunct="1">
              <a:spcAft>
                <a:spcPts val="0"/>
              </a:spcAft>
              <a:buFont typeface="Wingdings 2"/>
              <a:buNone/>
              <a:defRPr/>
            </a:pPr>
            <a:r>
              <a:rPr lang="en-US" dirty="0" smtClean="0">
                <a:ea typeface="+mn-ea"/>
              </a:rPr>
              <a:t>FCFE in Year 6 = </a:t>
            </a:r>
            <a:r>
              <a:rPr lang="en-US" dirty="0">
                <a:solidFill>
                  <a:srgbClr val="000000"/>
                </a:solidFill>
              </a:rPr>
              <a:t>₹</a:t>
            </a:r>
            <a:r>
              <a:rPr lang="en-US" dirty="0" smtClean="0">
                <a:ea typeface="+mn-ea"/>
              </a:rPr>
              <a:t>291,500(1.06)(1 – 0.4428) = </a:t>
            </a:r>
            <a:r>
              <a:rPr lang="en-US" dirty="0">
                <a:solidFill>
                  <a:srgbClr val="000000"/>
                </a:solidFill>
              </a:rPr>
              <a:t>₹</a:t>
            </a:r>
            <a:r>
              <a:rPr lang="en-US" dirty="0" smtClean="0">
                <a:ea typeface="+mn-ea"/>
              </a:rPr>
              <a:t> 136,822million </a:t>
            </a:r>
          </a:p>
          <a:p>
            <a:pPr marL="320040" lvl="1" indent="0" eaLnBrk="1" fontAlgn="auto" hangingPunct="1">
              <a:spcAft>
                <a:spcPts val="0"/>
              </a:spcAft>
              <a:buFont typeface="Wingdings 2"/>
              <a:buNone/>
              <a:defRPr/>
            </a:pPr>
            <a:r>
              <a:rPr lang="en-US" dirty="0" smtClean="0">
                <a:ea typeface="+mn-ea"/>
              </a:rPr>
              <a:t>Terminal Value of Equity = </a:t>
            </a:r>
            <a:r>
              <a:rPr lang="en-US" dirty="0">
                <a:solidFill>
                  <a:srgbClr val="000000"/>
                </a:solidFill>
              </a:rPr>
              <a:t>₹</a:t>
            </a:r>
            <a:r>
              <a:rPr lang="en-US" dirty="0" smtClean="0">
                <a:ea typeface="+mn-ea"/>
              </a:rPr>
              <a:t>136,822/(0.1355 – 0.06) = </a:t>
            </a:r>
            <a:r>
              <a:rPr lang="en-US" dirty="0" smtClean="0">
                <a:solidFill>
                  <a:srgbClr val="000000"/>
                </a:solidFill>
              </a:rPr>
              <a:t>₹</a:t>
            </a:r>
            <a:r>
              <a:rPr lang="en-US" dirty="0" smtClean="0">
                <a:ea typeface="+mn-ea"/>
              </a:rPr>
              <a:t> 2,280,372 million</a:t>
            </a:r>
          </a:p>
          <a:p>
            <a:pPr marL="320040" indent="-320040" eaLnBrk="1" fontAlgn="auto" hangingPunct="1">
              <a:spcAft>
                <a:spcPts val="0"/>
              </a:spcAft>
              <a:buFont typeface="Wingdings"/>
              <a:buChar char=""/>
              <a:defRPr/>
            </a:pPr>
            <a:r>
              <a:rPr lang="en-US" dirty="0" smtClean="0">
                <a:ea typeface="+mn-ea"/>
                <a:cs typeface="+mn-cs"/>
              </a:rPr>
              <a:t>To value equity in the firm today</a:t>
            </a:r>
          </a:p>
          <a:p>
            <a:pPr marL="320040" lvl="1" indent="0" eaLnBrk="1" fontAlgn="auto" hangingPunct="1">
              <a:spcAft>
                <a:spcPts val="0"/>
              </a:spcAft>
              <a:buFont typeface="Wingdings 2"/>
              <a:buNone/>
              <a:defRPr/>
            </a:pPr>
            <a:r>
              <a:rPr lang="en-US" dirty="0" smtClean="0">
                <a:ea typeface="+mn-ea"/>
              </a:rPr>
              <a:t>Value of equity = PV of FCFE during high growth + PV of terminal value </a:t>
            </a:r>
            <a:r>
              <a:rPr lang="en-US" dirty="0">
                <a:ea typeface="+mn-ea"/>
              </a:rPr>
              <a:t>	</a:t>
            </a:r>
            <a:r>
              <a:rPr lang="en-US" dirty="0" smtClean="0">
                <a:ea typeface="+mn-ea"/>
              </a:rPr>
              <a:t>	= </a:t>
            </a:r>
            <a:r>
              <a:rPr lang="en-US" dirty="0">
                <a:solidFill>
                  <a:srgbClr val="000000"/>
                </a:solidFill>
              </a:rPr>
              <a:t>₹</a:t>
            </a:r>
            <a:r>
              <a:rPr lang="en-US" dirty="0" smtClean="0">
                <a:ea typeface="+mn-ea"/>
              </a:rPr>
              <a:t>127,187 + 2,280,372/1.1355</a:t>
            </a:r>
            <a:r>
              <a:rPr lang="en-US" baseline="30000" dirty="0" smtClean="0">
                <a:ea typeface="+mn-ea"/>
              </a:rPr>
              <a:t>5</a:t>
            </a:r>
            <a:r>
              <a:rPr lang="en-US" dirty="0" smtClean="0">
                <a:ea typeface="+mn-ea"/>
              </a:rPr>
              <a:t> = </a:t>
            </a:r>
            <a:r>
              <a:rPr lang="en-US" dirty="0" smtClean="0">
                <a:solidFill>
                  <a:srgbClr val="000000"/>
                </a:solidFill>
              </a:rPr>
              <a:t>₹742,008</a:t>
            </a:r>
            <a:r>
              <a:rPr lang="en-US" dirty="0" smtClean="0">
                <a:ea typeface="+mn-ea"/>
              </a:rPr>
              <a:t> million</a:t>
            </a:r>
          </a:p>
          <a:p>
            <a:pPr marL="640080" lvl="1" indent="-274320" eaLnBrk="1" fontAlgn="auto" hangingPunct="1">
              <a:spcAft>
                <a:spcPts val="0"/>
              </a:spcAft>
              <a:buFont typeface="Wingdings 2"/>
              <a:buChar char=""/>
              <a:defRPr/>
            </a:pPr>
            <a:r>
              <a:rPr lang="en-US" dirty="0" smtClean="0">
                <a:ea typeface="+mn-ea"/>
              </a:rPr>
              <a:t>Dividing by 2694.08 million shares yields a value of equity per share of </a:t>
            </a:r>
            <a:r>
              <a:rPr lang="en-US" dirty="0" smtClean="0">
                <a:solidFill>
                  <a:srgbClr val="000000"/>
                </a:solidFill>
              </a:rPr>
              <a:t>₹275.42</a:t>
            </a:r>
            <a:r>
              <a:rPr lang="en-US" dirty="0" smtClean="0">
                <a:ea typeface="+mn-ea"/>
              </a:rPr>
              <a:t>, about 40% lower than the stock price of </a:t>
            </a:r>
            <a:r>
              <a:rPr lang="en-US" dirty="0" smtClean="0">
                <a:solidFill>
                  <a:srgbClr val="000000"/>
                </a:solidFill>
              </a:rPr>
              <a:t>₹427.85</a:t>
            </a:r>
            <a:r>
              <a:rPr lang="en-US" dirty="0" smtClean="0">
                <a:ea typeface="+mn-ea"/>
              </a:rPr>
              <a:t> per share.</a:t>
            </a:r>
            <a:endParaRPr lang="en-US" dirty="0">
              <a:ea typeface="+mn-ea"/>
            </a:endParaRPr>
          </a:p>
        </p:txBody>
      </p:sp>
    </p:spTree>
    <p:extLst>
      <p:ext uri="{BB962C8B-B14F-4D97-AF65-F5344CB8AC3E}">
        <p14:creationId xmlns:p14="http://schemas.microsoft.com/office/powerpoint/2010/main" val="2317298505"/>
      </p:ext>
    </p:extLst>
  </p:cSld>
  <p:clrMapOvr>
    <a:masterClrMapping/>
  </p:clrMapOvr>
  <p:timing>
    <p:tnLst>
      <p:par>
        <p:cTn xmlns:p14="http://schemas.microsoft.com/office/powerpoint/2010/main" id="1" dur="indefinite" restart="never" nodeType="tmRoot"/>
      </p:par>
    </p:tnLst>
  </p:timing>
</p:sld>
</file>

<file path=ppt/slides/slide5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2633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3A2EC44-DC0B-8642-87BC-075ABB85C3A0}" type="slidenum">
              <a:rPr lang="en-US" sz="1400">
                <a:solidFill>
                  <a:schemeClr val="tx2"/>
                </a:solidFill>
              </a:rPr>
              <a:pPr/>
              <a:t>571</a:t>
            </a:fld>
            <a:endParaRPr lang="en-US" sz="1400">
              <a:solidFill>
                <a:schemeClr val="tx2"/>
              </a:solidFill>
            </a:endParaRPr>
          </a:p>
        </p:txBody>
      </p:sp>
      <p:pic>
        <p:nvPicPr>
          <p:cNvPr id="52633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
            <a:ext cx="914400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732673"/>
      </p:ext>
    </p:extLst>
  </p:cSld>
  <p:clrMapOvr>
    <a:masterClrMapping/>
  </p:clrMapOvr>
</p:sld>
</file>

<file path=ppt/slides/slide5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Inputs to Valuation</a:t>
            </a:r>
          </a:p>
        </p:txBody>
      </p:sp>
      <p:graphicFrame>
        <p:nvGraphicFramePr>
          <p:cNvPr id="527362"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1206298" name="Document" r:id="rId4" imgW="8382000" imgH="5410200" progId="Word.Document.8">
                  <p:embed/>
                </p:oleObj>
              </mc:Choice>
              <mc:Fallback>
                <p:oleObj name="Document" r:id="rId4" imgW="8382000" imgH="5410200" progId="Word.Documen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7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3459753206"/>
      </p:ext>
    </p:extLst>
  </p:cSld>
  <p:clrMapOvr>
    <a:masterClrMapping/>
  </p:clrMapOvr>
  <p:transition xmlns:p14="http://schemas.microsoft.com/office/powerpoint/2010/main"/>
</p:sld>
</file>

<file path=ppt/slides/slide5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2" name="Picture 1"/>
          <p:cNvPicPr>
            <a:picLocks noChangeAspect="1"/>
          </p:cNvPicPr>
          <p:nvPr/>
        </p:nvPicPr>
        <p:blipFill>
          <a:blip r:embed="rId3"/>
          <a:stretch>
            <a:fillRect/>
          </a:stretch>
        </p:blipFill>
        <p:spPr>
          <a:xfrm>
            <a:off x="0" y="520700"/>
            <a:ext cx="9144000" cy="5795334"/>
          </a:xfrm>
          <a:prstGeom prst="rect">
            <a:avLst/>
          </a:prstGeom>
        </p:spPr>
      </p:pic>
    </p:spTree>
    <p:extLst>
      <p:ext uri="{BB962C8B-B14F-4D97-AF65-F5344CB8AC3E}">
        <p14:creationId xmlns:p14="http://schemas.microsoft.com/office/powerpoint/2010/main" val="41132440"/>
      </p:ext>
    </p:extLst>
  </p:cSld>
  <p:clrMapOvr>
    <a:masterClrMapping/>
  </p:clrMapOvr>
</p:sld>
</file>

<file path=ppt/slides/slide5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3145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872854"/>
      </p:ext>
    </p:extLst>
  </p:cSld>
  <p:clrMapOvr>
    <a:masterClrMapping/>
  </p:clrMapOvr>
</p:sld>
</file>

<file path=ppt/slides/slide5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Title 1"/>
          <p:cNvSpPr>
            <a:spLocks noGrp="1"/>
          </p:cNvSpPr>
          <p:nvPr>
            <p:ph type="title"/>
          </p:nvPr>
        </p:nvSpPr>
        <p:spPr>
          <a:xfrm>
            <a:off x="612775" y="228600"/>
            <a:ext cx="8153400" cy="990600"/>
          </a:xfrm>
        </p:spPr>
        <p:txBody>
          <a:bodyPr/>
          <a:lstStyle/>
          <a:p>
            <a:pPr eaLnBrk="1" hangingPunct="1"/>
            <a:r>
              <a:rPr lang="en-US">
                <a:latin typeface="Calibri" charset="0"/>
              </a:rPr>
              <a:t>Ways of changing value…</a:t>
            </a:r>
          </a:p>
        </p:txBody>
      </p:sp>
      <p:pic>
        <p:nvPicPr>
          <p:cNvPr id="53350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3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09707797"/>
      </p:ext>
    </p:extLst>
  </p:cSld>
  <p:clrMapOvr>
    <a:masterClrMapping/>
  </p:clrMapOvr>
</p:sld>
</file>

<file path=ppt/slides/slide5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3555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077188"/>
      </p:ext>
    </p:extLst>
  </p:cSld>
  <p:clrMapOvr>
    <a:masterClrMapping/>
  </p:clrMapOvr>
</p:sld>
</file>

<file path=ppt/slides/slide5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537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556BBD-A845-8346-828D-C1D2D760201D}" type="slidenum">
              <a:rPr lang="en-US"/>
              <a:pPr>
                <a:defRPr/>
              </a:pPr>
              <a:t>577</a:t>
            </a:fld>
            <a:endParaRPr lang="en-US" dirty="0"/>
          </a:p>
        </p:txBody>
      </p:sp>
      <p:pic>
        <p:nvPicPr>
          <p:cNvPr id="53760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25995841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7.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8.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9.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0.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7.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8.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9.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0.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20722</TotalTime>
  <Pages>13</Pages>
  <Words>104811</Words>
  <Application>Microsoft Macintosh PowerPoint</Application>
  <PresentationFormat>On-screen Show (4:3)</PresentationFormat>
  <Paragraphs>10742</Paragraphs>
  <Slides>578</Slides>
  <Notes>578</Notes>
  <HiddenSlides>0</HiddenSlides>
  <MMClips>0</MMClips>
  <ScaleCrop>false</ScaleCrop>
  <HeadingPairs>
    <vt:vector size="8" baseType="variant">
      <vt:variant>
        <vt:lpstr>Theme</vt:lpstr>
      </vt:variant>
      <vt:variant>
        <vt:i4>1</vt:i4>
      </vt:variant>
      <vt:variant>
        <vt:lpstr>Links</vt:lpstr>
      </vt:variant>
      <vt:variant>
        <vt:i4>6</vt:i4>
      </vt:variant>
      <vt:variant>
        <vt:lpstr>Embedded OLE Servers</vt:lpstr>
      </vt:variant>
      <vt:variant>
        <vt:i4>6</vt:i4>
      </vt:variant>
      <vt:variant>
        <vt:lpstr>Slide Titles</vt:lpstr>
      </vt:variant>
      <vt:variant>
        <vt:i4>578</vt:i4>
      </vt:variant>
    </vt:vector>
  </HeadingPairs>
  <TitlesOfParts>
    <vt:vector size="591" baseType="lpstr">
      <vt:lpstr>Basic</vt:lpstr>
      <vt:lpstr>\\localhost\All My Stuff\Home Page 2002\pptfiles\acf4E\!OLE_LINK1</vt:lpstr>
      <vt:lpstr>\\localhost\All My Stuff\Home Page 2002\pptfiles\acf4E\!OLE_LINK2</vt:lpstr>
      <vt:lpstr>\\localhost\All My Stuff\Home Page 2002\pptfiles\acf4E\!OLE_LINK4</vt:lpstr>
      <vt:lpstr>\\localhost\All My Stuff\Home Page 2002\pptfiles\acf4E\Travelling HD:All My Stuff:AppldCF3ed:New Chapters:Chap7.doc!OLE_LINK7</vt:lpstr>
      <vt:lpstr>\\localhost\All My Stuff\Home Page 2002\pptfiles\acf4E\!OLE_LINK8</vt:lpstr>
      <vt:lpstr>\\localhost\All My Stuff\Home Page 2002\pptfiles\acf4E\!OLE_LINK7</vt:lpstr>
      <vt:lpstr>Document</vt:lpstr>
      <vt:lpstr>Equation</vt:lpstr>
      <vt:lpstr>Microsoft Word Document</vt:lpstr>
      <vt:lpstr>MS_ClipArt_Gallery</vt:lpstr>
      <vt:lpstr>Chart</vt:lpstr>
      <vt:lpstr>Picture</vt:lpstr>
      <vt:lpstr>Applied Corporate Finance 4th Edition Instructor manual</vt:lpstr>
      <vt:lpstr>The Objective in Corporate Finance</vt:lpstr>
      <vt:lpstr>First Principles</vt:lpstr>
      <vt:lpstr>The Objective in Decision Making</vt:lpstr>
      <vt:lpstr>Maximizing Stock Prices is too “narrow” an objective: A preliminary response</vt:lpstr>
      <vt:lpstr>Why traditional corporate financial theory focuses on maximizing stockholder wealth.</vt:lpstr>
      <vt:lpstr>The Classical Objective Function</vt:lpstr>
      <vt:lpstr>What can go wrong?</vt:lpstr>
      <vt:lpstr>I. Stockholder Interests vs. Management Interests</vt:lpstr>
      <vt:lpstr>The Annual Meeting as a disciplinary venue</vt:lpstr>
      <vt:lpstr>And institutional investors go along with incumbent managers…</vt:lpstr>
      <vt:lpstr>Board of Directors as a disciplinary mechanism</vt:lpstr>
      <vt:lpstr>The CEO often hand-picks directors.. </vt:lpstr>
      <vt:lpstr>Directors lack the expertise (and the willingness) to ask the necessary tough questions..</vt:lpstr>
      <vt:lpstr>The worst board ever? The Disney Experience - 1997</vt:lpstr>
      <vt:lpstr>The Calpers Tests for Independent Boards</vt:lpstr>
      <vt:lpstr>Business Week piles on… The Worst Boards in 1997..</vt:lpstr>
      <vt:lpstr>Application Test: Who’s on board?</vt:lpstr>
      <vt:lpstr>So, what next? When the cat is idle, the mice will play ....</vt:lpstr>
      <vt:lpstr>Overpaying on takeovers</vt:lpstr>
      <vt:lpstr>A case study in value destruction: Eastman Kodak &amp; Sterling Drugs</vt:lpstr>
      <vt:lpstr>Earnings and Revenues at Sterling Drugs </vt:lpstr>
      <vt:lpstr>Kodak Says Drug Unit Is Not for Sale … but…</vt:lpstr>
      <vt:lpstr>The connection to corporate governance: HP buys Autonomy… and explains the premium</vt:lpstr>
      <vt:lpstr>A year later… HP admits a mistake…and explains it…</vt:lpstr>
      <vt:lpstr>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II. Stockholders' objectives vs. Bondholders' objectives</vt:lpstr>
      <vt:lpstr>Examples of the conflict..</vt:lpstr>
      <vt:lpstr>An Extreme Example: Unprotected Lenders?</vt:lpstr>
      <vt:lpstr>III. Firms and Financial Markets</vt:lpstr>
      <vt:lpstr>Managers control the release of information to the general public</vt:lpstr>
      <vt:lpstr>Evidence that managers delay bad news?</vt:lpstr>
      <vt:lpstr>Some critiques of market efficiency.. </vt:lpstr>
      <vt:lpstr>Are markets short sighted and too focused on the near term? What do you think?</vt:lpstr>
      <vt:lpstr>Are markets short term? Some evidence that they are not..</vt:lpstr>
      <vt:lpstr>If markets are so short term, why do they react to big investments (that potentially lower short term earnings) so positively?</vt:lpstr>
      <vt:lpstr>But what about market crises?</vt:lpstr>
      <vt:lpstr>IV. Firms and Society</vt:lpstr>
      <vt:lpstr>Social Costs and Benefits are difficult to quantify because ..</vt:lpstr>
      <vt:lpstr>A test of your social consciousness:  Put your money where you mouth is…</vt:lpstr>
      <vt:lpstr>So this is what can go wrong...</vt:lpstr>
      <vt:lpstr>Traditional corporate financial theory breaks down when ...</vt:lpstr>
      <vt:lpstr>When traditional corporate financial theory breaks down, the solution is:</vt:lpstr>
      <vt:lpstr>I. An Alternative Corporate Governance System</vt:lpstr>
      <vt:lpstr>II. Choose a Different Objective Function</vt:lpstr>
      <vt:lpstr>III. Maximize Stock Price, subject to ..</vt:lpstr>
      <vt:lpstr>The Stockholder Backlash </vt:lpstr>
      <vt:lpstr>The Hostile Acquisition Threat</vt:lpstr>
      <vt:lpstr>In response, boards are becoming more independent…</vt:lpstr>
      <vt:lpstr>Disney: Eisner’s rise &amp; fall from grace</vt:lpstr>
      <vt:lpstr>Eisner’s concession: Disney’s Board in 2003</vt:lpstr>
      <vt:lpstr>Changes in corporate governance at Disney</vt:lpstr>
      <vt:lpstr>Eisner’s exit… and a new age dawns? Disney’s board in 2008</vt:lpstr>
      <vt:lpstr>But as a CEO’s tenure lengthens, does corporate governance suffer?</vt:lpstr>
      <vt:lpstr>What about legislation?</vt:lpstr>
      <vt:lpstr>Is there a payoff to better corporate governance?</vt:lpstr>
      <vt:lpstr>The Bondholders’ Defense Against Stockholder Excesses</vt:lpstr>
      <vt:lpstr>The Financial Market Response</vt:lpstr>
      <vt:lpstr>The Societal Response</vt:lpstr>
      <vt:lpstr>The Counter Reaction</vt:lpstr>
      <vt:lpstr>So what do you think?</vt:lpstr>
      <vt:lpstr>The Modified Objective Function</vt:lpstr>
      <vt:lpstr>The Investment Principle: Risk and Return Models  </vt:lpstr>
      <vt:lpstr>First Principles</vt:lpstr>
      <vt:lpstr>The notion of a benchmark </vt:lpstr>
      <vt:lpstr>What is Risk?</vt:lpstr>
      <vt:lpstr>A good risk and return model should…</vt:lpstr>
      <vt:lpstr>The Capital Asset Pricing Model</vt:lpstr>
      <vt:lpstr>1. The Mean-Variance Framework</vt:lpstr>
      <vt:lpstr>How risky is Disney? A look at the past…</vt:lpstr>
      <vt:lpstr>Do you live in a mean-variance world?</vt:lpstr>
      <vt:lpstr>The Importance of Diversification: Risk Types</vt:lpstr>
      <vt:lpstr>Why diversification reduces/eliminates firm specific risk</vt:lpstr>
      <vt:lpstr>The Role of the Marginal Investor</vt:lpstr>
      <vt:lpstr>Identifying the Marginal Investor in your firm…</vt:lpstr>
      <vt:lpstr>Gauging the marginal investor: Disney in 2013</vt:lpstr>
      <vt:lpstr>Extending the assessment of the investor base</vt:lpstr>
      <vt:lpstr>The Limiting Case: The Market Portfolio</vt:lpstr>
      <vt:lpstr>The Risk of an Individual Asset</vt:lpstr>
      <vt:lpstr>Limitations of the CAPM</vt:lpstr>
      <vt:lpstr>Alternatives to the CAPM</vt:lpstr>
      <vt:lpstr>Why the CAPM persists…</vt:lpstr>
      <vt:lpstr>Application Test: Who is the marginal investor in your firm?</vt:lpstr>
      <vt:lpstr> From Risk &amp; Return Models to Hurdle Rates: Estimation Challenges </vt:lpstr>
      <vt:lpstr>Inputs required to use the CAPM - </vt:lpstr>
      <vt:lpstr>The Riskfree Rate and Time Horizon</vt:lpstr>
      <vt:lpstr>Riskfree Rate in Practice</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Three paths to estimating sovereign default spreads</vt:lpstr>
      <vt:lpstr>Risk free rates in currencies: Sovereigns with default risk</vt:lpstr>
      <vt:lpstr>Measurement of the risk premium</vt:lpstr>
      <vt:lpstr>What is your risk premium?</vt:lpstr>
      <vt:lpstr>Risk Aversion and Risk Premiums</vt:lpstr>
      <vt:lpstr>Risk Premiums do change..</vt:lpstr>
      <vt:lpstr>Estimating Risk Premiums in Practice</vt:lpstr>
      <vt:lpstr>The Survey Approach</vt:lpstr>
      <vt:lpstr>The Historical Premium Approach</vt:lpstr>
      <vt:lpstr>B. The Historical Risk Premium Evidence from the United States</vt:lpstr>
      <vt:lpstr>What about historical premiums for other markets?</vt:lpstr>
      <vt:lpstr>One solution: Bond default spreads as CRP – November 2013</vt:lpstr>
      <vt:lpstr>Beyond the default spread? Equities are riskier than bonds</vt:lpstr>
      <vt:lpstr>Implied ERP in November 2013: Watch what I pay, not what I say..</vt:lpstr>
      <vt:lpstr>The bottom line on Equity Risk Premiums in November 2013</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Updated Equity Risk Premium: January 2014 </vt:lpstr>
      <vt:lpstr>Implied Premiums in the US: 1960-2013</vt:lpstr>
      <vt:lpstr>PowerPoint Presentation</vt:lpstr>
      <vt:lpstr>Application Test: Estimating a Market Risk Premium</vt:lpstr>
      <vt:lpstr>Estimating Beta</vt:lpstr>
      <vt:lpstr>Estimating Performance</vt:lpstr>
      <vt:lpstr>Setting up for the Estimation</vt:lpstr>
      <vt:lpstr>Choosing the Parameters: Disney</vt:lpstr>
      <vt:lpstr>Disney’s Historical Beta</vt:lpstr>
      <vt:lpstr>Analyzing Disney’s Performance</vt:lpstr>
      <vt:lpstr>More on Jensen’s Alpha</vt:lpstr>
      <vt:lpstr>Estimating Disney’s Beta</vt:lpstr>
      <vt:lpstr>The Dirty Secret of “Standard Error” </vt:lpstr>
      <vt:lpstr>Breaking down Disney’s Risk</vt:lpstr>
      <vt:lpstr>The Relevance of R Squared</vt:lpstr>
      <vt:lpstr>Beta Estimation: Using a Service (Bloomberg)</vt:lpstr>
      <vt:lpstr>Estimating Expected Returns for Disney in November 2013</vt:lpstr>
      <vt:lpstr>Use to a Potential Investor in Disney</vt:lpstr>
      <vt:lpstr>How managers use this expected return</vt:lpstr>
      <vt:lpstr>Application Test: Analyzing the Risk Regression</vt:lpstr>
      <vt:lpstr>A Quick Test</vt:lpstr>
      <vt:lpstr>Regression Diagnostics for Tata Motors</vt:lpstr>
      <vt:lpstr>A better beta? Vale</vt:lpstr>
      <vt:lpstr>Deutsche Bank and Baidu: Index Effects on Risk Parameters</vt:lpstr>
      <vt:lpstr>Beta: Exploring Fundamentals</vt:lpstr>
      <vt:lpstr>Determinant 1: Product Type</vt:lpstr>
      <vt:lpstr>A Simple Test</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Betas are weighted Averages</vt:lpstr>
      <vt:lpstr>The Disney/Cap Cities Merger (1996): Pre-Merger</vt:lpstr>
      <vt:lpstr>Disney Cap Cities Beta Estimation: Step 1 </vt:lpstr>
      <vt:lpstr>Disney Cap Cities Beta Estimation: Step 2</vt:lpstr>
      <vt:lpstr>Firm Betas versus divisional Betas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Updated Default Spreads – January 2014</vt:lpstr>
      <vt:lpstr> Application Test: Estimating a Cost of Debt</vt:lpstr>
      <vt:lpstr>Costs of Hybrids</vt:lpstr>
      <vt:lpstr>Weights for Cost of Capital Calculation</vt:lpstr>
      <vt:lpstr>Disney: From book value to market value for interest bearing debt…</vt:lpstr>
      <vt:lpstr>Operating Leases at Disney</vt:lpstr>
      <vt:lpstr>Application Test: Estimating Market Value</vt:lpstr>
      <vt:lpstr>Current Cost of Capital: Disney</vt:lpstr>
      <vt:lpstr>Divisional Costs of Capital: Disney and Vale</vt:lpstr>
      <vt:lpstr>Costs of Capital: Tata Motors, Baidu and Bookscape</vt:lpstr>
      <vt:lpstr>Application Test: Estimating Cost of Capital</vt:lpstr>
      <vt:lpstr>Choosing a Hurdle Rate</vt:lpstr>
      <vt:lpstr>Back to First Principles</vt:lpstr>
      <vt:lpstr>Measuring Investment Returns I: The Mechanics of Investment Analysis  </vt:lpstr>
      <vt:lpstr>First Principles</vt:lpstr>
      <vt:lpstr>Measures of return: earnings versus cash flows</vt:lpstr>
      <vt:lpstr>Measuring Returns Right: The Basic Principles</vt:lpstr>
      <vt:lpstr>Setting the table: What is an investment/project?</vt:lpstr>
      <vt:lpstr>Here are four examples…</vt:lpstr>
      <vt:lpstr>Earnings versus Cash Flows: A Disney Theme Park</vt:lpstr>
      <vt:lpstr>Key Assumptions on Start Up and Construction</vt:lpstr>
      <vt:lpstr>Key Revenue Assumptions</vt:lpstr>
      <vt:lpstr>Key Expense Assumptions</vt:lpstr>
      <vt:lpstr>Depreciation and Capital Maintenance</vt:lpstr>
      <vt:lpstr>Other Assumptions</vt:lpstr>
      <vt:lpstr>Laying the groundwork: Book Capital, Working Capital and Depreciation</vt:lpstr>
      <vt:lpstr>Step 1: Estimate Accounting Earnings on Project</vt:lpstr>
      <vt:lpstr>And the Accounting View of Return</vt:lpstr>
      <vt:lpstr>What should this return be compared to?</vt:lpstr>
      <vt:lpstr>Should there be a risk premium for foreign projects?</vt:lpstr>
      <vt:lpstr>Should there be a risk premium for foreign projects?</vt:lpstr>
      <vt:lpstr>Estimating a hurdle rate for Rio Disney</vt:lpstr>
      <vt:lpstr>Would lead us to conclude that...</vt:lpstr>
      <vt:lpstr>A Tangent: From New to Existing Investments: ROC for the entire firm</vt:lpstr>
      <vt:lpstr>Old wine in a new bottle.. Another way of presenting the same results…</vt:lpstr>
      <vt:lpstr>Return Spreads Globally….</vt:lpstr>
      <vt:lpstr>6 Application Test: Assessing Investment Quality</vt:lpstr>
      <vt:lpstr>The cash flow view of this project..</vt:lpstr>
      <vt:lpstr>The Depreciation Tax Benefit</vt:lpstr>
      <vt:lpstr>Depreciation Methods</vt:lpstr>
      <vt:lpstr>The Capital Expenditures Effect</vt:lpstr>
      <vt:lpstr>To cap ex or not to cap ex?</vt:lpstr>
      <vt:lpstr>The Working Capital Effect</vt:lpstr>
      <vt:lpstr>The incremental cash flows on the project</vt:lpstr>
      <vt:lpstr>A more direct way of getting to incremental cash flows</vt:lpstr>
      <vt:lpstr>Sunk Costs</vt:lpstr>
      <vt:lpstr>Test Marketing and R&amp;D: The Quandary of Sunk Costs</vt:lpstr>
      <vt:lpstr>Allocated Costs</vt:lpstr>
      <vt:lpstr>Breaking out G&amp;A Costs into fixed and variable components: A simple example</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The ‘‘Consistency Rule” for Cash Flows</vt:lpstr>
      <vt:lpstr>Disney Theme Park: Project Analysis in 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You are the decision maker…</vt:lpstr>
      <vt:lpstr>Equity Analysis: The Parallels</vt:lpstr>
      <vt:lpstr>A Vale Iron Ore Mine in Canada Investment Operating Assumptions</vt:lpstr>
      <vt:lpstr>Financing Assumptions</vt:lpstr>
      <vt:lpstr>The Hurdle Rate </vt:lpstr>
      <vt:lpstr>Net Income: Vale Iron Ore Mine</vt:lpstr>
      <vt:lpstr>A ROE Analysis</vt:lpstr>
      <vt:lpstr>From Project ROE to Firm ROE</vt:lpstr>
      <vt:lpstr>An Incremental CF Analysis</vt:lpstr>
      <vt:lpstr>An Equity NPV</vt:lpstr>
      <vt:lpstr>An Equity IRR</vt:lpstr>
      <vt:lpstr>Real versus Nominal Analysis</vt:lpstr>
      <vt:lpstr>Dealing with Macro Uncertainty: The Effect of Iron Ore Price</vt:lpstr>
      <vt:lpstr>And Exchange Rates…</vt:lpstr>
      <vt:lpstr>Should you hedge?</vt:lpstr>
      <vt:lpstr>PowerPoint Presentation</vt:lpstr>
      <vt:lpstr>Acquisitions and Projects</vt:lpstr>
      <vt:lpstr>Tata Motors and Harman International</vt:lpstr>
      <vt:lpstr>Estimating the Cost of Capital for the Acquisition (no synergy)</vt:lpstr>
      <vt:lpstr>Estimating Cashflows- First Steps</vt:lpstr>
      <vt:lpstr>Bringing in growth</vt:lpstr>
      <vt:lpstr>Value of Harman International: Before Synergy</vt:lpstr>
      <vt:lpstr>Measuring Investment Returns II. Investment Interactions, Options and Remorse…</vt:lpstr>
      <vt:lpstr>Independent investments are the exception…</vt:lpstr>
      <vt:lpstr>I. Mutually Exclusive Investments</vt:lpstr>
      <vt:lpstr>Comparing Projects with the same (or similar) lives..</vt:lpstr>
      <vt:lpstr>Case 1: IRR versus NPV</vt:lpstr>
      <vt:lpstr>Project’s NPV Profile</vt:lpstr>
      <vt:lpstr>What do we do now?</vt:lpstr>
      <vt:lpstr>Case 2: NPV versus IRR</vt:lpstr>
      <vt:lpstr>Which one would you pick?</vt:lpstr>
      <vt:lpstr>Capital Rationing, Uncertainty and Choosing a Rule</vt:lpstr>
      <vt:lpstr>The sources of capital rationing…</vt:lpstr>
      <vt:lpstr>An Alternative to IRR with Capital Rationing</vt:lpstr>
      <vt:lpstr>Case 3: NPV versus IRR</vt:lpstr>
      <vt:lpstr>Why the difference?</vt:lpstr>
      <vt:lpstr>NPV, IRR and the Reinvestment Rate Assumption</vt:lpstr>
      <vt:lpstr>Solution to Reinvestment Rate Problem</vt:lpstr>
      <vt:lpstr>Why NPV and IRR may differ.. Even if projects have the same lives</vt:lpstr>
      <vt:lpstr>Comparing projects with different lives..</vt:lpstr>
      <vt:lpstr>Why NPVs cannot be compared.. When projects have different lives.</vt:lpstr>
      <vt:lpstr>Solution 1: Project Replication</vt:lpstr>
      <vt:lpstr>Solution 2: Equivalent Annuities</vt:lpstr>
      <vt:lpstr>What would you choose as your investment tool?</vt:lpstr>
      <vt:lpstr>What firms actually use ..</vt:lpstr>
      <vt:lpstr>II. Side Costs and Benefits</vt:lpstr>
      <vt:lpstr>A. Opportunity Cost</vt:lpstr>
      <vt:lpstr>Case 1: Foregone Sale?</vt:lpstr>
      <vt:lpstr>Case 2: Incremental Cost? An Online Retailing Venture for Bookscape</vt:lpstr>
      <vt:lpstr>Cost of capital for investment</vt:lpstr>
      <vt:lpstr>Incremental Cash flows on Investment</vt:lpstr>
      <vt:lpstr>The side costs…</vt:lpstr>
      <vt:lpstr>NPV with side costs…</vt:lpstr>
      <vt:lpstr>Case 3: Excess Capacity</vt:lpstr>
      <vt:lpstr>A Framework for Assessing The Cost of Using Excess Capacity</vt:lpstr>
      <vt:lpstr>Product and Project Cannibalization: A Real Cost?</vt:lpstr>
      <vt:lpstr>B. Project Synergies</vt:lpstr>
      <vt:lpstr>Case 1: Adding a Café to a bookstore: Bookscape</vt:lpstr>
      <vt:lpstr>Case 2: Synergy in a merger..</vt:lpstr>
      <vt:lpstr>Estimating the cost of capital to use in valuing synergy..</vt:lpstr>
      <vt:lpstr>Estimating the value of synergy… and what Tata can pay for Harman</vt:lpstr>
      <vt:lpstr>III. Project Options</vt:lpstr>
      <vt:lpstr>The Option to Delay</vt:lpstr>
      <vt:lpstr>Insights for Investment Analyses</vt:lpstr>
      <vt:lpstr>The Option to Expand/Take Other Projects</vt:lpstr>
      <vt:lpstr>The Option to Abandon</vt:lpstr>
      <vt:lpstr>IV. Assessing Existing or Past investments…</vt:lpstr>
      <vt:lpstr>Analyzing an Existing Investment</vt:lpstr>
      <vt:lpstr>a. Post Mortem Analysis</vt:lpstr>
      <vt:lpstr>b. What should we do next?</vt:lpstr>
      <vt:lpstr>Example: Disney California Adventure – The 2008 judgment call</vt:lpstr>
      <vt:lpstr>DCA: Evaluating the alternatives…</vt:lpstr>
      <vt:lpstr>First Principles</vt:lpstr>
      <vt:lpstr>Capital Structure: The Choices and the Trade off</vt:lpstr>
      <vt:lpstr>First principles</vt:lpstr>
      <vt:lpstr>The Choices in Financing</vt:lpstr>
      <vt:lpstr>Global Patterns in Financing…</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Costs and Benefits of Debt</vt:lpstr>
      <vt:lpstr>Tax Benefits of Debt</vt:lpstr>
      <vt:lpstr>The Effects of Taxes</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 Scenario</vt:lpstr>
      <vt:lpstr>The Miller-Modigliani Theorem</vt:lpstr>
      <vt:lpstr>What do firms look at in financing?</vt:lpstr>
      <vt:lpstr>Preference rankings long-term finance: Results of a survey</vt:lpstr>
      <vt:lpstr>And the unsurprising consequences..</vt:lpstr>
      <vt:lpstr>Financing Choices</vt:lpstr>
      <vt:lpstr>Capital Structure: Finding the Right Financing Mix</vt:lpstr>
      <vt:lpstr>The Big Picture..</vt:lpstr>
      <vt:lpstr>Pathways to the Optimal</vt:lpstr>
      <vt:lpstr>I. The Cost of Capital Approach</vt:lpstr>
      <vt:lpstr>Measuring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vt:lpstr>
      <vt:lpstr>I. Dividends are sticky</vt:lpstr>
      <vt:lpstr>The last quarter of 2008 put stickiness to the test.. Number of S&amp;P 500 companies that…</vt:lpstr>
      <vt:lpstr>II. Dividends tend to follow earnings</vt:lpstr>
      <vt:lpstr>III. Are affected by tax laws…</vt:lpstr>
      <vt:lpstr>IV. More and more firms are buying back stock, rather than pay dividends...</vt:lpstr>
      <vt:lpstr>V. And there are differences across countries…</vt:lpstr>
      <vt:lpstr>Measures of Dividend Policy</vt:lpstr>
      <vt:lpstr>Dividend Payout Ratios</vt:lpstr>
      <vt:lpstr>Dividend Yields: January 2013</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 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The Ingredients that determine value.</vt:lpstr>
      <vt:lpstr>I. Estimating Cash Flows</vt:lpstr>
      <vt:lpstr>Dividends and Modified Dividends for Deutsche Bank</vt:lpstr>
      <vt:lpstr>Estimating FCFE (past) : Tata Motors</vt:lpstr>
      <vt:lpstr>Estimating FCFF: Disney</vt:lpstr>
      <vt:lpstr>II.  Discount Rates</vt:lpstr>
      <vt:lpstr>Cost of Equity: Deutsche Bank 2008 versus 2013</vt:lpstr>
      <vt:lpstr>Cost of Equity: Tata Motors</vt:lpstr>
      <vt:lpstr>Current Cost of Capital: Disney</vt:lpstr>
      <vt:lpstr>But costs of equity and capital can and should change over time…</vt:lpstr>
      <vt:lpstr>III. Expected Growth</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IV. Getting Closure in Valuation</vt:lpstr>
      <vt:lpstr>Getting to stable growth…</vt:lpstr>
      <vt:lpstr>Choosing a Growth Period: Examples</vt:lpstr>
      <vt:lpstr>PowerPoint Presentation</vt:lpstr>
      <vt:lpstr>Estimating Stable Period Inputs after a high growth period: Disney</vt:lpstr>
      <vt:lpstr>V. From firm value to equity value per share</vt:lpstr>
      <vt:lpstr>Valuing Deutsche Bank in early 2008</vt:lpstr>
      <vt:lpstr>Deutsche Bank in stable growth</vt:lpstr>
      <vt:lpstr>Valuing Deutsche Bank in 2013</vt:lpstr>
      <vt:lpstr>Valuing Tata Motors with a FCFE model in November 2013: The high growth period</vt:lpstr>
      <vt:lpstr>Stable growth and value….</vt:lpstr>
      <vt:lpstr>PowerPoint Presentation</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2014-07-02T22:22:08Z</cp:lastPrinted>
  <dcterms:created xsi:type="dcterms:W3CDTF">2010-03-22T12:36:23Z</dcterms:created>
  <dcterms:modified xsi:type="dcterms:W3CDTF">2014-10-03T20:55:37Z</dcterms:modified>
</cp:coreProperties>
</file>