
<file path=[Content_Types].xml><?xml version="1.0" encoding="utf-8"?>
<Types xmlns="http://schemas.openxmlformats.org/package/2006/content-types">
  <Default Extension="xml" ContentType="application/xml"/>
  <Default Extension="jpeg" ContentType="image/jpeg"/>
  <Default Extension="tiff" ContentType="image/tiff"/>
  <Default Extension="emf" ContentType="image/x-emf"/>
  <Default Extension="rels" ContentType="application/vnd.openxmlformats-package.relationships+xml"/>
  <Default Extension="vml" ContentType="application/vnd.openxmlformats-officedocument.vmlDrawing"/>
  <Default Extension="docx" ContentType="application/vnd.openxmlformats-officedocument.wordprocessingml.document"/>
  <Default Extension="png" ContentType="image/png"/>
  <Default Extension="bin" ContentType="application/vnd.openxmlformats-officedocument.oleObjec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2" r:id="rId1"/>
  </p:sldMasterIdLst>
  <p:notesMasterIdLst>
    <p:notesMasterId r:id="rId30"/>
  </p:notesMasterIdLst>
  <p:handoutMasterIdLst>
    <p:handoutMasterId r:id="rId31"/>
  </p:handoutMasterIdLst>
  <p:sldIdLst>
    <p:sldId id="660" r:id="rId2"/>
    <p:sldId id="990" r:id="rId3"/>
    <p:sldId id="991" r:id="rId4"/>
    <p:sldId id="979" r:id="rId5"/>
    <p:sldId id="661" r:id="rId6"/>
    <p:sldId id="992" r:id="rId7"/>
    <p:sldId id="995" r:id="rId8"/>
    <p:sldId id="994" r:id="rId9"/>
    <p:sldId id="996" r:id="rId10"/>
    <p:sldId id="997" r:id="rId11"/>
    <p:sldId id="966" r:id="rId12"/>
    <p:sldId id="980" r:id="rId13"/>
    <p:sldId id="981" r:id="rId14"/>
    <p:sldId id="989" r:id="rId15"/>
    <p:sldId id="993" r:id="rId16"/>
    <p:sldId id="998" r:id="rId17"/>
    <p:sldId id="978" r:id="rId18"/>
    <p:sldId id="999" r:id="rId19"/>
    <p:sldId id="967" r:id="rId20"/>
    <p:sldId id="982" r:id="rId21"/>
    <p:sldId id="968" r:id="rId22"/>
    <p:sldId id="988" r:id="rId23"/>
    <p:sldId id="987" r:id="rId24"/>
    <p:sldId id="970" r:id="rId25"/>
    <p:sldId id="971" r:id="rId26"/>
    <p:sldId id="973" r:id="rId27"/>
    <p:sldId id="974" r:id="rId28"/>
    <p:sldId id="983" r:id="rId29"/>
  </p:sldIdLst>
  <p:sldSz cx="9144000" cy="6858000" type="screen4x3"/>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016"/>
    <p:restoredTop sz="93692"/>
  </p:normalViewPr>
  <p:slideViewPr>
    <p:cSldViewPr>
      <p:cViewPr>
        <p:scale>
          <a:sx n="75" d="100"/>
          <a:sy n="75" d="100"/>
        </p:scale>
        <p:origin x="1608" y="63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5160"/>
    </p:cViewPr>
  </p:sorterViewPr>
  <p:notesViewPr>
    <p:cSldViewPr>
      <p:cViewPr varScale="1">
        <p:scale>
          <a:sx n="131" d="100"/>
          <a:sy n="131" d="100"/>
        </p:scale>
        <p:origin x="-3792" y="-10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notesMaster" Target="notesMasters/notesMaster1.xml"/><Relationship Id="rId31" Type="http://schemas.openxmlformats.org/officeDocument/2006/relationships/handoutMaster" Target="handoutMasters/handoutMaster1.xml"/><Relationship Id="rId32" Type="http://schemas.openxmlformats.org/officeDocument/2006/relationships/presProps" Target="presProps.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viewProps" Target="viewProps.xml"/><Relationship Id="rId34" Type="http://schemas.openxmlformats.org/officeDocument/2006/relationships/theme" Target="theme/theme1.xml"/><Relationship Id="rId35"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charts/_rels/chart1.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oleObject" Target="Travelling%20HD:All%20My%20Stuff:AppldResearch:Equity%20Risk%20premiums:2013%20update:baayldvsERP.xls" TargetMode="External"/></Relationships>
</file>

<file path=ppt/charts/_rels/chart2.xml.rels><?xml version="1.0" encoding="UTF-8" standalone="yes"?>
<Relationships xmlns="http://schemas.openxmlformats.org/package/2006/relationships"><Relationship Id="rId1" Type="http://schemas.openxmlformats.org/officeDocument/2006/relationships/themeOverride" Target="../theme/themeOverride2.xml"/><Relationship Id="rId2" Type="http://schemas.openxmlformats.org/officeDocument/2006/relationships/oleObject" Target="Travelling%20HD:All%20My%20Stuff:AppldResearch:Equity%20Risk%20premiums:2013%20update:baayldvsERP.xls"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0" i="1" u="none" strike="noStrike" baseline="0">
                <a:solidFill>
                  <a:srgbClr val="000000"/>
                </a:solidFill>
                <a:latin typeface="Verdana"/>
                <a:ea typeface="Verdana"/>
                <a:cs typeface="Verdana"/>
              </a:defRPr>
            </a:pPr>
            <a:r>
              <a:rPr lang="en-US"/>
              <a:t>Figure 16: Equity Risk Premiums  and Bond Default Spreads</a:t>
            </a:r>
          </a:p>
        </c:rich>
      </c:tx>
      <c:layout>
        <c:manualLayout>
          <c:xMode val="edge"/>
          <c:yMode val="edge"/>
          <c:x val="0.232600528049721"/>
          <c:y val="0.0457514699308875"/>
        </c:manualLayout>
      </c:layout>
      <c:overlay val="0"/>
      <c:spPr>
        <a:noFill/>
        <a:ln w="25400">
          <a:noFill/>
        </a:ln>
      </c:spPr>
    </c:title>
    <c:autoTitleDeleted val="0"/>
    <c:plotArea>
      <c:layout>
        <c:manualLayout>
          <c:layoutTarget val="inner"/>
          <c:xMode val="edge"/>
          <c:yMode val="edge"/>
          <c:x val="0.103703703703704"/>
          <c:y val="0.12636165577342"/>
          <c:w val="0.793991052758204"/>
          <c:h val="0.736383442265795"/>
        </c:manualLayout>
      </c:layout>
      <c:barChart>
        <c:barDir val="col"/>
        <c:grouping val="stacked"/>
        <c:varyColors val="0"/>
        <c:ser>
          <c:idx val="0"/>
          <c:order val="2"/>
          <c:tx>
            <c:strRef>
              <c:f>baayields!$H$1</c:f>
              <c:strCache>
                <c:ptCount val="1"/>
                <c:pt idx="0">
                  <c:v>ERP/Baa Spread</c:v>
                </c:pt>
              </c:strCache>
            </c:strRef>
          </c:tx>
          <c:spPr>
            <a:solidFill>
              <a:srgbClr val="4572A7"/>
            </a:solidFill>
            <a:ln w="25400">
              <a:noFill/>
            </a:ln>
          </c:spPr>
          <c:invertIfNegative val="0"/>
          <c:cat>
            <c:numRef>
              <c:f>baayields!$A$2:$A$55</c:f>
              <c:numCache>
                <c:formatCode>General</c:formatCode>
                <c:ptCount val="54"/>
                <c:pt idx="0">
                  <c:v>1960.0</c:v>
                </c:pt>
                <c:pt idx="1">
                  <c:v>1961.0</c:v>
                </c:pt>
                <c:pt idx="2">
                  <c:v>1962.0</c:v>
                </c:pt>
                <c:pt idx="3">
                  <c:v>1963.0</c:v>
                </c:pt>
                <c:pt idx="4">
                  <c:v>1964.0</c:v>
                </c:pt>
                <c:pt idx="5">
                  <c:v>1965.0</c:v>
                </c:pt>
                <c:pt idx="6">
                  <c:v>1966.0</c:v>
                </c:pt>
                <c:pt idx="7">
                  <c:v>1967.0</c:v>
                </c:pt>
                <c:pt idx="8">
                  <c:v>1968.0</c:v>
                </c:pt>
                <c:pt idx="9">
                  <c:v>1969.0</c:v>
                </c:pt>
                <c:pt idx="10">
                  <c:v>1970.0</c:v>
                </c:pt>
                <c:pt idx="11">
                  <c:v>1971.0</c:v>
                </c:pt>
                <c:pt idx="12">
                  <c:v>1972.0</c:v>
                </c:pt>
                <c:pt idx="13">
                  <c:v>1973.0</c:v>
                </c:pt>
                <c:pt idx="14">
                  <c:v>1974.0</c:v>
                </c:pt>
                <c:pt idx="15">
                  <c:v>1975.0</c:v>
                </c:pt>
                <c:pt idx="16">
                  <c:v>1976.0</c:v>
                </c:pt>
                <c:pt idx="17">
                  <c:v>1977.0</c:v>
                </c:pt>
                <c:pt idx="18">
                  <c:v>1978.0</c:v>
                </c:pt>
                <c:pt idx="19">
                  <c:v>1979.0</c:v>
                </c:pt>
                <c:pt idx="20">
                  <c:v>1980.0</c:v>
                </c:pt>
                <c:pt idx="21">
                  <c:v>1981.0</c:v>
                </c:pt>
                <c:pt idx="22">
                  <c:v>1982.0</c:v>
                </c:pt>
                <c:pt idx="23">
                  <c:v>1983.0</c:v>
                </c:pt>
                <c:pt idx="24">
                  <c:v>1984.0</c:v>
                </c:pt>
                <c:pt idx="25">
                  <c:v>1985.0</c:v>
                </c:pt>
                <c:pt idx="26">
                  <c:v>1986.0</c:v>
                </c:pt>
                <c:pt idx="27">
                  <c:v>1987.0</c:v>
                </c:pt>
                <c:pt idx="28">
                  <c:v>1988.0</c:v>
                </c:pt>
                <c:pt idx="29">
                  <c:v>1989.0</c:v>
                </c:pt>
                <c:pt idx="30">
                  <c:v>1990.0</c:v>
                </c:pt>
                <c:pt idx="31">
                  <c:v>1991.0</c:v>
                </c:pt>
                <c:pt idx="32">
                  <c:v>1992.0</c:v>
                </c:pt>
                <c:pt idx="33">
                  <c:v>1993.0</c:v>
                </c:pt>
                <c:pt idx="34">
                  <c:v>1994.0</c:v>
                </c:pt>
                <c:pt idx="35">
                  <c:v>1995.0</c:v>
                </c:pt>
                <c:pt idx="36">
                  <c:v>1996.0</c:v>
                </c:pt>
                <c:pt idx="37">
                  <c:v>1997.0</c:v>
                </c:pt>
                <c:pt idx="38">
                  <c:v>1998.0</c:v>
                </c:pt>
                <c:pt idx="39">
                  <c:v>1999.0</c:v>
                </c:pt>
                <c:pt idx="40">
                  <c:v>2000.0</c:v>
                </c:pt>
                <c:pt idx="41">
                  <c:v>2001.0</c:v>
                </c:pt>
                <c:pt idx="42">
                  <c:v>2002.0</c:v>
                </c:pt>
                <c:pt idx="43">
                  <c:v>2003.0</c:v>
                </c:pt>
                <c:pt idx="44">
                  <c:v>2004.0</c:v>
                </c:pt>
                <c:pt idx="45">
                  <c:v>2005.0</c:v>
                </c:pt>
                <c:pt idx="46">
                  <c:v>2006.0</c:v>
                </c:pt>
                <c:pt idx="47">
                  <c:v>2007.0</c:v>
                </c:pt>
                <c:pt idx="48">
                  <c:v>2008.0</c:v>
                </c:pt>
                <c:pt idx="49">
                  <c:v>2009.0</c:v>
                </c:pt>
                <c:pt idx="50">
                  <c:v>2010.0</c:v>
                </c:pt>
                <c:pt idx="51">
                  <c:v>2011.0</c:v>
                </c:pt>
                <c:pt idx="52">
                  <c:v>2012.0</c:v>
                </c:pt>
              </c:numCache>
            </c:numRef>
          </c:cat>
          <c:val>
            <c:numRef>
              <c:f>baayields!$H$2:$H$55</c:f>
              <c:numCache>
                <c:formatCode>0.00</c:formatCode>
                <c:ptCount val="54"/>
                <c:pt idx="0">
                  <c:v>2.388888888888887</c:v>
                </c:pt>
                <c:pt idx="1">
                  <c:v>2.807692307692308</c:v>
                </c:pt>
                <c:pt idx="2">
                  <c:v>3.358490566037734</c:v>
                </c:pt>
                <c:pt idx="3">
                  <c:v>4.694444444444445</c:v>
                </c:pt>
                <c:pt idx="4">
                  <c:v>5.253968253968254</c:v>
                </c:pt>
                <c:pt idx="5">
                  <c:v>8.300000000000007</c:v>
                </c:pt>
                <c:pt idx="6">
                  <c:v>2.74626865671642</c:v>
                </c:pt>
                <c:pt idx="7">
                  <c:v>2.601626016260163</c:v>
                </c:pt>
                <c:pt idx="8">
                  <c:v>2.499999999999999</c:v>
                </c:pt>
                <c:pt idx="9">
                  <c:v>3.739999999999997</c:v>
                </c:pt>
                <c:pt idx="10">
                  <c:v>1.24908424908425</c:v>
                </c:pt>
                <c:pt idx="11">
                  <c:v>1.261224489795918</c:v>
                </c:pt>
                <c:pt idx="12">
                  <c:v>1.732484076433122</c:v>
                </c:pt>
                <c:pt idx="13">
                  <c:v>2.471264367816092</c:v>
                </c:pt>
                <c:pt idx="14">
                  <c:v>1.746874999999999</c:v>
                </c:pt>
                <c:pt idx="15">
                  <c:v>1.61328125</c:v>
                </c:pt>
                <c:pt idx="16">
                  <c:v>2.022222222222223</c:v>
                </c:pt>
                <c:pt idx="17">
                  <c:v>4.553846153846154</c:v>
                </c:pt>
                <c:pt idx="18">
                  <c:v>6.150537634408606</c:v>
                </c:pt>
                <c:pt idx="19">
                  <c:v>3.862275449101796</c:v>
                </c:pt>
                <c:pt idx="20">
                  <c:v>2.186956521739128</c:v>
                </c:pt>
                <c:pt idx="21">
                  <c:v>2.024734982332156</c:v>
                </c:pt>
                <c:pt idx="22">
                  <c:v>1.361111111111111</c:v>
                </c:pt>
                <c:pt idx="23">
                  <c:v>2.244791666666665</c:v>
                </c:pt>
                <c:pt idx="24">
                  <c:v>2.689473684210526</c:v>
                </c:pt>
                <c:pt idx="25">
                  <c:v>1.655172413793103</c:v>
                </c:pt>
                <c:pt idx="26">
                  <c:v>1.251748251748251</c:v>
                </c:pt>
                <c:pt idx="27">
                  <c:v>1.734782608695654</c:v>
                </c:pt>
                <c:pt idx="28">
                  <c:v>2.448051948051948</c:v>
                </c:pt>
                <c:pt idx="29">
                  <c:v>1.772727272727272</c:v>
                </c:pt>
                <c:pt idx="30">
                  <c:v>1.65531914893617</c:v>
                </c:pt>
                <c:pt idx="31">
                  <c:v>1.603686635944701</c:v>
                </c:pt>
                <c:pt idx="32">
                  <c:v>1.740196078431371</c:v>
                </c:pt>
                <c:pt idx="33">
                  <c:v>1.651041666666665</c:v>
                </c:pt>
                <c:pt idx="34">
                  <c:v>2.751937984496125</c:v>
                </c:pt>
                <c:pt idx="35">
                  <c:v>1.848314606741572</c:v>
                </c:pt>
                <c:pt idx="36">
                  <c:v>2.012578616352202</c:v>
                </c:pt>
                <c:pt idx="37">
                  <c:v>1.80794701986755</c:v>
                </c:pt>
                <c:pt idx="38">
                  <c:v>0.875968992248062</c:v>
                </c:pt>
                <c:pt idx="39">
                  <c:v>1.073298429319372</c:v>
                </c:pt>
                <c:pt idx="40">
                  <c:v>1.032374100719425</c:v>
                </c:pt>
                <c:pt idx="41">
                  <c:v>1.279151943462897</c:v>
                </c:pt>
                <c:pt idx="42">
                  <c:v>1.242424242424243</c:v>
                </c:pt>
                <c:pt idx="43">
                  <c:v>1.611353711790393</c:v>
                </c:pt>
                <c:pt idx="44">
                  <c:v>2.02777777777778</c:v>
                </c:pt>
                <c:pt idx="45">
                  <c:v>2.241758241758241</c:v>
                </c:pt>
                <c:pt idx="46">
                  <c:v>2.632911392405063</c:v>
                </c:pt>
                <c:pt idx="47">
                  <c:v>2.163366336633663</c:v>
                </c:pt>
                <c:pt idx="48">
                  <c:v>1.077051926298157</c:v>
                </c:pt>
                <c:pt idx="49">
                  <c:v>1.809128630705394</c:v>
                </c:pt>
                <c:pt idx="50">
                  <c:v>1.884057971014493</c:v>
                </c:pt>
                <c:pt idx="51">
                  <c:v>1.914012738853503</c:v>
                </c:pt>
                <c:pt idx="52">
                  <c:v>2.049645390070922</c:v>
                </c:pt>
                <c:pt idx="53">
                  <c:v>1.968253968253968</c:v>
                </c:pt>
              </c:numCache>
            </c:numRef>
          </c:val>
        </c:ser>
        <c:dLbls>
          <c:showLegendKey val="0"/>
          <c:showVal val="0"/>
          <c:showCatName val="0"/>
          <c:showSerName val="0"/>
          <c:showPercent val="0"/>
          <c:showBubbleSize val="0"/>
        </c:dLbls>
        <c:gapWidth val="150"/>
        <c:overlap val="100"/>
        <c:axId val="-1895760432"/>
        <c:axId val="-1924860976"/>
      </c:barChart>
      <c:lineChart>
        <c:grouping val="standard"/>
        <c:varyColors val="0"/>
        <c:ser>
          <c:idx val="3"/>
          <c:order val="0"/>
          <c:tx>
            <c:strRef>
              <c:f>baayields!$D$1</c:f>
              <c:strCache>
                <c:ptCount val="1"/>
                <c:pt idx="0">
                  <c:v>Baa - T.Bond Rate</c:v>
                </c:pt>
              </c:strCache>
            </c:strRef>
          </c:tx>
          <c:spPr>
            <a:ln w="25400">
              <a:solidFill>
                <a:srgbClr val="000000"/>
              </a:solidFill>
              <a:prstDash val="solid"/>
            </a:ln>
          </c:spPr>
          <c:marker>
            <c:symbol val="x"/>
            <c:size val="7"/>
            <c:spPr>
              <a:noFill/>
              <a:ln>
                <a:solidFill>
                  <a:srgbClr val="000000"/>
                </a:solidFill>
                <a:prstDash val="solid"/>
              </a:ln>
              <a:effectLst>
                <a:outerShdw dist="35921" dir="2700000" algn="br">
                  <a:srgbClr val="000000"/>
                </a:outerShdw>
              </a:effectLst>
            </c:spPr>
          </c:marker>
          <c:cat>
            <c:numRef>
              <c:f>baayields!$A$2:$A$55</c:f>
              <c:numCache>
                <c:formatCode>General</c:formatCode>
                <c:ptCount val="54"/>
                <c:pt idx="0">
                  <c:v>1960.0</c:v>
                </c:pt>
                <c:pt idx="1">
                  <c:v>1961.0</c:v>
                </c:pt>
                <c:pt idx="2">
                  <c:v>1962.0</c:v>
                </c:pt>
                <c:pt idx="3">
                  <c:v>1963.0</c:v>
                </c:pt>
                <c:pt idx="4">
                  <c:v>1964.0</c:v>
                </c:pt>
                <c:pt idx="5">
                  <c:v>1965.0</c:v>
                </c:pt>
                <c:pt idx="6">
                  <c:v>1966.0</c:v>
                </c:pt>
                <c:pt idx="7">
                  <c:v>1967.0</c:v>
                </c:pt>
                <c:pt idx="8">
                  <c:v>1968.0</c:v>
                </c:pt>
                <c:pt idx="9">
                  <c:v>1969.0</c:v>
                </c:pt>
                <c:pt idx="10">
                  <c:v>1970.0</c:v>
                </c:pt>
                <c:pt idx="11">
                  <c:v>1971.0</c:v>
                </c:pt>
                <c:pt idx="12">
                  <c:v>1972.0</c:v>
                </c:pt>
                <c:pt idx="13">
                  <c:v>1973.0</c:v>
                </c:pt>
                <c:pt idx="14">
                  <c:v>1974.0</c:v>
                </c:pt>
                <c:pt idx="15">
                  <c:v>1975.0</c:v>
                </c:pt>
                <c:pt idx="16">
                  <c:v>1976.0</c:v>
                </c:pt>
                <c:pt idx="17">
                  <c:v>1977.0</c:v>
                </c:pt>
                <c:pt idx="18">
                  <c:v>1978.0</c:v>
                </c:pt>
                <c:pt idx="19">
                  <c:v>1979.0</c:v>
                </c:pt>
                <c:pt idx="20">
                  <c:v>1980.0</c:v>
                </c:pt>
                <c:pt idx="21">
                  <c:v>1981.0</c:v>
                </c:pt>
                <c:pt idx="22">
                  <c:v>1982.0</c:v>
                </c:pt>
                <c:pt idx="23">
                  <c:v>1983.0</c:v>
                </c:pt>
                <c:pt idx="24">
                  <c:v>1984.0</c:v>
                </c:pt>
                <c:pt idx="25">
                  <c:v>1985.0</c:v>
                </c:pt>
                <c:pt idx="26">
                  <c:v>1986.0</c:v>
                </c:pt>
                <c:pt idx="27">
                  <c:v>1987.0</c:v>
                </c:pt>
                <c:pt idx="28">
                  <c:v>1988.0</c:v>
                </c:pt>
                <c:pt idx="29">
                  <c:v>1989.0</c:v>
                </c:pt>
                <c:pt idx="30">
                  <c:v>1990.0</c:v>
                </c:pt>
                <c:pt idx="31">
                  <c:v>1991.0</c:v>
                </c:pt>
                <c:pt idx="32">
                  <c:v>1992.0</c:v>
                </c:pt>
                <c:pt idx="33">
                  <c:v>1993.0</c:v>
                </c:pt>
                <c:pt idx="34">
                  <c:v>1994.0</c:v>
                </c:pt>
                <c:pt idx="35">
                  <c:v>1995.0</c:v>
                </c:pt>
                <c:pt idx="36">
                  <c:v>1996.0</c:v>
                </c:pt>
                <c:pt idx="37">
                  <c:v>1997.0</c:v>
                </c:pt>
                <c:pt idx="38">
                  <c:v>1998.0</c:v>
                </c:pt>
                <c:pt idx="39">
                  <c:v>1999.0</c:v>
                </c:pt>
                <c:pt idx="40">
                  <c:v>2000.0</c:v>
                </c:pt>
                <c:pt idx="41">
                  <c:v>2001.0</c:v>
                </c:pt>
                <c:pt idx="42">
                  <c:v>2002.0</c:v>
                </c:pt>
                <c:pt idx="43">
                  <c:v>2003.0</c:v>
                </c:pt>
                <c:pt idx="44">
                  <c:v>2004.0</c:v>
                </c:pt>
                <c:pt idx="45">
                  <c:v>2005.0</c:v>
                </c:pt>
                <c:pt idx="46">
                  <c:v>2006.0</c:v>
                </c:pt>
                <c:pt idx="47">
                  <c:v>2007.0</c:v>
                </c:pt>
                <c:pt idx="48">
                  <c:v>2008.0</c:v>
                </c:pt>
                <c:pt idx="49">
                  <c:v>2009.0</c:v>
                </c:pt>
                <c:pt idx="50">
                  <c:v>2010.0</c:v>
                </c:pt>
                <c:pt idx="51">
                  <c:v>2011.0</c:v>
                </c:pt>
                <c:pt idx="52">
                  <c:v>2012.0</c:v>
                </c:pt>
              </c:numCache>
            </c:numRef>
          </c:cat>
          <c:val>
            <c:numRef>
              <c:f>baayields!$D$2:$D$55</c:f>
              <c:numCache>
                <c:formatCode>0.00%</c:formatCode>
                <c:ptCount val="54"/>
                <c:pt idx="0">
                  <c:v>0.0126</c:v>
                </c:pt>
                <c:pt idx="1">
                  <c:v>0.0104</c:v>
                </c:pt>
                <c:pt idx="2">
                  <c:v>0.0106</c:v>
                </c:pt>
                <c:pt idx="3">
                  <c:v>0.0072</c:v>
                </c:pt>
                <c:pt idx="4">
                  <c:v>0.0063</c:v>
                </c:pt>
                <c:pt idx="5">
                  <c:v>0.004</c:v>
                </c:pt>
                <c:pt idx="6">
                  <c:v>0.0134</c:v>
                </c:pt>
                <c:pt idx="7">
                  <c:v>0.0123</c:v>
                </c:pt>
                <c:pt idx="8">
                  <c:v>0.012</c:v>
                </c:pt>
                <c:pt idx="9">
                  <c:v>0.01</c:v>
                </c:pt>
                <c:pt idx="10">
                  <c:v>0.0273</c:v>
                </c:pt>
                <c:pt idx="11">
                  <c:v>0.0245</c:v>
                </c:pt>
                <c:pt idx="12">
                  <c:v>0.0157</c:v>
                </c:pt>
                <c:pt idx="13">
                  <c:v>0.0174</c:v>
                </c:pt>
                <c:pt idx="14">
                  <c:v>0.032</c:v>
                </c:pt>
                <c:pt idx="15">
                  <c:v>0.0256</c:v>
                </c:pt>
                <c:pt idx="16">
                  <c:v>0.0225</c:v>
                </c:pt>
                <c:pt idx="17">
                  <c:v>0.013</c:v>
                </c:pt>
                <c:pt idx="18">
                  <c:v>0.00929999999999999</c:v>
                </c:pt>
                <c:pt idx="19">
                  <c:v>0.0167</c:v>
                </c:pt>
                <c:pt idx="20">
                  <c:v>0.023</c:v>
                </c:pt>
                <c:pt idx="21">
                  <c:v>0.0283</c:v>
                </c:pt>
                <c:pt idx="22">
                  <c:v>0.036</c:v>
                </c:pt>
                <c:pt idx="23">
                  <c:v>0.0192</c:v>
                </c:pt>
                <c:pt idx="24">
                  <c:v>0.019</c:v>
                </c:pt>
                <c:pt idx="25">
                  <c:v>0.0232</c:v>
                </c:pt>
                <c:pt idx="26">
                  <c:v>0.0286</c:v>
                </c:pt>
                <c:pt idx="27">
                  <c:v>0.023</c:v>
                </c:pt>
                <c:pt idx="28">
                  <c:v>0.0154</c:v>
                </c:pt>
                <c:pt idx="29">
                  <c:v>0.0198</c:v>
                </c:pt>
                <c:pt idx="30">
                  <c:v>0.0235</c:v>
                </c:pt>
                <c:pt idx="31">
                  <c:v>0.0217</c:v>
                </c:pt>
                <c:pt idx="32">
                  <c:v>0.0204</c:v>
                </c:pt>
                <c:pt idx="33">
                  <c:v>0.0192</c:v>
                </c:pt>
                <c:pt idx="34">
                  <c:v>0.0129</c:v>
                </c:pt>
                <c:pt idx="35">
                  <c:v>0.0178</c:v>
                </c:pt>
                <c:pt idx="36">
                  <c:v>0.0159</c:v>
                </c:pt>
                <c:pt idx="37">
                  <c:v>0.0151</c:v>
                </c:pt>
                <c:pt idx="38">
                  <c:v>0.0258</c:v>
                </c:pt>
                <c:pt idx="39">
                  <c:v>0.0191</c:v>
                </c:pt>
                <c:pt idx="40">
                  <c:v>0.0278</c:v>
                </c:pt>
                <c:pt idx="41">
                  <c:v>0.0283</c:v>
                </c:pt>
                <c:pt idx="42">
                  <c:v>0.033</c:v>
                </c:pt>
                <c:pt idx="43">
                  <c:v>0.0229</c:v>
                </c:pt>
                <c:pt idx="44">
                  <c:v>0.018</c:v>
                </c:pt>
                <c:pt idx="45">
                  <c:v>0.0182</c:v>
                </c:pt>
                <c:pt idx="46">
                  <c:v>0.0158</c:v>
                </c:pt>
                <c:pt idx="47">
                  <c:v>0.0202</c:v>
                </c:pt>
                <c:pt idx="48">
                  <c:v>0.0597</c:v>
                </c:pt>
                <c:pt idx="49">
                  <c:v>0.0241</c:v>
                </c:pt>
                <c:pt idx="50">
                  <c:v>0.0276</c:v>
                </c:pt>
                <c:pt idx="51">
                  <c:v>0.0314</c:v>
                </c:pt>
                <c:pt idx="52">
                  <c:v>0.0282</c:v>
                </c:pt>
                <c:pt idx="53">
                  <c:v>0.0252</c:v>
                </c:pt>
              </c:numCache>
            </c:numRef>
          </c:val>
          <c:smooth val="0"/>
        </c:ser>
        <c:ser>
          <c:idx val="6"/>
          <c:order val="1"/>
          <c:tx>
            <c:strRef>
              <c:f>baayields!$G$1</c:f>
              <c:strCache>
                <c:ptCount val="1"/>
                <c:pt idx="0">
                  <c:v>ERP</c:v>
                </c:pt>
              </c:strCache>
            </c:strRef>
          </c:tx>
          <c:spPr>
            <a:ln w="25400">
              <a:solidFill>
                <a:srgbClr val="008080"/>
              </a:solidFill>
              <a:prstDash val="solid"/>
            </a:ln>
          </c:spPr>
          <c:marker>
            <c:symbol val="plus"/>
            <c:size val="7"/>
            <c:spPr>
              <a:noFill/>
              <a:ln>
                <a:solidFill>
                  <a:srgbClr val="008080"/>
                </a:solidFill>
                <a:prstDash val="solid"/>
              </a:ln>
              <a:effectLst>
                <a:outerShdw dist="35921" dir="2700000" algn="br">
                  <a:srgbClr val="000000"/>
                </a:outerShdw>
              </a:effectLst>
            </c:spPr>
          </c:marker>
          <c:cat>
            <c:numRef>
              <c:f>baayields!$A$2:$A$55</c:f>
              <c:numCache>
                <c:formatCode>General</c:formatCode>
                <c:ptCount val="54"/>
                <c:pt idx="0">
                  <c:v>1960.0</c:v>
                </c:pt>
                <c:pt idx="1">
                  <c:v>1961.0</c:v>
                </c:pt>
                <c:pt idx="2">
                  <c:v>1962.0</c:v>
                </c:pt>
                <c:pt idx="3">
                  <c:v>1963.0</c:v>
                </c:pt>
                <c:pt idx="4">
                  <c:v>1964.0</c:v>
                </c:pt>
                <c:pt idx="5">
                  <c:v>1965.0</c:v>
                </c:pt>
                <c:pt idx="6">
                  <c:v>1966.0</c:v>
                </c:pt>
                <c:pt idx="7">
                  <c:v>1967.0</c:v>
                </c:pt>
                <c:pt idx="8">
                  <c:v>1968.0</c:v>
                </c:pt>
                <c:pt idx="9">
                  <c:v>1969.0</c:v>
                </c:pt>
                <c:pt idx="10">
                  <c:v>1970.0</c:v>
                </c:pt>
                <c:pt idx="11">
                  <c:v>1971.0</c:v>
                </c:pt>
                <c:pt idx="12">
                  <c:v>1972.0</c:v>
                </c:pt>
                <c:pt idx="13">
                  <c:v>1973.0</c:v>
                </c:pt>
                <c:pt idx="14">
                  <c:v>1974.0</c:v>
                </c:pt>
                <c:pt idx="15">
                  <c:v>1975.0</c:v>
                </c:pt>
                <c:pt idx="16">
                  <c:v>1976.0</c:v>
                </c:pt>
                <c:pt idx="17">
                  <c:v>1977.0</c:v>
                </c:pt>
                <c:pt idx="18">
                  <c:v>1978.0</c:v>
                </c:pt>
                <c:pt idx="19">
                  <c:v>1979.0</c:v>
                </c:pt>
                <c:pt idx="20">
                  <c:v>1980.0</c:v>
                </c:pt>
                <c:pt idx="21">
                  <c:v>1981.0</c:v>
                </c:pt>
                <c:pt idx="22">
                  <c:v>1982.0</c:v>
                </c:pt>
                <c:pt idx="23">
                  <c:v>1983.0</c:v>
                </c:pt>
                <c:pt idx="24">
                  <c:v>1984.0</c:v>
                </c:pt>
                <c:pt idx="25">
                  <c:v>1985.0</c:v>
                </c:pt>
                <c:pt idx="26">
                  <c:v>1986.0</c:v>
                </c:pt>
                <c:pt idx="27">
                  <c:v>1987.0</c:v>
                </c:pt>
                <c:pt idx="28">
                  <c:v>1988.0</c:v>
                </c:pt>
                <c:pt idx="29">
                  <c:v>1989.0</c:v>
                </c:pt>
                <c:pt idx="30">
                  <c:v>1990.0</c:v>
                </c:pt>
                <c:pt idx="31">
                  <c:v>1991.0</c:v>
                </c:pt>
                <c:pt idx="32">
                  <c:v>1992.0</c:v>
                </c:pt>
                <c:pt idx="33">
                  <c:v>1993.0</c:v>
                </c:pt>
                <c:pt idx="34">
                  <c:v>1994.0</c:v>
                </c:pt>
                <c:pt idx="35">
                  <c:v>1995.0</c:v>
                </c:pt>
                <c:pt idx="36">
                  <c:v>1996.0</c:v>
                </c:pt>
                <c:pt idx="37">
                  <c:v>1997.0</c:v>
                </c:pt>
                <c:pt idx="38">
                  <c:v>1998.0</c:v>
                </c:pt>
                <c:pt idx="39">
                  <c:v>1999.0</c:v>
                </c:pt>
                <c:pt idx="40">
                  <c:v>2000.0</c:v>
                </c:pt>
                <c:pt idx="41">
                  <c:v>2001.0</c:v>
                </c:pt>
                <c:pt idx="42">
                  <c:v>2002.0</c:v>
                </c:pt>
                <c:pt idx="43">
                  <c:v>2003.0</c:v>
                </c:pt>
                <c:pt idx="44">
                  <c:v>2004.0</c:v>
                </c:pt>
                <c:pt idx="45">
                  <c:v>2005.0</c:v>
                </c:pt>
                <c:pt idx="46">
                  <c:v>2006.0</c:v>
                </c:pt>
                <c:pt idx="47">
                  <c:v>2007.0</c:v>
                </c:pt>
                <c:pt idx="48">
                  <c:v>2008.0</c:v>
                </c:pt>
                <c:pt idx="49">
                  <c:v>2009.0</c:v>
                </c:pt>
                <c:pt idx="50">
                  <c:v>2010.0</c:v>
                </c:pt>
                <c:pt idx="51">
                  <c:v>2011.0</c:v>
                </c:pt>
                <c:pt idx="52">
                  <c:v>2012.0</c:v>
                </c:pt>
              </c:numCache>
            </c:numRef>
          </c:cat>
          <c:val>
            <c:numRef>
              <c:f>baayields!$G$2:$G$55</c:f>
              <c:numCache>
                <c:formatCode>0.00%</c:formatCode>
                <c:ptCount val="54"/>
                <c:pt idx="0">
                  <c:v>0.0301</c:v>
                </c:pt>
                <c:pt idx="1">
                  <c:v>0.0292</c:v>
                </c:pt>
                <c:pt idx="2">
                  <c:v>0.0356</c:v>
                </c:pt>
                <c:pt idx="3">
                  <c:v>0.0338</c:v>
                </c:pt>
                <c:pt idx="4">
                  <c:v>0.0331</c:v>
                </c:pt>
                <c:pt idx="5">
                  <c:v>0.0332</c:v>
                </c:pt>
                <c:pt idx="6">
                  <c:v>0.0368</c:v>
                </c:pt>
                <c:pt idx="7">
                  <c:v>0.032</c:v>
                </c:pt>
                <c:pt idx="8">
                  <c:v>0.03</c:v>
                </c:pt>
                <c:pt idx="9">
                  <c:v>0.0374</c:v>
                </c:pt>
                <c:pt idx="10">
                  <c:v>0.0341</c:v>
                </c:pt>
                <c:pt idx="11">
                  <c:v>0.0309</c:v>
                </c:pt>
                <c:pt idx="12">
                  <c:v>0.0272</c:v>
                </c:pt>
                <c:pt idx="13">
                  <c:v>0.043</c:v>
                </c:pt>
                <c:pt idx="14">
                  <c:v>0.0559</c:v>
                </c:pt>
                <c:pt idx="15">
                  <c:v>0.0413</c:v>
                </c:pt>
                <c:pt idx="16">
                  <c:v>0.0455</c:v>
                </c:pt>
                <c:pt idx="17">
                  <c:v>0.0592</c:v>
                </c:pt>
                <c:pt idx="18">
                  <c:v>0.0572</c:v>
                </c:pt>
                <c:pt idx="19">
                  <c:v>0.0645</c:v>
                </c:pt>
                <c:pt idx="20">
                  <c:v>0.0503</c:v>
                </c:pt>
                <c:pt idx="21">
                  <c:v>0.0573</c:v>
                </c:pt>
                <c:pt idx="22">
                  <c:v>0.049</c:v>
                </c:pt>
                <c:pt idx="23">
                  <c:v>0.0431</c:v>
                </c:pt>
                <c:pt idx="24">
                  <c:v>0.0511</c:v>
                </c:pt>
                <c:pt idx="25">
                  <c:v>0.0384</c:v>
                </c:pt>
                <c:pt idx="26">
                  <c:v>0.0358</c:v>
                </c:pt>
                <c:pt idx="27">
                  <c:v>0.0399</c:v>
                </c:pt>
                <c:pt idx="28">
                  <c:v>0.0377</c:v>
                </c:pt>
                <c:pt idx="29">
                  <c:v>0.0351</c:v>
                </c:pt>
                <c:pt idx="30">
                  <c:v>0.0389</c:v>
                </c:pt>
                <c:pt idx="31">
                  <c:v>0.0348</c:v>
                </c:pt>
                <c:pt idx="32">
                  <c:v>0.0355</c:v>
                </c:pt>
                <c:pt idx="33">
                  <c:v>0.0317</c:v>
                </c:pt>
                <c:pt idx="34">
                  <c:v>0.0355</c:v>
                </c:pt>
                <c:pt idx="35">
                  <c:v>0.0329</c:v>
                </c:pt>
                <c:pt idx="36">
                  <c:v>0.032</c:v>
                </c:pt>
                <c:pt idx="37">
                  <c:v>0.0273</c:v>
                </c:pt>
                <c:pt idx="38">
                  <c:v>0.0226</c:v>
                </c:pt>
                <c:pt idx="39">
                  <c:v>0.0205</c:v>
                </c:pt>
                <c:pt idx="40">
                  <c:v>0.0287</c:v>
                </c:pt>
                <c:pt idx="41">
                  <c:v>0.0362</c:v>
                </c:pt>
                <c:pt idx="42">
                  <c:v>0.041</c:v>
                </c:pt>
                <c:pt idx="43">
                  <c:v>0.0369</c:v>
                </c:pt>
                <c:pt idx="44">
                  <c:v>0.0365</c:v>
                </c:pt>
                <c:pt idx="45">
                  <c:v>0.0408</c:v>
                </c:pt>
                <c:pt idx="46">
                  <c:v>0.0416</c:v>
                </c:pt>
                <c:pt idx="47">
                  <c:v>0.0437</c:v>
                </c:pt>
                <c:pt idx="48">
                  <c:v>0.0643</c:v>
                </c:pt>
                <c:pt idx="49">
                  <c:v>0.0436</c:v>
                </c:pt>
                <c:pt idx="50">
                  <c:v>0.052</c:v>
                </c:pt>
                <c:pt idx="51">
                  <c:v>0.0601</c:v>
                </c:pt>
                <c:pt idx="52">
                  <c:v>0.0578</c:v>
                </c:pt>
                <c:pt idx="53">
                  <c:v>0.0496</c:v>
                </c:pt>
              </c:numCache>
            </c:numRef>
          </c:val>
          <c:smooth val="0"/>
        </c:ser>
        <c:dLbls>
          <c:showLegendKey val="0"/>
          <c:showVal val="0"/>
          <c:showCatName val="0"/>
          <c:showSerName val="0"/>
          <c:showPercent val="0"/>
          <c:showBubbleSize val="0"/>
        </c:dLbls>
        <c:marker val="1"/>
        <c:smooth val="0"/>
        <c:axId val="-1895794144"/>
        <c:axId val="-1895763104"/>
      </c:lineChart>
      <c:catAx>
        <c:axId val="-1895794144"/>
        <c:scaling>
          <c:orientation val="minMax"/>
        </c:scaling>
        <c:delete val="0"/>
        <c:axPos val="b"/>
        <c:numFmt formatCode="General" sourceLinked="1"/>
        <c:majorTickMark val="out"/>
        <c:minorTickMark val="none"/>
        <c:tickLblPos val="nextTo"/>
        <c:spPr>
          <a:ln w="3175">
            <a:solidFill>
              <a:srgbClr val="000000"/>
            </a:solidFill>
            <a:prstDash val="solid"/>
          </a:ln>
        </c:spPr>
        <c:txPr>
          <a:bodyPr rot="-2700000" vert="horz"/>
          <a:lstStyle/>
          <a:p>
            <a:pPr>
              <a:defRPr sz="1000" b="0" i="0" u="none" strike="noStrike" baseline="0">
                <a:solidFill>
                  <a:srgbClr val="000000"/>
                </a:solidFill>
                <a:latin typeface="Verdana"/>
                <a:ea typeface="Verdana"/>
                <a:cs typeface="Verdana"/>
              </a:defRPr>
            </a:pPr>
            <a:endParaRPr lang="en-US"/>
          </a:p>
        </c:txPr>
        <c:crossAx val="-1895763104"/>
        <c:crosses val="autoZero"/>
        <c:auto val="1"/>
        <c:lblAlgn val="ctr"/>
        <c:lblOffset val="100"/>
        <c:tickLblSkip val="2"/>
        <c:tickMarkSkip val="1"/>
        <c:noMultiLvlLbl val="0"/>
      </c:catAx>
      <c:valAx>
        <c:axId val="-1895763104"/>
        <c:scaling>
          <c:orientation val="minMax"/>
        </c:scaling>
        <c:delete val="0"/>
        <c:axPos val="l"/>
        <c:majorGridlines>
          <c:spPr>
            <a:ln w="3175">
              <a:solidFill>
                <a:srgbClr val="000000"/>
              </a:solidFill>
              <a:prstDash val="solid"/>
            </a:ln>
          </c:spPr>
        </c:majorGridlines>
        <c:title>
          <c:tx>
            <c:rich>
              <a:bodyPr/>
              <a:lstStyle/>
              <a:p>
                <a:pPr>
                  <a:defRPr sz="1000" b="1" i="0" u="none" strike="noStrike" baseline="0">
                    <a:solidFill>
                      <a:srgbClr val="000000"/>
                    </a:solidFill>
                    <a:latin typeface="Verdana"/>
                    <a:ea typeface="Verdana"/>
                    <a:cs typeface="Verdana"/>
                  </a:defRPr>
                </a:pPr>
                <a:r>
                  <a:rPr lang="en-US"/>
                  <a:t>Premium (Spread)</a:t>
                </a:r>
              </a:p>
            </c:rich>
          </c:tx>
          <c:layout>
            <c:manualLayout>
              <c:xMode val="edge"/>
              <c:yMode val="edge"/>
              <c:x val="0.0133333722750532"/>
              <c:y val="0.374727847883643"/>
            </c:manualLayout>
          </c:layout>
          <c:overlay val="0"/>
          <c:spPr>
            <a:noFill/>
            <a:ln w="25400">
              <a:noFill/>
            </a:ln>
          </c:spPr>
        </c:title>
        <c:numFmt formatCode="0.00%"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Verdana"/>
                <a:ea typeface="Verdana"/>
                <a:cs typeface="Verdana"/>
              </a:defRPr>
            </a:pPr>
            <a:endParaRPr lang="en-US"/>
          </a:p>
        </c:txPr>
        <c:crossAx val="-1895794144"/>
        <c:crosses val="autoZero"/>
        <c:crossBetween val="between"/>
      </c:valAx>
      <c:catAx>
        <c:axId val="-1895760432"/>
        <c:scaling>
          <c:orientation val="minMax"/>
        </c:scaling>
        <c:delete val="1"/>
        <c:axPos val="b"/>
        <c:numFmt formatCode="General" sourceLinked="1"/>
        <c:majorTickMark val="out"/>
        <c:minorTickMark val="none"/>
        <c:tickLblPos val="nextTo"/>
        <c:crossAx val="-1924860976"/>
        <c:crosses val="autoZero"/>
        <c:auto val="1"/>
        <c:lblAlgn val="ctr"/>
        <c:lblOffset val="100"/>
        <c:noMultiLvlLbl val="0"/>
      </c:catAx>
      <c:valAx>
        <c:axId val="-1924860976"/>
        <c:scaling>
          <c:orientation val="minMax"/>
        </c:scaling>
        <c:delete val="0"/>
        <c:axPos val="r"/>
        <c:title>
          <c:tx>
            <c:rich>
              <a:bodyPr/>
              <a:lstStyle/>
              <a:p>
                <a:pPr>
                  <a:defRPr sz="1000" b="0" i="0" u="none" strike="noStrike" baseline="0">
                    <a:solidFill>
                      <a:srgbClr val="000000"/>
                    </a:solidFill>
                    <a:latin typeface="Verdana"/>
                    <a:ea typeface="Verdana"/>
                    <a:cs typeface="Verdana"/>
                  </a:defRPr>
                </a:pPr>
                <a:r>
                  <a:rPr lang="en-US"/>
                  <a:t>ERP / Baa Spread</a:t>
                </a:r>
              </a:p>
            </c:rich>
          </c:tx>
          <c:overlay val="0"/>
          <c:spPr>
            <a:noFill/>
            <a:ln w="25400">
              <a:noFill/>
            </a:ln>
          </c:spPr>
        </c:title>
        <c:numFmt formatCode="0.00" sourceLinked="1"/>
        <c:majorTickMark val="out"/>
        <c:minorTickMark val="none"/>
        <c:tickLblPos val="nextTo"/>
        <c:spPr>
          <a:ln w="3175">
            <a:solidFill>
              <a:srgbClr val="808080"/>
            </a:solidFill>
            <a:prstDash val="solid"/>
          </a:ln>
        </c:spPr>
        <c:txPr>
          <a:bodyPr rot="0" vert="horz"/>
          <a:lstStyle/>
          <a:p>
            <a:pPr>
              <a:defRPr sz="1000" b="0" i="0" u="none" strike="noStrike" baseline="0">
                <a:solidFill>
                  <a:srgbClr val="000000"/>
                </a:solidFill>
                <a:latin typeface="Verdana"/>
                <a:ea typeface="Verdana"/>
                <a:cs typeface="Verdana"/>
              </a:defRPr>
            </a:pPr>
            <a:endParaRPr lang="en-US"/>
          </a:p>
        </c:txPr>
        <c:crossAx val="-1895760432"/>
        <c:crosses val="max"/>
        <c:crossBetween val="between"/>
      </c:valAx>
      <c:spPr>
        <a:noFill/>
        <a:ln w="12700">
          <a:solidFill>
            <a:srgbClr val="808080"/>
          </a:solidFill>
          <a:prstDash val="solid"/>
        </a:ln>
      </c:spPr>
    </c:plotArea>
    <c:legend>
      <c:legendPos val="b"/>
      <c:layout>
        <c:manualLayout>
          <c:xMode val="edge"/>
          <c:yMode val="edge"/>
          <c:x val="0.413333372275053"/>
          <c:y val="0.962962899288244"/>
          <c:w val="0.441709268908152"/>
          <c:h val="0.037037100711756"/>
        </c:manualLayout>
      </c:layout>
      <c:overlay val="0"/>
      <c:spPr>
        <a:solidFill>
          <a:srgbClr val="FFFFFF"/>
        </a:solidFill>
        <a:ln w="25400">
          <a:noFill/>
        </a:ln>
      </c:spPr>
      <c:txPr>
        <a:bodyPr/>
        <a:lstStyle/>
        <a:p>
          <a:pPr>
            <a:defRPr sz="845" b="0" i="0" u="none" strike="noStrike" baseline="0">
              <a:solidFill>
                <a:srgbClr val="000000"/>
              </a:solidFill>
              <a:latin typeface="Verdana"/>
              <a:ea typeface="Verdana"/>
              <a:cs typeface="Verdana"/>
            </a:defRPr>
          </a:pPr>
          <a:endParaRPr lang="en-US"/>
        </a:p>
      </c:txPr>
    </c:legend>
    <c:plotVisOnly val="1"/>
    <c:dispBlanksAs val="gap"/>
    <c:showDLblsOverMax val="0"/>
  </c:chart>
  <c:spPr>
    <a:noFill/>
    <a:ln w="9525">
      <a:noFill/>
    </a:ln>
  </c:spPr>
  <c:txPr>
    <a:bodyPr/>
    <a:lstStyle/>
    <a:p>
      <a:pPr>
        <a:defRPr sz="1000" b="0" i="0" u="none" strike="noStrike" baseline="0">
          <a:solidFill>
            <a:srgbClr val="000000"/>
          </a:solidFill>
          <a:latin typeface="Verdana"/>
          <a:ea typeface="Verdana"/>
          <a:cs typeface="Verdana"/>
        </a:defRPr>
      </a:pPr>
      <a:endParaRPr lang="en-US"/>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03703703703704"/>
          <c:y val="0.12636165577342"/>
          <c:w val="0.793991052758204"/>
          <c:h val="0.736383442265795"/>
        </c:manualLayout>
      </c:layout>
      <c:barChart>
        <c:barDir val="col"/>
        <c:grouping val="stacked"/>
        <c:varyColors val="0"/>
        <c:ser>
          <c:idx val="0"/>
          <c:order val="2"/>
          <c:tx>
            <c:strRef>
              <c:f>baayields!$H$1</c:f>
              <c:strCache>
                <c:ptCount val="1"/>
                <c:pt idx="0">
                  <c:v>ERP/Baa Spread</c:v>
                </c:pt>
              </c:strCache>
            </c:strRef>
          </c:tx>
          <c:spPr>
            <a:solidFill>
              <a:srgbClr val="4572A7"/>
            </a:solidFill>
            <a:ln w="25400">
              <a:noFill/>
            </a:ln>
          </c:spPr>
          <c:invertIfNegative val="0"/>
          <c:cat>
            <c:numRef>
              <c:f>baayields!$A$2:$A$55</c:f>
              <c:numCache>
                <c:formatCode>General</c:formatCode>
                <c:ptCount val="54"/>
                <c:pt idx="0">
                  <c:v>1960.0</c:v>
                </c:pt>
                <c:pt idx="1">
                  <c:v>1961.0</c:v>
                </c:pt>
                <c:pt idx="2">
                  <c:v>1962.0</c:v>
                </c:pt>
                <c:pt idx="3">
                  <c:v>1963.0</c:v>
                </c:pt>
                <c:pt idx="4">
                  <c:v>1964.0</c:v>
                </c:pt>
                <c:pt idx="5">
                  <c:v>1965.0</c:v>
                </c:pt>
                <c:pt idx="6">
                  <c:v>1966.0</c:v>
                </c:pt>
                <c:pt idx="7">
                  <c:v>1967.0</c:v>
                </c:pt>
                <c:pt idx="8">
                  <c:v>1968.0</c:v>
                </c:pt>
                <c:pt idx="9">
                  <c:v>1969.0</c:v>
                </c:pt>
                <c:pt idx="10">
                  <c:v>1970.0</c:v>
                </c:pt>
                <c:pt idx="11">
                  <c:v>1971.0</c:v>
                </c:pt>
                <c:pt idx="12">
                  <c:v>1972.0</c:v>
                </c:pt>
                <c:pt idx="13">
                  <c:v>1973.0</c:v>
                </c:pt>
                <c:pt idx="14">
                  <c:v>1974.0</c:v>
                </c:pt>
                <c:pt idx="15">
                  <c:v>1975.0</c:v>
                </c:pt>
                <c:pt idx="16">
                  <c:v>1976.0</c:v>
                </c:pt>
                <c:pt idx="17">
                  <c:v>1977.0</c:v>
                </c:pt>
                <c:pt idx="18">
                  <c:v>1978.0</c:v>
                </c:pt>
                <c:pt idx="19">
                  <c:v>1979.0</c:v>
                </c:pt>
                <c:pt idx="20">
                  <c:v>1980.0</c:v>
                </c:pt>
                <c:pt idx="21">
                  <c:v>1981.0</c:v>
                </c:pt>
                <c:pt idx="22">
                  <c:v>1982.0</c:v>
                </c:pt>
                <c:pt idx="23">
                  <c:v>1983.0</c:v>
                </c:pt>
                <c:pt idx="24">
                  <c:v>1984.0</c:v>
                </c:pt>
                <c:pt idx="25">
                  <c:v>1985.0</c:v>
                </c:pt>
                <c:pt idx="26">
                  <c:v>1986.0</c:v>
                </c:pt>
                <c:pt idx="27">
                  <c:v>1987.0</c:v>
                </c:pt>
                <c:pt idx="28">
                  <c:v>1988.0</c:v>
                </c:pt>
                <c:pt idx="29">
                  <c:v>1989.0</c:v>
                </c:pt>
                <c:pt idx="30">
                  <c:v>1990.0</c:v>
                </c:pt>
                <c:pt idx="31">
                  <c:v>1991.0</c:v>
                </c:pt>
                <c:pt idx="32">
                  <c:v>1992.0</c:v>
                </c:pt>
                <c:pt idx="33">
                  <c:v>1993.0</c:v>
                </c:pt>
                <c:pt idx="34">
                  <c:v>1994.0</c:v>
                </c:pt>
                <c:pt idx="35">
                  <c:v>1995.0</c:v>
                </c:pt>
                <c:pt idx="36">
                  <c:v>1996.0</c:v>
                </c:pt>
                <c:pt idx="37">
                  <c:v>1997.0</c:v>
                </c:pt>
                <c:pt idx="38">
                  <c:v>1998.0</c:v>
                </c:pt>
                <c:pt idx="39">
                  <c:v>1999.0</c:v>
                </c:pt>
                <c:pt idx="40">
                  <c:v>2000.0</c:v>
                </c:pt>
                <c:pt idx="41">
                  <c:v>2001.0</c:v>
                </c:pt>
                <c:pt idx="42">
                  <c:v>2002.0</c:v>
                </c:pt>
                <c:pt idx="43">
                  <c:v>2003.0</c:v>
                </c:pt>
                <c:pt idx="44">
                  <c:v>2004.0</c:v>
                </c:pt>
                <c:pt idx="45">
                  <c:v>2005.0</c:v>
                </c:pt>
                <c:pt idx="46">
                  <c:v>2006.0</c:v>
                </c:pt>
                <c:pt idx="47">
                  <c:v>2007.0</c:v>
                </c:pt>
                <c:pt idx="48">
                  <c:v>2008.0</c:v>
                </c:pt>
                <c:pt idx="49">
                  <c:v>2009.0</c:v>
                </c:pt>
                <c:pt idx="50">
                  <c:v>2010.0</c:v>
                </c:pt>
                <c:pt idx="51">
                  <c:v>2011.0</c:v>
                </c:pt>
                <c:pt idx="52">
                  <c:v>2012.0</c:v>
                </c:pt>
              </c:numCache>
            </c:numRef>
          </c:cat>
          <c:val>
            <c:numRef>
              <c:f>baayields!$H$2:$H$55</c:f>
              <c:numCache>
                <c:formatCode>0.00</c:formatCode>
                <c:ptCount val="54"/>
                <c:pt idx="0">
                  <c:v>2.388888888888887</c:v>
                </c:pt>
                <c:pt idx="1">
                  <c:v>2.807692307692308</c:v>
                </c:pt>
                <c:pt idx="2">
                  <c:v>3.358490566037734</c:v>
                </c:pt>
                <c:pt idx="3">
                  <c:v>4.694444444444445</c:v>
                </c:pt>
                <c:pt idx="4">
                  <c:v>5.253968253968254</c:v>
                </c:pt>
                <c:pt idx="5">
                  <c:v>8.300000000000007</c:v>
                </c:pt>
                <c:pt idx="6">
                  <c:v>2.74626865671642</c:v>
                </c:pt>
                <c:pt idx="7">
                  <c:v>2.601626016260163</c:v>
                </c:pt>
                <c:pt idx="8">
                  <c:v>2.499999999999999</c:v>
                </c:pt>
                <c:pt idx="9">
                  <c:v>3.739999999999997</c:v>
                </c:pt>
                <c:pt idx="10">
                  <c:v>1.24908424908425</c:v>
                </c:pt>
                <c:pt idx="11">
                  <c:v>1.261224489795918</c:v>
                </c:pt>
                <c:pt idx="12">
                  <c:v>1.732484076433122</c:v>
                </c:pt>
                <c:pt idx="13">
                  <c:v>2.471264367816092</c:v>
                </c:pt>
                <c:pt idx="14">
                  <c:v>1.746874999999999</c:v>
                </c:pt>
                <c:pt idx="15">
                  <c:v>1.61328125</c:v>
                </c:pt>
                <c:pt idx="16">
                  <c:v>2.022222222222223</c:v>
                </c:pt>
                <c:pt idx="17">
                  <c:v>4.553846153846154</c:v>
                </c:pt>
                <c:pt idx="18">
                  <c:v>6.150537634408606</c:v>
                </c:pt>
                <c:pt idx="19">
                  <c:v>3.862275449101796</c:v>
                </c:pt>
                <c:pt idx="20">
                  <c:v>2.186956521739128</c:v>
                </c:pt>
                <c:pt idx="21">
                  <c:v>2.024734982332156</c:v>
                </c:pt>
                <c:pt idx="22">
                  <c:v>1.361111111111111</c:v>
                </c:pt>
                <c:pt idx="23">
                  <c:v>2.244791666666665</c:v>
                </c:pt>
                <c:pt idx="24">
                  <c:v>2.689473684210526</c:v>
                </c:pt>
                <c:pt idx="25">
                  <c:v>1.655172413793103</c:v>
                </c:pt>
                <c:pt idx="26">
                  <c:v>1.251748251748251</c:v>
                </c:pt>
                <c:pt idx="27">
                  <c:v>1.734782608695654</c:v>
                </c:pt>
                <c:pt idx="28">
                  <c:v>2.448051948051948</c:v>
                </c:pt>
                <c:pt idx="29">
                  <c:v>1.772727272727272</c:v>
                </c:pt>
                <c:pt idx="30">
                  <c:v>1.65531914893617</c:v>
                </c:pt>
                <c:pt idx="31">
                  <c:v>1.603686635944701</c:v>
                </c:pt>
                <c:pt idx="32">
                  <c:v>1.740196078431371</c:v>
                </c:pt>
                <c:pt idx="33">
                  <c:v>1.651041666666665</c:v>
                </c:pt>
                <c:pt idx="34">
                  <c:v>2.751937984496125</c:v>
                </c:pt>
                <c:pt idx="35">
                  <c:v>1.848314606741572</c:v>
                </c:pt>
                <c:pt idx="36">
                  <c:v>2.012578616352202</c:v>
                </c:pt>
                <c:pt idx="37">
                  <c:v>1.80794701986755</c:v>
                </c:pt>
                <c:pt idx="38">
                  <c:v>0.875968992248062</c:v>
                </c:pt>
                <c:pt idx="39">
                  <c:v>1.073298429319372</c:v>
                </c:pt>
                <c:pt idx="40">
                  <c:v>1.032374100719425</c:v>
                </c:pt>
                <c:pt idx="41">
                  <c:v>1.279151943462897</c:v>
                </c:pt>
                <c:pt idx="42">
                  <c:v>1.242424242424243</c:v>
                </c:pt>
                <c:pt idx="43">
                  <c:v>1.611353711790393</c:v>
                </c:pt>
                <c:pt idx="44">
                  <c:v>2.02777777777778</c:v>
                </c:pt>
                <c:pt idx="45">
                  <c:v>2.241758241758241</c:v>
                </c:pt>
                <c:pt idx="46">
                  <c:v>2.632911392405063</c:v>
                </c:pt>
                <c:pt idx="47">
                  <c:v>2.163366336633663</c:v>
                </c:pt>
                <c:pt idx="48">
                  <c:v>1.077051926298157</c:v>
                </c:pt>
                <c:pt idx="49">
                  <c:v>1.809128630705394</c:v>
                </c:pt>
                <c:pt idx="50">
                  <c:v>1.884057971014493</c:v>
                </c:pt>
                <c:pt idx="51">
                  <c:v>1.914012738853503</c:v>
                </c:pt>
                <c:pt idx="52">
                  <c:v>2.049645390070922</c:v>
                </c:pt>
                <c:pt idx="53">
                  <c:v>1.968253968253968</c:v>
                </c:pt>
              </c:numCache>
            </c:numRef>
          </c:val>
        </c:ser>
        <c:dLbls>
          <c:showLegendKey val="0"/>
          <c:showVal val="0"/>
          <c:showCatName val="0"/>
          <c:showSerName val="0"/>
          <c:showPercent val="0"/>
          <c:showBubbleSize val="0"/>
        </c:dLbls>
        <c:gapWidth val="150"/>
        <c:overlap val="100"/>
        <c:axId val="-1842394288"/>
        <c:axId val="-1842391968"/>
      </c:barChart>
      <c:lineChart>
        <c:grouping val="standard"/>
        <c:varyColors val="0"/>
        <c:ser>
          <c:idx val="3"/>
          <c:order val="0"/>
          <c:tx>
            <c:strRef>
              <c:f>baayields!$D$1</c:f>
              <c:strCache>
                <c:ptCount val="1"/>
                <c:pt idx="0">
                  <c:v>Baa - T.Bond Rate</c:v>
                </c:pt>
              </c:strCache>
            </c:strRef>
          </c:tx>
          <c:spPr>
            <a:ln w="25400">
              <a:solidFill>
                <a:srgbClr val="000000"/>
              </a:solidFill>
              <a:prstDash val="solid"/>
            </a:ln>
          </c:spPr>
          <c:marker>
            <c:symbol val="x"/>
            <c:size val="7"/>
            <c:spPr>
              <a:noFill/>
              <a:ln>
                <a:solidFill>
                  <a:srgbClr val="000000"/>
                </a:solidFill>
                <a:prstDash val="solid"/>
              </a:ln>
              <a:effectLst>
                <a:outerShdw dist="35921" dir="2700000" algn="br">
                  <a:srgbClr val="000000"/>
                </a:outerShdw>
              </a:effectLst>
            </c:spPr>
          </c:marker>
          <c:cat>
            <c:numRef>
              <c:f>baayields!$A$2:$A$55</c:f>
              <c:numCache>
                <c:formatCode>General</c:formatCode>
                <c:ptCount val="54"/>
                <c:pt idx="0">
                  <c:v>1960.0</c:v>
                </c:pt>
                <c:pt idx="1">
                  <c:v>1961.0</c:v>
                </c:pt>
                <c:pt idx="2">
                  <c:v>1962.0</c:v>
                </c:pt>
                <c:pt idx="3">
                  <c:v>1963.0</c:v>
                </c:pt>
                <c:pt idx="4">
                  <c:v>1964.0</c:v>
                </c:pt>
                <c:pt idx="5">
                  <c:v>1965.0</c:v>
                </c:pt>
                <c:pt idx="6">
                  <c:v>1966.0</c:v>
                </c:pt>
                <c:pt idx="7">
                  <c:v>1967.0</c:v>
                </c:pt>
                <c:pt idx="8">
                  <c:v>1968.0</c:v>
                </c:pt>
                <c:pt idx="9">
                  <c:v>1969.0</c:v>
                </c:pt>
                <c:pt idx="10">
                  <c:v>1970.0</c:v>
                </c:pt>
                <c:pt idx="11">
                  <c:v>1971.0</c:v>
                </c:pt>
                <c:pt idx="12">
                  <c:v>1972.0</c:v>
                </c:pt>
                <c:pt idx="13">
                  <c:v>1973.0</c:v>
                </c:pt>
                <c:pt idx="14">
                  <c:v>1974.0</c:v>
                </c:pt>
                <c:pt idx="15">
                  <c:v>1975.0</c:v>
                </c:pt>
                <c:pt idx="16">
                  <c:v>1976.0</c:v>
                </c:pt>
                <c:pt idx="17">
                  <c:v>1977.0</c:v>
                </c:pt>
                <c:pt idx="18">
                  <c:v>1978.0</c:v>
                </c:pt>
                <c:pt idx="19">
                  <c:v>1979.0</c:v>
                </c:pt>
                <c:pt idx="20">
                  <c:v>1980.0</c:v>
                </c:pt>
                <c:pt idx="21">
                  <c:v>1981.0</c:v>
                </c:pt>
                <c:pt idx="22">
                  <c:v>1982.0</c:v>
                </c:pt>
                <c:pt idx="23">
                  <c:v>1983.0</c:v>
                </c:pt>
                <c:pt idx="24">
                  <c:v>1984.0</c:v>
                </c:pt>
                <c:pt idx="25">
                  <c:v>1985.0</c:v>
                </c:pt>
                <c:pt idx="26">
                  <c:v>1986.0</c:v>
                </c:pt>
                <c:pt idx="27">
                  <c:v>1987.0</c:v>
                </c:pt>
                <c:pt idx="28">
                  <c:v>1988.0</c:v>
                </c:pt>
                <c:pt idx="29">
                  <c:v>1989.0</c:v>
                </c:pt>
                <c:pt idx="30">
                  <c:v>1990.0</c:v>
                </c:pt>
                <c:pt idx="31">
                  <c:v>1991.0</c:v>
                </c:pt>
                <c:pt idx="32">
                  <c:v>1992.0</c:v>
                </c:pt>
                <c:pt idx="33">
                  <c:v>1993.0</c:v>
                </c:pt>
                <c:pt idx="34">
                  <c:v>1994.0</c:v>
                </c:pt>
                <c:pt idx="35">
                  <c:v>1995.0</c:v>
                </c:pt>
                <c:pt idx="36">
                  <c:v>1996.0</c:v>
                </c:pt>
                <c:pt idx="37">
                  <c:v>1997.0</c:v>
                </c:pt>
                <c:pt idx="38">
                  <c:v>1998.0</c:v>
                </c:pt>
                <c:pt idx="39">
                  <c:v>1999.0</c:v>
                </c:pt>
                <c:pt idx="40">
                  <c:v>2000.0</c:v>
                </c:pt>
                <c:pt idx="41">
                  <c:v>2001.0</c:v>
                </c:pt>
                <c:pt idx="42">
                  <c:v>2002.0</c:v>
                </c:pt>
                <c:pt idx="43">
                  <c:v>2003.0</c:v>
                </c:pt>
                <c:pt idx="44">
                  <c:v>2004.0</c:v>
                </c:pt>
                <c:pt idx="45">
                  <c:v>2005.0</c:v>
                </c:pt>
                <c:pt idx="46">
                  <c:v>2006.0</c:v>
                </c:pt>
                <c:pt idx="47">
                  <c:v>2007.0</c:v>
                </c:pt>
                <c:pt idx="48">
                  <c:v>2008.0</c:v>
                </c:pt>
                <c:pt idx="49">
                  <c:v>2009.0</c:v>
                </c:pt>
                <c:pt idx="50">
                  <c:v>2010.0</c:v>
                </c:pt>
                <c:pt idx="51">
                  <c:v>2011.0</c:v>
                </c:pt>
                <c:pt idx="52">
                  <c:v>2012.0</c:v>
                </c:pt>
              </c:numCache>
            </c:numRef>
          </c:cat>
          <c:val>
            <c:numRef>
              <c:f>baayields!$D$2:$D$55</c:f>
              <c:numCache>
                <c:formatCode>0.00%</c:formatCode>
                <c:ptCount val="54"/>
                <c:pt idx="0">
                  <c:v>0.0126</c:v>
                </c:pt>
                <c:pt idx="1">
                  <c:v>0.0104</c:v>
                </c:pt>
                <c:pt idx="2">
                  <c:v>0.0106</c:v>
                </c:pt>
                <c:pt idx="3">
                  <c:v>0.0072</c:v>
                </c:pt>
                <c:pt idx="4">
                  <c:v>0.0063</c:v>
                </c:pt>
                <c:pt idx="5">
                  <c:v>0.004</c:v>
                </c:pt>
                <c:pt idx="6">
                  <c:v>0.0134</c:v>
                </c:pt>
                <c:pt idx="7">
                  <c:v>0.0123</c:v>
                </c:pt>
                <c:pt idx="8">
                  <c:v>0.012</c:v>
                </c:pt>
                <c:pt idx="9">
                  <c:v>0.01</c:v>
                </c:pt>
                <c:pt idx="10">
                  <c:v>0.0273</c:v>
                </c:pt>
                <c:pt idx="11">
                  <c:v>0.0245</c:v>
                </c:pt>
                <c:pt idx="12">
                  <c:v>0.0157</c:v>
                </c:pt>
                <c:pt idx="13">
                  <c:v>0.0174</c:v>
                </c:pt>
                <c:pt idx="14">
                  <c:v>0.032</c:v>
                </c:pt>
                <c:pt idx="15">
                  <c:v>0.0256</c:v>
                </c:pt>
                <c:pt idx="16">
                  <c:v>0.0225</c:v>
                </c:pt>
                <c:pt idx="17">
                  <c:v>0.013</c:v>
                </c:pt>
                <c:pt idx="18">
                  <c:v>0.00929999999999999</c:v>
                </c:pt>
                <c:pt idx="19">
                  <c:v>0.0167</c:v>
                </c:pt>
                <c:pt idx="20">
                  <c:v>0.023</c:v>
                </c:pt>
                <c:pt idx="21">
                  <c:v>0.0283</c:v>
                </c:pt>
                <c:pt idx="22">
                  <c:v>0.036</c:v>
                </c:pt>
                <c:pt idx="23">
                  <c:v>0.0192</c:v>
                </c:pt>
                <c:pt idx="24">
                  <c:v>0.019</c:v>
                </c:pt>
                <c:pt idx="25">
                  <c:v>0.0232</c:v>
                </c:pt>
                <c:pt idx="26">
                  <c:v>0.0286</c:v>
                </c:pt>
                <c:pt idx="27">
                  <c:v>0.023</c:v>
                </c:pt>
                <c:pt idx="28">
                  <c:v>0.0154</c:v>
                </c:pt>
                <c:pt idx="29">
                  <c:v>0.0198</c:v>
                </c:pt>
                <c:pt idx="30">
                  <c:v>0.0235</c:v>
                </c:pt>
                <c:pt idx="31">
                  <c:v>0.0217</c:v>
                </c:pt>
                <c:pt idx="32">
                  <c:v>0.0204</c:v>
                </c:pt>
                <c:pt idx="33">
                  <c:v>0.0192</c:v>
                </c:pt>
                <c:pt idx="34">
                  <c:v>0.0129</c:v>
                </c:pt>
                <c:pt idx="35">
                  <c:v>0.0178</c:v>
                </c:pt>
                <c:pt idx="36">
                  <c:v>0.0159</c:v>
                </c:pt>
                <c:pt idx="37">
                  <c:v>0.0151</c:v>
                </c:pt>
                <c:pt idx="38">
                  <c:v>0.0258</c:v>
                </c:pt>
                <c:pt idx="39">
                  <c:v>0.0191</c:v>
                </c:pt>
                <c:pt idx="40">
                  <c:v>0.0278</c:v>
                </c:pt>
                <c:pt idx="41">
                  <c:v>0.0283</c:v>
                </c:pt>
                <c:pt idx="42">
                  <c:v>0.033</c:v>
                </c:pt>
                <c:pt idx="43">
                  <c:v>0.0229</c:v>
                </c:pt>
                <c:pt idx="44">
                  <c:v>0.018</c:v>
                </c:pt>
                <c:pt idx="45">
                  <c:v>0.0182</c:v>
                </c:pt>
                <c:pt idx="46">
                  <c:v>0.0158</c:v>
                </c:pt>
                <c:pt idx="47">
                  <c:v>0.0202</c:v>
                </c:pt>
                <c:pt idx="48">
                  <c:v>0.0597</c:v>
                </c:pt>
                <c:pt idx="49">
                  <c:v>0.0241</c:v>
                </c:pt>
                <c:pt idx="50">
                  <c:v>0.0276</c:v>
                </c:pt>
                <c:pt idx="51">
                  <c:v>0.0314</c:v>
                </c:pt>
                <c:pt idx="52">
                  <c:v>0.0282</c:v>
                </c:pt>
                <c:pt idx="53">
                  <c:v>0.0252</c:v>
                </c:pt>
              </c:numCache>
            </c:numRef>
          </c:val>
          <c:smooth val="0"/>
        </c:ser>
        <c:ser>
          <c:idx val="6"/>
          <c:order val="1"/>
          <c:tx>
            <c:strRef>
              <c:f>baayields!$G$1</c:f>
              <c:strCache>
                <c:ptCount val="1"/>
                <c:pt idx="0">
                  <c:v>ERP</c:v>
                </c:pt>
              </c:strCache>
            </c:strRef>
          </c:tx>
          <c:spPr>
            <a:ln w="25400">
              <a:solidFill>
                <a:srgbClr val="008080"/>
              </a:solidFill>
              <a:prstDash val="solid"/>
            </a:ln>
          </c:spPr>
          <c:marker>
            <c:symbol val="plus"/>
            <c:size val="7"/>
            <c:spPr>
              <a:noFill/>
              <a:ln>
                <a:solidFill>
                  <a:srgbClr val="008080"/>
                </a:solidFill>
                <a:prstDash val="solid"/>
              </a:ln>
              <a:effectLst>
                <a:outerShdw dist="35921" dir="2700000" algn="br">
                  <a:srgbClr val="000000"/>
                </a:outerShdw>
              </a:effectLst>
            </c:spPr>
          </c:marker>
          <c:cat>
            <c:numRef>
              <c:f>baayields!$A$2:$A$55</c:f>
              <c:numCache>
                <c:formatCode>General</c:formatCode>
                <c:ptCount val="54"/>
                <c:pt idx="0">
                  <c:v>1960.0</c:v>
                </c:pt>
                <c:pt idx="1">
                  <c:v>1961.0</c:v>
                </c:pt>
                <c:pt idx="2">
                  <c:v>1962.0</c:v>
                </c:pt>
                <c:pt idx="3">
                  <c:v>1963.0</c:v>
                </c:pt>
                <c:pt idx="4">
                  <c:v>1964.0</c:v>
                </c:pt>
                <c:pt idx="5">
                  <c:v>1965.0</c:v>
                </c:pt>
                <c:pt idx="6">
                  <c:v>1966.0</c:v>
                </c:pt>
                <c:pt idx="7">
                  <c:v>1967.0</c:v>
                </c:pt>
                <c:pt idx="8">
                  <c:v>1968.0</c:v>
                </c:pt>
                <c:pt idx="9">
                  <c:v>1969.0</c:v>
                </c:pt>
                <c:pt idx="10">
                  <c:v>1970.0</c:v>
                </c:pt>
                <c:pt idx="11">
                  <c:v>1971.0</c:v>
                </c:pt>
                <c:pt idx="12">
                  <c:v>1972.0</c:v>
                </c:pt>
                <c:pt idx="13">
                  <c:v>1973.0</c:v>
                </c:pt>
                <c:pt idx="14">
                  <c:v>1974.0</c:v>
                </c:pt>
                <c:pt idx="15">
                  <c:v>1975.0</c:v>
                </c:pt>
                <c:pt idx="16">
                  <c:v>1976.0</c:v>
                </c:pt>
                <c:pt idx="17">
                  <c:v>1977.0</c:v>
                </c:pt>
                <c:pt idx="18">
                  <c:v>1978.0</c:v>
                </c:pt>
                <c:pt idx="19">
                  <c:v>1979.0</c:v>
                </c:pt>
                <c:pt idx="20">
                  <c:v>1980.0</c:v>
                </c:pt>
                <c:pt idx="21">
                  <c:v>1981.0</c:v>
                </c:pt>
                <c:pt idx="22">
                  <c:v>1982.0</c:v>
                </c:pt>
                <c:pt idx="23">
                  <c:v>1983.0</c:v>
                </c:pt>
                <c:pt idx="24">
                  <c:v>1984.0</c:v>
                </c:pt>
                <c:pt idx="25">
                  <c:v>1985.0</c:v>
                </c:pt>
                <c:pt idx="26">
                  <c:v>1986.0</c:v>
                </c:pt>
                <c:pt idx="27">
                  <c:v>1987.0</c:v>
                </c:pt>
                <c:pt idx="28">
                  <c:v>1988.0</c:v>
                </c:pt>
                <c:pt idx="29">
                  <c:v>1989.0</c:v>
                </c:pt>
                <c:pt idx="30">
                  <c:v>1990.0</c:v>
                </c:pt>
                <c:pt idx="31">
                  <c:v>1991.0</c:v>
                </c:pt>
                <c:pt idx="32">
                  <c:v>1992.0</c:v>
                </c:pt>
                <c:pt idx="33">
                  <c:v>1993.0</c:v>
                </c:pt>
                <c:pt idx="34">
                  <c:v>1994.0</c:v>
                </c:pt>
                <c:pt idx="35">
                  <c:v>1995.0</c:v>
                </c:pt>
                <c:pt idx="36">
                  <c:v>1996.0</c:v>
                </c:pt>
                <c:pt idx="37">
                  <c:v>1997.0</c:v>
                </c:pt>
                <c:pt idx="38">
                  <c:v>1998.0</c:v>
                </c:pt>
                <c:pt idx="39">
                  <c:v>1999.0</c:v>
                </c:pt>
                <c:pt idx="40">
                  <c:v>2000.0</c:v>
                </c:pt>
                <c:pt idx="41">
                  <c:v>2001.0</c:v>
                </c:pt>
                <c:pt idx="42">
                  <c:v>2002.0</c:v>
                </c:pt>
                <c:pt idx="43">
                  <c:v>2003.0</c:v>
                </c:pt>
                <c:pt idx="44">
                  <c:v>2004.0</c:v>
                </c:pt>
                <c:pt idx="45">
                  <c:v>2005.0</c:v>
                </c:pt>
                <c:pt idx="46">
                  <c:v>2006.0</c:v>
                </c:pt>
                <c:pt idx="47">
                  <c:v>2007.0</c:v>
                </c:pt>
                <c:pt idx="48">
                  <c:v>2008.0</c:v>
                </c:pt>
                <c:pt idx="49">
                  <c:v>2009.0</c:v>
                </c:pt>
                <c:pt idx="50">
                  <c:v>2010.0</c:v>
                </c:pt>
                <c:pt idx="51">
                  <c:v>2011.0</c:v>
                </c:pt>
                <c:pt idx="52">
                  <c:v>2012.0</c:v>
                </c:pt>
              </c:numCache>
            </c:numRef>
          </c:cat>
          <c:val>
            <c:numRef>
              <c:f>baayields!$G$2:$G$55</c:f>
              <c:numCache>
                <c:formatCode>0.00%</c:formatCode>
                <c:ptCount val="54"/>
                <c:pt idx="0">
                  <c:v>0.0301</c:v>
                </c:pt>
                <c:pt idx="1">
                  <c:v>0.0292</c:v>
                </c:pt>
                <c:pt idx="2">
                  <c:v>0.0356</c:v>
                </c:pt>
                <c:pt idx="3">
                  <c:v>0.0338</c:v>
                </c:pt>
                <c:pt idx="4">
                  <c:v>0.0331</c:v>
                </c:pt>
                <c:pt idx="5">
                  <c:v>0.0332</c:v>
                </c:pt>
                <c:pt idx="6">
                  <c:v>0.0368</c:v>
                </c:pt>
                <c:pt idx="7">
                  <c:v>0.032</c:v>
                </c:pt>
                <c:pt idx="8">
                  <c:v>0.03</c:v>
                </c:pt>
                <c:pt idx="9">
                  <c:v>0.0374</c:v>
                </c:pt>
                <c:pt idx="10">
                  <c:v>0.0341</c:v>
                </c:pt>
                <c:pt idx="11">
                  <c:v>0.0309</c:v>
                </c:pt>
                <c:pt idx="12">
                  <c:v>0.0272</c:v>
                </c:pt>
                <c:pt idx="13">
                  <c:v>0.043</c:v>
                </c:pt>
                <c:pt idx="14">
                  <c:v>0.0559</c:v>
                </c:pt>
                <c:pt idx="15">
                  <c:v>0.0413</c:v>
                </c:pt>
                <c:pt idx="16">
                  <c:v>0.0455</c:v>
                </c:pt>
                <c:pt idx="17">
                  <c:v>0.0592</c:v>
                </c:pt>
                <c:pt idx="18">
                  <c:v>0.0572</c:v>
                </c:pt>
                <c:pt idx="19">
                  <c:v>0.0645</c:v>
                </c:pt>
                <c:pt idx="20">
                  <c:v>0.0503</c:v>
                </c:pt>
                <c:pt idx="21">
                  <c:v>0.0573</c:v>
                </c:pt>
                <c:pt idx="22">
                  <c:v>0.049</c:v>
                </c:pt>
                <c:pt idx="23">
                  <c:v>0.0431</c:v>
                </c:pt>
                <c:pt idx="24">
                  <c:v>0.0511</c:v>
                </c:pt>
                <c:pt idx="25">
                  <c:v>0.0384</c:v>
                </c:pt>
                <c:pt idx="26">
                  <c:v>0.0358</c:v>
                </c:pt>
                <c:pt idx="27">
                  <c:v>0.0399</c:v>
                </c:pt>
                <c:pt idx="28">
                  <c:v>0.0377</c:v>
                </c:pt>
                <c:pt idx="29">
                  <c:v>0.0351</c:v>
                </c:pt>
                <c:pt idx="30">
                  <c:v>0.0389</c:v>
                </c:pt>
                <c:pt idx="31">
                  <c:v>0.0348</c:v>
                </c:pt>
                <c:pt idx="32">
                  <c:v>0.0355</c:v>
                </c:pt>
                <c:pt idx="33">
                  <c:v>0.0317</c:v>
                </c:pt>
                <c:pt idx="34">
                  <c:v>0.0355</c:v>
                </c:pt>
                <c:pt idx="35">
                  <c:v>0.0329</c:v>
                </c:pt>
                <c:pt idx="36">
                  <c:v>0.032</c:v>
                </c:pt>
                <c:pt idx="37">
                  <c:v>0.0273</c:v>
                </c:pt>
                <c:pt idx="38">
                  <c:v>0.0226</c:v>
                </c:pt>
                <c:pt idx="39">
                  <c:v>0.0205</c:v>
                </c:pt>
                <c:pt idx="40">
                  <c:v>0.0287</c:v>
                </c:pt>
                <c:pt idx="41">
                  <c:v>0.0362</c:v>
                </c:pt>
                <c:pt idx="42">
                  <c:v>0.041</c:v>
                </c:pt>
                <c:pt idx="43">
                  <c:v>0.0369</c:v>
                </c:pt>
                <c:pt idx="44">
                  <c:v>0.0365</c:v>
                </c:pt>
                <c:pt idx="45">
                  <c:v>0.0408</c:v>
                </c:pt>
                <c:pt idx="46">
                  <c:v>0.0416</c:v>
                </c:pt>
                <c:pt idx="47">
                  <c:v>0.0437</c:v>
                </c:pt>
                <c:pt idx="48">
                  <c:v>0.0643</c:v>
                </c:pt>
                <c:pt idx="49">
                  <c:v>0.0436</c:v>
                </c:pt>
                <c:pt idx="50">
                  <c:v>0.052</c:v>
                </c:pt>
                <c:pt idx="51">
                  <c:v>0.0601</c:v>
                </c:pt>
                <c:pt idx="52">
                  <c:v>0.0578</c:v>
                </c:pt>
                <c:pt idx="53">
                  <c:v>0.0496</c:v>
                </c:pt>
              </c:numCache>
            </c:numRef>
          </c:val>
          <c:smooth val="0"/>
        </c:ser>
        <c:dLbls>
          <c:showLegendKey val="0"/>
          <c:showVal val="0"/>
          <c:showCatName val="0"/>
          <c:showSerName val="0"/>
          <c:showPercent val="0"/>
          <c:showBubbleSize val="0"/>
        </c:dLbls>
        <c:marker val="1"/>
        <c:smooth val="0"/>
        <c:axId val="-1842400240"/>
        <c:axId val="-1842397680"/>
      </c:lineChart>
      <c:catAx>
        <c:axId val="-1842400240"/>
        <c:scaling>
          <c:orientation val="minMax"/>
        </c:scaling>
        <c:delete val="0"/>
        <c:axPos val="b"/>
        <c:numFmt formatCode="General" sourceLinked="1"/>
        <c:majorTickMark val="out"/>
        <c:minorTickMark val="none"/>
        <c:tickLblPos val="nextTo"/>
        <c:spPr>
          <a:ln w="3175">
            <a:solidFill>
              <a:srgbClr val="000000"/>
            </a:solidFill>
            <a:prstDash val="solid"/>
          </a:ln>
        </c:spPr>
        <c:txPr>
          <a:bodyPr rot="-2700000" vert="horz"/>
          <a:lstStyle/>
          <a:p>
            <a:pPr>
              <a:defRPr sz="1000" b="0" i="0" u="none" strike="noStrike" baseline="0">
                <a:solidFill>
                  <a:srgbClr val="000000"/>
                </a:solidFill>
                <a:latin typeface="Verdana"/>
                <a:ea typeface="Verdana"/>
                <a:cs typeface="Verdana"/>
              </a:defRPr>
            </a:pPr>
            <a:endParaRPr lang="en-US"/>
          </a:p>
        </c:txPr>
        <c:crossAx val="-1842397680"/>
        <c:crosses val="autoZero"/>
        <c:auto val="1"/>
        <c:lblAlgn val="ctr"/>
        <c:lblOffset val="100"/>
        <c:tickLblSkip val="2"/>
        <c:tickMarkSkip val="1"/>
        <c:noMultiLvlLbl val="0"/>
      </c:catAx>
      <c:valAx>
        <c:axId val="-1842397680"/>
        <c:scaling>
          <c:orientation val="minMax"/>
        </c:scaling>
        <c:delete val="0"/>
        <c:axPos val="l"/>
        <c:majorGridlines>
          <c:spPr>
            <a:ln w="3175">
              <a:solidFill>
                <a:srgbClr val="000000"/>
              </a:solidFill>
              <a:prstDash val="solid"/>
            </a:ln>
          </c:spPr>
        </c:majorGridlines>
        <c:title>
          <c:tx>
            <c:rich>
              <a:bodyPr/>
              <a:lstStyle/>
              <a:p>
                <a:pPr>
                  <a:defRPr sz="1000" b="1" i="0" u="none" strike="noStrike" baseline="0">
                    <a:solidFill>
                      <a:srgbClr val="000000"/>
                    </a:solidFill>
                    <a:latin typeface="Verdana"/>
                    <a:ea typeface="Verdana"/>
                    <a:cs typeface="Verdana"/>
                  </a:defRPr>
                </a:pPr>
                <a:r>
                  <a:rPr lang="en-US"/>
                  <a:t>Premium (Spread)</a:t>
                </a:r>
              </a:p>
            </c:rich>
          </c:tx>
          <c:layout>
            <c:manualLayout>
              <c:xMode val="edge"/>
              <c:yMode val="edge"/>
              <c:x val="0.0133333722750532"/>
              <c:y val="0.374727847883643"/>
            </c:manualLayout>
          </c:layout>
          <c:overlay val="0"/>
          <c:spPr>
            <a:noFill/>
            <a:ln w="25400">
              <a:noFill/>
            </a:ln>
          </c:spPr>
        </c:title>
        <c:numFmt formatCode="0.00%"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Verdana"/>
                <a:ea typeface="Verdana"/>
                <a:cs typeface="Verdana"/>
              </a:defRPr>
            </a:pPr>
            <a:endParaRPr lang="en-US"/>
          </a:p>
        </c:txPr>
        <c:crossAx val="-1842400240"/>
        <c:crosses val="autoZero"/>
        <c:crossBetween val="between"/>
      </c:valAx>
      <c:catAx>
        <c:axId val="-1842394288"/>
        <c:scaling>
          <c:orientation val="minMax"/>
        </c:scaling>
        <c:delete val="1"/>
        <c:axPos val="b"/>
        <c:numFmt formatCode="General" sourceLinked="1"/>
        <c:majorTickMark val="out"/>
        <c:minorTickMark val="none"/>
        <c:tickLblPos val="nextTo"/>
        <c:crossAx val="-1842391968"/>
        <c:crosses val="autoZero"/>
        <c:auto val="1"/>
        <c:lblAlgn val="ctr"/>
        <c:lblOffset val="100"/>
        <c:noMultiLvlLbl val="0"/>
      </c:catAx>
      <c:valAx>
        <c:axId val="-1842391968"/>
        <c:scaling>
          <c:orientation val="minMax"/>
        </c:scaling>
        <c:delete val="0"/>
        <c:axPos val="r"/>
        <c:title>
          <c:tx>
            <c:rich>
              <a:bodyPr/>
              <a:lstStyle/>
              <a:p>
                <a:pPr>
                  <a:defRPr sz="1000" b="0" i="0" u="none" strike="noStrike" baseline="0">
                    <a:solidFill>
                      <a:srgbClr val="000000"/>
                    </a:solidFill>
                    <a:latin typeface="Verdana"/>
                    <a:ea typeface="Verdana"/>
                    <a:cs typeface="Verdana"/>
                  </a:defRPr>
                </a:pPr>
                <a:r>
                  <a:rPr lang="en-US"/>
                  <a:t>ERP / Baa Spread</a:t>
                </a:r>
              </a:p>
            </c:rich>
          </c:tx>
          <c:layout/>
          <c:overlay val="0"/>
          <c:spPr>
            <a:noFill/>
            <a:ln w="25400">
              <a:noFill/>
            </a:ln>
          </c:spPr>
        </c:title>
        <c:numFmt formatCode="0.00" sourceLinked="1"/>
        <c:majorTickMark val="out"/>
        <c:minorTickMark val="none"/>
        <c:tickLblPos val="nextTo"/>
        <c:spPr>
          <a:ln w="3175">
            <a:solidFill>
              <a:srgbClr val="808080"/>
            </a:solidFill>
            <a:prstDash val="solid"/>
          </a:ln>
        </c:spPr>
        <c:txPr>
          <a:bodyPr rot="0" vert="horz"/>
          <a:lstStyle/>
          <a:p>
            <a:pPr>
              <a:defRPr sz="1000" b="0" i="0" u="none" strike="noStrike" baseline="0">
                <a:solidFill>
                  <a:srgbClr val="000000"/>
                </a:solidFill>
                <a:latin typeface="Verdana"/>
                <a:ea typeface="Verdana"/>
                <a:cs typeface="Verdana"/>
              </a:defRPr>
            </a:pPr>
            <a:endParaRPr lang="en-US"/>
          </a:p>
        </c:txPr>
        <c:crossAx val="-1842394288"/>
        <c:crosses val="max"/>
        <c:crossBetween val="between"/>
      </c:valAx>
      <c:spPr>
        <a:noFill/>
        <a:ln w="12700">
          <a:solidFill>
            <a:srgbClr val="808080"/>
          </a:solidFill>
          <a:prstDash val="solid"/>
        </a:ln>
      </c:spPr>
    </c:plotArea>
    <c:legend>
      <c:legendPos val="b"/>
      <c:layout>
        <c:manualLayout>
          <c:xMode val="edge"/>
          <c:yMode val="edge"/>
          <c:x val="0.413333372275053"/>
          <c:y val="0.962962899288244"/>
          <c:w val="0.441709268908152"/>
          <c:h val="0.037037100711756"/>
        </c:manualLayout>
      </c:layout>
      <c:overlay val="0"/>
      <c:spPr>
        <a:solidFill>
          <a:srgbClr val="FFFFFF"/>
        </a:solidFill>
        <a:ln w="25400">
          <a:noFill/>
        </a:ln>
      </c:spPr>
      <c:txPr>
        <a:bodyPr/>
        <a:lstStyle/>
        <a:p>
          <a:pPr>
            <a:defRPr sz="845" b="0" i="0" u="none" strike="noStrike" baseline="0">
              <a:solidFill>
                <a:srgbClr val="000000"/>
              </a:solidFill>
              <a:latin typeface="Verdana"/>
              <a:ea typeface="Verdana"/>
              <a:cs typeface="Verdana"/>
            </a:defRPr>
          </a:pPr>
          <a:endParaRPr lang="en-US"/>
        </a:p>
      </c:txPr>
    </c:legend>
    <c:plotVisOnly val="1"/>
    <c:dispBlanksAs val="gap"/>
    <c:showDLblsOverMax val="0"/>
  </c:chart>
  <c:spPr>
    <a:noFill/>
    <a:ln w="9525">
      <a:noFill/>
    </a:ln>
  </c:spPr>
  <c:txPr>
    <a:bodyPr/>
    <a:lstStyle/>
    <a:p>
      <a:pPr>
        <a:defRPr sz="1000" b="0" i="0" u="none" strike="noStrike" baseline="0">
          <a:solidFill>
            <a:srgbClr val="000000"/>
          </a:solidFill>
          <a:latin typeface="Verdana"/>
          <a:ea typeface="Verdana"/>
          <a:cs typeface="Verdana"/>
        </a:defRPr>
      </a:pPr>
      <a:endParaRPr lang="en-US"/>
    </a:p>
  </c:txPr>
  <c:externalData r:id="rId2">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6.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9.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p:cNvSpPr>
          <p:nvPr>
            <p:ph type="sldImg"/>
          </p:nvPr>
        </p:nvSpPr>
        <p:spPr>
          <a:xfrm>
            <a:off x="1150938" y="692150"/>
            <a:ext cx="4556125" cy="3416300"/>
          </a:xfrm>
          <a:ln/>
        </p:spPr>
      </p:sp>
      <p:sp>
        <p:nvSpPr>
          <p:cNvPr id="174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While we can talk about the trade off between debt and equity in qualitative terms, ultimately we have to get down to the details. In this section, we will look at approaches that can be used to estimate the right debt ratio for a firm.</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p:cNvSpPr>
            <a:spLocks noGrp="1" noRot="1" noChangeAspect="1"/>
          </p:cNvSpPr>
          <p:nvPr>
            <p:ph type="sldImg"/>
          </p:nvPr>
        </p:nvSpPr>
        <p:spPr>
          <a:xfrm>
            <a:off x="1150938" y="692150"/>
            <a:ext cx="4556125" cy="3416300"/>
          </a:xfrm>
          <a:ln/>
        </p:spPr>
      </p:sp>
      <p:sp>
        <p:nvSpPr>
          <p:cNvPr id="194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Is there an optimal mix? And can we find it for a given firm? Time to get down to pragmatic questions.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072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forms that debt and equity take will change as a firm moves through its lifecycle. Early in the process, equity will take the form of owner</a:t>
            </a:r>
            <a:r>
              <a:rPr lang="ja-JP" altLang="en-US">
                <a:latin typeface="Times" charset="0"/>
                <a:ea typeface="ＭＳ Ｐゴシック" charset="-128"/>
              </a:rPr>
              <a:t>’</a:t>
            </a:r>
            <a:r>
              <a:rPr lang="en-US" altLang="ja-JP">
                <a:latin typeface="Times" charset="0"/>
                <a:ea typeface="ＭＳ Ｐゴシック" charset="-128"/>
              </a:rPr>
              <a:t>s wealth or savings and debt will be bank debt. As the firm evolves, the equity choices will expand first to include venture capital and private equity. When the firm goes public, its choices expand further.</a:t>
            </a:r>
          </a:p>
          <a:p>
            <a:endParaRPr lang="en-US" altLang="en-US">
              <a:latin typeface="Times" charset="0"/>
              <a:ea typeface="ＭＳ Ｐゴシック" charset="-128"/>
            </a:endParaRPr>
          </a:p>
          <a:p>
            <a:r>
              <a:rPr lang="en-US" altLang="en-US">
                <a:latin typeface="Times" charset="0"/>
                <a:ea typeface="ＭＳ Ｐゴシック" charset="-128"/>
              </a:rPr>
              <a:t>There are three transitional periods: (1) Going from being a private business entirely funded by the owner to accessing the private equity markets (venture capital) (2) Going from private to public with an initial public offering and (3) Public companies making seasoned offerings of debt and equity.</a:t>
            </a:r>
          </a:p>
        </p:txBody>
      </p:sp>
    </p:spTree>
    <p:extLst>
      <p:ext uri="{BB962C8B-B14F-4D97-AF65-F5344CB8AC3E}">
        <p14:creationId xmlns:p14="http://schemas.microsoft.com/office/powerpoint/2010/main" val="19873621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61" name="Rectangle 2"/>
          <p:cNvSpPr>
            <a:spLocks noGrp="1" noRot="1" noChangeAspect="1" noChangeArrowheads="1"/>
          </p:cNvSpPr>
          <p:nvPr>
            <p:ph type="sldImg"/>
          </p:nvPr>
        </p:nvSpPr>
        <p:spPr>
          <a:xfrm>
            <a:off x="1150938" y="692150"/>
            <a:ext cx="4556125" cy="3416300"/>
          </a:xfrm>
          <a:solidFill>
            <a:srgbClr val="FFFFFF"/>
          </a:solidFill>
          <a:ln/>
        </p:spPr>
      </p:sp>
      <p:sp>
        <p:nvSpPr>
          <p:cNvPr id="3993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pre-tax cost of debt was based upon Disney</a:t>
            </a:r>
            <a:r>
              <a:rPr lang="ja-JP" altLang="en-US">
                <a:latin typeface="Times" charset="0"/>
                <a:ea typeface="ＭＳ Ｐゴシック" charset="-128"/>
              </a:rPr>
              <a:t>’</a:t>
            </a:r>
            <a:r>
              <a:rPr lang="en-US" altLang="ja-JP">
                <a:latin typeface="Times" charset="0"/>
                <a:ea typeface="ＭＳ Ｐゴシック" charset="-128"/>
              </a:rPr>
              <a:t>s current rating.</a:t>
            </a:r>
          </a:p>
          <a:p>
            <a:endParaRPr lang="en-US" altLang="en-US">
              <a:latin typeface="Times" charset="0"/>
              <a:ea typeface="ＭＳ Ｐゴシック" charset="-128"/>
            </a:endParaRPr>
          </a:p>
          <a:p>
            <a:r>
              <a:rPr lang="en-US" altLang="en-US">
                <a:latin typeface="Times" charset="0"/>
                <a:ea typeface="ＭＳ Ｐゴシック" charset="-128"/>
              </a:rPr>
              <a:t>Disney reports a lump sum as the amount due after year 6…. We break it up into annual payments based upon the average lease payments over the first 5 years…You could also use the year 5 payment as the basis for making this adjustment (Putting it all in year 6 will overstate the present value).</a:t>
            </a:r>
          </a:p>
          <a:p>
            <a:r>
              <a:rPr lang="en-US" altLang="en-US">
                <a:latin typeface="Times" charset="0"/>
                <a:ea typeface="ＭＳ Ｐゴシック" charset="-128"/>
              </a:rPr>
              <a:t>To get to the total market value of debt, we add the estimated market value of interest bearing debt to the present value of operating leases (already a market value number since you used the current pre-tax cost of borrowing to arrive at the value).</a:t>
            </a:r>
          </a:p>
        </p:txBody>
      </p:sp>
    </p:spTree>
    <p:extLst>
      <p:ext uri="{BB962C8B-B14F-4D97-AF65-F5344CB8AC3E}">
        <p14:creationId xmlns:p14="http://schemas.microsoft.com/office/powerpoint/2010/main" val="2229123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Slide Image Placeholder 1"/>
          <p:cNvSpPr>
            <a:spLocks noGrp="1" noRot="1" noChangeAspect="1"/>
          </p:cNvSpPr>
          <p:nvPr>
            <p:ph type="sldImg"/>
          </p:nvPr>
        </p:nvSpPr>
        <p:spPr>
          <a:xfrm>
            <a:off x="1150938" y="692150"/>
            <a:ext cx="4556125" cy="3416300"/>
          </a:xfrm>
          <a:ln/>
        </p:spPr>
      </p:sp>
      <p:sp>
        <p:nvSpPr>
          <p:cNvPr id="1546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Brings together the costs and the benefits of debt, with the implications.</a:t>
            </a:r>
          </a:p>
          <a:p>
            <a:endParaRPr lang="en-US" altLang="en-US">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12934199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7" name="Slide Image Placeholder 1"/>
          <p:cNvSpPr>
            <a:spLocks noGrp="1" noRot="1" noChangeAspect="1"/>
          </p:cNvSpPr>
          <p:nvPr>
            <p:ph type="sldImg"/>
          </p:nvPr>
        </p:nvSpPr>
        <p:spPr>
          <a:xfrm>
            <a:off x="1150938" y="692150"/>
            <a:ext cx="4556125" cy="3416300"/>
          </a:xfrm>
          <a:ln/>
        </p:spPr>
      </p:sp>
      <p:sp>
        <p:nvSpPr>
          <p:cNvPr id="3164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None of these firms seems like a candidate for a really high debt ratio. With each firm, one or another cost gets in the way. </a:t>
            </a:r>
          </a:p>
          <a:p>
            <a:pPr>
              <a:buFont typeface="Calibri" charset="0"/>
              <a:buAutoNum type="arabicPeriod"/>
            </a:pPr>
            <a:r>
              <a:rPr lang="en-US" altLang="en-US">
                <a:latin typeface="Times" charset="0"/>
                <a:ea typeface="ＭＳ Ｐゴシック" charset="-128"/>
              </a:rPr>
              <a:t>For Disney, the biggest impediments to borrowing more are the variability of its income and the fact that its assets are mostly </a:t>
            </a:r>
            <a:r>
              <a:rPr lang="ja-JP" altLang="en-US">
                <a:latin typeface="Times" charset="0"/>
                <a:ea typeface="ＭＳ Ｐゴシック" charset="-128"/>
              </a:rPr>
              <a:t>“</a:t>
            </a:r>
            <a:r>
              <a:rPr lang="en-US" altLang="ja-JP">
                <a:latin typeface="Times" charset="0"/>
                <a:ea typeface="ＭＳ Ｐゴシック" charset="-128"/>
              </a:rPr>
              <a:t>intangible</a:t>
            </a:r>
            <a:r>
              <a:rPr lang="ja-JP" altLang="en-US">
                <a:latin typeface="Times" charset="0"/>
                <a:ea typeface="ＭＳ Ｐゴシック" charset="-128"/>
              </a:rPr>
              <a:t>”</a:t>
            </a:r>
            <a:r>
              <a:rPr lang="en-US" altLang="ja-JP">
                <a:latin typeface="Times" charset="0"/>
                <a:ea typeface="ＭＳ Ｐゴシック" charset="-128"/>
              </a:rPr>
              <a:t> and difficult to monitor.</a:t>
            </a:r>
          </a:p>
          <a:p>
            <a:pPr>
              <a:buFont typeface="Calibri" charset="0"/>
              <a:buAutoNum type="arabicPeriod"/>
            </a:pPr>
            <a:r>
              <a:rPr lang="en-US" altLang="en-US">
                <a:latin typeface="Times" charset="0"/>
                <a:ea typeface="ＭＳ Ｐゴシック" charset="-128"/>
              </a:rPr>
              <a:t>For Aracruz, it is the variability in paper prices.</a:t>
            </a:r>
          </a:p>
          <a:p>
            <a:pPr>
              <a:buFont typeface="Calibri" charset="0"/>
              <a:buAutoNum type="arabicPeriod"/>
            </a:pPr>
            <a:r>
              <a:rPr lang="en-US" altLang="en-US">
                <a:latin typeface="Times" charset="0"/>
                <a:ea typeface="ＭＳ Ｐゴシック" charset="-128"/>
              </a:rPr>
              <a:t>For Tata Chemicals, it is the cross holding structure and the fear that the debt will be channeled to other subsidiaries. </a:t>
            </a:r>
          </a:p>
          <a:p>
            <a:r>
              <a:rPr lang="en-US" altLang="en-US">
                <a:latin typeface="Times" charset="0"/>
                <a:ea typeface="ＭＳ Ｐゴシック" charset="-128"/>
              </a:rPr>
              <a:t>Notwithstanding these issues, I would expect Disney to have more debt than other entertainment companies because it is larger and more diverse than its competitors. I would also expect to see significant debt on both Tata</a:t>
            </a:r>
            <a:r>
              <a:rPr lang="ja-JP" altLang="en-US">
                <a:latin typeface="Times" charset="0"/>
                <a:ea typeface="ＭＳ Ｐゴシック" charset="-128"/>
              </a:rPr>
              <a:t>’</a:t>
            </a:r>
            <a:r>
              <a:rPr lang="en-US" altLang="ja-JP">
                <a:latin typeface="Times" charset="0"/>
                <a:ea typeface="ＭＳ Ｐゴシック" charset="-128"/>
              </a:rPr>
              <a:t>s and Aracruz</a:t>
            </a:r>
            <a:r>
              <a:rPr lang="ja-JP" altLang="en-US">
                <a:latin typeface="Times" charset="0"/>
                <a:ea typeface="ＭＳ Ｐゴシック" charset="-128"/>
              </a:rPr>
              <a:t>’</a:t>
            </a:r>
            <a:r>
              <a:rPr lang="en-US" altLang="ja-JP">
                <a:latin typeface="Times" charset="0"/>
                <a:ea typeface="ＭＳ Ｐゴシック" charset="-128"/>
              </a:rPr>
              <a:t>s balance sheets, given the tax benefits.</a:t>
            </a:r>
            <a:endParaRPr lang="en-US" altLang="en-US">
              <a:latin typeface="Times" charset="0"/>
              <a:ea typeface="ＭＳ Ｐゴシック" charset="-128"/>
            </a:endParaRPr>
          </a:p>
        </p:txBody>
      </p:sp>
    </p:spTree>
    <p:extLst>
      <p:ext uri="{BB962C8B-B14F-4D97-AF65-F5344CB8AC3E}">
        <p14:creationId xmlns:p14="http://schemas.microsoft.com/office/powerpoint/2010/main" val="19281995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Rectangle 2"/>
          <p:cNvSpPr>
            <a:spLocks noGrp="1" noRot="1" noChangeAspect="1" noChangeArrowheads="1"/>
          </p:cNvSpPr>
          <p:nvPr>
            <p:ph type="sldImg"/>
          </p:nvPr>
        </p:nvSpPr>
        <p:spPr>
          <a:xfrm>
            <a:off x="1150938" y="692150"/>
            <a:ext cx="4556125" cy="3416300"/>
          </a:xfrm>
          <a:solidFill>
            <a:srgbClr val="FFFFFF"/>
          </a:solidFill>
          <a:ln/>
        </p:spPr>
      </p:sp>
      <p:sp>
        <p:nvSpPr>
          <p:cNvPr id="1566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basic inputs for computing cost of capital are cost of equity and cost of debt. This summarizes the basic approach we will use to estimate each.</a:t>
            </a:r>
          </a:p>
        </p:txBody>
      </p:sp>
    </p:spTree>
    <p:extLst>
      <p:ext uri="{BB962C8B-B14F-4D97-AF65-F5344CB8AC3E}">
        <p14:creationId xmlns:p14="http://schemas.microsoft.com/office/powerpoint/2010/main" val="1027931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Slide Image Placeholder 1"/>
          <p:cNvSpPr>
            <a:spLocks noGrp="1" noRot="1" noChangeAspect="1"/>
          </p:cNvSpPr>
          <p:nvPr>
            <p:ph type="sldImg"/>
          </p:nvPr>
        </p:nvSpPr>
        <p:spPr>
          <a:xfrm>
            <a:off x="1150938" y="692150"/>
            <a:ext cx="4556125" cy="3416300"/>
          </a:xfrm>
          <a:ln/>
        </p:spPr>
      </p:sp>
      <p:sp>
        <p:nvSpPr>
          <p:cNvPr id="1587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Summarizes the cost of equity and debt from prior pages, as well as the cost of capital at different debt ratios.</a:t>
            </a:r>
          </a:p>
          <a:p>
            <a:r>
              <a:rPr lang="en-US" altLang="en-US">
                <a:latin typeface="Times" charset="0"/>
                <a:ea typeface="ＭＳ Ｐゴシック" charset="-128"/>
              </a:rPr>
              <a:t>If the objective is to minimize cost of capital, it occurs at 30 and 40%... We did try for a more precise answer by working in 1% increments and arrived at an optimal of 43% with a cost of capital of 7.28%. (We moved in 1% increments from 30% top 50%)</a:t>
            </a:r>
          </a:p>
          <a:p>
            <a:r>
              <a:rPr lang="en-US" altLang="en-US">
                <a:latin typeface="Times" charset="0"/>
                <a:ea typeface="ＭＳ Ｐゴシック" charset="-128"/>
              </a:rPr>
              <a:t>This will maximize firm value, if operating cashflow (EBITDA) is unaffected by changes in leverage and the consequent changes in ratings. (In other words, we are assuming no indirect bankruptcy costs… If we did, the optimal might be affected, especially if it is at low rating).</a:t>
            </a:r>
          </a:p>
          <a:p>
            <a:endParaRPr lang="en-US" altLang="en-US">
              <a:latin typeface="Times" charset="0"/>
              <a:ea typeface="ＭＳ Ｐゴシック" charset="-128"/>
            </a:endParaRPr>
          </a:p>
        </p:txBody>
      </p:sp>
    </p:spTree>
    <p:extLst>
      <p:ext uri="{BB962C8B-B14F-4D97-AF65-F5344CB8AC3E}">
        <p14:creationId xmlns:p14="http://schemas.microsoft.com/office/powerpoint/2010/main" val="2435672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Slide Image Placeholder 1"/>
          <p:cNvSpPr>
            <a:spLocks noGrp="1" noRot="1" noChangeAspect="1"/>
          </p:cNvSpPr>
          <p:nvPr>
            <p:ph type="sldImg"/>
          </p:nvPr>
        </p:nvSpPr>
        <p:spPr>
          <a:xfrm>
            <a:off x="1150938" y="692150"/>
            <a:ext cx="4556125" cy="3416300"/>
          </a:xfrm>
          <a:ln/>
        </p:spPr>
      </p:sp>
      <p:sp>
        <p:nvSpPr>
          <p:cNvPr id="1177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The cost of equity is determined by the equity risk premium and the cost of debt by the default spread. When ERP rise (fall) relative to default spreads, firms will borrow more (less). </a:t>
            </a:r>
          </a:p>
          <a:p>
            <a:r>
              <a:rPr lang="en-US" altLang="x-none">
                <a:latin typeface="Times" charset="0"/>
                <a:ea typeface="ＭＳ Ｐゴシック" charset="-128"/>
              </a:rPr>
              <a:t>This graph has the implied equity risk premium and the default spread on a Baa rated bond going back to 1960. While they generally move together, there have been periods of disconnect between the two.</a:t>
            </a:r>
          </a:p>
          <a:p>
            <a:r>
              <a:rPr lang="en-US" altLang="x-none">
                <a:latin typeface="Times" charset="0"/>
                <a:ea typeface="ＭＳ Ｐゴシック" charset="-128"/>
              </a:rPr>
              <a:t>In the late 1990s, equity risk premiums dropped relative to default spreads: Firms should have shifted to equity from debt and optimal debt ratios should have decreased.</a:t>
            </a:r>
          </a:p>
          <a:p>
            <a:r>
              <a:rPr lang="en-US" altLang="x-none">
                <a:latin typeface="Times" charset="0"/>
                <a:ea typeface="ＭＳ Ｐゴシック" charset="-128"/>
              </a:rPr>
              <a:t>Between 2004 and 2007, default spreads dropped while equity risk premiums remained unchanged. It was a golden age for leveraged transactions.</a:t>
            </a:r>
          </a:p>
          <a:p>
            <a:r>
              <a:rPr lang="en-US" altLang="x-none">
                <a:latin typeface="Times" charset="0"/>
                <a:ea typeface="ＭＳ Ｐゴシック" charset="-128"/>
              </a:rPr>
              <a:t>In 2008, risk premia climbed across the board but default spreads increased at a far faster pace than equity risk premium. On a relative basis, debt became more expensive relative to equity.</a:t>
            </a:r>
          </a:p>
          <a:p>
            <a:r>
              <a:rPr lang="en-US" altLang="x-none">
                <a:latin typeface="Times" charset="0"/>
                <a:ea typeface="ＭＳ Ｐゴシック" charset="-128"/>
              </a:rPr>
              <a:t>We would expect optimal debt ratios to decrease across the board as a consequence. . (Between 2004 and 2007, default spreads fell while equity risk premiums stagnated… ushering in the age of leveraged recaps and buyouts)</a:t>
            </a:r>
          </a:p>
          <a:p>
            <a:endParaRPr lang="en-US" altLang="x-none">
              <a:latin typeface="Times" charset="0"/>
              <a:ea typeface="ＭＳ Ｐゴシック" charset="-128"/>
            </a:endParaRPr>
          </a:p>
        </p:txBody>
      </p:sp>
    </p:spTree>
    <p:extLst>
      <p:ext uri="{BB962C8B-B14F-4D97-AF65-F5344CB8AC3E}">
        <p14:creationId xmlns:p14="http://schemas.microsoft.com/office/powerpoint/2010/main" val="15123493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Rectangle 2"/>
          <p:cNvSpPr>
            <a:spLocks noGrp="1" noRot="1" noChangeAspect="1" noChangeArrowheads="1"/>
          </p:cNvSpPr>
          <p:nvPr>
            <p:ph type="sldImg"/>
          </p:nvPr>
        </p:nvSpPr>
        <p:spPr>
          <a:xfrm>
            <a:off x="1150938" y="692150"/>
            <a:ext cx="4556125" cy="3416300"/>
          </a:xfrm>
          <a:solidFill>
            <a:srgbClr val="FFFFFF"/>
          </a:solidFill>
          <a:ln/>
        </p:spPr>
      </p:sp>
      <p:sp>
        <p:nvSpPr>
          <p:cNvPr id="1628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Studies that have looked at the likelihood of a firm being taken over (in a hostile takeover) have concluded that</a:t>
            </a:r>
          </a:p>
          <a:p>
            <a:pPr lvl="1"/>
            <a:r>
              <a:rPr lang="en-US" altLang="en-US" u="sng">
                <a:latin typeface="Times" charset="0"/>
                <a:ea typeface="ＭＳ Ｐゴシック" charset="-128"/>
              </a:rPr>
              <a:t>Small firms</a:t>
            </a:r>
            <a:r>
              <a:rPr lang="en-US" altLang="en-US">
                <a:latin typeface="Times" charset="0"/>
                <a:ea typeface="ＭＳ Ｐゴシック" charset="-128"/>
              </a:rPr>
              <a:t> are more likely to be taken over than larger firms</a:t>
            </a:r>
          </a:p>
          <a:p>
            <a:pPr lvl="1"/>
            <a:r>
              <a:rPr lang="en-US" altLang="en-US" u="sng">
                <a:latin typeface="Times" charset="0"/>
                <a:ea typeface="ＭＳ Ｐゴシック" charset="-128"/>
              </a:rPr>
              <a:t>Closely held firms</a:t>
            </a:r>
            <a:r>
              <a:rPr lang="en-US" altLang="en-US">
                <a:latin typeface="Times" charset="0"/>
                <a:ea typeface="ＭＳ Ｐゴシック" charset="-128"/>
              </a:rPr>
              <a:t> are less likely to be taken over than widely held firms</a:t>
            </a:r>
          </a:p>
          <a:p>
            <a:pPr lvl="1"/>
            <a:r>
              <a:rPr lang="en-US" altLang="en-US">
                <a:latin typeface="Times" charset="0"/>
                <a:ea typeface="ＭＳ Ｐゴシック" charset="-128"/>
              </a:rPr>
              <a:t>Firms with </a:t>
            </a:r>
            <a:r>
              <a:rPr lang="en-US" altLang="en-US" u="sng">
                <a:latin typeface="Times" charset="0"/>
                <a:ea typeface="ＭＳ Ｐゴシック" charset="-128"/>
              </a:rPr>
              <a:t>anti-takeover restrictions</a:t>
            </a:r>
            <a:r>
              <a:rPr lang="en-US" altLang="en-US">
                <a:latin typeface="Times" charset="0"/>
                <a:ea typeface="ＭＳ Ｐゴシック" charset="-128"/>
              </a:rPr>
              <a:t> in the corporate charter (or from the state) are less likely to be taken over than firms without these restrictions</a:t>
            </a:r>
          </a:p>
          <a:p>
            <a:pPr lvl="1"/>
            <a:r>
              <a:rPr lang="en-US" altLang="en-US">
                <a:latin typeface="Times" charset="0"/>
                <a:ea typeface="ＭＳ Ｐゴシック" charset="-128"/>
              </a:rPr>
              <a:t>Firms which have </a:t>
            </a:r>
            <a:r>
              <a:rPr lang="en-US" altLang="en-US" u="sng">
                <a:latin typeface="Times" charset="0"/>
                <a:ea typeface="ＭＳ Ｐゴシック" charset="-128"/>
              </a:rPr>
              <a:t>done well</a:t>
            </a:r>
            <a:r>
              <a:rPr lang="en-US" altLang="en-US">
                <a:latin typeface="Times" charset="0"/>
                <a:ea typeface="ＭＳ Ｐゴシック" charset="-128"/>
              </a:rPr>
              <a:t> for their stockholders (positive Jensen</a:t>
            </a:r>
            <a:r>
              <a:rPr lang="ja-JP" altLang="en-US">
                <a:latin typeface="Times" charset="0"/>
                <a:ea typeface="ＭＳ Ｐゴシック" charset="-128"/>
              </a:rPr>
              <a:t>’</a:t>
            </a:r>
            <a:r>
              <a:rPr lang="en-US" altLang="ja-JP">
                <a:latin typeface="Times" charset="0"/>
                <a:ea typeface="ＭＳ Ｐゴシック" charset="-128"/>
              </a:rPr>
              <a:t>s alpha, Positive EVA) are less  likely to be taken over than firms which have done badly.</a:t>
            </a:r>
          </a:p>
          <a:p>
            <a:r>
              <a:rPr lang="en-US" altLang="en-US">
                <a:latin typeface="Times" charset="0"/>
                <a:ea typeface="ＭＳ Ｐゴシック" charset="-128"/>
              </a:rPr>
              <a:t>Whether a firm is under bankruptcy threat can be assessed by looking at its rating. If its rating is BB or less, you can argue that the bankruptcy threat is real.</a:t>
            </a:r>
          </a:p>
          <a:p>
            <a:r>
              <a:rPr lang="en-US" altLang="en-US">
                <a:latin typeface="Times" charset="0"/>
                <a:ea typeface="ＭＳ Ｐゴシック" charset="-128"/>
              </a:rPr>
              <a:t>Looking at historical ROE or ROC, relative to the cost of equity and capital, does assume that the future will look like the past.</a:t>
            </a:r>
          </a:p>
          <a:p>
            <a:endParaRPr lang="en-US" altLang="en-US">
              <a:latin typeface="Times" charset="0"/>
              <a:ea typeface="ＭＳ Ｐゴシック" charset="-128"/>
            </a:endParaRPr>
          </a:p>
        </p:txBody>
      </p:sp>
    </p:spTree>
    <p:extLst>
      <p:ext uri="{BB962C8B-B14F-4D97-AF65-F5344CB8AC3E}">
        <p14:creationId xmlns:p14="http://schemas.microsoft.com/office/powerpoint/2010/main" val="7729611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Rectangle 2"/>
          <p:cNvSpPr>
            <a:spLocks noGrp="1" noRot="1" noChangeAspect="1" noChangeArrowheads="1"/>
          </p:cNvSpPr>
          <p:nvPr>
            <p:ph type="sldImg"/>
          </p:nvPr>
        </p:nvSpPr>
        <p:spPr>
          <a:xfrm>
            <a:off x="1150938" y="692150"/>
            <a:ext cx="4556125" cy="3416300"/>
          </a:xfrm>
          <a:solidFill>
            <a:srgbClr val="FFFFFF"/>
          </a:solidFill>
          <a:ln/>
        </p:spPr>
      </p:sp>
      <p:sp>
        <p:nvSpPr>
          <p:cNvPr id="1648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the analysis for Disney in 2009.</a:t>
            </a:r>
          </a:p>
          <a:p>
            <a:r>
              <a:rPr lang="en-US" altLang="en-US">
                <a:latin typeface="Times" charset="0"/>
                <a:ea typeface="ＭＳ Ｐゴシック" charset="-128"/>
              </a:rPr>
              <a:t>I am assuming that future projects will be more successful than current projects..</a:t>
            </a:r>
          </a:p>
          <a:p>
            <a:endParaRPr lang="en-US" altLang="en-US">
              <a:latin typeface="Times" charset="0"/>
              <a:ea typeface="ＭＳ Ｐゴシック" charset="-128"/>
            </a:endParaRPr>
          </a:p>
          <a:p>
            <a:r>
              <a:rPr lang="en-US" altLang="en-US">
                <a:latin typeface="Times" charset="0"/>
                <a:ea typeface="ＭＳ Ｐゴシック" charset="-128"/>
              </a:rPr>
              <a:t>Over time, our assessments have changed:</a:t>
            </a:r>
          </a:p>
          <a:p>
            <a:r>
              <a:rPr lang="en-US" altLang="en-US">
                <a:latin typeface="Times" charset="0"/>
                <a:ea typeface="ＭＳ Ｐゴシック" charset="-128"/>
              </a:rPr>
              <a:t>In 2003, we would have pushed for higher dividends (since Disney was earning terrible returns on capital and we did not trust management)</a:t>
            </a:r>
          </a:p>
          <a:p>
            <a:r>
              <a:rPr lang="en-US" altLang="en-US">
                <a:latin typeface="Times" charset="0"/>
                <a:ea typeface="ＭＳ Ｐゴシック" charset="-128"/>
              </a:rPr>
              <a:t>In 2000, Disney would have been a takeover target (because its market cap had dropped and its performance was awful on both accounting and stock price returns)</a:t>
            </a:r>
          </a:p>
          <a:p>
            <a:r>
              <a:rPr lang="en-US" altLang="en-US">
                <a:latin typeface="Times" charset="0"/>
                <a:ea typeface="ＭＳ Ｐゴシック" charset="-128"/>
              </a:rPr>
              <a:t>In 1997, Disney would not have been a takeover target (high market cap, good performance) and its excess debt capacity would have been directed to good investments.</a:t>
            </a:r>
          </a:p>
          <a:p>
            <a:endParaRPr lang="en-US" altLang="en-US">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8293828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1" name="Rectangle 2"/>
          <p:cNvSpPr>
            <a:spLocks noGrp="1" noRot="1" noChangeAspect="1" noChangeArrowheads="1"/>
          </p:cNvSpPr>
          <p:nvPr>
            <p:ph type="sldImg"/>
          </p:nvPr>
        </p:nvSpPr>
        <p:spPr>
          <a:xfrm>
            <a:off x="1150938" y="692150"/>
            <a:ext cx="4556125" cy="3416300"/>
          </a:xfrm>
          <a:solidFill>
            <a:srgbClr val="FFFFFF"/>
          </a:solidFill>
          <a:ln/>
        </p:spPr>
      </p:sp>
      <p:sp>
        <p:nvSpPr>
          <p:cNvPr id="1689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Your objective is issue securities that bring you all of the tax benefits of debt while providing you with the flexibility of equity. It is not the reduction in risk but the increase in debt capacity that generates the value. A firm that does not use this debt capacity will not gain from matching debt to assets in the first place.</a:t>
            </a:r>
          </a:p>
        </p:txBody>
      </p:sp>
    </p:spTree>
    <p:extLst>
      <p:ext uri="{BB962C8B-B14F-4D97-AF65-F5344CB8AC3E}">
        <p14:creationId xmlns:p14="http://schemas.microsoft.com/office/powerpoint/2010/main" val="2665082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Rectangle 2"/>
          <p:cNvSpPr>
            <a:spLocks noGrp="1" noRot="1" noChangeAspect="1" noChangeArrowheads="1"/>
          </p:cNvSpPr>
          <p:nvPr>
            <p:ph type="sldImg"/>
          </p:nvPr>
        </p:nvSpPr>
        <p:spPr>
          <a:xfrm>
            <a:off x="1150938" y="692150"/>
            <a:ext cx="4556125" cy="3416300"/>
          </a:xfrm>
          <a:solidFill>
            <a:srgbClr val="FFFFFF"/>
          </a:solidFill>
          <a:ln/>
        </p:spPr>
      </p:sp>
      <p:sp>
        <p:nvSpPr>
          <p:cNvPr id="1710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provides the basic framework for designing the right kind of debt.</a:t>
            </a:r>
          </a:p>
          <a:p>
            <a:r>
              <a:rPr lang="en-US" altLang="en-US">
                <a:latin typeface="Times" charset="0"/>
                <a:ea typeface="ＭＳ Ｐゴシック" charset="-128"/>
              </a:rPr>
              <a:t>You begin by trying to match up financing type to asset type (in terms of duration, currency, growth patterns and special features). </a:t>
            </a:r>
            <a:r>
              <a:rPr lang="en-US" altLang="en-US" u="sng">
                <a:latin typeface="Times" charset="0"/>
                <a:ea typeface="ＭＳ Ｐゴシック" charset="-128"/>
              </a:rPr>
              <a:t>By doing so, you reduce your risk of bankruptcy, increase your capacity to borrow and consequently the tax benefits of debt.</a:t>
            </a:r>
          </a:p>
          <a:p>
            <a:r>
              <a:rPr lang="en-US" altLang="en-US">
                <a:latin typeface="Times" charset="0"/>
                <a:ea typeface="ＭＳ Ｐゴシック" charset="-128"/>
              </a:rPr>
              <a:t>Then, you modify the </a:t>
            </a:r>
            <a:r>
              <a:rPr lang="ja-JP" altLang="en-US">
                <a:latin typeface="Times" charset="0"/>
                <a:ea typeface="ＭＳ Ｐゴシック" charset="-128"/>
              </a:rPr>
              <a:t>“</a:t>
            </a:r>
            <a:r>
              <a:rPr lang="en-US" altLang="ja-JP">
                <a:latin typeface="Times" charset="0"/>
                <a:ea typeface="ＭＳ Ｐゴシック" charset="-128"/>
              </a:rPr>
              <a:t>perfect debt</a:t>
            </a:r>
            <a:r>
              <a:rPr lang="ja-JP" altLang="en-US">
                <a:latin typeface="Times" charset="0"/>
                <a:ea typeface="ＭＳ Ｐゴシック" charset="-128"/>
              </a:rPr>
              <a:t>”</a:t>
            </a:r>
            <a:r>
              <a:rPr lang="en-US" altLang="ja-JP">
                <a:latin typeface="Times" charset="0"/>
                <a:ea typeface="ＭＳ Ｐゴシック" charset="-128"/>
              </a:rPr>
              <a:t> </a:t>
            </a:r>
          </a:p>
          <a:p>
            <a:pPr lvl="1"/>
            <a:r>
              <a:rPr lang="en-US" altLang="en-US">
                <a:latin typeface="Times" charset="0"/>
                <a:ea typeface="ＭＳ Ｐゴシック" charset="-128"/>
              </a:rPr>
              <a:t>For tax factors, to ensure that you get the maximum tax benefit</a:t>
            </a:r>
          </a:p>
          <a:p>
            <a:pPr lvl="1"/>
            <a:r>
              <a:rPr lang="en-US" altLang="en-US">
                <a:latin typeface="Times" charset="0"/>
                <a:ea typeface="ＭＳ Ｐゴシック" charset="-128"/>
              </a:rPr>
              <a:t>To meet the needs and objectives of equity research analysts and ratings agencies</a:t>
            </a:r>
          </a:p>
          <a:p>
            <a:pPr lvl="1"/>
            <a:r>
              <a:rPr lang="en-US" altLang="en-US">
                <a:latin typeface="Times" charset="0"/>
                <a:ea typeface="ＭＳ Ｐゴシック" charset="-128"/>
              </a:rPr>
              <a:t>To fix any agency conflicts that might prevent lenders from lending</a:t>
            </a:r>
          </a:p>
          <a:p>
            <a:pPr lvl="1"/>
            <a:r>
              <a:rPr lang="en-US" altLang="en-US">
                <a:latin typeface="Times" charset="0"/>
                <a:ea typeface="ＭＳ Ｐゴシック" charset="-128"/>
              </a:rPr>
              <a:t>To prevent an undeservedly low rating from pushing up the cost of debt above what it should be.  (If you are under rated, you should probably use short term debt until you feel your rating is justified)</a:t>
            </a:r>
          </a:p>
        </p:txBody>
      </p:sp>
    </p:spTree>
    <p:extLst>
      <p:ext uri="{BB962C8B-B14F-4D97-AF65-F5344CB8AC3E}">
        <p14:creationId xmlns:p14="http://schemas.microsoft.com/office/powerpoint/2010/main" val="6046333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7" name="Rectangle 2"/>
          <p:cNvSpPr>
            <a:spLocks noGrp="1" noRot="1" noChangeAspect="1" noChangeArrowheads="1"/>
          </p:cNvSpPr>
          <p:nvPr>
            <p:ph type="sldImg"/>
          </p:nvPr>
        </p:nvSpPr>
        <p:spPr>
          <a:xfrm>
            <a:off x="1150938" y="692150"/>
            <a:ext cx="4556125" cy="3416300"/>
          </a:xfrm>
          <a:solidFill>
            <a:srgbClr val="FFFFFF"/>
          </a:solidFill>
          <a:ln/>
        </p:spPr>
      </p:sp>
      <p:sp>
        <p:nvSpPr>
          <p:cNvPr id="1730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There is plenty of room to be creative in this approach.</a:t>
            </a:r>
          </a:p>
          <a:p>
            <a:r>
              <a:rPr lang="en-US" altLang="en-US">
                <a:latin typeface="Times" charset="0"/>
                <a:ea typeface="ＭＳ Ｐゴシック" charset="-128"/>
              </a:rPr>
              <a:t>Look at firms which operate in each of these businesses and see what financing they use. That might be useful in designing the right kind of debt.</a:t>
            </a:r>
          </a:p>
        </p:txBody>
      </p:sp>
    </p:spTree>
    <p:extLst>
      <p:ext uri="{BB962C8B-B14F-4D97-AF65-F5344CB8AC3E}">
        <p14:creationId xmlns:p14="http://schemas.microsoft.com/office/powerpoint/2010/main" val="5661448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4" name="Rectangle 3"/>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7" name="Date Placeholder 27"/>
          <p:cNvSpPr>
            <a:spLocks noGrp="1"/>
          </p:cNvSpPr>
          <p:nvPr>
            <p:ph type="dt" sz="half" idx="10"/>
          </p:nvPr>
        </p:nvSpPr>
        <p:spPr>
          <a:xfrm>
            <a:off x="76200" y="6069013"/>
            <a:ext cx="2057400" cy="685800"/>
          </a:xfrm>
        </p:spPr>
        <p:txBody>
          <a:bodyPr>
            <a:noAutofit/>
          </a:bodyPr>
          <a:lstStyle>
            <a:lvl1pPr algn="ctr">
              <a:defRPr sz="2000">
                <a:solidFill>
                  <a:srgbClr val="FFFFFF"/>
                </a:solidFill>
              </a:defRPr>
            </a:lvl1pPr>
          </a:lstStyle>
          <a:p>
            <a:pPr>
              <a:defRPr/>
            </a:pPr>
            <a:endParaRPr lang="en-US"/>
          </a:p>
        </p:txBody>
      </p:sp>
      <p:sp>
        <p:nvSpPr>
          <p:cNvPr id="10" name="Footer Placeholder 16"/>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228600"/>
            <a:ext cx="838200" cy="381000"/>
          </a:xfrm>
        </p:spPr>
        <p:txBody>
          <a:bodyPr/>
          <a:lstStyle>
            <a:lvl1pPr>
              <a:defRPr sz="1400"/>
            </a:lvl1pPr>
          </a:lstStyle>
          <a:p>
            <a:fld id="{DF9B07B6-A31D-A245-A5FB-3717B106D018}" type="slidenum">
              <a:rPr lang="en-US" altLang="x-none"/>
              <a:pPr/>
              <a:t>‹#›</a:t>
            </a:fld>
            <a:endParaRPr lang="en-US" altLang="x-none"/>
          </a:p>
        </p:txBody>
      </p:sp>
    </p:spTree>
    <p:extLst>
      <p:ext uri="{BB962C8B-B14F-4D97-AF65-F5344CB8AC3E}">
        <p14:creationId xmlns:p14="http://schemas.microsoft.com/office/powerpoint/2010/main" val="7496628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6383338"/>
            <a:ext cx="423863" cy="3381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20FCA36A-A207-5448-A2DE-2FC28939BEE3}" type="slidenum">
              <a:rPr lang="en-US" altLang="x-none" sz="1600"/>
              <a:pPr/>
              <a:t>‹#›</a:t>
            </a:fld>
            <a:endParaRPr lang="en-US" altLang="x-none" sz="1600"/>
          </a:p>
        </p:txBody>
      </p:sp>
      <p:sp>
        <p:nvSpPr>
          <p:cNvPr id="2" name="Title 1"/>
          <p:cNvSpPr>
            <a:spLocks noGrp="1"/>
          </p:cNvSpPr>
          <p:nvPr>
            <p:ph type="title"/>
          </p:nvPr>
        </p:nvSpPr>
        <p:spPr>
          <a:xfrm>
            <a:off x="612648" y="228600"/>
            <a:ext cx="8153400" cy="990600"/>
          </a:xfrm>
        </p:spPr>
        <p:txBody>
          <a:bodyPr/>
          <a:lstStyle/>
          <a:p>
            <a:r>
              <a:rPr lang="en-US" smtClean="0"/>
              <a:t>Click to edit Master title style</a:t>
            </a:r>
            <a:endParaRPr lang="en-US" dirty="0"/>
          </a:p>
        </p:txBody>
      </p:sp>
      <p:sp>
        <p:nvSpPr>
          <p:cNvPr id="8" name="Content Placeholder 7"/>
          <p:cNvSpPr>
            <a:spLocks noGrp="1"/>
          </p:cNvSpPr>
          <p:nvPr>
            <p:ph sz="quarter" idx="1"/>
          </p:nvPr>
        </p:nvSpPr>
        <p:spPr>
          <a:xfrm>
            <a:off x="612648" y="1600200"/>
            <a:ext cx="81534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fld id="{28770B96-A9B4-E640-8253-966013254B97}" type="slidenum">
              <a:rPr lang="en-US" altLang="x-none"/>
              <a:pPr/>
              <a:t>‹#›</a:t>
            </a:fld>
            <a:endParaRPr lang="en-US" altLang="x-none"/>
          </a:p>
        </p:txBody>
      </p:sp>
    </p:spTree>
    <p:extLst>
      <p:ext uri="{BB962C8B-B14F-4D97-AF65-F5344CB8AC3E}">
        <p14:creationId xmlns:p14="http://schemas.microsoft.com/office/powerpoint/2010/main" val="2976016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0" y="2743200"/>
            <a:ext cx="7123113" cy="1673225"/>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pPr>
              <a:defRPr/>
            </a:pPr>
            <a:endParaRPr lang="en-US"/>
          </a:p>
        </p:txBody>
      </p:sp>
      <p:sp>
        <p:nvSpPr>
          <p:cNvPr id="8" name="Slide Number Placeholder 12"/>
          <p:cNvSpPr>
            <a:spLocks noGrp="1"/>
          </p:cNvSpPr>
          <p:nvPr>
            <p:ph type="sldNum" sz="quarter" idx="11"/>
          </p:nvPr>
        </p:nvSpPr>
        <p:spPr>
          <a:xfrm>
            <a:off x="0" y="1752600"/>
            <a:ext cx="1295400" cy="701675"/>
          </a:xfrm>
        </p:spPr>
        <p:txBody>
          <a:bodyPr>
            <a:noAutofit/>
          </a:bodyPr>
          <a:lstStyle>
            <a:lvl1pPr>
              <a:defRPr sz="2400">
                <a:solidFill>
                  <a:srgbClr val="FFFFFF"/>
                </a:solidFill>
              </a:defRPr>
            </a:lvl1pPr>
          </a:lstStyle>
          <a:p>
            <a:fld id="{9795108C-9380-CF46-AFD8-5DCDA788DBBB}" type="slidenum">
              <a:rPr lang="en-US" altLang="x-none"/>
              <a:pPr/>
              <a:t>‹#›</a:t>
            </a:fld>
            <a:endParaRPr lang="en-US" altLang="x-none"/>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3018034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7"/>
          <p:cNvSpPr>
            <a:spLocks noGrp="1"/>
          </p:cNvSpPr>
          <p:nvPr>
            <p:ph type="dt" sz="half" idx="10"/>
          </p:nvPr>
        </p:nvSpPr>
        <p:spPr/>
        <p:txBody>
          <a:bodyPr rtlCol="0"/>
          <a:lstStyle>
            <a:lvl1pPr>
              <a:defRPr/>
            </a:lvl1pPr>
          </a:lstStyle>
          <a:p>
            <a:pPr>
              <a:defRPr/>
            </a:pPr>
            <a:endParaRPr lang="en-US"/>
          </a:p>
        </p:txBody>
      </p:sp>
      <p:sp>
        <p:nvSpPr>
          <p:cNvPr id="6" name="Slide Number Placeholder 9"/>
          <p:cNvSpPr>
            <a:spLocks noGrp="1"/>
          </p:cNvSpPr>
          <p:nvPr>
            <p:ph type="sldNum" sz="quarter" idx="11"/>
          </p:nvPr>
        </p:nvSpPr>
        <p:spPr/>
        <p:txBody>
          <a:bodyPr/>
          <a:lstStyle>
            <a:lvl1pPr>
              <a:defRPr sz="1400">
                <a:solidFill>
                  <a:srgbClr val="FFFFFF"/>
                </a:solidFill>
              </a:defRPr>
            </a:lvl1pPr>
          </a:lstStyle>
          <a:p>
            <a:fld id="{D1F33277-7805-3440-BB23-23FC465DAFAA}" type="slidenum">
              <a:rPr lang="en-US" altLang="x-none"/>
              <a:pPr/>
              <a:t>‹#›</a:t>
            </a:fld>
            <a:endParaRPr lang="en-US" altLang="x-none"/>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534704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pPr>
              <a:defRPr/>
            </a:pPr>
            <a:endParaRPr lang="en-US"/>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fld id="{D1D66B2B-AAB1-A147-84AC-3B1F419D541E}"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9341537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pPr>
              <a:defRPr/>
            </a:pPr>
            <a:endParaRPr lang="en-US"/>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fld id="{D10D4D66-8FE3-F846-9866-590ECE1B2A45}" type="slidenum">
              <a:rPr lang="en-US" altLang="x-none"/>
              <a:pPr/>
              <a:t>‹#›</a:t>
            </a:fld>
            <a:endParaRPr lang="en-US" altLang="x-none"/>
          </a:p>
        </p:txBody>
      </p:sp>
    </p:spTree>
    <p:extLst>
      <p:ext uri="{BB962C8B-B14F-4D97-AF65-F5344CB8AC3E}">
        <p14:creationId xmlns:p14="http://schemas.microsoft.com/office/powerpoint/2010/main" val="10293189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endParaRPr lang="en-US"/>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6248400"/>
            <a:ext cx="533400" cy="381000"/>
          </a:xfrm>
        </p:spPr>
        <p:txBody>
          <a:bodyPr/>
          <a:lstStyle>
            <a:lvl1pPr>
              <a:defRPr sz="1400"/>
            </a:lvl1pPr>
          </a:lstStyle>
          <a:p>
            <a:fld id="{4A288949-98D4-1242-9979-FC091BD8F728}" type="slidenum">
              <a:rPr lang="en-US" altLang="x-none"/>
              <a:pPr/>
              <a:t>‹#›</a:t>
            </a:fld>
            <a:endParaRPr lang="en-US" altLang="x-none"/>
          </a:p>
        </p:txBody>
      </p:sp>
    </p:spTree>
    <p:extLst>
      <p:ext uri="{BB962C8B-B14F-4D97-AF65-F5344CB8AC3E}">
        <p14:creationId xmlns:p14="http://schemas.microsoft.com/office/powerpoint/2010/main" val="17828160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755775"/>
            <a:ext cx="1614488" cy="1689100"/>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73050"/>
            <a:ext cx="8077200" cy="869950"/>
          </a:xfrm>
        </p:spPr>
        <p:txBody>
          <a:bodyPr/>
          <a:lstStyle>
            <a:lvl1pPr algn="l">
              <a:buNone/>
              <a:defRPr sz="4400" b="0"/>
            </a:lvl1pPr>
          </a:lstStyle>
          <a:p>
            <a:r>
              <a:rPr lang="en-US" smtClean="0"/>
              <a:t>Click to edit Master title style</a:t>
            </a:r>
            <a:endParaRPr lang="en-US" dirty="0"/>
          </a:p>
        </p:txBody>
      </p:sp>
      <p:sp>
        <p:nvSpPr>
          <p:cNvPr id="9" name="Content Placeholder 8"/>
          <p:cNvSpPr>
            <a:spLocks noGrp="1"/>
          </p:cNvSpPr>
          <p:nvPr>
            <p:ph sz="quarter" idx="1"/>
          </p:nvPr>
        </p:nvSpPr>
        <p:spPr>
          <a:xfrm>
            <a:off x="2362200" y="1752600"/>
            <a:ext cx="64008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a:defRPr/>
            </a:lvl1pPr>
          </a:lstStyle>
          <a:p>
            <a:pPr>
              <a:defRPr/>
            </a:pPr>
            <a:endParaRPr lang="en-US"/>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fld id="{80199A51-26B9-B64F-823F-AE6D129B7269}" type="slidenum">
              <a:rPr lang="en-US" altLang="x-none"/>
              <a:pPr/>
              <a:t>‹#›</a:t>
            </a:fld>
            <a:endParaRPr lang="en-US" altLang="x-none"/>
          </a:p>
        </p:txBody>
      </p:sp>
    </p:spTree>
    <p:extLst>
      <p:ext uri="{BB962C8B-B14F-4D97-AF65-F5344CB8AC3E}">
        <p14:creationId xmlns:p14="http://schemas.microsoft.com/office/powerpoint/2010/main" val="20977615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smtClean="0"/>
              <a:t>Drag picture to placeholder or click icon to add</a:t>
            </a:r>
            <a:endParaRPr lang="en-US" noProof="0" dirty="0"/>
          </a:p>
        </p:txBody>
      </p:sp>
      <p:sp>
        <p:nvSpPr>
          <p:cNvPr id="9" name="Date Placeholder 11"/>
          <p:cNvSpPr>
            <a:spLocks noGrp="1"/>
          </p:cNvSpPr>
          <p:nvPr>
            <p:ph type="dt" sz="half" idx="10"/>
          </p:nvPr>
        </p:nvSpPr>
        <p:spPr>
          <a:xfrm>
            <a:off x="6248400" y="6248400"/>
            <a:ext cx="2667000" cy="365125"/>
          </a:xfrm>
        </p:spPr>
        <p:txBody>
          <a:bodyPr rtlCol="0"/>
          <a:lstStyle>
            <a:lvl1pPr>
              <a:defRPr/>
            </a:lvl1pPr>
          </a:lstStyle>
          <a:p>
            <a:pPr>
              <a:defRPr/>
            </a:pPr>
            <a:endParaRPr lang="en-US"/>
          </a:p>
        </p:txBody>
      </p:sp>
      <p:sp>
        <p:nvSpPr>
          <p:cNvPr id="10" name="Slide Number Placeholder 12"/>
          <p:cNvSpPr>
            <a:spLocks noGrp="1"/>
          </p:cNvSpPr>
          <p:nvPr>
            <p:ph type="sldNum" sz="quarter" idx="11"/>
          </p:nvPr>
        </p:nvSpPr>
        <p:spPr>
          <a:xfrm>
            <a:off x="0" y="4667250"/>
            <a:ext cx="1447800" cy="663575"/>
          </a:xfrm>
        </p:spPr>
        <p:txBody>
          <a:bodyPr/>
          <a:lstStyle>
            <a:lvl1pPr>
              <a:defRPr sz="2800">
                <a:solidFill>
                  <a:srgbClr val="FFFFFF"/>
                </a:solidFill>
              </a:defRPr>
            </a:lvl1pPr>
          </a:lstStyle>
          <a:p>
            <a:fld id="{C4453158-E009-BD45-A749-33E6C0667074}" type="slidenum">
              <a:rPr lang="en-US" altLang="x-none"/>
              <a:pPr/>
              <a:t>‹#›</a:t>
            </a:fld>
            <a:endParaRPr lang="en-US" altLang="x-none"/>
          </a:p>
        </p:txBody>
      </p:sp>
      <p:sp>
        <p:nvSpPr>
          <p:cNvPr id="11" name="Footer Placeholder 13"/>
          <p:cNvSpPr>
            <a:spLocks noGrp="1"/>
          </p:cNvSpPr>
          <p:nvPr>
            <p:ph type="ftr" sz="quarter" idx="12"/>
          </p:nvPr>
        </p:nvSpPr>
        <p:spPr>
          <a:xfrm>
            <a:off x="1600200" y="6248400"/>
            <a:ext cx="4572000" cy="365125"/>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838682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endParaRPr lang="en-US"/>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fld id="{58A6F727-5D14-D540-B37E-918E241B9E43}"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695532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a:xfrm>
            <a:off x="6553200" y="6248400"/>
            <a:ext cx="2209800" cy="365125"/>
          </a:xfrm>
        </p:spPr>
        <p:txBody>
          <a:bodyPr/>
          <a:lstStyle>
            <a:lvl1pPr>
              <a:defRPr/>
            </a:lvl1pPr>
          </a:lstStyle>
          <a:p>
            <a:pPr>
              <a:defRPr/>
            </a:pPr>
            <a:endParaRPr lang="en-US"/>
          </a:p>
        </p:txBody>
      </p:sp>
      <p:sp>
        <p:nvSpPr>
          <p:cNvPr id="8" name="Footer Placeholder 4"/>
          <p:cNvSpPr>
            <a:spLocks noGrp="1"/>
          </p:cNvSpPr>
          <p:nvPr>
            <p:ph type="ftr" sz="quarter" idx="11"/>
          </p:nvPr>
        </p:nvSpPr>
        <p:spPr>
          <a:xfrm>
            <a:off x="457200" y="6248400"/>
            <a:ext cx="5573713" cy="365125"/>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5989638" y="144462"/>
            <a:ext cx="533400" cy="244475"/>
          </a:xfrm>
        </p:spPr>
        <p:txBody>
          <a:bodyPr/>
          <a:lstStyle>
            <a:lvl1pPr>
              <a:defRPr/>
            </a:lvl1pPr>
          </a:lstStyle>
          <a:p>
            <a:fld id="{14F6CFCD-48FA-D843-8C91-0376F86AC653}"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4484081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pPr>
              <a:defRPr/>
            </a:pPr>
            <a:endParaRPr lang="en-US"/>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fld id="{CD98B370-9B7A-E047-AFD8-14BC57077E53}" type="slidenum">
              <a:rPr lang="en-US" altLang="x-none"/>
              <a:pPr/>
              <a:t>‹#›</a:t>
            </a:fld>
            <a:endParaRPr lang="en-US" altLang="x-none"/>
          </a:p>
        </p:txBody>
      </p:sp>
    </p:spTree>
    <p:extLst>
      <p:ext uri="{BB962C8B-B14F-4D97-AF65-F5344CB8AC3E}">
        <p14:creationId xmlns:p14="http://schemas.microsoft.com/office/powerpoint/2010/main" val="87508828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x-none"/>
              <a:t>Click to edit Master title style</a:t>
            </a:r>
          </a:p>
        </p:txBody>
      </p:sp>
      <p:sp>
        <p:nvSpPr>
          <p:cNvPr id="1027" name="Text Placeholder 12"/>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r">
              <a:defRPr sz="1400">
                <a:solidFill>
                  <a:schemeClr val="tx2"/>
                </a:solidFill>
                <a:ea typeface="ＭＳ Ｐゴシック" charset="0"/>
                <a:cs typeface="ＭＳ Ｐゴシック" charset="0"/>
              </a:defRPr>
            </a:lvl1pPr>
          </a:lstStyle>
          <a:p>
            <a:pPr>
              <a:defRPr/>
            </a:pPr>
            <a:endParaRPr lang="en-US"/>
          </a:p>
        </p:txBody>
      </p:sp>
      <p:sp>
        <p:nvSpPr>
          <p:cNvPr id="3" name="Footer Placeholder 2"/>
          <p:cNvSpPr>
            <a:spLocks noGrp="1"/>
          </p:cNvSpPr>
          <p:nvPr>
            <p:ph type="ftr" sz="quarter" idx="3"/>
          </p:nvPr>
        </p:nvSpPr>
        <p:spPr>
          <a:xfrm>
            <a:off x="609600" y="6248400"/>
            <a:ext cx="5421313" cy="365125"/>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a:solidFill>
                  <a:schemeClr val="tx2"/>
                </a:solidFill>
              </a:defRPr>
            </a:lvl1pPr>
          </a:lstStyle>
          <a:p>
            <a:fld id="{6D228BD6-960B-8142-8C4A-C7D9C1ADE39C}" type="slidenum">
              <a:rPr lang="en-US" altLang="x-none"/>
              <a:pPr/>
              <a:t>‹#›</a:t>
            </a:fld>
            <a:endParaRPr lang="en-US" altLang="x-none"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151" r:id="rId1"/>
    <p:sldLayoutId id="2147484152" r:id="rId2"/>
    <p:sldLayoutId id="2147484153" r:id="rId3"/>
    <p:sldLayoutId id="2147484154" r:id="rId4"/>
    <p:sldLayoutId id="2147484149" r:id="rId5"/>
    <p:sldLayoutId id="2147484155" r:id="rId6"/>
    <p:sldLayoutId id="2147484156" r:id="rId7"/>
    <p:sldLayoutId id="2147484157" r:id="rId8"/>
    <p:sldLayoutId id="2147484158" r:id="rId9"/>
    <p:sldLayoutId id="2147484150" r:id="rId10"/>
    <p:sldLayoutId id="2147484159" r:id="rId11"/>
    <p:sldLayoutId id="2147484160" r:id="rId12"/>
  </p:sldLayoutIdLst>
  <p:hf hdr="0" dt="0"/>
  <p:txStyles>
    <p:titleStyle>
      <a:lvl1pPr algn="l" rtl="0" eaLnBrk="0" fontAlgn="base" hangingPunct="0">
        <a:spcBef>
          <a:spcPct val="0"/>
        </a:spcBef>
        <a:spcAft>
          <a:spcPct val="0"/>
        </a:spcAft>
        <a:defRPr sz="36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fontAlgn="base">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fontAlgn="base">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fontAlgn="base">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fontAlgn="base">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tif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tif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8.e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tif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4.xml"/><Relationship Id="rId4" Type="http://schemas.openxmlformats.org/officeDocument/2006/relationships/oleObject" Target="../embeddings/oleObject1.bin"/><Relationship Id="rId5" Type="http://schemas.openxmlformats.org/officeDocument/2006/relationships/package" Target="../embeddings/Microsoft_Word_Document1.docx"/><Relationship Id="rId6" Type="http://schemas.openxmlformats.org/officeDocument/2006/relationships/image" Target="../media/image11.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2.tif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tif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4.tif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tiff"/></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8.xml"/><Relationship Id="rId4" Type="http://schemas.openxmlformats.org/officeDocument/2006/relationships/package" Target="../embeddings/Microsoft_Word_Document2.docx"/><Relationship Id="rId5" Type="http://schemas.openxmlformats.org/officeDocument/2006/relationships/image" Target="../media/image16.png"/><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chart" Target="../charts/chart1.xml"/><Relationship Id="rId4" Type="http://schemas.openxmlformats.org/officeDocument/2006/relationships/chart" Target="../charts/chart2.xml"/><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26.xml.rels><?xml version="1.0" encoding="UTF-8" standalone="yes"?>
<Relationships xmlns="http://schemas.openxmlformats.org/package/2006/relationships"><Relationship Id="rId3" Type="http://schemas.openxmlformats.org/officeDocument/2006/relationships/image" Target="../media/image17.emf"/><Relationship Id="rId4" Type="http://schemas.openxmlformats.org/officeDocument/2006/relationships/image" Target="../media/image18.emf"/><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14.xml"/><Relationship Id="rId4" Type="http://schemas.openxmlformats.org/officeDocument/2006/relationships/package" Target="../embeddings/Microsoft_Word_Document3.docx"/><Relationship Id="rId5" Type="http://schemas.openxmlformats.org/officeDocument/2006/relationships/image" Target="../media/image19.emf"/><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le 1"/>
          <p:cNvSpPr>
            <a:spLocks noGrp="1"/>
          </p:cNvSpPr>
          <p:nvPr>
            <p:ph type="ctrTitle"/>
          </p:nvPr>
        </p:nvSpPr>
        <p:spPr/>
        <p:txBody>
          <a:bodyPr>
            <a:normAutofit/>
          </a:bodyPr>
          <a:lstStyle/>
          <a:p>
            <a:pPr eaLnBrk="1" fontAlgn="auto" hangingPunct="1">
              <a:spcAft>
                <a:spcPts val="0"/>
              </a:spcAft>
              <a:defRPr/>
            </a:pPr>
            <a:r>
              <a:rPr lang="en-US" dirty="0" smtClean="0">
                <a:ea typeface="+mj-ea"/>
                <a:cs typeface="+mj-cs"/>
              </a:rPr>
              <a:t>The financing decision</a:t>
            </a:r>
            <a:endParaRPr lang="en-US" dirty="0">
              <a:ea typeface="+mj-ea"/>
              <a:cs typeface="+mj-cs"/>
            </a:endParaRPr>
          </a:p>
        </p:txBody>
      </p:sp>
      <p:sp>
        <p:nvSpPr>
          <p:cNvPr id="16386" name="Subtitle 2"/>
          <p:cNvSpPr>
            <a:spLocks noGrp="1"/>
          </p:cNvSpPr>
          <p:nvPr>
            <p:ph type="subTitle" idx="1"/>
          </p:nvPr>
        </p:nvSpPr>
        <p:spPr>
          <a:xfrm>
            <a:off x="2362200" y="6049963"/>
            <a:ext cx="6705600" cy="685800"/>
          </a:xfrm>
        </p:spPr>
        <p:txBody>
          <a:bodyPr/>
          <a:lstStyle/>
          <a:p>
            <a:pPr eaLnBrk="1" hangingPunct="1"/>
            <a:r>
              <a:rPr lang="en-US" altLang="x-none">
                <a:ea typeface="ＭＳ Ｐゴシック" charset="-128"/>
              </a:rPr>
              <a:t>You can have too much debt… or too little..</a:t>
            </a:r>
          </a:p>
        </p:txBody>
      </p:sp>
      <p:sp>
        <p:nvSpPr>
          <p:cNvPr id="16387"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400">
                <a:solidFill>
                  <a:schemeClr val="tx2"/>
                </a:solidFill>
              </a:rPr>
              <a:t>Aswath Damodaran</a:t>
            </a:r>
          </a:p>
        </p:txBody>
      </p:sp>
      <p:sp>
        <p:nvSpPr>
          <p:cNvPr id="16388"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DA20F1DC-DC43-D143-8749-E2A5615C57FF}" type="slidenum">
              <a:rPr lang="en-US" altLang="x-none" sz="1400">
                <a:solidFill>
                  <a:schemeClr val="tx2"/>
                </a:solidFill>
              </a:rPr>
              <a:pPr/>
              <a:t>1</a:t>
            </a:fld>
            <a:endParaRPr lang="en-US" altLang="x-none" sz="1400">
              <a:solidFill>
                <a:schemeClr val="tx2"/>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Debt Ratios across Companies</a:t>
            </a:r>
            <a:endParaRPr lang="en-US" dirty="0"/>
          </a:p>
        </p:txBody>
      </p:sp>
      <p:pic>
        <p:nvPicPr>
          <p:cNvPr id="6" name="Content Placeholder 5"/>
          <p:cNvPicPr>
            <a:picLocks noGrp="1" noChangeAspect="1"/>
          </p:cNvPicPr>
          <p:nvPr>
            <p:ph sz="quarter" idx="1"/>
          </p:nvPr>
        </p:nvPicPr>
        <p:blipFill>
          <a:blip r:embed="rId2"/>
          <a:stretch>
            <a:fillRect/>
          </a:stretch>
        </p:blipFill>
        <p:spPr>
          <a:xfrm>
            <a:off x="1563655" y="1600200"/>
            <a:ext cx="6251640" cy="4495800"/>
          </a:xfrm>
          <a:prstGeom prst="rect">
            <a:avLst/>
          </a:prstGeom>
        </p:spPr>
      </p:pic>
      <p:sp>
        <p:nvSpPr>
          <p:cNvPr id="4" name="Footer Placeholder 3"/>
          <p:cNvSpPr>
            <a:spLocks noGrp="1"/>
          </p:cNvSpPr>
          <p:nvPr>
            <p:ph type="ftr" sz="quarter" idx="10"/>
          </p:nvPr>
        </p:nvSpPr>
        <p:spPr/>
        <p:txBody>
          <a:bodyPr/>
          <a:lstStyle/>
          <a:p>
            <a:pPr>
              <a:defRPr/>
            </a:pPr>
            <a:r>
              <a:rPr lang="en-US" smtClean="0"/>
              <a:t>Aswath Damodaran</a:t>
            </a:r>
            <a:endParaRPr lang="en-US"/>
          </a:p>
        </p:txBody>
      </p:sp>
      <p:sp>
        <p:nvSpPr>
          <p:cNvPr id="5" name="Slide Number Placeholder 4"/>
          <p:cNvSpPr>
            <a:spLocks noGrp="1"/>
          </p:cNvSpPr>
          <p:nvPr>
            <p:ph type="sldNum" sz="quarter" idx="11"/>
          </p:nvPr>
        </p:nvSpPr>
        <p:spPr/>
        <p:txBody>
          <a:bodyPr>
            <a:normAutofit fontScale="85000" lnSpcReduction="20000"/>
          </a:bodyPr>
          <a:lstStyle/>
          <a:p>
            <a:fld id="{28770B96-A9B4-E640-8253-966013254B97}" type="slidenum">
              <a:rPr lang="en-US" altLang="x-none" smtClean="0"/>
              <a:pPr/>
              <a:t>2</a:t>
            </a:fld>
            <a:endParaRPr lang="en-US" altLang="x-none"/>
          </a:p>
        </p:txBody>
      </p:sp>
    </p:spTree>
    <p:extLst>
      <p:ext uri="{BB962C8B-B14F-4D97-AF65-F5344CB8AC3E}">
        <p14:creationId xmlns:p14="http://schemas.microsoft.com/office/powerpoint/2010/main" val="13806791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Debt Ratios across Sectors</a:t>
            </a:r>
            <a:endParaRPr lang="en-US" dirty="0"/>
          </a:p>
        </p:txBody>
      </p:sp>
      <p:pic>
        <p:nvPicPr>
          <p:cNvPr id="6" name="Content Placeholder 5"/>
          <p:cNvPicPr>
            <a:picLocks noGrp="1" noChangeAspect="1"/>
          </p:cNvPicPr>
          <p:nvPr>
            <p:ph sz="quarter" idx="1"/>
          </p:nvPr>
        </p:nvPicPr>
        <p:blipFill>
          <a:blip r:embed="rId2"/>
          <a:stretch>
            <a:fillRect/>
          </a:stretch>
        </p:blipFill>
        <p:spPr>
          <a:xfrm>
            <a:off x="612775" y="2514600"/>
            <a:ext cx="8153400" cy="2667000"/>
          </a:xfrm>
          <a:prstGeom prst="rect">
            <a:avLst/>
          </a:prstGeom>
        </p:spPr>
      </p:pic>
      <p:sp>
        <p:nvSpPr>
          <p:cNvPr id="4" name="Footer Placeholder 3"/>
          <p:cNvSpPr>
            <a:spLocks noGrp="1"/>
          </p:cNvSpPr>
          <p:nvPr>
            <p:ph type="ftr" sz="quarter" idx="10"/>
          </p:nvPr>
        </p:nvSpPr>
        <p:spPr/>
        <p:txBody>
          <a:bodyPr/>
          <a:lstStyle/>
          <a:p>
            <a:pPr>
              <a:defRPr/>
            </a:pPr>
            <a:r>
              <a:rPr lang="en-US" smtClean="0"/>
              <a:t>Aswath Damodaran</a:t>
            </a:r>
            <a:endParaRPr lang="en-US"/>
          </a:p>
        </p:txBody>
      </p:sp>
      <p:sp>
        <p:nvSpPr>
          <p:cNvPr id="5" name="Slide Number Placeholder 4"/>
          <p:cNvSpPr>
            <a:spLocks noGrp="1"/>
          </p:cNvSpPr>
          <p:nvPr>
            <p:ph type="sldNum" sz="quarter" idx="11"/>
          </p:nvPr>
        </p:nvSpPr>
        <p:spPr/>
        <p:txBody>
          <a:bodyPr>
            <a:normAutofit fontScale="85000" lnSpcReduction="20000"/>
          </a:bodyPr>
          <a:lstStyle/>
          <a:p>
            <a:fld id="{28770B96-A9B4-E640-8253-966013254B97}" type="slidenum">
              <a:rPr lang="en-US" altLang="x-none" smtClean="0"/>
              <a:pPr/>
              <a:t>3</a:t>
            </a:fld>
            <a:endParaRPr lang="en-US" altLang="x-none"/>
          </a:p>
        </p:txBody>
      </p:sp>
    </p:spTree>
    <p:extLst>
      <p:ext uri="{BB962C8B-B14F-4D97-AF65-F5344CB8AC3E}">
        <p14:creationId xmlns:p14="http://schemas.microsoft.com/office/powerpoint/2010/main" val="13883387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Financial Balance Sheet</a:t>
            </a:r>
            <a:endParaRPr lang="en-US" dirty="0"/>
          </a:p>
        </p:txBody>
      </p:sp>
      <p:sp>
        <p:nvSpPr>
          <p:cNvPr id="4" name="Footer Placeholder 3"/>
          <p:cNvSpPr>
            <a:spLocks noGrp="1"/>
          </p:cNvSpPr>
          <p:nvPr>
            <p:ph type="ftr" sz="quarter" idx="10"/>
          </p:nvPr>
        </p:nvSpPr>
        <p:spPr/>
        <p:txBody>
          <a:bodyPr/>
          <a:lstStyle/>
          <a:p>
            <a:pPr>
              <a:defRPr/>
            </a:pPr>
            <a:r>
              <a:rPr lang="en-US" smtClean="0"/>
              <a:t>Aswath Damodaran</a:t>
            </a:r>
            <a:endParaRPr lang="en-US"/>
          </a:p>
        </p:txBody>
      </p:sp>
      <p:sp>
        <p:nvSpPr>
          <p:cNvPr id="5" name="Slide Number Placeholder 4"/>
          <p:cNvSpPr>
            <a:spLocks noGrp="1"/>
          </p:cNvSpPr>
          <p:nvPr>
            <p:ph type="sldNum" sz="quarter" idx="11"/>
          </p:nvPr>
        </p:nvSpPr>
        <p:spPr/>
        <p:txBody>
          <a:bodyPr>
            <a:normAutofit fontScale="85000" lnSpcReduction="20000"/>
          </a:bodyPr>
          <a:lstStyle/>
          <a:p>
            <a:fld id="{28770B96-A9B4-E640-8253-966013254B97}" type="slidenum">
              <a:rPr lang="en-US" altLang="x-none" smtClean="0"/>
              <a:pPr/>
              <a:t>4</a:t>
            </a:fld>
            <a:endParaRPr lang="en-US" altLang="x-none"/>
          </a:p>
        </p:txBody>
      </p:sp>
      <p:pic>
        <p:nvPicPr>
          <p:cNvPr id="6" name="Picture 4"/>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t="-38522" b="-38522"/>
          <a:stretch>
            <a:fillRect/>
          </a:stretch>
        </p:blipFill>
        <p:spPr>
          <a:xfrm>
            <a:off x="838200" y="1981878"/>
            <a:ext cx="7235825" cy="3989791"/>
          </a:xfrm>
        </p:spPr>
      </p:pic>
    </p:spTree>
    <p:extLst>
      <p:ext uri="{BB962C8B-B14F-4D97-AF65-F5344CB8AC3E}">
        <p14:creationId xmlns:p14="http://schemas.microsoft.com/office/powerpoint/2010/main" val="6596771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p:cNvSpPr>
          <p:nvPr>
            <p:ph type="title"/>
          </p:nvPr>
        </p:nvSpPr>
        <p:spPr>
          <a:xfrm>
            <a:off x="612775" y="228600"/>
            <a:ext cx="8153400" cy="990600"/>
          </a:xfrm>
        </p:spPr>
        <p:txBody>
          <a:bodyPr/>
          <a:lstStyle/>
          <a:p>
            <a:pPr eaLnBrk="1" hangingPunct="1"/>
            <a:r>
              <a:rPr lang="en-US" altLang="x-none">
                <a:ea typeface="ＭＳ Ｐゴシック" charset="-128"/>
              </a:rPr>
              <a:t>The Big Picture..</a:t>
            </a:r>
          </a:p>
        </p:txBody>
      </p:sp>
      <p:sp>
        <p:nvSpPr>
          <p:cNvPr id="184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F979750-D590-724A-8F42-F21CA03BBF07}" type="slidenum">
              <a:rPr lang="en-US" altLang="x-none" sz="1200">
                <a:solidFill>
                  <a:srgbClr val="FFFFFF"/>
                </a:solidFill>
              </a:rPr>
              <a:pPr>
                <a:lnSpc>
                  <a:spcPct val="80000"/>
                </a:lnSpc>
              </a:pPr>
              <a:t>5</a:t>
            </a:fld>
            <a:endParaRPr lang="en-US" altLang="x-none" sz="1200">
              <a:solidFill>
                <a:srgbClr val="FFFFFF"/>
              </a:solidFill>
            </a:endParaRPr>
          </a:p>
        </p:txBody>
      </p:sp>
      <p:pic>
        <p:nvPicPr>
          <p:cNvPr id="18436"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27" r="27"/>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1400">
              <a:solidFill>
                <a:schemeClr val="tx2"/>
              </a:solidFill>
              <a:latin typeface="Times" charset="0"/>
            </a:endParaRPr>
          </a:p>
        </p:txBody>
      </p:sp>
      <p:sp>
        <p:nvSpPr>
          <p:cNvPr id="29698"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fld id="{01A6C0BB-CA95-064A-936E-29E83EE1DDC4}" type="slidenum">
              <a:rPr lang="en-US" altLang="en-US" sz="1400">
                <a:solidFill>
                  <a:schemeClr val="tx2"/>
                </a:solidFill>
                <a:latin typeface="Times" charset="0"/>
              </a:rPr>
              <a:pPr>
                <a:spcBef>
                  <a:spcPct val="0"/>
                </a:spcBef>
                <a:buClrTx/>
                <a:buSzTx/>
                <a:buFontTx/>
                <a:buNone/>
              </a:pPr>
              <a:t>6</a:t>
            </a:fld>
            <a:endParaRPr lang="en-US" altLang="en-US" sz="1400">
              <a:solidFill>
                <a:schemeClr val="tx2"/>
              </a:solidFill>
              <a:latin typeface="Times" charset="0"/>
            </a:endParaRPr>
          </a:p>
        </p:txBody>
      </p:sp>
      <p:pic>
        <p:nvPicPr>
          <p:cNvPr id="29699"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79400"/>
            <a:ext cx="9144000" cy="629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92142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Disney’s Debt Load</a:t>
            </a:r>
            <a:endParaRPr lang="en-US" dirty="0"/>
          </a:p>
        </p:txBody>
      </p:sp>
      <p:sp>
        <p:nvSpPr>
          <p:cNvPr id="3" name="Content Placeholder 2"/>
          <p:cNvSpPr>
            <a:spLocks noGrp="1"/>
          </p:cNvSpPr>
          <p:nvPr>
            <p:ph sz="quarter" idx="1"/>
          </p:nvPr>
        </p:nvSpPr>
        <p:spPr/>
        <p:txBody>
          <a:bodyPr/>
          <a:lstStyle/>
          <a:p>
            <a:r>
              <a:rPr lang="en-US" dirty="0" smtClean="0"/>
              <a:t>At the end of 2013, Disney had $15.96 billion in debt outstanding. </a:t>
            </a:r>
          </a:p>
          <a:p>
            <a:pPr lvl="1"/>
            <a:r>
              <a:rPr lang="en-US" dirty="0" smtClean="0"/>
              <a:t>$13 billion in conventional interest bearing debt (with a book value of $14.3 billion</a:t>
            </a:r>
          </a:p>
          <a:p>
            <a:pPr lvl="1"/>
            <a:r>
              <a:rPr lang="en-US" dirty="0" smtClean="0"/>
              <a:t>$2.96 billion in operating lease debt (with no debt equivalent shown on the balance sheet)</a:t>
            </a:r>
          </a:p>
          <a:p>
            <a:r>
              <a:rPr lang="en-US" dirty="0" smtClean="0"/>
              <a:t>As a percent of its market value as a company, debt was 11.4% of its value. As a percent of book value, debt was 40% of value.</a:t>
            </a:r>
          </a:p>
          <a:p>
            <a:r>
              <a:rPr lang="en-US" dirty="0" smtClean="0"/>
              <a:t>As a multiple of EBITDA, debt was 1.3 times EBITDA.</a:t>
            </a:r>
            <a:endParaRPr lang="en-US" dirty="0"/>
          </a:p>
        </p:txBody>
      </p:sp>
      <p:sp>
        <p:nvSpPr>
          <p:cNvPr id="4" name="Footer Placeholder 3"/>
          <p:cNvSpPr>
            <a:spLocks noGrp="1"/>
          </p:cNvSpPr>
          <p:nvPr>
            <p:ph type="ftr" sz="quarter" idx="10"/>
          </p:nvPr>
        </p:nvSpPr>
        <p:spPr/>
        <p:txBody>
          <a:bodyPr/>
          <a:lstStyle/>
          <a:p>
            <a:pPr>
              <a:defRPr/>
            </a:pPr>
            <a:r>
              <a:rPr lang="en-US" smtClean="0"/>
              <a:t>Aswath Damodaran</a:t>
            </a:r>
            <a:endParaRPr lang="en-US"/>
          </a:p>
        </p:txBody>
      </p:sp>
      <p:sp>
        <p:nvSpPr>
          <p:cNvPr id="5" name="Slide Number Placeholder 4"/>
          <p:cNvSpPr>
            <a:spLocks noGrp="1"/>
          </p:cNvSpPr>
          <p:nvPr>
            <p:ph type="sldNum" sz="quarter" idx="11"/>
          </p:nvPr>
        </p:nvSpPr>
        <p:spPr/>
        <p:txBody>
          <a:bodyPr>
            <a:normAutofit fontScale="85000" lnSpcReduction="20000"/>
          </a:bodyPr>
          <a:lstStyle/>
          <a:p>
            <a:fld id="{28770B96-A9B4-E640-8253-966013254B97}" type="slidenum">
              <a:rPr lang="en-US" altLang="x-none" smtClean="0"/>
              <a:pPr/>
              <a:t>7</a:t>
            </a:fld>
            <a:endParaRPr lang="en-US" altLang="x-none"/>
          </a:p>
        </p:txBody>
      </p:sp>
    </p:spTree>
    <p:extLst>
      <p:ext uri="{BB962C8B-B14F-4D97-AF65-F5344CB8AC3E}">
        <p14:creationId xmlns:p14="http://schemas.microsoft.com/office/powerpoint/2010/main" val="17169041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Tesla: Debt Load over time</a:t>
            </a:r>
            <a:endParaRPr lang="en-US" dirty="0"/>
          </a:p>
        </p:txBody>
      </p:sp>
      <p:pic>
        <p:nvPicPr>
          <p:cNvPr id="6" name="Content Placeholder 5"/>
          <p:cNvPicPr>
            <a:picLocks noGrp="1" noChangeAspect="1"/>
          </p:cNvPicPr>
          <p:nvPr>
            <p:ph sz="quarter" idx="1"/>
          </p:nvPr>
        </p:nvPicPr>
        <p:blipFill>
          <a:blip r:embed="rId2"/>
          <a:stretch>
            <a:fillRect/>
          </a:stretch>
        </p:blipFill>
        <p:spPr>
          <a:xfrm>
            <a:off x="1568915" y="1600200"/>
            <a:ext cx="6241120" cy="4495800"/>
          </a:xfrm>
          <a:prstGeom prst="rect">
            <a:avLst/>
          </a:prstGeom>
        </p:spPr>
      </p:pic>
      <p:sp>
        <p:nvSpPr>
          <p:cNvPr id="4" name="Footer Placeholder 3"/>
          <p:cNvSpPr>
            <a:spLocks noGrp="1"/>
          </p:cNvSpPr>
          <p:nvPr>
            <p:ph type="ftr" sz="quarter" idx="10"/>
          </p:nvPr>
        </p:nvSpPr>
        <p:spPr/>
        <p:txBody>
          <a:bodyPr/>
          <a:lstStyle/>
          <a:p>
            <a:pPr>
              <a:defRPr/>
            </a:pPr>
            <a:r>
              <a:rPr lang="en-US" smtClean="0"/>
              <a:t>Aswath Damodaran</a:t>
            </a:r>
            <a:endParaRPr lang="en-US"/>
          </a:p>
        </p:txBody>
      </p:sp>
      <p:sp>
        <p:nvSpPr>
          <p:cNvPr id="5" name="Slide Number Placeholder 4"/>
          <p:cNvSpPr>
            <a:spLocks noGrp="1"/>
          </p:cNvSpPr>
          <p:nvPr>
            <p:ph type="sldNum" sz="quarter" idx="11"/>
          </p:nvPr>
        </p:nvSpPr>
        <p:spPr/>
        <p:txBody>
          <a:bodyPr>
            <a:normAutofit fontScale="85000" lnSpcReduction="20000"/>
          </a:bodyPr>
          <a:lstStyle/>
          <a:p>
            <a:fld id="{28770B96-A9B4-E640-8253-966013254B97}" type="slidenum">
              <a:rPr lang="en-US" altLang="x-none" smtClean="0"/>
              <a:pPr/>
              <a:t>8</a:t>
            </a:fld>
            <a:endParaRPr lang="en-US" altLang="x-none"/>
          </a:p>
        </p:txBody>
      </p:sp>
    </p:spTree>
    <p:extLst>
      <p:ext uri="{BB962C8B-B14F-4D97-AF65-F5344CB8AC3E}">
        <p14:creationId xmlns:p14="http://schemas.microsoft.com/office/powerpoint/2010/main" val="1222718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Define debt broadly</a:t>
            </a:r>
            <a:endParaRPr lang="en-US" dirty="0"/>
          </a:p>
        </p:txBody>
      </p:sp>
      <p:sp>
        <p:nvSpPr>
          <p:cNvPr id="3" name="Content Placeholder 2"/>
          <p:cNvSpPr>
            <a:spLocks noGrp="1"/>
          </p:cNvSpPr>
          <p:nvPr>
            <p:ph sz="quarter" idx="1"/>
          </p:nvPr>
        </p:nvSpPr>
        <p:spPr/>
        <p:txBody>
          <a:bodyPr>
            <a:normAutofit lnSpcReduction="10000"/>
          </a:bodyPr>
          <a:lstStyle/>
          <a:p>
            <a:pPr marL="320040" indent="-320040" eaLnBrk="1" fontAlgn="auto" hangingPunct="1">
              <a:spcAft>
                <a:spcPts val="0"/>
              </a:spcAft>
              <a:buFont typeface="Wingdings"/>
              <a:buChar char=""/>
              <a:defRPr/>
            </a:pPr>
            <a:r>
              <a:rPr lang="en-US" dirty="0"/>
              <a:t>General Rule: Debt generally has the following characteristics:</a:t>
            </a:r>
          </a:p>
          <a:p>
            <a:pPr marL="640080" lvl="1" indent="-274320" eaLnBrk="1" fontAlgn="auto" hangingPunct="1">
              <a:spcAft>
                <a:spcPts val="0"/>
              </a:spcAft>
              <a:buFont typeface="Wingdings 2"/>
              <a:buChar char=""/>
              <a:defRPr/>
            </a:pPr>
            <a:r>
              <a:rPr lang="en-US" dirty="0"/>
              <a:t>Commitment to make fixed payments in the future</a:t>
            </a:r>
          </a:p>
          <a:p>
            <a:pPr marL="640080" lvl="1" indent="-274320" eaLnBrk="1" fontAlgn="auto" hangingPunct="1">
              <a:spcAft>
                <a:spcPts val="0"/>
              </a:spcAft>
              <a:buFont typeface="Wingdings 2"/>
              <a:buChar char=""/>
              <a:defRPr/>
            </a:pPr>
            <a:r>
              <a:rPr lang="en-US" dirty="0"/>
              <a:t>The fixed payments are tax deductible</a:t>
            </a:r>
          </a:p>
          <a:p>
            <a:pPr marL="640080" lvl="1" indent="-274320" eaLnBrk="1" fontAlgn="auto" hangingPunct="1">
              <a:spcAft>
                <a:spcPts val="0"/>
              </a:spcAft>
              <a:buFont typeface="Wingdings 2"/>
              <a:buChar char=""/>
              <a:defRPr/>
            </a:pPr>
            <a:r>
              <a:rPr lang="en-US" dirty="0"/>
              <a:t>Failure to make the payments can lead to either default or loss of control of the firm to the party to whom payments are due.</a:t>
            </a:r>
          </a:p>
          <a:p>
            <a:pPr marL="320040" indent="-320040" eaLnBrk="1" fontAlgn="auto" hangingPunct="1">
              <a:spcAft>
                <a:spcPts val="0"/>
              </a:spcAft>
              <a:buFont typeface="Wingdings"/>
              <a:buChar char=""/>
              <a:defRPr/>
            </a:pPr>
            <a:r>
              <a:rPr lang="en-US" dirty="0"/>
              <a:t>As a consequence, debt should include</a:t>
            </a:r>
          </a:p>
          <a:p>
            <a:pPr marL="640080" lvl="1" indent="-274320" eaLnBrk="1" fontAlgn="auto" hangingPunct="1">
              <a:spcAft>
                <a:spcPts val="0"/>
              </a:spcAft>
              <a:buFont typeface="Wingdings 2"/>
              <a:buChar char=""/>
              <a:defRPr/>
            </a:pPr>
            <a:r>
              <a:rPr lang="en-US" dirty="0"/>
              <a:t>Any interest-bearing liability, whether short term or long term.</a:t>
            </a:r>
          </a:p>
          <a:p>
            <a:pPr marL="640080" lvl="1" indent="-274320" eaLnBrk="1" fontAlgn="auto" hangingPunct="1">
              <a:spcAft>
                <a:spcPts val="0"/>
              </a:spcAft>
              <a:buFont typeface="Wingdings 2"/>
              <a:buChar char=""/>
              <a:defRPr/>
            </a:pPr>
            <a:r>
              <a:rPr lang="en-US" dirty="0"/>
              <a:t>Any lease obligation, whether operating or capital.</a:t>
            </a:r>
          </a:p>
          <a:p>
            <a:endParaRPr lang="en-US" dirty="0"/>
          </a:p>
        </p:txBody>
      </p:sp>
      <p:sp>
        <p:nvSpPr>
          <p:cNvPr id="4" name="Footer Placeholder 3"/>
          <p:cNvSpPr>
            <a:spLocks noGrp="1"/>
          </p:cNvSpPr>
          <p:nvPr>
            <p:ph type="ftr" sz="quarter" idx="10"/>
          </p:nvPr>
        </p:nvSpPr>
        <p:spPr/>
        <p:txBody>
          <a:bodyPr/>
          <a:lstStyle/>
          <a:p>
            <a:pPr>
              <a:defRPr/>
            </a:pPr>
            <a:r>
              <a:rPr lang="en-US" smtClean="0"/>
              <a:t>Aswath Damodaran</a:t>
            </a:r>
            <a:endParaRPr lang="en-US"/>
          </a:p>
        </p:txBody>
      </p:sp>
      <p:sp>
        <p:nvSpPr>
          <p:cNvPr id="5" name="Slide Number Placeholder 4"/>
          <p:cNvSpPr>
            <a:spLocks noGrp="1"/>
          </p:cNvSpPr>
          <p:nvPr>
            <p:ph type="sldNum" sz="quarter" idx="11"/>
          </p:nvPr>
        </p:nvSpPr>
        <p:spPr/>
        <p:txBody>
          <a:bodyPr>
            <a:normAutofit fontScale="85000" lnSpcReduction="20000"/>
          </a:bodyPr>
          <a:lstStyle/>
          <a:p>
            <a:fld id="{28770B96-A9B4-E640-8253-966013254B97}" type="slidenum">
              <a:rPr lang="en-US" altLang="x-none" smtClean="0"/>
              <a:pPr/>
              <a:t>9</a:t>
            </a:fld>
            <a:endParaRPr lang="en-US" altLang="x-none"/>
          </a:p>
        </p:txBody>
      </p:sp>
    </p:spTree>
    <p:extLst>
      <p:ext uri="{BB962C8B-B14F-4D97-AF65-F5344CB8AC3E}">
        <p14:creationId xmlns:p14="http://schemas.microsoft.com/office/powerpoint/2010/main" val="20473835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83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Operating Leases at Disney</a:t>
            </a:r>
          </a:p>
        </p:txBody>
      </p:sp>
      <p:sp>
        <p:nvSpPr>
          <p:cNvPr id="39526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a:t>
            </a:r>
            <a:r>
              <a:rPr lang="ja-JP" altLang="en-US">
                <a:ea typeface="ＭＳ Ｐゴシック" charset="-128"/>
              </a:rPr>
              <a:t>“</a:t>
            </a:r>
            <a:r>
              <a:rPr lang="en-US" altLang="ja-JP">
                <a:ea typeface="ＭＳ Ｐゴシック" charset="-128"/>
              </a:rPr>
              <a:t>debt value</a:t>
            </a:r>
            <a:r>
              <a:rPr lang="ja-JP" altLang="en-US">
                <a:ea typeface="ＭＳ Ｐゴシック" charset="-128"/>
              </a:rPr>
              <a:t>”</a:t>
            </a:r>
            <a:r>
              <a:rPr lang="en-US" altLang="ja-JP">
                <a:ea typeface="ＭＳ Ｐゴシック" charset="-128"/>
              </a:rPr>
              <a:t> of operating leases is the present value of the lease payments, at a rate that reflects their risk, usually the pre-tax cost of debt.</a:t>
            </a:r>
          </a:p>
          <a:p>
            <a:pPr eaLnBrk="1" hangingPunct="1"/>
            <a:r>
              <a:rPr lang="en-US" altLang="en-US">
                <a:ea typeface="ＭＳ Ｐゴシック" charset="-128"/>
              </a:rPr>
              <a:t>The pre-tax cost of debt at Disney  is 3.75%. </a:t>
            </a: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buFont typeface="Wingdings" charset="2"/>
              <a:buNone/>
            </a:pPr>
            <a:endParaRPr lang="en-US" altLang="en-US" sz="2000">
              <a:ea typeface="ＭＳ Ｐゴシック" charset="-128"/>
            </a:endParaRPr>
          </a:p>
          <a:p>
            <a:pPr eaLnBrk="1" hangingPunct="1"/>
            <a:r>
              <a:rPr lang="en-US" altLang="en-US" sz="2000">
                <a:ea typeface="ＭＳ Ｐゴシック" charset="-128"/>
              </a:rPr>
              <a:t>Debt outstanding at Disney = $13,028 + $ 2,933= $15,961 million</a:t>
            </a:r>
          </a:p>
          <a:p>
            <a:pPr eaLnBrk="1" hangingPunct="1">
              <a:buFont typeface="Wingdings" charset="2"/>
              <a:buNone/>
            </a:pPr>
            <a:endParaRPr lang="en-US" altLang="en-US">
              <a:ea typeface="ＭＳ Ｐゴシック" charset="-128"/>
            </a:endParaRPr>
          </a:p>
        </p:txBody>
      </p:sp>
      <p:sp>
        <p:nvSpPr>
          <p:cNvPr id="398339" name="TextBox 5"/>
          <p:cNvSpPr txBox="1">
            <a:spLocks noChangeArrowheads="1"/>
          </p:cNvSpPr>
          <p:nvPr/>
        </p:nvSpPr>
        <p:spPr bwMode="auto">
          <a:xfrm>
            <a:off x="5791200" y="3581400"/>
            <a:ext cx="25908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t>Disney reported $1,784 million in commitments after year 5. Given that their average commitment over the first 5 years, we assumed 5 years @ $356.8  million each.</a:t>
            </a:r>
          </a:p>
        </p:txBody>
      </p:sp>
      <p:sp>
        <p:nvSpPr>
          <p:cNvPr id="39834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98341" name="Object 2"/>
          <p:cNvGraphicFramePr>
            <a:graphicFrameLocks noChangeAspect="1"/>
          </p:cNvGraphicFramePr>
          <p:nvPr/>
        </p:nvGraphicFramePr>
        <p:xfrm>
          <a:off x="533400" y="3429000"/>
          <a:ext cx="5626100" cy="1968500"/>
        </p:xfrm>
        <a:graphic>
          <a:graphicData uri="http://schemas.openxmlformats.org/presentationml/2006/ole">
            <mc:AlternateContent xmlns:mc="http://schemas.openxmlformats.org/markup-compatibility/2006">
              <mc:Choice xmlns:v="urn:schemas-microsoft-com:vml" Requires="v">
                <p:oleObj spid="_x0000_s1025" name="Document" r:id="rId5" imgW="5626100" imgH="1968500" progId="Word.Document.12">
                  <p:embed/>
                </p:oleObj>
              </mc:Choice>
              <mc:Fallback>
                <p:oleObj name="Document" r:id="rId5" imgW="5626100" imgH="1968500" progId="Word.Document.12">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3400" y="3429000"/>
                        <a:ext cx="5626100" cy="196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496237069"/>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Title 1"/>
          <p:cNvSpPr>
            <a:spLocks noGrp="1"/>
          </p:cNvSpPr>
          <p:nvPr>
            <p:ph type="title"/>
          </p:nvPr>
        </p:nvSpPr>
        <p:spPr>
          <a:xfrm>
            <a:off x="612775" y="228600"/>
            <a:ext cx="8153400" cy="990600"/>
          </a:xfrm>
        </p:spPr>
        <p:txBody>
          <a:bodyPr/>
          <a:lstStyle/>
          <a:p>
            <a:pPr eaLnBrk="1" hangingPunct="1"/>
            <a:r>
              <a:rPr lang="en-US" altLang="en-US" dirty="0">
                <a:ea typeface="ＭＳ Ｐゴシック" charset="-128"/>
              </a:rPr>
              <a:t>2</a:t>
            </a:r>
            <a:r>
              <a:rPr lang="en-US" altLang="en-US" dirty="0" smtClean="0">
                <a:ea typeface="ＭＳ Ｐゴシック" charset="-128"/>
              </a:rPr>
              <a:t>. </a:t>
            </a:r>
            <a:r>
              <a:rPr lang="en-US" altLang="en-US" dirty="0" smtClean="0">
                <a:ea typeface="ＭＳ Ｐゴシック" charset="-128"/>
              </a:rPr>
              <a:t>The debt decision is driven by a real trade off</a:t>
            </a:r>
            <a:endParaRPr lang="en-US" altLang="en-US" dirty="0">
              <a:ea typeface="ＭＳ Ｐゴシック" charset="-128"/>
            </a:endParaRPr>
          </a:p>
        </p:txBody>
      </p:sp>
      <p:pic>
        <p:nvPicPr>
          <p:cNvPr id="3" name="Content Placeholder 2"/>
          <p:cNvPicPr>
            <a:picLocks noGrp="1" noChangeAspect="1"/>
          </p:cNvPicPr>
          <p:nvPr>
            <p:ph sz="quarter" idx="1"/>
          </p:nvPr>
        </p:nvPicPr>
        <p:blipFill>
          <a:blip r:embed="rId3"/>
          <a:stretch>
            <a:fillRect/>
          </a:stretch>
        </p:blipFill>
        <p:spPr>
          <a:xfrm>
            <a:off x="612775" y="2227289"/>
            <a:ext cx="8153400" cy="3241621"/>
          </a:xfrm>
          <a:prstGeom prst="rect">
            <a:avLst/>
          </a:prstGeom>
        </p:spPr>
      </p:pic>
    </p:spTree>
    <p:extLst>
      <p:ext uri="{BB962C8B-B14F-4D97-AF65-F5344CB8AC3E}">
        <p14:creationId xmlns:p14="http://schemas.microsoft.com/office/powerpoint/2010/main" val="145605221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Implication 1: The Marginal Tax Rate matters</a:t>
            </a:r>
            <a:endParaRPr lang="en-US" dirty="0"/>
          </a:p>
        </p:txBody>
      </p:sp>
      <p:sp>
        <p:nvSpPr>
          <p:cNvPr id="3" name="Content Placeholder 2"/>
          <p:cNvSpPr>
            <a:spLocks noGrp="1"/>
          </p:cNvSpPr>
          <p:nvPr>
            <p:ph sz="quarter" idx="1"/>
          </p:nvPr>
        </p:nvSpPr>
        <p:spPr/>
        <p:txBody>
          <a:bodyPr/>
          <a:lstStyle/>
          <a:p>
            <a:r>
              <a:rPr lang="en-US" dirty="0" smtClean="0"/>
              <a:t>The tax benefit of debt is directly linked to not only whether you are allowed to deduct interest expenses for tax purposes, but also your marginal tax rate on income.</a:t>
            </a:r>
          </a:p>
          <a:p>
            <a:pPr lvl="1"/>
            <a:r>
              <a:rPr lang="en-US" dirty="0" smtClean="0"/>
              <a:t>If interest tax deductions are limited, companies will borrow less money.</a:t>
            </a:r>
          </a:p>
          <a:p>
            <a:pPr lvl="1"/>
            <a:r>
              <a:rPr lang="en-US" dirty="0" smtClean="0"/>
              <a:t>As the marginal tax rate rises (falls), companies will borrow more (less) money.</a:t>
            </a:r>
            <a:endParaRPr lang="en-US" dirty="0"/>
          </a:p>
        </p:txBody>
      </p:sp>
      <p:sp>
        <p:nvSpPr>
          <p:cNvPr id="4" name="Footer Placeholder 3"/>
          <p:cNvSpPr>
            <a:spLocks noGrp="1"/>
          </p:cNvSpPr>
          <p:nvPr>
            <p:ph type="ftr" sz="quarter" idx="10"/>
          </p:nvPr>
        </p:nvSpPr>
        <p:spPr/>
        <p:txBody>
          <a:bodyPr/>
          <a:lstStyle/>
          <a:p>
            <a:pPr>
              <a:defRPr/>
            </a:pPr>
            <a:r>
              <a:rPr lang="en-US" smtClean="0"/>
              <a:t>Aswath Damodaran</a:t>
            </a:r>
            <a:endParaRPr lang="en-US"/>
          </a:p>
        </p:txBody>
      </p:sp>
      <p:sp>
        <p:nvSpPr>
          <p:cNvPr id="5" name="Slide Number Placeholder 4"/>
          <p:cNvSpPr>
            <a:spLocks noGrp="1"/>
          </p:cNvSpPr>
          <p:nvPr>
            <p:ph type="sldNum" sz="quarter" idx="11"/>
          </p:nvPr>
        </p:nvSpPr>
        <p:spPr/>
        <p:txBody>
          <a:bodyPr>
            <a:normAutofit fontScale="85000" lnSpcReduction="20000"/>
          </a:bodyPr>
          <a:lstStyle/>
          <a:p>
            <a:fld id="{28770B96-A9B4-E640-8253-966013254B97}" type="slidenum">
              <a:rPr lang="en-US" altLang="x-none" smtClean="0"/>
              <a:pPr/>
              <a:t>12</a:t>
            </a:fld>
            <a:endParaRPr lang="en-US" altLang="x-none"/>
          </a:p>
        </p:txBody>
      </p:sp>
    </p:spTree>
    <p:extLst>
      <p:ext uri="{BB962C8B-B14F-4D97-AF65-F5344CB8AC3E}">
        <p14:creationId xmlns:p14="http://schemas.microsoft.com/office/powerpoint/2010/main" val="1895584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Implication 2: Expected Bankruptcy Costs matter</a:t>
            </a:r>
            <a:endParaRPr lang="en-US" dirty="0"/>
          </a:p>
        </p:txBody>
      </p:sp>
      <p:sp>
        <p:nvSpPr>
          <p:cNvPr id="3" name="Content Placeholder 2"/>
          <p:cNvSpPr>
            <a:spLocks noGrp="1"/>
          </p:cNvSpPr>
          <p:nvPr>
            <p:ph sz="quarter" idx="1"/>
          </p:nvPr>
        </p:nvSpPr>
        <p:spPr/>
        <p:txBody>
          <a:bodyPr/>
          <a:lstStyle/>
          <a:p>
            <a:r>
              <a:rPr lang="en-US" dirty="0" smtClean="0"/>
              <a:t>Companies will borrow less money, if expected bankruptcy costs rise.</a:t>
            </a:r>
          </a:p>
          <a:p>
            <a:r>
              <a:rPr lang="en-US" dirty="0" smtClean="0"/>
              <a:t>Expected bankruptcy costs are a function of</a:t>
            </a:r>
          </a:p>
          <a:p>
            <a:pPr lvl="1"/>
            <a:r>
              <a:rPr lang="en-US" dirty="0" smtClean="0"/>
              <a:t>Volatility in earnings: As earnings become less predicable, borrowings will increase</a:t>
            </a:r>
          </a:p>
          <a:p>
            <a:pPr lvl="1"/>
            <a:r>
              <a:rPr lang="en-US" dirty="0" smtClean="0"/>
              <a:t>Bankruptcy laws: As bankruptcy laws become more (less) lenient, companies will borrow more (less)</a:t>
            </a:r>
          </a:p>
          <a:p>
            <a:r>
              <a:rPr lang="en-US" dirty="0" smtClean="0"/>
              <a:t>If the government operates as a bankrupt, bailing out entities that borrow too much, every entity will borrow more.</a:t>
            </a:r>
            <a:endParaRPr lang="en-US" dirty="0"/>
          </a:p>
        </p:txBody>
      </p:sp>
      <p:sp>
        <p:nvSpPr>
          <p:cNvPr id="4" name="Footer Placeholder 3"/>
          <p:cNvSpPr>
            <a:spLocks noGrp="1"/>
          </p:cNvSpPr>
          <p:nvPr>
            <p:ph type="ftr" sz="quarter" idx="10"/>
          </p:nvPr>
        </p:nvSpPr>
        <p:spPr/>
        <p:txBody>
          <a:bodyPr/>
          <a:lstStyle/>
          <a:p>
            <a:pPr>
              <a:defRPr/>
            </a:pPr>
            <a:r>
              <a:rPr lang="en-US" smtClean="0"/>
              <a:t>Aswath Damodaran</a:t>
            </a:r>
            <a:endParaRPr lang="en-US"/>
          </a:p>
        </p:txBody>
      </p:sp>
      <p:sp>
        <p:nvSpPr>
          <p:cNvPr id="5" name="Slide Number Placeholder 4"/>
          <p:cNvSpPr>
            <a:spLocks noGrp="1"/>
          </p:cNvSpPr>
          <p:nvPr>
            <p:ph type="sldNum" sz="quarter" idx="11"/>
          </p:nvPr>
        </p:nvSpPr>
        <p:spPr/>
        <p:txBody>
          <a:bodyPr>
            <a:normAutofit fontScale="85000" lnSpcReduction="20000"/>
          </a:bodyPr>
          <a:lstStyle/>
          <a:p>
            <a:fld id="{28770B96-A9B4-E640-8253-966013254B97}" type="slidenum">
              <a:rPr lang="en-US" altLang="x-none" smtClean="0"/>
              <a:pPr/>
              <a:t>13</a:t>
            </a:fld>
            <a:endParaRPr lang="en-US" altLang="x-none"/>
          </a:p>
        </p:txBody>
      </p:sp>
    </p:spTree>
    <p:extLst>
      <p:ext uri="{BB962C8B-B14F-4D97-AF65-F5344CB8AC3E}">
        <p14:creationId xmlns:p14="http://schemas.microsoft.com/office/powerpoint/2010/main" val="5342434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Implication 3: The wider the chasm between lenders &amp; equity investors..</a:t>
            </a:r>
            <a:endParaRPr lang="en-US" dirty="0"/>
          </a:p>
        </p:txBody>
      </p:sp>
      <p:sp>
        <p:nvSpPr>
          <p:cNvPr id="3" name="Content Placeholder 2"/>
          <p:cNvSpPr>
            <a:spLocks noGrp="1"/>
          </p:cNvSpPr>
          <p:nvPr>
            <p:ph sz="quarter" idx="1"/>
          </p:nvPr>
        </p:nvSpPr>
        <p:spPr/>
        <p:txBody>
          <a:bodyPr/>
          <a:lstStyle/>
          <a:p>
            <a:r>
              <a:rPr lang="en-US" dirty="0" smtClean="0"/>
              <a:t>Agency costs arise because what equity investors want from a business is very different from what lenders want from the business.</a:t>
            </a:r>
          </a:p>
          <a:p>
            <a:r>
              <a:rPr lang="en-US" dirty="0" smtClean="0"/>
              <a:t>When lending money, sensible lenders incorporate this reality into whether they lend, how much they lend, the interest rates they charge and the covenants that they write into loans.</a:t>
            </a:r>
          </a:p>
          <a:p>
            <a:r>
              <a:rPr lang="en-US" dirty="0" smtClean="0"/>
              <a:t>The more difficult it is to monitor what borrowers are doing with the lent money, the greater the agency costs and the less lending there will be.</a:t>
            </a:r>
            <a:endParaRPr lang="en-US" dirty="0"/>
          </a:p>
        </p:txBody>
      </p:sp>
      <p:sp>
        <p:nvSpPr>
          <p:cNvPr id="4" name="Footer Placeholder 3"/>
          <p:cNvSpPr>
            <a:spLocks noGrp="1"/>
          </p:cNvSpPr>
          <p:nvPr>
            <p:ph type="ftr" sz="quarter" idx="10"/>
          </p:nvPr>
        </p:nvSpPr>
        <p:spPr/>
        <p:txBody>
          <a:bodyPr/>
          <a:lstStyle/>
          <a:p>
            <a:pPr>
              <a:defRPr/>
            </a:pPr>
            <a:r>
              <a:rPr lang="en-US" smtClean="0"/>
              <a:t>Aswath Damodaran</a:t>
            </a:r>
            <a:endParaRPr lang="en-US"/>
          </a:p>
        </p:txBody>
      </p:sp>
      <p:sp>
        <p:nvSpPr>
          <p:cNvPr id="5" name="Slide Number Placeholder 4"/>
          <p:cNvSpPr>
            <a:spLocks noGrp="1"/>
          </p:cNvSpPr>
          <p:nvPr>
            <p:ph type="sldNum" sz="quarter" idx="11"/>
          </p:nvPr>
        </p:nvSpPr>
        <p:spPr/>
        <p:txBody>
          <a:bodyPr>
            <a:normAutofit fontScale="85000" lnSpcReduction="20000"/>
          </a:bodyPr>
          <a:lstStyle/>
          <a:p>
            <a:fld id="{28770B96-A9B4-E640-8253-966013254B97}" type="slidenum">
              <a:rPr lang="en-US" altLang="x-none" smtClean="0"/>
              <a:pPr/>
              <a:t>14</a:t>
            </a:fld>
            <a:endParaRPr lang="en-US" altLang="x-none"/>
          </a:p>
        </p:txBody>
      </p:sp>
    </p:spTree>
    <p:extLst>
      <p:ext uri="{BB962C8B-B14F-4D97-AF65-F5344CB8AC3E}">
        <p14:creationId xmlns:p14="http://schemas.microsoft.com/office/powerpoint/2010/main" val="19838039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3" name="Title 1"/>
          <p:cNvSpPr>
            <a:spLocks noGrp="1"/>
          </p:cNvSpPr>
          <p:nvPr>
            <p:ph type="title"/>
          </p:nvPr>
        </p:nvSpPr>
        <p:spPr>
          <a:xfrm>
            <a:off x="612775" y="228600"/>
            <a:ext cx="8153400" cy="990600"/>
          </a:xfrm>
        </p:spPr>
        <p:txBody>
          <a:bodyPr/>
          <a:lstStyle/>
          <a:p>
            <a:pPr eaLnBrk="1" hangingPunct="1"/>
            <a:r>
              <a:rPr lang="en-US" altLang="en-US" dirty="0">
                <a:ea typeface="ＭＳ Ｐゴシック" charset="-128"/>
              </a:rPr>
              <a:t>The Trade off for </a:t>
            </a:r>
            <a:r>
              <a:rPr lang="en-US" altLang="en-US" dirty="0" smtClean="0">
                <a:ea typeface="ＭＳ Ｐゴシック" charset="-128"/>
              </a:rPr>
              <a:t>Disney</a:t>
            </a:r>
            <a:endParaRPr lang="en-US" altLang="en-US" dirty="0">
              <a:ea typeface="ＭＳ Ｐゴシック" charset="-128"/>
            </a:endParaRPr>
          </a:p>
        </p:txBody>
      </p:sp>
      <p:sp>
        <p:nvSpPr>
          <p:cNvPr id="3153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D42B667-3839-F44F-A7D8-EC195C66EAE3}" type="slidenum">
              <a:rPr lang="en-US" altLang="en-US" sz="1200">
                <a:solidFill>
                  <a:srgbClr val="FFFFFF"/>
                </a:solidFill>
              </a:rPr>
              <a:pPr>
                <a:lnSpc>
                  <a:spcPct val="80000"/>
                </a:lnSpc>
              </a:pPr>
              <a:t>15</a:t>
            </a:fld>
            <a:endParaRPr lang="en-US" altLang="en-US" sz="1200">
              <a:solidFill>
                <a:srgbClr val="FFFFFF"/>
              </a:solidFill>
            </a:endParaRPr>
          </a:p>
        </p:txBody>
      </p:sp>
      <p:sp>
        <p:nvSpPr>
          <p:cNvPr id="2" name="Content Placeholder 1"/>
          <p:cNvSpPr>
            <a:spLocks noGrp="1"/>
          </p:cNvSpPr>
          <p:nvPr>
            <p:ph sz="quarter" idx="1"/>
          </p:nvPr>
        </p:nvSpPr>
        <p:spPr/>
        <p:txBody>
          <a:bodyPr>
            <a:normAutofit fontScale="92500" lnSpcReduction="20000"/>
          </a:bodyPr>
          <a:lstStyle/>
          <a:p>
            <a:r>
              <a:rPr lang="en-US" dirty="0" smtClean="0"/>
              <a:t>Tax Benefits: The US has the highest marginal tax rate in the world. Disney, since it makes money, should benefit from using debt.</a:t>
            </a:r>
          </a:p>
          <a:p>
            <a:r>
              <a:rPr lang="en-US" dirty="0" smtClean="0"/>
              <a:t>Added Discipline: There is a separation of ownership and management at Disney, should lead to more debt.</a:t>
            </a:r>
          </a:p>
          <a:p>
            <a:r>
              <a:rPr lang="en-US" dirty="0" smtClean="0"/>
              <a:t>Expected Bankruptcy costs: Disney is large and spread over multiple entertainment businesses, with a cash cow in ESPN.  Should lead to more debt.</a:t>
            </a:r>
          </a:p>
          <a:p>
            <a:r>
              <a:rPr lang="en-US" dirty="0" smtClean="0"/>
              <a:t>Agency Costs: Disney has assets that are physical and tangible (theme parks) against which it should be able to borrow money.</a:t>
            </a:r>
          </a:p>
          <a:p>
            <a:pPr marL="0" indent="0" algn="ctr">
              <a:buNone/>
            </a:pPr>
            <a:r>
              <a:rPr lang="en-US" b="1" dirty="0" smtClean="0"/>
              <a:t>Bottom line: Disney should borrow a substantial amount.</a:t>
            </a:r>
            <a:endParaRPr lang="en-US" b="1" dirty="0"/>
          </a:p>
        </p:txBody>
      </p:sp>
    </p:spTree>
    <p:extLst>
      <p:ext uri="{BB962C8B-B14F-4D97-AF65-F5344CB8AC3E}">
        <p14:creationId xmlns:p14="http://schemas.microsoft.com/office/powerpoint/2010/main" val="192271759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Debt Trade off for Tesla</a:t>
            </a:r>
            <a:endParaRPr lang="en-US" dirty="0"/>
          </a:p>
        </p:txBody>
      </p:sp>
      <p:sp>
        <p:nvSpPr>
          <p:cNvPr id="3" name="Content Placeholder 2"/>
          <p:cNvSpPr>
            <a:spLocks noGrp="1"/>
          </p:cNvSpPr>
          <p:nvPr>
            <p:ph sz="quarter" idx="1"/>
          </p:nvPr>
        </p:nvSpPr>
        <p:spPr/>
        <p:txBody>
          <a:bodyPr>
            <a:normAutofit fontScale="70000" lnSpcReduction="20000"/>
          </a:bodyPr>
          <a:lstStyle/>
          <a:p>
            <a:r>
              <a:rPr lang="en-US" b="1" dirty="0" smtClean="0"/>
              <a:t>No tax benefits</a:t>
            </a:r>
            <a:r>
              <a:rPr lang="en-US" dirty="0" smtClean="0"/>
              <a:t>: It </a:t>
            </a:r>
            <a:r>
              <a:rPr lang="en-US" dirty="0"/>
              <a:t>is a company that is not only still losing money but has carried forward losses of close to $4.3 billion, effectively nullifying any tax benefits from debt for the near </a:t>
            </a:r>
            <a:r>
              <a:rPr lang="en-US" dirty="0" smtClean="0"/>
              <a:t>future.</a:t>
            </a:r>
          </a:p>
          <a:p>
            <a:r>
              <a:rPr lang="en-US" b="1" dirty="0" smtClean="0"/>
              <a:t>No disciplinary function</a:t>
            </a:r>
            <a:r>
              <a:rPr lang="en-US" dirty="0" smtClean="0"/>
              <a:t>: With </a:t>
            </a:r>
            <a:r>
              <a:rPr lang="en-US" dirty="0"/>
              <a:t>Elon Musk, the largest stockholder at the company, at the helm, there is no basis for the argument that debt will make managers more disciplined in their investment decisions. </a:t>
            </a:r>
            <a:endParaRPr lang="en-US" dirty="0" smtClean="0"/>
          </a:p>
          <a:p>
            <a:r>
              <a:rPr lang="en-US" b="1" dirty="0" smtClean="0"/>
              <a:t>Large bankruptcy risk</a:t>
            </a:r>
            <a:r>
              <a:rPr lang="en-US" dirty="0" smtClean="0"/>
              <a:t>: The </a:t>
            </a:r>
            <a:r>
              <a:rPr lang="en-US" dirty="0"/>
              <a:t>company is still young and losing money, and adding a contractual commitment to make interest payments on top of all of the other capital needs that the company has, strikes me as imprudent, with the possibility that one bad year could its promise at risk. </a:t>
            </a:r>
            <a:endParaRPr lang="en-US" dirty="0" smtClean="0"/>
          </a:p>
          <a:p>
            <a:r>
              <a:rPr lang="en-US" b="1" dirty="0" smtClean="0"/>
              <a:t>Agency problems</a:t>
            </a:r>
            <a:r>
              <a:rPr lang="en-US" dirty="0" smtClean="0"/>
              <a:t>: </a:t>
            </a:r>
            <a:r>
              <a:rPr lang="en-US" dirty="0"/>
              <a:t>I</a:t>
            </a:r>
            <a:r>
              <a:rPr lang="en-US" dirty="0" smtClean="0"/>
              <a:t>n </a:t>
            </a:r>
            <a:r>
              <a:rPr lang="en-US" dirty="0"/>
              <a:t>a company like Tesla, making large and risky bets in new businesses, the chasm between lenders and equity investors is wide, and lenders will either impose restrictions on the company or price in their fears (as higher interest rates).</a:t>
            </a:r>
          </a:p>
        </p:txBody>
      </p:sp>
    </p:spTree>
    <p:extLst>
      <p:ext uri="{BB962C8B-B14F-4D97-AF65-F5344CB8AC3E}">
        <p14:creationId xmlns:p14="http://schemas.microsoft.com/office/powerpoint/2010/main" val="56154985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3</a:t>
            </a:r>
            <a:r>
              <a:rPr lang="en-US" dirty="0" smtClean="0"/>
              <a:t>. </a:t>
            </a:r>
            <a:r>
              <a:rPr lang="en-US" dirty="0" smtClean="0"/>
              <a:t>But many debt choices are driven by illusory trade offs</a:t>
            </a:r>
            <a:endParaRPr lang="en-US" dirty="0"/>
          </a:p>
        </p:txBody>
      </p:sp>
      <p:pic>
        <p:nvPicPr>
          <p:cNvPr id="6" name="Content Placeholder 5"/>
          <p:cNvPicPr>
            <a:picLocks noGrp="1" noChangeAspect="1"/>
          </p:cNvPicPr>
          <p:nvPr>
            <p:ph sz="quarter" idx="1"/>
          </p:nvPr>
        </p:nvPicPr>
        <p:blipFill>
          <a:blip r:embed="rId2"/>
          <a:stretch>
            <a:fillRect/>
          </a:stretch>
        </p:blipFill>
        <p:spPr>
          <a:xfrm>
            <a:off x="612775" y="1947376"/>
            <a:ext cx="8153400" cy="3801448"/>
          </a:xfrm>
          <a:prstGeom prst="rect">
            <a:avLst/>
          </a:prstGeom>
        </p:spPr>
      </p:pic>
      <p:sp>
        <p:nvSpPr>
          <p:cNvPr id="4" name="Footer Placeholder 3"/>
          <p:cNvSpPr>
            <a:spLocks noGrp="1"/>
          </p:cNvSpPr>
          <p:nvPr>
            <p:ph type="ftr" sz="quarter" idx="10"/>
          </p:nvPr>
        </p:nvSpPr>
        <p:spPr/>
        <p:txBody>
          <a:bodyPr/>
          <a:lstStyle/>
          <a:p>
            <a:pPr>
              <a:defRPr/>
            </a:pPr>
            <a:r>
              <a:rPr lang="en-US" smtClean="0"/>
              <a:t>Aswath Damodaran</a:t>
            </a:r>
            <a:endParaRPr lang="en-US"/>
          </a:p>
        </p:txBody>
      </p:sp>
      <p:sp>
        <p:nvSpPr>
          <p:cNvPr id="5" name="Slide Number Placeholder 4"/>
          <p:cNvSpPr>
            <a:spLocks noGrp="1"/>
          </p:cNvSpPr>
          <p:nvPr>
            <p:ph type="sldNum" sz="quarter" idx="11"/>
          </p:nvPr>
        </p:nvSpPr>
        <p:spPr/>
        <p:txBody>
          <a:bodyPr>
            <a:normAutofit fontScale="85000" lnSpcReduction="20000"/>
          </a:bodyPr>
          <a:lstStyle/>
          <a:p>
            <a:fld id="{28770B96-A9B4-E640-8253-966013254B97}" type="slidenum">
              <a:rPr lang="en-US" altLang="x-none" smtClean="0"/>
              <a:pPr/>
              <a:t>17</a:t>
            </a:fld>
            <a:endParaRPr lang="en-US" altLang="x-none"/>
          </a:p>
        </p:txBody>
      </p:sp>
    </p:spTree>
    <p:extLst>
      <p:ext uri="{BB962C8B-B14F-4D97-AF65-F5344CB8AC3E}">
        <p14:creationId xmlns:p14="http://schemas.microsoft.com/office/powerpoint/2010/main" val="20597064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 by other motives..</a:t>
            </a:r>
            <a:endParaRPr lang="en-US" dirty="0"/>
          </a:p>
        </p:txBody>
      </p:sp>
      <p:sp>
        <p:nvSpPr>
          <p:cNvPr id="3" name="Content Placeholder 2"/>
          <p:cNvSpPr>
            <a:spLocks noGrp="1"/>
          </p:cNvSpPr>
          <p:nvPr>
            <p:ph sz="quarter" idx="1"/>
          </p:nvPr>
        </p:nvSpPr>
        <p:spPr/>
        <p:txBody>
          <a:bodyPr>
            <a:normAutofit fontScale="92500" lnSpcReduction="10000"/>
          </a:bodyPr>
          <a:lstStyle/>
          <a:p>
            <a:r>
              <a:rPr lang="en-US" dirty="0" smtClean="0"/>
              <a:t>Lack of access to equity: In some cases, companies have to borrow money because they cannot raise equity, either because they are private businesses or because equity markets are undeveloped.</a:t>
            </a:r>
          </a:p>
          <a:p>
            <a:r>
              <a:rPr lang="en-US" dirty="0" smtClean="0"/>
              <a:t>Control: In other cases, companies that should be using equity use debt instead because the company is closely held and the controlling equity interests don’t want to risk giving up control.</a:t>
            </a:r>
          </a:p>
          <a:p>
            <a:r>
              <a:rPr lang="en-US" dirty="0" smtClean="0"/>
              <a:t>Subsidies: Sometimes, lenders lend at ”subsidized” rates and equity investors take advantage of those subsidies.</a:t>
            </a:r>
          </a:p>
          <a:p>
            <a:pPr marL="0" indent="0" algn="ctr">
              <a:buNone/>
            </a:pPr>
            <a:r>
              <a:rPr lang="en-US" b="1" dirty="0" smtClean="0"/>
              <a:t>Which one do you think best explains Tesla?</a:t>
            </a:r>
            <a:endParaRPr lang="en-US" b="1" dirty="0"/>
          </a:p>
        </p:txBody>
      </p:sp>
      <p:sp>
        <p:nvSpPr>
          <p:cNvPr id="4" name="Footer Placeholder 3"/>
          <p:cNvSpPr>
            <a:spLocks noGrp="1"/>
          </p:cNvSpPr>
          <p:nvPr>
            <p:ph type="ftr" sz="quarter" idx="10"/>
          </p:nvPr>
        </p:nvSpPr>
        <p:spPr/>
        <p:txBody>
          <a:bodyPr/>
          <a:lstStyle/>
          <a:p>
            <a:pPr>
              <a:defRPr/>
            </a:pPr>
            <a:r>
              <a:rPr lang="en-US" smtClean="0"/>
              <a:t>Aswath Damodaran</a:t>
            </a:r>
            <a:endParaRPr lang="en-US"/>
          </a:p>
        </p:txBody>
      </p:sp>
      <p:sp>
        <p:nvSpPr>
          <p:cNvPr id="5" name="Slide Number Placeholder 4"/>
          <p:cNvSpPr>
            <a:spLocks noGrp="1"/>
          </p:cNvSpPr>
          <p:nvPr>
            <p:ph type="sldNum" sz="quarter" idx="11"/>
          </p:nvPr>
        </p:nvSpPr>
        <p:spPr/>
        <p:txBody>
          <a:bodyPr>
            <a:normAutofit fontScale="85000" lnSpcReduction="20000"/>
          </a:bodyPr>
          <a:lstStyle/>
          <a:p>
            <a:fld id="{28770B96-A9B4-E640-8253-966013254B97}" type="slidenum">
              <a:rPr lang="en-US" altLang="x-none" smtClean="0"/>
              <a:pPr/>
              <a:t>18</a:t>
            </a:fld>
            <a:endParaRPr lang="en-US" altLang="x-none"/>
          </a:p>
        </p:txBody>
      </p:sp>
    </p:spTree>
    <p:extLst>
      <p:ext uri="{BB962C8B-B14F-4D97-AF65-F5344CB8AC3E}">
        <p14:creationId xmlns:p14="http://schemas.microsoft.com/office/powerpoint/2010/main" val="9209633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Rectangle 2"/>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4</a:t>
            </a:r>
            <a:r>
              <a:rPr lang="en-US" altLang="en-US" dirty="0" smtClean="0">
                <a:ea typeface="ＭＳ Ｐゴシック" charset="-128"/>
              </a:rPr>
              <a:t>. </a:t>
            </a:r>
            <a:r>
              <a:rPr lang="en-US" altLang="en-US" dirty="0" smtClean="0">
                <a:ea typeface="ＭＳ Ｐゴシック" charset="-128"/>
              </a:rPr>
              <a:t>The mix of debt and equity drives your cost of capital, and hence your value</a:t>
            </a:r>
            <a:endParaRPr lang="en-US" altLang="en-US" dirty="0">
              <a:ea typeface="ＭＳ Ｐゴシック" charset="-128"/>
            </a:endParaRPr>
          </a:p>
        </p:txBody>
      </p:sp>
      <p:pic>
        <p:nvPicPr>
          <p:cNvPr id="2" name="Content Placeholder 1"/>
          <p:cNvPicPr>
            <a:picLocks noGrp="1" noChangeAspect="1"/>
          </p:cNvPicPr>
          <p:nvPr>
            <p:ph sz="quarter" idx="1"/>
          </p:nvPr>
        </p:nvPicPr>
        <p:blipFill>
          <a:blip r:embed="rId3"/>
          <a:stretch>
            <a:fillRect/>
          </a:stretch>
        </p:blipFill>
        <p:spPr>
          <a:xfrm>
            <a:off x="612775" y="2116570"/>
            <a:ext cx="8153400" cy="3463060"/>
          </a:xfrm>
          <a:prstGeom prst="rect">
            <a:avLst/>
          </a:prstGeom>
        </p:spPr>
      </p:pic>
    </p:spTree>
    <p:extLst>
      <p:ext uri="{BB962C8B-B14F-4D97-AF65-F5344CB8AC3E}">
        <p14:creationId xmlns:p14="http://schemas.microsoft.com/office/powerpoint/2010/main" val="1679456646"/>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And </a:t>
            </a:r>
            <a:r>
              <a:rPr lang="en-US" dirty="0" smtClean="0"/>
              <a:t>changing that mix will change your cost of capital</a:t>
            </a:r>
            <a:endParaRPr lang="en-US" dirty="0"/>
          </a:p>
        </p:txBody>
      </p:sp>
      <p:sp>
        <p:nvSpPr>
          <p:cNvPr id="4" name="Footer Placeholder 3"/>
          <p:cNvSpPr>
            <a:spLocks noGrp="1"/>
          </p:cNvSpPr>
          <p:nvPr>
            <p:ph type="ftr" sz="quarter" idx="10"/>
          </p:nvPr>
        </p:nvSpPr>
        <p:spPr/>
        <p:txBody>
          <a:bodyPr/>
          <a:lstStyle/>
          <a:p>
            <a:pPr>
              <a:defRPr/>
            </a:pPr>
            <a:r>
              <a:rPr lang="en-US" smtClean="0"/>
              <a:t>Aswath Damodaran</a:t>
            </a:r>
            <a:endParaRPr lang="en-US"/>
          </a:p>
        </p:txBody>
      </p:sp>
      <p:sp>
        <p:nvSpPr>
          <p:cNvPr id="5" name="Slide Number Placeholder 4"/>
          <p:cNvSpPr>
            <a:spLocks noGrp="1"/>
          </p:cNvSpPr>
          <p:nvPr>
            <p:ph type="sldNum" sz="quarter" idx="11"/>
          </p:nvPr>
        </p:nvSpPr>
        <p:spPr/>
        <p:txBody>
          <a:bodyPr>
            <a:normAutofit fontScale="85000" lnSpcReduction="20000"/>
          </a:bodyPr>
          <a:lstStyle/>
          <a:p>
            <a:fld id="{28770B96-A9B4-E640-8253-966013254B97}" type="slidenum">
              <a:rPr lang="en-US" altLang="x-none" smtClean="0"/>
              <a:pPr/>
              <a:t>20</a:t>
            </a:fld>
            <a:endParaRPr lang="en-US" altLang="x-none"/>
          </a:p>
        </p:txBody>
      </p:sp>
      <p:pic>
        <p:nvPicPr>
          <p:cNvPr id="6" name="Content Placeholder 1"/>
          <p:cNvPicPr>
            <a:picLocks noGrp="1" noChangeAspect="1"/>
          </p:cNvPicPr>
          <p:nvPr>
            <p:ph sz="quarter" idx="1"/>
          </p:nvPr>
        </p:nvPicPr>
        <p:blipFill>
          <a:blip r:embed="rId2"/>
          <a:stretch>
            <a:fillRect/>
          </a:stretch>
        </p:blipFill>
        <p:spPr>
          <a:xfrm>
            <a:off x="612775" y="2045299"/>
            <a:ext cx="8153400" cy="3605602"/>
          </a:xfrm>
          <a:prstGeom prst="rect">
            <a:avLst/>
          </a:prstGeom>
        </p:spPr>
      </p:pic>
    </p:spTree>
    <p:extLst>
      <p:ext uri="{BB962C8B-B14F-4D97-AF65-F5344CB8AC3E}">
        <p14:creationId xmlns:p14="http://schemas.microsoft.com/office/powerpoint/2010/main" val="11934320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Title 1"/>
          <p:cNvSpPr>
            <a:spLocks noGrp="1"/>
          </p:cNvSpPr>
          <p:nvPr>
            <p:ph type="title"/>
          </p:nvPr>
        </p:nvSpPr>
        <p:spPr>
          <a:xfrm>
            <a:off x="612775" y="228600"/>
            <a:ext cx="8153400" cy="990600"/>
          </a:xfrm>
        </p:spPr>
        <p:txBody>
          <a:bodyPr/>
          <a:lstStyle/>
          <a:p>
            <a:pPr eaLnBrk="1" hangingPunct="1"/>
            <a:r>
              <a:rPr lang="en-US" altLang="en-US" dirty="0" smtClean="0">
                <a:ea typeface="ＭＳ Ｐゴシック" charset="-128"/>
              </a:rPr>
              <a:t>Here is an example: Disney in 2013</a:t>
            </a:r>
            <a:endParaRPr lang="en-US" altLang="en-US" dirty="0">
              <a:ea typeface="ＭＳ Ｐゴシック" charset="-128"/>
            </a:endParaRPr>
          </a:p>
        </p:txBody>
      </p:sp>
      <p:sp>
        <p:nvSpPr>
          <p:cNvPr id="1576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157699" name="Content Placeholder 10"/>
          <p:cNvGraphicFramePr>
            <a:graphicFrameLocks noGrp="1" noChangeAspect="1"/>
          </p:cNvGraphicFramePr>
          <p:nvPr>
            <p:ph sz="quarter" idx="1"/>
          </p:nvPr>
        </p:nvGraphicFramePr>
        <p:xfrm>
          <a:off x="447675" y="2057400"/>
          <a:ext cx="8483600" cy="3581400"/>
        </p:xfrm>
        <a:graphic>
          <a:graphicData uri="http://schemas.openxmlformats.org/presentationml/2006/ole">
            <mc:AlternateContent xmlns:mc="http://schemas.openxmlformats.org/markup-compatibility/2006">
              <mc:Choice xmlns:v="urn:schemas-microsoft-com:vml" Requires="v">
                <p:oleObj spid="_x0000_s172039" name="Document" r:id="rId4" imgW="5625893" imgH="2374813" progId="Word.Document.12">
                  <p:embed/>
                </p:oleObj>
              </mc:Choice>
              <mc:Fallback>
                <p:oleObj name="Document" r:id="rId4" imgW="5625893" imgH="2374813" progId="Word.Document.12">
                  <p:embed/>
                  <p:pic>
                    <p:nvPicPr>
                      <p:cNvPr id="0" name=""/>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7675" y="2057400"/>
                        <a:ext cx="84836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06768709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Here are the “firm specific” determinants</a:t>
            </a:r>
            <a:endParaRPr lang="en-US" dirty="0"/>
          </a:p>
        </p:txBody>
      </p:sp>
      <p:sp>
        <p:nvSpPr>
          <p:cNvPr id="3" name="Content Placeholder 2"/>
          <p:cNvSpPr>
            <a:spLocks noGrp="1"/>
          </p:cNvSpPr>
          <p:nvPr>
            <p:ph sz="quarter" idx="1"/>
          </p:nvPr>
        </p:nvSpPr>
        <p:spPr/>
        <p:txBody>
          <a:bodyPr/>
          <a:lstStyle/>
          <a:p>
            <a:r>
              <a:rPr lang="en-US" u="sng" dirty="0" smtClean="0"/>
              <a:t>Marginal tax rate</a:t>
            </a:r>
            <a:r>
              <a:rPr lang="en-US" dirty="0" smtClean="0"/>
              <a:t>: Holding all else constant, lowering the tax rate will lower the optimal. At a zero percent tax rate, Disney’s optimal debt ratio becomes zero.</a:t>
            </a:r>
          </a:p>
          <a:p>
            <a:r>
              <a:rPr lang="en-US" u="sng" dirty="0" smtClean="0"/>
              <a:t>Cash Flow Generation</a:t>
            </a:r>
            <a:r>
              <a:rPr lang="en-US" dirty="0" smtClean="0"/>
              <a:t>: Holding all else constant, the more cash flow that a firm generates, relative to its enterprise value, the more it can borrow. Disney’s EBITDA was 9.35% of its enterprise value in 2013.</a:t>
            </a:r>
          </a:p>
          <a:p>
            <a:r>
              <a:rPr lang="en-US" u="sng" dirty="0" smtClean="0"/>
              <a:t>Volatility in Cash flows</a:t>
            </a:r>
            <a:r>
              <a:rPr lang="en-US" dirty="0" smtClean="0"/>
              <a:t>: Holding all else constant, the more volatile cash flows are, the less a company should borrow.</a:t>
            </a:r>
            <a:endParaRPr lang="en-US" dirty="0"/>
          </a:p>
        </p:txBody>
      </p:sp>
      <p:sp>
        <p:nvSpPr>
          <p:cNvPr id="4" name="Footer Placeholder 3"/>
          <p:cNvSpPr>
            <a:spLocks noGrp="1"/>
          </p:cNvSpPr>
          <p:nvPr>
            <p:ph type="ftr" sz="quarter" idx="10"/>
          </p:nvPr>
        </p:nvSpPr>
        <p:spPr/>
        <p:txBody>
          <a:bodyPr/>
          <a:lstStyle/>
          <a:p>
            <a:pPr>
              <a:defRPr/>
            </a:pPr>
            <a:r>
              <a:rPr lang="en-US" smtClean="0"/>
              <a:t>Aswath Damodaran</a:t>
            </a:r>
            <a:endParaRPr lang="en-US"/>
          </a:p>
        </p:txBody>
      </p:sp>
      <p:sp>
        <p:nvSpPr>
          <p:cNvPr id="5" name="Slide Number Placeholder 4"/>
          <p:cNvSpPr>
            <a:spLocks noGrp="1"/>
          </p:cNvSpPr>
          <p:nvPr>
            <p:ph type="sldNum" sz="quarter" idx="11"/>
          </p:nvPr>
        </p:nvSpPr>
        <p:spPr/>
        <p:txBody>
          <a:bodyPr>
            <a:normAutofit fontScale="85000" lnSpcReduction="20000"/>
          </a:bodyPr>
          <a:lstStyle/>
          <a:p>
            <a:fld id="{28770B96-A9B4-E640-8253-966013254B97}" type="slidenum">
              <a:rPr lang="en-US" altLang="x-none" smtClean="0"/>
              <a:pPr/>
              <a:t>22</a:t>
            </a:fld>
            <a:endParaRPr lang="en-US" altLang="x-none"/>
          </a:p>
        </p:txBody>
      </p:sp>
    </p:spTree>
    <p:extLst>
      <p:ext uri="{BB962C8B-B14F-4D97-AF65-F5344CB8AC3E}">
        <p14:creationId xmlns:p14="http://schemas.microsoft.com/office/powerpoint/2010/main" val="8396690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And here is the only macro determinant: The relative prices of risk in equity &amp; debt markets</a:t>
            </a:r>
            <a:endParaRPr lang="en-US" dirty="0">
              <a:ea typeface="+mj-ea"/>
              <a:cs typeface="+mj-cs"/>
            </a:endParaRPr>
          </a:p>
        </p:txBody>
      </p:sp>
      <p:sp>
        <p:nvSpPr>
          <p:cNvPr id="1167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B3CB731-6A50-2549-93F2-DF8823451326}" type="slidenum">
              <a:rPr lang="en-US" altLang="x-none" sz="1200">
                <a:solidFill>
                  <a:srgbClr val="FFFFFF"/>
                </a:solidFill>
              </a:rPr>
              <a:pPr>
                <a:lnSpc>
                  <a:spcPct val="80000"/>
                </a:lnSpc>
              </a:pPr>
              <a:t>23</a:t>
            </a:fld>
            <a:endParaRPr lang="en-US" altLang="x-none" sz="1200">
              <a:solidFill>
                <a:srgbClr val="FFFFFF"/>
              </a:solidFill>
            </a:endParaRPr>
          </a:p>
        </p:txBody>
      </p:sp>
      <p:graphicFrame>
        <p:nvGraphicFramePr>
          <p:cNvPr id="7" name="Content Placeholder 5"/>
          <p:cNvGraphicFramePr>
            <a:graphicFrameLocks noGrp="1"/>
          </p:cNvGraphicFramePr>
          <p:nvPr>
            <p:ph sz="quarter" idx="1"/>
          </p:nvPr>
        </p:nvGraphicFramePr>
        <p:xfrm>
          <a:off x="2147481100" y="2147481100"/>
          <a:ext cx="0" cy="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Content Placeholder 5"/>
          <p:cNvGraphicFramePr>
            <a:graphicFrameLocks/>
          </p:cNvGraphicFramePr>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59457135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2"/>
          <p:cNvSpPr>
            <a:spLocks noGrp="1" noChangeArrowheads="1"/>
          </p:cNvSpPr>
          <p:nvPr>
            <p:ph type="title"/>
          </p:nvPr>
        </p:nvSpPr>
        <p:spPr>
          <a:xfrm>
            <a:off x="612775" y="228600"/>
            <a:ext cx="8153400" cy="990600"/>
          </a:xfrm>
        </p:spPr>
        <p:txBody>
          <a:bodyPr/>
          <a:lstStyle/>
          <a:p>
            <a:pPr eaLnBrk="1" hangingPunct="1"/>
            <a:r>
              <a:rPr lang="en-US" altLang="en-US" dirty="0" smtClean="0">
                <a:ea typeface="ＭＳ Ｐゴシック" charset="-128"/>
              </a:rPr>
              <a:t>5. And the pathway to your optimal debt ratio depends on..</a:t>
            </a:r>
            <a:endParaRPr lang="en-US" altLang="en-US" dirty="0">
              <a:ea typeface="ＭＳ Ｐゴシック" charset="-128"/>
            </a:endParaRPr>
          </a:p>
        </p:txBody>
      </p:sp>
      <p:sp>
        <p:nvSpPr>
          <p:cNvPr id="161794" name="Content Placeholder 2"/>
          <p:cNvSpPr>
            <a:spLocks noGrp="1"/>
          </p:cNvSpPr>
          <p:nvPr>
            <p:ph sz="quarter" idx="1"/>
          </p:nvPr>
        </p:nvSpPr>
        <p:spPr>
          <a:xfrm>
            <a:off x="612775" y="1600200"/>
            <a:ext cx="8153400" cy="4495800"/>
          </a:xfrm>
        </p:spPr>
        <p:txBody>
          <a:bodyPr/>
          <a:lstStyle/>
          <a:p>
            <a:pPr marL="0" indent="0" eaLnBrk="1" hangingPunct="1">
              <a:buFont typeface="Wingdings" charset="2"/>
              <a:buNone/>
            </a:pPr>
            <a:endParaRPr lang="en-US" altLang="en-US">
              <a:ea typeface="ＭＳ Ｐゴシック" charset="-128"/>
            </a:endParaRPr>
          </a:p>
        </p:txBody>
      </p:sp>
      <p:sp>
        <p:nvSpPr>
          <p:cNvPr id="161795" name="Rectangle 3"/>
          <p:cNvSpPr>
            <a:spLocks noChangeArrowheads="1"/>
          </p:cNvSpPr>
          <p:nvPr/>
        </p:nvSpPr>
        <p:spPr bwMode="auto">
          <a:xfrm>
            <a:off x="4806950" y="3678238"/>
            <a:ext cx="1549400" cy="811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1796" name="Rectangle 4"/>
          <p:cNvSpPr>
            <a:spLocks noChangeArrowheads="1"/>
          </p:cNvSpPr>
          <p:nvPr/>
        </p:nvSpPr>
        <p:spPr bwMode="auto">
          <a:xfrm>
            <a:off x="2760663" y="3270250"/>
            <a:ext cx="290512" cy="190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1797" name="Rectangle 5"/>
          <p:cNvSpPr>
            <a:spLocks noChangeArrowheads="1"/>
          </p:cNvSpPr>
          <p:nvPr/>
        </p:nvSpPr>
        <p:spPr bwMode="auto">
          <a:xfrm>
            <a:off x="217488" y="3270250"/>
            <a:ext cx="393700" cy="190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1798" name="Rectangle 6"/>
          <p:cNvSpPr>
            <a:spLocks noChangeArrowheads="1"/>
          </p:cNvSpPr>
          <p:nvPr/>
        </p:nvSpPr>
        <p:spPr bwMode="auto">
          <a:xfrm>
            <a:off x="420688" y="2787650"/>
            <a:ext cx="2620962" cy="2540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1799" name="Rectangle 7"/>
          <p:cNvSpPr>
            <a:spLocks noChangeArrowheads="1"/>
          </p:cNvSpPr>
          <p:nvPr/>
        </p:nvSpPr>
        <p:spPr bwMode="auto">
          <a:xfrm>
            <a:off x="115888" y="3678238"/>
            <a:ext cx="2011362" cy="811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1800" name="Rectangle 8"/>
          <p:cNvSpPr>
            <a:spLocks noChangeArrowheads="1"/>
          </p:cNvSpPr>
          <p:nvPr/>
        </p:nvSpPr>
        <p:spPr bwMode="auto">
          <a:xfrm>
            <a:off x="2251075" y="3678238"/>
            <a:ext cx="1857375" cy="811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1801" name="Rectangle 9"/>
          <p:cNvSpPr>
            <a:spLocks noChangeArrowheads="1"/>
          </p:cNvSpPr>
          <p:nvPr/>
        </p:nvSpPr>
        <p:spPr bwMode="auto">
          <a:xfrm>
            <a:off x="463550" y="4770438"/>
            <a:ext cx="1952625" cy="938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1802" name="Rectangle 10"/>
          <p:cNvSpPr>
            <a:spLocks noChangeArrowheads="1"/>
          </p:cNvSpPr>
          <p:nvPr/>
        </p:nvSpPr>
        <p:spPr bwMode="auto">
          <a:xfrm>
            <a:off x="2455863" y="4795838"/>
            <a:ext cx="2338387" cy="1065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1803" name="Rectangle 11"/>
          <p:cNvSpPr>
            <a:spLocks noChangeArrowheads="1"/>
          </p:cNvSpPr>
          <p:nvPr/>
        </p:nvSpPr>
        <p:spPr bwMode="auto">
          <a:xfrm>
            <a:off x="7947025" y="6016625"/>
            <a:ext cx="1114425" cy="454025"/>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1804" name="Rectangle 12"/>
          <p:cNvSpPr>
            <a:spLocks noChangeArrowheads="1"/>
          </p:cNvSpPr>
          <p:nvPr/>
        </p:nvSpPr>
        <p:spPr bwMode="auto">
          <a:xfrm>
            <a:off x="6421438" y="6016625"/>
            <a:ext cx="1192212" cy="377825"/>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1805" name="Rectangle 13"/>
          <p:cNvSpPr>
            <a:spLocks noChangeArrowheads="1"/>
          </p:cNvSpPr>
          <p:nvPr/>
        </p:nvSpPr>
        <p:spPr bwMode="auto">
          <a:xfrm>
            <a:off x="6929438" y="5407025"/>
            <a:ext cx="1919287" cy="392113"/>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1806" name="Rectangle 14"/>
          <p:cNvSpPr>
            <a:spLocks noChangeArrowheads="1"/>
          </p:cNvSpPr>
          <p:nvPr/>
        </p:nvSpPr>
        <p:spPr bwMode="auto">
          <a:xfrm>
            <a:off x="7642225" y="4897438"/>
            <a:ext cx="392113" cy="190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1807" name="Rectangle 15"/>
          <p:cNvSpPr>
            <a:spLocks noChangeArrowheads="1"/>
          </p:cNvSpPr>
          <p:nvPr/>
        </p:nvSpPr>
        <p:spPr bwMode="auto">
          <a:xfrm>
            <a:off x="4997450" y="4795838"/>
            <a:ext cx="1778000" cy="684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1808" name="Rectangle 16"/>
          <p:cNvSpPr>
            <a:spLocks noChangeArrowheads="1"/>
          </p:cNvSpPr>
          <p:nvPr/>
        </p:nvSpPr>
        <p:spPr bwMode="auto">
          <a:xfrm>
            <a:off x="6421438" y="3779838"/>
            <a:ext cx="1816100" cy="7985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1809" name="Rectangle 17"/>
          <p:cNvSpPr>
            <a:spLocks noChangeArrowheads="1"/>
          </p:cNvSpPr>
          <p:nvPr/>
        </p:nvSpPr>
        <p:spPr bwMode="auto">
          <a:xfrm>
            <a:off x="7031038" y="3270250"/>
            <a:ext cx="292100" cy="190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1810" name="Rectangle 18"/>
          <p:cNvSpPr>
            <a:spLocks noChangeArrowheads="1"/>
          </p:cNvSpPr>
          <p:nvPr/>
        </p:nvSpPr>
        <p:spPr bwMode="auto">
          <a:xfrm>
            <a:off x="5302250" y="3270250"/>
            <a:ext cx="495300" cy="190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1811" name="Rectangle 19"/>
          <p:cNvSpPr>
            <a:spLocks noChangeArrowheads="1"/>
          </p:cNvSpPr>
          <p:nvPr/>
        </p:nvSpPr>
        <p:spPr bwMode="auto">
          <a:xfrm>
            <a:off x="5403850" y="2863850"/>
            <a:ext cx="2133600" cy="1778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1812" name="Rectangle 20"/>
          <p:cNvSpPr>
            <a:spLocks noChangeArrowheads="1"/>
          </p:cNvSpPr>
          <p:nvPr/>
        </p:nvSpPr>
        <p:spPr bwMode="auto">
          <a:xfrm>
            <a:off x="5608638" y="2152650"/>
            <a:ext cx="1319212" cy="5080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1813" name="Rectangle 21"/>
          <p:cNvSpPr>
            <a:spLocks noChangeArrowheads="1"/>
          </p:cNvSpPr>
          <p:nvPr/>
        </p:nvSpPr>
        <p:spPr bwMode="auto">
          <a:xfrm>
            <a:off x="725488" y="2152650"/>
            <a:ext cx="1249362" cy="5080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1814" name="Rectangle 22"/>
          <p:cNvSpPr>
            <a:spLocks noChangeArrowheads="1"/>
          </p:cNvSpPr>
          <p:nvPr/>
        </p:nvSpPr>
        <p:spPr bwMode="auto">
          <a:xfrm>
            <a:off x="1539875" y="1541463"/>
            <a:ext cx="5006975" cy="357187"/>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1815" name="Rectangle 23"/>
          <p:cNvSpPr>
            <a:spLocks noChangeArrowheads="1"/>
          </p:cNvSpPr>
          <p:nvPr/>
        </p:nvSpPr>
        <p:spPr bwMode="auto">
          <a:xfrm>
            <a:off x="1560513" y="1585913"/>
            <a:ext cx="506095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Is the actual debt ratio greater than or lesser than the optimal debt ratio?</a:t>
            </a:r>
          </a:p>
        </p:txBody>
      </p:sp>
      <p:sp>
        <p:nvSpPr>
          <p:cNvPr id="161816" name="Rectangle 24"/>
          <p:cNvSpPr>
            <a:spLocks noChangeArrowheads="1"/>
          </p:cNvSpPr>
          <p:nvPr/>
        </p:nvSpPr>
        <p:spPr bwMode="auto">
          <a:xfrm>
            <a:off x="747713" y="2195513"/>
            <a:ext cx="13033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Actual &gt; Optimal</a:t>
            </a:r>
          </a:p>
        </p:txBody>
      </p:sp>
      <p:sp>
        <p:nvSpPr>
          <p:cNvPr id="161817" name="Rectangle 25"/>
          <p:cNvSpPr>
            <a:spLocks noChangeArrowheads="1"/>
          </p:cNvSpPr>
          <p:nvPr/>
        </p:nvSpPr>
        <p:spPr bwMode="auto">
          <a:xfrm>
            <a:off x="747713" y="2354263"/>
            <a:ext cx="1011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Overlevered</a:t>
            </a:r>
          </a:p>
        </p:txBody>
      </p:sp>
      <p:sp>
        <p:nvSpPr>
          <p:cNvPr id="161818" name="Rectangle 26"/>
          <p:cNvSpPr>
            <a:spLocks noChangeArrowheads="1"/>
          </p:cNvSpPr>
          <p:nvPr/>
        </p:nvSpPr>
        <p:spPr bwMode="auto">
          <a:xfrm>
            <a:off x="5629275" y="2195513"/>
            <a:ext cx="13033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Actual &lt; Optimal</a:t>
            </a:r>
          </a:p>
        </p:txBody>
      </p:sp>
      <p:sp>
        <p:nvSpPr>
          <p:cNvPr id="161819" name="Rectangle 27"/>
          <p:cNvSpPr>
            <a:spLocks noChangeArrowheads="1"/>
          </p:cNvSpPr>
          <p:nvPr/>
        </p:nvSpPr>
        <p:spPr bwMode="auto">
          <a:xfrm>
            <a:off x="5629275" y="2354263"/>
            <a:ext cx="10953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Underlevered</a:t>
            </a:r>
          </a:p>
        </p:txBody>
      </p:sp>
      <p:sp>
        <p:nvSpPr>
          <p:cNvPr id="161820" name="Rectangle 28"/>
          <p:cNvSpPr>
            <a:spLocks noChangeArrowheads="1"/>
          </p:cNvSpPr>
          <p:nvPr/>
        </p:nvSpPr>
        <p:spPr bwMode="auto">
          <a:xfrm>
            <a:off x="442913" y="2805113"/>
            <a:ext cx="25860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Is the firm under bankruptcy threat?</a:t>
            </a:r>
          </a:p>
        </p:txBody>
      </p:sp>
      <p:sp>
        <p:nvSpPr>
          <p:cNvPr id="161821" name="Rectangle 29"/>
          <p:cNvSpPr>
            <a:spLocks noChangeArrowheads="1"/>
          </p:cNvSpPr>
          <p:nvPr/>
        </p:nvSpPr>
        <p:spPr bwMode="auto">
          <a:xfrm>
            <a:off x="5426075" y="2805113"/>
            <a:ext cx="2120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Is the firm a takeover target?</a:t>
            </a:r>
          </a:p>
        </p:txBody>
      </p:sp>
      <p:sp>
        <p:nvSpPr>
          <p:cNvPr id="161822" name="Rectangle 30"/>
          <p:cNvSpPr>
            <a:spLocks noChangeArrowheads="1"/>
          </p:cNvSpPr>
          <p:nvPr/>
        </p:nvSpPr>
        <p:spPr bwMode="auto">
          <a:xfrm>
            <a:off x="238125" y="3213100"/>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Yes</a:t>
            </a:r>
          </a:p>
        </p:txBody>
      </p:sp>
      <p:sp>
        <p:nvSpPr>
          <p:cNvPr id="161823" name="Rectangle 31"/>
          <p:cNvSpPr>
            <a:spLocks noChangeArrowheads="1"/>
          </p:cNvSpPr>
          <p:nvPr/>
        </p:nvSpPr>
        <p:spPr bwMode="auto">
          <a:xfrm>
            <a:off x="2781300" y="3213100"/>
            <a:ext cx="3762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No</a:t>
            </a:r>
          </a:p>
        </p:txBody>
      </p:sp>
      <p:sp>
        <p:nvSpPr>
          <p:cNvPr id="161824" name="Rectangle 32"/>
          <p:cNvSpPr>
            <a:spLocks noChangeArrowheads="1"/>
          </p:cNvSpPr>
          <p:nvPr/>
        </p:nvSpPr>
        <p:spPr bwMode="auto">
          <a:xfrm>
            <a:off x="136525" y="3619500"/>
            <a:ext cx="15779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Reduce Debt quickly</a:t>
            </a:r>
          </a:p>
        </p:txBody>
      </p:sp>
      <p:sp>
        <p:nvSpPr>
          <p:cNvPr id="161825" name="Rectangle 33"/>
          <p:cNvSpPr>
            <a:spLocks noChangeArrowheads="1"/>
          </p:cNvSpPr>
          <p:nvPr/>
        </p:nvSpPr>
        <p:spPr bwMode="auto">
          <a:xfrm>
            <a:off x="136525" y="3778250"/>
            <a:ext cx="17557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1. Equity for Debt swap</a:t>
            </a:r>
          </a:p>
        </p:txBody>
      </p:sp>
      <p:sp>
        <p:nvSpPr>
          <p:cNvPr id="161826" name="Rectangle 34"/>
          <p:cNvSpPr>
            <a:spLocks noChangeArrowheads="1"/>
          </p:cNvSpPr>
          <p:nvPr/>
        </p:nvSpPr>
        <p:spPr bwMode="auto">
          <a:xfrm>
            <a:off x="136525" y="3935413"/>
            <a:ext cx="17986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2. Sell Assets; use cash</a:t>
            </a:r>
          </a:p>
        </p:txBody>
      </p:sp>
      <p:sp>
        <p:nvSpPr>
          <p:cNvPr id="161827" name="Rectangle 35"/>
          <p:cNvSpPr>
            <a:spLocks noChangeArrowheads="1"/>
          </p:cNvSpPr>
          <p:nvPr/>
        </p:nvSpPr>
        <p:spPr bwMode="auto">
          <a:xfrm>
            <a:off x="136525" y="4094163"/>
            <a:ext cx="11461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to pay off debt</a:t>
            </a:r>
          </a:p>
        </p:txBody>
      </p:sp>
      <p:sp>
        <p:nvSpPr>
          <p:cNvPr id="161828" name="Rectangle 36"/>
          <p:cNvSpPr>
            <a:spLocks noChangeArrowheads="1"/>
          </p:cNvSpPr>
          <p:nvPr/>
        </p:nvSpPr>
        <p:spPr bwMode="auto">
          <a:xfrm>
            <a:off x="136525" y="4252913"/>
            <a:ext cx="20272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3. Renegotiate with lenders</a:t>
            </a:r>
          </a:p>
        </p:txBody>
      </p:sp>
      <p:sp>
        <p:nvSpPr>
          <p:cNvPr id="161829" name="Rectangle 37"/>
          <p:cNvSpPr>
            <a:spLocks noChangeArrowheads="1"/>
          </p:cNvSpPr>
          <p:nvPr/>
        </p:nvSpPr>
        <p:spPr bwMode="auto">
          <a:xfrm>
            <a:off x="2273300" y="3721100"/>
            <a:ext cx="188436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Does the firm have good </a:t>
            </a:r>
          </a:p>
        </p:txBody>
      </p:sp>
      <p:sp>
        <p:nvSpPr>
          <p:cNvPr id="161830" name="Rectangle 38"/>
          <p:cNvSpPr>
            <a:spLocks noChangeArrowheads="1"/>
          </p:cNvSpPr>
          <p:nvPr/>
        </p:nvSpPr>
        <p:spPr bwMode="auto">
          <a:xfrm>
            <a:off x="2273300" y="3879850"/>
            <a:ext cx="800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projects?</a:t>
            </a:r>
          </a:p>
        </p:txBody>
      </p:sp>
      <p:sp>
        <p:nvSpPr>
          <p:cNvPr id="161831" name="Rectangle 39"/>
          <p:cNvSpPr>
            <a:spLocks noChangeArrowheads="1"/>
          </p:cNvSpPr>
          <p:nvPr/>
        </p:nvSpPr>
        <p:spPr bwMode="auto">
          <a:xfrm>
            <a:off x="2273300" y="4037013"/>
            <a:ext cx="16335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ROE &gt; Cost of Equity</a:t>
            </a:r>
          </a:p>
        </p:txBody>
      </p:sp>
      <p:sp>
        <p:nvSpPr>
          <p:cNvPr id="161832" name="Rectangle 40"/>
          <p:cNvSpPr>
            <a:spLocks noChangeArrowheads="1"/>
          </p:cNvSpPr>
          <p:nvPr/>
        </p:nvSpPr>
        <p:spPr bwMode="auto">
          <a:xfrm>
            <a:off x="2273300" y="4195763"/>
            <a:ext cx="16922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ROC &gt; Cost of Capital</a:t>
            </a:r>
          </a:p>
        </p:txBody>
      </p:sp>
      <p:sp>
        <p:nvSpPr>
          <p:cNvPr id="161833" name="Rectangle 41"/>
          <p:cNvSpPr>
            <a:spLocks noChangeArrowheads="1"/>
          </p:cNvSpPr>
          <p:nvPr/>
        </p:nvSpPr>
        <p:spPr bwMode="auto">
          <a:xfrm>
            <a:off x="950913" y="4738688"/>
            <a:ext cx="442912"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Yes</a:t>
            </a:r>
          </a:p>
        </p:txBody>
      </p:sp>
      <p:sp>
        <p:nvSpPr>
          <p:cNvPr id="161834" name="Rectangle 42"/>
          <p:cNvSpPr>
            <a:spLocks noChangeArrowheads="1"/>
          </p:cNvSpPr>
          <p:nvPr/>
        </p:nvSpPr>
        <p:spPr bwMode="auto">
          <a:xfrm>
            <a:off x="544513" y="4941888"/>
            <a:ext cx="17907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Take good projects with</a:t>
            </a:r>
          </a:p>
        </p:txBody>
      </p:sp>
      <p:sp>
        <p:nvSpPr>
          <p:cNvPr id="161835" name="Rectangle 43"/>
          <p:cNvSpPr>
            <a:spLocks noChangeArrowheads="1"/>
          </p:cNvSpPr>
          <p:nvPr/>
        </p:nvSpPr>
        <p:spPr bwMode="auto">
          <a:xfrm>
            <a:off x="544513" y="5100638"/>
            <a:ext cx="1993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new equity or with retained</a:t>
            </a:r>
          </a:p>
        </p:txBody>
      </p:sp>
      <p:sp>
        <p:nvSpPr>
          <p:cNvPr id="161836" name="Rectangle 44"/>
          <p:cNvSpPr>
            <a:spLocks noChangeArrowheads="1"/>
          </p:cNvSpPr>
          <p:nvPr/>
        </p:nvSpPr>
        <p:spPr bwMode="auto">
          <a:xfrm>
            <a:off x="544513" y="5257800"/>
            <a:ext cx="8080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earnings.</a:t>
            </a:r>
          </a:p>
        </p:txBody>
      </p:sp>
      <p:sp>
        <p:nvSpPr>
          <p:cNvPr id="161837" name="Rectangle 45"/>
          <p:cNvSpPr>
            <a:spLocks noChangeArrowheads="1"/>
          </p:cNvSpPr>
          <p:nvPr/>
        </p:nvSpPr>
        <p:spPr bwMode="auto">
          <a:xfrm>
            <a:off x="3086100" y="4738688"/>
            <a:ext cx="3762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No</a:t>
            </a:r>
          </a:p>
        </p:txBody>
      </p:sp>
      <p:sp>
        <p:nvSpPr>
          <p:cNvPr id="161838" name="Rectangle 46"/>
          <p:cNvSpPr>
            <a:spLocks noChangeArrowheads="1"/>
          </p:cNvSpPr>
          <p:nvPr/>
        </p:nvSpPr>
        <p:spPr bwMode="auto">
          <a:xfrm>
            <a:off x="2476500" y="4941888"/>
            <a:ext cx="207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1. Pay off debt with retained</a:t>
            </a:r>
          </a:p>
        </p:txBody>
      </p:sp>
      <p:sp>
        <p:nvSpPr>
          <p:cNvPr id="161839" name="Rectangle 47"/>
          <p:cNvSpPr>
            <a:spLocks noChangeArrowheads="1"/>
          </p:cNvSpPr>
          <p:nvPr/>
        </p:nvSpPr>
        <p:spPr bwMode="auto">
          <a:xfrm>
            <a:off x="2476500" y="5100638"/>
            <a:ext cx="8080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earnings.</a:t>
            </a:r>
          </a:p>
        </p:txBody>
      </p:sp>
      <p:sp>
        <p:nvSpPr>
          <p:cNvPr id="161840" name="Rectangle 48"/>
          <p:cNvSpPr>
            <a:spLocks noChangeArrowheads="1"/>
          </p:cNvSpPr>
          <p:nvPr/>
        </p:nvSpPr>
        <p:spPr bwMode="auto">
          <a:xfrm>
            <a:off x="2476500" y="5257800"/>
            <a:ext cx="24336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2. Reduce or eliminate dividends.</a:t>
            </a:r>
          </a:p>
        </p:txBody>
      </p:sp>
      <p:sp>
        <p:nvSpPr>
          <p:cNvPr id="161841" name="Rectangle 49"/>
          <p:cNvSpPr>
            <a:spLocks noChangeArrowheads="1"/>
          </p:cNvSpPr>
          <p:nvPr/>
        </p:nvSpPr>
        <p:spPr bwMode="auto">
          <a:xfrm>
            <a:off x="2476500" y="5416550"/>
            <a:ext cx="2324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3. Issue new equity and pay off </a:t>
            </a:r>
          </a:p>
        </p:txBody>
      </p:sp>
      <p:sp>
        <p:nvSpPr>
          <p:cNvPr id="161842" name="Rectangle 50"/>
          <p:cNvSpPr>
            <a:spLocks noChangeArrowheads="1"/>
          </p:cNvSpPr>
          <p:nvPr/>
        </p:nvSpPr>
        <p:spPr bwMode="auto">
          <a:xfrm>
            <a:off x="2476500" y="5575300"/>
            <a:ext cx="52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debt.</a:t>
            </a:r>
          </a:p>
        </p:txBody>
      </p:sp>
      <p:sp>
        <p:nvSpPr>
          <p:cNvPr id="161843" name="Rectangle 51"/>
          <p:cNvSpPr>
            <a:spLocks noChangeArrowheads="1"/>
          </p:cNvSpPr>
          <p:nvPr/>
        </p:nvSpPr>
        <p:spPr bwMode="auto">
          <a:xfrm>
            <a:off x="5324475" y="3213100"/>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Yes</a:t>
            </a:r>
          </a:p>
        </p:txBody>
      </p:sp>
      <p:sp>
        <p:nvSpPr>
          <p:cNvPr id="161844" name="Rectangle 52"/>
          <p:cNvSpPr>
            <a:spLocks noChangeArrowheads="1"/>
          </p:cNvSpPr>
          <p:nvPr/>
        </p:nvSpPr>
        <p:spPr bwMode="auto">
          <a:xfrm>
            <a:off x="6996113" y="3246438"/>
            <a:ext cx="376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No</a:t>
            </a:r>
          </a:p>
        </p:txBody>
      </p:sp>
      <p:sp>
        <p:nvSpPr>
          <p:cNvPr id="161845" name="Rectangle 53"/>
          <p:cNvSpPr>
            <a:spLocks noChangeArrowheads="1"/>
          </p:cNvSpPr>
          <p:nvPr/>
        </p:nvSpPr>
        <p:spPr bwMode="auto">
          <a:xfrm>
            <a:off x="6488113" y="3754438"/>
            <a:ext cx="1884362"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Does the firm have good </a:t>
            </a:r>
          </a:p>
        </p:txBody>
      </p:sp>
      <p:sp>
        <p:nvSpPr>
          <p:cNvPr id="161846" name="Rectangle 54"/>
          <p:cNvSpPr>
            <a:spLocks noChangeArrowheads="1"/>
          </p:cNvSpPr>
          <p:nvPr/>
        </p:nvSpPr>
        <p:spPr bwMode="auto">
          <a:xfrm>
            <a:off x="6488113" y="3913188"/>
            <a:ext cx="80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projects?</a:t>
            </a:r>
          </a:p>
        </p:txBody>
      </p:sp>
      <p:sp>
        <p:nvSpPr>
          <p:cNvPr id="161847" name="Rectangle 55"/>
          <p:cNvSpPr>
            <a:spLocks noChangeArrowheads="1"/>
          </p:cNvSpPr>
          <p:nvPr/>
        </p:nvSpPr>
        <p:spPr bwMode="auto">
          <a:xfrm>
            <a:off x="6488113" y="4071938"/>
            <a:ext cx="16335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ROE &gt; Cost of Equity</a:t>
            </a:r>
          </a:p>
        </p:txBody>
      </p:sp>
      <p:sp>
        <p:nvSpPr>
          <p:cNvPr id="161848" name="Rectangle 56"/>
          <p:cNvSpPr>
            <a:spLocks noChangeArrowheads="1"/>
          </p:cNvSpPr>
          <p:nvPr/>
        </p:nvSpPr>
        <p:spPr bwMode="auto">
          <a:xfrm>
            <a:off x="6488113" y="4229100"/>
            <a:ext cx="16922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ROC &gt; Cost of Capital</a:t>
            </a:r>
          </a:p>
        </p:txBody>
      </p:sp>
      <p:sp>
        <p:nvSpPr>
          <p:cNvPr id="161849" name="Rectangle 57"/>
          <p:cNvSpPr>
            <a:spLocks noChangeArrowheads="1"/>
          </p:cNvSpPr>
          <p:nvPr/>
        </p:nvSpPr>
        <p:spPr bwMode="auto">
          <a:xfrm>
            <a:off x="5470525" y="4851400"/>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Yes</a:t>
            </a:r>
          </a:p>
        </p:txBody>
      </p:sp>
      <p:sp>
        <p:nvSpPr>
          <p:cNvPr id="161850" name="Rectangle 58"/>
          <p:cNvSpPr>
            <a:spLocks noChangeArrowheads="1"/>
          </p:cNvSpPr>
          <p:nvPr/>
        </p:nvSpPr>
        <p:spPr bwMode="auto">
          <a:xfrm>
            <a:off x="5064125" y="5054600"/>
            <a:ext cx="179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Take good projects with</a:t>
            </a:r>
          </a:p>
        </p:txBody>
      </p:sp>
      <p:sp>
        <p:nvSpPr>
          <p:cNvPr id="161851" name="Rectangle 59"/>
          <p:cNvSpPr>
            <a:spLocks noChangeArrowheads="1"/>
          </p:cNvSpPr>
          <p:nvPr/>
        </p:nvSpPr>
        <p:spPr bwMode="auto">
          <a:xfrm>
            <a:off x="5064125" y="5213350"/>
            <a:ext cx="52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debt.</a:t>
            </a:r>
          </a:p>
        </p:txBody>
      </p:sp>
      <p:sp>
        <p:nvSpPr>
          <p:cNvPr id="161852" name="Rectangle 60"/>
          <p:cNvSpPr>
            <a:spLocks noChangeArrowheads="1"/>
          </p:cNvSpPr>
          <p:nvPr/>
        </p:nvSpPr>
        <p:spPr bwMode="auto">
          <a:xfrm>
            <a:off x="7707313" y="4851400"/>
            <a:ext cx="376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No</a:t>
            </a:r>
          </a:p>
        </p:txBody>
      </p:sp>
      <p:sp>
        <p:nvSpPr>
          <p:cNvPr id="161853" name="Rectangle 61"/>
          <p:cNvSpPr>
            <a:spLocks noChangeArrowheads="1"/>
          </p:cNvSpPr>
          <p:nvPr/>
        </p:nvSpPr>
        <p:spPr bwMode="auto">
          <a:xfrm>
            <a:off x="7053263" y="5348288"/>
            <a:ext cx="18827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Do your stockholders like</a:t>
            </a:r>
          </a:p>
        </p:txBody>
      </p:sp>
      <p:sp>
        <p:nvSpPr>
          <p:cNvPr id="161854" name="Rectangle 62"/>
          <p:cNvSpPr>
            <a:spLocks noChangeArrowheads="1"/>
          </p:cNvSpPr>
          <p:nvPr/>
        </p:nvSpPr>
        <p:spPr bwMode="auto">
          <a:xfrm>
            <a:off x="7053263" y="5507038"/>
            <a:ext cx="9096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dividends?</a:t>
            </a:r>
          </a:p>
        </p:txBody>
      </p:sp>
      <p:sp>
        <p:nvSpPr>
          <p:cNvPr id="161855" name="Rectangle 63"/>
          <p:cNvSpPr>
            <a:spLocks noChangeArrowheads="1"/>
          </p:cNvSpPr>
          <p:nvPr/>
        </p:nvSpPr>
        <p:spPr bwMode="auto">
          <a:xfrm>
            <a:off x="6442075" y="5959475"/>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Yes</a:t>
            </a:r>
          </a:p>
        </p:txBody>
      </p:sp>
      <p:sp>
        <p:nvSpPr>
          <p:cNvPr id="161856" name="Rectangle 64"/>
          <p:cNvSpPr>
            <a:spLocks noChangeArrowheads="1"/>
          </p:cNvSpPr>
          <p:nvPr/>
        </p:nvSpPr>
        <p:spPr bwMode="auto">
          <a:xfrm>
            <a:off x="6442075" y="6116638"/>
            <a:ext cx="11557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Pay Dividends</a:t>
            </a:r>
          </a:p>
        </p:txBody>
      </p:sp>
      <p:sp>
        <p:nvSpPr>
          <p:cNvPr id="161857" name="Rectangle 65"/>
          <p:cNvSpPr>
            <a:spLocks noChangeArrowheads="1"/>
          </p:cNvSpPr>
          <p:nvPr/>
        </p:nvSpPr>
        <p:spPr bwMode="auto">
          <a:xfrm>
            <a:off x="7967663" y="6061075"/>
            <a:ext cx="376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No</a:t>
            </a:r>
          </a:p>
        </p:txBody>
      </p:sp>
      <p:sp>
        <p:nvSpPr>
          <p:cNvPr id="161858" name="Rectangle 66"/>
          <p:cNvSpPr>
            <a:spLocks noChangeArrowheads="1"/>
          </p:cNvSpPr>
          <p:nvPr/>
        </p:nvSpPr>
        <p:spPr bwMode="auto">
          <a:xfrm>
            <a:off x="7967663" y="6218238"/>
            <a:ext cx="12065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Buy back stock</a:t>
            </a:r>
          </a:p>
        </p:txBody>
      </p:sp>
      <p:sp>
        <p:nvSpPr>
          <p:cNvPr id="161859" name="Freeform 67"/>
          <p:cNvSpPr>
            <a:spLocks/>
          </p:cNvSpPr>
          <p:nvPr/>
        </p:nvSpPr>
        <p:spPr bwMode="auto">
          <a:xfrm>
            <a:off x="1228725" y="1941513"/>
            <a:ext cx="4984750" cy="206375"/>
          </a:xfrm>
          <a:custGeom>
            <a:avLst/>
            <a:gdLst>
              <a:gd name="T0" fmla="*/ 2147483647 w 3140"/>
              <a:gd name="T1" fmla="*/ 0 h 130"/>
              <a:gd name="T2" fmla="*/ 0 w 3140"/>
              <a:gd name="T3" fmla="*/ 0 h 130"/>
              <a:gd name="T4" fmla="*/ 0 w 3140"/>
              <a:gd name="T5" fmla="*/ 2147483647 h 130"/>
              <a:gd name="T6" fmla="*/ 0 60000 65536"/>
              <a:gd name="T7" fmla="*/ 0 60000 65536"/>
              <a:gd name="T8" fmla="*/ 0 60000 65536"/>
              <a:gd name="T9" fmla="*/ 0 w 3140"/>
              <a:gd name="T10" fmla="*/ 0 h 130"/>
              <a:gd name="T11" fmla="*/ 3140 w 3140"/>
              <a:gd name="T12" fmla="*/ 130 h 130"/>
            </a:gdLst>
            <a:ahLst/>
            <a:cxnLst>
              <a:cxn ang="T6">
                <a:pos x="T0" y="T1"/>
              </a:cxn>
              <a:cxn ang="T7">
                <a:pos x="T2" y="T3"/>
              </a:cxn>
              <a:cxn ang="T8">
                <a:pos x="T4" y="T5"/>
              </a:cxn>
            </a:cxnLst>
            <a:rect l="T9" t="T10" r="T11" b="T12"/>
            <a:pathLst>
              <a:path w="3140" h="130">
                <a:moveTo>
                  <a:pt x="3139" y="0"/>
                </a:moveTo>
                <a:lnTo>
                  <a:pt x="0" y="0"/>
                </a:lnTo>
                <a:lnTo>
                  <a:pt x="0" y="129"/>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1860" name="Line 68"/>
          <p:cNvSpPr>
            <a:spLocks noChangeShapeType="1"/>
          </p:cNvSpPr>
          <p:nvPr/>
        </p:nvSpPr>
        <p:spPr bwMode="auto">
          <a:xfrm>
            <a:off x="6218238" y="1947863"/>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1861" name="Line 69"/>
          <p:cNvSpPr>
            <a:spLocks noChangeShapeType="1"/>
          </p:cNvSpPr>
          <p:nvPr/>
        </p:nvSpPr>
        <p:spPr bwMode="auto">
          <a:xfrm>
            <a:off x="3573463" y="1846263"/>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1862" name="Line 70"/>
          <p:cNvSpPr>
            <a:spLocks noChangeShapeType="1"/>
          </p:cNvSpPr>
          <p:nvPr/>
        </p:nvSpPr>
        <p:spPr bwMode="auto">
          <a:xfrm>
            <a:off x="6218238"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1863" name="Freeform 71"/>
          <p:cNvSpPr>
            <a:spLocks/>
          </p:cNvSpPr>
          <p:nvPr/>
        </p:nvSpPr>
        <p:spPr bwMode="auto">
          <a:xfrm>
            <a:off x="5499100" y="3162300"/>
            <a:ext cx="1628775" cy="103188"/>
          </a:xfrm>
          <a:custGeom>
            <a:avLst/>
            <a:gdLst>
              <a:gd name="T0" fmla="*/ 2147483647 w 1026"/>
              <a:gd name="T1" fmla="*/ 0 h 65"/>
              <a:gd name="T2" fmla="*/ 0 w 1026"/>
              <a:gd name="T3" fmla="*/ 0 h 65"/>
              <a:gd name="T4" fmla="*/ 0 w 1026"/>
              <a:gd name="T5" fmla="*/ 2147483647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1864" name="Line 72"/>
          <p:cNvSpPr>
            <a:spLocks noChangeShapeType="1"/>
          </p:cNvSpPr>
          <p:nvPr/>
        </p:nvSpPr>
        <p:spPr bwMode="auto">
          <a:xfrm>
            <a:off x="7132638"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1865" name="Line 73"/>
          <p:cNvSpPr>
            <a:spLocks noChangeShapeType="1"/>
          </p:cNvSpPr>
          <p:nvPr/>
        </p:nvSpPr>
        <p:spPr bwMode="auto">
          <a:xfrm>
            <a:off x="6218238"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1866" name="Line 74"/>
          <p:cNvSpPr>
            <a:spLocks noChangeShapeType="1"/>
          </p:cNvSpPr>
          <p:nvPr/>
        </p:nvSpPr>
        <p:spPr bwMode="auto">
          <a:xfrm>
            <a:off x="7132638" y="3473450"/>
            <a:ext cx="0" cy="2921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1867" name="Freeform 75"/>
          <p:cNvSpPr>
            <a:spLocks/>
          </p:cNvSpPr>
          <p:nvPr/>
        </p:nvSpPr>
        <p:spPr bwMode="auto">
          <a:xfrm>
            <a:off x="5703888" y="4687888"/>
            <a:ext cx="2136775" cy="103187"/>
          </a:xfrm>
          <a:custGeom>
            <a:avLst/>
            <a:gdLst>
              <a:gd name="T0" fmla="*/ 2147483647 w 1346"/>
              <a:gd name="T1" fmla="*/ 0 h 65"/>
              <a:gd name="T2" fmla="*/ 0 w 1346"/>
              <a:gd name="T3" fmla="*/ 0 h 65"/>
              <a:gd name="T4" fmla="*/ 0 w 1346"/>
              <a:gd name="T5" fmla="*/ 2147483647 h 65"/>
              <a:gd name="T6" fmla="*/ 0 60000 65536"/>
              <a:gd name="T7" fmla="*/ 0 60000 65536"/>
              <a:gd name="T8" fmla="*/ 0 60000 65536"/>
              <a:gd name="T9" fmla="*/ 0 w 1346"/>
              <a:gd name="T10" fmla="*/ 0 h 65"/>
              <a:gd name="T11" fmla="*/ 1346 w 1346"/>
              <a:gd name="T12" fmla="*/ 65 h 65"/>
            </a:gdLst>
            <a:ahLst/>
            <a:cxnLst>
              <a:cxn ang="T6">
                <a:pos x="T0" y="T1"/>
              </a:cxn>
              <a:cxn ang="T7">
                <a:pos x="T2" y="T3"/>
              </a:cxn>
              <a:cxn ang="T8">
                <a:pos x="T4" y="T5"/>
              </a:cxn>
            </a:cxnLst>
            <a:rect l="T9" t="T10" r="T11" b="T12"/>
            <a:pathLst>
              <a:path w="1346" h="65">
                <a:moveTo>
                  <a:pt x="134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1868" name="Line 76"/>
          <p:cNvSpPr>
            <a:spLocks noChangeShapeType="1"/>
          </p:cNvSpPr>
          <p:nvPr/>
        </p:nvSpPr>
        <p:spPr bwMode="auto">
          <a:xfrm>
            <a:off x="7845425" y="46942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1869" name="Line 77"/>
          <p:cNvSpPr>
            <a:spLocks noChangeShapeType="1"/>
          </p:cNvSpPr>
          <p:nvPr/>
        </p:nvSpPr>
        <p:spPr bwMode="auto">
          <a:xfrm>
            <a:off x="7132638" y="45926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1870" name="Line 78"/>
          <p:cNvSpPr>
            <a:spLocks noChangeShapeType="1"/>
          </p:cNvSpPr>
          <p:nvPr/>
        </p:nvSpPr>
        <p:spPr bwMode="auto">
          <a:xfrm>
            <a:off x="7845425" y="510222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1871" name="Freeform 79"/>
          <p:cNvSpPr>
            <a:spLocks/>
          </p:cNvSpPr>
          <p:nvPr/>
        </p:nvSpPr>
        <p:spPr bwMode="auto">
          <a:xfrm>
            <a:off x="1127125" y="4586288"/>
            <a:ext cx="2441575" cy="103187"/>
          </a:xfrm>
          <a:custGeom>
            <a:avLst/>
            <a:gdLst>
              <a:gd name="T0" fmla="*/ 2147483647 w 1538"/>
              <a:gd name="T1" fmla="*/ 0 h 65"/>
              <a:gd name="T2" fmla="*/ 0 w 1538"/>
              <a:gd name="T3" fmla="*/ 0 h 65"/>
              <a:gd name="T4" fmla="*/ 0 w 1538"/>
              <a:gd name="T5" fmla="*/ 2147483647 h 65"/>
              <a:gd name="T6" fmla="*/ 0 60000 65536"/>
              <a:gd name="T7" fmla="*/ 0 60000 65536"/>
              <a:gd name="T8" fmla="*/ 0 60000 65536"/>
              <a:gd name="T9" fmla="*/ 0 w 1538"/>
              <a:gd name="T10" fmla="*/ 0 h 65"/>
              <a:gd name="T11" fmla="*/ 1538 w 1538"/>
              <a:gd name="T12" fmla="*/ 65 h 65"/>
            </a:gdLst>
            <a:ahLst/>
            <a:cxnLst>
              <a:cxn ang="T6">
                <a:pos x="T0" y="T1"/>
              </a:cxn>
              <a:cxn ang="T7">
                <a:pos x="T2" y="T3"/>
              </a:cxn>
              <a:cxn ang="T8">
                <a:pos x="T4" y="T5"/>
              </a:cxn>
            </a:cxnLst>
            <a:rect l="T9" t="T10" r="T11" b="T12"/>
            <a:pathLst>
              <a:path w="1538" h="65">
                <a:moveTo>
                  <a:pt x="1537"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1872" name="Line 80"/>
          <p:cNvSpPr>
            <a:spLocks noChangeShapeType="1"/>
          </p:cNvSpPr>
          <p:nvPr/>
        </p:nvSpPr>
        <p:spPr bwMode="auto">
          <a:xfrm>
            <a:off x="3573463" y="45926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1873" name="Line 81"/>
          <p:cNvSpPr>
            <a:spLocks noChangeShapeType="1"/>
          </p:cNvSpPr>
          <p:nvPr/>
        </p:nvSpPr>
        <p:spPr bwMode="auto">
          <a:xfrm>
            <a:off x="2963863" y="44910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1874" name="Line 82"/>
          <p:cNvSpPr>
            <a:spLocks noChangeShapeType="1"/>
          </p:cNvSpPr>
          <p:nvPr/>
        </p:nvSpPr>
        <p:spPr bwMode="auto">
          <a:xfrm>
            <a:off x="2963863"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1875" name="Line 83"/>
          <p:cNvSpPr>
            <a:spLocks noChangeShapeType="1"/>
          </p:cNvSpPr>
          <p:nvPr/>
        </p:nvSpPr>
        <p:spPr bwMode="auto">
          <a:xfrm>
            <a:off x="420688"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1876" name="Freeform 84"/>
          <p:cNvSpPr>
            <a:spLocks/>
          </p:cNvSpPr>
          <p:nvPr/>
        </p:nvSpPr>
        <p:spPr bwMode="auto">
          <a:xfrm>
            <a:off x="414338" y="3162300"/>
            <a:ext cx="2544762" cy="103188"/>
          </a:xfrm>
          <a:custGeom>
            <a:avLst/>
            <a:gdLst>
              <a:gd name="T0" fmla="*/ 2147483647 w 1603"/>
              <a:gd name="T1" fmla="*/ 0 h 65"/>
              <a:gd name="T2" fmla="*/ 0 w 1603"/>
              <a:gd name="T3" fmla="*/ 0 h 65"/>
              <a:gd name="T4" fmla="*/ 0 w 1603"/>
              <a:gd name="T5" fmla="*/ 2147483647 h 65"/>
              <a:gd name="T6" fmla="*/ 0 60000 65536"/>
              <a:gd name="T7" fmla="*/ 0 60000 65536"/>
              <a:gd name="T8" fmla="*/ 0 60000 65536"/>
              <a:gd name="T9" fmla="*/ 0 w 1603"/>
              <a:gd name="T10" fmla="*/ 0 h 65"/>
              <a:gd name="T11" fmla="*/ 1603 w 1603"/>
              <a:gd name="T12" fmla="*/ 65 h 65"/>
            </a:gdLst>
            <a:ahLst/>
            <a:cxnLst>
              <a:cxn ang="T6">
                <a:pos x="T0" y="T1"/>
              </a:cxn>
              <a:cxn ang="T7">
                <a:pos x="T2" y="T3"/>
              </a:cxn>
              <a:cxn ang="T8">
                <a:pos x="T4" y="T5"/>
              </a:cxn>
            </a:cxnLst>
            <a:rect l="T9" t="T10" r="T11" b="T12"/>
            <a:pathLst>
              <a:path w="1603" h="65">
                <a:moveTo>
                  <a:pt x="1602"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1877" name="Line 85"/>
          <p:cNvSpPr>
            <a:spLocks noChangeShapeType="1"/>
          </p:cNvSpPr>
          <p:nvPr/>
        </p:nvSpPr>
        <p:spPr bwMode="auto">
          <a:xfrm>
            <a:off x="2963863"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1878" name="Line 86"/>
          <p:cNvSpPr>
            <a:spLocks noChangeShapeType="1"/>
          </p:cNvSpPr>
          <p:nvPr/>
        </p:nvSpPr>
        <p:spPr bwMode="auto">
          <a:xfrm>
            <a:off x="1235075"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1879" name="Line 87"/>
          <p:cNvSpPr>
            <a:spLocks noChangeShapeType="1"/>
          </p:cNvSpPr>
          <p:nvPr/>
        </p:nvSpPr>
        <p:spPr bwMode="auto">
          <a:xfrm>
            <a:off x="1235075"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1880" name="Rectangle 88"/>
          <p:cNvSpPr>
            <a:spLocks noChangeArrowheads="1"/>
          </p:cNvSpPr>
          <p:nvPr/>
        </p:nvSpPr>
        <p:spPr bwMode="auto">
          <a:xfrm>
            <a:off x="4814888" y="3619500"/>
            <a:ext cx="1392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Increase leverage</a:t>
            </a:r>
          </a:p>
        </p:txBody>
      </p:sp>
      <p:sp>
        <p:nvSpPr>
          <p:cNvPr id="161881" name="Rectangle 89"/>
          <p:cNvSpPr>
            <a:spLocks noChangeArrowheads="1"/>
          </p:cNvSpPr>
          <p:nvPr/>
        </p:nvSpPr>
        <p:spPr bwMode="auto">
          <a:xfrm>
            <a:off x="4814888" y="3778250"/>
            <a:ext cx="6461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quickly</a:t>
            </a:r>
          </a:p>
        </p:txBody>
      </p:sp>
      <p:sp>
        <p:nvSpPr>
          <p:cNvPr id="161882" name="Rectangle 90"/>
          <p:cNvSpPr>
            <a:spLocks noChangeArrowheads="1"/>
          </p:cNvSpPr>
          <p:nvPr/>
        </p:nvSpPr>
        <p:spPr bwMode="auto">
          <a:xfrm>
            <a:off x="4814888" y="3935413"/>
            <a:ext cx="1612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1. Debt/Equity swaps</a:t>
            </a:r>
          </a:p>
        </p:txBody>
      </p:sp>
      <p:sp>
        <p:nvSpPr>
          <p:cNvPr id="161883" name="Rectangle 91"/>
          <p:cNvSpPr>
            <a:spLocks noChangeArrowheads="1"/>
          </p:cNvSpPr>
          <p:nvPr/>
        </p:nvSpPr>
        <p:spPr bwMode="auto">
          <a:xfrm>
            <a:off x="4814888" y="4094163"/>
            <a:ext cx="1435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2. Borrow money&amp;</a:t>
            </a:r>
          </a:p>
        </p:txBody>
      </p:sp>
      <p:sp>
        <p:nvSpPr>
          <p:cNvPr id="161884" name="Rectangle 92"/>
          <p:cNvSpPr>
            <a:spLocks noChangeArrowheads="1"/>
          </p:cNvSpPr>
          <p:nvPr/>
        </p:nvSpPr>
        <p:spPr bwMode="auto">
          <a:xfrm>
            <a:off x="4814888" y="4252913"/>
            <a:ext cx="9683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buy shares.</a:t>
            </a:r>
          </a:p>
        </p:txBody>
      </p:sp>
      <p:sp>
        <p:nvSpPr>
          <p:cNvPr id="161885" name="Line 93"/>
          <p:cNvSpPr>
            <a:spLocks noChangeShapeType="1"/>
          </p:cNvSpPr>
          <p:nvPr/>
        </p:nvSpPr>
        <p:spPr bwMode="auto">
          <a:xfrm>
            <a:off x="5505450"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1886" name="Freeform 94"/>
          <p:cNvSpPr>
            <a:spLocks/>
          </p:cNvSpPr>
          <p:nvPr/>
        </p:nvSpPr>
        <p:spPr bwMode="auto">
          <a:xfrm>
            <a:off x="6821488" y="5908675"/>
            <a:ext cx="1628775" cy="103188"/>
          </a:xfrm>
          <a:custGeom>
            <a:avLst/>
            <a:gdLst>
              <a:gd name="T0" fmla="*/ 2147483647 w 1026"/>
              <a:gd name="T1" fmla="*/ 0 h 65"/>
              <a:gd name="T2" fmla="*/ 0 w 1026"/>
              <a:gd name="T3" fmla="*/ 0 h 65"/>
              <a:gd name="T4" fmla="*/ 0 w 1026"/>
              <a:gd name="T5" fmla="*/ 2147483647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1887" name="Line 95"/>
          <p:cNvSpPr>
            <a:spLocks noChangeShapeType="1"/>
          </p:cNvSpPr>
          <p:nvPr/>
        </p:nvSpPr>
        <p:spPr bwMode="auto">
          <a:xfrm>
            <a:off x="8455025" y="59150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1888" name="Line 96"/>
          <p:cNvSpPr>
            <a:spLocks noChangeShapeType="1"/>
          </p:cNvSpPr>
          <p:nvPr/>
        </p:nvSpPr>
        <p:spPr bwMode="auto">
          <a:xfrm>
            <a:off x="7845425" y="58134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extLst>
      <p:ext uri="{BB962C8B-B14F-4D97-AF65-F5344CB8AC3E}">
        <p14:creationId xmlns:p14="http://schemas.microsoft.com/office/powerpoint/2010/main" val="1463432092"/>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Rectangle 2"/>
          <p:cNvSpPr>
            <a:spLocks noGrp="1" noChangeArrowheads="1"/>
          </p:cNvSpPr>
          <p:nvPr>
            <p:ph type="title"/>
          </p:nvPr>
        </p:nvSpPr>
        <p:spPr>
          <a:xfrm>
            <a:off x="612775" y="228600"/>
            <a:ext cx="8153400" cy="990600"/>
          </a:xfrm>
        </p:spPr>
        <p:txBody>
          <a:bodyPr/>
          <a:lstStyle/>
          <a:p>
            <a:r>
              <a:rPr lang="en-US" altLang="en-US" dirty="0" smtClean="0">
                <a:ea typeface="ＭＳ Ｐゴシック" charset="-128"/>
              </a:rPr>
              <a:t>Applied to Disney (in 2013)</a:t>
            </a:r>
            <a:endParaRPr lang="en-US" altLang="en-US" dirty="0">
              <a:ea typeface="ＭＳ Ｐゴシック" charset="-128"/>
            </a:endParaRPr>
          </a:p>
        </p:txBody>
      </p:sp>
      <p:sp>
        <p:nvSpPr>
          <p:cNvPr id="163842" name="Content Placeholder 2"/>
          <p:cNvSpPr>
            <a:spLocks noGrp="1"/>
          </p:cNvSpPr>
          <p:nvPr>
            <p:ph sz="quarter" idx="1"/>
          </p:nvPr>
        </p:nvSpPr>
        <p:spPr>
          <a:xfrm>
            <a:off x="612775" y="1600200"/>
            <a:ext cx="8153400" cy="4495800"/>
          </a:xfrm>
        </p:spPr>
        <p:txBody>
          <a:bodyPr/>
          <a:lstStyle/>
          <a:p>
            <a:endParaRPr lang="en-US" altLang="en-US">
              <a:ea typeface="ＭＳ Ｐゴシック" charset="-128"/>
            </a:endParaRPr>
          </a:p>
        </p:txBody>
      </p:sp>
      <p:sp>
        <p:nvSpPr>
          <p:cNvPr id="163843" name="Rectangle 3"/>
          <p:cNvSpPr>
            <a:spLocks noChangeArrowheads="1"/>
          </p:cNvSpPr>
          <p:nvPr/>
        </p:nvSpPr>
        <p:spPr bwMode="auto">
          <a:xfrm>
            <a:off x="2851150" y="1743075"/>
            <a:ext cx="534828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3844" name="Rectangle 4"/>
          <p:cNvSpPr>
            <a:spLocks noChangeArrowheads="1"/>
          </p:cNvSpPr>
          <p:nvPr/>
        </p:nvSpPr>
        <p:spPr bwMode="auto">
          <a:xfrm>
            <a:off x="4806950" y="3678238"/>
            <a:ext cx="1511300" cy="811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3845" name="Rectangle 5"/>
          <p:cNvSpPr>
            <a:spLocks noChangeArrowheads="1"/>
          </p:cNvSpPr>
          <p:nvPr/>
        </p:nvSpPr>
        <p:spPr bwMode="auto">
          <a:xfrm>
            <a:off x="2727325" y="3270250"/>
            <a:ext cx="290513" cy="190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3846" name="Rectangle 6"/>
          <p:cNvSpPr>
            <a:spLocks noChangeArrowheads="1"/>
          </p:cNvSpPr>
          <p:nvPr/>
        </p:nvSpPr>
        <p:spPr bwMode="auto">
          <a:xfrm>
            <a:off x="184150" y="3270250"/>
            <a:ext cx="393700" cy="190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3847" name="Rectangle 7"/>
          <p:cNvSpPr>
            <a:spLocks noChangeArrowheads="1"/>
          </p:cNvSpPr>
          <p:nvPr/>
        </p:nvSpPr>
        <p:spPr bwMode="auto">
          <a:xfrm>
            <a:off x="387350" y="2863850"/>
            <a:ext cx="2325688" cy="188913"/>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3848" name="Rectangle 8"/>
          <p:cNvSpPr>
            <a:spLocks noChangeArrowheads="1"/>
          </p:cNvSpPr>
          <p:nvPr/>
        </p:nvSpPr>
        <p:spPr bwMode="auto">
          <a:xfrm>
            <a:off x="82550" y="3678238"/>
            <a:ext cx="1935163" cy="811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3849" name="Rectangle 9"/>
          <p:cNvSpPr>
            <a:spLocks noChangeArrowheads="1"/>
          </p:cNvSpPr>
          <p:nvPr/>
        </p:nvSpPr>
        <p:spPr bwMode="auto">
          <a:xfrm>
            <a:off x="2217738" y="3678238"/>
            <a:ext cx="1857375" cy="811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3850" name="Rectangle 10"/>
          <p:cNvSpPr>
            <a:spLocks noChangeArrowheads="1"/>
          </p:cNvSpPr>
          <p:nvPr/>
        </p:nvSpPr>
        <p:spPr bwMode="auto">
          <a:xfrm>
            <a:off x="430213" y="4770438"/>
            <a:ext cx="1952625" cy="938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3851" name="Rectangle 11"/>
          <p:cNvSpPr>
            <a:spLocks noChangeArrowheads="1"/>
          </p:cNvSpPr>
          <p:nvPr/>
        </p:nvSpPr>
        <p:spPr bwMode="auto">
          <a:xfrm>
            <a:off x="2422525" y="4795838"/>
            <a:ext cx="2338388" cy="1065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3852" name="Rectangle 12"/>
          <p:cNvSpPr>
            <a:spLocks noChangeArrowheads="1"/>
          </p:cNvSpPr>
          <p:nvPr/>
        </p:nvSpPr>
        <p:spPr bwMode="auto">
          <a:xfrm>
            <a:off x="7913688" y="6016625"/>
            <a:ext cx="1104900" cy="4953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3853" name="Rectangle 13"/>
          <p:cNvSpPr>
            <a:spLocks noChangeArrowheads="1"/>
          </p:cNvSpPr>
          <p:nvPr/>
        </p:nvSpPr>
        <p:spPr bwMode="auto">
          <a:xfrm>
            <a:off x="6464300" y="6016625"/>
            <a:ext cx="1003300" cy="3937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3854" name="Rectangle 14"/>
          <p:cNvSpPr>
            <a:spLocks noChangeArrowheads="1"/>
          </p:cNvSpPr>
          <p:nvPr/>
        </p:nvSpPr>
        <p:spPr bwMode="auto">
          <a:xfrm>
            <a:off x="6896100" y="5407025"/>
            <a:ext cx="1919288" cy="392113"/>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3855" name="Rectangle 15"/>
          <p:cNvSpPr>
            <a:spLocks noChangeArrowheads="1"/>
          </p:cNvSpPr>
          <p:nvPr/>
        </p:nvSpPr>
        <p:spPr bwMode="auto">
          <a:xfrm>
            <a:off x="7608888" y="4897438"/>
            <a:ext cx="392112" cy="190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3856" name="Rectangle 16"/>
          <p:cNvSpPr>
            <a:spLocks noChangeArrowheads="1"/>
          </p:cNvSpPr>
          <p:nvPr/>
        </p:nvSpPr>
        <p:spPr bwMode="auto">
          <a:xfrm>
            <a:off x="4876800" y="4800600"/>
            <a:ext cx="2122488" cy="690563"/>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3857" name="Rectangle 17"/>
          <p:cNvSpPr>
            <a:spLocks noChangeArrowheads="1"/>
          </p:cNvSpPr>
          <p:nvPr/>
        </p:nvSpPr>
        <p:spPr bwMode="auto">
          <a:xfrm>
            <a:off x="6388100" y="3779838"/>
            <a:ext cx="1816100" cy="7985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3858" name="Rectangle 19"/>
          <p:cNvSpPr>
            <a:spLocks noChangeArrowheads="1"/>
          </p:cNvSpPr>
          <p:nvPr/>
        </p:nvSpPr>
        <p:spPr bwMode="auto">
          <a:xfrm>
            <a:off x="5268913" y="3270250"/>
            <a:ext cx="495300" cy="190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3859" name="Rectangle 20"/>
          <p:cNvSpPr>
            <a:spLocks noChangeArrowheads="1"/>
          </p:cNvSpPr>
          <p:nvPr/>
        </p:nvSpPr>
        <p:spPr bwMode="auto">
          <a:xfrm>
            <a:off x="5370513" y="2863850"/>
            <a:ext cx="2133600" cy="1778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3860" name="Rectangle 21"/>
          <p:cNvSpPr>
            <a:spLocks noChangeArrowheads="1"/>
          </p:cNvSpPr>
          <p:nvPr/>
        </p:nvSpPr>
        <p:spPr bwMode="auto">
          <a:xfrm>
            <a:off x="5651500" y="2209800"/>
            <a:ext cx="2349500" cy="45085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3861" name="Rectangle 22"/>
          <p:cNvSpPr>
            <a:spLocks noChangeArrowheads="1"/>
          </p:cNvSpPr>
          <p:nvPr/>
        </p:nvSpPr>
        <p:spPr bwMode="auto">
          <a:xfrm>
            <a:off x="692150" y="2152650"/>
            <a:ext cx="1206500" cy="493713"/>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3862" name="Rectangle 23"/>
          <p:cNvSpPr>
            <a:spLocks noChangeArrowheads="1"/>
          </p:cNvSpPr>
          <p:nvPr/>
        </p:nvSpPr>
        <p:spPr bwMode="auto">
          <a:xfrm>
            <a:off x="1506538" y="1541463"/>
            <a:ext cx="5006975" cy="357187"/>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3863" name="Rectangle 24"/>
          <p:cNvSpPr>
            <a:spLocks noChangeArrowheads="1"/>
          </p:cNvSpPr>
          <p:nvPr/>
        </p:nvSpPr>
        <p:spPr bwMode="auto">
          <a:xfrm>
            <a:off x="1527175" y="1585913"/>
            <a:ext cx="506095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Is the actual debt ratio greater than or lesser than the optimal debt ratio?</a:t>
            </a:r>
          </a:p>
        </p:txBody>
      </p:sp>
      <p:sp>
        <p:nvSpPr>
          <p:cNvPr id="163864" name="Rectangle 25"/>
          <p:cNvSpPr>
            <a:spLocks noChangeArrowheads="1"/>
          </p:cNvSpPr>
          <p:nvPr/>
        </p:nvSpPr>
        <p:spPr bwMode="auto">
          <a:xfrm>
            <a:off x="714375" y="2195513"/>
            <a:ext cx="13033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Actual &gt; Optimal</a:t>
            </a:r>
          </a:p>
        </p:txBody>
      </p:sp>
      <p:sp>
        <p:nvSpPr>
          <p:cNvPr id="163865" name="Rectangle 26"/>
          <p:cNvSpPr>
            <a:spLocks noChangeArrowheads="1"/>
          </p:cNvSpPr>
          <p:nvPr/>
        </p:nvSpPr>
        <p:spPr bwMode="auto">
          <a:xfrm>
            <a:off x="714375" y="2354263"/>
            <a:ext cx="10112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Overlevered</a:t>
            </a:r>
          </a:p>
        </p:txBody>
      </p:sp>
      <p:sp>
        <p:nvSpPr>
          <p:cNvPr id="163866" name="Rectangle 27"/>
          <p:cNvSpPr>
            <a:spLocks noChangeArrowheads="1"/>
          </p:cNvSpPr>
          <p:nvPr/>
        </p:nvSpPr>
        <p:spPr bwMode="auto">
          <a:xfrm>
            <a:off x="5595938" y="2195513"/>
            <a:ext cx="140176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b="1">
                <a:solidFill>
                  <a:srgbClr val="FF0000"/>
                </a:solidFill>
                <a:latin typeface="Helvetica" charset="0"/>
              </a:rPr>
              <a:t>Actual &lt; Optimal</a:t>
            </a:r>
          </a:p>
        </p:txBody>
      </p:sp>
      <p:sp>
        <p:nvSpPr>
          <p:cNvPr id="163867" name="Rectangle 28"/>
          <p:cNvSpPr>
            <a:spLocks noChangeArrowheads="1"/>
          </p:cNvSpPr>
          <p:nvPr/>
        </p:nvSpPr>
        <p:spPr bwMode="auto">
          <a:xfrm>
            <a:off x="5595938" y="2354263"/>
            <a:ext cx="2516187"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b="1">
                <a:solidFill>
                  <a:srgbClr val="FF0000"/>
                </a:solidFill>
                <a:latin typeface="Helvetica" charset="0"/>
              </a:rPr>
              <a:t>Actual (11.58%) &lt; Optimal (40%)</a:t>
            </a:r>
          </a:p>
        </p:txBody>
      </p:sp>
      <p:sp>
        <p:nvSpPr>
          <p:cNvPr id="163868" name="Rectangle 29"/>
          <p:cNvSpPr>
            <a:spLocks noChangeArrowheads="1"/>
          </p:cNvSpPr>
          <p:nvPr/>
        </p:nvSpPr>
        <p:spPr bwMode="auto">
          <a:xfrm>
            <a:off x="409575" y="2805113"/>
            <a:ext cx="25860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Is the firm under bankruptcy threat?</a:t>
            </a:r>
          </a:p>
        </p:txBody>
      </p:sp>
      <p:sp>
        <p:nvSpPr>
          <p:cNvPr id="163869" name="Rectangle 30"/>
          <p:cNvSpPr>
            <a:spLocks noChangeArrowheads="1"/>
          </p:cNvSpPr>
          <p:nvPr/>
        </p:nvSpPr>
        <p:spPr bwMode="auto">
          <a:xfrm>
            <a:off x="5392738" y="2805113"/>
            <a:ext cx="2120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Is the firm a takeover target?</a:t>
            </a:r>
          </a:p>
        </p:txBody>
      </p:sp>
      <p:sp>
        <p:nvSpPr>
          <p:cNvPr id="163870" name="Rectangle 31"/>
          <p:cNvSpPr>
            <a:spLocks noChangeArrowheads="1"/>
          </p:cNvSpPr>
          <p:nvPr/>
        </p:nvSpPr>
        <p:spPr bwMode="auto">
          <a:xfrm>
            <a:off x="204788" y="3213100"/>
            <a:ext cx="4429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Yes</a:t>
            </a:r>
          </a:p>
        </p:txBody>
      </p:sp>
      <p:sp>
        <p:nvSpPr>
          <p:cNvPr id="163871" name="Rectangle 32"/>
          <p:cNvSpPr>
            <a:spLocks noChangeArrowheads="1"/>
          </p:cNvSpPr>
          <p:nvPr/>
        </p:nvSpPr>
        <p:spPr bwMode="auto">
          <a:xfrm>
            <a:off x="2747963" y="3213100"/>
            <a:ext cx="376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No</a:t>
            </a:r>
          </a:p>
        </p:txBody>
      </p:sp>
      <p:sp>
        <p:nvSpPr>
          <p:cNvPr id="163872" name="Rectangle 33"/>
          <p:cNvSpPr>
            <a:spLocks noChangeArrowheads="1"/>
          </p:cNvSpPr>
          <p:nvPr/>
        </p:nvSpPr>
        <p:spPr bwMode="auto">
          <a:xfrm>
            <a:off x="103188" y="3619500"/>
            <a:ext cx="15779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Reduce Debt quickly</a:t>
            </a:r>
          </a:p>
        </p:txBody>
      </p:sp>
      <p:sp>
        <p:nvSpPr>
          <p:cNvPr id="163873" name="Rectangle 34"/>
          <p:cNvSpPr>
            <a:spLocks noChangeArrowheads="1"/>
          </p:cNvSpPr>
          <p:nvPr/>
        </p:nvSpPr>
        <p:spPr bwMode="auto">
          <a:xfrm>
            <a:off x="103188" y="3778250"/>
            <a:ext cx="17557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1. Equity for Debt swap</a:t>
            </a:r>
          </a:p>
        </p:txBody>
      </p:sp>
      <p:sp>
        <p:nvSpPr>
          <p:cNvPr id="163874" name="Rectangle 35"/>
          <p:cNvSpPr>
            <a:spLocks noChangeArrowheads="1"/>
          </p:cNvSpPr>
          <p:nvPr/>
        </p:nvSpPr>
        <p:spPr bwMode="auto">
          <a:xfrm>
            <a:off x="103188" y="3935413"/>
            <a:ext cx="17986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2. Sell Assets; use cash</a:t>
            </a:r>
          </a:p>
        </p:txBody>
      </p:sp>
      <p:sp>
        <p:nvSpPr>
          <p:cNvPr id="163875" name="Rectangle 36"/>
          <p:cNvSpPr>
            <a:spLocks noChangeArrowheads="1"/>
          </p:cNvSpPr>
          <p:nvPr/>
        </p:nvSpPr>
        <p:spPr bwMode="auto">
          <a:xfrm>
            <a:off x="103188" y="4094163"/>
            <a:ext cx="11461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to pay off debt</a:t>
            </a:r>
          </a:p>
        </p:txBody>
      </p:sp>
      <p:sp>
        <p:nvSpPr>
          <p:cNvPr id="163876" name="Rectangle 37"/>
          <p:cNvSpPr>
            <a:spLocks noChangeArrowheads="1"/>
          </p:cNvSpPr>
          <p:nvPr/>
        </p:nvSpPr>
        <p:spPr bwMode="auto">
          <a:xfrm>
            <a:off x="103188" y="4252913"/>
            <a:ext cx="2027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3. Renegotiate with lenders</a:t>
            </a:r>
          </a:p>
        </p:txBody>
      </p:sp>
      <p:sp>
        <p:nvSpPr>
          <p:cNvPr id="163877" name="Rectangle 38"/>
          <p:cNvSpPr>
            <a:spLocks noChangeArrowheads="1"/>
          </p:cNvSpPr>
          <p:nvPr/>
        </p:nvSpPr>
        <p:spPr bwMode="auto">
          <a:xfrm>
            <a:off x="2239963" y="3721100"/>
            <a:ext cx="188436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Does the firm have good </a:t>
            </a:r>
          </a:p>
        </p:txBody>
      </p:sp>
      <p:sp>
        <p:nvSpPr>
          <p:cNvPr id="163878" name="Rectangle 39"/>
          <p:cNvSpPr>
            <a:spLocks noChangeArrowheads="1"/>
          </p:cNvSpPr>
          <p:nvPr/>
        </p:nvSpPr>
        <p:spPr bwMode="auto">
          <a:xfrm>
            <a:off x="2239963" y="3879850"/>
            <a:ext cx="800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projects?</a:t>
            </a:r>
          </a:p>
        </p:txBody>
      </p:sp>
      <p:sp>
        <p:nvSpPr>
          <p:cNvPr id="163879" name="Rectangle 40"/>
          <p:cNvSpPr>
            <a:spLocks noChangeArrowheads="1"/>
          </p:cNvSpPr>
          <p:nvPr/>
        </p:nvSpPr>
        <p:spPr bwMode="auto">
          <a:xfrm>
            <a:off x="2239963" y="4037013"/>
            <a:ext cx="16335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ROE &gt; Cost of Equity</a:t>
            </a:r>
          </a:p>
        </p:txBody>
      </p:sp>
      <p:sp>
        <p:nvSpPr>
          <p:cNvPr id="163880" name="Rectangle 41"/>
          <p:cNvSpPr>
            <a:spLocks noChangeArrowheads="1"/>
          </p:cNvSpPr>
          <p:nvPr/>
        </p:nvSpPr>
        <p:spPr bwMode="auto">
          <a:xfrm>
            <a:off x="2239963" y="4195763"/>
            <a:ext cx="16922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ROC &gt; Cost of Capital</a:t>
            </a:r>
          </a:p>
        </p:txBody>
      </p:sp>
      <p:sp>
        <p:nvSpPr>
          <p:cNvPr id="163881" name="Rectangle 42"/>
          <p:cNvSpPr>
            <a:spLocks noChangeArrowheads="1"/>
          </p:cNvSpPr>
          <p:nvPr/>
        </p:nvSpPr>
        <p:spPr bwMode="auto">
          <a:xfrm>
            <a:off x="917575" y="4738688"/>
            <a:ext cx="442913"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Yes</a:t>
            </a:r>
          </a:p>
        </p:txBody>
      </p:sp>
      <p:sp>
        <p:nvSpPr>
          <p:cNvPr id="163882" name="Rectangle 43"/>
          <p:cNvSpPr>
            <a:spLocks noChangeArrowheads="1"/>
          </p:cNvSpPr>
          <p:nvPr/>
        </p:nvSpPr>
        <p:spPr bwMode="auto">
          <a:xfrm>
            <a:off x="511175" y="4941888"/>
            <a:ext cx="17907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Take good projects with</a:t>
            </a:r>
          </a:p>
        </p:txBody>
      </p:sp>
      <p:sp>
        <p:nvSpPr>
          <p:cNvPr id="163883" name="Rectangle 44"/>
          <p:cNvSpPr>
            <a:spLocks noChangeArrowheads="1"/>
          </p:cNvSpPr>
          <p:nvPr/>
        </p:nvSpPr>
        <p:spPr bwMode="auto">
          <a:xfrm>
            <a:off x="511175" y="5100638"/>
            <a:ext cx="1993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new equity or with retained</a:t>
            </a:r>
          </a:p>
        </p:txBody>
      </p:sp>
      <p:sp>
        <p:nvSpPr>
          <p:cNvPr id="163884" name="Rectangle 45"/>
          <p:cNvSpPr>
            <a:spLocks noChangeArrowheads="1"/>
          </p:cNvSpPr>
          <p:nvPr/>
        </p:nvSpPr>
        <p:spPr bwMode="auto">
          <a:xfrm>
            <a:off x="511175" y="5257800"/>
            <a:ext cx="8080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earnings.</a:t>
            </a:r>
          </a:p>
        </p:txBody>
      </p:sp>
      <p:sp>
        <p:nvSpPr>
          <p:cNvPr id="163885" name="Rectangle 46"/>
          <p:cNvSpPr>
            <a:spLocks noChangeArrowheads="1"/>
          </p:cNvSpPr>
          <p:nvPr/>
        </p:nvSpPr>
        <p:spPr bwMode="auto">
          <a:xfrm>
            <a:off x="3052763" y="4738688"/>
            <a:ext cx="376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No</a:t>
            </a:r>
          </a:p>
        </p:txBody>
      </p:sp>
      <p:sp>
        <p:nvSpPr>
          <p:cNvPr id="163886" name="Rectangle 47"/>
          <p:cNvSpPr>
            <a:spLocks noChangeArrowheads="1"/>
          </p:cNvSpPr>
          <p:nvPr/>
        </p:nvSpPr>
        <p:spPr bwMode="auto">
          <a:xfrm>
            <a:off x="2443163" y="4941888"/>
            <a:ext cx="207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1. Pay off debt with retained</a:t>
            </a:r>
          </a:p>
        </p:txBody>
      </p:sp>
      <p:sp>
        <p:nvSpPr>
          <p:cNvPr id="163887" name="Rectangle 48"/>
          <p:cNvSpPr>
            <a:spLocks noChangeArrowheads="1"/>
          </p:cNvSpPr>
          <p:nvPr/>
        </p:nvSpPr>
        <p:spPr bwMode="auto">
          <a:xfrm>
            <a:off x="2443163" y="5100638"/>
            <a:ext cx="8080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earnings.</a:t>
            </a:r>
          </a:p>
        </p:txBody>
      </p:sp>
      <p:sp>
        <p:nvSpPr>
          <p:cNvPr id="163888" name="Rectangle 49"/>
          <p:cNvSpPr>
            <a:spLocks noChangeArrowheads="1"/>
          </p:cNvSpPr>
          <p:nvPr/>
        </p:nvSpPr>
        <p:spPr bwMode="auto">
          <a:xfrm>
            <a:off x="2443163" y="5257800"/>
            <a:ext cx="24336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2. Reduce or eliminate dividends.</a:t>
            </a:r>
          </a:p>
        </p:txBody>
      </p:sp>
      <p:sp>
        <p:nvSpPr>
          <p:cNvPr id="163889" name="Rectangle 50"/>
          <p:cNvSpPr>
            <a:spLocks noChangeArrowheads="1"/>
          </p:cNvSpPr>
          <p:nvPr/>
        </p:nvSpPr>
        <p:spPr bwMode="auto">
          <a:xfrm>
            <a:off x="2443163" y="5416550"/>
            <a:ext cx="2324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3. Issue new equity and pay off </a:t>
            </a:r>
          </a:p>
        </p:txBody>
      </p:sp>
      <p:sp>
        <p:nvSpPr>
          <p:cNvPr id="163890" name="Rectangle 51"/>
          <p:cNvSpPr>
            <a:spLocks noChangeArrowheads="1"/>
          </p:cNvSpPr>
          <p:nvPr/>
        </p:nvSpPr>
        <p:spPr bwMode="auto">
          <a:xfrm>
            <a:off x="2443163" y="5575300"/>
            <a:ext cx="52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debt.</a:t>
            </a:r>
          </a:p>
        </p:txBody>
      </p:sp>
      <p:sp>
        <p:nvSpPr>
          <p:cNvPr id="163891" name="Rectangle 52"/>
          <p:cNvSpPr>
            <a:spLocks noChangeArrowheads="1"/>
          </p:cNvSpPr>
          <p:nvPr/>
        </p:nvSpPr>
        <p:spPr bwMode="auto">
          <a:xfrm>
            <a:off x="5291138" y="3213100"/>
            <a:ext cx="4429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Yes</a:t>
            </a:r>
          </a:p>
        </p:txBody>
      </p:sp>
      <p:sp>
        <p:nvSpPr>
          <p:cNvPr id="163892" name="Rectangle 53"/>
          <p:cNvSpPr>
            <a:spLocks noChangeArrowheads="1"/>
          </p:cNvSpPr>
          <p:nvPr/>
        </p:nvSpPr>
        <p:spPr bwMode="auto">
          <a:xfrm>
            <a:off x="6477000" y="3124200"/>
            <a:ext cx="22860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b="1">
                <a:solidFill>
                  <a:srgbClr val="FF0000"/>
                </a:solidFill>
                <a:latin typeface="Helvetica" charset="0"/>
              </a:rPr>
              <a:t>No. Large mkt cap &amp; positive Jensen</a:t>
            </a:r>
            <a:r>
              <a:rPr lang="ja-JP" altLang="en-US" sz="1200" b="1">
                <a:solidFill>
                  <a:srgbClr val="FF0000"/>
                </a:solidFill>
                <a:latin typeface="Helvetica" charset="0"/>
              </a:rPr>
              <a:t>’</a:t>
            </a:r>
            <a:r>
              <a:rPr lang="en-US" altLang="ja-JP" sz="1200" b="1">
                <a:solidFill>
                  <a:srgbClr val="FF0000"/>
                </a:solidFill>
                <a:latin typeface="Helvetica" charset="0"/>
              </a:rPr>
              <a:t>s </a:t>
            </a:r>
            <a:r>
              <a:rPr lang="en-US" altLang="ja-JP" sz="1200" b="1">
                <a:solidFill>
                  <a:srgbClr val="FF0000"/>
                </a:solidFill>
                <a:latin typeface="Symbol" charset="2"/>
              </a:rPr>
              <a:t>a</a:t>
            </a:r>
            <a:endParaRPr lang="en-US" altLang="en-US" sz="1200" b="1">
              <a:solidFill>
                <a:srgbClr val="FF0000"/>
              </a:solidFill>
              <a:latin typeface="Helvetica" charset="0"/>
            </a:endParaRPr>
          </a:p>
        </p:txBody>
      </p:sp>
      <p:sp>
        <p:nvSpPr>
          <p:cNvPr id="163893" name="Rectangle 54"/>
          <p:cNvSpPr>
            <a:spLocks noChangeArrowheads="1"/>
          </p:cNvSpPr>
          <p:nvPr/>
        </p:nvSpPr>
        <p:spPr bwMode="auto">
          <a:xfrm>
            <a:off x="6454775" y="3754438"/>
            <a:ext cx="1884363"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Does the firm have good </a:t>
            </a:r>
          </a:p>
        </p:txBody>
      </p:sp>
      <p:sp>
        <p:nvSpPr>
          <p:cNvPr id="163894" name="Rectangle 55"/>
          <p:cNvSpPr>
            <a:spLocks noChangeArrowheads="1"/>
          </p:cNvSpPr>
          <p:nvPr/>
        </p:nvSpPr>
        <p:spPr bwMode="auto">
          <a:xfrm>
            <a:off x="6454775" y="3913188"/>
            <a:ext cx="80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projects?</a:t>
            </a:r>
          </a:p>
        </p:txBody>
      </p:sp>
      <p:sp>
        <p:nvSpPr>
          <p:cNvPr id="163895" name="Rectangle 56"/>
          <p:cNvSpPr>
            <a:spLocks noChangeArrowheads="1"/>
          </p:cNvSpPr>
          <p:nvPr/>
        </p:nvSpPr>
        <p:spPr bwMode="auto">
          <a:xfrm>
            <a:off x="6454775" y="4071938"/>
            <a:ext cx="16335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ROE &gt; Cost of Equity</a:t>
            </a:r>
          </a:p>
        </p:txBody>
      </p:sp>
      <p:sp>
        <p:nvSpPr>
          <p:cNvPr id="163896" name="Rectangle 57"/>
          <p:cNvSpPr>
            <a:spLocks noChangeArrowheads="1"/>
          </p:cNvSpPr>
          <p:nvPr/>
        </p:nvSpPr>
        <p:spPr bwMode="auto">
          <a:xfrm>
            <a:off x="6454775" y="4229100"/>
            <a:ext cx="16922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ROC &gt; Cost of Capital</a:t>
            </a:r>
          </a:p>
        </p:txBody>
      </p:sp>
      <p:sp>
        <p:nvSpPr>
          <p:cNvPr id="163897" name="Rectangle 58"/>
          <p:cNvSpPr>
            <a:spLocks noChangeArrowheads="1"/>
          </p:cNvSpPr>
          <p:nvPr/>
        </p:nvSpPr>
        <p:spPr bwMode="auto">
          <a:xfrm>
            <a:off x="5029200" y="4800600"/>
            <a:ext cx="201136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FF0000"/>
                </a:solidFill>
                <a:latin typeface="Helvetica" charset="0"/>
              </a:rPr>
              <a:t>Yes. ROC &gt; Cost of capital</a:t>
            </a:r>
          </a:p>
        </p:txBody>
      </p:sp>
      <p:sp>
        <p:nvSpPr>
          <p:cNvPr id="163898" name="Rectangle 59"/>
          <p:cNvSpPr>
            <a:spLocks noChangeArrowheads="1"/>
          </p:cNvSpPr>
          <p:nvPr/>
        </p:nvSpPr>
        <p:spPr bwMode="auto">
          <a:xfrm>
            <a:off x="5030788" y="5054600"/>
            <a:ext cx="1582737"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b="1">
                <a:solidFill>
                  <a:srgbClr val="FF0000"/>
                </a:solidFill>
                <a:latin typeface="Helvetica" charset="0"/>
              </a:rPr>
              <a:t>Take good projects</a:t>
            </a:r>
          </a:p>
        </p:txBody>
      </p:sp>
      <p:sp>
        <p:nvSpPr>
          <p:cNvPr id="163899" name="Rectangle 60"/>
          <p:cNvSpPr>
            <a:spLocks noChangeArrowheads="1"/>
          </p:cNvSpPr>
          <p:nvPr/>
        </p:nvSpPr>
        <p:spPr bwMode="auto">
          <a:xfrm>
            <a:off x="5030788" y="5213350"/>
            <a:ext cx="9271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b="1">
                <a:solidFill>
                  <a:srgbClr val="FF0000"/>
                </a:solidFill>
                <a:latin typeface="Helvetica" charset="0"/>
              </a:rPr>
              <a:t>With debt.</a:t>
            </a:r>
          </a:p>
        </p:txBody>
      </p:sp>
      <p:sp>
        <p:nvSpPr>
          <p:cNvPr id="163900" name="Rectangle 61"/>
          <p:cNvSpPr>
            <a:spLocks noChangeArrowheads="1"/>
          </p:cNvSpPr>
          <p:nvPr/>
        </p:nvSpPr>
        <p:spPr bwMode="auto">
          <a:xfrm>
            <a:off x="7673975" y="4851400"/>
            <a:ext cx="37941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latin typeface="Helvetica" charset="0"/>
              </a:rPr>
              <a:t>No</a:t>
            </a:r>
          </a:p>
        </p:txBody>
      </p:sp>
      <p:sp>
        <p:nvSpPr>
          <p:cNvPr id="163901" name="Rectangle 62"/>
          <p:cNvSpPr>
            <a:spLocks noChangeArrowheads="1"/>
          </p:cNvSpPr>
          <p:nvPr/>
        </p:nvSpPr>
        <p:spPr bwMode="auto">
          <a:xfrm>
            <a:off x="7019925" y="5348288"/>
            <a:ext cx="190182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Do your stockholders like</a:t>
            </a:r>
          </a:p>
        </p:txBody>
      </p:sp>
      <p:sp>
        <p:nvSpPr>
          <p:cNvPr id="163902" name="Rectangle 63"/>
          <p:cNvSpPr>
            <a:spLocks noChangeArrowheads="1"/>
          </p:cNvSpPr>
          <p:nvPr/>
        </p:nvSpPr>
        <p:spPr bwMode="auto">
          <a:xfrm>
            <a:off x="7019925" y="5507038"/>
            <a:ext cx="919163"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dividends?</a:t>
            </a:r>
          </a:p>
        </p:txBody>
      </p:sp>
      <p:sp>
        <p:nvSpPr>
          <p:cNvPr id="163903" name="Rectangle 64"/>
          <p:cNvSpPr>
            <a:spLocks noChangeArrowheads="1"/>
          </p:cNvSpPr>
          <p:nvPr/>
        </p:nvSpPr>
        <p:spPr bwMode="auto">
          <a:xfrm>
            <a:off x="6408738" y="5959475"/>
            <a:ext cx="433387"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Yes</a:t>
            </a:r>
          </a:p>
        </p:txBody>
      </p:sp>
      <p:sp>
        <p:nvSpPr>
          <p:cNvPr id="163904" name="Rectangle 65"/>
          <p:cNvSpPr>
            <a:spLocks noChangeArrowheads="1"/>
          </p:cNvSpPr>
          <p:nvPr/>
        </p:nvSpPr>
        <p:spPr bwMode="auto">
          <a:xfrm>
            <a:off x="6408738" y="6116638"/>
            <a:ext cx="116681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Pay Dividends</a:t>
            </a:r>
          </a:p>
        </p:txBody>
      </p:sp>
      <p:sp>
        <p:nvSpPr>
          <p:cNvPr id="163905" name="Rectangle 66"/>
          <p:cNvSpPr>
            <a:spLocks noChangeArrowheads="1"/>
          </p:cNvSpPr>
          <p:nvPr/>
        </p:nvSpPr>
        <p:spPr bwMode="auto">
          <a:xfrm>
            <a:off x="7934325" y="6061075"/>
            <a:ext cx="3762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No</a:t>
            </a:r>
          </a:p>
        </p:txBody>
      </p:sp>
      <p:sp>
        <p:nvSpPr>
          <p:cNvPr id="163906" name="Rectangle 67"/>
          <p:cNvSpPr>
            <a:spLocks noChangeArrowheads="1"/>
          </p:cNvSpPr>
          <p:nvPr/>
        </p:nvSpPr>
        <p:spPr bwMode="auto">
          <a:xfrm>
            <a:off x="7934325" y="6218238"/>
            <a:ext cx="12065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Buy back stock</a:t>
            </a:r>
          </a:p>
        </p:txBody>
      </p:sp>
      <p:sp>
        <p:nvSpPr>
          <p:cNvPr id="163907" name="Freeform 68"/>
          <p:cNvSpPr>
            <a:spLocks/>
          </p:cNvSpPr>
          <p:nvPr/>
        </p:nvSpPr>
        <p:spPr bwMode="auto">
          <a:xfrm>
            <a:off x="1195388" y="1941513"/>
            <a:ext cx="4984750" cy="206375"/>
          </a:xfrm>
          <a:custGeom>
            <a:avLst/>
            <a:gdLst>
              <a:gd name="T0" fmla="*/ 2147483647 w 3140"/>
              <a:gd name="T1" fmla="*/ 0 h 130"/>
              <a:gd name="T2" fmla="*/ 0 w 3140"/>
              <a:gd name="T3" fmla="*/ 0 h 130"/>
              <a:gd name="T4" fmla="*/ 0 w 3140"/>
              <a:gd name="T5" fmla="*/ 2147483647 h 130"/>
              <a:gd name="T6" fmla="*/ 0 60000 65536"/>
              <a:gd name="T7" fmla="*/ 0 60000 65536"/>
              <a:gd name="T8" fmla="*/ 0 60000 65536"/>
              <a:gd name="T9" fmla="*/ 0 w 3140"/>
              <a:gd name="T10" fmla="*/ 0 h 130"/>
              <a:gd name="T11" fmla="*/ 3140 w 3140"/>
              <a:gd name="T12" fmla="*/ 130 h 130"/>
            </a:gdLst>
            <a:ahLst/>
            <a:cxnLst>
              <a:cxn ang="T6">
                <a:pos x="T0" y="T1"/>
              </a:cxn>
              <a:cxn ang="T7">
                <a:pos x="T2" y="T3"/>
              </a:cxn>
              <a:cxn ang="T8">
                <a:pos x="T4" y="T5"/>
              </a:cxn>
            </a:cxnLst>
            <a:rect l="T9" t="T10" r="T11" b="T12"/>
            <a:pathLst>
              <a:path w="3140" h="130">
                <a:moveTo>
                  <a:pt x="3139" y="0"/>
                </a:moveTo>
                <a:lnTo>
                  <a:pt x="0" y="0"/>
                </a:lnTo>
                <a:lnTo>
                  <a:pt x="0" y="129"/>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3908" name="Line 69"/>
          <p:cNvSpPr>
            <a:spLocks noChangeShapeType="1"/>
          </p:cNvSpPr>
          <p:nvPr/>
        </p:nvSpPr>
        <p:spPr bwMode="auto">
          <a:xfrm>
            <a:off x="6184900" y="1947863"/>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3909" name="Line 70"/>
          <p:cNvSpPr>
            <a:spLocks noChangeShapeType="1"/>
          </p:cNvSpPr>
          <p:nvPr/>
        </p:nvSpPr>
        <p:spPr bwMode="auto">
          <a:xfrm>
            <a:off x="3540125" y="1846263"/>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3910" name="Line 71"/>
          <p:cNvSpPr>
            <a:spLocks noChangeShapeType="1"/>
          </p:cNvSpPr>
          <p:nvPr/>
        </p:nvSpPr>
        <p:spPr bwMode="auto">
          <a:xfrm>
            <a:off x="6184900"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3911" name="Freeform 72"/>
          <p:cNvSpPr>
            <a:spLocks/>
          </p:cNvSpPr>
          <p:nvPr/>
        </p:nvSpPr>
        <p:spPr bwMode="auto">
          <a:xfrm>
            <a:off x="5465763" y="3162300"/>
            <a:ext cx="1628775" cy="103188"/>
          </a:xfrm>
          <a:custGeom>
            <a:avLst/>
            <a:gdLst>
              <a:gd name="T0" fmla="*/ 2147483647 w 1026"/>
              <a:gd name="T1" fmla="*/ 0 h 65"/>
              <a:gd name="T2" fmla="*/ 0 w 1026"/>
              <a:gd name="T3" fmla="*/ 0 h 65"/>
              <a:gd name="T4" fmla="*/ 0 w 1026"/>
              <a:gd name="T5" fmla="*/ 2147483647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3912" name="Line 73"/>
          <p:cNvSpPr>
            <a:spLocks noChangeShapeType="1"/>
          </p:cNvSpPr>
          <p:nvPr/>
        </p:nvSpPr>
        <p:spPr bwMode="auto">
          <a:xfrm>
            <a:off x="7099300"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3913" name="Line 74"/>
          <p:cNvSpPr>
            <a:spLocks noChangeShapeType="1"/>
          </p:cNvSpPr>
          <p:nvPr/>
        </p:nvSpPr>
        <p:spPr bwMode="auto">
          <a:xfrm>
            <a:off x="6184900"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3914" name="Line 75"/>
          <p:cNvSpPr>
            <a:spLocks noChangeShapeType="1"/>
          </p:cNvSpPr>
          <p:nvPr/>
        </p:nvSpPr>
        <p:spPr bwMode="auto">
          <a:xfrm>
            <a:off x="7099300" y="3473450"/>
            <a:ext cx="0" cy="2921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3915" name="Freeform 76"/>
          <p:cNvSpPr>
            <a:spLocks/>
          </p:cNvSpPr>
          <p:nvPr/>
        </p:nvSpPr>
        <p:spPr bwMode="auto">
          <a:xfrm>
            <a:off x="5670550" y="4687888"/>
            <a:ext cx="2136775" cy="103187"/>
          </a:xfrm>
          <a:custGeom>
            <a:avLst/>
            <a:gdLst>
              <a:gd name="T0" fmla="*/ 2147483647 w 1346"/>
              <a:gd name="T1" fmla="*/ 0 h 65"/>
              <a:gd name="T2" fmla="*/ 0 w 1346"/>
              <a:gd name="T3" fmla="*/ 0 h 65"/>
              <a:gd name="T4" fmla="*/ 0 w 1346"/>
              <a:gd name="T5" fmla="*/ 2147483647 h 65"/>
              <a:gd name="T6" fmla="*/ 0 60000 65536"/>
              <a:gd name="T7" fmla="*/ 0 60000 65536"/>
              <a:gd name="T8" fmla="*/ 0 60000 65536"/>
              <a:gd name="T9" fmla="*/ 0 w 1346"/>
              <a:gd name="T10" fmla="*/ 0 h 65"/>
              <a:gd name="T11" fmla="*/ 1346 w 1346"/>
              <a:gd name="T12" fmla="*/ 65 h 65"/>
            </a:gdLst>
            <a:ahLst/>
            <a:cxnLst>
              <a:cxn ang="T6">
                <a:pos x="T0" y="T1"/>
              </a:cxn>
              <a:cxn ang="T7">
                <a:pos x="T2" y="T3"/>
              </a:cxn>
              <a:cxn ang="T8">
                <a:pos x="T4" y="T5"/>
              </a:cxn>
            </a:cxnLst>
            <a:rect l="T9" t="T10" r="T11" b="T12"/>
            <a:pathLst>
              <a:path w="1346" h="65">
                <a:moveTo>
                  <a:pt x="134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3916" name="Line 77"/>
          <p:cNvSpPr>
            <a:spLocks noChangeShapeType="1"/>
          </p:cNvSpPr>
          <p:nvPr/>
        </p:nvSpPr>
        <p:spPr bwMode="auto">
          <a:xfrm>
            <a:off x="7812088" y="46942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3917" name="Line 78"/>
          <p:cNvSpPr>
            <a:spLocks noChangeShapeType="1"/>
          </p:cNvSpPr>
          <p:nvPr/>
        </p:nvSpPr>
        <p:spPr bwMode="auto">
          <a:xfrm>
            <a:off x="7099300" y="45926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3918" name="Line 79"/>
          <p:cNvSpPr>
            <a:spLocks noChangeShapeType="1"/>
          </p:cNvSpPr>
          <p:nvPr/>
        </p:nvSpPr>
        <p:spPr bwMode="auto">
          <a:xfrm>
            <a:off x="7812088" y="510222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3919" name="Freeform 80"/>
          <p:cNvSpPr>
            <a:spLocks/>
          </p:cNvSpPr>
          <p:nvPr/>
        </p:nvSpPr>
        <p:spPr bwMode="auto">
          <a:xfrm>
            <a:off x="1093788" y="4586288"/>
            <a:ext cx="2441575" cy="103187"/>
          </a:xfrm>
          <a:custGeom>
            <a:avLst/>
            <a:gdLst>
              <a:gd name="T0" fmla="*/ 2147483647 w 1538"/>
              <a:gd name="T1" fmla="*/ 0 h 65"/>
              <a:gd name="T2" fmla="*/ 0 w 1538"/>
              <a:gd name="T3" fmla="*/ 0 h 65"/>
              <a:gd name="T4" fmla="*/ 0 w 1538"/>
              <a:gd name="T5" fmla="*/ 2147483647 h 65"/>
              <a:gd name="T6" fmla="*/ 0 60000 65536"/>
              <a:gd name="T7" fmla="*/ 0 60000 65536"/>
              <a:gd name="T8" fmla="*/ 0 60000 65536"/>
              <a:gd name="T9" fmla="*/ 0 w 1538"/>
              <a:gd name="T10" fmla="*/ 0 h 65"/>
              <a:gd name="T11" fmla="*/ 1538 w 1538"/>
              <a:gd name="T12" fmla="*/ 65 h 65"/>
            </a:gdLst>
            <a:ahLst/>
            <a:cxnLst>
              <a:cxn ang="T6">
                <a:pos x="T0" y="T1"/>
              </a:cxn>
              <a:cxn ang="T7">
                <a:pos x="T2" y="T3"/>
              </a:cxn>
              <a:cxn ang="T8">
                <a:pos x="T4" y="T5"/>
              </a:cxn>
            </a:cxnLst>
            <a:rect l="T9" t="T10" r="T11" b="T12"/>
            <a:pathLst>
              <a:path w="1538" h="65">
                <a:moveTo>
                  <a:pt x="1537"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3920" name="Line 81"/>
          <p:cNvSpPr>
            <a:spLocks noChangeShapeType="1"/>
          </p:cNvSpPr>
          <p:nvPr/>
        </p:nvSpPr>
        <p:spPr bwMode="auto">
          <a:xfrm>
            <a:off x="3540125" y="45926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3921" name="Line 82"/>
          <p:cNvSpPr>
            <a:spLocks noChangeShapeType="1"/>
          </p:cNvSpPr>
          <p:nvPr/>
        </p:nvSpPr>
        <p:spPr bwMode="auto">
          <a:xfrm>
            <a:off x="2930525" y="44910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3922" name="Line 83"/>
          <p:cNvSpPr>
            <a:spLocks noChangeShapeType="1"/>
          </p:cNvSpPr>
          <p:nvPr/>
        </p:nvSpPr>
        <p:spPr bwMode="auto">
          <a:xfrm>
            <a:off x="2930525"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3923" name="Line 84"/>
          <p:cNvSpPr>
            <a:spLocks noChangeShapeType="1"/>
          </p:cNvSpPr>
          <p:nvPr/>
        </p:nvSpPr>
        <p:spPr bwMode="auto">
          <a:xfrm>
            <a:off x="387350"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3924" name="Freeform 85"/>
          <p:cNvSpPr>
            <a:spLocks/>
          </p:cNvSpPr>
          <p:nvPr/>
        </p:nvSpPr>
        <p:spPr bwMode="auto">
          <a:xfrm>
            <a:off x="381000" y="3162300"/>
            <a:ext cx="2544763" cy="103188"/>
          </a:xfrm>
          <a:custGeom>
            <a:avLst/>
            <a:gdLst>
              <a:gd name="T0" fmla="*/ 2147483647 w 1603"/>
              <a:gd name="T1" fmla="*/ 0 h 65"/>
              <a:gd name="T2" fmla="*/ 0 w 1603"/>
              <a:gd name="T3" fmla="*/ 0 h 65"/>
              <a:gd name="T4" fmla="*/ 0 w 1603"/>
              <a:gd name="T5" fmla="*/ 2147483647 h 65"/>
              <a:gd name="T6" fmla="*/ 0 60000 65536"/>
              <a:gd name="T7" fmla="*/ 0 60000 65536"/>
              <a:gd name="T8" fmla="*/ 0 60000 65536"/>
              <a:gd name="T9" fmla="*/ 0 w 1603"/>
              <a:gd name="T10" fmla="*/ 0 h 65"/>
              <a:gd name="T11" fmla="*/ 1603 w 1603"/>
              <a:gd name="T12" fmla="*/ 65 h 65"/>
            </a:gdLst>
            <a:ahLst/>
            <a:cxnLst>
              <a:cxn ang="T6">
                <a:pos x="T0" y="T1"/>
              </a:cxn>
              <a:cxn ang="T7">
                <a:pos x="T2" y="T3"/>
              </a:cxn>
              <a:cxn ang="T8">
                <a:pos x="T4" y="T5"/>
              </a:cxn>
            </a:cxnLst>
            <a:rect l="T9" t="T10" r="T11" b="T12"/>
            <a:pathLst>
              <a:path w="1603" h="65">
                <a:moveTo>
                  <a:pt x="1602"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3925" name="Line 86"/>
          <p:cNvSpPr>
            <a:spLocks noChangeShapeType="1"/>
          </p:cNvSpPr>
          <p:nvPr/>
        </p:nvSpPr>
        <p:spPr bwMode="auto">
          <a:xfrm>
            <a:off x="2930525"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3926" name="Line 87"/>
          <p:cNvSpPr>
            <a:spLocks noChangeShapeType="1"/>
          </p:cNvSpPr>
          <p:nvPr/>
        </p:nvSpPr>
        <p:spPr bwMode="auto">
          <a:xfrm>
            <a:off x="1201738"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3927" name="Line 88"/>
          <p:cNvSpPr>
            <a:spLocks noChangeShapeType="1"/>
          </p:cNvSpPr>
          <p:nvPr/>
        </p:nvSpPr>
        <p:spPr bwMode="auto">
          <a:xfrm>
            <a:off x="1201738"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3928" name="Rectangle 89"/>
          <p:cNvSpPr>
            <a:spLocks noChangeArrowheads="1"/>
          </p:cNvSpPr>
          <p:nvPr/>
        </p:nvSpPr>
        <p:spPr bwMode="auto">
          <a:xfrm>
            <a:off x="4781550" y="3619500"/>
            <a:ext cx="13922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Increase leverage</a:t>
            </a:r>
          </a:p>
        </p:txBody>
      </p:sp>
      <p:sp>
        <p:nvSpPr>
          <p:cNvPr id="163929" name="Rectangle 90"/>
          <p:cNvSpPr>
            <a:spLocks noChangeArrowheads="1"/>
          </p:cNvSpPr>
          <p:nvPr/>
        </p:nvSpPr>
        <p:spPr bwMode="auto">
          <a:xfrm>
            <a:off x="4781550" y="3778250"/>
            <a:ext cx="6461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quickly</a:t>
            </a:r>
          </a:p>
        </p:txBody>
      </p:sp>
      <p:sp>
        <p:nvSpPr>
          <p:cNvPr id="163930" name="Rectangle 91"/>
          <p:cNvSpPr>
            <a:spLocks noChangeArrowheads="1"/>
          </p:cNvSpPr>
          <p:nvPr/>
        </p:nvSpPr>
        <p:spPr bwMode="auto">
          <a:xfrm>
            <a:off x="4781550" y="3935413"/>
            <a:ext cx="1612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1. Debt/Equity swaps</a:t>
            </a:r>
          </a:p>
        </p:txBody>
      </p:sp>
      <p:sp>
        <p:nvSpPr>
          <p:cNvPr id="163931" name="Rectangle 92"/>
          <p:cNvSpPr>
            <a:spLocks noChangeArrowheads="1"/>
          </p:cNvSpPr>
          <p:nvPr/>
        </p:nvSpPr>
        <p:spPr bwMode="auto">
          <a:xfrm>
            <a:off x="4781550" y="4094163"/>
            <a:ext cx="1435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2. Borrow money&amp;</a:t>
            </a:r>
          </a:p>
        </p:txBody>
      </p:sp>
      <p:sp>
        <p:nvSpPr>
          <p:cNvPr id="163932" name="Rectangle 93"/>
          <p:cNvSpPr>
            <a:spLocks noChangeArrowheads="1"/>
          </p:cNvSpPr>
          <p:nvPr/>
        </p:nvSpPr>
        <p:spPr bwMode="auto">
          <a:xfrm>
            <a:off x="4781550" y="4252913"/>
            <a:ext cx="9683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buy shares.</a:t>
            </a:r>
          </a:p>
        </p:txBody>
      </p:sp>
      <p:sp>
        <p:nvSpPr>
          <p:cNvPr id="163933" name="Line 94"/>
          <p:cNvSpPr>
            <a:spLocks noChangeShapeType="1"/>
          </p:cNvSpPr>
          <p:nvPr/>
        </p:nvSpPr>
        <p:spPr bwMode="auto">
          <a:xfrm>
            <a:off x="5472113"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3934" name="Freeform 95"/>
          <p:cNvSpPr>
            <a:spLocks/>
          </p:cNvSpPr>
          <p:nvPr/>
        </p:nvSpPr>
        <p:spPr bwMode="auto">
          <a:xfrm>
            <a:off x="6788150" y="5908675"/>
            <a:ext cx="1628775" cy="103188"/>
          </a:xfrm>
          <a:custGeom>
            <a:avLst/>
            <a:gdLst>
              <a:gd name="T0" fmla="*/ 2147483647 w 1026"/>
              <a:gd name="T1" fmla="*/ 0 h 65"/>
              <a:gd name="T2" fmla="*/ 0 w 1026"/>
              <a:gd name="T3" fmla="*/ 0 h 65"/>
              <a:gd name="T4" fmla="*/ 0 w 1026"/>
              <a:gd name="T5" fmla="*/ 2147483647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3935" name="Line 96"/>
          <p:cNvSpPr>
            <a:spLocks noChangeShapeType="1"/>
          </p:cNvSpPr>
          <p:nvPr/>
        </p:nvSpPr>
        <p:spPr bwMode="auto">
          <a:xfrm>
            <a:off x="8421688" y="59150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3936" name="Line 97"/>
          <p:cNvSpPr>
            <a:spLocks noChangeShapeType="1"/>
          </p:cNvSpPr>
          <p:nvPr/>
        </p:nvSpPr>
        <p:spPr bwMode="auto">
          <a:xfrm>
            <a:off x="7812088" y="58134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extLst>
      <p:ext uri="{BB962C8B-B14F-4D97-AF65-F5344CB8AC3E}">
        <p14:creationId xmlns:p14="http://schemas.microsoft.com/office/powerpoint/2010/main" val="1029517768"/>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6. The right debt for your firm will look like equity</a:t>
            </a:r>
            <a:endParaRPr lang="en-US" dirty="0">
              <a:ea typeface="+mj-ea"/>
              <a:cs typeface="+mj-cs"/>
            </a:endParaRPr>
          </a:p>
        </p:txBody>
      </p:sp>
      <p:sp>
        <p:nvSpPr>
          <p:cNvPr id="16793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objective in designing debt is to make the cash flows on debt match up as closely as possible with the cash flows that the firm makes on its assets.</a:t>
            </a:r>
          </a:p>
          <a:p>
            <a:pPr eaLnBrk="1" hangingPunct="1"/>
            <a:r>
              <a:rPr lang="en-US" altLang="en-US">
                <a:ea typeface="ＭＳ Ｐゴシック" charset="-128"/>
              </a:rPr>
              <a:t>By doing so, we reduce our risk of default, increase debt capacity and increase firm value.</a:t>
            </a:r>
          </a:p>
          <a:p>
            <a:pPr eaLnBrk="1" hangingPunct="1"/>
            <a:endParaRPr lang="en-US" altLang="en-US">
              <a:ea typeface="ＭＳ Ｐゴシック" charset="-128"/>
            </a:endParaRPr>
          </a:p>
        </p:txBody>
      </p:sp>
      <p:pic>
        <p:nvPicPr>
          <p:cNvPr id="16793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4419600"/>
            <a:ext cx="3962400" cy="18081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16794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53000" y="4419600"/>
            <a:ext cx="3832225" cy="17621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67941" name="TextBox 5"/>
          <p:cNvSpPr txBox="1">
            <a:spLocks noChangeArrowheads="1"/>
          </p:cNvSpPr>
          <p:nvPr/>
        </p:nvSpPr>
        <p:spPr bwMode="auto">
          <a:xfrm>
            <a:off x="1676400" y="4038600"/>
            <a:ext cx="15811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Unmatched Debt</a:t>
            </a:r>
          </a:p>
        </p:txBody>
      </p:sp>
      <p:sp>
        <p:nvSpPr>
          <p:cNvPr id="167942" name="Rectangle 6"/>
          <p:cNvSpPr>
            <a:spLocks noChangeArrowheads="1"/>
          </p:cNvSpPr>
          <p:nvPr/>
        </p:nvSpPr>
        <p:spPr bwMode="auto">
          <a:xfrm>
            <a:off x="6172200" y="3886200"/>
            <a:ext cx="13525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Matched Debt</a:t>
            </a:r>
          </a:p>
        </p:txBody>
      </p:sp>
    </p:spTree>
    <p:extLst>
      <p:ext uri="{BB962C8B-B14F-4D97-AF65-F5344CB8AC3E}">
        <p14:creationId xmlns:p14="http://schemas.microsoft.com/office/powerpoint/2010/main" val="23780172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Rectangle 2"/>
          <p:cNvSpPr>
            <a:spLocks noChangeArrowheads="1"/>
          </p:cNvSpPr>
          <p:nvPr/>
        </p:nvSpPr>
        <p:spPr bwMode="auto">
          <a:xfrm>
            <a:off x="7473950" y="5416550"/>
            <a:ext cx="977900" cy="596900"/>
          </a:xfrm>
          <a:prstGeom prst="rect">
            <a:avLst/>
          </a:prstGeom>
          <a:solidFill>
            <a:srgbClr val="FFFFFF"/>
          </a:solidFill>
          <a:ln w="12700">
            <a:solidFill>
              <a:schemeClr val="tx1"/>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9986" name="Rectangle 3"/>
          <p:cNvSpPr>
            <a:spLocks noChangeArrowheads="1"/>
          </p:cNvSpPr>
          <p:nvPr/>
        </p:nvSpPr>
        <p:spPr bwMode="auto">
          <a:xfrm>
            <a:off x="7321550" y="4425950"/>
            <a:ext cx="1054100" cy="444500"/>
          </a:xfrm>
          <a:prstGeom prst="rect">
            <a:avLst/>
          </a:prstGeom>
          <a:solidFill>
            <a:srgbClr val="FFFFFF"/>
          </a:solidFill>
          <a:ln w="12700">
            <a:solidFill>
              <a:schemeClr val="tx1"/>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9987" name="Rectangle 4"/>
          <p:cNvSpPr>
            <a:spLocks noChangeArrowheads="1"/>
          </p:cNvSpPr>
          <p:nvPr/>
        </p:nvSpPr>
        <p:spPr bwMode="auto">
          <a:xfrm>
            <a:off x="7397750" y="3816350"/>
            <a:ext cx="825500" cy="215900"/>
          </a:xfrm>
          <a:prstGeom prst="rect">
            <a:avLst/>
          </a:prstGeom>
          <a:solidFill>
            <a:schemeClr val="accent1"/>
          </a:solidFill>
          <a:ln w="12700">
            <a:solidFill>
              <a:schemeClr val="tx1"/>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9988" name="Rectangle 5"/>
          <p:cNvSpPr>
            <a:spLocks noChangeArrowheads="1"/>
          </p:cNvSpPr>
          <p:nvPr/>
        </p:nvSpPr>
        <p:spPr bwMode="auto">
          <a:xfrm>
            <a:off x="7397750" y="2444750"/>
            <a:ext cx="1054100" cy="292100"/>
          </a:xfrm>
          <a:prstGeom prst="rect">
            <a:avLst/>
          </a:prstGeom>
          <a:solidFill>
            <a:srgbClr val="FFFFFF"/>
          </a:solidFill>
          <a:ln w="12700">
            <a:solidFill>
              <a:schemeClr val="tx1"/>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9989" name="Rectangle 6"/>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Designing Debt: Bringing it all together</a:t>
            </a:r>
          </a:p>
        </p:txBody>
      </p:sp>
      <p:sp>
        <p:nvSpPr>
          <p:cNvPr id="169990"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169991" name="Rectangle 7"/>
          <p:cNvSpPr>
            <a:spLocks noChangeArrowheads="1"/>
          </p:cNvSpPr>
          <p:nvPr/>
        </p:nvSpPr>
        <p:spPr bwMode="auto">
          <a:xfrm>
            <a:off x="2994025" y="5910263"/>
            <a:ext cx="3602038" cy="147637"/>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9992" name="Rectangle 8"/>
          <p:cNvSpPr>
            <a:spLocks noChangeArrowheads="1"/>
          </p:cNvSpPr>
          <p:nvPr/>
        </p:nvSpPr>
        <p:spPr bwMode="auto">
          <a:xfrm>
            <a:off x="2095500" y="6245225"/>
            <a:ext cx="3927475" cy="555625"/>
          </a:xfrm>
          <a:prstGeom prst="rect">
            <a:avLst/>
          </a:prstGeom>
          <a:solidFill>
            <a:srgbClr val="FFFFFF"/>
          </a:solidFill>
          <a:ln w="254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9993" name="Rectangle 9"/>
          <p:cNvSpPr>
            <a:spLocks noChangeArrowheads="1"/>
          </p:cNvSpPr>
          <p:nvPr/>
        </p:nvSpPr>
        <p:spPr bwMode="auto">
          <a:xfrm>
            <a:off x="4227513" y="6238875"/>
            <a:ext cx="1709737" cy="477838"/>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9994" name="Rectangle 10"/>
          <p:cNvSpPr>
            <a:spLocks noChangeArrowheads="1"/>
          </p:cNvSpPr>
          <p:nvPr/>
        </p:nvSpPr>
        <p:spPr bwMode="auto">
          <a:xfrm>
            <a:off x="2247900" y="6321425"/>
            <a:ext cx="1874838" cy="395288"/>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9995" name="Rectangle 11"/>
          <p:cNvSpPr>
            <a:spLocks noChangeArrowheads="1"/>
          </p:cNvSpPr>
          <p:nvPr/>
        </p:nvSpPr>
        <p:spPr bwMode="auto">
          <a:xfrm>
            <a:off x="2178050" y="5259388"/>
            <a:ext cx="5160963" cy="801687"/>
          </a:xfrm>
          <a:prstGeom prst="rect">
            <a:avLst/>
          </a:prstGeom>
          <a:solidFill>
            <a:srgbClr val="FFFFFF"/>
          </a:solidFill>
          <a:ln w="254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9996" name="Rectangle 12"/>
          <p:cNvSpPr>
            <a:spLocks noChangeArrowheads="1"/>
          </p:cNvSpPr>
          <p:nvPr/>
        </p:nvSpPr>
        <p:spPr bwMode="auto">
          <a:xfrm>
            <a:off x="5872163" y="5334000"/>
            <a:ext cx="1381125" cy="395288"/>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9997" name="Rectangle 13"/>
          <p:cNvSpPr>
            <a:spLocks noChangeArrowheads="1"/>
          </p:cNvSpPr>
          <p:nvPr/>
        </p:nvSpPr>
        <p:spPr bwMode="auto">
          <a:xfrm>
            <a:off x="4062413" y="5334000"/>
            <a:ext cx="1628775" cy="477838"/>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9998" name="Rectangle 14"/>
          <p:cNvSpPr>
            <a:spLocks noChangeArrowheads="1"/>
          </p:cNvSpPr>
          <p:nvPr/>
        </p:nvSpPr>
        <p:spPr bwMode="auto">
          <a:xfrm>
            <a:off x="2254250" y="5334000"/>
            <a:ext cx="1463675" cy="477838"/>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9999" name="Rectangle 15"/>
          <p:cNvSpPr>
            <a:spLocks noChangeArrowheads="1"/>
          </p:cNvSpPr>
          <p:nvPr/>
        </p:nvSpPr>
        <p:spPr bwMode="auto">
          <a:xfrm>
            <a:off x="1849438" y="4354513"/>
            <a:ext cx="5324475" cy="801687"/>
          </a:xfrm>
          <a:prstGeom prst="rect">
            <a:avLst/>
          </a:prstGeom>
          <a:solidFill>
            <a:srgbClr val="FFFFFF"/>
          </a:solidFill>
          <a:ln w="254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70000" name="Rectangle 16"/>
          <p:cNvSpPr>
            <a:spLocks noChangeArrowheads="1"/>
          </p:cNvSpPr>
          <p:nvPr/>
        </p:nvSpPr>
        <p:spPr bwMode="auto">
          <a:xfrm>
            <a:off x="5872163" y="4430713"/>
            <a:ext cx="1135062" cy="312737"/>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70001" name="Rectangle 17"/>
          <p:cNvSpPr>
            <a:spLocks noChangeArrowheads="1"/>
          </p:cNvSpPr>
          <p:nvPr/>
        </p:nvSpPr>
        <p:spPr bwMode="auto">
          <a:xfrm>
            <a:off x="3981450" y="4430713"/>
            <a:ext cx="1627188" cy="3937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70002" name="Rectangle 18"/>
          <p:cNvSpPr>
            <a:spLocks noChangeArrowheads="1"/>
          </p:cNvSpPr>
          <p:nvPr/>
        </p:nvSpPr>
        <p:spPr bwMode="auto">
          <a:xfrm>
            <a:off x="2089150" y="4430713"/>
            <a:ext cx="1628775" cy="3937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70003" name="Rectangle 19"/>
          <p:cNvSpPr>
            <a:spLocks noChangeArrowheads="1"/>
          </p:cNvSpPr>
          <p:nvPr/>
        </p:nvSpPr>
        <p:spPr bwMode="auto">
          <a:xfrm>
            <a:off x="1849438" y="3695700"/>
            <a:ext cx="5324475" cy="555625"/>
          </a:xfrm>
          <a:prstGeom prst="rect">
            <a:avLst/>
          </a:prstGeom>
          <a:solidFill>
            <a:srgbClr val="FFFFFF"/>
          </a:solidFill>
          <a:ln w="254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70004" name="Rectangle 20"/>
          <p:cNvSpPr>
            <a:spLocks noChangeArrowheads="1"/>
          </p:cNvSpPr>
          <p:nvPr/>
        </p:nvSpPr>
        <p:spPr bwMode="auto">
          <a:xfrm>
            <a:off x="4227513" y="3771900"/>
            <a:ext cx="1300162" cy="230188"/>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70005" name="Rectangle 21"/>
          <p:cNvSpPr>
            <a:spLocks noChangeArrowheads="1"/>
          </p:cNvSpPr>
          <p:nvPr/>
        </p:nvSpPr>
        <p:spPr bwMode="auto">
          <a:xfrm>
            <a:off x="2089150" y="3771900"/>
            <a:ext cx="1382713" cy="230188"/>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70006" name="Rectangle 22"/>
          <p:cNvSpPr>
            <a:spLocks noChangeArrowheads="1"/>
          </p:cNvSpPr>
          <p:nvPr/>
        </p:nvSpPr>
        <p:spPr bwMode="auto">
          <a:xfrm>
            <a:off x="1597025" y="2379663"/>
            <a:ext cx="5653088" cy="1131887"/>
          </a:xfrm>
          <a:prstGeom prst="rect">
            <a:avLst/>
          </a:prstGeom>
          <a:solidFill>
            <a:srgbClr val="FFFFFF"/>
          </a:solidFill>
          <a:ln w="254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70007" name="Rectangle 23"/>
          <p:cNvSpPr>
            <a:spLocks noChangeArrowheads="1"/>
          </p:cNvSpPr>
          <p:nvPr/>
        </p:nvSpPr>
        <p:spPr bwMode="auto">
          <a:xfrm>
            <a:off x="1438275" y="1393825"/>
            <a:ext cx="5572125" cy="720725"/>
          </a:xfrm>
          <a:prstGeom prst="rect">
            <a:avLst/>
          </a:prstGeom>
          <a:solidFill>
            <a:srgbClr val="FFFFFF"/>
          </a:solidFill>
          <a:ln w="254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70008" name="Rectangle 24"/>
          <p:cNvSpPr>
            <a:spLocks noChangeArrowheads="1"/>
          </p:cNvSpPr>
          <p:nvPr/>
        </p:nvSpPr>
        <p:spPr bwMode="auto">
          <a:xfrm>
            <a:off x="6194425" y="2455863"/>
            <a:ext cx="971550" cy="80645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70009" name="Rectangle 25"/>
          <p:cNvSpPr>
            <a:spLocks noChangeArrowheads="1"/>
          </p:cNvSpPr>
          <p:nvPr/>
        </p:nvSpPr>
        <p:spPr bwMode="auto">
          <a:xfrm>
            <a:off x="5035550" y="2455863"/>
            <a:ext cx="896938" cy="738187"/>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70010" name="Rectangle 26"/>
          <p:cNvSpPr>
            <a:spLocks noChangeArrowheads="1"/>
          </p:cNvSpPr>
          <p:nvPr/>
        </p:nvSpPr>
        <p:spPr bwMode="auto">
          <a:xfrm>
            <a:off x="3570288" y="2455863"/>
            <a:ext cx="1376362" cy="738187"/>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70011" name="Rectangle 27"/>
          <p:cNvSpPr>
            <a:spLocks noChangeArrowheads="1"/>
          </p:cNvSpPr>
          <p:nvPr/>
        </p:nvSpPr>
        <p:spPr bwMode="auto">
          <a:xfrm>
            <a:off x="2582863" y="2538413"/>
            <a:ext cx="560387" cy="312737"/>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70012" name="Rectangle 28"/>
          <p:cNvSpPr>
            <a:spLocks noChangeArrowheads="1"/>
          </p:cNvSpPr>
          <p:nvPr/>
        </p:nvSpPr>
        <p:spPr bwMode="auto">
          <a:xfrm>
            <a:off x="1679575" y="2538413"/>
            <a:ext cx="558800" cy="312737"/>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70013" name="Rectangle 29"/>
          <p:cNvSpPr>
            <a:spLocks noChangeArrowheads="1"/>
          </p:cNvSpPr>
          <p:nvPr/>
        </p:nvSpPr>
        <p:spPr bwMode="auto">
          <a:xfrm>
            <a:off x="6118225" y="1550988"/>
            <a:ext cx="806450" cy="312737"/>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70014" name="Rectangle 30"/>
          <p:cNvSpPr>
            <a:spLocks noChangeArrowheads="1"/>
          </p:cNvSpPr>
          <p:nvPr/>
        </p:nvSpPr>
        <p:spPr bwMode="auto">
          <a:xfrm>
            <a:off x="5049838" y="1550988"/>
            <a:ext cx="887412" cy="27146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70015" name="Rectangle 31"/>
          <p:cNvSpPr>
            <a:spLocks noChangeArrowheads="1"/>
          </p:cNvSpPr>
          <p:nvPr/>
        </p:nvSpPr>
        <p:spPr bwMode="auto">
          <a:xfrm>
            <a:off x="3587750" y="1550988"/>
            <a:ext cx="1357313" cy="42386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70016" name="Rectangle 32"/>
          <p:cNvSpPr>
            <a:spLocks noChangeArrowheads="1"/>
          </p:cNvSpPr>
          <p:nvPr/>
        </p:nvSpPr>
        <p:spPr bwMode="auto">
          <a:xfrm>
            <a:off x="2582863" y="1550988"/>
            <a:ext cx="560387" cy="477837"/>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70017" name="Rectangle 33"/>
          <p:cNvSpPr>
            <a:spLocks noChangeArrowheads="1"/>
          </p:cNvSpPr>
          <p:nvPr/>
        </p:nvSpPr>
        <p:spPr bwMode="auto">
          <a:xfrm>
            <a:off x="1679575" y="1550988"/>
            <a:ext cx="558800" cy="477837"/>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70018" name="Rectangle 34"/>
          <p:cNvSpPr>
            <a:spLocks noChangeArrowheads="1"/>
          </p:cNvSpPr>
          <p:nvPr/>
        </p:nvSpPr>
        <p:spPr bwMode="auto">
          <a:xfrm>
            <a:off x="1676400" y="1646238"/>
            <a:ext cx="6318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Duration</a:t>
            </a:r>
          </a:p>
        </p:txBody>
      </p:sp>
      <p:sp>
        <p:nvSpPr>
          <p:cNvPr id="170019" name="Rectangle 35"/>
          <p:cNvSpPr>
            <a:spLocks noChangeArrowheads="1"/>
          </p:cNvSpPr>
          <p:nvPr/>
        </p:nvSpPr>
        <p:spPr bwMode="auto">
          <a:xfrm>
            <a:off x="2581275" y="1646238"/>
            <a:ext cx="654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Currency</a:t>
            </a:r>
          </a:p>
        </p:txBody>
      </p:sp>
      <p:sp>
        <p:nvSpPr>
          <p:cNvPr id="170020" name="Rectangle 36"/>
          <p:cNvSpPr>
            <a:spLocks noChangeArrowheads="1"/>
          </p:cNvSpPr>
          <p:nvPr/>
        </p:nvSpPr>
        <p:spPr bwMode="auto">
          <a:xfrm>
            <a:off x="3568700" y="1646238"/>
            <a:ext cx="10906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Effect of Inflation</a:t>
            </a:r>
          </a:p>
        </p:txBody>
      </p:sp>
      <p:sp>
        <p:nvSpPr>
          <p:cNvPr id="170021" name="Rectangle 37"/>
          <p:cNvSpPr>
            <a:spLocks noChangeArrowheads="1"/>
          </p:cNvSpPr>
          <p:nvPr/>
        </p:nvSpPr>
        <p:spPr bwMode="auto">
          <a:xfrm>
            <a:off x="3568700" y="1755775"/>
            <a:ext cx="14573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Uncertainty about Future</a:t>
            </a:r>
          </a:p>
        </p:txBody>
      </p:sp>
      <p:sp>
        <p:nvSpPr>
          <p:cNvPr id="170022" name="Rectangle 38"/>
          <p:cNvSpPr>
            <a:spLocks noChangeArrowheads="1"/>
          </p:cNvSpPr>
          <p:nvPr/>
        </p:nvSpPr>
        <p:spPr bwMode="auto">
          <a:xfrm>
            <a:off x="4965700" y="1563688"/>
            <a:ext cx="10096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Growth Patterns</a:t>
            </a:r>
          </a:p>
        </p:txBody>
      </p:sp>
      <p:sp>
        <p:nvSpPr>
          <p:cNvPr id="170023" name="Rectangle 39"/>
          <p:cNvSpPr>
            <a:spLocks noChangeArrowheads="1"/>
          </p:cNvSpPr>
          <p:nvPr/>
        </p:nvSpPr>
        <p:spPr bwMode="auto">
          <a:xfrm>
            <a:off x="6116638" y="1481138"/>
            <a:ext cx="86836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Cyclicality &amp;</a:t>
            </a:r>
          </a:p>
        </p:txBody>
      </p:sp>
      <p:sp>
        <p:nvSpPr>
          <p:cNvPr id="170024" name="Rectangle 40"/>
          <p:cNvSpPr>
            <a:spLocks noChangeArrowheads="1"/>
          </p:cNvSpPr>
          <p:nvPr/>
        </p:nvSpPr>
        <p:spPr bwMode="auto">
          <a:xfrm>
            <a:off x="6116638" y="1590675"/>
            <a:ext cx="8620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Other Effects</a:t>
            </a:r>
          </a:p>
        </p:txBody>
      </p:sp>
      <p:sp>
        <p:nvSpPr>
          <p:cNvPr id="170025" name="Rectangle 41"/>
          <p:cNvSpPr>
            <a:spLocks noChangeArrowheads="1"/>
          </p:cNvSpPr>
          <p:nvPr/>
        </p:nvSpPr>
        <p:spPr bwMode="auto">
          <a:xfrm>
            <a:off x="303213" y="2587625"/>
            <a:ext cx="103505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i="1"/>
              <a:t>Define Debt</a:t>
            </a:r>
          </a:p>
        </p:txBody>
      </p:sp>
      <p:sp>
        <p:nvSpPr>
          <p:cNvPr id="170026" name="Rectangle 42"/>
          <p:cNvSpPr>
            <a:spLocks noChangeArrowheads="1"/>
          </p:cNvSpPr>
          <p:nvPr/>
        </p:nvSpPr>
        <p:spPr bwMode="auto">
          <a:xfrm>
            <a:off x="303213" y="2697163"/>
            <a:ext cx="127793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i="1"/>
              <a:t>Characteristics</a:t>
            </a:r>
          </a:p>
        </p:txBody>
      </p:sp>
      <p:sp>
        <p:nvSpPr>
          <p:cNvPr id="170027" name="Rectangle 43"/>
          <p:cNvSpPr>
            <a:spLocks noChangeArrowheads="1"/>
          </p:cNvSpPr>
          <p:nvPr/>
        </p:nvSpPr>
        <p:spPr bwMode="auto">
          <a:xfrm>
            <a:off x="1676400" y="2551113"/>
            <a:ext cx="6683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Duration/</a:t>
            </a:r>
          </a:p>
        </p:txBody>
      </p:sp>
      <p:sp>
        <p:nvSpPr>
          <p:cNvPr id="170028" name="Rectangle 44"/>
          <p:cNvSpPr>
            <a:spLocks noChangeArrowheads="1"/>
          </p:cNvSpPr>
          <p:nvPr/>
        </p:nvSpPr>
        <p:spPr bwMode="auto">
          <a:xfrm>
            <a:off x="1676400" y="2660650"/>
            <a:ext cx="625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Maturity</a:t>
            </a:r>
          </a:p>
        </p:txBody>
      </p:sp>
      <p:sp>
        <p:nvSpPr>
          <p:cNvPr id="170029" name="Rectangle 45"/>
          <p:cNvSpPr>
            <a:spLocks noChangeArrowheads="1"/>
          </p:cNvSpPr>
          <p:nvPr/>
        </p:nvSpPr>
        <p:spPr bwMode="auto">
          <a:xfrm>
            <a:off x="2581275" y="2551113"/>
            <a:ext cx="654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Currency</a:t>
            </a:r>
          </a:p>
        </p:txBody>
      </p:sp>
      <p:sp>
        <p:nvSpPr>
          <p:cNvPr id="170030" name="Rectangle 46"/>
          <p:cNvSpPr>
            <a:spLocks noChangeArrowheads="1"/>
          </p:cNvSpPr>
          <p:nvPr/>
        </p:nvSpPr>
        <p:spPr bwMode="auto">
          <a:xfrm>
            <a:off x="2581275" y="2660650"/>
            <a:ext cx="392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Mix</a:t>
            </a:r>
          </a:p>
        </p:txBody>
      </p:sp>
      <p:sp>
        <p:nvSpPr>
          <p:cNvPr id="170031" name="Rectangle 47"/>
          <p:cNvSpPr>
            <a:spLocks noChangeArrowheads="1"/>
          </p:cNvSpPr>
          <p:nvPr/>
        </p:nvSpPr>
        <p:spPr bwMode="auto">
          <a:xfrm>
            <a:off x="3568700" y="2386013"/>
            <a:ext cx="13731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i="1">
                <a:solidFill>
                  <a:srgbClr val="000000"/>
                </a:solidFill>
              </a:rPr>
              <a:t>Fixed vs. Floating Rate</a:t>
            </a:r>
          </a:p>
        </p:txBody>
      </p:sp>
      <p:sp>
        <p:nvSpPr>
          <p:cNvPr id="170032" name="Rectangle 48"/>
          <p:cNvSpPr>
            <a:spLocks noChangeArrowheads="1"/>
          </p:cNvSpPr>
          <p:nvPr/>
        </p:nvSpPr>
        <p:spPr bwMode="auto">
          <a:xfrm>
            <a:off x="3568700" y="2495550"/>
            <a:ext cx="12255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 More floating rate </a:t>
            </a:r>
          </a:p>
        </p:txBody>
      </p:sp>
      <p:sp>
        <p:nvSpPr>
          <p:cNvPr id="170033" name="Rectangle 49"/>
          <p:cNvSpPr>
            <a:spLocks noChangeArrowheads="1"/>
          </p:cNvSpPr>
          <p:nvPr/>
        </p:nvSpPr>
        <p:spPr bwMode="auto">
          <a:xfrm>
            <a:off x="3568700" y="2605088"/>
            <a:ext cx="11223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 if CF move with </a:t>
            </a:r>
          </a:p>
        </p:txBody>
      </p:sp>
      <p:sp>
        <p:nvSpPr>
          <p:cNvPr id="170034" name="Rectangle 50"/>
          <p:cNvSpPr>
            <a:spLocks noChangeArrowheads="1"/>
          </p:cNvSpPr>
          <p:nvPr/>
        </p:nvSpPr>
        <p:spPr bwMode="auto">
          <a:xfrm>
            <a:off x="3568700" y="2714625"/>
            <a:ext cx="6048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inflation</a:t>
            </a:r>
          </a:p>
        </p:txBody>
      </p:sp>
      <p:sp>
        <p:nvSpPr>
          <p:cNvPr id="170035" name="Rectangle 51"/>
          <p:cNvSpPr>
            <a:spLocks noChangeArrowheads="1"/>
          </p:cNvSpPr>
          <p:nvPr/>
        </p:nvSpPr>
        <p:spPr bwMode="auto">
          <a:xfrm>
            <a:off x="3568700" y="2824163"/>
            <a:ext cx="15001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 with greater uncertainty </a:t>
            </a:r>
          </a:p>
        </p:txBody>
      </p:sp>
      <p:sp>
        <p:nvSpPr>
          <p:cNvPr id="170036" name="Rectangle 52"/>
          <p:cNvSpPr>
            <a:spLocks noChangeArrowheads="1"/>
          </p:cNvSpPr>
          <p:nvPr/>
        </p:nvSpPr>
        <p:spPr bwMode="auto">
          <a:xfrm>
            <a:off x="3568700" y="2935288"/>
            <a:ext cx="6429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on future</a:t>
            </a:r>
          </a:p>
        </p:txBody>
      </p:sp>
      <p:sp>
        <p:nvSpPr>
          <p:cNvPr id="170037" name="Rectangle 53"/>
          <p:cNvSpPr>
            <a:spLocks noChangeArrowheads="1"/>
          </p:cNvSpPr>
          <p:nvPr/>
        </p:nvSpPr>
        <p:spPr bwMode="auto">
          <a:xfrm>
            <a:off x="5048250" y="2386013"/>
            <a:ext cx="9461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i="1">
                <a:solidFill>
                  <a:srgbClr val="000000"/>
                </a:solidFill>
              </a:rPr>
              <a:t>Straight versus</a:t>
            </a:r>
          </a:p>
        </p:txBody>
      </p:sp>
      <p:sp>
        <p:nvSpPr>
          <p:cNvPr id="170038" name="Rectangle 54"/>
          <p:cNvSpPr>
            <a:spLocks noChangeArrowheads="1"/>
          </p:cNvSpPr>
          <p:nvPr/>
        </p:nvSpPr>
        <p:spPr bwMode="auto">
          <a:xfrm>
            <a:off x="5048250" y="2495550"/>
            <a:ext cx="781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i="1">
                <a:solidFill>
                  <a:srgbClr val="000000"/>
                </a:solidFill>
              </a:rPr>
              <a:t>Convertible</a:t>
            </a:r>
          </a:p>
        </p:txBody>
      </p:sp>
      <p:sp>
        <p:nvSpPr>
          <p:cNvPr id="170039" name="Rectangle 55"/>
          <p:cNvSpPr>
            <a:spLocks noChangeArrowheads="1"/>
          </p:cNvSpPr>
          <p:nvPr/>
        </p:nvSpPr>
        <p:spPr bwMode="auto">
          <a:xfrm>
            <a:off x="5048250" y="2605088"/>
            <a:ext cx="9636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 Convertible if</a:t>
            </a:r>
          </a:p>
        </p:txBody>
      </p:sp>
      <p:sp>
        <p:nvSpPr>
          <p:cNvPr id="170040" name="Rectangle 56"/>
          <p:cNvSpPr>
            <a:spLocks noChangeArrowheads="1"/>
          </p:cNvSpPr>
          <p:nvPr/>
        </p:nvSpPr>
        <p:spPr bwMode="auto">
          <a:xfrm>
            <a:off x="5048250" y="2714625"/>
            <a:ext cx="9683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cash flows low </a:t>
            </a:r>
          </a:p>
        </p:txBody>
      </p:sp>
      <p:sp>
        <p:nvSpPr>
          <p:cNvPr id="170041" name="Rectangle 57"/>
          <p:cNvSpPr>
            <a:spLocks noChangeArrowheads="1"/>
          </p:cNvSpPr>
          <p:nvPr/>
        </p:nvSpPr>
        <p:spPr bwMode="auto">
          <a:xfrm>
            <a:off x="5048250" y="2824163"/>
            <a:ext cx="8509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now but high</a:t>
            </a:r>
          </a:p>
        </p:txBody>
      </p:sp>
      <p:sp>
        <p:nvSpPr>
          <p:cNvPr id="170042" name="Rectangle 58"/>
          <p:cNvSpPr>
            <a:spLocks noChangeArrowheads="1"/>
          </p:cNvSpPr>
          <p:nvPr/>
        </p:nvSpPr>
        <p:spPr bwMode="auto">
          <a:xfrm>
            <a:off x="5048250" y="2935288"/>
            <a:ext cx="7874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exp. growth</a:t>
            </a:r>
          </a:p>
        </p:txBody>
      </p:sp>
      <p:sp>
        <p:nvSpPr>
          <p:cNvPr id="170043" name="Rectangle 59"/>
          <p:cNvSpPr>
            <a:spLocks noChangeArrowheads="1"/>
          </p:cNvSpPr>
          <p:nvPr/>
        </p:nvSpPr>
        <p:spPr bwMode="auto">
          <a:xfrm>
            <a:off x="6116638" y="2386013"/>
            <a:ext cx="10382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i="1">
                <a:solidFill>
                  <a:srgbClr val="000000"/>
                </a:solidFill>
              </a:rPr>
              <a:t>Special Features</a:t>
            </a:r>
          </a:p>
        </p:txBody>
      </p:sp>
      <p:sp>
        <p:nvSpPr>
          <p:cNvPr id="170044" name="Rectangle 60"/>
          <p:cNvSpPr>
            <a:spLocks noChangeArrowheads="1"/>
          </p:cNvSpPr>
          <p:nvPr/>
        </p:nvSpPr>
        <p:spPr bwMode="auto">
          <a:xfrm>
            <a:off x="6116638" y="2495550"/>
            <a:ext cx="5873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i="1">
                <a:solidFill>
                  <a:srgbClr val="000000"/>
                </a:solidFill>
              </a:rPr>
              <a:t>on Debt</a:t>
            </a:r>
          </a:p>
        </p:txBody>
      </p:sp>
      <p:sp>
        <p:nvSpPr>
          <p:cNvPr id="170045" name="Rectangle 61"/>
          <p:cNvSpPr>
            <a:spLocks noChangeArrowheads="1"/>
          </p:cNvSpPr>
          <p:nvPr/>
        </p:nvSpPr>
        <p:spPr bwMode="auto">
          <a:xfrm>
            <a:off x="6116638" y="2605088"/>
            <a:ext cx="11255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 Options to make </a:t>
            </a:r>
          </a:p>
        </p:txBody>
      </p:sp>
      <p:sp>
        <p:nvSpPr>
          <p:cNvPr id="170046" name="Rectangle 62"/>
          <p:cNvSpPr>
            <a:spLocks noChangeArrowheads="1"/>
          </p:cNvSpPr>
          <p:nvPr/>
        </p:nvSpPr>
        <p:spPr bwMode="auto">
          <a:xfrm>
            <a:off x="6116638" y="2714625"/>
            <a:ext cx="11541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cash flows on debt </a:t>
            </a:r>
          </a:p>
        </p:txBody>
      </p:sp>
      <p:sp>
        <p:nvSpPr>
          <p:cNvPr id="170047" name="Rectangle 63"/>
          <p:cNvSpPr>
            <a:spLocks noChangeArrowheads="1"/>
          </p:cNvSpPr>
          <p:nvPr/>
        </p:nvSpPr>
        <p:spPr bwMode="auto">
          <a:xfrm>
            <a:off x="6116638" y="2824163"/>
            <a:ext cx="10874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match cash flows </a:t>
            </a:r>
          </a:p>
        </p:txBody>
      </p:sp>
      <p:sp>
        <p:nvSpPr>
          <p:cNvPr id="170048" name="Rectangle 64"/>
          <p:cNvSpPr>
            <a:spLocks noChangeArrowheads="1"/>
          </p:cNvSpPr>
          <p:nvPr/>
        </p:nvSpPr>
        <p:spPr bwMode="auto">
          <a:xfrm>
            <a:off x="6116638" y="2935288"/>
            <a:ext cx="63658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on assets</a:t>
            </a:r>
          </a:p>
        </p:txBody>
      </p:sp>
      <p:grpSp>
        <p:nvGrpSpPr>
          <p:cNvPr id="170049" name="Group 65"/>
          <p:cNvGrpSpPr>
            <a:grpSpLocks/>
          </p:cNvGrpSpPr>
          <p:nvPr/>
        </p:nvGrpSpPr>
        <p:grpSpPr bwMode="auto">
          <a:xfrm>
            <a:off x="2787650" y="2127250"/>
            <a:ext cx="61913" cy="238125"/>
            <a:chOff x="1756" y="1340"/>
            <a:chExt cx="39" cy="150"/>
          </a:xfrm>
        </p:grpSpPr>
        <p:sp>
          <p:nvSpPr>
            <p:cNvPr id="170130" name="Freeform 66"/>
            <p:cNvSpPr>
              <a:spLocks/>
            </p:cNvSpPr>
            <p:nvPr/>
          </p:nvSpPr>
          <p:spPr bwMode="auto">
            <a:xfrm>
              <a:off x="1756" y="1434"/>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170131" name="Line 67"/>
            <p:cNvSpPr>
              <a:spLocks noChangeShapeType="1"/>
            </p:cNvSpPr>
            <p:nvPr/>
          </p:nvSpPr>
          <p:spPr bwMode="auto">
            <a:xfrm>
              <a:off x="1783" y="1340"/>
              <a:ext cx="0" cy="13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170050" name="Group 68"/>
          <p:cNvGrpSpPr>
            <a:grpSpLocks/>
          </p:cNvGrpSpPr>
          <p:nvPr/>
        </p:nvGrpSpPr>
        <p:grpSpPr bwMode="auto">
          <a:xfrm>
            <a:off x="4184650" y="2127250"/>
            <a:ext cx="61913" cy="238125"/>
            <a:chOff x="2636" y="1340"/>
            <a:chExt cx="39" cy="150"/>
          </a:xfrm>
        </p:grpSpPr>
        <p:sp>
          <p:nvSpPr>
            <p:cNvPr id="170128" name="Freeform 69"/>
            <p:cNvSpPr>
              <a:spLocks/>
            </p:cNvSpPr>
            <p:nvPr/>
          </p:nvSpPr>
          <p:spPr bwMode="auto">
            <a:xfrm>
              <a:off x="2636" y="1434"/>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170129" name="Line 70"/>
            <p:cNvSpPr>
              <a:spLocks noChangeShapeType="1"/>
            </p:cNvSpPr>
            <p:nvPr/>
          </p:nvSpPr>
          <p:spPr bwMode="auto">
            <a:xfrm>
              <a:off x="2663" y="1340"/>
              <a:ext cx="0" cy="13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170051" name="Group 71"/>
          <p:cNvGrpSpPr>
            <a:grpSpLocks/>
          </p:cNvGrpSpPr>
          <p:nvPr/>
        </p:nvGrpSpPr>
        <p:grpSpPr bwMode="auto">
          <a:xfrm>
            <a:off x="5418138" y="2127250"/>
            <a:ext cx="61912" cy="238125"/>
            <a:chOff x="3413" y="1340"/>
            <a:chExt cx="39" cy="150"/>
          </a:xfrm>
        </p:grpSpPr>
        <p:sp>
          <p:nvSpPr>
            <p:cNvPr id="170126" name="Freeform 72"/>
            <p:cNvSpPr>
              <a:spLocks/>
            </p:cNvSpPr>
            <p:nvPr/>
          </p:nvSpPr>
          <p:spPr bwMode="auto">
            <a:xfrm>
              <a:off x="3413" y="1434"/>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170127" name="Line 73"/>
            <p:cNvSpPr>
              <a:spLocks noChangeShapeType="1"/>
            </p:cNvSpPr>
            <p:nvPr/>
          </p:nvSpPr>
          <p:spPr bwMode="auto">
            <a:xfrm>
              <a:off x="3440" y="1340"/>
              <a:ext cx="0" cy="13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170052" name="Group 74"/>
          <p:cNvGrpSpPr>
            <a:grpSpLocks/>
          </p:cNvGrpSpPr>
          <p:nvPr/>
        </p:nvGrpSpPr>
        <p:grpSpPr bwMode="auto">
          <a:xfrm>
            <a:off x="6486525" y="2127250"/>
            <a:ext cx="61913" cy="238125"/>
            <a:chOff x="4086" y="1340"/>
            <a:chExt cx="39" cy="150"/>
          </a:xfrm>
        </p:grpSpPr>
        <p:sp>
          <p:nvSpPr>
            <p:cNvPr id="170124" name="Freeform 75"/>
            <p:cNvSpPr>
              <a:spLocks/>
            </p:cNvSpPr>
            <p:nvPr/>
          </p:nvSpPr>
          <p:spPr bwMode="auto">
            <a:xfrm>
              <a:off x="4086" y="1434"/>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170125" name="Line 76"/>
            <p:cNvSpPr>
              <a:spLocks noChangeShapeType="1"/>
            </p:cNvSpPr>
            <p:nvPr/>
          </p:nvSpPr>
          <p:spPr bwMode="auto">
            <a:xfrm>
              <a:off x="4113" y="1340"/>
              <a:ext cx="0" cy="13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70053" name="Rectangle 77"/>
          <p:cNvSpPr>
            <a:spLocks noChangeArrowheads="1"/>
          </p:cNvSpPr>
          <p:nvPr/>
        </p:nvSpPr>
        <p:spPr bwMode="auto">
          <a:xfrm>
            <a:off x="227013" y="1454150"/>
            <a:ext cx="10398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i="1"/>
              <a:t>Start with the </a:t>
            </a:r>
          </a:p>
        </p:txBody>
      </p:sp>
      <p:sp>
        <p:nvSpPr>
          <p:cNvPr id="170054" name="Rectangle 78"/>
          <p:cNvSpPr>
            <a:spLocks noChangeArrowheads="1"/>
          </p:cNvSpPr>
          <p:nvPr/>
        </p:nvSpPr>
        <p:spPr bwMode="auto">
          <a:xfrm>
            <a:off x="227013" y="1539875"/>
            <a:ext cx="102552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i="1"/>
              <a:t>Cash Flows</a:t>
            </a:r>
          </a:p>
        </p:txBody>
      </p:sp>
      <p:sp>
        <p:nvSpPr>
          <p:cNvPr id="170055" name="Rectangle 79"/>
          <p:cNvSpPr>
            <a:spLocks noChangeArrowheads="1"/>
          </p:cNvSpPr>
          <p:nvPr/>
        </p:nvSpPr>
        <p:spPr bwMode="auto">
          <a:xfrm>
            <a:off x="227013" y="1649413"/>
            <a:ext cx="89693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i="1"/>
              <a:t>on Assets/</a:t>
            </a:r>
          </a:p>
        </p:txBody>
      </p:sp>
      <p:sp>
        <p:nvSpPr>
          <p:cNvPr id="170056" name="Rectangle 80"/>
          <p:cNvSpPr>
            <a:spLocks noChangeArrowheads="1"/>
          </p:cNvSpPr>
          <p:nvPr/>
        </p:nvSpPr>
        <p:spPr bwMode="auto">
          <a:xfrm>
            <a:off x="227013" y="1758950"/>
            <a:ext cx="7731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i="1"/>
              <a:t>Projects</a:t>
            </a:r>
          </a:p>
        </p:txBody>
      </p:sp>
      <p:grpSp>
        <p:nvGrpSpPr>
          <p:cNvPr id="170057" name="Group 81"/>
          <p:cNvGrpSpPr>
            <a:grpSpLocks/>
          </p:cNvGrpSpPr>
          <p:nvPr/>
        </p:nvGrpSpPr>
        <p:grpSpPr bwMode="auto">
          <a:xfrm>
            <a:off x="1882775" y="2127250"/>
            <a:ext cx="61913" cy="238125"/>
            <a:chOff x="1186" y="1340"/>
            <a:chExt cx="39" cy="150"/>
          </a:xfrm>
        </p:grpSpPr>
        <p:sp>
          <p:nvSpPr>
            <p:cNvPr id="170122" name="Freeform 82"/>
            <p:cNvSpPr>
              <a:spLocks/>
            </p:cNvSpPr>
            <p:nvPr/>
          </p:nvSpPr>
          <p:spPr bwMode="auto">
            <a:xfrm>
              <a:off x="1186" y="1434"/>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170123" name="Line 83"/>
            <p:cNvSpPr>
              <a:spLocks noChangeShapeType="1"/>
            </p:cNvSpPr>
            <p:nvPr/>
          </p:nvSpPr>
          <p:spPr bwMode="auto">
            <a:xfrm>
              <a:off x="1213" y="1340"/>
              <a:ext cx="0" cy="13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70058" name="Rectangle 84"/>
          <p:cNvSpPr>
            <a:spLocks noChangeArrowheads="1"/>
          </p:cNvSpPr>
          <p:nvPr/>
        </p:nvSpPr>
        <p:spPr bwMode="auto">
          <a:xfrm>
            <a:off x="306388" y="3738563"/>
            <a:ext cx="131762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i="1"/>
              <a:t>Overlay tax</a:t>
            </a:r>
          </a:p>
        </p:txBody>
      </p:sp>
      <p:sp>
        <p:nvSpPr>
          <p:cNvPr id="170059" name="Rectangle 85"/>
          <p:cNvSpPr>
            <a:spLocks noChangeArrowheads="1"/>
          </p:cNvSpPr>
          <p:nvPr/>
        </p:nvSpPr>
        <p:spPr bwMode="auto">
          <a:xfrm>
            <a:off x="307975" y="3848100"/>
            <a:ext cx="1309688"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i="1"/>
              <a:t>preferences</a:t>
            </a:r>
          </a:p>
        </p:txBody>
      </p:sp>
      <p:sp>
        <p:nvSpPr>
          <p:cNvPr id="170060" name="Rectangle 86"/>
          <p:cNvSpPr>
            <a:spLocks noChangeArrowheads="1"/>
          </p:cNvSpPr>
          <p:nvPr/>
        </p:nvSpPr>
        <p:spPr bwMode="auto">
          <a:xfrm>
            <a:off x="2087563" y="3702050"/>
            <a:ext cx="15525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Deductibility of cash flows</a:t>
            </a:r>
          </a:p>
        </p:txBody>
      </p:sp>
      <p:sp>
        <p:nvSpPr>
          <p:cNvPr id="170061" name="Rectangle 87"/>
          <p:cNvSpPr>
            <a:spLocks noChangeArrowheads="1"/>
          </p:cNvSpPr>
          <p:nvPr/>
        </p:nvSpPr>
        <p:spPr bwMode="auto">
          <a:xfrm>
            <a:off x="2087563" y="3811588"/>
            <a:ext cx="9985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for tax purposes</a:t>
            </a:r>
          </a:p>
        </p:txBody>
      </p:sp>
      <p:sp>
        <p:nvSpPr>
          <p:cNvPr id="170062" name="Rectangle 88"/>
          <p:cNvSpPr>
            <a:spLocks noChangeArrowheads="1"/>
          </p:cNvSpPr>
          <p:nvPr/>
        </p:nvSpPr>
        <p:spPr bwMode="auto">
          <a:xfrm>
            <a:off x="4225925" y="3702050"/>
            <a:ext cx="13620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Differences in tax rates</a:t>
            </a:r>
          </a:p>
        </p:txBody>
      </p:sp>
      <p:sp>
        <p:nvSpPr>
          <p:cNvPr id="170063" name="Rectangle 89"/>
          <p:cNvSpPr>
            <a:spLocks noChangeArrowheads="1"/>
          </p:cNvSpPr>
          <p:nvPr/>
        </p:nvSpPr>
        <p:spPr bwMode="auto">
          <a:xfrm>
            <a:off x="4225925" y="3811588"/>
            <a:ext cx="13509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across different locales</a:t>
            </a:r>
          </a:p>
        </p:txBody>
      </p:sp>
      <p:sp>
        <p:nvSpPr>
          <p:cNvPr id="170064" name="Rectangle 90"/>
          <p:cNvSpPr>
            <a:spLocks noChangeArrowheads="1"/>
          </p:cNvSpPr>
          <p:nvPr/>
        </p:nvSpPr>
        <p:spPr bwMode="auto">
          <a:xfrm>
            <a:off x="608013" y="4314825"/>
            <a:ext cx="87788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i="1"/>
              <a:t>Consider </a:t>
            </a:r>
          </a:p>
        </p:txBody>
      </p:sp>
      <p:sp>
        <p:nvSpPr>
          <p:cNvPr id="170065" name="Rectangle 91"/>
          <p:cNvSpPr>
            <a:spLocks noChangeArrowheads="1"/>
          </p:cNvSpPr>
          <p:nvPr/>
        </p:nvSpPr>
        <p:spPr bwMode="auto">
          <a:xfrm>
            <a:off x="150813" y="4424363"/>
            <a:ext cx="123348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i="1"/>
              <a:t>ratings agency</a:t>
            </a:r>
          </a:p>
        </p:txBody>
      </p:sp>
      <p:sp>
        <p:nvSpPr>
          <p:cNvPr id="170066" name="Rectangle 92"/>
          <p:cNvSpPr>
            <a:spLocks noChangeArrowheads="1"/>
          </p:cNvSpPr>
          <p:nvPr/>
        </p:nvSpPr>
        <p:spPr bwMode="auto">
          <a:xfrm>
            <a:off x="150813" y="4533900"/>
            <a:ext cx="156368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i="1"/>
              <a:t>&amp; analyst concerns</a:t>
            </a:r>
          </a:p>
        </p:txBody>
      </p:sp>
      <p:sp>
        <p:nvSpPr>
          <p:cNvPr id="170067" name="Rectangle 93"/>
          <p:cNvSpPr>
            <a:spLocks noChangeArrowheads="1"/>
          </p:cNvSpPr>
          <p:nvPr/>
        </p:nvSpPr>
        <p:spPr bwMode="auto">
          <a:xfrm>
            <a:off x="2087563" y="4360863"/>
            <a:ext cx="10874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Analyst Concerns</a:t>
            </a:r>
          </a:p>
        </p:txBody>
      </p:sp>
      <p:sp>
        <p:nvSpPr>
          <p:cNvPr id="170068" name="Rectangle 94"/>
          <p:cNvSpPr>
            <a:spLocks noChangeArrowheads="1"/>
          </p:cNvSpPr>
          <p:nvPr/>
        </p:nvSpPr>
        <p:spPr bwMode="auto">
          <a:xfrm>
            <a:off x="2087563" y="4470400"/>
            <a:ext cx="9747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 Effect on EPS</a:t>
            </a:r>
          </a:p>
        </p:txBody>
      </p:sp>
      <p:sp>
        <p:nvSpPr>
          <p:cNvPr id="170069" name="Rectangle 95"/>
          <p:cNvSpPr>
            <a:spLocks noChangeArrowheads="1"/>
          </p:cNvSpPr>
          <p:nvPr/>
        </p:nvSpPr>
        <p:spPr bwMode="auto">
          <a:xfrm>
            <a:off x="2087563" y="4579938"/>
            <a:ext cx="17748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 Value relative to comparables</a:t>
            </a:r>
          </a:p>
        </p:txBody>
      </p:sp>
      <p:sp>
        <p:nvSpPr>
          <p:cNvPr id="170070" name="Rectangle 96"/>
          <p:cNvSpPr>
            <a:spLocks noChangeArrowheads="1"/>
          </p:cNvSpPr>
          <p:nvPr/>
        </p:nvSpPr>
        <p:spPr bwMode="auto">
          <a:xfrm>
            <a:off x="4060825" y="4360863"/>
            <a:ext cx="9953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Ratings Agency</a:t>
            </a:r>
          </a:p>
        </p:txBody>
      </p:sp>
      <p:sp>
        <p:nvSpPr>
          <p:cNvPr id="170071" name="Rectangle 97"/>
          <p:cNvSpPr>
            <a:spLocks noChangeArrowheads="1"/>
          </p:cNvSpPr>
          <p:nvPr/>
        </p:nvSpPr>
        <p:spPr bwMode="auto">
          <a:xfrm>
            <a:off x="4060825" y="4470400"/>
            <a:ext cx="10795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 Effect on Ratios</a:t>
            </a:r>
          </a:p>
        </p:txBody>
      </p:sp>
      <p:sp>
        <p:nvSpPr>
          <p:cNvPr id="170072" name="Rectangle 98"/>
          <p:cNvSpPr>
            <a:spLocks noChangeArrowheads="1"/>
          </p:cNvSpPr>
          <p:nvPr/>
        </p:nvSpPr>
        <p:spPr bwMode="auto">
          <a:xfrm>
            <a:off x="4060825" y="4579938"/>
            <a:ext cx="17954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 Ratios relative to comparables</a:t>
            </a:r>
          </a:p>
        </p:txBody>
      </p:sp>
      <p:sp>
        <p:nvSpPr>
          <p:cNvPr id="170073" name="Rectangle 99"/>
          <p:cNvSpPr>
            <a:spLocks noChangeArrowheads="1"/>
          </p:cNvSpPr>
          <p:nvPr/>
        </p:nvSpPr>
        <p:spPr bwMode="auto">
          <a:xfrm>
            <a:off x="5870575" y="4360863"/>
            <a:ext cx="12573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Regulatory Concerns</a:t>
            </a:r>
          </a:p>
        </p:txBody>
      </p:sp>
      <p:sp>
        <p:nvSpPr>
          <p:cNvPr id="170074" name="Rectangle 100"/>
          <p:cNvSpPr>
            <a:spLocks noChangeArrowheads="1"/>
          </p:cNvSpPr>
          <p:nvPr/>
        </p:nvSpPr>
        <p:spPr bwMode="auto">
          <a:xfrm>
            <a:off x="5870575" y="4470400"/>
            <a:ext cx="1006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 Measures used</a:t>
            </a:r>
          </a:p>
        </p:txBody>
      </p:sp>
      <p:sp>
        <p:nvSpPr>
          <p:cNvPr id="170075" name="Rectangle 101"/>
          <p:cNvSpPr>
            <a:spLocks noChangeArrowheads="1"/>
          </p:cNvSpPr>
          <p:nvPr/>
        </p:nvSpPr>
        <p:spPr bwMode="auto">
          <a:xfrm>
            <a:off x="303213" y="5383213"/>
            <a:ext cx="13954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i="1"/>
              <a:t>Factor in agency</a:t>
            </a:r>
          </a:p>
        </p:txBody>
      </p:sp>
      <p:sp>
        <p:nvSpPr>
          <p:cNvPr id="170076" name="Rectangle 102"/>
          <p:cNvSpPr>
            <a:spLocks noChangeArrowheads="1"/>
          </p:cNvSpPr>
          <p:nvPr/>
        </p:nvSpPr>
        <p:spPr bwMode="auto">
          <a:xfrm>
            <a:off x="303213" y="5492750"/>
            <a:ext cx="180975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i="1"/>
              <a:t>conflicts between stock</a:t>
            </a:r>
          </a:p>
        </p:txBody>
      </p:sp>
      <p:sp>
        <p:nvSpPr>
          <p:cNvPr id="170077" name="Rectangle 103"/>
          <p:cNvSpPr>
            <a:spLocks noChangeArrowheads="1"/>
          </p:cNvSpPr>
          <p:nvPr/>
        </p:nvSpPr>
        <p:spPr bwMode="auto">
          <a:xfrm>
            <a:off x="303213" y="5602288"/>
            <a:ext cx="142557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i="1"/>
              <a:t>and bond holders</a:t>
            </a:r>
          </a:p>
        </p:txBody>
      </p:sp>
      <p:sp>
        <p:nvSpPr>
          <p:cNvPr id="170078" name="Rectangle 104"/>
          <p:cNvSpPr>
            <a:spLocks noChangeArrowheads="1"/>
          </p:cNvSpPr>
          <p:nvPr/>
        </p:nvSpPr>
        <p:spPr bwMode="auto">
          <a:xfrm>
            <a:off x="2252663" y="5264150"/>
            <a:ext cx="16383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Observability of Cash Flows</a:t>
            </a:r>
          </a:p>
        </p:txBody>
      </p:sp>
      <p:sp>
        <p:nvSpPr>
          <p:cNvPr id="170079" name="Rectangle 105"/>
          <p:cNvSpPr>
            <a:spLocks noChangeArrowheads="1"/>
          </p:cNvSpPr>
          <p:nvPr/>
        </p:nvSpPr>
        <p:spPr bwMode="auto">
          <a:xfrm>
            <a:off x="2252663" y="5373688"/>
            <a:ext cx="7493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by Lenders</a:t>
            </a:r>
          </a:p>
        </p:txBody>
      </p:sp>
      <p:sp>
        <p:nvSpPr>
          <p:cNvPr id="170080" name="Rectangle 106"/>
          <p:cNvSpPr>
            <a:spLocks noChangeArrowheads="1"/>
          </p:cNvSpPr>
          <p:nvPr/>
        </p:nvSpPr>
        <p:spPr bwMode="auto">
          <a:xfrm>
            <a:off x="2252663" y="5484813"/>
            <a:ext cx="166528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 Less observable cash flows </a:t>
            </a:r>
          </a:p>
        </p:txBody>
      </p:sp>
      <p:sp>
        <p:nvSpPr>
          <p:cNvPr id="170081" name="Rectangle 107"/>
          <p:cNvSpPr>
            <a:spLocks noChangeArrowheads="1"/>
          </p:cNvSpPr>
          <p:nvPr/>
        </p:nvSpPr>
        <p:spPr bwMode="auto">
          <a:xfrm>
            <a:off x="2252663" y="5594350"/>
            <a:ext cx="130968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lead to more  conflicts</a:t>
            </a:r>
          </a:p>
        </p:txBody>
      </p:sp>
      <p:sp>
        <p:nvSpPr>
          <p:cNvPr id="170082" name="Rectangle 108"/>
          <p:cNvSpPr>
            <a:spLocks noChangeArrowheads="1"/>
          </p:cNvSpPr>
          <p:nvPr/>
        </p:nvSpPr>
        <p:spPr bwMode="auto">
          <a:xfrm>
            <a:off x="4060825" y="5264150"/>
            <a:ext cx="14049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Type of Assets financed</a:t>
            </a:r>
          </a:p>
        </p:txBody>
      </p:sp>
      <p:sp>
        <p:nvSpPr>
          <p:cNvPr id="170083" name="Rectangle 109"/>
          <p:cNvSpPr>
            <a:spLocks noChangeArrowheads="1"/>
          </p:cNvSpPr>
          <p:nvPr/>
        </p:nvSpPr>
        <p:spPr bwMode="auto">
          <a:xfrm>
            <a:off x="4060825" y="5373688"/>
            <a:ext cx="16097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 Tangible and liquid assets </a:t>
            </a:r>
          </a:p>
        </p:txBody>
      </p:sp>
      <p:sp>
        <p:nvSpPr>
          <p:cNvPr id="170084" name="Rectangle 110"/>
          <p:cNvSpPr>
            <a:spLocks noChangeArrowheads="1"/>
          </p:cNvSpPr>
          <p:nvPr/>
        </p:nvSpPr>
        <p:spPr bwMode="auto">
          <a:xfrm>
            <a:off x="4060825" y="5484813"/>
            <a:ext cx="16017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create less agency problems</a:t>
            </a:r>
          </a:p>
        </p:txBody>
      </p:sp>
      <p:sp>
        <p:nvSpPr>
          <p:cNvPr id="170085" name="Rectangle 111"/>
          <p:cNvSpPr>
            <a:spLocks noChangeArrowheads="1"/>
          </p:cNvSpPr>
          <p:nvPr/>
        </p:nvSpPr>
        <p:spPr bwMode="auto">
          <a:xfrm>
            <a:off x="5870575" y="5346700"/>
            <a:ext cx="14224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Existing Debt covenants</a:t>
            </a:r>
          </a:p>
        </p:txBody>
      </p:sp>
      <p:sp>
        <p:nvSpPr>
          <p:cNvPr id="170086" name="Rectangle 112"/>
          <p:cNvSpPr>
            <a:spLocks noChangeArrowheads="1"/>
          </p:cNvSpPr>
          <p:nvPr/>
        </p:nvSpPr>
        <p:spPr bwMode="auto">
          <a:xfrm>
            <a:off x="5870575" y="5456238"/>
            <a:ext cx="15605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 Restrictions on Financing</a:t>
            </a:r>
          </a:p>
        </p:txBody>
      </p:sp>
      <p:sp>
        <p:nvSpPr>
          <p:cNvPr id="170087" name="Rectangle 113"/>
          <p:cNvSpPr>
            <a:spLocks noChangeArrowheads="1"/>
          </p:cNvSpPr>
          <p:nvPr/>
        </p:nvSpPr>
        <p:spPr bwMode="auto">
          <a:xfrm>
            <a:off x="227013" y="6205538"/>
            <a:ext cx="177165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i="1"/>
              <a:t>Consider Information </a:t>
            </a:r>
          </a:p>
        </p:txBody>
      </p:sp>
      <p:sp>
        <p:nvSpPr>
          <p:cNvPr id="170088" name="Rectangle 114"/>
          <p:cNvSpPr>
            <a:spLocks noChangeArrowheads="1"/>
          </p:cNvSpPr>
          <p:nvPr/>
        </p:nvSpPr>
        <p:spPr bwMode="auto">
          <a:xfrm>
            <a:off x="227013" y="6315075"/>
            <a:ext cx="108902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i="1"/>
              <a:t>Asymmetries</a:t>
            </a:r>
          </a:p>
        </p:txBody>
      </p:sp>
      <p:sp>
        <p:nvSpPr>
          <p:cNvPr id="170089" name="Rectangle 115"/>
          <p:cNvSpPr>
            <a:spLocks noChangeArrowheads="1"/>
          </p:cNvSpPr>
          <p:nvPr/>
        </p:nvSpPr>
        <p:spPr bwMode="auto">
          <a:xfrm>
            <a:off x="2170113" y="6251575"/>
            <a:ext cx="20193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Uncertainty about Future Cashflows</a:t>
            </a:r>
          </a:p>
        </p:txBody>
      </p:sp>
      <p:sp>
        <p:nvSpPr>
          <p:cNvPr id="170090" name="Rectangle 116"/>
          <p:cNvSpPr>
            <a:spLocks noChangeArrowheads="1"/>
          </p:cNvSpPr>
          <p:nvPr/>
        </p:nvSpPr>
        <p:spPr bwMode="auto">
          <a:xfrm>
            <a:off x="2170113" y="6361113"/>
            <a:ext cx="19907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 When there is more uncertainty, it</a:t>
            </a:r>
          </a:p>
        </p:txBody>
      </p:sp>
      <p:sp>
        <p:nvSpPr>
          <p:cNvPr id="170091" name="Rectangle 117"/>
          <p:cNvSpPr>
            <a:spLocks noChangeArrowheads="1"/>
          </p:cNvSpPr>
          <p:nvPr/>
        </p:nvSpPr>
        <p:spPr bwMode="auto">
          <a:xfrm>
            <a:off x="2170113" y="6470650"/>
            <a:ext cx="20050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may be better to use short term debt</a:t>
            </a:r>
          </a:p>
        </p:txBody>
      </p:sp>
      <p:sp>
        <p:nvSpPr>
          <p:cNvPr id="170092" name="Rectangle 118"/>
          <p:cNvSpPr>
            <a:spLocks noChangeArrowheads="1"/>
          </p:cNvSpPr>
          <p:nvPr/>
        </p:nvSpPr>
        <p:spPr bwMode="auto">
          <a:xfrm>
            <a:off x="4225925" y="6251575"/>
            <a:ext cx="19097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Credibility &amp; Quality  of the Firm</a:t>
            </a:r>
          </a:p>
        </p:txBody>
      </p:sp>
      <p:sp>
        <p:nvSpPr>
          <p:cNvPr id="170093" name="Rectangle 119"/>
          <p:cNvSpPr>
            <a:spLocks noChangeArrowheads="1"/>
          </p:cNvSpPr>
          <p:nvPr/>
        </p:nvSpPr>
        <p:spPr bwMode="auto">
          <a:xfrm>
            <a:off x="4225925" y="6361113"/>
            <a:ext cx="18669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 Firms with credibility problems</a:t>
            </a:r>
          </a:p>
        </p:txBody>
      </p:sp>
      <p:sp>
        <p:nvSpPr>
          <p:cNvPr id="170094" name="Rectangle 120"/>
          <p:cNvSpPr>
            <a:spLocks noChangeArrowheads="1"/>
          </p:cNvSpPr>
          <p:nvPr/>
        </p:nvSpPr>
        <p:spPr bwMode="auto">
          <a:xfrm>
            <a:off x="4225925" y="6470650"/>
            <a:ext cx="17573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will issue more short term debt</a:t>
            </a:r>
          </a:p>
        </p:txBody>
      </p:sp>
      <p:grpSp>
        <p:nvGrpSpPr>
          <p:cNvPr id="170095" name="Group 121"/>
          <p:cNvGrpSpPr>
            <a:grpSpLocks/>
          </p:cNvGrpSpPr>
          <p:nvPr/>
        </p:nvGrpSpPr>
        <p:grpSpPr bwMode="auto">
          <a:xfrm>
            <a:off x="4513263" y="3525838"/>
            <a:ext cx="61912" cy="155575"/>
            <a:chOff x="2843" y="2221"/>
            <a:chExt cx="39" cy="98"/>
          </a:xfrm>
        </p:grpSpPr>
        <p:sp>
          <p:nvSpPr>
            <p:cNvPr id="170120" name="Freeform 122"/>
            <p:cNvSpPr>
              <a:spLocks/>
            </p:cNvSpPr>
            <p:nvPr/>
          </p:nvSpPr>
          <p:spPr bwMode="auto">
            <a:xfrm>
              <a:off x="2843" y="2263"/>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170121" name="Line 123"/>
            <p:cNvSpPr>
              <a:spLocks noChangeShapeType="1"/>
            </p:cNvSpPr>
            <p:nvPr/>
          </p:nvSpPr>
          <p:spPr bwMode="auto">
            <a:xfrm>
              <a:off x="2870" y="2221"/>
              <a:ext cx="0" cy="8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70096" name="Line 124"/>
          <p:cNvSpPr>
            <a:spLocks noChangeShapeType="1"/>
          </p:cNvSpPr>
          <p:nvPr/>
        </p:nvSpPr>
        <p:spPr bwMode="auto">
          <a:xfrm>
            <a:off x="4556125" y="4265613"/>
            <a:ext cx="0" cy="666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70097" name="Line 125"/>
          <p:cNvSpPr>
            <a:spLocks noChangeShapeType="1"/>
          </p:cNvSpPr>
          <p:nvPr/>
        </p:nvSpPr>
        <p:spPr bwMode="auto">
          <a:xfrm>
            <a:off x="4556125" y="5170488"/>
            <a:ext cx="0" cy="666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170098" name="Group 126"/>
          <p:cNvGrpSpPr>
            <a:grpSpLocks/>
          </p:cNvGrpSpPr>
          <p:nvPr/>
        </p:nvGrpSpPr>
        <p:grpSpPr bwMode="auto">
          <a:xfrm>
            <a:off x="4595813" y="6075363"/>
            <a:ext cx="61912" cy="155575"/>
            <a:chOff x="2895" y="3827"/>
            <a:chExt cx="39" cy="98"/>
          </a:xfrm>
        </p:grpSpPr>
        <p:sp>
          <p:nvSpPr>
            <p:cNvPr id="170118" name="Freeform 127"/>
            <p:cNvSpPr>
              <a:spLocks/>
            </p:cNvSpPr>
            <p:nvPr/>
          </p:nvSpPr>
          <p:spPr bwMode="auto">
            <a:xfrm>
              <a:off x="2895" y="3869"/>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170119" name="Line 128"/>
            <p:cNvSpPr>
              <a:spLocks noChangeShapeType="1"/>
            </p:cNvSpPr>
            <p:nvPr/>
          </p:nvSpPr>
          <p:spPr bwMode="auto">
            <a:xfrm>
              <a:off x="2922" y="3827"/>
              <a:ext cx="0" cy="8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70099" name="Rectangle 129"/>
          <p:cNvSpPr>
            <a:spLocks noChangeArrowheads="1"/>
          </p:cNvSpPr>
          <p:nvPr/>
        </p:nvSpPr>
        <p:spPr bwMode="auto">
          <a:xfrm>
            <a:off x="3076575" y="5910263"/>
            <a:ext cx="3698875" cy="103187"/>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70100" name="Rectangle 130"/>
          <p:cNvSpPr>
            <a:spLocks noChangeArrowheads="1"/>
          </p:cNvSpPr>
          <p:nvPr/>
        </p:nvSpPr>
        <p:spPr bwMode="auto">
          <a:xfrm>
            <a:off x="2992438" y="5840413"/>
            <a:ext cx="37750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i="1">
                <a:solidFill>
                  <a:srgbClr val="000000"/>
                </a:solidFill>
              </a:rPr>
              <a:t>If agency problems are substantial, consider issuing convertible bonds</a:t>
            </a:r>
          </a:p>
        </p:txBody>
      </p:sp>
      <p:sp>
        <p:nvSpPr>
          <p:cNvPr id="170101" name="Rectangle 131"/>
          <p:cNvSpPr>
            <a:spLocks noChangeArrowheads="1"/>
          </p:cNvSpPr>
          <p:nvPr/>
        </p:nvSpPr>
        <p:spPr bwMode="auto">
          <a:xfrm>
            <a:off x="2665413" y="4959350"/>
            <a:ext cx="3881437" cy="2159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70102" name="Rectangle 132"/>
          <p:cNvSpPr>
            <a:spLocks noChangeArrowheads="1"/>
          </p:cNvSpPr>
          <p:nvPr/>
        </p:nvSpPr>
        <p:spPr bwMode="auto">
          <a:xfrm>
            <a:off x="2663825" y="4935538"/>
            <a:ext cx="38496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i="1">
                <a:solidFill>
                  <a:srgbClr val="000000"/>
                </a:solidFill>
              </a:rPr>
              <a:t>Can securities be designed that can make these different entities happy?</a:t>
            </a:r>
          </a:p>
        </p:txBody>
      </p:sp>
      <p:sp>
        <p:nvSpPr>
          <p:cNvPr id="170103" name="Rectangle 133"/>
          <p:cNvSpPr>
            <a:spLocks noChangeArrowheads="1"/>
          </p:cNvSpPr>
          <p:nvPr/>
        </p:nvSpPr>
        <p:spPr bwMode="auto">
          <a:xfrm>
            <a:off x="2582863" y="4044950"/>
            <a:ext cx="4268787" cy="204788"/>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70104" name="Rectangle 134"/>
          <p:cNvSpPr>
            <a:spLocks noChangeArrowheads="1"/>
          </p:cNvSpPr>
          <p:nvPr/>
        </p:nvSpPr>
        <p:spPr bwMode="auto">
          <a:xfrm>
            <a:off x="2581275" y="4030663"/>
            <a:ext cx="41989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i="1">
                <a:solidFill>
                  <a:srgbClr val="000000"/>
                </a:solidFill>
              </a:rPr>
              <a:t>If tax advantages are large enough, you might override results of previous step</a:t>
            </a:r>
          </a:p>
        </p:txBody>
      </p:sp>
      <p:sp>
        <p:nvSpPr>
          <p:cNvPr id="170105" name="Rectangle 135"/>
          <p:cNvSpPr>
            <a:spLocks noChangeArrowheads="1"/>
          </p:cNvSpPr>
          <p:nvPr/>
        </p:nvSpPr>
        <p:spPr bwMode="auto">
          <a:xfrm>
            <a:off x="7350125" y="3784600"/>
            <a:ext cx="904875" cy="2413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FF0000"/>
                </a:solidFill>
              </a:rPr>
              <a:t>Zero Coupons</a:t>
            </a:r>
          </a:p>
        </p:txBody>
      </p:sp>
      <p:sp>
        <p:nvSpPr>
          <p:cNvPr id="170106" name="Rectangle 136"/>
          <p:cNvSpPr>
            <a:spLocks noChangeArrowheads="1"/>
          </p:cNvSpPr>
          <p:nvPr/>
        </p:nvSpPr>
        <p:spPr bwMode="auto">
          <a:xfrm>
            <a:off x="7350125" y="4441825"/>
            <a:ext cx="1081088" cy="24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FF0000"/>
                </a:solidFill>
              </a:rPr>
              <a:t>Operating Leases</a:t>
            </a:r>
          </a:p>
        </p:txBody>
      </p:sp>
      <p:sp>
        <p:nvSpPr>
          <p:cNvPr id="170107" name="Rectangle 137"/>
          <p:cNvSpPr>
            <a:spLocks noChangeArrowheads="1"/>
          </p:cNvSpPr>
          <p:nvPr/>
        </p:nvSpPr>
        <p:spPr bwMode="auto">
          <a:xfrm>
            <a:off x="7350125" y="4551363"/>
            <a:ext cx="465138" cy="24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FF0000"/>
                </a:solidFill>
              </a:rPr>
              <a:t>MIPs</a:t>
            </a:r>
          </a:p>
        </p:txBody>
      </p:sp>
      <p:sp>
        <p:nvSpPr>
          <p:cNvPr id="170108" name="Rectangle 138"/>
          <p:cNvSpPr>
            <a:spLocks noChangeArrowheads="1"/>
          </p:cNvSpPr>
          <p:nvPr/>
        </p:nvSpPr>
        <p:spPr bwMode="auto">
          <a:xfrm>
            <a:off x="7350125" y="4660900"/>
            <a:ext cx="914400" cy="24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FF0000"/>
                </a:solidFill>
              </a:rPr>
              <a:t>Surplus Notes</a:t>
            </a:r>
          </a:p>
        </p:txBody>
      </p:sp>
      <p:sp>
        <p:nvSpPr>
          <p:cNvPr id="170109" name="Rectangle 139"/>
          <p:cNvSpPr>
            <a:spLocks noChangeArrowheads="1"/>
          </p:cNvSpPr>
          <p:nvPr/>
        </p:nvSpPr>
        <p:spPr bwMode="auto">
          <a:xfrm>
            <a:off x="7515225" y="5346700"/>
            <a:ext cx="874713" cy="24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FF0000"/>
                </a:solidFill>
              </a:rPr>
              <a:t>Convertibiles</a:t>
            </a:r>
          </a:p>
        </p:txBody>
      </p:sp>
      <p:sp>
        <p:nvSpPr>
          <p:cNvPr id="170110" name="Rectangle 140"/>
          <p:cNvSpPr>
            <a:spLocks noChangeArrowheads="1"/>
          </p:cNvSpPr>
          <p:nvPr/>
        </p:nvSpPr>
        <p:spPr bwMode="auto">
          <a:xfrm>
            <a:off x="7515225" y="5456238"/>
            <a:ext cx="965200" cy="24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FF0000"/>
                </a:solidFill>
              </a:rPr>
              <a:t>Puttable</a:t>
            </a:r>
            <a:r>
              <a:rPr lang="en-US" altLang="en-US" sz="1000">
                <a:solidFill>
                  <a:schemeClr val="bg2"/>
                </a:solidFill>
              </a:rPr>
              <a:t> </a:t>
            </a:r>
            <a:r>
              <a:rPr lang="en-US" altLang="en-US" sz="1000">
                <a:solidFill>
                  <a:srgbClr val="FF0000"/>
                </a:solidFill>
              </a:rPr>
              <a:t>Bonds</a:t>
            </a:r>
          </a:p>
        </p:txBody>
      </p:sp>
      <p:sp>
        <p:nvSpPr>
          <p:cNvPr id="170111" name="Rectangle 141"/>
          <p:cNvSpPr>
            <a:spLocks noChangeArrowheads="1"/>
          </p:cNvSpPr>
          <p:nvPr/>
        </p:nvSpPr>
        <p:spPr bwMode="auto">
          <a:xfrm>
            <a:off x="7515225" y="5565775"/>
            <a:ext cx="10175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FF0000"/>
                </a:solidFill>
              </a:rPr>
              <a:t>Rating Sensitive</a:t>
            </a:r>
          </a:p>
        </p:txBody>
      </p:sp>
      <p:sp>
        <p:nvSpPr>
          <p:cNvPr id="170112" name="Rectangle 142"/>
          <p:cNvSpPr>
            <a:spLocks noChangeArrowheads="1"/>
          </p:cNvSpPr>
          <p:nvPr/>
        </p:nvSpPr>
        <p:spPr bwMode="auto">
          <a:xfrm>
            <a:off x="7843838" y="5675313"/>
            <a:ext cx="4778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FF0000"/>
                </a:solidFill>
              </a:rPr>
              <a:t>Notes</a:t>
            </a:r>
          </a:p>
        </p:txBody>
      </p:sp>
      <p:sp>
        <p:nvSpPr>
          <p:cNvPr id="170113" name="Rectangle 143"/>
          <p:cNvSpPr>
            <a:spLocks noChangeArrowheads="1"/>
          </p:cNvSpPr>
          <p:nvPr/>
        </p:nvSpPr>
        <p:spPr bwMode="auto">
          <a:xfrm>
            <a:off x="7515225" y="5786438"/>
            <a:ext cx="5826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FF0000"/>
                </a:solidFill>
              </a:rPr>
              <a:t>LYONs</a:t>
            </a:r>
          </a:p>
        </p:txBody>
      </p:sp>
      <p:sp>
        <p:nvSpPr>
          <p:cNvPr id="170114" name="Rectangle 144"/>
          <p:cNvSpPr>
            <a:spLocks noChangeArrowheads="1"/>
          </p:cNvSpPr>
          <p:nvPr/>
        </p:nvSpPr>
        <p:spPr bwMode="auto">
          <a:xfrm>
            <a:off x="7350125" y="2386013"/>
            <a:ext cx="1157288" cy="24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FF0000"/>
                </a:solidFill>
              </a:rPr>
              <a:t>Commodity Bonds</a:t>
            </a:r>
          </a:p>
        </p:txBody>
      </p:sp>
      <p:sp>
        <p:nvSpPr>
          <p:cNvPr id="170115" name="Rectangle 145"/>
          <p:cNvSpPr>
            <a:spLocks noChangeArrowheads="1"/>
          </p:cNvSpPr>
          <p:nvPr/>
        </p:nvSpPr>
        <p:spPr bwMode="auto">
          <a:xfrm>
            <a:off x="7350125" y="2495550"/>
            <a:ext cx="1131888" cy="24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FF0000"/>
                </a:solidFill>
              </a:rPr>
              <a:t>Catastrophe Notes</a:t>
            </a:r>
          </a:p>
        </p:txBody>
      </p:sp>
      <p:sp>
        <p:nvSpPr>
          <p:cNvPr id="170116" name="Rectangle 146"/>
          <p:cNvSpPr>
            <a:spLocks noChangeArrowheads="1"/>
          </p:cNvSpPr>
          <p:nvPr/>
        </p:nvSpPr>
        <p:spPr bwMode="auto">
          <a:xfrm>
            <a:off x="2063750" y="3359150"/>
            <a:ext cx="4237038" cy="149225"/>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70117" name="Rectangle 147"/>
          <p:cNvSpPr>
            <a:spLocks noChangeArrowheads="1"/>
          </p:cNvSpPr>
          <p:nvPr/>
        </p:nvSpPr>
        <p:spPr bwMode="auto">
          <a:xfrm>
            <a:off x="2006600" y="3290888"/>
            <a:ext cx="43116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i="1">
                <a:solidFill>
                  <a:srgbClr val="000000"/>
                </a:solidFill>
              </a:rPr>
              <a:t>Design debt to have cash flows that match up to cash flows on the assets financed</a:t>
            </a:r>
          </a:p>
        </p:txBody>
      </p:sp>
    </p:spTree>
    <p:extLst>
      <p:ext uri="{BB962C8B-B14F-4D97-AF65-F5344CB8AC3E}">
        <p14:creationId xmlns:p14="http://schemas.microsoft.com/office/powerpoint/2010/main" val="1699930212"/>
      </p:ext>
    </p:extLst>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3" name="Rectangle 2"/>
          <p:cNvSpPr>
            <a:spLocks noGrp="1" noChangeArrowheads="1"/>
          </p:cNvSpPr>
          <p:nvPr>
            <p:ph type="title"/>
          </p:nvPr>
        </p:nvSpPr>
        <p:spPr>
          <a:xfrm>
            <a:off x="612775" y="228600"/>
            <a:ext cx="8153400" cy="990600"/>
          </a:xfrm>
        </p:spPr>
        <p:txBody>
          <a:bodyPr/>
          <a:lstStyle/>
          <a:p>
            <a:pPr eaLnBrk="1" hangingPunct="1"/>
            <a:r>
              <a:rPr lang="en-US" altLang="en-US" dirty="0" smtClean="0">
                <a:ea typeface="ＭＳ Ｐゴシック" charset="-128"/>
              </a:rPr>
              <a:t>Applied to Disney</a:t>
            </a:r>
            <a:endParaRPr lang="en-US" altLang="en-US" dirty="0">
              <a:ea typeface="ＭＳ Ｐゴシック" charset="-128"/>
            </a:endParaRPr>
          </a:p>
        </p:txBody>
      </p:sp>
      <p:sp>
        <p:nvSpPr>
          <p:cNvPr id="1720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385F223-32FE-E044-9FB9-3D1CE243381D}" type="slidenum">
              <a:rPr lang="en-US" altLang="en-US" sz="1200">
                <a:solidFill>
                  <a:srgbClr val="FFFFFF"/>
                </a:solidFill>
              </a:rPr>
              <a:pPr>
                <a:lnSpc>
                  <a:spcPct val="80000"/>
                </a:lnSpc>
              </a:pPr>
              <a:t>28</a:t>
            </a:fld>
            <a:endParaRPr lang="en-US" altLang="en-US" sz="1200">
              <a:solidFill>
                <a:srgbClr val="FFFFFF"/>
              </a:solidFill>
            </a:endParaRPr>
          </a:p>
        </p:txBody>
      </p:sp>
      <p:graphicFrame>
        <p:nvGraphicFramePr>
          <p:cNvPr id="172036" name="Content Placeholder 6"/>
          <p:cNvGraphicFramePr>
            <a:graphicFrameLocks noGrp="1" noChangeAspect="1"/>
          </p:cNvGraphicFramePr>
          <p:nvPr>
            <p:ph sz="quarter" idx="1"/>
          </p:nvPr>
        </p:nvGraphicFramePr>
        <p:xfrm>
          <a:off x="885825" y="1663700"/>
          <a:ext cx="7607300" cy="4368800"/>
        </p:xfrm>
        <a:graphic>
          <a:graphicData uri="http://schemas.openxmlformats.org/presentationml/2006/ole">
            <mc:AlternateContent xmlns:mc="http://schemas.openxmlformats.org/markup-compatibility/2006">
              <mc:Choice xmlns:v="urn:schemas-microsoft-com:vml" Requires="v">
                <p:oleObj spid="_x0000_s174085" name="Document" r:id="rId4" imgW="8382000" imgH="4813300" progId="Word.Document.12">
                  <p:embed/>
                </p:oleObj>
              </mc:Choice>
              <mc:Fallback>
                <p:oleObj name="Document" r:id="rId4" imgW="8382000" imgH="4813300" progId="Word.Document.12">
                  <p:embed/>
                  <p:pic>
                    <p:nvPicPr>
                      <p:cNvPr id="0" name=""/>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5825" y="1663700"/>
                        <a:ext cx="7607300" cy="436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96769374"/>
      </p:ext>
    </p:extLst>
  </p:cSld>
  <p:clrMapOvr>
    <a:masterClrMapping/>
  </p:clrMapOv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2.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2.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docProps/app.xml><?xml version="1.0" encoding="utf-8"?>
<Properties xmlns="http://schemas.openxmlformats.org/officeDocument/2006/extended-properties" xmlns:vt="http://schemas.openxmlformats.org/officeDocument/2006/docPropsVTypes">
  <Template>Basic.thmx</Template>
  <TotalTime>30975</TotalTime>
  <Pages>13</Pages>
  <Words>3214</Words>
  <Application>Microsoft Macintosh PowerPoint</Application>
  <PresentationFormat>On-screen Show (4:3)</PresentationFormat>
  <Paragraphs>357</Paragraphs>
  <Slides>28</Slides>
  <Notes>14</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28</vt:i4>
      </vt:variant>
    </vt:vector>
  </HeadingPairs>
  <TitlesOfParts>
    <vt:vector size="38" baseType="lpstr">
      <vt:lpstr>Calibri</vt:lpstr>
      <vt:lpstr>Helvetica</vt:lpstr>
      <vt:lpstr>ＭＳ Ｐゴシック</vt:lpstr>
      <vt:lpstr>Symbol</vt:lpstr>
      <vt:lpstr>Times</vt:lpstr>
      <vt:lpstr>Verdana</vt:lpstr>
      <vt:lpstr>Wingdings</vt:lpstr>
      <vt:lpstr>Wingdings 2</vt:lpstr>
      <vt:lpstr>Basic</vt:lpstr>
      <vt:lpstr>Document</vt:lpstr>
      <vt:lpstr>The financing decision</vt:lpstr>
      <vt:lpstr>Debt Ratios across Companies</vt:lpstr>
      <vt:lpstr>Debt Ratios across Sectors</vt:lpstr>
      <vt:lpstr>The Financial Balance Sheet</vt:lpstr>
      <vt:lpstr>The Big Picture..</vt:lpstr>
      <vt:lpstr>PowerPoint Presentation</vt:lpstr>
      <vt:lpstr>Disney’s Debt Load</vt:lpstr>
      <vt:lpstr>Tesla: Debt Load over time</vt:lpstr>
      <vt:lpstr>1. Define debt broadly</vt:lpstr>
      <vt:lpstr>Operating Leases at Disney</vt:lpstr>
      <vt:lpstr>2. The debt decision is driven by a real trade off</vt:lpstr>
      <vt:lpstr>Implication 1: The Marginal Tax Rate matters</vt:lpstr>
      <vt:lpstr>Implication 2: Expected Bankruptcy Costs matter</vt:lpstr>
      <vt:lpstr>Implication 3: The wider the chasm between lenders &amp; equity investors..</vt:lpstr>
      <vt:lpstr>The Trade off for Disney</vt:lpstr>
      <vt:lpstr>The Debt Trade off for Tesla</vt:lpstr>
      <vt:lpstr>3. But many debt choices are driven by illusory trade offs</vt:lpstr>
      <vt:lpstr>Or by other motives..</vt:lpstr>
      <vt:lpstr>4. The mix of debt and equity drives your cost of capital, and hence your value</vt:lpstr>
      <vt:lpstr>And changing that mix will change your cost of capital</vt:lpstr>
      <vt:lpstr>Here is an example: Disney in 2013</vt:lpstr>
      <vt:lpstr>Here are the “firm specific” determinants</vt:lpstr>
      <vt:lpstr>And here is the only macro determinant: The relative prices of risk in equity &amp; debt markets</vt:lpstr>
      <vt:lpstr>5. And the pathway to your optimal debt ratio depends on..</vt:lpstr>
      <vt:lpstr>Applied to Disney (in 2013)</vt:lpstr>
      <vt:lpstr>6. The right debt for your firm will look like equity</vt:lpstr>
      <vt:lpstr>Designing Debt: Bringing it all together</vt:lpstr>
      <vt:lpstr>Applied to Disney</vt:lpstr>
    </vt:vector>
  </TitlesOfParts>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Finance</dc:title>
  <dc:subject/>
  <dc:creator>Aswath Damodaran</dc:creator>
  <cp:keywords/>
  <dc:description/>
  <cp:lastModifiedBy>Aswath Damodaran</cp:lastModifiedBy>
  <cp:revision>228</cp:revision>
  <cp:lastPrinted>2014-02-19T20:46:39Z</cp:lastPrinted>
  <dcterms:created xsi:type="dcterms:W3CDTF">2010-02-02T13:15:35Z</dcterms:created>
  <dcterms:modified xsi:type="dcterms:W3CDTF">2017-10-09T16:51:28Z</dcterms:modified>
</cp:coreProperties>
</file>