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8"/>
  </p:notesMasterIdLst>
  <p:handoutMasterIdLst>
    <p:handoutMasterId r:id="rId29"/>
  </p:handoutMasterIdLst>
  <p:sldIdLst>
    <p:sldId id="660" r:id="rId2"/>
    <p:sldId id="979" r:id="rId3"/>
    <p:sldId id="661" r:id="rId4"/>
    <p:sldId id="992" r:id="rId5"/>
    <p:sldId id="995" r:id="rId6"/>
    <p:sldId id="994" r:id="rId7"/>
    <p:sldId id="996" r:id="rId8"/>
    <p:sldId id="997" r:id="rId9"/>
    <p:sldId id="966" r:id="rId10"/>
    <p:sldId id="980" r:id="rId11"/>
    <p:sldId id="981" r:id="rId12"/>
    <p:sldId id="989" r:id="rId13"/>
    <p:sldId id="993" r:id="rId14"/>
    <p:sldId id="998" r:id="rId15"/>
    <p:sldId id="978" r:id="rId16"/>
    <p:sldId id="999" r:id="rId17"/>
    <p:sldId id="967" r:id="rId18"/>
    <p:sldId id="982" r:id="rId19"/>
    <p:sldId id="968" r:id="rId20"/>
    <p:sldId id="988" r:id="rId21"/>
    <p:sldId id="987" r:id="rId22"/>
    <p:sldId id="970" r:id="rId23"/>
    <p:sldId id="971" r:id="rId24"/>
    <p:sldId id="973" r:id="rId25"/>
    <p:sldId id="974" r:id="rId26"/>
    <p:sldId id="983" r:id="rId2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28"/>
    <p:restoredTop sz="93692"/>
  </p:normalViewPr>
  <p:slideViewPr>
    <p:cSldViewPr>
      <p:cViewPr varScale="1">
        <p:scale>
          <a:sx n="118" d="100"/>
          <a:sy n="118" d="100"/>
        </p:scale>
        <p:origin x="234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16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oleObject" Target="Travelling%20HD:All%20My%20Stuff:AppldResearch:Equity%20Risk%20premiums:2013%20update:baayldvsERP.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Travelling%20HD:All%20My%20Stuff:AppldResearch:Equity%20Risk%20premiums:2013%20update:baayldvsERP.xls"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01"/>
          <c:y val="4.5751469930887502E-2"/>
        </c:manualLayout>
      </c:layout>
      <c:overlay val="0"/>
      <c:spPr>
        <a:noFill/>
        <a:ln w="25400">
          <a:noFill/>
        </a:ln>
      </c:spPr>
    </c:title>
    <c:autoTitleDeleted val="0"/>
    <c:plotArea>
      <c:layout>
        <c:manualLayout>
          <c:layoutTarget val="inner"/>
          <c:xMode val="edge"/>
          <c:yMode val="edge"/>
          <c:x val="0.10370370370370401"/>
          <c:y val="0.12636165577342001"/>
          <c:w val="0.79399105275820403"/>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baayields!$H$2:$H$55</c:f>
              <c:numCache>
                <c:formatCode>0.00</c:formatCode>
                <c:ptCount val="54"/>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1.9682539682539679</c:v>
                </c:pt>
              </c:numCache>
            </c:numRef>
          </c:val>
          <c:extLst>
            <c:ext xmlns:c16="http://schemas.microsoft.com/office/drawing/2014/chart" uri="{C3380CC4-5D6E-409C-BE32-E72D297353CC}">
              <c16:uniqueId val="{00000000-4D86-624C-AAFD-1812DA940AB3}"/>
            </c:ext>
          </c:extLst>
        </c:ser>
        <c:dLbls>
          <c:showLegendKey val="0"/>
          <c:showVal val="0"/>
          <c:showCatName val="0"/>
          <c:showSerName val="0"/>
          <c:showPercent val="0"/>
          <c:showBubbleSize val="0"/>
        </c:dLbls>
        <c:gapWidth val="150"/>
        <c:overlap val="100"/>
        <c:axId val="-1895760432"/>
        <c:axId val="-1924860976"/>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baayields!$D$2:$D$55</c:f>
              <c:numCache>
                <c:formatCode>0.00%</c:formatCode>
                <c:ptCount val="54"/>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2.52E-2</c:v>
                </c:pt>
              </c:numCache>
            </c:numRef>
          </c:val>
          <c:smooth val="0"/>
          <c:extLst>
            <c:ext xmlns:c16="http://schemas.microsoft.com/office/drawing/2014/chart" uri="{C3380CC4-5D6E-409C-BE32-E72D297353CC}">
              <c16:uniqueId val="{00000001-4D86-624C-AAFD-1812DA940AB3}"/>
            </c:ext>
          </c:extLst>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baayields!$G$2:$G$55</c:f>
              <c:numCache>
                <c:formatCode>0.00%</c:formatCode>
                <c:ptCount val="54"/>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numCache>
            </c:numRef>
          </c:val>
          <c:smooth val="0"/>
          <c:extLst>
            <c:ext xmlns:c16="http://schemas.microsoft.com/office/drawing/2014/chart" uri="{C3380CC4-5D6E-409C-BE32-E72D297353CC}">
              <c16:uniqueId val="{00000002-4D86-624C-AAFD-1812DA940AB3}"/>
            </c:ext>
          </c:extLst>
        </c:ser>
        <c:dLbls>
          <c:showLegendKey val="0"/>
          <c:showVal val="0"/>
          <c:showCatName val="0"/>
          <c:showSerName val="0"/>
          <c:showPercent val="0"/>
          <c:showBubbleSize val="0"/>
        </c:dLbls>
        <c:marker val="1"/>
        <c:smooth val="0"/>
        <c:axId val="-1895794144"/>
        <c:axId val="-1895763104"/>
      </c:lineChart>
      <c:catAx>
        <c:axId val="-1895794144"/>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895763104"/>
        <c:crosses val="autoZero"/>
        <c:auto val="1"/>
        <c:lblAlgn val="ctr"/>
        <c:lblOffset val="100"/>
        <c:tickLblSkip val="2"/>
        <c:tickMarkSkip val="1"/>
        <c:noMultiLvlLbl val="0"/>
      </c:catAx>
      <c:valAx>
        <c:axId val="-189576310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1.33333722750532E-2"/>
              <c:y val="0.3747278478836429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95794144"/>
        <c:crosses val="autoZero"/>
        <c:crossBetween val="between"/>
      </c:valAx>
      <c:catAx>
        <c:axId val="-1895760432"/>
        <c:scaling>
          <c:orientation val="minMax"/>
        </c:scaling>
        <c:delete val="1"/>
        <c:axPos val="b"/>
        <c:numFmt formatCode="General" sourceLinked="1"/>
        <c:majorTickMark val="out"/>
        <c:minorTickMark val="none"/>
        <c:tickLblPos val="nextTo"/>
        <c:crossAx val="-1924860976"/>
        <c:crosses val="autoZero"/>
        <c:auto val="1"/>
        <c:lblAlgn val="ctr"/>
        <c:lblOffset val="100"/>
        <c:noMultiLvlLbl val="0"/>
      </c:catAx>
      <c:valAx>
        <c:axId val="-1924860976"/>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95760432"/>
        <c:crosses val="max"/>
        <c:crossBetween val="between"/>
      </c:valAx>
      <c:spPr>
        <a:noFill/>
        <a:ln w="12700">
          <a:solidFill>
            <a:srgbClr val="808080"/>
          </a:solidFill>
          <a:prstDash val="solid"/>
        </a:ln>
      </c:spPr>
    </c:plotArea>
    <c:legend>
      <c:legendPos val="b"/>
      <c:layout>
        <c:manualLayout>
          <c:xMode val="edge"/>
          <c:yMode val="edge"/>
          <c:x val="0.41333337227505301"/>
          <c:y val="0.96296289928824397"/>
          <c:w val="0.44170926890815199"/>
          <c:h val="3.7037100711755998E-2"/>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70370370370401"/>
          <c:y val="0.12636165577342001"/>
          <c:w val="0.79399105275820403"/>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baayields!$H$2:$H$55</c:f>
              <c:numCache>
                <c:formatCode>0.00</c:formatCode>
                <c:ptCount val="54"/>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1.9682539682539679</c:v>
                </c:pt>
              </c:numCache>
            </c:numRef>
          </c:val>
          <c:extLst>
            <c:ext xmlns:c16="http://schemas.microsoft.com/office/drawing/2014/chart" uri="{C3380CC4-5D6E-409C-BE32-E72D297353CC}">
              <c16:uniqueId val="{00000000-F470-2F46-9805-B2FDD490D873}"/>
            </c:ext>
          </c:extLst>
        </c:ser>
        <c:dLbls>
          <c:showLegendKey val="0"/>
          <c:showVal val="0"/>
          <c:showCatName val="0"/>
          <c:showSerName val="0"/>
          <c:showPercent val="0"/>
          <c:showBubbleSize val="0"/>
        </c:dLbls>
        <c:gapWidth val="150"/>
        <c:overlap val="100"/>
        <c:axId val="-1842394288"/>
        <c:axId val="-184239196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baayields!$D$2:$D$55</c:f>
              <c:numCache>
                <c:formatCode>0.00%</c:formatCode>
                <c:ptCount val="54"/>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2.52E-2</c:v>
                </c:pt>
              </c:numCache>
            </c:numRef>
          </c:val>
          <c:smooth val="0"/>
          <c:extLst>
            <c:ext xmlns:c16="http://schemas.microsoft.com/office/drawing/2014/chart" uri="{C3380CC4-5D6E-409C-BE32-E72D297353CC}">
              <c16:uniqueId val="{00000001-F470-2F46-9805-B2FDD490D873}"/>
            </c:ext>
          </c:extLst>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numCache>
            </c:numRef>
          </c:cat>
          <c:val>
            <c:numRef>
              <c:f>baayields!$G$2:$G$55</c:f>
              <c:numCache>
                <c:formatCode>0.00%</c:formatCode>
                <c:ptCount val="54"/>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numCache>
            </c:numRef>
          </c:val>
          <c:smooth val="0"/>
          <c:extLst>
            <c:ext xmlns:c16="http://schemas.microsoft.com/office/drawing/2014/chart" uri="{C3380CC4-5D6E-409C-BE32-E72D297353CC}">
              <c16:uniqueId val="{00000002-F470-2F46-9805-B2FDD490D873}"/>
            </c:ext>
          </c:extLst>
        </c:ser>
        <c:dLbls>
          <c:showLegendKey val="0"/>
          <c:showVal val="0"/>
          <c:showCatName val="0"/>
          <c:showSerName val="0"/>
          <c:showPercent val="0"/>
          <c:showBubbleSize val="0"/>
        </c:dLbls>
        <c:marker val="1"/>
        <c:smooth val="0"/>
        <c:axId val="-1842400240"/>
        <c:axId val="-1842397680"/>
      </c:lineChart>
      <c:catAx>
        <c:axId val="-184240024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842397680"/>
        <c:crosses val="autoZero"/>
        <c:auto val="1"/>
        <c:lblAlgn val="ctr"/>
        <c:lblOffset val="100"/>
        <c:tickLblSkip val="2"/>
        <c:tickMarkSkip val="1"/>
        <c:noMultiLvlLbl val="0"/>
      </c:catAx>
      <c:valAx>
        <c:axId val="-1842397680"/>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1.33333722750532E-2"/>
              <c:y val="0.3747278478836429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42400240"/>
        <c:crosses val="autoZero"/>
        <c:crossBetween val="between"/>
      </c:valAx>
      <c:catAx>
        <c:axId val="-1842394288"/>
        <c:scaling>
          <c:orientation val="minMax"/>
        </c:scaling>
        <c:delete val="1"/>
        <c:axPos val="b"/>
        <c:numFmt formatCode="General" sourceLinked="1"/>
        <c:majorTickMark val="out"/>
        <c:minorTickMark val="none"/>
        <c:tickLblPos val="nextTo"/>
        <c:crossAx val="-1842391968"/>
        <c:crosses val="autoZero"/>
        <c:auto val="1"/>
        <c:lblAlgn val="ctr"/>
        <c:lblOffset val="100"/>
        <c:noMultiLvlLbl val="0"/>
      </c:catAx>
      <c:valAx>
        <c:axId val="-184239196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842394288"/>
        <c:crosses val="max"/>
        <c:crossBetween val="between"/>
      </c:valAx>
      <c:spPr>
        <a:noFill/>
        <a:ln w="12700">
          <a:solidFill>
            <a:srgbClr val="808080"/>
          </a:solidFill>
          <a:prstDash val="solid"/>
        </a:ln>
      </c:spPr>
    </c:plotArea>
    <c:legend>
      <c:legendPos val="b"/>
      <c:layout>
        <c:manualLayout>
          <c:xMode val="edge"/>
          <c:yMode val="edge"/>
          <c:x val="0.41333337227505301"/>
          <c:y val="0.96296289928824397"/>
          <c:w val="0.44170926890815199"/>
          <c:h val="3.7037100711755998E-2"/>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Is there an optimal mix? And can we find it for a given firm? Time to get down to pragmatic questions.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forms that debt and equity take will change as a firm moves through its lifecycle. Early in the process, equity will take the form of owner</a:t>
            </a:r>
            <a:r>
              <a:rPr lang="ja-JP" altLang="en-US">
                <a:latin typeface="Times" charset="0"/>
                <a:ea typeface="ＭＳ Ｐゴシック" charset="-128"/>
              </a:rPr>
              <a:t>’</a:t>
            </a:r>
            <a:r>
              <a:rPr lang="en-US" altLang="ja-JP">
                <a:latin typeface="Times" charset="0"/>
                <a:ea typeface="ＭＳ Ｐゴシック"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charset="0"/>
              <a:ea typeface="ＭＳ Ｐゴシック" charset="-128"/>
            </a:endParaRPr>
          </a:p>
          <a:p>
            <a:r>
              <a:rPr lang="en-US" altLang="en-US">
                <a:latin typeface="Times" charset="0"/>
                <a:ea typeface="ＭＳ Ｐゴシック"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extLst>
      <p:ext uri="{BB962C8B-B14F-4D97-AF65-F5344CB8AC3E}">
        <p14:creationId xmlns:p14="http://schemas.microsoft.com/office/powerpoint/2010/main" val="1987362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Rot="1" noChangeAspect="1" noChangeArrowheads="1"/>
          </p:cNvSpPr>
          <p:nvPr>
            <p:ph type="sldImg"/>
          </p:nvPr>
        </p:nvSpPr>
        <p:spPr>
          <a:xfrm>
            <a:off x="1150938" y="692150"/>
            <a:ext cx="4556125" cy="3416300"/>
          </a:xfrm>
          <a:solidFill>
            <a:srgbClr val="FFFFFF"/>
          </a:solidFill>
          <a:ln/>
        </p:spPr>
      </p:sp>
      <p:sp>
        <p:nvSpPr>
          <p:cNvPr id="399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222912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a:xfrm>
            <a:off x="1150938" y="692150"/>
            <a:ext cx="4556125" cy="3416300"/>
          </a:xfrm>
          <a:ln/>
        </p:spPr>
      </p:sp>
      <p:sp>
        <p:nvSpPr>
          <p:cNvPr id="154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293419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28199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102793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a:xfrm>
            <a:off x="1150938" y="692150"/>
            <a:ext cx="4556125" cy="3416300"/>
          </a:xfrm>
          <a:ln/>
        </p:spPr>
      </p:sp>
      <p:sp>
        <p:nvSpPr>
          <p:cNvPr id="158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243567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a:xfrm>
            <a:off x="1150938" y="692150"/>
            <a:ext cx="4556125" cy="3416300"/>
          </a:xfrm>
          <a:ln/>
        </p:spPr>
      </p:sp>
      <p:sp>
        <p:nvSpPr>
          <p:cNvPr id="117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x-none">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x-none">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x-none">
                <a:latin typeface="Times" charset="0"/>
                <a:ea typeface="ＭＳ Ｐゴシック" charset="-128"/>
              </a:rPr>
              <a:t>Between 2004 and 2007, default spreads dropped while equity risk premiums remained unchanged. It was a golden age for leveraged transactions.</a:t>
            </a:r>
          </a:p>
          <a:p>
            <a:r>
              <a:rPr lang="en-US" altLang="x-none">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r>
              <a:rPr lang="en-US" altLang="x-none">
                <a:latin typeface="Times" charset="0"/>
                <a:ea typeface="ＭＳ Ｐゴシック" charset="-128"/>
              </a:rPr>
              <a:t>We would expect optimal debt ratios to decrease across the board as a consequence. . (Between 2004 and 2007, default spreads fell while equity risk premiums stagnated… ushering in the age of leveraged recaps and buyouts)</a:t>
            </a:r>
          </a:p>
          <a:p>
            <a:endParaRPr lang="en-US" altLang="x-none">
              <a:latin typeface="Times" charset="0"/>
              <a:ea typeface="ＭＳ Ｐゴシック" charset="-128"/>
            </a:endParaRPr>
          </a:p>
        </p:txBody>
      </p:sp>
    </p:spTree>
    <p:extLst>
      <p:ext uri="{BB962C8B-B14F-4D97-AF65-F5344CB8AC3E}">
        <p14:creationId xmlns:p14="http://schemas.microsoft.com/office/powerpoint/2010/main" val="1512349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72961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829382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266508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604633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5661448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DF9B07B6-A31D-A245-A5FB-3717B106D018}" type="slidenum">
              <a:rPr lang="en-US" altLang="x-none"/>
              <a:pPr/>
              <a:t>‹#›</a:t>
            </a:fld>
            <a:endParaRPr lang="en-US" altLang="x-none"/>
          </a:p>
        </p:txBody>
      </p:sp>
    </p:spTree>
    <p:extLst>
      <p:ext uri="{BB962C8B-B14F-4D97-AF65-F5344CB8AC3E}">
        <p14:creationId xmlns:p14="http://schemas.microsoft.com/office/powerpoint/2010/main" val="749662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20FCA36A-A207-5448-A2DE-2FC28939BEE3}" type="slidenum">
              <a:rPr lang="en-US" altLang="x-none" sz="1600"/>
              <a:pPr/>
              <a:t>‹#›</a:t>
            </a:fld>
            <a:endParaRPr lang="en-US" altLang="x-none"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28770B96-A9B4-E640-8253-966013254B97}" type="slidenum">
              <a:rPr lang="en-US" altLang="x-none"/>
              <a:pPr/>
              <a:t>‹#›</a:t>
            </a:fld>
            <a:endParaRPr lang="en-US" altLang="x-none"/>
          </a:p>
        </p:txBody>
      </p:sp>
    </p:spTree>
    <p:extLst>
      <p:ext uri="{BB962C8B-B14F-4D97-AF65-F5344CB8AC3E}">
        <p14:creationId xmlns:p14="http://schemas.microsoft.com/office/powerpoint/2010/main" val="297601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795108C-9380-CF46-AFD8-5DCDA788DBB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180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D1F33277-7805-3440-BB23-23FC465DAFAA}"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3470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1D66B2B-AAB1-A147-84AC-3B1F419D541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3415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D10D4D66-8FE3-F846-9866-590ECE1B2A45}" type="slidenum">
              <a:rPr lang="en-US" altLang="x-none"/>
              <a:pPr/>
              <a:t>‹#›</a:t>
            </a:fld>
            <a:endParaRPr lang="en-US" altLang="x-none"/>
          </a:p>
        </p:txBody>
      </p:sp>
    </p:spTree>
    <p:extLst>
      <p:ext uri="{BB962C8B-B14F-4D97-AF65-F5344CB8AC3E}">
        <p14:creationId xmlns:p14="http://schemas.microsoft.com/office/powerpoint/2010/main" val="1029318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4A288949-98D4-1242-9979-FC091BD8F728}" type="slidenum">
              <a:rPr lang="en-US" altLang="x-none"/>
              <a:pPr/>
              <a:t>‹#›</a:t>
            </a:fld>
            <a:endParaRPr lang="en-US" altLang="x-none"/>
          </a:p>
        </p:txBody>
      </p:sp>
    </p:spTree>
    <p:extLst>
      <p:ext uri="{BB962C8B-B14F-4D97-AF65-F5344CB8AC3E}">
        <p14:creationId xmlns:p14="http://schemas.microsoft.com/office/powerpoint/2010/main" val="17828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80199A51-26B9-B64F-823F-AE6D129B7269}" type="slidenum">
              <a:rPr lang="en-US" altLang="x-none"/>
              <a:pPr/>
              <a:t>‹#›</a:t>
            </a:fld>
            <a:endParaRPr lang="en-US" altLang="x-none"/>
          </a:p>
        </p:txBody>
      </p:sp>
    </p:spTree>
    <p:extLst>
      <p:ext uri="{BB962C8B-B14F-4D97-AF65-F5344CB8AC3E}">
        <p14:creationId xmlns:p14="http://schemas.microsoft.com/office/powerpoint/2010/main" val="2097761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C4453158-E009-BD45-A749-33E6C0667074}" type="slidenum">
              <a:rPr lang="en-US" altLang="x-none"/>
              <a:pPr/>
              <a:t>‹#›</a:t>
            </a:fld>
            <a:endParaRPr lang="en-US" altLang="x-none"/>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3868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58A6F727-5D14-D540-B37E-918E241B9E4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9553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14F6CFCD-48FA-D843-8C91-0376F86AC65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48408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D98B370-9B7A-E047-AFD8-14BC57077E53}" type="slidenum">
              <a:rPr lang="en-US" altLang="x-none"/>
              <a:pPr/>
              <a:t>‹#›</a:t>
            </a:fld>
            <a:endParaRPr lang="en-US" altLang="x-none"/>
          </a:p>
        </p:txBody>
      </p:sp>
    </p:spTree>
    <p:extLst>
      <p:ext uri="{BB962C8B-B14F-4D97-AF65-F5344CB8AC3E}">
        <p14:creationId xmlns:p14="http://schemas.microsoft.com/office/powerpoint/2010/main" val="875088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D228BD6-960B-8142-8C4A-C7D9C1ADE39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49" r:id="rId5"/>
    <p:sldLayoutId id="2147484155" r:id="rId6"/>
    <p:sldLayoutId id="2147484156" r:id="rId7"/>
    <p:sldLayoutId id="2147484157" r:id="rId8"/>
    <p:sldLayoutId id="2147484158" r:id="rId9"/>
    <p:sldLayoutId id="2147484150" r:id="rId10"/>
    <p:sldLayoutId id="2147484159" r:id="rId11"/>
    <p:sldLayoutId id="2147484160" r:id="rId12"/>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dirty="0">
                <a:ea typeface="+mj-ea"/>
                <a:cs typeface="+mj-cs"/>
              </a:rPr>
              <a:t>The financing decision</a:t>
            </a: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tLang="x-none">
                <a:ea typeface="ＭＳ Ｐゴシック" charset="-128"/>
              </a:rPr>
              <a:t>You can have too much debt… or too little..</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A20F1DC-DC43-D143-8749-E2A5615C57FF}" type="slidenum">
              <a:rPr lang="en-US" altLang="x-none" sz="1400">
                <a:solidFill>
                  <a:schemeClr val="tx2"/>
                </a:solidFill>
              </a:rPr>
              <a:pPr/>
              <a:t>1</a:t>
            </a:fld>
            <a:endParaRPr lang="en-US" altLang="x-none"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Financial Balance Sheet</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2</a:t>
            </a:fld>
            <a:endParaRPr lang="en-US" altLang="x-none"/>
          </a:p>
        </p:txBody>
      </p:sp>
      <p:pic>
        <p:nvPicPr>
          <p:cNvPr id="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38522" b="-38522"/>
          <a:stretch>
            <a:fillRect/>
          </a:stretch>
        </p:blipFill>
        <p:spPr>
          <a:xfrm>
            <a:off x="838200" y="1981878"/>
            <a:ext cx="7235825" cy="3989791"/>
          </a:xfrm>
        </p:spPr>
      </p:pic>
    </p:spTree>
    <p:extLst>
      <p:ext uri="{BB962C8B-B14F-4D97-AF65-F5344CB8AC3E}">
        <p14:creationId xmlns:p14="http://schemas.microsoft.com/office/powerpoint/2010/main" val="65967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The Big Picture..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F979750-D590-724A-8F42-F21CA03BBF07}" type="slidenum">
              <a:rPr lang="en-US" altLang="x-none" sz="1200">
                <a:solidFill>
                  <a:srgbClr val="FFFFFF"/>
                </a:solidFill>
              </a:rPr>
              <a:pPr>
                <a:lnSpc>
                  <a:spcPct val="80000"/>
                </a:lnSpc>
              </a:pPr>
              <a:t>3</a:t>
            </a:fld>
            <a:endParaRPr lang="en-US" altLang="x-none" sz="1200">
              <a:solidFill>
                <a:srgbClr val="FFFFFF"/>
              </a:solidFill>
            </a:endParaRPr>
          </a:p>
        </p:txBody>
      </p:sp>
      <p:pic>
        <p:nvPicPr>
          <p:cNvPr id="1843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1400">
              <a:solidFill>
                <a:schemeClr val="tx2"/>
              </a:solidFill>
              <a:latin typeface="Times" charset="0"/>
            </a:endParaRPr>
          </a:p>
        </p:txBody>
      </p:sp>
      <p:sp>
        <p:nvSpPr>
          <p:cNvPr id="296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fld id="{01A6C0BB-CA95-064A-936E-29E83EE1DDC4}" type="slidenum">
              <a:rPr lang="en-US" altLang="en-US" sz="1400">
                <a:solidFill>
                  <a:schemeClr val="tx2"/>
                </a:solidFill>
                <a:latin typeface="Times" charset="0"/>
              </a:rPr>
              <a:pPr>
                <a:spcBef>
                  <a:spcPct val="0"/>
                </a:spcBef>
                <a:buClrTx/>
                <a:buSzTx/>
                <a:buFontTx/>
                <a:buNone/>
              </a:pPr>
              <a:t>4</a:t>
            </a:fld>
            <a:endParaRPr lang="en-US" altLang="en-US" sz="1400">
              <a:solidFill>
                <a:schemeClr val="tx2"/>
              </a:solidFill>
              <a:latin typeface="Times" charset="0"/>
            </a:endParaRPr>
          </a:p>
        </p:txBody>
      </p:sp>
      <p:pic>
        <p:nvPicPr>
          <p:cNvPr id="296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9400"/>
            <a:ext cx="91440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2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Disney’s Debt Load</a:t>
            </a:r>
          </a:p>
        </p:txBody>
      </p:sp>
      <p:sp>
        <p:nvSpPr>
          <p:cNvPr id="3" name="Content Placeholder 2"/>
          <p:cNvSpPr>
            <a:spLocks noGrp="1"/>
          </p:cNvSpPr>
          <p:nvPr>
            <p:ph sz="quarter" idx="1"/>
          </p:nvPr>
        </p:nvSpPr>
        <p:spPr/>
        <p:txBody>
          <a:bodyPr/>
          <a:lstStyle/>
          <a:p>
            <a:r>
              <a:rPr lang="en-US" dirty="0"/>
              <a:t>At the end of 2013, Disney had $15.96 billion in debt outstanding. </a:t>
            </a:r>
          </a:p>
          <a:p>
            <a:pPr lvl="1"/>
            <a:r>
              <a:rPr lang="en-US" dirty="0"/>
              <a:t>$13 billion in conventional interest bearing debt (with a book value of $14.3 billion</a:t>
            </a:r>
          </a:p>
          <a:p>
            <a:pPr lvl="1"/>
            <a:r>
              <a:rPr lang="en-US" dirty="0"/>
              <a:t>$2.96 billion in operating lease debt (with no debt equivalent shown on the balance sheet)</a:t>
            </a:r>
          </a:p>
          <a:p>
            <a:r>
              <a:rPr lang="en-US" dirty="0"/>
              <a:t>As a percent of its market value as a company, debt was 11.4% of its value. As a percent of book value, debt was 40% of value.</a:t>
            </a:r>
          </a:p>
          <a:p>
            <a:r>
              <a:rPr lang="en-US" dirty="0"/>
              <a:t>As a multiple of EBITDA, debt was 1.3 times EBITDA.</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5</a:t>
            </a:fld>
            <a:endParaRPr lang="en-US" altLang="x-none"/>
          </a:p>
        </p:txBody>
      </p:sp>
    </p:spTree>
    <p:extLst>
      <p:ext uri="{BB962C8B-B14F-4D97-AF65-F5344CB8AC3E}">
        <p14:creationId xmlns:p14="http://schemas.microsoft.com/office/powerpoint/2010/main" val="1716904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Tesla: Debt Load over time</a:t>
            </a:r>
          </a:p>
        </p:txBody>
      </p:sp>
      <p:pic>
        <p:nvPicPr>
          <p:cNvPr id="6" name="Content Placeholder 5"/>
          <p:cNvPicPr>
            <a:picLocks noGrp="1" noChangeAspect="1"/>
          </p:cNvPicPr>
          <p:nvPr>
            <p:ph sz="quarter" idx="1"/>
          </p:nvPr>
        </p:nvPicPr>
        <p:blipFill>
          <a:blip r:embed="rId2"/>
          <a:stretch>
            <a:fillRect/>
          </a:stretch>
        </p:blipFill>
        <p:spPr>
          <a:xfrm>
            <a:off x="1568915" y="1600200"/>
            <a:ext cx="6241120"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6</a:t>
            </a:fld>
            <a:endParaRPr lang="en-US" altLang="x-none"/>
          </a:p>
        </p:txBody>
      </p:sp>
    </p:spTree>
    <p:extLst>
      <p:ext uri="{BB962C8B-B14F-4D97-AF65-F5344CB8AC3E}">
        <p14:creationId xmlns:p14="http://schemas.microsoft.com/office/powerpoint/2010/main" val="122271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Define debt broadly</a:t>
            </a:r>
          </a:p>
        </p:txBody>
      </p:sp>
      <p:sp>
        <p:nvSpPr>
          <p:cNvPr id="3" name="Content Placeholder 2"/>
          <p:cNvSpPr>
            <a:spLocks noGrp="1"/>
          </p:cNvSpPr>
          <p:nvPr>
            <p:ph sz="quarter" idx="1"/>
          </p:nvPr>
        </p:nvSpPr>
        <p:spPr/>
        <p:txBody>
          <a:bodyPr>
            <a:normAutofit lnSpcReduction="10000"/>
          </a:bodyPr>
          <a:lstStyle/>
          <a:p>
            <a:pPr marL="320040" indent="-320040" eaLnBrk="1" fontAlgn="auto" hangingPunct="1">
              <a:spcAft>
                <a:spcPts val="0"/>
              </a:spcAft>
              <a:buFont typeface="Wingdings"/>
              <a:buChar char=""/>
              <a:defRPr/>
            </a:pPr>
            <a:r>
              <a:rPr lang="en-US" dirty="0"/>
              <a:t>General Rule: Debt generally has the following characteristics:</a:t>
            </a:r>
          </a:p>
          <a:p>
            <a:pPr marL="640080" lvl="1" indent="-274320" eaLnBrk="1" fontAlgn="auto" hangingPunct="1">
              <a:spcAft>
                <a:spcPts val="0"/>
              </a:spcAft>
              <a:buFont typeface="Wingdings 2"/>
              <a:buChar char=""/>
              <a:defRPr/>
            </a:pPr>
            <a:r>
              <a:rPr lang="en-US" dirty="0"/>
              <a:t>Commitment to make fixed payments in the future</a:t>
            </a:r>
          </a:p>
          <a:p>
            <a:pPr marL="640080" lvl="1" indent="-274320" eaLnBrk="1" fontAlgn="auto" hangingPunct="1">
              <a:spcAft>
                <a:spcPts val="0"/>
              </a:spcAft>
              <a:buFont typeface="Wingdings 2"/>
              <a:buChar char=""/>
              <a:defRPr/>
            </a:pPr>
            <a:r>
              <a:rPr lang="en-US" dirty="0"/>
              <a:t>The fixed payments are tax deductible</a:t>
            </a:r>
          </a:p>
          <a:p>
            <a:pPr marL="640080" lvl="1" indent="-274320" eaLnBrk="1" fontAlgn="auto" hangingPunct="1">
              <a:spcAft>
                <a:spcPts val="0"/>
              </a:spcAft>
              <a:buFont typeface="Wingdings 2"/>
              <a:buChar char=""/>
              <a:defRPr/>
            </a:pPr>
            <a:r>
              <a:rPr lang="en-US" dirty="0"/>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dirty="0"/>
              <a:t>As a consequence, debt should include</a:t>
            </a:r>
          </a:p>
          <a:p>
            <a:pPr marL="640080" lvl="1" indent="-274320" eaLnBrk="1" fontAlgn="auto" hangingPunct="1">
              <a:spcAft>
                <a:spcPts val="0"/>
              </a:spcAft>
              <a:buFont typeface="Wingdings 2"/>
              <a:buChar char=""/>
              <a:defRPr/>
            </a:pPr>
            <a:r>
              <a:rPr lang="en-US" dirty="0"/>
              <a:t>Any interest-bearing liability, whether short term or long term.</a:t>
            </a:r>
          </a:p>
          <a:p>
            <a:pPr marL="640080" lvl="1" indent="-274320" eaLnBrk="1" fontAlgn="auto" hangingPunct="1">
              <a:spcAft>
                <a:spcPts val="0"/>
              </a:spcAft>
              <a:buFont typeface="Wingdings 2"/>
              <a:buChar char=""/>
              <a:defRPr/>
            </a:pPr>
            <a:r>
              <a:rPr lang="en-US" dirty="0"/>
              <a:t>Any lease obligation, whether operating or capital.</a:t>
            </a:r>
          </a:p>
          <a:p>
            <a:endParaRPr lang="en-US" dirty="0"/>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7</a:t>
            </a:fld>
            <a:endParaRPr lang="en-US" altLang="x-none"/>
          </a:p>
        </p:txBody>
      </p:sp>
    </p:spTree>
    <p:extLst>
      <p:ext uri="{BB962C8B-B14F-4D97-AF65-F5344CB8AC3E}">
        <p14:creationId xmlns:p14="http://schemas.microsoft.com/office/powerpoint/2010/main" val="2047383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buFont typeface="Wingdings" charset="2"/>
              <a:buNone/>
            </a:pPr>
            <a:endParaRPr lang="en-US" altLang="en-US" sz="2000">
              <a:ea typeface="ＭＳ Ｐゴシック" charset="-128"/>
            </a:endParaRPr>
          </a:p>
          <a:p>
            <a:pPr eaLnBrk="1" hangingPunct="1"/>
            <a:r>
              <a:rPr lang="en-US" altLang="en-US" sz="2000">
                <a:ea typeface="ＭＳ Ｐゴシック" charset="-128"/>
              </a:rPr>
              <a:t>Debt outstanding at Disney = $13,028 + $ 2,933= $15,961 million</a:t>
            </a:r>
          </a:p>
          <a:p>
            <a:pPr eaLnBrk="1" hangingPunct="1">
              <a:buFont typeface="Wingdings" charset="2"/>
              <a:buNone/>
            </a:pPr>
            <a:endParaRPr lang="en-US" altLang="en-US">
              <a:ea typeface="ＭＳ Ｐゴシック" charset="-128"/>
            </a:endParaRPr>
          </a:p>
        </p:txBody>
      </p:sp>
      <p:sp>
        <p:nvSpPr>
          <p:cNvPr id="398339"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39834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98341"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name="Document" r:id="rId3" imgW="5626100" imgH="1968500" progId="Word.Document.12">
                  <p:embed/>
                </p:oleObj>
              </mc:Choice>
              <mc:Fallback>
                <p:oleObj name="Document" r:id="rId3" imgW="5626100" imgH="1968500"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9623706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2. The debt decision is driven by a real trade off</a:t>
            </a:r>
          </a:p>
        </p:txBody>
      </p:sp>
      <p:pic>
        <p:nvPicPr>
          <p:cNvPr id="3" name="Content Placeholder 2"/>
          <p:cNvPicPr>
            <a:picLocks noGrp="1" noChangeAspect="1"/>
          </p:cNvPicPr>
          <p:nvPr>
            <p:ph sz="quarter" idx="1"/>
          </p:nvPr>
        </p:nvPicPr>
        <p:blipFill>
          <a:blip r:embed="rId3"/>
          <a:stretch>
            <a:fillRect/>
          </a:stretch>
        </p:blipFill>
        <p:spPr>
          <a:xfrm>
            <a:off x="612775" y="2227289"/>
            <a:ext cx="8153400" cy="3241621"/>
          </a:xfrm>
          <a:prstGeom prst="rect">
            <a:avLst/>
          </a:prstGeom>
        </p:spPr>
      </p:pic>
    </p:spTree>
    <p:extLst>
      <p:ext uri="{BB962C8B-B14F-4D97-AF65-F5344CB8AC3E}">
        <p14:creationId xmlns:p14="http://schemas.microsoft.com/office/powerpoint/2010/main" val="1456052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 1: The Marginal Tax Rate matters</a:t>
            </a:r>
          </a:p>
        </p:txBody>
      </p:sp>
      <p:sp>
        <p:nvSpPr>
          <p:cNvPr id="3" name="Content Placeholder 2"/>
          <p:cNvSpPr>
            <a:spLocks noGrp="1"/>
          </p:cNvSpPr>
          <p:nvPr>
            <p:ph sz="quarter" idx="1"/>
          </p:nvPr>
        </p:nvSpPr>
        <p:spPr/>
        <p:txBody>
          <a:bodyPr/>
          <a:lstStyle/>
          <a:p>
            <a:r>
              <a:rPr lang="en-US" dirty="0"/>
              <a:t>The tax benefit of debt is directly linked to not only whether you are allowed to deduct interest expenses for tax purposes, but also your marginal tax rate on income.</a:t>
            </a:r>
          </a:p>
          <a:p>
            <a:pPr lvl="1"/>
            <a:r>
              <a:rPr lang="en-US" dirty="0"/>
              <a:t>If interest tax deductions are limited, companies will borrow less money.</a:t>
            </a:r>
          </a:p>
          <a:p>
            <a:pPr lvl="1"/>
            <a:r>
              <a:rPr lang="en-US" dirty="0"/>
              <a:t>As the marginal tax rate rises (falls), companies will borrow more (less) money.</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10</a:t>
            </a:fld>
            <a:endParaRPr lang="en-US" altLang="x-none"/>
          </a:p>
        </p:txBody>
      </p:sp>
    </p:spTree>
    <p:extLst>
      <p:ext uri="{BB962C8B-B14F-4D97-AF65-F5344CB8AC3E}">
        <p14:creationId xmlns:p14="http://schemas.microsoft.com/office/powerpoint/2010/main" val="189558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 2: Expected Bankruptcy Costs matter</a:t>
            </a:r>
          </a:p>
        </p:txBody>
      </p:sp>
      <p:sp>
        <p:nvSpPr>
          <p:cNvPr id="3" name="Content Placeholder 2"/>
          <p:cNvSpPr>
            <a:spLocks noGrp="1"/>
          </p:cNvSpPr>
          <p:nvPr>
            <p:ph sz="quarter" idx="1"/>
          </p:nvPr>
        </p:nvSpPr>
        <p:spPr/>
        <p:txBody>
          <a:bodyPr/>
          <a:lstStyle/>
          <a:p>
            <a:r>
              <a:rPr lang="en-US" dirty="0"/>
              <a:t>Companies will borrow less money, if expected bankruptcy costs rise.</a:t>
            </a:r>
          </a:p>
          <a:p>
            <a:r>
              <a:rPr lang="en-US" dirty="0"/>
              <a:t>Expected bankruptcy costs are a function of</a:t>
            </a:r>
          </a:p>
          <a:p>
            <a:pPr lvl="1"/>
            <a:r>
              <a:rPr lang="en-US" dirty="0"/>
              <a:t>Volatility in earnings: As earnings become less predicable, borrowings will increase</a:t>
            </a:r>
          </a:p>
          <a:p>
            <a:pPr lvl="1"/>
            <a:r>
              <a:rPr lang="en-US" dirty="0"/>
              <a:t>Bankruptcy laws: As bankruptcy laws become more (less) lenient, companies will borrow more (less)</a:t>
            </a:r>
          </a:p>
          <a:p>
            <a:r>
              <a:rPr lang="en-US" dirty="0"/>
              <a:t>If the government operates as a bankrupt, bailing out entities that borrow too much, every entity will borrow more.</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11</a:t>
            </a:fld>
            <a:endParaRPr lang="en-US" altLang="x-none"/>
          </a:p>
        </p:txBody>
      </p:sp>
    </p:spTree>
    <p:extLst>
      <p:ext uri="{BB962C8B-B14F-4D97-AF65-F5344CB8AC3E}">
        <p14:creationId xmlns:p14="http://schemas.microsoft.com/office/powerpoint/2010/main" val="534243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 3: The wider the chasm between lenders &amp; equity investors..</a:t>
            </a:r>
          </a:p>
        </p:txBody>
      </p:sp>
      <p:sp>
        <p:nvSpPr>
          <p:cNvPr id="3" name="Content Placeholder 2"/>
          <p:cNvSpPr>
            <a:spLocks noGrp="1"/>
          </p:cNvSpPr>
          <p:nvPr>
            <p:ph sz="quarter" idx="1"/>
          </p:nvPr>
        </p:nvSpPr>
        <p:spPr/>
        <p:txBody>
          <a:bodyPr/>
          <a:lstStyle/>
          <a:p>
            <a:r>
              <a:rPr lang="en-US" dirty="0"/>
              <a:t>Agency costs arise because what equity investors want from a business is very different from what lenders want from the business.</a:t>
            </a:r>
          </a:p>
          <a:p>
            <a:r>
              <a:rPr lang="en-US" dirty="0"/>
              <a:t>When lending money, sensible lenders incorporate this reality into whether they lend, how much they lend, the interest rates they charge and the covenants that they write into loans.</a:t>
            </a:r>
          </a:p>
          <a:p>
            <a:r>
              <a:rPr lang="en-US" dirty="0"/>
              <a:t>The more difficult it is to monitor what borrowers are doing with the lent money, the greater the agency costs and the less lending there will be.</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12</a:t>
            </a:fld>
            <a:endParaRPr lang="en-US" altLang="x-none"/>
          </a:p>
        </p:txBody>
      </p:sp>
    </p:spTree>
    <p:extLst>
      <p:ext uri="{BB962C8B-B14F-4D97-AF65-F5344CB8AC3E}">
        <p14:creationId xmlns:p14="http://schemas.microsoft.com/office/powerpoint/2010/main" val="1983803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Trade off for Disney</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13</a:t>
            </a:fld>
            <a:endParaRPr lang="en-US" altLang="en-US" sz="1200">
              <a:solidFill>
                <a:srgbClr val="FFFFFF"/>
              </a:solidFill>
            </a:endParaRPr>
          </a:p>
        </p:txBody>
      </p:sp>
      <p:sp>
        <p:nvSpPr>
          <p:cNvPr id="2" name="Content Placeholder 1"/>
          <p:cNvSpPr>
            <a:spLocks noGrp="1"/>
          </p:cNvSpPr>
          <p:nvPr>
            <p:ph sz="quarter" idx="1"/>
          </p:nvPr>
        </p:nvSpPr>
        <p:spPr/>
        <p:txBody>
          <a:bodyPr>
            <a:normAutofit fontScale="92500" lnSpcReduction="20000"/>
          </a:bodyPr>
          <a:lstStyle/>
          <a:p>
            <a:r>
              <a:rPr lang="en-US" dirty="0"/>
              <a:t>Tax Benefits: The US has the highest marginal tax rate in the world. Disney, since it makes money, should benefit from using debt.</a:t>
            </a:r>
          </a:p>
          <a:p>
            <a:r>
              <a:rPr lang="en-US" dirty="0"/>
              <a:t>Added Discipline: There is a separation of ownership and management at Disney, should lead to more debt.</a:t>
            </a:r>
          </a:p>
          <a:p>
            <a:r>
              <a:rPr lang="en-US" dirty="0"/>
              <a:t>Expected Bankruptcy costs: Disney is large and spread over multiple entertainment businesses, with a cash cow in ESPN.  Should lead to more debt.</a:t>
            </a:r>
          </a:p>
          <a:p>
            <a:r>
              <a:rPr lang="en-US" dirty="0"/>
              <a:t>Agency Costs: Disney has assets that are physical and tangible (theme parks) against which it should be able to borrow money.</a:t>
            </a:r>
          </a:p>
          <a:p>
            <a:pPr marL="0" indent="0" algn="ctr">
              <a:buNone/>
            </a:pPr>
            <a:r>
              <a:rPr lang="en-US" b="1" dirty="0"/>
              <a:t>Bottom line: Disney should borrow a substantial amount.</a:t>
            </a:r>
          </a:p>
        </p:txBody>
      </p:sp>
    </p:spTree>
    <p:extLst>
      <p:ext uri="{BB962C8B-B14F-4D97-AF65-F5344CB8AC3E}">
        <p14:creationId xmlns:p14="http://schemas.microsoft.com/office/powerpoint/2010/main" val="1922717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Debt Trade off for Tesla</a:t>
            </a:r>
          </a:p>
        </p:txBody>
      </p:sp>
      <p:sp>
        <p:nvSpPr>
          <p:cNvPr id="3" name="Content Placeholder 2"/>
          <p:cNvSpPr>
            <a:spLocks noGrp="1"/>
          </p:cNvSpPr>
          <p:nvPr>
            <p:ph sz="quarter" idx="1"/>
          </p:nvPr>
        </p:nvSpPr>
        <p:spPr/>
        <p:txBody>
          <a:bodyPr>
            <a:normAutofit fontScale="70000" lnSpcReduction="20000"/>
          </a:bodyPr>
          <a:lstStyle/>
          <a:p>
            <a:r>
              <a:rPr lang="en-US" b="1" dirty="0"/>
              <a:t>No tax benefits</a:t>
            </a:r>
            <a:r>
              <a:rPr lang="en-US" dirty="0"/>
              <a:t>: It is a company that is not only still losing money but has carried forward losses of close to $4.3 billion, effectively nullifying any tax benefits from debt for the near future.</a:t>
            </a:r>
          </a:p>
          <a:p>
            <a:r>
              <a:rPr lang="en-US" b="1" dirty="0"/>
              <a:t>No disciplinary function</a:t>
            </a:r>
            <a:r>
              <a:rPr lang="en-US" dirty="0"/>
              <a:t>: With Elon Musk, the largest stockholder at the company, at the helm, there is no basis for the argument that debt will make managers more disciplined in their investment decisions. </a:t>
            </a:r>
          </a:p>
          <a:p>
            <a:r>
              <a:rPr lang="en-US" b="1" dirty="0"/>
              <a:t>Large bankruptcy risk</a:t>
            </a:r>
            <a:r>
              <a:rPr lang="en-US" dirty="0"/>
              <a:t>: The company is still young and losing money, and adding a contractual commitment to make interest payments on top of all of the other capital needs that the company has, strikes me as imprudent, with the possibility that one bad year could its promise at risk. </a:t>
            </a:r>
          </a:p>
          <a:p>
            <a:r>
              <a:rPr lang="en-US" b="1" dirty="0"/>
              <a:t>Agency problems</a:t>
            </a:r>
            <a:r>
              <a:rPr lang="en-US" dirty="0"/>
              <a:t>: In a company like Tesla, making large and risky bets in new businesses, the chasm between lenders and equity investors is wide, and lenders will either impose restrictions on the company or price in their fears (as higher interest rates).</a:t>
            </a:r>
          </a:p>
        </p:txBody>
      </p:sp>
    </p:spTree>
    <p:extLst>
      <p:ext uri="{BB962C8B-B14F-4D97-AF65-F5344CB8AC3E}">
        <p14:creationId xmlns:p14="http://schemas.microsoft.com/office/powerpoint/2010/main" val="561549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But many debt choices are driven by illusory trade offs</a:t>
            </a:r>
          </a:p>
        </p:txBody>
      </p:sp>
      <p:pic>
        <p:nvPicPr>
          <p:cNvPr id="6" name="Content Placeholder 5"/>
          <p:cNvPicPr>
            <a:picLocks noGrp="1" noChangeAspect="1"/>
          </p:cNvPicPr>
          <p:nvPr>
            <p:ph sz="quarter" idx="1"/>
          </p:nvPr>
        </p:nvPicPr>
        <p:blipFill>
          <a:blip r:embed="rId2"/>
          <a:stretch>
            <a:fillRect/>
          </a:stretch>
        </p:blipFill>
        <p:spPr>
          <a:xfrm>
            <a:off x="612775" y="1947376"/>
            <a:ext cx="8153400" cy="3801448"/>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15</a:t>
            </a:fld>
            <a:endParaRPr lang="en-US" altLang="x-none"/>
          </a:p>
        </p:txBody>
      </p:sp>
    </p:spTree>
    <p:extLst>
      <p:ext uri="{BB962C8B-B14F-4D97-AF65-F5344CB8AC3E}">
        <p14:creationId xmlns:p14="http://schemas.microsoft.com/office/powerpoint/2010/main" val="2059706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by other motives..</a:t>
            </a:r>
          </a:p>
        </p:txBody>
      </p:sp>
      <p:sp>
        <p:nvSpPr>
          <p:cNvPr id="3" name="Content Placeholder 2"/>
          <p:cNvSpPr>
            <a:spLocks noGrp="1"/>
          </p:cNvSpPr>
          <p:nvPr>
            <p:ph sz="quarter" idx="1"/>
          </p:nvPr>
        </p:nvSpPr>
        <p:spPr/>
        <p:txBody>
          <a:bodyPr>
            <a:normAutofit fontScale="92500" lnSpcReduction="10000"/>
          </a:bodyPr>
          <a:lstStyle/>
          <a:p>
            <a:r>
              <a:rPr lang="en-US" dirty="0"/>
              <a:t>Lack of access to equity: In some cases, companies have to borrow money because they cannot raise equity, either because they are private businesses or because equity markets are undeveloped.</a:t>
            </a:r>
          </a:p>
          <a:p>
            <a:r>
              <a:rPr lang="en-US" dirty="0"/>
              <a:t>Control: In other cases, companies that should be using equity use debt instead because the company is closely held and the controlling equity interests don’t want to risk giving up control.</a:t>
            </a:r>
          </a:p>
          <a:p>
            <a:r>
              <a:rPr lang="en-US" dirty="0"/>
              <a:t>Subsidies: Sometimes, lenders lend at ”subsidized” rates and equity investors take advantage of those subsidies.</a:t>
            </a:r>
          </a:p>
          <a:p>
            <a:pPr marL="0" indent="0" algn="ctr">
              <a:buNone/>
            </a:pPr>
            <a:r>
              <a:rPr lang="en-US" b="1" dirty="0"/>
              <a:t>Which one do you think best explains Tesla?</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16</a:t>
            </a:fld>
            <a:endParaRPr lang="en-US" altLang="x-none"/>
          </a:p>
        </p:txBody>
      </p:sp>
    </p:spTree>
    <p:extLst>
      <p:ext uri="{BB962C8B-B14F-4D97-AF65-F5344CB8AC3E}">
        <p14:creationId xmlns:p14="http://schemas.microsoft.com/office/powerpoint/2010/main" val="920963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4. The mix of debt and equity drives your cost of capital, and hence your value</a:t>
            </a:r>
          </a:p>
        </p:txBody>
      </p:sp>
      <p:pic>
        <p:nvPicPr>
          <p:cNvPr id="2" name="Content Placeholder 1"/>
          <p:cNvPicPr>
            <a:picLocks noGrp="1" noChangeAspect="1"/>
          </p:cNvPicPr>
          <p:nvPr>
            <p:ph sz="quarter" idx="1"/>
          </p:nvPr>
        </p:nvPicPr>
        <p:blipFill>
          <a:blip r:embed="rId3"/>
          <a:stretch>
            <a:fillRect/>
          </a:stretch>
        </p:blipFill>
        <p:spPr>
          <a:xfrm>
            <a:off x="612775" y="2116570"/>
            <a:ext cx="8153400" cy="3463060"/>
          </a:xfrm>
          <a:prstGeom prst="rect">
            <a:avLst/>
          </a:prstGeom>
        </p:spPr>
      </p:pic>
    </p:spTree>
    <p:extLst>
      <p:ext uri="{BB962C8B-B14F-4D97-AF65-F5344CB8AC3E}">
        <p14:creationId xmlns:p14="http://schemas.microsoft.com/office/powerpoint/2010/main" val="167945664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changing that mix will change your cost of capital</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18</a:t>
            </a:fld>
            <a:endParaRPr lang="en-US" altLang="x-none"/>
          </a:p>
        </p:txBody>
      </p:sp>
      <p:pic>
        <p:nvPicPr>
          <p:cNvPr id="6" name="Content Placeholder 1"/>
          <p:cNvPicPr>
            <a:picLocks noGrp="1" noChangeAspect="1"/>
          </p:cNvPicPr>
          <p:nvPr>
            <p:ph sz="quarter" idx="1"/>
          </p:nvPr>
        </p:nvPicPr>
        <p:blipFill>
          <a:blip r:embed="rId2"/>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193432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Here is an example: Disney in 2013</a:t>
            </a:r>
          </a:p>
        </p:txBody>
      </p:sp>
      <p:sp>
        <p:nvSpPr>
          <p:cNvPr id="157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57699"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name="Document" r:id="rId3" imgW="5625893" imgH="2374813" progId="Word.Document.12">
                  <p:embed/>
                </p:oleObj>
              </mc:Choice>
              <mc:Fallback>
                <p:oleObj name="Document" r:id="rId3" imgW="5625893" imgH="2374813" progId="Word.Document.12">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67687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Here are the “firm specific” determinants</a:t>
            </a:r>
          </a:p>
        </p:txBody>
      </p:sp>
      <p:sp>
        <p:nvSpPr>
          <p:cNvPr id="3" name="Content Placeholder 2"/>
          <p:cNvSpPr>
            <a:spLocks noGrp="1"/>
          </p:cNvSpPr>
          <p:nvPr>
            <p:ph sz="quarter" idx="1"/>
          </p:nvPr>
        </p:nvSpPr>
        <p:spPr/>
        <p:txBody>
          <a:bodyPr/>
          <a:lstStyle/>
          <a:p>
            <a:r>
              <a:rPr lang="en-US" u="sng" dirty="0"/>
              <a:t>Marginal tax rate</a:t>
            </a:r>
            <a:r>
              <a:rPr lang="en-US" dirty="0"/>
              <a:t>: Holding all else constant, lowering the tax rate will lower the optimal. At a zero percent tax rate, Disney’s optimal debt ratio becomes zero.</a:t>
            </a:r>
          </a:p>
          <a:p>
            <a:r>
              <a:rPr lang="en-US" u="sng" dirty="0"/>
              <a:t>Cash Flow Generation</a:t>
            </a:r>
            <a:r>
              <a:rPr lang="en-US" dirty="0"/>
              <a:t>: Holding all else constant, the more cash flow that a firm generates, relative to its enterprise value, the more it can borrow. Disney’s EBITDA was 9.35% of its enterprise value in 2013.</a:t>
            </a:r>
          </a:p>
          <a:p>
            <a:r>
              <a:rPr lang="en-US" u="sng" dirty="0"/>
              <a:t>Volatility in Cash flows</a:t>
            </a:r>
            <a:r>
              <a:rPr lang="en-US" dirty="0"/>
              <a:t>: Holding all else constant, the more volatile cash flows are, the less a company should borrow.</a:t>
            </a:r>
          </a:p>
        </p:txBody>
      </p:sp>
      <p:sp>
        <p:nvSpPr>
          <p:cNvPr id="4" name="Footer Placeholder 3"/>
          <p:cNvSpPr>
            <a:spLocks noGrp="1"/>
          </p:cNvSpPr>
          <p:nvPr>
            <p:ph type="ftr" sz="quarter" idx="10"/>
          </p:nvPr>
        </p:nvSpPr>
        <p:spPr/>
        <p:txBody>
          <a:bodyPr/>
          <a:lstStyle/>
          <a:p>
            <a:pPr>
              <a:defRPr/>
            </a:pPr>
            <a:r>
              <a:rPr lang="en-US"/>
              <a:t>Aswath Damodaran</a:t>
            </a:r>
          </a:p>
        </p:txBody>
      </p:sp>
      <p:sp>
        <p:nvSpPr>
          <p:cNvPr id="5" name="Slide Number Placeholder 4"/>
          <p:cNvSpPr>
            <a:spLocks noGrp="1"/>
          </p:cNvSpPr>
          <p:nvPr>
            <p:ph type="sldNum" sz="quarter" idx="11"/>
          </p:nvPr>
        </p:nvSpPr>
        <p:spPr/>
        <p:txBody>
          <a:bodyPr>
            <a:normAutofit fontScale="77500" lnSpcReduction="20000"/>
          </a:bodyPr>
          <a:lstStyle/>
          <a:p>
            <a:fld id="{28770B96-A9B4-E640-8253-966013254B97}" type="slidenum">
              <a:rPr lang="en-US" altLang="x-none" smtClean="0"/>
              <a:pPr/>
              <a:t>20</a:t>
            </a:fld>
            <a:endParaRPr lang="en-US" altLang="x-none"/>
          </a:p>
        </p:txBody>
      </p:sp>
    </p:spTree>
    <p:extLst>
      <p:ext uri="{BB962C8B-B14F-4D97-AF65-F5344CB8AC3E}">
        <p14:creationId xmlns:p14="http://schemas.microsoft.com/office/powerpoint/2010/main" val="839669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And here is the only macro determinant: The relative prices of risk in equity &amp; debt markets</a:t>
            </a:r>
          </a:p>
        </p:txBody>
      </p:sp>
      <p:sp>
        <p:nvSpPr>
          <p:cNvPr id="116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3CB731-6A50-2549-93F2-DF8823451326}" type="slidenum">
              <a:rPr lang="en-US" altLang="x-none" sz="1200">
                <a:solidFill>
                  <a:srgbClr val="FFFFFF"/>
                </a:solidFill>
              </a:rPr>
              <a:pPr>
                <a:lnSpc>
                  <a:spcPct val="80000"/>
                </a:lnSpc>
              </a:pPr>
              <a:t>21</a:t>
            </a:fld>
            <a:endParaRPr lang="en-US" altLang="x-none" sz="1200">
              <a:solidFill>
                <a:srgbClr val="FFFFFF"/>
              </a:solidFill>
            </a:endParaRPr>
          </a:p>
        </p:txBody>
      </p:sp>
      <p:graphicFrame>
        <p:nvGraphicFramePr>
          <p:cNvPr id="7" name="Content Placeholder 5"/>
          <p:cNvGraphicFramePr>
            <a:graphicFrameLocks noGrp="1"/>
          </p:cNvGraphicFramePr>
          <p:nvPr>
            <p:ph sz="quarter" idx="1"/>
          </p:nvPr>
        </p:nvGraphicFramePr>
        <p:xfrm>
          <a:off x="2147481100" y="214748110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p:cNvGraphicFramePr>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94571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5. And the pathway to your optimal debt ratio depends on..</a:t>
            </a:r>
          </a:p>
        </p:txBody>
      </p:sp>
      <p:sp>
        <p:nvSpPr>
          <p:cNvPr id="161794" name="Content Placeholder 2"/>
          <p:cNvSpPr>
            <a:spLocks noGrp="1"/>
          </p:cNvSpPr>
          <p:nvPr>
            <p:ph sz="quarter" idx="1"/>
          </p:nvPr>
        </p:nvSpPr>
        <p:spPr>
          <a:xfrm>
            <a:off x="612775" y="1600200"/>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161795"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6"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7"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8"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799"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0"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1"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2"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3"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4"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5"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6"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7"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8"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09"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0"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1"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2"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3"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4"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1815"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1816"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1817"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1818"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161819"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161820"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1821"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1822"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23"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24"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1825"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1826"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1827"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1828"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1829"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30"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31"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32"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33"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34"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35"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1836"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37"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38"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1839"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1840"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1841"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1842"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43"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44"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45"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1846"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1847"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1848"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1849"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0"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1851"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1852"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3"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1854"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1855"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1856"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1857"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1858"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1859"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0"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1"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2"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3"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4"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5"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6"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7"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68"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69"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0"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1"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2"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3"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4"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5"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6"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77"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8"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79"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0"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1881"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1882"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1883"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1884"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1885"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6"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887"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88"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46343209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r>
              <a:rPr lang="en-US" altLang="en-US" dirty="0">
                <a:ea typeface="ＭＳ Ｐゴシック" charset="-128"/>
              </a:rPr>
              <a:t>Applied to Disney (in 2013)</a:t>
            </a:r>
          </a:p>
        </p:txBody>
      </p:sp>
      <p:sp>
        <p:nvSpPr>
          <p:cNvPr id="163842" name="Content Placeholder 2"/>
          <p:cNvSpPr>
            <a:spLocks noGrp="1"/>
          </p:cNvSpPr>
          <p:nvPr>
            <p:ph sz="quarter" idx="1"/>
          </p:nvPr>
        </p:nvSpPr>
        <p:spPr>
          <a:xfrm>
            <a:off x="612775" y="1600200"/>
            <a:ext cx="8153400" cy="4495800"/>
          </a:xfrm>
        </p:spPr>
        <p:txBody>
          <a:bodyPr/>
          <a:lstStyle/>
          <a:p>
            <a:endParaRPr lang="en-US" altLang="en-US">
              <a:ea typeface="ＭＳ Ｐゴシック" charset="-128"/>
            </a:endParaRPr>
          </a:p>
        </p:txBody>
      </p:sp>
      <p:sp>
        <p:nvSpPr>
          <p:cNvPr id="163843"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4"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5"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6"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7"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8"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49"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0"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1"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2"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3"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4"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5"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6"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7"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8"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59"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0"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1"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2"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3863"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163864"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163865"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163866"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163867"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(11.58%) &lt; Optimal (40%)</a:t>
            </a:r>
          </a:p>
        </p:txBody>
      </p:sp>
      <p:sp>
        <p:nvSpPr>
          <p:cNvPr id="163868"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163869"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163870"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71"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72"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163873"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163874"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163875"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163876"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163877"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78"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79"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80"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81"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82"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163883"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163884"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5"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886"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163887"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163888"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163889"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163890"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163891"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892"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163893"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163894"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163895"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163896"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163897"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163898"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163899"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163900"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163901"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163902"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163903"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163904"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163905"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163906"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163907"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08"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09"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0"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1"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2"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3"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4"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5"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16"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7"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8"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19"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0"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1"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2"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3"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4"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5"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6"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7"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28"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163929"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163930"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163931"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163932"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163933"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4"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35"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936"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0295177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6. The right debt for your firm will look like equity</a:t>
            </a:r>
          </a:p>
        </p:txBody>
      </p:sp>
      <p:sp>
        <p:nvSpPr>
          <p:cNvPr id="1679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167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4196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679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419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7941" name="TextBox 5"/>
          <p:cNvSpPr txBox="1">
            <a:spLocks noChangeArrowheads="1"/>
          </p:cNvSpPr>
          <p:nvPr/>
        </p:nvSpPr>
        <p:spPr bwMode="auto">
          <a:xfrm>
            <a:off x="1676400" y="40386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167942" name="Rectangle 6"/>
          <p:cNvSpPr>
            <a:spLocks noChangeArrowheads="1"/>
          </p:cNvSpPr>
          <p:nvPr/>
        </p:nvSpPr>
        <p:spPr bwMode="auto">
          <a:xfrm>
            <a:off x="6172200" y="3886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Tree>
    <p:extLst>
      <p:ext uri="{BB962C8B-B14F-4D97-AF65-F5344CB8AC3E}">
        <p14:creationId xmlns:p14="http://schemas.microsoft.com/office/powerpoint/2010/main" val="237801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ChangeArrowheads="1"/>
          </p:cNvSpPr>
          <p:nvPr/>
        </p:nvSpPr>
        <p:spPr bwMode="auto">
          <a:xfrm>
            <a:off x="7473950" y="5416550"/>
            <a:ext cx="977900" cy="5969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6" name="Rectangle 3"/>
          <p:cNvSpPr>
            <a:spLocks noChangeArrowheads="1"/>
          </p:cNvSpPr>
          <p:nvPr/>
        </p:nvSpPr>
        <p:spPr bwMode="auto">
          <a:xfrm>
            <a:off x="7321550" y="4425950"/>
            <a:ext cx="1054100" cy="4445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7"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8" name="Rectangle 5"/>
          <p:cNvSpPr>
            <a:spLocks noChangeArrowheads="1"/>
          </p:cNvSpPr>
          <p:nvPr/>
        </p:nvSpPr>
        <p:spPr bwMode="auto">
          <a:xfrm>
            <a:off x="7397750" y="2444750"/>
            <a:ext cx="1054100" cy="292100"/>
          </a:xfrm>
          <a:prstGeom prst="rect">
            <a:avLst/>
          </a:prstGeom>
          <a:solidFill>
            <a:srgbClr val="FFFFFF"/>
          </a:solidFill>
          <a:ln w="12700">
            <a:solidFill>
              <a:schemeClr val="tx1"/>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89"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16999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69991"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2"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3"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4"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5"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6"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7"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8"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69999"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0"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1"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2"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3"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4"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5"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6"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7"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8"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09"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0"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1"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2"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3"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4"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5"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6"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7"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018"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19"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20"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Effect of Inflation</a:t>
            </a:r>
          </a:p>
        </p:txBody>
      </p:sp>
      <p:sp>
        <p:nvSpPr>
          <p:cNvPr id="170021"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a:t>
            </a:r>
          </a:p>
        </p:txBody>
      </p:sp>
      <p:sp>
        <p:nvSpPr>
          <p:cNvPr id="170022"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Growth Patterns</a:t>
            </a:r>
          </a:p>
        </p:txBody>
      </p:sp>
      <p:sp>
        <p:nvSpPr>
          <p:cNvPr id="170023"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Cyclicality &amp;</a:t>
            </a:r>
          </a:p>
        </p:txBody>
      </p:sp>
      <p:sp>
        <p:nvSpPr>
          <p:cNvPr id="170024"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Other Effects</a:t>
            </a:r>
          </a:p>
        </p:txBody>
      </p:sp>
      <p:sp>
        <p:nvSpPr>
          <p:cNvPr id="170025"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Define Debt</a:t>
            </a:r>
          </a:p>
        </p:txBody>
      </p:sp>
      <p:sp>
        <p:nvSpPr>
          <p:cNvPr id="170026"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Characteristics</a:t>
            </a:r>
          </a:p>
        </p:txBody>
      </p:sp>
      <p:sp>
        <p:nvSpPr>
          <p:cNvPr id="170027"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Duration/</a:t>
            </a:r>
          </a:p>
        </p:txBody>
      </p:sp>
      <p:sp>
        <p:nvSpPr>
          <p:cNvPr id="170028"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Maturity</a:t>
            </a:r>
          </a:p>
        </p:txBody>
      </p:sp>
      <p:sp>
        <p:nvSpPr>
          <p:cNvPr id="170029"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Currency</a:t>
            </a:r>
          </a:p>
        </p:txBody>
      </p:sp>
      <p:sp>
        <p:nvSpPr>
          <p:cNvPr id="170030"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Mix</a:t>
            </a:r>
          </a:p>
        </p:txBody>
      </p:sp>
      <p:sp>
        <p:nvSpPr>
          <p:cNvPr id="170031"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Fixed vs. Floating Rate</a:t>
            </a:r>
          </a:p>
        </p:txBody>
      </p:sp>
      <p:sp>
        <p:nvSpPr>
          <p:cNvPr id="170032"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More floating rate </a:t>
            </a:r>
          </a:p>
        </p:txBody>
      </p:sp>
      <p:sp>
        <p:nvSpPr>
          <p:cNvPr id="170033"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if CF move with </a:t>
            </a:r>
          </a:p>
        </p:txBody>
      </p:sp>
      <p:sp>
        <p:nvSpPr>
          <p:cNvPr id="170034"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inflation</a:t>
            </a:r>
          </a:p>
        </p:txBody>
      </p:sp>
      <p:sp>
        <p:nvSpPr>
          <p:cNvPr id="170035"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with greater uncertainty </a:t>
            </a:r>
          </a:p>
        </p:txBody>
      </p:sp>
      <p:sp>
        <p:nvSpPr>
          <p:cNvPr id="170036"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future</a:t>
            </a:r>
          </a:p>
        </p:txBody>
      </p:sp>
      <p:sp>
        <p:nvSpPr>
          <p:cNvPr id="170037"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Straight versus</a:t>
            </a:r>
          </a:p>
        </p:txBody>
      </p:sp>
      <p:sp>
        <p:nvSpPr>
          <p:cNvPr id="170038"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Convertible</a:t>
            </a:r>
          </a:p>
        </p:txBody>
      </p:sp>
      <p:sp>
        <p:nvSpPr>
          <p:cNvPr id="170039"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Convertible if</a:t>
            </a:r>
          </a:p>
        </p:txBody>
      </p:sp>
      <p:sp>
        <p:nvSpPr>
          <p:cNvPr id="170040"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low </a:t>
            </a:r>
          </a:p>
        </p:txBody>
      </p:sp>
      <p:sp>
        <p:nvSpPr>
          <p:cNvPr id="170041"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now but high</a:t>
            </a:r>
          </a:p>
        </p:txBody>
      </p:sp>
      <p:sp>
        <p:nvSpPr>
          <p:cNvPr id="170042"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exp. growth</a:t>
            </a:r>
          </a:p>
        </p:txBody>
      </p:sp>
      <p:sp>
        <p:nvSpPr>
          <p:cNvPr id="170043"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Special Features</a:t>
            </a:r>
          </a:p>
        </p:txBody>
      </p:sp>
      <p:sp>
        <p:nvSpPr>
          <p:cNvPr id="170044"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on Debt</a:t>
            </a:r>
          </a:p>
        </p:txBody>
      </p:sp>
      <p:sp>
        <p:nvSpPr>
          <p:cNvPr id="170045"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Options to make </a:t>
            </a:r>
          </a:p>
        </p:txBody>
      </p:sp>
      <p:sp>
        <p:nvSpPr>
          <p:cNvPr id="170046"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cash flows on debt </a:t>
            </a:r>
          </a:p>
        </p:txBody>
      </p:sp>
      <p:sp>
        <p:nvSpPr>
          <p:cNvPr id="170047"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match cash flows </a:t>
            </a:r>
          </a:p>
        </p:txBody>
      </p:sp>
      <p:sp>
        <p:nvSpPr>
          <p:cNvPr id="170048"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on assets</a:t>
            </a:r>
          </a:p>
        </p:txBody>
      </p:sp>
      <p:grpSp>
        <p:nvGrpSpPr>
          <p:cNvPr id="170049" name="Group 65"/>
          <p:cNvGrpSpPr>
            <a:grpSpLocks/>
          </p:cNvGrpSpPr>
          <p:nvPr/>
        </p:nvGrpSpPr>
        <p:grpSpPr bwMode="auto">
          <a:xfrm>
            <a:off x="2787650" y="2127250"/>
            <a:ext cx="61913" cy="238125"/>
            <a:chOff x="1756" y="1340"/>
            <a:chExt cx="39" cy="150"/>
          </a:xfrm>
        </p:grpSpPr>
        <p:sp>
          <p:nvSpPr>
            <p:cNvPr id="170130"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31"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0" name="Group 68"/>
          <p:cNvGrpSpPr>
            <a:grpSpLocks/>
          </p:cNvGrpSpPr>
          <p:nvPr/>
        </p:nvGrpSpPr>
        <p:grpSpPr bwMode="auto">
          <a:xfrm>
            <a:off x="4184650" y="2127250"/>
            <a:ext cx="61913" cy="238125"/>
            <a:chOff x="2636" y="1340"/>
            <a:chExt cx="39" cy="150"/>
          </a:xfrm>
        </p:grpSpPr>
        <p:sp>
          <p:nvSpPr>
            <p:cNvPr id="170128"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9"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1" name="Group 71"/>
          <p:cNvGrpSpPr>
            <a:grpSpLocks/>
          </p:cNvGrpSpPr>
          <p:nvPr/>
        </p:nvGrpSpPr>
        <p:grpSpPr bwMode="auto">
          <a:xfrm>
            <a:off x="5418138" y="2127250"/>
            <a:ext cx="61912" cy="238125"/>
            <a:chOff x="3413" y="1340"/>
            <a:chExt cx="39" cy="150"/>
          </a:xfrm>
        </p:grpSpPr>
        <p:sp>
          <p:nvSpPr>
            <p:cNvPr id="170126"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7"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70052" name="Group 74"/>
          <p:cNvGrpSpPr>
            <a:grpSpLocks/>
          </p:cNvGrpSpPr>
          <p:nvPr/>
        </p:nvGrpSpPr>
        <p:grpSpPr bwMode="auto">
          <a:xfrm>
            <a:off x="6486525" y="2127250"/>
            <a:ext cx="61913" cy="238125"/>
            <a:chOff x="4086" y="1340"/>
            <a:chExt cx="39" cy="150"/>
          </a:xfrm>
        </p:grpSpPr>
        <p:sp>
          <p:nvSpPr>
            <p:cNvPr id="170124"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5"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3"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i="1"/>
              <a:t>Start with the </a:t>
            </a:r>
          </a:p>
        </p:txBody>
      </p:sp>
      <p:sp>
        <p:nvSpPr>
          <p:cNvPr id="170054"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Cash Flows</a:t>
            </a:r>
          </a:p>
        </p:txBody>
      </p:sp>
      <p:sp>
        <p:nvSpPr>
          <p:cNvPr id="170055"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on Assets/</a:t>
            </a:r>
          </a:p>
        </p:txBody>
      </p:sp>
      <p:sp>
        <p:nvSpPr>
          <p:cNvPr id="170056"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Projects</a:t>
            </a:r>
          </a:p>
        </p:txBody>
      </p:sp>
      <p:grpSp>
        <p:nvGrpSpPr>
          <p:cNvPr id="170057" name="Group 81"/>
          <p:cNvGrpSpPr>
            <a:grpSpLocks/>
          </p:cNvGrpSpPr>
          <p:nvPr/>
        </p:nvGrpSpPr>
        <p:grpSpPr bwMode="auto">
          <a:xfrm>
            <a:off x="1882775" y="2127250"/>
            <a:ext cx="61913" cy="238125"/>
            <a:chOff x="1186" y="1340"/>
            <a:chExt cx="39" cy="150"/>
          </a:xfrm>
        </p:grpSpPr>
        <p:sp>
          <p:nvSpPr>
            <p:cNvPr id="170122"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3"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58"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Overlay tax</a:t>
            </a:r>
          </a:p>
        </p:txBody>
      </p:sp>
      <p:sp>
        <p:nvSpPr>
          <p:cNvPr id="170059"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preferences</a:t>
            </a:r>
          </a:p>
        </p:txBody>
      </p:sp>
      <p:sp>
        <p:nvSpPr>
          <p:cNvPr id="170060"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Deductibility of cash flows</a:t>
            </a:r>
          </a:p>
        </p:txBody>
      </p:sp>
      <p:sp>
        <p:nvSpPr>
          <p:cNvPr id="170061"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for tax purposes</a:t>
            </a:r>
          </a:p>
        </p:txBody>
      </p:sp>
      <p:sp>
        <p:nvSpPr>
          <p:cNvPr id="170062"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Differences in tax rates</a:t>
            </a:r>
          </a:p>
        </p:txBody>
      </p:sp>
      <p:sp>
        <p:nvSpPr>
          <p:cNvPr id="170063"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across different locales</a:t>
            </a:r>
          </a:p>
        </p:txBody>
      </p:sp>
      <p:sp>
        <p:nvSpPr>
          <p:cNvPr id="170064"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a:t>
            </a:r>
          </a:p>
        </p:txBody>
      </p:sp>
      <p:sp>
        <p:nvSpPr>
          <p:cNvPr id="170065"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ratings agency</a:t>
            </a:r>
          </a:p>
        </p:txBody>
      </p:sp>
      <p:sp>
        <p:nvSpPr>
          <p:cNvPr id="170066"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&amp; analyst concerns</a:t>
            </a:r>
          </a:p>
        </p:txBody>
      </p:sp>
      <p:sp>
        <p:nvSpPr>
          <p:cNvPr id="170067"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Analyst Concerns</a:t>
            </a:r>
          </a:p>
        </p:txBody>
      </p:sp>
      <p:sp>
        <p:nvSpPr>
          <p:cNvPr id="170068"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EPS</a:t>
            </a:r>
          </a:p>
        </p:txBody>
      </p:sp>
      <p:sp>
        <p:nvSpPr>
          <p:cNvPr id="170069"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Value relative to comparables</a:t>
            </a:r>
          </a:p>
        </p:txBody>
      </p:sp>
      <p:sp>
        <p:nvSpPr>
          <p:cNvPr id="170070"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Ratings Agency</a:t>
            </a:r>
          </a:p>
        </p:txBody>
      </p:sp>
      <p:sp>
        <p:nvSpPr>
          <p:cNvPr id="170071"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Effect on Ratios</a:t>
            </a:r>
          </a:p>
        </p:txBody>
      </p:sp>
      <p:sp>
        <p:nvSpPr>
          <p:cNvPr id="170072"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Ratios relative to comparables</a:t>
            </a:r>
          </a:p>
        </p:txBody>
      </p:sp>
      <p:sp>
        <p:nvSpPr>
          <p:cNvPr id="170073"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Regulatory Concerns</a:t>
            </a:r>
          </a:p>
        </p:txBody>
      </p:sp>
      <p:sp>
        <p:nvSpPr>
          <p:cNvPr id="170074"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Measures used</a:t>
            </a:r>
          </a:p>
        </p:txBody>
      </p:sp>
      <p:sp>
        <p:nvSpPr>
          <p:cNvPr id="170075"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Factor in agency</a:t>
            </a:r>
          </a:p>
        </p:txBody>
      </p:sp>
      <p:sp>
        <p:nvSpPr>
          <p:cNvPr id="170076"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conflicts between stock</a:t>
            </a:r>
          </a:p>
        </p:txBody>
      </p:sp>
      <p:sp>
        <p:nvSpPr>
          <p:cNvPr id="170077"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and bond holders</a:t>
            </a:r>
          </a:p>
        </p:txBody>
      </p:sp>
      <p:sp>
        <p:nvSpPr>
          <p:cNvPr id="170078"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Observability of Cash Flows</a:t>
            </a:r>
          </a:p>
        </p:txBody>
      </p:sp>
      <p:sp>
        <p:nvSpPr>
          <p:cNvPr id="170079"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by Lenders</a:t>
            </a:r>
          </a:p>
        </p:txBody>
      </p:sp>
      <p:sp>
        <p:nvSpPr>
          <p:cNvPr id="170080"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Less observable cash flows </a:t>
            </a:r>
          </a:p>
        </p:txBody>
      </p:sp>
      <p:sp>
        <p:nvSpPr>
          <p:cNvPr id="170081"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lead to more  conflicts</a:t>
            </a:r>
          </a:p>
        </p:txBody>
      </p:sp>
      <p:sp>
        <p:nvSpPr>
          <p:cNvPr id="170082"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Type of Assets financed</a:t>
            </a:r>
          </a:p>
        </p:txBody>
      </p:sp>
      <p:sp>
        <p:nvSpPr>
          <p:cNvPr id="170083"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Tangible and liquid assets </a:t>
            </a:r>
          </a:p>
        </p:txBody>
      </p:sp>
      <p:sp>
        <p:nvSpPr>
          <p:cNvPr id="170084"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create less agency problems</a:t>
            </a:r>
          </a:p>
        </p:txBody>
      </p:sp>
      <p:sp>
        <p:nvSpPr>
          <p:cNvPr id="170085"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Existing Debt covenants</a:t>
            </a:r>
          </a:p>
        </p:txBody>
      </p:sp>
      <p:sp>
        <p:nvSpPr>
          <p:cNvPr id="170086"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Restrictions on Financing</a:t>
            </a:r>
          </a:p>
        </p:txBody>
      </p:sp>
      <p:sp>
        <p:nvSpPr>
          <p:cNvPr id="170087"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Consider Information </a:t>
            </a:r>
          </a:p>
        </p:txBody>
      </p:sp>
      <p:sp>
        <p:nvSpPr>
          <p:cNvPr id="170088"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t>Asymmetries</a:t>
            </a:r>
          </a:p>
        </p:txBody>
      </p:sp>
      <p:sp>
        <p:nvSpPr>
          <p:cNvPr id="170089"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Uncertainty about Future Cashflows</a:t>
            </a:r>
          </a:p>
        </p:txBody>
      </p:sp>
      <p:sp>
        <p:nvSpPr>
          <p:cNvPr id="170090"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When there is more uncertainty, it</a:t>
            </a:r>
          </a:p>
        </p:txBody>
      </p:sp>
      <p:sp>
        <p:nvSpPr>
          <p:cNvPr id="170091"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may be better to use short term debt</a:t>
            </a:r>
          </a:p>
        </p:txBody>
      </p:sp>
      <p:sp>
        <p:nvSpPr>
          <p:cNvPr id="170092"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Credibility &amp; Quality  of the Firm</a:t>
            </a:r>
          </a:p>
        </p:txBody>
      </p:sp>
      <p:sp>
        <p:nvSpPr>
          <p:cNvPr id="170093"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 Firms with credibility problems</a:t>
            </a:r>
          </a:p>
        </p:txBody>
      </p:sp>
      <p:sp>
        <p:nvSpPr>
          <p:cNvPr id="170094"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rPr>
              <a:t>will issue more short term debt</a:t>
            </a:r>
          </a:p>
        </p:txBody>
      </p:sp>
      <p:grpSp>
        <p:nvGrpSpPr>
          <p:cNvPr id="170095" name="Group 121"/>
          <p:cNvGrpSpPr>
            <a:grpSpLocks/>
          </p:cNvGrpSpPr>
          <p:nvPr/>
        </p:nvGrpSpPr>
        <p:grpSpPr bwMode="auto">
          <a:xfrm>
            <a:off x="4513263" y="3525838"/>
            <a:ext cx="61912" cy="155575"/>
            <a:chOff x="2843" y="2221"/>
            <a:chExt cx="39" cy="98"/>
          </a:xfrm>
        </p:grpSpPr>
        <p:sp>
          <p:nvSpPr>
            <p:cNvPr id="170120"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21"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6"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97"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70098" name="Group 126"/>
          <p:cNvGrpSpPr>
            <a:grpSpLocks/>
          </p:cNvGrpSpPr>
          <p:nvPr/>
        </p:nvGrpSpPr>
        <p:grpSpPr bwMode="auto">
          <a:xfrm>
            <a:off x="4595813" y="6075363"/>
            <a:ext cx="61912" cy="155575"/>
            <a:chOff x="2895" y="3827"/>
            <a:chExt cx="39" cy="98"/>
          </a:xfrm>
        </p:grpSpPr>
        <p:sp>
          <p:nvSpPr>
            <p:cNvPr id="170118"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70119"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70099"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0"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agency problems are substantial, consider issuing convertible bonds</a:t>
            </a:r>
          </a:p>
        </p:txBody>
      </p:sp>
      <p:sp>
        <p:nvSpPr>
          <p:cNvPr id="170101"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2"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Can securities be designed that can make these different entities happy?</a:t>
            </a:r>
          </a:p>
        </p:txBody>
      </p:sp>
      <p:sp>
        <p:nvSpPr>
          <p:cNvPr id="170103"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04"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If tax advantages are large enough, you might override results of previous step</a:t>
            </a:r>
          </a:p>
        </p:txBody>
      </p:sp>
      <p:sp>
        <p:nvSpPr>
          <p:cNvPr id="170105" name="Rectangle 135"/>
          <p:cNvSpPr>
            <a:spLocks noChangeArrowheads="1"/>
          </p:cNvSpPr>
          <p:nvPr/>
        </p:nvSpPr>
        <p:spPr bwMode="auto">
          <a:xfrm>
            <a:off x="7350125" y="3784600"/>
            <a:ext cx="904875" cy="241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Zero Coupons</a:t>
            </a:r>
          </a:p>
        </p:txBody>
      </p:sp>
      <p:sp>
        <p:nvSpPr>
          <p:cNvPr id="170106" name="Rectangle 136"/>
          <p:cNvSpPr>
            <a:spLocks noChangeArrowheads="1"/>
          </p:cNvSpPr>
          <p:nvPr/>
        </p:nvSpPr>
        <p:spPr bwMode="auto">
          <a:xfrm>
            <a:off x="7350125" y="4441825"/>
            <a:ext cx="10810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Operating Leases</a:t>
            </a:r>
          </a:p>
        </p:txBody>
      </p:sp>
      <p:sp>
        <p:nvSpPr>
          <p:cNvPr id="170107" name="Rectangle 137"/>
          <p:cNvSpPr>
            <a:spLocks noChangeArrowheads="1"/>
          </p:cNvSpPr>
          <p:nvPr/>
        </p:nvSpPr>
        <p:spPr bwMode="auto">
          <a:xfrm>
            <a:off x="7350125" y="4551363"/>
            <a:ext cx="4651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MIPs</a:t>
            </a:r>
          </a:p>
        </p:txBody>
      </p:sp>
      <p:sp>
        <p:nvSpPr>
          <p:cNvPr id="170108" name="Rectangle 138"/>
          <p:cNvSpPr>
            <a:spLocks noChangeArrowheads="1"/>
          </p:cNvSpPr>
          <p:nvPr/>
        </p:nvSpPr>
        <p:spPr bwMode="auto">
          <a:xfrm>
            <a:off x="7350125" y="4660900"/>
            <a:ext cx="9144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Surplus Notes</a:t>
            </a:r>
          </a:p>
        </p:txBody>
      </p:sp>
      <p:sp>
        <p:nvSpPr>
          <p:cNvPr id="170109" name="Rectangle 139"/>
          <p:cNvSpPr>
            <a:spLocks noChangeArrowheads="1"/>
          </p:cNvSpPr>
          <p:nvPr/>
        </p:nvSpPr>
        <p:spPr bwMode="auto">
          <a:xfrm>
            <a:off x="7515225" y="5346700"/>
            <a:ext cx="874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Convertibiles</a:t>
            </a:r>
          </a:p>
        </p:txBody>
      </p:sp>
      <p:sp>
        <p:nvSpPr>
          <p:cNvPr id="170110" name="Rectangle 140"/>
          <p:cNvSpPr>
            <a:spLocks noChangeArrowheads="1"/>
          </p:cNvSpPr>
          <p:nvPr/>
        </p:nvSpPr>
        <p:spPr bwMode="auto">
          <a:xfrm>
            <a:off x="7515225" y="5456238"/>
            <a:ext cx="9652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Puttable</a:t>
            </a:r>
            <a:r>
              <a:rPr lang="en-US" altLang="en-US" sz="1000">
                <a:solidFill>
                  <a:schemeClr val="bg2"/>
                </a:solidFill>
              </a:rPr>
              <a:t> </a:t>
            </a:r>
            <a:r>
              <a:rPr lang="en-US" altLang="en-US" sz="1000">
                <a:solidFill>
                  <a:srgbClr val="FF0000"/>
                </a:solidFill>
              </a:rPr>
              <a:t>Bonds</a:t>
            </a:r>
          </a:p>
        </p:txBody>
      </p:sp>
      <p:sp>
        <p:nvSpPr>
          <p:cNvPr id="170111"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Rating Sensitive</a:t>
            </a:r>
          </a:p>
        </p:txBody>
      </p:sp>
      <p:sp>
        <p:nvSpPr>
          <p:cNvPr id="170112"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Notes</a:t>
            </a:r>
          </a:p>
        </p:txBody>
      </p:sp>
      <p:sp>
        <p:nvSpPr>
          <p:cNvPr id="170113"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LYONs</a:t>
            </a:r>
          </a:p>
        </p:txBody>
      </p:sp>
      <p:sp>
        <p:nvSpPr>
          <p:cNvPr id="170114" name="Rectangle 144"/>
          <p:cNvSpPr>
            <a:spLocks noChangeArrowheads="1"/>
          </p:cNvSpPr>
          <p:nvPr/>
        </p:nvSpPr>
        <p:spPr bwMode="auto">
          <a:xfrm>
            <a:off x="7350125" y="2386013"/>
            <a:ext cx="11572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Commodity Bonds</a:t>
            </a:r>
          </a:p>
        </p:txBody>
      </p:sp>
      <p:sp>
        <p:nvSpPr>
          <p:cNvPr id="170115" name="Rectangle 145"/>
          <p:cNvSpPr>
            <a:spLocks noChangeArrowheads="1"/>
          </p:cNvSpPr>
          <p:nvPr/>
        </p:nvSpPr>
        <p:spPr bwMode="auto">
          <a:xfrm>
            <a:off x="7350125" y="2495550"/>
            <a:ext cx="11318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FF0000"/>
                </a:solidFill>
              </a:rPr>
              <a:t>Catastrophe Notes</a:t>
            </a:r>
          </a:p>
        </p:txBody>
      </p:sp>
      <p:sp>
        <p:nvSpPr>
          <p:cNvPr id="170116"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70117"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rPr>
              <a:t>Design debt to have cash flows that match up to cash flows on the assets financed</a:t>
            </a:r>
          </a:p>
        </p:txBody>
      </p:sp>
    </p:spTree>
    <p:extLst>
      <p:ext uri="{BB962C8B-B14F-4D97-AF65-F5344CB8AC3E}">
        <p14:creationId xmlns:p14="http://schemas.microsoft.com/office/powerpoint/2010/main" val="169993021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Applied to Disney</a:t>
            </a:r>
          </a:p>
        </p:txBody>
      </p:sp>
      <p:sp>
        <p:nvSpPr>
          <p:cNvPr id="172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385F223-32FE-E044-9FB9-3D1CE243381D}" type="slidenum">
              <a:rPr lang="en-US" altLang="en-US" sz="1200">
                <a:solidFill>
                  <a:srgbClr val="FFFFFF"/>
                </a:solidFill>
              </a:rPr>
              <a:pPr>
                <a:lnSpc>
                  <a:spcPct val="80000"/>
                </a:lnSpc>
              </a:pPr>
              <a:t>26</a:t>
            </a:fld>
            <a:endParaRPr lang="en-US" altLang="en-US" sz="1200">
              <a:solidFill>
                <a:srgbClr val="FFFFFF"/>
              </a:solidFill>
            </a:endParaRPr>
          </a:p>
        </p:txBody>
      </p:sp>
      <p:graphicFrame>
        <p:nvGraphicFramePr>
          <p:cNvPr id="172036"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name="Document" r:id="rId3" imgW="8382000" imgH="4813300" progId="Word.Document.12">
                  <p:embed/>
                </p:oleObj>
              </mc:Choice>
              <mc:Fallback>
                <p:oleObj name="Document" r:id="rId3" imgW="8382000" imgH="4813300" progId="Word.Document.12">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6769374"/>
      </p:ext>
    </p:extLst>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30979</TotalTime>
  <Pages>13</Pages>
  <Words>3375</Words>
  <Application>Microsoft Macintosh PowerPoint</Application>
  <PresentationFormat>On-screen Show (4:3)</PresentationFormat>
  <Paragraphs>351</Paragraphs>
  <Slides>26</Slides>
  <Notes>14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5" baseType="lpstr">
      <vt:lpstr>Calibri</vt:lpstr>
      <vt:lpstr>Helvetica</vt:lpstr>
      <vt:lpstr>Symbol</vt:lpstr>
      <vt:lpstr>Times</vt:lpstr>
      <vt:lpstr>Verdana</vt:lpstr>
      <vt:lpstr>Wingdings</vt:lpstr>
      <vt:lpstr>Wingdings 2</vt:lpstr>
      <vt:lpstr>Basic</vt:lpstr>
      <vt:lpstr>Document</vt:lpstr>
      <vt:lpstr>The financing decision</vt:lpstr>
      <vt:lpstr>The Financial Balance Sheet</vt:lpstr>
      <vt:lpstr>The Big Picture..</vt:lpstr>
      <vt:lpstr>PowerPoint Presentation</vt:lpstr>
      <vt:lpstr>Disney’s Debt Load</vt:lpstr>
      <vt:lpstr>Tesla: Debt Load over time</vt:lpstr>
      <vt:lpstr>1. Define debt broadly</vt:lpstr>
      <vt:lpstr>Operating Leases at Disney</vt:lpstr>
      <vt:lpstr>2. The debt decision is driven by a real trade off</vt:lpstr>
      <vt:lpstr>Implication 1: The Marginal Tax Rate matters</vt:lpstr>
      <vt:lpstr>Implication 2: Expected Bankruptcy Costs matter</vt:lpstr>
      <vt:lpstr>Implication 3: The wider the chasm between lenders &amp; equity investors..</vt:lpstr>
      <vt:lpstr>The Trade off for Disney</vt:lpstr>
      <vt:lpstr>The Debt Trade off for Tesla</vt:lpstr>
      <vt:lpstr>3. But many debt choices are driven by illusory trade offs</vt:lpstr>
      <vt:lpstr>Or by other motives..</vt:lpstr>
      <vt:lpstr>4. The mix of debt and equity drives your cost of capital, and hence your value</vt:lpstr>
      <vt:lpstr>And changing that mix will change your cost of capital</vt:lpstr>
      <vt:lpstr>Here is an example: Disney in 2013</vt:lpstr>
      <vt:lpstr>Here are the “firm specific” determinants</vt:lpstr>
      <vt:lpstr>And here is the only macro determinant: The relative prices of risk in equity &amp; debt markets</vt:lpstr>
      <vt:lpstr>5. And the pathway to your optimal debt ratio depends on..</vt:lpstr>
      <vt:lpstr>Applied to Disney (in 2013)</vt:lpstr>
      <vt:lpstr>6. The right debt for your firm will look like equity</vt:lpstr>
      <vt:lpstr>Designing Debt: Bringing it all together</vt:lpstr>
      <vt:lpstr>Applied to Disney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229</cp:revision>
  <cp:lastPrinted>2014-02-19T20:46:39Z</cp:lastPrinted>
  <dcterms:created xsi:type="dcterms:W3CDTF">2010-02-02T13:15:35Z</dcterms:created>
  <dcterms:modified xsi:type="dcterms:W3CDTF">2022-07-25T17:37:30Z</dcterms:modified>
</cp:coreProperties>
</file>